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42"/>
  </p:handoutMasterIdLst>
  <p:sldIdLst>
    <p:sldId id="295" r:id="rId3"/>
    <p:sldId id="299" r:id="rId5"/>
    <p:sldId id="301" r:id="rId6"/>
    <p:sldId id="298" r:id="rId7"/>
    <p:sldId id="302" r:id="rId8"/>
    <p:sldId id="332" r:id="rId9"/>
    <p:sldId id="409" r:id="rId10"/>
    <p:sldId id="336" r:id="rId11"/>
    <p:sldId id="433" r:id="rId12"/>
    <p:sldId id="378" r:id="rId13"/>
    <p:sldId id="379" r:id="rId14"/>
    <p:sldId id="422" r:id="rId15"/>
    <p:sldId id="427" r:id="rId16"/>
    <p:sldId id="408" r:id="rId17"/>
    <p:sldId id="344" r:id="rId18"/>
    <p:sldId id="410" r:id="rId19"/>
    <p:sldId id="413" r:id="rId20"/>
    <p:sldId id="345" r:id="rId21"/>
    <p:sldId id="428" r:id="rId22"/>
    <p:sldId id="423" r:id="rId23"/>
    <p:sldId id="403" r:id="rId24"/>
    <p:sldId id="404" r:id="rId25"/>
    <p:sldId id="418" r:id="rId26"/>
    <p:sldId id="406" r:id="rId27"/>
    <p:sldId id="397" r:id="rId28"/>
    <p:sldId id="426" r:id="rId29"/>
    <p:sldId id="424" r:id="rId30"/>
    <p:sldId id="373" r:id="rId31"/>
    <p:sldId id="420" r:id="rId32"/>
    <p:sldId id="375" r:id="rId33"/>
    <p:sldId id="429" r:id="rId34"/>
    <p:sldId id="435" r:id="rId35"/>
    <p:sldId id="411" r:id="rId36"/>
    <p:sldId id="432" r:id="rId37"/>
    <p:sldId id="367" r:id="rId38"/>
    <p:sldId id="434" r:id="rId39"/>
    <p:sldId id="463" r:id="rId40"/>
    <p:sldId id="369" r:id="rId41"/>
  </p:sldIdLst>
  <p:sldSz cx="12192000" cy="6858000"/>
  <p:notesSz cx="6881495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7B1A7662-A193-42DE-A1E5-0DBCF1EA2974}">
          <p14:sldIdLst>
            <p14:sldId id="295"/>
          </p14:sldIdLst>
        </p14:section>
        <p14:section name="introduction" id="{46EB7554-4547-4977-8A9C-FCD02EB546C0}">
          <p14:sldIdLst>
            <p14:sldId id="299"/>
            <p14:sldId id="298"/>
            <p14:sldId id="302"/>
            <p14:sldId id="332"/>
            <p14:sldId id="409"/>
            <p14:sldId id="336"/>
            <p14:sldId id="433"/>
            <p14:sldId id="378"/>
            <p14:sldId id="379"/>
            <p14:sldId id="422"/>
            <p14:sldId id="301"/>
          </p14:sldIdLst>
        </p14:section>
        <p14:section name="outline-1" id="{CED426C3-885E-4601-A8F2-6DD5CF98E9DB}">
          <p14:sldIdLst>
            <p14:sldId id="427"/>
          </p14:sldIdLst>
        </p14:section>
        <p14:section name="sfind" id="{3ACCA5B4-49EC-4C90-88A5-D7A32AD01CF6}">
          <p14:sldIdLst>
            <p14:sldId id="408"/>
            <p14:sldId id="344"/>
            <p14:sldId id="410"/>
            <p14:sldId id="413"/>
            <p14:sldId id="345"/>
          </p14:sldIdLst>
        </p14:section>
        <p14:section name="outline-2" id="{0BF0C347-E998-4C20-B4BF-22C35D297456}">
          <p14:sldIdLst>
            <p14:sldId id="428"/>
          </p14:sldIdLst>
        </p14:section>
        <p14:section name="stest" id="{657CF0D8-B4D4-45A9-9488-E96A58F9A3D1}">
          <p14:sldIdLst>
            <p14:sldId id="423"/>
            <p14:sldId id="403"/>
            <p14:sldId id="404"/>
            <p14:sldId id="418"/>
            <p14:sldId id="406"/>
            <p14:sldId id="397"/>
            <p14:sldId id="426"/>
            <p14:sldId id="424"/>
            <p14:sldId id="373"/>
            <p14:sldId id="420"/>
            <p14:sldId id="375"/>
          </p14:sldIdLst>
        </p14:section>
        <p14:section name="outline-3" id="{EAD45208-178F-4053-98B8-C76BD66C92F8}">
          <p14:sldIdLst>
            <p14:sldId id="429"/>
          </p14:sldIdLst>
        </p14:section>
        <p14:section name="conclusions" id="{A036B69D-CAC5-4724-994F-445F90F025F9}">
          <p14:sldIdLst>
            <p14:sldId id="435"/>
            <p14:sldId id="411"/>
            <p14:sldId id="432"/>
            <p14:sldId id="367"/>
            <p14:sldId id="434"/>
            <p14:sldId id="463"/>
          </p14:sldIdLst>
        </p14:section>
        <p14:section name="the end" id="{55F9E641-3277-43D5-9FB8-C94681670F30}">
          <p14:sldIdLst>
            <p14:sldId id="3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00CC00"/>
    <a:srgbClr val="E6E6E6"/>
    <a:srgbClr val="0000FF"/>
    <a:srgbClr val="600A18"/>
    <a:srgbClr val="1763A1"/>
    <a:srgbClr val="66CCFF"/>
    <a:srgbClr val="FF00FF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0" autoAdjust="0"/>
    <p:restoredTop sz="78394" autoAdjust="0"/>
  </p:normalViewPr>
  <p:slideViewPr>
    <p:cSldViewPr snapToGrid="0" snapToObjects="1">
      <p:cViewPr varScale="1">
        <p:scale>
          <a:sx n="115" d="100"/>
          <a:sy n="115" d="100"/>
        </p:scale>
        <p:origin x="1656" y="200"/>
      </p:cViewPr>
      <p:guideLst>
        <p:guide orient="horz" pos="2053"/>
        <p:guide pos="3790"/>
      </p:guideLst>
    </p:cSldViewPr>
  </p:slideViewPr>
  <p:outlineViewPr>
    <p:cViewPr>
      <p:scale>
        <a:sx n="33" d="100"/>
        <a:sy n="33" d="100"/>
      </p:scale>
      <p:origin x="0" y="-4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522"/>
    </p:cViewPr>
  </p:sorterViewPr>
  <p:notesViewPr>
    <p:cSldViewPr snapToGrid="0" snapToObjects="1">
      <p:cViewPr varScale="1">
        <p:scale>
          <a:sx n="110" d="100"/>
          <a:sy n="110" d="100"/>
        </p:scale>
        <p:origin x="434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D056C4-132D-C044-83DA-36C771DBAF7F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E73C46-BCD4-C841-8A7D-7E7696BA485E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1C84F0-E1B3-A84D-B080-A5EC3A2F89D8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介绍了随着集群规模扩大出现的一类新的 </a:t>
            </a:r>
            <a:r>
              <a:rPr lang="en-US" altLang="zh-CN" dirty="0"/>
              <a:t>bug</a:t>
            </a:r>
            <a:r>
              <a:rPr lang="zh-CN" altLang="en-US" dirty="0"/>
              <a:t>：</a:t>
            </a:r>
            <a:r>
              <a:rPr lang="en-US" altLang="zh-CN" dirty="0"/>
              <a:t>Scalability Bug</a:t>
            </a:r>
            <a:r>
              <a:rPr lang="zh-CN" altLang="en-US" dirty="0"/>
              <a:t>，并提出了在单机上进行部署和测试的方法。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/>
              <a:t>第一个问题</a:t>
            </a:r>
            <a:endParaRPr lang="zh-CN" altLang="en-US" b="1" dirty="0"/>
          </a:p>
          <a:p>
            <a:endParaRPr lang="zh-CN" altLang="en-US" b="1" dirty="0"/>
          </a:p>
          <a:p>
            <a:endParaRPr lang="zh-CN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JVMTI</a:t>
            </a:r>
            <a:r>
              <a:rPr lang="zh-CN" altLang="en-US" dirty="0"/>
              <a:t>：</a:t>
            </a:r>
            <a:r>
              <a:rPr lang="en-US" altLang="zh-CN" dirty="0"/>
              <a:t>Java </a:t>
            </a:r>
            <a:r>
              <a:rPr lang="zh-CN" altLang="en-US" dirty="0"/>
              <a:t>提供的一套本地代码接口，可以利用它从 </a:t>
            </a:r>
            <a:r>
              <a:rPr lang="en-US" altLang="zh-CN" dirty="0"/>
              <a:t>JVM </a:t>
            </a:r>
            <a:r>
              <a:rPr lang="zh-CN" altLang="en-US" dirty="0"/>
              <a:t>中得到当前的运行信息。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/>
              <a:t>只增加节点数目是不够的。</a:t>
            </a:r>
            <a:endParaRPr lang="zh-CN" altLang="en-US" b="1" dirty="0"/>
          </a:p>
          <a:p>
            <a:endParaRPr lang="zh-CN" altLang="en-US" b="1" dirty="0"/>
          </a:p>
          <a:p>
            <a:r>
              <a:rPr lang="zh-CN" altLang="en-US" b="1" dirty="0"/>
              <a:t>不同的维度</a:t>
            </a:r>
            <a:endParaRPr lang="zh-CN" altLang="en-US" b="1" dirty="0"/>
          </a:p>
          <a:p>
            <a:endParaRPr lang="zh-CN" altLang="en-US" b="1" dirty="0"/>
          </a:p>
          <a:p>
            <a:r>
              <a:rPr lang="zh-CN" altLang="en-US" b="1" dirty="0"/>
              <a:t>不同的 </a:t>
            </a:r>
            <a:r>
              <a:rPr lang="en-US" altLang="zh-CN" b="1" dirty="0"/>
              <a:t>workload</a:t>
            </a:r>
            <a:endParaRPr lang="en-US" altLang="zh-C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知道了哪些是 </a:t>
            </a:r>
            <a:r>
              <a:rPr lang="en-US" altLang="zh-CN" dirty="0"/>
              <a:t>scale dependent structure</a:t>
            </a:r>
            <a:r>
              <a:rPr lang="zh-CN" altLang="en-US" dirty="0"/>
              <a:t>，可以通过数据流分析为数据结构找到相应的循环。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那么怎样确定优先级？例如这两个函数。</a:t>
            </a:r>
            <a:endParaRPr lang="zh-CN" altLang="en-US" dirty="0"/>
          </a:p>
          <a:p>
            <a:r>
              <a:rPr lang="zh-CN" altLang="en-US" dirty="0"/>
              <a:t>循环的层数，得到复杂度。</a:t>
            </a:r>
            <a:endParaRPr lang="zh-CN" altLang="en-US" dirty="0"/>
          </a:p>
          <a:p>
            <a:r>
              <a:rPr lang="en-US" altLang="zh-CN" dirty="0"/>
              <a:t>IO</a:t>
            </a:r>
            <a:r>
              <a:rPr lang="zh-CN" altLang="en-US" dirty="0"/>
              <a:t>、</a:t>
            </a:r>
            <a:r>
              <a:rPr lang="en-US" altLang="zh-CN" dirty="0"/>
              <a:t>Lock</a:t>
            </a:r>
            <a:r>
              <a:rPr lang="zh-CN" altLang="en-US" dirty="0"/>
              <a:t>。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最后对所有 </a:t>
            </a:r>
            <a:r>
              <a:rPr lang="en-US" altLang="zh-CN" dirty="0"/>
              <a:t>bottleneck </a:t>
            </a:r>
            <a:r>
              <a:rPr lang="zh-CN" altLang="en-US" dirty="0"/>
              <a:t>确定一个优先级。</a:t>
            </a:r>
            <a:endParaRPr lang="zh-CN" altLang="en-US" dirty="0"/>
          </a:p>
          <a:p>
            <a:endParaRPr lang="zh-CN" altLang="en-US" dirty="0"/>
          </a:p>
          <a:p>
            <a:r>
              <a:rPr lang="en-US" altLang="zh-CN" dirty="0">
                <a:solidFill>
                  <a:srgbClr val="FF0000"/>
                </a:solidFill>
              </a:rPr>
              <a:t>inter-pro?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民主化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确定了 </a:t>
            </a:r>
            <a:r>
              <a:rPr lang="en-US" altLang="zh-CN" dirty="0"/>
              <a:t>bottleneck </a:t>
            </a:r>
            <a:r>
              <a:rPr lang="zh-CN" altLang="en-US" dirty="0"/>
              <a:t>之后，希望能在本地直接测试。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有很多挑战，接下来一一解决。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gossip 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协议：点对点通信协议，用以Cassandra集群中节点间交换位置和状态信息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复现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/>
              <a:t>对 </a:t>
            </a:r>
            <a:r>
              <a:rPr lang="en-US" altLang="zh-CN" b="1" dirty="0"/>
              <a:t>Apache</a:t>
            </a:r>
            <a:r>
              <a:rPr lang="zh-CN" altLang="en-US" b="1" dirty="0"/>
              <a:t> </a:t>
            </a:r>
            <a:r>
              <a:rPr lang="en-US" altLang="zh-CN" b="1" dirty="0"/>
              <a:t>Hadoop </a:t>
            </a:r>
            <a:r>
              <a:rPr lang="zh-CN" altLang="en-US" b="1" dirty="0"/>
              <a:t>来说，在数千个节点的规模上进行测试是最有效的查找 </a:t>
            </a:r>
            <a:r>
              <a:rPr lang="en-US" altLang="zh-CN" b="1" dirty="0"/>
              <a:t>bug </a:t>
            </a:r>
            <a:r>
              <a:rPr lang="zh-CN" altLang="en-US" b="1" dirty="0"/>
              <a:t>方式。</a:t>
            </a:r>
            <a:endParaRPr lang="zh-CN" altLang="en-US" b="1" dirty="0"/>
          </a:p>
          <a:p>
            <a:endParaRPr lang="zh-CN" altLang="en-US" b="1" dirty="0"/>
          </a:p>
          <a:p>
            <a:r>
              <a:rPr lang="zh-CN" altLang="en-US" b="1" dirty="0"/>
              <a:t>部署和配置集群的开销很大。</a:t>
            </a:r>
            <a:endParaRPr lang="zh-CN" altLang="en-US" b="1" dirty="0"/>
          </a:p>
          <a:p>
            <a:endParaRPr lang="zh-CN" altLang="en-US" b="1" dirty="0"/>
          </a:p>
          <a:p>
            <a:r>
              <a:rPr lang="zh-CN" altLang="en-US" b="1" dirty="0"/>
              <a:t>很烧钱。个人 </a:t>
            </a:r>
            <a:r>
              <a:rPr lang="en-US" altLang="zh-CN" b="1" dirty="0"/>
              <a:t>contributor </a:t>
            </a:r>
            <a:r>
              <a:rPr lang="zh-CN" altLang="en-US" b="1" dirty="0"/>
              <a:t>根本没法做。</a:t>
            </a:r>
            <a:endParaRPr lang="zh-CN" altLang="en-US" b="1" dirty="0"/>
          </a:p>
          <a:p>
            <a:endParaRPr lang="zh-CN" altLang="en-US" b="1" dirty="0"/>
          </a:p>
          <a:p>
            <a:r>
              <a:rPr lang="zh-CN" altLang="en-US" b="1" dirty="0"/>
              <a:t>需要一种能在没有集群的情况下 </a:t>
            </a:r>
            <a:r>
              <a:rPr lang="en-US" altLang="zh-CN" b="1" dirty="0"/>
              <a:t>debug </a:t>
            </a:r>
            <a:r>
              <a:rPr lang="zh-CN" altLang="en-US" b="1" dirty="0"/>
              <a:t>的方法。</a:t>
            </a:r>
            <a:endParaRPr lang="zh-CN" altLang="en-US" b="1" dirty="0"/>
          </a:p>
          <a:p>
            <a:endParaRPr lang="zh-CN" altLang="en-US" b="1" dirty="0"/>
          </a:p>
          <a:p>
            <a:r>
              <a:rPr lang="zh-CN" altLang="en-US" b="1" dirty="0"/>
              <a:t>两个问题：</a:t>
            </a:r>
            <a:endParaRPr lang="zh-CN" altLang="en-US" b="1" dirty="0"/>
          </a:p>
          <a:p>
            <a:r>
              <a:rPr lang="en-US" altLang="zh-CN" b="1" dirty="0"/>
              <a:t>1. scalability bug </a:t>
            </a:r>
            <a:r>
              <a:rPr lang="zh-CN" altLang="en-US" b="1" dirty="0"/>
              <a:t>的根本原因</a:t>
            </a:r>
            <a:endParaRPr lang="zh-CN" altLang="en-US" b="1" dirty="0"/>
          </a:p>
          <a:p>
            <a:r>
              <a:rPr lang="en-US" altLang="zh-CN" b="1" dirty="0"/>
              <a:t>2. </a:t>
            </a:r>
            <a:r>
              <a:rPr lang="zh-CN" altLang="en-US" b="1" dirty="0"/>
              <a:t>单机上可以测试吗？</a:t>
            </a:r>
            <a:endParaRPr lang="zh-CN" altLang="en-US" b="1" dirty="0"/>
          </a:p>
          <a:p>
            <a:endParaRPr lang="zh-CN" altLang="en-US" b="1" dirty="0"/>
          </a:p>
          <a:p>
            <a:r>
              <a:rPr lang="en-US" altLang="zh-CN" b="1" dirty="0"/>
              <a:t>So comes this paper</a:t>
            </a:r>
            <a:endParaRPr lang="en-US" altLang="zh-C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55205"/>
            <a:ext cx="12192000" cy="3025415"/>
          </a:xfrm>
          <a:prstGeom prst="rect">
            <a:avLst/>
          </a:prstGeom>
          <a:solidFill>
            <a:srgbClr val="600A1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93413"/>
            <a:ext cx="10363200" cy="1470025"/>
          </a:xfrm>
        </p:spPr>
        <p:txBody>
          <a:bodyPr/>
          <a:lstStyle>
            <a:lvl1pPr algn="ctr">
              <a:defRPr sz="480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122991"/>
            <a:ext cx="12192000" cy="478195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08" y="274638"/>
            <a:ext cx="11495833" cy="1143000"/>
          </a:xfrm>
        </p:spPr>
        <p:txBody>
          <a:bodyPr/>
          <a:lstStyle>
            <a:lvl1pPr>
              <a:defRPr>
                <a:ln w="12700" cmpd="sng">
                  <a:solidFill>
                    <a:schemeClr val="bg1"/>
                  </a:solidFill>
                  <a:prstDash val="solid"/>
                </a:ln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70408" y="1600200"/>
            <a:ext cx="11495833" cy="51164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33" y="0"/>
            <a:ext cx="1910092" cy="3138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24890" y="1600200"/>
            <a:ext cx="5566311" cy="5056897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anose="020B0604020202020204" pitchFamily="34" charset="0"/>
              <a:buChar char="•"/>
              <a:defRPr/>
            </a:lvl6pPr>
            <a:lvl7pPr>
              <a:buClr>
                <a:schemeClr val="tx2"/>
              </a:buClr>
              <a:buFont typeface="Arial" panose="020B0604020202020204" pitchFamily="34" charset="0"/>
              <a:buChar char="•"/>
              <a:defRPr/>
            </a:lvl7pPr>
            <a:lvl8pPr>
              <a:buClr>
                <a:schemeClr val="tx2"/>
              </a:buClr>
              <a:buFont typeface="Arial" panose="020B0604020202020204" pitchFamily="34" charset="0"/>
              <a:buChar char="•"/>
              <a:defRPr/>
            </a:lvl8pPr>
            <a:lvl9pPr>
              <a:buClr>
                <a:schemeClr val="tx2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5558043" cy="5056896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90" y="274638"/>
            <a:ext cx="11733953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64" y="274638"/>
            <a:ext cx="1136354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/>
            </a:lvl1pPr>
          </a:lstStyle>
          <a:p>
            <a:fld id="{38237106-F2ED-405E-BC33-CC3CF426205F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33" y="0"/>
            <a:ext cx="1910092" cy="3138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-1" fmla="*/ 0 w 3419856"/>
              <a:gd name="connsiteY0-2" fmla="*/ 74450 h 3429000"/>
              <a:gd name="connsiteX1-3" fmla="*/ 21806 w 3419856"/>
              <a:gd name="connsiteY1-4" fmla="*/ 21806 h 3429000"/>
              <a:gd name="connsiteX2-5" fmla="*/ 74450 w 3419856"/>
              <a:gd name="connsiteY2-6" fmla="*/ 0 h 3429000"/>
              <a:gd name="connsiteX3-7" fmla="*/ 3345406 w 3419856"/>
              <a:gd name="connsiteY3-8" fmla="*/ 0 h 3429000"/>
              <a:gd name="connsiteX4-9" fmla="*/ 3398050 w 3419856"/>
              <a:gd name="connsiteY4-10" fmla="*/ 21806 h 3429000"/>
              <a:gd name="connsiteX5-11" fmla="*/ 3419856 w 3419856"/>
              <a:gd name="connsiteY5-12" fmla="*/ 74450 h 3429000"/>
              <a:gd name="connsiteX6-13" fmla="*/ 3419856 w 3419856"/>
              <a:gd name="connsiteY6-14" fmla="*/ 3354550 h 3429000"/>
              <a:gd name="connsiteX7-15" fmla="*/ 3398050 w 3419856"/>
              <a:gd name="connsiteY7-16" fmla="*/ 3407194 h 3429000"/>
              <a:gd name="connsiteX8-17" fmla="*/ 3345406 w 3419856"/>
              <a:gd name="connsiteY8-18" fmla="*/ 3429000 h 3429000"/>
              <a:gd name="connsiteX9-19" fmla="*/ 21806 w 3419856"/>
              <a:gd name="connsiteY9-20" fmla="*/ 3407194 h 3429000"/>
              <a:gd name="connsiteX10-21" fmla="*/ 0 w 3419856"/>
              <a:gd name="connsiteY10-22" fmla="*/ 3354550 h 3429000"/>
              <a:gd name="connsiteX11-23" fmla="*/ 0 w 3419856"/>
              <a:gd name="connsiteY11-24" fmla="*/ 74450 h 3429000"/>
              <a:gd name="connsiteX0-25" fmla="*/ 0 w 3964392"/>
              <a:gd name="connsiteY0-26" fmla="*/ 74450 h 3415968"/>
              <a:gd name="connsiteX1-27" fmla="*/ 21806 w 3964392"/>
              <a:gd name="connsiteY1-28" fmla="*/ 21806 h 3415968"/>
              <a:gd name="connsiteX2-29" fmla="*/ 74450 w 3964392"/>
              <a:gd name="connsiteY2-30" fmla="*/ 0 h 3415968"/>
              <a:gd name="connsiteX3-31" fmla="*/ 3345406 w 3964392"/>
              <a:gd name="connsiteY3-32" fmla="*/ 0 h 3415968"/>
              <a:gd name="connsiteX4-33" fmla="*/ 3398050 w 3964392"/>
              <a:gd name="connsiteY4-34" fmla="*/ 21806 h 3415968"/>
              <a:gd name="connsiteX5-35" fmla="*/ 3419856 w 3964392"/>
              <a:gd name="connsiteY5-36" fmla="*/ 74450 h 3415968"/>
              <a:gd name="connsiteX6-37" fmla="*/ 3419856 w 3964392"/>
              <a:gd name="connsiteY6-38" fmla="*/ 3354550 h 3415968"/>
              <a:gd name="connsiteX7-39" fmla="*/ 3398050 w 3964392"/>
              <a:gd name="connsiteY7-40" fmla="*/ 3407194 h 3415968"/>
              <a:gd name="connsiteX8-41" fmla="*/ 21806 w 3964392"/>
              <a:gd name="connsiteY8-42" fmla="*/ 3407194 h 3415968"/>
              <a:gd name="connsiteX9-43" fmla="*/ 0 w 3964392"/>
              <a:gd name="connsiteY9-44" fmla="*/ 3354550 h 3415968"/>
              <a:gd name="connsiteX10-45" fmla="*/ 0 w 3964392"/>
              <a:gd name="connsiteY10-46" fmla="*/ 74450 h 3415968"/>
              <a:gd name="connsiteX0-47" fmla="*/ 0 w 3964392"/>
              <a:gd name="connsiteY0-48" fmla="*/ 74450 h 3415968"/>
              <a:gd name="connsiteX1-49" fmla="*/ 21806 w 3964392"/>
              <a:gd name="connsiteY1-50" fmla="*/ 21806 h 3415968"/>
              <a:gd name="connsiteX2-51" fmla="*/ 74450 w 3964392"/>
              <a:gd name="connsiteY2-52" fmla="*/ 0 h 3415968"/>
              <a:gd name="connsiteX3-53" fmla="*/ 3345406 w 3964392"/>
              <a:gd name="connsiteY3-54" fmla="*/ 0 h 3415968"/>
              <a:gd name="connsiteX4-55" fmla="*/ 3398050 w 3964392"/>
              <a:gd name="connsiteY4-56" fmla="*/ 21806 h 3415968"/>
              <a:gd name="connsiteX5-57" fmla="*/ 3419856 w 3964392"/>
              <a:gd name="connsiteY5-58" fmla="*/ 74450 h 3415968"/>
              <a:gd name="connsiteX6-59" fmla="*/ 3419856 w 3964392"/>
              <a:gd name="connsiteY6-60" fmla="*/ 3354550 h 3415968"/>
              <a:gd name="connsiteX7-61" fmla="*/ 3398050 w 3964392"/>
              <a:gd name="connsiteY7-62" fmla="*/ 3407194 h 3415968"/>
              <a:gd name="connsiteX8-63" fmla="*/ 21806 w 3964392"/>
              <a:gd name="connsiteY8-64" fmla="*/ 3407194 h 3415968"/>
              <a:gd name="connsiteX9-65" fmla="*/ 0 w 3964392"/>
              <a:gd name="connsiteY9-66" fmla="*/ 3354550 h 3415968"/>
              <a:gd name="connsiteX10-67" fmla="*/ 0 w 3964392"/>
              <a:gd name="connsiteY10-68" fmla="*/ 74450 h 3415968"/>
              <a:gd name="connsiteX0-69" fmla="*/ 0 w 3968026"/>
              <a:gd name="connsiteY0-70" fmla="*/ 74450 h 3910007"/>
              <a:gd name="connsiteX1-71" fmla="*/ 21806 w 3968026"/>
              <a:gd name="connsiteY1-72" fmla="*/ 21806 h 3910007"/>
              <a:gd name="connsiteX2-73" fmla="*/ 74450 w 3968026"/>
              <a:gd name="connsiteY2-74" fmla="*/ 0 h 3910007"/>
              <a:gd name="connsiteX3-75" fmla="*/ 3345406 w 3968026"/>
              <a:gd name="connsiteY3-76" fmla="*/ 0 h 3910007"/>
              <a:gd name="connsiteX4-77" fmla="*/ 3398050 w 3968026"/>
              <a:gd name="connsiteY4-78" fmla="*/ 21806 h 3910007"/>
              <a:gd name="connsiteX5-79" fmla="*/ 3419856 w 3968026"/>
              <a:gd name="connsiteY5-80" fmla="*/ 74450 h 3910007"/>
              <a:gd name="connsiteX6-81" fmla="*/ 3419856 w 3968026"/>
              <a:gd name="connsiteY6-82" fmla="*/ 3354550 h 3910007"/>
              <a:gd name="connsiteX7-83" fmla="*/ 3398050 w 3968026"/>
              <a:gd name="connsiteY7-84" fmla="*/ 3407194 h 3910007"/>
              <a:gd name="connsiteX8-85" fmla="*/ 0 w 3968026"/>
              <a:gd name="connsiteY8-86" fmla="*/ 3354550 h 3910007"/>
              <a:gd name="connsiteX9-87" fmla="*/ 0 w 3968026"/>
              <a:gd name="connsiteY9-88" fmla="*/ 74450 h 3910007"/>
              <a:gd name="connsiteX0-89" fmla="*/ 0 w 3419856"/>
              <a:gd name="connsiteY0-90" fmla="*/ 74450 h 3901233"/>
              <a:gd name="connsiteX1-91" fmla="*/ 21806 w 3419856"/>
              <a:gd name="connsiteY1-92" fmla="*/ 21806 h 3901233"/>
              <a:gd name="connsiteX2-93" fmla="*/ 74450 w 3419856"/>
              <a:gd name="connsiteY2-94" fmla="*/ 0 h 3901233"/>
              <a:gd name="connsiteX3-95" fmla="*/ 3345406 w 3419856"/>
              <a:gd name="connsiteY3-96" fmla="*/ 0 h 3901233"/>
              <a:gd name="connsiteX4-97" fmla="*/ 3398050 w 3419856"/>
              <a:gd name="connsiteY4-98" fmla="*/ 21806 h 3901233"/>
              <a:gd name="connsiteX5-99" fmla="*/ 3419856 w 3419856"/>
              <a:gd name="connsiteY5-100" fmla="*/ 74450 h 3901233"/>
              <a:gd name="connsiteX6-101" fmla="*/ 3419856 w 3419856"/>
              <a:gd name="connsiteY6-102" fmla="*/ 3354550 h 3901233"/>
              <a:gd name="connsiteX7-103" fmla="*/ 0 w 3419856"/>
              <a:gd name="connsiteY7-104" fmla="*/ 3354550 h 3901233"/>
              <a:gd name="connsiteX8-105" fmla="*/ 0 w 3419856"/>
              <a:gd name="connsiteY8-106" fmla="*/ 74450 h 3901233"/>
              <a:gd name="connsiteX0-107" fmla="*/ 0 w 3419856"/>
              <a:gd name="connsiteY0-108" fmla="*/ 74450 h 3354550"/>
              <a:gd name="connsiteX1-109" fmla="*/ 21806 w 3419856"/>
              <a:gd name="connsiteY1-110" fmla="*/ 21806 h 3354550"/>
              <a:gd name="connsiteX2-111" fmla="*/ 74450 w 3419856"/>
              <a:gd name="connsiteY2-112" fmla="*/ 0 h 3354550"/>
              <a:gd name="connsiteX3-113" fmla="*/ 3345406 w 3419856"/>
              <a:gd name="connsiteY3-114" fmla="*/ 0 h 3354550"/>
              <a:gd name="connsiteX4-115" fmla="*/ 3398050 w 3419856"/>
              <a:gd name="connsiteY4-116" fmla="*/ 21806 h 3354550"/>
              <a:gd name="connsiteX5-117" fmla="*/ 3419856 w 3419856"/>
              <a:gd name="connsiteY5-118" fmla="*/ 74450 h 3354550"/>
              <a:gd name="connsiteX6-119" fmla="*/ 3419856 w 3419856"/>
              <a:gd name="connsiteY6-120" fmla="*/ 3354550 h 3354550"/>
              <a:gd name="connsiteX7-121" fmla="*/ 0 w 3419856"/>
              <a:gd name="connsiteY7-122" fmla="*/ 3354550 h 3354550"/>
              <a:gd name="connsiteX8-123" fmla="*/ 0 w 3419856"/>
              <a:gd name="connsiteY8-124" fmla="*/ 74450 h 33545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microsoft.com/office/2007/relationships/hdphoto" Target="../media/image4.wdp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709" y="0"/>
            <a:ext cx="12192708" cy="333048"/>
          </a:xfrm>
          <a:prstGeom prst="rect">
            <a:avLst/>
          </a:prstGeom>
          <a:solidFill>
            <a:srgbClr val="600A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6551" y="525821"/>
            <a:ext cx="11416461" cy="8918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551" y="1600199"/>
            <a:ext cx="11416461" cy="517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  <a:p>
            <a:pPr lvl="0"/>
            <a:r>
              <a:rPr lang="en-US" dirty="0"/>
              <a:t>Test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2819" y="47772"/>
            <a:ext cx="2182547" cy="266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>
                    <a:lumMod val="85000"/>
                  </a:schemeClr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1823" y="47770"/>
            <a:ext cx="4346436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95365" y="-9921"/>
            <a:ext cx="1070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>
                    <a:lumMod val="85000"/>
                  </a:schemeClr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38237106-F2ED-405E-BC33-CC3CF426205F}" type="slidenum">
              <a:rPr lang="en-US" smtClean="0"/>
            </a:fld>
            <a:endParaRPr lang="en-US" dirty="0"/>
          </a:p>
        </p:txBody>
      </p:sp>
      <p:pic>
        <p:nvPicPr>
          <p:cNvPr id="7" name="Picture 6" descr="uchicago-maroon.png"/>
          <p:cNvPicPr>
            <a:picLocks noChangeAspect="1"/>
          </p:cNvPicPr>
          <p:nvPr userDrawn="1"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" y="15507"/>
            <a:ext cx="1793089" cy="29835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500" b="1" kern="1200" cap="none" spc="50" baseline="0">
          <a:ln w="12700" cmpd="sng">
            <a:solidFill>
              <a:schemeClr val="bg1"/>
            </a:solidFill>
            <a:prstDash val="solid"/>
          </a:ln>
          <a:solidFill>
            <a:srgbClr val="600A18"/>
          </a:solidFill>
          <a:effectLst/>
          <a:latin typeface="微软雅黑" panose="020B0503020204020204" charset="-122"/>
          <a:ea typeface="+mj-ea"/>
          <a:cs typeface="微软雅黑" panose="020B0503020204020204" charset="-122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rgbClr val="800000"/>
        </a:buClr>
        <a:buSzPct val="75000"/>
        <a:buFont typeface="Wingdings" panose="05000000000000000000" pitchFamily="2" charset="2"/>
        <a:buChar char="q"/>
        <a:defRPr sz="3200" kern="1200" spc="30" baseline="0">
          <a:solidFill>
            <a:srgbClr val="000000"/>
          </a:solidFill>
          <a:latin typeface="微软雅黑" panose="020B0503020204020204" charset="-122"/>
          <a:ea typeface="+mn-ea"/>
          <a:cs typeface="微软雅黑" panose="020B0503020204020204" charset="-122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Wingdings" panose="05000000000000000000" pitchFamily="2" charset="2"/>
        <a:buChar char="§"/>
        <a:defRPr sz="2600" kern="1200" spc="30" baseline="0">
          <a:solidFill>
            <a:srgbClr val="000000"/>
          </a:solidFill>
          <a:latin typeface="微软雅黑" panose="020B0503020204020204" charset="-122"/>
          <a:ea typeface="+mn-ea"/>
          <a:cs typeface="微软雅黑" panose="020B0503020204020204" charset="-122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SzPct val="75000"/>
        <a:buFont typeface="Lucida Grande"/>
        <a:buChar char="-"/>
        <a:defRPr sz="2200" kern="1200" spc="30" baseline="0">
          <a:solidFill>
            <a:srgbClr val="000000"/>
          </a:solidFill>
          <a:latin typeface="微软雅黑" panose="020B0503020204020204" charset="-122"/>
          <a:ea typeface="+mn-ea"/>
          <a:cs typeface="微软雅黑" panose="020B0503020204020204" charset="-122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anose="020B0604020202020204" pitchFamily="34" charset="0"/>
        <a:buChar char="•"/>
        <a:defRPr sz="1700" kern="1200" spc="30" baseline="0">
          <a:solidFill>
            <a:srgbClr val="000000"/>
          </a:solidFill>
          <a:latin typeface="微软雅黑" panose="020B0503020204020204" charset="-122"/>
          <a:ea typeface="+mn-ea"/>
          <a:cs typeface="微软雅黑" panose="020B0503020204020204" charset="-122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anose="020B0604020202020204" pitchFamily="34" charset="0"/>
        <a:buChar char="•"/>
        <a:defRPr sz="1700" kern="1200" spc="30" baseline="0">
          <a:solidFill>
            <a:srgbClr val="000000"/>
          </a:solidFill>
          <a:latin typeface="微软雅黑" panose="020B0503020204020204" charset="-122"/>
          <a:ea typeface="+mn-ea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image" Target="../media/image49.png"/><Relationship Id="rId3" Type="http://schemas.openxmlformats.org/officeDocument/2006/relationships/image" Target="../media/image48.emf"/><Relationship Id="rId2" Type="http://schemas.openxmlformats.org/officeDocument/2006/relationships/image" Target="../media/image43.png"/><Relationship Id="rId1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image" Target="../media/image51.png"/><Relationship Id="rId3" Type="http://schemas.openxmlformats.org/officeDocument/2006/relationships/image" Target="../media/image43.png"/><Relationship Id="rId2" Type="http://schemas.openxmlformats.org/officeDocument/2006/relationships/image" Target="../media/image50.png"/><Relationship Id="rId1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48.em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18.png"/><Relationship Id="rId10" Type="http://schemas.openxmlformats.org/officeDocument/2006/relationships/image" Target="../media/image17.jpe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2" Type="http://schemas.openxmlformats.org/officeDocument/2006/relationships/image" Target="../media/image57.png"/><Relationship Id="rId1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image" Target="../media/image58.png"/><Relationship Id="rId1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3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4.xml"/><Relationship Id="rId7" Type="http://schemas.openxmlformats.org/officeDocument/2006/relationships/image" Target="../media/image24.png"/><Relationship Id="rId6" Type="http://schemas.openxmlformats.org/officeDocument/2006/relationships/image" Target="../media/image27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0" Type="http://schemas.openxmlformats.org/officeDocument/2006/relationships/notesSlide" Target="../notesSlides/notesSlide26.xml"/><Relationship Id="rId1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7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2.png"/><Relationship Id="rId6" Type="http://schemas.openxmlformats.org/officeDocument/2006/relationships/image" Target="../media/image71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Relationship Id="rId3" Type="http://schemas.openxmlformats.org/officeDocument/2006/relationships/image" Target="../media/image66.png"/><Relationship Id="rId2" Type="http://schemas.openxmlformats.org/officeDocument/2006/relationships/image" Target="../media/image58.png"/><Relationship Id="rId1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1.xml"/><Relationship Id="rId2" Type="http://schemas.openxmlformats.org/officeDocument/2006/relationships/hyperlink" Target="https://issues.apache.org/jira/browse/CASSANDRA-6386?jql=project%20%3D%20CASSANDRA%20AND%20text%20~%20%226127%22%20ORDER%20BY%20created%20DESC" TargetMode="External"/><Relationship Id="rId1" Type="http://schemas.openxmlformats.org/officeDocument/2006/relationships/hyperlink" Target="https://issues.apache.org/jira/browse/CASSANDRA-3831?jql=project%20%3D%20CASSANDRA%20AND%20text%20~%20%223831%22%20ORDER%20BY%20created%20DESC" TargetMode="Externa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.xml"/><Relationship Id="rId4" Type="http://schemas.openxmlformats.org/officeDocument/2006/relationships/image" Target="../media/image85.png"/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2" Type="http://schemas.openxmlformats.org/officeDocument/2006/relationships/image" Target="../media/image87.png"/><Relationship Id="rId1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6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2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5.xml"/><Relationship Id="rId10" Type="http://schemas.openxmlformats.org/officeDocument/2006/relationships/image" Target="../media/image39.png"/><Relationship Id="rId1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40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9505" y="3707423"/>
            <a:ext cx="11753461" cy="1216986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b="1" dirty="0">
                <a:solidFill>
                  <a:srgbClr val="800000"/>
                </a:solidFill>
              </a:rPr>
              <a:t>Cesar A. Stuardo</a:t>
            </a:r>
            <a:r>
              <a:rPr lang="en-US" dirty="0"/>
              <a:t>, </a:t>
            </a:r>
            <a:r>
              <a:rPr lang="en-US" sz="2800" dirty="0"/>
              <a:t>Tanakorn Leesatapornwongsa , Riza O. Suminto, Huan Ke, Jeffrey F. Lukman, Wei-Chiu Chuang , Shan Lu and Haryadi S. Gunawi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4563" y="1716329"/>
            <a:ext cx="11383347" cy="1470025"/>
          </a:xfrm>
        </p:spPr>
        <p:txBody>
          <a:bodyPr/>
          <a:lstStyle/>
          <a:p>
            <a:r>
              <a:rPr lang="en-US" sz="5400" dirty="0">
                <a:latin typeface="黑体" panose="02010609060101010101" charset="-122"/>
                <a:ea typeface="黑体" panose="02010609060101010101" charset="-122"/>
              </a:rPr>
              <a:t>ScaleCheck</a:t>
            </a:r>
            <a:br>
              <a:rPr lang="en-US" dirty="0">
                <a:latin typeface="黑体" panose="02010609060101010101" charset="-122"/>
                <a:ea typeface="黑体" panose="02010609060101010101" charset="-122"/>
              </a:rPr>
            </a:br>
            <a:r>
              <a:rPr lang="en-US" sz="4000" b="0" dirty="0">
                <a:latin typeface="黑体" panose="02010609060101010101" charset="-122"/>
                <a:ea typeface="黑体" panose="02010609060101010101" charset="-122"/>
              </a:rPr>
              <a:t>A Single-Machine Approach for Discovering Scalability Bugs in Large Distributed Systems</a:t>
            </a:r>
            <a:endParaRPr lang="en-US" sz="40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Picture 6" descr="text-white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47" y="5153346"/>
            <a:ext cx="4783106" cy="1688155"/>
          </a:xfrm>
          <a:prstGeom prst="rect">
            <a:avLst/>
          </a:prstGeom>
        </p:spPr>
      </p:pic>
      <p:pic>
        <p:nvPicPr>
          <p:cNvPr id="1026" name="Picture 2" descr="Resultado de imagen para clouder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00" y="5398262"/>
            <a:ext cx="1216986" cy="121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samsung research americ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45" y="4874081"/>
            <a:ext cx="1741075" cy="17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63744" y="3720155"/>
            <a:ext cx="298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</a:rPr>
              <a:t>*</a:t>
            </a:r>
            <a:endParaRPr 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9056" y="4120265"/>
            <a:ext cx="298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微软雅黑" panose="020B0503020204020204" charset="-122"/>
              </a:rPr>
              <a:t>+</a:t>
            </a:r>
            <a:endParaRPr 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5"/>
    </mc:Choice>
    <mc:Fallback>
      <p:transition spd="slow" advTm="74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Imagen relacionada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924" y="2335838"/>
            <a:ext cx="3605476" cy="23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1823" y="47770"/>
            <a:ext cx="4346436" cy="266092"/>
          </a:xfrm>
        </p:spPr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pic>
        <p:nvPicPr>
          <p:cNvPr id="32" name="Picture 4" descr="Resultado de imagen para lupa 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42" y="2813040"/>
            <a:ext cx="1016807" cy="105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949" y="2636823"/>
            <a:ext cx="2207585" cy="1291728"/>
          </a:xfrm>
          <a:prstGeom prst="rect">
            <a:avLst/>
          </a:prstGeom>
        </p:spPr>
      </p:pic>
      <p:pic>
        <p:nvPicPr>
          <p:cNvPr id="39" name="Picture 16" descr="Resultado de imagen para software bu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7444" flipH="1">
            <a:off x="8551016" y="2931438"/>
            <a:ext cx="519798" cy="47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7767960" y="1951598"/>
            <a:ext cx="30272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  <a:cs typeface="微软雅黑" panose="020B0503020204020204" charset="-122"/>
              </a:rPr>
              <a:t>SFind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  <a:cs typeface="微软雅黑" panose="020B0503020204020204" charset="-122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096000" y="677029"/>
            <a:ext cx="0" cy="5819021"/>
          </a:xfrm>
          <a:prstGeom prst="straightConnector1">
            <a:avLst/>
          </a:prstGeom>
          <a:ln w="57150" cmpd="sng">
            <a:solidFill>
              <a:schemeClr val="bg2">
                <a:lumMod val="50000"/>
                <a:lumOff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65" y="2971791"/>
            <a:ext cx="4857072" cy="274783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43835" y="5719627"/>
            <a:ext cx="506381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Loops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iterating </a:t>
            </a:r>
            <a:endParaRPr lang="en-US" sz="2000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scale dependent </a:t>
            </a:r>
            <a:r>
              <a:rPr lang="en-US" sz="20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data structures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99689" y="2488149"/>
            <a:ext cx="34842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2"/>
                </a:solidFill>
                <a:latin typeface="微软雅黑" panose="020B0503020204020204" charset="-122"/>
              </a:rPr>
              <a:t>Scale Dependent Loops</a:t>
            </a:r>
            <a:endParaRPr lang="en-US" sz="2200" b="1" i="1" dirty="0">
              <a:solidFill>
                <a:schemeClr val="bg2"/>
              </a:solidFill>
              <a:latin typeface="微软雅黑" panose="020B0503020204020204" charset="-122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983259" y="677029"/>
            <a:ext cx="3793463" cy="1447157"/>
            <a:chOff x="3433720" y="1842960"/>
            <a:chExt cx="3793463" cy="1447157"/>
          </a:xfrm>
        </p:grpSpPr>
        <p:sp>
          <p:nvSpPr>
            <p:cNvPr id="41" name="Rounded Rectangle 8"/>
            <p:cNvSpPr/>
            <p:nvPr/>
          </p:nvSpPr>
          <p:spPr>
            <a:xfrm>
              <a:off x="3433720" y="1998389"/>
              <a:ext cx="3793463" cy="1291728"/>
            </a:xfrm>
            <a:prstGeom prst="roundRect">
              <a:avLst/>
            </a:prstGeom>
            <a:solidFill>
              <a:srgbClr val="800000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rPr>
                <a:t>What are the </a:t>
              </a:r>
              <a:r>
                <a:rPr lang="en-US" sz="2200" b="1" dirty="0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rPr>
                <a:t>root causes </a:t>
              </a:r>
              <a:r>
                <a:rPr lang="en-US" sz="2200" dirty="0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rPr>
                <a:t>of scalability bugs?</a:t>
              </a:r>
              <a:endParaRPr lang="en-US" sz="220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047957" y="1842960"/>
              <a:ext cx="570036" cy="531388"/>
            </a:xfrm>
            <a:prstGeom prst="ellipse">
              <a:avLst/>
            </a:prstGeom>
            <a:solidFill>
              <a:srgbClr val="800000"/>
            </a:solidFill>
            <a:ln w="28575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 panose="020B0A04020102020204"/>
                <a:cs typeface="Arial Black" panose="020B0A04020102020204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39013" y="1961455"/>
              <a:ext cx="606436" cy="276999"/>
            </a:xfrm>
            <a:prstGeom prst="rect">
              <a:avLst/>
            </a:prstGeom>
            <a:noFill/>
            <a:effectLst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>
                  <a:latin typeface="Arial Black" panose="020B0A04020102020204"/>
                  <a:cs typeface="Arial Black" panose="020B0A04020102020204"/>
                </a:rPr>
                <a:t>Q1</a:t>
              </a:r>
              <a:endParaRPr lang="en-US" baseline="-25000" dirty="0">
                <a:latin typeface="Arial Black" panose="020B0A04020102020204"/>
                <a:cs typeface="Arial Black" panose="020B0A04020102020204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589615" y="5003270"/>
            <a:ext cx="5271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  <a:latin typeface="微软雅黑" panose="020B0503020204020204" charset="-122"/>
              </a:rPr>
              <a:t>Automatically</a:t>
            </a:r>
            <a:r>
              <a:rPr lang="en-US" sz="2000" i="1" dirty="0">
                <a:solidFill>
                  <a:srgbClr val="C00000"/>
                </a:solidFill>
                <a:latin typeface="微软雅黑" panose="020B0503020204020204" charset="-122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微软雅黑" panose="020B0503020204020204" charset="-122"/>
              </a:rPr>
              <a:t>find</a:t>
            </a:r>
            <a:r>
              <a:rPr lang="en-US" sz="2000" i="1" dirty="0">
                <a:solidFill>
                  <a:srgbClr val="C00000"/>
                </a:solidFill>
                <a:latin typeface="微软雅黑" panose="020B0503020204020204" charset="-122"/>
              </a:rPr>
              <a:t> scale dependent data structures and loops </a:t>
            </a:r>
            <a:endParaRPr lang="en-US" sz="2000" i="1" dirty="0">
              <a:solidFill>
                <a:srgbClr val="C00000"/>
              </a:solidFill>
              <a:latin typeface="微软雅黑" panose="020B0503020204020204" charset="-122"/>
            </a:endParaRP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微软雅黑" panose="020B0503020204020204" charset="-122"/>
              </a:rPr>
              <a:t>by checking their </a:t>
            </a:r>
            <a:r>
              <a:rPr lang="en-US" sz="2000" b="1" i="1" dirty="0">
                <a:solidFill>
                  <a:schemeClr val="bg1"/>
                </a:solidFill>
                <a:latin typeface="微软雅黑" panose="020B0503020204020204" charset="-122"/>
              </a:rPr>
              <a:t>in-memory growth tendency </a:t>
            </a:r>
            <a:r>
              <a:rPr lang="en-US" sz="2000" i="1" dirty="0">
                <a:solidFill>
                  <a:schemeClr val="bg1"/>
                </a:solidFill>
                <a:latin typeface="微软雅黑" panose="020B0503020204020204" charset="-122"/>
              </a:rPr>
              <a:t>over small scale experiments</a:t>
            </a:r>
            <a:endParaRPr lang="en-US" sz="2000" i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7767955" y="1072515"/>
            <a:ext cx="3401695" cy="593725"/>
          </a:xfrm>
        </p:spPr>
        <p:txBody>
          <a:bodyPr/>
          <a:lstStyle/>
          <a:p>
            <a:r>
              <a:rPr lang="en-US" sz="3800" b="0" dirty="0"/>
              <a:t>ScaleCheck</a:t>
            </a:r>
            <a:endParaRPr lang="en-US" sz="3800" dirty="0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5"/>
    </mc:Choice>
    <mc:Fallback>
      <p:transition spd="slow" advTm="1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37" grpId="0"/>
      <p:bldP spid="38" grpId="0"/>
      <p:bldP spid="48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1823" y="47770"/>
            <a:ext cx="4346436" cy="266092"/>
          </a:xfrm>
        </p:spPr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096000" y="677029"/>
            <a:ext cx="0" cy="5819021"/>
          </a:xfrm>
          <a:prstGeom prst="straightConnector1">
            <a:avLst/>
          </a:prstGeom>
          <a:ln w="57150" cmpd="sng">
            <a:solidFill>
              <a:schemeClr val="bg2">
                <a:lumMod val="50000"/>
                <a:lumOff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747133" y="788539"/>
            <a:ext cx="4449336" cy="1525214"/>
            <a:chOff x="3197594" y="1764903"/>
            <a:chExt cx="4449336" cy="1525214"/>
          </a:xfrm>
        </p:grpSpPr>
        <p:sp>
          <p:nvSpPr>
            <p:cNvPr id="41" name="Rounded Rectangle 8"/>
            <p:cNvSpPr/>
            <p:nvPr/>
          </p:nvSpPr>
          <p:spPr>
            <a:xfrm>
              <a:off x="3197594" y="1998389"/>
              <a:ext cx="4449336" cy="1291728"/>
            </a:xfrm>
            <a:prstGeom prst="roundRect">
              <a:avLst/>
            </a:prstGeom>
            <a:solidFill>
              <a:srgbClr val="800000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rPr>
                <a:t>Can we </a:t>
              </a:r>
              <a:r>
                <a:rPr lang="en-US" sz="2200" b="1" dirty="0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rPr>
                <a:t>do large-scale testing easily</a:t>
              </a:r>
              <a:r>
                <a:rPr lang="en-US" sz="2200" dirty="0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rPr>
                <a:t>, e.g. in one machine?</a:t>
              </a:r>
              <a:endParaRPr lang="en-US" sz="220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047957" y="1764903"/>
              <a:ext cx="570036" cy="531388"/>
            </a:xfrm>
            <a:prstGeom prst="ellipse">
              <a:avLst/>
            </a:prstGeom>
            <a:solidFill>
              <a:srgbClr val="800000"/>
            </a:solidFill>
            <a:ln w="28575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 panose="020B0A04020102020204"/>
                <a:cs typeface="Arial Black" panose="020B0A04020102020204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39013" y="1928002"/>
              <a:ext cx="606436" cy="276999"/>
            </a:xfrm>
            <a:prstGeom prst="rect">
              <a:avLst/>
            </a:prstGeom>
            <a:noFill/>
            <a:effectLst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>
                  <a:latin typeface="Arial Black" panose="020B0A04020102020204"/>
                  <a:cs typeface="Arial Black" panose="020B0A04020102020204"/>
                </a:rPr>
                <a:t>Q2</a:t>
              </a:r>
              <a:endParaRPr lang="en-US" baseline="-25000" dirty="0">
                <a:latin typeface="Arial Black" panose="020B0A04020102020204"/>
                <a:cs typeface="Arial Black" panose="020B0A0402010202020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49011" y="1687932"/>
            <a:ext cx="3605475" cy="2304288"/>
            <a:chOff x="7349011" y="1687932"/>
            <a:chExt cx="3605475" cy="2304288"/>
          </a:xfrm>
        </p:grpSpPr>
        <p:pic>
          <p:nvPicPr>
            <p:cNvPr id="43" name="Picture 2" descr="Imagen relacionada"/>
            <p:cNvPicPr>
              <a:picLocks noChangeAspect="1" noChangeArrowheads="1"/>
            </p:cNvPicPr>
            <p:nvPr/>
          </p:nvPicPr>
          <p:blipFill>
            <a:blip r:embed="rId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011" y="1687932"/>
              <a:ext cx="3605475" cy="2304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7735764" y="1886590"/>
              <a:ext cx="2393330" cy="1531735"/>
              <a:chOff x="1139986" y="4179865"/>
              <a:chExt cx="2393330" cy="153173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665566" y="4179865"/>
                <a:ext cx="1867750" cy="1531735"/>
                <a:chOff x="8046614" y="2199856"/>
                <a:chExt cx="2379930" cy="1960669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8327499" y="2429056"/>
                  <a:ext cx="1818160" cy="1676900"/>
                </a:xfrm>
                <a:prstGeom prst="ellipse">
                  <a:avLst/>
                </a:prstGeom>
                <a:noFill/>
                <a:ln w="571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FFFF"/>
                    </a:solidFill>
                    <a:latin typeface="Arial Narrow"/>
                  </a:endParaRPr>
                </a:p>
              </p:txBody>
            </p:sp>
            <p:pic>
              <p:nvPicPr>
                <p:cNvPr id="27" name="Picture 26" descr="server.png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95982" y="2199856"/>
                  <a:ext cx="641918" cy="53649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28" name="Picture 27" descr="server.png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84626" y="2861546"/>
                  <a:ext cx="641918" cy="53649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30" name="Picture 29" descr="server.png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63667" y="3604017"/>
                  <a:ext cx="641918" cy="53649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44" name="Picture 43" descr="server.png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04144" y="3624026"/>
                  <a:ext cx="641918" cy="53649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47" name="Picture 46" descr="server.png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46614" y="2883848"/>
                  <a:ext cx="641918" cy="53649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49" name="Picture 48" descr="server.png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25013" y="2218391"/>
                  <a:ext cx="641918" cy="536499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23" name="Picture 4" descr="Resultado de imagen para lupa 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986" y="4547427"/>
                <a:ext cx="1098252" cy="10982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6" descr="Resultado de imagen para software bu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177444" flipH="1">
                <a:off x="1615705" y="4638630"/>
                <a:ext cx="556358" cy="5302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0" name="TextBox 49"/>
          <p:cNvSpPr txBox="1"/>
          <p:nvPr/>
        </p:nvSpPr>
        <p:spPr>
          <a:xfrm>
            <a:off x="7266292" y="1280024"/>
            <a:ext cx="371578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  <a:cs typeface="微软雅黑" panose="020B0503020204020204" charset="-122"/>
              </a:rPr>
              <a:t>STest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  <a:cs typeface="微软雅黑" panose="020B050302020402020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12902" y="2695916"/>
            <a:ext cx="3066160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Many Challenges!!!</a:t>
            </a:r>
            <a:endParaRPr lang="en-US" sz="2800" b="1" u="sng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59234" y="3821703"/>
            <a:ext cx="277184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微软雅黑" panose="020B0503020204020204" charset="-122"/>
                <a:cs typeface="微软雅黑" panose="020B0503020204020204" charset="-122"/>
              </a:rPr>
              <a:t>Context switching</a:t>
            </a:r>
            <a:endParaRPr lang="en-US" sz="2800" u="sng" dirty="0">
              <a:solidFill>
                <a:schemeClr val="bg2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41366" y="4342179"/>
            <a:ext cx="2458686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微软雅黑" panose="020B0503020204020204" charset="-122"/>
                <a:cs typeface="微软雅黑" panose="020B0503020204020204" charset="-122"/>
              </a:rPr>
              <a:t>CPU contention</a:t>
            </a:r>
            <a:endParaRPr lang="en-US" sz="2800" u="sng" dirty="0">
              <a:solidFill>
                <a:schemeClr val="bg2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12902" y="4805839"/>
            <a:ext cx="295228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微软雅黑" panose="020B0503020204020204" charset="-122"/>
                <a:cs typeface="微软雅黑" panose="020B0503020204020204" charset="-122"/>
              </a:rPr>
              <a:t>Network Overhead</a:t>
            </a:r>
            <a:endParaRPr lang="en-US" sz="2800" u="sng" dirty="0">
              <a:solidFill>
                <a:schemeClr val="bg2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59234" y="3324929"/>
            <a:ext cx="294324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微软雅黑" panose="020B0503020204020204" charset="-122"/>
                <a:cs typeface="微软雅黑" panose="020B0503020204020204" charset="-122"/>
              </a:rPr>
              <a:t>Memory Overhead</a:t>
            </a:r>
            <a:endParaRPr lang="en-US" sz="2800" u="sng" dirty="0">
              <a:solidFill>
                <a:schemeClr val="bg2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31880" y="5296286"/>
            <a:ext cx="241925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微软雅黑" panose="020B0503020204020204" charset="-122"/>
                <a:cs typeface="微软雅黑" panose="020B0503020204020204" charset="-122"/>
              </a:rPr>
              <a:t>Bad modularity</a:t>
            </a:r>
            <a:endParaRPr lang="en-US" sz="2800" u="sng" dirty="0">
              <a:solidFill>
                <a:schemeClr val="bg2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33235" y="4127500"/>
            <a:ext cx="858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微软雅黑" panose="020B0503020204020204" charset="-122"/>
              </a:rPr>
              <a:t>SPC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7913370" y="657860"/>
            <a:ext cx="2886075" cy="593725"/>
          </a:xfrm>
        </p:spPr>
        <p:txBody>
          <a:bodyPr/>
          <a:lstStyle/>
          <a:p>
            <a:r>
              <a:rPr lang="en-US" sz="3800" b="0" dirty="0"/>
              <a:t>ScaleCheck</a:t>
            </a:r>
            <a:endParaRPr lang="en-US" sz="3800" dirty="0"/>
          </a:p>
        </p:txBody>
      </p:sp>
      <p:sp>
        <p:nvSpPr>
          <p:cNvPr id="70" name="TextBox 69"/>
          <p:cNvSpPr txBox="1"/>
          <p:nvPr/>
        </p:nvSpPr>
        <p:spPr>
          <a:xfrm>
            <a:off x="6797675" y="4575175"/>
            <a:ext cx="1170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微软雅黑" panose="020B0503020204020204" charset="-122"/>
              </a:rPr>
              <a:t>GEDA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802755" y="5036820"/>
            <a:ext cx="979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微软雅黑" panose="020B0503020204020204" charset="-122"/>
              </a:rPr>
              <a:t>PIL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948295" y="4589145"/>
            <a:ext cx="4217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</a:rPr>
              <a:t>G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</a:rPr>
              <a:t>lobal </a:t>
            </a:r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</a:rPr>
              <a:t>E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</a:rPr>
              <a:t>vent-</a:t>
            </a:r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</a:rPr>
              <a:t>riven </a:t>
            </a:r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</a:rPr>
              <a:t>A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</a:rPr>
              <a:t>rchitecture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948295" y="5039995"/>
            <a:ext cx="2967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</a:rPr>
              <a:t>P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</a:rPr>
              <a:t>rocessing </a:t>
            </a:r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</a:rPr>
              <a:t>Il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</a:rPr>
              <a:t>lusion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933690" y="4151630"/>
            <a:ext cx="3244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</a:rPr>
              <a:t>S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</a:rPr>
              <a:t>ingle </a:t>
            </a:r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</a:rPr>
              <a:t>P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</a:rPr>
              <a:t>rocess </a:t>
            </a:r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</a:rPr>
              <a:t>C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</a:rPr>
              <a:t>luster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43726" y="5791075"/>
            <a:ext cx="527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  <a:latin typeface="微软雅黑" panose="020B0503020204020204" charset="-122"/>
              </a:rPr>
              <a:t>Large scale testing in a single machine</a:t>
            </a:r>
            <a:r>
              <a:rPr lang="en-US" sz="2000" i="1" dirty="0">
                <a:solidFill>
                  <a:schemeClr val="bg1"/>
                </a:solidFill>
                <a:latin typeface="微软雅黑" panose="020B0503020204020204" charset="-122"/>
              </a:rPr>
              <a:t> with little source code modification</a:t>
            </a:r>
            <a:endParaRPr lang="en-US" sz="2000" i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63"/>
    </mc:Choice>
    <mc:Fallback>
      <p:transition spd="slow" advTm="5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4" grpId="0"/>
      <p:bldP spid="55" grpId="0"/>
      <p:bldP spid="56" grpId="0"/>
      <p:bldP spid="57" grpId="0"/>
      <p:bldP spid="61" grpId="0"/>
      <p:bldP spid="64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09" y="274638"/>
            <a:ext cx="5725592" cy="1143000"/>
          </a:xfrm>
        </p:spPr>
        <p:txBody>
          <a:bodyPr/>
          <a:lstStyle/>
          <a:p>
            <a:r>
              <a:rPr lang="en-US" b="0" dirty="0"/>
              <a:t>Our 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16" name="Content Placeholder 5"/>
          <p:cNvSpPr txBox="1"/>
          <p:nvPr/>
        </p:nvSpPr>
        <p:spPr>
          <a:xfrm>
            <a:off x="280626" y="2222431"/>
            <a:ext cx="11331366" cy="4539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panose="05000000000000000000" pitchFamily="2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Integrated to </a:t>
            </a:r>
            <a:r>
              <a:rPr 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systems</a:t>
            </a:r>
            <a:endParaRPr lang="en-US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Scale tested </a:t>
            </a:r>
            <a:r>
              <a:rPr 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protocols</a:t>
            </a:r>
            <a:endParaRPr lang="en-US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Accurately reproduced </a:t>
            </a:r>
            <a:r>
              <a:rPr 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known scalability bugs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Found</a:t>
            </a:r>
            <a:r>
              <a:rPr 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 4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new</a:t>
            </a:r>
            <a:r>
              <a:rPr 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bugs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en-US" b="1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…..in just a single machine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Picture 2" descr="Resultado de imagen para cassandra"/>
          <p:cNvPicPr>
            <a:picLocks noChangeAspect="1" noChangeArrowheads="1"/>
          </p:cNvPicPr>
          <p:nvPr/>
        </p:nvPicPr>
        <p:blipFill>
          <a:blip r:embed="rId1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069" y="1044227"/>
            <a:ext cx="1488579" cy="999630"/>
          </a:xfrm>
          <a:prstGeom prst="rect">
            <a:avLst/>
          </a:prstGeom>
          <a:noFill/>
        </p:spPr>
      </p:pic>
      <p:pic>
        <p:nvPicPr>
          <p:cNvPr id="8" name="Picture 6" descr="Resultado de imagen para hadoop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238" y="893090"/>
            <a:ext cx="2172167" cy="1049096"/>
          </a:xfrm>
          <a:prstGeom prst="rect">
            <a:avLst/>
          </a:prstGeom>
          <a:noFill/>
        </p:spPr>
      </p:pic>
      <p:pic>
        <p:nvPicPr>
          <p:cNvPr id="9" name="Picture 10" descr="Resultado de imagen para mongodb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94" y="1052806"/>
            <a:ext cx="2013028" cy="1006514"/>
          </a:xfrm>
          <a:prstGeom prst="rect">
            <a:avLst/>
          </a:prstGeom>
          <a:noFill/>
        </p:spPr>
      </p:pic>
      <p:pic>
        <p:nvPicPr>
          <p:cNvPr id="10" name="Picture 12" descr="Resultado de imagen para riak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92" y="906460"/>
            <a:ext cx="1756889" cy="1315971"/>
          </a:xfrm>
          <a:prstGeom prst="rect">
            <a:avLst/>
          </a:prstGeom>
          <a:noFill/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69"/>
    </mc:Choice>
    <mc:Fallback>
      <p:transition spd="slow" advTm="3596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09" y="274638"/>
            <a:ext cx="5725592" cy="1143000"/>
          </a:xfrm>
        </p:spPr>
        <p:txBody>
          <a:bodyPr/>
          <a:lstStyle/>
          <a:p>
            <a:r>
              <a:rPr lang="en-US" b="0" dirty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7" name="Content Placeholder 5"/>
          <p:cNvSpPr txBox="1"/>
          <p:nvPr/>
        </p:nvSpPr>
        <p:spPr>
          <a:xfrm>
            <a:off x="280626" y="1556513"/>
            <a:ext cx="9199705" cy="4539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panose="05000000000000000000" pitchFamily="2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Introduction</a:t>
            </a:r>
            <a:endParaRPr lang="en-US" sz="38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38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SFind</a:t>
            </a:r>
            <a:endParaRPr lang="en-US" sz="38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38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STest</a:t>
            </a:r>
            <a:endParaRPr lang="en-US" sz="38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38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Evaluations and Conclusions</a:t>
            </a:r>
            <a:endParaRPr lang="en-US" sz="38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626" y="2233280"/>
            <a:ext cx="9045880" cy="747999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69"/>
    </mc:Choice>
    <mc:Fallback>
      <p:transition spd="slow" advTm="35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08" y="274638"/>
            <a:ext cx="5725589" cy="1143000"/>
          </a:xfrm>
        </p:spPr>
        <p:txBody>
          <a:bodyPr/>
          <a:lstStyle/>
          <a:p>
            <a:r>
              <a:rPr lang="en-US" sz="3600" b="0" dirty="0"/>
              <a:t>Our Frequent Root Cause…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264" y="2878537"/>
            <a:ext cx="4857072" cy="27478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262" y="1820703"/>
            <a:ext cx="485707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Scale Dependent Loops</a:t>
            </a:r>
            <a:endParaRPr lang="en-US" sz="2000" i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000" b="1" i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iterating</a:t>
            </a:r>
            <a:r>
              <a:rPr lang="en-US" sz="2000" i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scale dependent data structures</a:t>
            </a:r>
            <a:endParaRPr lang="en-US" sz="2000" i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6463467" y="242213"/>
            <a:ext cx="5380581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500" b="1" kern="1200" cap="none" spc="50" baseline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600A18"/>
                </a:solidFill>
                <a:effectLst/>
                <a:latin typeface="Gill Sans"/>
                <a:ea typeface="+mj-ea"/>
                <a:cs typeface="Gill San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0" dirty="0">
                <a:latin typeface="微软雅黑" panose="020B0503020204020204" charset="-122"/>
                <a:cs typeface="微软雅黑" panose="020B0503020204020204" charset="-122"/>
              </a:rPr>
              <a:t>is not easy to find in…</a:t>
            </a:r>
            <a:endParaRPr lang="en-US" sz="3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096000" y="677029"/>
            <a:ext cx="0" cy="5819021"/>
          </a:xfrm>
          <a:prstGeom prst="straightConnector1">
            <a:avLst/>
          </a:prstGeom>
          <a:ln w="57150" cmpd="sng">
            <a:solidFill>
              <a:schemeClr val="bg2">
                <a:lumMod val="50000"/>
                <a:lumOff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5"/>
          <p:cNvSpPr txBox="1"/>
          <p:nvPr/>
        </p:nvSpPr>
        <p:spPr>
          <a:xfrm>
            <a:off x="6374838" y="1702909"/>
            <a:ext cx="5395018" cy="3923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panose="05000000000000000000" pitchFamily="2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Any distributed system these days has…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&gt; 100K LOC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&gt; 100x source files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&gt; 1000x maps, lists, queues, </a:t>
            </a:r>
            <a:r>
              <a:rPr lang="en-US" dirty="0" err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etc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…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We can find them manually…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sz="2400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/* … holds one entry per peer … */</a:t>
            </a:r>
            <a:endParaRPr lang="en-US" sz="2400" i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sz="2400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/* … maps partition to node… */</a:t>
            </a:r>
            <a:endParaRPr lang="en-US" sz="2400" i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sz="2400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/* … maps blocks to </a:t>
            </a:r>
            <a:r>
              <a:rPr lang="en-US" sz="2400" i="1" dirty="0" err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datanodes</a:t>
            </a:r>
            <a:r>
              <a:rPr lang="en-US" sz="2400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… */</a:t>
            </a:r>
            <a:endParaRPr lang="en-US" sz="2400" i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How can we </a:t>
            </a:r>
            <a:r>
              <a:rPr 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find them automatically?</a:t>
            </a:r>
            <a:endParaRPr lang="en-US" b="1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059"/>
    </mc:Choice>
    <mc:Fallback>
      <p:transition spd="slow" advTm="54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1201851" y="1407879"/>
            <a:ext cx="1427992" cy="1361332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91347" y="3560780"/>
            <a:ext cx="11745158" cy="0"/>
          </a:xfrm>
          <a:prstGeom prst="straightConnector1">
            <a:avLst/>
          </a:prstGeom>
          <a:ln w="57150" cmpd="sng">
            <a:solidFill>
              <a:schemeClr val="bg2">
                <a:lumMod val="50000"/>
                <a:lumOff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08" y="1061196"/>
            <a:ext cx="809449" cy="676518"/>
          </a:xfrm>
          <a:prstGeom prst="rect">
            <a:avLst/>
          </a:prstGeom>
          <a:effectLst/>
        </p:spPr>
      </p:pic>
      <p:grpSp>
        <p:nvGrpSpPr>
          <p:cNvPr id="48" name="Group 47"/>
          <p:cNvGrpSpPr/>
          <p:nvPr/>
        </p:nvGrpSpPr>
        <p:grpSpPr>
          <a:xfrm>
            <a:off x="568980" y="4764371"/>
            <a:ext cx="2228816" cy="1807782"/>
            <a:chOff x="7284317" y="4181317"/>
            <a:chExt cx="2647850" cy="2283365"/>
          </a:xfrm>
        </p:grpSpPr>
        <p:grpSp>
          <p:nvGrpSpPr>
            <p:cNvPr id="49" name="Group 48"/>
            <p:cNvGrpSpPr/>
            <p:nvPr/>
          </p:nvGrpSpPr>
          <p:grpSpPr>
            <a:xfrm>
              <a:off x="7284317" y="4181317"/>
              <a:ext cx="2647850" cy="1848008"/>
              <a:chOff x="7503058" y="4201397"/>
              <a:chExt cx="1321219" cy="874057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 flipV="1">
                <a:off x="7845131" y="4856301"/>
                <a:ext cx="280729" cy="199950"/>
              </a:xfrm>
              <a:prstGeom prst="straightConnector1">
                <a:avLst/>
              </a:prstGeom>
              <a:ln w="28575" cmpd="sng">
                <a:solidFill>
                  <a:srgbClr val="C00000"/>
                </a:solidFill>
                <a:headEnd type="none" w="med" len="med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7503058" y="4219956"/>
                <a:ext cx="292430" cy="1892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Size</a:t>
                </a:r>
                <a:endParaRPr lang="en-US" sz="2000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9236789" y="6064572"/>
              <a:ext cx="649985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Step</a:t>
              </a:r>
              <a:endPara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17037" y="4161789"/>
            <a:ext cx="308994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List “peers” </a:t>
            </a:r>
            <a:r>
              <a:rPr lang="en-US" b="1" i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growth tendency</a:t>
            </a:r>
            <a:endParaRPr lang="en-US" b="1" i="1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635934" y="1407879"/>
            <a:ext cx="1427992" cy="1361332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1" name="Rounded Rectangle 8"/>
          <p:cNvSpPr/>
          <p:nvPr/>
        </p:nvSpPr>
        <p:spPr>
          <a:xfrm>
            <a:off x="4787279" y="3299327"/>
            <a:ext cx="1075861" cy="509167"/>
          </a:xfrm>
          <a:prstGeom prst="roundRect">
            <a:avLst/>
          </a:prstGeom>
          <a:solidFill>
            <a:srgbClr val="800000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Step 2</a:t>
            </a:r>
            <a:endParaRPr lang="en-US" sz="2000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2" name="Picture 61" descr="server.pn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91" y="1061196"/>
            <a:ext cx="809449" cy="676518"/>
          </a:xfrm>
          <a:prstGeom prst="rect">
            <a:avLst/>
          </a:prstGeom>
          <a:effectLst/>
        </p:spPr>
      </p:pic>
      <p:grpSp>
        <p:nvGrpSpPr>
          <p:cNvPr id="64" name="Group 63"/>
          <p:cNvGrpSpPr/>
          <p:nvPr/>
        </p:nvGrpSpPr>
        <p:grpSpPr>
          <a:xfrm>
            <a:off x="4743502" y="4764371"/>
            <a:ext cx="1671575" cy="1463102"/>
            <a:chOff x="7833385" y="4201397"/>
            <a:chExt cx="990892" cy="874057"/>
          </a:xfrm>
        </p:grpSpPr>
        <p:cxnSp>
          <p:nvCxnSpPr>
            <p:cNvPr id="66" name="Straight Arrow Connector 65"/>
            <p:cNvCxnSpPr/>
            <p:nvPr/>
          </p:nvCxnSpPr>
          <p:spPr>
            <a:xfrm flipV="1">
              <a:off x="7845131" y="4675348"/>
              <a:ext cx="463860" cy="380904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7833385" y="5066316"/>
              <a:ext cx="990892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7833385" y="4201397"/>
              <a:ext cx="0" cy="874057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Oval 70"/>
          <p:cNvSpPr/>
          <p:nvPr/>
        </p:nvSpPr>
        <p:spPr>
          <a:xfrm>
            <a:off x="9092996" y="1400566"/>
            <a:ext cx="1427992" cy="1361332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5" name="Rounded Rectangle 8"/>
          <p:cNvSpPr/>
          <p:nvPr/>
        </p:nvSpPr>
        <p:spPr>
          <a:xfrm>
            <a:off x="9238002" y="3305039"/>
            <a:ext cx="1075861" cy="509167"/>
          </a:xfrm>
          <a:prstGeom prst="roundRect">
            <a:avLst/>
          </a:prstGeom>
          <a:solidFill>
            <a:srgbClr val="800000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Step N</a:t>
            </a:r>
            <a:endParaRPr lang="en-US" sz="2000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6" name="Picture 75" descr="server.pn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753" y="1053883"/>
            <a:ext cx="809449" cy="676518"/>
          </a:xfrm>
          <a:prstGeom prst="rect">
            <a:avLst/>
          </a:prstGeom>
          <a:effectLst/>
        </p:spPr>
      </p:pic>
      <p:cxnSp>
        <p:nvCxnSpPr>
          <p:cNvPr id="86" name="Straight Arrow Connector 85"/>
          <p:cNvCxnSpPr/>
          <p:nvPr/>
        </p:nvCxnSpPr>
        <p:spPr>
          <a:xfrm flipV="1">
            <a:off x="1619608" y="6049954"/>
            <a:ext cx="0" cy="162223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1146036" y="5843778"/>
            <a:ext cx="190001" cy="1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467918" y="6237645"/>
            <a:ext cx="30168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63119" y="5653769"/>
            <a:ext cx="30168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5164505" y="6033364"/>
            <a:ext cx="0" cy="162223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028274" y="6212177"/>
            <a:ext cx="30168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 flipV="1">
            <a:off x="4742271" y="5872844"/>
            <a:ext cx="190001" cy="1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359354" y="5682835"/>
            <a:ext cx="30168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 flipV="1">
            <a:off x="5600119" y="6046889"/>
            <a:ext cx="0" cy="162223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463888" y="6225702"/>
            <a:ext cx="30168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 flipV="1">
            <a:off x="4743694" y="5557726"/>
            <a:ext cx="190001" cy="1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4360777" y="5367717"/>
            <a:ext cx="30168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8927746" y="4765368"/>
            <a:ext cx="1671575" cy="1463102"/>
            <a:chOff x="7833385" y="4201397"/>
            <a:chExt cx="990892" cy="874057"/>
          </a:xfrm>
        </p:grpSpPr>
        <p:cxnSp>
          <p:nvCxnSpPr>
            <p:cNvPr id="118" name="Straight Arrow Connector 117"/>
            <p:cNvCxnSpPr/>
            <p:nvPr/>
          </p:nvCxnSpPr>
          <p:spPr>
            <a:xfrm flipV="1">
              <a:off x="7845131" y="4294051"/>
              <a:ext cx="860628" cy="762202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7833385" y="5066316"/>
              <a:ext cx="990892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non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7833385" y="4201397"/>
              <a:ext cx="0" cy="874057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non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2" name="Straight Arrow Connector 121"/>
          <p:cNvCxnSpPr/>
          <p:nvPr/>
        </p:nvCxnSpPr>
        <p:spPr>
          <a:xfrm flipV="1">
            <a:off x="9348749" y="6034361"/>
            <a:ext cx="0" cy="162223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9212518" y="6213174"/>
            <a:ext cx="30168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24" name="Straight Arrow Connector 123"/>
          <p:cNvCxnSpPr/>
          <p:nvPr/>
        </p:nvCxnSpPr>
        <p:spPr>
          <a:xfrm flipV="1">
            <a:off x="8926515" y="5873841"/>
            <a:ext cx="190001" cy="1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8543598" y="5683832"/>
            <a:ext cx="30168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 flipV="1">
            <a:off x="9784363" y="6047886"/>
            <a:ext cx="0" cy="162223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9648132" y="6226699"/>
            <a:ext cx="30168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 flipV="1">
            <a:off x="8927938" y="5558723"/>
            <a:ext cx="190001" cy="1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8545021" y="5368714"/>
            <a:ext cx="30168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flipV="1">
            <a:off x="10399389" y="6049657"/>
            <a:ext cx="0" cy="162223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0263158" y="6228470"/>
            <a:ext cx="33374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 flipV="1">
            <a:off x="8929495" y="4946595"/>
            <a:ext cx="190001" cy="1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8546578" y="4756586"/>
            <a:ext cx="33374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016949" y="1577607"/>
            <a:ext cx="9593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…</a:t>
            </a:r>
            <a:endParaRPr lang="en-US" sz="3600" b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063389" y="5112211"/>
            <a:ext cx="9593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…</a:t>
            </a:r>
            <a:endParaRPr lang="en-US" sz="3600" b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8" name="Picture 137" descr="server.pn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6" y="1559038"/>
            <a:ext cx="809449" cy="676518"/>
          </a:xfrm>
          <a:prstGeom prst="rect">
            <a:avLst/>
          </a:prstGeom>
          <a:effectLst/>
        </p:spPr>
      </p:pic>
      <p:pic>
        <p:nvPicPr>
          <p:cNvPr id="139" name="Picture 138" descr="server.pn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83" y="1480340"/>
            <a:ext cx="809449" cy="676518"/>
          </a:xfrm>
          <a:prstGeom prst="rect">
            <a:avLst/>
          </a:prstGeom>
          <a:effectLst/>
        </p:spPr>
      </p:pic>
      <p:pic>
        <p:nvPicPr>
          <p:cNvPr id="141" name="Picture 140" descr="server.pn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94" y="1495482"/>
            <a:ext cx="809449" cy="676518"/>
          </a:xfrm>
          <a:prstGeom prst="rect">
            <a:avLst/>
          </a:prstGeom>
          <a:effectLst/>
        </p:spPr>
      </p:pic>
      <p:sp>
        <p:nvSpPr>
          <p:cNvPr id="142" name="TextBox 141"/>
          <p:cNvSpPr txBox="1"/>
          <p:nvPr/>
        </p:nvSpPr>
        <p:spPr>
          <a:xfrm>
            <a:off x="9319315" y="2101491"/>
            <a:ext cx="9593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…</a:t>
            </a:r>
            <a:endParaRPr lang="en-US" sz="3600" b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" name="Oval Callout 9"/>
          <p:cNvSpPr/>
          <p:nvPr/>
        </p:nvSpPr>
        <p:spPr>
          <a:xfrm>
            <a:off x="2404745" y="727710"/>
            <a:ext cx="2442845" cy="667385"/>
          </a:xfrm>
          <a:prstGeom prst="wedgeEllipseCallout">
            <a:avLst>
              <a:gd name="adj1" fmla="val -65733"/>
              <a:gd name="adj2" fmla="val 53988"/>
            </a:avLst>
          </a:prstGeom>
          <a:solidFill>
            <a:schemeClr val="tx1"/>
          </a:solidFill>
          <a:ln w="1905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List peers = {A}</a:t>
            </a:r>
            <a:endParaRPr lang="en-US" sz="1600" b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406078" y="1064165"/>
            <a:ext cx="27984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A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847387" y="1038547"/>
            <a:ext cx="27984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A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7" name="Oval Callout 9"/>
          <p:cNvSpPr/>
          <p:nvPr/>
        </p:nvSpPr>
        <p:spPr>
          <a:xfrm>
            <a:off x="5882101" y="857868"/>
            <a:ext cx="2336348" cy="512503"/>
          </a:xfrm>
          <a:prstGeom prst="wedgeEllipseCallout">
            <a:avLst>
              <a:gd name="adj1" fmla="val -65733"/>
              <a:gd name="adj2" fmla="val 53988"/>
            </a:avLst>
          </a:prstGeom>
          <a:solidFill>
            <a:schemeClr val="tx1"/>
          </a:solidFill>
          <a:ln w="1905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peers = {A, B}</a:t>
            </a:r>
            <a:endParaRPr lang="en-US" sz="1600" b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9208825" y="1058151"/>
            <a:ext cx="27984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A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9" name="Oval Callout 9"/>
          <p:cNvSpPr/>
          <p:nvPr/>
        </p:nvSpPr>
        <p:spPr>
          <a:xfrm>
            <a:off x="10318349" y="854312"/>
            <a:ext cx="1747272" cy="723295"/>
          </a:xfrm>
          <a:prstGeom prst="wedgeEllipseCallout">
            <a:avLst>
              <a:gd name="adj1" fmla="val -65733"/>
              <a:gd name="adj2" fmla="val 53988"/>
            </a:avLst>
          </a:prstGeom>
          <a:solidFill>
            <a:schemeClr val="tx1"/>
          </a:solidFill>
          <a:ln w="1905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peers = {…}</a:t>
            </a:r>
            <a:endParaRPr lang="en-US" sz="1600" b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9" name="Rounded Rectangle 8"/>
          <p:cNvSpPr/>
          <p:nvPr/>
        </p:nvSpPr>
        <p:spPr>
          <a:xfrm>
            <a:off x="1415179" y="3295730"/>
            <a:ext cx="1075861" cy="509167"/>
          </a:xfrm>
          <a:prstGeom prst="roundRect">
            <a:avLst/>
          </a:prstGeom>
          <a:solidFill>
            <a:srgbClr val="800000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Step 1</a:t>
            </a:r>
            <a:endParaRPr lang="en-US" sz="2000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135247" y="1705112"/>
            <a:ext cx="27984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2705" y="354965"/>
            <a:ext cx="3943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</a:rPr>
              <a:t>JVMTI and Reflection support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839"/>
    </mc:Choice>
    <mc:Fallback>
      <p:transition spd="slow" advTm="33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61" grpId="0" animBg="1"/>
      <p:bldP spid="71" grpId="0" animBg="1"/>
      <p:bldP spid="75" grpId="0" animBg="1"/>
      <p:bldP spid="88" grpId="0"/>
      <p:bldP spid="89" grpId="0"/>
      <p:bldP spid="106" grpId="0"/>
      <p:bldP spid="108" grpId="0"/>
      <p:bldP spid="114" grpId="0"/>
      <p:bldP spid="116" grpId="0"/>
      <p:bldP spid="123" grpId="0"/>
      <p:bldP spid="125" grpId="0"/>
      <p:bldP spid="127" grpId="0"/>
      <p:bldP spid="129" grpId="0"/>
      <p:bldP spid="131" grpId="0"/>
      <p:bldP spid="133" grpId="0"/>
      <p:bldP spid="134" grpId="0"/>
      <p:bldP spid="135" grpId="0"/>
      <p:bldP spid="142" grpId="0"/>
      <p:bldP spid="143" grpId="0" bldLvl="0" animBg="1"/>
      <p:bldP spid="145" grpId="0"/>
      <p:bldP spid="147" grpId="0" animBg="1"/>
      <p:bldP spid="148" grpId="0"/>
      <p:bldP spid="149" grpId="0" animBg="1"/>
      <p:bldP spid="109" grpId="0" animBg="1"/>
      <p:bldP spid="151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1574165" y="6169660"/>
            <a:ext cx="933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微软雅黑" panose="020B0503020204020204" charset="-122"/>
              </a:rPr>
              <a:t>A’s on heap data structures  </a:t>
            </a:r>
            <a:r>
              <a:rPr lang="en-US" sz="2400" b="1" dirty="0">
                <a:solidFill>
                  <a:srgbClr val="C00000"/>
                </a:solidFill>
                <a:latin typeface="微软雅黑" panose="020B0503020204020204" charset="-122"/>
              </a:rPr>
              <a:t>growth tendency after N steps</a:t>
            </a:r>
            <a:endParaRPr lang="en-US" sz="24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3751401" y="1544156"/>
            <a:ext cx="2472751" cy="2418891"/>
          </a:xfrm>
          <a:prstGeom prst="ellipse">
            <a:avLst/>
          </a:prstGeom>
          <a:noFill/>
          <a:ln w="571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1465128" y="3779072"/>
            <a:ext cx="2629284" cy="2299603"/>
          </a:xfrm>
          <a:prstGeom prst="ellipse">
            <a:avLst/>
          </a:prstGeom>
          <a:noFill/>
          <a:ln w="571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034438" y="634319"/>
            <a:ext cx="84118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Data structures that tend to grow when one or more dimensions grow are </a:t>
            </a:r>
            <a:r>
              <a:rPr lang="en-US" sz="2400" b="1" i="1" dirty="0">
                <a:solidFill>
                  <a:srgbClr val="00B050"/>
                </a:solidFill>
                <a:latin typeface="微软雅黑" panose="020B0503020204020204" charset="-122"/>
                <a:cs typeface="微软雅黑" panose="020B0503020204020204" charset="-122"/>
              </a:rPr>
              <a:t>scale dependent</a:t>
            </a:r>
            <a:endParaRPr lang="en-US" sz="2400" b="1" i="1" dirty="0">
              <a:solidFill>
                <a:srgbClr val="00B05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10593" y="1920798"/>
            <a:ext cx="1720480" cy="1714121"/>
            <a:chOff x="1710593" y="1848061"/>
            <a:chExt cx="1720480" cy="1714121"/>
          </a:xfrm>
        </p:grpSpPr>
        <p:grpSp>
          <p:nvGrpSpPr>
            <p:cNvPr id="31" name="Group 30"/>
            <p:cNvGrpSpPr/>
            <p:nvPr/>
          </p:nvGrpSpPr>
          <p:grpSpPr>
            <a:xfrm>
              <a:off x="1710593" y="2221791"/>
              <a:ext cx="1720480" cy="1340391"/>
              <a:chOff x="7284317" y="4181317"/>
              <a:chExt cx="2647850" cy="2283365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7284317" y="4181317"/>
                <a:ext cx="2647850" cy="1848008"/>
                <a:chOff x="7503058" y="4201397"/>
                <a:chExt cx="1321219" cy="874057"/>
              </a:xfrm>
            </p:grpSpPr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7845509" y="4799663"/>
                  <a:ext cx="793953" cy="0"/>
                </a:xfrm>
                <a:prstGeom prst="straightConnector1">
                  <a:avLst/>
                </a:prstGeom>
                <a:ln w="28575" cmpd="sng">
                  <a:solidFill>
                    <a:srgbClr val="C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7833385" y="5066316"/>
                  <a:ext cx="990892" cy="0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 flipV="1">
                  <a:off x="7833385" y="4201397"/>
                  <a:ext cx="0" cy="874057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7503058" y="4219956"/>
                  <a:ext cx="292430" cy="189241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微软雅黑" panose="020B0503020204020204" charset="-122"/>
                      <a:cs typeface="微软雅黑" panose="020B0503020204020204" charset="-122"/>
                    </a:rPr>
                    <a:t>Size</a:t>
                  </a:r>
                  <a:endParaRPr lang="en-US" sz="2000" dirty="0">
                    <a:solidFill>
                      <a:schemeClr val="bg1"/>
                    </a:solidFill>
                    <a:latin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9236789" y="6064572"/>
                <a:ext cx="649985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Step</a:t>
                </a:r>
                <a:endParaRPr lang="en-US" sz="2000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2239014" y="1848061"/>
              <a:ext cx="951396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List X</a:t>
              </a:r>
              <a:endParaRPr lang="en-US" sz="2000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431188" y="1916195"/>
            <a:ext cx="1720480" cy="1714121"/>
            <a:chOff x="1710593" y="1848061"/>
            <a:chExt cx="1720480" cy="1714121"/>
          </a:xfrm>
        </p:grpSpPr>
        <p:grpSp>
          <p:nvGrpSpPr>
            <p:cNvPr id="70" name="Group 69"/>
            <p:cNvGrpSpPr/>
            <p:nvPr/>
          </p:nvGrpSpPr>
          <p:grpSpPr>
            <a:xfrm>
              <a:off x="1710593" y="2221791"/>
              <a:ext cx="1720480" cy="1340391"/>
              <a:chOff x="7284317" y="4181317"/>
              <a:chExt cx="2647850" cy="2283365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7284317" y="4181317"/>
                <a:ext cx="2647850" cy="1848008"/>
                <a:chOff x="7503058" y="4201397"/>
                <a:chExt cx="1321219" cy="874057"/>
              </a:xfrm>
            </p:grpSpPr>
            <p:cxnSp>
              <p:nvCxnSpPr>
                <p:cNvPr id="74" name="Straight Arrow Connector 73"/>
                <p:cNvCxnSpPr/>
                <p:nvPr/>
              </p:nvCxnSpPr>
              <p:spPr>
                <a:xfrm>
                  <a:off x="7845509" y="4799663"/>
                  <a:ext cx="793953" cy="0"/>
                </a:xfrm>
                <a:prstGeom prst="straightConnector1">
                  <a:avLst/>
                </a:prstGeom>
                <a:ln w="28575" cmpd="sng">
                  <a:solidFill>
                    <a:srgbClr val="C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>
                  <a:off x="7833385" y="5066316"/>
                  <a:ext cx="990892" cy="0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flipV="1">
                  <a:off x="7833385" y="4201397"/>
                  <a:ext cx="0" cy="874057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7503058" y="4219956"/>
                  <a:ext cx="292430" cy="189241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微软雅黑" panose="020B0503020204020204" charset="-122"/>
                      <a:cs typeface="微软雅黑" panose="020B0503020204020204" charset="-122"/>
                    </a:rPr>
                    <a:t>Size</a:t>
                  </a:r>
                  <a:endParaRPr lang="en-US" sz="2000" dirty="0">
                    <a:solidFill>
                      <a:schemeClr val="bg1"/>
                    </a:solidFill>
                    <a:latin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9236789" y="6064572"/>
                <a:ext cx="649985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Step</a:t>
                </a:r>
                <a:endParaRPr lang="en-US" sz="2000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2239014" y="1848061"/>
              <a:ext cx="951396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Set Y</a:t>
              </a:r>
              <a:endParaRPr lang="en-US" sz="2000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8721855" y="1936940"/>
            <a:ext cx="1720480" cy="1714121"/>
            <a:chOff x="1710593" y="1848061"/>
            <a:chExt cx="1720480" cy="1714121"/>
          </a:xfrm>
        </p:grpSpPr>
        <p:grpSp>
          <p:nvGrpSpPr>
            <p:cNvPr id="79" name="Group 78"/>
            <p:cNvGrpSpPr/>
            <p:nvPr/>
          </p:nvGrpSpPr>
          <p:grpSpPr>
            <a:xfrm>
              <a:off x="1710593" y="2221791"/>
              <a:ext cx="1720480" cy="1340391"/>
              <a:chOff x="7284317" y="4181317"/>
              <a:chExt cx="2647850" cy="2283365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7284317" y="4181317"/>
                <a:ext cx="2647850" cy="1848008"/>
                <a:chOff x="7503058" y="4201397"/>
                <a:chExt cx="1321219" cy="874057"/>
              </a:xfrm>
            </p:grpSpPr>
            <p:cxnSp>
              <p:nvCxnSpPr>
                <p:cNvPr id="83" name="Straight Arrow Connector 82"/>
                <p:cNvCxnSpPr/>
                <p:nvPr/>
              </p:nvCxnSpPr>
              <p:spPr>
                <a:xfrm>
                  <a:off x="7845509" y="4799663"/>
                  <a:ext cx="793953" cy="0"/>
                </a:xfrm>
                <a:prstGeom prst="straightConnector1">
                  <a:avLst/>
                </a:prstGeom>
                <a:ln w="28575" cmpd="sng">
                  <a:solidFill>
                    <a:srgbClr val="C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/>
                <p:cNvCxnSpPr/>
                <p:nvPr/>
              </p:nvCxnSpPr>
              <p:spPr>
                <a:xfrm>
                  <a:off x="7833385" y="5066316"/>
                  <a:ext cx="990892" cy="0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/>
                <p:cNvCxnSpPr/>
                <p:nvPr/>
              </p:nvCxnSpPr>
              <p:spPr>
                <a:xfrm flipV="1">
                  <a:off x="7833385" y="4201397"/>
                  <a:ext cx="0" cy="874057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/>
                <p:cNvSpPr txBox="1"/>
                <p:nvPr/>
              </p:nvSpPr>
              <p:spPr>
                <a:xfrm>
                  <a:off x="7503058" y="4219956"/>
                  <a:ext cx="292430" cy="189241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微软雅黑" panose="020B0503020204020204" charset="-122"/>
                      <a:cs typeface="微软雅黑" panose="020B0503020204020204" charset="-122"/>
                    </a:rPr>
                    <a:t>Size</a:t>
                  </a:r>
                  <a:endParaRPr lang="en-US" sz="2000" dirty="0">
                    <a:solidFill>
                      <a:schemeClr val="bg1"/>
                    </a:solidFill>
                    <a:latin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9236789" y="6064572"/>
                <a:ext cx="649985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Step</a:t>
                </a:r>
                <a:endParaRPr lang="en-US" sz="2000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2239014" y="1848061"/>
              <a:ext cx="951396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Map Z</a:t>
              </a:r>
              <a:endParaRPr lang="en-US" sz="2000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428872" y="4040167"/>
            <a:ext cx="1720480" cy="1714121"/>
            <a:chOff x="1710593" y="1848061"/>
            <a:chExt cx="1720480" cy="1714121"/>
          </a:xfrm>
        </p:grpSpPr>
        <p:grpSp>
          <p:nvGrpSpPr>
            <p:cNvPr id="102" name="Group 101"/>
            <p:cNvGrpSpPr/>
            <p:nvPr/>
          </p:nvGrpSpPr>
          <p:grpSpPr>
            <a:xfrm>
              <a:off x="1710593" y="2221791"/>
              <a:ext cx="1720480" cy="1340391"/>
              <a:chOff x="7284317" y="4181317"/>
              <a:chExt cx="2647850" cy="2283365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7284317" y="4181317"/>
                <a:ext cx="2647850" cy="1848008"/>
                <a:chOff x="7503058" y="4201397"/>
                <a:chExt cx="1321219" cy="874057"/>
              </a:xfrm>
            </p:grpSpPr>
            <p:cxnSp>
              <p:nvCxnSpPr>
                <p:cNvPr id="109" name="Straight Arrow Connector 108"/>
                <p:cNvCxnSpPr/>
                <p:nvPr/>
              </p:nvCxnSpPr>
              <p:spPr>
                <a:xfrm>
                  <a:off x="7845509" y="4799663"/>
                  <a:ext cx="793953" cy="0"/>
                </a:xfrm>
                <a:prstGeom prst="straightConnector1">
                  <a:avLst/>
                </a:prstGeom>
                <a:ln w="28575" cmpd="sng">
                  <a:solidFill>
                    <a:srgbClr val="C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/>
                <p:cNvCxnSpPr/>
                <p:nvPr/>
              </p:nvCxnSpPr>
              <p:spPr>
                <a:xfrm>
                  <a:off x="7833385" y="5066316"/>
                  <a:ext cx="990892" cy="0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/>
                <p:cNvCxnSpPr/>
                <p:nvPr/>
              </p:nvCxnSpPr>
              <p:spPr>
                <a:xfrm flipV="1">
                  <a:off x="7833385" y="4201397"/>
                  <a:ext cx="0" cy="874057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TextBox 139"/>
                <p:cNvSpPr txBox="1"/>
                <p:nvPr/>
              </p:nvSpPr>
              <p:spPr>
                <a:xfrm>
                  <a:off x="7503058" y="4219956"/>
                  <a:ext cx="292430" cy="189241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微软雅黑" panose="020B0503020204020204" charset="-122"/>
                      <a:cs typeface="微软雅黑" panose="020B0503020204020204" charset="-122"/>
                    </a:rPr>
                    <a:t>Size</a:t>
                  </a:r>
                  <a:endParaRPr lang="en-US" sz="2000" dirty="0">
                    <a:solidFill>
                      <a:schemeClr val="bg1"/>
                    </a:solidFill>
                    <a:latin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105" name="TextBox 104"/>
              <p:cNvSpPr txBox="1"/>
              <p:nvPr/>
            </p:nvSpPr>
            <p:spPr>
              <a:xfrm>
                <a:off x="9236789" y="6064572"/>
                <a:ext cx="649985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Step</a:t>
                </a:r>
                <a:endParaRPr lang="en-US" sz="2000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2239014" y="1848061"/>
              <a:ext cx="1162564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Queue Q</a:t>
              </a:r>
              <a:endParaRPr lang="en-US" sz="2000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8719539" y="4060912"/>
            <a:ext cx="1720480" cy="1714121"/>
            <a:chOff x="1710593" y="1848061"/>
            <a:chExt cx="1720480" cy="1714121"/>
          </a:xfrm>
        </p:grpSpPr>
        <p:grpSp>
          <p:nvGrpSpPr>
            <p:cNvPr id="142" name="Group 141"/>
            <p:cNvGrpSpPr/>
            <p:nvPr/>
          </p:nvGrpSpPr>
          <p:grpSpPr>
            <a:xfrm>
              <a:off x="1710593" y="2221791"/>
              <a:ext cx="1720480" cy="1340391"/>
              <a:chOff x="7284317" y="4181317"/>
              <a:chExt cx="2647850" cy="2283365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7284317" y="4181317"/>
                <a:ext cx="2647850" cy="1848008"/>
                <a:chOff x="7503058" y="4201397"/>
                <a:chExt cx="1321219" cy="874057"/>
              </a:xfrm>
            </p:grpSpPr>
            <p:cxnSp>
              <p:nvCxnSpPr>
                <p:cNvPr id="146" name="Straight Arrow Connector 145"/>
                <p:cNvCxnSpPr/>
                <p:nvPr/>
              </p:nvCxnSpPr>
              <p:spPr>
                <a:xfrm>
                  <a:off x="7845509" y="4799663"/>
                  <a:ext cx="793953" cy="0"/>
                </a:xfrm>
                <a:prstGeom prst="straightConnector1">
                  <a:avLst/>
                </a:prstGeom>
                <a:ln w="28575" cmpd="sng">
                  <a:solidFill>
                    <a:srgbClr val="C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/>
                <p:nvPr/>
              </p:nvCxnSpPr>
              <p:spPr>
                <a:xfrm>
                  <a:off x="7833385" y="5066316"/>
                  <a:ext cx="990892" cy="0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/>
                <p:cNvCxnSpPr/>
                <p:nvPr/>
              </p:nvCxnSpPr>
              <p:spPr>
                <a:xfrm flipV="1">
                  <a:off x="7833385" y="4201397"/>
                  <a:ext cx="0" cy="874057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TextBox 148"/>
                <p:cNvSpPr txBox="1"/>
                <p:nvPr/>
              </p:nvSpPr>
              <p:spPr>
                <a:xfrm>
                  <a:off x="7503058" y="4219956"/>
                  <a:ext cx="292430" cy="189241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微软雅黑" panose="020B0503020204020204" charset="-122"/>
                      <a:cs typeface="微软雅黑" panose="020B0503020204020204" charset="-122"/>
                    </a:rPr>
                    <a:t>Size</a:t>
                  </a:r>
                  <a:endParaRPr lang="en-US" sz="2000" dirty="0">
                    <a:solidFill>
                      <a:schemeClr val="bg1"/>
                    </a:solidFill>
                    <a:latin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>
                <a:off x="9236789" y="6064572"/>
                <a:ext cx="649985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Step</a:t>
                </a:r>
                <a:endParaRPr lang="en-US" sz="2000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2239014" y="1848061"/>
              <a:ext cx="951396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Map R</a:t>
              </a:r>
              <a:endParaRPr lang="en-US" sz="2000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143765" y="4060912"/>
            <a:ext cx="1720480" cy="1714121"/>
            <a:chOff x="1710593" y="1848061"/>
            <a:chExt cx="1720480" cy="1714121"/>
          </a:xfrm>
        </p:grpSpPr>
        <p:grpSp>
          <p:nvGrpSpPr>
            <p:cNvPr id="151" name="Group 150"/>
            <p:cNvGrpSpPr/>
            <p:nvPr/>
          </p:nvGrpSpPr>
          <p:grpSpPr>
            <a:xfrm>
              <a:off x="1710593" y="2221791"/>
              <a:ext cx="1720480" cy="1340391"/>
              <a:chOff x="7284317" y="4181317"/>
              <a:chExt cx="2647850" cy="2283365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7284317" y="4181317"/>
                <a:ext cx="2647850" cy="1848008"/>
                <a:chOff x="7503058" y="4201397"/>
                <a:chExt cx="1321219" cy="874057"/>
              </a:xfrm>
            </p:grpSpPr>
            <p:cxnSp>
              <p:nvCxnSpPr>
                <p:cNvPr id="155" name="Straight Arrow Connector 154"/>
                <p:cNvCxnSpPr/>
                <p:nvPr/>
              </p:nvCxnSpPr>
              <p:spPr>
                <a:xfrm>
                  <a:off x="7845509" y="4799663"/>
                  <a:ext cx="793953" cy="0"/>
                </a:xfrm>
                <a:prstGeom prst="straightConnector1">
                  <a:avLst/>
                </a:prstGeom>
                <a:ln w="28575" cmpd="sng">
                  <a:solidFill>
                    <a:srgbClr val="C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Arrow Connector 155"/>
                <p:cNvCxnSpPr/>
                <p:nvPr/>
              </p:nvCxnSpPr>
              <p:spPr>
                <a:xfrm>
                  <a:off x="7833385" y="5066316"/>
                  <a:ext cx="990892" cy="0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Arrow Connector 156"/>
                <p:cNvCxnSpPr/>
                <p:nvPr/>
              </p:nvCxnSpPr>
              <p:spPr>
                <a:xfrm flipV="1">
                  <a:off x="7833385" y="4201397"/>
                  <a:ext cx="0" cy="874057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TextBox 157"/>
                <p:cNvSpPr txBox="1"/>
                <p:nvPr/>
              </p:nvSpPr>
              <p:spPr>
                <a:xfrm>
                  <a:off x="7503058" y="4219956"/>
                  <a:ext cx="292430" cy="189241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微软雅黑" panose="020B0503020204020204" charset="-122"/>
                      <a:cs typeface="微软雅黑" panose="020B0503020204020204" charset="-122"/>
                    </a:rPr>
                    <a:t>Size</a:t>
                  </a:r>
                  <a:endParaRPr lang="en-US" sz="2000" dirty="0">
                    <a:solidFill>
                      <a:schemeClr val="bg1"/>
                    </a:solidFill>
                    <a:latin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154" name="TextBox 153"/>
              <p:cNvSpPr txBox="1"/>
              <p:nvPr/>
            </p:nvSpPr>
            <p:spPr>
              <a:xfrm>
                <a:off x="9236789" y="6064572"/>
                <a:ext cx="649985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Step</a:t>
                </a:r>
                <a:endParaRPr lang="en-US" sz="2000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2239014" y="1848061"/>
              <a:ext cx="951396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Set T</a:t>
              </a:r>
              <a:endParaRPr lang="en-US" sz="2000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48950" y="4027509"/>
            <a:ext cx="1774315" cy="1754656"/>
            <a:chOff x="1748950" y="3954772"/>
            <a:chExt cx="1774315" cy="1754656"/>
          </a:xfrm>
        </p:grpSpPr>
        <p:grpSp>
          <p:nvGrpSpPr>
            <p:cNvPr id="161" name="Group 160"/>
            <p:cNvGrpSpPr/>
            <p:nvPr/>
          </p:nvGrpSpPr>
          <p:grpSpPr>
            <a:xfrm>
              <a:off x="1748950" y="3954772"/>
              <a:ext cx="1774315" cy="1754656"/>
              <a:chOff x="1710593" y="1807526"/>
              <a:chExt cx="1774315" cy="1754656"/>
            </a:xfrm>
          </p:grpSpPr>
          <p:grpSp>
            <p:nvGrpSpPr>
              <p:cNvPr id="162" name="Group 161"/>
              <p:cNvGrpSpPr/>
              <p:nvPr/>
            </p:nvGrpSpPr>
            <p:grpSpPr>
              <a:xfrm>
                <a:off x="1710593" y="2221791"/>
                <a:ext cx="1720480" cy="1340391"/>
                <a:chOff x="7284317" y="4181317"/>
                <a:chExt cx="2647850" cy="2283365"/>
              </a:xfrm>
            </p:grpSpPr>
            <p:grpSp>
              <p:nvGrpSpPr>
                <p:cNvPr id="164" name="Group 163"/>
                <p:cNvGrpSpPr/>
                <p:nvPr/>
              </p:nvGrpSpPr>
              <p:grpSpPr>
                <a:xfrm>
                  <a:off x="7284317" y="4181317"/>
                  <a:ext cx="2647850" cy="1848008"/>
                  <a:chOff x="7503058" y="4201397"/>
                  <a:chExt cx="1321219" cy="874057"/>
                </a:xfrm>
              </p:grpSpPr>
              <p:cxnSp>
                <p:nvCxnSpPr>
                  <p:cNvPr id="167" name="Straight Arrow Connector 166"/>
                  <p:cNvCxnSpPr/>
                  <p:nvPr/>
                </p:nvCxnSpPr>
                <p:spPr>
                  <a:xfrm>
                    <a:off x="7833385" y="5066316"/>
                    <a:ext cx="990892" cy="0"/>
                  </a:xfrm>
                  <a:prstGeom prst="straightConnector1">
                    <a:avLst/>
                  </a:prstGeom>
                  <a:ln w="38100" cmpd="sng">
                    <a:solidFill>
                      <a:srgbClr val="000000"/>
                    </a:solidFill>
                    <a:headEnd type="none"/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Arrow Connector 167"/>
                  <p:cNvCxnSpPr/>
                  <p:nvPr/>
                </p:nvCxnSpPr>
                <p:spPr>
                  <a:xfrm flipV="1">
                    <a:off x="7833385" y="4201397"/>
                    <a:ext cx="0" cy="874057"/>
                  </a:xfrm>
                  <a:prstGeom prst="straightConnector1">
                    <a:avLst/>
                  </a:prstGeom>
                  <a:ln w="38100" cmpd="sng">
                    <a:solidFill>
                      <a:srgbClr val="000000"/>
                    </a:solidFill>
                    <a:headEnd type="none"/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9" name="TextBox 168"/>
                  <p:cNvSpPr txBox="1"/>
                  <p:nvPr/>
                </p:nvSpPr>
                <p:spPr>
                  <a:xfrm>
                    <a:off x="7503058" y="4219956"/>
                    <a:ext cx="292430" cy="189241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chemeClr val="bg1"/>
                        </a:solidFill>
                        <a:latin typeface="微软雅黑" panose="020B0503020204020204" charset="-122"/>
                        <a:cs typeface="微软雅黑" panose="020B0503020204020204" charset="-122"/>
                      </a:rPr>
                      <a:t>Size</a:t>
                    </a:r>
                    <a:endParaRPr lang="en-US" sz="2000" dirty="0">
                      <a:solidFill>
                        <a:schemeClr val="bg1"/>
                      </a:solidFill>
                      <a:latin typeface="微软雅黑" panose="020B0503020204020204" charset="-122"/>
                      <a:cs typeface="微软雅黑" panose="020B0503020204020204" charset="-122"/>
                    </a:endParaRPr>
                  </a:p>
                </p:txBody>
              </p:sp>
            </p:grpSp>
            <p:sp>
              <p:nvSpPr>
                <p:cNvPr id="165" name="TextBox 164"/>
                <p:cNvSpPr txBox="1"/>
                <p:nvPr/>
              </p:nvSpPr>
              <p:spPr>
                <a:xfrm>
                  <a:off x="9236789" y="6064572"/>
                  <a:ext cx="649985" cy="400110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微软雅黑" panose="020B0503020204020204" charset="-122"/>
                      <a:cs typeface="微软雅黑" panose="020B0503020204020204" charset="-122"/>
                    </a:rPr>
                    <a:t>Step</a:t>
                  </a:r>
                  <a:endParaRPr lang="en-US" sz="2000" dirty="0">
                    <a:solidFill>
                      <a:schemeClr val="bg1"/>
                    </a:solidFill>
                    <a:latin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163" name="TextBox 162"/>
              <p:cNvSpPr txBox="1"/>
              <p:nvPr/>
            </p:nvSpPr>
            <p:spPr>
              <a:xfrm>
                <a:off x="2114613" y="1807526"/>
                <a:ext cx="1370295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>
                    <a:solidFill>
                      <a:srgbClr val="00B050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Map nodes</a:t>
                </a:r>
                <a:endParaRPr lang="en-US" sz="2000" i="1" dirty="0">
                  <a:solidFill>
                    <a:srgbClr val="00B050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cxnSp>
          <p:nvCxnSpPr>
            <p:cNvPr id="170" name="Connector: Curved 169"/>
            <p:cNvCxnSpPr/>
            <p:nvPr/>
          </p:nvCxnSpPr>
          <p:spPr>
            <a:xfrm flipV="1">
              <a:off x="2181490" y="4594913"/>
              <a:ext cx="942142" cy="815576"/>
            </a:xfrm>
            <a:prstGeom prst="curvedConnector3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950511" y="1869551"/>
            <a:ext cx="1774315" cy="1754656"/>
            <a:chOff x="9912909" y="853569"/>
            <a:chExt cx="1774315" cy="1754656"/>
          </a:xfrm>
        </p:grpSpPr>
        <p:grpSp>
          <p:nvGrpSpPr>
            <p:cNvPr id="172" name="Group 171"/>
            <p:cNvGrpSpPr/>
            <p:nvPr/>
          </p:nvGrpSpPr>
          <p:grpSpPr>
            <a:xfrm>
              <a:off x="9912909" y="853569"/>
              <a:ext cx="1774315" cy="1754656"/>
              <a:chOff x="1710593" y="1807526"/>
              <a:chExt cx="1774315" cy="1754656"/>
            </a:xfrm>
          </p:grpSpPr>
          <p:grpSp>
            <p:nvGrpSpPr>
              <p:cNvPr id="174" name="Group 173"/>
              <p:cNvGrpSpPr/>
              <p:nvPr/>
            </p:nvGrpSpPr>
            <p:grpSpPr>
              <a:xfrm>
                <a:off x="1710593" y="2221791"/>
                <a:ext cx="1720480" cy="1340391"/>
                <a:chOff x="7284317" y="4181317"/>
                <a:chExt cx="2647850" cy="2283365"/>
              </a:xfrm>
            </p:grpSpPr>
            <p:grpSp>
              <p:nvGrpSpPr>
                <p:cNvPr id="176" name="Group 175"/>
                <p:cNvGrpSpPr/>
                <p:nvPr/>
              </p:nvGrpSpPr>
              <p:grpSpPr>
                <a:xfrm>
                  <a:off x="7284317" y="4181317"/>
                  <a:ext cx="2647850" cy="1848008"/>
                  <a:chOff x="7503058" y="4201397"/>
                  <a:chExt cx="1321219" cy="874057"/>
                </a:xfrm>
              </p:grpSpPr>
              <p:cxnSp>
                <p:nvCxnSpPr>
                  <p:cNvPr id="178" name="Straight Arrow Connector 177"/>
                  <p:cNvCxnSpPr/>
                  <p:nvPr/>
                </p:nvCxnSpPr>
                <p:spPr>
                  <a:xfrm>
                    <a:off x="7833385" y="5066316"/>
                    <a:ext cx="990892" cy="0"/>
                  </a:xfrm>
                  <a:prstGeom prst="straightConnector1">
                    <a:avLst/>
                  </a:prstGeom>
                  <a:ln w="38100" cmpd="sng">
                    <a:solidFill>
                      <a:srgbClr val="000000"/>
                    </a:solidFill>
                    <a:headEnd type="none"/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Arrow Connector 178"/>
                  <p:cNvCxnSpPr/>
                  <p:nvPr/>
                </p:nvCxnSpPr>
                <p:spPr>
                  <a:xfrm flipV="1">
                    <a:off x="7833385" y="4201397"/>
                    <a:ext cx="0" cy="874057"/>
                  </a:xfrm>
                  <a:prstGeom prst="straightConnector1">
                    <a:avLst/>
                  </a:prstGeom>
                  <a:ln w="38100" cmpd="sng">
                    <a:solidFill>
                      <a:srgbClr val="000000"/>
                    </a:solidFill>
                    <a:headEnd type="none"/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0" name="TextBox 179"/>
                  <p:cNvSpPr txBox="1"/>
                  <p:nvPr/>
                </p:nvSpPr>
                <p:spPr>
                  <a:xfrm>
                    <a:off x="7503058" y="4219956"/>
                    <a:ext cx="292430" cy="189241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chemeClr val="bg1"/>
                        </a:solidFill>
                        <a:latin typeface="微软雅黑" panose="020B0503020204020204" charset="-122"/>
                        <a:cs typeface="微软雅黑" panose="020B0503020204020204" charset="-122"/>
                      </a:rPr>
                      <a:t>Size</a:t>
                    </a:r>
                    <a:endParaRPr lang="en-US" sz="2000" dirty="0">
                      <a:solidFill>
                        <a:schemeClr val="bg1"/>
                      </a:solidFill>
                      <a:latin typeface="微软雅黑" panose="020B0503020204020204" charset="-122"/>
                      <a:cs typeface="微软雅黑" panose="020B0503020204020204" charset="-122"/>
                    </a:endParaRPr>
                  </a:p>
                </p:txBody>
              </p:sp>
            </p:grpSp>
            <p:sp>
              <p:nvSpPr>
                <p:cNvPr id="177" name="TextBox 176"/>
                <p:cNvSpPr txBox="1"/>
                <p:nvPr/>
              </p:nvSpPr>
              <p:spPr>
                <a:xfrm>
                  <a:off x="9236789" y="6064572"/>
                  <a:ext cx="649985" cy="400110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微软雅黑" panose="020B0503020204020204" charset="-122"/>
                      <a:cs typeface="微软雅黑" panose="020B0503020204020204" charset="-122"/>
                    </a:rPr>
                    <a:t>Step</a:t>
                  </a:r>
                  <a:endParaRPr lang="en-US" sz="2000" dirty="0">
                    <a:solidFill>
                      <a:schemeClr val="bg1"/>
                    </a:solidFill>
                    <a:latin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175" name="TextBox 174"/>
              <p:cNvSpPr txBox="1"/>
              <p:nvPr/>
            </p:nvSpPr>
            <p:spPr>
              <a:xfrm>
                <a:off x="2114613" y="1807526"/>
                <a:ext cx="1370295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>
                    <a:solidFill>
                      <a:srgbClr val="00B050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List peers</a:t>
                </a:r>
                <a:endParaRPr lang="en-US" sz="2000" b="1" i="1" dirty="0">
                  <a:solidFill>
                    <a:srgbClr val="00B050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cxnSp>
          <p:nvCxnSpPr>
            <p:cNvPr id="181" name="Straight Arrow Connector 180"/>
            <p:cNvCxnSpPr/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82"/>
    </mc:Choice>
    <mc:Fallback>
      <p:transition spd="slow" advTm="29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670" y="159385"/>
            <a:ext cx="11318240" cy="1143000"/>
          </a:xfrm>
        </p:spPr>
        <p:txBody>
          <a:bodyPr/>
          <a:lstStyle/>
          <a:p>
            <a:r>
              <a:rPr lang="en-US" b="0" dirty="0"/>
              <a:t>Finding </a:t>
            </a:r>
            <a:r>
              <a:rPr lang="en-US" dirty="0"/>
              <a:t>many </a:t>
            </a:r>
            <a:r>
              <a:rPr lang="en-US" b="0" dirty="0"/>
              <a:t>scale-dep data structures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16" name="Content Placeholder 5"/>
          <p:cNvSpPr txBox="1"/>
          <p:nvPr/>
        </p:nvSpPr>
        <p:spPr>
          <a:xfrm>
            <a:off x="280627" y="1556513"/>
            <a:ext cx="5516492" cy="489755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panose="05000000000000000000" pitchFamily="2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Try out </a:t>
            </a:r>
            <a:r>
              <a:rPr lang="en-US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different </a:t>
            </a:r>
            <a:r>
              <a:rPr 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axes of scale</a:t>
            </a:r>
            <a:endParaRPr lang="en-US" b="1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Adding files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Adding partitions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tables, columns, files, directories…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Try out </a:t>
            </a:r>
            <a:r>
              <a:rPr lang="en-US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different workloads</a:t>
            </a:r>
            <a:endParaRPr lang="en-US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Snapshot directories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Removing nodes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migration, rebalance…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9940998" y="2160304"/>
            <a:ext cx="1290331" cy="1084826"/>
            <a:chOff x="10343058" y="1267834"/>
            <a:chExt cx="1290331" cy="1084826"/>
          </a:xfrm>
        </p:grpSpPr>
        <p:grpSp>
          <p:nvGrpSpPr>
            <p:cNvPr id="171" name="Group 170"/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173" name="Straight Arrow Connector 172"/>
              <p:cNvCxnSpPr/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/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Arrow Connector 171"/>
            <p:cNvCxnSpPr/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10093398" y="2312704"/>
            <a:ext cx="1290331" cy="1084826"/>
            <a:chOff x="10343058" y="1267834"/>
            <a:chExt cx="1290331" cy="1084826"/>
          </a:xfrm>
        </p:grpSpPr>
        <p:grpSp>
          <p:nvGrpSpPr>
            <p:cNvPr id="176" name="Group 175"/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178" name="Straight Arrow Connector 177"/>
              <p:cNvCxnSpPr/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/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7" name="Straight Arrow Connector 176"/>
            <p:cNvCxnSpPr/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/>
          <p:cNvGrpSpPr/>
          <p:nvPr/>
        </p:nvGrpSpPr>
        <p:grpSpPr>
          <a:xfrm>
            <a:off x="10245798" y="2465104"/>
            <a:ext cx="1290331" cy="1084826"/>
            <a:chOff x="10343058" y="1267834"/>
            <a:chExt cx="1290331" cy="1084826"/>
          </a:xfrm>
        </p:grpSpPr>
        <p:grpSp>
          <p:nvGrpSpPr>
            <p:cNvPr id="197" name="Group 196"/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199" name="Straight Arrow Connector 198"/>
              <p:cNvCxnSpPr/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/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8" name="Straight Arrow Connector 197"/>
            <p:cNvCxnSpPr/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200"/>
          <p:cNvGrpSpPr/>
          <p:nvPr/>
        </p:nvGrpSpPr>
        <p:grpSpPr>
          <a:xfrm>
            <a:off x="10398198" y="2617504"/>
            <a:ext cx="1290331" cy="1084826"/>
            <a:chOff x="10343058" y="1267834"/>
            <a:chExt cx="1290331" cy="1084826"/>
          </a:xfrm>
        </p:grpSpPr>
        <p:grpSp>
          <p:nvGrpSpPr>
            <p:cNvPr id="202" name="Group 201"/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204" name="Straight Arrow Connector 203"/>
              <p:cNvCxnSpPr/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/>
              <p:cNvCxnSpPr/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3" name="Straight Arrow Connector 202"/>
            <p:cNvCxnSpPr/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/>
        </p:nvGrpSpPr>
        <p:grpSpPr>
          <a:xfrm>
            <a:off x="9947772" y="4807642"/>
            <a:ext cx="1290331" cy="1084826"/>
            <a:chOff x="10343058" y="1267834"/>
            <a:chExt cx="1290331" cy="1084826"/>
          </a:xfrm>
        </p:grpSpPr>
        <p:grpSp>
          <p:nvGrpSpPr>
            <p:cNvPr id="252" name="Group 251"/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254" name="Straight Arrow Connector 253"/>
              <p:cNvCxnSpPr/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Arrow Connector 254"/>
              <p:cNvCxnSpPr/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3" name="Straight Arrow Connector 252"/>
            <p:cNvCxnSpPr/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/>
          <p:cNvGrpSpPr/>
          <p:nvPr/>
        </p:nvGrpSpPr>
        <p:grpSpPr>
          <a:xfrm>
            <a:off x="10100172" y="4960042"/>
            <a:ext cx="1290331" cy="1084826"/>
            <a:chOff x="10343058" y="1267834"/>
            <a:chExt cx="1290331" cy="1084826"/>
          </a:xfrm>
        </p:grpSpPr>
        <p:grpSp>
          <p:nvGrpSpPr>
            <p:cNvPr id="257" name="Group 256"/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259" name="Straight Arrow Connector 258"/>
              <p:cNvCxnSpPr/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Arrow Connector 259"/>
              <p:cNvCxnSpPr/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8" name="Straight Arrow Connector 257"/>
            <p:cNvCxnSpPr/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60"/>
          <p:cNvGrpSpPr/>
          <p:nvPr/>
        </p:nvGrpSpPr>
        <p:grpSpPr>
          <a:xfrm>
            <a:off x="10252572" y="5112442"/>
            <a:ext cx="1290331" cy="1084826"/>
            <a:chOff x="10343058" y="1267834"/>
            <a:chExt cx="1290331" cy="1084826"/>
          </a:xfrm>
        </p:grpSpPr>
        <p:grpSp>
          <p:nvGrpSpPr>
            <p:cNvPr id="262" name="Group 261"/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264" name="Straight Arrow Connector 263"/>
              <p:cNvCxnSpPr/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Arrow Connector 264"/>
              <p:cNvCxnSpPr/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3" name="Straight Arrow Connector 262"/>
            <p:cNvCxnSpPr/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>
            <a:off x="10404972" y="5264842"/>
            <a:ext cx="1290331" cy="1084826"/>
            <a:chOff x="10343058" y="1267834"/>
            <a:chExt cx="1290331" cy="1084826"/>
          </a:xfrm>
        </p:grpSpPr>
        <p:grpSp>
          <p:nvGrpSpPr>
            <p:cNvPr id="267" name="Group 266"/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269" name="Straight Arrow Connector 268"/>
              <p:cNvCxnSpPr/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Arrow Connector 269"/>
              <p:cNvCxnSpPr/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8" name="Straight Arrow Connector 267"/>
            <p:cNvCxnSpPr/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TextBox 270"/>
          <p:cNvSpPr txBox="1"/>
          <p:nvPr/>
        </p:nvSpPr>
        <p:spPr>
          <a:xfrm>
            <a:off x="5796915" y="1406525"/>
            <a:ext cx="589851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26 data structures (Cassandra, HDFS)</a:t>
            </a:r>
            <a:endParaRPr lang="en-US" sz="2400" b="1" dirty="0">
              <a:solidFill>
                <a:srgbClr val="00B05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5796915" y="4106545"/>
            <a:ext cx="591629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18 data structures (Cassandra, HDFS)</a:t>
            </a:r>
            <a:endParaRPr lang="en-US" sz="2400" b="1" dirty="0">
              <a:solidFill>
                <a:srgbClr val="00B05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73" name="Group 272"/>
          <p:cNvGrpSpPr/>
          <p:nvPr/>
        </p:nvGrpSpPr>
        <p:grpSpPr>
          <a:xfrm>
            <a:off x="10550598" y="2769904"/>
            <a:ext cx="1290331" cy="1084826"/>
            <a:chOff x="10343058" y="1267834"/>
            <a:chExt cx="1290331" cy="1084826"/>
          </a:xfrm>
        </p:grpSpPr>
        <p:grpSp>
          <p:nvGrpSpPr>
            <p:cNvPr id="274" name="Group 273"/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276" name="Straight Arrow Connector 275"/>
              <p:cNvCxnSpPr/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Arrow Connector 276"/>
              <p:cNvCxnSpPr/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5" name="Straight Arrow Connector 274"/>
            <p:cNvCxnSpPr/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Group 277"/>
          <p:cNvGrpSpPr/>
          <p:nvPr/>
        </p:nvGrpSpPr>
        <p:grpSpPr>
          <a:xfrm>
            <a:off x="10702998" y="2922304"/>
            <a:ext cx="1290331" cy="1084826"/>
            <a:chOff x="10343058" y="1267834"/>
            <a:chExt cx="1290331" cy="1084826"/>
          </a:xfrm>
        </p:grpSpPr>
        <p:grpSp>
          <p:nvGrpSpPr>
            <p:cNvPr id="279" name="Group 278"/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281" name="Straight Arrow Connector 280"/>
              <p:cNvCxnSpPr/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Arrow Connector 281"/>
              <p:cNvCxnSpPr/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0" name="Straight Arrow Connector 279"/>
            <p:cNvCxnSpPr/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/>
        </p:nvGrpSpPr>
        <p:grpSpPr>
          <a:xfrm>
            <a:off x="10557372" y="5417242"/>
            <a:ext cx="1290331" cy="1084826"/>
            <a:chOff x="10343058" y="1267834"/>
            <a:chExt cx="1290331" cy="1084826"/>
          </a:xfrm>
        </p:grpSpPr>
        <p:grpSp>
          <p:nvGrpSpPr>
            <p:cNvPr id="284" name="Group 283"/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286" name="Straight Arrow Connector 285"/>
              <p:cNvCxnSpPr/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Arrow Connector 286"/>
              <p:cNvCxnSpPr/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5" name="Straight Arrow Connector 284"/>
            <p:cNvCxnSpPr/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10709772" y="5569642"/>
            <a:ext cx="1290331" cy="1084826"/>
            <a:chOff x="10343058" y="1267834"/>
            <a:chExt cx="1290331" cy="1084826"/>
          </a:xfrm>
        </p:grpSpPr>
        <p:grpSp>
          <p:nvGrpSpPr>
            <p:cNvPr id="289" name="Group 288"/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291" name="Straight Arrow Connector 290"/>
              <p:cNvCxnSpPr/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Arrow Connector 291"/>
              <p:cNvCxnSpPr/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Arrow Connector 289"/>
            <p:cNvCxnSpPr/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384085" y="1883222"/>
            <a:ext cx="1334209" cy="1361908"/>
            <a:chOff x="6390859" y="1678107"/>
            <a:chExt cx="1334209" cy="1361908"/>
          </a:xfrm>
        </p:grpSpPr>
        <p:grpSp>
          <p:nvGrpSpPr>
            <p:cNvPr id="98" name="Group 97"/>
            <p:cNvGrpSpPr/>
            <p:nvPr/>
          </p:nvGrpSpPr>
          <p:grpSpPr>
            <a:xfrm>
              <a:off x="6434737" y="1955189"/>
              <a:ext cx="1290331" cy="1084826"/>
              <a:chOff x="10343058" y="1267834"/>
              <a:chExt cx="1290331" cy="1084826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10343058" y="1267834"/>
                <a:ext cx="1290331" cy="1084826"/>
                <a:chOff x="7833385" y="4201397"/>
                <a:chExt cx="990892" cy="874057"/>
              </a:xfrm>
            </p:grpSpPr>
            <p:cxnSp>
              <p:nvCxnSpPr>
                <p:cNvPr id="117" name="Straight Arrow Connector 116"/>
                <p:cNvCxnSpPr/>
                <p:nvPr/>
              </p:nvCxnSpPr>
              <p:spPr>
                <a:xfrm>
                  <a:off x="7833385" y="5066316"/>
                  <a:ext cx="990892" cy="0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/>
                <p:cNvCxnSpPr/>
                <p:nvPr/>
              </p:nvCxnSpPr>
              <p:spPr>
                <a:xfrm flipV="1">
                  <a:off x="7833385" y="4201397"/>
                  <a:ext cx="0" cy="874057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6" name="Straight Arrow Connector 115"/>
              <p:cNvCxnSpPr/>
              <p:nvPr/>
            </p:nvCxnSpPr>
            <p:spPr>
              <a:xfrm flipV="1">
                <a:off x="10343058" y="1512579"/>
                <a:ext cx="1016105" cy="803085"/>
              </a:xfrm>
              <a:prstGeom prst="straightConnector1">
                <a:avLst/>
              </a:prstGeom>
              <a:ln w="28575" cmpd="sng">
                <a:solidFill>
                  <a:srgbClr val="C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3" name="TextBox 292"/>
            <p:cNvSpPr txBox="1"/>
            <p:nvPr/>
          </p:nvSpPr>
          <p:spPr>
            <a:xfrm>
              <a:off x="6390859" y="1678107"/>
              <a:ext cx="1270496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err="1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inodes</a:t>
              </a:r>
              <a:endParaRPr lang="en-US" b="1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11455" y="1929347"/>
            <a:ext cx="1298985" cy="1332593"/>
            <a:chOff x="8118229" y="1724232"/>
            <a:chExt cx="1298985" cy="1332593"/>
          </a:xfrm>
        </p:grpSpPr>
        <p:grpSp>
          <p:nvGrpSpPr>
            <p:cNvPr id="134" name="Group 133"/>
            <p:cNvGrpSpPr/>
            <p:nvPr/>
          </p:nvGrpSpPr>
          <p:grpSpPr>
            <a:xfrm>
              <a:off x="8126883" y="1971999"/>
              <a:ext cx="1290331" cy="1084826"/>
              <a:chOff x="10343058" y="1267834"/>
              <a:chExt cx="1290331" cy="1084826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10343058" y="1267834"/>
                <a:ext cx="1290331" cy="1084826"/>
                <a:chOff x="7833385" y="4201397"/>
                <a:chExt cx="990892" cy="874057"/>
              </a:xfrm>
            </p:grpSpPr>
            <p:cxnSp>
              <p:nvCxnSpPr>
                <p:cNvPr id="137" name="Straight Arrow Connector 136"/>
                <p:cNvCxnSpPr/>
                <p:nvPr/>
              </p:nvCxnSpPr>
              <p:spPr>
                <a:xfrm>
                  <a:off x="7833385" y="5066316"/>
                  <a:ext cx="990892" cy="0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/>
                <p:cNvCxnSpPr/>
                <p:nvPr/>
              </p:nvCxnSpPr>
              <p:spPr>
                <a:xfrm flipV="1">
                  <a:off x="7833385" y="4201397"/>
                  <a:ext cx="0" cy="874057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6" name="Straight Arrow Connector 135"/>
              <p:cNvCxnSpPr/>
              <p:nvPr/>
            </p:nvCxnSpPr>
            <p:spPr>
              <a:xfrm flipV="1">
                <a:off x="10343058" y="1512579"/>
                <a:ext cx="1016105" cy="803085"/>
              </a:xfrm>
              <a:prstGeom prst="straightConnector1">
                <a:avLst/>
              </a:prstGeom>
              <a:ln w="28575" cmpd="sng">
                <a:solidFill>
                  <a:srgbClr val="C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4" name="TextBox 293"/>
            <p:cNvSpPr txBox="1"/>
            <p:nvPr/>
          </p:nvSpPr>
          <p:spPr>
            <a:xfrm>
              <a:off x="8118229" y="1724232"/>
              <a:ext cx="1270496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tokens</a:t>
              </a:r>
              <a:endParaRPr lang="en-US" b="1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6508709" y="4573873"/>
            <a:ext cx="1334209" cy="1361908"/>
            <a:chOff x="6390859" y="1678107"/>
            <a:chExt cx="1334209" cy="1361908"/>
          </a:xfrm>
        </p:grpSpPr>
        <p:grpSp>
          <p:nvGrpSpPr>
            <p:cNvPr id="297" name="Group 296"/>
            <p:cNvGrpSpPr/>
            <p:nvPr/>
          </p:nvGrpSpPr>
          <p:grpSpPr>
            <a:xfrm>
              <a:off x="6434737" y="1955189"/>
              <a:ext cx="1290331" cy="1084826"/>
              <a:chOff x="10343058" y="1267834"/>
              <a:chExt cx="1290331" cy="1084826"/>
            </a:xfrm>
          </p:grpSpPr>
          <p:grpSp>
            <p:nvGrpSpPr>
              <p:cNvPr id="299" name="Group 298"/>
              <p:cNvGrpSpPr/>
              <p:nvPr/>
            </p:nvGrpSpPr>
            <p:grpSpPr>
              <a:xfrm>
                <a:off x="10343058" y="1267834"/>
                <a:ext cx="1290331" cy="1084826"/>
                <a:chOff x="7833385" y="4201397"/>
                <a:chExt cx="990892" cy="874057"/>
              </a:xfrm>
            </p:grpSpPr>
            <p:cxnSp>
              <p:nvCxnSpPr>
                <p:cNvPr id="301" name="Straight Arrow Connector 300"/>
                <p:cNvCxnSpPr/>
                <p:nvPr/>
              </p:nvCxnSpPr>
              <p:spPr>
                <a:xfrm>
                  <a:off x="7833385" y="5066316"/>
                  <a:ext cx="990892" cy="0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Arrow Connector 301"/>
                <p:cNvCxnSpPr/>
                <p:nvPr/>
              </p:nvCxnSpPr>
              <p:spPr>
                <a:xfrm flipV="1">
                  <a:off x="7833385" y="4201397"/>
                  <a:ext cx="0" cy="874057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0" name="Straight Arrow Connector 299"/>
              <p:cNvCxnSpPr/>
              <p:nvPr/>
            </p:nvCxnSpPr>
            <p:spPr>
              <a:xfrm flipV="1">
                <a:off x="10343058" y="1512579"/>
                <a:ext cx="1016105" cy="803085"/>
              </a:xfrm>
              <a:prstGeom prst="straightConnector1">
                <a:avLst/>
              </a:prstGeom>
              <a:ln w="28575" cmpd="sng">
                <a:solidFill>
                  <a:srgbClr val="C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8" name="TextBox 297"/>
            <p:cNvSpPr txBox="1"/>
            <p:nvPr/>
          </p:nvSpPr>
          <p:spPr>
            <a:xfrm>
              <a:off x="6390859" y="1678107"/>
              <a:ext cx="1270496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snapshots</a:t>
              </a:r>
              <a:endParaRPr lang="en-US" b="1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8236079" y="4575608"/>
            <a:ext cx="1298985" cy="1376983"/>
            <a:chOff x="8118229" y="1679842"/>
            <a:chExt cx="1298985" cy="1376983"/>
          </a:xfrm>
        </p:grpSpPr>
        <p:grpSp>
          <p:nvGrpSpPr>
            <p:cNvPr id="304" name="Group 303"/>
            <p:cNvGrpSpPr/>
            <p:nvPr/>
          </p:nvGrpSpPr>
          <p:grpSpPr>
            <a:xfrm>
              <a:off x="8126883" y="1971999"/>
              <a:ext cx="1290331" cy="1084826"/>
              <a:chOff x="10343058" y="1267834"/>
              <a:chExt cx="1290331" cy="1084826"/>
            </a:xfrm>
          </p:grpSpPr>
          <p:grpSp>
            <p:nvGrpSpPr>
              <p:cNvPr id="306" name="Group 305"/>
              <p:cNvGrpSpPr/>
              <p:nvPr/>
            </p:nvGrpSpPr>
            <p:grpSpPr>
              <a:xfrm>
                <a:off x="10343058" y="1267834"/>
                <a:ext cx="1290331" cy="1084826"/>
                <a:chOff x="7833385" y="4201397"/>
                <a:chExt cx="990892" cy="874057"/>
              </a:xfrm>
            </p:grpSpPr>
            <p:cxnSp>
              <p:nvCxnSpPr>
                <p:cNvPr id="308" name="Straight Arrow Connector 307"/>
                <p:cNvCxnSpPr/>
                <p:nvPr/>
              </p:nvCxnSpPr>
              <p:spPr>
                <a:xfrm>
                  <a:off x="7833385" y="5066316"/>
                  <a:ext cx="990892" cy="0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Arrow Connector 308"/>
                <p:cNvCxnSpPr/>
                <p:nvPr/>
              </p:nvCxnSpPr>
              <p:spPr>
                <a:xfrm flipV="1">
                  <a:off x="7833385" y="4201397"/>
                  <a:ext cx="0" cy="874057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7" name="Straight Arrow Connector 306"/>
              <p:cNvCxnSpPr/>
              <p:nvPr/>
            </p:nvCxnSpPr>
            <p:spPr>
              <a:xfrm flipV="1">
                <a:off x="10343058" y="1512579"/>
                <a:ext cx="1016105" cy="803085"/>
              </a:xfrm>
              <a:prstGeom prst="straightConnector1">
                <a:avLst/>
              </a:prstGeom>
              <a:ln w="28575" cmpd="sng">
                <a:solidFill>
                  <a:srgbClr val="C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5" name="TextBox 304"/>
            <p:cNvSpPr txBox="1"/>
            <p:nvPr/>
          </p:nvSpPr>
          <p:spPr>
            <a:xfrm>
              <a:off x="8118229" y="1679842"/>
              <a:ext cx="1270496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err="1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deadNodes</a:t>
              </a:r>
              <a:endParaRPr lang="en-US" b="1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69"/>
    </mc:Choice>
    <mc:Fallback>
      <p:transition spd="slow" advTm="35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 bldLvl="0" animBg="1"/>
      <p:bldP spid="27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08" y="274638"/>
            <a:ext cx="11499944" cy="1143000"/>
          </a:xfrm>
        </p:spPr>
        <p:txBody>
          <a:bodyPr/>
          <a:lstStyle/>
          <a:p>
            <a:r>
              <a:rPr lang="en-US" b="0" dirty="0"/>
              <a:t>Prioritizing Scale-Testing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363" y="2901131"/>
            <a:ext cx="3328979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微软雅黑" panose="020B0503020204020204" charset="-122"/>
              </a:rPr>
              <a:t>applyStateLocally</a:t>
            </a:r>
            <a:endParaRPr lang="en-US" b="1" dirty="0">
              <a:latin typeface="微软雅黑" panose="020B0503020204020204" charset="-122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56441" y="3803526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456441" y="4723309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56440" y="5665233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7" idx="4"/>
            <a:endCxn id="14" idx="0"/>
          </p:cNvCxnSpPr>
          <p:nvPr/>
        </p:nvCxnSpPr>
        <p:spPr>
          <a:xfrm>
            <a:off x="1708853" y="3377381"/>
            <a:ext cx="0" cy="426145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4"/>
            <a:endCxn id="16" idx="0"/>
          </p:cNvCxnSpPr>
          <p:nvPr/>
        </p:nvCxnSpPr>
        <p:spPr>
          <a:xfrm>
            <a:off x="1708853" y="4279776"/>
            <a:ext cx="0" cy="443533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4"/>
            <a:endCxn id="17" idx="0"/>
          </p:cNvCxnSpPr>
          <p:nvPr/>
        </p:nvCxnSpPr>
        <p:spPr>
          <a:xfrm flipH="1">
            <a:off x="1708852" y="5199559"/>
            <a:ext cx="1" cy="465674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302993" y="1731529"/>
          <a:ext cx="2796402" cy="1202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9463"/>
                <a:gridCol w="1876939"/>
              </a:tblGrid>
              <a:tr h="4008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Priority</a:t>
                      </a:r>
                      <a:endParaRPr lang="en-US" sz="1600" dirty="0">
                        <a:solidFill>
                          <a:srgbClr val="00000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Method</a:t>
                      </a:r>
                      <a:endParaRPr lang="en-US" sz="1600" dirty="0">
                        <a:solidFill>
                          <a:srgbClr val="00000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2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?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sendToEndpoints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?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applyStateLocally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0524667" y="1731529"/>
          <a:ext cx="671019" cy="1202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1019"/>
              </a:tblGrid>
              <a:tr h="40082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#IO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2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1"/>
                      <a:stretch>
                        <a:fillRect l="-901" t="-204545" r="-1802" b="-3030"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1192832" y="1731529"/>
          <a:ext cx="844416" cy="1202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4416"/>
              </a:tblGrid>
              <a:tr h="40082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FFC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#Lock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2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FFC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719" t="-204545" r="-1439" b="-3030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68" name="Oval 67"/>
          <p:cNvSpPr/>
          <p:nvPr/>
        </p:nvSpPr>
        <p:spPr>
          <a:xfrm>
            <a:off x="680154" y="5644636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>
            <a:stCxn id="16" idx="4"/>
            <a:endCxn id="68" idx="0"/>
          </p:cNvCxnSpPr>
          <p:nvPr/>
        </p:nvCxnSpPr>
        <p:spPr>
          <a:xfrm flipH="1">
            <a:off x="932566" y="5199559"/>
            <a:ext cx="776287" cy="445077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156139" y="5665233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>
            <a:stCxn id="16" idx="4"/>
            <a:endCxn id="86" idx="0"/>
          </p:cNvCxnSpPr>
          <p:nvPr/>
        </p:nvCxnSpPr>
        <p:spPr>
          <a:xfrm>
            <a:off x="1708853" y="5199559"/>
            <a:ext cx="699698" cy="465674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" name="Table 108"/>
          <p:cNvGraphicFramePr>
            <a:graphicFrameLocks noGrp="1"/>
          </p:cNvGraphicFramePr>
          <p:nvPr/>
        </p:nvGraphicFramePr>
        <p:xfrm>
          <a:off x="9099396" y="1731808"/>
          <a:ext cx="1418572" cy="1202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8572"/>
              </a:tblGrid>
              <a:tr h="40082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Complexity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2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2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1" name="Oval 120"/>
          <p:cNvSpPr/>
          <p:nvPr/>
        </p:nvSpPr>
        <p:spPr>
          <a:xfrm>
            <a:off x="3384903" y="2886751"/>
            <a:ext cx="3105139" cy="4971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微软雅黑" panose="020B0503020204020204" charset="-122"/>
              </a:rPr>
              <a:t>sendToEndpoints</a:t>
            </a:r>
            <a:endParaRPr lang="en-US" b="1" dirty="0">
              <a:latin typeface="微软雅黑" panose="020B0503020204020204" charset="-122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4697736" y="3756270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Arrow Connector 122"/>
          <p:cNvCxnSpPr>
            <a:stCxn id="121" idx="4"/>
            <a:endCxn id="122" idx="0"/>
          </p:cNvCxnSpPr>
          <p:nvPr/>
        </p:nvCxnSpPr>
        <p:spPr>
          <a:xfrm>
            <a:off x="4937473" y="3383873"/>
            <a:ext cx="12675" cy="372397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4708705" y="4676053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Arrow Connector 133"/>
          <p:cNvCxnSpPr>
            <a:stCxn id="122" idx="4"/>
            <a:endCxn id="128" idx="0"/>
          </p:cNvCxnSpPr>
          <p:nvPr/>
        </p:nvCxnSpPr>
        <p:spPr>
          <a:xfrm>
            <a:off x="4950148" y="4232520"/>
            <a:ext cx="10969" cy="443533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3" name="Table 142"/>
          <p:cNvGraphicFramePr>
            <a:graphicFrameLocks noGrp="1"/>
          </p:cNvGraphicFramePr>
          <p:nvPr/>
        </p:nvGraphicFramePr>
        <p:xfrm>
          <a:off x="6970386" y="4070410"/>
          <a:ext cx="3468260" cy="1202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3742"/>
                <a:gridCol w="2104518"/>
              </a:tblGrid>
              <a:tr h="4008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Priority</a:t>
                      </a:r>
                      <a:endParaRPr lang="en-US" sz="1600" dirty="0">
                        <a:solidFill>
                          <a:srgbClr val="00000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Method</a:t>
                      </a:r>
                      <a:endParaRPr lang="en-US" sz="1600" dirty="0">
                        <a:solidFill>
                          <a:srgbClr val="00000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applyStateLocally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sendToEndpoints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7" name="TextBox 146"/>
          <p:cNvSpPr txBox="1"/>
          <p:nvPr/>
        </p:nvSpPr>
        <p:spPr>
          <a:xfrm>
            <a:off x="10475061" y="4304582"/>
            <a:ext cx="9593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…</a:t>
            </a:r>
            <a:endParaRPr lang="en-US" sz="3600" b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289365" y="3345874"/>
            <a:ext cx="5707584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Prioritize</a:t>
            </a:r>
            <a:r>
              <a:rPr lang="en-US" sz="22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harmful scalability bottlenecks</a:t>
            </a:r>
            <a:endParaRPr lang="en-US" sz="2200" b="1" dirty="0">
              <a:solidFill>
                <a:srgbClr val="00B05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70205" y="1492250"/>
            <a:ext cx="55111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</a:rPr>
              <a:t>Map our data structures to loops using data-flow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70423" y="2076420"/>
            <a:ext cx="551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</a:rPr>
              <a:t>Create </a:t>
            </a:r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</a:rPr>
              <a:t>inter-procedural call graphs 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</a:rPr>
              <a:t>for all methods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4708705" y="5567529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4" name="Straight Arrow Connector 173"/>
          <p:cNvCxnSpPr>
            <a:stCxn id="128" idx="4"/>
            <a:endCxn id="173" idx="0"/>
          </p:cNvCxnSpPr>
          <p:nvPr/>
        </p:nvCxnSpPr>
        <p:spPr>
          <a:xfrm>
            <a:off x="4961117" y="5152303"/>
            <a:ext cx="0" cy="415226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160"/>
    </mc:Choice>
    <mc:Fallback>
      <p:transition spd="slow" advTm="50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 animBg="1"/>
      <p:bldP spid="17" grpId="0" animBg="1"/>
      <p:bldP spid="68" grpId="0" animBg="1"/>
      <p:bldP spid="86" grpId="0" animBg="1"/>
      <p:bldP spid="121" grpId="0" animBg="1"/>
      <p:bldP spid="122" grpId="0" animBg="1"/>
      <p:bldP spid="128" grpId="0" animBg="1"/>
      <p:bldP spid="147" grpId="0"/>
      <p:bldP spid="161" grpId="0"/>
      <p:bldP spid="1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09" y="274638"/>
            <a:ext cx="5725592" cy="1143000"/>
          </a:xfrm>
        </p:spPr>
        <p:txBody>
          <a:bodyPr/>
          <a:lstStyle/>
          <a:p>
            <a:r>
              <a:rPr lang="en-US" b="0" dirty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7" name="Content Placeholder 5"/>
          <p:cNvSpPr txBox="1"/>
          <p:nvPr/>
        </p:nvSpPr>
        <p:spPr>
          <a:xfrm>
            <a:off x="280626" y="1556513"/>
            <a:ext cx="9199705" cy="4539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panose="05000000000000000000" pitchFamily="2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Introduction</a:t>
            </a:r>
            <a:endParaRPr lang="en-US" sz="38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38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SFind</a:t>
            </a:r>
            <a:endParaRPr lang="en-US" sz="38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38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STest</a:t>
            </a:r>
            <a:endParaRPr lang="en-US" sz="38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38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Evaluations and Conclusions</a:t>
            </a:r>
            <a:endParaRPr lang="en-US" sz="38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626" y="3055000"/>
            <a:ext cx="9045880" cy="747999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69"/>
    </mc:Choice>
    <mc:Fallback>
      <p:transition spd="slow" advTm="3596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New Class of Bugs?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99212" y="1406379"/>
            <a:ext cx="3596153" cy="3893419"/>
            <a:chOff x="4425090" y="1347277"/>
            <a:chExt cx="3596153" cy="389341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25090" y="1866752"/>
              <a:ext cx="3596153" cy="337394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5090" y="1347277"/>
              <a:ext cx="3498845" cy="460033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928324" y="1962762"/>
            <a:ext cx="3524491" cy="4064327"/>
            <a:chOff x="5453901" y="2210514"/>
            <a:chExt cx="3524491" cy="406432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6352" y="2210514"/>
              <a:ext cx="3512040" cy="49653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3901" y="2669691"/>
              <a:ext cx="3507833" cy="3605150"/>
            </a:xfrm>
            <a:prstGeom prst="rect">
              <a:avLst/>
            </a:prstGeom>
          </p:spPr>
        </p:pic>
      </p:grpSp>
      <p:pic>
        <p:nvPicPr>
          <p:cNvPr id="27" name="Picture 2" descr="Resultado de imagen para cassandr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95" y="4909681"/>
            <a:ext cx="1002092" cy="67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esultado de imagen para hdf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685" y="1627774"/>
            <a:ext cx="1660981" cy="8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Resultado de imagen para hadoop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46" y="5884385"/>
            <a:ext cx="1798077" cy="86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Resultado de imagen para hbas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96" y="2488424"/>
            <a:ext cx="1169583" cy="11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Resultado de imagen para mongodb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851" y="6005851"/>
            <a:ext cx="1585249" cy="7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Resultado de imagen para riak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42" y="3429417"/>
            <a:ext cx="1756889" cy="13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Resultado de imagen para project voldemort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767" y="5965711"/>
            <a:ext cx="1676238" cy="8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ontent Placeholder 9"/>
          <p:cNvSpPr txBox="1"/>
          <p:nvPr/>
        </p:nvSpPr>
        <p:spPr>
          <a:xfrm>
            <a:off x="446067" y="1733425"/>
            <a:ext cx="5585335" cy="46864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panose="05000000000000000000" pitchFamily="2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微软雅黑" panose="020B0503020204020204" charset="-122"/>
                <a:cs typeface="微软雅黑" panose="020B0503020204020204" charset="-122"/>
              </a:rPr>
              <a:t>“Classic” critical bugs</a:t>
            </a:r>
            <a:endParaRPr lang="en-US" dirty="0"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latin typeface="微软雅黑" panose="020B0503020204020204" charset="-122"/>
                <a:cs typeface="微软雅黑" panose="020B0503020204020204" charset="-122"/>
              </a:rPr>
              <a:t>Concurrency</a:t>
            </a:r>
            <a:endParaRPr lang="en-US" dirty="0"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latin typeface="微软雅黑" panose="020B0503020204020204" charset="-122"/>
                <a:cs typeface="微软雅黑" panose="020B0503020204020204" charset="-122"/>
              </a:rPr>
              <a:t>Configuration</a:t>
            </a:r>
            <a:endParaRPr lang="en-US" dirty="0"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latin typeface="微软雅黑" panose="020B0503020204020204" charset="-122"/>
                <a:cs typeface="微软雅黑" panose="020B0503020204020204" charset="-122"/>
              </a:rPr>
              <a:t>Performance</a:t>
            </a:r>
            <a:endParaRPr lang="en-US" dirty="0"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latin typeface="微软雅黑" panose="020B0503020204020204" charset="-122"/>
                <a:cs typeface="微软雅黑" panose="020B0503020204020204" charset="-122"/>
              </a:rPr>
              <a:t>Security</a:t>
            </a:r>
            <a:endParaRPr lang="en-US" dirty="0"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latin typeface="微软雅黑" panose="020B0503020204020204" charset="-122"/>
                <a:cs typeface="微软雅黑" panose="020B0503020204020204" charset="-122"/>
              </a:rPr>
              <a:t>Scalability bugs?</a:t>
            </a:r>
            <a:endParaRPr lang="en-US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6"/>
    </mc:Choice>
    <mc:Fallback>
      <p:transition spd="slow" advTm="72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85" y="135255"/>
            <a:ext cx="10501630" cy="1143000"/>
          </a:xfrm>
        </p:spPr>
        <p:txBody>
          <a:bodyPr/>
          <a:lstStyle/>
          <a:p>
            <a:r>
              <a:rPr lang="en-US" sz="3600" b="0" dirty="0"/>
              <a:t>Democratizing Large Scale Testing with STest</a:t>
            </a:r>
            <a:endParaRPr lang="en-US" sz="36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004838" y="1907900"/>
          <a:ext cx="3360612" cy="8016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1414"/>
                <a:gridCol w="2039198"/>
              </a:tblGrid>
              <a:tr h="4008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Priority</a:t>
                      </a:r>
                      <a:endParaRPr lang="en-US" sz="1600" dirty="0">
                        <a:solidFill>
                          <a:srgbClr val="00000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Method</a:t>
                      </a:r>
                      <a:endParaRPr lang="en-US" sz="1600" dirty="0">
                        <a:solidFill>
                          <a:srgbClr val="00000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applyStateLocally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234294" y="2006517"/>
            <a:ext cx="9593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…</a:t>
            </a:r>
            <a:endParaRPr lang="en-US" sz="3600" b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" name="Picture 2" descr="Imagen relacionada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85" y="1417637"/>
            <a:ext cx="7021789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lded Corner 1"/>
          <p:cNvSpPr/>
          <p:nvPr/>
        </p:nvSpPr>
        <p:spPr>
          <a:xfrm>
            <a:off x="1004838" y="4121280"/>
            <a:ext cx="3720608" cy="1199624"/>
          </a:xfrm>
          <a:prstGeom prst="foldedCorner">
            <a:avLst>
              <a:gd name="adj" fmla="val 0"/>
            </a:avLst>
          </a:prstGeom>
          <a:solidFill>
            <a:schemeClr val="tx1"/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public void </a:t>
            </a:r>
            <a:r>
              <a:rPr lang="en-US" b="1" dirty="0" err="1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testApplyStateLocally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(…){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//…</a:t>
            </a:r>
            <a:b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</a:b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}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175" y="3685011"/>
            <a:ext cx="338329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TestApplyStateLocally.java</a:t>
            </a:r>
            <a:endParaRPr lang="en-US" i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Right Arrow 28"/>
          <p:cNvSpPr/>
          <p:nvPr/>
        </p:nvSpPr>
        <p:spPr>
          <a:xfrm rot="5400000">
            <a:off x="2547255" y="3078221"/>
            <a:ext cx="574438" cy="321025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78387" y="2513583"/>
            <a:ext cx="2992118" cy="2675086"/>
            <a:chOff x="6828640" y="1880684"/>
            <a:chExt cx="3707804" cy="3315814"/>
          </a:xfrm>
        </p:grpSpPr>
        <p:sp>
          <p:nvSpPr>
            <p:cNvPr id="83" name="TextBox 82"/>
            <p:cNvSpPr txBox="1"/>
            <p:nvPr/>
          </p:nvSpPr>
          <p:spPr>
            <a:xfrm>
              <a:off x="9198723" y="1880684"/>
              <a:ext cx="959319" cy="646331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…</a:t>
              </a:r>
              <a:endParaRPr lang="en-US" sz="36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149942" y="2260142"/>
              <a:ext cx="2941748" cy="2722944"/>
            </a:xfrm>
            <a:prstGeom prst="ellipse">
              <a:avLst/>
            </a:prstGeom>
            <a:noFill/>
            <a:ln w="571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Narrow"/>
              </a:endParaRPr>
            </a:p>
          </p:txBody>
        </p:sp>
        <p:pic>
          <p:nvPicPr>
            <p:cNvPr id="75" name="Picture 74" descr="server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808" y="1908052"/>
              <a:ext cx="864941" cy="722896"/>
            </a:xfrm>
            <a:prstGeom prst="rect">
              <a:avLst/>
            </a:prstGeom>
            <a:effectLst/>
          </p:spPr>
        </p:pic>
        <p:pic>
          <p:nvPicPr>
            <p:cNvPr id="31" name="Picture 30" descr="server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872" y="2228618"/>
              <a:ext cx="864941" cy="722896"/>
            </a:xfrm>
            <a:prstGeom prst="rect">
              <a:avLst/>
            </a:prstGeom>
            <a:effectLst/>
          </p:spPr>
        </p:pic>
        <p:pic>
          <p:nvPicPr>
            <p:cNvPr id="32" name="Picture 31" descr="server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640" y="3051098"/>
              <a:ext cx="864941" cy="722896"/>
            </a:xfrm>
            <a:prstGeom prst="rect">
              <a:avLst/>
            </a:prstGeom>
            <a:effectLst/>
          </p:spPr>
        </p:pic>
        <p:pic>
          <p:nvPicPr>
            <p:cNvPr id="33" name="Picture 32" descr="server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996" y="3987406"/>
              <a:ext cx="864941" cy="722896"/>
            </a:xfrm>
            <a:prstGeom prst="rect">
              <a:avLst/>
            </a:prstGeom>
            <a:effectLst/>
          </p:spPr>
        </p:pic>
        <p:pic>
          <p:nvPicPr>
            <p:cNvPr id="35" name="Picture 34" descr="server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875" y="4473602"/>
              <a:ext cx="864941" cy="722896"/>
            </a:xfrm>
            <a:prstGeom prst="rect">
              <a:avLst/>
            </a:prstGeom>
            <a:effectLst/>
          </p:spPr>
        </p:pic>
        <p:pic>
          <p:nvPicPr>
            <p:cNvPr id="37" name="Picture 36" descr="server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376" y="4473602"/>
              <a:ext cx="864941" cy="722896"/>
            </a:xfrm>
            <a:prstGeom prst="rect">
              <a:avLst/>
            </a:prstGeom>
            <a:effectLst/>
          </p:spPr>
        </p:pic>
        <p:pic>
          <p:nvPicPr>
            <p:cNvPr id="38" name="Picture 37" descr="server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4877" y="3976557"/>
              <a:ext cx="864941" cy="722896"/>
            </a:xfrm>
            <a:prstGeom prst="rect">
              <a:avLst/>
            </a:prstGeom>
            <a:effectLst/>
          </p:spPr>
        </p:pic>
        <p:pic>
          <p:nvPicPr>
            <p:cNvPr id="39" name="Picture 38" descr="server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503" y="3051151"/>
              <a:ext cx="864941" cy="722896"/>
            </a:xfrm>
            <a:prstGeom prst="rect">
              <a:avLst/>
            </a:prstGeom>
            <a:effectLst/>
          </p:spPr>
        </p:pic>
      </p:grpSp>
      <p:sp>
        <p:nvSpPr>
          <p:cNvPr id="26" name="Right Arrow 28"/>
          <p:cNvSpPr/>
          <p:nvPr/>
        </p:nvSpPr>
        <p:spPr>
          <a:xfrm>
            <a:off x="5094469" y="4357166"/>
            <a:ext cx="574438" cy="321025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96219" y="1837155"/>
            <a:ext cx="2443233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Many Challenges!!!</a:t>
            </a:r>
            <a:endParaRPr lang="en-US" sz="2200" b="1" u="sng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73220" y="2634421"/>
            <a:ext cx="203466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微软雅黑" panose="020B0503020204020204" charset="-122"/>
                <a:cs typeface="微软雅黑" panose="020B0503020204020204" charset="-122"/>
              </a:rPr>
              <a:t>Context switching</a:t>
            </a:r>
            <a:endParaRPr lang="en-US" sz="2000" u="sng" dirty="0">
              <a:solidFill>
                <a:schemeClr val="bg2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96522" y="3046610"/>
            <a:ext cx="1577355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微软雅黑" panose="020B0503020204020204" charset="-122"/>
                <a:cs typeface="微软雅黑" panose="020B0503020204020204" charset="-122"/>
              </a:rPr>
              <a:t>CPU intensity</a:t>
            </a:r>
            <a:endParaRPr lang="en-US" sz="2000" u="sng" dirty="0">
              <a:solidFill>
                <a:schemeClr val="bg2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14896" y="3463597"/>
            <a:ext cx="216456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微软雅黑" panose="020B0503020204020204" charset="-122"/>
                <a:cs typeface="微软雅黑" panose="020B0503020204020204" charset="-122"/>
              </a:rPr>
              <a:t>Network Overhead</a:t>
            </a:r>
            <a:endParaRPr lang="en-US" sz="2000" u="sng" dirty="0">
              <a:solidFill>
                <a:schemeClr val="bg2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14896" y="2253425"/>
            <a:ext cx="215834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微软雅黑" panose="020B0503020204020204" charset="-122"/>
                <a:cs typeface="微软雅黑" panose="020B0503020204020204" charset="-122"/>
              </a:rPr>
              <a:t>Memory Overhead</a:t>
            </a:r>
            <a:endParaRPr lang="en-US" sz="2000" u="sng" dirty="0">
              <a:solidFill>
                <a:schemeClr val="bg2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745816" y="3852315"/>
            <a:ext cx="178286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微软雅黑" panose="020B0503020204020204" charset="-122"/>
                <a:cs typeface="微软雅黑" panose="020B0503020204020204" charset="-122"/>
              </a:rPr>
              <a:t>Bad modularity</a:t>
            </a:r>
            <a:endParaRPr lang="en-US" sz="2000" u="sng" dirty="0">
              <a:solidFill>
                <a:schemeClr val="bg2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69"/>
    </mc:Choice>
    <mc:Fallback>
      <p:transition spd="slow" advTm="35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9" grpId="0"/>
      <p:bldP spid="20" grpId="0" animBg="1"/>
      <p:bldP spid="26" grpId="0" animBg="1"/>
      <p:bldP spid="27" grpId="0"/>
      <p:bldP spid="28" grpId="0"/>
      <p:bldP spid="29" grpId="0"/>
      <p:bldP spid="36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85" y="1417637"/>
            <a:ext cx="7021789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370408" y="677028"/>
            <a:ext cx="10724953" cy="740609"/>
          </a:xfrm>
        </p:spPr>
        <p:txBody>
          <a:bodyPr/>
          <a:lstStyle/>
          <a:p>
            <a:r>
              <a:rPr lang="en-US" b="0" dirty="0"/>
              <a:t>Try #1: Naïve Packing (NP)</a:t>
            </a:r>
            <a:endParaRPr lang="en-US" dirty="0"/>
          </a:p>
        </p:txBody>
      </p:sp>
      <p:sp>
        <p:nvSpPr>
          <p:cNvPr id="49" name="Content Placeholder 5"/>
          <p:cNvSpPr>
            <a:spLocks noGrp="1"/>
          </p:cNvSpPr>
          <p:nvPr>
            <p:ph sz="quarter" idx="13"/>
          </p:nvPr>
        </p:nvSpPr>
        <p:spPr>
          <a:xfrm>
            <a:off x="277811" y="1463214"/>
            <a:ext cx="5395018" cy="4717758"/>
          </a:xfrm>
        </p:spPr>
        <p:txBody>
          <a:bodyPr>
            <a:normAutofit fontScale="82500"/>
          </a:bodyPr>
          <a:lstStyle/>
          <a:p>
            <a:r>
              <a:rPr lang="en-US" dirty="0">
                <a:solidFill>
                  <a:schemeClr val="bg1"/>
                </a:solidFill>
              </a:rPr>
              <a:t>Deploy </a:t>
            </a:r>
            <a:r>
              <a:rPr lang="en-US" b="1" dirty="0">
                <a:solidFill>
                  <a:srgbClr val="C00000"/>
                </a:solidFill>
              </a:rPr>
              <a:t>nodes as processes </a:t>
            </a:r>
            <a:r>
              <a:rPr lang="en-US" dirty="0">
                <a:solidFill>
                  <a:schemeClr val="bg1"/>
                </a:solidFill>
              </a:rPr>
              <a:t>in a single machine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One process = one node = one system’s instance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Main challenges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Per node runtime overhead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Process context switching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b="1" dirty="0">
                <a:solidFill>
                  <a:srgbClr val="C00000"/>
                </a:solidFill>
              </a:rPr>
              <a:t>Event Lateness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e.g</a:t>
            </a:r>
            <a:r>
              <a:rPr lang="en-US" dirty="0">
                <a:solidFill>
                  <a:schemeClr val="bg1"/>
                </a:solidFill>
              </a:rPr>
              <a:t> send message)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Max Colocation factor:</a:t>
            </a: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</a:rPr>
              <a:t>50 nodes </a:t>
            </a:r>
            <a:endParaRPr lang="en-US" b="1" dirty="0">
              <a:solidFill>
                <a:srgbClr val="C00000"/>
              </a:solidFill>
            </a:endParaRPr>
          </a:p>
          <a:p>
            <a:pPr lvl="2"/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4" name="Connector: Curved 83"/>
          <p:cNvCxnSpPr>
            <a:stCxn id="129" idx="0"/>
            <a:endCxn id="131" idx="0"/>
          </p:cNvCxnSpPr>
          <p:nvPr/>
        </p:nvCxnSpPr>
        <p:spPr>
          <a:xfrm rot="5400000" flipH="1" flipV="1">
            <a:off x="8551197" y="1655343"/>
            <a:ext cx="44401" cy="2131402"/>
          </a:xfrm>
          <a:prstGeom prst="curvedConnector3">
            <a:avLst>
              <a:gd name="adj1" fmla="val 1059501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Curved 103"/>
          <p:cNvCxnSpPr>
            <a:stCxn id="129" idx="2"/>
            <a:endCxn id="131" idx="2"/>
          </p:cNvCxnSpPr>
          <p:nvPr/>
        </p:nvCxnSpPr>
        <p:spPr>
          <a:xfrm rot="5400000" flipH="1" flipV="1">
            <a:off x="8551196" y="2984969"/>
            <a:ext cx="44401" cy="2131402"/>
          </a:xfrm>
          <a:prstGeom prst="curvedConnector3">
            <a:avLst>
              <a:gd name="adj1" fmla="val -865895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7310381" y="1818989"/>
            <a:ext cx="365879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微软雅黑" panose="020B0503020204020204" charset="-122"/>
                <a:cs typeface="微软雅黑" panose="020B0503020204020204" charset="-122"/>
              </a:rPr>
              <a:t>Expected: Msg every second</a:t>
            </a:r>
            <a:endParaRPr lang="en-US" sz="2000" dirty="0">
              <a:solidFill>
                <a:srgbClr val="00B05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896100" y="4512310"/>
            <a:ext cx="4373245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Observed: Msg every 2 seconds</a:t>
            </a:r>
            <a:endParaRPr lang="en-US" sz="2000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9" name="Picture 16" descr="Resultado de imagen para gear png blac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883" y="2743244"/>
            <a:ext cx="1329626" cy="132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6" descr="Resultado de imagen para gear png blac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74285" y="2698843"/>
            <a:ext cx="1329626" cy="132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TextBox 164"/>
          <p:cNvSpPr txBox="1"/>
          <p:nvPr/>
        </p:nvSpPr>
        <p:spPr>
          <a:xfrm>
            <a:off x="6842884" y="4776534"/>
            <a:ext cx="1147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微软雅黑" panose="020B0503020204020204" charset="-122"/>
              </a:rPr>
              <a:t>Node 1</a:t>
            </a:r>
            <a:endParaRPr lang="en-US" sz="20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974286" y="4823525"/>
            <a:ext cx="1160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微软雅黑" panose="020B0503020204020204" charset="-122"/>
              </a:rPr>
              <a:t>Node 2</a:t>
            </a:r>
            <a:endParaRPr lang="en-US" sz="20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0819903" y="2983491"/>
            <a:ext cx="45009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…</a:t>
            </a:r>
            <a:endParaRPr lang="en-US" sz="3600" b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0570174" y="4823525"/>
            <a:ext cx="1180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微软雅黑" panose="020B0503020204020204" charset="-122"/>
              </a:rPr>
              <a:t>Node…</a:t>
            </a:r>
            <a:endParaRPr lang="en-US" sz="20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18" name="Oval Callout 9"/>
          <p:cNvSpPr/>
          <p:nvPr/>
        </p:nvSpPr>
        <p:spPr>
          <a:xfrm>
            <a:off x="3156944" y="5541304"/>
            <a:ext cx="2435049" cy="796736"/>
          </a:xfrm>
          <a:prstGeom prst="wedgeEllipseCallout">
            <a:avLst>
              <a:gd name="adj1" fmla="val -70206"/>
              <a:gd name="adj2" fmla="val -86864"/>
            </a:avLst>
          </a:prstGeom>
          <a:solidFill>
            <a:schemeClr val="tx1"/>
          </a:solidFill>
          <a:ln w="1905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Prohibits large scale-testing!</a:t>
            </a:r>
            <a:endParaRPr lang="en-US" sz="1600" b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589"/>
    </mc:Choice>
    <mc:Fallback>
      <p:transition spd="slow" advTm="36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 bldLvl="0" animBg="1"/>
      <p:bldP spid="165" grpId="0"/>
      <p:bldP spid="170" grpId="0"/>
      <p:bldP spid="171" grpId="0"/>
      <p:bldP spid="172" grpId="0"/>
      <p:bldP spid="1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Imagen relacionada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85" y="1417637"/>
            <a:ext cx="7021789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3"/>
          </p:nvPr>
        </p:nvSpPr>
        <p:spPr>
          <a:xfrm>
            <a:off x="277811" y="1463214"/>
            <a:ext cx="5409332" cy="503283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Deploy </a:t>
            </a:r>
            <a:r>
              <a:rPr lang="en-US" b="1" dirty="0">
                <a:solidFill>
                  <a:srgbClr val="C00000"/>
                </a:solidFill>
              </a:rPr>
              <a:t>nodes as </a:t>
            </a:r>
            <a:r>
              <a:rPr lang="en-US" strike="sngStrike" dirty="0">
                <a:solidFill>
                  <a:schemeClr val="bg1"/>
                </a:solidFill>
              </a:rPr>
              <a:t>processes</a:t>
            </a:r>
            <a:r>
              <a:rPr lang="en-US" b="1" dirty="0">
                <a:solidFill>
                  <a:srgbClr val="C00000"/>
                </a:solidFill>
              </a:rPr>
              <a:t> threads </a:t>
            </a:r>
            <a:r>
              <a:rPr lang="en-US" dirty="0">
                <a:solidFill>
                  <a:schemeClr val="bg1"/>
                </a:solidFill>
              </a:rPr>
              <a:t>in a single process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Challenges 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Lack of modularity (e.g. bad design patterns)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Automatic per-node </a:t>
            </a:r>
            <a:r>
              <a:rPr lang="en-US" b="1" dirty="0">
                <a:solidFill>
                  <a:srgbClr val="C00000"/>
                </a:solidFill>
              </a:rPr>
              <a:t>isolation </a:t>
            </a:r>
            <a:r>
              <a:rPr lang="en-US" dirty="0">
                <a:solidFill>
                  <a:schemeClr val="bg1"/>
                </a:solidFill>
              </a:rPr>
              <a:t>(e.g. ClassLoader isolation)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Large amount of threads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Simplify inter-node communication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Max Colocation factor:</a:t>
            </a: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</a:rPr>
              <a:t>120 nodes 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70408" y="677028"/>
            <a:ext cx="10724953" cy="740609"/>
          </a:xfrm>
        </p:spPr>
        <p:txBody>
          <a:bodyPr/>
          <a:lstStyle/>
          <a:p>
            <a:r>
              <a:rPr lang="en-US" b="0" dirty="0"/>
              <a:t>Try #2: Single Process Cluster (SPC)</a:t>
            </a:r>
            <a:endParaRPr lang="en-US" dirty="0"/>
          </a:p>
        </p:txBody>
      </p:sp>
      <p:pic>
        <p:nvPicPr>
          <p:cNvPr id="31" name="Picture 16" descr="Resultado de imagen para gear png blac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4001" y="1828973"/>
            <a:ext cx="734825" cy="73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50"/>
          <p:cNvSpPr/>
          <p:nvPr/>
        </p:nvSpPr>
        <p:spPr>
          <a:xfrm>
            <a:off x="7121493" y="3699535"/>
            <a:ext cx="1118680" cy="12045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7289194" y="3855665"/>
            <a:ext cx="1004035" cy="813842"/>
            <a:chOff x="7289194" y="3855665"/>
            <a:chExt cx="1004035" cy="813842"/>
          </a:xfrm>
        </p:grpSpPr>
        <p:sp>
          <p:nvSpPr>
            <p:cNvPr id="53" name="Freeform 30"/>
            <p:cNvSpPr/>
            <p:nvPr/>
          </p:nvSpPr>
          <p:spPr>
            <a:xfrm>
              <a:off x="7289194" y="3855665"/>
              <a:ext cx="322259" cy="801499"/>
            </a:xfrm>
            <a:custGeom>
              <a:avLst/>
              <a:gdLst>
                <a:gd name="connsiteX0" fmla="*/ 119434 w 209905"/>
                <a:gd name="connsiteY0" fmla="*/ 0 h 389699"/>
                <a:gd name="connsiteX1" fmla="*/ 8092 w 209905"/>
                <a:gd name="connsiteY1" fmla="*/ 83507 h 389699"/>
                <a:gd name="connsiteX2" fmla="*/ 209900 w 209905"/>
                <a:gd name="connsiteY2" fmla="*/ 142658 h 389699"/>
                <a:gd name="connsiteX3" fmla="*/ 15051 w 209905"/>
                <a:gd name="connsiteY3" fmla="*/ 222685 h 389699"/>
                <a:gd name="connsiteX4" fmla="*/ 202941 w 209905"/>
                <a:gd name="connsiteY4" fmla="*/ 271398 h 389699"/>
                <a:gd name="connsiteX5" fmla="*/ 1133 w 209905"/>
                <a:gd name="connsiteY5" fmla="*/ 344466 h 389699"/>
                <a:gd name="connsiteX6" fmla="*/ 115955 w 209905"/>
                <a:gd name="connsiteY6" fmla="*/ 389699 h 38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905" h="389699">
                  <a:moveTo>
                    <a:pt x="119434" y="0"/>
                  </a:moveTo>
                  <a:cubicBezTo>
                    <a:pt x="56224" y="29865"/>
                    <a:pt x="-6986" y="59731"/>
                    <a:pt x="8092" y="83507"/>
                  </a:cubicBezTo>
                  <a:cubicBezTo>
                    <a:pt x="23170" y="107283"/>
                    <a:pt x="208740" y="119462"/>
                    <a:pt x="209900" y="142658"/>
                  </a:cubicBezTo>
                  <a:cubicBezTo>
                    <a:pt x="211060" y="165854"/>
                    <a:pt x="16211" y="201228"/>
                    <a:pt x="15051" y="222685"/>
                  </a:cubicBezTo>
                  <a:cubicBezTo>
                    <a:pt x="13891" y="244142"/>
                    <a:pt x="205261" y="251101"/>
                    <a:pt x="202941" y="271398"/>
                  </a:cubicBezTo>
                  <a:cubicBezTo>
                    <a:pt x="200621" y="291695"/>
                    <a:pt x="15631" y="324749"/>
                    <a:pt x="1133" y="344466"/>
                  </a:cubicBezTo>
                  <a:cubicBezTo>
                    <a:pt x="-13365" y="364183"/>
                    <a:pt x="115955" y="389699"/>
                    <a:pt x="115955" y="389699"/>
                  </a:cubicBezTo>
                </a:path>
              </a:pathLst>
            </a:custGeom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30"/>
            <p:cNvSpPr/>
            <p:nvPr/>
          </p:nvSpPr>
          <p:spPr>
            <a:xfrm>
              <a:off x="7645119" y="3868008"/>
              <a:ext cx="322259" cy="801499"/>
            </a:xfrm>
            <a:custGeom>
              <a:avLst/>
              <a:gdLst>
                <a:gd name="connsiteX0" fmla="*/ 119434 w 209905"/>
                <a:gd name="connsiteY0" fmla="*/ 0 h 389699"/>
                <a:gd name="connsiteX1" fmla="*/ 8092 w 209905"/>
                <a:gd name="connsiteY1" fmla="*/ 83507 h 389699"/>
                <a:gd name="connsiteX2" fmla="*/ 209900 w 209905"/>
                <a:gd name="connsiteY2" fmla="*/ 142658 h 389699"/>
                <a:gd name="connsiteX3" fmla="*/ 15051 w 209905"/>
                <a:gd name="connsiteY3" fmla="*/ 222685 h 389699"/>
                <a:gd name="connsiteX4" fmla="*/ 202941 w 209905"/>
                <a:gd name="connsiteY4" fmla="*/ 271398 h 389699"/>
                <a:gd name="connsiteX5" fmla="*/ 1133 w 209905"/>
                <a:gd name="connsiteY5" fmla="*/ 344466 h 389699"/>
                <a:gd name="connsiteX6" fmla="*/ 115955 w 209905"/>
                <a:gd name="connsiteY6" fmla="*/ 389699 h 38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905" h="389699">
                  <a:moveTo>
                    <a:pt x="119434" y="0"/>
                  </a:moveTo>
                  <a:cubicBezTo>
                    <a:pt x="56224" y="29865"/>
                    <a:pt x="-6986" y="59731"/>
                    <a:pt x="8092" y="83507"/>
                  </a:cubicBezTo>
                  <a:cubicBezTo>
                    <a:pt x="23170" y="107283"/>
                    <a:pt x="208740" y="119462"/>
                    <a:pt x="209900" y="142658"/>
                  </a:cubicBezTo>
                  <a:cubicBezTo>
                    <a:pt x="211060" y="165854"/>
                    <a:pt x="16211" y="201228"/>
                    <a:pt x="15051" y="222685"/>
                  </a:cubicBezTo>
                  <a:cubicBezTo>
                    <a:pt x="13891" y="244142"/>
                    <a:pt x="205261" y="251101"/>
                    <a:pt x="202941" y="271398"/>
                  </a:cubicBezTo>
                  <a:cubicBezTo>
                    <a:pt x="200621" y="291695"/>
                    <a:pt x="15631" y="324749"/>
                    <a:pt x="1133" y="344466"/>
                  </a:cubicBezTo>
                  <a:cubicBezTo>
                    <a:pt x="-13365" y="364183"/>
                    <a:pt x="115955" y="389699"/>
                    <a:pt x="115955" y="389699"/>
                  </a:cubicBezTo>
                </a:path>
              </a:pathLst>
            </a:custGeom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843135" y="4003536"/>
              <a:ext cx="450094" cy="3970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…</a:t>
              </a:r>
              <a:endParaRPr lang="en-US" sz="24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079342" y="4870269"/>
            <a:ext cx="111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微软雅黑" panose="020B0503020204020204" charset="-122"/>
              </a:rPr>
              <a:t>Node 1</a:t>
            </a:r>
            <a:endParaRPr lang="en-US" sz="20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9057031" y="3702437"/>
            <a:ext cx="1118680" cy="12045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9224732" y="3858567"/>
            <a:ext cx="1004035" cy="813842"/>
            <a:chOff x="9224732" y="3858567"/>
            <a:chExt cx="1004035" cy="813842"/>
          </a:xfrm>
        </p:grpSpPr>
        <p:sp>
          <p:nvSpPr>
            <p:cNvPr id="91" name="Freeform 30"/>
            <p:cNvSpPr/>
            <p:nvPr/>
          </p:nvSpPr>
          <p:spPr>
            <a:xfrm>
              <a:off x="9224732" y="3858567"/>
              <a:ext cx="322259" cy="801499"/>
            </a:xfrm>
            <a:custGeom>
              <a:avLst/>
              <a:gdLst>
                <a:gd name="connsiteX0" fmla="*/ 119434 w 209905"/>
                <a:gd name="connsiteY0" fmla="*/ 0 h 389699"/>
                <a:gd name="connsiteX1" fmla="*/ 8092 w 209905"/>
                <a:gd name="connsiteY1" fmla="*/ 83507 h 389699"/>
                <a:gd name="connsiteX2" fmla="*/ 209900 w 209905"/>
                <a:gd name="connsiteY2" fmla="*/ 142658 h 389699"/>
                <a:gd name="connsiteX3" fmla="*/ 15051 w 209905"/>
                <a:gd name="connsiteY3" fmla="*/ 222685 h 389699"/>
                <a:gd name="connsiteX4" fmla="*/ 202941 w 209905"/>
                <a:gd name="connsiteY4" fmla="*/ 271398 h 389699"/>
                <a:gd name="connsiteX5" fmla="*/ 1133 w 209905"/>
                <a:gd name="connsiteY5" fmla="*/ 344466 h 389699"/>
                <a:gd name="connsiteX6" fmla="*/ 115955 w 209905"/>
                <a:gd name="connsiteY6" fmla="*/ 389699 h 38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905" h="389699">
                  <a:moveTo>
                    <a:pt x="119434" y="0"/>
                  </a:moveTo>
                  <a:cubicBezTo>
                    <a:pt x="56224" y="29865"/>
                    <a:pt x="-6986" y="59731"/>
                    <a:pt x="8092" y="83507"/>
                  </a:cubicBezTo>
                  <a:cubicBezTo>
                    <a:pt x="23170" y="107283"/>
                    <a:pt x="208740" y="119462"/>
                    <a:pt x="209900" y="142658"/>
                  </a:cubicBezTo>
                  <a:cubicBezTo>
                    <a:pt x="211060" y="165854"/>
                    <a:pt x="16211" y="201228"/>
                    <a:pt x="15051" y="222685"/>
                  </a:cubicBezTo>
                  <a:cubicBezTo>
                    <a:pt x="13891" y="244142"/>
                    <a:pt x="205261" y="251101"/>
                    <a:pt x="202941" y="271398"/>
                  </a:cubicBezTo>
                  <a:cubicBezTo>
                    <a:pt x="200621" y="291695"/>
                    <a:pt x="15631" y="324749"/>
                    <a:pt x="1133" y="344466"/>
                  </a:cubicBezTo>
                  <a:cubicBezTo>
                    <a:pt x="-13365" y="364183"/>
                    <a:pt x="115955" y="389699"/>
                    <a:pt x="115955" y="389699"/>
                  </a:cubicBezTo>
                </a:path>
              </a:pathLst>
            </a:custGeom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 30"/>
            <p:cNvSpPr/>
            <p:nvPr/>
          </p:nvSpPr>
          <p:spPr>
            <a:xfrm>
              <a:off x="9580657" y="3870910"/>
              <a:ext cx="322259" cy="801499"/>
            </a:xfrm>
            <a:custGeom>
              <a:avLst/>
              <a:gdLst>
                <a:gd name="connsiteX0" fmla="*/ 119434 w 209905"/>
                <a:gd name="connsiteY0" fmla="*/ 0 h 389699"/>
                <a:gd name="connsiteX1" fmla="*/ 8092 w 209905"/>
                <a:gd name="connsiteY1" fmla="*/ 83507 h 389699"/>
                <a:gd name="connsiteX2" fmla="*/ 209900 w 209905"/>
                <a:gd name="connsiteY2" fmla="*/ 142658 h 389699"/>
                <a:gd name="connsiteX3" fmla="*/ 15051 w 209905"/>
                <a:gd name="connsiteY3" fmla="*/ 222685 h 389699"/>
                <a:gd name="connsiteX4" fmla="*/ 202941 w 209905"/>
                <a:gd name="connsiteY4" fmla="*/ 271398 h 389699"/>
                <a:gd name="connsiteX5" fmla="*/ 1133 w 209905"/>
                <a:gd name="connsiteY5" fmla="*/ 344466 h 389699"/>
                <a:gd name="connsiteX6" fmla="*/ 115955 w 209905"/>
                <a:gd name="connsiteY6" fmla="*/ 389699 h 38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905" h="389699">
                  <a:moveTo>
                    <a:pt x="119434" y="0"/>
                  </a:moveTo>
                  <a:cubicBezTo>
                    <a:pt x="56224" y="29865"/>
                    <a:pt x="-6986" y="59731"/>
                    <a:pt x="8092" y="83507"/>
                  </a:cubicBezTo>
                  <a:cubicBezTo>
                    <a:pt x="23170" y="107283"/>
                    <a:pt x="208740" y="119462"/>
                    <a:pt x="209900" y="142658"/>
                  </a:cubicBezTo>
                  <a:cubicBezTo>
                    <a:pt x="211060" y="165854"/>
                    <a:pt x="16211" y="201228"/>
                    <a:pt x="15051" y="222685"/>
                  </a:cubicBezTo>
                  <a:cubicBezTo>
                    <a:pt x="13891" y="244142"/>
                    <a:pt x="205261" y="251101"/>
                    <a:pt x="202941" y="271398"/>
                  </a:cubicBezTo>
                  <a:cubicBezTo>
                    <a:pt x="200621" y="291695"/>
                    <a:pt x="15631" y="324749"/>
                    <a:pt x="1133" y="344466"/>
                  </a:cubicBezTo>
                  <a:cubicBezTo>
                    <a:pt x="-13365" y="364183"/>
                    <a:pt x="115955" y="389699"/>
                    <a:pt x="115955" y="389699"/>
                  </a:cubicBezTo>
                </a:path>
              </a:pathLst>
            </a:custGeom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778673" y="4006438"/>
              <a:ext cx="450094" cy="3970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…</a:t>
              </a:r>
              <a:endParaRPr lang="en-US" sz="24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aphicFrame>
        <p:nvGraphicFramePr>
          <p:cNvPr id="111" name="Table 110"/>
          <p:cNvGraphicFramePr>
            <a:graphicFrameLocks noGrp="1"/>
          </p:cNvGraphicFramePr>
          <p:nvPr/>
        </p:nvGraphicFramePr>
        <p:xfrm>
          <a:off x="9355516" y="2400062"/>
          <a:ext cx="511475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475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2" name="Straight Arrow Connector 111"/>
          <p:cNvCxnSpPr>
            <a:stCxn id="51" idx="0"/>
            <a:endCxn id="113" idx="2"/>
          </p:cNvCxnSpPr>
          <p:nvPr/>
        </p:nvCxnSpPr>
        <p:spPr>
          <a:xfrm flipV="1">
            <a:off x="7680833" y="2589406"/>
            <a:ext cx="1811045" cy="11101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9491878" y="2477022"/>
            <a:ext cx="238750" cy="224768"/>
          </a:xfrm>
          <a:prstGeom prst="ellipse">
            <a:avLst/>
          </a:prstGeom>
          <a:solidFill>
            <a:srgbClr val="C0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t"/>
          <a:lstStyle/>
          <a:p>
            <a:pPr algn="ctr"/>
            <a:r>
              <a:rPr lang="en-US" sz="2400" b="1" baseline="-25000" dirty="0">
                <a:solidFill>
                  <a:schemeClr val="tx1"/>
                </a:solidFill>
                <a:latin typeface="微软雅黑" panose="020B0503020204020204" charset="-122"/>
                <a:cs typeface="Arial Black" panose="020B0A04020102020204"/>
              </a:rPr>
              <a:t> </a:t>
            </a:r>
            <a:endParaRPr lang="en-US" sz="2400" b="1" baseline="-25000" dirty="0">
              <a:solidFill>
                <a:schemeClr val="tx1"/>
              </a:solidFill>
              <a:latin typeface="微软雅黑" panose="020B0503020204020204" charset="-122"/>
              <a:cs typeface="Arial Black" panose="020B0A04020102020204"/>
            </a:endParaRPr>
          </a:p>
        </p:txBody>
      </p:sp>
      <p:cxnSp>
        <p:nvCxnSpPr>
          <p:cNvPr id="114" name="Connector: Curved 113"/>
          <p:cNvCxnSpPr>
            <a:stCxn id="113" idx="6"/>
            <a:endCxn id="87" idx="3"/>
          </p:cNvCxnSpPr>
          <p:nvPr/>
        </p:nvCxnSpPr>
        <p:spPr>
          <a:xfrm>
            <a:off x="9730628" y="2589406"/>
            <a:ext cx="498139" cy="1615579"/>
          </a:xfrm>
          <a:prstGeom prst="curvedConnector3">
            <a:avLst>
              <a:gd name="adj1" fmla="val 145891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9082516" y="4870438"/>
            <a:ext cx="111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微软雅黑" panose="020B0503020204020204" charset="-122"/>
              </a:rPr>
              <a:t>Node 2</a:t>
            </a:r>
            <a:endParaRPr lang="en-US" sz="20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493171" y="1913297"/>
            <a:ext cx="249722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Node 2’s msg queue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0819903" y="3881819"/>
            <a:ext cx="45009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…</a:t>
            </a:r>
            <a:endParaRPr lang="en-US" sz="3600" b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0535962" y="4870269"/>
            <a:ext cx="1295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微软雅黑" panose="020B0503020204020204" charset="-122"/>
              </a:rPr>
              <a:t>Node…</a:t>
            </a:r>
            <a:endParaRPr lang="en-US" sz="20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126" name="TextBox 125"/>
          <p:cNvSpPr txBox="1"/>
          <p:nvPr/>
        </p:nvSpPr>
        <p:spPr>
          <a:xfrm rot="19834997">
            <a:off x="7804785" y="2887345"/>
            <a:ext cx="8591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</a:rPr>
              <a:t>send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 rot="3513605">
            <a:off x="10297359" y="2787239"/>
            <a:ext cx="68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微软雅黑" panose="020B0503020204020204" charset="-122"/>
              </a:rPr>
              <a:t>recv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589"/>
    </mc:Choice>
    <mc:Fallback>
      <p:transition spd="slow" advTm="36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84" grpId="0"/>
      <p:bldP spid="90" grpId="0" animBg="1"/>
      <p:bldP spid="113" grpId="0" animBg="1"/>
      <p:bldP spid="116" grpId="0"/>
      <p:bldP spid="123" grpId="0"/>
      <p:bldP spid="124" grpId="0"/>
      <p:bldP spid="125" grpId="0"/>
      <p:bldP spid="126" grpId="0"/>
      <p:bldP spid="1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Imagen relacionada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85" y="1417637"/>
            <a:ext cx="7021789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Resultado de imagen para gear png blac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4001" y="1828973"/>
            <a:ext cx="734825" cy="73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3"/>
          </p:nvPr>
        </p:nvSpPr>
        <p:spPr>
          <a:xfrm>
            <a:off x="277811" y="1463214"/>
            <a:ext cx="5395018" cy="19607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Frequent Design pattern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Service = </a:t>
            </a:r>
            <a:r>
              <a:rPr lang="en-US" b="1" dirty="0">
                <a:solidFill>
                  <a:srgbClr val="C00000"/>
                </a:solidFill>
              </a:rPr>
              <a:t>worker pool + event queue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70408" y="677028"/>
            <a:ext cx="10724953" cy="740609"/>
          </a:xfrm>
        </p:spPr>
        <p:txBody>
          <a:bodyPr/>
          <a:lstStyle/>
          <a:p>
            <a:r>
              <a:rPr lang="en-US" b="0" dirty="0"/>
              <a:t>Per-Node Services</a:t>
            </a:r>
            <a:endParaRPr lang="en-US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/>
          <a:srcRect b="31070"/>
          <a:stretch>
            <a:fillRect/>
          </a:stretch>
        </p:blipFill>
        <p:spPr>
          <a:xfrm>
            <a:off x="3425660" y="4138762"/>
            <a:ext cx="2279798" cy="1513984"/>
          </a:xfrm>
          <a:prstGeom prst="rect">
            <a:avLst/>
          </a:prstGeom>
          <a:ln w="38100" cmpd="sng">
            <a:solidFill>
              <a:srgbClr val="C00000"/>
            </a:solidFill>
          </a:ln>
        </p:spPr>
      </p:pic>
      <p:grpSp>
        <p:nvGrpSpPr>
          <p:cNvPr id="29" name="Group 28"/>
          <p:cNvGrpSpPr/>
          <p:nvPr/>
        </p:nvGrpSpPr>
        <p:grpSpPr>
          <a:xfrm>
            <a:off x="159943" y="3648409"/>
            <a:ext cx="2043662" cy="2892220"/>
            <a:chOff x="426387" y="2721387"/>
            <a:chExt cx="2043662" cy="2892220"/>
          </a:xfrm>
        </p:grpSpPr>
        <p:sp>
          <p:nvSpPr>
            <p:cNvPr id="61" name="Oval 60"/>
            <p:cNvSpPr/>
            <p:nvPr/>
          </p:nvSpPr>
          <p:spPr>
            <a:xfrm>
              <a:off x="426387" y="2721387"/>
              <a:ext cx="2043662" cy="230873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153520" y="2916103"/>
              <a:ext cx="943677" cy="645637"/>
              <a:chOff x="7289194" y="3855665"/>
              <a:chExt cx="1155547" cy="813842"/>
            </a:xfrm>
          </p:grpSpPr>
          <p:sp>
            <p:nvSpPr>
              <p:cNvPr id="63" name="Freeform 30"/>
              <p:cNvSpPr/>
              <p:nvPr/>
            </p:nvSpPr>
            <p:spPr>
              <a:xfrm>
                <a:off x="7289194" y="3855665"/>
                <a:ext cx="322259" cy="801499"/>
              </a:xfrm>
              <a:custGeom>
                <a:avLst/>
                <a:gdLst>
                  <a:gd name="connsiteX0" fmla="*/ 119434 w 209905"/>
                  <a:gd name="connsiteY0" fmla="*/ 0 h 389699"/>
                  <a:gd name="connsiteX1" fmla="*/ 8092 w 209905"/>
                  <a:gd name="connsiteY1" fmla="*/ 83507 h 389699"/>
                  <a:gd name="connsiteX2" fmla="*/ 209900 w 209905"/>
                  <a:gd name="connsiteY2" fmla="*/ 142658 h 389699"/>
                  <a:gd name="connsiteX3" fmla="*/ 15051 w 209905"/>
                  <a:gd name="connsiteY3" fmla="*/ 222685 h 389699"/>
                  <a:gd name="connsiteX4" fmla="*/ 202941 w 209905"/>
                  <a:gd name="connsiteY4" fmla="*/ 271398 h 389699"/>
                  <a:gd name="connsiteX5" fmla="*/ 1133 w 209905"/>
                  <a:gd name="connsiteY5" fmla="*/ 344466 h 389699"/>
                  <a:gd name="connsiteX6" fmla="*/ 115955 w 209905"/>
                  <a:gd name="connsiteY6" fmla="*/ 389699 h 38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905" h="389699">
                    <a:moveTo>
                      <a:pt x="119434" y="0"/>
                    </a:moveTo>
                    <a:cubicBezTo>
                      <a:pt x="56224" y="29865"/>
                      <a:pt x="-6986" y="59731"/>
                      <a:pt x="8092" y="83507"/>
                    </a:cubicBezTo>
                    <a:cubicBezTo>
                      <a:pt x="23170" y="107283"/>
                      <a:pt x="208740" y="119462"/>
                      <a:pt x="209900" y="142658"/>
                    </a:cubicBezTo>
                    <a:cubicBezTo>
                      <a:pt x="211060" y="165854"/>
                      <a:pt x="16211" y="201228"/>
                      <a:pt x="15051" y="222685"/>
                    </a:cubicBezTo>
                    <a:cubicBezTo>
                      <a:pt x="13891" y="244142"/>
                      <a:pt x="205261" y="251101"/>
                      <a:pt x="202941" y="271398"/>
                    </a:cubicBezTo>
                    <a:cubicBezTo>
                      <a:pt x="200621" y="291695"/>
                      <a:pt x="15631" y="324749"/>
                      <a:pt x="1133" y="344466"/>
                    </a:cubicBezTo>
                    <a:cubicBezTo>
                      <a:pt x="-13365" y="364183"/>
                      <a:pt x="115955" y="389699"/>
                      <a:pt x="115955" y="389699"/>
                    </a:cubicBezTo>
                  </a:path>
                </a:pathLst>
              </a:custGeom>
              <a:ln w="381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Freeform 30"/>
              <p:cNvSpPr/>
              <p:nvPr/>
            </p:nvSpPr>
            <p:spPr>
              <a:xfrm>
                <a:off x="7645119" y="3868008"/>
                <a:ext cx="322259" cy="801499"/>
              </a:xfrm>
              <a:custGeom>
                <a:avLst/>
                <a:gdLst>
                  <a:gd name="connsiteX0" fmla="*/ 119434 w 209905"/>
                  <a:gd name="connsiteY0" fmla="*/ 0 h 389699"/>
                  <a:gd name="connsiteX1" fmla="*/ 8092 w 209905"/>
                  <a:gd name="connsiteY1" fmla="*/ 83507 h 389699"/>
                  <a:gd name="connsiteX2" fmla="*/ 209900 w 209905"/>
                  <a:gd name="connsiteY2" fmla="*/ 142658 h 389699"/>
                  <a:gd name="connsiteX3" fmla="*/ 15051 w 209905"/>
                  <a:gd name="connsiteY3" fmla="*/ 222685 h 389699"/>
                  <a:gd name="connsiteX4" fmla="*/ 202941 w 209905"/>
                  <a:gd name="connsiteY4" fmla="*/ 271398 h 389699"/>
                  <a:gd name="connsiteX5" fmla="*/ 1133 w 209905"/>
                  <a:gd name="connsiteY5" fmla="*/ 344466 h 389699"/>
                  <a:gd name="connsiteX6" fmla="*/ 115955 w 209905"/>
                  <a:gd name="connsiteY6" fmla="*/ 389699 h 38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905" h="389699">
                    <a:moveTo>
                      <a:pt x="119434" y="0"/>
                    </a:moveTo>
                    <a:cubicBezTo>
                      <a:pt x="56224" y="29865"/>
                      <a:pt x="-6986" y="59731"/>
                      <a:pt x="8092" y="83507"/>
                    </a:cubicBezTo>
                    <a:cubicBezTo>
                      <a:pt x="23170" y="107283"/>
                      <a:pt x="208740" y="119462"/>
                      <a:pt x="209900" y="142658"/>
                    </a:cubicBezTo>
                    <a:cubicBezTo>
                      <a:pt x="211060" y="165854"/>
                      <a:pt x="16211" y="201228"/>
                      <a:pt x="15051" y="222685"/>
                    </a:cubicBezTo>
                    <a:cubicBezTo>
                      <a:pt x="13891" y="244142"/>
                      <a:pt x="205261" y="251101"/>
                      <a:pt x="202941" y="271398"/>
                    </a:cubicBezTo>
                    <a:cubicBezTo>
                      <a:pt x="200621" y="291695"/>
                      <a:pt x="15631" y="324749"/>
                      <a:pt x="1133" y="344466"/>
                    </a:cubicBezTo>
                    <a:cubicBezTo>
                      <a:pt x="-13365" y="364183"/>
                      <a:pt x="115955" y="389699"/>
                      <a:pt x="115955" y="389699"/>
                    </a:cubicBezTo>
                  </a:path>
                </a:pathLst>
              </a:custGeom>
              <a:ln w="381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986105" y="3915507"/>
                <a:ext cx="458636" cy="5819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微软雅黑" panose="020B0503020204020204" charset="-122"/>
                    <a:cs typeface="微软雅黑" panose="020B0503020204020204" charset="-122"/>
                  </a:rPr>
                  <a:t>…</a:t>
                </a:r>
                <a:endParaRPr lang="en-US" sz="2400" b="1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797886" y="5151942"/>
              <a:ext cx="1237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微软雅黑" panose="020B0503020204020204" charset="-122"/>
                </a:rPr>
                <a:t>Node</a:t>
              </a:r>
              <a:endParaRPr lang="en-US" sz="2400" b="1" dirty="0">
                <a:solidFill>
                  <a:schemeClr val="bg1"/>
                </a:solidFill>
                <a:latin typeface="微软雅黑" panose="020B0503020204020204" charset="-122"/>
              </a:endParaRPr>
            </a:p>
          </p:txBody>
        </p:sp>
      </p:grpSp>
      <p:pic>
        <p:nvPicPr>
          <p:cNvPr id="21508" name="Picture 4" descr="Resultado de imagen para service 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86" y="4723790"/>
            <a:ext cx="957925" cy="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531442" y="5433255"/>
            <a:ext cx="12376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bg1"/>
                </a:solidFill>
                <a:latin typeface="微软雅黑" panose="020B0503020204020204" charset="-122"/>
              </a:rPr>
              <a:t>service</a:t>
            </a:r>
            <a:endParaRPr lang="en-US" sz="2200" i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ele attr="{D001BF2F-BC22-495F-AEB6-D9857B4E91D3}"/>
                  </a:ext>
                </a:extLst>
              </p:cNvPr>
              <p:cNvSpPr txBox="1"/>
              <p:nvPr/>
            </p:nvSpPr>
            <p:spPr>
              <a:xfrm>
                <a:off x="7780255" y="1836395"/>
                <a:ext cx="3735586" cy="76944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solidFill>
                      <a:schemeClr val="bg1"/>
                    </a:solidFill>
                    <a:latin typeface="Gill Sans"/>
                  </a:rPr>
                  <a:t>But N nodes mean</a:t>
                </a:r>
              </a:p>
              <a:p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 …+ </m:t>
                        </m:r>
                        <m:sSub>
                          <m:sSub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 threads!!!</a:t>
                </a:r>
              </a:p>
            </p:txBody>
          </p:sp>
        </mc:Choice>
        <mc:Fallback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255" y="1836395"/>
                <a:ext cx="3735586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63" t="-5556" b="-1587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cxnSp>
        <p:nvCxnSpPr>
          <p:cNvPr id="38" name="Straight Arrow Connector 37"/>
          <p:cNvCxnSpPr>
            <a:stCxn id="21508" idx="3"/>
          </p:cNvCxnSpPr>
          <p:nvPr/>
        </p:nvCxnSpPr>
        <p:spPr>
          <a:xfrm flipV="1">
            <a:off x="1662511" y="4171536"/>
            <a:ext cx="1724650" cy="984624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1508" idx="3"/>
          </p:cNvCxnSpPr>
          <p:nvPr/>
        </p:nvCxnSpPr>
        <p:spPr>
          <a:xfrm>
            <a:off x="1662511" y="5156160"/>
            <a:ext cx="1724650" cy="432370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511" name="Group 21510"/>
          <p:cNvGrpSpPr/>
          <p:nvPr/>
        </p:nvGrpSpPr>
        <p:grpSpPr>
          <a:xfrm>
            <a:off x="7952856" y="2682036"/>
            <a:ext cx="3230733" cy="2401453"/>
            <a:chOff x="7952856" y="2865484"/>
            <a:chExt cx="3230733" cy="2401453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3"/>
            <a:srcRect b="31070"/>
            <a:stretch>
              <a:fillRect/>
            </a:stretch>
          </p:blipFill>
          <p:spPr>
            <a:xfrm>
              <a:off x="7952856" y="2865484"/>
              <a:ext cx="2468733" cy="1639453"/>
            </a:xfrm>
            <a:prstGeom prst="rect">
              <a:avLst/>
            </a:prstGeom>
            <a:ln w="28575" cmpd="sng">
              <a:solidFill>
                <a:srgbClr val="C00000"/>
              </a:solidFill>
            </a:ln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3"/>
            <a:srcRect b="31070"/>
            <a:stretch>
              <a:fillRect/>
            </a:stretch>
          </p:blipFill>
          <p:spPr>
            <a:xfrm>
              <a:off x="8105256" y="3017884"/>
              <a:ext cx="2468733" cy="1639453"/>
            </a:xfrm>
            <a:prstGeom prst="rect">
              <a:avLst/>
            </a:prstGeom>
            <a:ln w="28575" cmpd="sng">
              <a:solidFill>
                <a:srgbClr val="C00000"/>
              </a:solidFill>
            </a:ln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3"/>
            <a:srcRect b="31070"/>
            <a:stretch>
              <a:fillRect/>
            </a:stretch>
          </p:blipFill>
          <p:spPr>
            <a:xfrm>
              <a:off x="8257656" y="3170284"/>
              <a:ext cx="2468733" cy="1639453"/>
            </a:xfrm>
            <a:prstGeom prst="rect">
              <a:avLst/>
            </a:prstGeom>
            <a:ln w="28575" cmpd="sng">
              <a:solidFill>
                <a:srgbClr val="C00000"/>
              </a:solidFill>
            </a:ln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3"/>
            <a:srcRect b="31070"/>
            <a:stretch>
              <a:fillRect/>
            </a:stretch>
          </p:blipFill>
          <p:spPr>
            <a:xfrm>
              <a:off x="8410056" y="3322684"/>
              <a:ext cx="2468733" cy="1639453"/>
            </a:xfrm>
            <a:prstGeom prst="rect">
              <a:avLst/>
            </a:prstGeom>
            <a:ln w="28575" cmpd="sng">
              <a:solidFill>
                <a:srgbClr val="C00000"/>
              </a:solidFill>
            </a:ln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5"/>
            <a:srcRect b="31070"/>
            <a:stretch>
              <a:fillRect/>
            </a:stretch>
          </p:blipFill>
          <p:spPr>
            <a:xfrm>
              <a:off x="8562456" y="3475084"/>
              <a:ext cx="2468733" cy="1639453"/>
            </a:xfrm>
            <a:prstGeom prst="rect">
              <a:avLst/>
            </a:prstGeom>
            <a:ln w="28575" cmpd="sng">
              <a:solidFill>
                <a:srgbClr val="C00000"/>
              </a:solidFill>
            </a:ln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5"/>
            <a:srcRect b="31070"/>
            <a:stretch>
              <a:fillRect/>
            </a:stretch>
          </p:blipFill>
          <p:spPr>
            <a:xfrm>
              <a:off x="8714856" y="3627484"/>
              <a:ext cx="2468733" cy="1639453"/>
            </a:xfrm>
            <a:prstGeom prst="rect">
              <a:avLst/>
            </a:prstGeom>
            <a:ln w="28575" cmpd="sng">
              <a:solidFill>
                <a:srgbClr val="C00000"/>
              </a:solidFill>
            </a:ln>
          </p:spPr>
        </p:pic>
      </p:grp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589"/>
    </mc:Choice>
    <mc:Fallback>
      <p:transition spd="slow" advTm="36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Imagen relacionada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85" y="1417637"/>
            <a:ext cx="7021789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Resultado de imagen para gear png blac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4001" y="1828973"/>
            <a:ext cx="734825" cy="73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809" y="2569754"/>
            <a:ext cx="2787365" cy="186621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65837" y="515867"/>
            <a:ext cx="11059542" cy="740609"/>
          </a:xfrm>
        </p:spPr>
        <p:txBody>
          <a:bodyPr/>
          <a:lstStyle/>
          <a:p>
            <a:r>
              <a:rPr lang="en-US" sz="3600" b="0" dirty="0"/>
              <a:t>Try #3: Global Event Driven Architecture (GEDA)</a:t>
            </a:r>
            <a:endParaRPr lang="en-US" sz="3600" b="0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3"/>
          </p:nvPr>
        </p:nvSpPr>
        <p:spPr>
          <a:xfrm>
            <a:off x="277811" y="1463214"/>
            <a:ext cx="5395018" cy="50328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One </a:t>
            </a:r>
            <a:r>
              <a:rPr lang="en-US" b="1" dirty="0">
                <a:solidFill>
                  <a:srgbClr val="C00000"/>
                </a:solidFill>
              </a:rPr>
              <a:t>global event handler per service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total # of threads = # of cores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Identify </a:t>
            </a:r>
            <a:r>
              <a:rPr lang="en-US" b="1" dirty="0">
                <a:solidFill>
                  <a:srgbClr val="C00000"/>
                </a:solidFill>
              </a:rPr>
              <a:t>event constrains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Multi</a:t>
            </a:r>
            <a:r>
              <a:rPr lang="en-US" dirty="0">
                <a:solidFill>
                  <a:schemeClr val="bg1"/>
                </a:solidFill>
              </a:rPr>
              <a:t>-threaded versus </a:t>
            </a:r>
            <a:r>
              <a:rPr lang="en-US" b="1" dirty="0">
                <a:solidFill>
                  <a:srgbClr val="C00000"/>
                </a:solidFill>
              </a:rPr>
              <a:t>single</a:t>
            </a:r>
            <a:r>
              <a:rPr lang="en-US" dirty="0">
                <a:solidFill>
                  <a:schemeClr val="bg1"/>
                </a:solidFill>
              </a:rPr>
              <a:t>-threaded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Max Colocation factor: </a:t>
            </a:r>
            <a:r>
              <a:rPr lang="en-US" b="1" dirty="0">
                <a:solidFill>
                  <a:srgbClr val="C00000"/>
                </a:solidFill>
              </a:rPr>
              <a:t>512 nodes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0788" y="3199358"/>
            <a:ext cx="111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微软雅黑" panose="020B0503020204020204" charset="-122"/>
              </a:rPr>
              <a:t>Node 1</a:t>
            </a:r>
            <a:endParaRPr lang="en-US" sz="20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55486" y="4557637"/>
            <a:ext cx="111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微软雅黑" panose="020B0503020204020204" charset="-122"/>
              </a:rPr>
              <a:t>Node 2</a:t>
            </a:r>
            <a:endParaRPr lang="en-US" sz="20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14699" y="3061558"/>
            <a:ext cx="1110168" cy="697923"/>
            <a:chOff x="3043058" y="5798127"/>
            <a:chExt cx="1110168" cy="697923"/>
          </a:xfrm>
        </p:grpSpPr>
        <p:sp>
          <p:nvSpPr>
            <p:cNvPr id="38" name="Oval 37"/>
            <p:cNvSpPr/>
            <p:nvPr/>
          </p:nvSpPr>
          <p:spPr>
            <a:xfrm>
              <a:off x="3043058" y="5798127"/>
              <a:ext cx="1030178" cy="697923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311421" y="5955383"/>
              <a:ext cx="450095" cy="397094"/>
              <a:chOff x="9224732" y="3858567"/>
              <a:chExt cx="678184" cy="813842"/>
            </a:xfrm>
          </p:grpSpPr>
          <p:sp>
            <p:nvSpPr>
              <p:cNvPr id="40" name="Freeform 30"/>
              <p:cNvSpPr/>
              <p:nvPr/>
            </p:nvSpPr>
            <p:spPr>
              <a:xfrm>
                <a:off x="9224732" y="3858567"/>
                <a:ext cx="322259" cy="801499"/>
              </a:xfrm>
              <a:custGeom>
                <a:avLst/>
                <a:gdLst>
                  <a:gd name="connsiteX0" fmla="*/ 119434 w 209905"/>
                  <a:gd name="connsiteY0" fmla="*/ 0 h 389699"/>
                  <a:gd name="connsiteX1" fmla="*/ 8092 w 209905"/>
                  <a:gd name="connsiteY1" fmla="*/ 83507 h 389699"/>
                  <a:gd name="connsiteX2" fmla="*/ 209900 w 209905"/>
                  <a:gd name="connsiteY2" fmla="*/ 142658 h 389699"/>
                  <a:gd name="connsiteX3" fmla="*/ 15051 w 209905"/>
                  <a:gd name="connsiteY3" fmla="*/ 222685 h 389699"/>
                  <a:gd name="connsiteX4" fmla="*/ 202941 w 209905"/>
                  <a:gd name="connsiteY4" fmla="*/ 271398 h 389699"/>
                  <a:gd name="connsiteX5" fmla="*/ 1133 w 209905"/>
                  <a:gd name="connsiteY5" fmla="*/ 344466 h 389699"/>
                  <a:gd name="connsiteX6" fmla="*/ 115955 w 209905"/>
                  <a:gd name="connsiteY6" fmla="*/ 389699 h 38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905" h="389699">
                    <a:moveTo>
                      <a:pt x="119434" y="0"/>
                    </a:moveTo>
                    <a:cubicBezTo>
                      <a:pt x="56224" y="29865"/>
                      <a:pt x="-6986" y="59731"/>
                      <a:pt x="8092" y="83507"/>
                    </a:cubicBezTo>
                    <a:cubicBezTo>
                      <a:pt x="23170" y="107283"/>
                      <a:pt x="208740" y="119462"/>
                      <a:pt x="209900" y="142658"/>
                    </a:cubicBezTo>
                    <a:cubicBezTo>
                      <a:pt x="211060" y="165854"/>
                      <a:pt x="16211" y="201228"/>
                      <a:pt x="15051" y="222685"/>
                    </a:cubicBezTo>
                    <a:cubicBezTo>
                      <a:pt x="13891" y="244142"/>
                      <a:pt x="205261" y="251101"/>
                      <a:pt x="202941" y="271398"/>
                    </a:cubicBezTo>
                    <a:cubicBezTo>
                      <a:pt x="200621" y="291695"/>
                      <a:pt x="15631" y="324749"/>
                      <a:pt x="1133" y="344466"/>
                    </a:cubicBezTo>
                    <a:cubicBezTo>
                      <a:pt x="-13365" y="364183"/>
                      <a:pt x="115955" y="389699"/>
                      <a:pt x="115955" y="389699"/>
                    </a:cubicBezTo>
                  </a:path>
                </a:pathLst>
              </a:custGeom>
              <a:ln w="381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Freeform 30"/>
              <p:cNvSpPr/>
              <p:nvPr/>
            </p:nvSpPr>
            <p:spPr>
              <a:xfrm>
                <a:off x="9580657" y="3870910"/>
                <a:ext cx="322259" cy="801499"/>
              </a:xfrm>
              <a:custGeom>
                <a:avLst/>
                <a:gdLst>
                  <a:gd name="connsiteX0" fmla="*/ 119434 w 209905"/>
                  <a:gd name="connsiteY0" fmla="*/ 0 h 389699"/>
                  <a:gd name="connsiteX1" fmla="*/ 8092 w 209905"/>
                  <a:gd name="connsiteY1" fmla="*/ 83507 h 389699"/>
                  <a:gd name="connsiteX2" fmla="*/ 209900 w 209905"/>
                  <a:gd name="connsiteY2" fmla="*/ 142658 h 389699"/>
                  <a:gd name="connsiteX3" fmla="*/ 15051 w 209905"/>
                  <a:gd name="connsiteY3" fmla="*/ 222685 h 389699"/>
                  <a:gd name="connsiteX4" fmla="*/ 202941 w 209905"/>
                  <a:gd name="connsiteY4" fmla="*/ 271398 h 389699"/>
                  <a:gd name="connsiteX5" fmla="*/ 1133 w 209905"/>
                  <a:gd name="connsiteY5" fmla="*/ 344466 h 389699"/>
                  <a:gd name="connsiteX6" fmla="*/ 115955 w 209905"/>
                  <a:gd name="connsiteY6" fmla="*/ 389699 h 38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905" h="389699">
                    <a:moveTo>
                      <a:pt x="119434" y="0"/>
                    </a:moveTo>
                    <a:cubicBezTo>
                      <a:pt x="56224" y="29865"/>
                      <a:pt x="-6986" y="59731"/>
                      <a:pt x="8092" y="83507"/>
                    </a:cubicBezTo>
                    <a:cubicBezTo>
                      <a:pt x="23170" y="107283"/>
                      <a:pt x="208740" y="119462"/>
                      <a:pt x="209900" y="142658"/>
                    </a:cubicBezTo>
                    <a:cubicBezTo>
                      <a:pt x="211060" y="165854"/>
                      <a:pt x="16211" y="201228"/>
                      <a:pt x="15051" y="222685"/>
                    </a:cubicBezTo>
                    <a:cubicBezTo>
                      <a:pt x="13891" y="244142"/>
                      <a:pt x="205261" y="251101"/>
                      <a:pt x="202941" y="271398"/>
                    </a:cubicBezTo>
                    <a:cubicBezTo>
                      <a:pt x="200621" y="291695"/>
                      <a:pt x="15631" y="324749"/>
                      <a:pt x="1133" y="344466"/>
                    </a:cubicBezTo>
                    <a:cubicBezTo>
                      <a:pt x="-13365" y="364183"/>
                      <a:pt x="115955" y="389699"/>
                      <a:pt x="115955" y="389699"/>
                    </a:cubicBezTo>
                  </a:path>
                </a:pathLst>
              </a:custGeom>
              <a:ln w="381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703132" y="5894874"/>
              <a:ext cx="450094" cy="3970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…</a:t>
              </a:r>
              <a:endParaRPr lang="en-US" sz="24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409040" y="4434326"/>
            <a:ext cx="1110168" cy="697923"/>
            <a:chOff x="3043058" y="5798127"/>
            <a:chExt cx="1110168" cy="697923"/>
          </a:xfrm>
        </p:grpSpPr>
        <p:sp>
          <p:nvSpPr>
            <p:cNvPr id="48" name="Oval 47"/>
            <p:cNvSpPr/>
            <p:nvPr/>
          </p:nvSpPr>
          <p:spPr>
            <a:xfrm>
              <a:off x="3043058" y="5798127"/>
              <a:ext cx="1030178" cy="697923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311421" y="5955383"/>
              <a:ext cx="450095" cy="397094"/>
              <a:chOff x="9224732" y="3858567"/>
              <a:chExt cx="678184" cy="813842"/>
            </a:xfrm>
          </p:grpSpPr>
          <p:sp>
            <p:nvSpPr>
              <p:cNvPr id="53" name="Freeform 30"/>
              <p:cNvSpPr/>
              <p:nvPr/>
            </p:nvSpPr>
            <p:spPr>
              <a:xfrm>
                <a:off x="9224732" y="3858567"/>
                <a:ext cx="322259" cy="801499"/>
              </a:xfrm>
              <a:custGeom>
                <a:avLst/>
                <a:gdLst>
                  <a:gd name="connsiteX0" fmla="*/ 119434 w 209905"/>
                  <a:gd name="connsiteY0" fmla="*/ 0 h 389699"/>
                  <a:gd name="connsiteX1" fmla="*/ 8092 w 209905"/>
                  <a:gd name="connsiteY1" fmla="*/ 83507 h 389699"/>
                  <a:gd name="connsiteX2" fmla="*/ 209900 w 209905"/>
                  <a:gd name="connsiteY2" fmla="*/ 142658 h 389699"/>
                  <a:gd name="connsiteX3" fmla="*/ 15051 w 209905"/>
                  <a:gd name="connsiteY3" fmla="*/ 222685 h 389699"/>
                  <a:gd name="connsiteX4" fmla="*/ 202941 w 209905"/>
                  <a:gd name="connsiteY4" fmla="*/ 271398 h 389699"/>
                  <a:gd name="connsiteX5" fmla="*/ 1133 w 209905"/>
                  <a:gd name="connsiteY5" fmla="*/ 344466 h 389699"/>
                  <a:gd name="connsiteX6" fmla="*/ 115955 w 209905"/>
                  <a:gd name="connsiteY6" fmla="*/ 389699 h 38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905" h="389699">
                    <a:moveTo>
                      <a:pt x="119434" y="0"/>
                    </a:moveTo>
                    <a:cubicBezTo>
                      <a:pt x="56224" y="29865"/>
                      <a:pt x="-6986" y="59731"/>
                      <a:pt x="8092" y="83507"/>
                    </a:cubicBezTo>
                    <a:cubicBezTo>
                      <a:pt x="23170" y="107283"/>
                      <a:pt x="208740" y="119462"/>
                      <a:pt x="209900" y="142658"/>
                    </a:cubicBezTo>
                    <a:cubicBezTo>
                      <a:pt x="211060" y="165854"/>
                      <a:pt x="16211" y="201228"/>
                      <a:pt x="15051" y="222685"/>
                    </a:cubicBezTo>
                    <a:cubicBezTo>
                      <a:pt x="13891" y="244142"/>
                      <a:pt x="205261" y="251101"/>
                      <a:pt x="202941" y="271398"/>
                    </a:cubicBezTo>
                    <a:cubicBezTo>
                      <a:pt x="200621" y="291695"/>
                      <a:pt x="15631" y="324749"/>
                      <a:pt x="1133" y="344466"/>
                    </a:cubicBezTo>
                    <a:cubicBezTo>
                      <a:pt x="-13365" y="364183"/>
                      <a:pt x="115955" y="389699"/>
                      <a:pt x="115955" y="389699"/>
                    </a:cubicBezTo>
                  </a:path>
                </a:pathLst>
              </a:custGeom>
              <a:ln w="381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Freeform 30"/>
              <p:cNvSpPr/>
              <p:nvPr/>
            </p:nvSpPr>
            <p:spPr>
              <a:xfrm>
                <a:off x="9580657" y="3870910"/>
                <a:ext cx="322259" cy="801499"/>
              </a:xfrm>
              <a:custGeom>
                <a:avLst/>
                <a:gdLst>
                  <a:gd name="connsiteX0" fmla="*/ 119434 w 209905"/>
                  <a:gd name="connsiteY0" fmla="*/ 0 h 389699"/>
                  <a:gd name="connsiteX1" fmla="*/ 8092 w 209905"/>
                  <a:gd name="connsiteY1" fmla="*/ 83507 h 389699"/>
                  <a:gd name="connsiteX2" fmla="*/ 209900 w 209905"/>
                  <a:gd name="connsiteY2" fmla="*/ 142658 h 389699"/>
                  <a:gd name="connsiteX3" fmla="*/ 15051 w 209905"/>
                  <a:gd name="connsiteY3" fmla="*/ 222685 h 389699"/>
                  <a:gd name="connsiteX4" fmla="*/ 202941 w 209905"/>
                  <a:gd name="connsiteY4" fmla="*/ 271398 h 389699"/>
                  <a:gd name="connsiteX5" fmla="*/ 1133 w 209905"/>
                  <a:gd name="connsiteY5" fmla="*/ 344466 h 389699"/>
                  <a:gd name="connsiteX6" fmla="*/ 115955 w 209905"/>
                  <a:gd name="connsiteY6" fmla="*/ 389699 h 38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905" h="389699">
                    <a:moveTo>
                      <a:pt x="119434" y="0"/>
                    </a:moveTo>
                    <a:cubicBezTo>
                      <a:pt x="56224" y="29865"/>
                      <a:pt x="-6986" y="59731"/>
                      <a:pt x="8092" y="83507"/>
                    </a:cubicBezTo>
                    <a:cubicBezTo>
                      <a:pt x="23170" y="107283"/>
                      <a:pt x="208740" y="119462"/>
                      <a:pt x="209900" y="142658"/>
                    </a:cubicBezTo>
                    <a:cubicBezTo>
                      <a:pt x="211060" y="165854"/>
                      <a:pt x="16211" y="201228"/>
                      <a:pt x="15051" y="222685"/>
                    </a:cubicBezTo>
                    <a:cubicBezTo>
                      <a:pt x="13891" y="244142"/>
                      <a:pt x="205261" y="251101"/>
                      <a:pt x="202941" y="271398"/>
                    </a:cubicBezTo>
                    <a:cubicBezTo>
                      <a:pt x="200621" y="291695"/>
                      <a:pt x="15631" y="324749"/>
                      <a:pt x="1133" y="344466"/>
                    </a:cubicBezTo>
                    <a:cubicBezTo>
                      <a:pt x="-13365" y="364183"/>
                      <a:pt x="115955" y="389699"/>
                      <a:pt x="115955" y="389699"/>
                    </a:cubicBezTo>
                  </a:path>
                </a:pathLst>
              </a:custGeom>
              <a:ln w="381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3703132" y="5894874"/>
              <a:ext cx="450094" cy="3970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…</a:t>
              </a:r>
              <a:endParaRPr lang="en-US" sz="24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cxnSp>
        <p:nvCxnSpPr>
          <p:cNvPr id="55" name="Straight Arrow Connector 54"/>
          <p:cNvCxnSpPr>
            <a:stCxn id="46" idx="3"/>
            <a:endCxn id="56" idx="1"/>
          </p:cNvCxnSpPr>
          <p:nvPr/>
        </p:nvCxnSpPr>
        <p:spPr>
          <a:xfrm>
            <a:off x="8524875" y="3356610"/>
            <a:ext cx="840105" cy="50736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9365118" y="3764509"/>
            <a:ext cx="144702" cy="19854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584973" y="3764509"/>
            <a:ext cx="144702" cy="1985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51" idx="3"/>
            <a:endCxn id="57" idx="2"/>
          </p:cNvCxnSpPr>
          <p:nvPr/>
        </p:nvCxnSpPr>
        <p:spPr>
          <a:xfrm flipV="1">
            <a:off x="8519160" y="3963035"/>
            <a:ext cx="1137920" cy="76644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646160" y="1981200"/>
            <a:ext cx="3219450" cy="4298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Global event handler</a:t>
            </a:r>
            <a:endParaRPr lang="en-US" sz="22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788908" y="3764509"/>
            <a:ext cx="144702" cy="1985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onnector: Curved 34"/>
          <p:cNvCxnSpPr>
            <a:endCxn id="34" idx="2"/>
          </p:cNvCxnSpPr>
          <p:nvPr/>
        </p:nvCxnSpPr>
        <p:spPr>
          <a:xfrm flipV="1">
            <a:off x="8519160" y="3963035"/>
            <a:ext cx="1342390" cy="766445"/>
          </a:xfrm>
          <a:prstGeom prst="curved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214393" y="4489295"/>
            <a:ext cx="269979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enforce serial processing</a:t>
            </a:r>
            <a:endParaRPr lang="en-US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589"/>
    </mc:Choice>
    <mc:Fallback>
      <p:transition spd="slow" advTm="36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56" grpId="0" animBg="1"/>
      <p:bldP spid="57" grpId="0" animBg="1"/>
      <p:bldP spid="65" grpId="0" bldLvl="0" animBg="1"/>
      <p:bldP spid="34" grpId="0" animBg="1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370408" y="677028"/>
            <a:ext cx="11153093" cy="740609"/>
          </a:xfrm>
        </p:spPr>
        <p:txBody>
          <a:bodyPr/>
          <a:lstStyle/>
          <a:p>
            <a:r>
              <a:rPr lang="en-US" b="0" dirty="0"/>
              <a:t>Using our Framework for HDFS-9188</a:t>
            </a:r>
            <a:endParaRPr lang="en-US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893516" y="2883576"/>
          <a:ext cx="607106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106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406400" y="2125345"/>
            <a:ext cx="163131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Namenode's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RPC Queue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7" name="Picture 46" descr="server.pn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34" y="2733949"/>
            <a:ext cx="799989" cy="668611"/>
          </a:xfrm>
          <a:prstGeom prst="rect">
            <a:avLst/>
          </a:prstGeom>
          <a:effectLst/>
        </p:spPr>
      </p:pic>
      <p:cxnSp>
        <p:nvCxnSpPr>
          <p:cNvPr id="58" name="Straight Arrow Connector 57"/>
          <p:cNvCxnSpPr>
            <a:stCxn id="47" idx="1"/>
            <a:endCxn id="88" idx="3"/>
          </p:cNvCxnSpPr>
          <p:nvPr/>
        </p:nvCxnSpPr>
        <p:spPr>
          <a:xfrm flipH="1">
            <a:off x="1432395" y="3068255"/>
            <a:ext cx="2724539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852127" y="2309035"/>
            <a:ext cx="21157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IBR</a:t>
            </a:r>
            <a:endParaRPr lang="en-US" sz="24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965898" y="2948190"/>
            <a:ext cx="466497" cy="240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167005" y="1613535"/>
            <a:ext cx="6584315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RPC Queue full = </a:t>
            </a:r>
            <a:r>
              <a:rPr lang="en-US" sz="2000" b="1" i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no other request can be served </a:t>
            </a:r>
            <a:endParaRPr lang="en-US" sz="2000" b="1" i="1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167059" y="5586980"/>
            <a:ext cx="210989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Max size = 1000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67059" y="6283486"/>
            <a:ext cx="210989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FULL!</a:t>
            </a:r>
            <a:endParaRPr lang="en-US" sz="2000" b="1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3" name="Picture 92" descr="server.pn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67" y="3460327"/>
            <a:ext cx="799989" cy="668611"/>
          </a:xfrm>
          <a:prstGeom prst="rect">
            <a:avLst/>
          </a:prstGeom>
          <a:effectLst/>
        </p:spPr>
      </p:pic>
      <p:sp>
        <p:nvSpPr>
          <p:cNvPr id="135" name="Rectangle 134"/>
          <p:cNvSpPr/>
          <p:nvPr/>
        </p:nvSpPr>
        <p:spPr>
          <a:xfrm>
            <a:off x="963672" y="3312222"/>
            <a:ext cx="466497" cy="240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/>
          <p:cNvCxnSpPr>
            <a:stCxn id="93" idx="1"/>
            <a:endCxn id="135" idx="3"/>
          </p:cNvCxnSpPr>
          <p:nvPr/>
        </p:nvCxnSpPr>
        <p:spPr>
          <a:xfrm flipH="1" flipV="1">
            <a:off x="1430169" y="3432287"/>
            <a:ext cx="2694198" cy="36234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94" descr="server.pn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67" y="4179221"/>
            <a:ext cx="799989" cy="668611"/>
          </a:xfrm>
          <a:prstGeom prst="rect">
            <a:avLst/>
          </a:prstGeom>
          <a:effectLst/>
        </p:spPr>
      </p:pic>
      <p:pic>
        <p:nvPicPr>
          <p:cNvPr id="98" name="Picture 97" descr="server.pn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961" y="4898113"/>
            <a:ext cx="799989" cy="668611"/>
          </a:xfrm>
          <a:prstGeom prst="rect">
            <a:avLst/>
          </a:prstGeom>
          <a:effectLst/>
        </p:spPr>
      </p:pic>
      <p:sp>
        <p:nvSpPr>
          <p:cNvPr id="136" name="Rectangle 135"/>
          <p:cNvSpPr/>
          <p:nvPr/>
        </p:nvSpPr>
        <p:spPr>
          <a:xfrm>
            <a:off x="963672" y="3698008"/>
            <a:ext cx="466497" cy="240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963672" y="4070940"/>
            <a:ext cx="466497" cy="240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966930" y="4430070"/>
            <a:ext cx="466497" cy="240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966930" y="4792609"/>
            <a:ext cx="466497" cy="240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958052" y="5175038"/>
            <a:ext cx="466497" cy="240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Arrow Connector 180"/>
          <p:cNvCxnSpPr>
            <a:endCxn id="136" idx="3"/>
          </p:cNvCxnSpPr>
          <p:nvPr/>
        </p:nvCxnSpPr>
        <p:spPr>
          <a:xfrm flipH="1" flipV="1">
            <a:off x="1430169" y="3818073"/>
            <a:ext cx="2584476" cy="61199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>
            <a:stCxn id="98" idx="1"/>
            <a:endCxn id="137" idx="3"/>
          </p:cNvCxnSpPr>
          <p:nvPr/>
        </p:nvCxnSpPr>
        <p:spPr>
          <a:xfrm flipH="1" flipV="1">
            <a:off x="1430169" y="4191005"/>
            <a:ext cx="2690792" cy="104141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283" idx="1"/>
            <a:endCxn id="138" idx="3"/>
          </p:cNvCxnSpPr>
          <p:nvPr/>
        </p:nvCxnSpPr>
        <p:spPr>
          <a:xfrm flipH="1" flipV="1">
            <a:off x="1433427" y="4550135"/>
            <a:ext cx="2680545" cy="149472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Picture 15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15" y="2220945"/>
            <a:ext cx="5564809" cy="4132387"/>
          </a:xfrm>
          <a:prstGeom prst="rect">
            <a:avLst/>
          </a:prstGeom>
        </p:spPr>
      </p:pic>
      <p:sp>
        <p:nvSpPr>
          <p:cNvPr id="204" name="Rectangle 203"/>
          <p:cNvSpPr/>
          <p:nvPr/>
        </p:nvSpPr>
        <p:spPr>
          <a:xfrm>
            <a:off x="7792456" y="4719751"/>
            <a:ext cx="1025656" cy="677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8818112" y="4154721"/>
            <a:ext cx="1050187" cy="1153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Rectangle 205"/>
          <p:cNvSpPr/>
          <p:nvPr/>
        </p:nvSpPr>
        <p:spPr>
          <a:xfrm>
            <a:off x="9816345" y="3086516"/>
            <a:ext cx="1275226" cy="22859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TextBox 207"/>
          <p:cNvSpPr txBox="1"/>
          <p:nvPr/>
        </p:nvSpPr>
        <p:spPr>
          <a:xfrm>
            <a:off x="1631178" y="2680828"/>
            <a:ext cx="243124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processed in serial</a:t>
            </a:r>
            <a:endParaRPr lang="en-US" b="1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4824095" y="5821680"/>
            <a:ext cx="1483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微软雅黑" panose="020B0503020204020204" charset="-122"/>
              </a:rPr>
              <a:t>N = 256</a:t>
            </a:r>
            <a:endParaRPr lang="en-US" sz="24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cxnSp>
        <p:nvCxnSpPr>
          <p:cNvPr id="217" name="Straight Arrow Connector 216"/>
          <p:cNvCxnSpPr>
            <a:stCxn id="283" idx="1"/>
            <a:endCxn id="139" idx="3"/>
          </p:cNvCxnSpPr>
          <p:nvPr/>
        </p:nvCxnSpPr>
        <p:spPr>
          <a:xfrm flipH="1" flipV="1">
            <a:off x="1433427" y="4912674"/>
            <a:ext cx="2680545" cy="113218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283" idx="1"/>
            <a:endCxn id="140" idx="3"/>
          </p:cNvCxnSpPr>
          <p:nvPr/>
        </p:nvCxnSpPr>
        <p:spPr>
          <a:xfrm flipH="1" flipV="1">
            <a:off x="1424549" y="5295103"/>
            <a:ext cx="2689423" cy="74975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/>
          <p:cNvSpPr txBox="1"/>
          <p:nvPr/>
        </p:nvSpPr>
        <p:spPr>
          <a:xfrm>
            <a:off x="3898580" y="2239195"/>
            <a:ext cx="1356549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Datanodes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4668023" y="3488928"/>
            <a:ext cx="1387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微软雅黑" panose="020B0503020204020204" charset="-122"/>
              </a:rPr>
              <a:t>  N = 32</a:t>
            </a:r>
            <a:endParaRPr lang="en-US" sz="24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4650383" y="4216789"/>
            <a:ext cx="1387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微软雅黑" panose="020B0503020204020204" charset="-122"/>
              </a:rPr>
              <a:t>  N = 64</a:t>
            </a:r>
            <a:endParaRPr lang="en-US" sz="24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4648518" y="4924040"/>
            <a:ext cx="1580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微软雅黑" panose="020B0503020204020204" charset="-122"/>
              </a:rPr>
              <a:t>  N = 128</a:t>
            </a:r>
            <a:endParaRPr lang="en-US" sz="24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pic>
        <p:nvPicPr>
          <p:cNvPr id="283" name="Picture 282" descr="server.pn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972" y="5710550"/>
            <a:ext cx="799989" cy="668611"/>
          </a:xfrm>
          <a:prstGeom prst="rect">
            <a:avLst/>
          </a:prstGeom>
          <a:effectLst/>
        </p:spPr>
      </p:pic>
      <p:pic>
        <p:nvPicPr>
          <p:cNvPr id="292" name="Picture 2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725" y="3064242"/>
            <a:ext cx="3912959" cy="2387687"/>
          </a:xfrm>
          <a:prstGeom prst="rect">
            <a:avLst/>
          </a:prstGeom>
        </p:spPr>
      </p:pic>
      <p:sp>
        <p:nvSpPr>
          <p:cNvPr id="293" name="Oval 292"/>
          <p:cNvSpPr/>
          <p:nvPr/>
        </p:nvSpPr>
        <p:spPr>
          <a:xfrm>
            <a:off x="7463776" y="4985947"/>
            <a:ext cx="517667" cy="553125"/>
          </a:xfrm>
          <a:prstGeom prst="ellipse">
            <a:avLst/>
          </a:prstGeom>
          <a:noFill/>
          <a:ln w="571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9511899" y="4081380"/>
            <a:ext cx="517667" cy="869270"/>
          </a:xfrm>
          <a:prstGeom prst="ellipse">
            <a:avLst/>
          </a:prstGeom>
          <a:noFill/>
          <a:ln w="571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8455524" y="4722414"/>
            <a:ext cx="517667" cy="553125"/>
          </a:xfrm>
          <a:prstGeom prst="ellipse">
            <a:avLst/>
          </a:prstGeom>
          <a:noFill/>
          <a:ln w="571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10491508" y="3036955"/>
            <a:ext cx="600063" cy="466152"/>
          </a:xfrm>
          <a:prstGeom prst="ellipse">
            <a:avLst/>
          </a:prstGeom>
          <a:noFill/>
          <a:ln w="571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71690" y="1613535"/>
            <a:ext cx="4342765" cy="4298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B050"/>
                </a:solidFill>
                <a:latin typeface="微软雅黑" panose="020B0503020204020204" charset="-122"/>
                <a:cs typeface="微软雅黑" panose="020B0503020204020204" charset="-122"/>
              </a:rPr>
              <a:t>Accurate!</a:t>
            </a:r>
            <a:endParaRPr lang="en-US" sz="2200" b="1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589"/>
    </mc:Choice>
    <mc:Fallback>
      <p:transition spd="slow" advTm="36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88" grpId="0" animBg="1"/>
      <p:bldP spid="152" grpId="0" bldLvl="0" animBg="1"/>
      <p:bldP spid="167" grpId="0" bldLvl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204" grpId="0" animBg="1"/>
      <p:bldP spid="205" grpId="0" animBg="1"/>
      <p:bldP spid="206" grpId="0" animBg="1"/>
      <p:bldP spid="208" grpId="0"/>
      <p:bldP spid="215" grpId="0"/>
      <p:bldP spid="265" grpId="0"/>
      <p:bldP spid="266" grpId="0"/>
      <p:bldP spid="267" grpId="0"/>
      <p:bldP spid="268" grpId="0"/>
      <p:bldP spid="293" grpId="0" animBg="1"/>
      <p:bldP spid="294" grpId="0" animBg="1"/>
      <p:bldP spid="295" grpId="0" animBg="1"/>
      <p:bldP spid="296" grpId="0" animBg="1"/>
      <p:bldP spid="5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0408" y="274638"/>
            <a:ext cx="10269881" cy="1143000"/>
          </a:xfrm>
        </p:spPr>
        <p:txBody>
          <a:bodyPr/>
          <a:lstStyle/>
          <a:p>
            <a:r>
              <a:rPr lang="en-US" b="0" dirty="0"/>
              <a:t>But Meanwhile in CASS-3831…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808661" y="1888014"/>
            <a:ext cx="4359221" cy="4028006"/>
            <a:chOff x="2607711" y="1374572"/>
            <a:chExt cx="6490970" cy="5707316"/>
          </a:xfrm>
        </p:grpSpPr>
        <p:sp>
          <p:nvSpPr>
            <p:cNvPr id="82" name="Oval 81"/>
            <p:cNvSpPr/>
            <p:nvPr/>
          </p:nvSpPr>
          <p:spPr>
            <a:xfrm>
              <a:off x="3135813" y="1825479"/>
              <a:ext cx="5271218" cy="4788933"/>
            </a:xfrm>
            <a:prstGeom prst="ellipse">
              <a:avLst/>
            </a:prstGeom>
            <a:noFill/>
            <a:ln w="571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Narrow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607711" y="1374572"/>
              <a:ext cx="6490970" cy="5707316"/>
              <a:chOff x="2731536" y="1174547"/>
              <a:chExt cx="6490970" cy="5707316"/>
            </a:xfrm>
          </p:grpSpPr>
          <p:pic>
            <p:nvPicPr>
              <p:cNvPr id="84" name="Picture 83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0476" y="4297378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88" name="Picture 87" descr="server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2447" y="5580815"/>
                <a:ext cx="900064" cy="752251"/>
              </a:xfrm>
              <a:prstGeom prst="rect">
                <a:avLst/>
              </a:prstGeom>
              <a:effectLst/>
            </p:spPr>
          </p:pic>
          <p:pic>
            <p:nvPicPr>
              <p:cNvPr id="89" name="Picture 88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536" y="2989872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91" name="Picture 90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4359" y="1846760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92" name="Picture 91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7067" y="5433770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93" name="Picture 92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4018" y="1174547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94" name="Picture 93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7309" y="5614014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95" name="Picture 94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7261" y="2102111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96" name="Picture 95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8377" y="5847751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97" name="Picture 96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5197" y="3613918"/>
                <a:ext cx="1237309" cy="1034112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00" name="Right Arrow 28"/>
          <p:cNvSpPr/>
          <p:nvPr/>
        </p:nvSpPr>
        <p:spPr>
          <a:xfrm rot="2532717">
            <a:off x="4123574" y="4831379"/>
            <a:ext cx="403780" cy="168765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1685915" y="3272490"/>
            <a:ext cx="2705222" cy="1913693"/>
            <a:chOff x="3346122" y="3853315"/>
            <a:chExt cx="3412050" cy="2077820"/>
          </a:xfrm>
        </p:grpSpPr>
        <p:cxnSp>
          <p:nvCxnSpPr>
            <p:cNvPr id="114" name="Straight Connector 113"/>
            <p:cNvCxnSpPr>
              <a:stCxn id="95" idx="2"/>
              <a:endCxn id="96" idx="0"/>
            </p:cNvCxnSpPr>
            <p:nvPr/>
          </p:nvCxnSpPr>
          <p:spPr>
            <a:xfrm flipH="1">
              <a:off x="4683831" y="3853315"/>
              <a:ext cx="2074341" cy="207782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97" idx="1"/>
              <a:endCxn id="84" idx="3"/>
            </p:cNvCxnSpPr>
            <p:nvPr/>
          </p:nvCxnSpPr>
          <p:spPr>
            <a:xfrm flipH="1">
              <a:off x="3346122" y="4615585"/>
              <a:ext cx="3343676" cy="523729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117" name="Straight Connector 116"/>
          <p:cNvCxnSpPr>
            <a:stCxn id="93" idx="2"/>
            <a:endCxn id="84" idx="3"/>
          </p:cNvCxnSpPr>
          <p:nvPr/>
        </p:nvCxnSpPr>
        <p:spPr>
          <a:xfrm flipH="1">
            <a:off x="1685915" y="2617851"/>
            <a:ext cx="936782" cy="1839057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93" idx="2"/>
            <a:endCxn id="96" idx="0"/>
          </p:cNvCxnSpPr>
          <p:nvPr/>
        </p:nvCxnSpPr>
        <p:spPr>
          <a:xfrm>
            <a:off x="2622697" y="2617851"/>
            <a:ext cx="123812" cy="2568332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91" idx="2"/>
            <a:endCxn id="94" idx="0"/>
          </p:cNvCxnSpPr>
          <p:nvPr/>
        </p:nvCxnSpPr>
        <p:spPr>
          <a:xfrm>
            <a:off x="1756585" y="3092273"/>
            <a:ext cx="1942854" cy="1928948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6255994" y="1597497"/>
            <a:ext cx="5668431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Inaccurate!</a:t>
            </a:r>
            <a:endParaRPr lang="en-US" sz="2200" b="1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1" name="Picture 19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50" y="2123485"/>
            <a:ext cx="5676576" cy="4215384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95" y="2123485"/>
            <a:ext cx="5676576" cy="4215384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50" y="2123485"/>
            <a:ext cx="5676576" cy="4215384"/>
          </a:xfrm>
          <a:prstGeom prst="rect">
            <a:avLst/>
          </a:prstGeom>
        </p:spPr>
      </p:pic>
      <p:sp>
        <p:nvSpPr>
          <p:cNvPr id="189" name="Oval 188"/>
          <p:cNvSpPr/>
          <p:nvPr/>
        </p:nvSpPr>
        <p:spPr>
          <a:xfrm rot="20296020">
            <a:off x="10179917" y="2759055"/>
            <a:ext cx="893440" cy="184580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1489024" y="2610317"/>
            <a:ext cx="421135" cy="673547"/>
            <a:chOff x="6034516" y="1593605"/>
            <a:chExt cx="553397" cy="1130253"/>
          </a:xfrm>
        </p:grpSpPr>
        <p:grpSp>
          <p:nvGrpSpPr>
            <p:cNvPr id="136" name="Group 135"/>
            <p:cNvGrpSpPr/>
            <p:nvPr/>
          </p:nvGrpSpPr>
          <p:grpSpPr>
            <a:xfrm>
              <a:off x="6034516" y="1593605"/>
              <a:ext cx="543985" cy="707209"/>
              <a:chOff x="5785132" y="1832598"/>
              <a:chExt cx="543985" cy="707209"/>
            </a:xfrm>
          </p:grpSpPr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  <p:grpSp>
          <p:nvGrpSpPr>
            <p:cNvPr id="137" name="Group 136"/>
            <p:cNvGrpSpPr/>
            <p:nvPr/>
          </p:nvGrpSpPr>
          <p:grpSpPr>
            <a:xfrm>
              <a:off x="6043928" y="2016649"/>
              <a:ext cx="543985" cy="707209"/>
              <a:chOff x="5785132" y="1832598"/>
              <a:chExt cx="543985" cy="707209"/>
            </a:xfrm>
          </p:grpSpPr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</p:grpSp>
      <p:pic>
        <p:nvPicPr>
          <p:cNvPr id="90" name="Picture 89" descr="server.pn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63" y="1864670"/>
            <a:ext cx="790359" cy="714520"/>
          </a:xfrm>
          <a:prstGeom prst="rect">
            <a:avLst/>
          </a:prstGeom>
          <a:effectLst/>
        </p:spPr>
      </p:pic>
      <p:grpSp>
        <p:nvGrpSpPr>
          <p:cNvPr id="98" name="Group 97"/>
          <p:cNvGrpSpPr/>
          <p:nvPr/>
        </p:nvGrpSpPr>
        <p:grpSpPr>
          <a:xfrm>
            <a:off x="1180824" y="4381602"/>
            <a:ext cx="421135" cy="673547"/>
            <a:chOff x="6034516" y="1593605"/>
            <a:chExt cx="553397" cy="1130253"/>
          </a:xfrm>
        </p:grpSpPr>
        <p:grpSp>
          <p:nvGrpSpPr>
            <p:cNvPr id="103" name="Group 102"/>
            <p:cNvGrpSpPr/>
            <p:nvPr/>
          </p:nvGrpSpPr>
          <p:grpSpPr>
            <a:xfrm>
              <a:off x="6034516" y="1593605"/>
              <a:ext cx="543985" cy="707209"/>
              <a:chOff x="5785132" y="1832598"/>
              <a:chExt cx="543985" cy="707209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  <p:grpSp>
          <p:nvGrpSpPr>
            <p:cNvPr id="104" name="Group 103"/>
            <p:cNvGrpSpPr/>
            <p:nvPr/>
          </p:nvGrpSpPr>
          <p:grpSpPr>
            <a:xfrm>
              <a:off x="6043928" y="2016649"/>
              <a:ext cx="543985" cy="707209"/>
              <a:chOff x="5785132" y="1832598"/>
              <a:chExt cx="543985" cy="707209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</p:grpSp>
      <p:grpSp>
        <p:nvGrpSpPr>
          <p:cNvPr id="109" name="Group 108"/>
          <p:cNvGrpSpPr/>
          <p:nvPr/>
        </p:nvGrpSpPr>
        <p:grpSpPr>
          <a:xfrm>
            <a:off x="3462976" y="2152140"/>
            <a:ext cx="421135" cy="673547"/>
            <a:chOff x="6034516" y="1593605"/>
            <a:chExt cx="553397" cy="1130253"/>
          </a:xfrm>
        </p:grpSpPr>
        <p:grpSp>
          <p:nvGrpSpPr>
            <p:cNvPr id="110" name="Group 109"/>
            <p:cNvGrpSpPr/>
            <p:nvPr/>
          </p:nvGrpSpPr>
          <p:grpSpPr>
            <a:xfrm>
              <a:off x="6034516" y="1593605"/>
              <a:ext cx="543985" cy="707209"/>
              <a:chOff x="5785132" y="1832598"/>
              <a:chExt cx="543985" cy="707209"/>
            </a:xfrm>
          </p:grpSpPr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  <p:grpSp>
          <p:nvGrpSpPr>
            <p:cNvPr id="111" name="Group 110"/>
            <p:cNvGrpSpPr/>
            <p:nvPr/>
          </p:nvGrpSpPr>
          <p:grpSpPr>
            <a:xfrm>
              <a:off x="6043928" y="2016649"/>
              <a:ext cx="543985" cy="707209"/>
              <a:chOff x="5785132" y="1832598"/>
              <a:chExt cx="543985" cy="707209"/>
            </a:xfrm>
          </p:grpSpPr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</p:grpSp>
      <p:grpSp>
        <p:nvGrpSpPr>
          <p:cNvPr id="150" name="Group 149"/>
          <p:cNvGrpSpPr/>
          <p:nvPr/>
        </p:nvGrpSpPr>
        <p:grpSpPr>
          <a:xfrm>
            <a:off x="2299450" y="5208361"/>
            <a:ext cx="421135" cy="673547"/>
            <a:chOff x="6034516" y="1593605"/>
            <a:chExt cx="553397" cy="1130253"/>
          </a:xfrm>
        </p:grpSpPr>
        <p:grpSp>
          <p:nvGrpSpPr>
            <p:cNvPr id="151" name="Group 150"/>
            <p:cNvGrpSpPr/>
            <p:nvPr/>
          </p:nvGrpSpPr>
          <p:grpSpPr>
            <a:xfrm>
              <a:off x="6034516" y="1593605"/>
              <a:ext cx="543985" cy="707209"/>
              <a:chOff x="5785132" y="1832598"/>
              <a:chExt cx="543985" cy="707209"/>
            </a:xfrm>
          </p:grpSpPr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  <p:grpSp>
          <p:nvGrpSpPr>
            <p:cNvPr id="152" name="Group 151"/>
            <p:cNvGrpSpPr/>
            <p:nvPr/>
          </p:nvGrpSpPr>
          <p:grpSpPr>
            <a:xfrm>
              <a:off x="6043928" y="2016649"/>
              <a:ext cx="543985" cy="707209"/>
              <a:chOff x="5785132" y="1832598"/>
              <a:chExt cx="543985" cy="707209"/>
            </a:xfrm>
          </p:grpSpPr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</p:grpSp>
      <p:cxnSp>
        <p:nvCxnSpPr>
          <p:cNvPr id="71" name="Straight Connector 70"/>
          <p:cNvCxnSpPr>
            <a:stCxn id="116" idx="0"/>
            <a:endCxn id="92" idx="0"/>
          </p:cNvCxnSpPr>
          <p:nvPr/>
        </p:nvCxnSpPr>
        <p:spPr>
          <a:xfrm flipH="1">
            <a:off x="1953162" y="2506633"/>
            <a:ext cx="1725010" cy="2387378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91"/>
    </mc:Choice>
    <mc:Fallback>
      <p:transition spd="slow" advTm="22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12819" y="151682"/>
            <a:ext cx="2182547" cy="266091"/>
          </a:xfrm>
        </p:spPr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70408" y="274638"/>
            <a:ext cx="5725589" cy="1143000"/>
          </a:xfrm>
        </p:spPr>
        <p:txBody>
          <a:bodyPr/>
          <a:lstStyle/>
          <a:p>
            <a:r>
              <a:rPr lang="en-US" sz="3400" b="0" dirty="0"/>
              <a:t>CPU Contention…</a:t>
            </a:r>
            <a:endParaRPr lang="en-US" sz="3400" dirty="0"/>
          </a:p>
        </p:txBody>
      </p:sp>
      <p:sp>
        <p:nvSpPr>
          <p:cNvPr id="33" name="Title 1"/>
          <p:cNvSpPr txBox="1"/>
          <p:nvPr/>
        </p:nvSpPr>
        <p:spPr>
          <a:xfrm>
            <a:off x="6463467" y="242213"/>
            <a:ext cx="5380581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500" b="1" kern="1200" cap="none" spc="50" baseline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600A18"/>
                </a:solidFill>
                <a:effectLst/>
                <a:latin typeface="Gill Sans"/>
                <a:ea typeface="+mj-ea"/>
                <a:cs typeface="Gill San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b="0" dirty="0">
                <a:latin typeface="微软雅黑" panose="020B0503020204020204" charset="-122"/>
                <a:cs typeface="微软雅黑" panose="020B0503020204020204" charset="-122"/>
              </a:rPr>
              <a:t>Try #4: Processing Illusion (PIL)</a:t>
            </a:r>
            <a:endParaRPr lang="en-US" sz="3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096000" y="677029"/>
            <a:ext cx="0" cy="5819021"/>
          </a:xfrm>
          <a:prstGeom prst="straightConnector1">
            <a:avLst/>
          </a:prstGeom>
          <a:ln w="57150" cmpd="sng">
            <a:solidFill>
              <a:schemeClr val="bg2">
                <a:lumMod val="50000"/>
                <a:lumOff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Imagen relacionada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1" y="1780804"/>
            <a:ext cx="6395066" cy="47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ontent Placeholder 5"/>
          <p:cNvSpPr>
            <a:spLocks noGrp="1"/>
          </p:cNvSpPr>
          <p:nvPr>
            <p:ph sz="quarter" idx="13"/>
          </p:nvPr>
        </p:nvSpPr>
        <p:spPr>
          <a:xfrm>
            <a:off x="6549281" y="1528436"/>
            <a:ext cx="5395018" cy="50328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Replace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CPU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intensive</a:t>
            </a:r>
            <a:r>
              <a:rPr lang="en-US" dirty="0">
                <a:solidFill>
                  <a:schemeClr val="bg1"/>
                </a:solidFill>
              </a:rPr>
              <a:t> computation with </a:t>
            </a:r>
            <a:r>
              <a:rPr lang="en-US" b="1" dirty="0">
                <a:solidFill>
                  <a:srgbClr val="C00000"/>
                </a:solidFill>
              </a:rPr>
              <a:t>sleep</a:t>
            </a:r>
            <a:endParaRPr lang="en-US" b="1" i="1" dirty="0">
              <a:solidFill>
                <a:srgbClr val="C00000"/>
              </a:solidFill>
            </a:endParaRPr>
          </a:p>
          <a:p>
            <a:r>
              <a:rPr lang="en-US" i="1" dirty="0"/>
              <a:t>“The </a:t>
            </a:r>
            <a:r>
              <a:rPr lang="en-US" i="1" dirty="0">
                <a:solidFill>
                  <a:schemeClr val="bg1"/>
                </a:solidFill>
              </a:rPr>
              <a:t>key to computation </a:t>
            </a:r>
            <a:r>
              <a:rPr lang="en-US" i="1" dirty="0"/>
              <a:t>is </a:t>
            </a:r>
            <a:r>
              <a:rPr lang="en-US" i="1" dirty="0">
                <a:solidFill>
                  <a:schemeClr val="bg1"/>
                </a:solidFill>
              </a:rPr>
              <a:t>the execution time and eventual output</a:t>
            </a:r>
            <a:r>
              <a:rPr lang="en-US" i="1" dirty="0"/>
              <a:t>” </a:t>
            </a:r>
            <a:endParaRPr lang="en-US" i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code blocks can be </a:t>
            </a:r>
            <a:r>
              <a:rPr lang="en-US" b="1" dirty="0">
                <a:solidFill>
                  <a:srgbClr val="C00000"/>
                </a:solidFill>
              </a:rPr>
              <a:t>safely</a:t>
            </a:r>
            <a:r>
              <a:rPr lang="en-US" dirty="0">
                <a:solidFill>
                  <a:schemeClr val="bg1"/>
                </a:solidFill>
              </a:rPr>
              <a:t> replaced by sleep?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1" name="Picture 16" descr="Resultado de imagen para gear png blac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399" y="2124168"/>
            <a:ext cx="466545" cy="4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2346569" y="2139817"/>
            <a:ext cx="3278811" cy="3118452"/>
            <a:chOff x="2607711" y="1374572"/>
            <a:chExt cx="6490970" cy="5707316"/>
          </a:xfrm>
        </p:grpSpPr>
        <p:sp>
          <p:nvSpPr>
            <p:cNvPr id="36" name="Oval 35"/>
            <p:cNvSpPr/>
            <p:nvPr/>
          </p:nvSpPr>
          <p:spPr>
            <a:xfrm>
              <a:off x="3135813" y="1825479"/>
              <a:ext cx="5271218" cy="4788933"/>
            </a:xfrm>
            <a:prstGeom prst="ellipse">
              <a:avLst/>
            </a:prstGeom>
            <a:noFill/>
            <a:ln w="571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Narrow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607711" y="1374572"/>
              <a:ext cx="6490970" cy="5707316"/>
              <a:chOff x="2731536" y="1174547"/>
              <a:chExt cx="6490970" cy="5707316"/>
            </a:xfrm>
          </p:grpSpPr>
          <p:pic>
            <p:nvPicPr>
              <p:cNvPr id="40" name="Picture 39" descr="server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0476" y="4297378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41" name="Picture 40" descr="server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70080" y="5740946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63" name="Picture 62" descr="server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536" y="2989872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64" name="Picture 63" descr="server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4359" y="1846760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65" name="Picture 64" descr="server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7067" y="5433770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66" name="Picture 65" descr="server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4018" y="1174547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67" name="Picture 66" descr="server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7309" y="5614014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68" name="Picture 67" descr="server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7261" y="2102111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69" name="Picture 68" descr="server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8377" y="5847751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70" name="Picture 69" descr="server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5197" y="3613918"/>
                <a:ext cx="1237309" cy="1034112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71" name="Right Arrow 28"/>
          <p:cNvSpPr/>
          <p:nvPr/>
        </p:nvSpPr>
        <p:spPr>
          <a:xfrm rot="4219162">
            <a:off x="4816760" y="4373190"/>
            <a:ext cx="403780" cy="168765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3006400" y="2930705"/>
            <a:ext cx="1993973" cy="1762530"/>
            <a:chOff x="5129791" y="3306340"/>
            <a:chExt cx="2514963" cy="1913692"/>
          </a:xfrm>
        </p:grpSpPr>
        <p:cxnSp>
          <p:nvCxnSpPr>
            <p:cNvPr id="73" name="Straight Connector 72"/>
            <p:cNvCxnSpPr>
              <a:endCxn id="69" idx="0"/>
            </p:cNvCxnSpPr>
            <p:nvPr/>
          </p:nvCxnSpPr>
          <p:spPr>
            <a:xfrm flipH="1">
              <a:off x="6135955" y="3306340"/>
              <a:ext cx="704754" cy="1913692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70" idx="1"/>
              <a:endCxn id="40" idx="3"/>
            </p:cNvCxnSpPr>
            <p:nvPr/>
          </p:nvCxnSpPr>
          <p:spPr>
            <a:xfrm flipH="1">
              <a:off x="5129791" y="4201542"/>
              <a:ext cx="2514963" cy="405468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/>
          <p:cNvCxnSpPr>
            <a:stCxn id="66" idx="2"/>
            <a:endCxn id="40" idx="3"/>
          </p:cNvCxnSpPr>
          <p:nvPr/>
        </p:nvCxnSpPr>
        <p:spPr>
          <a:xfrm flipH="1">
            <a:off x="3006400" y="2704851"/>
            <a:ext cx="704606" cy="1423784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65" idx="0"/>
          </p:cNvCxnSpPr>
          <p:nvPr/>
        </p:nvCxnSpPr>
        <p:spPr>
          <a:xfrm flipH="1">
            <a:off x="3207412" y="2783625"/>
            <a:ext cx="896716" cy="1683412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4" idx="2"/>
            <a:endCxn id="67" idx="0"/>
          </p:cNvCxnSpPr>
          <p:nvPr/>
        </p:nvCxnSpPr>
        <p:spPr>
          <a:xfrm>
            <a:off x="3059555" y="3072145"/>
            <a:ext cx="1461328" cy="1493377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465732" y="2300113"/>
            <a:ext cx="421135" cy="673547"/>
            <a:chOff x="6034516" y="1593605"/>
            <a:chExt cx="553397" cy="1130253"/>
          </a:xfrm>
        </p:grpSpPr>
        <p:grpSp>
          <p:nvGrpSpPr>
            <p:cNvPr id="79" name="Group 78"/>
            <p:cNvGrpSpPr/>
            <p:nvPr/>
          </p:nvGrpSpPr>
          <p:grpSpPr>
            <a:xfrm>
              <a:off x="6034516" y="1593605"/>
              <a:ext cx="543985" cy="707209"/>
              <a:chOff x="5785132" y="1832598"/>
              <a:chExt cx="543985" cy="707209"/>
            </a:xfrm>
          </p:grpSpPr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  <p:grpSp>
          <p:nvGrpSpPr>
            <p:cNvPr id="80" name="Group 79"/>
            <p:cNvGrpSpPr/>
            <p:nvPr/>
          </p:nvGrpSpPr>
          <p:grpSpPr>
            <a:xfrm>
              <a:off x="6043928" y="2016649"/>
              <a:ext cx="543985" cy="707209"/>
              <a:chOff x="5785132" y="1832598"/>
              <a:chExt cx="543985" cy="707209"/>
            </a:xfrm>
          </p:grpSpPr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</p:grpSp>
      <p:pic>
        <p:nvPicPr>
          <p:cNvPr id="85" name="Picture 84" descr="serv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565" y="2131494"/>
            <a:ext cx="625007" cy="565034"/>
          </a:xfrm>
          <a:prstGeom prst="rect">
            <a:avLst/>
          </a:prstGeom>
          <a:effectLst/>
        </p:spPr>
      </p:pic>
      <p:grpSp>
        <p:nvGrpSpPr>
          <p:cNvPr id="86" name="Group 85"/>
          <p:cNvGrpSpPr/>
          <p:nvPr/>
        </p:nvGrpSpPr>
        <p:grpSpPr>
          <a:xfrm>
            <a:off x="2452352" y="4037712"/>
            <a:ext cx="421135" cy="673547"/>
            <a:chOff x="6034516" y="1593605"/>
            <a:chExt cx="553397" cy="1130253"/>
          </a:xfrm>
        </p:grpSpPr>
        <p:grpSp>
          <p:nvGrpSpPr>
            <p:cNvPr id="87" name="Group 86"/>
            <p:cNvGrpSpPr/>
            <p:nvPr/>
          </p:nvGrpSpPr>
          <p:grpSpPr>
            <a:xfrm>
              <a:off x="6034516" y="1593605"/>
              <a:ext cx="543985" cy="707209"/>
              <a:chOff x="5785132" y="1832598"/>
              <a:chExt cx="543985" cy="707209"/>
            </a:xfrm>
          </p:grpSpPr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  <p:grpSp>
          <p:nvGrpSpPr>
            <p:cNvPr id="88" name="Group 87"/>
            <p:cNvGrpSpPr/>
            <p:nvPr/>
          </p:nvGrpSpPr>
          <p:grpSpPr>
            <a:xfrm>
              <a:off x="6043928" y="2016649"/>
              <a:ext cx="543985" cy="707209"/>
              <a:chOff x="5785132" y="1832598"/>
              <a:chExt cx="543985" cy="707209"/>
            </a:xfrm>
          </p:grpSpPr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</p:grpSp>
      <p:grpSp>
        <p:nvGrpSpPr>
          <p:cNvPr id="93" name="Group 92"/>
          <p:cNvGrpSpPr/>
          <p:nvPr/>
        </p:nvGrpSpPr>
        <p:grpSpPr>
          <a:xfrm>
            <a:off x="4813775" y="2884580"/>
            <a:ext cx="421135" cy="673547"/>
            <a:chOff x="6034516" y="1593605"/>
            <a:chExt cx="553397" cy="1130253"/>
          </a:xfrm>
        </p:grpSpPr>
        <p:grpSp>
          <p:nvGrpSpPr>
            <p:cNvPr id="94" name="Group 93"/>
            <p:cNvGrpSpPr/>
            <p:nvPr/>
          </p:nvGrpSpPr>
          <p:grpSpPr>
            <a:xfrm>
              <a:off x="6034516" y="1593605"/>
              <a:ext cx="543985" cy="707209"/>
              <a:chOff x="5785132" y="1832598"/>
              <a:chExt cx="543985" cy="707209"/>
            </a:xfrm>
          </p:grpSpPr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  <p:grpSp>
          <p:nvGrpSpPr>
            <p:cNvPr id="95" name="Group 94"/>
            <p:cNvGrpSpPr/>
            <p:nvPr/>
          </p:nvGrpSpPr>
          <p:grpSpPr>
            <a:xfrm>
              <a:off x="6043928" y="2016649"/>
              <a:ext cx="543985" cy="707209"/>
              <a:chOff x="5785132" y="1832598"/>
              <a:chExt cx="543985" cy="707209"/>
            </a:xfrm>
          </p:grpSpPr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</p:grpSp>
      <p:grpSp>
        <p:nvGrpSpPr>
          <p:cNvPr id="101" name="Group 100"/>
          <p:cNvGrpSpPr/>
          <p:nvPr/>
        </p:nvGrpSpPr>
        <p:grpSpPr>
          <a:xfrm>
            <a:off x="3570973" y="4864471"/>
            <a:ext cx="413972" cy="421444"/>
            <a:chOff x="5785132" y="1832598"/>
            <a:chExt cx="543985" cy="707209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785132" y="1832598"/>
              <a:ext cx="514420" cy="514420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787884" y="2004415"/>
              <a:ext cx="541233" cy="535392"/>
            </a:xfrm>
            <a:prstGeom prst="rect">
              <a:avLst/>
            </a:prstGeom>
          </p:spPr>
        </p:pic>
      </p:grpSp>
      <p:grpSp>
        <p:nvGrpSpPr>
          <p:cNvPr id="107" name="Group 106"/>
          <p:cNvGrpSpPr/>
          <p:nvPr/>
        </p:nvGrpSpPr>
        <p:grpSpPr>
          <a:xfrm>
            <a:off x="668954" y="2822644"/>
            <a:ext cx="1945005" cy="801370"/>
            <a:chOff x="563018" y="1902762"/>
            <a:chExt cx="3920898" cy="1428371"/>
          </a:xfrm>
        </p:grpSpPr>
        <p:sp>
          <p:nvSpPr>
            <p:cNvPr id="108" name="Folded Corner 1"/>
            <p:cNvSpPr/>
            <p:nvPr/>
          </p:nvSpPr>
          <p:spPr>
            <a:xfrm>
              <a:off x="563018" y="1902762"/>
              <a:ext cx="3920898" cy="1428371"/>
            </a:xfrm>
            <a:prstGeom prst="foldedCorner">
              <a:avLst>
                <a:gd name="adj" fmla="val 0"/>
              </a:avLst>
            </a:prstGeom>
            <a:solidFill>
              <a:schemeClr val="tx1"/>
            </a:solidFill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In every node</a:t>
              </a:r>
              <a:endParaRPr lang="en-US" sz="20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TextBox 108">
                  <a:extLst>
                    <a:ext uri="{FF2B5EF4-FFF2-40B4-BE49-F238E27FC236}">
                      <ele attr="{A7187D09-ECA4-4186-BDCF-631DDE9E52FA}"/>
                    </a:ext>
                  </a:extLst>
                </p:cNvPr>
                <p:cNvSpPr txBox="1"/>
                <p:nvPr/>
              </p:nvSpPr>
              <p:spPr>
                <a:xfrm>
                  <a:off x="1749188" y="2399563"/>
                  <a:ext cx="1271951" cy="53296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</mc:Choice>
          <mc:Fallback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6157" y="2645170"/>
                  <a:ext cx="1271951" cy="53296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1731" r="-17308" b="-59184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  <a:endParaRPr lang="en-US">
                    <a:noFill/>
                  </a:endParaRPr>
                </a:p>
              </p:txBody>
            </p:sp>
          </mc:Fallback>
        </mc:AlternateContent>
      </p:grpSp>
      <p:grpSp>
        <p:nvGrpSpPr>
          <p:cNvPr id="114" name="Group 113"/>
          <p:cNvGrpSpPr/>
          <p:nvPr/>
        </p:nvGrpSpPr>
        <p:grpSpPr>
          <a:xfrm>
            <a:off x="671830" y="4103370"/>
            <a:ext cx="1941195" cy="801301"/>
            <a:chOff x="563018" y="1902762"/>
            <a:chExt cx="3376709" cy="1428139"/>
          </a:xfrm>
        </p:grpSpPr>
        <p:sp>
          <p:nvSpPr>
            <p:cNvPr id="115" name="Folded Corner 1"/>
            <p:cNvSpPr/>
            <p:nvPr/>
          </p:nvSpPr>
          <p:spPr>
            <a:xfrm>
              <a:off x="563018" y="1902762"/>
              <a:ext cx="3376709" cy="1428139"/>
            </a:xfrm>
            <a:prstGeom prst="foldedCorner">
              <a:avLst>
                <a:gd name="adj" fmla="val 0"/>
              </a:avLst>
            </a:prstGeom>
            <a:solidFill>
              <a:schemeClr val="tx1"/>
            </a:solidFill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In every node</a:t>
              </a:r>
              <a:endParaRPr lang="en-US" sz="20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TextBox 115">
                  <a:extLst>
                    <a:ext uri="{FF2B5EF4-FFF2-40B4-BE49-F238E27FC236}">
                      <ele attr="{71F1BDFC-A3FB-405B-9099-52C31E8359F4}"/>
                    </a:ext>
                  </a:extLst>
                </p:cNvPr>
                <p:cNvSpPr txBox="1"/>
                <p:nvPr/>
              </p:nvSpPr>
              <p:spPr>
                <a:xfrm>
                  <a:off x="1334614" y="2399563"/>
                  <a:ext cx="2101098" cy="932593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</mc:Choice>
          <mc:Fallback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332" y="2536539"/>
                  <a:ext cx="1484559" cy="65867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  <a:endParaRPr lang="en-US">
                    <a:noFill/>
                  </a:endParaRP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09" y="718370"/>
            <a:ext cx="5407080" cy="699267"/>
          </a:xfrm>
        </p:spPr>
        <p:txBody>
          <a:bodyPr/>
          <a:lstStyle/>
          <a:p>
            <a:r>
              <a:rPr lang="en-US" sz="3200" b="0" dirty="0"/>
              <a:t>(Easy) CPU intensive blocks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13" name="Folded Corner 1"/>
          <p:cNvSpPr/>
          <p:nvPr/>
        </p:nvSpPr>
        <p:spPr>
          <a:xfrm>
            <a:off x="1259984" y="2804368"/>
            <a:ext cx="3762185" cy="2884935"/>
          </a:xfrm>
          <a:prstGeom prst="foldedCorner">
            <a:avLst>
              <a:gd name="adj" fmla="val 0"/>
            </a:avLst>
          </a:prstGeom>
          <a:solidFill>
            <a:schemeClr val="tx1"/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function intense()</a:t>
            </a:r>
            <a:endParaRPr lang="en-US" sz="22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2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for(…){</a:t>
            </a:r>
            <a:endParaRPr lang="en-US" sz="22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2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for(…){</a:t>
            </a:r>
            <a:br>
              <a:rPr lang="en-US" sz="22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</a:br>
            <a:r>
              <a:rPr lang="en-US" sz="22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    for(…){</a:t>
            </a:r>
            <a:endParaRPr lang="en-US" sz="22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2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       </a:t>
            </a:r>
            <a:r>
              <a:rPr lang="en-US" sz="2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write(“hello!”);</a:t>
            </a:r>
            <a:endParaRPr lang="en-US" sz="2200" b="1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2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    }</a:t>
            </a:r>
            <a:endParaRPr lang="en-US" sz="22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2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}</a:t>
            </a:r>
            <a:endParaRPr lang="en-US" sz="22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2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}</a:t>
            </a:r>
            <a:endParaRPr lang="en-US" sz="22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Folded Corner 1"/>
          <p:cNvSpPr/>
          <p:nvPr/>
        </p:nvSpPr>
        <p:spPr>
          <a:xfrm>
            <a:off x="7281862" y="1861095"/>
            <a:ext cx="4004159" cy="4439984"/>
          </a:xfrm>
          <a:prstGeom prst="foldedCorner">
            <a:avLst>
              <a:gd name="adj" fmla="val 0"/>
            </a:avLst>
          </a:prstGeom>
          <a:solidFill>
            <a:schemeClr val="tx1"/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function intense()</a:t>
            </a:r>
            <a:endParaRPr lang="en-US" sz="22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2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if(</a:t>
            </a:r>
            <a:r>
              <a:rPr lang="en-US" sz="2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!ScaleCheck</a:t>
            </a:r>
            <a:r>
              <a:rPr lang="en-US" sz="22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){</a:t>
            </a:r>
            <a:endParaRPr lang="en-US" sz="22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2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for(…){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    for(…){</a:t>
            </a:r>
            <a:b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</a:b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        for(…){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            write(“hello!”);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        }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    }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}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2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} else {</a:t>
            </a:r>
            <a:endParaRPr lang="en-US" sz="22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        t = </a:t>
            </a:r>
            <a:r>
              <a:rPr lang="en-US" sz="2200" b="1" dirty="0" err="1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getTime</a:t>
            </a:r>
            <a:r>
              <a:rPr lang="en-US" sz="2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(…)</a:t>
            </a:r>
            <a:endParaRPr lang="en-US" sz="2200" b="1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        sleep(t)</a:t>
            </a:r>
            <a:endParaRPr lang="en-US" sz="2200" b="1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2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}</a:t>
            </a:r>
            <a:endParaRPr lang="en-US" sz="22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en-US" sz="22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9302" y="1979711"/>
            <a:ext cx="5489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  <a:latin typeface="微软雅黑" panose="020B0503020204020204" charset="-122"/>
              </a:rPr>
              <a:t>Non pertinent </a:t>
            </a:r>
            <a:r>
              <a:rPr lang="en-US" sz="2000" i="1" dirty="0">
                <a:solidFill>
                  <a:schemeClr val="bg1"/>
                </a:solidFill>
                <a:latin typeface="微软雅黑" panose="020B0503020204020204" charset="-122"/>
              </a:rPr>
              <a:t>operations that </a:t>
            </a:r>
            <a:r>
              <a:rPr lang="en-US" sz="2000" b="1" i="1" dirty="0">
                <a:solidFill>
                  <a:srgbClr val="C00000"/>
                </a:solidFill>
                <a:latin typeface="微软雅黑" panose="020B0503020204020204" charset="-122"/>
              </a:rPr>
              <a:t>do not affect</a:t>
            </a:r>
            <a:r>
              <a:rPr lang="en-US" sz="2000" i="1" dirty="0">
                <a:solidFill>
                  <a:schemeClr val="bg1"/>
                </a:solidFill>
                <a:latin typeface="微软雅黑" panose="020B0503020204020204" charset="-122"/>
              </a:rPr>
              <a:t> processing semantics</a:t>
            </a:r>
            <a:endParaRPr lang="en-US" sz="2000" i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26" name="Oval Callout 9"/>
          <p:cNvSpPr/>
          <p:nvPr/>
        </p:nvSpPr>
        <p:spPr>
          <a:xfrm>
            <a:off x="8507394" y="3842548"/>
            <a:ext cx="1983197" cy="809137"/>
          </a:xfrm>
          <a:prstGeom prst="wedgeEllipseCallout">
            <a:avLst>
              <a:gd name="adj1" fmla="val -40840"/>
              <a:gd name="adj2" fmla="val 75620"/>
            </a:avLst>
          </a:prstGeom>
          <a:solidFill>
            <a:schemeClr val="tx1"/>
          </a:solidFill>
          <a:ln w="1905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Offline profiling</a:t>
            </a:r>
            <a:endParaRPr lang="en-US" sz="2000" b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96000" y="677029"/>
            <a:ext cx="0" cy="5819021"/>
          </a:xfrm>
          <a:prstGeom prst="straightConnector1">
            <a:avLst/>
          </a:prstGeom>
          <a:ln w="57150" cmpd="sng">
            <a:solidFill>
              <a:schemeClr val="bg2">
                <a:lumMod val="50000"/>
                <a:lumOff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/>
          <p:nvPr/>
        </p:nvSpPr>
        <p:spPr>
          <a:xfrm>
            <a:off x="6414513" y="718369"/>
            <a:ext cx="4771152" cy="6992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500" b="1" kern="1200" cap="none" spc="50" baseline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600A18"/>
                </a:solidFill>
                <a:effectLst/>
                <a:latin typeface="Gill Sans"/>
                <a:ea typeface="+mj-ea"/>
                <a:cs typeface="Gill San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0" dirty="0">
                <a:latin typeface="微软雅黑" panose="020B0503020204020204" charset="-122"/>
                <a:cs typeface="微软雅黑" panose="020B0503020204020204" charset="-122"/>
              </a:rPr>
              <a:t>Can be </a:t>
            </a:r>
            <a:r>
              <a:rPr lang="en-US" sz="4000" b="0" dirty="0" err="1">
                <a:latin typeface="微软雅黑" panose="020B0503020204020204" charset="-122"/>
                <a:cs typeface="微软雅黑" panose="020B0503020204020204" charset="-122"/>
              </a:rPr>
              <a:t>PILed</a:t>
            </a:r>
            <a:r>
              <a:rPr lang="en-US" sz="4000" b="0" dirty="0">
                <a:latin typeface="微软雅黑" panose="020B0503020204020204" charset="-122"/>
                <a:cs typeface="微软雅黑" panose="020B0503020204020204" charset="-122"/>
              </a:rPr>
              <a:t>…</a:t>
            </a:r>
            <a:endParaRPr lang="en-US" sz="4000" b="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ele attr="{0D35F3ED-B15F-48A2-9BEB-5EB14F6C17FA}"/>
                  </a:ext>
                </a:extLst>
              </p:cNvPr>
              <p:cNvSpPr txBox="1"/>
              <p:nvPr/>
            </p:nvSpPr>
            <p:spPr>
              <a:xfrm>
                <a:off x="3588977" y="3410608"/>
                <a:ext cx="1117550" cy="47000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307" y="3372508"/>
                <a:ext cx="1117550" cy="470000"/>
              </a:xfrm>
              <a:prstGeom prst="rect">
                <a:avLst/>
              </a:prstGeom>
              <a:blipFill rotWithShape="1">
                <a:blip r:embed="rId1"/>
                <a:stretch>
                  <a:fillRect l="-1093" b="-1666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15" name="Right Brace 14"/>
          <p:cNvSpPr/>
          <p:nvPr/>
        </p:nvSpPr>
        <p:spPr>
          <a:xfrm>
            <a:off x="3439953" y="3258094"/>
            <a:ext cx="277928" cy="798578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ele attr="{126EF614-F468-4FCA-A93D-5E3B254888F1}"/>
                  </a:ext>
                </a:extLst>
              </p:cNvPr>
              <p:cNvSpPr txBox="1"/>
              <p:nvPr/>
            </p:nvSpPr>
            <p:spPr>
              <a:xfrm>
                <a:off x="10559936" y="5059181"/>
                <a:ext cx="722714" cy="46166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936" y="5059181"/>
                <a:ext cx="72271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3793" r="-8621" b="-1578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17" name="Right Brace 16"/>
          <p:cNvSpPr/>
          <p:nvPr/>
        </p:nvSpPr>
        <p:spPr>
          <a:xfrm>
            <a:off x="10211927" y="4890725"/>
            <a:ext cx="277928" cy="798578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6" grpId="0" bldLvl="0" animBg="1"/>
      <p:bldP spid="12" grpId="0"/>
      <p:bldP spid="14" grpId="0" bldLvl="0" animBg="1"/>
      <p:bldP spid="15" grpId="0" bldLvl="0" animBg="1"/>
      <p:bldP spid="16" grpId="0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96000" y="677029"/>
            <a:ext cx="0" cy="5819021"/>
          </a:xfrm>
          <a:prstGeom prst="straightConnector1">
            <a:avLst/>
          </a:prstGeom>
          <a:ln w="57150" cmpd="sng">
            <a:solidFill>
              <a:schemeClr val="bg2">
                <a:lumMod val="50000"/>
                <a:lumOff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lded Corner 1"/>
          <p:cNvSpPr/>
          <p:nvPr/>
        </p:nvSpPr>
        <p:spPr>
          <a:xfrm>
            <a:off x="890288" y="2644501"/>
            <a:ext cx="4887200" cy="2685782"/>
          </a:xfrm>
          <a:prstGeom prst="foldedCorner">
            <a:avLst>
              <a:gd name="adj" fmla="val 0"/>
            </a:avLst>
          </a:prstGeom>
          <a:solidFill>
            <a:schemeClr val="tx1"/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function </a:t>
            </a:r>
            <a:r>
              <a:rPr lang="en-US" sz="2000" dirty="0" err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relevantAndRelevant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(input)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for(…){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for(…){</a:t>
            </a:r>
            <a:b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</a:b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    for(…){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        </a:t>
            </a:r>
            <a:r>
              <a:rPr lang="en-US" sz="2000" b="1" dirty="0" err="1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modifyClusterState</a:t>
            </a:r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(…)</a:t>
            </a:r>
            <a:endParaRPr lang="en-US" sz="2000" b="1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    }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}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}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0287" y="1867174"/>
            <a:ext cx="4143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  <a:latin typeface="微软雅黑" panose="020B0503020204020204" charset="-122"/>
              </a:rPr>
              <a:t>Pertinent</a:t>
            </a:r>
            <a:r>
              <a:rPr lang="en-US" sz="2000" i="1" dirty="0">
                <a:solidFill>
                  <a:schemeClr val="bg1"/>
                </a:solidFill>
                <a:latin typeface="微软雅黑" panose="020B0503020204020204" charset="-122"/>
              </a:rPr>
              <a:t> operations that </a:t>
            </a:r>
            <a:r>
              <a:rPr lang="en-US" sz="2000" b="1" i="1" dirty="0">
                <a:solidFill>
                  <a:srgbClr val="C00000"/>
                </a:solidFill>
                <a:latin typeface="微软雅黑" panose="020B0503020204020204" charset="-122"/>
              </a:rPr>
              <a:t>affect </a:t>
            </a:r>
            <a:r>
              <a:rPr lang="en-US" sz="2000" i="1" dirty="0">
                <a:solidFill>
                  <a:schemeClr val="bg1"/>
                </a:solidFill>
                <a:latin typeface="微软雅黑" panose="020B0503020204020204" charset="-122"/>
              </a:rPr>
              <a:t>processing semantics </a:t>
            </a:r>
            <a:endParaRPr lang="en-US" sz="2000" i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16" name="Folded Corner 1"/>
          <p:cNvSpPr/>
          <p:nvPr/>
        </p:nvSpPr>
        <p:spPr>
          <a:xfrm>
            <a:off x="7042395" y="1780801"/>
            <a:ext cx="4967468" cy="4586546"/>
          </a:xfrm>
          <a:prstGeom prst="foldedCorner">
            <a:avLst>
              <a:gd name="adj" fmla="val 0"/>
            </a:avLst>
          </a:prstGeom>
          <a:solidFill>
            <a:schemeClr val="tx1"/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function </a:t>
            </a:r>
            <a:r>
              <a:rPr lang="en-US" sz="2000" dirty="0" err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relevantAndRelevant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(input)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if(</a:t>
            </a:r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!ScaleCheck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){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for(…){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    for(…){</a:t>
            </a:r>
            <a:b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</a:b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        for(…){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            </a:t>
            </a:r>
            <a:r>
              <a:rPr lang="en-US" dirty="0" err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modifyClusterState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(…)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        }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    }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}    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}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else{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        t, output = </a:t>
            </a:r>
            <a:r>
              <a:rPr lang="en-US" sz="2000" b="1" dirty="0" err="1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getNextState</a:t>
            </a:r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(input)</a:t>
            </a:r>
            <a:endParaRPr lang="en-US" sz="2000" b="1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sleep(t)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en-US" sz="2000" dirty="0" err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clusterState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= output     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   }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val Callout 9"/>
          <p:cNvSpPr/>
          <p:nvPr/>
        </p:nvSpPr>
        <p:spPr>
          <a:xfrm>
            <a:off x="8411684" y="3740205"/>
            <a:ext cx="2916405" cy="1045434"/>
          </a:xfrm>
          <a:prstGeom prst="wedgeEllipseCallout">
            <a:avLst>
              <a:gd name="adj1" fmla="val -59531"/>
              <a:gd name="adj2" fmla="val 72447"/>
            </a:avLst>
          </a:prstGeom>
          <a:solidFill>
            <a:schemeClr val="tx1"/>
          </a:solidFill>
          <a:ln w="1905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Offline/Online memoization</a:t>
            </a:r>
            <a:endParaRPr lang="en-US" sz="2000" b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70409" y="718370"/>
            <a:ext cx="5407080" cy="699267"/>
          </a:xfrm>
        </p:spPr>
        <p:txBody>
          <a:bodyPr/>
          <a:lstStyle/>
          <a:p>
            <a:r>
              <a:rPr lang="en-US" sz="3200" b="0" dirty="0"/>
              <a:t>(Hard) CPU intensive blocks</a:t>
            </a:r>
            <a:endParaRPr lang="en-US" sz="3200" dirty="0"/>
          </a:p>
        </p:txBody>
      </p:sp>
      <p:sp>
        <p:nvSpPr>
          <p:cNvPr id="20" name="Title 1"/>
          <p:cNvSpPr txBox="1"/>
          <p:nvPr/>
        </p:nvSpPr>
        <p:spPr>
          <a:xfrm>
            <a:off x="6414513" y="718369"/>
            <a:ext cx="4771152" cy="6992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500" b="1" kern="1200" cap="none" spc="50" baseline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600A18"/>
                </a:solidFill>
                <a:effectLst/>
                <a:latin typeface="Gill Sans"/>
                <a:ea typeface="+mj-ea"/>
                <a:cs typeface="Gill San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0" dirty="0">
                <a:latin typeface="微软雅黑" panose="020B0503020204020204" charset="-122"/>
                <a:cs typeface="微软雅黑" panose="020B0503020204020204" charset="-122"/>
              </a:rPr>
              <a:t>Can be </a:t>
            </a:r>
            <a:r>
              <a:rPr lang="en-US" sz="4000" b="0" dirty="0" err="1">
                <a:latin typeface="微软雅黑" panose="020B0503020204020204" charset="-122"/>
                <a:cs typeface="微软雅黑" panose="020B0503020204020204" charset="-122"/>
              </a:rPr>
              <a:t>PILed</a:t>
            </a:r>
            <a:r>
              <a:rPr lang="en-US" sz="4000" b="0" dirty="0">
                <a:latin typeface="微软雅黑" panose="020B0503020204020204" charset="-122"/>
                <a:cs typeface="微软雅黑" panose="020B0503020204020204" charset="-122"/>
              </a:rPr>
              <a:t>…</a:t>
            </a:r>
            <a:endParaRPr lang="en-US" sz="4000" b="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ele attr="{0EB339D6-FD30-45C6-AFC7-67A8115E6B9D}"/>
                  </a:ext>
                </a:extLst>
              </p:cNvPr>
              <p:cNvSpPr txBox="1"/>
              <p:nvPr/>
            </p:nvSpPr>
            <p:spPr>
              <a:xfrm>
                <a:off x="2815063" y="3270204"/>
                <a:ext cx="1117550" cy="47000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873" y="3234644"/>
                <a:ext cx="1117550" cy="470000"/>
              </a:xfrm>
              <a:prstGeom prst="rect">
                <a:avLst/>
              </a:prstGeom>
              <a:blipFill rotWithShape="1">
                <a:blip r:embed="rId1"/>
                <a:stretch>
                  <a:fillRect l="-1093" b="-1666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13" name="Right Brace 12"/>
          <p:cNvSpPr/>
          <p:nvPr/>
        </p:nvSpPr>
        <p:spPr>
          <a:xfrm>
            <a:off x="2784345" y="3070355"/>
            <a:ext cx="277928" cy="798578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bldLvl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Scalability Bugs?</a:t>
            </a:r>
            <a:endParaRPr lang="en-US" dirty="0"/>
          </a:p>
        </p:txBody>
      </p:sp>
      <p:sp>
        <p:nvSpPr>
          <p:cNvPr id="21" name="Content Placeholder 5"/>
          <p:cNvSpPr txBox="1"/>
          <p:nvPr/>
        </p:nvSpPr>
        <p:spPr>
          <a:xfrm>
            <a:off x="280626" y="1556514"/>
            <a:ext cx="8621875" cy="516011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panose="05000000000000000000" pitchFamily="2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Cassandra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hlinkClick r:id="rId1" action="ppaction://hlinkfile"/>
              </a:rPr>
              <a:t>Bug #3831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: "start exploding when start reading </a:t>
            </a:r>
            <a:r>
              <a:rPr 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100-300 nodes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"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Bug #6127: "obvious symptom is with </a:t>
            </a:r>
            <a:r>
              <a:rPr 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1000 nodes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hlinkClick r:id="rId2" action="ppaction://hlinkfile"/>
              </a:rPr>
              <a:t>Bug #6409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: "With </a:t>
            </a:r>
            <a:r>
              <a:rPr 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&gt;500 nodes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, … have trouble"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Hadoop/HDFS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Bug #1073: "</a:t>
            </a:r>
            <a:r>
              <a:rPr 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1600 data nodes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randomWriter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fails to run"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Bug #3990: "</a:t>
            </a:r>
            <a:r>
              <a:rPr 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multi-thousand node 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cluster often results in [problem]”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HBase: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Bug #10209: "with </a:t>
            </a:r>
            <a:r>
              <a:rPr 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200+ nodes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, [cluster] takes 50mins to start"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Bug #12139: "with </a:t>
            </a:r>
            <a:r>
              <a:rPr 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&gt;200 nodes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StochasticLoadBalancer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doesn't work"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Riak: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Bug #926: "</a:t>
            </a:r>
            <a:r>
              <a:rPr 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1000 node 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cluster is a larger question”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en-US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8"/>
    </mc:Choice>
    <mc:Fallback>
      <p:transition spd="slow" advTm="1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55" y="3585601"/>
            <a:ext cx="4260511" cy="31638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1" y="1417637"/>
            <a:ext cx="6747861" cy="5010912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370409" y="718370"/>
            <a:ext cx="11355940" cy="699267"/>
          </a:xfrm>
        </p:spPr>
        <p:txBody>
          <a:bodyPr/>
          <a:lstStyle/>
          <a:p>
            <a:r>
              <a:rPr lang="en-US" b="0" dirty="0"/>
              <a:t>How about now?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30" y="421777"/>
            <a:ext cx="4260511" cy="3163824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5546655" y="4244107"/>
            <a:ext cx="822299" cy="699267"/>
          </a:xfrm>
          <a:prstGeom prst="ellipse">
            <a:avLst/>
          </a:prstGeom>
          <a:noFill/>
          <a:ln w="571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283656" y="2135163"/>
            <a:ext cx="4200525" cy="3405857"/>
            <a:chOff x="2295328" y="2126680"/>
            <a:chExt cx="4200525" cy="340585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5328" y="2389287"/>
              <a:ext cx="4200525" cy="3143250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 rot="21346613">
              <a:off x="5531892" y="2126680"/>
              <a:ext cx="822299" cy="2980216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Narrow"/>
              </a:endParaRPr>
            </a:p>
          </p:txBody>
        </p:sp>
      </p:grpSp>
      <p:sp>
        <p:nvSpPr>
          <p:cNvPr id="43" name="Oval 42"/>
          <p:cNvSpPr/>
          <p:nvPr/>
        </p:nvSpPr>
        <p:spPr>
          <a:xfrm>
            <a:off x="10673489" y="1093177"/>
            <a:ext cx="822299" cy="877666"/>
          </a:xfrm>
          <a:prstGeom prst="ellipse">
            <a:avLst/>
          </a:prstGeom>
          <a:noFill/>
          <a:ln w="571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904050" y="4504541"/>
            <a:ext cx="822299" cy="877666"/>
          </a:xfrm>
          <a:prstGeom prst="ellipse">
            <a:avLst/>
          </a:prstGeom>
          <a:noFill/>
          <a:ln w="571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32" y="2704999"/>
            <a:ext cx="476250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09" y="274638"/>
            <a:ext cx="5725592" cy="1143000"/>
          </a:xfrm>
        </p:spPr>
        <p:txBody>
          <a:bodyPr/>
          <a:lstStyle/>
          <a:p>
            <a:r>
              <a:rPr lang="en-US" b="0" dirty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16" name="Content Placeholder 5"/>
          <p:cNvSpPr txBox="1"/>
          <p:nvPr/>
        </p:nvSpPr>
        <p:spPr>
          <a:xfrm>
            <a:off x="280626" y="1556513"/>
            <a:ext cx="9199705" cy="4539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panose="05000000000000000000" pitchFamily="2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Introduction</a:t>
            </a:r>
            <a:endParaRPr lang="en-US" sz="38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38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SFind</a:t>
            </a:r>
            <a:endParaRPr lang="en-US" sz="38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38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STest</a:t>
            </a:r>
            <a:endParaRPr lang="en-US" sz="38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38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Evaluations and Conclusions</a:t>
            </a:r>
            <a:endParaRPr lang="en-US" sz="38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626" y="3826256"/>
            <a:ext cx="9045880" cy="747999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69"/>
    </mc:Choice>
    <mc:Fallback>
      <p:transition spd="slow" advTm="35969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Reproducing 8 known bugs accurately</a:t>
            </a:r>
            <a:endParaRPr lang="en-US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70408" y="1419225"/>
            <a:ext cx="11495833" cy="804333"/>
          </a:xfrm>
        </p:spPr>
        <p:txBody>
          <a:bodyPr/>
          <a:lstStyle/>
          <a:p>
            <a:r>
              <a:rPr lang="en-US" dirty="0"/>
              <a:t>[see paper for details]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040" y="2059808"/>
            <a:ext cx="11379201" cy="459816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08" y="274638"/>
            <a:ext cx="11184281" cy="1143000"/>
          </a:xfrm>
        </p:spPr>
        <p:txBody>
          <a:bodyPr/>
          <a:lstStyle/>
          <a:p>
            <a:r>
              <a:rPr lang="en-US" b="0" dirty="0"/>
              <a:t>Finding New Bugs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1749" y="3070521"/>
            <a:ext cx="3226591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微软雅黑" panose="020B0503020204020204" charset="-122"/>
              </a:rPr>
              <a:t>applyStateLocally</a:t>
            </a:r>
            <a:endParaRPr lang="en-US" b="1" dirty="0">
              <a:latin typeface="微软雅黑" panose="020B0503020204020204" charset="-122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02633" y="3928773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77523" y="4827959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02633" y="4848556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02632" y="5790480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7" idx="4"/>
            <a:endCxn id="14" idx="0"/>
          </p:cNvCxnSpPr>
          <p:nvPr/>
        </p:nvCxnSpPr>
        <p:spPr>
          <a:xfrm>
            <a:off x="2755045" y="3546771"/>
            <a:ext cx="0" cy="382002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4"/>
            <a:endCxn id="15" idx="7"/>
          </p:cNvCxnSpPr>
          <p:nvPr/>
        </p:nvCxnSpPr>
        <p:spPr>
          <a:xfrm flipH="1">
            <a:off x="2008417" y="4405023"/>
            <a:ext cx="746628" cy="492681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4"/>
            <a:endCxn id="16" idx="0"/>
          </p:cNvCxnSpPr>
          <p:nvPr/>
        </p:nvCxnSpPr>
        <p:spPr>
          <a:xfrm>
            <a:off x="2755045" y="4405023"/>
            <a:ext cx="0" cy="443533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4"/>
            <a:endCxn id="17" idx="0"/>
          </p:cNvCxnSpPr>
          <p:nvPr/>
        </p:nvCxnSpPr>
        <p:spPr>
          <a:xfrm flipH="1">
            <a:off x="2755044" y="5324806"/>
            <a:ext cx="1" cy="465674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1726346" y="5769883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>
            <a:stCxn id="16" idx="4"/>
            <a:endCxn id="68" idx="0"/>
          </p:cNvCxnSpPr>
          <p:nvPr/>
        </p:nvCxnSpPr>
        <p:spPr>
          <a:xfrm flipH="1">
            <a:off x="1978758" y="5324806"/>
            <a:ext cx="776287" cy="445077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3290254" y="5768339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>
            <a:stCxn id="16" idx="4"/>
            <a:endCxn id="86" idx="0"/>
          </p:cNvCxnSpPr>
          <p:nvPr/>
        </p:nvCxnSpPr>
        <p:spPr>
          <a:xfrm>
            <a:off x="2755045" y="5324806"/>
            <a:ext cx="787621" cy="443533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096000" y="1517912"/>
            <a:ext cx="0" cy="5013479"/>
          </a:xfrm>
          <a:prstGeom prst="straightConnector1">
            <a:avLst/>
          </a:prstGeom>
          <a:ln w="57150" cmpd="sng">
            <a:solidFill>
              <a:schemeClr val="bg2">
                <a:lumMod val="50000"/>
                <a:lumOff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373204" y="4848556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stCxn id="14" idx="4"/>
            <a:endCxn id="42" idx="1"/>
          </p:cNvCxnSpPr>
          <p:nvPr/>
        </p:nvCxnSpPr>
        <p:spPr>
          <a:xfrm>
            <a:off x="2755045" y="4405023"/>
            <a:ext cx="692089" cy="513278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ele attr="{87330569-B8CC-4498-885B-BF193633B1D3}"/>
                  </a:ext>
                </a:extLst>
              </p:cNvPr>
              <p:cNvSpPr txBox="1"/>
              <p:nvPr/>
            </p:nvSpPr>
            <p:spPr>
              <a:xfrm>
                <a:off x="2263160" y="2536533"/>
                <a:ext cx="98376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i="1" dirty="0">
                  <a:solidFill>
                    <a:srgbClr val="C00000"/>
                  </a:solidFill>
                  <a:latin typeface="Gill Sans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160" y="2536533"/>
                <a:ext cx="983768" cy="470000"/>
              </a:xfrm>
              <a:prstGeom prst="rect">
                <a:avLst/>
              </a:prstGeom>
              <a:blipFill rotWithShape="1">
                <a:blip r:embed="rId1"/>
                <a:stretch>
                  <a:fillRect l="-1235" r="-1111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70408" y="1803919"/>
            <a:ext cx="44140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Meanwhile in latest Cassandra…</a:t>
            </a:r>
            <a:endParaRPr lang="en-US" sz="2400" i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ele attr="{07127556-89FE-4FCB-BCA1-84F06B859C49}"/>
                  </a:ext>
                </a:extLst>
              </p:cNvPr>
              <p:cNvSpPr txBox="1"/>
              <p:nvPr/>
            </p:nvSpPr>
            <p:spPr>
              <a:xfrm>
                <a:off x="4003245" y="4807362"/>
                <a:ext cx="17270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i="1" dirty="0">
                    <a:solidFill>
                      <a:srgbClr val="C00000"/>
                    </a:solidFill>
                    <a:latin typeface="Gill Sans"/>
                  </a:rPr>
                  <a:t> Lock</a:t>
                </a:r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245" y="4807362"/>
                <a:ext cx="1727008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6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ele attr="{0DF5D5D6-28A3-4DD9-B7EF-D5332C2B2532}"/>
                  </a:ext>
                </a:extLst>
              </p:cNvPr>
              <p:cNvSpPr txBox="1"/>
              <p:nvPr/>
            </p:nvSpPr>
            <p:spPr>
              <a:xfrm>
                <a:off x="196856" y="4807362"/>
                <a:ext cx="1415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2400" b="1" i="1" dirty="0">
                    <a:solidFill>
                      <a:srgbClr val="C00000"/>
                    </a:solidFill>
                    <a:latin typeface="Gill Sans"/>
                  </a:rPr>
                  <a:t> IO</a:t>
                </a: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6" y="4807362"/>
                <a:ext cx="141593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85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83" y="1642734"/>
            <a:ext cx="5627322" cy="4178808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160"/>
    </mc:Choice>
    <mc:Fallback>
      <p:transition spd="slow" advTm="50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4" grpId="0"/>
      <p:bldP spid="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08" y="274638"/>
            <a:ext cx="11184281" cy="1143000"/>
          </a:xfrm>
        </p:spPr>
        <p:txBody>
          <a:bodyPr/>
          <a:lstStyle/>
          <a:p>
            <a:r>
              <a:rPr lang="en-US" b="0" dirty="0"/>
              <a:t>Finding New Bugs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69" y="1970191"/>
            <a:ext cx="5499189" cy="38372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1" y="1970191"/>
            <a:ext cx="5499189" cy="3837212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160"/>
    </mc:Choice>
    <mc:Fallback>
      <p:transition spd="slow" advTm="50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08" y="274638"/>
            <a:ext cx="11495833" cy="1143000"/>
          </a:xfrm>
        </p:spPr>
        <p:txBody>
          <a:bodyPr/>
          <a:lstStyle/>
          <a:p>
            <a:r>
              <a:rPr lang="en-US" b="0" dirty="0"/>
              <a:t>Colocation Factor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97693" y="2186150"/>
            <a:ext cx="6902946" cy="3687762"/>
            <a:chOff x="6395409" y="2057400"/>
            <a:chExt cx="3978771" cy="2884046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6395409" y="4941446"/>
              <a:ext cx="3978771" cy="0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413004" y="2057400"/>
              <a:ext cx="0" cy="2874521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3251944" y="4854707"/>
            <a:ext cx="742947" cy="43024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251945" y="5260590"/>
            <a:ext cx="742947" cy="267746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251945" y="5528336"/>
            <a:ext cx="742947" cy="3333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251945" y="4692291"/>
            <a:ext cx="742947" cy="175869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51943" y="2365016"/>
            <a:ext cx="742947" cy="2330355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900132" y="5123726"/>
            <a:ext cx="742947" cy="71734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900132" y="4062019"/>
            <a:ext cx="742947" cy="1049530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900131" y="2365016"/>
            <a:ext cx="742947" cy="1697003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525270" y="5260589"/>
            <a:ext cx="742947" cy="58734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525269" y="4074199"/>
            <a:ext cx="742947" cy="1210748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525270" y="2375319"/>
            <a:ext cx="742947" cy="1706826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659520" y="5994743"/>
            <a:ext cx="1829438" cy="461665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微软雅黑" panose="020B0503020204020204" charset="-122"/>
                <a:cs typeface="Arial" panose="020B0604020202020204"/>
              </a:rPr>
              <a:t>Cassandra</a:t>
            </a:r>
            <a:endParaRPr lang="en-US" sz="2400" b="1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76229" y="6015600"/>
            <a:ext cx="1590750" cy="461665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微软雅黑" panose="020B0503020204020204" charset="-122"/>
                <a:cs typeface="Arial" panose="020B0604020202020204"/>
              </a:rPr>
              <a:t>HDFS</a:t>
            </a:r>
            <a:endParaRPr lang="en-US" sz="2400" b="1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18324" y="6006306"/>
            <a:ext cx="1904521" cy="461665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微软雅黑" panose="020B0503020204020204" charset="-122"/>
                <a:cs typeface="Arial" panose="020B0604020202020204"/>
              </a:rPr>
              <a:t>Voldemort</a:t>
            </a:r>
            <a:endParaRPr lang="en-US" sz="2400" b="1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442391" y="4195023"/>
            <a:ext cx="454355" cy="36349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0121847" y="4134573"/>
            <a:ext cx="1226265" cy="461665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微软雅黑" panose="020B0503020204020204" charset="-122"/>
                <a:cs typeface="Arial" panose="020B0604020202020204"/>
              </a:rPr>
              <a:t>Naive</a:t>
            </a:r>
            <a:endParaRPr lang="en-US" sz="2400" b="1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442391" y="3752381"/>
            <a:ext cx="454355" cy="363498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0121846" y="3675619"/>
            <a:ext cx="1226267" cy="461665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微软雅黑" panose="020B0503020204020204" charset="-122"/>
                <a:cs typeface="Arial" panose="020B0604020202020204"/>
              </a:rPr>
              <a:t>+SPC</a:t>
            </a:r>
            <a:endParaRPr lang="en-US" sz="2400" b="1" dirty="0">
              <a:solidFill>
                <a:srgbClr val="7030A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442391" y="3305921"/>
            <a:ext cx="454355" cy="363498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0121847" y="3229159"/>
            <a:ext cx="1744394" cy="461665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微软雅黑" panose="020B0503020204020204" charset="-122"/>
                <a:cs typeface="Arial" panose="020B0604020202020204"/>
              </a:rPr>
              <a:t>+NetStub</a:t>
            </a:r>
            <a:endParaRPr lang="en-US" sz="2400" b="1" dirty="0">
              <a:solidFill>
                <a:srgbClr val="00B05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442392" y="2829939"/>
            <a:ext cx="454355" cy="363498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121847" y="2753177"/>
            <a:ext cx="1386212" cy="461665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微软雅黑" panose="020B0503020204020204" charset="-122"/>
                <a:cs typeface="Arial" panose="020B0604020202020204"/>
              </a:rPr>
              <a:t>+GEDA</a:t>
            </a:r>
            <a:endParaRPr lang="en-US" sz="2400" b="1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442392" y="2363827"/>
            <a:ext cx="454355" cy="363498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0121848" y="2287065"/>
            <a:ext cx="984574" cy="461665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微软雅黑" panose="020B0503020204020204" charset="-122"/>
                <a:cs typeface="Arial" panose="020B0604020202020204"/>
              </a:rPr>
              <a:t>+PIL</a:t>
            </a:r>
            <a:endParaRPr lang="en-US" sz="2400" b="1" dirty="0">
              <a:solidFill>
                <a:srgbClr val="FFC000"/>
              </a:solidFill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299475" y="5041937"/>
            <a:ext cx="822040" cy="461665"/>
            <a:chOff x="1318525" y="4721262"/>
            <a:chExt cx="822040" cy="461665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1918413" y="4952095"/>
              <a:ext cx="222152" cy="0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318525" y="4721262"/>
              <a:ext cx="576066" cy="461665"/>
            </a:xfrm>
            <a:prstGeom prst="rect">
              <a:avLst/>
            </a:prstGeom>
            <a:solidFill>
              <a:schemeClr val="tx1"/>
            </a:solidFill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微软雅黑" panose="020B0503020204020204" charset="-122"/>
                  <a:cs typeface="Arial" panose="020B0604020202020204"/>
                </a:rPr>
                <a:t>64</a:t>
              </a:r>
              <a:endParaRPr lang="en-US" sz="2400" b="1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25551" y="4484476"/>
            <a:ext cx="1195964" cy="461665"/>
            <a:chOff x="944601" y="3782801"/>
            <a:chExt cx="1195964" cy="461665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1918413" y="4028170"/>
              <a:ext cx="222152" cy="0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44601" y="3782801"/>
              <a:ext cx="973812" cy="461665"/>
            </a:xfrm>
            <a:prstGeom prst="rect">
              <a:avLst/>
            </a:prstGeom>
            <a:solidFill>
              <a:schemeClr val="tx1"/>
            </a:solidFill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微软雅黑" panose="020B0503020204020204" charset="-122"/>
                  <a:cs typeface="Arial" panose="020B0604020202020204"/>
                </a:rPr>
                <a:t>128</a:t>
              </a:r>
              <a:endParaRPr lang="en-US" sz="2400" b="1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77768" y="3851312"/>
            <a:ext cx="1019925" cy="461665"/>
            <a:chOff x="1096818" y="2968662"/>
            <a:chExt cx="1019925" cy="461665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894591" y="3199495"/>
              <a:ext cx="222152" cy="0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096818" y="2968662"/>
              <a:ext cx="821595" cy="461665"/>
            </a:xfrm>
            <a:prstGeom prst="rect">
              <a:avLst/>
            </a:prstGeom>
            <a:solidFill>
              <a:schemeClr val="tx1"/>
            </a:solidFill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微软雅黑" panose="020B0503020204020204" charset="-122"/>
                  <a:cs typeface="Arial" panose="020B0604020202020204"/>
                </a:rPr>
                <a:t>256</a:t>
              </a:r>
              <a:endParaRPr lang="en-US" sz="2400" b="1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039983" y="2152448"/>
            <a:ext cx="1067235" cy="461665"/>
            <a:chOff x="1059033" y="1936548"/>
            <a:chExt cx="1067235" cy="461665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904116" y="2187736"/>
              <a:ext cx="222152" cy="0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059033" y="1936548"/>
              <a:ext cx="861191" cy="461665"/>
            </a:xfrm>
            <a:prstGeom prst="rect">
              <a:avLst/>
            </a:prstGeom>
            <a:solidFill>
              <a:schemeClr val="tx1"/>
            </a:solidFill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微软雅黑" panose="020B0503020204020204" charset="-122"/>
                  <a:cs typeface="Arial" panose="020B0604020202020204"/>
                </a:rPr>
                <a:t>512</a:t>
              </a:r>
              <a:endParaRPr lang="en-US" sz="2400" b="1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70408" y="1528175"/>
            <a:ext cx="112694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How many nodes </a:t>
            </a:r>
            <a:r>
              <a:rPr lang="en-US" sz="2400" dirty="0">
                <a:solidFill>
                  <a:schemeClr val="bg2"/>
                </a:solidFill>
                <a:latin typeface="微软雅黑" panose="020B0503020204020204" charset="-122"/>
                <a:cs typeface="微软雅黑" panose="020B0503020204020204" charset="-122"/>
              </a:rPr>
              <a:t>can we colocate in a single machine </a:t>
            </a:r>
            <a:r>
              <a:rPr lang="en-US" sz="2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maintaining accuracy?</a:t>
            </a:r>
            <a:endParaRPr lang="en-US" sz="2400" b="1" u="sng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78729" y="6334033"/>
            <a:ext cx="1689373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decommission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369488" y="6334033"/>
            <a:ext cx="1211999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rebalance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007749" y="6346779"/>
            <a:ext cx="527709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IBR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" name="Oval Callout 9"/>
          <p:cNvSpPr/>
          <p:nvPr/>
        </p:nvSpPr>
        <p:spPr>
          <a:xfrm>
            <a:off x="4060623" y="2449960"/>
            <a:ext cx="3930400" cy="1103344"/>
          </a:xfrm>
          <a:prstGeom prst="wedgeEllipseCallout">
            <a:avLst>
              <a:gd name="adj1" fmla="val -63894"/>
              <a:gd name="adj2" fmla="val 79754"/>
            </a:avLst>
          </a:prstGeom>
          <a:solidFill>
            <a:schemeClr val="tx1"/>
          </a:solidFill>
          <a:ln w="1905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Need all techniques for a high colocation factor</a:t>
            </a:r>
            <a:endParaRPr lang="en-US" sz="2000" b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6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1823" y="47770"/>
            <a:ext cx="4346436" cy="266092"/>
          </a:xfrm>
        </p:spPr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5320" y="1334135"/>
            <a:ext cx="5567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微软雅黑" panose="020B0503020204020204" charset="-122"/>
              </a:rPr>
              <a:t>Discovering</a:t>
            </a:r>
            <a:r>
              <a:rPr lang="en-US" sz="2800" dirty="0">
                <a:solidFill>
                  <a:schemeClr val="bg1"/>
                </a:solidFill>
                <a:latin typeface="微软雅黑" panose="020B0503020204020204" charset="-122"/>
              </a:rPr>
              <a:t> scalability bugs</a:t>
            </a:r>
            <a:endParaRPr lang="en-US" sz="28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98745" y="1807210"/>
            <a:ext cx="6558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微软雅黑" panose="020B0503020204020204" charset="-122"/>
              </a:rPr>
              <a:t>Democratizing </a:t>
            </a:r>
            <a:r>
              <a:rPr lang="en-US" sz="2800" dirty="0">
                <a:solidFill>
                  <a:schemeClr val="bg1"/>
                </a:solidFill>
                <a:latin typeface="微软雅黑" panose="020B0503020204020204" charset="-122"/>
              </a:rPr>
              <a:t>large scale testing</a:t>
            </a:r>
            <a:endParaRPr lang="en-US" sz="28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13527" y="331816"/>
            <a:ext cx="11206766" cy="971535"/>
          </a:xfrm>
        </p:spPr>
        <p:txBody>
          <a:bodyPr/>
          <a:lstStyle/>
          <a:p>
            <a:r>
              <a:rPr lang="en-US" sz="5400" b="0" dirty="0"/>
              <a:t>Conclusions          </a:t>
            </a:r>
            <a:r>
              <a:rPr lang="en-US" sz="5400" b="0" dirty="0" err="1"/>
              <a:t>ScaleCheck</a:t>
            </a:r>
            <a:r>
              <a:rPr lang="en-US" sz="5400" b="0" dirty="0"/>
              <a:t>:</a:t>
            </a:r>
            <a:endParaRPr lang="en-US" sz="5400" b="0" dirty="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526" y="2257043"/>
            <a:ext cx="3842470" cy="344746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03" y="5052992"/>
            <a:ext cx="753139" cy="1118467"/>
          </a:xfrm>
          <a:prstGeom prst="rect">
            <a:avLst/>
          </a:prstGeom>
          <a:effectLst/>
        </p:spPr>
      </p:pic>
      <p:pic>
        <p:nvPicPr>
          <p:cNvPr id="86" name="Picture 4" descr="Resultado de imagen para lupa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60" y="3843285"/>
            <a:ext cx="1098252" cy="1098252"/>
          </a:xfrm>
          <a:prstGeom prst="rect">
            <a:avLst/>
          </a:prstGeom>
          <a:noFill/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274" y="3032329"/>
            <a:ext cx="4067530" cy="327662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2273" y="4796542"/>
            <a:ext cx="667850" cy="1151466"/>
          </a:xfrm>
          <a:prstGeom prst="rect">
            <a:avLst/>
          </a:prstGeom>
          <a:effectLst/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8259" y="3850914"/>
            <a:ext cx="755801" cy="945628"/>
          </a:xfrm>
          <a:prstGeom prst="rect">
            <a:avLst/>
          </a:prstGeom>
          <a:effectLst/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226" y="3678075"/>
            <a:ext cx="753139" cy="1118467"/>
          </a:xfrm>
          <a:prstGeom prst="rect">
            <a:avLst/>
          </a:prstGeom>
          <a:effectLst/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947" y="4796542"/>
            <a:ext cx="667850" cy="1151466"/>
          </a:xfrm>
          <a:prstGeom prst="rect">
            <a:avLst/>
          </a:prstGeom>
          <a:effectLst/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52596" y="2889819"/>
            <a:ext cx="713461" cy="961095"/>
          </a:xfrm>
          <a:prstGeom prst="rect">
            <a:avLst/>
          </a:prstGeom>
          <a:effectLst/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944346" y="2668522"/>
            <a:ext cx="795759" cy="945628"/>
          </a:xfrm>
          <a:prstGeom prst="rect">
            <a:avLst/>
          </a:prstGeom>
          <a:effectLst/>
        </p:spPr>
      </p:pic>
      <p:sp>
        <p:nvSpPr>
          <p:cNvPr id="94" name="Right Arrow 15"/>
          <p:cNvSpPr/>
          <p:nvPr/>
        </p:nvSpPr>
        <p:spPr>
          <a:xfrm>
            <a:off x="4893733" y="3314145"/>
            <a:ext cx="1160962" cy="1459189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92968" y="1334128"/>
            <a:ext cx="307443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Real-scale testing</a:t>
            </a:r>
            <a:endParaRPr lang="en-US" sz="32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5"/>
    </mc:Choice>
    <mc:Fallback>
      <p:transition spd="slow" advTm="1785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" y="354965"/>
            <a:ext cx="11496040" cy="723900"/>
          </a:xfrm>
        </p:spPr>
        <p:txBody>
          <a:bodyPr/>
          <a:lstStyle/>
          <a:p>
            <a:r>
              <a:rPr lang="en-US" sz="4000" b="0" dirty="0"/>
              <a:t>Limitations and Future Work</a:t>
            </a:r>
            <a:endParaRPr lang="en-US" sz="40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10" name="Content Placeholder 5"/>
          <p:cNvSpPr txBox="1"/>
          <p:nvPr/>
        </p:nvSpPr>
        <p:spPr>
          <a:xfrm>
            <a:off x="347936" y="1078994"/>
            <a:ext cx="8621875" cy="516011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panose="05000000000000000000" pitchFamily="2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Focus on scale dependent CPU/Processing time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E.g. cluster size, number of files, </a:t>
            </a:r>
            <a:r>
              <a:rPr lang="en-US" dirty="0" err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etc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…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Scale of </a:t>
            </a:r>
            <a:r>
              <a:rPr 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load</a:t>
            </a:r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, Scale of </a:t>
            </a:r>
            <a:r>
              <a:rPr 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failure</a:t>
            </a:r>
            <a:endParaRPr lang="en-US" b="1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Colocation factor limited by a single machine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Akin to unit testing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Multiple machines </a:t>
            </a:r>
            <a:endParaRPr lang="en-US" b="1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PIL might require real scale memoization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Offline memoization takes too long (days)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Explore </a:t>
            </a:r>
            <a:r>
              <a:rPr 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other CPU contention reduction techniques</a:t>
            </a:r>
            <a:endParaRPr lang="en-US" b="1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New code = New maintenance costs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Low cost (about 1% of code base)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Going for </a:t>
            </a:r>
            <a:r>
              <a:rPr 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zero-effort emulation</a:t>
            </a:r>
            <a:endParaRPr lang="en-US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2" y="4866019"/>
            <a:ext cx="2830198" cy="1573742"/>
          </a:xfrm>
          <a:prstGeom prst="rect">
            <a:avLst/>
          </a:prstGeom>
        </p:spPr>
      </p:pic>
      <p:pic>
        <p:nvPicPr>
          <p:cNvPr id="14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541" y="4713617"/>
            <a:ext cx="2819620" cy="1573742"/>
          </a:xfrm>
        </p:spPr>
      </p:pic>
      <p:sp>
        <p:nvSpPr>
          <p:cNvPr id="16" name="TextBox 15"/>
          <p:cNvSpPr txBox="1"/>
          <p:nvPr/>
        </p:nvSpPr>
        <p:spPr>
          <a:xfrm>
            <a:off x="498580" y="6287359"/>
            <a:ext cx="275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微软雅黑" panose="020B0503020204020204" charset="-122"/>
                <a:ea typeface="Calibri" panose="020F0502020204030204" charset="0"/>
                <a:cs typeface="微软雅黑" panose="020B0503020204020204" charset="-122"/>
              </a:rPr>
              <a:t>http://ucare.cs.uchicago.edu</a:t>
            </a:r>
            <a:endParaRPr lang="en-US" dirty="0">
              <a:solidFill>
                <a:srgbClr val="3366FF"/>
              </a:solidFill>
              <a:latin typeface="微软雅黑" panose="020B0503020204020204" charset="-122"/>
              <a:ea typeface="Calibri" panose="020F0502020204030204" charset="0"/>
              <a:cs typeface="微软雅黑" panose="020B050302020402020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57406" y="6287359"/>
            <a:ext cx="2579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微软雅黑" panose="020B0503020204020204" charset="-122"/>
                <a:ea typeface="Calibri" panose="020F0502020204030204" charset="0"/>
                <a:cs typeface="微软雅黑" panose="020B0503020204020204" charset="-122"/>
              </a:rPr>
              <a:t>https://ceres.uchicago.edu</a:t>
            </a:r>
            <a:endParaRPr lang="en-US" dirty="0">
              <a:solidFill>
                <a:srgbClr val="800000"/>
              </a:solidFill>
              <a:latin typeface="微软雅黑" panose="020B0503020204020204" charset="-122"/>
              <a:ea typeface="Calibri" panose="020F0502020204030204" charset="0"/>
              <a:cs typeface="微软雅黑" panose="020B0503020204020204" charset="-122"/>
            </a:endParaRPr>
          </a:p>
        </p:txBody>
      </p:sp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3046103" y="1723165"/>
            <a:ext cx="5815236" cy="1771650"/>
          </a:xfrm>
        </p:spPr>
        <p:txBody>
          <a:bodyPr/>
          <a:lstStyle/>
          <a:p>
            <a:pPr algn="ctr"/>
            <a:r>
              <a:rPr lang="en-US" sz="5400" dirty="0"/>
              <a:t>Thank you!</a:t>
            </a:r>
            <a:br>
              <a:rPr lang="en-US" sz="5400" dirty="0"/>
            </a:br>
            <a:r>
              <a:rPr lang="en-US" sz="5400" dirty="0"/>
              <a:t>Questions?</a:t>
            </a:r>
            <a:endParaRPr lang="en-US" sz="5400" dirty="0"/>
          </a:p>
        </p:txBody>
      </p:sp>
      <p:pic>
        <p:nvPicPr>
          <p:cNvPr id="22" name="Picture 21" descr="text-whi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79" y="5012887"/>
            <a:ext cx="3626683" cy="12800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4567" y="6255093"/>
            <a:ext cx="230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微软雅黑" panose="020B0503020204020204" charset="-122"/>
                <a:ea typeface="Calibri" panose="020F0502020204030204" charset="0"/>
                <a:cs typeface="微软雅黑" panose="020B0503020204020204" charset="-122"/>
              </a:rPr>
              <a:t>http://cs.uchicago.edu</a:t>
            </a:r>
            <a:endParaRPr lang="en-US" dirty="0">
              <a:solidFill>
                <a:srgbClr val="800000"/>
              </a:solidFill>
              <a:latin typeface="微软雅黑" panose="020B0503020204020204" charset="-122"/>
              <a:ea typeface="Calibri" panose="020F0502020204030204" charset="0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flipV="1">
            <a:off x="3943350" y="4896053"/>
            <a:ext cx="2705100" cy="919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/>
          <p:cNvSpPr/>
          <p:nvPr/>
        </p:nvSpPr>
        <p:spPr>
          <a:xfrm>
            <a:off x="3943350" y="3133725"/>
            <a:ext cx="4276725" cy="1990229"/>
          </a:xfrm>
          <a:custGeom>
            <a:avLst/>
            <a:gdLst>
              <a:gd name="connsiteX0" fmla="*/ 0 w 4276725"/>
              <a:gd name="connsiteY0" fmla="*/ 1828800 h 1990229"/>
              <a:gd name="connsiteX1" fmla="*/ 2609850 w 4276725"/>
              <a:gd name="connsiteY1" fmla="*/ 1809750 h 1990229"/>
              <a:gd name="connsiteX2" fmla="*/ 4276725 w 4276725"/>
              <a:gd name="connsiteY2" fmla="*/ 0 h 1990229"/>
              <a:gd name="connsiteX3" fmla="*/ 4276725 w 4276725"/>
              <a:gd name="connsiteY3" fmla="*/ 0 h 199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6725" h="1990229">
                <a:moveTo>
                  <a:pt x="0" y="1828800"/>
                </a:moveTo>
                <a:cubicBezTo>
                  <a:pt x="948531" y="1971675"/>
                  <a:pt x="1897063" y="2114550"/>
                  <a:pt x="2609850" y="1809750"/>
                </a:cubicBezTo>
                <a:cubicBezTo>
                  <a:pt x="3322637" y="1504950"/>
                  <a:pt x="4276725" y="0"/>
                  <a:pt x="4276725" y="0"/>
                </a:cubicBezTo>
                <a:lnTo>
                  <a:pt x="4276725" y="0"/>
                </a:ln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Scalability</a:t>
            </a:r>
            <a:r>
              <a:rPr lang="en-US" dirty="0"/>
              <a:t> </a:t>
            </a:r>
            <a:r>
              <a:rPr lang="en-US" b="0" dirty="0"/>
              <a:t>Bugs</a:t>
            </a:r>
            <a:endParaRPr lang="en-US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/>
          <a:srcRect l="18605" t="14721" b="11510"/>
          <a:stretch>
            <a:fillRect/>
          </a:stretch>
        </p:blipFill>
        <p:spPr>
          <a:xfrm>
            <a:off x="7810817" y="5670491"/>
            <a:ext cx="1408101" cy="875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/>
          <a:srcRect l="55736" t="24338" r="19416" b="52125"/>
          <a:stretch>
            <a:fillRect/>
          </a:stretch>
        </p:blipFill>
        <p:spPr>
          <a:xfrm>
            <a:off x="3704252" y="5649105"/>
            <a:ext cx="592496" cy="3740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0051" y="1514627"/>
            <a:ext cx="114161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Latent bugs whose symptoms </a:t>
            </a:r>
            <a:r>
              <a:rPr lang="en-US" sz="2400" b="1" i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surface in large-scale deployments</a:t>
            </a:r>
            <a:r>
              <a:rPr lang="en-US" sz="2400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, but not necessarily in small/medium-scale deployments </a:t>
            </a:r>
            <a:endParaRPr lang="en-US" sz="2400" i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1823" y="47770"/>
            <a:ext cx="4346436" cy="266092"/>
          </a:xfrm>
        </p:spPr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167" y="3895174"/>
            <a:ext cx="802826" cy="83662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727331" y="5659610"/>
            <a:ext cx="120404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#Nodes</a:t>
            </a:r>
            <a:endParaRPr lang="en-US" sz="2400" b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2660510" y="3737624"/>
            <a:ext cx="17333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Symptom</a:t>
            </a:r>
            <a:endParaRPr lang="en-US" sz="2400" b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" name="Picture 17" descr="Resultado de imagen para software bu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4187" flipH="1">
            <a:off x="7189205" y="2682374"/>
            <a:ext cx="899690" cy="77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3902982" y="2925019"/>
            <a:ext cx="4720054" cy="2549390"/>
            <a:chOff x="3938154" y="1288473"/>
            <a:chExt cx="4720054" cy="2549390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3938154" y="3837863"/>
              <a:ext cx="4720054" cy="0"/>
            </a:xfrm>
            <a:prstGeom prst="straightConnector1">
              <a:avLst/>
            </a:prstGeom>
            <a:ln w="76200" cmpd="sng">
              <a:solidFill>
                <a:schemeClr val="bg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3969327" y="1288473"/>
              <a:ext cx="0" cy="2549390"/>
            </a:xfrm>
            <a:prstGeom prst="straightConnector1">
              <a:avLst/>
            </a:prstGeom>
            <a:ln w="76200" cmpd="sng">
              <a:solidFill>
                <a:schemeClr val="bg1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 rot="5400000">
            <a:off x="7077213" y="2201787"/>
            <a:ext cx="2549384" cy="3450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5400000">
            <a:off x="5577751" y="3319874"/>
            <a:ext cx="458636" cy="36639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5400000">
            <a:off x="4383501" y="3167441"/>
            <a:ext cx="1855980" cy="2673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9"/>
    </mc:Choice>
    <mc:Fallback>
      <p:transition spd="slow" advTm="1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08" y="274638"/>
            <a:ext cx="11495833" cy="1143000"/>
          </a:xfrm>
        </p:spPr>
        <p:txBody>
          <a:bodyPr/>
          <a:lstStyle/>
          <a:p>
            <a:r>
              <a:rPr lang="en-US" b="0" dirty="0"/>
              <a:t>An Example: Cassandra Bug #3831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758292" y="2726292"/>
            <a:ext cx="3765675" cy="3212687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95" y="3730470"/>
            <a:ext cx="1237309" cy="1034112"/>
          </a:xfrm>
          <a:prstGeom prst="rect">
            <a:avLst/>
          </a:prstGeom>
          <a:effectLst/>
        </p:spPr>
      </p:pic>
      <p:sp>
        <p:nvSpPr>
          <p:cNvPr id="35" name="TextBox 34"/>
          <p:cNvSpPr txBox="1"/>
          <p:nvPr/>
        </p:nvSpPr>
        <p:spPr>
          <a:xfrm>
            <a:off x="5176766" y="6234083"/>
            <a:ext cx="144836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N=6</a:t>
            </a:r>
            <a:endParaRPr lang="en-US" sz="32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6" name="Picture 35" descr="server.pn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78" y="5069894"/>
            <a:ext cx="1237309" cy="1034112"/>
          </a:xfrm>
          <a:prstGeom prst="rect">
            <a:avLst/>
          </a:prstGeom>
          <a:effectLst/>
        </p:spPr>
      </p:pic>
      <p:pic>
        <p:nvPicPr>
          <p:cNvPr id="37" name="Picture 36" descr="server.pn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115" y="2506851"/>
            <a:ext cx="1237309" cy="1034112"/>
          </a:xfrm>
          <a:prstGeom prst="rect">
            <a:avLst/>
          </a:prstGeom>
          <a:effectLst/>
        </p:spPr>
      </p:pic>
      <p:pic>
        <p:nvPicPr>
          <p:cNvPr id="38" name="Picture 37" descr="server.pn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64" y="2561265"/>
            <a:ext cx="1237309" cy="1034112"/>
          </a:xfrm>
          <a:prstGeom prst="rect">
            <a:avLst/>
          </a:prstGeom>
          <a:effectLst/>
        </p:spPr>
      </p:pic>
      <p:pic>
        <p:nvPicPr>
          <p:cNvPr id="39" name="Picture 38" descr="server.pn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71" y="3590000"/>
            <a:ext cx="1237309" cy="1034112"/>
          </a:xfrm>
          <a:prstGeom prst="rect">
            <a:avLst/>
          </a:prstGeom>
          <a:effectLst/>
        </p:spPr>
      </p:pic>
      <p:pic>
        <p:nvPicPr>
          <p:cNvPr id="40" name="Picture 39" descr="server.pn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57" y="5069894"/>
            <a:ext cx="1237309" cy="1034112"/>
          </a:xfrm>
          <a:prstGeom prst="rect">
            <a:avLst/>
          </a:prstGeom>
          <a:effectLst/>
        </p:spPr>
      </p:pic>
      <p:pic>
        <p:nvPicPr>
          <p:cNvPr id="41" name="Picture 40" descr="serv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496" y="1780069"/>
            <a:ext cx="864941" cy="722896"/>
          </a:xfrm>
          <a:prstGeom prst="rect">
            <a:avLst/>
          </a:prstGeom>
          <a:effectLst/>
        </p:spPr>
      </p:pic>
      <p:sp>
        <p:nvSpPr>
          <p:cNvPr id="42" name="Right Arrow 28"/>
          <p:cNvSpPr/>
          <p:nvPr/>
        </p:nvSpPr>
        <p:spPr>
          <a:xfrm rot="19179052">
            <a:off x="6649178" y="2493879"/>
            <a:ext cx="573182" cy="247668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456552" y="5417740"/>
            <a:ext cx="825249" cy="81634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70133" y="3794624"/>
            <a:ext cx="825249" cy="81634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807175" y="5454570"/>
            <a:ext cx="825249" cy="81634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22543" y="3953430"/>
            <a:ext cx="825249" cy="81634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18454" y="2442216"/>
            <a:ext cx="825249" cy="81634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224191" y="1672402"/>
            <a:ext cx="24264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Decommissioning</a:t>
            </a:r>
            <a:endParaRPr lang="en-US" sz="24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1823" y="47770"/>
            <a:ext cx="4346436" cy="266092"/>
          </a:xfrm>
        </p:spPr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454204" y="3595377"/>
            <a:ext cx="2375067" cy="1991573"/>
            <a:chOff x="4454204" y="3595377"/>
            <a:chExt cx="2375067" cy="1991573"/>
          </a:xfrm>
        </p:grpSpPr>
        <p:grpSp>
          <p:nvGrpSpPr>
            <p:cNvPr id="88" name="Group 87"/>
            <p:cNvGrpSpPr/>
            <p:nvPr/>
          </p:nvGrpSpPr>
          <p:grpSpPr>
            <a:xfrm>
              <a:off x="4572919" y="3595377"/>
              <a:ext cx="2052214" cy="1991573"/>
              <a:chOff x="4572919" y="3595377"/>
              <a:chExt cx="2052214" cy="1991573"/>
            </a:xfrm>
          </p:grpSpPr>
          <p:cxnSp>
            <p:nvCxnSpPr>
              <p:cNvPr id="58" name="Straight Connector 57"/>
              <p:cNvCxnSpPr>
                <a:stCxn id="38" idx="2"/>
                <a:endCxn id="36" idx="0"/>
              </p:cNvCxnSpPr>
              <p:nvPr/>
            </p:nvCxnSpPr>
            <p:spPr>
              <a:xfrm>
                <a:off x="4572919" y="3595377"/>
                <a:ext cx="2052214" cy="1474517"/>
              </a:xfrm>
              <a:prstGeom prst="line">
                <a:avLst/>
              </a:prstGeom>
              <a:ln w="38100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36" idx="1"/>
                <a:endCxn id="40" idx="3"/>
              </p:cNvCxnSpPr>
              <p:nvPr/>
            </p:nvCxnSpPr>
            <p:spPr>
              <a:xfrm flipH="1">
                <a:off x="5176766" y="5586950"/>
                <a:ext cx="829712" cy="0"/>
              </a:xfrm>
              <a:prstGeom prst="line">
                <a:avLst/>
              </a:prstGeom>
              <a:ln w="38100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/>
            </p:nvSpPr>
            <p:spPr>
              <a:xfrm>
                <a:off x="4853348" y="4723908"/>
                <a:ext cx="14573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微软雅黑" panose="020B0503020204020204" charset="-122"/>
                  </a:rPr>
                  <a:t>Update Ring</a:t>
                </a:r>
                <a:endParaRPr lang="en-US" sz="2000" dirty="0">
                  <a:solidFill>
                    <a:schemeClr val="bg1"/>
                  </a:solidFill>
                  <a:latin typeface="微软雅黑" panose="020B0503020204020204" charset="-122"/>
                </a:endParaRPr>
              </a:p>
            </p:txBody>
          </p:sp>
        </p:grpSp>
        <p:cxnSp>
          <p:nvCxnSpPr>
            <p:cNvPr id="43" name="Straight Connector 42"/>
            <p:cNvCxnSpPr/>
            <p:nvPr/>
          </p:nvCxnSpPr>
          <p:spPr>
            <a:xfrm flipH="1">
              <a:off x="4454204" y="4243581"/>
              <a:ext cx="2375067" cy="14047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9"/>
    </mc:Choice>
    <mc:Fallback>
      <p:transition spd="slow" advTm="2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An Example: Cassandra Bug #3831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23185" y="1445732"/>
            <a:ext cx="6219050" cy="5222505"/>
            <a:chOff x="2607711" y="1384354"/>
            <a:chExt cx="6490970" cy="5545931"/>
          </a:xfrm>
        </p:grpSpPr>
        <p:sp>
          <p:nvSpPr>
            <p:cNvPr id="33" name="Oval 32"/>
            <p:cNvSpPr/>
            <p:nvPr/>
          </p:nvSpPr>
          <p:spPr>
            <a:xfrm>
              <a:off x="3135813" y="1825479"/>
              <a:ext cx="5271218" cy="4788933"/>
            </a:xfrm>
            <a:prstGeom prst="ellipse">
              <a:avLst/>
            </a:prstGeom>
            <a:noFill/>
            <a:ln w="571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Narrow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607711" y="1384354"/>
              <a:ext cx="6490970" cy="5545931"/>
              <a:chOff x="2731536" y="1184329"/>
              <a:chExt cx="6490970" cy="5545931"/>
            </a:xfrm>
          </p:grpSpPr>
          <p:pic>
            <p:nvPicPr>
              <p:cNvPr id="34" name="Picture 33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3058" y="3915257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36" name="Picture 35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5681" y="5490161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37" name="Picture 36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2179" y="5696148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38" name="Picture 37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3191" y="5490161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39" name="Picture 38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3999" y="4854106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40" name="Picture 39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536" y="2989872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41" name="Picture 40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9208" y="5696148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29" name="Picture 28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6594" y="2064487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30" name="Picture 29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9230" y="4854106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31" name="Picture 30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5961" y="1346986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32" name="Picture 31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9312" y="1184329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43" name="Picture 42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9035" y="1748406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45" name="Picture 44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4536" y="1287323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46" name="Picture 45" descr="server.png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5197" y="3613918"/>
                <a:ext cx="1237309" cy="1034112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63" name="TextBox 62"/>
          <p:cNvSpPr txBox="1"/>
          <p:nvPr/>
        </p:nvSpPr>
        <p:spPr>
          <a:xfrm>
            <a:off x="9988378" y="6094873"/>
            <a:ext cx="147187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lang="en-US" sz="32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&gt; 200</a:t>
            </a:r>
            <a:endParaRPr lang="en-US" sz="32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4" name="Picture 63" descr="serv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756" y="2181040"/>
            <a:ext cx="928093" cy="775677"/>
          </a:xfrm>
          <a:prstGeom prst="rect">
            <a:avLst/>
          </a:prstGeom>
          <a:effectLst/>
        </p:spPr>
      </p:pic>
      <p:sp>
        <p:nvSpPr>
          <p:cNvPr id="65" name="Right Arrow 28"/>
          <p:cNvSpPr/>
          <p:nvPr/>
        </p:nvSpPr>
        <p:spPr>
          <a:xfrm rot="19179052">
            <a:off x="9944458" y="2847944"/>
            <a:ext cx="574438" cy="321025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948825" y="3817290"/>
            <a:ext cx="1959191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A: “ B is dead”</a:t>
            </a:r>
            <a:endParaRPr lang="en-US" sz="24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954872" y="4195608"/>
            <a:ext cx="191289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A: “ B is alive”</a:t>
            </a:r>
            <a:endParaRPr lang="en-US" sz="24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15374" y="4842032"/>
            <a:ext cx="787613" cy="78761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15375" y="5250025"/>
            <a:ext cx="541233" cy="535392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5109640" y="5779268"/>
            <a:ext cx="35137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endParaRPr lang="en-US" sz="24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448209" y="4291630"/>
            <a:ext cx="4547812" cy="1917203"/>
            <a:chOff x="5198825" y="4291630"/>
            <a:chExt cx="4547812" cy="1917203"/>
          </a:xfrm>
        </p:grpSpPr>
        <p:grpSp>
          <p:nvGrpSpPr>
            <p:cNvPr id="26" name="Group 25"/>
            <p:cNvGrpSpPr/>
            <p:nvPr/>
          </p:nvGrpSpPr>
          <p:grpSpPr>
            <a:xfrm>
              <a:off x="5198825" y="4291630"/>
              <a:ext cx="4547812" cy="1917203"/>
              <a:chOff x="5198825" y="4291630"/>
              <a:chExt cx="4547812" cy="1917203"/>
            </a:xfrm>
          </p:grpSpPr>
          <p:cxnSp>
            <p:nvCxnSpPr>
              <p:cNvPr id="78" name="Straight Arrow Connector 77"/>
              <p:cNvCxnSpPr/>
              <p:nvPr/>
            </p:nvCxnSpPr>
            <p:spPr>
              <a:xfrm flipH="1" flipV="1">
                <a:off x="5198825" y="5598609"/>
                <a:ext cx="1440531" cy="610224"/>
              </a:xfrm>
              <a:prstGeom prst="straightConnector1">
                <a:avLst/>
              </a:prstGeom>
              <a:ln w="57150" cmpd="sng">
                <a:solidFill>
                  <a:srgbClr val="FF0000"/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H="1">
                <a:off x="9482587" y="4291630"/>
                <a:ext cx="264050" cy="1053496"/>
              </a:xfrm>
              <a:prstGeom prst="straightConnector1">
                <a:avLst/>
              </a:prstGeom>
              <a:ln w="57150" cmpd="sng">
                <a:solidFill>
                  <a:srgbClr val="FF0000"/>
                </a:solidFill>
                <a:prstDash val="sysDash"/>
                <a:headEnd type="stealth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H="1">
                <a:off x="6631876" y="6192056"/>
                <a:ext cx="1315429" cy="0"/>
              </a:xfrm>
              <a:prstGeom prst="straightConnector1">
                <a:avLst/>
              </a:prstGeom>
              <a:ln w="57150" cmpd="sng">
                <a:solidFill>
                  <a:srgbClr val="FF0000"/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H="1">
                <a:off x="7955362" y="5330565"/>
                <a:ext cx="1550779" cy="872893"/>
              </a:xfrm>
              <a:prstGeom prst="straightConnector1">
                <a:avLst/>
              </a:prstGeom>
              <a:ln w="57150" cmpd="sng">
                <a:solidFill>
                  <a:srgbClr val="FF0000"/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/>
            <p:cNvSpPr txBox="1"/>
            <p:nvPr/>
          </p:nvSpPr>
          <p:spPr>
            <a:xfrm>
              <a:off x="6628245" y="5370334"/>
              <a:ext cx="1423794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微软雅黑" panose="020B0503020204020204" charset="-122"/>
                  <a:cs typeface="微软雅黑" panose="020B0503020204020204" charset="-122"/>
                </a:rPr>
                <a:t>Late Gossip</a:t>
              </a:r>
              <a:endParaRPr lang="en-US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964729" y="3246296"/>
            <a:ext cx="2165016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CPU intensive</a:t>
            </a:r>
            <a:endParaRPr lang="en-US" sz="24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0.1 – 4 seconds</a:t>
            </a:r>
            <a:endParaRPr lang="en-US" sz="24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87" name="Curved Connector 123"/>
          <p:cNvCxnSpPr/>
          <p:nvPr/>
        </p:nvCxnSpPr>
        <p:spPr>
          <a:xfrm rot="10800000" flipH="1" flipV="1">
            <a:off x="4946193" y="5261834"/>
            <a:ext cx="15510" cy="272990"/>
          </a:xfrm>
          <a:prstGeom prst="curvedConnector3">
            <a:avLst>
              <a:gd name="adj1" fmla="val -3210916"/>
            </a:avLst>
          </a:prstGeom>
          <a:ln w="28575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386334" y="4913052"/>
            <a:ext cx="108876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Flapping</a:t>
            </a:r>
            <a:endParaRPr lang="en-US" sz="20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89" name="Curved Connector 123"/>
          <p:cNvCxnSpPr/>
          <p:nvPr/>
        </p:nvCxnSpPr>
        <p:spPr>
          <a:xfrm rot="10800000" flipH="1" flipV="1">
            <a:off x="10177414" y="4036142"/>
            <a:ext cx="15510" cy="272990"/>
          </a:xfrm>
          <a:prstGeom prst="curvedConnector3">
            <a:avLst>
              <a:gd name="adj1" fmla="val -3210916"/>
            </a:avLst>
          </a:prstGeom>
          <a:ln w="28575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28886" y="4156803"/>
            <a:ext cx="323407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In all nodes!</a:t>
            </a:r>
            <a:endParaRPr lang="en-US" sz="32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(unstable cluster)</a:t>
            </a:r>
            <a:endParaRPr lang="en-US" sz="32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1823" y="47770"/>
            <a:ext cx="4346436" cy="266092"/>
          </a:xfrm>
        </p:spPr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342900" y="1702435"/>
            <a:ext cx="3996055" cy="1427480"/>
            <a:chOff x="540" y="2681"/>
            <a:chExt cx="6293" cy="2248"/>
          </a:xfrm>
        </p:grpSpPr>
        <p:sp>
          <p:nvSpPr>
            <p:cNvPr id="56" name="Folded Corner 1"/>
            <p:cNvSpPr/>
            <p:nvPr/>
          </p:nvSpPr>
          <p:spPr>
            <a:xfrm>
              <a:off x="540" y="2681"/>
              <a:ext cx="6131" cy="2249"/>
            </a:xfrm>
            <a:prstGeom prst="foldedCorner">
              <a:avLst>
                <a:gd name="adj" fmla="val 0"/>
              </a:avLst>
            </a:prstGeom>
            <a:solidFill>
              <a:schemeClr val="tx1"/>
            </a:solidFill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In every node</a:t>
              </a:r>
              <a:endParaRPr lang="en-US" sz="20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en-US" sz="2000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for(</a:t>
              </a:r>
              <a:r>
                <a:rPr lang="en-US" sz="2000" dirty="0" err="1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i</a:t>
              </a:r>
              <a:r>
                <a:rPr lang="en-US" sz="2000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=0 to </a:t>
              </a:r>
              <a:r>
                <a:rPr lang="en-US" sz="2000" b="1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lang="en-US" sz="2000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)</a:t>
              </a:r>
              <a:endPara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en-US" sz="2000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    for(j=0 to </a:t>
              </a:r>
              <a:r>
                <a:rPr lang="en-US" sz="2000" b="1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lang="en-US" sz="2000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)</a:t>
              </a:r>
              <a:endPara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en-US" sz="2000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        for(k=0 to </a:t>
              </a:r>
              <a:r>
                <a:rPr lang="en-US" sz="2000" b="1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lang="en-US" sz="2000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)</a:t>
              </a:r>
              <a:endPara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57">
                  <a:extLst>
                    <a:ext uri="{FF2B5EF4-FFF2-40B4-BE49-F238E27FC236}">
                      <ele attr="{BB7BF905-D9A7-47B1-A5C4-3A3EC128CA83}"/>
                    </a:ext>
                  </a:extLst>
                </p:cNvPr>
                <p:cNvSpPr txBox="1"/>
                <p:nvPr/>
              </p:nvSpPr>
              <p:spPr>
                <a:xfrm>
                  <a:off x="2861216" y="2276222"/>
                  <a:ext cx="1271951" cy="53296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</mc:Choice>
          <mc:Fallback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1" y="3529"/>
                  <a:ext cx="2003" cy="83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980" b="-18605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  <a:endParaRPr lang="en-US">
                    <a:noFill/>
                  </a:endParaRPr>
                </a:p>
              </p:txBody>
            </p:sp>
          </mc:Fallback>
        </mc:AlternateContent>
        <p:sp>
          <p:nvSpPr>
            <p:cNvPr id="4" name="Right Brace 3"/>
            <p:cNvSpPr/>
            <p:nvPr/>
          </p:nvSpPr>
          <p:spPr>
            <a:xfrm>
              <a:off x="4393" y="3320"/>
              <a:ext cx="438" cy="1258"/>
            </a:xfrm>
            <a:prstGeom prst="rightBrac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871818" y="2932474"/>
            <a:ext cx="3280095" cy="2055047"/>
            <a:chOff x="4011645" y="3265280"/>
            <a:chExt cx="3280095" cy="2055047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4088538" y="3513216"/>
              <a:ext cx="3203202" cy="1807111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4011645" y="3265280"/>
              <a:ext cx="2969257" cy="2053611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4832035" y="4897494"/>
              <a:ext cx="14573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微软雅黑" panose="020B0503020204020204" charset="-122"/>
                </a:rPr>
                <a:t>Update Ring</a:t>
              </a:r>
              <a:endParaRPr lang="en-US" sz="2000" dirty="0">
                <a:solidFill>
                  <a:schemeClr val="bg1"/>
                </a:solidFill>
                <a:latin typeface="微软雅黑" panose="020B0503020204020204" charset="-122"/>
              </a:endParaRPr>
            </a:p>
          </p:txBody>
        </p:sp>
      </p:grpSp>
      <p:cxnSp>
        <p:nvCxnSpPr>
          <p:cNvPr id="94" name="Straight Connector 93"/>
          <p:cNvCxnSpPr/>
          <p:nvPr/>
        </p:nvCxnSpPr>
        <p:spPr>
          <a:xfrm flipH="1">
            <a:off x="5623364" y="2472416"/>
            <a:ext cx="1446054" cy="1807583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383720" y="2620936"/>
            <a:ext cx="1040971" cy="1368766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474264" y="2502574"/>
            <a:ext cx="1241064" cy="2848814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609632" y="3785711"/>
            <a:ext cx="644442" cy="162311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034516" y="1593605"/>
            <a:ext cx="553397" cy="1130253"/>
            <a:chOff x="6034516" y="1593605"/>
            <a:chExt cx="553397" cy="1130253"/>
          </a:xfrm>
        </p:grpSpPr>
        <p:grpSp>
          <p:nvGrpSpPr>
            <p:cNvPr id="22" name="Group 21"/>
            <p:cNvGrpSpPr/>
            <p:nvPr/>
          </p:nvGrpSpPr>
          <p:grpSpPr>
            <a:xfrm>
              <a:off x="6034516" y="1593605"/>
              <a:ext cx="543985" cy="707209"/>
              <a:chOff x="5785132" y="1832598"/>
              <a:chExt cx="543985" cy="707209"/>
            </a:xfrm>
          </p:grpSpPr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  <p:grpSp>
          <p:nvGrpSpPr>
            <p:cNvPr id="111" name="Group 110"/>
            <p:cNvGrpSpPr/>
            <p:nvPr/>
          </p:nvGrpSpPr>
          <p:grpSpPr>
            <a:xfrm>
              <a:off x="6043928" y="2016649"/>
              <a:ext cx="543985" cy="707209"/>
              <a:chOff x="5785132" y="1832598"/>
              <a:chExt cx="543985" cy="707209"/>
            </a:xfrm>
          </p:grpSpPr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</p:grpSp>
      <p:grpSp>
        <p:nvGrpSpPr>
          <p:cNvPr id="114" name="Group 113"/>
          <p:cNvGrpSpPr/>
          <p:nvPr/>
        </p:nvGrpSpPr>
        <p:grpSpPr>
          <a:xfrm>
            <a:off x="8016313" y="1569384"/>
            <a:ext cx="553397" cy="1130253"/>
            <a:chOff x="6034516" y="1593605"/>
            <a:chExt cx="553397" cy="1130253"/>
          </a:xfrm>
        </p:grpSpPr>
        <p:grpSp>
          <p:nvGrpSpPr>
            <p:cNvPr id="115" name="Group 114"/>
            <p:cNvGrpSpPr/>
            <p:nvPr/>
          </p:nvGrpSpPr>
          <p:grpSpPr>
            <a:xfrm>
              <a:off x="6034516" y="1593605"/>
              <a:ext cx="543985" cy="707209"/>
              <a:chOff x="5785132" y="1832598"/>
              <a:chExt cx="543985" cy="707209"/>
            </a:xfrm>
          </p:grpSpPr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  <p:grpSp>
          <p:nvGrpSpPr>
            <p:cNvPr id="116" name="Group 115"/>
            <p:cNvGrpSpPr/>
            <p:nvPr/>
          </p:nvGrpSpPr>
          <p:grpSpPr>
            <a:xfrm>
              <a:off x="6043928" y="2016649"/>
              <a:ext cx="543985" cy="707209"/>
              <a:chOff x="5785132" y="1832598"/>
              <a:chExt cx="543985" cy="707209"/>
            </a:xfrm>
          </p:grpSpPr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</p:grpSp>
      <p:grpSp>
        <p:nvGrpSpPr>
          <p:cNvPr id="121" name="Group 120"/>
          <p:cNvGrpSpPr/>
          <p:nvPr/>
        </p:nvGrpSpPr>
        <p:grpSpPr>
          <a:xfrm>
            <a:off x="8578013" y="5451900"/>
            <a:ext cx="553397" cy="1130253"/>
            <a:chOff x="6034516" y="1593605"/>
            <a:chExt cx="553397" cy="1130253"/>
          </a:xfrm>
        </p:grpSpPr>
        <p:grpSp>
          <p:nvGrpSpPr>
            <p:cNvPr id="122" name="Group 121"/>
            <p:cNvGrpSpPr/>
            <p:nvPr/>
          </p:nvGrpSpPr>
          <p:grpSpPr>
            <a:xfrm>
              <a:off x="6034516" y="1593605"/>
              <a:ext cx="543985" cy="707209"/>
              <a:chOff x="5785132" y="1832598"/>
              <a:chExt cx="543985" cy="707209"/>
            </a:xfrm>
          </p:grpSpPr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  <p:grpSp>
          <p:nvGrpSpPr>
            <p:cNvPr id="123" name="Group 122"/>
            <p:cNvGrpSpPr/>
            <p:nvPr/>
          </p:nvGrpSpPr>
          <p:grpSpPr>
            <a:xfrm>
              <a:off x="6043928" y="2016649"/>
              <a:ext cx="543985" cy="707209"/>
              <a:chOff x="5785132" y="1832598"/>
              <a:chExt cx="543985" cy="707209"/>
            </a:xfrm>
          </p:grpSpPr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</p:grpSp>
      <p:grpSp>
        <p:nvGrpSpPr>
          <p:cNvPr id="128" name="Group 127"/>
          <p:cNvGrpSpPr/>
          <p:nvPr/>
        </p:nvGrpSpPr>
        <p:grpSpPr>
          <a:xfrm>
            <a:off x="4729473" y="3090282"/>
            <a:ext cx="553397" cy="1130253"/>
            <a:chOff x="6034516" y="1593605"/>
            <a:chExt cx="553397" cy="1130253"/>
          </a:xfrm>
        </p:grpSpPr>
        <p:grpSp>
          <p:nvGrpSpPr>
            <p:cNvPr id="129" name="Group 128"/>
            <p:cNvGrpSpPr/>
            <p:nvPr/>
          </p:nvGrpSpPr>
          <p:grpSpPr>
            <a:xfrm>
              <a:off x="6034516" y="1593605"/>
              <a:ext cx="543985" cy="707209"/>
              <a:chOff x="5785132" y="1832598"/>
              <a:chExt cx="543985" cy="707209"/>
            </a:xfrm>
          </p:grpSpPr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  <p:grpSp>
          <p:nvGrpSpPr>
            <p:cNvPr id="130" name="Group 129"/>
            <p:cNvGrpSpPr/>
            <p:nvPr/>
          </p:nvGrpSpPr>
          <p:grpSpPr>
            <a:xfrm>
              <a:off x="6043928" y="2016649"/>
              <a:ext cx="543985" cy="707209"/>
              <a:chOff x="5785132" y="1832598"/>
              <a:chExt cx="543985" cy="707209"/>
            </a:xfrm>
          </p:grpSpPr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80"/>
    </mc:Choice>
    <mc:Fallback>
      <p:transition spd="slow" advTm="4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72" grpId="0" bldLvl="0" animBg="1"/>
      <p:bldP spid="86" grpId="0"/>
      <p:bldP spid="88" grpId="0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356" y="1583750"/>
            <a:ext cx="6286500" cy="46672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1823" y="47770"/>
            <a:ext cx="4346436" cy="266092"/>
          </a:xfrm>
        </p:spPr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065" y="2676528"/>
            <a:ext cx="1952625" cy="3619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992" y="5161253"/>
            <a:ext cx="247650" cy="276225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3068863" y="5182035"/>
            <a:ext cx="1053379" cy="276225"/>
            <a:chOff x="2424621" y="4953433"/>
            <a:chExt cx="1053379" cy="27622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4075" y="4953433"/>
              <a:ext cx="923925" cy="27622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4621" y="5043053"/>
              <a:ext cx="276225" cy="7620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111494" y="5182035"/>
            <a:ext cx="1082820" cy="276225"/>
            <a:chOff x="3467252" y="4953433"/>
            <a:chExt cx="1082820" cy="27622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6147" y="4953433"/>
              <a:ext cx="923925" cy="276225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7252" y="5036124"/>
              <a:ext cx="276225" cy="7620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132422" y="3470998"/>
            <a:ext cx="1209675" cy="1801880"/>
            <a:chOff x="4488180" y="3242396"/>
            <a:chExt cx="1209675" cy="180188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88180" y="3242396"/>
              <a:ext cx="1209675" cy="175260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155277">
              <a:off x="4467951" y="4868064"/>
              <a:ext cx="276225" cy="76200"/>
            </a:xfrm>
            <a:prstGeom prst="rect">
              <a:avLst/>
            </a:prstGeom>
          </p:spPr>
        </p:pic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35" y="387272"/>
            <a:ext cx="4309765" cy="32004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611" y="3567112"/>
            <a:ext cx="4309765" cy="3200400"/>
          </a:xfrm>
          <a:prstGeom prst="rect">
            <a:avLst/>
          </a:prstGeom>
        </p:spPr>
      </p:pic>
      <p:sp>
        <p:nvSpPr>
          <p:cNvPr id="60" name="Oval Callout 19"/>
          <p:cNvSpPr/>
          <p:nvPr/>
        </p:nvSpPr>
        <p:spPr>
          <a:xfrm>
            <a:off x="142240" y="5437505"/>
            <a:ext cx="1797050" cy="930910"/>
          </a:xfrm>
          <a:prstGeom prst="wedgeEllipseCallout">
            <a:avLst>
              <a:gd name="adj1" fmla="val 17674"/>
              <a:gd name="adj2" fmla="val -101448"/>
            </a:avLst>
          </a:prstGeom>
          <a:solidFill>
            <a:schemeClr val="tx1">
              <a:alpha val="50000"/>
            </a:schemeClr>
          </a:solidFill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The bug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symptom</a:t>
            </a:r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5" name="Picture 16" descr="Resultado de imagen para software bu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7444" flipH="1">
            <a:off x="5781831" y="3193808"/>
            <a:ext cx="801996" cy="76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" descr="Resultado de imagen para software bu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7444" flipH="1">
            <a:off x="10821427" y="950124"/>
            <a:ext cx="547879" cy="52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Resultado de imagen para software bu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7444" flipH="1">
            <a:off x="10173727" y="2217132"/>
            <a:ext cx="547879" cy="52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6" descr="Resultado de imagen para software bu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7444" flipH="1">
            <a:off x="9367800" y="2369533"/>
            <a:ext cx="547879" cy="52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6" descr="Resultado de imagen para software bu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7444" flipH="1">
            <a:off x="10915875" y="4182592"/>
            <a:ext cx="547879" cy="52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370409" y="274638"/>
            <a:ext cx="6872056" cy="1143000"/>
          </a:xfrm>
        </p:spPr>
        <p:txBody>
          <a:bodyPr/>
          <a:lstStyle/>
          <a:p>
            <a:r>
              <a:rPr lang="en-US" b="0" dirty="0"/>
              <a:t>The “Flapping” Bug(s)</a:t>
            </a:r>
            <a:endParaRPr lang="en-US" dirty="0"/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7"/>
    </mc:Choice>
    <mc:Fallback>
      <p:transition spd="slow" advTm="1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18" name="Folded Corner 7"/>
          <p:cNvSpPr/>
          <p:nvPr/>
        </p:nvSpPr>
        <p:spPr>
          <a:xfrm>
            <a:off x="4820920" y="862965"/>
            <a:ext cx="7069455" cy="5440680"/>
          </a:xfrm>
          <a:prstGeom prst="foldedCorner">
            <a:avLst>
              <a:gd name="adj" fmla="val 10734"/>
            </a:avLst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“For Apache Hadoop, </a:t>
            </a:r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testing at thousand-node scale 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has been one of the most effective ways of finding bugs, 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but it's both </a:t>
            </a:r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difficult</a:t>
            </a:r>
            <a:r>
              <a:rPr lang="en-US"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and </a:t>
            </a:r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expensive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.  It takes considerable</a:t>
            </a:r>
            <a:r>
              <a:rPr lang="en-US"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expertise</a:t>
            </a:r>
            <a:r>
              <a:rPr lang="en-US"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to deploy and operate a large-scale cluster, much less debug the issues. 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Running such a cluster also costs thousands of dollars an hour, making scale testing </a:t>
            </a:r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impossible for the solo contributor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. 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As it stands, we are heavily reliant on test clusters operated by large companies to do scale testing. </a:t>
            </a:r>
            <a:endParaRPr lang="en-US" sz="2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en-US" sz="2000" b="1" i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b="1" i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A way of finding scalability bugs without requiring running a large-scale cluster would be extremely useful</a:t>
            </a:r>
            <a:r>
              <a:rPr lang="en-US" sz="20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” </a:t>
            </a:r>
            <a:endParaRPr lang="en-US" sz="2000" b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en-US" sz="2000" b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— Andrew Wang (Cloudera and Apache Hadoop PMC Member and Committer)</a:t>
            </a:r>
            <a:endParaRPr lang="en-US" sz="2000" i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602" y="656198"/>
            <a:ext cx="2825374" cy="5855430"/>
          </a:xfrm>
          <a:prstGeom prst="rect">
            <a:avLst/>
          </a:prstGeom>
        </p:spPr>
      </p:pic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1823" y="47770"/>
            <a:ext cx="4346436" cy="266092"/>
          </a:xfrm>
        </p:spPr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3228976" y="1620427"/>
            <a:ext cx="5029200" cy="1920240"/>
            <a:chOff x="3433720" y="1842960"/>
            <a:chExt cx="3793463" cy="1447157"/>
          </a:xfrm>
        </p:grpSpPr>
        <p:sp>
          <p:nvSpPr>
            <p:cNvPr id="46" name="Rounded Rectangle 8"/>
            <p:cNvSpPr/>
            <p:nvPr/>
          </p:nvSpPr>
          <p:spPr>
            <a:xfrm>
              <a:off x="3433720" y="1998389"/>
              <a:ext cx="3793463" cy="1291728"/>
            </a:xfrm>
            <a:prstGeom prst="roundRect">
              <a:avLst/>
            </a:prstGeom>
            <a:solidFill>
              <a:srgbClr val="800000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rPr>
                <a:t>What are the </a:t>
              </a:r>
              <a:r>
                <a:rPr lang="en-US" sz="2800" b="1" dirty="0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rPr>
                <a:t>root causes </a:t>
              </a:r>
              <a:r>
                <a:rPr lang="en-US" sz="2800" dirty="0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rPr>
                <a:t>of scalability bugs?</a:t>
              </a:r>
              <a:endParaRPr lang="en-US" sz="280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047957" y="1842960"/>
              <a:ext cx="570036" cy="531388"/>
            </a:xfrm>
            <a:prstGeom prst="ellipse">
              <a:avLst/>
            </a:prstGeom>
            <a:solidFill>
              <a:srgbClr val="800000"/>
            </a:solidFill>
            <a:ln w="28575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 panose="020B0A04020102020204"/>
                <a:cs typeface="Arial Black" panose="020B0A04020102020204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39013" y="1961455"/>
              <a:ext cx="606436" cy="276999"/>
            </a:xfrm>
            <a:prstGeom prst="rect">
              <a:avLst/>
            </a:prstGeom>
            <a:noFill/>
            <a:effectLst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>
                  <a:latin typeface="Arial Black" panose="020B0A04020102020204"/>
                  <a:cs typeface="Arial Black" panose="020B0A04020102020204"/>
                </a:rPr>
                <a:t>Q1</a:t>
              </a:r>
              <a:endParaRPr lang="en-US" baseline="-25000" dirty="0">
                <a:latin typeface="Arial Black" panose="020B0A04020102020204"/>
                <a:cs typeface="Arial Black" panose="020B0A04020102020204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201519" y="3798572"/>
            <a:ext cx="5024359" cy="2457261"/>
            <a:chOff x="3433720" y="1842960"/>
            <a:chExt cx="3793463" cy="1773141"/>
          </a:xfrm>
        </p:grpSpPr>
        <p:sp>
          <p:nvSpPr>
            <p:cNvPr id="50" name="Rounded Rectangle 8"/>
            <p:cNvSpPr/>
            <p:nvPr/>
          </p:nvSpPr>
          <p:spPr>
            <a:xfrm>
              <a:off x="3433720" y="1998388"/>
              <a:ext cx="3793463" cy="1617713"/>
            </a:xfrm>
            <a:prstGeom prst="roundRect">
              <a:avLst/>
            </a:prstGeom>
            <a:solidFill>
              <a:srgbClr val="800000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rPr>
                <a:t>Can we </a:t>
              </a:r>
              <a:r>
                <a:rPr lang="en-US" sz="2800" b="1" dirty="0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rPr>
                <a:t>do large-scale testing easily</a:t>
              </a:r>
              <a:r>
                <a:rPr lang="en-US" sz="2800" dirty="0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rPr>
                <a:t>, e.g. in one machine?</a:t>
              </a:r>
              <a:endParaRPr lang="en-US" sz="280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047957" y="1842960"/>
              <a:ext cx="570036" cy="531388"/>
            </a:xfrm>
            <a:prstGeom prst="ellipse">
              <a:avLst/>
            </a:prstGeom>
            <a:solidFill>
              <a:srgbClr val="800000"/>
            </a:solidFill>
            <a:ln w="28575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 panose="020B0A04020102020204"/>
                <a:cs typeface="Arial Black" panose="020B0A04020102020204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39013" y="1961455"/>
              <a:ext cx="606436" cy="276999"/>
            </a:xfrm>
            <a:prstGeom prst="rect">
              <a:avLst/>
            </a:prstGeom>
            <a:noFill/>
            <a:effectLst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>
                  <a:latin typeface="Arial Black" panose="020B0A04020102020204"/>
                  <a:cs typeface="Arial Black" panose="020B0A04020102020204"/>
                </a:rPr>
                <a:t>Q2</a:t>
              </a:r>
              <a:endParaRPr lang="en-US" baseline="-25000" dirty="0">
                <a:latin typeface="Arial Black" panose="020B0A04020102020204"/>
                <a:cs typeface="Arial Black" panose="020B0A04020102020204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5"/>
    </mc:Choice>
    <mc:Fallback>
      <p:transition spd="slow" advTm="3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</a:fld>
            <a:endParaRPr lang="en-US" dirty="0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1823" y="47770"/>
            <a:ext cx="4346436" cy="266092"/>
          </a:xfrm>
        </p:spPr>
        <p:txBody>
          <a:bodyPr/>
          <a:lstStyle/>
          <a:p>
            <a:r>
              <a:rPr lang="en-US" dirty="0"/>
              <a:t>ScaleCheck @ FAST ’19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37225" y="1334135"/>
            <a:ext cx="5783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微软雅黑" panose="020B0503020204020204" charset="-122"/>
              </a:rPr>
              <a:t>Discovering</a:t>
            </a:r>
            <a:r>
              <a:rPr lang="en-US" sz="2800" dirty="0">
                <a:solidFill>
                  <a:schemeClr val="bg1"/>
                </a:solidFill>
                <a:latin typeface="微软雅黑" panose="020B0503020204020204" charset="-122"/>
              </a:rPr>
              <a:t> scalability bugs</a:t>
            </a:r>
            <a:endParaRPr lang="en-US" sz="28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48910" y="2000250"/>
            <a:ext cx="6271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微软雅黑" panose="020B0503020204020204" charset="-122"/>
              </a:rPr>
              <a:t>Democratizing</a:t>
            </a:r>
            <a:r>
              <a:rPr lang="en-US" sz="2800" dirty="0">
                <a:solidFill>
                  <a:schemeClr val="bg1"/>
                </a:solidFill>
                <a:latin typeface="微软雅黑" panose="020B0503020204020204" charset="-122"/>
              </a:rPr>
              <a:t> large scale testing</a:t>
            </a:r>
            <a:endParaRPr lang="en-US" sz="28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817880" y="364190"/>
            <a:ext cx="3906317" cy="971535"/>
          </a:xfrm>
        </p:spPr>
        <p:txBody>
          <a:bodyPr/>
          <a:lstStyle/>
          <a:p>
            <a:r>
              <a:rPr lang="en-US" sz="4400" b="0" dirty="0"/>
              <a:t>ScaleCheck</a:t>
            </a:r>
            <a:endParaRPr lang="en-US" sz="4400" b="0" dirty="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526" y="2257043"/>
            <a:ext cx="3842470" cy="344746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03" y="5052992"/>
            <a:ext cx="753139" cy="1118467"/>
          </a:xfrm>
          <a:prstGeom prst="rect">
            <a:avLst/>
          </a:prstGeom>
          <a:effectLst/>
        </p:spPr>
      </p:pic>
      <p:pic>
        <p:nvPicPr>
          <p:cNvPr id="86" name="Picture 4" descr="Resultado de imagen para lupa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60" y="3843285"/>
            <a:ext cx="1098252" cy="1098252"/>
          </a:xfrm>
          <a:prstGeom prst="rect">
            <a:avLst/>
          </a:prstGeom>
          <a:noFill/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274" y="3032329"/>
            <a:ext cx="4067530" cy="327662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2273" y="4796542"/>
            <a:ext cx="667850" cy="1151466"/>
          </a:xfrm>
          <a:prstGeom prst="rect">
            <a:avLst/>
          </a:prstGeom>
          <a:effectLst/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8259" y="3850914"/>
            <a:ext cx="755801" cy="945628"/>
          </a:xfrm>
          <a:prstGeom prst="rect">
            <a:avLst/>
          </a:prstGeom>
          <a:effectLst/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226" y="3678075"/>
            <a:ext cx="753139" cy="1118467"/>
          </a:xfrm>
          <a:prstGeom prst="rect">
            <a:avLst/>
          </a:prstGeom>
          <a:effectLst/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947" y="4796542"/>
            <a:ext cx="667850" cy="1151466"/>
          </a:xfrm>
          <a:prstGeom prst="rect">
            <a:avLst/>
          </a:prstGeom>
          <a:effectLst/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52596" y="2889819"/>
            <a:ext cx="713461" cy="961095"/>
          </a:xfrm>
          <a:prstGeom prst="rect">
            <a:avLst/>
          </a:prstGeom>
          <a:effectLst/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944346" y="2668522"/>
            <a:ext cx="795759" cy="945628"/>
          </a:xfrm>
          <a:prstGeom prst="rect">
            <a:avLst/>
          </a:prstGeom>
          <a:effectLst/>
        </p:spPr>
      </p:pic>
      <p:sp>
        <p:nvSpPr>
          <p:cNvPr id="94" name="Right Arrow 15"/>
          <p:cNvSpPr/>
          <p:nvPr/>
        </p:nvSpPr>
        <p:spPr>
          <a:xfrm>
            <a:off x="4893733" y="3314145"/>
            <a:ext cx="1160962" cy="1459189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92968" y="1334128"/>
            <a:ext cx="307443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Real-scale testing</a:t>
            </a:r>
            <a:endParaRPr lang="en-US" sz="32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5"/>
    </mc:Choice>
    <mc:Fallback>
      <p:transition spd="slow" advTm="1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94" grpId="0" animBg="1"/>
    </p:bldLst>
  </p:timing>
</p:sld>
</file>

<file path=ppt/tags/tag1.xml><?xml version="1.0" encoding="utf-8"?>
<p:tagLst xmlns:p="http://schemas.openxmlformats.org/presentationml/2006/main">
  <p:tag name="TIMING" val="|0.9"/>
</p:tagLst>
</file>

<file path=ppt/tags/tag10.xml><?xml version="1.0" encoding="utf-8"?>
<p:tagLst xmlns:p="http://schemas.openxmlformats.org/presentationml/2006/main">
  <p:tag name="TIMING" val="|10.7|23.4"/>
</p:tagLst>
</file>

<file path=ppt/tags/tag11.xml><?xml version="1.0" encoding="utf-8"?>
<p:tagLst xmlns:p="http://schemas.openxmlformats.org/presentationml/2006/main">
  <p:tag name="TIMING" val="|10.7|23.4"/>
</p:tagLst>
</file>

<file path=ppt/tags/tag12.xml><?xml version="1.0" encoding="utf-8"?>
<p:tagLst xmlns:p="http://schemas.openxmlformats.org/presentationml/2006/main">
  <p:tag name="TIMING" val="|21.2|19.3"/>
</p:tagLst>
</file>

<file path=ppt/tags/tag13.xml><?xml version="1.0" encoding="utf-8"?>
<p:tagLst xmlns:p="http://schemas.openxmlformats.org/presentationml/2006/main">
  <p:tag name="TIMING" val="|22.5|5.9"/>
</p:tagLst>
</file>

<file path=ppt/tags/tag14.xml><?xml version="1.0" encoding="utf-8"?>
<p:tagLst xmlns:p="http://schemas.openxmlformats.org/presentationml/2006/main">
  <p:tag name="TIMING" val="|17.7|3.9"/>
</p:tagLst>
</file>

<file path=ppt/tags/tag15.xml><?xml version="1.0" encoding="utf-8"?>
<p:tagLst xmlns:p="http://schemas.openxmlformats.org/presentationml/2006/main">
  <p:tag name="TIMING" val="|10.7|23.4"/>
</p:tagLst>
</file>

<file path=ppt/tags/tag16.xml><?xml version="1.0" encoding="utf-8"?>
<p:tagLst xmlns:p="http://schemas.openxmlformats.org/presentationml/2006/main">
  <p:tag name="TIMING" val="|11.4|11.4|1.9|1.1|6|9.6"/>
</p:tagLst>
</file>

<file path=ppt/tags/tag17.xml><?xml version="1.0" encoding="utf-8"?>
<p:tagLst xmlns:p="http://schemas.openxmlformats.org/presentationml/2006/main">
  <p:tag name="TIMING" val="|10.7|23.4"/>
</p:tagLst>
</file>

<file path=ppt/tags/tag18.xml><?xml version="1.0" encoding="utf-8"?>
<p:tagLst xmlns:p="http://schemas.openxmlformats.org/presentationml/2006/main">
  <p:tag name="TIMING" val="|10.7|23.4"/>
</p:tagLst>
</file>

<file path=ppt/tags/tag19.xml><?xml version="1.0" encoding="utf-8"?>
<p:tagLst xmlns:p="http://schemas.openxmlformats.org/presentationml/2006/main">
  <p:tag name="TIMING" val="|18.4"/>
</p:tagLst>
</file>

<file path=ppt/tags/tag2.xml><?xml version="1.0" encoding="utf-8"?>
<p:tagLst xmlns:p="http://schemas.openxmlformats.org/presentationml/2006/main">
  <p:tag name="TIMING" val="|0.7|0.3|0.4"/>
</p:tagLst>
</file>

<file path=ppt/tags/tag20.xml><?xml version="1.0" encoding="utf-8"?>
<p:tagLst xmlns:p="http://schemas.openxmlformats.org/presentationml/2006/main">
  <p:tag name="TIMING" val="|18.4"/>
</p:tagLst>
</file>

<file path=ppt/tags/tag21.xml><?xml version="1.0" encoding="utf-8"?>
<p:tagLst xmlns:p="http://schemas.openxmlformats.org/presentationml/2006/main">
  <p:tag name="TIMING" val="|18.4"/>
</p:tagLst>
</file>

<file path=ppt/tags/tag22.xml><?xml version="1.0" encoding="utf-8"?>
<p:tagLst xmlns:p="http://schemas.openxmlformats.org/presentationml/2006/main">
  <p:tag name="TIMING" val="|18.4"/>
</p:tagLst>
</file>

<file path=ppt/tags/tag23.xml><?xml version="1.0" encoding="utf-8"?>
<p:tagLst xmlns:p="http://schemas.openxmlformats.org/presentationml/2006/main">
  <p:tag name="TIMING" val="|18.4"/>
</p:tagLst>
</file>

<file path=ppt/tags/tag24.xml><?xml version="1.0" encoding="utf-8"?>
<p:tagLst xmlns:p="http://schemas.openxmlformats.org/presentationml/2006/main">
  <p:tag name="TIMING" val="|8.8"/>
</p:tagLst>
</file>

<file path=ppt/tags/tag25.xml><?xml version="1.0" encoding="utf-8"?>
<p:tagLst xmlns:p="http://schemas.openxmlformats.org/presentationml/2006/main">
  <p:tag name="TIMING" val="|10.7|23.4"/>
</p:tagLst>
</file>

<file path=ppt/tags/tag26.xml><?xml version="1.0" encoding="utf-8"?>
<p:tagLst xmlns:p="http://schemas.openxmlformats.org/presentationml/2006/main">
  <p:tag name="TIMING" val="|11.4|11.4|1.9|1.1|6|9.6"/>
</p:tagLst>
</file>

<file path=ppt/tags/tag27.xml><?xml version="1.0" encoding="utf-8"?>
<p:tagLst xmlns:p="http://schemas.openxmlformats.org/presentationml/2006/main">
  <p:tag name="TIMING" val="|11.4|11.4|1.9|1.1|6|9.6"/>
</p:tagLst>
</file>

<file path=ppt/tags/tag28.xml><?xml version="1.0" encoding="utf-8"?>
<p:tagLst xmlns:p="http://schemas.openxmlformats.org/presentationml/2006/main">
  <p:tag name="TIMING" val="|1"/>
</p:tagLst>
</file>

<file path=ppt/tags/tag3.xml><?xml version="1.0" encoding="utf-8"?>
<p:tagLst xmlns:p="http://schemas.openxmlformats.org/presentationml/2006/main">
  <p:tag name="TIMING" val="|0.6|0.2|0.2"/>
</p:tagLst>
</file>

<file path=ppt/tags/tag4.xml><?xml version="1.0" encoding="utf-8"?>
<p:tagLst xmlns:p="http://schemas.openxmlformats.org/presentationml/2006/main">
  <p:tag name="TIMING" val="|0.5|0.5|0.5|1|0.6|0.6"/>
</p:tagLst>
</file>

<file path=ppt/tags/tag5.xml><?xml version="1.0" encoding="utf-8"?>
<p:tagLst xmlns:p="http://schemas.openxmlformats.org/presentationml/2006/main">
  <p:tag name="TIMING" val="|0.8"/>
</p:tagLst>
</file>

<file path=ppt/tags/tag6.xml><?xml version="1.0" encoding="utf-8"?>
<p:tagLst xmlns:p="http://schemas.openxmlformats.org/presentationml/2006/main">
  <p:tag name="TIMING" val="|0.4|0.4|0.1|0.1|0.3|0.4|0.4"/>
</p:tagLst>
</file>

<file path=ppt/tags/tag7.xml><?xml version="1.0" encoding="utf-8"?>
<p:tagLst xmlns:p="http://schemas.openxmlformats.org/presentationml/2006/main">
  <p:tag name="TIMING" val="|1"/>
</p:tagLst>
</file>

<file path=ppt/tags/tag8.xml><?xml version="1.0" encoding="utf-8"?>
<p:tagLst xmlns:p="http://schemas.openxmlformats.org/presentationml/2006/main">
  <p:tag name="TIMING" val="|0.4|0.2"/>
</p:tagLst>
</file>

<file path=ppt/tags/tag9.xml><?xml version="1.0" encoding="utf-8"?>
<p:tagLst xmlns:p="http://schemas.openxmlformats.org/presentationml/2006/main">
  <p:tag name="TIMING" val="|0.4|0.3|0.6|0.3|0.9|0.4|0.1|0.3|0.5|0.2|0.4"/>
</p:tagLst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0</TotalTime>
  <Words>9407</Words>
  <Application>WPS 演示</Application>
  <PresentationFormat>Widescreen</PresentationFormat>
  <Paragraphs>944</Paragraphs>
  <Slides>38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Lucida Grande</vt:lpstr>
      <vt:lpstr>黑体</vt:lpstr>
      <vt:lpstr>Gill Sans</vt:lpstr>
      <vt:lpstr>Arial Narrow</vt:lpstr>
      <vt:lpstr>Arial Black</vt:lpstr>
      <vt:lpstr>Arial Black</vt:lpstr>
      <vt:lpstr>Arial Unicode MS</vt:lpstr>
      <vt:lpstr>Calibri</vt:lpstr>
      <vt:lpstr>Arial</vt:lpstr>
      <vt:lpstr>Segoe Print</vt:lpstr>
      <vt:lpstr>Horizon</vt:lpstr>
      <vt:lpstr>ScaleCheck A Single-Machine Approach for Discovering Scalability Bugs in Large Distributed Systems</vt:lpstr>
      <vt:lpstr>New Class of Bugs?</vt:lpstr>
      <vt:lpstr>Scalability Bugs?</vt:lpstr>
      <vt:lpstr>Scalability Bugs</vt:lpstr>
      <vt:lpstr>An Example: Cassandra Bug #3831</vt:lpstr>
      <vt:lpstr>An Example: Cassandra Bug #3831</vt:lpstr>
      <vt:lpstr>The “Flapping” Bug(s)</vt:lpstr>
      <vt:lpstr>PowerPoint 演示文稿</vt:lpstr>
      <vt:lpstr>ScaleCheck</vt:lpstr>
      <vt:lpstr>ScaleCheck</vt:lpstr>
      <vt:lpstr>ScaleCheck</vt:lpstr>
      <vt:lpstr>Our Results</vt:lpstr>
      <vt:lpstr>Outline</vt:lpstr>
      <vt:lpstr>Our Frequent Root Cause…</vt:lpstr>
      <vt:lpstr>PowerPoint 演示文稿</vt:lpstr>
      <vt:lpstr>PowerPoint 演示文稿</vt:lpstr>
      <vt:lpstr>Finding many scale-dep data structures</vt:lpstr>
      <vt:lpstr>Prioritizing Scale-Testing </vt:lpstr>
      <vt:lpstr>Outline</vt:lpstr>
      <vt:lpstr>Democratizing Large Scale Testing with STest</vt:lpstr>
      <vt:lpstr>Try #1: Naïve Packing (NP)</vt:lpstr>
      <vt:lpstr>Try #2: Single Process Cluster (SPC)</vt:lpstr>
      <vt:lpstr>Per-Node Services</vt:lpstr>
      <vt:lpstr>Try #3: Global Event Driven Architecture (GEDA)</vt:lpstr>
      <vt:lpstr>Using our Framework for HDFS-9188</vt:lpstr>
      <vt:lpstr>But Meanwhile in CASS-3831…</vt:lpstr>
      <vt:lpstr>CPU Contention…</vt:lpstr>
      <vt:lpstr>(Easy) CPU intensive blocks</vt:lpstr>
      <vt:lpstr>(Hard) CPU intensive blocks</vt:lpstr>
      <vt:lpstr>How about now?</vt:lpstr>
      <vt:lpstr>Outline</vt:lpstr>
      <vt:lpstr>Reproducing 8 known bugs accurately</vt:lpstr>
      <vt:lpstr>Finding New Bugs</vt:lpstr>
      <vt:lpstr>Finding New Bugs</vt:lpstr>
      <vt:lpstr>Colocation Factor</vt:lpstr>
      <vt:lpstr>Conclusions          ScaleCheck:</vt:lpstr>
      <vt:lpstr>Limitations and Future Work</vt:lpstr>
      <vt:lpstr>Thank you! Questions?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G;Cesar</dc:creator>
  <cp:lastModifiedBy>faultrit</cp:lastModifiedBy>
  <cp:revision>1343</cp:revision>
  <cp:lastPrinted>2019-02-18T16:26:00Z</cp:lastPrinted>
  <dcterms:created xsi:type="dcterms:W3CDTF">2010-10-14T08:11:00Z</dcterms:created>
  <dcterms:modified xsi:type="dcterms:W3CDTF">2019-05-15T13:06:33Z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2052-11.1.0.8597</vt:lpwstr>
  </property>
</Properties>
</file>