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sldIdLst>
    <p:sldId id="374" r:id="rId2"/>
    <p:sldId id="393" r:id="rId3"/>
    <p:sldId id="429" r:id="rId4"/>
    <p:sldId id="433" r:id="rId5"/>
    <p:sldId id="436" r:id="rId6"/>
    <p:sldId id="434" r:id="rId7"/>
    <p:sldId id="435" r:id="rId8"/>
    <p:sldId id="438" r:id="rId9"/>
    <p:sldId id="437" r:id="rId10"/>
    <p:sldId id="440" r:id="rId11"/>
    <p:sldId id="441" r:id="rId12"/>
    <p:sldId id="442" r:id="rId13"/>
    <p:sldId id="443" r:id="rId14"/>
    <p:sldId id="444" r:id="rId15"/>
    <p:sldId id="445" r:id="rId16"/>
    <p:sldId id="452" r:id="rId17"/>
    <p:sldId id="451" r:id="rId18"/>
    <p:sldId id="453" r:id="rId19"/>
    <p:sldId id="454" r:id="rId20"/>
    <p:sldId id="455" r:id="rId21"/>
    <p:sldId id="456" r:id="rId22"/>
    <p:sldId id="439" r:id="rId23"/>
    <p:sldId id="446" r:id="rId24"/>
    <p:sldId id="447" r:id="rId25"/>
    <p:sldId id="448" r:id="rId26"/>
    <p:sldId id="449" r:id="rId27"/>
    <p:sldId id="450" r:id="rId28"/>
    <p:sldId id="386" r:id="rId2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55AB72E7-1AFA-45C0-8EC9-174501A2E0E2}">
          <p14:sldIdLst>
            <p14:sldId id="374"/>
            <p14:sldId id="393"/>
            <p14:sldId id="429"/>
            <p14:sldId id="433"/>
            <p14:sldId id="436"/>
            <p14:sldId id="434"/>
            <p14:sldId id="435"/>
            <p14:sldId id="438"/>
            <p14:sldId id="437"/>
            <p14:sldId id="440"/>
            <p14:sldId id="441"/>
            <p14:sldId id="442"/>
            <p14:sldId id="443"/>
            <p14:sldId id="444"/>
            <p14:sldId id="445"/>
            <p14:sldId id="452"/>
            <p14:sldId id="451"/>
            <p14:sldId id="453"/>
            <p14:sldId id="454"/>
            <p14:sldId id="455"/>
            <p14:sldId id="456"/>
            <p14:sldId id="439"/>
            <p14:sldId id="446"/>
            <p14:sldId id="447"/>
            <p14:sldId id="448"/>
            <p14:sldId id="449"/>
            <p14:sldId id="450"/>
            <p14:sldId id="38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F9FD"/>
    <a:srgbClr val="F58B3B"/>
    <a:srgbClr val="EAF2FA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191" autoAdjust="0"/>
    <p:restoredTop sz="84544" autoAdjust="0"/>
  </p:normalViewPr>
  <p:slideViewPr>
    <p:cSldViewPr snapToGrid="0">
      <p:cViewPr varScale="1">
        <p:scale>
          <a:sx n="98" d="100"/>
          <a:sy n="98" d="100"/>
        </p:scale>
        <p:origin x="1770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2A43CF-8190-41C5-9D40-B49ED6D8E402}" type="datetimeFigureOut">
              <a:rPr lang="zh-CN" altLang="en-US" smtClean="0"/>
              <a:t>2017/11/15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784484-2B02-4A69-B6EB-8BE8EEE5FB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5301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784484-2B02-4A69-B6EB-8BE8EEE5FB90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99663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784484-2B02-4A69-B6EB-8BE8EEE5FB90}" type="slidenum">
              <a:rPr lang="zh-CN" altLang="en-US" smtClean="0"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952437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784484-2B02-4A69-B6EB-8BE8EEE5FB90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885418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Middle bits:</a:t>
            </a:r>
          </a:p>
          <a:p>
            <a:pPr marL="228600" indent="-228600">
              <a:buAutoNum type="arabicPeriod"/>
            </a:pPr>
            <a:r>
              <a:rPr lang="zh-CN" altLang="en-US" dirty="0" smtClean="0"/>
              <a:t>每个</a:t>
            </a:r>
            <a:r>
              <a:rPr lang="en-US" altLang="zh-CN" dirty="0" smtClean="0"/>
              <a:t>record</a:t>
            </a:r>
            <a:r>
              <a:rPr lang="zh-CN" altLang="en-US" dirty="0" smtClean="0"/>
              <a:t>上都有一个</a:t>
            </a:r>
            <a:r>
              <a:rPr lang="en-US" altLang="zh-CN" dirty="0" smtClean="0"/>
              <a:t>TID</a:t>
            </a:r>
            <a:r>
              <a:rPr lang="zh-CN" altLang="en-US" dirty="0" smtClean="0"/>
              <a:t>，新构造的</a:t>
            </a:r>
            <a:r>
              <a:rPr lang="en-US" altLang="zh-CN" dirty="0" smtClean="0"/>
              <a:t>TID</a:t>
            </a:r>
            <a:r>
              <a:rPr lang="zh-CN" altLang="en-US" dirty="0" smtClean="0"/>
              <a:t>必须比所有</a:t>
            </a:r>
            <a:r>
              <a:rPr lang="en-US" altLang="zh-CN" dirty="0" smtClean="0"/>
              <a:t>record</a:t>
            </a:r>
            <a:r>
              <a:rPr lang="zh-CN" altLang="en-US" dirty="0" smtClean="0"/>
              <a:t>上的</a:t>
            </a:r>
            <a:r>
              <a:rPr lang="en-US" altLang="zh-CN" dirty="0" smtClean="0"/>
              <a:t>TID</a:t>
            </a:r>
            <a:r>
              <a:rPr lang="zh-CN" altLang="en-US" dirty="0" smtClean="0"/>
              <a:t>大</a:t>
            </a:r>
            <a:endParaRPr lang="en-US" altLang="zh-CN" dirty="0" smtClean="0"/>
          </a:p>
          <a:p>
            <a:pPr marL="228600" indent="-228600">
              <a:buAutoNum type="arabicPeriod"/>
            </a:pPr>
            <a:r>
              <a:rPr lang="zh-CN" altLang="en-US" dirty="0" smtClean="0"/>
              <a:t>新构造的</a:t>
            </a:r>
            <a:r>
              <a:rPr lang="en-US" altLang="zh-CN" dirty="0" smtClean="0"/>
              <a:t>TID</a:t>
            </a:r>
            <a:r>
              <a:rPr lang="zh-CN" altLang="en-US" dirty="0" smtClean="0"/>
              <a:t>必须大于当前</a:t>
            </a:r>
            <a:r>
              <a:rPr lang="en-US" altLang="zh-CN" dirty="0" smtClean="0"/>
              <a:t>worker</a:t>
            </a:r>
            <a:r>
              <a:rPr lang="zh-CN" altLang="en-US" dirty="0" smtClean="0"/>
              <a:t>的当前</a:t>
            </a:r>
            <a:r>
              <a:rPr lang="en-US" altLang="zh-CN" dirty="0" smtClean="0"/>
              <a:t>TID</a:t>
            </a:r>
          </a:p>
          <a:p>
            <a:pPr marL="228600" indent="-228600">
              <a:buAutoNum type="arabicPeriod"/>
            </a:pPr>
            <a:r>
              <a:rPr lang="zh-CN" altLang="en-US" dirty="0" smtClean="0"/>
              <a:t>应该在当前</a:t>
            </a:r>
            <a:r>
              <a:rPr lang="en-US" altLang="zh-CN" dirty="0" smtClean="0"/>
              <a:t>epoch</a:t>
            </a:r>
            <a:r>
              <a:rPr lang="zh-CN" altLang="en-US" dirty="0" smtClean="0"/>
              <a:t>中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784484-2B02-4A69-B6EB-8BE8EEE5FB90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936550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动画</a:t>
            </a:r>
            <a:r>
              <a:rPr lang="en-US" altLang="zh-CN" dirty="0" smtClean="0"/>
              <a:t>2</a:t>
            </a:r>
            <a:r>
              <a:rPr lang="zh-CN" altLang="en-US" dirty="0" smtClean="0"/>
              <a:t>：当一个</a:t>
            </a:r>
            <a:r>
              <a:rPr lang="en-US" altLang="zh-CN" dirty="0" smtClean="0"/>
              <a:t>worker</a:t>
            </a:r>
            <a:r>
              <a:rPr lang="zh-CN" altLang="en-US" dirty="0" smtClean="0"/>
              <a:t>处理完一个事务后，决定它可不可以被提交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784484-2B02-4A69-B6EB-8BE8EEE5FB90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040477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784484-2B02-4A69-B6EB-8BE8EEE5FB90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03995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dirty="0" smtClean="0"/>
              <a:t>多个</a:t>
            </a:r>
            <a:r>
              <a:rPr lang="en-US" altLang="zh-CN" dirty="0" smtClean="0"/>
              <a:t>worker</a:t>
            </a:r>
            <a:r>
              <a:rPr lang="zh-CN" altLang="en-US" dirty="0" smtClean="0"/>
              <a:t>线程同时处理数据库操作</a:t>
            </a:r>
            <a:endParaRPr lang="en-US" altLang="zh-CN" dirty="0" smtClean="0"/>
          </a:p>
          <a:p>
            <a:pPr marL="228600" indent="-228600">
              <a:buAutoNum type="arabicPeriod"/>
            </a:pPr>
            <a:r>
              <a:rPr lang="zh-CN" altLang="en-US" dirty="0" smtClean="0"/>
              <a:t>当</a:t>
            </a:r>
            <a:r>
              <a:rPr lang="en-US" altLang="zh-CN" dirty="0" smtClean="0"/>
              <a:t>worker</a:t>
            </a:r>
            <a:r>
              <a:rPr lang="zh-CN" altLang="en-US" dirty="0" smtClean="0"/>
              <a:t>处理完一个事务，要</a:t>
            </a:r>
            <a:r>
              <a:rPr lang="en-US" altLang="zh-CN" dirty="0" smtClean="0"/>
              <a:t>commit</a:t>
            </a:r>
            <a:r>
              <a:rPr lang="zh-CN" altLang="en-US" dirty="0" smtClean="0"/>
              <a:t>时产生一条</a:t>
            </a:r>
            <a:r>
              <a:rPr lang="en-US" altLang="zh-CN" dirty="0" smtClean="0"/>
              <a:t>log record</a:t>
            </a:r>
            <a:r>
              <a:rPr lang="zh-CN" altLang="en-US" dirty="0" smtClean="0"/>
              <a:t>，并写到自己的</a:t>
            </a:r>
            <a:r>
              <a:rPr lang="en-US" altLang="zh-CN" dirty="0" smtClean="0"/>
              <a:t>buffer</a:t>
            </a:r>
          </a:p>
          <a:p>
            <a:pPr marL="228600" indent="-228600">
              <a:buAutoNum type="arabicPeriod"/>
            </a:pPr>
            <a:r>
              <a:rPr lang="zh-CN" altLang="en-US" dirty="0" smtClean="0"/>
              <a:t>当达到一定条件时</a:t>
            </a:r>
            <a:r>
              <a:rPr lang="en-US" altLang="zh-CN" dirty="0" smtClean="0"/>
              <a:t>worker</a:t>
            </a:r>
            <a:r>
              <a:rPr lang="zh-CN" altLang="en-US" dirty="0" smtClean="0"/>
              <a:t>把</a:t>
            </a:r>
            <a:r>
              <a:rPr lang="en-US" altLang="zh-CN" dirty="0" smtClean="0"/>
              <a:t>buffer</a:t>
            </a:r>
            <a:r>
              <a:rPr lang="zh-CN" altLang="en-US" dirty="0" smtClean="0"/>
              <a:t>传给对应的</a:t>
            </a:r>
            <a:r>
              <a:rPr lang="en-US" altLang="zh-CN" dirty="0" smtClean="0"/>
              <a:t>logger</a:t>
            </a:r>
          </a:p>
          <a:p>
            <a:pPr marL="685800" lvl="1" indent="-228600">
              <a:buAutoNum type="arabicPeriod"/>
            </a:pPr>
            <a:r>
              <a:rPr lang="zh-CN" altLang="en-US" dirty="0" smtClean="0"/>
              <a:t>对应关系：为了避免跨</a:t>
            </a:r>
            <a:r>
              <a:rPr lang="en-US" altLang="zh-CN" dirty="0" smtClean="0"/>
              <a:t>CPU</a:t>
            </a:r>
            <a:r>
              <a:rPr lang="zh-CN" altLang="en-US" dirty="0" smtClean="0"/>
              <a:t>访问内存带来的开销，将</a:t>
            </a:r>
            <a:r>
              <a:rPr lang="en-US" altLang="zh-CN" dirty="0" smtClean="0"/>
              <a:t>worker</a:t>
            </a:r>
            <a:r>
              <a:rPr lang="zh-CN" altLang="en-US" dirty="0" smtClean="0"/>
              <a:t>划分成不相交的子集合，同一个集合的</a:t>
            </a:r>
            <a:r>
              <a:rPr lang="en-US" altLang="zh-CN" dirty="0" smtClean="0"/>
              <a:t>worker</a:t>
            </a:r>
            <a:r>
              <a:rPr lang="zh-CN" altLang="en-US" dirty="0" smtClean="0"/>
              <a:t>对应一个</a:t>
            </a:r>
            <a:r>
              <a:rPr lang="en-US" altLang="zh-CN" dirty="0" smtClean="0"/>
              <a:t>logger</a:t>
            </a:r>
            <a:r>
              <a:rPr lang="zh-CN" altLang="en-US" dirty="0" smtClean="0"/>
              <a:t>，处于同一</a:t>
            </a:r>
            <a:r>
              <a:rPr lang="en-US" altLang="zh-CN" dirty="0" smtClean="0"/>
              <a:t>socket</a:t>
            </a:r>
            <a:r>
              <a:rPr lang="zh-CN" altLang="en-US" dirty="0" smtClean="0"/>
              <a:t>上</a:t>
            </a:r>
            <a:endParaRPr lang="en-US" altLang="zh-CN" dirty="0" smtClean="0"/>
          </a:p>
          <a:p>
            <a:pPr marL="228600" indent="-228600">
              <a:buAutoNum type="arabicPeriod"/>
            </a:pPr>
            <a:r>
              <a:rPr lang="en-US" altLang="zh-CN" dirty="0" smtClean="0"/>
              <a:t>Logger</a:t>
            </a:r>
            <a:r>
              <a:rPr lang="zh-CN" altLang="en-US" dirty="0" smtClean="0"/>
              <a:t>将收到的</a:t>
            </a:r>
            <a:r>
              <a:rPr lang="en-US" altLang="zh-CN" dirty="0" smtClean="0"/>
              <a:t>Log entries</a:t>
            </a:r>
            <a:r>
              <a:rPr lang="zh-CN" altLang="en-US" dirty="0" smtClean="0"/>
              <a:t>通过调用</a:t>
            </a:r>
            <a:r>
              <a:rPr lang="en-US" altLang="zh-CN" dirty="0" err="1" smtClean="0"/>
              <a:t>fsync</a:t>
            </a:r>
            <a:r>
              <a:rPr lang="zh-CN" altLang="en-US" dirty="0" smtClean="0"/>
              <a:t>等系统接口刷到磁盘做持久化</a:t>
            </a:r>
            <a:endParaRPr lang="en-US" altLang="zh-CN" dirty="0" smtClean="0"/>
          </a:p>
          <a:p>
            <a:pPr marL="685800" lvl="1" indent="-228600">
              <a:buAutoNum type="arabicPeriod"/>
            </a:pPr>
            <a:r>
              <a:rPr lang="zh-CN" altLang="en-US" dirty="0" smtClean="0"/>
              <a:t>采用磁盘阵列的技术，增加磁盘到</a:t>
            </a:r>
            <a:r>
              <a:rPr lang="en-US" altLang="zh-CN" dirty="0" smtClean="0"/>
              <a:t>logging IO</a:t>
            </a:r>
            <a:r>
              <a:rPr lang="zh-CN" altLang="en-US" dirty="0" smtClean="0"/>
              <a:t>不再是性能瓶颈</a:t>
            </a:r>
            <a:endParaRPr lang="en-US" altLang="zh-CN" dirty="0" smtClean="0"/>
          </a:p>
          <a:p>
            <a:pPr marL="685800" lvl="1" indent="-228600">
              <a:buAutoNum type="arabicPeriod"/>
            </a:pPr>
            <a:r>
              <a:rPr lang="zh-CN" altLang="en-US" dirty="0" smtClean="0"/>
              <a:t>论文中一个</a:t>
            </a:r>
            <a:r>
              <a:rPr lang="en-US" altLang="zh-CN" dirty="0" smtClean="0"/>
              <a:t>logger</a:t>
            </a:r>
            <a:r>
              <a:rPr lang="zh-CN" altLang="en-US" dirty="0" smtClean="0"/>
              <a:t>对应一块磁盘</a:t>
            </a:r>
            <a:endParaRPr lang="en-US" altLang="zh-CN" dirty="0" smtClean="0"/>
          </a:p>
          <a:p>
            <a:pPr marL="228600" indent="-228600">
              <a:buAutoNum type="arabicPeriod"/>
            </a:pPr>
            <a:r>
              <a:rPr lang="zh-CN" altLang="en-US" dirty="0" smtClean="0"/>
              <a:t>持久化结束后</a:t>
            </a:r>
            <a:r>
              <a:rPr lang="en-US" altLang="zh-CN" dirty="0" smtClean="0"/>
              <a:t>logger</a:t>
            </a:r>
            <a:r>
              <a:rPr lang="zh-CN" altLang="en-US" dirty="0" smtClean="0"/>
              <a:t>通知</a:t>
            </a:r>
            <a:r>
              <a:rPr lang="en-US" altLang="zh-CN" dirty="0" smtClean="0"/>
              <a:t>worker</a:t>
            </a:r>
            <a:r>
              <a:rPr lang="zh-CN" altLang="en-US" dirty="0" smtClean="0"/>
              <a:t>操作结束，可以向</a:t>
            </a:r>
            <a:r>
              <a:rPr lang="en-US" altLang="zh-CN" dirty="0" smtClean="0"/>
              <a:t>client</a:t>
            </a:r>
            <a:r>
              <a:rPr lang="zh-CN" altLang="en-US" dirty="0" smtClean="0"/>
              <a:t>做回应。</a:t>
            </a:r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784484-2B02-4A69-B6EB-8BE8EEE5FB90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89745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备注占位符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228600" indent="-228600">
                  <a:buAutoNum type="arabicPeriod"/>
                </a:pPr>
                <a:r>
                  <a:rPr lang="zh-CN" altLang="en-US" dirty="0" smtClean="0"/>
                  <a:t>每个</a:t>
                </a:r>
                <a:r>
                  <a:rPr lang="en-US" altLang="zh-CN" dirty="0" smtClean="0"/>
                  <a:t>worker</a:t>
                </a:r>
                <a:r>
                  <a:rPr lang="zh-CN" altLang="en-US" dirty="0" smtClean="0"/>
                  <a:t>都声明自己的当前</a:t>
                </a:r>
                <a:r>
                  <a:rPr lang="en-US" altLang="zh-CN" dirty="0" smtClean="0"/>
                  <a:t>epoch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</a:rPr>
                          <m:t>w</m:t>
                        </m:r>
                      </m:sub>
                    </m:sSub>
                  </m:oMath>
                </a14:m>
                <a:r>
                  <a:rPr lang="zh-CN" altLang="en-US" i="0" dirty="0" smtClean="0"/>
                  <a:t>，保证将来发送给</a:t>
                </a:r>
                <a:r>
                  <a:rPr lang="en-US" altLang="zh-CN" i="0" dirty="0" smtClean="0"/>
                  <a:t>logger</a:t>
                </a:r>
                <a:r>
                  <a:rPr lang="zh-CN" altLang="en-US" i="0" dirty="0" smtClean="0"/>
                  <a:t>的事务讲处于</a:t>
                </a:r>
                <a:r>
                  <a:rPr lang="en-US" altLang="zh-CN" i="0" dirty="0" smtClean="0"/>
                  <a:t>epoch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≥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</m:oMath>
                </a14:m>
                <a:r>
                  <a:rPr lang="zh-CN" altLang="en-US" i="0" dirty="0" smtClean="0"/>
                  <a:t>中</a:t>
                </a:r>
                <a:endParaRPr lang="en-US" altLang="zh-CN" i="0" dirty="0" smtClean="0"/>
              </a:p>
              <a:p>
                <a:pPr marL="228600" indent="-228600">
                  <a:buAutoNum type="arabicPeriod"/>
                </a:pPr>
                <a:r>
                  <a:rPr lang="en-US" altLang="zh-CN" i="0" dirty="0" smtClean="0"/>
                  <a:t>Logger</a:t>
                </a:r>
                <a:r>
                  <a:rPr lang="zh-CN" altLang="en-US" i="0" dirty="0" smtClean="0"/>
                  <a:t>计算自己的</a:t>
                </a:r>
                <a:r>
                  <a:rPr lang="en-US" altLang="zh-CN" i="0" dirty="0" smtClean="0"/>
                  <a:t>worker</a:t>
                </a:r>
                <a:r>
                  <a:rPr lang="zh-CN" altLang="en-US" i="0" dirty="0" smtClean="0"/>
                  <a:t>和</a:t>
                </a:r>
                <a:r>
                  <a:rPr lang="en-US" altLang="zh-CN" i="0" dirty="0" smtClean="0"/>
                  <a:t>buffer</a:t>
                </a:r>
                <a:r>
                  <a:rPr lang="zh-CN" altLang="en-US" i="0" dirty="0" smtClean="0"/>
                  <a:t>的</a:t>
                </a:r>
                <a:r>
                  <a:rPr lang="en-US" altLang="zh-CN" i="0" dirty="0" smtClean="0"/>
                  <a:t>epoch</a:t>
                </a:r>
                <a:r>
                  <a:rPr lang="zh-CN" altLang="en-US" i="0" dirty="0" smtClean="0"/>
                  <a:t>的最小值，作为自己的</a:t>
                </a:r>
                <a:r>
                  <a:rPr lang="en-US" altLang="zh-CN" i="0" dirty="0" smtClean="0"/>
                  <a:t>epoch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sub>
                    </m:sSub>
                  </m:oMath>
                </a14:m>
                <a:endParaRPr lang="en-US" altLang="zh-CN" i="0" dirty="0" smtClean="0"/>
              </a:p>
              <a:p>
                <a:pPr marL="228600" indent="-228600">
                  <a:buAutoNum type="arabicPeriod"/>
                </a:pPr>
                <a:r>
                  <a:rPr lang="en-US" altLang="zh-CN" i="0" dirty="0" smtClean="0"/>
                  <a:t>Logger</a:t>
                </a:r>
                <a:r>
                  <a:rPr lang="en-US" altLang="zh-CN" i="0" baseline="0" dirty="0" smtClean="0"/>
                  <a:t> publishes the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0" i="1" baseline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baseline="0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altLang="zh-CN" b="0" i="1" baseline="0" smtClean="0">
                            <a:latin typeface="Cambria Math" panose="02040503050406030204" pitchFamily="18" charset="0"/>
                          </a:rPr>
                          <m:t>𝑙</m:t>
                        </m:r>
                      </m:sub>
                    </m:sSub>
                  </m:oMath>
                </a14:m>
                <a:endParaRPr lang="en-US" altLang="zh-CN" i="0" dirty="0" smtClean="0"/>
              </a:p>
              <a:p>
                <a:pPr marL="228600" indent="-228600">
                  <a:buAutoNum type="arabicPeriod"/>
                </a:pPr>
                <a:r>
                  <a:rPr lang="zh-CN" altLang="en-US" i="0" dirty="0" smtClean="0"/>
                  <a:t>一个特殊的</a:t>
                </a:r>
                <a:r>
                  <a:rPr lang="en-US" altLang="zh-CN" i="0" dirty="0" smtClean="0"/>
                  <a:t>logger</a:t>
                </a:r>
                <a:r>
                  <a:rPr lang="zh-CN" altLang="en-US" i="0" dirty="0" smtClean="0"/>
                  <a:t>线程计算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</a:rPr>
                          <m:t>min</m:t>
                        </m:r>
                      </m:fName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sub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𝑙</m:t>
                                </m:r>
                              </m:sub>
                            </m:sSub>
                          </m:e>
                        </m:d>
                      </m:e>
                    </m:func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zh-CN" altLang="en-US" i="0" dirty="0" smtClean="0"/>
                  <a:t>，并且将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  <m:r>
                      <a:rPr lang="zh-CN" altLang="en-US" b="0" i="1" smtClean="0">
                        <a:latin typeface="Cambria Math" panose="02040503050406030204" pitchFamily="18" charset="0"/>
                      </a:rPr>
                      <m:t>写</m:t>
                    </m:r>
                  </m:oMath>
                </a14:m>
                <a:r>
                  <a:rPr lang="zh-CN" altLang="en-US" i="0" dirty="0" smtClean="0"/>
                  <a:t>到</a:t>
                </a:r>
                <a:r>
                  <a:rPr lang="en-US" altLang="zh-CN" i="0" dirty="0" err="1" smtClean="0"/>
                  <a:t>pepoch</a:t>
                </a:r>
                <a:r>
                  <a:rPr lang="zh-CN" altLang="en-US" i="0" dirty="0" smtClean="0"/>
                  <a:t>文件</a:t>
                </a:r>
                <a:endParaRPr lang="en-US" altLang="zh-CN" i="0" dirty="0" smtClean="0"/>
              </a:p>
              <a:p>
                <a:pPr marL="228600" indent="-228600">
                  <a:buAutoNum type="arabicPeriod"/>
                </a:pPr>
                <a:r>
                  <a:rPr lang="zh-CN" altLang="en-US" i="0" dirty="0" smtClean="0"/>
                  <a:t>这个过程保证</a:t>
                </a:r>
                <a:r>
                  <a:rPr lang="en-US" altLang="zh-CN" i="0" dirty="0" smtClean="0"/>
                  <a:t>epoch</a:t>
                </a:r>
                <a:r>
                  <a:rPr lang="zh-CN" altLang="en-US" i="0" dirty="0" smtClean="0"/>
                  <a:t>小于等于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  <m:r>
                      <a:rPr lang="zh-CN" altLang="en-US" b="0" i="1" smtClean="0">
                        <a:latin typeface="Cambria Math" panose="02040503050406030204" pitchFamily="18" charset="0"/>
                      </a:rPr>
                      <m:t>的</m:t>
                    </m:r>
                  </m:oMath>
                </a14:m>
                <a:r>
                  <a:rPr lang="zh-CN" altLang="en-US" i="0" dirty="0" smtClean="0"/>
                  <a:t>事务都在某个文件中做了持久化</a:t>
                </a:r>
                <a:endParaRPr lang="zh-CN" altLang="en-US" i="0" dirty="0"/>
              </a:p>
            </p:txBody>
          </p:sp>
        </mc:Choice>
        <mc:Fallback xmlns="">
          <p:sp>
            <p:nvSpPr>
              <p:cNvPr id="3" name="备注占位符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228600" indent="-228600">
                  <a:buAutoNum type="arabicPeriod"/>
                </a:pPr>
                <a:r>
                  <a:rPr lang="zh-CN" altLang="en-US" dirty="0" smtClean="0"/>
                  <a:t>每个</a:t>
                </a:r>
                <a:r>
                  <a:rPr lang="en-US" altLang="zh-CN" dirty="0" smtClean="0"/>
                  <a:t>worker</a:t>
                </a:r>
                <a:r>
                  <a:rPr lang="zh-CN" altLang="en-US" dirty="0" smtClean="0"/>
                  <a:t>都声明自己的当前</a:t>
                </a:r>
                <a:r>
                  <a:rPr lang="en-US" altLang="zh-CN" dirty="0" smtClean="0"/>
                  <a:t>epoch </a:t>
                </a:r>
                <a:r>
                  <a:rPr lang="en-US" altLang="zh-CN" b="0" i="0" smtClean="0">
                    <a:latin typeface="Cambria Math" panose="02040503050406030204" pitchFamily="18" charset="0"/>
                  </a:rPr>
                  <a:t>𝑒_w</a:t>
                </a:r>
                <a:r>
                  <a:rPr lang="zh-CN" altLang="en-US" i="0" dirty="0" smtClean="0"/>
                  <a:t>，保证将来发送给</a:t>
                </a:r>
                <a:r>
                  <a:rPr lang="en-US" altLang="zh-CN" i="0" dirty="0" smtClean="0"/>
                  <a:t>logger</a:t>
                </a:r>
                <a:r>
                  <a:rPr lang="zh-CN" altLang="en-US" i="0" dirty="0" smtClean="0"/>
                  <a:t>的事务讲处于</a:t>
                </a:r>
                <a:r>
                  <a:rPr lang="en-US" altLang="zh-CN" i="0" dirty="0" smtClean="0"/>
                  <a:t>epoch</a:t>
                </a:r>
                <a:r>
                  <a:rPr lang="en-US" altLang="zh-CN" b="0" i="0" smtClean="0">
                    <a:latin typeface="Cambria Math" panose="02040503050406030204" pitchFamily="18" charset="0"/>
                  </a:rPr>
                  <a:t>≥𝑒_𝑤</a:t>
                </a:r>
                <a:r>
                  <a:rPr lang="zh-CN" altLang="en-US" i="0" dirty="0" smtClean="0"/>
                  <a:t>中</a:t>
                </a:r>
                <a:endParaRPr lang="en-US" altLang="zh-CN" i="0" dirty="0" smtClean="0"/>
              </a:p>
              <a:p>
                <a:pPr marL="228600" indent="-228600">
                  <a:buAutoNum type="arabicPeriod"/>
                </a:pPr>
                <a:r>
                  <a:rPr lang="en-US" altLang="zh-CN" i="0" dirty="0" smtClean="0"/>
                  <a:t>Logger</a:t>
                </a:r>
                <a:r>
                  <a:rPr lang="zh-CN" altLang="en-US" i="0" dirty="0" smtClean="0"/>
                  <a:t>计算自己的</a:t>
                </a:r>
                <a:r>
                  <a:rPr lang="en-US" altLang="zh-CN" i="0" dirty="0" smtClean="0"/>
                  <a:t>worker</a:t>
                </a:r>
                <a:r>
                  <a:rPr lang="zh-CN" altLang="en-US" i="0" dirty="0" smtClean="0"/>
                  <a:t>和</a:t>
                </a:r>
                <a:r>
                  <a:rPr lang="en-US" altLang="zh-CN" i="0" dirty="0" smtClean="0"/>
                  <a:t>buffer</a:t>
                </a:r>
                <a:r>
                  <a:rPr lang="zh-CN" altLang="en-US" i="0" dirty="0" smtClean="0"/>
                  <a:t>的</a:t>
                </a:r>
                <a:r>
                  <a:rPr lang="en-US" altLang="zh-CN" i="0" dirty="0" smtClean="0"/>
                  <a:t>epoch</a:t>
                </a:r>
                <a:r>
                  <a:rPr lang="zh-CN" altLang="en-US" i="0" dirty="0" smtClean="0"/>
                  <a:t>的最小值，作为自己的</a:t>
                </a:r>
                <a:r>
                  <a:rPr lang="en-US" altLang="zh-CN" i="0" dirty="0" smtClean="0"/>
                  <a:t>epoch </a:t>
                </a:r>
                <a:r>
                  <a:rPr lang="en-US" altLang="zh-CN" b="0" i="0" smtClean="0">
                    <a:latin typeface="Cambria Math" panose="02040503050406030204" pitchFamily="18" charset="0"/>
                  </a:rPr>
                  <a:t>𝑒_𝑙</a:t>
                </a:r>
                <a:endParaRPr lang="en-US" altLang="zh-CN" i="0" dirty="0" smtClean="0"/>
              </a:p>
              <a:p>
                <a:pPr marL="228600" indent="-228600">
                  <a:buAutoNum type="arabicPeriod"/>
                </a:pPr>
                <a:r>
                  <a:rPr lang="en-US" altLang="zh-CN" i="0" dirty="0" smtClean="0"/>
                  <a:t>Logger</a:t>
                </a:r>
                <a:r>
                  <a:rPr lang="en-US" altLang="zh-CN" i="0" baseline="0" dirty="0" smtClean="0"/>
                  <a:t> publishes the </a:t>
                </a:r>
                <a:r>
                  <a:rPr lang="en-US" altLang="zh-CN" b="0" i="0" baseline="0" smtClean="0">
                    <a:latin typeface="Cambria Math" panose="02040503050406030204" pitchFamily="18" charset="0"/>
                  </a:rPr>
                  <a:t>𝑒_𝑙</a:t>
                </a:r>
                <a:endParaRPr lang="en-US" altLang="zh-CN" i="0" dirty="0" smtClean="0"/>
              </a:p>
              <a:p>
                <a:pPr marL="228600" indent="-228600">
                  <a:buAutoNum type="arabicPeriod"/>
                </a:pPr>
                <a:r>
                  <a:rPr lang="zh-CN" altLang="en-US" i="0" dirty="0" smtClean="0"/>
                  <a:t>一个特殊的</a:t>
                </a:r>
                <a:r>
                  <a:rPr lang="en-US" altLang="zh-CN" i="0" dirty="0" smtClean="0"/>
                  <a:t>logger</a:t>
                </a:r>
                <a:r>
                  <a:rPr lang="zh-CN" altLang="en-US" i="0" dirty="0" smtClean="0"/>
                  <a:t>线程计算</a:t>
                </a:r>
                <a:r>
                  <a:rPr lang="en-US" altLang="zh-CN" b="0" i="0" smtClean="0">
                    <a:latin typeface="Cambria Math" panose="02040503050406030204" pitchFamily="18" charset="0"/>
                  </a:rPr>
                  <a:t>𝑒_𝑝=min⁡{𝑒_𝑙 }−1</a:t>
                </a:r>
                <a:r>
                  <a:rPr lang="zh-CN" altLang="en-US" i="0" dirty="0" smtClean="0"/>
                  <a:t>，并且将</a:t>
                </a:r>
                <a:r>
                  <a:rPr lang="en-US" altLang="zh-CN" b="0" i="0" smtClean="0">
                    <a:latin typeface="Cambria Math" panose="02040503050406030204" pitchFamily="18" charset="0"/>
                  </a:rPr>
                  <a:t>𝑒_𝑝</a:t>
                </a:r>
                <a:r>
                  <a:rPr lang="zh-CN" altLang="en-US" b="0" i="0" smtClean="0">
                    <a:latin typeface="Cambria Math" panose="02040503050406030204" pitchFamily="18" charset="0"/>
                  </a:rPr>
                  <a:t> 写</a:t>
                </a:r>
                <a:r>
                  <a:rPr lang="zh-CN" altLang="en-US" i="0" dirty="0" smtClean="0"/>
                  <a:t>到</a:t>
                </a:r>
                <a:r>
                  <a:rPr lang="en-US" altLang="zh-CN" i="0" dirty="0" err="1" smtClean="0"/>
                  <a:t>pepoch</a:t>
                </a:r>
                <a:r>
                  <a:rPr lang="zh-CN" altLang="en-US" i="0" dirty="0" smtClean="0"/>
                  <a:t>文件</a:t>
                </a:r>
                <a:endParaRPr lang="en-US" altLang="zh-CN" i="0" dirty="0" smtClean="0"/>
              </a:p>
              <a:p>
                <a:pPr marL="228600" indent="-228600">
                  <a:buAutoNum type="arabicPeriod"/>
                </a:pPr>
                <a:r>
                  <a:rPr lang="zh-CN" altLang="en-US" i="0" dirty="0" smtClean="0"/>
                  <a:t>这个过程保证</a:t>
                </a:r>
                <a:r>
                  <a:rPr lang="en-US" altLang="zh-CN" i="0" dirty="0" smtClean="0"/>
                  <a:t>epoch</a:t>
                </a:r>
                <a:r>
                  <a:rPr lang="zh-CN" altLang="en-US" i="0" dirty="0" smtClean="0"/>
                  <a:t>小于等于</a:t>
                </a:r>
                <a:r>
                  <a:rPr lang="en-US" altLang="zh-CN" b="0" i="0" smtClean="0">
                    <a:latin typeface="Cambria Math" panose="02040503050406030204" pitchFamily="18" charset="0"/>
                  </a:rPr>
                  <a:t>𝑒_𝑝</a:t>
                </a:r>
                <a:r>
                  <a:rPr lang="zh-CN" altLang="en-US" b="0" i="0" smtClean="0">
                    <a:latin typeface="Cambria Math" panose="02040503050406030204" pitchFamily="18" charset="0"/>
                  </a:rPr>
                  <a:t> 的</a:t>
                </a:r>
                <a:r>
                  <a:rPr lang="zh-CN" altLang="en-US" i="0" dirty="0" smtClean="0"/>
                  <a:t>事务都在某个文件中做了持久化</a:t>
                </a:r>
                <a:endParaRPr lang="zh-CN" altLang="en-US" i="0" dirty="0"/>
              </a:p>
            </p:txBody>
          </p:sp>
        </mc:Fallback>
      </mc:AlternateContent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784484-2B02-4A69-B6EB-8BE8EEE5FB90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260836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altLang="zh-CN" dirty="0" err="1" smtClean="0"/>
              <a:t>Checkpointer</a:t>
            </a:r>
            <a:r>
              <a:rPr lang="en-US" altLang="zh-CN" dirty="0" smtClean="0"/>
              <a:t> thread</a:t>
            </a:r>
            <a:r>
              <a:rPr lang="zh-CN" altLang="en-US" dirty="0" smtClean="0"/>
              <a:t>和</a:t>
            </a:r>
            <a:r>
              <a:rPr lang="en-US" altLang="zh-CN" dirty="0" smtClean="0"/>
              <a:t>logger thread</a:t>
            </a:r>
            <a:r>
              <a:rPr lang="zh-CN" altLang="en-US" dirty="0" smtClean="0"/>
              <a:t>共享同一个</a:t>
            </a:r>
            <a:r>
              <a:rPr lang="en-US" altLang="zh-CN" dirty="0" smtClean="0"/>
              <a:t>physical core</a:t>
            </a:r>
          </a:p>
          <a:p>
            <a:pPr marL="228600" indent="-228600">
              <a:buAutoNum type="arabicPeriod"/>
            </a:pPr>
            <a:r>
              <a:rPr lang="en-US" altLang="zh-CN" dirty="0" err="1" smtClean="0"/>
              <a:t>Checkpointer</a:t>
            </a:r>
            <a:r>
              <a:rPr lang="en-US" altLang="zh-CN" dirty="0" smtClean="0"/>
              <a:t> </a:t>
            </a:r>
            <a:r>
              <a:rPr lang="zh-CN" altLang="en-US" dirty="0" smtClean="0"/>
              <a:t>产生的</a:t>
            </a:r>
            <a:r>
              <a:rPr lang="en-US" altLang="zh-CN" dirty="0" smtClean="0"/>
              <a:t>checkpoint</a:t>
            </a:r>
            <a:r>
              <a:rPr lang="zh-CN" altLang="en-US" dirty="0" smtClean="0"/>
              <a:t>存放在和</a:t>
            </a:r>
            <a:r>
              <a:rPr lang="en-US" altLang="zh-CN" dirty="0" smtClean="0"/>
              <a:t>log</a:t>
            </a:r>
            <a:r>
              <a:rPr lang="zh-CN" altLang="en-US" dirty="0" smtClean="0"/>
              <a:t>所在相同的磁盘上</a:t>
            </a:r>
            <a:endParaRPr lang="en-US" altLang="zh-CN" dirty="0" smtClean="0"/>
          </a:p>
          <a:p>
            <a:pPr marL="228600" indent="-228600">
              <a:buAutoNum type="arabicPeriod"/>
            </a:pPr>
            <a:r>
              <a:rPr lang="en-US" altLang="zh-CN" dirty="0" smtClean="0"/>
              <a:t>Partition the keys</a:t>
            </a:r>
            <a:r>
              <a:rPr lang="en-US" altLang="zh-CN" baseline="0" dirty="0" smtClean="0"/>
              <a:t> of each table into n </a:t>
            </a:r>
            <a:r>
              <a:rPr lang="en-US" altLang="zh-CN" baseline="0" dirty="0" err="1" smtClean="0"/>
              <a:t>subranges</a:t>
            </a:r>
            <a:r>
              <a:rPr lang="en-US" altLang="zh-CN" baseline="0" dirty="0" smtClean="0"/>
              <a:t>, one per </a:t>
            </a:r>
            <a:r>
              <a:rPr lang="en-US" altLang="zh-CN" baseline="0" dirty="0" err="1" smtClean="0"/>
              <a:t>checkpointer</a:t>
            </a:r>
            <a:r>
              <a:rPr lang="zh-CN" altLang="en-US" baseline="0" dirty="0" smtClean="0"/>
              <a:t>（划分的范围不同，每个</a:t>
            </a:r>
            <a:r>
              <a:rPr lang="en-US" altLang="zh-CN" baseline="0" dirty="0" err="1" smtClean="0"/>
              <a:t>checkpointer</a:t>
            </a:r>
            <a:r>
              <a:rPr lang="zh-CN" altLang="en-US" baseline="0" dirty="0" smtClean="0"/>
              <a:t>线程扫描整个树结构）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784484-2B02-4A69-B6EB-8BE8EEE5FB90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00071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备注占位符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228600" indent="-228600">
                  <a:buAutoNum type="arabicPeriod"/>
                </a:pPr>
                <a:r>
                  <a:rPr lang="en-US" altLang="zh-CN" baseline="0" dirty="0" smtClean="0"/>
                  <a:t>Checkpoint manager thread</a:t>
                </a:r>
                <a:r>
                  <a:rPr lang="zh-CN" altLang="en-US" baseline="0" dirty="0" smtClean="0"/>
                  <a:t>每</a:t>
                </a:r>
                <a:r>
                  <a:rPr lang="en-US" altLang="zh-CN" baseline="0" dirty="0" smtClean="0"/>
                  <a:t>10</a:t>
                </a:r>
                <a:r>
                  <a:rPr lang="zh-CN" altLang="en-US" baseline="0" dirty="0" smtClean="0"/>
                  <a:t>秒开始一次</a:t>
                </a:r>
                <a:r>
                  <a:rPr lang="en-US" altLang="zh-CN" baseline="0" dirty="0" smtClean="0"/>
                  <a:t>checkpoint</a:t>
                </a:r>
              </a:p>
              <a:p>
                <a:pPr marL="228600" indent="-228600">
                  <a:buAutoNum type="arabicPeriod"/>
                </a:pPr>
                <a:r>
                  <a:rPr lang="zh-CN" altLang="en-US" baseline="0" dirty="0" smtClean="0"/>
                  <a:t>开始时它首先记录开始的</a:t>
                </a:r>
                <a:r>
                  <a:rPr lang="en-US" altLang="zh-CN" baseline="0" dirty="0" smtClean="0"/>
                  <a:t>epoch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0" i="1" baseline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baseline="0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altLang="zh-CN" b="0" i="1" baseline="0" smtClean="0">
                            <a:latin typeface="Cambria Math" panose="02040503050406030204" pitchFamily="18" charset="0"/>
                          </a:rPr>
                          <m:t>𝑙</m:t>
                        </m:r>
                      </m:sub>
                    </m:sSub>
                    <m:r>
                      <a:rPr lang="zh-CN" altLang="en-US" b="0" i="1" baseline="0" smtClean="0">
                        <a:latin typeface="Cambria Math" panose="02040503050406030204" pitchFamily="18" charset="0"/>
                      </a:rPr>
                      <m:t>，</m:t>
                    </m:r>
                  </m:oMath>
                </a14:m>
                <a:r>
                  <a:rPr lang="zh-CN" altLang="en-US" dirty="0" smtClean="0"/>
                  <a:t>后创建</a:t>
                </a:r>
                <a:r>
                  <a:rPr lang="en-US" altLang="zh-CN" dirty="0" smtClean="0"/>
                  <a:t>n</a:t>
                </a:r>
                <a:r>
                  <a:rPr lang="zh-CN" altLang="en-US" dirty="0" smtClean="0"/>
                  <a:t>个</a:t>
                </a:r>
                <a:r>
                  <a:rPr lang="en-US" altLang="zh-CN" dirty="0" err="1" smtClean="0"/>
                  <a:t>checkpointer</a:t>
                </a:r>
                <a:r>
                  <a:rPr lang="zh-CN" altLang="en-US" dirty="0" smtClean="0"/>
                  <a:t>线程并给每个线程分配任务（对每一个表的扫描范围）</a:t>
                </a:r>
                <a:endParaRPr lang="en-US" altLang="zh-CN" dirty="0" smtClean="0"/>
              </a:p>
              <a:p>
                <a:pPr marL="228600" indent="-228600">
                  <a:buAutoNum type="arabicPeriod"/>
                </a:pPr>
                <a:r>
                  <a:rPr lang="zh-CN" altLang="en-US" dirty="0" smtClean="0"/>
                  <a:t>每扫描到一个</a:t>
                </a:r>
                <a:r>
                  <a:rPr lang="en-US" altLang="zh-CN" dirty="0" smtClean="0"/>
                  <a:t>record</a:t>
                </a:r>
                <a:r>
                  <a:rPr lang="zh-CN" altLang="en-US" dirty="0" smtClean="0"/>
                  <a:t>，便产生以</a:t>
                </a:r>
                <a:r>
                  <a:rPr lang="en-US" altLang="zh-CN" dirty="0" smtClean="0"/>
                  <a:t>key/TID/value</a:t>
                </a:r>
                <a:r>
                  <a:rPr lang="zh-CN" altLang="en-US" dirty="0" smtClean="0"/>
                  <a:t>为元素的记录，去填充一个</a:t>
                </a:r>
                <a:r>
                  <a:rPr lang="en-US" altLang="zh-CN" dirty="0" smtClean="0"/>
                  <a:t>block</a:t>
                </a:r>
              </a:p>
              <a:p>
                <a:pPr marL="228600" indent="-228600">
                  <a:buAutoNum type="arabicPeriod"/>
                </a:pPr>
                <a:r>
                  <a:rPr lang="zh-CN" altLang="en-US" dirty="0" smtClean="0"/>
                  <a:t>当一个</a:t>
                </a:r>
                <a:r>
                  <a:rPr lang="en-US" altLang="zh-CN" dirty="0" smtClean="0"/>
                  <a:t>block</a:t>
                </a:r>
                <a:r>
                  <a:rPr lang="zh-CN" altLang="en-US" dirty="0" smtClean="0"/>
                  <a:t>满的时候，将其以</a:t>
                </a:r>
                <a:r>
                  <a:rPr lang="en-US" altLang="zh-CN" dirty="0" smtClean="0"/>
                  <a:t>round</a:t>
                </a:r>
                <a:r>
                  <a:rPr lang="en-US" altLang="zh-CN" baseline="0" dirty="0" smtClean="0"/>
                  <a:t> robin</a:t>
                </a:r>
                <a:r>
                  <a:rPr lang="zh-CN" altLang="en-US" baseline="0" dirty="0" smtClean="0"/>
                  <a:t>的方式写到</a:t>
                </a:r>
                <a:r>
                  <a:rPr lang="en-US" altLang="zh-CN" baseline="0" dirty="0" smtClean="0"/>
                  <a:t>m</a:t>
                </a:r>
                <a:r>
                  <a:rPr lang="zh-CN" altLang="en-US" baseline="0" dirty="0" smtClean="0"/>
                  <a:t>个</a:t>
                </a:r>
                <a:r>
                  <a:rPr lang="en-US" altLang="zh-CN" baseline="0" dirty="0" smtClean="0"/>
                  <a:t>file</a:t>
                </a:r>
                <a:r>
                  <a:rPr lang="zh-CN" altLang="en-US" baseline="0" dirty="0" smtClean="0"/>
                  <a:t>中</a:t>
                </a:r>
                <a:endParaRPr lang="en-US" altLang="zh-CN" baseline="0" dirty="0" smtClean="0"/>
              </a:p>
              <a:p>
                <a:pPr marL="685800" lvl="1" indent="-228600">
                  <a:buAutoNum type="arabicPeriod"/>
                </a:pPr>
                <a:r>
                  <a:rPr lang="en-US" altLang="zh-CN" baseline="0" dirty="0" smtClean="0"/>
                  <a:t>m</a:t>
                </a:r>
                <a:r>
                  <a:rPr lang="zh-CN" altLang="en-US" baseline="0" dirty="0" smtClean="0"/>
                  <a:t>的选择和</a:t>
                </a:r>
                <a:r>
                  <a:rPr lang="en-US" altLang="zh-CN" baseline="0" dirty="0" smtClean="0"/>
                  <a:t>recovery</a:t>
                </a:r>
                <a:r>
                  <a:rPr lang="zh-CN" altLang="en-US" baseline="0" dirty="0" smtClean="0"/>
                  <a:t>时使用的核数有关</a:t>
                </a:r>
                <a:endParaRPr lang="en-US" altLang="zh-CN" dirty="0" smtClean="0"/>
              </a:p>
              <a:p>
                <a:pPr marL="228600" indent="-228600">
                  <a:buAutoNum type="arabicPeriod"/>
                </a:pPr>
                <a:endParaRPr lang="en-US" altLang="zh-CN" dirty="0" smtClean="0"/>
              </a:p>
            </p:txBody>
          </p:sp>
        </mc:Choice>
        <mc:Fallback xmlns="">
          <p:sp>
            <p:nvSpPr>
              <p:cNvPr id="3" name="备注占位符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228600" indent="-228600">
                  <a:buAutoNum type="arabicPeriod"/>
                </a:pPr>
                <a:r>
                  <a:rPr lang="en-US" altLang="zh-CN" baseline="0" dirty="0" smtClean="0"/>
                  <a:t>Checkpoint manager thread</a:t>
                </a:r>
                <a:r>
                  <a:rPr lang="zh-CN" altLang="en-US" baseline="0" dirty="0" smtClean="0"/>
                  <a:t>每</a:t>
                </a:r>
                <a:r>
                  <a:rPr lang="en-US" altLang="zh-CN" baseline="0" dirty="0" smtClean="0"/>
                  <a:t>10</a:t>
                </a:r>
                <a:r>
                  <a:rPr lang="zh-CN" altLang="en-US" baseline="0" dirty="0" smtClean="0"/>
                  <a:t>秒开始一次</a:t>
                </a:r>
                <a:r>
                  <a:rPr lang="en-US" altLang="zh-CN" baseline="0" dirty="0" smtClean="0"/>
                  <a:t>checkpoint</a:t>
                </a:r>
              </a:p>
              <a:p>
                <a:pPr marL="228600" indent="-228600">
                  <a:buAutoNum type="arabicPeriod"/>
                </a:pPr>
                <a:r>
                  <a:rPr lang="zh-CN" altLang="en-US" baseline="0" dirty="0" smtClean="0"/>
                  <a:t>开始时它首先记录开始的</a:t>
                </a:r>
                <a:r>
                  <a:rPr lang="en-US" altLang="zh-CN" baseline="0" dirty="0" smtClean="0"/>
                  <a:t>epoch </a:t>
                </a:r>
                <a:r>
                  <a:rPr lang="en-US" altLang="zh-CN" b="0" i="0" baseline="0" smtClean="0">
                    <a:latin typeface="Cambria Math" panose="02040503050406030204" pitchFamily="18" charset="0"/>
                  </a:rPr>
                  <a:t>𝑒_𝑙</a:t>
                </a:r>
                <a:r>
                  <a:rPr lang="zh-CN" altLang="en-US" b="0" i="0" baseline="0" smtClean="0">
                    <a:latin typeface="Cambria Math" panose="02040503050406030204" pitchFamily="18" charset="0"/>
                  </a:rPr>
                  <a:t>，</a:t>
                </a:r>
                <a:r>
                  <a:rPr lang="zh-CN" altLang="en-US" dirty="0" smtClean="0"/>
                  <a:t>后创建</a:t>
                </a:r>
                <a:r>
                  <a:rPr lang="en-US" altLang="zh-CN" dirty="0" smtClean="0"/>
                  <a:t>n</a:t>
                </a:r>
                <a:r>
                  <a:rPr lang="zh-CN" altLang="en-US" dirty="0" smtClean="0"/>
                  <a:t>个</a:t>
                </a:r>
                <a:r>
                  <a:rPr lang="en-US" altLang="zh-CN" dirty="0" err="1" smtClean="0"/>
                  <a:t>checkpointer</a:t>
                </a:r>
                <a:r>
                  <a:rPr lang="zh-CN" altLang="en-US" dirty="0" smtClean="0"/>
                  <a:t>线程并给每个线程分配任务（对每一个表的扫描范围）</a:t>
                </a:r>
                <a:endParaRPr lang="en-US" altLang="zh-CN" dirty="0" smtClean="0"/>
              </a:p>
              <a:p>
                <a:pPr marL="228600" indent="-228600">
                  <a:buAutoNum type="arabicPeriod"/>
                </a:pPr>
                <a:r>
                  <a:rPr lang="zh-CN" altLang="en-US" dirty="0" smtClean="0"/>
                  <a:t>每扫描到一个</a:t>
                </a:r>
                <a:r>
                  <a:rPr lang="en-US" altLang="zh-CN" dirty="0" smtClean="0"/>
                  <a:t>record</a:t>
                </a:r>
                <a:r>
                  <a:rPr lang="zh-CN" altLang="en-US" dirty="0" smtClean="0"/>
                  <a:t>，便产生以</a:t>
                </a:r>
                <a:r>
                  <a:rPr lang="en-US" altLang="zh-CN" dirty="0" smtClean="0"/>
                  <a:t>key/TID/value</a:t>
                </a:r>
                <a:r>
                  <a:rPr lang="zh-CN" altLang="en-US" dirty="0" smtClean="0"/>
                  <a:t>为元素的记录，去填充一个</a:t>
                </a:r>
                <a:r>
                  <a:rPr lang="en-US" altLang="zh-CN" dirty="0" smtClean="0"/>
                  <a:t>block</a:t>
                </a:r>
              </a:p>
              <a:p>
                <a:pPr marL="228600" indent="-228600">
                  <a:buAutoNum type="arabicPeriod"/>
                </a:pPr>
                <a:r>
                  <a:rPr lang="zh-CN" altLang="en-US" dirty="0" smtClean="0"/>
                  <a:t>当一个</a:t>
                </a:r>
                <a:r>
                  <a:rPr lang="en-US" altLang="zh-CN" dirty="0" smtClean="0"/>
                  <a:t>block</a:t>
                </a:r>
                <a:r>
                  <a:rPr lang="zh-CN" altLang="en-US" dirty="0" smtClean="0"/>
                  <a:t>满的时候，将其以</a:t>
                </a:r>
                <a:r>
                  <a:rPr lang="en-US" altLang="zh-CN" dirty="0" smtClean="0"/>
                  <a:t>round</a:t>
                </a:r>
                <a:r>
                  <a:rPr lang="en-US" altLang="zh-CN" baseline="0" dirty="0" smtClean="0"/>
                  <a:t> robin</a:t>
                </a:r>
                <a:r>
                  <a:rPr lang="zh-CN" altLang="en-US" baseline="0" dirty="0" smtClean="0"/>
                  <a:t>的方式写到</a:t>
                </a:r>
                <a:r>
                  <a:rPr lang="en-US" altLang="zh-CN" baseline="0" dirty="0" smtClean="0"/>
                  <a:t>m</a:t>
                </a:r>
                <a:r>
                  <a:rPr lang="zh-CN" altLang="en-US" baseline="0" dirty="0" smtClean="0"/>
                  <a:t>个</a:t>
                </a:r>
                <a:r>
                  <a:rPr lang="en-US" altLang="zh-CN" baseline="0" dirty="0" smtClean="0"/>
                  <a:t>file</a:t>
                </a:r>
                <a:r>
                  <a:rPr lang="zh-CN" altLang="en-US" baseline="0" dirty="0" smtClean="0"/>
                  <a:t>中</a:t>
                </a:r>
                <a:endParaRPr lang="en-US" altLang="zh-CN" baseline="0" dirty="0" smtClean="0"/>
              </a:p>
              <a:p>
                <a:pPr marL="685800" lvl="1" indent="-228600">
                  <a:buAutoNum type="arabicPeriod"/>
                </a:pPr>
                <a:r>
                  <a:rPr lang="en-US" altLang="zh-CN" baseline="0" dirty="0" smtClean="0"/>
                  <a:t>m</a:t>
                </a:r>
                <a:r>
                  <a:rPr lang="zh-CN" altLang="en-US" baseline="0" dirty="0" smtClean="0"/>
                  <a:t>的选择和</a:t>
                </a:r>
                <a:r>
                  <a:rPr lang="en-US" altLang="zh-CN" baseline="0" dirty="0" smtClean="0"/>
                  <a:t>recovery</a:t>
                </a:r>
                <a:r>
                  <a:rPr lang="zh-CN" altLang="en-US" baseline="0" dirty="0" smtClean="0"/>
                  <a:t>时使用的核数有关</a:t>
                </a:r>
                <a:endParaRPr lang="en-US" altLang="zh-CN" dirty="0" smtClean="0"/>
              </a:p>
              <a:p>
                <a:pPr marL="228600" indent="-228600">
                  <a:buAutoNum type="arabicPeriod"/>
                </a:pPr>
                <a:endParaRPr lang="en-US" altLang="zh-CN" dirty="0" smtClean="0"/>
              </a:p>
            </p:txBody>
          </p:sp>
        </mc:Fallback>
      </mc:AlternateContent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784484-2B02-4A69-B6EB-8BE8EEE5FB90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39393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defRPr>
            </a:lvl1pPr>
          </a:lstStyle>
          <a:p>
            <a:r>
              <a:rPr lang="en-US" altLang="zh-CN" dirty="0" smtClean="0"/>
              <a:t>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43000" y="4742088"/>
            <a:ext cx="6858000" cy="1655762"/>
          </a:xfrm>
        </p:spPr>
        <p:txBody>
          <a:bodyPr/>
          <a:lstStyle>
            <a:lvl1pPr marL="0" indent="0" algn="r">
              <a:buNone/>
              <a:defRPr sz="28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 dirty="0" smtClean="0"/>
              <a:t>name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4166-95F0-446D-A3C0-20358A43123F}" type="datetimeFigureOut">
              <a:rPr lang="zh-CN" altLang="en-US" smtClean="0"/>
              <a:t>2017/11/15</a:t>
            </a:fld>
            <a:endParaRPr lang="zh-CN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2536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4166-95F0-446D-A3C0-20358A43123F}" type="datetimeFigureOut">
              <a:rPr lang="zh-CN" altLang="en-US" smtClean="0"/>
              <a:t>2017/11/15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47CCC-30D7-4202-873B-4C1368D71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2490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4166-95F0-446D-A3C0-20358A43123F}" type="datetimeFigureOut">
              <a:rPr lang="zh-CN" altLang="en-US" smtClean="0"/>
              <a:t>2017/11/15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47CCC-30D7-4202-873B-4C1368D71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0081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40624"/>
            <a:ext cx="7886700" cy="762006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  <a:ea typeface="Arial Unicode MS" panose="020B0604020202020204" pitchFamily="34" charset="-122"/>
                <a:cs typeface="Arial Unicode MS" panose="020B0604020202020204" pitchFamily="34" charset="-122"/>
              </a:defRPr>
            </a:lvl1pPr>
          </a:lstStyle>
          <a:p>
            <a:r>
              <a:rPr lang="en-US" altLang="zh-CN" dirty="0" smtClean="0"/>
              <a:t>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28650" y="1392915"/>
            <a:ext cx="7886700" cy="4963436"/>
          </a:xfrm>
        </p:spPr>
        <p:txBody>
          <a:bodyPr/>
          <a:lstStyle>
            <a:lvl1pPr marL="457200" indent="-457200">
              <a:spcBef>
                <a:spcPts val="800"/>
              </a:spcBef>
              <a:spcAft>
                <a:spcPts val="800"/>
              </a:spcAft>
              <a:buClr>
                <a:schemeClr val="accent1">
                  <a:lumMod val="75000"/>
                </a:schemeClr>
              </a:buClr>
              <a:buSzPct val="100000"/>
              <a:buFont typeface="Wingdings" panose="05000000000000000000" pitchFamily="2" charset="2"/>
              <a:buChar char="Ø"/>
              <a:defRPr sz="320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defRPr>
            </a:lvl1pPr>
            <a:lvl2pPr marL="971550" indent="-514350">
              <a:spcBef>
                <a:spcPts val="400"/>
              </a:spcBef>
              <a:spcAft>
                <a:spcPts val="400"/>
              </a:spcAft>
              <a:buClr>
                <a:schemeClr val="accent1">
                  <a:lumMod val="75000"/>
                </a:schemeClr>
              </a:buClr>
              <a:buFont typeface="+mj-lt"/>
              <a:buAutoNum type="arabicPeriod"/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defRPr>
            </a:lvl2pPr>
            <a:lvl3pPr marL="1428750" indent="-514350"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+mj-lt"/>
              <a:buAutoNum type="alphaLcParenR"/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Calibri" panose="020F0502020204030204" pitchFamily="34" charset="0"/>
              </a:defRPr>
            </a:lvl3pPr>
            <a:lvl4pPr marL="1885950" indent="-514350">
              <a:buClr>
                <a:schemeClr val="accent1">
                  <a:lumMod val="75000"/>
                </a:schemeClr>
              </a:buClr>
              <a:buFont typeface="+mj-lt"/>
              <a:buAutoNum type="romanUcPeriod"/>
              <a:defRPr sz="2000" baseline="0">
                <a:latin typeface="+mn-lt"/>
              </a:defRPr>
            </a:lvl4pPr>
          </a:lstStyle>
          <a:p>
            <a:pPr lvl="0"/>
            <a:r>
              <a:rPr lang="en-US" altLang="zh-CN" dirty="0" smtClean="0"/>
              <a:t>Level 1</a:t>
            </a:r>
            <a:endParaRPr lang="zh-CN" altLang="en-US" dirty="0" smtClean="0"/>
          </a:p>
          <a:p>
            <a:pPr lvl="1"/>
            <a:r>
              <a:rPr lang="en-US" altLang="zh-CN" dirty="0" smtClean="0"/>
              <a:t>Level 2</a:t>
            </a:r>
            <a:endParaRPr lang="zh-CN" altLang="en-US" dirty="0" smtClean="0"/>
          </a:p>
          <a:p>
            <a:pPr lvl="2"/>
            <a:r>
              <a:rPr lang="en-US" altLang="zh-CN" dirty="0" smtClean="0"/>
              <a:t>Level 3</a:t>
            </a:r>
            <a:endParaRPr lang="zh-CN" altLang="en-US" dirty="0" smtClean="0"/>
          </a:p>
          <a:p>
            <a:pPr lvl="3"/>
            <a:r>
              <a:rPr lang="en-US" altLang="zh-CN" dirty="0" smtClean="0"/>
              <a:t>Level 4</a:t>
            </a:r>
            <a:endParaRPr lang="zh-CN" alt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4166-95F0-446D-A3C0-20358A43123F}" type="datetimeFigureOut">
              <a:rPr lang="zh-CN" altLang="en-US" smtClean="0"/>
              <a:t>2017/11/15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47CCC-30D7-4202-873B-4C1368D71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68907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4166-95F0-446D-A3C0-20358A43123F}" type="datetimeFigureOut">
              <a:rPr lang="zh-CN" altLang="en-US" smtClean="0"/>
              <a:t>2017/11/15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47CCC-30D7-4202-873B-4C1368D71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24472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4166-95F0-446D-A3C0-20358A43123F}" type="datetimeFigureOut">
              <a:rPr lang="zh-CN" altLang="en-US" smtClean="0"/>
              <a:t>2017/11/15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47CCC-30D7-4202-873B-4C1368D71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80704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4166-95F0-446D-A3C0-20358A43123F}" type="datetimeFigureOut">
              <a:rPr lang="zh-CN" altLang="en-US" smtClean="0"/>
              <a:t>2017/11/15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47CCC-30D7-4202-873B-4C1368D71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7172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4166-95F0-446D-A3C0-20358A43123F}" type="datetimeFigureOut">
              <a:rPr lang="zh-CN" altLang="en-US" smtClean="0"/>
              <a:t>2017/11/15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47CCC-30D7-4202-873B-4C1368D71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3310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4166-95F0-446D-A3C0-20358A43123F}" type="datetimeFigureOut">
              <a:rPr lang="zh-CN" altLang="en-US" smtClean="0"/>
              <a:t>2017/11/15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47CCC-30D7-4202-873B-4C1368D71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56948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4166-95F0-446D-A3C0-20358A43123F}" type="datetimeFigureOut">
              <a:rPr lang="zh-CN" altLang="en-US" smtClean="0"/>
              <a:t>2017/11/15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47CCC-30D7-4202-873B-4C1368D71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87244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4166-95F0-446D-A3C0-20358A43123F}" type="datetimeFigureOut">
              <a:rPr lang="zh-CN" altLang="en-US" smtClean="0"/>
              <a:t>2017/11/15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47CCC-30D7-4202-873B-4C1368D71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979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F9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EF6F2A-3039-4F7C-9F2E-04D4F0DA94D7}" type="datetime1">
              <a:rPr lang="en-US" altLang="zh-CN" smtClean="0"/>
              <a:t>11/15/2017</a:t>
            </a:fld>
            <a:endParaRPr lang="en-US" altLang="zh-CN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590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356853"/>
            <a:ext cx="7772400" cy="2223552"/>
          </a:xfrm>
        </p:spPr>
        <p:txBody>
          <a:bodyPr>
            <a:noAutofit/>
          </a:bodyPr>
          <a:lstStyle/>
          <a:p>
            <a:r>
              <a:rPr lang="en-US" altLang="zh-CN" sz="4000" dirty="0" smtClean="0">
                <a:ea typeface="Arial Unicode MS" panose="020B0604020202020204" pitchFamily="34" charset="-122"/>
                <a:cs typeface="Arial Unicode MS" panose="020B0604020202020204" pitchFamily="34" charset="-122"/>
              </a:rPr>
              <a:t>Fast Databases with Fast Durability and Recovery Through Multicore Parallelism</a:t>
            </a:r>
            <a:endParaRPr lang="zh-CN" altLang="en-US" sz="4000" dirty="0"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4097689"/>
            <a:ext cx="6858000" cy="1655762"/>
          </a:xfrm>
        </p:spPr>
        <p:txBody>
          <a:bodyPr>
            <a:normAutofit/>
          </a:bodyPr>
          <a:lstStyle/>
          <a:p>
            <a:pPr algn="ctr"/>
            <a:r>
              <a:rPr lang="en-US" altLang="zh-CN" sz="2000" dirty="0" err="1" smtClean="0"/>
              <a:t>Wenting</a:t>
            </a:r>
            <a:r>
              <a:rPr lang="en-US" altLang="zh-CN" sz="2000" dirty="0" smtClean="0"/>
              <a:t> Zheng, on OSDI’14</a:t>
            </a:r>
          </a:p>
          <a:p>
            <a:pPr algn="ctr"/>
            <a:r>
              <a:rPr lang="en-US" altLang="zh-CN" sz="2000" dirty="0" smtClean="0"/>
              <a:t>Presented by Youhui Bai</a:t>
            </a:r>
          </a:p>
          <a:p>
            <a:pPr algn="ctr"/>
            <a:r>
              <a:rPr lang="en-US" altLang="zh-CN" sz="2000" smtClean="0"/>
              <a:t>2017/11/15</a:t>
            </a:r>
            <a:endParaRPr lang="en-US" altLang="zh-CN" sz="2000" dirty="0" smtClean="0"/>
          </a:p>
        </p:txBody>
      </p:sp>
    </p:spTree>
    <p:extLst>
      <p:ext uri="{BB962C8B-B14F-4D97-AF65-F5344CB8AC3E}">
        <p14:creationId xmlns:p14="http://schemas.microsoft.com/office/powerpoint/2010/main" val="1524312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Outline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bg2">
                    <a:lumMod val="90000"/>
                  </a:schemeClr>
                </a:solidFill>
              </a:rPr>
              <a:t>Background and Motivations</a:t>
            </a:r>
          </a:p>
          <a:p>
            <a:r>
              <a:rPr lang="en-US" altLang="zh-CN" dirty="0" smtClean="0">
                <a:solidFill>
                  <a:schemeClr val="bg2">
                    <a:lumMod val="90000"/>
                  </a:schemeClr>
                </a:solidFill>
              </a:rPr>
              <a:t>Goal</a:t>
            </a:r>
          </a:p>
          <a:p>
            <a:r>
              <a:rPr lang="en-US" altLang="zh-CN" dirty="0" smtClean="0">
                <a:solidFill>
                  <a:schemeClr val="bg2">
                    <a:lumMod val="90000"/>
                  </a:schemeClr>
                </a:solidFill>
              </a:rPr>
              <a:t>Silo overview</a:t>
            </a:r>
          </a:p>
          <a:p>
            <a:r>
              <a:rPr lang="en-US" altLang="zh-CN" dirty="0" err="1" smtClean="0"/>
              <a:t>SiloR</a:t>
            </a:r>
            <a:r>
              <a:rPr lang="en-US" altLang="zh-CN" dirty="0" smtClean="0"/>
              <a:t> design</a:t>
            </a:r>
          </a:p>
          <a:p>
            <a:r>
              <a:rPr lang="en-US" altLang="zh-CN" dirty="0" smtClean="0">
                <a:solidFill>
                  <a:schemeClr val="bg2">
                    <a:lumMod val="90000"/>
                  </a:schemeClr>
                </a:solidFill>
              </a:rPr>
              <a:t>Evaluation</a:t>
            </a:r>
            <a:endParaRPr lang="zh-CN" altLang="en-US" dirty="0">
              <a:solidFill>
                <a:schemeClr val="bg2">
                  <a:lumMod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613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SiloR</a:t>
            </a:r>
            <a:r>
              <a:rPr lang="en-US" altLang="zh-CN" dirty="0" smtClean="0"/>
              <a:t> Design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Logging </a:t>
            </a:r>
          </a:p>
          <a:p>
            <a:r>
              <a:rPr lang="en-US" altLang="zh-CN" dirty="0" err="1" smtClean="0"/>
              <a:t>Checkpointing</a:t>
            </a:r>
            <a:endParaRPr lang="en-US" altLang="zh-CN" dirty="0" smtClean="0"/>
          </a:p>
          <a:p>
            <a:r>
              <a:rPr lang="en-US" altLang="zh-CN" dirty="0" smtClean="0"/>
              <a:t>Recovery</a:t>
            </a:r>
          </a:p>
          <a:p>
            <a:pPr marL="0" indent="0">
              <a:buNone/>
            </a:pPr>
            <a:endParaRPr lang="en-US" altLang="zh-CN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75977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Logging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Value logging vs operation logging</a:t>
            </a:r>
          </a:p>
          <a:p>
            <a:pPr lvl="1"/>
            <a:r>
              <a:rPr lang="en-US" altLang="zh-CN" dirty="0" smtClean="0"/>
              <a:t>Operation logging : smaller log size</a:t>
            </a:r>
          </a:p>
          <a:p>
            <a:pPr lvl="1"/>
            <a:r>
              <a:rPr lang="en-US" altLang="zh-CN" dirty="0" smtClean="0"/>
              <a:t>Value logging : easier to parallelize recovery</a:t>
            </a:r>
          </a:p>
          <a:p>
            <a:r>
              <a:rPr lang="en-US" altLang="zh-CN" dirty="0" err="1" smtClean="0"/>
              <a:t>SiloR</a:t>
            </a:r>
            <a:r>
              <a:rPr lang="en-US" altLang="zh-CN" dirty="0" smtClean="0"/>
              <a:t> chooses value logging</a:t>
            </a:r>
          </a:p>
          <a:p>
            <a:r>
              <a:rPr lang="en-US" altLang="zh-CN" dirty="0" smtClean="0"/>
              <a:t>A log record</a:t>
            </a:r>
          </a:p>
          <a:p>
            <a:pPr lvl="1"/>
            <a:r>
              <a:rPr lang="en-US" altLang="zh-CN" dirty="0" smtClean="0"/>
              <a:t>Contain a committed transaction’s TID plus the table, key, and value information for all records modified by that transaction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38564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矩形: 圆角 13">
            <a:extLst>
              <a:ext uri="{FF2B5EF4-FFF2-40B4-BE49-F238E27FC236}">
                <a16:creationId xmlns="" xmlns:a16="http://schemas.microsoft.com/office/drawing/2014/main" id="{305F13CE-CF5A-43B1-AB72-B374D3B14D87}"/>
              </a:ext>
            </a:extLst>
          </p:cNvPr>
          <p:cNvSpPr/>
          <p:nvPr/>
        </p:nvSpPr>
        <p:spPr>
          <a:xfrm>
            <a:off x="872400" y="3256414"/>
            <a:ext cx="4457701" cy="1212980"/>
          </a:xfrm>
          <a:prstGeom prst="roundRect">
            <a:avLst/>
          </a:prstGeom>
          <a:noFill/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Logging structure</a:t>
            </a:r>
            <a:endParaRPr lang="zh-CN" altLang="en-US" dirty="0"/>
          </a:p>
        </p:txBody>
      </p:sp>
      <p:sp>
        <p:nvSpPr>
          <p:cNvPr id="4" name="矩形: 圆角 13">
            <a:extLst>
              <a:ext uri="{FF2B5EF4-FFF2-40B4-BE49-F238E27FC236}">
                <a16:creationId xmlns="" xmlns:a16="http://schemas.microsoft.com/office/drawing/2014/main" id="{305F13CE-CF5A-43B1-AB72-B374D3B14D87}"/>
              </a:ext>
            </a:extLst>
          </p:cNvPr>
          <p:cNvSpPr/>
          <p:nvPr/>
        </p:nvSpPr>
        <p:spPr>
          <a:xfrm>
            <a:off x="872400" y="1658990"/>
            <a:ext cx="4457701" cy="1212980"/>
          </a:xfrm>
          <a:prstGeom prst="roundRect">
            <a:avLst/>
          </a:prstGeom>
          <a:noFill/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5" name="矩形: 圆角 13">
            <a:extLst>
              <a:ext uri="{FF2B5EF4-FFF2-40B4-BE49-F238E27FC236}">
                <a16:creationId xmlns="" xmlns:a16="http://schemas.microsoft.com/office/drawing/2014/main" id="{305F13CE-CF5A-43B1-AB72-B374D3B14D87}"/>
              </a:ext>
            </a:extLst>
          </p:cNvPr>
          <p:cNvSpPr/>
          <p:nvPr/>
        </p:nvSpPr>
        <p:spPr>
          <a:xfrm>
            <a:off x="877648" y="1658990"/>
            <a:ext cx="2074992" cy="2810404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1196025" y="2523470"/>
            <a:ext cx="571828" cy="2193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 smtClean="0">
                <a:solidFill>
                  <a:schemeClr val="tx1"/>
                </a:solidFill>
              </a:rPr>
              <a:t>buf</a:t>
            </a:r>
            <a:r>
              <a:rPr lang="en-US" altLang="zh-CN" dirty="0" smtClean="0">
                <a:solidFill>
                  <a:schemeClr val="tx1"/>
                </a:solidFill>
              </a:rPr>
              <a:t> 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6" name="直接箭头连接符 5"/>
          <p:cNvCxnSpPr>
            <a:stCxn id="8" idx="2"/>
            <a:endCxn id="5" idx="0"/>
          </p:cNvCxnSpPr>
          <p:nvPr/>
        </p:nvCxnSpPr>
        <p:spPr>
          <a:xfrm flipH="1">
            <a:off x="1481939" y="2170601"/>
            <a:ext cx="62" cy="352869"/>
          </a:xfrm>
          <a:prstGeom prst="straightConnector1">
            <a:avLst/>
          </a:prstGeom>
          <a:ln w="28575">
            <a:solidFill>
              <a:srgbClr val="FF000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>
            <a:off x="1026100" y="2210716"/>
            <a:ext cx="9008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commit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1196148" y="1825450"/>
            <a:ext cx="571705" cy="34515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W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2050166" y="2523470"/>
            <a:ext cx="571828" cy="2193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 smtClean="0">
                <a:solidFill>
                  <a:schemeClr val="tx1"/>
                </a:solidFill>
              </a:rPr>
              <a:t>buf</a:t>
            </a:r>
            <a:r>
              <a:rPr lang="en-US" altLang="zh-CN" dirty="0" smtClean="0">
                <a:solidFill>
                  <a:schemeClr val="tx1"/>
                </a:solidFill>
              </a:rPr>
              <a:t> 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31" name="直接箭头连接符 30"/>
          <p:cNvCxnSpPr>
            <a:stCxn id="33" idx="2"/>
            <a:endCxn id="30" idx="0"/>
          </p:cNvCxnSpPr>
          <p:nvPr/>
        </p:nvCxnSpPr>
        <p:spPr>
          <a:xfrm flipH="1">
            <a:off x="2336080" y="2170601"/>
            <a:ext cx="62" cy="352869"/>
          </a:xfrm>
          <a:prstGeom prst="straightConnector1">
            <a:avLst/>
          </a:prstGeom>
          <a:ln w="28575">
            <a:solidFill>
              <a:srgbClr val="FF000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文本框 31"/>
          <p:cNvSpPr txBox="1"/>
          <p:nvPr/>
        </p:nvSpPr>
        <p:spPr>
          <a:xfrm>
            <a:off x="1851940" y="2210716"/>
            <a:ext cx="9008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commit</a:t>
            </a:r>
            <a:endParaRPr lang="zh-CN" altLang="en-US" dirty="0"/>
          </a:p>
        </p:txBody>
      </p:sp>
      <p:sp>
        <p:nvSpPr>
          <p:cNvPr id="33" name="矩形 32"/>
          <p:cNvSpPr/>
          <p:nvPr/>
        </p:nvSpPr>
        <p:spPr>
          <a:xfrm>
            <a:off x="2050289" y="1825450"/>
            <a:ext cx="571705" cy="34515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W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3607956" y="2523470"/>
            <a:ext cx="571828" cy="2193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 smtClean="0">
                <a:solidFill>
                  <a:schemeClr val="tx1"/>
                </a:solidFill>
              </a:rPr>
              <a:t>buf</a:t>
            </a:r>
            <a:r>
              <a:rPr lang="en-US" altLang="zh-CN" dirty="0" smtClean="0">
                <a:solidFill>
                  <a:schemeClr val="tx1"/>
                </a:solidFill>
              </a:rPr>
              <a:t> 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35" name="直接箭头连接符 34"/>
          <p:cNvCxnSpPr>
            <a:stCxn id="37" idx="2"/>
            <a:endCxn id="34" idx="0"/>
          </p:cNvCxnSpPr>
          <p:nvPr/>
        </p:nvCxnSpPr>
        <p:spPr>
          <a:xfrm flipH="1">
            <a:off x="3893870" y="2170601"/>
            <a:ext cx="62" cy="352869"/>
          </a:xfrm>
          <a:prstGeom prst="straightConnector1">
            <a:avLst/>
          </a:prstGeom>
          <a:ln w="28575">
            <a:solidFill>
              <a:srgbClr val="FF000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文本框 35"/>
          <p:cNvSpPr txBox="1"/>
          <p:nvPr/>
        </p:nvSpPr>
        <p:spPr>
          <a:xfrm>
            <a:off x="3380169" y="2211077"/>
            <a:ext cx="9008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commit</a:t>
            </a:r>
            <a:endParaRPr lang="zh-CN" altLang="en-US" dirty="0"/>
          </a:p>
        </p:txBody>
      </p:sp>
      <p:sp>
        <p:nvSpPr>
          <p:cNvPr id="37" name="矩形 36"/>
          <p:cNvSpPr/>
          <p:nvPr/>
        </p:nvSpPr>
        <p:spPr>
          <a:xfrm>
            <a:off x="3608079" y="1825450"/>
            <a:ext cx="571705" cy="34515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W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4407386" y="2523470"/>
            <a:ext cx="571828" cy="2193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 smtClean="0">
                <a:solidFill>
                  <a:schemeClr val="tx1"/>
                </a:solidFill>
              </a:rPr>
              <a:t>buf</a:t>
            </a:r>
            <a:r>
              <a:rPr lang="en-US" altLang="zh-CN" dirty="0" smtClean="0">
                <a:solidFill>
                  <a:schemeClr val="tx1"/>
                </a:solidFill>
              </a:rPr>
              <a:t> 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39" name="直接箭头连接符 38"/>
          <p:cNvCxnSpPr>
            <a:stCxn id="41" idx="2"/>
            <a:endCxn id="38" idx="0"/>
          </p:cNvCxnSpPr>
          <p:nvPr/>
        </p:nvCxnSpPr>
        <p:spPr>
          <a:xfrm flipH="1">
            <a:off x="4693300" y="2170601"/>
            <a:ext cx="62" cy="352869"/>
          </a:xfrm>
          <a:prstGeom prst="straightConnector1">
            <a:avLst/>
          </a:prstGeom>
          <a:ln w="28575">
            <a:solidFill>
              <a:srgbClr val="FF000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文本框 39"/>
          <p:cNvSpPr txBox="1"/>
          <p:nvPr/>
        </p:nvSpPr>
        <p:spPr>
          <a:xfrm>
            <a:off x="4179599" y="2211077"/>
            <a:ext cx="9008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commit</a:t>
            </a:r>
            <a:endParaRPr lang="zh-CN" altLang="en-US" dirty="0"/>
          </a:p>
        </p:txBody>
      </p:sp>
      <p:sp>
        <p:nvSpPr>
          <p:cNvPr id="41" name="矩形 40"/>
          <p:cNvSpPr/>
          <p:nvPr/>
        </p:nvSpPr>
        <p:spPr>
          <a:xfrm>
            <a:off x="4407509" y="1825450"/>
            <a:ext cx="571705" cy="34515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W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1608934" y="3625657"/>
            <a:ext cx="497620" cy="4894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L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4042354" y="3625657"/>
            <a:ext cx="497620" cy="4894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L</a:t>
            </a:r>
            <a:endParaRPr lang="zh-CN" altLang="en-US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文本框 43"/>
              <p:cNvSpPr txBox="1"/>
              <p:nvPr/>
            </p:nvSpPr>
            <p:spPr>
              <a:xfrm>
                <a:off x="2833962" y="3543559"/>
                <a:ext cx="48442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…</m:t>
                      </m:r>
                    </m:oMath>
                  </m:oMathPara>
                </a14:m>
                <a:endParaRPr lang="zh-CN" altLang="en-US" sz="2400" dirty="0"/>
              </a:p>
            </p:txBody>
          </p:sp>
        </mc:Choice>
        <mc:Fallback xmlns="">
          <p:sp>
            <p:nvSpPr>
              <p:cNvPr id="44" name="文本框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3962" y="3543559"/>
                <a:ext cx="484427" cy="46166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文本框 44"/>
              <p:cNvSpPr txBox="1"/>
              <p:nvPr/>
            </p:nvSpPr>
            <p:spPr>
              <a:xfrm>
                <a:off x="2837856" y="2020709"/>
                <a:ext cx="48442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…</m:t>
                      </m:r>
                    </m:oMath>
                  </m:oMathPara>
                </a14:m>
                <a:endParaRPr lang="zh-CN" altLang="en-US" sz="2400" dirty="0"/>
              </a:p>
            </p:txBody>
          </p:sp>
        </mc:Choice>
        <mc:Fallback xmlns="">
          <p:sp>
            <p:nvSpPr>
              <p:cNvPr id="45" name="文本框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7856" y="2020709"/>
                <a:ext cx="484427" cy="46166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圆柱形 45"/>
          <p:cNvSpPr/>
          <p:nvPr/>
        </p:nvSpPr>
        <p:spPr>
          <a:xfrm>
            <a:off x="4029226" y="5257799"/>
            <a:ext cx="523875" cy="447675"/>
          </a:xfrm>
          <a:prstGeom prst="can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7" name="圆柱形 46"/>
          <p:cNvSpPr/>
          <p:nvPr/>
        </p:nvSpPr>
        <p:spPr>
          <a:xfrm>
            <a:off x="1595806" y="5257798"/>
            <a:ext cx="523875" cy="447675"/>
          </a:xfrm>
          <a:prstGeom prst="can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文本框 47"/>
              <p:cNvSpPr txBox="1"/>
              <p:nvPr/>
            </p:nvSpPr>
            <p:spPr>
              <a:xfrm>
                <a:off x="2834360" y="5243808"/>
                <a:ext cx="48442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…</m:t>
                      </m:r>
                    </m:oMath>
                  </m:oMathPara>
                </a14:m>
                <a:endParaRPr lang="zh-CN" altLang="en-US" sz="2400" dirty="0"/>
              </a:p>
            </p:txBody>
          </p:sp>
        </mc:Choice>
        <mc:Fallback xmlns="">
          <p:sp>
            <p:nvSpPr>
              <p:cNvPr id="48" name="文本框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4360" y="5243808"/>
                <a:ext cx="484427" cy="46166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矩形: 圆角 13">
            <a:extLst>
              <a:ext uri="{FF2B5EF4-FFF2-40B4-BE49-F238E27FC236}">
                <a16:creationId xmlns="" xmlns:a16="http://schemas.microsoft.com/office/drawing/2014/main" id="{305F13CE-CF5A-43B1-AB72-B374D3B14D87}"/>
              </a:ext>
            </a:extLst>
          </p:cNvPr>
          <p:cNvSpPr/>
          <p:nvPr/>
        </p:nvSpPr>
        <p:spPr>
          <a:xfrm>
            <a:off x="872400" y="4853838"/>
            <a:ext cx="4457701" cy="1212980"/>
          </a:xfrm>
          <a:prstGeom prst="roundRect">
            <a:avLst/>
          </a:prstGeom>
          <a:noFill/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2" name="矩形 51"/>
          <p:cNvSpPr/>
          <p:nvPr/>
        </p:nvSpPr>
        <p:spPr>
          <a:xfrm>
            <a:off x="2246401" y="3515972"/>
            <a:ext cx="571828" cy="2193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 smtClean="0">
                <a:solidFill>
                  <a:schemeClr val="tx1"/>
                </a:solidFill>
              </a:rPr>
              <a:t>buf</a:t>
            </a:r>
            <a:r>
              <a:rPr lang="en-US" altLang="zh-CN" dirty="0" smtClean="0">
                <a:solidFill>
                  <a:schemeClr val="tx1"/>
                </a:solidFill>
              </a:rPr>
              <a:t> 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54" name="矩形 53"/>
          <p:cNvSpPr/>
          <p:nvPr/>
        </p:nvSpPr>
        <p:spPr>
          <a:xfrm>
            <a:off x="2246401" y="3753219"/>
            <a:ext cx="571828" cy="2193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 smtClean="0">
                <a:solidFill>
                  <a:schemeClr val="tx1"/>
                </a:solidFill>
              </a:rPr>
              <a:t>buf</a:t>
            </a:r>
            <a:r>
              <a:rPr lang="en-US" altLang="zh-CN" dirty="0" smtClean="0">
                <a:solidFill>
                  <a:schemeClr val="tx1"/>
                </a:solidFill>
              </a:rPr>
              <a:t> 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55" name="矩形 54"/>
          <p:cNvSpPr/>
          <p:nvPr/>
        </p:nvSpPr>
        <p:spPr>
          <a:xfrm>
            <a:off x="3328413" y="3515972"/>
            <a:ext cx="571828" cy="2193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 smtClean="0">
                <a:solidFill>
                  <a:schemeClr val="tx1"/>
                </a:solidFill>
              </a:rPr>
              <a:t>buf</a:t>
            </a:r>
            <a:r>
              <a:rPr lang="en-US" altLang="zh-CN" dirty="0" smtClean="0">
                <a:solidFill>
                  <a:schemeClr val="tx1"/>
                </a:solidFill>
              </a:rPr>
              <a:t> 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3328413" y="3753219"/>
            <a:ext cx="571828" cy="2193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 smtClean="0">
                <a:solidFill>
                  <a:schemeClr val="tx1"/>
                </a:solidFill>
              </a:rPr>
              <a:t>buf</a:t>
            </a:r>
            <a:r>
              <a:rPr lang="en-US" altLang="zh-CN" dirty="0" smtClean="0">
                <a:solidFill>
                  <a:schemeClr val="tx1"/>
                </a:solidFill>
              </a:rPr>
              <a:t> 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57" name="内容占位符 2"/>
          <p:cNvSpPr>
            <a:spLocks noGrp="1"/>
          </p:cNvSpPr>
          <p:nvPr>
            <p:ph idx="1"/>
          </p:nvPr>
        </p:nvSpPr>
        <p:spPr>
          <a:xfrm>
            <a:off x="5641873" y="1658990"/>
            <a:ext cx="3187070" cy="1789060"/>
          </a:xfrm>
        </p:spPr>
        <p:txBody>
          <a:bodyPr>
            <a:normAutofit/>
          </a:bodyPr>
          <a:lstStyle/>
          <a:p>
            <a:r>
              <a:rPr lang="en-US" altLang="zh-CN" sz="2800" dirty="0" smtClean="0"/>
              <a:t>Condition</a:t>
            </a:r>
          </a:p>
          <a:p>
            <a:pPr lvl="1"/>
            <a:r>
              <a:rPr lang="en-US" altLang="zh-CN" sz="2400" dirty="0" smtClean="0"/>
              <a:t>Buffer fills</a:t>
            </a:r>
          </a:p>
          <a:p>
            <a:pPr lvl="1"/>
            <a:r>
              <a:rPr lang="en-US" altLang="zh-CN" sz="2400" dirty="0" smtClean="0"/>
              <a:t>Epoch </a:t>
            </a:r>
            <a:r>
              <a:rPr lang="en-US" altLang="zh-CN" sz="2400" dirty="0" smtClean="0"/>
              <a:t>boundary</a:t>
            </a:r>
            <a:endParaRPr lang="en-US" altLang="zh-CN" sz="2400" dirty="0" smtClean="0"/>
          </a:p>
        </p:txBody>
      </p:sp>
      <p:cxnSp>
        <p:nvCxnSpPr>
          <p:cNvPr id="60" name="直接箭头连接符 59"/>
          <p:cNvCxnSpPr>
            <a:stCxn id="5" idx="2"/>
            <a:endCxn id="52" idx="0"/>
          </p:cNvCxnSpPr>
          <p:nvPr/>
        </p:nvCxnSpPr>
        <p:spPr>
          <a:xfrm>
            <a:off x="1481939" y="2742840"/>
            <a:ext cx="1050376" cy="773132"/>
          </a:xfrm>
          <a:prstGeom prst="straightConnector1">
            <a:avLst/>
          </a:prstGeom>
          <a:ln w="28575">
            <a:solidFill>
              <a:srgbClr val="FF000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接箭头连接符 62"/>
          <p:cNvCxnSpPr>
            <a:stCxn id="30" idx="2"/>
            <a:endCxn id="52" idx="0"/>
          </p:cNvCxnSpPr>
          <p:nvPr/>
        </p:nvCxnSpPr>
        <p:spPr>
          <a:xfrm>
            <a:off x="2336080" y="2742840"/>
            <a:ext cx="196235" cy="773132"/>
          </a:xfrm>
          <a:prstGeom prst="straightConnector1">
            <a:avLst/>
          </a:prstGeom>
          <a:ln w="28575">
            <a:solidFill>
              <a:srgbClr val="FF000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接箭头连接符 65"/>
          <p:cNvCxnSpPr>
            <a:stCxn id="34" idx="2"/>
            <a:endCxn id="55" idx="0"/>
          </p:cNvCxnSpPr>
          <p:nvPr/>
        </p:nvCxnSpPr>
        <p:spPr>
          <a:xfrm flipH="1">
            <a:off x="3614327" y="2742840"/>
            <a:ext cx="279543" cy="773132"/>
          </a:xfrm>
          <a:prstGeom prst="straightConnector1">
            <a:avLst/>
          </a:prstGeom>
          <a:ln w="28575">
            <a:solidFill>
              <a:srgbClr val="FF000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接箭头连接符 68"/>
          <p:cNvCxnSpPr>
            <a:stCxn id="38" idx="2"/>
            <a:endCxn id="55" idx="0"/>
          </p:cNvCxnSpPr>
          <p:nvPr/>
        </p:nvCxnSpPr>
        <p:spPr>
          <a:xfrm flipH="1">
            <a:off x="3614327" y="2742840"/>
            <a:ext cx="1078973" cy="773132"/>
          </a:xfrm>
          <a:prstGeom prst="straightConnector1">
            <a:avLst/>
          </a:prstGeom>
          <a:ln w="28575">
            <a:solidFill>
              <a:srgbClr val="FF000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椭圆 73"/>
          <p:cNvSpPr/>
          <p:nvPr/>
        </p:nvSpPr>
        <p:spPr>
          <a:xfrm>
            <a:off x="3182395" y="2951225"/>
            <a:ext cx="1536853" cy="33744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condition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76" name="直接箭头连接符 75"/>
          <p:cNvCxnSpPr>
            <a:stCxn id="42" idx="2"/>
            <a:endCxn id="47" idx="1"/>
          </p:cNvCxnSpPr>
          <p:nvPr/>
        </p:nvCxnSpPr>
        <p:spPr>
          <a:xfrm>
            <a:off x="1857744" y="4115059"/>
            <a:ext cx="0" cy="1142739"/>
          </a:xfrm>
          <a:prstGeom prst="straightConnector1">
            <a:avLst/>
          </a:prstGeom>
          <a:ln w="28575">
            <a:solidFill>
              <a:srgbClr val="FF000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椭圆 71"/>
          <p:cNvSpPr/>
          <p:nvPr/>
        </p:nvSpPr>
        <p:spPr>
          <a:xfrm>
            <a:off x="1346002" y="4506937"/>
            <a:ext cx="1011876" cy="33744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 smtClean="0">
                <a:solidFill>
                  <a:schemeClr val="tx1"/>
                </a:solidFill>
              </a:rPr>
              <a:t>fsync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79" name="直接箭头连接符 78"/>
          <p:cNvCxnSpPr>
            <a:stCxn id="43" idx="2"/>
            <a:endCxn id="46" idx="1"/>
          </p:cNvCxnSpPr>
          <p:nvPr/>
        </p:nvCxnSpPr>
        <p:spPr>
          <a:xfrm>
            <a:off x="4291164" y="4115059"/>
            <a:ext cx="0" cy="1142740"/>
          </a:xfrm>
          <a:prstGeom prst="straightConnector1">
            <a:avLst/>
          </a:prstGeom>
          <a:ln w="28575">
            <a:solidFill>
              <a:srgbClr val="FF000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椭圆 81"/>
          <p:cNvSpPr/>
          <p:nvPr/>
        </p:nvSpPr>
        <p:spPr>
          <a:xfrm>
            <a:off x="3775119" y="4508931"/>
            <a:ext cx="1011876" cy="33744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 smtClean="0">
                <a:solidFill>
                  <a:schemeClr val="tx1"/>
                </a:solidFill>
              </a:rPr>
              <a:t>fsync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83" name="椭圆 82"/>
          <p:cNvSpPr/>
          <p:nvPr/>
        </p:nvSpPr>
        <p:spPr>
          <a:xfrm>
            <a:off x="1478028" y="2951225"/>
            <a:ext cx="1536853" cy="33744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condition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86" name="任意多边形 85"/>
          <p:cNvSpPr/>
          <p:nvPr/>
        </p:nvSpPr>
        <p:spPr>
          <a:xfrm>
            <a:off x="5248275" y="2257425"/>
            <a:ext cx="553375" cy="1685686"/>
          </a:xfrm>
          <a:custGeom>
            <a:avLst/>
            <a:gdLst>
              <a:gd name="connsiteX0" fmla="*/ 0 w 553375"/>
              <a:gd name="connsiteY0" fmla="*/ 0 h 3295650"/>
              <a:gd name="connsiteX1" fmla="*/ 552450 w 553375"/>
              <a:gd name="connsiteY1" fmla="*/ 1647825 h 3295650"/>
              <a:gd name="connsiteX2" fmla="*/ 104775 w 553375"/>
              <a:gd name="connsiteY2" fmla="*/ 3295650 h 3295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53375" h="3295650">
                <a:moveTo>
                  <a:pt x="0" y="0"/>
                </a:moveTo>
                <a:cubicBezTo>
                  <a:pt x="267494" y="549275"/>
                  <a:pt x="534988" y="1098550"/>
                  <a:pt x="552450" y="1647825"/>
                </a:cubicBezTo>
                <a:cubicBezTo>
                  <a:pt x="569912" y="2197100"/>
                  <a:pt x="337343" y="2746375"/>
                  <a:pt x="104775" y="3295650"/>
                </a:cubicBezTo>
              </a:path>
            </a:pathLst>
          </a:custGeom>
          <a:noFill/>
          <a:ln w="38100">
            <a:head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8" name="椭圆 87"/>
          <p:cNvSpPr/>
          <p:nvPr/>
        </p:nvSpPr>
        <p:spPr>
          <a:xfrm>
            <a:off x="4947437" y="2895472"/>
            <a:ext cx="1136925" cy="33744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inform</a:t>
            </a:r>
            <a:endParaRPr lang="zh-CN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7693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75" grpId="0" animBg="1"/>
      <p:bldP spid="5" grpId="0" animBg="1"/>
      <p:bldP spid="7" grpId="0"/>
      <p:bldP spid="30" grpId="0" animBg="1"/>
      <p:bldP spid="32" grpId="0"/>
      <p:bldP spid="34" grpId="0" animBg="1"/>
      <p:bldP spid="36" grpId="0"/>
      <p:bldP spid="38" grpId="0" animBg="1"/>
      <p:bldP spid="40" grpId="0"/>
      <p:bldP spid="42" grpId="0" animBg="1"/>
      <p:bldP spid="43" grpId="0" animBg="1"/>
      <p:bldP spid="44" grpId="0"/>
      <p:bldP spid="46" grpId="0" animBg="1"/>
      <p:bldP spid="47" grpId="0" animBg="1"/>
      <p:bldP spid="48" grpId="0"/>
      <p:bldP spid="50" grpId="0" animBg="1"/>
      <p:bldP spid="52" grpId="0" animBg="1"/>
      <p:bldP spid="54" grpId="0" animBg="1"/>
      <p:bldP spid="55" grpId="0" animBg="1"/>
      <p:bldP spid="56" grpId="0" animBg="1"/>
      <p:bldP spid="57" grpId="0" build="p"/>
      <p:bldP spid="74" grpId="0" animBg="1"/>
      <p:bldP spid="72" grpId="0" animBg="1"/>
      <p:bldP spid="82" grpId="0" animBg="1"/>
      <p:bldP spid="83" grpId="0" animBg="1"/>
      <p:bldP spid="86" grpId="0" animBg="1"/>
      <p:bldP spid="8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Logging file management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2505227" y="3351884"/>
            <a:ext cx="497620" cy="4894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L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8" name="圆柱形 7"/>
          <p:cNvSpPr/>
          <p:nvPr/>
        </p:nvSpPr>
        <p:spPr>
          <a:xfrm>
            <a:off x="2492099" y="4410517"/>
            <a:ext cx="523875" cy="447675"/>
          </a:xfrm>
          <a:prstGeom prst="can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6" name="直接箭头连接符 15"/>
          <p:cNvCxnSpPr>
            <a:stCxn id="4" idx="2"/>
            <a:endCxn id="8" idx="1"/>
          </p:cNvCxnSpPr>
          <p:nvPr/>
        </p:nvCxnSpPr>
        <p:spPr>
          <a:xfrm>
            <a:off x="2754037" y="3841286"/>
            <a:ext cx="0" cy="569231"/>
          </a:xfrm>
          <a:prstGeom prst="straightConnector1">
            <a:avLst/>
          </a:prstGeom>
          <a:ln w="28575">
            <a:solidFill>
              <a:srgbClr val="FF000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矩形 20"/>
          <p:cNvSpPr/>
          <p:nvPr/>
        </p:nvSpPr>
        <p:spPr>
          <a:xfrm>
            <a:off x="2092318" y="2687847"/>
            <a:ext cx="571828" cy="2193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 smtClean="0">
                <a:solidFill>
                  <a:schemeClr val="tx1"/>
                </a:solidFill>
              </a:rPr>
              <a:t>buf</a:t>
            </a:r>
            <a:r>
              <a:rPr lang="en-US" altLang="zh-CN" dirty="0" smtClean="0">
                <a:solidFill>
                  <a:schemeClr val="tx1"/>
                </a:solidFill>
              </a:rPr>
              <a:t> 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22" name="直接箭头连接符 21"/>
          <p:cNvCxnSpPr>
            <a:stCxn id="24" idx="2"/>
            <a:endCxn id="21" idx="0"/>
          </p:cNvCxnSpPr>
          <p:nvPr/>
        </p:nvCxnSpPr>
        <p:spPr>
          <a:xfrm flipH="1">
            <a:off x="2378232" y="2334978"/>
            <a:ext cx="62" cy="352869"/>
          </a:xfrm>
          <a:prstGeom prst="straightConnector1">
            <a:avLst/>
          </a:prstGeom>
          <a:ln w="28575">
            <a:solidFill>
              <a:srgbClr val="FF000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矩形 23"/>
          <p:cNvSpPr/>
          <p:nvPr/>
        </p:nvSpPr>
        <p:spPr>
          <a:xfrm>
            <a:off x="2092441" y="1989827"/>
            <a:ext cx="571705" cy="34515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W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2946459" y="2687847"/>
            <a:ext cx="571828" cy="2193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 smtClean="0">
                <a:solidFill>
                  <a:schemeClr val="tx1"/>
                </a:solidFill>
              </a:rPr>
              <a:t>buf</a:t>
            </a:r>
            <a:r>
              <a:rPr lang="en-US" altLang="zh-CN" dirty="0" smtClean="0">
                <a:solidFill>
                  <a:schemeClr val="tx1"/>
                </a:solidFill>
              </a:rPr>
              <a:t> 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26" name="直接箭头连接符 25"/>
          <p:cNvCxnSpPr>
            <a:stCxn id="28" idx="2"/>
            <a:endCxn id="25" idx="0"/>
          </p:cNvCxnSpPr>
          <p:nvPr/>
        </p:nvCxnSpPr>
        <p:spPr>
          <a:xfrm flipH="1">
            <a:off x="3232373" y="2334978"/>
            <a:ext cx="62" cy="352869"/>
          </a:xfrm>
          <a:prstGeom prst="straightConnector1">
            <a:avLst/>
          </a:prstGeom>
          <a:ln w="28575">
            <a:solidFill>
              <a:srgbClr val="FF000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矩形 27"/>
          <p:cNvSpPr/>
          <p:nvPr/>
        </p:nvSpPr>
        <p:spPr>
          <a:xfrm>
            <a:off x="2946582" y="1989827"/>
            <a:ext cx="571705" cy="34515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W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41" name="内容占位符 40"/>
          <p:cNvSpPr>
            <a:spLocks noGrp="1"/>
          </p:cNvSpPr>
          <p:nvPr>
            <p:ph idx="1"/>
          </p:nvPr>
        </p:nvSpPr>
        <p:spPr>
          <a:xfrm>
            <a:off x="4538476" y="1986209"/>
            <a:ext cx="3536859" cy="146919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altLang="zh-CN" dirty="0" smtClean="0"/>
              <a:t>Log file renamed to </a:t>
            </a:r>
            <a:r>
              <a:rPr lang="en-US" altLang="zh-CN" dirty="0" err="1" smtClean="0"/>
              <a:t>old_data.e</a:t>
            </a:r>
            <a:r>
              <a:rPr lang="en-US" altLang="zh-CN" dirty="0" smtClean="0"/>
              <a:t>, where e is the largest epoch seen in that particular file</a:t>
            </a:r>
            <a:endParaRPr lang="zh-CN" altLang="en-US" dirty="0"/>
          </a:p>
        </p:txBody>
      </p:sp>
      <p:sp>
        <p:nvSpPr>
          <p:cNvPr id="42" name="矩形 41"/>
          <p:cNvSpPr/>
          <p:nvPr/>
        </p:nvSpPr>
        <p:spPr>
          <a:xfrm>
            <a:off x="1865305" y="4296908"/>
            <a:ext cx="511895" cy="15097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3" name="矩形 42"/>
          <p:cNvSpPr/>
          <p:nvPr/>
        </p:nvSpPr>
        <p:spPr>
          <a:xfrm>
            <a:off x="1865305" y="4447878"/>
            <a:ext cx="511895" cy="15097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4" name="矩形 43"/>
          <p:cNvSpPr/>
          <p:nvPr/>
        </p:nvSpPr>
        <p:spPr>
          <a:xfrm>
            <a:off x="1865305" y="4599107"/>
            <a:ext cx="511895" cy="15097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5" name="矩形 44"/>
          <p:cNvSpPr/>
          <p:nvPr/>
        </p:nvSpPr>
        <p:spPr>
          <a:xfrm>
            <a:off x="1865305" y="4750077"/>
            <a:ext cx="511895" cy="15097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2" name="矩形 51"/>
          <p:cNvSpPr/>
          <p:nvPr/>
        </p:nvSpPr>
        <p:spPr>
          <a:xfrm>
            <a:off x="3172440" y="3272841"/>
            <a:ext cx="571828" cy="2193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 smtClean="0">
                <a:solidFill>
                  <a:schemeClr val="tx1"/>
                </a:solidFill>
              </a:rPr>
              <a:t>buf</a:t>
            </a:r>
            <a:r>
              <a:rPr lang="en-US" altLang="zh-CN" dirty="0" smtClean="0">
                <a:solidFill>
                  <a:schemeClr val="tx1"/>
                </a:solidFill>
              </a:rPr>
              <a:t> 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54" name="矩形 53"/>
          <p:cNvSpPr/>
          <p:nvPr/>
        </p:nvSpPr>
        <p:spPr>
          <a:xfrm>
            <a:off x="3172440" y="3499592"/>
            <a:ext cx="571828" cy="2193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 smtClean="0">
                <a:solidFill>
                  <a:schemeClr val="tx1"/>
                </a:solidFill>
              </a:rPr>
              <a:t>buf</a:t>
            </a:r>
            <a:r>
              <a:rPr lang="en-US" altLang="zh-CN" dirty="0" smtClean="0">
                <a:solidFill>
                  <a:schemeClr val="tx1"/>
                </a:solidFill>
              </a:rPr>
              <a:t> 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56" name="直接箭头连接符 55"/>
          <p:cNvCxnSpPr>
            <a:stCxn id="21" idx="2"/>
            <a:endCxn id="52" idx="0"/>
          </p:cNvCxnSpPr>
          <p:nvPr/>
        </p:nvCxnSpPr>
        <p:spPr>
          <a:xfrm>
            <a:off x="2378232" y="2907217"/>
            <a:ext cx="1080122" cy="365624"/>
          </a:xfrm>
          <a:prstGeom prst="straightConnector1">
            <a:avLst/>
          </a:prstGeom>
          <a:ln w="28575">
            <a:solidFill>
              <a:srgbClr val="FF000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接箭头连接符 59"/>
          <p:cNvCxnSpPr>
            <a:stCxn id="25" idx="2"/>
            <a:endCxn id="52" idx="0"/>
          </p:cNvCxnSpPr>
          <p:nvPr/>
        </p:nvCxnSpPr>
        <p:spPr>
          <a:xfrm>
            <a:off x="3232373" y="2907217"/>
            <a:ext cx="225981" cy="365624"/>
          </a:xfrm>
          <a:prstGeom prst="straightConnector1">
            <a:avLst/>
          </a:prstGeom>
          <a:ln w="28575">
            <a:solidFill>
              <a:srgbClr val="FF000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文本框 62"/>
          <p:cNvSpPr txBox="1"/>
          <p:nvPr/>
        </p:nvSpPr>
        <p:spPr>
          <a:xfrm>
            <a:off x="1558812" y="4982022"/>
            <a:ext cx="11848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 smtClean="0"/>
              <a:t>old_data.e</a:t>
            </a:r>
            <a:endParaRPr lang="zh-CN" altLang="en-US" dirty="0"/>
          </a:p>
        </p:txBody>
      </p:sp>
      <p:sp>
        <p:nvSpPr>
          <p:cNvPr id="64" name="文本框 63"/>
          <p:cNvSpPr txBox="1"/>
          <p:nvPr/>
        </p:nvSpPr>
        <p:spPr>
          <a:xfrm>
            <a:off x="1680641" y="4991110"/>
            <a:ext cx="941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d</a:t>
            </a:r>
            <a:r>
              <a:rPr lang="en-US" altLang="zh-CN" dirty="0" smtClean="0"/>
              <a:t>ata.log</a:t>
            </a:r>
            <a:endParaRPr lang="zh-CN" altLang="en-US" dirty="0"/>
          </a:p>
        </p:txBody>
      </p:sp>
      <p:sp>
        <p:nvSpPr>
          <p:cNvPr id="65" name="矩形 64"/>
          <p:cNvSpPr/>
          <p:nvPr/>
        </p:nvSpPr>
        <p:spPr>
          <a:xfrm>
            <a:off x="3136863" y="4296778"/>
            <a:ext cx="511895" cy="60414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6" name="文本框 65"/>
          <p:cNvSpPr txBox="1"/>
          <p:nvPr/>
        </p:nvSpPr>
        <p:spPr>
          <a:xfrm>
            <a:off x="2922232" y="4996625"/>
            <a:ext cx="941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d</a:t>
            </a:r>
            <a:r>
              <a:rPr lang="en-US" altLang="zh-CN" dirty="0" smtClean="0"/>
              <a:t>ata.log</a:t>
            </a:r>
            <a:endParaRPr lang="zh-CN" altLang="en-US" dirty="0"/>
          </a:p>
        </p:txBody>
      </p:sp>
      <p:sp>
        <p:nvSpPr>
          <p:cNvPr id="67" name="内容占位符 40"/>
          <p:cNvSpPr txBox="1">
            <a:spLocks/>
          </p:cNvSpPr>
          <p:nvPr/>
        </p:nvSpPr>
        <p:spPr>
          <a:xfrm>
            <a:off x="4538475" y="4166321"/>
            <a:ext cx="3536859" cy="146919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457200" indent="-457200" algn="l" defTabSz="914400" rtl="0" eaLnBrk="1" latinLnBrk="0" hangingPunct="1">
              <a:lnSpc>
                <a:spcPct val="90000"/>
              </a:lnSpc>
              <a:spcBef>
                <a:spcPts val="800"/>
              </a:spcBef>
              <a:spcAft>
                <a:spcPts val="800"/>
              </a:spcAft>
              <a:buClr>
                <a:schemeClr val="accent1">
                  <a:lumMod val="75000"/>
                </a:schemeClr>
              </a:buClr>
              <a:buSzPct val="100000"/>
              <a:buFont typeface="Wingdings" panose="05000000000000000000" pitchFamily="2" charset="2"/>
              <a:buChar char="Ø"/>
              <a:defRPr sz="3200" kern="1200">
                <a:solidFill>
                  <a:schemeClr val="tx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defRPr>
            </a:lvl1pPr>
            <a:lvl2pPr marL="971550" indent="-51435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>
                  <a:lumMod val="75000"/>
                </a:schemeClr>
              </a:buClr>
              <a:buFont typeface="+mj-lt"/>
              <a:buAutoNum type="arabicPeriod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defRPr>
            </a:lvl2pPr>
            <a:lvl3pPr marL="1428750" indent="-514350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+mj-lt"/>
              <a:buAutoNum type="alphaLcParenR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Calibri" panose="020F0502020204030204" pitchFamily="34" charset="0"/>
              </a:defRPr>
            </a:lvl3pPr>
            <a:lvl4pPr marL="1885950" indent="-5143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+mj-lt"/>
              <a:buAutoNum type="romanUcPeriod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en-US" altLang="zh-CN" dirty="0" smtClean="0">
                <a:solidFill>
                  <a:srgbClr val="FF0000"/>
                </a:solidFill>
              </a:rPr>
              <a:t>It would be possible to extract all logs for recovery 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9400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build="p"/>
      <p:bldP spid="42" grpId="0" animBg="1"/>
      <p:bldP spid="43" grpId="0" animBg="1"/>
      <p:bldP spid="44" grpId="0" animBg="1"/>
      <p:bldP spid="45" grpId="0" animBg="1"/>
      <p:bldP spid="63" grpId="0"/>
      <p:bldP spid="64" grpId="0"/>
      <p:bldP spid="64" grpId="1"/>
      <p:bldP spid="65" grpId="0" animBg="1"/>
      <p:bldP spid="66" grpId="0"/>
      <p:bldP spid="6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Logging file management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3030325" y="3092895"/>
            <a:ext cx="497620" cy="4894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L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6" name="直接箭头连接符 5"/>
          <p:cNvCxnSpPr>
            <a:stCxn id="7" idx="2"/>
            <a:endCxn id="4" idx="0"/>
          </p:cNvCxnSpPr>
          <p:nvPr/>
        </p:nvCxnSpPr>
        <p:spPr>
          <a:xfrm>
            <a:off x="2903392" y="2075989"/>
            <a:ext cx="375743" cy="1016906"/>
          </a:xfrm>
          <a:prstGeom prst="straightConnector1">
            <a:avLst/>
          </a:prstGeom>
          <a:ln w="28575">
            <a:solidFill>
              <a:srgbClr val="FF000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矩形 6"/>
          <p:cNvSpPr/>
          <p:nvPr/>
        </p:nvSpPr>
        <p:spPr>
          <a:xfrm>
            <a:off x="2617539" y="1730838"/>
            <a:ext cx="571705" cy="34515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W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9" name="直接箭头连接符 8"/>
          <p:cNvCxnSpPr>
            <a:stCxn id="10" idx="2"/>
            <a:endCxn id="4" idx="0"/>
          </p:cNvCxnSpPr>
          <p:nvPr/>
        </p:nvCxnSpPr>
        <p:spPr>
          <a:xfrm flipH="1">
            <a:off x="3279135" y="2075989"/>
            <a:ext cx="478398" cy="1016906"/>
          </a:xfrm>
          <a:prstGeom prst="straightConnector1">
            <a:avLst/>
          </a:prstGeom>
          <a:ln w="28575">
            <a:solidFill>
              <a:srgbClr val="FF000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矩形 9"/>
          <p:cNvSpPr/>
          <p:nvPr/>
        </p:nvSpPr>
        <p:spPr>
          <a:xfrm>
            <a:off x="3471680" y="1730838"/>
            <a:ext cx="571705" cy="34515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W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5492867" y="3092895"/>
            <a:ext cx="497620" cy="4894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L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18" name="直接箭头连接符 17"/>
          <p:cNvCxnSpPr>
            <a:stCxn id="19" idx="2"/>
            <a:endCxn id="17" idx="0"/>
          </p:cNvCxnSpPr>
          <p:nvPr/>
        </p:nvCxnSpPr>
        <p:spPr>
          <a:xfrm>
            <a:off x="5365934" y="2075989"/>
            <a:ext cx="375743" cy="1016906"/>
          </a:xfrm>
          <a:prstGeom prst="straightConnector1">
            <a:avLst/>
          </a:prstGeom>
          <a:ln w="28575">
            <a:solidFill>
              <a:srgbClr val="FF000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矩形 18"/>
          <p:cNvSpPr/>
          <p:nvPr/>
        </p:nvSpPr>
        <p:spPr>
          <a:xfrm>
            <a:off x="5080081" y="1730838"/>
            <a:ext cx="571705" cy="34515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W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20" name="直接箭头连接符 19"/>
          <p:cNvCxnSpPr>
            <a:stCxn id="21" idx="2"/>
            <a:endCxn id="17" idx="0"/>
          </p:cNvCxnSpPr>
          <p:nvPr/>
        </p:nvCxnSpPr>
        <p:spPr>
          <a:xfrm flipH="1">
            <a:off x="5741677" y="2075989"/>
            <a:ext cx="478398" cy="1016906"/>
          </a:xfrm>
          <a:prstGeom prst="straightConnector1">
            <a:avLst/>
          </a:prstGeom>
          <a:ln w="28575">
            <a:solidFill>
              <a:srgbClr val="FF000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矩形 20"/>
          <p:cNvSpPr/>
          <p:nvPr/>
        </p:nvSpPr>
        <p:spPr>
          <a:xfrm>
            <a:off x="5934222" y="1730838"/>
            <a:ext cx="571705" cy="34515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W</a:t>
            </a:r>
            <a:endParaRPr lang="zh-CN" altLang="en-US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文本框 21"/>
              <p:cNvSpPr txBox="1"/>
              <p:nvPr/>
            </p:nvSpPr>
            <p:spPr>
              <a:xfrm>
                <a:off x="2617539" y="2227822"/>
                <a:ext cx="53976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altLang="zh-CN" sz="2400" b="0" i="0" smtClean="0">
                              <a:latin typeface="Cambria Math" panose="02040503050406030204" pitchFamily="18" charset="0"/>
                            </a:rPr>
                            <m:t>e</m:t>
                          </m:r>
                        </m:e>
                        <m:sub>
                          <m:r>
                            <a:rPr lang="en-US" altLang="zh-CN" sz="2400" b="0" i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sz="2400" dirty="0"/>
              </a:p>
            </p:txBody>
          </p:sp>
        </mc:Choice>
        <mc:Fallback xmlns="">
          <p:sp>
            <p:nvSpPr>
              <p:cNvPr id="22" name="文本框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7539" y="2227822"/>
                <a:ext cx="539763" cy="461665"/>
              </a:xfrm>
              <a:prstGeom prst="rect">
                <a:avLst/>
              </a:prstGeom>
              <a:blipFill rotWithShape="0">
                <a:blip r:embed="rId3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文本框 22"/>
              <p:cNvSpPr txBox="1"/>
              <p:nvPr/>
            </p:nvSpPr>
            <p:spPr>
              <a:xfrm>
                <a:off x="3489149" y="2227822"/>
                <a:ext cx="54688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altLang="zh-CN" sz="2400" b="0" i="0" smtClean="0">
                              <a:latin typeface="Cambria Math" panose="02040503050406030204" pitchFamily="18" charset="0"/>
                            </a:rPr>
                            <m:t>e</m:t>
                          </m:r>
                        </m:e>
                        <m:sub>
                          <m:r>
                            <a:rPr lang="en-US" altLang="zh-CN" sz="2400" b="0" i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sz="2400" dirty="0"/>
              </a:p>
            </p:txBody>
          </p:sp>
        </mc:Choice>
        <mc:Fallback xmlns="">
          <p:sp>
            <p:nvSpPr>
              <p:cNvPr id="23" name="文本框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9149" y="2227822"/>
                <a:ext cx="546880" cy="461665"/>
              </a:xfrm>
              <a:prstGeom prst="rect">
                <a:avLst/>
              </a:prstGeom>
              <a:blipFill rotWithShape="0">
                <a:blip r:embed="rId4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文本框 23"/>
              <p:cNvSpPr txBox="1"/>
              <p:nvPr/>
            </p:nvSpPr>
            <p:spPr>
              <a:xfrm>
                <a:off x="5094555" y="2227822"/>
                <a:ext cx="54688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altLang="zh-CN" sz="2400" b="0" i="0" smtClean="0">
                              <a:latin typeface="Cambria Math" panose="02040503050406030204" pitchFamily="18" charset="0"/>
                            </a:rPr>
                            <m:t>e</m:t>
                          </m:r>
                        </m:e>
                        <m:sub>
                          <m:r>
                            <a:rPr lang="en-US" altLang="zh-CN" sz="2400" b="0" i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sz="2400" dirty="0"/>
              </a:p>
            </p:txBody>
          </p:sp>
        </mc:Choice>
        <mc:Fallback xmlns="">
          <p:sp>
            <p:nvSpPr>
              <p:cNvPr id="24" name="文本框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4555" y="2227822"/>
                <a:ext cx="546880" cy="461665"/>
              </a:xfrm>
              <a:prstGeom prst="rect">
                <a:avLst/>
              </a:prstGeom>
              <a:blipFill rotWithShape="0">
                <a:blip r:embed="rId5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文本框 24"/>
              <p:cNvSpPr txBox="1"/>
              <p:nvPr/>
            </p:nvSpPr>
            <p:spPr>
              <a:xfrm>
                <a:off x="5950192" y="2227822"/>
                <a:ext cx="54688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altLang="zh-CN" sz="2400" b="0" i="0" smtClean="0">
                              <a:latin typeface="Cambria Math" panose="02040503050406030204" pitchFamily="18" charset="0"/>
                            </a:rPr>
                            <m:t>e</m:t>
                          </m:r>
                        </m:e>
                        <m:sub>
                          <m:r>
                            <a:rPr lang="en-US" altLang="zh-CN" sz="2400" b="0" i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zh-CN" altLang="en-US" sz="2400" dirty="0"/>
              </a:p>
            </p:txBody>
          </p:sp>
        </mc:Choice>
        <mc:Fallback xmlns="">
          <p:sp>
            <p:nvSpPr>
              <p:cNvPr id="25" name="文本框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0192" y="2227822"/>
                <a:ext cx="546880" cy="461665"/>
              </a:xfrm>
              <a:prstGeom prst="rect">
                <a:avLst/>
              </a:prstGeom>
              <a:blipFill rotWithShape="0">
                <a:blip r:embed="rId6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文本框 25"/>
              <p:cNvSpPr txBox="1"/>
              <p:nvPr/>
            </p:nvSpPr>
            <p:spPr>
              <a:xfrm>
                <a:off x="3095978" y="4427165"/>
                <a:ext cx="3083536" cy="4901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zh-CN" sz="2400" b="0" i="0" smtClean="0">
                              <a:latin typeface="Cambria Math" panose="02040503050406030204" pitchFamily="18" charset="0"/>
                            </a:rPr>
                            <m:t>min</m:t>
                          </m:r>
                        </m:fName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zh-CN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2400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altLang="zh-CN" sz="2400" b="0" i="1" smtClean="0">
                                      <a:latin typeface="Cambria Math" panose="02040503050406030204" pitchFamily="18" charset="0"/>
                                    </a:rPr>
                                    <m:t>𝑙</m:t>
                                  </m:r>
                                  <m:r>
                                    <a:rPr lang="en-US" altLang="zh-CN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sSub>
                                <m:sSubPr>
                                  <m:ctrlPr>
                                    <a:rPr lang="en-US" altLang="zh-CN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2400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altLang="zh-CN" sz="2400" b="0" i="1" smtClean="0">
                                      <a:latin typeface="Cambria Math" panose="02040503050406030204" pitchFamily="18" charset="0"/>
                                    </a:rPr>
                                    <m:t>𝑙</m:t>
                                  </m:r>
                                  <m:r>
                                    <a:rPr lang="en-US" altLang="zh-CN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</m:func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zh-CN" altLang="en-US" sz="2400" dirty="0"/>
              </a:p>
            </p:txBody>
          </p:sp>
        </mc:Choice>
        <mc:Fallback xmlns="">
          <p:sp>
            <p:nvSpPr>
              <p:cNvPr id="26" name="文本框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5978" y="4427165"/>
                <a:ext cx="3083536" cy="490199"/>
              </a:xfrm>
              <a:prstGeom prst="rect">
                <a:avLst/>
              </a:prstGeom>
              <a:blipFill rotWithShape="0">
                <a:blip r:embed="rId7"/>
                <a:stretch>
                  <a:fillRect b="-617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文本框 26"/>
              <p:cNvSpPr txBox="1"/>
              <p:nvPr/>
            </p:nvSpPr>
            <p:spPr>
              <a:xfrm>
                <a:off x="1723647" y="5037199"/>
                <a:ext cx="5828199" cy="4901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400" dirty="0" smtClean="0"/>
                  <a:t>All transactions in epochs </a:t>
                </a:r>
                <a14:m>
                  <m:oMath xmlns:m="http://schemas.openxmlformats.org/officeDocument/2006/math"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</m:oMath>
                </a14:m>
                <a:r>
                  <a:rPr lang="en-US" altLang="zh-CN" sz="2400" dirty="0" smtClean="0"/>
                  <a:t> are persistent</a:t>
                </a:r>
                <a:endParaRPr lang="zh-CN" altLang="en-US" sz="2400" dirty="0"/>
              </a:p>
            </p:txBody>
          </p:sp>
        </mc:Choice>
        <mc:Fallback xmlns="">
          <p:sp>
            <p:nvSpPr>
              <p:cNvPr id="27" name="文本框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3647" y="5037199"/>
                <a:ext cx="5828199" cy="490199"/>
              </a:xfrm>
              <a:prstGeom prst="rect">
                <a:avLst/>
              </a:prstGeom>
              <a:blipFill rotWithShape="0">
                <a:blip r:embed="rId8"/>
                <a:stretch>
                  <a:fillRect l="-1674" t="-8642" r="-523" b="-2222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文本框 27"/>
          <p:cNvSpPr txBox="1"/>
          <p:nvPr/>
        </p:nvSpPr>
        <p:spPr>
          <a:xfrm>
            <a:off x="1233994" y="5647232"/>
            <a:ext cx="68075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 smtClean="0">
                <a:solidFill>
                  <a:srgbClr val="FF0000"/>
                </a:solidFill>
              </a:rPr>
              <a:t>Disadvantage: transaction commit contains tow </a:t>
            </a:r>
            <a:r>
              <a:rPr lang="en-US" altLang="zh-CN" sz="2400" dirty="0" err="1" smtClean="0">
                <a:solidFill>
                  <a:srgbClr val="FF0000"/>
                </a:solidFill>
              </a:rPr>
              <a:t>fsync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文本框 28"/>
              <p:cNvSpPr txBox="1"/>
              <p:nvPr/>
            </p:nvSpPr>
            <p:spPr>
              <a:xfrm>
                <a:off x="3587893" y="3100790"/>
                <a:ext cx="62542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altLang="zh-CN" sz="2400" b="0" i="0" smtClean="0">
                              <a:latin typeface="Cambria Math" panose="02040503050406030204" pitchFamily="18" charset="0"/>
                            </a:rPr>
                            <m:t>e</m:t>
                          </m:r>
                        </m:e>
                        <m:sub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sz="2400" dirty="0"/>
              </a:p>
            </p:txBody>
          </p:sp>
        </mc:Choice>
        <mc:Fallback xmlns="">
          <p:sp>
            <p:nvSpPr>
              <p:cNvPr id="29" name="文本框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7893" y="3100790"/>
                <a:ext cx="625428" cy="461665"/>
              </a:xfrm>
              <a:prstGeom prst="rect">
                <a:avLst/>
              </a:prstGeom>
              <a:blipFill rotWithShape="0">
                <a:blip r:embed="rId9"/>
                <a:stretch>
                  <a:fillRect b="-266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文本框 29"/>
              <p:cNvSpPr txBox="1"/>
              <p:nvPr/>
            </p:nvSpPr>
            <p:spPr>
              <a:xfrm>
                <a:off x="4828441" y="3100790"/>
                <a:ext cx="62542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altLang="zh-CN" sz="2400" b="0" i="0" smtClean="0">
                              <a:latin typeface="Cambria Math" panose="02040503050406030204" pitchFamily="18" charset="0"/>
                            </a:rPr>
                            <m:t>e</m:t>
                          </m:r>
                        </m:e>
                        <m:sub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en-US" altLang="zh-CN" sz="2400" b="0" i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sz="2400" dirty="0"/>
              </a:p>
            </p:txBody>
          </p:sp>
        </mc:Choice>
        <mc:Fallback xmlns="">
          <p:sp>
            <p:nvSpPr>
              <p:cNvPr id="30" name="文本框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8441" y="3100790"/>
                <a:ext cx="625428" cy="461665"/>
              </a:xfrm>
              <a:prstGeom prst="rect">
                <a:avLst/>
              </a:prstGeom>
              <a:blipFill rotWithShape="0">
                <a:blip r:embed="rId10"/>
                <a:stretch>
                  <a:fillRect b="-266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文本框 30"/>
              <p:cNvSpPr txBox="1"/>
              <p:nvPr/>
            </p:nvSpPr>
            <p:spPr>
              <a:xfrm>
                <a:off x="2221476" y="3845665"/>
                <a:ext cx="483254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zh-CN" sz="2400" b="0" i="0" smtClean="0">
                              <a:latin typeface="Cambria Math" panose="02040503050406030204" pitchFamily="18" charset="0"/>
                            </a:rPr>
                            <m:t>min</m:t>
                          </m:r>
                        </m:fName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zh-CN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2400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altLang="zh-CN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sSub>
                                <m:sSubPr>
                                  <m:ctrlPr>
                                    <a:rPr lang="en-US" altLang="zh-CN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2400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altLang="zh-CN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</m:func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;</m:t>
                      </m:r>
                      <m:sSub>
                        <m:sSubPr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zh-CN" sz="2400" b="0" i="0" smtClean="0">
                          <a:latin typeface="Cambria Math" panose="02040503050406030204" pitchFamily="18" charset="0"/>
                        </a:rPr>
                        <m:t>min</m:t>
                      </m:r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⁡{</m:t>
                      </m:r>
                      <m:sSub>
                        <m:sSubPr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zh-CN" altLang="en-US" sz="2400" dirty="0"/>
              </a:p>
            </p:txBody>
          </p:sp>
        </mc:Choice>
        <mc:Fallback xmlns="">
          <p:sp>
            <p:nvSpPr>
              <p:cNvPr id="31" name="文本框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1476" y="3845665"/>
                <a:ext cx="4832540" cy="461665"/>
              </a:xfrm>
              <a:prstGeom prst="rect">
                <a:avLst/>
              </a:prstGeom>
              <a:blipFill rotWithShape="0">
                <a:blip r:embed="rId11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5054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Checkpoint why and main goal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altLang="zh-CN" dirty="0" smtClean="0"/>
              <a:t>Logs suffice to recover a database, but don’t suffice to recover a database in bounded time</a:t>
            </a:r>
          </a:p>
          <a:p>
            <a:pPr marL="0" indent="0" algn="ctr">
              <a:buNone/>
            </a:pPr>
            <a:endParaRPr lang="en-US" altLang="zh-CN" dirty="0"/>
          </a:p>
          <a:p>
            <a:pPr marL="0" indent="0" algn="ctr">
              <a:buNone/>
            </a:pPr>
            <a:r>
              <a:rPr lang="en-US" altLang="zh-CN" dirty="0" smtClean="0"/>
              <a:t>Main goal: produce checkpoints </a:t>
            </a:r>
            <a:r>
              <a:rPr lang="en-US" altLang="zh-CN" dirty="0" err="1" smtClean="0"/>
              <a:t>periodicly</a:t>
            </a:r>
            <a:r>
              <a:rPr lang="en-US" altLang="zh-CN" dirty="0" smtClean="0"/>
              <a:t> as quickly as possible without disrupting worker throughput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48156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Checkpoints architecture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939264" y="1588901"/>
            <a:ext cx="3898082" cy="3734538"/>
          </a:xfrm>
        </p:spPr>
        <p:txBody>
          <a:bodyPr>
            <a:normAutofit fontScale="77500" lnSpcReduction="20000"/>
          </a:bodyPr>
          <a:lstStyle/>
          <a:p>
            <a:r>
              <a:rPr lang="en-US" altLang="zh-CN" dirty="0" smtClean="0"/>
              <a:t>Parallel </a:t>
            </a:r>
            <a:r>
              <a:rPr lang="en-US" altLang="zh-CN" dirty="0" err="1" smtClean="0"/>
              <a:t>checkpointing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Different </a:t>
            </a:r>
            <a:r>
              <a:rPr lang="en-US" altLang="zh-CN" dirty="0" err="1" smtClean="0"/>
              <a:t>checkpointers</a:t>
            </a:r>
            <a:r>
              <a:rPr lang="en-US" altLang="zh-CN" dirty="0" smtClean="0"/>
              <a:t> are responsible for different slices of the database</a:t>
            </a:r>
          </a:p>
          <a:p>
            <a:pPr lvl="1"/>
            <a:r>
              <a:rPr lang="en-US" altLang="zh-CN" dirty="0" smtClean="0"/>
              <a:t>A checkpoint manager assigns slices to </a:t>
            </a:r>
            <a:r>
              <a:rPr lang="en-US" altLang="zh-CN" dirty="0" err="1" smtClean="0"/>
              <a:t>checkpointers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Each slice’s amount to roughly </a:t>
            </a:r>
            <a:r>
              <a:rPr lang="en-US" altLang="zh-CN" dirty="0" smtClean="0">
                <a:solidFill>
                  <a:srgbClr val="FF0000"/>
                </a:solidFill>
              </a:rPr>
              <a:t>1/nth</a:t>
            </a:r>
            <a:r>
              <a:rPr lang="en-US" altLang="zh-CN" dirty="0" smtClean="0"/>
              <a:t> of the database (n is the number of disks)</a:t>
            </a:r>
          </a:p>
          <a:p>
            <a:pPr lvl="1"/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1174372" y="3308790"/>
            <a:ext cx="497620" cy="4894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L/C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3607792" y="3308790"/>
            <a:ext cx="497620" cy="4894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L/C</a:t>
            </a:r>
            <a:endParaRPr lang="zh-CN" altLang="en-US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文本框 5"/>
              <p:cNvSpPr txBox="1"/>
              <p:nvPr/>
            </p:nvSpPr>
            <p:spPr>
              <a:xfrm>
                <a:off x="2399400" y="3226692"/>
                <a:ext cx="48442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…</m:t>
                      </m:r>
                    </m:oMath>
                  </m:oMathPara>
                </a14:m>
                <a:endParaRPr lang="zh-CN" altLang="en-US" sz="2400" dirty="0"/>
              </a:p>
            </p:txBody>
          </p:sp>
        </mc:Choice>
        <mc:Fallback xmlns="">
          <p:sp>
            <p:nvSpPr>
              <p:cNvPr id="6" name="文本框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9400" y="3226692"/>
                <a:ext cx="484427" cy="46166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圆柱形 6"/>
          <p:cNvSpPr/>
          <p:nvPr/>
        </p:nvSpPr>
        <p:spPr>
          <a:xfrm>
            <a:off x="3594664" y="4940932"/>
            <a:ext cx="523875" cy="447675"/>
          </a:xfrm>
          <a:prstGeom prst="can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圆柱形 7"/>
          <p:cNvSpPr/>
          <p:nvPr/>
        </p:nvSpPr>
        <p:spPr>
          <a:xfrm>
            <a:off x="1161244" y="4940931"/>
            <a:ext cx="523875" cy="447675"/>
          </a:xfrm>
          <a:prstGeom prst="can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文本框 8"/>
              <p:cNvSpPr txBox="1"/>
              <p:nvPr/>
            </p:nvSpPr>
            <p:spPr>
              <a:xfrm>
                <a:off x="2399798" y="4926941"/>
                <a:ext cx="48442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…</m:t>
                      </m:r>
                    </m:oMath>
                  </m:oMathPara>
                </a14:m>
                <a:endParaRPr lang="zh-CN" altLang="en-US" sz="2400" dirty="0"/>
              </a:p>
            </p:txBody>
          </p:sp>
        </mc:Choice>
        <mc:Fallback xmlns="">
          <p:sp>
            <p:nvSpPr>
              <p:cNvPr id="9" name="文本框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9798" y="4926941"/>
                <a:ext cx="484427" cy="46166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矩形: 圆角 13">
            <a:extLst>
              <a:ext uri="{FF2B5EF4-FFF2-40B4-BE49-F238E27FC236}">
                <a16:creationId xmlns="" xmlns:a16="http://schemas.microsoft.com/office/drawing/2014/main" id="{305F13CE-CF5A-43B1-AB72-B374D3B14D87}"/>
              </a:ext>
            </a:extLst>
          </p:cNvPr>
          <p:cNvSpPr/>
          <p:nvPr/>
        </p:nvSpPr>
        <p:spPr>
          <a:xfrm>
            <a:off x="450862" y="2939547"/>
            <a:ext cx="4457701" cy="1212980"/>
          </a:xfrm>
          <a:prstGeom prst="roundRect">
            <a:avLst/>
          </a:prstGeom>
          <a:noFill/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: 圆角 13">
            <a:extLst>
              <a:ext uri="{FF2B5EF4-FFF2-40B4-BE49-F238E27FC236}">
                <a16:creationId xmlns="" xmlns:a16="http://schemas.microsoft.com/office/drawing/2014/main" id="{305F13CE-CF5A-43B1-AB72-B374D3B14D87}"/>
              </a:ext>
            </a:extLst>
          </p:cNvPr>
          <p:cNvSpPr/>
          <p:nvPr/>
        </p:nvSpPr>
        <p:spPr>
          <a:xfrm>
            <a:off x="481563" y="4536971"/>
            <a:ext cx="4457701" cy="1212980"/>
          </a:xfrm>
          <a:prstGeom prst="roundRect">
            <a:avLst/>
          </a:prstGeom>
          <a:noFill/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6" name="直接箭头连接符 15"/>
          <p:cNvCxnSpPr>
            <a:stCxn id="4" idx="2"/>
            <a:endCxn id="8" idx="1"/>
          </p:cNvCxnSpPr>
          <p:nvPr/>
        </p:nvCxnSpPr>
        <p:spPr>
          <a:xfrm>
            <a:off x="1423182" y="3798192"/>
            <a:ext cx="0" cy="1142739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箭头连接符 17"/>
          <p:cNvCxnSpPr>
            <a:stCxn id="5" idx="2"/>
            <a:endCxn id="7" idx="1"/>
          </p:cNvCxnSpPr>
          <p:nvPr/>
        </p:nvCxnSpPr>
        <p:spPr>
          <a:xfrm>
            <a:off x="3856602" y="3798192"/>
            <a:ext cx="0" cy="1142740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椭圆 19"/>
          <p:cNvSpPr/>
          <p:nvPr/>
        </p:nvSpPr>
        <p:spPr>
          <a:xfrm>
            <a:off x="2522443" y="1188364"/>
            <a:ext cx="274320" cy="2743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椭圆 20"/>
          <p:cNvSpPr/>
          <p:nvPr/>
        </p:nvSpPr>
        <p:spPr>
          <a:xfrm>
            <a:off x="2174971" y="1755292"/>
            <a:ext cx="274320" cy="2743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椭圆 23"/>
          <p:cNvSpPr/>
          <p:nvPr/>
        </p:nvSpPr>
        <p:spPr>
          <a:xfrm>
            <a:off x="2879059" y="1755292"/>
            <a:ext cx="274320" cy="2743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6" name="直接连接符 25"/>
          <p:cNvCxnSpPr>
            <a:stCxn id="20" idx="3"/>
            <a:endCxn id="21" idx="0"/>
          </p:cNvCxnSpPr>
          <p:nvPr/>
        </p:nvCxnSpPr>
        <p:spPr>
          <a:xfrm flipH="1">
            <a:off x="2312131" y="1422511"/>
            <a:ext cx="250485" cy="33278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连接符 26"/>
          <p:cNvCxnSpPr>
            <a:stCxn id="20" idx="5"/>
            <a:endCxn id="24" idx="0"/>
          </p:cNvCxnSpPr>
          <p:nvPr/>
        </p:nvCxnSpPr>
        <p:spPr>
          <a:xfrm>
            <a:off x="2756590" y="1422511"/>
            <a:ext cx="259629" cy="33278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矩形 31"/>
          <p:cNvSpPr/>
          <p:nvPr/>
        </p:nvSpPr>
        <p:spPr>
          <a:xfrm>
            <a:off x="1481507" y="2486917"/>
            <a:ext cx="472948" cy="2921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矩形 32"/>
          <p:cNvSpPr/>
          <p:nvPr/>
        </p:nvSpPr>
        <p:spPr>
          <a:xfrm>
            <a:off x="2114145" y="2486917"/>
            <a:ext cx="472948" cy="2921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矩形 33"/>
          <p:cNvSpPr/>
          <p:nvPr/>
        </p:nvSpPr>
        <p:spPr>
          <a:xfrm>
            <a:off x="3379421" y="2486917"/>
            <a:ext cx="472948" cy="2921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36" name="曲线连接符 35"/>
          <p:cNvCxnSpPr>
            <a:stCxn id="21" idx="4"/>
            <a:endCxn id="32" idx="0"/>
          </p:cNvCxnSpPr>
          <p:nvPr/>
        </p:nvCxnSpPr>
        <p:spPr>
          <a:xfrm rot="5400000">
            <a:off x="1786404" y="1961189"/>
            <a:ext cx="457305" cy="594150"/>
          </a:xfrm>
          <a:prstGeom prst="curvedConnector3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曲线连接符 36"/>
          <p:cNvCxnSpPr>
            <a:stCxn id="21" idx="4"/>
            <a:endCxn id="33" idx="0"/>
          </p:cNvCxnSpPr>
          <p:nvPr/>
        </p:nvCxnSpPr>
        <p:spPr>
          <a:xfrm rot="16200000" flipH="1">
            <a:off x="2102723" y="2239020"/>
            <a:ext cx="457305" cy="38488"/>
          </a:xfrm>
          <a:prstGeom prst="curvedConnector3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曲线连接符 37"/>
          <p:cNvCxnSpPr>
            <a:stCxn id="24" idx="4"/>
            <a:endCxn id="34" idx="0"/>
          </p:cNvCxnSpPr>
          <p:nvPr/>
        </p:nvCxnSpPr>
        <p:spPr>
          <a:xfrm rot="16200000" flipH="1">
            <a:off x="3087405" y="1958426"/>
            <a:ext cx="457305" cy="599676"/>
          </a:xfrm>
          <a:prstGeom prst="curvedConnector3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矩形 38"/>
          <p:cNvSpPr/>
          <p:nvPr/>
        </p:nvSpPr>
        <p:spPr>
          <a:xfrm>
            <a:off x="2746783" y="2486917"/>
            <a:ext cx="472948" cy="2921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42" name="曲线连接符 41"/>
          <p:cNvCxnSpPr>
            <a:stCxn id="24" idx="4"/>
            <a:endCxn id="39" idx="0"/>
          </p:cNvCxnSpPr>
          <p:nvPr/>
        </p:nvCxnSpPr>
        <p:spPr>
          <a:xfrm rot="5400000">
            <a:off x="2771086" y="2241783"/>
            <a:ext cx="457305" cy="32962"/>
          </a:xfrm>
          <a:prstGeom prst="curvedConnector3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接箭头连接符 49"/>
          <p:cNvCxnSpPr>
            <a:stCxn id="32" idx="2"/>
            <a:endCxn id="4" idx="0"/>
          </p:cNvCxnSpPr>
          <p:nvPr/>
        </p:nvCxnSpPr>
        <p:spPr>
          <a:xfrm flipH="1">
            <a:off x="1423182" y="2779017"/>
            <a:ext cx="294799" cy="529773"/>
          </a:xfrm>
          <a:prstGeom prst="straightConnector1">
            <a:avLst/>
          </a:prstGeom>
          <a:ln w="28575">
            <a:solidFill>
              <a:srgbClr val="FF000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接箭头连接符 52"/>
          <p:cNvCxnSpPr>
            <a:stCxn id="33" idx="2"/>
            <a:endCxn id="4" idx="0"/>
          </p:cNvCxnSpPr>
          <p:nvPr/>
        </p:nvCxnSpPr>
        <p:spPr>
          <a:xfrm flipH="1">
            <a:off x="1423182" y="2779017"/>
            <a:ext cx="927437" cy="529773"/>
          </a:xfrm>
          <a:prstGeom prst="straightConnector1">
            <a:avLst/>
          </a:prstGeom>
          <a:ln w="28575">
            <a:solidFill>
              <a:srgbClr val="FF000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接箭头连接符 55"/>
          <p:cNvCxnSpPr>
            <a:stCxn id="39" idx="2"/>
            <a:endCxn id="5" idx="0"/>
          </p:cNvCxnSpPr>
          <p:nvPr/>
        </p:nvCxnSpPr>
        <p:spPr>
          <a:xfrm>
            <a:off x="2983257" y="2779017"/>
            <a:ext cx="873345" cy="529773"/>
          </a:xfrm>
          <a:prstGeom prst="straightConnector1">
            <a:avLst/>
          </a:prstGeom>
          <a:ln w="28575">
            <a:solidFill>
              <a:srgbClr val="FF000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接箭头连接符 58"/>
          <p:cNvCxnSpPr>
            <a:stCxn id="34" idx="2"/>
            <a:endCxn id="5" idx="0"/>
          </p:cNvCxnSpPr>
          <p:nvPr/>
        </p:nvCxnSpPr>
        <p:spPr>
          <a:xfrm>
            <a:off x="3615895" y="2779017"/>
            <a:ext cx="240707" cy="529773"/>
          </a:xfrm>
          <a:prstGeom prst="straightConnector1">
            <a:avLst/>
          </a:prstGeom>
          <a:ln w="28575">
            <a:solidFill>
              <a:srgbClr val="FF000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008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Checkpoint processing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3996543" y="2293356"/>
                <a:ext cx="4613764" cy="3368955"/>
              </a:xfrm>
            </p:spPr>
            <p:txBody>
              <a:bodyPr>
                <a:normAutofit/>
              </a:bodyPr>
              <a:lstStyle/>
              <a:p>
                <a:r>
                  <a:rPr lang="en-US" altLang="zh-CN" dirty="0" smtClean="0"/>
                  <a:t>End and cleanup</a:t>
                </a:r>
              </a:p>
              <a:p>
                <a:pPr lvl="1"/>
                <a:r>
                  <a:rPr lang="en-US" altLang="zh-CN" dirty="0" smtClean="0"/>
                  <a:t>Remove checkpoint and log files that contain only transaction with epochs &lt;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sub>
                    </m:sSub>
                  </m:oMath>
                </a14:m>
                <a:r>
                  <a:rPr lang="en-US" altLang="zh-CN" dirty="0" smtClean="0"/>
                  <a:t> (current checkpoint start time)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96543" y="2293356"/>
                <a:ext cx="4613764" cy="3368955"/>
              </a:xfrm>
              <a:blipFill rotWithShape="0">
                <a:blip r:embed="rId3"/>
                <a:stretch>
                  <a:fillRect l="-3042" t="-3797" r="-396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矩形 3"/>
          <p:cNvSpPr/>
          <p:nvPr/>
        </p:nvSpPr>
        <p:spPr>
          <a:xfrm>
            <a:off x="957090" y="3743354"/>
            <a:ext cx="497620" cy="4894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C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8" name="圆柱形 7"/>
          <p:cNvSpPr/>
          <p:nvPr/>
        </p:nvSpPr>
        <p:spPr>
          <a:xfrm>
            <a:off x="930835" y="4791276"/>
            <a:ext cx="523875" cy="447675"/>
          </a:xfrm>
          <a:prstGeom prst="can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2" name="直接箭头连接符 11"/>
          <p:cNvCxnSpPr>
            <a:stCxn id="4" idx="2"/>
            <a:endCxn id="8" idx="1"/>
          </p:cNvCxnSpPr>
          <p:nvPr/>
        </p:nvCxnSpPr>
        <p:spPr>
          <a:xfrm flipH="1">
            <a:off x="1192773" y="4232756"/>
            <a:ext cx="13127" cy="558520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椭圆 13"/>
          <p:cNvSpPr/>
          <p:nvPr/>
        </p:nvSpPr>
        <p:spPr>
          <a:xfrm>
            <a:off x="2305161" y="1622928"/>
            <a:ext cx="274320" cy="2743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椭圆 14"/>
          <p:cNvSpPr/>
          <p:nvPr/>
        </p:nvSpPr>
        <p:spPr>
          <a:xfrm>
            <a:off x="1957689" y="2189856"/>
            <a:ext cx="274320" cy="2743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椭圆 15"/>
          <p:cNvSpPr/>
          <p:nvPr/>
        </p:nvSpPr>
        <p:spPr>
          <a:xfrm>
            <a:off x="2661777" y="2189856"/>
            <a:ext cx="274320" cy="2743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7" name="直接连接符 16"/>
          <p:cNvCxnSpPr>
            <a:stCxn id="14" idx="3"/>
            <a:endCxn id="15" idx="0"/>
          </p:cNvCxnSpPr>
          <p:nvPr/>
        </p:nvCxnSpPr>
        <p:spPr>
          <a:xfrm flipH="1">
            <a:off x="2094849" y="1857075"/>
            <a:ext cx="250485" cy="33278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>
            <a:stCxn id="14" idx="5"/>
            <a:endCxn id="16" idx="0"/>
          </p:cNvCxnSpPr>
          <p:nvPr/>
        </p:nvCxnSpPr>
        <p:spPr>
          <a:xfrm>
            <a:off x="2539308" y="1857075"/>
            <a:ext cx="259629" cy="33278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矩形 18"/>
          <p:cNvSpPr/>
          <p:nvPr/>
        </p:nvSpPr>
        <p:spPr>
          <a:xfrm>
            <a:off x="1264225" y="2921481"/>
            <a:ext cx="472948" cy="2921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矩形 19"/>
          <p:cNvSpPr/>
          <p:nvPr/>
        </p:nvSpPr>
        <p:spPr>
          <a:xfrm>
            <a:off x="1896863" y="2921481"/>
            <a:ext cx="472948" cy="2921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3162139" y="2921481"/>
            <a:ext cx="472948" cy="2921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2" name="曲线连接符 21"/>
          <p:cNvCxnSpPr>
            <a:stCxn id="15" idx="4"/>
            <a:endCxn id="19" idx="0"/>
          </p:cNvCxnSpPr>
          <p:nvPr/>
        </p:nvCxnSpPr>
        <p:spPr>
          <a:xfrm rot="5400000">
            <a:off x="1569122" y="2395753"/>
            <a:ext cx="457305" cy="594150"/>
          </a:xfrm>
          <a:prstGeom prst="curvedConnector3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曲线连接符 22"/>
          <p:cNvCxnSpPr>
            <a:stCxn id="15" idx="4"/>
            <a:endCxn id="20" idx="0"/>
          </p:cNvCxnSpPr>
          <p:nvPr/>
        </p:nvCxnSpPr>
        <p:spPr>
          <a:xfrm rot="16200000" flipH="1">
            <a:off x="1885441" y="2673584"/>
            <a:ext cx="457305" cy="38488"/>
          </a:xfrm>
          <a:prstGeom prst="curvedConnector3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曲线连接符 23"/>
          <p:cNvCxnSpPr>
            <a:stCxn id="16" idx="4"/>
            <a:endCxn id="21" idx="0"/>
          </p:cNvCxnSpPr>
          <p:nvPr/>
        </p:nvCxnSpPr>
        <p:spPr>
          <a:xfrm rot="16200000" flipH="1">
            <a:off x="2870123" y="2392990"/>
            <a:ext cx="457305" cy="599676"/>
          </a:xfrm>
          <a:prstGeom prst="curvedConnector3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矩形 24"/>
          <p:cNvSpPr/>
          <p:nvPr/>
        </p:nvSpPr>
        <p:spPr>
          <a:xfrm>
            <a:off x="2529501" y="2921481"/>
            <a:ext cx="472948" cy="2921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6" name="曲线连接符 25"/>
          <p:cNvCxnSpPr>
            <a:stCxn id="16" idx="4"/>
            <a:endCxn id="25" idx="0"/>
          </p:cNvCxnSpPr>
          <p:nvPr/>
        </p:nvCxnSpPr>
        <p:spPr>
          <a:xfrm rot="5400000">
            <a:off x="2553804" y="2676347"/>
            <a:ext cx="457305" cy="32962"/>
          </a:xfrm>
          <a:prstGeom prst="curvedConnector3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箭头连接符 26"/>
          <p:cNvCxnSpPr>
            <a:stCxn id="19" idx="2"/>
            <a:endCxn id="4" idx="0"/>
          </p:cNvCxnSpPr>
          <p:nvPr/>
        </p:nvCxnSpPr>
        <p:spPr>
          <a:xfrm flipH="1">
            <a:off x="1205900" y="3213581"/>
            <a:ext cx="294799" cy="529773"/>
          </a:xfrm>
          <a:prstGeom prst="straightConnector1">
            <a:avLst/>
          </a:prstGeom>
          <a:ln w="28575">
            <a:solidFill>
              <a:srgbClr val="FF000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箭头连接符 27"/>
          <p:cNvCxnSpPr>
            <a:stCxn id="20" idx="2"/>
            <a:endCxn id="4" idx="0"/>
          </p:cNvCxnSpPr>
          <p:nvPr/>
        </p:nvCxnSpPr>
        <p:spPr>
          <a:xfrm flipH="1">
            <a:off x="1205900" y="3213581"/>
            <a:ext cx="927437" cy="529773"/>
          </a:xfrm>
          <a:prstGeom prst="straightConnector1">
            <a:avLst/>
          </a:prstGeom>
          <a:ln w="28575">
            <a:solidFill>
              <a:srgbClr val="FF000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矩形 31"/>
          <p:cNvSpPr/>
          <p:nvPr/>
        </p:nvSpPr>
        <p:spPr>
          <a:xfrm>
            <a:off x="1582954" y="4737969"/>
            <a:ext cx="511895" cy="15097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矩形 32"/>
          <p:cNvSpPr/>
          <p:nvPr/>
        </p:nvSpPr>
        <p:spPr>
          <a:xfrm>
            <a:off x="1582954" y="4888939"/>
            <a:ext cx="511895" cy="15097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矩形 33"/>
          <p:cNvSpPr/>
          <p:nvPr/>
        </p:nvSpPr>
        <p:spPr>
          <a:xfrm>
            <a:off x="1582954" y="5040168"/>
            <a:ext cx="511895" cy="15097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矩形 34"/>
          <p:cNvSpPr/>
          <p:nvPr/>
        </p:nvSpPr>
        <p:spPr>
          <a:xfrm>
            <a:off x="1582954" y="5191138"/>
            <a:ext cx="511895" cy="15097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矩形 35"/>
          <p:cNvSpPr/>
          <p:nvPr/>
        </p:nvSpPr>
        <p:spPr>
          <a:xfrm>
            <a:off x="2467432" y="4737969"/>
            <a:ext cx="511895" cy="15097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矩形 36"/>
          <p:cNvSpPr/>
          <p:nvPr/>
        </p:nvSpPr>
        <p:spPr>
          <a:xfrm>
            <a:off x="2467432" y="4888939"/>
            <a:ext cx="511895" cy="15097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矩形 37"/>
          <p:cNvSpPr/>
          <p:nvPr/>
        </p:nvSpPr>
        <p:spPr>
          <a:xfrm>
            <a:off x="2467432" y="5040168"/>
            <a:ext cx="511895" cy="15097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矩形 38"/>
          <p:cNvSpPr/>
          <p:nvPr/>
        </p:nvSpPr>
        <p:spPr>
          <a:xfrm>
            <a:off x="2467432" y="5191138"/>
            <a:ext cx="511895" cy="15097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文本框 39"/>
          <p:cNvSpPr txBox="1"/>
          <p:nvPr/>
        </p:nvSpPr>
        <p:spPr>
          <a:xfrm>
            <a:off x="1621814" y="5796685"/>
            <a:ext cx="2761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Block: Key/TID/value tuples</a:t>
            </a:r>
            <a:endParaRPr lang="zh-CN" altLang="en-US" dirty="0"/>
          </a:p>
        </p:txBody>
      </p:sp>
      <p:sp>
        <p:nvSpPr>
          <p:cNvPr id="41" name="矩形 40"/>
          <p:cNvSpPr/>
          <p:nvPr/>
        </p:nvSpPr>
        <p:spPr>
          <a:xfrm>
            <a:off x="930835" y="5905866"/>
            <a:ext cx="511895" cy="15097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文本框 41"/>
              <p:cNvSpPr txBox="1"/>
              <p:nvPr/>
            </p:nvSpPr>
            <p:spPr>
              <a:xfrm>
                <a:off x="2038927" y="4730034"/>
                <a:ext cx="48442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400" b="0" i="1" dirty="0" smtClean="0">
                          <a:latin typeface="Cambria Math" panose="02040503050406030204" pitchFamily="18" charset="0"/>
                        </a:rPr>
                        <m:t>…</m:t>
                      </m:r>
                    </m:oMath>
                  </m:oMathPara>
                </a14:m>
                <a:endParaRPr lang="zh-CN" altLang="en-US" sz="2400" dirty="0"/>
              </a:p>
            </p:txBody>
          </p:sp>
        </mc:Choice>
        <mc:Fallback xmlns="">
          <p:sp>
            <p:nvSpPr>
              <p:cNvPr id="42" name="文本框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8927" y="4730034"/>
                <a:ext cx="484427" cy="46166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右大括号 42"/>
          <p:cNvSpPr/>
          <p:nvPr/>
        </p:nvSpPr>
        <p:spPr>
          <a:xfrm rot="16200000">
            <a:off x="2172045" y="3830688"/>
            <a:ext cx="218191" cy="1354374"/>
          </a:xfrm>
          <a:prstGeom prst="righ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4" name="文本框 43"/>
          <p:cNvSpPr txBox="1"/>
          <p:nvPr/>
        </p:nvSpPr>
        <p:spPr>
          <a:xfrm>
            <a:off x="1879427" y="3986825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m</a:t>
            </a:r>
            <a:r>
              <a:rPr lang="en-US" altLang="zh-CN" dirty="0" smtClean="0"/>
              <a:t> files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75467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/>
      <p:bldP spid="41" grpId="0" animBg="1"/>
      <p:bldP spid="42" grpId="0"/>
      <p:bldP spid="43" grpId="0" animBg="1"/>
      <p:bldP spid="4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Recovery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Bring database to a consistent state</a:t>
            </a:r>
          </a:p>
          <a:p>
            <a:pPr lvl="1"/>
            <a:r>
              <a:rPr lang="en-US" altLang="zh-CN" dirty="0" smtClean="0"/>
              <a:t>Recovery parallelism is easy because of logging and </a:t>
            </a:r>
            <a:r>
              <a:rPr lang="en-US" altLang="zh-CN" dirty="0" err="1" smtClean="0"/>
              <a:t>checkpointing</a:t>
            </a:r>
            <a:r>
              <a:rPr lang="en-US" altLang="zh-CN" dirty="0" smtClean="0"/>
              <a:t> designs</a:t>
            </a:r>
          </a:p>
          <a:p>
            <a:r>
              <a:rPr lang="en-US" altLang="zh-CN" dirty="0" smtClean="0"/>
              <a:t>Checkpoint recovery</a:t>
            </a:r>
          </a:p>
          <a:p>
            <a:r>
              <a:rPr lang="en-US" altLang="zh-CN" dirty="0" smtClean="0"/>
              <a:t>Log recovery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13888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Outline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Background and Motivations</a:t>
            </a:r>
          </a:p>
          <a:p>
            <a:r>
              <a:rPr lang="en-US" altLang="zh-CN" dirty="0" smtClean="0"/>
              <a:t>Goal</a:t>
            </a:r>
          </a:p>
          <a:p>
            <a:r>
              <a:rPr lang="en-US" altLang="zh-CN" dirty="0" smtClean="0"/>
              <a:t>Silo overview</a:t>
            </a:r>
          </a:p>
          <a:p>
            <a:r>
              <a:rPr lang="en-US" altLang="zh-CN" dirty="0" err="1" smtClean="0"/>
              <a:t>SiloR</a:t>
            </a:r>
            <a:r>
              <a:rPr lang="en-US" altLang="zh-CN" dirty="0" smtClean="0"/>
              <a:t> design</a:t>
            </a:r>
          </a:p>
          <a:p>
            <a:r>
              <a:rPr lang="en-US" altLang="zh-CN" dirty="0" smtClean="0"/>
              <a:t>Evaluation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77420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0CECE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0CECE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0CECE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0CECE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Checkpoint recovery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841991" y="2859621"/>
            <a:ext cx="3517837" cy="1931551"/>
          </a:xfrm>
        </p:spPr>
        <p:txBody>
          <a:bodyPr>
            <a:normAutofit/>
          </a:bodyPr>
          <a:lstStyle/>
          <a:p>
            <a:r>
              <a:rPr lang="en-US" altLang="zh-CN" sz="2800" dirty="0" smtClean="0"/>
              <a:t>Easy parallelism</a:t>
            </a:r>
          </a:p>
          <a:p>
            <a:pPr lvl="1"/>
            <a:r>
              <a:rPr lang="en-US" altLang="zh-CN" sz="2400" dirty="0" smtClean="0"/>
              <a:t>One checkpoint recovery thread per file</a:t>
            </a:r>
            <a:endParaRPr lang="zh-CN" altLang="en-US" sz="2400" dirty="0"/>
          </a:p>
        </p:txBody>
      </p:sp>
      <p:sp>
        <p:nvSpPr>
          <p:cNvPr id="4" name="矩形 3"/>
          <p:cNvSpPr/>
          <p:nvPr/>
        </p:nvSpPr>
        <p:spPr>
          <a:xfrm>
            <a:off x="834034" y="4101345"/>
            <a:ext cx="497620" cy="4894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R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5" name="圆柱形 4"/>
          <p:cNvSpPr/>
          <p:nvPr/>
        </p:nvSpPr>
        <p:spPr>
          <a:xfrm>
            <a:off x="1247702" y="4890862"/>
            <a:ext cx="523875" cy="447675"/>
          </a:xfrm>
          <a:prstGeom prst="can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63" name="组合 62"/>
          <p:cNvGrpSpPr/>
          <p:nvPr/>
        </p:nvGrpSpPr>
        <p:grpSpPr>
          <a:xfrm>
            <a:off x="1419432" y="1474246"/>
            <a:ext cx="2370862" cy="1590653"/>
            <a:chOff x="1014787" y="1384157"/>
            <a:chExt cx="2370862" cy="1590653"/>
          </a:xfrm>
        </p:grpSpPr>
        <p:sp>
          <p:nvSpPr>
            <p:cNvPr id="7" name="椭圆 6"/>
            <p:cNvSpPr/>
            <p:nvPr/>
          </p:nvSpPr>
          <p:spPr>
            <a:xfrm>
              <a:off x="2055723" y="1384157"/>
              <a:ext cx="274320" cy="27432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椭圆 7"/>
            <p:cNvSpPr/>
            <p:nvPr/>
          </p:nvSpPr>
          <p:spPr>
            <a:xfrm>
              <a:off x="1708251" y="1951085"/>
              <a:ext cx="274320" cy="27432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椭圆 8"/>
            <p:cNvSpPr/>
            <p:nvPr/>
          </p:nvSpPr>
          <p:spPr>
            <a:xfrm>
              <a:off x="2412339" y="1951085"/>
              <a:ext cx="274320" cy="27432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0" name="直接连接符 9"/>
            <p:cNvCxnSpPr>
              <a:stCxn id="7" idx="3"/>
              <a:endCxn id="8" idx="0"/>
            </p:cNvCxnSpPr>
            <p:nvPr/>
          </p:nvCxnSpPr>
          <p:spPr>
            <a:xfrm flipH="1">
              <a:off x="1845411" y="1618304"/>
              <a:ext cx="250485" cy="332781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连接符 10"/>
            <p:cNvCxnSpPr>
              <a:stCxn id="7" idx="5"/>
              <a:endCxn id="9" idx="0"/>
            </p:cNvCxnSpPr>
            <p:nvPr/>
          </p:nvCxnSpPr>
          <p:spPr>
            <a:xfrm>
              <a:off x="2289870" y="1618304"/>
              <a:ext cx="259629" cy="332781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矩形 11"/>
            <p:cNvSpPr/>
            <p:nvPr/>
          </p:nvSpPr>
          <p:spPr>
            <a:xfrm>
              <a:off x="1014787" y="2682710"/>
              <a:ext cx="472948" cy="2921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矩形 12"/>
            <p:cNvSpPr/>
            <p:nvPr/>
          </p:nvSpPr>
          <p:spPr>
            <a:xfrm>
              <a:off x="1647425" y="2682710"/>
              <a:ext cx="472948" cy="2921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矩形 13"/>
            <p:cNvSpPr/>
            <p:nvPr/>
          </p:nvSpPr>
          <p:spPr>
            <a:xfrm>
              <a:off x="2912701" y="2682710"/>
              <a:ext cx="472948" cy="2921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5" name="曲线连接符 14"/>
            <p:cNvCxnSpPr>
              <a:stCxn id="8" idx="4"/>
              <a:endCxn id="12" idx="0"/>
            </p:cNvCxnSpPr>
            <p:nvPr/>
          </p:nvCxnSpPr>
          <p:spPr>
            <a:xfrm rot="5400000">
              <a:off x="1319684" y="2156982"/>
              <a:ext cx="457305" cy="594150"/>
            </a:xfrm>
            <a:prstGeom prst="curvedConnector3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曲线连接符 15"/>
            <p:cNvCxnSpPr>
              <a:stCxn id="8" idx="4"/>
              <a:endCxn id="13" idx="0"/>
            </p:cNvCxnSpPr>
            <p:nvPr/>
          </p:nvCxnSpPr>
          <p:spPr>
            <a:xfrm rot="16200000" flipH="1">
              <a:off x="1636003" y="2434813"/>
              <a:ext cx="457305" cy="38488"/>
            </a:xfrm>
            <a:prstGeom prst="curvedConnector3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曲线连接符 16"/>
            <p:cNvCxnSpPr>
              <a:stCxn id="9" idx="4"/>
              <a:endCxn id="14" idx="0"/>
            </p:cNvCxnSpPr>
            <p:nvPr/>
          </p:nvCxnSpPr>
          <p:spPr>
            <a:xfrm rot="16200000" flipH="1">
              <a:off x="2620685" y="2154219"/>
              <a:ext cx="457305" cy="599676"/>
            </a:xfrm>
            <a:prstGeom prst="curvedConnector3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矩形 17"/>
            <p:cNvSpPr/>
            <p:nvPr/>
          </p:nvSpPr>
          <p:spPr>
            <a:xfrm>
              <a:off x="2280063" y="2682710"/>
              <a:ext cx="472948" cy="2921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9" name="曲线连接符 18"/>
            <p:cNvCxnSpPr>
              <a:stCxn id="9" idx="4"/>
              <a:endCxn id="18" idx="0"/>
            </p:cNvCxnSpPr>
            <p:nvPr/>
          </p:nvCxnSpPr>
          <p:spPr>
            <a:xfrm rot="5400000">
              <a:off x="2304366" y="2437576"/>
              <a:ext cx="457305" cy="32962"/>
            </a:xfrm>
            <a:prstGeom prst="curvedConnector3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" name="直接箭头连接符 20"/>
          <p:cNvCxnSpPr>
            <a:stCxn id="22" idx="0"/>
            <a:endCxn id="4" idx="2"/>
          </p:cNvCxnSpPr>
          <p:nvPr/>
        </p:nvCxnSpPr>
        <p:spPr>
          <a:xfrm flipH="1" flipV="1">
            <a:off x="1082844" y="4590747"/>
            <a:ext cx="1" cy="1107749"/>
          </a:xfrm>
          <a:prstGeom prst="straightConnector1">
            <a:avLst/>
          </a:prstGeom>
          <a:ln w="28575">
            <a:solidFill>
              <a:srgbClr val="FF000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矩形 21"/>
          <p:cNvSpPr/>
          <p:nvPr/>
        </p:nvSpPr>
        <p:spPr>
          <a:xfrm>
            <a:off x="826897" y="5698496"/>
            <a:ext cx="511895" cy="15097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矩形 22"/>
          <p:cNvSpPr/>
          <p:nvPr/>
        </p:nvSpPr>
        <p:spPr>
          <a:xfrm>
            <a:off x="826897" y="5849466"/>
            <a:ext cx="511895" cy="15097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矩形 23"/>
          <p:cNvSpPr/>
          <p:nvPr/>
        </p:nvSpPr>
        <p:spPr>
          <a:xfrm>
            <a:off x="826897" y="6000695"/>
            <a:ext cx="511895" cy="15097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矩形 24"/>
          <p:cNvSpPr/>
          <p:nvPr/>
        </p:nvSpPr>
        <p:spPr>
          <a:xfrm>
            <a:off x="826897" y="6151665"/>
            <a:ext cx="511895" cy="15097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矩形 25"/>
          <p:cNvSpPr/>
          <p:nvPr/>
        </p:nvSpPr>
        <p:spPr>
          <a:xfrm>
            <a:off x="1711375" y="5698496"/>
            <a:ext cx="511895" cy="15097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矩形 26"/>
          <p:cNvSpPr/>
          <p:nvPr/>
        </p:nvSpPr>
        <p:spPr>
          <a:xfrm>
            <a:off x="1711375" y="5849466"/>
            <a:ext cx="511895" cy="15097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矩形 27"/>
          <p:cNvSpPr/>
          <p:nvPr/>
        </p:nvSpPr>
        <p:spPr>
          <a:xfrm>
            <a:off x="1711375" y="6000695"/>
            <a:ext cx="511895" cy="15097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矩形 28"/>
          <p:cNvSpPr/>
          <p:nvPr/>
        </p:nvSpPr>
        <p:spPr>
          <a:xfrm>
            <a:off x="1711375" y="6151665"/>
            <a:ext cx="511895" cy="15097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文本框 29"/>
              <p:cNvSpPr txBox="1"/>
              <p:nvPr/>
            </p:nvSpPr>
            <p:spPr>
              <a:xfrm>
                <a:off x="1282870" y="5690561"/>
                <a:ext cx="48442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400" b="0" i="1" dirty="0" smtClean="0">
                          <a:latin typeface="Cambria Math" panose="02040503050406030204" pitchFamily="18" charset="0"/>
                        </a:rPr>
                        <m:t>…</m:t>
                      </m:r>
                    </m:oMath>
                  </m:oMathPara>
                </a14:m>
                <a:endParaRPr lang="zh-CN" altLang="en-US" sz="2400" dirty="0"/>
              </a:p>
            </p:txBody>
          </p:sp>
        </mc:Choice>
        <mc:Fallback xmlns="">
          <p:sp>
            <p:nvSpPr>
              <p:cNvPr id="30" name="文本框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2870" y="5690561"/>
                <a:ext cx="484427" cy="46166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右大括号 30"/>
          <p:cNvSpPr/>
          <p:nvPr/>
        </p:nvSpPr>
        <p:spPr>
          <a:xfrm rot="16200000">
            <a:off x="1415988" y="4791215"/>
            <a:ext cx="218191" cy="1354374"/>
          </a:xfrm>
          <a:prstGeom prst="righ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文本框 31"/>
          <p:cNvSpPr txBox="1"/>
          <p:nvPr/>
        </p:nvSpPr>
        <p:spPr>
          <a:xfrm>
            <a:off x="1123370" y="4947352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m</a:t>
            </a:r>
            <a:r>
              <a:rPr lang="en-US" altLang="zh-CN" dirty="0" smtClean="0"/>
              <a:t> files</a:t>
            </a:r>
            <a:endParaRPr lang="zh-CN" altLang="en-US" dirty="0"/>
          </a:p>
        </p:txBody>
      </p:sp>
      <p:sp>
        <p:nvSpPr>
          <p:cNvPr id="34" name="矩形 33"/>
          <p:cNvSpPr/>
          <p:nvPr/>
        </p:nvSpPr>
        <p:spPr>
          <a:xfrm>
            <a:off x="1721372" y="4101345"/>
            <a:ext cx="497620" cy="4894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R</a:t>
            </a:r>
            <a:endParaRPr lang="zh-CN" altLang="en-US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文本框 34"/>
              <p:cNvSpPr txBox="1"/>
              <p:nvPr/>
            </p:nvSpPr>
            <p:spPr>
              <a:xfrm>
                <a:off x="1292509" y="4040580"/>
                <a:ext cx="48442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400" b="0" i="1" dirty="0" smtClean="0">
                          <a:latin typeface="Cambria Math" panose="02040503050406030204" pitchFamily="18" charset="0"/>
                        </a:rPr>
                        <m:t>…</m:t>
                      </m:r>
                    </m:oMath>
                  </m:oMathPara>
                </a14:m>
                <a:endParaRPr lang="zh-CN" altLang="en-US" sz="2400" dirty="0"/>
              </a:p>
            </p:txBody>
          </p:sp>
        </mc:Choice>
        <mc:Fallback xmlns="">
          <p:sp>
            <p:nvSpPr>
              <p:cNvPr id="35" name="文本框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2509" y="4040580"/>
                <a:ext cx="484427" cy="46166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直接箭头连接符 37"/>
          <p:cNvCxnSpPr>
            <a:stCxn id="26" idx="0"/>
            <a:endCxn id="34" idx="2"/>
          </p:cNvCxnSpPr>
          <p:nvPr/>
        </p:nvCxnSpPr>
        <p:spPr>
          <a:xfrm flipV="1">
            <a:off x="1967323" y="4590747"/>
            <a:ext cx="2859" cy="1107749"/>
          </a:xfrm>
          <a:prstGeom prst="straightConnector1">
            <a:avLst/>
          </a:prstGeom>
          <a:ln w="28575">
            <a:solidFill>
              <a:srgbClr val="FF000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矩形 44"/>
          <p:cNvSpPr/>
          <p:nvPr/>
        </p:nvSpPr>
        <p:spPr>
          <a:xfrm>
            <a:off x="3002796" y="4101345"/>
            <a:ext cx="497620" cy="4894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R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46" name="圆柱形 45"/>
          <p:cNvSpPr/>
          <p:nvPr/>
        </p:nvSpPr>
        <p:spPr>
          <a:xfrm>
            <a:off x="3416464" y="4890862"/>
            <a:ext cx="523875" cy="447675"/>
          </a:xfrm>
          <a:prstGeom prst="can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47" name="直接箭头连接符 46"/>
          <p:cNvCxnSpPr>
            <a:stCxn id="48" idx="0"/>
            <a:endCxn id="45" idx="2"/>
          </p:cNvCxnSpPr>
          <p:nvPr/>
        </p:nvCxnSpPr>
        <p:spPr>
          <a:xfrm flipH="1" flipV="1">
            <a:off x="3251606" y="4590747"/>
            <a:ext cx="1" cy="1107749"/>
          </a:xfrm>
          <a:prstGeom prst="straightConnector1">
            <a:avLst/>
          </a:prstGeom>
          <a:ln w="28575">
            <a:solidFill>
              <a:srgbClr val="FF000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矩形 47"/>
          <p:cNvSpPr/>
          <p:nvPr/>
        </p:nvSpPr>
        <p:spPr>
          <a:xfrm>
            <a:off x="2995659" y="5698496"/>
            <a:ext cx="511895" cy="15097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9" name="矩形 48"/>
          <p:cNvSpPr/>
          <p:nvPr/>
        </p:nvSpPr>
        <p:spPr>
          <a:xfrm>
            <a:off x="2995659" y="5849466"/>
            <a:ext cx="511895" cy="15097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0" name="矩形 49"/>
          <p:cNvSpPr/>
          <p:nvPr/>
        </p:nvSpPr>
        <p:spPr>
          <a:xfrm>
            <a:off x="2995659" y="6000695"/>
            <a:ext cx="511895" cy="15097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1" name="矩形 50"/>
          <p:cNvSpPr/>
          <p:nvPr/>
        </p:nvSpPr>
        <p:spPr>
          <a:xfrm>
            <a:off x="2995659" y="6151665"/>
            <a:ext cx="511895" cy="15097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2" name="矩形 51"/>
          <p:cNvSpPr/>
          <p:nvPr/>
        </p:nvSpPr>
        <p:spPr>
          <a:xfrm>
            <a:off x="3880137" y="5698496"/>
            <a:ext cx="511895" cy="15097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3" name="矩形 52"/>
          <p:cNvSpPr/>
          <p:nvPr/>
        </p:nvSpPr>
        <p:spPr>
          <a:xfrm>
            <a:off x="3880137" y="5849466"/>
            <a:ext cx="511895" cy="15097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4" name="矩形 53"/>
          <p:cNvSpPr/>
          <p:nvPr/>
        </p:nvSpPr>
        <p:spPr>
          <a:xfrm>
            <a:off x="3880137" y="6000695"/>
            <a:ext cx="511895" cy="15097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5" name="矩形 54"/>
          <p:cNvSpPr/>
          <p:nvPr/>
        </p:nvSpPr>
        <p:spPr>
          <a:xfrm>
            <a:off x="3880137" y="6151665"/>
            <a:ext cx="511895" cy="15097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文本框 55"/>
              <p:cNvSpPr txBox="1"/>
              <p:nvPr/>
            </p:nvSpPr>
            <p:spPr>
              <a:xfrm>
                <a:off x="3451632" y="5690561"/>
                <a:ext cx="48442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400" b="0" i="1" dirty="0" smtClean="0">
                          <a:latin typeface="Cambria Math" panose="02040503050406030204" pitchFamily="18" charset="0"/>
                        </a:rPr>
                        <m:t>…</m:t>
                      </m:r>
                    </m:oMath>
                  </m:oMathPara>
                </a14:m>
                <a:endParaRPr lang="zh-CN" altLang="en-US" sz="2400" dirty="0"/>
              </a:p>
            </p:txBody>
          </p:sp>
        </mc:Choice>
        <mc:Fallback xmlns="">
          <p:sp>
            <p:nvSpPr>
              <p:cNvPr id="56" name="文本框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1632" y="5690561"/>
                <a:ext cx="484427" cy="46166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右大括号 56"/>
          <p:cNvSpPr/>
          <p:nvPr/>
        </p:nvSpPr>
        <p:spPr>
          <a:xfrm rot="16200000">
            <a:off x="3584750" y="4791215"/>
            <a:ext cx="218191" cy="1354374"/>
          </a:xfrm>
          <a:prstGeom prst="righ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8" name="文本框 57"/>
          <p:cNvSpPr txBox="1"/>
          <p:nvPr/>
        </p:nvSpPr>
        <p:spPr>
          <a:xfrm>
            <a:off x="3292132" y="4947352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m</a:t>
            </a:r>
            <a:r>
              <a:rPr lang="en-US" altLang="zh-CN" dirty="0" smtClean="0"/>
              <a:t> files</a:t>
            </a:r>
            <a:endParaRPr lang="zh-CN" altLang="en-US" dirty="0"/>
          </a:p>
        </p:txBody>
      </p:sp>
      <p:sp>
        <p:nvSpPr>
          <p:cNvPr id="59" name="矩形 58"/>
          <p:cNvSpPr/>
          <p:nvPr/>
        </p:nvSpPr>
        <p:spPr>
          <a:xfrm>
            <a:off x="3890134" y="4101345"/>
            <a:ext cx="497620" cy="4894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R</a:t>
            </a:r>
            <a:endParaRPr lang="zh-CN" altLang="en-US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文本框 59"/>
              <p:cNvSpPr txBox="1"/>
              <p:nvPr/>
            </p:nvSpPr>
            <p:spPr>
              <a:xfrm>
                <a:off x="3461271" y="4040580"/>
                <a:ext cx="48442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400" b="0" i="1" dirty="0" smtClean="0">
                          <a:latin typeface="Cambria Math" panose="02040503050406030204" pitchFamily="18" charset="0"/>
                        </a:rPr>
                        <m:t>…</m:t>
                      </m:r>
                    </m:oMath>
                  </m:oMathPara>
                </a14:m>
                <a:endParaRPr lang="zh-CN" altLang="en-US" sz="2400" dirty="0"/>
              </a:p>
            </p:txBody>
          </p:sp>
        </mc:Choice>
        <mc:Fallback xmlns="">
          <p:sp>
            <p:nvSpPr>
              <p:cNvPr id="60" name="文本框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1271" y="4040580"/>
                <a:ext cx="484427" cy="46166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1" name="直接箭头连接符 60"/>
          <p:cNvCxnSpPr>
            <a:stCxn id="52" idx="0"/>
            <a:endCxn id="59" idx="2"/>
          </p:cNvCxnSpPr>
          <p:nvPr/>
        </p:nvCxnSpPr>
        <p:spPr>
          <a:xfrm flipV="1">
            <a:off x="4136085" y="4590747"/>
            <a:ext cx="2859" cy="1107749"/>
          </a:xfrm>
          <a:prstGeom prst="straightConnector1">
            <a:avLst/>
          </a:prstGeom>
          <a:ln w="28575">
            <a:solidFill>
              <a:srgbClr val="FF000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右大括号 61"/>
          <p:cNvSpPr/>
          <p:nvPr/>
        </p:nvSpPr>
        <p:spPr>
          <a:xfrm rot="16200000">
            <a:off x="2475873" y="2086076"/>
            <a:ext cx="262906" cy="3560855"/>
          </a:xfrm>
          <a:prstGeom prst="righ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4" name="右箭头 63"/>
          <p:cNvSpPr/>
          <p:nvPr/>
        </p:nvSpPr>
        <p:spPr>
          <a:xfrm rot="16200000">
            <a:off x="2394095" y="3269741"/>
            <a:ext cx="426028" cy="237399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70640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/>
      <p:bldP spid="31" grpId="0" animBg="1"/>
      <p:bldP spid="32" grpId="0"/>
      <p:bldP spid="34" grpId="0" animBg="1"/>
      <p:bldP spid="35" grpId="0"/>
      <p:bldP spid="45" grpId="0" animBg="1"/>
      <p:bldP spid="46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/>
      <p:bldP spid="57" grpId="0" animBg="1"/>
      <p:bldP spid="58" grpId="0"/>
      <p:bldP spid="59" grpId="0" animBg="1"/>
      <p:bldP spid="60" grpId="0"/>
      <p:bldP spid="62" grpId="0" animBg="1"/>
      <p:bldP spid="6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Log recovery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 smtClean="0"/>
                  <a:t>Value logging enables log files to be played in </a:t>
                </a:r>
                <a:r>
                  <a:rPr lang="en-US" altLang="zh-CN" dirty="0" smtClean="0">
                    <a:solidFill>
                      <a:srgbClr val="FF0000"/>
                    </a:solidFill>
                  </a:rPr>
                  <a:t>any order</a:t>
                </a:r>
                <a:r>
                  <a:rPr lang="en-US" altLang="zh-CN" dirty="0" smtClean="0"/>
                  <a:t> – highest TID per key wins</a:t>
                </a:r>
              </a:p>
              <a:p>
                <a:pPr lvl="1"/>
                <a:r>
                  <a:rPr lang="en-US" altLang="zh-CN" dirty="0" smtClean="0"/>
                  <a:t>Logs in later epochs replayed first</a:t>
                </a:r>
              </a:p>
              <a:p>
                <a:r>
                  <a:rPr lang="en-US" altLang="zh-CN" dirty="0" smtClean="0"/>
                  <a:t>No log record from epoch &gt;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</a:rPr>
                          <m:t>e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</a:rPr>
                          <m:t>p</m:t>
                        </m:r>
                      </m:sub>
                    </m:sSub>
                  </m:oMath>
                </a14:m>
                <a:r>
                  <a:rPr lang="zh-CN" altLang="en-US" dirty="0" smtClean="0"/>
                  <a:t> </a:t>
                </a:r>
                <a:r>
                  <a:rPr lang="en-US" altLang="zh-CN" dirty="0" smtClean="0"/>
                  <a:t>is replayed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00" t="-257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54369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Outline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bg2">
                    <a:lumMod val="90000"/>
                  </a:schemeClr>
                </a:solidFill>
              </a:rPr>
              <a:t>Background and Motivations</a:t>
            </a:r>
          </a:p>
          <a:p>
            <a:r>
              <a:rPr lang="en-US" altLang="zh-CN" dirty="0" smtClean="0">
                <a:solidFill>
                  <a:schemeClr val="bg2">
                    <a:lumMod val="90000"/>
                  </a:schemeClr>
                </a:solidFill>
              </a:rPr>
              <a:t>Goal</a:t>
            </a:r>
          </a:p>
          <a:p>
            <a:r>
              <a:rPr lang="en-US" altLang="zh-CN" dirty="0" smtClean="0">
                <a:solidFill>
                  <a:schemeClr val="bg2">
                    <a:lumMod val="90000"/>
                  </a:schemeClr>
                </a:solidFill>
              </a:rPr>
              <a:t>Silo overview</a:t>
            </a:r>
          </a:p>
          <a:p>
            <a:r>
              <a:rPr lang="en-US" altLang="zh-CN" dirty="0" err="1" smtClean="0">
                <a:solidFill>
                  <a:schemeClr val="bg2">
                    <a:lumMod val="90000"/>
                  </a:schemeClr>
                </a:solidFill>
              </a:rPr>
              <a:t>SiloR</a:t>
            </a:r>
            <a:r>
              <a:rPr lang="en-US" altLang="zh-CN" dirty="0" smtClean="0">
                <a:solidFill>
                  <a:schemeClr val="bg2">
                    <a:lumMod val="90000"/>
                  </a:schemeClr>
                </a:solidFill>
              </a:rPr>
              <a:t> design</a:t>
            </a:r>
          </a:p>
          <a:p>
            <a:r>
              <a:rPr lang="en-US" altLang="zh-CN" dirty="0" smtClean="0"/>
              <a:t>Evaluation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68278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Evaluation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392915"/>
            <a:ext cx="7886700" cy="3604598"/>
          </a:xfrm>
        </p:spPr>
        <p:txBody>
          <a:bodyPr/>
          <a:lstStyle/>
          <a:p>
            <a:r>
              <a:rPr lang="en-US" altLang="zh-CN" dirty="0" smtClean="0"/>
              <a:t>Experiment setup </a:t>
            </a:r>
          </a:p>
          <a:p>
            <a:pPr lvl="1"/>
            <a:r>
              <a:rPr lang="en-US" altLang="zh-CN" dirty="0" smtClean="0"/>
              <a:t>Single machine with four 8 core Intel Xeon E7-4830 processors (32 physical cores)</a:t>
            </a:r>
          </a:p>
          <a:p>
            <a:pPr lvl="1"/>
            <a:r>
              <a:rPr lang="en-US" altLang="zh-CN" dirty="0" smtClean="0"/>
              <a:t>Machine has 256 GB of DRAM, 64 GB of DRAM attached to each socket</a:t>
            </a:r>
          </a:p>
          <a:p>
            <a:pPr lvl="1"/>
            <a:r>
              <a:rPr lang="en-US" altLang="zh-CN" dirty="0" smtClean="0"/>
              <a:t>4 disks: 3 Fusion IO drives, 1 RAID-5 disk array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92694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Evaluation goals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2080978"/>
            <a:ext cx="7886700" cy="322435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altLang="zh-CN" dirty="0" smtClean="0"/>
              <a:t>Can </a:t>
            </a:r>
            <a:r>
              <a:rPr lang="en-US" altLang="zh-CN" dirty="0" err="1"/>
              <a:t>S</a:t>
            </a:r>
            <a:r>
              <a:rPr lang="en-US" altLang="zh-CN" dirty="0" err="1" smtClean="0"/>
              <a:t>iloR</a:t>
            </a:r>
            <a:r>
              <a:rPr lang="en-US" altLang="zh-CN" dirty="0" smtClean="0"/>
              <a:t> keep up with high transaction throughput from Silo?</a:t>
            </a:r>
          </a:p>
          <a:p>
            <a:pPr marL="0" indent="0" algn="ctr">
              <a:buNone/>
            </a:pPr>
            <a:endParaRPr lang="en-US" altLang="zh-CN" dirty="0" smtClean="0"/>
          </a:p>
          <a:p>
            <a:pPr marL="0" indent="0" algn="ctr">
              <a:buNone/>
            </a:pPr>
            <a:r>
              <a:rPr lang="en-US" altLang="zh-CN" dirty="0" smtClean="0"/>
              <a:t>Does recovery take no more than a few minutes for a large database?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05355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Evaluation: YCSB-A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Key-value benchmark</a:t>
            </a:r>
          </a:p>
          <a:p>
            <a:r>
              <a:rPr lang="en-US" altLang="zh-CN" dirty="0" smtClean="0"/>
              <a:t>400 million keys, 100 byte records</a:t>
            </a:r>
          </a:p>
          <a:p>
            <a:r>
              <a:rPr lang="en-US" altLang="zh-CN" dirty="0" smtClean="0"/>
              <a:t>70% read, 30% write</a:t>
            </a:r>
          </a:p>
          <a:p>
            <a:r>
              <a:rPr lang="en-US" altLang="zh-CN" dirty="0" smtClean="0"/>
              <a:t>28 workers, 4 loggers, 4 checkpoint threads</a:t>
            </a:r>
          </a:p>
          <a:p>
            <a:r>
              <a:rPr lang="en-US" altLang="zh-CN" dirty="0" smtClean="0"/>
              <a:t>Database does not grow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68944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Evaluation: YCSB-A</a:t>
            </a:r>
            <a:endParaRPr lang="zh-CN" altLang="en-US" dirty="0"/>
          </a:p>
        </p:txBody>
      </p:sp>
      <p:pic>
        <p:nvPicPr>
          <p:cNvPr id="267" name="图片 26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2421" y="5559674"/>
            <a:ext cx="7519156" cy="579525"/>
          </a:xfrm>
          <a:prstGeom prst="rect">
            <a:avLst/>
          </a:prstGeom>
        </p:spPr>
      </p:pic>
      <p:pic>
        <p:nvPicPr>
          <p:cNvPr id="268" name="图片 26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0754" y="1533596"/>
            <a:ext cx="5382491" cy="3699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6277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Recovery for YCSB-A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392915"/>
            <a:ext cx="7886700" cy="1114895"/>
          </a:xfrm>
        </p:spPr>
        <p:txBody>
          <a:bodyPr/>
          <a:lstStyle/>
          <a:p>
            <a:r>
              <a:rPr lang="en-US" altLang="zh-CN" dirty="0" smtClean="0"/>
              <a:t>Simulates crash right before the second checkpoint completes</a:t>
            </a:r>
            <a:endParaRPr lang="zh-CN" altLang="en-US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5146" y="3036254"/>
            <a:ext cx="6453707" cy="2857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2785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49948" y="2709439"/>
            <a:ext cx="7886700" cy="1325563"/>
          </a:xfrm>
        </p:spPr>
        <p:txBody>
          <a:bodyPr/>
          <a:lstStyle/>
          <a:p>
            <a:pPr algn="ctr"/>
            <a:r>
              <a:rPr lang="en-US" altLang="zh-CN" dirty="0">
                <a:latin typeface="Comic Sans MS" panose="030F0702030302020204" pitchFamily="66" charset="0"/>
              </a:rPr>
              <a:t>Thank </a:t>
            </a:r>
            <a:r>
              <a:rPr lang="en-US" altLang="zh-CN" dirty="0" smtClean="0">
                <a:latin typeface="Comic Sans MS" panose="030F0702030302020204" pitchFamily="66" charset="0"/>
              </a:rPr>
              <a:t>you~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5452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 and Motivations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392914"/>
            <a:ext cx="8259318" cy="5465086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In-memory databases are popular</a:t>
            </a:r>
          </a:p>
          <a:p>
            <a:pPr lvl="1"/>
            <a:r>
              <a:rPr lang="en-US" altLang="zh-CN" sz="2400" dirty="0" smtClean="0"/>
              <a:t>Process tens of millions of transactions per seconds</a:t>
            </a:r>
          </a:p>
          <a:p>
            <a:r>
              <a:rPr lang="en-US" altLang="zh-CN" dirty="0" smtClean="0"/>
              <a:t>Potential weakness is robustness</a:t>
            </a:r>
          </a:p>
          <a:p>
            <a:pPr lvl="1"/>
            <a:r>
              <a:rPr lang="en-US" altLang="zh-CN" sz="2400" dirty="0" smtClean="0"/>
              <a:t>Durability is impacted by crashes and power failures</a:t>
            </a:r>
          </a:p>
          <a:p>
            <a:r>
              <a:rPr lang="en-US" altLang="zh-CN" dirty="0" smtClean="0"/>
              <a:t>Crash resistance mechanisms</a:t>
            </a:r>
          </a:p>
          <a:p>
            <a:pPr lvl="1"/>
            <a:r>
              <a:rPr lang="en-US" altLang="zh-CN" sz="2400" dirty="0" smtClean="0"/>
              <a:t>Logging and </a:t>
            </a:r>
            <a:r>
              <a:rPr lang="en-US" altLang="zh-CN" sz="2400" dirty="0" err="1" smtClean="0"/>
              <a:t>checkpointing</a:t>
            </a:r>
            <a:endParaRPr lang="en-US" altLang="zh-CN" sz="2400" dirty="0" smtClean="0"/>
          </a:p>
          <a:p>
            <a:r>
              <a:rPr lang="en-US" altLang="zh-CN" dirty="0" smtClean="0"/>
              <a:t>Slow down transaction execution</a:t>
            </a:r>
          </a:p>
          <a:p>
            <a:pPr lvl="1"/>
            <a:r>
              <a:rPr lang="en-US" altLang="zh-CN" sz="2400" dirty="0" smtClean="0">
                <a:solidFill>
                  <a:srgbClr val="FF0000"/>
                </a:solidFill>
              </a:rPr>
              <a:t>Generate more than 50GB log data per minute </a:t>
            </a:r>
            <a:endParaRPr lang="en-US" altLang="zh-CN" sz="2400" dirty="0" smtClean="0">
              <a:solidFill>
                <a:srgbClr val="FF0000"/>
              </a:solidFill>
            </a:endParaRPr>
          </a:p>
          <a:p>
            <a:pPr lvl="1"/>
            <a:r>
              <a:rPr lang="en-US" altLang="zh-CN" sz="2400" dirty="0" smtClean="0"/>
              <a:t>Naïve </a:t>
            </a:r>
            <a:r>
              <a:rPr lang="en-US" altLang="zh-CN" sz="2400" dirty="0" smtClean="0"/>
              <a:t>implementation: sequential write a single log file</a:t>
            </a:r>
          </a:p>
          <a:p>
            <a:pPr lvl="2"/>
            <a:r>
              <a:rPr lang="en-US" altLang="zh-CN" sz="2000" dirty="0" smtClean="0"/>
              <a:t>Recovery of a multi-gigabyte database using a single core could take more than 90 minutes</a:t>
            </a:r>
          </a:p>
        </p:txBody>
      </p:sp>
    </p:spTree>
    <p:extLst>
      <p:ext uri="{BB962C8B-B14F-4D97-AF65-F5344CB8AC3E}">
        <p14:creationId xmlns:p14="http://schemas.microsoft.com/office/powerpoint/2010/main" val="2752698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Goal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4400" dirty="0" smtClean="0"/>
              <a:t>Develop an in-memory database with full persistence at relatively low cost to transaction throughput and </a:t>
            </a:r>
            <a:r>
              <a:rPr lang="en-US" altLang="zh-CN" sz="4400" dirty="0" smtClean="0">
                <a:solidFill>
                  <a:srgbClr val="FF0000"/>
                </a:solidFill>
              </a:rPr>
              <a:t>fast recovery 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4400" dirty="0" smtClean="0"/>
              <a:t>in a few minutes</a:t>
            </a:r>
            <a:endParaRPr lang="zh-CN" altLang="en-US" sz="4400" dirty="0"/>
          </a:p>
        </p:txBody>
      </p:sp>
    </p:spTree>
    <p:extLst>
      <p:ext uri="{BB962C8B-B14F-4D97-AF65-F5344CB8AC3E}">
        <p14:creationId xmlns:p14="http://schemas.microsoft.com/office/powerpoint/2010/main" val="1283152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Challenges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392915"/>
            <a:ext cx="7886700" cy="3188229"/>
          </a:xfrm>
        </p:spPr>
        <p:txBody>
          <a:bodyPr/>
          <a:lstStyle/>
          <a:p>
            <a:r>
              <a:rPr lang="en-US" altLang="zh-CN" dirty="0" smtClean="0"/>
              <a:t>Avoid interference with transaction execution</a:t>
            </a:r>
          </a:p>
          <a:p>
            <a:r>
              <a:rPr lang="en-US" altLang="zh-CN" dirty="0" smtClean="0"/>
              <a:t>Fast recovery</a:t>
            </a:r>
          </a:p>
          <a:p>
            <a:pPr lvl="1"/>
            <a:r>
              <a:rPr lang="en-US" altLang="zh-CN" dirty="0" smtClean="0"/>
              <a:t>Serial recovery takes too long</a:t>
            </a:r>
          </a:p>
          <a:p>
            <a:pPr lvl="1"/>
            <a:r>
              <a:rPr lang="en-US" altLang="zh-CN" dirty="0" smtClean="0">
                <a:solidFill>
                  <a:srgbClr val="FF0000"/>
                </a:solidFill>
              </a:rPr>
              <a:t>Parallel recovery constrains logging and </a:t>
            </a:r>
            <a:r>
              <a:rPr lang="en-US" altLang="zh-CN" dirty="0" err="1" smtClean="0">
                <a:solidFill>
                  <a:srgbClr val="FF0000"/>
                </a:solidFill>
              </a:rPr>
              <a:t>checkpointing</a:t>
            </a:r>
            <a:r>
              <a:rPr lang="en-US" altLang="zh-CN" dirty="0" smtClean="0">
                <a:solidFill>
                  <a:srgbClr val="FF0000"/>
                </a:solidFill>
              </a:rPr>
              <a:t> designs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1188720" y="4983480"/>
            <a:ext cx="6766560" cy="87782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chemeClr val="tx1"/>
                </a:solidFill>
              </a:rPr>
              <a:t>Implement </a:t>
            </a:r>
            <a:r>
              <a:rPr lang="en-US" altLang="zh-CN" sz="2800" dirty="0" err="1" smtClean="0">
                <a:solidFill>
                  <a:schemeClr val="tx1"/>
                </a:solidFill>
              </a:rPr>
              <a:t>SiloR</a:t>
            </a:r>
            <a:r>
              <a:rPr lang="en-US" altLang="zh-CN" sz="2800" dirty="0" smtClean="0">
                <a:solidFill>
                  <a:schemeClr val="tx1"/>
                </a:solidFill>
              </a:rPr>
              <a:t> based on Silo (SOSP’13)</a:t>
            </a:r>
            <a:endParaRPr lang="zh-CN" alt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4320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Outline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bg2">
                    <a:lumMod val="90000"/>
                  </a:schemeClr>
                </a:solidFill>
              </a:rPr>
              <a:t>Background and Motivations</a:t>
            </a:r>
          </a:p>
          <a:p>
            <a:r>
              <a:rPr lang="en-US" altLang="zh-CN" dirty="0" smtClean="0">
                <a:solidFill>
                  <a:schemeClr val="bg2">
                    <a:lumMod val="90000"/>
                  </a:schemeClr>
                </a:solidFill>
              </a:rPr>
              <a:t>Goal</a:t>
            </a:r>
          </a:p>
          <a:p>
            <a:r>
              <a:rPr lang="en-US" altLang="zh-CN" dirty="0" smtClean="0"/>
              <a:t>Silo overview</a:t>
            </a:r>
          </a:p>
          <a:p>
            <a:r>
              <a:rPr lang="en-US" altLang="zh-CN" dirty="0" err="1" smtClean="0">
                <a:solidFill>
                  <a:schemeClr val="bg2">
                    <a:lumMod val="90000"/>
                  </a:schemeClr>
                </a:solidFill>
              </a:rPr>
              <a:t>SiloR</a:t>
            </a:r>
            <a:r>
              <a:rPr lang="en-US" altLang="zh-CN" dirty="0" smtClean="0">
                <a:solidFill>
                  <a:schemeClr val="bg2">
                    <a:lumMod val="90000"/>
                  </a:schemeClr>
                </a:solidFill>
              </a:rPr>
              <a:t> design</a:t>
            </a:r>
          </a:p>
          <a:p>
            <a:r>
              <a:rPr lang="en-US" altLang="zh-CN" dirty="0" smtClean="0">
                <a:solidFill>
                  <a:schemeClr val="bg2">
                    <a:lumMod val="90000"/>
                  </a:schemeClr>
                </a:solidFill>
              </a:rPr>
              <a:t>Evaluation</a:t>
            </a:r>
            <a:endParaRPr lang="zh-CN" altLang="en-US" dirty="0">
              <a:solidFill>
                <a:schemeClr val="bg2">
                  <a:lumMod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2362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Silo Overview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392915"/>
            <a:ext cx="7886700" cy="1139973"/>
          </a:xfrm>
        </p:spPr>
        <p:txBody>
          <a:bodyPr/>
          <a:lstStyle/>
          <a:p>
            <a:r>
              <a:rPr lang="en-US" altLang="zh-CN" dirty="0" smtClean="0"/>
              <a:t>A fast in-memory database</a:t>
            </a:r>
          </a:p>
          <a:p>
            <a:pPr lvl="1"/>
            <a:r>
              <a:rPr lang="en-US" altLang="zh-CN" dirty="0" smtClean="0"/>
              <a:t>Tables are stored in B-trees on shared memory</a:t>
            </a:r>
            <a:endParaRPr lang="zh-CN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2564150"/>
              </p:ext>
            </p:extLst>
          </p:nvPr>
        </p:nvGraphicFramePr>
        <p:xfrm>
          <a:off x="853568" y="3131058"/>
          <a:ext cx="3176016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8672"/>
                <a:gridCol w="1058672"/>
                <a:gridCol w="1058672"/>
              </a:tblGrid>
              <a:tr h="356543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56543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56543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56543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椭圆 5"/>
          <p:cNvSpPr/>
          <p:nvPr/>
        </p:nvSpPr>
        <p:spPr>
          <a:xfrm>
            <a:off x="6443853" y="2856738"/>
            <a:ext cx="274320" cy="2743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椭圆 6"/>
          <p:cNvSpPr/>
          <p:nvPr/>
        </p:nvSpPr>
        <p:spPr>
          <a:xfrm>
            <a:off x="6096381" y="3423666"/>
            <a:ext cx="274320" cy="2743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5758053" y="4014999"/>
            <a:ext cx="274320" cy="2743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椭圆 8"/>
          <p:cNvSpPr/>
          <p:nvPr/>
        </p:nvSpPr>
        <p:spPr>
          <a:xfrm>
            <a:off x="7129653" y="4014999"/>
            <a:ext cx="274320" cy="2743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椭圆 9"/>
          <p:cNvSpPr/>
          <p:nvPr/>
        </p:nvSpPr>
        <p:spPr>
          <a:xfrm>
            <a:off x="6800469" y="3423666"/>
            <a:ext cx="274320" cy="2743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椭圆 10"/>
          <p:cNvSpPr/>
          <p:nvPr/>
        </p:nvSpPr>
        <p:spPr>
          <a:xfrm>
            <a:off x="6448425" y="4008670"/>
            <a:ext cx="274320" cy="2743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3" name="直接连接符 12"/>
          <p:cNvCxnSpPr>
            <a:stCxn id="6" idx="3"/>
            <a:endCxn id="7" idx="0"/>
          </p:cNvCxnSpPr>
          <p:nvPr/>
        </p:nvCxnSpPr>
        <p:spPr>
          <a:xfrm flipH="1">
            <a:off x="6233541" y="3090885"/>
            <a:ext cx="250485" cy="33278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>
            <a:stCxn id="6" idx="5"/>
            <a:endCxn id="10" idx="0"/>
          </p:cNvCxnSpPr>
          <p:nvPr/>
        </p:nvCxnSpPr>
        <p:spPr>
          <a:xfrm>
            <a:off x="6678000" y="3090885"/>
            <a:ext cx="259629" cy="33278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>
            <a:stCxn id="10" idx="5"/>
            <a:endCxn id="9" idx="0"/>
          </p:cNvCxnSpPr>
          <p:nvPr/>
        </p:nvCxnSpPr>
        <p:spPr>
          <a:xfrm>
            <a:off x="7034616" y="3657813"/>
            <a:ext cx="232197" cy="35718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连接符 21"/>
          <p:cNvCxnSpPr>
            <a:stCxn id="7" idx="3"/>
            <a:endCxn id="8" idx="0"/>
          </p:cNvCxnSpPr>
          <p:nvPr/>
        </p:nvCxnSpPr>
        <p:spPr>
          <a:xfrm flipH="1">
            <a:off x="5895213" y="3657813"/>
            <a:ext cx="241341" cy="35718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连接符 24"/>
          <p:cNvCxnSpPr>
            <a:stCxn id="7" idx="5"/>
            <a:endCxn id="11" idx="0"/>
          </p:cNvCxnSpPr>
          <p:nvPr/>
        </p:nvCxnSpPr>
        <p:spPr>
          <a:xfrm>
            <a:off x="6330528" y="3657813"/>
            <a:ext cx="255057" cy="350857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组合 31"/>
          <p:cNvGrpSpPr/>
          <p:nvPr/>
        </p:nvGrpSpPr>
        <p:grpSpPr>
          <a:xfrm>
            <a:off x="5240655" y="4506807"/>
            <a:ext cx="2591816" cy="467286"/>
            <a:chOff x="5123180" y="4301564"/>
            <a:chExt cx="2591816" cy="467286"/>
          </a:xfrm>
        </p:grpSpPr>
        <p:sp>
          <p:nvSpPr>
            <p:cNvPr id="28" name="矩形 27"/>
            <p:cNvSpPr/>
            <p:nvPr/>
          </p:nvSpPr>
          <p:spPr>
            <a:xfrm>
              <a:off x="5123180" y="4476750"/>
              <a:ext cx="472948" cy="292100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9" name="矩形 28"/>
            <p:cNvSpPr/>
            <p:nvPr/>
          </p:nvSpPr>
          <p:spPr>
            <a:xfrm>
              <a:off x="5926582" y="4476750"/>
              <a:ext cx="472948" cy="292100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矩形 29"/>
            <p:cNvSpPr/>
            <p:nvPr/>
          </p:nvSpPr>
          <p:spPr>
            <a:xfrm>
              <a:off x="7242048" y="4476750"/>
              <a:ext cx="472948" cy="292100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文本框 30"/>
                <p:cNvSpPr txBox="1"/>
                <p:nvPr/>
              </p:nvSpPr>
              <p:spPr>
                <a:xfrm>
                  <a:off x="6556248" y="4301564"/>
                  <a:ext cx="484427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…</m:t>
                        </m:r>
                      </m:oMath>
                    </m:oMathPara>
                  </a14:m>
                  <a:endParaRPr lang="zh-CN" altLang="en-US" dirty="0"/>
                </a:p>
              </p:txBody>
            </p:sp>
          </mc:Choice>
          <mc:Fallback xmlns="">
            <p:sp>
              <p:nvSpPr>
                <p:cNvPr id="31" name="文本框 3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56248" y="4301564"/>
                  <a:ext cx="484427" cy="461665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34" name="曲线连接符 33"/>
          <p:cNvCxnSpPr>
            <a:stCxn id="8" idx="3"/>
            <a:endCxn id="28" idx="0"/>
          </p:cNvCxnSpPr>
          <p:nvPr/>
        </p:nvCxnSpPr>
        <p:spPr>
          <a:xfrm rot="5400000">
            <a:off x="5421255" y="4305021"/>
            <a:ext cx="432847" cy="321097"/>
          </a:xfrm>
          <a:prstGeom prst="curvedConnector3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曲线连接符 35"/>
          <p:cNvCxnSpPr>
            <a:stCxn id="11" idx="4"/>
            <a:endCxn id="29" idx="0"/>
          </p:cNvCxnSpPr>
          <p:nvPr/>
        </p:nvCxnSpPr>
        <p:spPr>
          <a:xfrm rot="5400000">
            <a:off x="6233557" y="4329964"/>
            <a:ext cx="399003" cy="305054"/>
          </a:xfrm>
          <a:prstGeom prst="curvedConnector3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曲线连接符 37"/>
          <p:cNvCxnSpPr>
            <a:stCxn id="9" idx="4"/>
            <a:endCxn id="30" idx="0"/>
          </p:cNvCxnSpPr>
          <p:nvPr/>
        </p:nvCxnSpPr>
        <p:spPr>
          <a:xfrm rot="16200000" flipH="1">
            <a:off x="7235068" y="4321064"/>
            <a:ext cx="392674" cy="329184"/>
          </a:xfrm>
          <a:prstGeom prst="curvedConnector3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右箭头 38"/>
          <p:cNvSpPr/>
          <p:nvPr/>
        </p:nvSpPr>
        <p:spPr>
          <a:xfrm>
            <a:off x="4306592" y="3697986"/>
            <a:ext cx="906780" cy="3343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椭圆 39"/>
          <p:cNvSpPr/>
          <p:nvPr/>
        </p:nvSpPr>
        <p:spPr>
          <a:xfrm>
            <a:off x="6056208" y="5520251"/>
            <a:ext cx="274320" cy="2743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矩形 40"/>
          <p:cNvSpPr/>
          <p:nvPr/>
        </p:nvSpPr>
        <p:spPr>
          <a:xfrm>
            <a:off x="5993958" y="6096054"/>
            <a:ext cx="472948" cy="2921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2" name="文本框 41"/>
          <p:cNvSpPr txBox="1"/>
          <p:nvPr/>
        </p:nvSpPr>
        <p:spPr>
          <a:xfrm>
            <a:off x="6555338" y="6011271"/>
            <a:ext cx="9961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 smtClean="0"/>
              <a:t>record</a:t>
            </a:r>
            <a:endParaRPr lang="zh-CN" altLang="en-US" sz="2400" dirty="0"/>
          </a:p>
        </p:txBody>
      </p:sp>
      <p:sp>
        <p:nvSpPr>
          <p:cNvPr id="43" name="文本框 42"/>
          <p:cNvSpPr txBox="1"/>
          <p:nvPr/>
        </p:nvSpPr>
        <p:spPr>
          <a:xfrm>
            <a:off x="6555338" y="5431475"/>
            <a:ext cx="6056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 smtClean="0"/>
              <a:t>key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3544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Silo Overview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202796"/>
            <a:ext cx="7886700" cy="1697969"/>
          </a:xfrm>
        </p:spPr>
        <p:txBody>
          <a:bodyPr>
            <a:normAutofit fontScale="92500"/>
          </a:bodyPr>
          <a:lstStyle/>
          <a:p>
            <a:r>
              <a:rPr lang="en-US" altLang="zh-CN" dirty="0" smtClean="0"/>
              <a:t>A fast in-memory database</a:t>
            </a:r>
          </a:p>
          <a:p>
            <a:pPr lvl="1"/>
            <a:r>
              <a:rPr lang="en-US" altLang="zh-CN" sz="2600" dirty="0" smtClean="0"/>
              <a:t>Tables are stored in B-trees on shared memory</a:t>
            </a:r>
          </a:p>
          <a:p>
            <a:pPr lvl="1"/>
            <a:r>
              <a:rPr lang="en-US" altLang="zh-CN" sz="2600" dirty="0" smtClean="0"/>
              <a:t>Concurrency control central on transaction IDs (TIDs)</a:t>
            </a:r>
          </a:p>
          <a:p>
            <a:pPr lvl="1"/>
            <a:endParaRPr lang="zh-CN" altLang="en-US" dirty="0"/>
          </a:p>
        </p:txBody>
      </p:sp>
      <p:sp>
        <p:nvSpPr>
          <p:cNvPr id="22" name="内容占位符 2"/>
          <p:cNvSpPr txBox="1">
            <a:spLocks/>
          </p:cNvSpPr>
          <p:nvPr/>
        </p:nvSpPr>
        <p:spPr>
          <a:xfrm>
            <a:off x="628650" y="2918084"/>
            <a:ext cx="7886700" cy="16979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7200" indent="-457200" algn="l" defTabSz="914400" rtl="0" eaLnBrk="1" latinLnBrk="0" hangingPunct="1">
              <a:lnSpc>
                <a:spcPct val="90000"/>
              </a:lnSpc>
              <a:spcBef>
                <a:spcPts val="800"/>
              </a:spcBef>
              <a:spcAft>
                <a:spcPts val="800"/>
              </a:spcAft>
              <a:buClr>
                <a:schemeClr val="accent1">
                  <a:lumMod val="75000"/>
                </a:schemeClr>
              </a:buClr>
              <a:buSzPct val="100000"/>
              <a:buFont typeface="Wingdings" panose="05000000000000000000" pitchFamily="2" charset="2"/>
              <a:buChar char="Ø"/>
              <a:defRPr sz="3200" kern="1200">
                <a:solidFill>
                  <a:schemeClr val="tx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defRPr>
            </a:lvl1pPr>
            <a:lvl2pPr marL="971550" indent="-51435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>
                  <a:lumMod val="75000"/>
                </a:schemeClr>
              </a:buClr>
              <a:buFont typeface="+mj-lt"/>
              <a:buAutoNum type="arabicPeriod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defRPr>
            </a:lvl2pPr>
            <a:lvl3pPr marL="1428750" indent="-514350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+mj-lt"/>
              <a:buAutoNum type="alphaLcParenR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Calibri" panose="020F0502020204030204" pitchFamily="34" charset="0"/>
              </a:defRPr>
            </a:lvl3pPr>
            <a:lvl4pPr marL="1885950" indent="-5143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+mj-lt"/>
              <a:buAutoNum type="romanUcPeriod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Epoch</a:t>
            </a:r>
          </a:p>
          <a:p>
            <a:pPr lvl="1"/>
            <a:r>
              <a:rPr lang="en-US" altLang="zh-CN" dirty="0" smtClean="0"/>
              <a:t>A designated thread advances it every 40 </a:t>
            </a:r>
            <a:r>
              <a:rPr lang="en-US" altLang="zh-CN" dirty="0" err="1" smtClean="0"/>
              <a:t>ms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Globally visible</a:t>
            </a:r>
          </a:p>
          <a:p>
            <a:pPr marL="457200" lvl="1" indent="0">
              <a:buNone/>
            </a:pPr>
            <a:endParaRPr lang="en-US" altLang="zh-CN" dirty="0" smtClean="0"/>
          </a:p>
          <a:p>
            <a:pPr lvl="1"/>
            <a:endParaRPr lang="zh-CN" altLang="en-US" dirty="0"/>
          </a:p>
        </p:txBody>
      </p:sp>
      <p:sp>
        <p:nvSpPr>
          <p:cNvPr id="23" name="内容占位符 2"/>
          <p:cNvSpPr txBox="1">
            <a:spLocks/>
          </p:cNvSpPr>
          <p:nvPr/>
        </p:nvSpPr>
        <p:spPr>
          <a:xfrm>
            <a:off x="628650" y="4633371"/>
            <a:ext cx="7886700" cy="21192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7200" indent="-457200" algn="l" defTabSz="914400" rtl="0" eaLnBrk="1" latinLnBrk="0" hangingPunct="1">
              <a:lnSpc>
                <a:spcPct val="90000"/>
              </a:lnSpc>
              <a:spcBef>
                <a:spcPts val="800"/>
              </a:spcBef>
              <a:spcAft>
                <a:spcPts val="800"/>
              </a:spcAft>
              <a:buClr>
                <a:schemeClr val="accent1">
                  <a:lumMod val="75000"/>
                </a:schemeClr>
              </a:buClr>
              <a:buSzPct val="100000"/>
              <a:buFont typeface="Wingdings" panose="05000000000000000000" pitchFamily="2" charset="2"/>
              <a:buChar char="Ø"/>
              <a:defRPr sz="3200" kern="1200">
                <a:solidFill>
                  <a:schemeClr val="tx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defRPr>
            </a:lvl1pPr>
            <a:lvl2pPr marL="971550" indent="-51435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>
                  <a:lumMod val="75000"/>
                </a:schemeClr>
              </a:buClr>
              <a:buFont typeface="+mj-lt"/>
              <a:buAutoNum type="arabicPeriod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defRPr>
            </a:lvl2pPr>
            <a:lvl3pPr marL="1428750" indent="-514350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+mj-lt"/>
              <a:buAutoNum type="alphaLcParenR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Calibri" panose="020F0502020204030204" pitchFamily="34" charset="0"/>
              </a:defRPr>
            </a:lvl3pPr>
            <a:lvl4pPr marL="1885950" indent="-5143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+mj-lt"/>
              <a:buAutoNum type="romanUcPeriod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TID comprise : 64 bit integer</a:t>
            </a:r>
          </a:p>
          <a:p>
            <a:pPr lvl="1"/>
            <a:r>
              <a:rPr lang="en-US" altLang="zh-CN" dirty="0" smtClean="0"/>
              <a:t>High bits : epoch number</a:t>
            </a:r>
          </a:p>
          <a:p>
            <a:pPr lvl="1"/>
            <a:r>
              <a:rPr lang="en-US" altLang="zh-CN" dirty="0" smtClean="0"/>
              <a:t>Middle bits : distinguish </a:t>
            </a:r>
            <a:r>
              <a:rPr lang="en-US" altLang="zh-CN" dirty="0" err="1" smtClean="0"/>
              <a:t>txns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Low three bit : status bits</a:t>
            </a:r>
          </a:p>
          <a:p>
            <a:pPr marL="457200" lvl="1" indent="0">
              <a:buNone/>
            </a:pPr>
            <a:endParaRPr lang="en-US" altLang="zh-CN" dirty="0" smtClean="0"/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34292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Silo Overview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392915"/>
            <a:ext cx="7886700" cy="1697969"/>
          </a:xfrm>
        </p:spPr>
        <p:txBody>
          <a:bodyPr>
            <a:normAutofit fontScale="85000" lnSpcReduction="20000"/>
          </a:bodyPr>
          <a:lstStyle/>
          <a:p>
            <a:r>
              <a:rPr lang="en-US" altLang="zh-CN" dirty="0" smtClean="0"/>
              <a:t>A fast in-memory database</a:t>
            </a:r>
          </a:p>
          <a:p>
            <a:pPr lvl="1"/>
            <a:r>
              <a:rPr lang="en-US" altLang="zh-CN" dirty="0" smtClean="0"/>
              <a:t>Tables are stored in B-trees on shared memory</a:t>
            </a:r>
          </a:p>
          <a:p>
            <a:pPr lvl="1"/>
            <a:r>
              <a:rPr lang="en-US" altLang="zh-CN" dirty="0" smtClean="0"/>
              <a:t>Concurrency control central on transaction IDs (TIDs)</a:t>
            </a:r>
          </a:p>
          <a:p>
            <a:pPr lvl="1"/>
            <a:r>
              <a:rPr lang="en-US" altLang="zh-CN" dirty="0" smtClean="0"/>
              <a:t>Workers on different cores execute transactions</a:t>
            </a:r>
          </a:p>
          <a:p>
            <a:pPr lvl="1"/>
            <a:endParaRPr lang="en-US" altLang="zh-CN" dirty="0" smtClean="0"/>
          </a:p>
          <a:p>
            <a:pPr lvl="1"/>
            <a:endParaRPr lang="zh-CN" altLang="en-US" dirty="0"/>
          </a:p>
        </p:txBody>
      </p:sp>
      <p:sp>
        <p:nvSpPr>
          <p:cNvPr id="35" name="矩形: 圆角 13">
            <a:extLst>
              <a:ext uri="{FF2B5EF4-FFF2-40B4-BE49-F238E27FC236}">
                <a16:creationId xmlns="" xmlns:a16="http://schemas.microsoft.com/office/drawing/2014/main" id="{305F13CE-CF5A-43B1-AB72-B374D3B14D87}"/>
              </a:ext>
            </a:extLst>
          </p:cNvPr>
          <p:cNvSpPr/>
          <p:nvPr/>
        </p:nvSpPr>
        <p:spPr>
          <a:xfrm>
            <a:off x="1433824" y="3090884"/>
            <a:ext cx="5755762" cy="1091084"/>
          </a:xfrm>
          <a:prstGeom prst="roundRect">
            <a:avLst/>
          </a:prstGeom>
          <a:noFill/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矩形 36"/>
          <p:cNvSpPr/>
          <p:nvPr/>
        </p:nvSpPr>
        <p:spPr>
          <a:xfrm>
            <a:off x="1850321" y="3888969"/>
            <a:ext cx="799614" cy="2193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 smtClean="0">
                <a:solidFill>
                  <a:schemeClr val="tx1"/>
                </a:solidFill>
              </a:rPr>
              <a:t>buf</a:t>
            </a:r>
            <a:r>
              <a:rPr lang="en-US" altLang="zh-CN" dirty="0" smtClean="0">
                <a:solidFill>
                  <a:schemeClr val="tx1"/>
                </a:solidFill>
              </a:rPr>
              <a:t> </a:t>
            </a:r>
            <a:r>
              <a:rPr lang="en-US" altLang="zh-CN" dirty="0">
                <a:solidFill>
                  <a:schemeClr val="tx1"/>
                </a:solidFill>
              </a:rPr>
              <a:t>0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44" name="直接箭头连接符 43"/>
          <p:cNvCxnSpPr>
            <a:stCxn id="46" idx="2"/>
            <a:endCxn id="37" idx="0"/>
          </p:cNvCxnSpPr>
          <p:nvPr/>
        </p:nvCxnSpPr>
        <p:spPr>
          <a:xfrm>
            <a:off x="2246233" y="3536100"/>
            <a:ext cx="3895" cy="352869"/>
          </a:xfrm>
          <a:prstGeom prst="straightConnector1">
            <a:avLst/>
          </a:prstGeom>
          <a:ln w="28575">
            <a:solidFill>
              <a:srgbClr val="FF000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文本框 44"/>
          <p:cNvSpPr txBox="1"/>
          <p:nvPr/>
        </p:nvSpPr>
        <p:spPr>
          <a:xfrm>
            <a:off x="1732470" y="3576576"/>
            <a:ext cx="568350" cy="2719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write</a:t>
            </a:r>
            <a:endParaRPr lang="zh-CN" altLang="en-US" dirty="0"/>
          </a:p>
        </p:txBody>
      </p:sp>
      <p:sp>
        <p:nvSpPr>
          <p:cNvPr id="46" name="矩形 45"/>
          <p:cNvSpPr/>
          <p:nvPr/>
        </p:nvSpPr>
        <p:spPr>
          <a:xfrm>
            <a:off x="1960380" y="3190949"/>
            <a:ext cx="571705" cy="34515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W0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48" name="直接箭头连接符 47"/>
          <p:cNvCxnSpPr>
            <a:stCxn id="50" idx="2"/>
          </p:cNvCxnSpPr>
          <p:nvPr/>
        </p:nvCxnSpPr>
        <p:spPr>
          <a:xfrm>
            <a:off x="3629140" y="3536101"/>
            <a:ext cx="0" cy="352869"/>
          </a:xfrm>
          <a:prstGeom prst="straightConnector1">
            <a:avLst/>
          </a:prstGeom>
          <a:ln w="28575">
            <a:solidFill>
              <a:srgbClr val="FF000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文本框 48"/>
          <p:cNvSpPr txBox="1"/>
          <p:nvPr/>
        </p:nvSpPr>
        <p:spPr>
          <a:xfrm>
            <a:off x="3115378" y="3576576"/>
            <a:ext cx="568350" cy="2719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write</a:t>
            </a:r>
            <a:endParaRPr lang="zh-CN" altLang="en-US" dirty="0"/>
          </a:p>
        </p:txBody>
      </p:sp>
      <p:sp>
        <p:nvSpPr>
          <p:cNvPr id="50" name="矩形 49"/>
          <p:cNvSpPr/>
          <p:nvPr/>
        </p:nvSpPr>
        <p:spPr>
          <a:xfrm>
            <a:off x="3343287" y="3190949"/>
            <a:ext cx="571705" cy="34515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W1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52" name="直接箭头连接符 51"/>
          <p:cNvCxnSpPr>
            <a:stCxn id="54" idx="2"/>
          </p:cNvCxnSpPr>
          <p:nvPr/>
        </p:nvCxnSpPr>
        <p:spPr>
          <a:xfrm>
            <a:off x="5012046" y="3536101"/>
            <a:ext cx="0" cy="352869"/>
          </a:xfrm>
          <a:prstGeom prst="straightConnector1">
            <a:avLst/>
          </a:prstGeom>
          <a:ln w="28575">
            <a:solidFill>
              <a:srgbClr val="FF000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文本框 52"/>
          <p:cNvSpPr txBox="1"/>
          <p:nvPr/>
        </p:nvSpPr>
        <p:spPr>
          <a:xfrm>
            <a:off x="4498285" y="3576576"/>
            <a:ext cx="568350" cy="2719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write</a:t>
            </a:r>
            <a:endParaRPr lang="zh-CN" altLang="en-US" dirty="0"/>
          </a:p>
        </p:txBody>
      </p:sp>
      <p:sp>
        <p:nvSpPr>
          <p:cNvPr id="54" name="矩形 53"/>
          <p:cNvSpPr/>
          <p:nvPr/>
        </p:nvSpPr>
        <p:spPr>
          <a:xfrm>
            <a:off x="4726194" y="3190949"/>
            <a:ext cx="571705" cy="34515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…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56" name="直接箭头连接符 55"/>
          <p:cNvCxnSpPr>
            <a:stCxn id="58" idx="2"/>
          </p:cNvCxnSpPr>
          <p:nvPr/>
        </p:nvCxnSpPr>
        <p:spPr>
          <a:xfrm>
            <a:off x="6394952" y="3536101"/>
            <a:ext cx="0" cy="352869"/>
          </a:xfrm>
          <a:prstGeom prst="straightConnector1">
            <a:avLst/>
          </a:prstGeom>
          <a:ln w="28575">
            <a:solidFill>
              <a:srgbClr val="FF000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文本框 56"/>
          <p:cNvSpPr txBox="1"/>
          <p:nvPr/>
        </p:nvSpPr>
        <p:spPr>
          <a:xfrm>
            <a:off x="5881191" y="3576576"/>
            <a:ext cx="568350" cy="2719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write</a:t>
            </a:r>
            <a:endParaRPr lang="zh-CN" altLang="en-US" dirty="0"/>
          </a:p>
        </p:txBody>
      </p:sp>
      <p:sp>
        <p:nvSpPr>
          <p:cNvPr id="58" name="矩形 57"/>
          <p:cNvSpPr/>
          <p:nvPr/>
        </p:nvSpPr>
        <p:spPr>
          <a:xfrm>
            <a:off x="6109100" y="3190949"/>
            <a:ext cx="571705" cy="34515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 smtClean="0">
                <a:solidFill>
                  <a:schemeClr val="tx1"/>
                </a:solidFill>
              </a:rPr>
              <a:t>Wn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5" name="椭圆 4"/>
          <p:cNvSpPr/>
          <p:nvPr/>
        </p:nvSpPr>
        <p:spPr>
          <a:xfrm>
            <a:off x="1830372" y="4455478"/>
            <a:ext cx="1638300" cy="6667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/>
              <a:t>Read-set</a:t>
            </a:r>
            <a:endParaRPr lang="zh-CN" altLang="en-US" sz="2000" dirty="0"/>
          </a:p>
        </p:txBody>
      </p:sp>
      <p:sp>
        <p:nvSpPr>
          <p:cNvPr id="88" name="椭圆 87"/>
          <p:cNvSpPr/>
          <p:nvPr/>
        </p:nvSpPr>
        <p:spPr>
          <a:xfrm>
            <a:off x="4846677" y="4455478"/>
            <a:ext cx="1638300" cy="6667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/>
              <a:t>W</a:t>
            </a:r>
            <a:r>
              <a:rPr lang="en-US" altLang="zh-CN" sz="2000" dirty="0" smtClean="0"/>
              <a:t>rite-set</a:t>
            </a:r>
            <a:endParaRPr lang="zh-CN" altLang="en-US" sz="2000" dirty="0"/>
          </a:p>
        </p:txBody>
      </p:sp>
      <p:sp>
        <p:nvSpPr>
          <p:cNvPr id="12" name="文本框 11"/>
          <p:cNvSpPr txBox="1"/>
          <p:nvPr/>
        </p:nvSpPr>
        <p:spPr>
          <a:xfrm>
            <a:off x="2180938" y="5151646"/>
            <a:ext cx="966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Old TIDs</a:t>
            </a:r>
            <a:endParaRPr lang="zh-CN" altLang="en-US" dirty="0"/>
          </a:p>
        </p:txBody>
      </p:sp>
      <p:sp>
        <p:nvSpPr>
          <p:cNvPr id="89" name="文本框 88"/>
          <p:cNvSpPr txBox="1"/>
          <p:nvPr/>
        </p:nvSpPr>
        <p:spPr>
          <a:xfrm>
            <a:off x="4153746" y="5151646"/>
            <a:ext cx="30241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New states for written records</a:t>
            </a:r>
            <a:endParaRPr lang="zh-CN" altLang="en-US" dirty="0"/>
          </a:p>
        </p:txBody>
      </p:sp>
      <p:sp>
        <p:nvSpPr>
          <p:cNvPr id="90" name="内容占位符 2"/>
          <p:cNvSpPr txBox="1">
            <a:spLocks/>
          </p:cNvSpPr>
          <p:nvPr/>
        </p:nvSpPr>
        <p:spPr>
          <a:xfrm>
            <a:off x="628650" y="5644803"/>
            <a:ext cx="7886700" cy="16979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7200" indent="-457200" algn="l" defTabSz="914400" rtl="0" eaLnBrk="1" latinLnBrk="0" hangingPunct="1">
              <a:lnSpc>
                <a:spcPct val="90000"/>
              </a:lnSpc>
              <a:spcBef>
                <a:spcPts val="800"/>
              </a:spcBef>
              <a:spcAft>
                <a:spcPts val="800"/>
              </a:spcAft>
              <a:buClr>
                <a:schemeClr val="accent1">
                  <a:lumMod val="75000"/>
                </a:schemeClr>
              </a:buClr>
              <a:buSzPct val="100000"/>
              <a:buFont typeface="Wingdings" panose="05000000000000000000" pitchFamily="2" charset="2"/>
              <a:buChar char="Ø"/>
              <a:defRPr sz="3200" kern="1200">
                <a:solidFill>
                  <a:schemeClr val="tx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defRPr>
            </a:lvl1pPr>
            <a:lvl2pPr marL="971550" indent="-51435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>
                  <a:lumMod val="75000"/>
                </a:schemeClr>
              </a:buClr>
              <a:buFont typeface="+mj-lt"/>
              <a:buAutoNum type="arabicPeriod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defRPr>
            </a:lvl2pPr>
            <a:lvl3pPr marL="1428750" indent="-514350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+mj-lt"/>
              <a:buAutoNum type="alphaLcParenR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Calibri" panose="020F0502020204030204" pitchFamily="34" charset="0"/>
              </a:defRPr>
            </a:lvl3pPr>
            <a:lvl4pPr marL="1885950" indent="-5143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+mj-lt"/>
              <a:buAutoNum type="romanUcPeriod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altLang="zh-CN" sz="2000" dirty="0" smtClean="0"/>
              <a:t>Locks the records in the write-set</a:t>
            </a:r>
          </a:p>
          <a:p>
            <a:pPr lvl="1"/>
            <a:r>
              <a:rPr lang="en-US" altLang="zh-CN" sz="2000" dirty="0" smtClean="0"/>
              <a:t>Compute the TIDs</a:t>
            </a:r>
          </a:p>
          <a:p>
            <a:pPr lvl="1"/>
            <a:r>
              <a:rPr lang="en-US" altLang="zh-CN" sz="2000" dirty="0" smtClean="0"/>
              <a:t>Compare TIDs to determine aborting or committing</a:t>
            </a:r>
          </a:p>
          <a:p>
            <a:pPr lvl="1"/>
            <a:endParaRPr lang="zh-CN" altLang="en-US" dirty="0"/>
          </a:p>
        </p:txBody>
      </p:sp>
      <p:sp>
        <p:nvSpPr>
          <p:cNvPr id="91" name="矩形 90"/>
          <p:cNvSpPr/>
          <p:nvPr/>
        </p:nvSpPr>
        <p:spPr>
          <a:xfrm>
            <a:off x="3235502" y="3888969"/>
            <a:ext cx="799614" cy="2193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 smtClean="0">
                <a:solidFill>
                  <a:schemeClr val="tx1"/>
                </a:solidFill>
              </a:rPr>
              <a:t>buf</a:t>
            </a:r>
            <a:r>
              <a:rPr lang="en-US" altLang="zh-CN" dirty="0" smtClean="0">
                <a:solidFill>
                  <a:schemeClr val="tx1"/>
                </a:solidFill>
              </a:rPr>
              <a:t> </a:t>
            </a:r>
            <a:r>
              <a:rPr lang="en-US" altLang="zh-CN" dirty="0">
                <a:solidFill>
                  <a:schemeClr val="tx1"/>
                </a:solidFill>
              </a:rPr>
              <a:t>1</a:t>
            </a:r>
            <a:endParaRPr lang="zh-CN" altLang="en-US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" name="矩形 91"/>
              <p:cNvSpPr/>
              <p:nvPr/>
            </p:nvSpPr>
            <p:spPr>
              <a:xfrm>
                <a:off x="4620683" y="3894341"/>
                <a:ext cx="799614" cy="21937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19050">
                <a:solidFill>
                  <a:schemeClr val="tx1"/>
                </a:solidFill>
              </a:ln>
              <a:effectLst>
                <a:innerShdw blurRad="63500" dist="50800" dir="2700000">
                  <a:prstClr val="black">
                    <a:alpha val="50000"/>
                  </a:prstClr>
                </a:innerShdw>
                <a:softEdge rad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…</m:t>
                      </m:r>
                    </m:oMath>
                  </m:oMathPara>
                </a14:m>
                <a:endParaRPr lang="zh-CN" alt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2" name="矩形 9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0683" y="3894341"/>
                <a:ext cx="799614" cy="21937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 w="19050">
                <a:solidFill>
                  <a:schemeClr val="tx1"/>
                </a:solidFill>
              </a:ln>
              <a:effectLst>
                <a:innerShdw blurRad="63500" dist="50800" dir="2700000">
                  <a:prstClr val="black">
                    <a:alpha val="50000"/>
                  </a:prstClr>
                </a:innerShdw>
                <a:softEdge rad="0"/>
              </a:effectLst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3" name="矩形 92"/>
          <p:cNvSpPr/>
          <p:nvPr/>
        </p:nvSpPr>
        <p:spPr>
          <a:xfrm>
            <a:off x="5997420" y="3895045"/>
            <a:ext cx="799614" cy="2193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 smtClean="0">
                <a:solidFill>
                  <a:schemeClr val="tx1"/>
                </a:solidFill>
              </a:rPr>
              <a:t>buf</a:t>
            </a:r>
            <a:r>
              <a:rPr lang="en-US" altLang="zh-CN" dirty="0" smtClean="0">
                <a:solidFill>
                  <a:schemeClr val="tx1"/>
                </a:solidFill>
              </a:rPr>
              <a:t> </a:t>
            </a:r>
            <a:r>
              <a:rPr lang="en-US" altLang="zh-CN" dirty="0">
                <a:solidFill>
                  <a:schemeClr val="tx1"/>
                </a:solidFill>
              </a:rPr>
              <a:t>n</a:t>
            </a:r>
            <a:endParaRPr lang="zh-CN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6603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8" grpId="0" animBg="1"/>
      <p:bldP spid="12" grpId="0"/>
      <p:bldP spid="89" grpId="0"/>
      <p:bldP spid="90" grpId="0"/>
    </p:bld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20239</TotalTime>
  <Words>1047</Words>
  <Application>Microsoft Office PowerPoint</Application>
  <PresentationFormat>全屏显示(4:3)</PresentationFormat>
  <Paragraphs>257</Paragraphs>
  <Slides>28</Slides>
  <Notes>10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28</vt:i4>
      </vt:variant>
    </vt:vector>
  </HeadingPairs>
  <TitlesOfParts>
    <vt:vector size="38" baseType="lpstr">
      <vt:lpstr>Arial Unicode MS</vt:lpstr>
      <vt:lpstr>宋体</vt:lpstr>
      <vt:lpstr>Arial</vt:lpstr>
      <vt:lpstr>Calibri</vt:lpstr>
      <vt:lpstr>Calibri Light</vt:lpstr>
      <vt:lpstr>Cambria Math</vt:lpstr>
      <vt:lpstr>Comic Sans MS</vt:lpstr>
      <vt:lpstr>Times New Roman</vt:lpstr>
      <vt:lpstr>Wingdings</vt:lpstr>
      <vt:lpstr>Office 主题</vt:lpstr>
      <vt:lpstr>Fast Databases with Fast Durability and Recovery Through Multicore Parallelism</vt:lpstr>
      <vt:lpstr>Outline </vt:lpstr>
      <vt:lpstr>Background and Motivations</vt:lpstr>
      <vt:lpstr>Goal</vt:lpstr>
      <vt:lpstr>Challenges </vt:lpstr>
      <vt:lpstr>Outline </vt:lpstr>
      <vt:lpstr>Silo Overview</vt:lpstr>
      <vt:lpstr>Silo Overview</vt:lpstr>
      <vt:lpstr>Silo Overview</vt:lpstr>
      <vt:lpstr>Outline </vt:lpstr>
      <vt:lpstr>SiloR Design</vt:lpstr>
      <vt:lpstr>Logging </vt:lpstr>
      <vt:lpstr>Logging structure</vt:lpstr>
      <vt:lpstr>Logging file management</vt:lpstr>
      <vt:lpstr>Logging file management</vt:lpstr>
      <vt:lpstr>Checkpoint why and main goal</vt:lpstr>
      <vt:lpstr>Checkpoints architecture </vt:lpstr>
      <vt:lpstr>Checkpoint processing</vt:lpstr>
      <vt:lpstr>Recovery </vt:lpstr>
      <vt:lpstr>Checkpoint recovery</vt:lpstr>
      <vt:lpstr>Log recovery</vt:lpstr>
      <vt:lpstr>Outline </vt:lpstr>
      <vt:lpstr>Evaluation </vt:lpstr>
      <vt:lpstr>Evaluation goals</vt:lpstr>
      <vt:lpstr>Evaluation: YCSB-A</vt:lpstr>
      <vt:lpstr>Evaluation: YCSB-A</vt:lpstr>
      <vt:lpstr>Recovery for YCSB-A</vt:lpstr>
      <vt:lpstr>Thank you~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Ceph: A scalable, High-Performance Distributed File System</dc:title>
  <dc:creator>youhui bai</dc:creator>
  <cp:lastModifiedBy>youhui bai</cp:lastModifiedBy>
  <cp:revision>2877</cp:revision>
  <dcterms:created xsi:type="dcterms:W3CDTF">2017-03-23T08:43:20Z</dcterms:created>
  <dcterms:modified xsi:type="dcterms:W3CDTF">2017-11-15T02:55:17Z</dcterms:modified>
</cp:coreProperties>
</file>