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259" r:id="rId3"/>
    <p:sldId id="257" r:id="rId4"/>
    <p:sldId id="264" r:id="rId5"/>
    <p:sldId id="266" r:id="rId6"/>
    <p:sldId id="267" r:id="rId7"/>
    <p:sldId id="265" r:id="rId8"/>
    <p:sldId id="268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58" r:id="rId18"/>
    <p:sldId id="283" r:id="rId19"/>
    <p:sldId id="287" r:id="rId20"/>
    <p:sldId id="284" r:id="rId21"/>
    <p:sldId id="260" r:id="rId22"/>
    <p:sldId id="288" r:id="rId23"/>
    <p:sldId id="285" r:id="rId24"/>
    <p:sldId id="289" r:id="rId25"/>
    <p:sldId id="286" r:id="rId26"/>
    <p:sldId id="306" r:id="rId27"/>
    <p:sldId id="309" r:id="rId28"/>
    <p:sldId id="307" r:id="rId29"/>
    <p:sldId id="310" r:id="rId30"/>
    <p:sldId id="311" r:id="rId31"/>
    <p:sldId id="312" r:id="rId32"/>
    <p:sldId id="313" r:id="rId33"/>
    <p:sldId id="314" r:id="rId34"/>
    <p:sldId id="319" r:id="rId35"/>
    <p:sldId id="321" r:id="rId36"/>
    <p:sldId id="322" r:id="rId37"/>
    <p:sldId id="320" r:id="rId38"/>
    <p:sldId id="290" r:id="rId39"/>
    <p:sldId id="263" r:id="rId40"/>
    <p:sldId id="291" r:id="rId41"/>
    <p:sldId id="323" r:id="rId42"/>
    <p:sldId id="262" r:id="rId43"/>
    <p:sldId id="296" r:id="rId44"/>
    <p:sldId id="292" r:id="rId45"/>
    <p:sldId id="295" r:id="rId46"/>
    <p:sldId id="293" r:id="rId47"/>
    <p:sldId id="302" r:id="rId48"/>
    <p:sldId id="303" r:id="rId49"/>
    <p:sldId id="304" r:id="rId50"/>
    <p:sldId id="297" r:id="rId51"/>
    <p:sldId id="324" r:id="rId52"/>
    <p:sldId id="294" r:id="rId53"/>
    <p:sldId id="305" r:id="rId54"/>
    <p:sldId id="299" r:id="rId55"/>
    <p:sldId id="315" r:id="rId56"/>
    <p:sldId id="300" r:id="rId57"/>
    <p:sldId id="317" r:id="rId58"/>
    <p:sldId id="318" r:id="rId59"/>
    <p:sldId id="301" r:id="rId60"/>
    <p:sldId id="261" r:id="rId61"/>
    <p:sldId id="281" r:id="rId62"/>
    <p:sldId id="282" r:id="rId6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2D01E9D-4E8F-7A46-8983-B8AF1B245D6B}">
          <p14:sldIdLst>
            <p14:sldId id="256"/>
          </p14:sldIdLst>
        </p14:section>
        <p14:section name="导入：ShardStore 设计，写一个存储系统为什么难？" id="{123532FD-CBEA-B147-B014-938F7344EA76}">
          <p14:sldIdLst>
            <p14:sldId id="259"/>
            <p14:sldId id="257"/>
            <p14:sldId id="264"/>
            <p14:sldId id="266"/>
            <p14:sldId id="267"/>
            <p14:sldId id="265"/>
            <p14:sldId id="268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背景：形式化方法的概念与技术" id="{9EA42740-EC79-C246-AEAC-24353AFCBA55}">
          <p14:sldIdLst>
            <p14:sldId id="258"/>
            <p14:sldId id="283"/>
            <p14:sldId id="287"/>
            <p14:sldId id="284"/>
            <p14:sldId id="260"/>
            <p14:sldId id="288"/>
            <p14:sldId id="285"/>
            <p14:sldId id="289"/>
            <p14:sldId id="286"/>
            <p14:sldId id="306"/>
            <p14:sldId id="309"/>
            <p14:sldId id="307"/>
            <p14:sldId id="310"/>
            <p14:sldId id="311"/>
            <p14:sldId id="312"/>
            <p14:sldId id="313"/>
            <p14:sldId id="314"/>
            <p14:sldId id="319"/>
            <p14:sldId id="321"/>
            <p14:sldId id="322"/>
            <p14:sldId id="320"/>
            <p14:sldId id="290"/>
          </p14:sldIdLst>
        </p14:section>
        <p14:section name="设计：ShardStore 是如何做的" id="{4BBA6ABF-B25E-444A-B5EA-FDBF18E3ABFA}">
          <p14:sldIdLst>
            <p14:sldId id="263"/>
            <p14:sldId id="291"/>
            <p14:sldId id="323"/>
            <p14:sldId id="262"/>
            <p14:sldId id="296"/>
            <p14:sldId id="292"/>
            <p14:sldId id="295"/>
            <p14:sldId id="293"/>
            <p14:sldId id="302"/>
            <p14:sldId id="303"/>
            <p14:sldId id="304"/>
            <p14:sldId id="297"/>
            <p14:sldId id="324"/>
            <p14:sldId id="294"/>
            <p14:sldId id="305"/>
            <p14:sldId id="299"/>
            <p14:sldId id="315"/>
            <p14:sldId id="300"/>
            <p14:sldId id="317"/>
            <p14:sldId id="318"/>
          </p14:sldIdLst>
        </p14:section>
        <p14:section name="效果" id="{E0CAB1BB-835F-D649-BC64-7EAA67B6CDC5}">
          <p14:sldIdLst>
            <p14:sldId id="301"/>
          </p14:sldIdLst>
        </p14:section>
        <p14:section name="讨论：我们能学到什么" id="{CB4FC601-7479-5B4F-B541-B5DCA39AEB59}">
          <p14:sldIdLst>
            <p14:sldId id="261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/>
    <p:restoredTop sz="78316"/>
  </p:normalViewPr>
  <p:slideViewPr>
    <p:cSldViewPr snapToGrid="0" snapToObjects="1">
      <p:cViewPr varScale="1">
        <p:scale>
          <a:sx n="106" d="100"/>
          <a:sy n="106" d="100"/>
        </p:scale>
        <p:origin x="32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896B2-E2D5-374D-9700-C105AE843EDB}" type="datetimeFigureOut">
              <a:rPr kumimoji="1" lang="zh-CN" altLang="en-US" smtClean="0"/>
              <a:t>2021/12/29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B7C7F-B1DE-9B49-A6EC-799262E4084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613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8276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7668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0719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7910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328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9842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8149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8065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008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3808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5258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6056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4757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2519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8656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6487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4824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3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2269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67334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52809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816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74312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9072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48145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563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99627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75123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68521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36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1809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38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18013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>
              <a:sym typeface="Wingdings" pitchFamily="2" charset="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39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99236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40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07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81640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41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76323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42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88363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43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54928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44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41500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45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37845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46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748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47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275466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48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25722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49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95404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50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927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31772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52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2111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53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67526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54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59797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55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07624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56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41842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57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57825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58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74166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59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1628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60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20081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61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5070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030616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62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5127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8851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71010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B7C7F-B1DE-9B49-A6EC-799262E40840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462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84860F-A3BB-1045-A2EB-417108BF9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4C77CD9-F70B-8E43-9112-3DD6034D0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4B0713-4B05-EA44-86C7-75B637925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5FD2-0E21-0443-8497-5DC605D9EC48}" type="datetimeFigureOut">
              <a:rPr kumimoji="1" lang="zh-CN" altLang="en-US" smtClean="0"/>
              <a:t>2021/12/29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353FC8-01A1-3049-B07E-73318909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AED8D6-5628-494E-BE7A-C9BEA7C2D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4F30-742F-0847-B512-587AD45FB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21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A1BA77-D6EA-BF4E-ADDC-9ADB4D52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C767AB-64F9-6245-8039-A10FD3DA0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10B135-C82F-F842-832B-A1F5D605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5FD2-0E21-0443-8497-5DC605D9EC48}" type="datetimeFigureOut">
              <a:rPr kumimoji="1" lang="zh-CN" altLang="en-US" smtClean="0"/>
              <a:t>2021/12/29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134753-4884-5D4A-AF9B-6C3D21CB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8936C-C4E1-EB48-BF28-09C0FB70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4F30-742F-0847-B512-587AD45FB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730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1508F0A-C384-544F-822B-CBEBE2B4F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B38785D-8280-4E45-80AF-F33AA7868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D58FC2-CC3B-9544-BC78-3646CD77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5FD2-0E21-0443-8497-5DC605D9EC48}" type="datetimeFigureOut">
              <a:rPr kumimoji="1" lang="zh-CN" altLang="en-US" smtClean="0"/>
              <a:t>2021/12/29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149DB3-FD0E-E047-849B-478EE9F45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8C0ABE-316F-DC4C-9AAA-C6F307EF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4F30-742F-0847-B512-587AD45FB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267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EA63F6-E983-6C45-98E7-5FB2794A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273A0D-4494-7448-86C8-9B791A795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BEA665-3891-124B-AD9E-63A039E9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5FD2-0E21-0443-8497-5DC605D9EC48}" type="datetimeFigureOut">
              <a:rPr kumimoji="1" lang="zh-CN" altLang="en-US" smtClean="0"/>
              <a:t>2021/12/29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550A86-2631-F145-9403-301B81A1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C09102-97E2-8248-9BE0-5F820394A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4F30-742F-0847-B512-587AD45FB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650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B8731F-15A1-5848-A3B0-6B9C5880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E4D117-5371-0145-ABA9-BEFD97C93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833185-0B74-0F47-8B86-27FF83C5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5FD2-0E21-0443-8497-5DC605D9EC48}" type="datetimeFigureOut">
              <a:rPr kumimoji="1" lang="zh-CN" altLang="en-US" smtClean="0"/>
              <a:t>2021/12/29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6CA9FB-9942-A441-B9CC-286F58F39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5866AA-0B74-3B42-A9F6-D0709FFB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4F30-742F-0847-B512-587AD45FB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15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EF02CB-1195-064D-8794-D8119172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403956-F3B4-2C48-B02E-2BD3A80D0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8BD66E-68E8-A749-855A-8B925C1A1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6C40AF-7AA5-D84A-8258-38540D0D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5FD2-0E21-0443-8497-5DC605D9EC48}" type="datetimeFigureOut">
              <a:rPr kumimoji="1" lang="zh-CN" altLang="en-US" smtClean="0"/>
              <a:t>2021/12/29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DDB45F-5514-B449-9F3E-A6810F8E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FFFC62-282C-3D41-B4E4-5158CD29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4F30-742F-0847-B512-587AD45FB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302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F9947C-0A07-F04C-82C3-449AE725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88246A-A9B2-1542-ACE0-F9FFC7244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83AF428-DF54-1E47-B5C9-1B551C58A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D5640B-C46B-A749-82C8-A462F2943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1DBD458-B3D7-4E42-9E2E-B0B3F027E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D61FD5-6ABA-FE44-8A87-96D77EAEF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5FD2-0E21-0443-8497-5DC605D9EC48}" type="datetimeFigureOut">
              <a:rPr kumimoji="1" lang="zh-CN" altLang="en-US" smtClean="0"/>
              <a:t>2021/12/29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FC4BF4E-9E9D-EF46-96AC-2380FA55B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BD3D804-FD7F-E647-98A3-3D881B20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4F30-742F-0847-B512-587AD45FB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163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0448B2-40E9-D84E-B770-2987D17A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F76A6E6-465F-D74C-BE7C-FC4F6B981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5FD2-0E21-0443-8497-5DC605D9EC48}" type="datetimeFigureOut">
              <a:rPr kumimoji="1" lang="zh-CN" altLang="en-US" smtClean="0"/>
              <a:t>2021/12/29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4FE69B-6C90-D042-B813-26109D1D4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649017F-48DD-974D-9D8C-71596914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4F30-742F-0847-B512-587AD45FB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518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484A9C-4C5B-D644-AFF9-23DFBF00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5FD2-0E21-0443-8497-5DC605D9EC48}" type="datetimeFigureOut">
              <a:rPr kumimoji="1" lang="zh-CN" altLang="en-US" smtClean="0"/>
              <a:t>2021/12/29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F5A9FD9-E098-5D4D-A59F-8194E1EF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35EFEC-3994-0C49-BC6F-3AC5B631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4F30-742F-0847-B512-587AD45FB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041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1BE183-DA9D-F848-8DED-E1C71B53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8125DB-B13E-5E4E-89D3-C1C961CAD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6FAAB3-1F72-B342-A4B5-7F315ED71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47FFC4-142C-9042-8DB8-097A5F641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5FD2-0E21-0443-8497-5DC605D9EC48}" type="datetimeFigureOut">
              <a:rPr kumimoji="1" lang="zh-CN" altLang="en-US" smtClean="0"/>
              <a:t>2021/12/29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F0FCC-F9F7-B94D-8DF8-37DFE953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B0D6F6-1E96-3845-9885-42DA9954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4F30-742F-0847-B512-587AD45FB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652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B75039-7C8B-CA41-A759-FAC4AE03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6CEFA59-E7F5-6845-992E-DEA620507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E0EAFEC-0792-AC43-BFBC-F34AC243B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675AE3-12AF-0942-8CAB-B7E29A19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5FD2-0E21-0443-8497-5DC605D9EC48}" type="datetimeFigureOut">
              <a:rPr kumimoji="1" lang="zh-CN" altLang="en-US" smtClean="0"/>
              <a:t>2021/12/29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170996-1D1A-D343-8A0B-C28D9D15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59BE2D-85F8-C54A-B849-2BCD9C07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4F30-742F-0847-B512-587AD45FB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002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288444A-05D6-904D-89FA-49F6A192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83F628-D6D5-0B4D-ABC4-DF7F9C231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DEEF0A-F3A3-5144-922F-8A693AEBA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B5FD2-0E21-0443-8497-5DC605D9EC48}" type="datetimeFigureOut">
              <a:rPr kumimoji="1" lang="zh-CN" altLang="en-US" smtClean="0"/>
              <a:t>2021/12/29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E30E67-141A-1045-8BC3-6AB19842C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1CA9B9-EE25-E346-A4A9-AC6F463C9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B4F30-742F-0847-B512-587AD45FB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336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5.png"/><Relationship Id="rId5" Type="http://schemas.openxmlformats.org/officeDocument/2006/relationships/image" Target="../media/image25.png"/><Relationship Id="rId10" Type="http://schemas.openxmlformats.org/officeDocument/2006/relationships/image" Target="../media/image34.svg"/><Relationship Id="rId4" Type="http://schemas.openxmlformats.org/officeDocument/2006/relationships/image" Target="../media/image24.sv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age.haskell.org/package/QuickCheck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s://github.com/emil-e/rapidcheck" TargetMode="External"/><Relationship Id="rId4" Type="http://schemas.openxmlformats.org/officeDocument/2006/relationships/hyperlink" Target="https://github.com/BurntSushi/quickcheck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47.svg"/><Relationship Id="rId4" Type="http://schemas.openxmlformats.org/officeDocument/2006/relationships/image" Target="../media/image32.svg"/><Relationship Id="rId9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47.svg"/><Relationship Id="rId4" Type="http://schemas.openxmlformats.org/officeDocument/2006/relationships/image" Target="../media/image32.svg"/><Relationship Id="rId9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5.sv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5.sv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EC336B-555A-7F47-B0E7-3E815530D0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4800" dirty="0">
                <a:latin typeface="Calibri" panose="020F0502020204030204" pitchFamily="34" charset="0"/>
                <a:cs typeface="Calibri" panose="020F0502020204030204" pitchFamily="34" charset="0"/>
              </a:rPr>
              <a:t>Using Lightweight Formal Methods to Validate a Key-Value Storage Node in Amazon S3</a:t>
            </a:r>
            <a:endParaRPr kumimoji="1" lang="zh-CN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F69854B-CF3B-7B4E-9F63-90187B69A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03638"/>
            <a:ext cx="9144000" cy="2031999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Joint Work by Amazon Web Services, U.T. Austin, ETH Zurich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SOSP’2021 Best Paper Award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Presenter: Kai Ma @ USTC ADSL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Dec. 22, 2021</a:t>
            </a:r>
          </a:p>
        </p:txBody>
      </p:sp>
    </p:spTree>
    <p:extLst>
      <p:ext uri="{BB962C8B-B14F-4D97-AF65-F5344CB8AC3E}">
        <p14:creationId xmlns:p14="http://schemas.microsoft.com/office/powerpoint/2010/main" val="3156765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6C125-DDA3-F14A-AFCA-6B7A0421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Crash Consistency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6BE504A-B941-6F4A-B11A-DF5FAAF07DE2}"/>
              </a:ext>
            </a:extLst>
          </p:cNvPr>
          <p:cNvSpPr/>
          <p:nvPr/>
        </p:nvSpPr>
        <p:spPr>
          <a:xfrm>
            <a:off x="838201" y="1750080"/>
            <a:ext cx="5257800" cy="1155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450C64B-5BDD-3649-95FB-C59234F9696B}"/>
              </a:ext>
            </a:extLst>
          </p:cNvPr>
          <p:cNvSpPr txBox="1"/>
          <p:nvPr/>
        </p:nvSpPr>
        <p:spPr>
          <a:xfrm>
            <a:off x="5537867" y="1226860"/>
            <a:ext cx="1116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Extent</a:t>
            </a:r>
            <a:endParaRPr kumimoji="1"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785C60-901E-9A4F-ADB1-B232A35B3BFD}"/>
              </a:ext>
            </a:extLst>
          </p:cNvPr>
          <p:cNvSpPr txBox="1"/>
          <p:nvPr/>
        </p:nvSpPr>
        <p:spPr>
          <a:xfrm>
            <a:off x="838201" y="3059668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Page 0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50C40DA-BDD6-CD4D-8110-38D7440710A6}"/>
              </a:ext>
            </a:extLst>
          </p:cNvPr>
          <p:cNvSpPr txBox="1"/>
          <p:nvPr/>
        </p:nvSpPr>
        <p:spPr>
          <a:xfrm>
            <a:off x="6096001" y="3059668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Page 1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C73AFB8-336C-B240-9474-E6B7B6A46092}"/>
              </a:ext>
            </a:extLst>
          </p:cNvPr>
          <p:cNvSpPr/>
          <p:nvPr/>
        </p:nvSpPr>
        <p:spPr>
          <a:xfrm>
            <a:off x="838200" y="1826280"/>
            <a:ext cx="571501" cy="77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M</a:t>
            </a:r>
            <a:endParaRPr kumimoji="1"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F28A6A9-A767-9F41-AA1F-C24492B61284}"/>
              </a:ext>
            </a:extLst>
          </p:cNvPr>
          <p:cNvSpPr/>
          <p:nvPr/>
        </p:nvSpPr>
        <p:spPr>
          <a:xfrm>
            <a:off x="1415718" y="1826280"/>
            <a:ext cx="900428" cy="77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UUID</a:t>
            </a:r>
            <a:endParaRPr kumimoji="1"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99711A3-810D-7040-A7BC-A907F12CABB1}"/>
              </a:ext>
            </a:extLst>
          </p:cNvPr>
          <p:cNvSpPr/>
          <p:nvPr/>
        </p:nvSpPr>
        <p:spPr>
          <a:xfrm>
            <a:off x="2328846" y="1826280"/>
            <a:ext cx="900429" cy="77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length</a:t>
            </a:r>
            <a:endParaRPr kumimoji="1"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763A7EE-2928-F243-92BF-76D2FCA075F0}"/>
              </a:ext>
            </a:extLst>
          </p:cNvPr>
          <p:cNvSpPr/>
          <p:nvPr/>
        </p:nvSpPr>
        <p:spPr>
          <a:xfrm>
            <a:off x="5525773" y="1826280"/>
            <a:ext cx="900428" cy="77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UUID</a:t>
            </a:r>
            <a:endParaRPr kumimoji="1"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D01C47E-2E6A-2E4A-BEAB-15E89D6ED0D0}"/>
              </a:ext>
            </a:extLst>
          </p:cNvPr>
          <p:cNvSpPr/>
          <p:nvPr/>
        </p:nvSpPr>
        <p:spPr>
          <a:xfrm>
            <a:off x="3229275" y="1826280"/>
            <a:ext cx="2308592" cy="77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payload</a:t>
            </a:r>
            <a:endParaRPr kumimoji="1"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ACB0226-BAF6-D142-84B9-F02269B4995C}"/>
              </a:ext>
            </a:extLst>
          </p:cNvPr>
          <p:cNvSpPr/>
          <p:nvPr/>
        </p:nvSpPr>
        <p:spPr>
          <a:xfrm>
            <a:off x="6096001" y="1750080"/>
            <a:ext cx="5257800" cy="1155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07BE600-F84F-2542-B936-88F4E4216020}"/>
              </a:ext>
            </a:extLst>
          </p:cNvPr>
          <p:cNvSpPr/>
          <p:nvPr/>
        </p:nvSpPr>
        <p:spPr>
          <a:xfrm>
            <a:off x="6082634" y="2039938"/>
            <a:ext cx="571501" cy="776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M</a:t>
            </a:r>
            <a:endParaRPr kumimoji="1"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9E91A41-B0A2-DE42-ADA9-53D870D2967C}"/>
              </a:ext>
            </a:extLst>
          </p:cNvPr>
          <p:cNvSpPr/>
          <p:nvPr/>
        </p:nvSpPr>
        <p:spPr>
          <a:xfrm>
            <a:off x="6660152" y="2039938"/>
            <a:ext cx="900428" cy="776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UUID</a:t>
            </a:r>
            <a:r>
              <a:rPr kumimoji="1" lang="en-US" altLang="zh-CN" baseline="-25000" dirty="0"/>
              <a:t>2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408D629-6241-1446-B819-E6E020AE88FD}"/>
              </a:ext>
            </a:extLst>
          </p:cNvPr>
          <p:cNvSpPr/>
          <p:nvPr/>
        </p:nvSpPr>
        <p:spPr>
          <a:xfrm>
            <a:off x="7573280" y="2039938"/>
            <a:ext cx="900429" cy="776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length</a:t>
            </a:r>
            <a:r>
              <a:rPr kumimoji="1" lang="en-US" altLang="zh-CN" baseline="-25000" dirty="0"/>
              <a:t>2</a:t>
            </a:r>
            <a:endParaRPr kumimoji="1" lang="zh-CN" altLang="en-US" baseline="-250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BE60698-3FF3-5B49-9846-2EC059C083B3}"/>
              </a:ext>
            </a:extLst>
          </p:cNvPr>
          <p:cNvSpPr/>
          <p:nvPr/>
        </p:nvSpPr>
        <p:spPr>
          <a:xfrm>
            <a:off x="8473709" y="2039938"/>
            <a:ext cx="1750458" cy="776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payload</a:t>
            </a:r>
            <a:r>
              <a:rPr kumimoji="1" lang="en-US" altLang="zh-CN" baseline="-25000" dirty="0"/>
              <a:t>2</a:t>
            </a:r>
            <a:endParaRPr kumimoji="1" lang="zh-CN" altLang="en-US" baseline="-250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D5876DF-1D6E-EC49-BC9F-36F6C98B3ABC}"/>
              </a:ext>
            </a:extLst>
          </p:cNvPr>
          <p:cNvSpPr/>
          <p:nvPr/>
        </p:nvSpPr>
        <p:spPr>
          <a:xfrm>
            <a:off x="10224167" y="2039938"/>
            <a:ext cx="900428" cy="776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UUID</a:t>
            </a:r>
            <a:r>
              <a:rPr kumimoji="1" lang="en-US" altLang="zh-CN" baseline="-25000" dirty="0"/>
              <a:t>2</a:t>
            </a:r>
            <a:endParaRPr kumimoji="1" lang="zh-CN" altLang="en-US" baseline="-25000" dirty="0"/>
          </a:p>
        </p:txBody>
      </p:sp>
      <p:sp>
        <p:nvSpPr>
          <p:cNvPr id="21" name="左大括号 20">
            <a:extLst>
              <a:ext uri="{FF2B5EF4-FFF2-40B4-BE49-F238E27FC236}">
                <a16:creationId xmlns:a16="http://schemas.microsoft.com/office/drawing/2014/main" id="{0B7C0DC8-1CF7-964B-A19E-A48317740F82}"/>
              </a:ext>
            </a:extLst>
          </p:cNvPr>
          <p:cNvSpPr/>
          <p:nvPr/>
        </p:nvSpPr>
        <p:spPr>
          <a:xfrm rot="16200000">
            <a:off x="5876818" y="3132674"/>
            <a:ext cx="198338" cy="9004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F988328-7EE8-614C-A591-CFA3982D898E}"/>
              </a:ext>
            </a:extLst>
          </p:cNvPr>
          <p:cNvSpPr txBox="1"/>
          <p:nvPr/>
        </p:nvSpPr>
        <p:spPr>
          <a:xfrm>
            <a:off x="5537867" y="367625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=UUID?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虚尾箭头 22">
            <a:extLst>
              <a:ext uri="{FF2B5EF4-FFF2-40B4-BE49-F238E27FC236}">
                <a16:creationId xmlns:a16="http://schemas.microsoft.com/office/drawing/2014/main" id="{C7744DA4-AEBD-8F4E-A489-596B200465F6}"/>
              </a:ext>
            </a:extLst>
          </p:cNvPr>
          <p:cNvSpPr/>
          <p:nvPr/>
        </p:nvSpPr>
        <p:spPr>
          <a:xfrm rot="5400000">
            <a:off x="5701880" y="4168543"/>
            <a:ext cx="539662" cy="24857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A769CD4-1B01-BC40-87B8-75BA524626A0}"/>
              </a:ext>
            </a:extLst>
          </p:cNvPr>
          <p:cNvSpPr txBox="1"/>
          <p:nvPr/>
        </p:nvSpPr>
        <p:spPr>
          <a:xfrm>
            <a:off x="4222990" y="4581814"/>
            <a:ext cx="3719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dead chunk🧟‍♀️ comes back to life!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图形 25" descr="臭虫">
            <a:extLst>
              <a:ext uri="{FF2B5EF4-FFF2-40B4-BE49-F238E27FC236}">
                <a16:creationId xmlns:a16="http://schemas.microsoft.com/office/drawing/2014/main" id="{EBDE7ADE-6A7E-2547-A73B-72457D00B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2534" y="4945339"/>
            <a:ext cx="1371601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1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3A40EE-15F7-D44B-9826-9856DD33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7B6CFE-1C9D-4F45-BA66-0DA17FABC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kumimoji="1" lang="en-US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That developer is dumb.</a:t>
            </a:r>
          </a:p>
          <a:p>
            <a:pPr marL="0" indent="0" algn="ctr">
              <a:buNone/>
            </a:pP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I don’t write any bugs!</a:t>
            </a:r>
          </a:p>
          <a:p>
            <a:pPr marL="0" indent="0" algn="ctr">
              <a:buNone/>
            </a:pPr>
            <a:endParaRPr kumimoji="1" lang="en-US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kumimoji="1" lang="en-US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Hmph. Now try this one!</a:t>
            </a:r>
          </a:p>
        </p:txBody>
      </p:sp>
      <p:pic>
        <p:nvPicPr>
          <p:cNvPr id="5" name="Picture 2" descr="Coding Monkey">
            <a:extLst>
              <a:ext uri="{FF2B5EF4-FFF2-40B4-BE49-F238E27FC236}">
                <a16:creationId xmlns:a16="http://schemas.microsoft.com/office/drawing/2014/main" id="{E1D9E985-82B5-804F-AD20-994559EB8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312194"/>
            <a:ext cx="16891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4E2463-8008-B84A-9D42-F273244E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F0B5BB2-6E32-FE47-9901-006F2659BB18}"/>
              </a:ext>
            </a:extLst>
          </p:cNvPr>
          <p:cNvSpPr/>
          <p:nvPr/>
        </p:nvSpPr>
        <p:spPr>
          <a:xfrm>
            <a:off x="1915891" y="4138400"/>
            <a:ext cx="2603500" cy="73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BF1FE6-25D8-4547-9CA6-F1FCED43B41E}"/>
              </a:ext>
            </a:extLst>
          </p:cNvPr>
          <p:cNvSpPr/>
          <p:nvPr/>
        </p:nvSpPr>
        <p:spPr>
          <a:xfrm>
            <a:off x="4519391" y="4138400"/>
            <a:ext cx="2603500" cy="73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E8EC6D-1749-B846-B5BA-42B1D435E589}"/>
              </a:ext>
            </a:extLst>
          </p:cNvPr>
          <p:cNvSpPr/>
          <p:nvPr/>
        </p:nvSpPr>
        <p:spPr>
          <a:xfrm>
            <a:off x="7122891" y="4138400"/>
            <a:ext cx="2603500" cy="73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4E5604-CB3A-784A-AFAE-86F3184B14CF}"/>
              </a:ext>
            </a:extLst>
          </p:cNvPr>
          <p:cNvSpPr txBox="1"/>
          <p:nvPr/>
        </p:nvSpPr>
        <p:spPr>
          <a:xfrm>
            <a:off x="1915891" y="4875000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extent 1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C57AFB3-2264-874E-803C-289DABA248F2}"/>
              </a:ext>
            </a:extLst>
          </p:cNvPr>
          <p:cNvSpPr txBox="1"/>
          <p:nvPr/>
        </p:nvSpPr>
        <p:spPr>
          <a:xfrm>
            <a:off x="4519391" y="4875000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extent 2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BA9A7F7-1679-AC47-8D1F-AA765F071FE3}"/>
              </a:ext>
            </a:extLst>
          </p:cNvPr>
          <p:cNvSpPr txBox="1"/>
          <p:nvPr/>
        </p:nvSpPr>
        <p:spPr>
          <a:xfrm>
            <a:off x="7122891" y="4875000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extent 3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48D819F-9FD7-A64A-AF3A-A73A01284610}"/>
              </a:ext>
            </a:extLst>
          </p:cNvPr>
          <p:cNvSpPr/>
          <p:nvPr/>
        </p:nvSpPr>
        <p:spPr>
          <a:xfrm>
            <a:off x="4578462" y="4181265"/>
            <a:ext cx="431800" cy="622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651DE19-2345-8F4E-AEA9-67C3FF58D3AC}"/>
              </a:ext>
            </a:extLst>
          </p:cNvPr>
          <p:cNvSpPr/>
          <p:nvPr/>
        </p:nvSpPr>
        <p:spPr>
          <a:xfrm>
            <a:off x="2000362" y="4199006"/>
            <a:ext cx="718642" cy="62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6C376EA-9C9F-8D42-80A8-4FC646A25568}"/>
              </a:ext>
            </a:extLst>
          </p:cNvPr>
          <p:cNvSpPr/>
          <p:nvPr/>
        </p:nvSpPr>
        <p:spPr>
          <a:xfrm>
            <a:off x="2804891" y="4199006"/>
            <a:ext cx="718642" cy="62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1A92645-2D06-2D42-AFD2-1C06DD98F80F}"/>
              </a:ext>
            </a:extLst>
          </p:cNvPr>
          <p:cNvSpPr/>
          <p:nvPr/>
        </p:nvSpPr>
        <p:spPr>
          <a:xfrm>
            <a:off x="1915891" y="2538994"/>
            <a:ext cx="2603500" cy="73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1" lang="zh-CN" altLang="en-US" dirty="0"/>
              <a:t>● ● ●</a:t>
            </a:r>
          </a:p>
        </p:txBody>
      </p:sp>
      <p:cxnSp>
        <p:nvCxnSpPr>
          <p:cNvPr id="25" name="曲线连接符 24">
            <a:extLst>
              <a:ext uri="{FF2B5EF4-FFF2-40B4-BE49-F238E27FC236}">
                <a16:creationId xmlns:a16="http://schemas.microsoft.com/office/drawing/2014/main" id="{A81569DC-3E79-7441-BAB0-356B9A4CCDB0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2184514" y="2958093"/>
            <a:ext cx="2609848" cy="122317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EE7FF470-EB85-7943-82C6-F173C2FA7A6B}"/>
              </a:ext>
            </a:extLst>
          </p:cNvPr>
          <p:cNvCxnSpPr>
            <a:endCxn id="12" idx="0"/>
          </p:cNvCxnSpPr>
          <p:nvPr/>
        </p:nvCxnSpPr>
        <p:spPr>
          <a:xfrm rot="5400000">
            <a:off x="1777681" y="3540095"/>
            <a:ext cx="1240913" cy="7690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曲线连接符 36">
            <a:extLst>
              <a:ext uri="{FF2B5EF4-FFF2-40B4-BE49-F238E27FC236}">
                <a16:creationId xmlns:a16="http://schemas.microsoft.com/office/drawing/2014/main" id="{AABE89F7-039F-D649-A933-059529FD462A}"/>
              </a:ext>
            </a:extLst>
          </p:cNvPr>
          <p:cNvCxnSpPr>
            <a:endCxn id="13" idx="0"/>
          </p:cNvCxnSpPr>
          <p:nvPr/>
        </p:nvCxnSpPr>
        <p:spPr>
          <a:xfrm rot="16200000" flipH="1">
            <a:off x="2316692" y="3351485"/>
            <a:ext cx="1240913" cy="45412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56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42B0CF-64EF-4C45-BA57-A8F587829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5773" y="1285200"/>
            <a:ext cx="5180511" cy="3209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Compaction start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Store the LSM tree’s in-memory section into a new chunk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... just about to update its in-memory pointer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F0B5BB2-6E32-FE47-9901-006F2659BB18}"/>
              </a:ext>
            </a:extLst>
          </p:cNvPr>
          <p:cNvSpPr/>
          <p:nvPr/>
        </p:nvSpPr>
        <p:spPr>
          <a:xfrm>
            <a:off x="1915883" y="4138386"/>
            <a:ext cx="2603500" cy="73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BF1FE6-25D8-4547-9CA6-F1FCED43B41E}"/>
              </a:ext>
            </a:extLst>
          </p:cNvPr>
          <p:cNvSpPr/>
          <p:nvPr/>
        </p:nvSpPr>
        <p:spPr>
          <a:xfrm>
            <a:off x="4519383" y="4138386"/>
            <a:ext cx="2603500" cy="73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E8EC6D-1749-B846-B5BA-42B1D435E589}"/>
              </a:ext>
            </a:extLst>
          </p:cNvPr>
          <p:cNvSpPr/>
          <p:nvPr/>
        </p:nvSpPr>
        <p:spPr>
          <a:xfrm>
            <a:off x="7122883" y="4138386"/>
            <a:ext cx="2603500" cy="73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4E5604-CB3A-784A-AFAE-86F3184B14CF}"/>
              </a:ext>
            </a:extLst>
          </p:cNvPr>
          <p:cNvSpPr txBox="1"/>
          <p:nvPr/>
        </p:nvSpPr>
        <p:spPr>
          <a:xfrm>
            <a:off x="1915883" y="4874986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extent 1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C57AFB3-2264-874E-803C-289DABA248F2}"/>
              </a:ext>
            </a:extLst>
          </p:cNvPr>
          <p:cNvSpPr txBox="1"/>
          <p:nvPr/>
        </p:nvSpPr>
        <p:spPr>
          <a:xfrm>
            <a:off x="4519383" y="4874986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extent 2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BA9A7F7-1679-AC47-8D1F-AA765F071FE3}"/>
              </a:ext>
            </a:extLst>
          </p:cNvPr>
          <p:cNvSpPr txBox="1"/>
          <p:nvPr/>
        </p:nvSpPr>
        <p:spPr>
          <a:xfrm>
            <a:off x="7122883" y="4874986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extent 3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48D819F-9FD7-A64A-AF3A-A73A01284610}"/>
              </a:ext>
            </a:extLst>
          </p:cNvPr>
          <p:cNvSpPr/>
          <p:nvPr/>
        </p:nvSpPr>
        <p:spPr>
          <a:xfrm>
            <a:off x="4578454" y="4181251"/>
            <a:ext cx="431800" cy="622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651DE19-2345-8F4E-AEA9-67C3FF58D3AC}"/>
              </a:ext>
            </a:extLst>
          </p:cNvPr>
          <p:cNvSpPr/>
          <p:nvPr/>
        </p:nvSpPr>
        <p:spPr>
          <a:xfrm>
            <a:off x="2000354" y="4198992"/>
            <a:ext cx="718642" cy="62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6C376EA-9C9F-8D42-80A8-4FC646A25568}"/>
              </a:ext>
            </a:extLst>
          </p:cNvPr>
          <p:cNvSpPr/>
          <p:nvPr/>
        </p:nvSpPr>
        <p:spPr>
          <a:xfrm>
            <a:off x="2804883" y="4198992"/>
            <a:ext cx="718642" cy="62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1A92645-2D06-2D42-AFD2-1C06DD98F80F}"/>
              </a:ext>
            </a:extLst>
          </p:cNvPr>
          <p:cNvSpPr/>
          <p:nvPr/>
        </p:nvSpPr>
        <p:spPr>
          <a:xfrm>
            <a:off x="1915883" y="2538980"/>
            <a:ext cx="2603500" cy="73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1" lang="zh-CN" altLang="en-US" dirty="0"/>
              <a:t>● ● ● 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●</a:t>
            </a:r>
          </a:p>
        </p:txBody>
      </p:sp>
      <p:cxnSp>
        <p:nvCxnSpPr>
          <p:cNvPr id="25" name="曲线连接符 24">
            <a:extLst>
              <a:ext uri="{FF2B5EF4-FFF2-40B4-BE49-F238E27FC236}">
                <a16:creationId xmlns:a16="http://schemas.microsoft.com/office/drawing/2014/main" id="{A81569DC-3E79-7441-BAB0-356B9A4CCDB0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2184506" y="2958079"/>
            <a:ext cx="2609848" cy="122317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EE7FF470-EB85-7943-82C6-F173C2FA7A6B}"/>
              </a:ext>
            </a:extLst>
          </p:cNvPr>
          <p:cNvCxnSpPr>
            <a:endCxn id="12" idx="0"/>
          </p:cNvCxnSpPr>
          <p:nvPr/>
        </p:nvCxnSpPr>
        <p:spPr>
          <a:xfrm rot="5400000">
            <a:off x="1777673" y="3540081"/>
            <a:ext cx="1240913" cy="7690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曲线连接符 36">
            <a:extLst>
              <a:ext uri="{FF2B5EF4-FFF2-40B4-BE49-F238E27FC236}">
                <a16:creationId xmlns:a16="http://schemas.microsoft.com/office/drawing/2014/main" id="{AABE89F7-039F-D649-A933-059529FD462A}"/>
              </a:ext>
            </a:extLst>
          </p:cNvPr>
          <p:cNvCxnSpPr>
            <a:endCxn id="13" idx="0"/>
          </p:cNvCxnSpPr>
          <p:nvPr/>
        </p:nvCxnSpPr>
        <p:spPr>
          <a:xfrm rot="16200000" flipH="1">
            <a:off x="2316684" y="3351471"/>
            <a:ext cx="1240913" cy="45412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019EEF7D-A9B2-DF4E-A5F8-6C1D0187FF18}"/>
              </a:ext>
            </a:extLst>
          </p:cNvPr>
          <p:cNvSpPr/>
          <p:nvPr/>
        </p:nvSpPr>
        <p:spPr>
          <a:xfrm>
            <a:off x="3609412" y="4198992"/>
            <a:ext cx="718642" cy="622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4" name="曲线连接符 13">
            <a:extLst>
              <a:ext uri="{FF2B5EF4-FFF2-40B4-BE49-F238E27FC236}">
                <a16:creationId xmlns:a16="http://schemas.microsoft.com/office/drawing/2014/main" id="{FC5C212A-D519-CC4A-AF0F-7A82F51F66AD}"/>
              </a:ext>
            </a:extLst>
          </p:cNvPr>
          <p:cNvCxnSpPr>
            <a:endCxn id="17" idx="0"/>
          </p:cNvCxnSpPr>
          <p:nvPr/>
        </p:nvCxnSpPr>
        <p:spPr>
          <a:xfrm rot="16200000" flipH="1">
            <a:off x="2851283" y="3081542"/>
            <a:ext cx="1258654" cy="97624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1FD643D5-1AB0-3F44-A494-C367B0B2909F}"/>
              </a:ext>
            </a:extLst>
          </p:cNvPr>
          <p:cNvSpPr/>
          <p:nvPr/>
        </p:nvSpPr>
        <p:spPr>
          <a:xfrm>
            <a:off x="1267539" y="1196757"/>
            <a:ext cx="1915886" cy="330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F1635471-7916-E34E-8C58-A8F9FD47C851}"/>
              </a:ext>
            </a:extLst>
          </p:cNvPr>
          <p:cNvCxnSpPr/>
          <p:nvPr/>
        </p:nvCxnSpPr>
        <p:spPr>
          <a:xfrm>
            <a:off x="1159820" y="972456"/>
            <a:ext cx="400876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493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F0B5BB2-6E32-FE47-9901-006F2659BB18}"/>
              </a:ext>
            </a:extLst>
          </p:cNvPr>
          <p:cNvSpPr/>
          <p:nvPr/>
        </p:nvSpPr>
        <p:spPr>
          <a:xfrm>
            <a:off x="1915888" y="4138393"/>
            <a:ext cx="2603500" cy="73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BF1FE6-25D8-4547-9CA6-F1FCED43B41E}"/>
              </a:ext>
            </a:extLst>
          </p:cNvPr>
          <p:cNvSpPr/>
          <p:nvPr/>
        </p:nvSpPr>
        <p:spPr>
          <a:xfrm>
            <a:off x="4519388" y="4138393"/>
            <a:ext cx="2603500" cy="73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E8EC6D-1749-B846-B5BA-42B1D435E589}"/>
              </a:ext>
            </a:extLst>
          </p:cNvPr>
          <p:cNvSpPr/>
          <p:nvPr/>
        </p:nvSpPr>
        <p:spPr>
          <a:xfrm>
            <a:off x="7122888" y="4138393"/>
            <a:ext cx="2603500" cy="73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4E5604-CB3A-784A-AFAE-86F3184B14CF}"/>
              </a:ext>
            </a:extLst>
          </p:cNvPr>
          <p:cNvSpPr txBox="1"/>
          <p:nvPr/>
        </p:nvSpPr>
        <p:spPr>
          <a:xfrm>
            <a:off x="1915888" y="4874993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extent 1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C57AFB3-2264-874E-803C-289DABA248F2}"/>
              </a:ext>
            </a:extLst>
          </p:cNvPr>
          <p:cNvSpPr txBox="1"/>
          <p:nvPr/>
        </p:nvSpPr>
        <p:spPr>
          <a:xfrm>
            <a:off x="4519388" y="4874993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extent 2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BA9A7F7-1679-AC47-8D1F-AA765F071FE3}"/>
              </a:ext>
            </a:extLst>
          </p:cNvPr>
          <p:cNvSpPr txBox="1"/>
          <p:nvPr/>
        </p:nvSpPr>
        <p:spPr>
          <a:xfrm>
            <a:off x="7122888" y="4874993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extent 3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48D819F-9FD7-A64A-AF3A-A73A01284610}"/>
              </a:ext>
            </a:extLst>
          </p:cNvPr>
          <p:cNvSpPr/>
          <p:nvPr/>
        </p:nvSpPr>
        <p:spPr>
          <a:xfrm>
            <a:off x="4578459" y="4181258"/>
            <a:ext cx="431800" cy="622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651DE19-2345-8F4E-AEA9-67C3FF58D3AC}"/>
              </a:ext>
            </a:extLst>
          </p:cNvPr>
          <p:cNvSpPr/>
          <p:nvPr/>
        </p:nvSpPr>
        <p:spPr>
          <a:xfrm>
            <a:off x="8031142" y="4181258"/>
            <a:ext cx="718642" cy="62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6C376EA-9C9F-8D42-80A8-4FC646A25568}"/>
              </a:ext>
            </a:extLst>
          </p:cNvPr>
          <p:cNvSpPr/>
          <p:nvPr/>
        </p:nvSpPr>
        <p:spPr>
          <a:xfrm>
            <a:off x="7217694" y="4181258"/>
            <a:ext cx="718642" cy="62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1A92645-2D06-2D42-AFD2-1C06DD98F80F}"/>
              </a:ext>
            </a:extLst>
          </p:cNvPr>
          <p:cNvSpPr/>
          <p:nvPr/>
        </p:nvSpPr>
        <p:spPr>
          <a:xfrm>
            <a:off x="1915888" y="2538987"/>
            <a:ext cx="2603500" cy="73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1" lang="zh-CN" altLang="en-US" dirty="0"/>
              <a:t>● ● ● 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●</a:t>
            </a:r>
          </a:p>
        </p:txBody>
      </p:sp>
      <p:cxnSp>
        <p:nvCxnSpPr>
          <p:cNvPr id="25" name="曲线连接符 24">
            <a:extLst>
              <a:ext uri="{FF2B5EF4-FFF2-40B4-BE49-F238E27FC236}">
                <a16:creationId xmlns:a16="http://schemas.microsoft.com/office/drawing/2014/main" id="{A81569DC-3E79-7441-BAB0-356B9A4CCDB0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2184511" y="2958086"/>
            <a:ext cx="2609848" cy="122317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EE7FF470-EB85-7943-82C6-F173C2FA7A6B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2754189" y="2940346"/>
            <a:ext cx="5636274" cy="124091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曲线连接符 36">
            <a:extLst>
              <a:ext uri="{FF2B5EF4-FFF2-40B4-BE49-F238E27FC236}">
                <a16:creationId xmlns:a16="http://schemas.microsoft.com/office/drawing/2014/main" id="{AABE89F7-039F-D649-A933-059529FD462A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2490104" y="2940344"/>
            <a:ext cx="5086911" cy="124091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>
            <a:extLst>
              <a:ext uri="{FF2B5EF4-FFF2-40B4-BE49-F238E27FC236}">
                <a16:creationId xmlns:a16="http://schemas.microsoft.com/office/drawing/2014/main" id="{FC5C212A-D519-CC4A-AF0F-7A82F51F66A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51288" y="3081549"/>
            <a:ext cx="1258654" cy="97624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内容占位符 2">
            <a:extLst>
              <a:ext uri="{FF2B5EF4-FFF2-40B4-BE49-F238E27FC236}">
                <a16:creationId xmlns:a16="http://schemas.microsoft.com/office/drawing/2014/main" id="{37AB66EB-0257-6042-B011-834978F2DE98}"/>
              </a:ext>
            </a:extLst>
          </p:cNvPr>
          <p:cNvSpPr txBox="1">
            <a:spLocks/>
          </p:cNvSpPr>
          <p:nvPr/>
        </p:nvSpPr>
        <p:spPr>
          <a:xfrm>
            <a:off x="5485778" y="1285200"/>
            <a:ext cx="5180511" cy="3209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Reclamation preempts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96291FE-0A67-7A45-BD2C-83FF80D06250}"/>
              </a:ext>
            </a:extLst>
          </p:cNvPr>
          <p:cNvSpPr/>
          <p:nvPr/>
        </p:nvSpPr>
        <p:spPr>
          <a:xfrm>
            <a:off x="1267539" y="1196757"/>
            <a:ext cx="1915886" cy="330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56E9607-C50C-814A-816E-85B151E3FEA3}"/>
              </a:ext>
            </a:extLst>
          </p:cNvPr>
          <p:cNvSpPr/>
          <p:nvPr/>
        </p:nvSpPr>
        <p:spPr>
          <a:xfrm>
            <a:off x="3183425" y="1534754"/>
            <a:ext cx="972367" cy="330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R</a:t>
            </a:r>
            <a:endParaRPr kumimoji="1" lang="zh-CN" altLang="en-US" dirty="0"/>
          </a:p>
        </p:txBody>
      </p: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4AAB52A1-B8A7-CE4E-8E2D-6F4BFCB9972D}"/>
              </a:ext>
            </a:extLst>
          </p:cNvPr>
          <p:cNvCxnSpPr/>
          <p:nvPr/>
        </p:nvCxnSpPr>
        <p:spPr>
          <a:xfrm>
            <a:off x="1159820" y="972456"/>
            <a:ext cx="400876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85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F0B5BB2-6E32-FE47-9901-006F2659BB18}"/>
              </a:ext>
            </a:extLst>
          </p:cNvPr>
          <p:cNvSpPr/>
          <p:nvPr/>
        </p:nvSpPr>
        <p:spPr>
          <a:xfrm>
            <a:off x="1915886" y="4138386"/>
            <a:ext cx="2603500" cy="73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BF1FE6-25D8-4547-9CA6-F1FCED43B41E}"/>
              </a:ext>
            </a:extLst>
          </p:cNvPr>
          <p:cNvSpPr/>
          <p:nvPr/>
        </p:nvSpPr>
        <p:spPr>
          <a:xfrm>
            <a:off x="4519386" y="4138386"/>
            <a:ext cx="2603500" cy="73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E8EC6D-1749-B846-B5BA-42B1D435E589}"/>
              </a:ext>
            </a:extLst>
          </p:cNvPr>
          <p:cNvSpPr/>
          <p:nvPr/>
        </p:nvSpPr>
        <p:spPr>
          <a:xfrm>
            <a:off x="7122886" y="4138386"/>
            <a:ext cx="2603500" cy="73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4E5604-CB3A-784A-AFAE-86F3184B14CF}"/>
              </a:ext>
            </a:extLst>
          </p:cNvPr>
          <p:cNvSpPr txBox="1"/>
          <p:nvPr/>
        </p:nvSpPr>
        <p:spPr>
          <a:xfrm>
            <a:off x="1915886" y="4874986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extent 1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C57AFB3-2264-874E-803C-289DABA248F2}"/>
              </a:ext>
            </a:extLst>
          </p:cNvPr>
          <p:cNvSpPr txBox="1"/>
          <p:nvPr/>
        </p:nvSpPr>
        <p:spPr>
          <a:xfrm>
            <a:off x="4519386" y="4874986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extent 2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BA9A7F7-1679-AC47-8D1F-AA765F071FE3}"/>
              </a:ext>
            </a:extLst>
          </p:cNvPr>
          <p:cNvSpPr txBox="1"/>
          <p:nvPr/>
        </p:nvSpPr>
        <p:spPr>
          <a:xfrm>
            <a:off x="7122886" y="4874986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extent 3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48D819F-9FD7-A64A-AF3A-A73A01284610}"/>
              </a:ext>
            </a:extLst>
          </p:cNvPr>
          <p:cNvSpPr/>
          <p:nvPr/>
        </p:nvSpPr>
        <p:spPr>
          <a:xfrm>
            <a:off x="4578457" y="4181251"/>
            <a:ext cx="431800" cy="622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651DE19-2345-8F4E-AEA9-67C3FF58D3AC}"/>
              </a:ext>
            </a:extLst>
          </p:cNvPr>
          <p:cNvSpPr/>
          <p:nvPr/>
        </p:nvSpPr>
        <p:spPr>
          <a:xfrm>
            <a:off x="8031140" y="4181251"/>
            <a:ext cx="718642" cy="62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6C376EA-9C9F-8D42-80A8-4FC646A25568}"/>
              </a:ext>
            </a:extLst>
          </p:cNvPr>
          <p:cNvSpPr/>
          <p:nvPr/>
        </p:nvSpPr>
        <p:spPr>
          <a:xfrm>
            <a:off x="7217692" y="4181251"/>
            <a:ext cx="718642" cy="62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1A92645-2D06-2D42-AFD2-1C06DD98F80F}"/>
              </a:ext>
            </a:extLst>
          </p:cNvPr>
          <p:cNvSpPr/>
          <p:nvPr/>
        </p:nvSpPr>
        <p:spPr>
          <a:xfrm>
            <a:off x="1915886" y="2538980"/>
            <a:ext cx="2603500" cy="73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1" lang="zh-CN" altLang="en-US" dirty="0"/>
              <a:t>● ● ● 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●</a:t>
            </a:r>
          </a:p>
        </p:txBody>
      </p:sp>
      <p:cxnSp>
        <p:nvCxnSpPr>
          <p:cNvPr id="25" name="曲线连接符 24">
            <a:extLst>
              <a:ext uri="{FF2B5EF4-FFF2-40B4-BE49-F238E27FC236}">
                <a16:creationId xmlns:a16="http://schemas.microsoft.com/office/drawing/2014/main" id="{A81569DC-3E79-7441-BAB0-356B9A4CCDB0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2184509" y="2958079"/>
            <a:ext cx="2609848" cy="122317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EE7FF470-EB85-7943-82C6-F173C2FA7A6B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2754187" y="2940339"/>
            <a:ext cx="5636274" cy="124091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曲线连接符 36">
            <a:extLst>
              <a:ext uri="{FF2B5EF4-FFF2-40B4-BE49-F238E27FC236}">
                <a16:creationId xmlns:a16="http://schemas.microsoft.com/office/drawing/2014/main" id="{AABE89F7-039F-D649-A933-059529FD462A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2490102" y="2940337"/>
            <a:ext cx="5086911" cy="124091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>
            <a:extLst>
              <a:ext uri="{FF2B5EF4-FFF2-40B4-BE49-F238E27FC236}">
                <a16:creationId xmlns:a16="http://schemas.microsoft.com/office/drawing/2014/main" id="{FC5C212A-D519-CC4A-AF0F-7A82F51F66A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51286" y="3081542"/>
            <a:ext cx="1258654" cy="97624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内容占位符 2">
            <a:extLst>
              <a:ext uri="{FF2B5EF4-FFF2-40B4-BE49-F238E27FC236}">
                <a16:creationId xmlns:a16="http://schemas.microsoft.com/office/drawing/2014/main" id="{37AB66EB-0257-6042-B011-834978F2DE98}"/>
              </a:ext>
            </a:extLst>
          </p:cNvPr>
          <p:cNvSpPr txBox="1">
            <a:spLocks/>
          </p:cNvSpPr>
          <p:nvPr/>
        </p:nvSpPr>
        <p:spPr>
          <a:xfrm>
            <a:off x="5485776" y="1285200"/>
            <a:ext cx="5180511" cy="3209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Compaction resumes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527AFFC-83AE-174A-BF80-C57A0D034DEC}"/>
              </a:ext>
            </a:extLst>
          </p:cNvPr>
          <p:cNvSpPr txBox="1"/>
          <p:nvPr/>
        </p:nvSpPr>
        <p:spPr>
          <a:xfrm>
            <a:off x="2244994" y="2133371"/>
            <a:ext cx="172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dangling pointer</a:t>
            </a:r>
            <a:endParaRPr kumimoji="1" lang="zh-CN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图形 14" descr="臭虫">
            <a:extLst>
              <a:ext uri="{FF2B5EF4-FFF2-40B4-BE49-F238E27FC236}">
                <a16:creationId xmlns:a16="http://schemas.microsoft.com/office/drawing/2014/main" id="{CAC69CC8-3BA9-674A-8135-DA341272B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5724" y="4215625"/>
            <a:ext cx="626024" cy="626024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E82EA73F-9A79-FA44-A58B-B5D64271DA07}"/>
              </a:ext>
            </a:extLst>
          </p:cNvPr>
          <p:cNvSpPr/>
          <p:nvPr/>
        </p:nvSpPr>
        <p:spPr>
          <a:xfrm>
            <a:off x="1267539" y="1196757"/>
            <a:ext cx="1915886" cy="330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5137D73-7313-FB4C-8F59-157EED61BE8B}"/>
              </a:ext>
            </a:extLst>
          </p:cNvPr>
          <p:cNvSpPr/>
          <p:nvPr/>
        </p:nvSpPr>
        <p:spPr>
          <a:xfrm>
            <a:off x="3183425" y="1534754"/>
            <a:ext cx="972367" cy="330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R</a:t>
            </a:r>
            <a:endParaRPr kumimoji="1"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3B52A66-D300-564B-9B2D-0F8CCFBC0B26}"/>
              </a:ext>
            </a:extLst>
          </p:cNvPr>
          <p:cNvSpPr/>
          <p:nvPr/>
        </p:nvSpPr>
        <p:spPr>
          <a:xfrm>
            <a:off x="4155882" y="1186411"/>
            <a:ext cx="972367" cy="330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C6ED07B2-53DF-A647-BD50-00F922A55A23}"/>
              </a:ext>
            </a:extLst>
          </p:cNvPr>
          <p:cNvCxnSpPr/>
          <p:nvPr/>
        </p:nvCxnSpPr>
        <p:spPr>
          <a:xfrm>
            <a:off x="1159820" y="972456"/>
            <a:ext cx="400876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183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AB66E7-9604-D449-B21A-A31F3533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C5B4E5-8C0D-8041-A060-9EA017FF9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kumimoji="1" lang="en-US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Hard to debug and test!</a:t>
            </a:r>
          </a:p>
          <a:p>
            <a:pPr marL="0" indent="0" algn="ctr">
              <a:buNone/>
            </a:pP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Is correctness a dream?</a:t>
            </a:r>
          </a:p>
          <a:p>
            <a:pPr marL="0" indent="0" algn="ctr">
              <a:buNone/>
            </a:pPr>
            <a:endParaRPr kumimoji="1" lang="en-US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No!</a:t>
            </a:r>
          </a:p>
          <a:p>
            <a:pPr marL="0" indent="0" algn="ctr">
              <a:buNone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Enter </a:t>
            </a:r>
            <a:r>
              <a:rPr kumimoji="1" lang="en-US" altLang="zh-CN" u="sng" dirty="0">
                <a:latin typeface="Calibri" panose="020F0502020204030204" pitchFamily="34" charset="0"/>
                <a:cs typeface="Calibri" panose="020F0502020204030204" pitchFamily="34" charset="0"/>
              </a:rPr>
              <a:t>Formal Methods</a:t>
            </a:r>
          </a:p>
        </p:txBody>
      </p:sp>
      <p:pic>
        <p:nvPicPr>
          <p:cNvPr id="4" name="Picture 2" descr="Coding Monkey">
            <a:extLst>
              <a:ext uri="{FF2B5EF4-FFF2-40B4-BE49-F238E27FC236}">
                <a16:creationId xmlns:a16="http://schemas.microsoft.com/office/drawing/2014/main" id="{BA1987E6-240D-6144-A63A-DD84E42EF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312194"/>
            <a:ext cx="16891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2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C18C23-4141-3A45-8FF9-D5D63671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Formal Methods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DA4FF9-1CC1-0D47-93F8-3E88B177B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Rigorous mathematical techniques</a:t>
            </a:r>
          </a:p>
          <a:p>
            <a:pPr marL="457200" lvl="1" indent="0">
              <a:buNone/>
            </a:pPr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Specify	Develop	Verify</a:t>
            </a:r>
          </a:p>
          <a:p>
            <a:pPr marL="457200" lvl="1" indent="0">
              <a:buNone/>
            </a:pPr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	Software and Hardware Systems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Powered by theories: Theoretical Computer Science, Logic, Math...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Long history, rich results, and many tools</a:t>
            </a:r>
          </a:p>
        </p:txBody>
      </p:sp>
    </p:spTree>
    <p:extLst>
      <p:ext uri="{BB962C8B-B14F-4D97-AF65-F5344CB8AC3E}">
        <p14:creationId xmlns:p14="http://schemas.microsoft.com/office/powerpoint/2010/main" val="4106790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DC51E9-32F2-B044-B04D-3E500270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Formal Methods Overview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内容占位符 10" descr="列表">
            <a:extLst>
              <a:ext uri="{FF2B5EF4-FFF2-40B4-BE49-F238E27FC236}">
                <a16:creationId xmlns:a16="http://schemas.microsoft.com/office/drawing/2014/main" id="{DE75FBF0-92B1-8346-93E8-BC74D1CE6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4051" y="2349500"/>
            <a:ext cx="1168910" cy="1168910"/>
          </a:xfr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DE0BB89-2116-4944-9A22-C73A603C7F90}"/>
              </a:ext>
            </a:extLst>
          </p:cNvPr>
          <p:cNvSpPr txBox="1"/>
          <p:nvPr/>
        </p:nvSpPr>
        <p:spPr>
          <a:xfrm>
            <a:off x="1922280" y="3594100"/>
            <a:ext cx="16924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Specification</a:t>
            </a:r>
          </a:p>
          <a:p>
            <a:endParaRPr kumimoji="1"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Invariants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pic>
        <p:nvPicPr>
          <p:cNvPr id="14" name="图形 13" descr="文档">
            <a:extLst>
              <a:ext uri="{FF2B5EF4-FFF2-40B4-BE49-F238E27FC236}">
                <a16:creationId xmlns:a16="http://schemas.microsoft.com/office/drawing/2014/main" id="{96B43776-A726-EE4A-A001-62F031356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36426" y="2349500"/>
            <a:ext cx="1168910" cy="116891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E345092-842C-E34E-AD51-FC9FE3218973}"/>
              </a:ext>
            </a:extLst>
          </p:cNvPr>
          <p:cNvSpPr txBox="1"/>
          <p:nvPr/>
        </p:nvSpPr>
        <p:spPr>
          <a:xfrm>
            <a:off x="7574655" y="3594100"/>
            <a:ext cx="190225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Implementation</a:t>
            </a:r>
          </a:p>
          <a:p>
            <a:endParaRPr kumimoji="1"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C++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Java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形 16" descr="放大镜下的虫子">
            <a:extLst>
              <a:ext uri="{FF2B5EF4-FFF2-40B4-BE49-F238E27FC236}">
                <a16:creationId xmlns:a16="http://schemas.microsoft.com/office/drawing/2014/main" id="{D61FABE8-D204-B645-87E4-966476630D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0050" y="3409755"/>
            <a:ext cx="1168910" cy="116891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B5E4D69-2DB0-D240-A640-456426F96BE2}"/>
              </a:ext>
            </a:extLst>
          </p:cNvPr>
          <p:cNvSpPr txBox="1"/>
          <p:nvPr/>
        </p:nvSpPr>
        <p:spPr>
          <a:xfrm>
            <a:off x="4464795" y="4563596"/>
            <a:ext cx="24362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Verification</a:t>
            </a:r>
          </a:p>
          <a:p>
            <a:endParaRPr kumimoji="1"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Auto Theorem Proving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Model checking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Abstract interpretation</a:t>
            </a:r>
            <a:br>
              <a:rPr kumimoji="1"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(Program analysis)</a:t>
            </a:r>
          </a:p>
        </p:txBody>
      </p:sp>
      <p:sp>
        <p:nvSpPr>
          <p:cNvPr id="19" name="右箭头 18">
            <a:extLst>
              <a:ext uri="{FF2B5EF4-FFF2-40B4-BE49-F238E27FC236}">
                <a16:creationId xmlns:a16="http://schemas.microsoft.com/office/drawing/2014/main" id="{23251382-9671-904B-9DA5-43A61E7B368F}"/>
              </a:ext>
            </a:extLst>
          </p:cNvPr>
          <p:cNvSpPr/>
          <p:nvPr/>
        </p:nvSpPr>
        <p:spPr>
          <a:xfrm>
            <a:off x="3483845" y="2768855"/>
            <a:ext cx="4090809" cy="330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9C0FBF2-ED3A-9A42-8577-373B07846A48}"/>
              </a:ext>
            </a:extLst>
          </p:cNvPr>
          <p:cNvSpPr txBox="1"/>
          <p:nvPr/>
        </p:nvSpPr>
        <p:spPr>
          <a:xfrm>
            <a:off x="5210357" y="2457728"/>
            <a:ext cx="7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Refine</a:t>
            </a:r>
            <a:endParaRPr kumimoji="1" lang="zh-CN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46D54E-E18F-E74E-8E79-70628B63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100" y="466725"/>
            <a:ext cx="5257800" cy="1325563"/>
          </a:xfrm>
        </p:spPr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Verification vs Testing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0DDA35-0EB7-9D45-9AFB-8D2085585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0100" y="1927225"/>
            <a:ext cx="51435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Program testing can be used to show the presence of bugs, but never to show their absence!</a:t>
            </a:r>
          </a:p>
          <a:p>
            <a:pPr marL="0" indent="0" algn="r">
              <a:buNone/>
            </a:pP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-- </a:t>
            </a:r>
            <a:r>
              <a:rPr kumimoji="1"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Edsger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W. Dijkstra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Edsger W. Dijkstra - Wikipedia">
            <a:extLst>
              <a:ext uri="{FF2B5EF4-FFF2-40B4-BE49-F238E27FC236}">
                <a16:creationId xmlns:a16="http://schemas.microsoft.com/office/drawing/2014/main" id="{27BE5CE2-F7EA-0B43-B1AD-8F1557D57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14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0CB57D-2C87-E84B-A4DF-9FC87B77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Amazon S3 and ShardStore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Amazon s3 Logos">
            <a:extLst>
              <a:ext uri="{FF2B5EF4-FFF2-40B4-BE49-F238E27FC236}">
                <a16:creationId xmlns:a16="http://schemas.microsoft.com/office/drawing/2014/main" id="{2CCB3B6F-D51F-9F43-96D5-96680379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77080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AC056CB-7A4C-ED4D-97E3-8FB251D7FEBB}"/>
              </a:ext>
            </a:extLst>
          </p:cNvPr>
          <p:cNvSpPr txBox="1"/>
          <p:nvPr/>
        </p:nvSpPr>
        <p:spPr>
          <a:xfrm>
            <a:off x="1375420" y="4658280"/>
            <a:ext cx="156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Object Storage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61C16DB-22AD-764D-ACD1-6C78FA3A3ECF}"/>
              </a:ext>
            </a:extLst>
          </p:cNvPr>
          <p:cNvSpPr/>
          <p:nvPr/>
        </p:nvSpPr>
        <p:spPr>
          <a:xfrm>
            <a:off x="4047480" y="2146300"/>
            <a:ext cx="4245620" cy="396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1C8DE224-1F8C-7B46-A23E-CE41F56E9C95}"/>
              </a:ext>
            </a:extLst>
          </p:cNvPr>
          <p:cNvCxnSpPr>
            <a:cxnSpLocks/>
            <a:stCxn id="1028" idx="0"/>
          </p:cNvCxnSpPr>
          <p:nvPr/>
        </p:nvCxnSpPr>
        <p:spPr>
          <a:xfrm flipV="1">
            <a:off x="2159000" y="2146300"/>
            <a:ext cx="1888480" cy="5307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C47C04DA-3941-9948-BE9E-F8FFC30103A1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2159000" y="5027612"/>
            <a:ext cx="1888480" cy="1081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图形 21" descr="用户">
            <a:extLst>
              <a:ext uri="{FF2B5EF4-FFF2-40B4-BE49-F238E27FC236}">
                <a16:creationId xmlns:a16="http://schemas.microsoft.com/office/drawing/2014/main" id="{CB6C5E06-200C-0945-AD87-5B2278BAA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5000" y="3098800"/>
            <a:ext cx="914400" cy="914400"/>
          </a:xfrm>
          <a:prstGeom prst="rect">
            <a:avLst/>
          </a:prstGeom>
        </p:spPr>
      </p:pic>
      <p:pic>
        <p:nvPicPr>
          <p:cNvPr id="24" name="图形 23" descr="数据库">
            <a:extLst>
              <a:ext uri="{FF2B5EF4-FFF2-40B4-BE49-F238E27FC236}">
                <a16:creationId xmlns:a16="http://schemas.microsoft.com/office/drawing/2014/main" id="{48247D8F-D4E8-4D4F-BE06-F54D486136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1290" y="4627840"/>
            <a:ext cx="914400" cy="914400"/>
          </a:xfrm>
          <a:prstGeom prst="rect">
            <a:avLst/>
          </a:prstGeom>
        </p:spPr>
      </p:pic>
      <p:pic>
        <p:nvPicPr>
          <p:cNvPr id="26" name="图形 25" descr="放大镜">
            <a:extLst>
              <a:ext uri="{FF2B5EF4-FFF2-40B4-BE49-F238E27FC236}">
                <a16:creationId xmlns:a16="http://schemas.microsoft.com/office/drawing/2014/main" id="{BA52BD89-3822-AD44-BBFC-3AD5B9A8A4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11700" y="2753280"/>
            <a:ext cx="914400" cy="91440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9A1B4C46-F9FB-424C-BB7D-9275CA26EC49}"/>
              </a:ext>
            </a:extLst>
          </p:cNvPr>
          <p:cNvSpPr txBox="1"/>
          <p:nvPr/>
        </p:nvSpPr>
        <p:spPr>
          <a:xfrm>
            <a:off x="5502330" y="3059668"/>
            <a:ext cx="214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Metadata Subsystem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D94B303-BA60-A144-BE85-F289FB63128E}"/>
              </a:ext>
            </a:extLst>
          </p:cNvPr>
          <p:cNvSpPr txBox="1"/>
          <p:nvPr/>
        </p:nvSpPr>
        <p:spPr>
          <a:xfrm>
            <a:off x="5592224" y="4900374"/>
            <a:ext cx="1546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Storage Nodes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(ShardStore)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图形 32" descr="数据库">
            <a:extLst>
              <a:ext uri="{FF2B5EF4-FFF2-40B4-BE49-F238E27FC236}">
                <a16:creationId xmlns:a16="http://schemas.microsoft.com/office/drawing/2014/main" id="{4E0FF147-85C5-A44F-B7FA-2A856CD111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49674" y="4842946"/>
            <a:ext cx="914400" cy="914400"/>
          </a:xfrm>
          <a:prstGeom prst="rect">
            <a:avLst/>
          </a:prstGeom>
        </p:spPr>
      </p:pic>
      <p:pic>
        <p:nvPicPr>
          <p:cNvPr id="34" name="图形 33" descr="数据库">
            <a:extLst>
              <a:ext uri="{FF2B5EF4-FFF2-40B4-BE49-F238E27FC236}">
                <a16:creationId xmlns:a16="http://schemas.microsoft.com/office/drawing/2014/main" id="{273C4D7F-EF76-7C49-9C25-61E031D2C2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52457" y="4997172"/>
            <a:ext cx="914400" cy="914400"/>
          </a:xfrm>
          <a:prstGeom prst="rect">
            <a:avLst/>
          </a:prstGeom>
        </p:spPr>
      </p:pic>
      <p:cxnSp>
        <p:nvCxnSpPr>
          <p:cNvPr id="31" name="曲线连接符 30">
            <a:extLst>
              <a:ext uri="{FF2B5EF4-FFF2-40B4-BE49-F238E27FC236}">
                <a16:creationId xmlns:a16="http://schemas.microsoft.com/office/drawing/2014/main" id="{220228EA-6418-5B48-9CBF-C94B2B685101}"/>
              </a:ext>
            </a:extLst>
          </p:cNvPr>
          <p:cNvCxnSpPr>
            <a:stCxn id="22" idx="1"/>
          </p:cNvCxnSpPr>
          <p:nvPr/>
        </p:nvCxnSpPr>
        <p:spPr>
          <a:xfrm rot="10800000">
            <a:off x="7756474" y="3244334"/>
            <a:ext cx="1768527" cy="31166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C57BC372-A35C-3241-8E38-E7307D22C4D6}"/>
              </a:ext>
            </a:extLst>
          </p:cNvPr>
          <p:cNvSpPr txBox="1"/>
          <p:nvPr/>
        </p:nvSpPr>
        <p:spPr>
          <a:xfrm>
            <a:off x="8397711" y="302581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Object ID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21ECEC9C-F27C-CF42-9A1C-E3F9792623F1}"/>
              </a:ext>
            </a:extLst>
          </p:cNvPr>
          <p:cNvCxnSpPr>
            <a:stCxn id="26" idx="2"/>
          </p:cNvCxnSpPr>
          <p:nvPr/>
        </p:nvCxnSpPr>
        <p:spPr>
          <a:xfrm>
            <a:off x="5168900" y="3667680"/>
            <a:ext cx="0" cy="96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3A35C85E-FE41-1248-871E-8C3A4E7E1416}"/>
              </a:ext>
            </a:extLst>
          </p:cNvPr>
          <p:cNvSpPr txBox="1"/>
          <p:nvPr/>
        </p:nvSpPr>
        <p:spPr>
          <a:xfrm>
            <a:off x="5168900" y="3982441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Shard ID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曲线连接符 40">
            <a:extLst>
              <a:ext uri="{FF2B5EF4-FFF2-40B4-BE49-F238E27FC236}">
                <a16:creationId xmlns:a16="http://schemas.microsoft.com/office/drawing/2014/main" id="{73489D96-101D-6B45-975F-487E15E03C80}"/>
              </a:ext>
            </a:extLst>
          </p:cNvPr>
          <p:cNvCxnSpPr/>
          <p:nvPr/>
        </p:nvCxnSpPr>
        <p:spPr>
          <a:xfrm flipV="1">
            <a:off x="7138545" y="3784600"/>
            <a:ext cx="2386455" cy="143893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7F543373-1872-C44C-A19B-65503FCA0DD6}"/>
              </a:ext>
            </a:extLst>
          </p:cNvPr>
          <p:cNvSpPr txBox="1"/>
          <p:nvPr/>
        </p:nvSpPr>
        <p:spPr>
          <a:xfrm>
            <a:off x="8318385" y="4531042"/>
            <a:ext cx="127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Object data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64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9E8B31-FC1F-1D4C-8CBE-57E9B710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Obstacles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A5B4D5-C3EC-184A-9A60-797237A5B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45200" cy="4351338"/>
          </a:xfrm>
        </p:spPr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Verification is inherently </a:t>
            </a:r>
            <a:r>
              <a:rPr kumimoji="1" lang="en-US" altLang="zh-CN" i="1" dirty="0" err="1">
                <a:latin typeface="Calibri" panose="020F0502020204030204" pitchFamily="34" charset="0"/>
                <a:cs typeface="Calibri" panose="020F0502020204030204" pitchFamily="34" charset="0"/>
              </a:rPr>
              <a:t>postepriori</a:t>
            </a:r>
            <a:endParaRPr kumimoji="1" lang="en-US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w.r.t.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specifications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w.r.t.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implementations</a:t>
            </a:r>
          </a:p>
          <a:p>
            <a:pPr marL="457200" lvl="1" indent="0">
              <a:buNone/>
            </a:pP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Challenge: How to integrate it with a constantly changing system?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Verification is hard!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Can you prove?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Can you automate?</a:t>
            </a:r>
          </a:p>
          <a:p>
            <a:pPr marL="457200" lvl="1" indent="0">
              <a:buNone/>
            </a:pP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Challenge: How to make it easy for non-experts to use?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256FB1D-114C-314B-9D20-5E5749B95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771" y="1906121"/>
            <a:ext cx="1172529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9606E26-252C-0840-86A6-F25B377B0E84}"/>
              </a:ext>
            </a:extLst>
          </p:cNvPr>
          <p:cNvSpPr txBox="1"/>
          <p:nvPr/>
        </p:nvSpPr>
        <p:spPr>
          <a:xfrm>
            <a:off x="8763000" y="1825625"/>
            <a:ext cx="28575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FSCQ</a:t>
            </a:r>
            <a:r>
              <a:rPr kumimoji="1" lang="en-US" altLang="zh-CN" dirty="0"/>
              <a:t>: first FS with a machine-checkable proof in Coq</a:t>
            </a:r>
          </a:p>
          <a:p>
            <a:r>
              <a:rPr kumimoji="1" lang="en-US" altLang="zh-CN" sz="1400" dirty="0"/>
              <a:t>SOSP 2015 &amp; 2017</a:t>
            </a:r>
            <a:endParaRPr kumimoji="1" lang="zh-CN" altLang="en-US" sz="1400" dirty="0"/>
          </a:p>
        </p:txBody>
      </p:sp>
      <p:pic>
        <p:nvPicPr>
          <p:cNvPr id="5124" name="Picture 4" descr="An Yggdrasil |">
            <a:extLst>
              <a:ext uri="{FF2B5EF4-FFF2-40B4-BE49-F238E27FC236}">
                <a16:creationId xmlns:a16="http://schemas.microsoft.com/office/drawing/2014/main" id="{87EE1E9B-9555-C54F-892C-5234229B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3099335"/>
            <a:ext cx="1301750" cy="129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87E2972-B017-AD47-A4DB-19CE3653E0E7}"/>
              </a:ext>
            </a:extLst>
          </p:cNvPr>
          <p:cNvSpPr txBox="1"/>
          <p:nvPr/>
        </p:nvSpPr>
        <p:spPr>
          <a:xfrm>
            <a:off x="8763000" y="3179458"/>
            <a:ext cx="28575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Yggdrasil</a:t>
            </a:r>
            <a:r>
              <a:rPr kumimoji="1" lang="en-US" altLang="zh-CN" dirty="0"/>
              <a:t>: Push-button verification of file systems via crash refinement</a:t>
            </a:r>
          </a:p>
          <a:p>
            <a:r>
              <a:rPr kumimoji="1" lang="en-US" altLang="zh-CN" sz="1400" dirty="0"/>
              <a:t>OSDI 2016</a:t>
            </a:r>
            <a:endParaRPr kumimoji="1" lang="zh-CN" altLang="en-US" sz="1400" dirty="0"/>
          </a:p>
        </p:txBody>
      </p:sp>
      <p:pic>
        <p:nvPicPr>
          <p:cNvPr id="6" name="图形 5" descr="循环流程图">
            <a:extLst>
              <a:ext uri="{FF2B5EF4-FFF2-40B4-BE49-F238E27FC236}">
                <a16:creationId xmlns:a16="http://schemas.microsoft.com/office/drawing/2014/main" id="{F7A12664-4EBF-E74F-92F3-2701031DA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1251" y="4636785"/>
            <a:ext cx="1301749" cy="130174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7AD39E0-AC10-4040-86B5-C46331EFA7EA}"/>
              </a:ext>
            </a:extLst>
          </p:cNvPr>
          <p:cNvSpPr txBox="1"/>
          <p:nvPr/>
        </p:nvSpPr>
        <p:spPr>
          <a:xfrm>
            <a:off x="8763000" y="4718273"/>
            <a:ext cx="28575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/>
              <a:t>VeriBetrKV</a:t>
            </a:r>
            <a:r>
              <a:rPr kumimoji="1" lang="en-US" altLang="zh-CN" dirty="0"/>
              <a:t>: Automated verification of a high-performance B</a:t>
            </a:r>
            <a:r>
              <a:rPr kumimoji="1" lang="el-GR" altLang="zh-CN" baseline="30000" dirty="0"/>
              <a:t>ε</a:t>
            </a:r>
            <a:r>
              <a:rPr kumimoji="1" lang="en-US" altLang="zh-CN" dirty="0"/>
              <a:t>-tree KV system</a:t>
            </a:r>
          </a:p>
          <a:p>
            <a:r>
              <a:rPr kumimoji="1" lang="en-US" altLang="zh-CN" sz="1400" dirty="0"/>
              <a:t>OSDI 2020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379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E880B-0B7A-1143-864B-7F9BBED2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Lightweight Formal Methods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DE7DD8-F028-2443-9AA7-D9F3FB3B9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All bets are not off!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Consciously trade </a:t>
            </a: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full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correctness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Scalability		work on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codebases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Ease of use		usable by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non-experts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Integration		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always up-to-date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Automation		require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no hand-written proofs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CC3E42AE-263D-6E43-9EFE-69091E666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114679"/>
              </p:ext>
            </p:extLst>
          </p:nvPr>
        </p:nvGraphicFramePr>
        <p:xfrm>
          <a:off x="1690914" y="4483100"/>
          <a:ext cx="881017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315">
                  <a:extLst>
                    <a:ext uri="{9D8B030D-6E8A-4147-A177-3AD203B41FA5}">
                      <a16:colId xmlns:a16="http://schemas.microsoft.com/office/drawing/2014/main" val="2494772963"/>
                    </a:ext>
                  </a:extLst>
                </a:gridCol>
                <a:gridCol w="4934857">
                  <a:extLst>
                    <a:ext uri="{9D8B030D-6E8A-4147-A177-3AD203B41FA5}">
                      <a16:colId xmlns:a16="http://schemas.microsoft.com/office/drawing/2014/main" val="532874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Technique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Significant use case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67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Property-based testing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 correctness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9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Stateless model checking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Concurrent correctness &amp; more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21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Fuzzing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Robustness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266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Symbolic execution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Security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06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273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346811-B6DD-3F4E-9555-3B9C249D6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Fuzzing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形 4" descr="Web 设计">
            <a:extLst>
              <a:ext uri="{FF2B5EF4-FFF2-40B4-BE49-F238E27FC236}">
                <a16:creationId xmlns:a16="http://schemas.microsoft.com/office/drawing/2014/main" id="{A3C9F23F-7FDD-4E40-AB39-01492CE0B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3250" y="2736849"/>
            <a:ext cx="2120900" cy="2120900"/>
          </a:xfrm>
          <a:prstGeom prst="rect">
            <a:avLst/>
          </a:prstGeom>
        </p:spPr>
      </p:pic>
      <p:pic>
        <p:nvPicPr>
          <p:cNvPr id="4" name="图形 3" descr="齿轮">
            <a:extLst>
              <a:ext uri="{FF2B5EF4-FFF2-40B4-BE49-F238E27FC236}">
                <a16:creationId xmlns:a16="http://schemas.microsoft.com/office/drawing/2014/main" id="{88879215-020F-6841-8594-A3F901EE7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2402" y="1436688"/>
            <a:ext cx="1485898" cy="148589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7A06433-7505-BE45-BBA8-8892C1FC67C5}"/>
              </a:ext>
            </a:extLst>
          </p:cNvPr>
          <p:cNvSpPr txBox="1"/>
          <p:nvPr/>
        </p:nvSpPr>
        <p:spPr>
          <a:xfrm>
            <a:off x="2443245" y="4488417"/>
            <a:ext cx="98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A7BD807-4986-4E46-ABC4-F91FB8786E71}"/>
              </a:ext>
            </a:extLst>
          </p:cNvPr>
          <p:cNvSpPr txBox="1"/>
          <p:nvPr/>
        </p:nvSpPr>
        <p:spPr>
          <a:xfrm>
            <a:off x="7099322" y="2922586"/>
            <a:ext cx="283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Random test case generator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曲线连接符 8">
            <a:extLst>
              <a:ext uri="{FF2B5EF4-FFF2-40B4-BE49-F238E27FC236}">
                <a16:creationId xmlns:a16="http://schemas.microsoft.com/office/drawing/2014/main" id="{B526A552-3A98-8741-A3AD-29859B0A0792}"/>
              </a:ext>
            </a:extLst>
          </p:cNvPr>
          <p:cNvCxnSpPr>
            <a:stCxn id="4" idx="1"/>
            <a:endCxn id="5" idx="0"/>
          </p:cNvCxnSpPr>
          <p:nvPr/>
        </p:nvCxnSpPr>
        <p:spPr>
          <a:xfrm rot="10800000" flipV="1">
            <a:off x="2933700" y="2179637"/>
            <a:ext cx="4838702" cy="557212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380F82C3-E63A-394D-9BEE-8783A7901FB1}"/>
              </a:ext>
            </a:extLst>
          </p:cNvPr>
          <p:cNvSpPr txBox="1"/>
          <p:nvPr/>
        </p:nvSpPr>
        <p:spPr>
          <a:xfrm rot="21303506">
            <a:off x="4592030" y="1937305"/>
            <a:ext cx="146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random input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图形 13" descr="帮助">
            <a:extLst>
              <a:ext uri="{FF2B5EF4-FFF2-40B4-BE49-F238E27FC236}">
                <a16:creationId xmlns:a16="http://schemas.microsoft.com/office/drawing/2014/main" id="{40ECD058-E8C1-D74E-9CAC-38D3432122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36837" y="3592232"/>
            <a:ext cx="914400" cy="914400"/>
          </a:xfrm>
          <a:prstGeom prst="rect">
            <a:avLst/>
          </a:prstGeom>
        </p:spPr>
      </p:pic>
      <p:cxnSp>
        <p:nvCxnSpPr>
          <p:cNvPr id="17" name="曲线连接符 16">
            <a:extLst>
              <a:ext uri="{FF2B5EF4-FFF2-40B4-BE49-F238E27FC236}">
                <a16:creationId xmlns:a16="http://schemas.microsoft.com/office/drawing/2014/main" id="{C425A965-73CF-AD45-904B-BD5F4485DFFD}"/>
              </a:ext>
            </a:extLst>
          </p:cNvPr>
          <p:cNvCxnSpPr>
            <a:stCxn id="6" idx="2"/>
            <a:endCxn id="14" idx="1"/>
          </p:cNvCxnSpPr>
          <p:nvPr/>
        </p:nvCxnSpPr>
        <p:spPr>
          <a:xfrm rot="5400000" flipH="1" flipV="1">
            <a:off x="5131109" y="1852022"/>
            <a:ext cx="808317" cy="5203137"/>
          </a:xfrm>
          <a:prstGeom prst="curvedConnector4">
            <a:avLst>
              <a:gd name="adj1" fmla="val -28281"/>
              <a:gd name="adj2" fmla="val 54713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图形 18" descr="刺激物">
            <a:extLst>
              <a:ext uri="{FF2B5EF4-FFF2-40B4-BE49-F238E27FC236}">
                <a16:creationId xmlns:a16="http://schemas.microsoft.com/office/drawing/2014/main" id="{5AA26B7C-0963-D34D-BF13-BB8576E692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36837" y="4973912"/>
            <a:ext cx="914400" cy="914400"/>
          </a:xfrm>
          <a:prstGeom prst="rect">
            <a:avLst/>
          </a:prstGeom>
        </p:spPr>
      </p:pic>
      <p:cxnSp>
        <p:nvCxnSpPr>
          <p:cNvPr id="21" name="曲线连接符 20">
            <a:extLst>
              <a:ext uri="{FF2B5EF4-FFF2-40B4-BE49-F238E27FC236}">
                <a16:creationId xmlns:a16="http://schemas.microsoft.com/office/drawing/2014/main" id="{8DB8508B-9D47-0541-8067-912E374D140B}"/>
              </a:ext>
            </a:extLst>
          </p:cNvPr>
          <p:cNvCxnSpPr>
            <a:stCxn id="6" idx="2"/>
            <a:endCxn id="19" idx="1"/>
          </p:cNvCxnSpPr>
          <p:nvPr/>
        </p:nvCxnSpPr>
        <p:spPr>
          <a:xfrm rot="16200000" flipH="1">
            <a:off x="5248587" y="2542861"/>
            <a:ext cx="573363" cy="5203137"/>
          </a:xfrm>
          <a:prstGeom prst="curvedConnector2">
            <a:avLst/>
          </a:prstGeom>
          <a:ln>
            <a:solidFill>
              <a:srgbClr val="FF5B6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85CCEDEF-5AAD-3B48-9E65-6C3070ACF2C9}"/>
              </a:ext>
            </a:extLst>
          </p:cNvPr>
          <p:cNvSpPr txBox="1"/>
          <p:nvPr/>
        </p:nvSpPr>
        <p:spPr>
          <a:xfrm>
            <a:off x="7594050" y="4349917"/>
            <a:ext cx="1999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Test passed</a:t>
            </a:r>
          </a:p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(Maybe it’s correct)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18E97F2-CA2E-7C49-BC21-914E40DA605D}"/>
              </a:ext>
            </a:extLst>
          </p:cNvPr>
          <p:cNvSpPr txBox="1"/>
          <p:nvPr/>
        </p:nvSpPr>
        <p:spPr>
          <a:xfrm>
            <a:off x="7271078" y="5821911"/>
            <a:ext cx="2645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Test catastrophically failed</a:t>
            </a:r>
          </a:p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(Crashing, etc.)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A2C2C446-150E-CA4C-8C36-458593161AAA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2933699" y="4857749"/>
            <a:ext cx="1" cy="1030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924AC610-97BE-1B4D-8270-89EB55E1EEF6}"/>
              </a:ext>
            </a:extLst>
          </p:cNvPr>
          <p:cNvSpPr txBox="1"/>
          <p:nvPr/>
        </p:nvSpPr>
        <p:spPr>
          <a:xfrm rot="5400000">
            <a:off x="2272697" y="5299194"/>
            <a:ext cx="101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1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6" grpId="0"/>
      <p:bldP spid="29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346811-B6DD-3F4E-9555-3B9C249D6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Property-based testing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形 5" descr="Web 设计">
            <a:extLst>
              <a:ext uri="{FF2B5EF4-FFF2-40B4-BE49-F238E27FC236}">
                <a16:creationId xmlns:a16="http://schemas.microsoft.com/office/drawing/2014/main" id="{F0371337-85BF-A241-A662-9D9DC5DE5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3250" y="2736849"/>
            <a:ext cx="2120900" cy="2120900"/>
          </a:xfrm>
          <a:prstGeom prst="rect">
            <a:avLst/>
          </a:prstGeom>
        </p:spPr>
      </p:pic>
      <p:pic>
        <p:nvPicPr>
          <p:cNvPr id="7" name="图形 6" descr="齿轮">
            <a:extLst>
              <a:ext uri="{FF2B5EF4-FFF2-40B4-BE49-F238E27FC236}">
                <a16:creationId xmlns:a16="http://schemas.microsoft.com/office/drawing/2014/main" id="{66A0D5D8-D66B-E349-A0D4-2F2B5C3898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2402" y="1436688"/>
            <a:ext cx="1485898" cy="148589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84B784C-E84E-6A4A-BD98-DB02E241AFF2}"/>
              </a:ext>
            </a:extLst>
          </p:cNvPr>
          <p:cNvSpPr txBox="1"/>
          <p:nvPr/>
        </p:nvSpPr>
        <p:spPr>
          <a:xfrm>
            <a:off x="2443245" y="4488417"/>
            <a:ext cx="98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784E82C-4221-764C-A847-466882F7873C}"/>
              </a:ext>
            </a:extLst>
          </p:cNvPr>
          <p:cNvSpPr txBox="1"/>
          <p:nvPr/>
        </p:nvSpPr>
        <p:spPr>
          <a:xfrm>
            <a:off x="7099322" y="2922586"/>
            <a:ext cx="283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Random test case generator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曲线连接符 9">
            <a:extLst>
              <a:ext uri="{FF2B5EF4-FFF2-40B4-BE49-F238E27FC236}">
                <a16:creationId xmlns:a16="http://schemas.microsoft.com/office/drawing/2014/main" id="{3CF1C8C2-9F46-284B-8514-1DF6E48DCB92}"/>
              </a:ext>
            </a:extLst>
          </p:cNvPr>
          <p:cNvCxnSpPr>
            <a:stCxn id="7" idx="1"/>
            <a:endCxn id="6" idx="0"/>
          </p:cNvCxnSpPr>
          <p:nvPr/>
        </p:nvCxnSpPr>
        <p:spPr>
          <a:xfrm rot="10800000" flipV="1">
            <a:off x="2933700" y="2179637"/>
            <a:ext cx="4838702" cy="557212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9383BE6-AB85-7841-A6CA-9832DF155E09}"/>
              </a:ext>
            </a:extLst>
          </p:cNvPr>
          <p:cNvSpPr txBox="1"/>
          <p:nvPr/>
        </p:nvSpPr>
        <p:spPr>
          <a:xfrm rot="21303506">
            <a:off x="4592030" y="1937305"/>
            <a:ext cx="146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random input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曲线连接符 12">
            <a:extLst>
              <a:ext uri="{FF2B5EF4-FFF2-40B4-BE49-F238E27FC236}">
                <a16:creationId xmlns:a16="http://schemas.microsoft.com/office/drawing/2014/main" id="{556522A2-FC70-8849-AAB2-AF6BFACA5336}"/>
              </a:ext>
            </a:extLst>
          </p:cNvPr>
          <p:cNvCxnSpPr>
            <a:cxnSpLocks/>
            <a:stCxn id="8" idx="2"/>
            <a:endCxn id="21" idx="1"/>
          </p:cNvCxnSpPr>
          <p:nvPr/>
        </p:nvCxnSpPr>
        <p:spPr>
          <a:xfrm rot="5400000" flipH="1" flipV="1">
            <a:off x="4219771" y="3355000"/>
            <a:ext cx="216678" cy="2788820"/>
          </a:xfrm>
          <a:prstGeom prst="curvedConnector4">
            <a:avLst>
              <a:gd name="adj1" fmla="val -105502"/>
              <a:gd name="adj2" fmla="val 58793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9C9C5A3E-F8BB-5748-B613-56C09E91FFB8}"/>
              </a:ext>
            </a:extLst>
          </p:cNvPr>
          <p:cNvSpPr txBox="1"/>
          <p:nvPr/>
        </p:nvSpPr>
        <p:spPr>
          <a:xfrm>
            <a:off x="5001109" y="5421312"/>
            <a:ext cx="282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Does it satisfy the property?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B7FF303-ACD0-7E46-9407-FEBB15507510}"/>
              </a:ext>
            </a:extLst>
          </p:cNvPr>
          <p:cNvSpPr txBox="1"/>
          <p:nvPr/>
        </p:nvSpPr>
        <p:spPr>
          <a:xfrm rot="20677999">
            <a:off x="4356398" y="4368381"/>
            <a:ext cx="101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图形 20" descr="法槌">
            <a:extLst>
              <a:ext uri="{FF2B5EF4-FFF2-40B4-BE49-F238E27FC236}">
                <a16:creationId xmlns:a16="http://schemas.microsoft.com/office/drawing/2014/main" id="{0875366A-9E18-9640-AB3B-F7FD43FA25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22520" y="3948665"/>
            <a:ext cx="1384812" cy="1384812"/>
          </a:xfrm>
          <a:prstGeom prst="rect">
            <a:avLst/>
          </a:prstGeom>
        </p:spPr>
      </p:pic>
      <p:pic>
        <p:nvPicPr>
          <p:cNvPr id="24" name="图形 23" descr="帮助 RTL">
            <a:extLst>
              <a:ext uri="{FF2B5EF4-FFF2-40B4-BE49-F238E27FC236}">
                <a16:creationId xmlns:a16="http://schemas.microsoft.com/office/drawing/2014/main" id="{B8EFA9F6-ABDA-DB44-AC72-5709CD3C7C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19682" y="3564140"/>
            <a:ext cx="914400" cy="914400"/>
          </a:xfrm>
          <a:prstGeom prst="rect">
            <a:avLst/>
          </a:prstGeom>
        </p:spPr>
      </p:pic>
      <p:cxnSp>
        <p:nvCxnSpPr>
          <p:cNvPr id="31" name="曲线连接符 30">
            <a:extLst>
              <a:ext uri="{FF2B5EF4-FFF2-40B4-BE49-F238E27FC236}">
                <a16:creationId xmlns:a16="http://schemas.microsoft.com/office/drawing/2014/main" id="{4AE423E4-20EB-0B44-BC43-C56AE59BB162}"/>
              </a:ext>
            </a:extLst>
          </p:cNvPr>
          <p:cNvCxnSpPr>
            <a:stCxn id="21" idx="3"/>
            <a:endCxn id="24" idx="1"/>
          </p:cNvCxnSpPr>
          <p:nvPr/>
        </p:nvCxnSpPr>
        <p:spPr>
          <a:xfrm flipV="1">
            <a:off x="7107332" y="4021340"/>
            <a:ext cx="1712350" cy="619731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CAC786AE-2180-C543-8837-25A6C9E02094}"/>
              </a:ext>
            </a:extLst>
          </p:cNvPr>
          <p:cNvSpPr txBox="1"/>
          <p:nvPr/>
        </p:nvSpPr>
        <p:spPr>
          <a:xfrm>
            <a:off x="9715500" y="3698174"/>
            <a:ext cx="1478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Test passed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Confidence++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9434AB4-45AA-D048-BE1E-D201B1052116}"/>
              </a:ext>
            </a:extLst>
          </p:cNvPr>
          <p:cNvSpPr txBox="1"/>
          <p:nvPr/>
        </p:nvSpPr>
        <p:spPr>
          <a:xfrm>
            <a:off x="9734082" y="5333477"/>
            <a:ext cx="131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Bug spotted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图形 34" descr="放大镜下的虫子">
            <a:extLst>
              <a:ext uri="{FF2B5EF4-FFF2-40B4-BE49-F238E27FC236}">
                <a16:creationId xmlns:a16="http://schemas.microsoft.com/office/drawing/2014/main" id="{737524ED-5E3A-DB41-A27E-7F96A8CD90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19682" y="5148778"/>
            <a:ext cx="914400" cy="914400"/>
          </a:xfrm>
          <a:prstGeom prst="rect">
            <a:avLst/>
          </a:prstGeom>
        </p:spPr>
      </p:pic>
      <p:cxnSp>
        <p:nvCxnSpPr>
          <p:cNvPr id="37" name="曲线连接符 36">
            <a:extLst>
              <a:ext uri="{FF2B5EF4-FFF2-40B4-BE49-F238E27FC236}">
                <a16:creationId xmlns:a16="http://schemas.microsoft.com/office/drawing/2014/main" id="{373B65A1-E7F3-DB4C-B01F-C9282B3A5D93}"/>
              </a:ext>
            </a:extLst>
          </p:cNvPr>
          <p:cNvCxnSpPr>
            <a:stCxn id="21" idx="3"/>
            <a:endCxn id="35" idx="1"/>
          </p:cNvCxnSpPr>
          <p:nvPr/>
        </p:nvCxnSpPr>
        <p:spPr>
          <a:xfrm>
            <a:off x="7107332" y="4641071"/>
            <a:ext cx="1712350" cy="964907"/>
          </a:xfrm>
          <a:prstGeom prst="curvedConnector3">
            <a:avLst/>
          </a:prstGeom>
          <a:ln>
            <a:solidFill>
              <a:srgbClr val="FF5B6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23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0BDDDE-EAE9-BA44-ADA4-5629721D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Property-based testing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82E02C-B665-2845-AC9F-A453677FC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Haskell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QuickCheck</a:t>
            </a:r>
            <a:endParaRPr kumimoji="1"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Rust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BurntSushi/quickcheck</a:t>
            </a:r>
            <a:endParaRPr kumimoji="1"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C++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emil-e/rapidcheck</a:t>
            </a:r>
            <a:endParaRPr kumimoji="1"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and many others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8B22F36-DD51-0840-BA19-A8D5F100E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1100" y="1027906"/>
            <a:ext cx="6817577" cy="60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75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BC8C53-117F-1340-B370-B2ADE445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Stateless model checking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9572E7-47F5-654A-AED9-C57175CAE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Systematically explore the state space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Check invariants are always satisfied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Invariant: a property that is always true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Examples: my age is always non-negative</a:t>
            </a:r>
          </a:p>
        </p:txBody>
      </p:sp>
    </p:spTree>
    <p:extLst>
      <p:ext uri="{BB962C8B-B14F-4D97-AF65-F5344CB8AC3E}">
        <p14:creationId xmlns:p14="http://schemas.microsoft.com/office/powerpoint/2010/main" val="2856983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BC8C53-117F-1340-B370-B2ADE445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Stateless model checking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48FE82C-0C09-D149-BAD0-B484FF354B55}"/>
              </a:ext>
            </a:extLst>
          </p:cNvPr>
          <p:cNvSpPr/>
          <p:nvPr/>
        </p:nvSpPr>
        <p:spPr>
          <a:xfrm>
            <a:off x="5769428" y="2391228"/>
            <a:ext cx="653143" cy="65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0471111-0C2E-904B-BCE1-D33E0A554FBA}"/>
              </a:ext>
            </a:extLst>
          </p:cNvPr>
          <p:cNvSpPr/>
          <p:nvPr/>
        </p:nvSpPr>
        <p:spPr>
          <a:xfrm>
            <a:off x="5769428" y="3697739"/>
            <a:ext cx="653143" cy="65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0’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7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BC8C53-117F-1340-B370-B2ADE445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Stateless model checking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48FE82C-0C09-D149-BAD0-B484FF354B55}"/>
              </a:ext>
            </a:extLst>
          </p:cNvPr>
          <p:cNvSpPr/>
          <p:nvPr/>
        </p:nvSpPr>
        <p:spPr>
          <a:xfrm>
            <a:off x="5769428" y="2391228"/>
            <a:ext cx="653143" cy="65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0471111-0C2E-904B-BCE1-D33E0A554FBA}"/>
              </a:ext>
            </a:extLst>
          </p:cNvPr>
          <p:cNvSpPr/>
          <p:nvPr/>
        </p:nvSpPr>
        <p:spPr>
          <a:xfrm>
            <a:off x="5769428" y="3697739"/>
            <a:ext cx="653143" cy="65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0’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1135228-5134-544D-83B8-83BEDEB7C49C}"/>
              </a:ext>
            </a:extLst>
          </p:cNvPr>
          <p:cNvSpPr txBox="1"/>
          <p:nvPr/>
        </p:nvSpPr>
        <p:spPr>
          <a:xfrm>
            <a:off x="5424982" y="206443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Invariant ok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6690501-40A9-5243-82F9-00DC75A33202}"/>
              </a:ext>
            </a:extLst>
          </p:cNvPr>
          <p:cNvSpPr txBox="1"/>
          <p:nvPr/>
        </p:nvSpPr>
        <p:spPr>
          <a:xfrm>
            <a:off x="1219201" y="5196115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Courier" pitchFamily="2" charset="0"/>
              </a:rPr>
              <a:t>Invariant: State -&gt; Bool</a:t>
            </a:r>
            <a:endParaRPr kumimoji="1" lang="zh-CN" altLang="en-US" sz="24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20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BC8C53-117F-1340-B370-B2ADE445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Stateless model checking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48FE82C-0C09-D149-BAD0-B484FF354B55}"/>
              </a:ext>
            </a:extLst>
          </p:cNvPr>
          <p:cNvSpPr/>
          <p:nvPr/>
        </p:nvSpPr>
        <p:spPr>
          <a:xfrm>
            <a:off x="5769428" y="2391228"/>
            <a:ext cx="653143" cy="6531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0471111-0C2E-904B-BCE1-D33E0A554FBA}"/>
              </a:ext>
            </a:extLst>
          </p:cNvPr>
          <p:cNvSpPr/>
          <p:nvPr/>
        </p:nvSpPr>
        <p:spPr>
          <a:xfrm>
            <a:off x="5769428" y="3697739"/>
            <a:ext cx="653143" cy="65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0’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8D00701-E35E-C947-8FC1-40EE75F76745}"/>
              </a:ext>
            </a:extLst>
          </p:cNvPr>
          <p:cNvSpPr/>
          <p:nvPr/>
        </p:nvSpPr>
        <p:spPr>
          <a:xfrm>
            <a:off x="7532914" y="3044371"/>
            <a:ext cx="653143" cy="65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DEB01BDA-CBD5-B349-9642-EF7F705547AC}"/>
              </a:ext>
            </a:extLst>
          </p:cNvPr>
          <p:cNvCxnSpPr>
            <a:stCxn id="6" idx="6"/>
            <a:endCxn id="5" idx="2"/>
          </p:cNvCxnSpPr>
          <p:nvPr/>
        </p:nvCxnSpPr>
        <p:spPr>
          <a:xfrm>
            <a:off x="6422571" y="2717800"/>
            <a:ext cx="1110343" cy="653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BFC97C64-05B8-FD4B-A0D2-DBD639538203}"/>
              </a:ext>
            </a:extLst>
          </p:cNvPr>
          <p:cNvSpPr/>
          <p:nvPr/>
        </p:nvSpPr>
        <p:spPr>
          <a:xfrm>
            <a:off x="7547428" y="1955799"/>
            <a:ext cx="653143" cy="65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89DD5F01-BBE4-8247-9F41-8DCF79580351}"/>
              </a:ext>
            </a:extLst>
          </p:cNvPr>
          <p:cNvCxnSpPr>
            <a:stCxn id="6" idx="6"/>
            <a:endCxn id="10" idx="2"/>
          </p:cNvCxnSpPr>
          <p:nvPr/>
        </p:nvCxnSpPr>
        <p:spPr>
          <a:xfrm flipV="1">
            <a:off x="6422571" y="2282371"/>
            <a:ext cx="1124857" cy="435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EA4C2BC8-CF10-7642-B802-9A273B0461DB}"/>
              </a:ext>
            </a:extLst>
          </p:cNvPr>
          <p:cNvSpPr txBox="1"/>
          <p:nvPr/>
        </p:nvSpPr>
        <p:spPr>
          <a:xfrm>
            <a:off x="5424982" y="206443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Invariant ok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15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BC8C53-117F-1340-B370-B2ADE445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Stateless model checking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48FE82C-0C09-D149-BAD0-B484FF354B55}"/>
              </a:ext>
            </a:extLst>
          </p:cNvPr>
          <p:cNvSpPr/>
          <p:nvPr/>
        </p:nvSpPr>
        <p:spPr>
          <a:xfrm>
            <a:off x="5769428" y="2391228"/>
            <a:ext cx="653143" cy="6531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0471111-0C2E-904B-BCE1-D33E0A554FBA}"/>
              </a:ext>
            </a:extLst>
          </p:cNvPr>
          <p:cNvSpPr/>
          <p:nvPr/>
        </p:nvSpPr>
        <p:spPr>
          <a:xfrm>
            <a:off x="5769428" y="3697739"/>
            <a:ext cx="653143" cy="65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0’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8D00701-E35E-C947-8FC1-40EE75F76745}"/>
              </a:ext>
            </a:extLst>
          </p:cNvPr>
          <p:cNvSpPr/>
          <p:nvPr/>
        </p:nvSpPr>
        <p:spPr>
          <a:xfrm>
            <a:off x="7532914" y="3044371"/>
            <a:ext cx="653143" cy="65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DEB01BDA-CBD5-B349-9642-EF7F705547AC}"/>
              </a:ext>
            </a:extLst>
          </p:cNvPr>
          <p:cNvCxnSpPr>
            <a:stCxn id="6" idx="6"/>
            <a:endCxn id="5" idx="2"/>
          </p:cNvCxnSpPr>
          <p:nvPr/>
        </p:nvCxnSpPr>
        <p:spPr>
          <a:xfrm>
            <a:off x="6422571" y="2717800"/>
            <a:ext cx="1110343" cy="653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BFC97C64-05B8-FD4B-A0D2-DBD639538203}"/>
              </a:ext>
            </a:extLst>
          </p:cNvPr>
          <p:cNvSpPr/>
          <p:nvPr/>
        </p:nvSpPr>
        <p:spPr>
          <a:xfrm>
            <a:off x="7547428" y="1955799"/>
            <a:ext cx="653143" cy="65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89DD5F01-BBE4-8247-9F41-8DCF79580351}"/>
              </a:ext>
            </a:extLst>
          </p:cNvPr>
          <p:cNvCxnSpPr>
            <a:stCxn id="6" idx="6"/>
            <a:endCxn id="10" idx="2"/>
          </p:cNvCxnSpPr>
          <p:nvPr/>
        </p:nvCxnSpPr>
        <p:spPr>
          <a:xfrm flipV="1">
            <a:off x="6422571" y="2282371"/>
            <a:ext cx="1124857" cy="435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FBA816D7-9DBD-B741-AA79-AD02BBA4D839}"/>
              </a:ext>
            </a:extLst>
          </p:cNvPr>
          <p:cNvSpPr txBox="1"/>
          <p:nvPr/>
        </p:nvSpPr>
        <p:spPr>
          <a:xfrm>
            <a:off x="5424982" y="206443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Invariant ok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BED942-6729-7543-8DE6-8050F734022A}"/>
              </a:ext>
            </a:extLst>
          </p:cNvPr>
          <p:cNvSpPr txBox="1"/>
          <p:nvPr/>
        </p:nvSpPr>
        <p:spPr>
          <a:xfrm>
            <a:off x="5410468" y="4415746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Invariant ok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94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615D85-05F3-084F-B2DC-F77AC6745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ShardStore Design Overview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4AB42FA-5186-B24B-8EC7-07B19E698E1E}"/>
              </a:ext>
            </a:extLst>
          </p:cNvPr>
          <p:cNvSpPr/>
          <p:nvPr/>
        </p:nvSpPr>
        <p:spPr>
          <a:xfrm>
            <a:off x="838200" y="4864100"/>
            <a:ext cx="2603500" cy="73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E157E59-EFF8-1C49-B32A-E53288C6A0B8}"/>
              </a:ext>
            </a:extLst>
          </p:cNvPr>
          <p:cNvSpPr/>
          <p:nvPr/>
        </p:nvSpPr>
        <p:spPr>
          <a:xfrm>
            <a:off x="3441700" y="4864100"/>
            <a:ext cx="2603500" cy="73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AF762B-6173-BB4F-8A64-F1074BBC824D}"/>
              </a:ext>
            </a:extLst>
          </p:cNvPr>
          <p:cNvSpPr/>
          <p:nvPr/>
        </p:nvSpPr>
        <p:spPr>
          <a:xfrm>
            <a:off x="6045200" y="4864100"/>
            <a:ext cx="2603500" cy="73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F36E6CB-5736-CA45-A588-07F438A24501}"/>
              </a:ext>
            </a:extLst>
          </p:cNvPr>
          <p:cNvSpPr txBox="1"/>
          <p:nvPr/>
        </p:nvSpPr>
        <p:spPr>
          <a:xfrm>
            <a:off x="838200" y="5600700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extent 17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0839720-34D1-2042-A18D-45DC808738F1}"/>
              </a:ext>
            </a:extLst>
          </p:cNvPr>
          <p:cNvSpPr txBox="1"/>
          <p:nvPr/>
        </p:nvSpPr>
        <p:spPr>
          <a:xfrm>
            <a:off x="3441700" y="5600700"/>
            <a:ext cx="107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extent 18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6F27792-8B29-2145-A909-47086453E5C6}"/>
              </a:ext>
            </a:extLst>
          </p:cNvPr>
          <p:cNvSpPr txBox="1"/>
          <p:nvPr/>
        </p:nvSpPr>
        <p:spPr>
          <a:xfrm>
            <a:off x="6045200" y="5600700"/>
            <a:ext cx="107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extent 19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F06FE9A-AB22-9F4A-A396-F089A252D95C}"/>
              </a:ext>
            </a:extLst>
          </p:cNvPr>
          <p:cNvSpPr/>
          <p:nvPr/>
        </p:nvSpPr>
        <p:spPr>
          <a:xfrm>
            <a:off x="8648700" y="4864100"/>
            <a:ext cx="2603500" cy="73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C6D26F7-6135-D346-92E0-98E25D4E33C9}"/>
              </a:ext>
            </a:extLst>
          </p:cNvPr>
          <p:cNvSpPr txBox="1"/>
          <p:nvPr/>
        </p:nvSpPr>
        <p:spPr>
          <a:xfrm>
            <a:off x="8648700" y="5600700"/>
            <a:ext cx="107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extent 20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表格 18">
            <a:extLst>
              <a:ext uri="{FF2B5EF4-FFF2-40B4-BE49-F238E27FC236}">
                <a16:creationId xmlns:a16="http://schemas.microsoft.com/office/drawing/2014/main" id="{80B12B38-EDF1-4144-A26F-1B5EF8A3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2786"/>
              </p:ext>
            </p:extLst>
          </p:nvPr>
        </p:nvGraphicFramePr>
        <p:xfrm>
          <a:off x="1389793" y="1449388"/>
          <a:ext cx="3581400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980302332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447264671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shardID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locators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231549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0x00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705267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0x22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●●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11708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0x33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●●●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022965"/>
                  </a:ext>
                </a:extLst>
              </a:tr>
            </a:tbl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975D671D-88AB-9B44-B114-5525BFEEE2B9}"/>
              </a:ext>
            </a:extLst>
          </p:cNvPr>
          <p:cNvSpPr/>
          <p:nvPr/>
        </p:nvSpPr>
        <p:spPr>
          <a:xfrm>
            <a:off x="889000" y="4914900"/>
            <a:ext cx="431800" cy="622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E4E37DE-52F0-1041-A77D-7B203384E5E8}"/>
              </a:ext>
            </a:extLst>
          </p:cNvPr>
          <p:cNvSpPr/>
          <p:nvPr/>
        </p:nvSpPr>
        <p:spPr>
          <a:xfrm>
            <a:off x="1389793" y="4914900"/>
            <a:ext cx="431800" cy="622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7849225-589F-0D4E-8435-AE5F635DEFE8}"/>
              </a:ext>
            </a:extLst>
          </p:cNvPr>
          <p:cNvSpPr/>
          <p:nvPr/>
        </p:nvSpPr>
        <p:spPr>
          <a:xfrm>
            <a:off x="1231900" y="1955800"/>
            <a:ext cx="88900" cy="927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9A41C71-7099-0749-B01B-0EB2C1DBB0B8}"/>
              </a:ext>
            </a:extLst>
          </p:cNvPr>
          <p:cNvSpPr/>
          <p:nvPr/>
        </p:nvSpPr>
        <p:spPr>
          <a:xfrm>
            <a:off x="1231900" y="2946400"/>
            <a:ext cx="88900" cy="4587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4" name="曲线连接符 23">
            <a:extLst>
              <a:ext uri="{FF2B5EF4-FFF2-40B4-BE49-F238E27FC236}">
                <a16:creationId xmlns:a16="http://schemas.microsoft.com/office/drawing/2014/main" id="{C39DB9C6-4975-BF4D-886C-73EAC38096D1}"/>
              </a:ext>
            </a:extLst>
          </p:cNvPr>
          <p:cNvCxnSpPr>
            <a:stCxn id="21" idx="1"/>
            <a:endCxn id="10" idx="1"/>
          </p:cNvCxnSpPr>
          <p:nvPr/>
        </p:nvCxnSpPr>
        <p:spPr>
          <a:xfrm rot="10800000" flipV="1">
            <a:off x="838200" y="2419350"/>
            <a:ext cx="393700" cy="2813050"/>
          </a:xfrm>
          <a:prstGeom prst="curvedConnector3">
            <a:avLst>
              <a:gd name="adj1" fmla="val 1580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曲线连接符 25">
            <a:extLst>
              <a:ext uri="{FF2B5EF4-FFF2-40B4-BE49-F238E27FC236}">
                <a16:creationId xmlns:a16="http://schemas.microsoft.com/office/drawing/2014/main" id="{8DF0F63A-5AA7-1841-A2AF-9090013D6549}"/>
              </a:ext>
            </a:extLst>
          </p:cNvPr>
          <p:cNvCxnSpPr>
            <a:cxnSpLocks/>
            <a:stCxn id="22" idx="1"/>
            <a:endCxn id="20" idx="0"/>
          </p:cNvCxnSpPr>
          <p:nvPr/>
        </p:nvCxnSpPr>
        <p:spPr>
          <a:xfrm rot="10800000" flipH="1" flipV="1">
            <a:off x="1231899" y="3175794"/>
            <a:ext cx="373793" cy="1739106"/>
          </a:xfrm>
          <a:prstGeom prst="curvedConnector4">
            <a:avLst>
              <a:gd name="adj1" fmla="val -61157"/>
              <a:gd name="adj2" fmla="val 5659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5B369836-21F9-984B-9E45-D22D37873676}"/>
              </a:ext>
            </a:extLst>
          </p:cNvPr>
          <p:cNvSpPr/>
          <p:nvPr/>
        </p:nvSpPr>
        <p:spPr>
          <a:xfrm>
            <a:off x="3544982" y="4914900"/>
            <a:ext cx="431800" cy="62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6EFF5F2-3172-D34E-8FCF-7661B659635D}"/>
              </a:ext>
            </a:extLst>
          </p:cNvPr>
          <p:cNvSpPr/>
          <p:nvPr/>
        </p:nvSpPr>
        <p:spPr>
          <a:xfrm>
            <a:off x="4035853" y="4921250"/>
            <a:ext cx="431800" cy="622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3" name="曲线连接符 32">
            <a:extLst>
              <a:ext uri="{FF2B5EF4-FFF2-40B4-BE49-F238E27FC236}">
                <a16:creationId xmlns:a16="http://schemas.microsoft.com/office/drawing/2014/main" id="{2267A43F-E76B-D14C-834C-9B16C9C78D3B}"/>
              </a:ext>
            </a:extLst>
          </p:cNvPr>
          <p:cNvCxnSpPr>
            <a:cxnSpLocks/>
            <a:endCxn id="30" idx="0"/>
          </p:cNvCxnSpPr>
          <p:nvPr/>
        </p:nvCxnSpPr>
        <p:spPr>
          <a:xfrm rot="16200000" flipH="1">
            <a:off x="1872411" y="3026428"/>
            <a:ext cx="2781297" cy="995645"/>
          </a:xfrm>
          <a:prstGeom prst="curvedConnector3">
            <a:avLst>
              <a:gd name="adj1" fmla="val 844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E8517B0A-1FF2-254C-8B22-47101634FF3E}"/>
              </a:ext>
            </a:extLst>
          </p:cNvPr>
          <p:cNvSpPr/>
          <p:nvPr/>
        </p:nvSpPr>
        <p:spPr>
          <a:xfrm>
            <a:off x="4527565" y="4921250"/>
            <a:ext cx="431800" cy="622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2161ED1-D7B0-DA44-8BB1-0F9238FFCD06}"/>
              </a:ext>
            </a:extLst>
          </p:cNvPr>
          <p:cNvSpPr/>
          <p:nvPr/>
        </p:nvSpPr>
        <p:spPr>
          <a:xfrm>
            <a:off x="5023888" y="4921250"/>
            <a:ext cx="431800" cy="622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1" name="曲线连接符 40">
            <a:extLst>
              <a:ext uri="{FF2B5EF4-FFF2-40B4-BE49-F238E27FC236}">
                <a16:creationId xmlns:a16="http://schemas.microsoft.com/office/drawing/2014/main" id="{D6FDA65B-5EF0-1841-A053-0C3596C618D6}"/>
              </a:ext>
            </a:extLst>
          </p:cNvPr>
          <p:cNvCxnSpPr>
            <a:cxnSpLocks/>
            <a:endCxn id="38" idx="0"/>
          </p:cNvCxnSpPr>
          <p:nvPr/>
        </p:nvCxnSpPr>
        <p:spPr>
          <a:xfrm rot="16200000" flipH="1">
            <a:off x="2573090" y="2750874"/>
            <a:ext cx="2325685" cy="2015066"/>
          </a:xfrm>
          <a:prstGeom prst="curvedConnector3">
            <a:avLst>
              <a:gd name="adj1" fmla="val 161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曲线连接符 43">
            <a:extLst>
              <a:ext uri="{FF2B5EF4-FFF2-40B4-BE49-F238E27FC236}">
                <a16:creationId xmlns:a16="http://schemas.microsoft.com/office/drawing/2014/main" id="{65E1EDAB-8BB3-1A47-8654-4F137BFC27C3}"/>
              </a:ext>
            </a:extLst>
          </p:cNvPr>
          <p:cNvCxnSpPr>
            <a:endCxn id="39" idx="0"/>
          </p:cNvCxnSpPr>
          <p:nvPr/>
        </p:nvCxnSpPr>
        <p:spPr>
          <a:xfrm rot="16200000" flipH="1">
            <a:off x="2930251" y="2611713"/>
            <a:ext cx="2325686" cy="2293388"/>
          </a:xfrm>
          <a:prstGeom prst="curvedConnector3">
            <a:avLst>
              <a:gd name="adj1" fmla="val 522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内容占位符 2">
            <a:extLst>
              <a:ext uri="{FF2B5EF4-FFF2-40B4-BE49-F238E27FC236}">
                <a16:creationId xmlns:a16="http://schemas.microsoft.com/office/drawing/2014/main" id="{BC2436C0-C4DE-D74B-B64E-E675A538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688" y="1449388"/>
            <a:ext cx="5796512" cy="161925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Key-Value separation </a:t>
            </a:r>
            <a:r>
              <a:rPr kumimoji="1"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kumimoji="1"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WiscKey</a:t>
            </a:r>
            <a:endParaRPr kumimoji="1"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Append-only extents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Resettable write pointers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Reclamation &amp; LSM flush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9AB6856-4E44-F145-81CD-05B68A077FCC}"/>
              </a:ext>
            </a:extLst>
          </p:cNvPr>
          <p:cNvSpPr/>
          <p:nvPr/>
        </p:nvSpPr>
        <p:spPr>
          <a:xfrm>
            <a:off x="8751982" y="4921250"/>
            <a:ext cx="431800" cy="622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5B8766E4-C502-6346-85CA-D1A70401D725}"/>
              </a:ext>
            </a:extLst>
          </p:cNvPr>
          <p:cNvSpPr/>
          <p:nvPr/>
        </p:nvSpPr>
        <p:spPr>
          <a:xfrm>
            <a:off x="9247701" y="4921250"/>
            <a:ext cx="431800" cy="622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B294E68F-F2E8-E948-B20B-697E1284819E}"/>
              </a:ext>
            </a:extLst>
          </p:cNvPr>
          <p:cNvSpPr/>
          <p:nvPr/>
        </p:nvSpPr>
        <p:spPr>
          <a:xfrm>
            <a:off x="9754231" y="4921250"/>
            <a:ext cx="431800" cy="622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3" name="曲线连接符 52">
            <a:extLst>
              <a:ext uri="{FF2B5EF4-FFF2-40B4-BE49-F238E27FC236}">
                <a16:creationId xmlns:a16="http://schemas.microsoft.com/office/drawing/2014/main" id="{4DDC87C6-2FDD-024F-A251-C4782DED8487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2728399" y="3125788"/>
            <a:ext cx="6239483" cy="179546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曲线连接符 55">
            <a:extLst>
              <a:ext uri="{FF2B5EF4-FFF2-40B4-BE49-F238E27FC236}">
                <a16:creationId xmlns:a16="http://schemas.microsoft.com/office/drawing/2014/main" id="{4EE56BCC-15B1-5C42-B675-0BE7B0539066}"/>
              </a:ext>
            </a:extLst>
          </p:cNvPr>
          <p:cNvCxnSpPr>
            <a:endCxn id="49" idx="0"/>
          </p:cNvCxnSpPr>
          <p:nvPr/>
        </p:nvCxnSpPr>
        <p:spPr>
          <a:xfrm>
            <a:off x="2946400" y="3125788"/>
            <a:ext cx="6517201" cy="179546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曲线连接符 57">
            <a:extLst>
              <a:ext uri="{FF2B5EF4-FFF2-40B4-BE49-F238E27FC236}">
                <a16:creationId xmlns:a16="http://schemas.microsoft.com/office/drawing/2014/main" id="{4487C012-11ED-244C-BDEB-88028B56FC80}"/>
              </a:ext>
            </a:extLst>
          </p:cNvPr>
          <p:cNvCxnSpPr>
            <a:endCxn id="50" idx="0"/>
          </p:cNvCxnSpPr>
          <p:nvPr/>
        </p:nvCxnSpPr>
        <p:spPr>
          <a:xfrm>
            <a:off x="3160199" y="3097213"/>
            <a:ext cx="6809932" cy="182403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>
            <a:extLst>
              <a:ext uri="{FF2B5EF4-FFF2-40B4-BE49-F238E27FC236}">
                <a16:creationId xmlns:a16="http://schemas.microsoft.com/office/drawing/2014/main" id="{BD43FA16-2125-9D4D-B5ED-79BBB50905AA}"/>
              </a:ext>
            </a:extLst>
          </p:cNvPr>
          <p:cNvSpPr/>
          <p:nvPr/>
        </p:nvSpPr>
        <p:spPr>
          <a:xfrm>
            <a:off x="1895994" y="4914900"/>
            <a:ext cx="431800" cy="622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61" name="曲线连接符 60">
            <a:extLst>
              <a:ext uri="{FF2B5EF4-FFF2-40B4-BE49-F238E27FC236}">
                <a16:creationId xmlns:a16="http://schemas.microsoft.com/office/drawing/2014/main" id="{BE880003-97E6-E848-B326-67F535A1D239}"/>
              </a:ext>
            </a:extLst>
          </p:cNvPr>
          <p:cNvCxnSpPr>
            <a:stCxn id="21" idx="1"/>
            <a:endCxn id="59" idx="0"/>
          </p:cNvCxnSpPr>
          <p:nvPr/>
        </p:nvCxnSpPr>
        <p:spPr>
          <a:xfrm rot="10800000" flipH="1" flipV="1">
            <a:off x="1231900" y="2419350"/>
            <a:ext cx="879994" cy="2495550"/>
          </a:xfrm>
          <a:prstGeom prst="curvedConnector4">
            <a:avLst>
              <a:gd name="adj1" fmla="val -25977"/>
              <a:gd name="adj2" fmla="val 592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>
            <a:extLst>
              <a:ext uri="{FF2B5EF4-FFF2-40B4-BE49-F238E27FC236}">
                <a16:creationId xmlns:a16="http://schemas.microsoft.com/office/drawing/2014/main" id="{1B44CAE6-97C2-8C41-AAE1-E6ABC94717DC}"/>
              </a:ext>
            </a:extLst>
          </p:cNvPr>
          <p:cNvSpPr/>
          <p:nvPr/>
        </p:nvSpPr>
        <p:spPr>
          <a:xfrm>
            <a:off x="6148482" y="4913312"/>
            <a:ext cx="431800" cy="62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27E87A5C-31D3-294B-A579-11AC09883E27}"/>
              </a:ext>
            </a:extLst>
          </p:cNvPr>
          <p:cNvSpPr/>
          <p:nvPr/>
        </p:nvSpPr>
        <p:spPr>
          <a:xfrm>
            <a:off x="6634712" y="4913312"/>
            <a:ext cx="431800" cy="622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1235E951-2BD8-B742-8F4D-1B5209810FC3}"/>
              </a:ext>
            </a:extLst>
          </p:cNvPr>
          <p:cNvSpPr/>
          <p:nvPr/>
        </p:nvSpPr>
        <p:spPr>
          <a:xfrm>
            <a:off x="7115365" y="4913312"/>
            <a:ext cx="431800" cy="622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66" name="曲线连接符 65">
            <a:extLst>
              <a:ext uri="{FF2B5EF4-FFF2-40B4-BE49-F238E27FC236}">
                <a16:creationId xmlns:a16="http://schemas.microsoft.com/office/drawing/2014/main" id="{E8BA138B-D993-714F-8731-C209FB6900C0}"/>
              </a:ext>
            </a:extLst>
          </p:cNvPr>
          <p:cNvCxnSpPr>
            <a:endCxn id="63" idx="0"/>
          </p:cNvCxnSpPr>
          <p:nvPr/>
        </p:nvCxnSpPr>
        <p:spPr>
          <a:xfrm>
            <a:off x="2728399" y="2595563"/>
            <a:ext cx="4122213" cy="231774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曲线连接符 67">
            <a:extLst>
              <a:ext uri="{FF2B5EF4-FFF2-40B4-BE49-F238E27FC236}">
                <a16:creationId xmlns:a16="http://schemas.microsoft.com/office/drawing/2014/main" id="{83F4E248-D424-8D40-84BF-D5EEC04A46A3}"/>
              </a:ext>
            </a:extLst>
          </p:cNvPr>
          <p:cNvCxnSpPr>
            <a:endCxn id="64" idx="0"/>
          </p:cNvCxnSpPr>
          <p:nvPr/>
        </p:nvCxnSpPr>
        <p:spPr>
          <a:xfrm>
            <a:off x="2944299" y="2595562"/>
            <a:ext cx="4386966" cy="231775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曲线连接符 69">
            <a:extLst>
              <a:ext uri="{FF2B5EF4-FFF2-40B4-BE49-F238E27FC236}">
                <a16:creationId xmlns:a16="http://schemas.microsoft.com/office/drawing/2014/main" id="{ADD33A2A-92B7-3143-A887-F6907B1F6CAA}"/>
              </a:ext>
            </a:extLst>
          </p:cNvPr>
          <p:cNvCxnSpPr>
            <a:endCxn id="62" idx="0"/>
          </p:cNvCxnSpPr>
          <p:nvPr/>
        </p:nvCxnSpPr>
        <p:spPr>
          <a:xfrm>
            <a:off x="2765235" y="2118519"/>
            <a:ext cx="3599147" cy="279479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线箭头连接符 74">
            <a:extLst>
              <a:ext uri="{FF2B5EF4-FFF2-40B4-BE49-F238E27FC236}">
                <a16:creationId xmlns:a16="http://schemas.microsoft.com/office/drawing/2014/main" id="{54FF5CA3-5A30-A44B-90B8-16EA4581C7AE}"/>
              </a:ext>
            </a:extLst>
          </p:cNvPr>
          <p:cNvCxnSpPr/>
          <p:nvPr/>
        </p:nvCxnSpPr>
        <p:spPr>
          <a:xfrm flipV="1">
            <a:off x="6121581" y="56007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线箭头连接符 83">
            <a:extLst>
              <a:ext uri="{FF2B5EF4-FFF2-40B4-BE49-F238E27FC236}">
                <a16:creationId xmlns:a16="http://schemas.microsoft.com/office/drawing/2014/main" id="{20D46A7B-0DAF-F547-8B91-05BBA38AFDC7}"/>
              </a:ext>
            </a:extLst>
          </p:cNvPr>
          <p:cNvCxnSpPr/>
          <p:nvPr/>
        </p:nvCxnSpPr>
        <p:spPr>
          <a:xfrm flipV="1">
            <a:off x="1895994" y="56007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线箭头连接符 88">
            <a:extLst>
              <a:ext uri="{FF2B5EF4-FFF2-40B4-BE49-F238E27FC236}">
                <a16:creationId xmlns:a16="http://schemas.microsoft.com/office/drawing/2014/main" id="{C68C2B92-9FAA-514E-A251-6FE5FB0C6849}"/>
              </a:ext>
            </a:extLst>
          </p:cNvPr>
          <p:cNvCxnSpPr/>
          <p:nvPr/>
        </p:nvCxnSpPr>
        <p:spPr>
          <a:xfrm flipV="1">
            <a:off x="5443169" y="56007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线箭头连接符 91">
            <a:extLst>
              <a:ext uri="{FF2B5EF4-FFF2-40B4-BE49-F238E27FC236}">
                <a16:creationId xmlns:a16="http://schemas.microsoft.com/office/drawing/2014/main" id="{F5E190C2-6568-954F-A892-C691550BBAE1}"/>
              </a:ext>
            </a:extLst>
          </p:cNvPr>
          <p:cNvCxnSpPr/>
          <p:nvPr/>
        </p:nvCxnSpPr>
        <p:spPr>
          <a:xfrm flipV="1">
            <a:off x="10186031" y="5614432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99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08 L 0.11797 0.002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208 L 0.03542 0.0020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208 L -0.15572 0.00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1" animBg="1"/>
      <p:bldP spid="31" grpId="0" animBg="1"/>
      <p:bldP spid="38" grpId="1" animBg="1"/>
      <p:bldP spid="39" grpId="1" animBg="1"/>
      <p:bldP spid="59" grpId="0" animBg="1"/>
      <p:bldP spid="62" grpId="0" animBg="1"/>
      <p:bldP spid="63" grpId="0" animBg="1"/>
      <p:bldP spid="6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BC8C53-117F-1340-B370-B2ADE445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Stateless model checking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48FE82C-0C09-D149-BAD0-B484FF354B55}"/>
              </a:ext>
            </a:extLst>
          </p:cNvPr>
          <p:cNvSpPr/>
          <p:nvPr/>
        </p:nvSpPr>
        <p:spPr>
          <a:xfrm>
            <a:off x="5769428" y="2391228"/>
            <a:ext cx="653143" cy="6531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0471111-0C2E-904B-BCE1-D33E0A554FBA}"/>
              </a:ext>
            </a:extLst>
          </p:cNvPr>
          <p:cNvSpPr/>
          <p:nvPr/>
        </p:nvSpPr>
        <p:spPr>
          <a:xfrm>
            <a:off x="5769428" y="3697739"/>
            <a:ext cx="653143" cy="6531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0’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8D00701-E35E-C947-8FC1-40EE75F76745}"/>
              </a:ext>
            </a:extLst>
          </p:cNvPr>
          <p:cNvSpPr/>
          <p:nvPr/>
        </p:nvSpPr>
        <p:spPr>
          <a:xfrm>
            <a:off x="7532914" y="3044371"/>
            <a:ext cx="653143" cy="65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DEB01BDA-CBD5-B349-9642-EF7F705547AC}"/>
              </a:ext>
            </a:extLst>
          </p:cNvPr>
          <p:cNvCxnSpPr>
            <a:stCxn id="6" idx="6"/>
            <a:endCxn id="5" idx="2"/>
          </p:cNvCxnSpPr>
          <p:nvPr/>
        </p:nvCxnSpPr>
        <p:spPr>
          <a:xfrm>
            <a:off x="6422571" y="2717800"/>
            <a:ext cx="1110343" cy="653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BFC97C64-05B8-FD4B-A0D2-DBD639538203}"/>
              </a:ext>
            </a:extLst>
          </p:cNvPr>
          <p:cNvSpPr/>
          <p:nvPr/>
        </p:nvSpPr>
        <p:spPr>
          <a:xfrm>
            <a:off x="7547428" y="1955799"/>
            <a:ext cx="653143" cy="65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89DD5F01-BBE4-8247-9F41-8DCF79580351}"/>
              </a:ext>
            </a:extLst>
          </p:cNvPr>
          <p:cNvCxnSpPr>
            <a:stCxn id="6" idx="6"/>
            <a:endCxn id="10" idx="2"/>
          </p:cNvCxnSpPr>
          <p:nvPr/>
        </p:nvCxnSpPr>
        <p:spPr>
          <a:xfrm flipV="1">
            <a:off x="6422571" y="2282371"/>
            <a:ext cx="1124857" cy="435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FBA816D7-9DBD-B741-AA79-AD02BBA4D839}"/>
              </a:ext>
            </a:extLst>
          </p:cNvPr>
          <p:cNvSpPr txBox="1"/>
          <p:nvPr/>
        </p:nvSpPr>
        <p:spPr>
          <a:xfrm>
            <a:off x="5424982" y="206443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Invariant ok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BED942-6729-7543-8DE6-8050F734022A}"/>
              </a:ext>
            </a:extLst>
          </p:cNvPr>
          <p:cNvSpPr txBox="1"/>
          <p:nvPr/>
        </p:nvSpPr>
        <p:spPr>
          <a:xfrm>
            <a:off x="5410468" y="4415746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Invariant ok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5F54DDF-AA5B-DF44-BD8C-39EABFB57121}"/>
              </a:ext>
            </a:extLst>
          </p:cNvPr>
          <p:cNvCxnSpPr>
            <a:stCxn id="8" idx="6"/>
            <a:endCxn id="5" idx="2"/>
          </p:cNvCxnSpPr>
          <p:nvPr/>
        </p:nvCxnSpPr>
        <p:spPr>
          <a:xfrm flipV="1">
            <a:off x="6422571" y="3370943"/>
            <a:ext cx="1110343" cy="653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id="{C7A06CEA-5079-3845-ACA2-1C7AA7DD9940}"/>
              </a:ext>
            </a:extLst>
          </p:cNvPr>
          <p:cNvSpPr/>
          <p:nvPr/>
        </p:nvSpPr>
        <p:spPr>
          <a:xfrm>
            <a:off x="4005942" y="3697514"/>
            <a:ext cx="653143" cy="65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5BFC958F-A789-234C-BFFC-407A3EADA52A}"/>
              </a:ext>
            </a:extLst>
          </p:cNvPr>
          <p:cNvCxnSpPr>
            <a:stCxn id="8" idx="2"/>
            <a:endCxn id="15" idx="6"/>
          </p:cNvCxnSpPr>
          <p:nvPr/>
        </p:nvCxnSpPr>
        <p:spPr>
          <a:xfrm flipH="1" flipV="1">
            <a:off x="4659085" y="4024086"/>
            <a:ext cx="1110343" cy="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95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BC8C53-117F-1340-B370-B2ADE445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All OK!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48FE82C-0C09-D149-BAD0-B484FF354B55}"/>
              </a:ext>
            </a:extLst>
          </p:cNvPr>
          <p:cNvSpPr/>
          <p:nvPr/>
        </p:nvSpPr>
        <p:spPr>
          <a:xfrm>
            <a:off x="5769428" y="2391228"/>
            <a:ext cx="653143" cy="6531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0471111-0C2E-904B-BCE1-D33E0A554FBA}"/>
              </a:ext>
            </a:extLst>
          </p:cNvPr>
          <p:cNvSpPr/>
          <p:nvPr/>
        </p:nvSpPr>
        <p:spPr>
          <a:xfrm>
            <a:off x="5769428" y="3697739"/>
            <a:ext cx="653143" cy="6531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0’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8D00701-E35E-C947-8FC1-40EE75F76745}"/>
              </a:ext>
            </a:extLst>
          </p:cNvPr>
          <p:cNvSpPr/>
          <p:nvPr/>
        </p:nvSpPr>
        <p:spPr>
          <a:xfrm>
            <a:off x="7532914" y="3044371"/>
            <a:ext cx="653143" cy="6531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DEB01BDA-CBD5-B349-9642-EF7F705547AC}"/>
              </a:ext>
            </a:extLst>
          </p:cNvPr>
          <p:cNvCxnSpPr>
            <a:stCxn id="6" idx="6"/>
            <a:endCxn id="5" idx="2"/>
          </p:cNvCxnSpPr>
          <p:nvPr/>
        </p:nvCxnSpPr>
        <p:spPr>
          <a:xfrm>
            <a:off x="6422571" y="2717800"/>
            <a:ext cx="1110343" cy="653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BFC97C64-05B8-FD4B-A0D2-DBD639538203}"/>
              </a:ext>
            </a:extLst>
          </p:cNvPr>
          <p:cNvSpPr/>
          <p:nvPr/>
        </p:nvSpPr>
        <p:spPr>
          <a:xfrm>
            <a:off x="7547428" y="1955799"/>
            <a:ext cx="653143" cy="6531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89DD5F01-BBE4-8247-9F41-8DCF79580351}"/>
              </a:ext>
            </a:extLst>
          </p:cNvPr>
          <p:cNvCxnSpPr>
            <a:stCxn id="6" idx="6"/>
            <a:endCxn id="10" idx="2"/>
          </p:cNvCxnSpPr>
          <p:nvPr/>
        </p:nvCxnSpPr>
        <p:spPr>
          <a:xfrm flipV="1">
            <a:off x="6422571" y="2282371"/>
            <a:ext cx="1124857" cy="435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FBA816D7-9DBD-B741-AA79-AD02BBA4D839}"/>
              </a:ext>
            </a:extLst>
          </p:cNvPr>
          <p:cNvSpPr txBox="1"/>
          <p:nvPr/>
        </p:nvSpPr>
        <p:spPr>
          <a:xfrm>
            <a:off x="5424982" y="206443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Invariant ok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BED942-6729-7543-8DE6-8050F734022A}"/>
              </a:ext>
            </a:extLst>
          </p:cNvPr>
          <p:cNvSpPr txBox="1"/>
          <p:nvPr/>
        </p:nvSpPr>
        <p:spPr>
          <a:xfrm>
            <a:off x="5410468" y="4415746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Invariant ok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5F54DDF-AA5B-DF44-BD8C-39EABFB57121}"/>
              </a:ext>
            </a:extLst>
          </p:cNvPr>
          <p:cNvCxnSpPr>
            <a:stCxn id="8" idx="6"/>
            <a:endCxn id="5" idx="2"/>
          </p:cNvCxnSpPr>
          <p:nvPr/>
        </p:nvCxnSpPr>
        <p:spPr>
          <a:xfrm flipV="1">
            <a:off x="6422571" y="3370943"/>
            <a:ext cx="1110343" cy="653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id="{C7A06CEA-5079-3845-ACA2-1C7AA7DD9940}"/>
              </a:ext>
            </a:extLst>
          </p:cNvPr>
          <p:cNvSpPr/>
          <p:nvPr/>
        </p:nvSpPr>
        <p:spPr>
          <a:xfrm>
            <a:off x="4005942" y="3697514"/>
            <a:ext cx="653143" cy="6531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5BFC958F-A789-234C-BFFC-407A3EADA52A}"/>
              </a:ext>
            </a:extLst>
          </p:cNvPr>
          <p:cNvCxnSpPr>
            <a:stCxn id="8" idx="2"/>
            <a:endCxn id="15" idx="6"/>
          </p:cNvCxnSpPr>
          <p:nvPr/>
        </p:nvCxnSpPr>
        <p:spPr>
          <a:xfrm flipH="1" flipV="1">
            <a:off x="4659085" y="4024086"/>
            <a:ext cx="1110343" cy="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9F5721BD-6063-E44C-B771-7B89EE9E1620}"/>
              </a:ext>
            </a:extLst>
          </p:cNvPr>
          <p:cNvSpPr/>
          <p:nvPr/>
        </p:nvSpPr>
        <p:spPr>
          <a:xfrm>
            <a:off x="4049485" y="2376714"/>
            <a:ext cx="653143" cy="6531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1862090-6C4A-3542-B2AD-654E7F4E49F9}"/>
              </a:ext>
            </a:extLst>
          </p:cNvPr>
          <p:cNvSpPr txBox="1"/>
          <p:nvPr/>
        </p:nvSpPr>
        <p:spPr>
          <a:xfrm>
            <a:off x="7108639" y="1570946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Invariant ok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500A404-3450-1542-B0F3-8FB3ABB7FCBA}"/>
              </a:ext>
            </a:extLst>
          </p:cNvPr>
          <p:cNvSpPr txBox="1"/>
          <p:nvPr/>
        </p:nvSpPr>
        <p:spPr>
          <a:xfrm>
            <a:off x="7152182" y="3777117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Invariant ok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945E751-19D2-EC48-A85B-34F9F2B614B3}"/>
              </a:ext>
            </a:extLst>
          </p:cNvPr>
          <p:cNvSpPr txBox="1"/>
          <p:nvPr/>
        </p:nvSpPr>
        <p:spPr>
          <a:xfrm>
            <a:off x="3683267" y="4459288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Invariant ok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6CA1F20-176B-C843-98BE-E137E296054F}"/>
              </a:ext>
            </a:extLst>
          </p:cNvPr>
          <p:cNvSpPr txBox="1"/>
          <p:nvPr/>
        </p:nvSpPr>
        <p:spPr>
          <a:xfrm>
            <a:off x="3705039" y="1989013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Invariant ok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DDCF1191-7508-154E-8CED-CA9C0A25D85C}"/>
              </a:ext>
            </a:extLst>
          </p:cNvPr>
          <p:cNvCxnSpPr>
            <a:stCxn id="16" idx="6"/>
            <a:endCxn id="6" idx="2"/>
          </p:cNvCxnSpPr>
          <p:nvPr/>
        </p:nvCxnSpPr>
        <p:spPr>
          <a:xfrm>
            <a:off x="4702628" y="2703286"/>
            <a:ext cx="1066800" cy="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EFA7476C-E333-174D-BB2B-768F5B3B73EF}"/>
              </a:ext>
            </a:extLst>
          </p:cNvPr>
          <p:cNvCxnSpPr>
            <a:cxnSpLocks/>
            <a:stCxn id="15" idx="0"/>
            <a:endCxn id="16" idx="4"/>
          </p:cNvCxnSpPr>
          <p:nvPr/>
        </p:nvCxnSpPr>
        <p:spPr>
          <a:xfrm flipV="1">
            <a:off x="4332514" y="3029857"/>
            <a:ext cx="43543" cy="667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6009A7DE-99EE-D341-89BB-19F7154DDA07}"/>
              </a:ext>
            </a:extLst>
          </p:cNvPr>
          <p:cNvCxnSpPr>
            <a:stCxn id="10" idx="4"/>
            <a:endCxn id="5" idx="0"/>
          </p:cNvCxnSpPr>
          <p:nvPr/>
        </p:nvCxnSpPr>
        <p:spPr>
          <a:xfrm flipH="1">
            <a:off x="7859486" y="2608942"/>
            <a:ext cx="14514" cy="435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661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BC8C53-117F-1340-B370-B2ADE445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... Or not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48FE82C-0C09-D149-BAD0-B484FF354B55}"/>
              </a:ext>
            </a:extLst>
          </p:cNvPr>
          <p:cNvSpPr/>
          <p:nvPr/>
        </p:nvSpPr>
        <p:spPr>
          <a:xfrm>
            <a:off x="5769428" y="2391228"/>
            <a:ext cx="653143" cy="6531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0471111-0C2E-904B-BCE1-D33E0A554FBA}"/>
              </a:ext>
            </a:extLst>
          </p:cNvPr>
          <p:cNvSpPr/>
          <p:nvPr/>
        </p:nvSpPr>
        <p:spPr>
          <a:xfrm>
            <a:off x="5769428" y="3697739"/>
            <a:ext cx="653143" cy="6531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0’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8D00701-E35E-C947-8FC1-40EE75F76745}"/>
              </a:ext>
            </a:extLst>
          </p:cNvPr>
          <p:cNvSpPr/>
          <p:nvPr/>
        </p:nvSpPr>
        <p:spPr>
          <a:xfrm>
            <a:off x="7532914" y="3044371"/>
            <a:ext cx="653143" cy="6531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DEB01BDA-CBD5-B349-9642-EF7F705547AC}"/>
              </a:ext>
            </a:extLst>
          </p:cNvPr>
          <p:cNvCxnSpPr>
            <a:stCxn id="6" idx="6"/>
            <a:endCxn id="5" idx="2"/>
          </p:cNvCxnSpPr>
          <p:nvPr/>
        </p:nvCxnSpPr>
        <p:spPr>
          <a:xfrm>
            <a:off x="6422571" y="2717800"/>
            <a:ext cx="1110343" cy="653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BFC97C64-05B8-FD4B-A0D2-DBD639538203}"/>
              </a:ext>
            </a:extLst>
          </p:cNvPr>
          <p:cNvSpPr/>
          <p:nvPr/>
        </p:nvSpPr>
        <p:spPr>
          <a:xfrm>
            <a:off x="7547428" y="1955799"/>
            <a:ext cx="653143" cy="6531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89DD5F01-BBE4-8247-9F41-8DCF79580351}"/>
              </a:ext>
            </a:extLst>
          </p:cNvPr>
          <p:cNvCxnSpPr>
            <a:stCxn id="6" idx="6"/>
            <a:endCxn id="10" idx="2"/>
          </p:cNvCxnSpPr>
          <p:nvPr/>
        </p:nvCxnSpPr>
        <p:spPr>
          <a:xfrm flipV="1">
            <a:off x="6422571" y="2282371"/>
            <a:ext cx="1124857" cy="435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FBA816D7-9DBD-B741-AA79-AD02BBA4D839}"/>
              </a:ext>
            </a:extLst>
          </p:cNvPr>
          <p:cNvSpPr txBox="1"/>
          <p:nvPr/>
        </p:nvSpPr>
        <p:spPr>
          <a:xfrm>
            <a:off x="5424982" y="206443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Invariant ok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BED942-6729-7543-8DE6-8050F734022A}"/>
              </a:ext>
            </a:extLst>
          </p:cNvPr>
          <p:cNvSpPr txBox="1"/>
          <p:nvPr/>
        </p:nvSpPr>
        <p:spPr>
          <a:xfrm>
            <a:off x="5410468" y="4415746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Invariant ok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5F54DDF-AA5B-DF44-BD8C-39EABFB57121}"/>
              </a:ext>
            </a:extLst>
          </p:cNvPr>
          <p:cNvCxnSpPr>
            <a:stCxn id="8" idx="6"/>
            <a:endCxn id="5" idx="2"/>
          </p:cNvCxnSpPr>
          <p:nvPr/>
        </p:nvCxnSpPr>
        <p:spPr>
          <a:xfrm flipV="1">
            <a:off x="6422571" y="3370943"/>
            <a:ext cx="1110343" cy="653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id="{C7A06CEA-5079-3845-ACA2-1C7AA7DD9940}"/>
              </a:ext>
            </a:extLst>
          </p:cNvPr>
          <p:cNvSpPr/>
          <p:nvPr/>
        </p:nvSpPr>
        <p:spPr>
          <a:xfrm>
            <a:off x="4005942" y="3697514"/>
            <a:ext cx="653143" cy="6531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5BFC958F-A789-234C-BFFC-407A3EADA52A}"/>
              </a:ext>
            </a:extLst>
          </p:cNvPr>
          <p:cNvCxnSpPr>
            <a:stCxn id="8" idx="2"/>
            <a:endCxn id="15" idx="6"/>
          </p:cNvCxnSpPr>
          <p:nvPr/>
        </p:nvCxnSpPr>
        <p:spPr>
          <a:xfrm flipH="1" flipV="1">
            <a:off x="4659085" y="4024086"/>
            <a:ext cx="1110343" cy="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9F5721BD-6063-E44C-B771-7B89EE9E1620}"/>
              </a:ext>
            </a:extLst>
          </p:cNvPr>
          <p:cNvSpPr/>
          <p:nvPr/>
        </p:nvSpPr>
        <p:spPr>
          <a:xfrm>
            <a:off x="4049485" y="2376714"/>
            <a:ext cx="653143" cy="653143"/>
          </a:xfrm>
          <a:prstGeom prst="ellipse">
            <a:avLst/>
          </a:prstGeom>
          <a:solidFill>
            <a:srgbClr val="FF5B6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1862090-6C4A-3542-B2AD-654E7F4E49F9}"/>
              </a:ext>
            </a:extLst>
          </p:cNvPr>
          <p:cNvSpPr txBox="1"/>
          <p:nvPr/>
        </p:nvSpPr>
        <p:spPr>
          <a:xfrm>
            <a:off x="7108639" y="1570946"/>
            <a:ext cx="129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Invariant ok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500A404-3450-1542-B0F3-8FB3ABB7FCBA}"/>
              </a:ext>
            </a:extLst>
          </p:cNvPr>
          <p:cNvSpPr txBox="1"/>
          <p:nvPr/>
        </p:nvSpPr>
        <p:spPr>
          <a:xfrm>
            <a:off x="7152182" y="3777117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Invariant ok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945E751-19D2-EC48-A85B-34F9F2B614B3}"/>
              </a:ext>
            </a:extLst>
          </p:cNvPr>
          <p:cNvSpPr txBox="1"/>
          <p:nvPr/>
        </p:nvSpPr>
        <p:spPr>
          <a:xfrm>
            <a:off x="3683267" y="4459288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Invariant ok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EFA7476C-E333-174D-BB2B-768F5B3B73EF}"/>
              </a:ext>
            </a:extLst>
          </p:cNvPr>
          <p:cNvCxnSpPr>
            <a:cxnSpLocks/>
            <a:stCxn id="15" idx="0"/>
            <a:endCxn id="16" idx="4"/>
          </p:cNvCxnSpPr>
          <p:nvPr/>
        </p:nvCxnSpPr>
        <p:spPr>
          <a:xfrm flipV="1">
            <a:off x="4332514" y="3029857"/>
            <a:ext cx="43543" cy="667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6009A7DE-99EE-D341-89BB-19F7154DDA07}"/>
              </a:ext>
            </a:extLst>
          </p:cNvPr>
          <p:cNvCxnSpPr>
            <a:stCxn id="10" idx="4"/>
            <a:endCxn id="5" idx="0"/>
          </p:cNvCxnSpPr>
          <p:nvPr/>
        </p:nvCxnSpPr>
        <p:spPr>
          <a:xfrm flipH="1">
            <a:off x="7859486" y="2608942"/>
            <a:ext cx="14514" cy="435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40F9BE17-FC08-D142-B546-CD936C03A0E3}"/>
              </a:ext>
            </a:extLst>
          </p:cNvPr>
          <p:cNvSpPr txBox="1"/>
          <p:nvPr/>
        </p:nvSpPr>
        <p:spPr>
          <a:xfrm>
            <a:off x="3477238" y="2007382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failed!!</a:t>
            </a:r>
            <a:endParaRPr kumimoji="1" lang="zh-CN" altLang="en-US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486E8F9-3EB3-8744-BA91-4D2CB589CD9D}"/>
              </a:ext>
            </a:extLst>
          </p:cNvPr>
          <p:cNvSpPr txBox="1"/>
          <p:nvPr/>
        </p:nvSpPr>
        <p:spPr>
          <a:xfrm>
            <a:off x="1465943" y="5442857"/>
            <a:ext cx="6577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Exists a reachable state S, S violates the invariant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94107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BC8C53-117F-1340-B370-B2ADE445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Stateless model checking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9572E7-47F5-654A-AED9-C57175CAE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State space can be chosen arbitrarily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For concurrency: S = { valid permutations of atomic operations }</a:t>
            </a:r>
          </a:p>
          <a:p>
            <a:endParaRPr kumimoji="1"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High time complexity</a:t>
            </a:r>
          </a:p>
          <a:p>
            <a:endParaRPr kumimoji="1"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Mitigated by state reducing heuristics</a:t>
            </a:r>
          </a:p>
        </p:txBody>
      </p:sp>
    </p:spTree>
    <p:extLst>
      <p:ext uri="{BB962C8B-B14F-4D97-AF65-F5344CB8AC3E}">
        <p14:creationId xmlns:p14="http://schemas.microsoft.com/office/powerpoint/2010/main" val="6077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9613C4-1B79-2241-9322-2707FE78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Symbolic Execution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352994-3380-E842-AFE9-28E2D4C6C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Explore all program paths and their path conditions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3C83DD-81D4-6E41-8338-45F7174C6848}"/>
              </a:ext>
            </a:extLst>
          </p:cNvPr>
          <p:cNvSpPr txBox="1"/>
          <p:nvPr/>
        </p:nvSpPr>
        <p:spPr>
          <a:xfrm>
            <a:off x="1219200" y="2760643"/>
            <a:ext cx="56025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ourier" pitchFamily="2" charset="0"/>
              </a:rPr>
              <a:t>void</a:t>
            </a:r>
            <a:r>
              <a:rPr lang="en-US" altLang="zh-CN" sz="2400" dirty="0">
                <a:latin typeface="Courier" pitchFamily="2" charset="0"/>
              </a:rPr>
              <a:t> f(</a:t>
            </a:r>
            <a:r>
              <a:rPr lang="en-US" altLang="zh-CN" sz="2400" b="1" dirty="0">
                <a:latin typeface="Courier" pitchFamily="2" charset="0"/>
              </a:rPr>
              <a:t>int</a:t>
            </a:r>
            <a:r>
              <a:rPr lang="en-US" altLang="zh-CN" sz="2400" dirty="0">
                <a:latin typeface="Courier" pitchFamily="2" charset="0"/>
              </a:rPr>
              <a:t> y) {</a:t>
            </a:r>
          </a:p>
          <a:p>
            <a:r>
              <a:rPr lang="en-US" altLang="zh-CN" sz="2400" dirty="0">
                <a:latin typeface="Courier" pitchFamily="2" charset="0"/>
              </a:rPr>
              <a:t>  z = y * 2;</a:t>
            </a:r>
          </a:p>
          <a:p>
            <a:r>
              <a:rPr lang="en-US" altLang="zh-CN" sz="2400" b="1" dirty="0">
                <a:latin typeface="Courier" pitchFamily="2" charset="0"/>
              </a:rPr>
              <a:t>  if</a:t>
            </a:r>
            <a:r>
              <a:rPr lang="en-US" altLang="zh-CN" sz="2400" dirty="0">
                <a:latin typeface="Courier" pitchFamily="2" charset="0"/>
              </a:rPr>
              <a:t>(z == 12) {</a:t>
            </a:r>
          </a:p>
          <a:p>
            <a:r>
              <a:rPr lang="en-US" altLang="zh-CN" sz="2400" dirty="0">
                <a:latin typeface="Courier" pitchFamily="2" charset="0"/>
              </a:rPr>
              <a:t>    fail(); </a:t>
            </a:r>
          </a:p>
          <a:p>
            <a:r>
              <a:rPr lang="en-US" altLang="zh-CN" sz="2400" dirty="0">
                <a:latin typeface="Courier" pitchFamily="2" charset="0"/>
              </a:rPr>
              <a:t>  } </a:t>
            </a:r>
            <a:r>
              <a:rPr lang="en-US" altLang="zh-CN" sz="2400" b="1" dirty="0">
                <a:latin typeface="Courier" pitchFamily="2" charset="0"/>
              </a:rPr>
              <a:t>else </a:t>
            </a:r>
            <a:r>
              <a:rPr lang="en-US" altLang="zh-CN" sz="2400" dirty="0">
                <a:latin typeface="Courier" pitchFamily="2" charset="0"/>
              </a:rPr>
              <a:t>{ </a:t>
            </a:r>
          </a:p>
          <a:p>
            <a:r>
              <a:rPr lang="en-US" altLang="zh-CN" sz="2400" dirty="0">
                <a:latin typeface="Courier" pitchFamily="2" charset="0"/>
              </a:rPr>
              <a:t>    </a:t>
            </a:r>
            <a:r>
              <a:rPr lang="en-US" altLang="zh-CN" sz="2400" dirty="0" err="1">
                <a:latin typeface="Courier" pitchFamily="2" charset="0"/>
              </a:rPr>
              <a:t>printf</a:t>
            </a:r>
            <a:r>
              <a:rPr lang="en-US" altLang="zh-CN" sz="2400" dirty="0">
                <a:latin typeface="Courier" pitchFamily="2" charset="0"/>
              </a:rPr>
              <a:t>("OK");</a:t>
            </a:r>
          </a:p>
          <a:p>
            <a:r>
              <a:rPr lang="en-US" altLang="zh-CN" sz="2400" dirty="0">
                <a:latin typeface="Courier" pitchFamily="2" charset="0"/>
              </a:rPr>
              <a:t>  }</a:t>
            </a:r>
          </a:p>
          <a:p>
            <a:r>
              <a:rPr lang="en-US" altLang="zh-CN" sz="2400" dirty="0">
                <a:latin typeface="Courier" pitchFamily="2" charset="0"/>
              </a:rPr>
              <a:t>}</a:t>
            </a:r>
            <a:endParaRPr kumimoji="1" lang="zh-CN" altLang="en-US" sz="24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8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9613C4-1B79-2241-9322-2707FE78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Symbolic Execution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352994-3380-E842-AFE9-28E2D4C6C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Explore all program paths and their path conditions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3C83DD-81D4-6E41-8338-45F7174C6848}"/>
              </a:ext>
            </a:extLst>
          </p:cNvPr>
          <p:cNvSpPr txBox="1"/>
          <p:nvPr/>
        </p:nvSpPr>
        <p:spPr>
          <a:xfrm>
            <a:off x="1219200" y="2760643"/>
            <a:ext cx="56025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ourier" pitchFamily="2" charset="0"/>
              </a:rPr>
              <a:t>void</a:t>
            </a:r>
            <a:r>
              <a:rPr lang="en-US" altLang="zh-CN" sz="2400" dirty="0">
                <a:latin typeface="Courier" pitchFamily="2" charset="0"/>
              </a:rPr>
              <a:t> f(</a:t>
            </a:r>
            <a:r>
              <a:rPr lang="en-US" altLang="zh-CN" sz="2400" b="1" dirty="0">
                <a:latin typeface="Courier" pitchFamily="2" charset="0"/>
              </a:rPr>
              <a:t>int</a:t>
            </a:r>
            <a:r>
              <a:rPr lang="en-US" altLang="zh-CN" sz="2400" dirty="0">
                <a:latin typeface="Courier" pitchFamily="2" charset="0"/>
              </a:rPr>
              <a:t> y) {</a:t>
            </a:r>
          </a:p>
          <a:p>
            <a:r>
              <a:rPr lang="en-US" altLang="zh-CN" sz="2400" dirty="0">
                <a:latin typeface="Courier" pitchFamily="2" charset="0"/>
              </a:rPr>
              <a:t>  z = y * 2;</a:t>
            </a:r>
          </a:p>
          <a:p>
            <a:r>
              <a:rPr lang="en-US" altLang="zh-CN" sz="2400" b="1" dirty="0">
                <a:latin typeface="Courier" pitchFamily="2" charset="0"/>
              </a:rPr>
              <a:t>  if</a:t>
            </a:r>
            <a:r>
              <a:rPr lang="en-US" altLang="zh-CN" sz="2400" dirty="0">
                <a:latin typeface="Courier" pitchFamily="2" charset="0"/>
              </a:rPr>
              <a:t>(z == 12) {</a:t>
            </a:r>
          </a:p>
          <a:p>
            <a:r>
              <a:rPr lang="en-US" altLang="zh-CN" sz="2400" dirty="0">
                <a:latin typeface="Courier" pitchFamily="2" charset="0"/>
              </a:rPr>
              <a:t>    fail(); </a:t>
            </a:r>
          </a:p>
          <a:p>
            <a:r>
              <a:rPr lang="en-US" altLang="zh-CN" sz="2400" dirty="0">
                <a:latin typeface="Courier" pitchFamily="2" charset="0"/>
              </a:rPr>
              <a:t>  } </a:t>
            </a:r>
            <a:r>
              <a:rPr lang="en-US" altLang="zh-CN" sz="2400" b="1" dirty="0">
                <a:latin typeface="Courier" pitchFamily="2" charset="0"/>
              </a:rPr>
              <a:t>else </a:t>
            </a:r>
            <a:r>
              <a:rPr lang="en-US" altLang="zh-CN" sz="2400" dirty="0">
                <a:latin typeface="Courier" pitchFamily="2" charset="0"/>
              </a:rPr>
              <a:t>{ </a:t>
            </a:r>
          </a:p>
          <a:p>
            <a:r>
              <a:rPr lang="en-US" altLang="zh-CN" sz="2400" dirty="0">
                <a:latin typeface="Courier" pitchFamily="2" charset="0"/>
              </a:rPr>
              <a:t>    </a:t>
            </a:r>
            <a:r>
              <a:rPr lang="en-US" altLang="zh-CN" sz="2400" dirty="0" err="1">
                <a:latin typeface="Courier" pitchFamily="2" charset="0"/>
              </a:rPr>
              <a:t>printf</a:t>
            </a:r>
            <a:r>
              <a:rPr lang="en-US" altLang="zh-CN" sz="2400" dirty="0">
                <a:latin typeface="Courier" pitchFamily="2" charset="0"/>
              </a:rPr>
              <a:t>("OK");</a:t>
            </a:r>
          </a:p>
          <a:p>
            <a:r>
              <a:rPr lang="en-US" altLang="zh-CN" sz="2400" dirty="0">
                <a:latin typeface="Courier" pitchFamily="2" charset="0"/>
              </a:rPr>
              <a:t>  }</a:t>
            </a:r>
          </a:p>
          <a:p>
            <a:r>
              <a:rPr lang="en-US" altLang="zh-CN" sz="2400" dirty="0">
                <a:latin typeface="Courier" pitchFamily="2" charset="0"/>
              </a:rPr>
              <a:t>}</a:t>
            </a:r>
            <a:endParaRPr kumimoji="1" lang="zh-CN" altLang="en-US" sz="2400" dirty="0">
              <a:latin typeface="Courier" pitchFamily="2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F27904D3-849E-3C49-AF79-DEEA293FE16F}"/>
              </a:ext>
            </a:extLst>
          </p:cNvPr>
          <p:cNvSpPr/>
          <p:nvPr/>
        </p:nvSpPr>
        <p:spPr>
          <a:xfrm>
            <a:off x="3106057" y="2760643"/>
            <a:ext cx="595086" cy="461528"/>
          </a:xfrm>
          <a:prstGeom prst="ellipse">
            <a:avLst/>
          </a:prstGeom>
          <a:noFill/>
          <a:ln w="38100">
            <a:solidFill>
              <a:srgbClr val="FF5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2320BA8-DD6C-E74F-9CA0-3A306145C919}"/>
                  </a:ext>
                </a:extLst>
              </p:cNvPr>
              <p:cNvSpPr txBox="1"/>
              <p:nvPr/>
            </p:nvSpPr>
            <p:spPr>
              <a:xfrm>
                <a:off x="5294082" y="2693037"/>
                <a:ext cx="995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2320BA8-DD6C-E74F-9CA0-3A306145C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082" y="2693037"/>
                <a:ext cx="995657" cy="461665"/>
              </a:xfrm>
              <a:prstGeom prst="rect">
                <a:avLst/>
              </a:prstGeom>
              <a:blipFill>
                <a:blip r:embed="rId3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DC0CCA9-FBE2-0F43-8584-85773647CB32}"/>
                  </a:ext>
                </a:extLst>
              </p:cNvPr>
              <p:cNvSpPr txBox="1"/>
              <p:nvPr/>
            </p:nvSpPr>
            <p:spPr>
              <a:xfrm>
                <a:off x="5294081" y="3119520"/>
                <a:ext cx="19882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DC0CCA9-FBE2-0F43-8584-85773647C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081" y="3119520"/>
                <a:ext cx="1988237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48CC315-B66D-0648-A5B5-DDD5E5E0E1B7}"/>
                  </a:ext>
                </a:extLst>
              </p:cNvPr>
              <p:cNvSpPr txBox="1"/>
              <p:nvPr/>
            </p:nvSpPr>
            <p:spPr>
              <a:xfrm>
                <a:off x="5294081" y="3543647"/>
                <a:ext cx="25265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Condition: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48CC315-B66D-0648-A5B5-DDD5E5E0E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081" y="3543647"/>
                <a:ext cx="2526525" cy="461665"/>
              </a:xfrm>
              <a:prstGeom prst="rect">
                <a:avLst/>
              </a:prstGeom>
              <a:blipFill>
                <a:blip r:embed="rId5"/>
                <a:stretch>
                  <a:fillRect l="-3500" t="-7895" b="-2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964CCE3-4932-B34F-9B61-941EB6ABB51E}"/>
                  </a:ext>
                </a:extLst>
              </p:cNvPr>
              <p:cNvSpPr txBox="1"/>
              <p:nvPr/>
            </p:nvSpPr>
            <p:spPr>
              <a:xfrm>
                <a:off x="8694057" y="3581185"/>
                <a:ext cx="1560684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Satisfiable!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964CCE3-4932-B34F-9B61-941EB6ABB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057" y="3581185"/>
                <a:ext cx="1560684" cy="738664"/>
              </a:xfrm>
              <a:prstGeom prst="rect">
                <a:avLst/>
              </a:prstGeom>
              <a:blipFill>
                <a:blip r:embed="rId6"/>
                <a:stretch>
                  <a:fillRect l="-6452" t="-6667" r="-4839"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曲线连接符 13">
            <a:extLst>
              <a:ext uri="{FF2B5EF4-FFF2-40B4-BE49-F238E27FC236}">
                <a16:creationId xmlns:a16="http://schemas.microsoft.com/office/drawing/2014/main" id="{54BA8263-B3D9-3649-81D9-9D4AF557C15A}"/>
              </a:ext>
            </a:extLst>
          </p:cNvPr>
          <p:cNvCxnSpPr/>
          <p:nvPr/>
        </p:nvCxnSpPr>
        <p:spPr>
          <a:xfrm>
            <a:off x="1756229" y="2960914"/>
            <a:ext cx="1944914" cy="1204686"/>
          </a:xfrm>
          <a:prstGeom prst="curvedConnector3">
            <a:avLst>
              <a:gd name="adj1" fmla="val 0"/>
            </a:avLst>
          </a:prstGeom>
          <a:ln w="31750">
            <a:solidFill>
              <a:srgbClr val="FF5B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432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9613C4-1B79-2241-9322-2707FE78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Symbolic Execution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352994-3380-E842-AFE9-28E2D4C6C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Explore all program paths and their path conditions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3C83DD-81D4-6E41-8338-45F7174C6848}"/>
              </a:ext>
            </a:extLst>
          </p:cNvPr>
          <p:cNvSpPr txBox="1"/>
          <p:nvPr/>
        </p:nvSpPr>
        <p:spPr>
          <a:xfrm>
            <a:off x="1219200" y="2760643"/>
            <a:ext cx="56025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ourier" pitchFamily="2" charset="0"/>
              </a:rPr>
              <a:t>void</a:t>
            </a:r>
            <a:r>
              <a:rPr lang="en-US" altLang="zh-CN" sz="2400" dirty="0">
                <a:latin typeface="Courier" pitchFamily="2" charset="0"/>
              </a:rPr>
              <a:t> f(</a:t>
            </a:r>
            <a:r>
              <a:rPr lang="en-US" altLang="zh-CN" sz="2400" b="1" dirty="0">
                <a:latin typeface="Courier" pitchFamily="2" charset="0"/>
              </a:rPr>
              <a:t>int</a:t>
            </a:r>
            <a:r>
              <a:rPr lang="en-US" altLang="zh-CN" sz="2400" dirty="0">
                <a:latin typeface="Courier" pitchFamily="2" charset="0"/>
              </a:rPr>
              <a:t> y) {</a:t>
            </a:r>
          </a:p>
          <a:p>
            <a:r>
              <a:rPr lang="en-US" altLang="zh-CN" sz="2400" dirty="0">
                <a:latin typeface="Courier" pitchFamily="2" charset="0"/>
              </a:rPr>
              <a:t>  z = y * 2;</a:t>
            </a:r>
          </a:p>
          <a:p>
            <a:r>
              <a:rPr lang="en-US" altLang="zh-CN" sz="2400" b="1" dirty="0">
                <a:latin typeface="Courier" pitchFamily="2" charset="0"/>
              </a:rPr>
              <a:t>  if</a:t>
            </a:r>
            <a:r>
              <a:rPr lang="en-US" altLang="zh-CN" sz="2400" dirty="0">
                <a:latin typeface="Courier" pitchFamily="2" charset="0"/>
              </a:rPr>
              <a:t>(z == 12) {</a:t>
            </a:r>
          </a:p>
          <a:p>
            <a:r>
              <a:rPr lang="en-US" altLang="zh-CN" sz="2400" dirty="0">
                <a:latin typeface="Courier" pitchFamily="2" charset="0"/>
              </a:rPr>
              <a:t>    fail(); </a:t>
            </a:r>
          </a:p>
          <a:p>
            <a:r>
              <a:rPr lang="en-US" altLang="zh-CN" sz="2400" dirty="0">
                <a:latin typeface="Courier" pitchFamily="2" charset="0"/>
              </a:rPr>
              <a:t>  } </a:t>
            </a:r>
            <a:r>
              <a:rPr lang="en-US" altLang="zh-CN" sz="2400" b="1" dirty="0">
                <a:latin typeface="Courier" pitchFamily="2" charset="0"/>
              </a:rPr>
              <a:t>else </a:t>
            </a:r>
            <a:r>
              <a:rPr lang="en-US" altLang="zh-CN" sz="2400" dirty="0">
                <a:latin typeface="Courier" pitchFamily="2" charset="0"/>
              </a:rPr>
              <a:t>{ </a:t>
            </a:r>
          </a:p>
          <a:p>
            <a:r>
              <a:rPr lang="en-US" altLang="zh-CN" sz="2400" dirty="0">
                <a:latin typeface="Courier" pitchFamily="2" charset="0"/>
              </a:rPr>
              <a:t>    </a:t>
            </a:r>
            <a:r>
              <a:rPr lang="en-US" altLang="zh-CN" sz="2400" dirty="0" err="1">
                <a:latin typeface="Courier" pitchFamily="2" charset="0"/>
              </a:rPr>
              <a:t>printf</a:t>
            </a:r>
            <a:r>
              <a:rPr lang="en-US" altLang="zh-CN" sz="2400" dirty="0">
                <a:latin typeface="Courier" pitchFamily="2" charset="0"/>
              </a:rPr>
              <a:t>("OK");</a:t>
            </a:r>
          </a:p>
          <a:p>
            <a:r>
              <a:rPr lang="en-US" altLang="zh-CN" sz="2400" dirty="0">
                <a:latin typeface="Courier" pitchFamily="2" charset="0"/>
              </a:rPr>
              <a:t>  }</a:t>
            </a:r>
          </a:p>
          <a:p>
            <a:r>
              <a:rPr lang="en-US" altLang="zh-CN" sz="2400" dirty="0">
                <a:latin typeface="Courier" pitchFamily="2" charset="0"/>
              </a:rPr>
              <a:t>}</a:t>
            </a:r>
            <a:endParaRPr kumimoji="1" lang="zh-CN" altLang="en-US" sz="2400" dirty="0">
              <a:latin typeface="Courier" pitchFamily="2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F27904D3-849E-3C49-AF79-DEEA293FE16F}"/>
              </a:ext>
            </a:extLst>
          </p:cNvPr>
          <p:cNvSpPr/>
          <p:nvPr/>
        </p:nvSpPr>
        <p:spPr>
          <a:xfrm>
            <a:off x="3106057" y="2760643"/>
            <a:ext cx="595086" cy="461528"/>
          </a:xfrm>
          <a:prstGeom prst="ellipse">
            <a:avLst/>
          </a:prstGeom>
          <a:noFill/>
          <a:ln w="38100">
            <a:solidFill>
              <a:srgbClr val="FF5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2320BA8-DD6C-E74F-9CA0-3A306145C919}"/>
                  </a:ext>
                </a:extLst>
              </p:cNvPr>
              <p:cNvSpPr txBox="1"/>
              <p:nvPr/>
            </p:nvSpPr>
            <p:spPr>
              <a:xfrm>
                <a:off x="5294082" y="2693037"/>
                <a:ext cx="995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2320BA8-DD6C-E74F-9CA0-3A306145C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082" y="2693037"/>
                <a:ext cx="995657" cy="461665"/>
              </a:xfrm>
              <a:prstGeom prst="rect">
                <a:avLst/>
              </a:prstGeom>
              <a:blipFill>
                <a:blip r:embed="rId3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DC0CCA9-FBE2-0F43-8584-85773647CB32}"/>
                  </a:ext>
                </a:extLst>
              </p:cNvPr>
              <p:cNvSpPr txBox="1"/>
              <p:nvPr/>
            </p:nvSpPr>
            <p:spPr>
              <a:xfrm>
                <a:off x="5294081" y="3119520"/>
                <a:ext cx="19882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DC0CCA9-FBE2-0F43-8584-85773647C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081" y="3119520"/>
                <a:ext cx="1988237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8392C45-5594-C440-A509-505C10AA36B8}"/>
                  </a:ext>
                </a:extLst>
              </p:cNvPr>
              <p:cNvSpPr txBox="1"/>
              <p:nvPr/>
            </p:nvSpPr>
            <p:spPr>
              <a:xfrm>
                <a:off x="5294081" y="4285370"/>
                <a:ext cx="25265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Condition: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≠12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8392C45-5594-C440-A509-505C10AA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081" y="4285370"/>
                <a:ext cx="2526525" cy="461665"/>
              </a:xfrm>
              <a:prstGeom prst="rect">
                <a:avLst/>
              </a:prstGeom>
              <a:blipFill>
                <a:blip r:embed="rId5"/>
                <a:stretch>
                  <a:fillRect l="-3500" t="-10811" b="-27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3792208-AF7C-A64D-8792-F5C8050D1217}"/>
                  </a:ext>
                </a:extLst>
              </p:cNvPr>
              <p:cNvSpPr txBox="1"/>
              <p:nvPr/>
            </p:nvSpPr>
            <p:spPr>
              <a:xfrm>
                <a:off x="8694057" y="4284137"/>
                <a:ext cx="1560684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Satisfiable!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3792208-AF7C-A64D-8792-F5C8050D1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057" y="4284137"/>
                <a:ext cx="1560684" cy="738664"/>
              </a:xfrm>
              <a:prstGeom prst="rect">
                <a:avLst/>
              </a:prstGeom>
              <a:blipFill>
                <a:blip r:embed="rId6"/>
                <a:stretch>
                  <a:fillRect l="-6452" t="-6780" r="-4839" b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曲线连接符 12">
            <a:extLst>
              <a:ext uri="{FF2B5EF4-FFF2-40B4-BE49-F238E27FC236}">
                <a16:creationId xmlns:a16="http://schemas.microsoft.com/office/drawing/2014/main" id="{21D27FAA-DF09-704C-AD40-79ADEDA4FB10}"/>
              </a:ext>
            </a:extLst>
          </p:cNvPr>
          <p:cNvCxnSpPr>
            <a:cxnSpLocks/>
          </p:cNvCxnSpPr>
          <p:nvPr/>
        </p:nvCxnSpPr>
        <p:spPr>
          <a:xfrm>
            <a:off x="1756229" y="2960914"/>
            <a:ext cx="2598057" cy="2061887"/>
          </a:xfrm>
          <a:prstGeom prst="curvedConnector3">
            <a:avLst>
              <a:gd name="adj1" fmla="val -280"/>
            </a:avLst>
          </a:prstGeom>
          <a:ln w="31750">
            <a:solidFill>
              <a:srgbClr val="FF5B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212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6569DF4-6891-9443-94DC-1B8E8DD91AC0}"/>
              </a:ext>
            </a:extLst>
          </p:cNvPr>
          <p:cNvSpPr txBox="1"/>
          <p:nvPr/>
        </p:nvSpPr>
        <p:spPr>
          <a:xfrm>
            <a:off x="2295572" y="3222170"/>
            <a:ext cx="1608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Techniques</a:t>
            </a:r>
            <a:endParaRPr kumimoji="1"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54464F59-FD88-8340-A1D1-60F3273B7FA0}"/>
              </a:ext>
            </a:extLst>
          </p:cNvPr>
          <p:cNvSpPr/>
          <p:nvPr/>
        </p:nvSpPr>
        <p:spPr>
          <a:xfrm>
            <a:off x="4223660" y="738832"/>
            <a:ext cx="696686" cy="5428343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9E3F1A0-581B-8D45-B7E7-DD5DE398D524}"/>
              </a:ext>
            </a:extLst>
          </p:cNvPr>
          <p:cNvSpPr txBox="1"/>
          <p:nvPr/>
        </p:nvSpPr>
        <p:spPr>
          <a:xfrm>
            <a:off x="5239660" y="554166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Fuzzing</a:t>
            </a:r>
            <a:endParaRPr kumimoji="1"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478B6E2-674B-374E-8966-16E49F1C205F}"/>
              </a:ext>
            </a:extLst>
          </p:cNvPr>
          <p:cNvSpPr txBox="1"/>
          <p:nvPr/>
        </p:nvSpPr>
        <p:spPr>
          <a:xfrm>
            <a:off x="5239658" y="1810462"/>
            <a:ext cx="3123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Property-Based Testing</a:t>
            </a:r>
            <a:endParaRPr kumimoji="1"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4C03364-6B3C-0541-9380-F4E84D04592A}"/>
              </a:ext>
            </a:extLst>
          </p:cNvPr>
          <p:cNvSpPr txBox="1"/>
          <p:nvPr/>
        </p:nvSpPr>
        <p:spPr>
          <a:xfrm>
            <a:off x="5239658" y="3134472"/>
            <a:ext cx="343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Stateless Model Checking</a:t>
            </a:r>
            <a:endParaRPr kumimoji="1"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31F1196-30EB-A944-B270-A5A9A3C6C7FE}"/>
              </a:ext>
            </a:extLst>
          </p:cNvPr>
          <p:cNvSpPr txBox="1"/>
          <p:nvPr/>
        </p:nvSpPr>
        <p:spPr>
          <a:xfrm>
            <a:off x="5239658" y="4458482"/>
            <a:ext cx="2646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Symbolic Execution</a:t>
            </a:r>
            <a:endParaRPr kumimoji="1"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A5E4DC1-99D8-A94D-AD6E-2A561A554549}"/>
              </a:ext>
            </a:extLst>
          </p:cNvPr>
          <p:cNvSpPr txBox="1"/>
          <p:nvPr/>
        </p:nvSpPr>
        <p:spPr>
          <a:xfrm>
            <a:off x="5239658" y="5714779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kumimoji="1"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36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23BCBA-716F-AA4B-B4DF-DFD658F3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ED5C7F-CCEC-3B4D-9CC0-053AD8A8F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kumimoji="1" lang="en-US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Looks promising!</a:t>
            </a:r>
          </a:p>
          <a:p>
            <a:pPr marL="0" indent="0" algn="ctr">
              <a:buNone/>
            </a:pP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Now let’s integrate them into ShardStore!</a:t>
            </a:r>
          </a:p>
        </p:txBody>
      </p:sp>
      <p:pic>
        <p:nvPicPr>
          <p:cNvPr id="4" name="Picture 2" descr="Coding Monkey">
            <a:extLst>
              <a:ext uri="{FF2B5EF4-FFF2-40B4-BE49-F238E27FC236}">
                <a16:creationId xmlns:a16="http://schemas.microsoft.com/office/drawing/2014/main" id="{02CC2204-4546-8242-A97C-63936808E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312194"/>
            <a:ext cx="16891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469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FC6A73-3549-1445-BB22-263A94B1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Desirable Properties for S3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E4A1F4-B705-C947-9522-95F45A3B1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Durable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(no crash)</a:t>
            </a:r>
          </a:p>
          <a:p>
            <a:pPr lvl="1"/>
            <a:endParaRPr kumimoji="1"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Consistent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(crash, concurrent)</a:t>
            </a:r>
            <a:endParaRPr kumimoji="1" lang="en-US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kumimoji="1"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High availability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(normally)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Out of scope for ShardStore</a:t>
            </a:r>
          </a:p>
          <a:p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High Performance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Out of scope for ShardStore</a:t>
            </a:r>
          </a:p>
        </p:txBody>
      </p:sp>
    </p:spTree>
    <p:extLst>
      <p:ext uri="{BB962C8B-B14F-4D97-AF65-F5344CB8AC3E}">
        <p14:creationId xmlns:p14="http://schemas.microsoft.com/office/powerpoint/2010/main" val="134263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F60A70-5008-5644-BD8F-A7EFC966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Crash Consistency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AAC7B2-1972-F940-B029-4348C8A7D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Soft updates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Arrange writes so that on-disk state is consistent after each write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Complicating factors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ShardStore is highly concurrent!</a:t>
            </a:r>
          </a:p>
          <a:p>
            <a:pPr lvl="2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Not single log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Requires global reasoning of write orderings</a:t>
            </a:r>
          </a:p>
          <a:p>
            <a:pPr lvl="2"/>
            <a:r>
              <a:rPr kumimoji="1" lang="en-US" altLang="zh-CN" dirty="0">
                <a:latin typeface="Courier" pitchFamily="2" charset="0"/>
                <a:cs typeface="Calibri" panose="020F0502020204030204" pitchFamily="34" charset="0"/>
              </a:rPr>
              <a:t>Dependency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type</a:t>
            </a:r>
          </a:p>
          <a:p>
            <a:pPr lvl="2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Build explicit dependency graphs</a:t>
            </a:r>
          </a:p>
        </p:txBody>
      </p:sp>
    </p:spTree>
    <p:extLst>
      <p:ext uri="{BB962C8B-B14F-4D97-AF65-F5344CB8AC3E}">
        <p14:creationId xmlns:p14="http://schemas.microsoft.com/office/powerpoint/2010/main" val="26701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90B8B-7A32-CD4A-81C9-F6F8DE5C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Decomposition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7F205BC5-E700-3445-928C-6277869534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076550"/>
              </p:ext>
            </p:extLst>
          </p:nvPr>
        </p:nvGraphicFramePr>
        <p:xfrm>
          <a:off x="838203" y="2701925"/>
          <a:ext cx="10515597" cy="24079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40159652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20500594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161109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Crashing</a:t>
                      </a:r>
                      <a:endParaRPr lang="zh-CN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Crashing</a:t>
                      </a:r>
                      <a:endParaRPr lang="zh-CN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693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Sequential</a:t>
                      </a:r>
                      <a:endParaRPr lang="zh-CN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PBT </a:t>
                      </a:r>
                    </a:p>
                    <a:p>
                      <a:r>
                        <a:rPr lang="en-US" altLang="zh-C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(functional correctness)</a:t>
                      </a:r>
                      <a:endParaRPr lang="zh-CN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PBT </a:t>
                      </a:r>
                    </a:p>
                    <a:p>
                      <a:r>
                        <a:rPr lang="en-US" altLang="zh-C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(crash consistency)</a:t>
                      </a:r>
                      <a:endParaRPr lang="zh-CN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012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Concurrent</a:t>
                      </a:r>
                      <a:endParaRPr lang="zh-CN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SMC </a:t>
                      </a:r>
                    </a:p>
                    <a:p>
                      <a:r>
                        <a:rPr lang="en-US" altLang="zh-C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(concurrency)</a:t>
                      </a:r>
                      <a:endParaRPr lang="zh-CN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???</a:t>
                      </a:r>
                      <a:endParaRPr lang="zh-CN" alt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456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911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AC06B1-CF6C-604A-B162-3C289A16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Functional correctness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1D98D9-3AB6-B64D-8D3D-9787C15AE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Concern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High-level functionality should be correct</a:t>
            </a:r>
          </a:p>
          <a:p>
            <a:endParaRPr kumimoji="1"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But, what is considered </a:t>
            </a: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correct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? Where is our spec?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71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692125-3FE2-AB40-AECA-72B9B2EB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Reference models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222695-4CF6-B94F-A206-81B2FEDBD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“What is correct?”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Executable &amp; Written in the Same language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 deliberate design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Much simpler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Obviously “correct”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Just a HashMap for KV mappings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BEEC14A-72B5-D14A-B3FF-EFE250E69CA5}"/>
              </a:ext>
            </a:extLst>
          </p:cNvPr>
          <p:cNvSpPr/>
          <p:nvPr/>
        </p:nvSpPr>
        <p:spPr>
          <a:xfrm>
            <a:off x="7074568" y="1973179"/>
            <a:ext cx="1467853" cy="541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KV Map 0</a:t>
            </a:r>
            <a:endParaRPr kumimoji="1"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BE5C9A0-0EC5-D94B-9B81-9EA8FA7AC54C}"/>
              </a:ext>
            </a:extLst>
          </p:cNvPr>
          <p:cNvSpPr/>
          <p:nvPr/>
        </p:nvSpPr>
        <p:spPr>
          <a:xfrm>
            <a:off x="7074568" y="3284621"/>
            <a:ext cx="1467853" cy="541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KV Map 1</a:t>
            </a:r>
            <a:endParaRPr kumimoji="1"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1E27EA-87F3-A846-A857-4ADDCF1D399A}"/>
              </a:ext>
            </a:extLst>
          </p:cNvPr>
          <p:cNvSpPr/>
          <p:nvPr/>
        </p:nvSpPr>
        <p:spPr>
          <a:xfrm>
            <a:off x="7074568" y="4596064"/>
            <a:ext cx="1467853" cy="541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KV Map 2</a:t>
            </a:r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8261D3-435B-7A4E-B3AE-FE43A6D8FAB6}"/>
              </a:ext>
            </a:extLst>
          </p:cNvPr>
          <p:cNvSpPr/>
          <p:nvPr/>
        </p:nvSpPr>
        <p:spPr>
          <a:xfrm>
            <a:off x="9520989" y="1973179"/>
            <a:ext cx="1467853" cy="541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KV Map 0</a:t>
            </a:r>
            <a:endParaRPr kumimoji="1"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80D8862-079C-D540-B1F6-1FA3A185F214}"/>
              </a:ext>
            </a:extLst>
          </p:cNvPr>
          <p:cNvSpPr/>
          <p:nvPr/>
        </p:nvSpPr>
        <p:spPr>
          <a:xfrm>
            <a:off x="9520988" y="3284620"/>
            <a:ext cx="1467853" cy="541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KV Map 1</a:t>
            </a:r>
            <a:endParaRPr kumimoji="1"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1372BD6-F8C8-E542-8492-D61A3601AA72}"/>
              </a:ext>
            </a:extLst>
          </p:cNvPr>
          <p:cNvSpPr/>
          <p:nvPr/>
        </p:nvSpPr>
        <p:spPr>
          <a:xfrm>
            <a:off x="9520989" y="4596063"/>
            <a:ext cx="1467853" cy="541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KV Map 2</a:t>
            </a:r>
            <a:endParaRPr kumimoji="1" lang="zh-CN" altLang="en-US" dirty="0"/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EE83929F-9D6F-634E-8B09-8A1C3C5155E5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7808495" y="2514600"/>
            <a:ext cx="0" cy="770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919350E0-C40C-C44F-8A0A-4EF0F1B0DAE6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7808495" y="3826042"/>
            <a:ext cx="0" cy="770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1C4E4759-7F84-1241-9E18-CFCEBEE350D0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10254915" y="2514600"/>
            <a:ext cx="1" cy="77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4D740AF1-C935-A142-A804-9291D6D11019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10254915" y="3826041"/>
            <a:ext cx="1" cy="770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56E1A104-D89E-0B40-B1B3-D7CF932526B3}"/>
              </a:ext>
            </a:extLst>
          </p:cNvPr>
          <p:cNvSpPr txBox="1"/>
          <p:nvPr/>
        </p:nvSpPr>
        <p:spPr>
          <a:xfrm>
            <a:off x="7737543" y="2720709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model(</a:t>
            </a:r>
            <a:r>
              <a:rPr kumimoji="1" lang="en-US" altLang="zh-CN" dirty="0" err="1"/>
              <a:t>op,arg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8D9F819-D497-3445-889D-8B4A8315906D}"/>
              </a:ext>
            </a:extLst>
          </p:cNvPr>
          <p:cNvSpPr txBox="1"/>
          <p:nvPr/>
        </p:nvSpPr>
        <p:spPr>
          <a:xfrm>
            <a:off x="7745564" y="3949733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model(</a:t>
            </a:r>
            <a:r>
              <a:rPr kumimoji="1" lang="en-US" altLang="zh-CN" dirty="0" err="1"/>
              <a:t>op,arg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B6322EB-5282-5D41-969D-F378DE3CDEDD}"/>
              </a:ext>
            </a:extLst>
          </p:cNvPr>
          <p:cNvSpPr txBox="1"/>
          <p:nvPr/>
        </p:nvSpPr>
        <p:spPr>
          <a:xfrm>
            <a:off x="10254914" y="2686689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imp(</a:t>
            </a:r>
            <a:r>
              <a:rPr kumimoji="1" lang="en-US" altLang="zh-CN" dirty="0" err="1"/>
              <a:t>op,arg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2B1507C-F18D-1C40-A6BB-654C06A738AD}"/>
              </a:ext>
            </a:extLst>
          </p:cNvPr>
          <p:cNvSpPr txBox="1"/>
          <p:nvPr/>
        </p:nvSpPr>
        <p:spPr>
          <a:xfrm>
            <a:off x="10254913" y="3998130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imp(</a:t>
            </a:r>
            <a:r>
              <a:rPr kumimoji="1" lang="en-US" altLang="zh-CN" dirty="0" err="1"/>
              <a:t>op,arg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0E0C4BB-B2C4-6D49-A154-7BD94E3B57E2}"/>
              </a:ext>
            </a:extLst>
          </p:cNvPr>
          <p:cNvSpPr txBox="1"/>
          <p:nvPr/>
        </p:nvSpPr>
        <p:spPr>
          <a:xfrm>
            <a:off x="8812896" y="339839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=?</a:t>
            </a:r>
            <a:endParaRPr kumimoji="1"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8FF34F9-ED84-9841-8A9B-6A4E2D0F33D4}"/>
              </a:ext>
            </a:extLst>
          </p:cNvPr>
          <p:cNvSpPr txBox="1"/>
          <p:nvPr/>
        </p:nvSpPr>
        <p:spPr>
          <a:xfrm>
            <a:off x="8800864" y="202679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=?</a:t>
            </a:r>
            <a:endParaRPr kumimoji="1"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8A72A6B-2BE3-E24F-88B6-33C509AE9905}"/>
              </a:ext>
            </a:extLst>
          </p:cNvPr>
          <p:cNvSpPr txBox="1"/>
          <p:nvPr/>
        </p:nvSpPr>
        <p:spPr>
          <a:xfrm>
            <a:off x="8848990" y="469780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=?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62123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21FC95-CC34-9149-AE51-9B494A4C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PBT Setup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内容占位符 8" descr="法槌">
            <a:extLst>
              <a:ext uri="{FF2B5EF4-FFF2-40B4-BE49-F238E27FC236}">
                <a16:creationId xmlns:a16="http://schemas.microsoft.com/office/drawing/2014/main" id="{BE1921B6-FB7D-E544-A111-00AA800E6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4407695"/>
            <a:ext cx="914400" cy="914400"/>
          </a:xfrm>
        </p:spPr>
      </p:pic>
      <p:pic>
        <p:nvPicPr>
          <p:cNvPr id="11" name="图形 10" descr="齿轮">
            <a:extLst>
              <a:ext uri="{FF2B5EF4-FFF2-40B4-BE49-F238E27FC236}">
                <a16:creationId xmlns:a16="http://schemas.microsoft.com/office/drawing/2014/main" id="{873AC836-23DA-8F42-A967-FDE889857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800" y="1535906"/>
            <a:ext cx="914400" cy="914400"/>
          </a:xfrm>
          <a:prstGeom prst="rect">
            <a:avLst/>
          </a:prstGeom>
        </p:spPr>
      </p:pic>
      <p:pic>
        <p:nvPicPr>
          <p:cNvPr id="15" name="图形 14" descr="数据库">
            <a:extLst>
              <a:ext uri="{FF2B5EF4-FFF2-40B4-BE49-F238E27FC236}">
                <a16:creationId xmlns:a16="http://schemas.microsoft.com/office/drawing/2014/main" id="{E96CF172-EEDE-6D46-9FD4-AE9171EFF0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59700" y="2971800"/>
            <a:ext cx="914400" cy="914400"/>
          </a:xfrm>
          <a:prstGeom prst="rect">
            <a:avLst/>
          </a:prstGeom>
        </p:spPr>
      </p:pic>
      <p:pic>
        <p:nvPicPr>
          <p:cNvPr id="17" name="图形 16" descr="灯泡">
            <a:extLst>
              <a:ext uri="{FF2B5EF4-FFF2-40B4-BE49-F238E27FC236}">
                <a16:creationId xmlns:a16="http://schemas.microsoft.com/office/drawing/2014/main" id="{AC63DC67-98A9-2E41-891B-EBB479133F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17901" y="2971800"/>
            <a:ext cx="914400" cy="914400"/>
          </a:xfrm>
          <a:prstGeom prst="rect">
            <a:avLst/>
          </a:prstGeom>
        </p:spPr>
      </p:pic>
      <p:cxnSp>
        <p:nvCxnSpPr>
          <p:cNvPr id="19" name="曲线连接符 18">
            <a:extLst>
              <a:ext uri="{FF2B5EF4-FFF2-40B4-BE49-F238E27FC236}">
                <a16:creationId xmlns:a16="http://schemas.microsoft.com/office/drawing/2014/main" id="{CAB9923A-C54C-EE49-A1DC-724088F20529}"/>
              </a:ext>
            </a:extLst>
          </p:cNvPr>
          <p:cNvCxnSpPr>
            <a:stCxn id="11" idx="1"/>
            <a:endCxn id="17" idx="0"/>
          </p:cNvCxnSpPr>
          <p:nvPr/>
        </p:nvCxnSpPr>
        <p:spPr>
          <a:xfrm rot="10800000" flipV="1">
            <a:off x="3975102" y="1993106"/>
            <a:ext cx="1663699" cy="978694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曲线连接符 20">
            <a:extLst>
              <a:ext uri="{FF2B5EF4-FFF2-40B4-BE49-F238E27FC236}">
                <a16:creationId xmlns:a16="http://schemas.microsoft.com/office/drawing/2014/main" id="{930058E5-889E-0246-AFAB-276CA2EF48CE}"/>
              </a:ext>
            </a:extLst>
          </p:cNvPr>
          <p:cNvCxnSpPr>
            <a:stCxn id="17" idx="2"/>
            <a:endCxn id="9" idx="1"/>
          </p:cNvCxnSpPr>
          <p:nvPr/>
        </p:nvCxnSpPr>
        <p:spPr>
          <a:xfrm rot="16200000" flipH="1">
            <a:off x="4317603" y="3543697"/>
            <a:ext cx="978695" cy="166369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曲线连接符 22">
            <a:extLst>
              <a:ext uri="{FF2B5EF4-FFF2-40B4-BE49-F238E27FC236}">
                <a16:creationId xmlns:a16="http://schemas.microsoft.com/office/drawing/2014/main" id="{4C7A0435-90F3-2D41-8DBC-66821F526258}"/>
              </a:ext>
            </a:extLst>
          </p:cNvPr>
          <p:cNvCxnSpPr>
            <a:stCxn id="11" idx="3"/>
            <a:endCxn id="15" idx="0"/>
          </p:cNvCxnSpPr>
          <p:nvPr/>
        </p:nvCxnSpPr>
        <p:spPr>
          <a:xfrm>
            <a:off x="6553200" y="1993106"/>
            <a:ext cx="1663700" cy="978694"/>
          </a:xfrm>
          <a:prstGeom prst="curvedConnector2">
            <a:avLst/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曲线连接符 24">
            <a:extLst>
              <a:ext uri="{FF2B5EF4-FFF2-40B4-BE49-F238E27FC236}">
                <a16:creationId xmlns:a16="http://schemas.microsoft.com/office/drawing/2014/main" id="{E5F6E8B4-0567-1340-B8B4-31ABBAFE2045}"/>
              </a:ext>
            </a:extLst>
          </p:cNvPr>
          <p:cNvCxnSpPr>
            <a:stCxn id="15" idx="2"/>
            <a:endCxn id="9" idx="3"/>
          </p:cNvCxnSpPr>
          <p:nvPr/>
        </p:nvCxnSpPr>
        <p:spPr>
          <a:xfrm rot="5400000">
            <a:off x="6895703" y="3543697"/>
            <a:ext cx="978695" cy="166370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EA121A3C-864E-E34E-9589-C8942557C862}"/>
              </a:ext>
            </a:extLst>
          </p:cNvPr>
          <p:cNvSpPr txBox="1"/>
          <p:nvPr/>
        </p:nvSpPr>
        <p:spPr>
          <a:xfrm>
            <a:off x="1378723" y="3204047"/>
            <a:ext cx="2281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reference model</a:t>
            </a:r>
            <a:endParaRPr kumimoji="1"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8813B8B-6D30-1B42-AE03-51507E6CA3F7}"/>
              </a:ext>
            </a:extLst>
          </p:cNvPr>
          <p:cNvSpPr txBox="1"/>
          <p:nvPr/>
        </p:nvSpPr>
        <p:spPr>
          <a:xfrm>
            <a:off x="8674100" y="3244334"/>
            <a:ext cx="323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ShardStore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(in-memory)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40DA5BD-58B0-0749-A23E-15DB74501B1C}"/>
              </a:ext>
            </a:extLst>
          </p:cNvPr>
          <p:cNvSpPr txBox="1"/>
          <p:nvPr/>
        </p:nvSpPr>
        <p:spPr>
          <a:xfrm>
            <a:off x="5070719" y="5322094"/>
            <a:ext cx="2050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KV map equal?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A39EEA1-E0FF-4E48-9ED2-65A33577E515}"/>
              </a:ext>
            </a:extLst>
          </p:cNvPr>
          <p:cNvSpPr txBox="1"/>
          <p:nvPr/>
        </p:nvSpPr>
        <p:spPr>
          <a:xfrm>
            <a:off x="7759700" y="2057401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Courier" pitchFamily="2" charset="0"/>
              </a:rPr>
              <a:t>PUT(1,v)</a:t>
            </a:r>
            <a:endParaRPr kumimoji="1" lang="zh-CN" altLang="en-US" sz="2400" dirty="0">
              <a:latin typeface="Courier" pitchFamily="2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6573451-A808-5849-ACDA-7A48CF12B749}"/>
              </a:ext>
            </a:extLst>
          </p:cNvPr>
          <p:cNvSpPr txBox="1"/>
          <p:nvPr/>
        </p:nvSpPr>
        <p:spPr>
          <a:xfrm>
            <a:off x="2830274" y="2057406"/>
            <a:ext cx="1659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2400" dirty="0">
                <a:latin typeface="Courier" pitchFamily="2" charset="0"/>
              </a:rPr>
              <a:t>PUT(1,v)</a:t>
            </a:r>
            <a:endParaRPr kumimoji="1" lang="zh-CN" altLang="en-US" sz="2400" dirty="0">
              <a:latin typeface="Courier" pitchFamily="2" charset="0"/>
            </a:endParaRPr>
          </a:p>
        </p:txBody>
      </p: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A912E271-639A-3D4F-A2B0-68D2D3C4A6AC}"/>
              </a:ext>
            </a:extLst>
          </p:cNvPr>
          <p:cNvCxnSpPr>
            <a:stCxn id="9" idx="0"/>
            <a:endCxn id="11" idx="2"/>
          </p:cNvCxnSpPr>
          <p:nvPr/>
        </p:nvCxnSpPr>
        <p:spPr>
          <a:xfrm flipV="1">
            <a:off x="6096000" y="2450306"/>
            <a:ext cx="0" cy="19573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C23B5B35-CD8B-8140-A0F6-DC5BEAB33E5F}"/>
              </a:ext>
            </a:extLst>
          </p:cNvPr>
          <p:cNvSpPr txBox="1"/>
          <p:nvPr/>
        </p:nvSpPr>
        <p:spPr>
          <a:xfrm>
            <a:off x="6096000" y="3180043"/>
            <a:ext cx="60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kumimoji="1"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20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BD5D5-3163-EC4A-8EFF-CF390EA0D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Functional correctness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0B7665-49ED-7947-915B-78F3BC5A3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Concern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hard disk failure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“Hard disks fail at a non-trivial rate”</a:t>
            </a:r>
          </a:p>
          <a:p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Difficulty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Cannot replicate real-world input/output behaviors in reference models</a:t>
            </a:r>
          </a:p>
          <a:p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Simulate failures and inject failures into workloads</a:t>
            </a:r>
          </a:p>
        </p:txBody>
      </p:sp>
    </p:spTree>
    <p:extLst>
      <p:ext uri="{BB962C8B-B14F-4D97-AF65-F5344CB8AC3E}">
        <p14:creationId xmlns:p14="http://schemas.microsoft.com/office/powerpoint/2010/main" val="2496959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74088-98FE-C44D-814A-230114FD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Disk failure injection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D41AB6-B0C3-0E46-82C0-8DDA28F4E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457"/>
            <a:ext cx="10515600" cy="4351338"/>
          </a:xfrm>
        </p:spPr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Extend the input generator with new failure operations</a:t>
            </a:r>
          </a:p>
          <a:p>
            <a:pPr lvl="1"/>
            <a:endParaRPr kumimoji="1"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内容占位符 8" descr="法槌">
            <a:extLst>
              <a:ext uri="{FF2B5EF4-FFF2-40B4-BE49-F238E27FC236}">
                <a16:creationId xmlns:a16="http://schemas.microsoft.com/office/drawing/2014/main" id="{51F0FD6F-46CB-5445-A2DD-ED2F157EF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4794409"/>
            <a:ext cx="914400" cy="914400"/>
          </a:xfrm>
          <a:prstGeom prst="rect">
            <a:avLst/>
          </a:prstGeom>
        </p:spPr>
      </p:pic>
      <p:pic>
        <p:nvPicPr>
          <p:cNvPr id="5" name="图形 4" descr="齿轮">
            <a:extLst>
              <a:ext uri="{FF2B5EF4-FFF2-40B4-BE49-F238E27FC236}">
                <a16:creationId xmlns:a16="http://schemas.microsoft.com/office/drawing/2014/main" id="{ADD22E98-5414-3241-B891-29C4AD1DC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800" y="1922620"/>
            <a:ext cx="914400" cy="914400"/>
          </a:xfrm>
          <a:prstGeom prst="rect">
            <a:avLst/>
          </a:prstGeom>
        </p:spPr>
      </p:pic>
      <p:pic>
        <p:nvPicPr>
          <p:cNvPr id="6" name="图形 5" descr="数据库">
            <a:extLst>
              <a:ext uri="{FF2B5EF4-FFF2-40B4-BE49-F238E27FC236}">
                <a16:creationId xmlns:a16="http://schemas.microsoft.com/office/drawing/2014/main" id="{1B921D32-380D-8949-B579-5784355A2C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59700" y="3358514"/>
            <a:ext cx="914400" cy="914400"/>
          </a:xfrm>
          <a:prstGeom prst="rect">
            <a:avLst/>
          </a:prstGeom>
        </p:spPr>
      </p:pic>
      <p:pic>
        <p:nvPicPr>
          <p:cNvPr id="7" name="图形 6" descr="灯泡">
            <a:extLst>
              <a:ext uri="{FF2B5EF4-FFF2-40B4-BE49-F238E27FC236}">
                <a16:creationId xmlns:a16="http://schemas.microsoft.com/office/drawing/2014/main" id="{A1B7C79D-B081-3549-A077-FDAB757143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17901" y="3358514"/>
            <a:ext cx="914400" cy="914400"/>
          </a:xfrm>
          <a:prstGeom prst="rect">
            <a:avLst/>
          </a:prstGeom>
        </p:spPr>
      </p:pic>
      <p:cxnSp>
        <p:nvCxnSpPr>
          <p:cNvPr id="8" name="曲线连接符 7">
            <a:extLst>
              <a:ext uri="{FF2B5EF4-FFF2-40B4-BE49-F238E27FC236}">
                <a16:creationId xmlns:a16="http://schemas.microsoft.com/office/drawing/2014/main" id="{E3AB72F9-3720-E441-B790-544FD61B2477}"/>
              </a:ext>
            </a:extLst>
          </p:cNvPr>
          <p:cNvCxnSpPr>
            <a:stCxn id="5" idx="1"/>
            <a:endCxn id="7" idx="0"/>
          </p:cNvCxnSpPr>
          <p:nvPr/>
        </p:nvCxnSpPr>
        <p:spPr>
          <a:xfrm rot="10800000" flipV="1">
            <a:off x="3975102" y="2379820"/>
            <a:ext cx="1663699" cy="978694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曲线连接符 8">
            <a:extLst>
              <a:ext uri="{FF2B5EF4-FFF2-40B4-BE49-F238E27FC236}">
                <a16:creationId xmlns:a16="http://schemas.microsoft.com/office/drawing/2014/main" id="{7F8852EC-6057-CA4D-8650-CA78DCBBBC36}"/>
              </a:ext>
            </a:extLst>
          </p:cNvPr>
          <p:cNvCxnSpPr>
            <a:stCxn id="7" idx="2"/>
            <a:endCxn id="4" idx="1"/>
          </p:cNvCxnSpPr>
          <p:nvPr/>
        </p:nvCxnSpPr>
        <p:spPr>
          <a:xfrm rot="16200000" flipH="1">
            <a:off x="4317603" y="3930411"/>
            <a:ext cx="978695" cy="166369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曲线连接符 9">
            <a:extLst>
              <a:ext uri="{FF2B5EF4-FFF2-40B4-BE49-F238E27FC236}">
                <a16:creationId xmlns:a16="http://schemas.microsoft.com/office/drawing/2014/main" id="{70D5F128-E1B7-D945-9102-C55E0B3D5069}"/>
              </a:ext>
            </a:extLst>
          </p:cNvPr>
          <p:cNvCxnSpPr>
            <a:stCxn id="5" idx="3"/>
            <a:endCxn id="6" idx="0"/>
          </p:cNvCxnSpPr>
          <p:nvPr/>
        </p:nvCxnSpPr>
        <p:spPr>
          <a:xfrm>
            <a:off x="6553200" y="2379820"/>
            <a:ext cx="1663700" cy="978694"/>
          </a:xfrm>
          <a:prstGeom prst="curvedConnector2">
            <a:avLst/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曲线连接符 10">
            <a:extLst>
              <a:ext uri="{FF2B5EF4-FFF2-40B4-BE49-F238E27FC236}">
                <a16:creationId xmlns:a16="http://schemas.microsoft.com/office/drawing/2014/main" id="{183D2190-312E-B847-A534-73EBB114473E}"/>
              </a:ext>
            </a:extLst>
          </p:cNvPr>
          <p:cNvCxnSpPr>
            <a:stCxn id="6" idx="2"/>
            <a:endCxn id="4" idx="3"/>
          </p:cNvCxnSpPr>
          <p:nvPr/>
        </p:nvCxnSpPr>
        <p:spPr>
          <a:xfrm rot="5400000">
            <a:off x="6895703" y="3930411"/>
            <a:ext cx="978695" cy="166370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8648D8B8-F7EA-6A4C-8C0A-6926E28E60FC}"/>
              </a:ext>
            </a:extLst>
          </p:cNvPr>
          <p:cNvSpPr txBox="1"/>
          <p:nvPr/>
        </p:nvSpPr>
        <p:spPr>
          <a:xfrm>
            <a:off x="1397002" y="3580417"/>
            <a:ext cx="2281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reference model</a:t>
            </a:r>
            <a:endParaRPr kumimoji="1"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1982D63-F8A5-F941-8E64-C5246E396C5E}"/>
              </a:ext>
            </a:extLst>
          </p:cNvPr>
          <p:cNvSpPr txBox="1"/>
          <p:nvPr/>
        </p:nvSpPr>
        <p:spPr>
          <a:xfrm>
            <a:off x="8674100" y="3631048"/>
            <a:ext cx="323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ShardStore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(in-memory)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44AF334-8CA3-C44C-BD4C-D8838FD229D7}"/>
              </a:ext>
            </a:extLst>
          </p:cNvPr>
          <p:cNvSpPr txBox="1"/>
          <p:nvPr/>
        </p:nvSpPr>
        <p:spPr>
          <a:xfrm>
            <a:off x="5070719" y="5708808"/>
            <a:ext cx="2050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KV map equal?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7DAAC44-250D-C043-96DA-F65231E749B0}"/>
              </a:ext>
            </a:extLst>
          </p:cNvPr>
          <p:cNvSpPr txBox="1"/>
          <p:nvPr/>
        </p:nvSpPr>
        <p:spPr>
          <a:xfrm>
            <a:off x="7759700" y="2444115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Courier" pitchFamily="2" charset="0"/>
              </a:rPr>
              <a:t>PUT(</a:t>
            </a:r>
            <a:r>
              <a:rPr kumimoji="1" lang="en-US" altLang="zh-CN" sz="2400" dirty="0" err="1">
                <a:latin typeface="Courier" pitchFamily="2" charset="0"/>
              </a:rPr>
              <a:t>k,v</a:t>
            </a:r>
            <a:r>
              <a:rPr kumimoji="1" lang="en-US" altLang="zh-CN" sz="2400" dirty="0">
                <a:latin typeface="Courier" pitchFamily="2" charset="0"/>
              </a:rPr>
              <a:t>); FAIL; ...</a:t>
            </a:r>
            <a:endParaRPr kumimoji="1" lang="zh-CN" altLang="en-US" sz="2400" dirty="0">
              <a:latin typeface="Courier" pitchFamily="2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6F84CB1-D8DD-2C46-B3D9-C7877EC247D4}"/>
              </a:ext>
            </a:extLst>
          </p:cNvPr>
          <p:cNvSpPr txBox="1"/>
          <p:nvPr/>
        </p:nvSpPr>
        <p:spPr>
          <a:xfrm>
            <a:off x="608613" y="2444115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2400" dirty="0">
                <a:latin typeface="Courier" pitchFamily="2" charset="0"/>
              </a:rPr>
              <a:t>PUT(</a:t>
            </a:r>
            <a:r>
              <a:rPr kumimoji="1" lang="en-US" altLang="zh-CN" sz="2400" dirty="0" err="1">
                <a:latin typeface="Courier" pitchFamily="2" charset="0"/>
              </a:rPr>
              <a:t>k,v</a:t>
            </a:r>
            <a:r>
              <a:rPr kumimoji="1" lang="en-US" altLang="zh-CN" sz="2400" dirty="0">
                <a:latin typeface="Courier" pitchFamily="2" charset="0"/>
              </a:rPr>
              <a:t>); FAIL; ...</a:t>
            </a:r>
            <a:endParaRPr kumimoji="1" lang="zh-CN" altLang="en-US" sz="2400" dirty="0">
              <a:latin typeface="Courier" pitchFamily="2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E22D342-970D-B54D-8669-B4D06916E869}"/>
              </a:ext>
            </a:extLst>
          </p:cNvPr>
          <p:cNvSpPr txBox="1"/>
          <p:nvPr/>
        </p:nvSpPr>
        <p:spPr>
          <a:xfrm>
            <a:off x="8102600" y="4794409"/>
            <a:ext cx="313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>
                <a:latin typeface="Courier" pitchFamily="2" charset="0"/>
                <a:cs typeface="Calibri" panose="020F0502020204030204" pitchFamily="34" charset="0"/>
              </a:rPr>
              <a:t>KVMap</a:t>
            </a:r>
            <a:r>
              <a:rPr kumimoji="1" lang="en-US" altLang="zh-CN" sz="2400" dirty="0">
                <a:latin typeface="Courier" pitchFamily="2" charset="0"/>
                <a:cs typeface="Calibri" panose="020F0502020204030204" pitchFamily="34" charset="0"/>
              </a:rPr>
              <a:t>[k]=nothing</a:t>
            </a:r>
            <a:endParaRPr kumimoji="1" lang="zh-CN" altLang="en-US" sz="2400" dirty="0">
              <a:latin typeface="Courier" pitchFamily="2" charset="0"/>
              <a:cs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3C3F510-3127-AC49-A6FC-92BC3EFC5959}"/>
              </a:ext>
            </a:extLst>
          </p:cNvPr>
          <p:cNvSpPr txBox="1"/>
          <p:nvPr/>
        </p:nvSpPr>
        <p:spPr>
          <a:xfrm>
            <a:off x="2088986" y="4794409"/>
            <a:ext cx="2028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2400" dirty="0" err="1">
                <a:latin typeface="Courier" pitchFamily="2" charset="0"/>
                <a:cs typeface="Calibri" panose="020F0502020204030204" pitchFamily="34" charset="0"/>
              </a:rPr>
              <a:t>KVMap</a:t>
            </a:r>
            <a:r>
              <a:rPr kumimoji="1" lang="en-US" altLang="zh-CN" sz="2400" dirty="0">
                <a:latin typeface="Courier" pitchFamily="2" charset="0"/>
                <a:cs typeface="Calibri" panose="020F0502020204030204" pitchFamily="34" charset="0"/>
              </a:rPr>
              <a:t>[k]=v</a:t>
            </a:r>
            <a:endParaRPr kumimoji="1" lang="zh-CN" altLang="en-US" sz="2400" dirty="0">
              <a:latin typeface="Courier" pitchFamily="2" charset="0"/>
              <a:cs typeface="Calibri" panose="020F05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085DE9E-BDF6-6740-B148-BD3AEAFB51E6}"/>
              </a:ext>
            </a:extLst>
          </p:cNvPr>
          <p:cNvSpPr txBox="1"/>
          <p:nvPr/>
        </p:nvSpPr>
        <p:spPr>
          <a:xfrm>
            <a:off x="3517901" y="6075767"/>
            <a:ext cx="573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kumimoji="1" lang="en-US" altLang="zh-CN" sz="2400" dirty="0" err="1">
                <a:latin typeface="Courier" pitchFamily="2" charset="0"/>
                <a:cs typeface="Calibri" panose="020F0502020204030204" pitchFamily="34" charset="0"/>
              </a:rPr>
              <a:t>has_failed</a:t>
            </a:r>
            <a:r>
              <a:rPr kumimoji="1" lang="en-US" altLang="zh-CN" sz="2400" dirty="0">
                <a:latin typeface="Courier" pitchFamily="2" charset="0"/>
                <a:cs typeface="Calibri" panose="020F0502020204030204" pitchFamily="34" charset="0"/>
              </a:rPr>
              <a:t> </a:t>
            </a: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{ relax equivalence check }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2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8592E3-BCAF-6E44-AD7F-748B6A621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Crash consistency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8979B4-8065-7B4A-80C3-A9418A37A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API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Can poll </a:t>
            </a:r>
            <a:r>
              <a:rPr kumimoji="1" lang="en-US" altLang="zh-CN" dirty="0">
                <a:latin typeface="Courier" pitchFamily="2" charset="0"/>
                <a:cs typeface="Calibri" panose="020F0502020204030204" pitchFamily="34" charset="0"/>
              </a:rPr>
              <a:t>Dependency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to find whether a mutating operation has persisted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Properties</a:t>
            </a:r>
          </a:p>
          <a:p>
            <a:pPr lvl="1"/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Persistence</a:t>
            </a:r>
          </a:p>
          <a:p>
            <a:pPr marL="914400" lvl="2" indent="0">
              <a:buNone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Persisted =&gt; Always Readable</a:t>
            </a:r>
          </a:p>
          <a:p>
            <a:pPr lvl="1"/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Forward progress</a:t>
            </a:r>
          </a:p>
          <a:p>
            <a:pPr marL="914400" lvl="2" indent="0">
              <a:buNone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Clean Shutdown =&gt; All Persisted</a:t>
            </a:r>
          </a:p>
        </p:txBody>
      </p:sp>
    </p:spTree>
    <p:extLst>
      <p:ext uri="{BB962C8B-B14F-4D97-AF65-F5344CB8AC3E}">
        <p14:creationId xmlns:p14="http://schemas.microsoft.com/office/powerpoint/2010/main" val="10310220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8592E3-BCAF-6E44-AD7F-748B6A621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Crash consistency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8979B4-8065-7B4A-80C3-A9418A37A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API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Can poll </a:t>
            </a:r>
            <a:r>
              <a:rPr kumimoji="1" lang="en-US" altLang="zh-CN" dirty="0">
                <a:latin typeface="Courier" pitchFamily="2" charset="0"/>
                <a:cs typeface="Calibri" panose="020F0502020204030204" pitchFamily="34" charset="0"/>
              </a:rPr>
              <a:t>Dependency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to find whether a mutating operation has persisted</a:t>
            </a:r>
          </a:p>
          <a:p>
            <a:pPr lvl="1"/>
            <a:endParaRPr kumimoji="1"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DD97ED-9F62-F047-A1C1-0193D0BA4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472" y="2808914"/>
            <a:ext cx="6809055" cy="3683961"/>
          </a:xfrm>
          <a:prstGeom prst="rect">
            <a:avLst/>
          </a:prstGeom>
        </p:spPr>
      </p:pic>
      <p:sp>
        <p:nvSpPr>
          <p:cNvPr id="6" name="闪电形 5">
            <a:extLst>
              <a:ext uri="{FF2B5EF4-FFF2-40B4-BE49-F238E27FC236}">
                <a16:creationId xmlns:a16="http://schemas.microsoft.com/office/drawing/2014/main" id="{34F8D248-6336-C342-A809-AD0A4CD93C7E}"/>
              </a:ext>
            </a:extLst>
          </p:cNvPr>
          <p:cNvSpPr/>
          <p:nvPr/>
        </p:nvSpPr>
        <p:spPr>
          <a:xfrm rot="3122706">
            <a:off x="7493302" y="3648918"/>
            <a:ext cx="516750" cy="1095067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5440AF9-C67C-CA46-ADB0-C43586D7FC5E}"/>
              </a:ext>
            </a:extLst>
          </p:cNvPr>
          <p:cNvSpPr txBox="1"/>
          <p:nvPr/>
        </p:nvSpPr>
        <p:spPr>
          <a:xfrm>
            <a:off x="7746100" y="3429000"/>
            <a:ext cx="113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Persisted?</a:t>
            </a:r>
          </a:p>
        </p:txBody>
      </p:sp>
    </p:spTree>
    <p:extLst>
      <p:ext uri="{BB962C8B-B14F-4D97-AF65-F5344CB8AC3E}">
        <p14:creationId xmlns:p14="http://schemas.microsoft.com/office/powerpoint/2010/main" val="32186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8592E3-BCAF-6E44-AD7F-748B6A621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Crash consistency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8979B4-8065-7B4A-80C3-A9418A37A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Persistence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&amp; Forward Progress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DD97ED-9F62-F047-A1C1-0193D0BA4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443" y="2808914"/>
            <a:ext cx="6809055" cy="3683961"/>
          </a:xfrm>
          <a:prstGeom prst="rect">
            <a:avLst/>
          </a:prstGeom>
        </p:spPr>
      </p:pic>
      <p:sp>
        <p:nvSpPr>
          <p:cNvPr id="6" name="闪电形 5">
            <a:extLst>
              <a:ext uri="{FF2B5EF4-FFF2-40B4-BE49-F238E27FC236}">
                <a16:creationId xmlns:a16="http://schemas.microsoft.com/office/drawing/2014/main" id="{34F8D248-6336-C342-A809-AD0A4CD93C7E}"/>
              </a:ext>
            </a:extLst>
          </p:cNvPr>
          <p:cNvSpPr/>
          <p:nvPr/>
        </p:nvSpPr>
        <p:spPr>
          <a:xfrm rot="3122706">
            <a:off x="6448273" y="3648918"/>
            <a:ext cx="516750" cy="1095067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5440AF9-C67C-CA46-ADB0-C43586D7FC5E}"/>
              </a:ext>
            </a:extLst>
          </p:cNvPr>
          <p:cNvSpPr txBox="1"/>
          <p:nvPr/>
        </p:nvSpPr>
        <p:spPr>
          <a:xfrm>
            <a:off x="6701071" y="3429000"/>
            <a:ext cx="416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Persisted ⇒ Readable after </a:t>
            </a:r>
            <a:r>
              <a:rPr kumimoji="1" lang="en-US" altLang="zh-CN" i="1" dirty="0" err="1">
                <a:latin typeface="Calibri" panose="020F0502020204030204" pitchFamily="34" charset="0"/>
                <a:cs typeface="Calibri" panose="020F0502020204030204" pitchFamily="34" charset="0"/>
              </a:rPr>
              <a:t>crash+recovery</a:t>
            </a:r>
            <a:endParaRPr kumimoji="1" lang="en-US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109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8592E3-BCAF-6E44-AD7F-748B6A621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Crash consistency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8979B4-8065-7B4A-80C3-A9418A37A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Persistence &amp;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Forward Progress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2DCD2AC-1737-F841-9832-664F3D301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443" y="2808914"/>
            <a:ext cx="6809055" cy="3683961"/>
          </a:xfrm>
          <a:prstGeom prst="rect">
            <a:avLst/>
          </a:prstGeom>
        </p:spPr>
      </p:pic>
      <p:sp>
        <p:nvSpPr>
          <p:cNvPr id="4" name="右大括号 3">
            <a:extLst>
              <a:ext uri="{FF2B5EF4-FFF2-40B4-BE49-F238E27FC236}">
                <a16:creationId xmlns:a16="http://schemas.microsoft.com/office/drawing/2014/main" id="{90432951-CADF-4B40-9246-5BB877F47094}"/>
              </a:ext>
            </a:extLst>
          </p:cNvPr>
          <p:cNvSpPr/>
          <p:nvPr/>
        </p:nvSpPr>
        <p:spPr>
          <a:xfrm>
            <a:off x="8455498" y="2808914"/>
            <a:ext cx="296616" cy="3562857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33C9400-D37C-BB4B-92D1-607972F48DF5}"/>
              </a:ext>
            </a:extLst>
          </p:cNvPr>
          <p:cNvSpPr txBox="1"/>
          <p:nvPr/>
        </p:nvSpPr>
        <p:spPr>
          <a:xfrm>
            <a:off x="8929191" y="4327728"/>
            <a:ext cx="1715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Clean Shutdown</a:t>
            </a:r>
          </a:p>
          <a:p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⇒ All Persistent</a:t>
            </a:r>
            <a:endParaRPr kumimoji="1" lang="zh-CN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12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F60A70-5008-5644-BD8F-A7EFC966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Crash Consistency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E4880D0-1847-CD40-9E96-2F4C9DC05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71" y="1825625"/>
            <a:ext cx="6968657" cy="377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179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8CCAD5-C987-BA4B-A03B-2D45C600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Crash consistency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0A6ACD-D0D2-6043-8EC5-E5CECB813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Crash Consistency = Persistence + Forward Progress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PBT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Extend the input generator:</a:t>
            </a:r>
          </a:p>
          <a:p>
            <a:pPr lvl="1"/>
            <a:r>
              <a:rPr kumimoji="1" lang="en-US" altLang="zh-CN" b="1" dirty="0" err="1">
                <a:latin typeface="Courier" pitchFamily="2" charset="0"/>
                <a:cs typeface="Calibri" panose="020F0502020204030204" pitchFamily="34" charset="0"/>
              </a:rPr>
              <a:t>DirtyReboot</a:t>
            </a:r>
            <a:r>
              <a:rPr kumimoji="1" lang="en-US" altLang="zh-CN" dirty="0">
                <a:latin typeface="Courier" pitchFamily="2" charset="0"/>
                <a:cs typeface="Calibri" panose="020F0502020204030204" pitchFamily="34" charset="0"/>
              </a:rPr>
              <a:t>(</a:t>
            </a:r>
            <a:r>
              <a:rPr kumimoji="1" lang="en-US" altLang="zh-CN" dirty="0" err="1">
                <a:latin typeface="Courier" pitchFamily="2" charset="0"/>
                <a:cs typeface="Calibri" panose="020F0502020204030204" pitchFamily="34" charset="0"/>
              </a:rPr>
              <a:t>RebootType</a:t>
            </a:r>
            <a:r>
              <a:rPr kumimoji="1" lang="en-US" altLang="zh-CN" dirty="0">
                <a:latin typeface="Courier" pitchFamily="2" charset="0"/>
                <a:cs typeface="Calibri" panose="020F0502020204030204" pitchFamily="34" charset="0"/>
              </a:rPr>
              <a:t>)	=&gt;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Persistence</a:t>
            </a:r>
          </a:p>
          <a:p>
            <a:pPr lvl="1"/>
            <a:r>
              <a:rPr kumimoji="1" lang="en-US" altLang="zh-CN" b="1" dirty="0">
                <a:latin typeface="Courier" pitchFamily="2" charset="0"/>
                <a:cs typeface="Calibri" panose="020F0502020204030204" pitchFamily="34" charset="0"/>
              </a:rPr>
              <a:t>Reboot				</a:t>
            </a:r>
            <a:r>
              <a:rPr kumimoji="1" lang="en-US" altLang="zh-CN" dirty="0">
                <a:latin typeface="Courier" pitchFamily="2" charset="0"/>
                <a:cs typeface="Calibri" panose="020F0502020204030204" pitchFamily="34" charset="0"/>
              </a:rPr>
              <a:t>	=&gt;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Forward Progress</a:t>
            </a:r>
          </a:p>
        </p:txBody>
      </p:sp>
    </p:spTree>
    <p:extLst>
      <p:ext uri="{BB962C8B-B14F-4D97-AF65-F5344CB8AC3E}">
        <p14:creationId xmlns:p14="http://schemas.microsoft.com/office/powerpoint/2010/main" val="36146772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B44B79-B1B0-1C4D-955E-A5EFE3D3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Environmental failures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5DEA3F6C-B82B-FA48-9719-7078938D3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009493"/>
              </p:ext>
            </p:extLst>
          </p:nvPr>
        </p:nvGraphicFramePr>
        <p:xfrm>
          <a:off x="1130301" y="1841357"/>
          <a:ext cx="10223499" cy="2870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900">
                  <a:extLst>
                    <a:ext uri="{9D8B030D-6E8A-4147-A177-3AD203B41FA5}">
                      <a16:colId xmlns:a16="http://schemas.microsoft.com/office/drawing/2014/main" val="1632193384"/>
                    </a:ext>
                  </a:extLst>
                </a:gridCol>
                <a:gridCol w="3678766">
                  <a:extLst>
                    <a:ext uri="{9D8B030D-6E8A-4147-A177-3AD203B41FA5}">
                      <a16:colId xmlns:a16="http://schemas.microsoft.com/office/drawing/2014/main" val="22195285"/>
                    </a:ext>
                  </a:extLst>
                </a:gridCol>
                <a:gridCol w="3407833">
                  <a:extLst>
                    <a:ext uri="{9D8B030D-6E8A-4147-A177-3AD203B41FA5}">
                      <a16:colId xmlns:a16="http://schemas.microsoft.com/office/drawing/2014/main" val="2871085663"/>
                    </a:ext>
                  </a:extLst>
                </a:gridCol>
              </a:tblGrid>
              <a:tr h="578519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Environmental failure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Expected behavior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Solution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70069"/>
                  </a:ext>
                </a:extLst>
              </a:tr>
              <a:tr h="1012407">
                <a:tc>
                  <a:txBody>
                    <a:bodyPr/>
                    <a:lstStyle/>
                    <a:p>
                      <a:r>
                        <a:rPr lang="en-US" altLang="zh-CN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Fail-stop</a:t>
                      </a:r>
                    </a:p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(e.g. power outage)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Crash &amp; Recover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Crash consistency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33624"/>
                  </a:ext>
                </a:extLst>
              </a:tr>
              <a:tr h="578519">
                <a:tc>
                  <a:txBody>
                    <a:bodyPr/>
                    <a:lstStyle/>
                    <a:p>
                      <a:r>
                        <a:rPr lang="en-US" altLang="zh-CN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Disk IO failures</a:t>
                      </a:r>
                    </a:p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(e.g. HDD failures)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Continue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Inject disk failures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471872"/>
                  </a:ext>
                </a:extLst>
              </a:tr>
              <a:tr h="578519">
                <a:tc>
                  <a:txBody>
                    <a:bodyPr/>
                    <a:lstStyle/>
                    <a:p>
                      <a:r>
                        <a:rPr lang="en-US" altLang="zh-CN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Resource exhaustion</a:t>
                      </a:r>
                      <a:endParaRPr lang="zh-CN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Continue or graceful stopping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?? (No correctness oracles!)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40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5461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6A44A0-86DF-814F-BDD7-20BBB9E1B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Concurrency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036B00-0EF7-BF48-B8C5-16F5F6179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Check that concurrent executions of ShardStore are </a:t>
            </a: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linearizable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with respect to the sequential reference models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14B691F-C45F-1446-8AEB-F792514EDF14}"/>
              </a:ext>
            </a:extLst>
          </p:cNvPr>
          <p:cNvSpPr/>
          <p:nvPr/>
        </p:nvSpPr>
        <p:spPr>
          <a:xfrm>
            <a:off x="1306285" y="3205843"/>
            <a:ext cx="2075543" cy="446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Op 1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E400A53-776D-974B-AA5E-942E2AAA8F77}"/>
              </a:ext>
            </a:extLst>
          </p:cNvPr>
          <p:cNvSpPr/>
          <p:nvPr/>
        </p:nvSpPr>
        <p:spPr>
          <a:xfrm>
            <a:off x="3762829" y="3205843"/>
            <a:ext cx="1244600" cy="446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Op 2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16D60FF-BBEA-D048-9DFE-8D90334A64C5}"/>
              </a:ext>
            </a:extLst>
          </p:cNvPr>
          <p:cNvSpPr/>
          <p:nvPr/>
        </p:nvSpPr>
        <p:spPr>
          <a:xfrm>
            <a:off x="5388430" y="3205843"/>
            <a:ext cx="1970313" cy="446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Op 3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99A148B-57CC-314A-8474-ABD84FB67596}"/>
              </a:ext>
            </a:extLst>
          </p:cNvPr>
          <p:cNvSpPr/>
          <p:nvPr/>
        </p:nvSpPr>
        <p:spPr>
          <a:xfrm>
            <a:off x="2206171" y="3946071"/>
            <a:ext cx="2075543" cy="446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Op 1’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38421D6-4B22-CC49-AAF3-9FF31B0C62EB}"/>
              </a:ext>
            </a:extLst>
          </p:cNvPr>
          <p:cNvSpPr/>
          <p:nvPr/>
        </p:nvSpPr>
        <p:spPr>
          <a:xfrm>
            <a:off x="4747985" y="3946071"/>
            <a:ext cx="2075543" cy="446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Op 2’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07F136-9AFB-5542-9F86-8936862DD990}"/>
              </a:ext>
            </a:extLst>
          </p:cNvPr>
          <p:cNvSpPr/>
          <p:nvPr/>
        </p:nvSpPr>
        <p:spPr>
          <a:xfrm>
            <a:off x="8577945" y="3205843"/>
            <a:ext cx="1970313" cy="446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Op 4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1CB1744-16B7-5942-8216-6A3DC22115A8}"/>
              </a:ext>
            </a:extLst>
          </p:cNvPr>
          <p:cNvSpPr/>
          <p:nvPr/>
        </p:nvSpPr>
        <p:spPr>
          <a:xfrm>
            <a:off x="7406822" y="3946071"/>
            <a:ext cx="1166586" cy="446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Op 3’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44EC50E-2A0D-F74A-A896-7D68B6AB1AD3}"/>
              </a:ext>
            </a:extLst>
          </p:cNvPr>
          <p:cNvSpPr/>
          <p:nvPr/>
        </p:nvSpPr>
        <p:spPr>
          <a:xfrm>
            <a:off x="1378856" y="5310415"/>
            <a:ext cx="1161143" cy="446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Op 1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B01BE06-A508-5C4A-A613-F47CA9A2F93C}"/>
              </a:ext>
            </a:extLst>
          </p:cNvPr>
          <p:cNvSpPr/>
          <p:nvPr/>
        </p:nvSpPr>
        <p:spPr>
          <a:xfrm>
            <a:off x="2714171" y="5310415"/>
            <a:ext cx="1161143" cy="446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Op 1’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D3A6F9B-966A-4F44-BE39-D6A0F8C19850}"/>
              </a:ext>
            </a:extLst>
          </p:cNvPr>
          <p:cNvSpPr/>
          <p:nvPr/>
        </p:nvSpPr>
        <p:spPr>
          <a:xfrm>
            <a:off x="5388430" y="5310415"/>
            <a:ext cx="1244600" cy="446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Op 2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E3B0F84-A52D-3748-A681-FA8956E991AE}"/>
              </a:ext>
            </a:extLst>
          </p:cNvPr>
          <p:cNvSpPr/>
          <p:nvPr/>
        </p:nvSpPr>
        <p:spPr>
          <a:xfrm>
            <a:off x="4089399" y="5310415"/>
            <a:ext cx="1057729" cy="446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Op 2’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0AD7253-92B2-8A48-A300-8E8FF871CB72}"/>
              </a:ext>
            </a:extLst>
          </p:cNvPr>
          <p:cNvSpPr/>
          <p:nvPr/>
        </p:nvSpPr>
        <p:spPr>
          <a:xfrm>
            <a:off x="6745515" y="5310415"/>
            <a:ext cx="1244600" cy="446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Op 3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C27AD9A-68A9-A449-9DC0-837A138483A2}"/>
              </a:ext>
            </a:extLst>
          </p:cNvPr>
          <p:cNvSpPr/>
          <p:nvPr/>
        </p:nvSpPr>
        <p:spPr>
          <a:xfrm>
            <a:off x="8102600" y="5310415"/>
            <a:ext cx="1166586" cy="446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Op 3’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959883E-CDA4-FE47-8DE2-9119E2523816}"/>
              </a:ext>
            </a:extLst>
          </p:cNvPr>
          <p:cNvSpPr/>
          <p:nvPr/>
        </p:nvSpPr>
        <p:spPr>
          <a:xfrm>
            <a:off x="9381672" y="5310415"/>
            <a:ext cx="1166586" cy="446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Op 4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下箭头 20">
            <a:extLst>
              <a:ext uri="{FF2B5EF4-FFF2-40B4-BE49-F238E27FC236}">
                <a16:creationId xmlns:a16="http://schemas.microsoft.com/office/drawing/2014/main" id="{D95D94B3-EB13-0B4A-BD07-4AF61E5A0914}"/>
              </a:ext>
            </a:extLst>
          </p:cNvPr>
          <p:cNvSpPr/>
          <p:nvPr/>
        </p:nvSpPr>
        <p:spPr>
          <a:xfrm>
            <a:off x="5785756" y="4392385"/>
            <a:ext cx="504369" cy="91803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∃</a:t>
            </a:r>
          </a:p>
        </p:txBody>
      </p: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9DCFD7E3-6DC4-1444-952F-73D3EAA7C244}"/>
              </a:ext>
            </a:extLst>
          </p:cNvPr>
          <p:cNvCxnSpPr>
            <a:cxnSpLocks/>
          </p:cNvCxnSpPr>
          <p:nvPr/>
        </p:nvCxnSpPr>
        <p:spPr>
          <a:xfrm>
            <a:off x="10798628" y="2588418"/>
            <a:ext cx="0" cy="3607934"/>
          </a:xfrm>
          <a:prstGeom prst="line">
            <a:avLst/>
          </a:prstGeom>
          <a:ln w="10160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BFC86756-C571-2041-BE10-1879CBF03EEE}"/>
              </a:ext>
            </a:extLst>
          </p:cNvPr>
          <p:cNvCxnSpPr>
            <a:cxnSpLocks/>
          </p:cNvCxnSpPr>
          <p:nvPr/>
        </p:nvCxnSpPr>
        <p:spPr>
          <a:xfrm>
            <a:off x="1081314" y="2697275"/>
            <a:ext cx="0" cy="3607934"/>
          </a:xfrm>
          <a:prstGeom prst="line">
            <a:avLst/>
          </a:prstGeom>
          <a:ln w="10160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17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6A44A0-86DF-814F-BDD7-20BBB9E1B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Concurrency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036B00-0EF7-BF48-B8C5-16F5F6179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Enumerate all permutations</a:t>
            </a:r>
            <a:endParaRPr kumimoji="1" lang="en-US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Concern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Scalability</a:t>
            </a:r>
          </a:p>
          <a:p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Give up soundness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A62D8B1D-229F-B64F-AAE6-08ECA2033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571141"/>
              </p:ext>
            </p:extLst>
          </p:nvPr>
        </p:nvGraphicFramePr>
        <p:xfrm>
          <a:off x="1698171" y="3891712"/>
          <a:ext cx="8795658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65943">
                  <a:extLst>
                    <a:ext uri="{9D8B030D-6E8A-4147-A177-3AD203B41FA5}">
                      <a16:colId xmlns:a16="http://schemas.microsoft.com/office/drawing/2014/main" val="2162504110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2819052320"/>
                    </a:ext>
                  </a:extLst>
                </a:gridCol>
                <a:gridCol w="4847772">
                  <a:extLst>
                    <a:ext uri="{9D8B030D-6E8A-4147-A177-3AD203B41FA5}">
                      <a16:colId xmlns:a16="http://schemas.microsoft.com/office/drawing/2014/main" val="1177510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Loom</a:t>
                      </a:r>
                      <a:endParaRPr lang="zh-CN" alt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Sound SMC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 cases (&gt;10k atomic ops)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Shuttle</a:t>
                      </a:r>
                      <a:endParaRPr lang="zh-CN" alt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Randomized MC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Large cases (&gt;1m atomic ops)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301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9242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FA5CF1-6FB5-A547-89A9-97D2B1DFA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Other Properties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AFCA0A-68FF-BD4B-AF65-EB5212096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Undefined behaviors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82194BC-05C3-574B-BBA1-328B601A1BD4}"/>
              </a:ext>
            </a:extLst>
          </p:cNvPr>
          <p:cNvSpPr/>
          <p:nvPr/>
        </p:nvSpPr>
        <p:spPr>
          <a:xfrm>
            <a:off x="2288721" y="2703286"/>
            <a:ext cx="6855279" cy="15203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C850A22-0EBA-934F-88F7-D74FB6CC8A73}"/>
              </a:ext>
            </a:extLst>
          </p:cNvPr>
          <p:cNvSpPr/>
          <p:nvPr/>
        </p:nvSpPr>
        <p:spPr>
          <a:xfrm>
            <a:off x="2447471" y="2826317"/>
            <a:ext cx="4780643" cy="12376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 Rust</a:t>
            </a:r>
            <a:endParaRPr kumimoji="1" lang="zh-CN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B89D327-A1DE-4244-8171-376AEB65860A}"/>
              </a:ext>
            </a:extLst>
          </p:cNvPr>
          <p:cNvSpPr/>
          <p:nvPr/>
        </p:nvSpPr>
        <p:spPr>
          <a:xfrm>
            <a:off x="7358743" y="2826317"/>
            <a:ext cx="1654628" cy="1237684"/>
          </a:xfrm>
          <a:prstGeom prst="rect">
            <a:avLst/>
          </a:prstGeom>
          <a:solidFill>
            <a:srgbClr val="FF5B6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Unsafe Rust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97A81FA-3D71-774C-AE91-1F22C55FDAE7}"/>
              </a:ext>
            </a:extLst>
          </p:cNvPr>
          <p:cNvSpPr txBox="1"/>
          <p:nvPr/>
        </p:nvSpPr>
        <p:spPr>
          <a:xfrm>
            <a:off x="2447471" y="4455886"/>
            <a:ext cx="2829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Majority of the codebase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Almost no UB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02021F9-98AD-2247-A1AD-4A88828FFCBA}"/>
              </a:ext>
            </a:extLst>
          </p:cNvPr>
          <p:cNvSpPr txBox="1"/>
          <p:nvPr/>
        </p:nvSpPr>
        <p:spPr>
          <a:xfrm>
            <a:off x="7108513" y="4373109"/>
            <a:ext cx="28091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For low-level services </a:t>
            </a:r>
            <a:b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(e.g. block devices)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No guarantees from 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Checked with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Miri</a:t>
            </a:r>
          </a:p>
        </p:txBody>
      </p:sp>
    </p:spTree>
    <p:extLst>
      <p:ext uri="{BB962C8B-B14F-4D97-AF65-F5344CB8AC3E}">
        <p14:creationId xmlns:p14="http://schemas.microsoft.com/office/powerpoint/2010/main" val="14026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FA5CF1-6FB5-A547-89A9-97D2B1DFA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Other Properties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AFCA0A-68FF-BD4B-AF65-EB5212096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Undefined behaviors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C3553A8-757C-D740-B0D8-A4F77B7C34C2}"/>
              </a:ext>
            </a:extLst>
          </p:cNvPr>
          <p:cNvSpPr/>
          <p:nvPr/>
        </p:nvSpPr>
        <p:spPr>
          <a:xfrm>
            <a:off x="1306286" y="2510971"/>
            <a:ext cx="2481943" cy="65314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Rust Code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C535A05-62C7-3D48-89E4-9D48B12B85F9}"/>
              </a:ext>
            </a:extLst>
          </p:cNvPr>
          <p:cNvSpPr/>
          <p:nvPr/>
        </p:nvSpPr>
        <p:spPr>
          <a:xfrm>
            <a:off x="1306285" y="3164114"/>
            <a:ext cx="2481943" cy="65314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High-level IR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D9C9D04-BF0F-4B4C-90FC-0013585F834F}"/>
              </a:ext>
            </a:extLst>
          </p:cNvPr>
          <p:cNvSpPr/>
          <p:nvPr/>
        </p:nvSpPr>
        <p:spPr>
          <a:xfrm>
            <a:off x="1306284" y="3817257"/>
            <a:ext cx="2481943" cy="6531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Typed High-level IR</a:t>
            </a:r>
            <a:endParaRPr kumimoji="1"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AFFBE4F-CE35-4842-9CDD-5237DD827EF1}"/>
              </a:ext>
            </a:extLst>
          </p:cNvPr>
          <p:cNvSpPr/>
          <p:nvPr/>
        </p:nvSpPr>
        <p:spPr>
          <a:xfrm>
            <a:off x="1306284" y="4470400"/>
            <a:ext cx="2481943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Mid-level IR</a:t>
            </a:r>
            <a:endParaRPr kumimoji="1"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5481C92-D910-E742-8177-4D6CE89E1519}"/>
              </a:ext>
            </a:extLst>
          </p:cNvPr>
          <p:cNvSpPr/>
          <p:nvPr/>
        </p:nvSpPr>
        <p:spPr>
          <a:xfrm>
            <a:off x="1306283" y="5123543"/>
            <a:ext cx="2481943" cy="653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LLVM IR</a:t>
            </a:r>
            <a:endParaRPr kumimoji="1"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2EF2C2D-921D-0742-8E14-073C529112A6}"/>
              </a:ext>
            </a:extLst>
          </p:cNvPr>
          <p:cNvSpPr/>
          <p:nvPr/>
        </p:nvSpPr>
        <p:spPr>
          <a:xfrm>
            <a:off x="7119259" y="2510971"/>
            <a:ext cx="2569028" cy="10631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Miri</a:t>
            </a:r>
            <a:endParaRPr kumimoji="1" lang="en-US" altLang="zh-CN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(MIR Interpreter)</a:t>
            </a:r>
            <a:endParaRPr kumimoji="1" lang="zh-CN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肘形连接符 18">
            <a:extLst>
              <a:ext uri="{FF2B5EF4-FFF2-40B4-BE49-F238E27FC236}">
                <a16:creationId xmlns:a16="http://schemas.microsoft.com/office/drawing/2014/main" id="{E7D88511-88E4-9B46-BFB1-7EEF82575775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 flipV="1">
            <a:off x="3788227" y="3042557"/>
            <a:ext cx="3331032" cy="17544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93933EDC-ED51-2E45-B1F3-5016AF24CC06}"/>
              </a:ext>
            </a:extLst>
          </p:cNvPr>
          <p:cNvSpPr txBox="1"/>
          <p:nvPr/>
        </p:nvSpPr>
        <p:spPr>
          <a:xfrm>
            <a:off x="6973270" y="3732642"/>
            <a:ext cx="296812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Out-of-bounds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Use-after-free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Non-aligned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Data races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(Contributed by AWS) </a:t>
            </a:r>
            <a:b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Support threads &amp; locks</a:t>
            </a:r>
          </a:p>
        </p:txBody>
      </p:sp>
    </p:spTree>
    <p:extLst>
      <p:ext uri="{BB962C8B-B14F-4D97-AF65-F5344CB8AC3E}">
        <p14:creationId xmlns:p14="http://schemas.microsoft.com/office/powerpoint/2010/main" val="141905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FA5CF1-6FB5-A547-89A9-97D2B1DFA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Other Properties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AFCA0A-68FF-BD4B-AF65-EB5212096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Serialization</a:t>
            </a:r>
          </a:p>
        </p:txBody>
      </p:sp>
      <p:pic>
        <p:nvPicPr>
          <p:cNvPr id="5" name="图形 4" descr="数据库">
            <a:extLst>
              <a:ext uri="{FF2B5EF4-FFF2-40B4-BE49-F238E27FC236}">
                <a16:creationId xmlns:a16="http://schemas.microsoft.com/office/drawing/2014/main" id="{A0A060A0-7E16-2943-8CA4-332E27F45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2515" y="2959894"/>
            <a:ext cx="2082800" cy="2082800"/>
          </a:xfrm>
          <a:prstGeom prst="rect">
            <a:avLst/>
          </a:prstGeom>
        </p:spPr>
      </p:pic>
      <p:cxnSp>
        <p:nvCxnSpPr>
          <p:cNvPr id="9" name="曲线连接符 8">
            <a:extLst>
              <a:ext uri="{FF2B5EF4-FFF2-40B4-BE49-F238E27FC236}">
                <a16:creationId xmlns:a16="http://schemas.microsoft.com/office/drawing/2014/main" id="{2CB41D92-5921-1443-87AD-ACCED02C76D9}"/>
              </a:ext>
            </a:extLst>
          </p:cNvPr>
          <p:cNvCxnSpPr>
            <a:cxnSpLocks/>
            <a:stCxn id="15" idx="1"/>
            <a:endCxn id="5" idx="0"/>
          </p:cNvCxnSpPr>
          <p:nvPr/>
        </p:nvCxnSpPr>
        <p:spPr>
          <a:xfrm rot="10800000" flipV="1">
            <a:off x="2833915" y="2488176"/>
            <a:ext cx="2398486" cy="471718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曲线连接符 10">
            <a:extLst>
              <a:ext uri="{FF2B5EF4-FFF2-40B4-BE49-F238E27FC236}">
                <a16:creationId xmlns:a16="http://schemas.microsoft.com/office/drawing/2014/main" id="{93C39E25-FC4D-4F48-8276-36871F0E24AE}"/>
              </a:ext>
            </a:extLst>
          </p:cNvPr>
          <p:cNvCxnSpPr>
            <a:cxnSpLocks/>
            <a:stCxn id="5" idx="2"/>
            <a:endCxn id="16" idx="1"/>
          </p:cNvCxnSpPr>
          <p:nvPr/>
        </p:nvCxnSpPr>
        <p:spPr>
          <a:xfrm rot="16200000" flipH="1">
            <a:off x="3804558" y="4072051"/>
            <a:ext cx="457200" cy="2398486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图形 14" descr="单级齿轮">
            <a:extLst>
              <a:ext uri="{FF2B5EF4-FFF2-40B4-BE49-F238E27FC236}">
                <a16:creationId xmlns:a16="http://schemas.microsoft.com/office/drawing/2014/main" id="{D77753F3-58A9-BB4B-AA9D-5BF406552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2401" y="2030976"/>
            <a:ext cx="914400" cy="914400"/>
          </a:xfrm>
          <a:prstGeom prst="rect">
            <a:avLst/>
          </a:prstGeom>
        </p:spPr>
      </p:pic>
      <p:pic>
        <p:nvPicPr>
          <p:cNvPr id="16" name="图形 15" descr="单级齿轮">
            <a:extLst>
              <a:ext uri="{FF2B5EF4-FFF2-40B4-BE49-F238E27FC236}">
                <a16:creationId xmlns:a16="http://schemas.microsoft.com/office/drawing/2014/main" id="{3E42000D-DF6D-F543-B7C3-5B2C46E03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2401" y="5042694"/>
            <a:ext cx="914400" cy="91440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90FB624F-92B1-1B4F-988C-4A4B8BC09BC7}"/>
              </a:ext>
            </a:extLst>
          </p:cNvPr>
          <p:cNvSpPr txBox="1"/>
          <p:nvPr/>
        </p:nvSpPr>
        <p:spPr>
          <a:xfrm>
            <a:off x="5232401" y="2945376"/>
            <a:ext cx="1046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Serialize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201D8B4-4729-0E45-8190-23084502DD85}"/>
              </a:ext>
            </a:extLst>
          </p:cNvPr>
          <p:cNvSpPr txBox="1"/>
          <p:nvPr/>
        </p:nvSpPr>
        <p:spPr>
          <a:xfrm>
            <a:off x="5027601" y="5933211"/>
            <a:ext cx="1313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Deserialize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6FF53EA-0A87-814D-8CCE-0F174B70C0F9}"/>
              </a:ext>
            </a:extLst>
          </p:cNvPr>
          <p:cNvSpPr txBox="1"/>
          <p:nvPr/>
        </p:nvSpPr>
        <p:spPr>
          <a:xfrm>
            <a:off x="1193801" y="3816232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图形 39" descr="条形图">
            <a:extLst>
              <a:ext uri="{FF2B5EF4-FFF2-40B4-BE49-F238E27FC236}">
                <a16:creationId xmlns:a16="http://schemas.microsoft.com/office/drawing/2014/main" id="{5CC32AC6-4AD5-5D4C-AD58-A7B3F2EBD2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40705" y="1591401"/>
            <a:ext cx="1817914" cy="1817914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10F9CFE0-D72C-D840-9847-0142309F184C}"/>
              </a:ext>
            </a:extLst>
          </p:cNvPr>
          <p:cNvSpPr txBox="1"/>
          <p:nvPr/>
        </p:nvSpPr>
        <p:spPr>
          <a:xfrm>
            <a:off x="8313895" y="3495489"/>
            <a:ext cx="1572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In-memory</a:t>
            </a:r>
          </a:p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曲线连接符 41">
            <a:extLst>
              <a:ext uri="{FF2B5EF4-FFF2-40B4-BE49-F238E27FC236}">
                <a16:creationId xmlns:a16="http://schemas.microsoft.com/office/drawing/2014/main" id="{10A52F46-EFFD-054F-9D8F-EB3DCC7C66CB}"/>
              </a:ext>
            </a:extLst>
          </p:cNvPr>
          <p:cNvCxnSpPr>
            <a:cxnSpLocks/>
            <a:stCxn id="40" idx="1"/>
          </p:cNvCxnSpPr>
          <p:nvPr/>
        </p:nvCxnSpPr>
        <p:spPr>
          <a:xfrm rot="10800000">
            <a:off x="6146801" y="2488176"/>
            <a:ext cx="2093904" cy="12182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曲线连接符 42">
            <a:extLst>
              <a:ext uri="{FF2B5EF4-FFF2-40B4-BE49-F238E27FC236}">
                <a16:creationId xmlns:a16="http://schemas.microsoft.com/office/drawing/2014/main" id="{404DF5C0-E19C-7F45-81FB-0293E4CCAE82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6146801" y="5490256"/>
            <a:ext cx="2093904" cy="9638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图形 43" descr="条形图">
            <a:extLst>
              <a:ext uri="{FF2B5EF4-FFF2-40B4-BE49-F238E27FC236}">
                <a16:creationId xmlns:a16="http://schemas.microsoft.com/office/drawing/2014/main" id="{631FBAA0-C6D4-1740-8F2A-DF89F359A4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40705" y="4581299"/>
            <a:ext cx="1817914" cy="18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267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FA5CF1-6FB5-A547-89A9-97D2B1DFA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Other Properties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AFCA0A-68FF-BD4B-AF65-EB5212096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Serialization</a:t>
            </a:r>
          </a:p>
        </p:txBody>
      </p:sp>
      <p:pic>
        <p:nvPicPr>
          <p:cNvPr id="5" name="图形 4" descr="数据库">
            <a:extLst>
              <a:ext uri="{FF2B5EF4-FFF2-40B4-BE49-F238E27FC236}">
                <a16:creationId xmlns:a16="http://schemas.microsoft.com/office/drawing/2014/main" id="{A0A060A0-7E16-2943-8CA4-332E27F45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2515" y="2959894"/>
            <a:ext cx="2082800" cy="2082800"/>
          </a:xfrm>
          <a:prstGeom prst="rect">
            <a:avLst/>
          </a:prstGeom>
        </p:spPr>
      </p:pic>
      <p:cxnSp>
        <p:nvCxnSpPr>
          <p:cNvPr id="9" name="曲线连接符 8">
            <a:extLst>
              <a:ext uri="{FF2B5EF4-FFF2-40B4-BE49-F238E27FC236}">
                <a16:creationId xmlns:a16="http://schemas.microsoft.com/office/drawing/2014/main" id="{2CB41D92-5921-1443-87AD-ACCED02C76D9}"/>
              </a:ext>
            </a:extLst>
          </p:cNvPr>
          <p:cNvCxnSpPr>
            <a:cxnSpLocks/>
            <a:stCxn id="15" idx="1"/>
            <a:endCxn id="5" idx="0"/>
          </p:cNvCxnSpPr>
          <p:nvPr/>
        </p:nvCxnSpPr>
        <p:spPr>
          <a:xfrm rot="10800000" flipV="1">
            <a:off x="2833915" y="2488176"/>
            <a:ext cx="2398486" cy="471718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曲线连接符 10">
            <a:extLst>
              <a:ext uri="{FF2B5EF4-FFF2-40B4-BE49-F238E27FC236}">
                <a16:creationId xmlns:a16="http://schemas.microsoft.com/office/drawing/2014/main" id="{93C39E25-FC4D-4F48-8276-36871F0E24AE}"/>
              </a:ext>
            </a:extLst>
          </p:cNvPr>
          <p:cNvCxnSpPr>
            <a:cxnSpLocks/>
            <a:stCxn id="5" idx="2"/>
            <a:endCxn id="16" idx="1"/>
          </p:cNvCxnSpPr>
          <p:nvPr/>
        </p:nvCxnSpPr>
        <p:spPr>
          <a:xfrm rot="16200000" flipH="1">
            <a:off x="3804558" y="4072051"/>
            <a:ext cx="457200" cy="2398486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图形 14" descr="单级齿轮">
            <a:extLst>
              <a:ext uri="{FF2B5EF4-FFF2-40B4-BE49-F238E27FC236}">
                <a16:creationId xmlns:a16="http://schemas.microsoft.com/office/drawing/2014/main" id="{D77753F3-58A9-BB4B-AA9D-5BF406552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2401" y="2030976"/>
            <a:ext cx="914400" cy="914400"/>
          </a:xfrm>
          <a:prstGeom prst="rect">
            <a:avLst/>
          </a:prstGeom>
        </p:spPr>
      </p:pic>
      <p:pic>
        <p:nvPicPr>
          <p:cNvPr id="16" name="图形 15" descr="单级齿轮">
            <a:extLst>
              <a:ext uri="{FF2B5EF4-FFF2-40B4-BE49-F238E27FC236}">
                <a16:creationId xmlns:a16="http://schemas.microsoft.com/office/drawing/2014/main" id="{3E42000D-DF6D-F543-B7C3-5B2C46E03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2401" y="5042694"/>
            <a:ext cx="914400" cy="914400"/>
          </a:xfrm>
          <a:prstGeom prst="rect">
            <a:avLst/>
          </a:prstGeom>
        </p:spPr>
      </p:pic>
      <p:pic>
        <p:nvPicPr>
          <p:cNvPr id="18" name="图形 17" descr="条形图">
            <a:extLst>
              <a:ext uri="{FF2B5EF4-FFF2-40B4-BE49-F238E27FC236}">
                <a16:creationId xmlns:a16="http://schemas.microsoft.com/office/drawing/2014/main" id="{222821CB-1798-B048-ACC5-610DEA8EE2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40705" y="1591401"/>
            <a:ext cx="1817914" cy="1817914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90FB624F-92B1-1B4F-988C-4A4B8BC09BC7}"/>
              </a:ext>
            </a:extLst>
          </p:cNvPr>
          <p:cNvSpPr txBox="1"/>
          <p:nvPr/>
        </p:nvSpPr>
        <p:spPr>
          <a:xfrm>
            <a:off x="5232401" y="2945376"/>
            <a:ext cx="1046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Serialize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201D8B4-4729-0E45-8190-23084502DD85}"/>
              </a:ext>
            </a:extLst>
          </p:cNvPr>
          <p:cNvSpPr txBox="1"/>
          <p:nvPr/>
        </p:nvSpPr>
        <p:spPr>
          <a:xfrm>
            <a:off x="5027601" y="5933211"/>
            <a:ext cx="1313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Deserialize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6718E01-8F1D-1849-AD8F-26BB17C8CE8E}"/>
              </a:ext>
            </a:extLst>
          </p:cNvPr>
          <p:cNvSpPr txBox="1"/>
          <p:nvPr/>
        </p:nvSpPr>
        <p:spPr>
          <a:xfrm>
            <a:off x="8313895" y="3495489"/>
            <a:ext cx="1572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In-memory</a:t>
            </a:r>
          </a:p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6FF53EA-0A87-814D-8CCE-0F174B70C0F9}"/>
              </a:ext>
            </a:extLst>
          </p:cNvPr>
          <p:cNvSpPr txBox="1"/>
          <p:nvPr/>
        </p:nvSpPr>
        <p:spPr>
          <a:xfrm>
            <a:off x="1193801" y="3816232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曲线连接符 28">
            <a:extLst>
              <a:ext uri="{FF2B5EF4-FFF2-40B4-BE49-F238E27FC236}">
                <a16:creationId xmlns:a16="http://schemas.microsoft.com/office/drawing/2014/main" id="{B2ACCCAB-8D3F-3F46-B227-313036B0EF49}"/>
              </a:ext>
            </a:extLst>
          </p:cNvPr>
          <p:cNvCxnSpPr>
            <a:cxnSpLocks/>
            <a:stCxn id="18" idx="1"/>
            <a:endCxn id="15" idx="3"/>
          </p:cNvCxnSpPr>
          <p:nvPr/>
        </p:nvCxnSpPr>
        <p:spPr>
          <a:xfrm rot="10800000">
            <a:off x="6146801" y="2488176"/>
            <a:ext cx="2093904" cy="12182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禁止符 3">
            <a:extLst>
              <a:ext uri="{FF2B5EF4-FFF2-40B4-BE49-F238E27FC236}">
                <a16:creationId xmlns:a16="http://schemas.microsoft.com/office/drawing/2014/main" id="{60ADB824-953C-D047-80FF-C3C97AD6FD6E}"/>
              </a:ext>
            </a:extLst>
          </p:cNvPr>
          <p:cNvSpPr/>
          <p:nvPr/>
        </p:nvSpPr>
        <p:spPr>
          <a:xfrm>
            <a:off x="2034792" y="4141204"/>
            <a:ext cx="864181" cy="864181"/>
          </a:xfrm>
          <a:prstGeom prst="noSmoking">
            <a:avLst/>
          </a:prstGeom>
          <a:solidFill>
            <a:srgbClr val="FF5B62"/>
          </a:solidFill>
          <a:ln>
            <a:solidFill>
              <a:srgbClr val="FF5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6" name="闪电形 5">
            <a:extLst>
              <a:ext uri="{FF2B5EF4-FFF2-40B4-BE49-F238E27FC236}">
                <a16:creationId xmlns:a16="http://schemas.microsoft.com/office/drawing/2014/main" id="{190B94CF-97BF-EA43-9038-0AD2B73B4724}"/>
              </a:ext>
            </a:extLst>
          </p:cNvPr>
          <p:cNvSpPr/>
          <p:nvPr/>
        </p:nvSpPr>
        <p:spPr>
          <a:xfrm flipH="1">
            <a:off x="5774598" y="4506119"/>
            <a:ext cx="642804" cy="914400"/>
          </a:xfrm>
          <a:prstGeom prst="lightningBolt">
            <a:avLst/>
          </a:prstGeom>
          <a:solidFill>
            <a:srgbClr val="FFC000"/>
          </a:solidFill>
          <a:ln>
            <a:solidFill>
              <a:srgbClr val="FF5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DB65921-8EF8-1143-8778-6598AEDE6C43}"/>
              </a:ext>
            </a:extLst>
          </p:cNvPr>
          <p:cNvSpPr txBox="1"/>
          <p:nvPr/>
        </p:nvSpPr>
        <p:spPr>
          <a:xfrm rot="411353">
            <a:off x="2944081" y="5420519"/>
            <a:ext cx="161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Corrupted data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A7AD688-935B-6343-A660-694A7C909DCF}"/>
              </a:ext>
            </a:extLst>
          </p:cNvPr>
          <p:cNvSpPr txBox="1"/>
          <p:nvPr/>
        </p:nvSpPr>
        <p:spPr>
          <a:xfrm>
            <a:off x="6514514" y="5271293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latin typeface="Calibri" panose="020F0502020204030204" pitchFamily="34" charset="0"/>
                <a:cs typeface="Calibri" panose="020F0502020204030204" pitchFamily="34" charset="0"/>
              </a:rPr>
              <a:t>Crash!</a:t>
            </a:r>
            <a:endParaRPr kumimoji="1" lang="zh-CN" alt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122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FA5CF1-6FB5-A547-89A9-97D2B1DFA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Other Properties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AFCA0A-68FF-BD4B-AF65-EB521209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Serialization</a:t>
            </a:r>
          </a:p>
          <a:p>
            <a:pPr lvl="1"/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Concern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Corrupted data crashes ShardStore</a:t>
            </a:r>
          </a:p>
          <a:p>
            <a:pPr lvl="1"/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Symbolic execution + Fuzzing</a:t>
            </a:r>
          </a:p>
        </p:txBody>
      </p:sp>
      <p:graphicFrame>
        <p:nvGraphicFramePr>
          <p:cNvPr id="10" name="表格 11">
            <a:extLst>
              <a:ext uri="{FF2B5EF4-FFF2-40B4-BE49-F238E27FC236}">
                <a16:creationId xmlns:a16="http://schemas.microsoft.com/office/drawing/2014/main" id="{768CADD1-D388-8A4B-8929-337B26ACF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462396"/>
              </p:ext>
            </p:extLst>
          </p:nvPr>
        </p:nvGraphicFramePr>
        <p:xfrm>
          <a:off x="1865085" y="3741512"/>
          <a:ext cx="8461829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95">
                  <a:extLst>
                    <a:ext uri="{9D8B030D-6E8A-4147-A177-3AD203B41FA5}">
                      <a16:colId xmlns:a16="http://schemas.microsoft.com/office/drawing/2014/main" val="3561805526"/>
                    </a:ext>
                  </a:extLst>
                </a:gridCol>
                <a:gridCol w="3233628">
                  <a:extLst>
                    <a:ext uri="{9D8B030D-6E8A-4147-A177-3AD203B41FA5}">
                      <a16:colId xmlns:a16="http://schemas.microsoft.com/office/drawing/2014/main" val="4206651624"/>
                    </a:ext>
                  </a:extLst>
                </a:gridCol>
                <a:gridCol w="3203406">
                  <a:extLst>
                    <a:ext uri="{9D8B030D-6E8A-4147-A177-3AD203B41FA5}">
                      <a16:colId xmlns:a16="http://schemas.microsoft.com/office/drawing/2014/main" val="2917638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Symbolic Execution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Fuzzing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039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case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 inputs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Large inputs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543403"/>
                  </a:ext>
                </a:extLst>
              </a:tr>
              <a:tr h="273865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Soundness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Sound</a:t>
                      </a:r>
                    </a:p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Never crashes for any input!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Unsound</a:t>
                      </a:r>
                    </a:p>
                    <a:p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tests, more confidence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038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6026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7DC891-8825-E94D-97CD-726291D3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3A8EAB-4F04-A042-B78A-DA7D54C34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37200" cy="4351338"/>
          </a:xfrm>
        </p:spPr>
        <p:txBody>
          <a:bodyPr>
            <a:normAutofit lnSpcReduction="10000"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Prevented many subtle bugs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Including the two bugs mentioned before</a:t>
            </a:r>
          </a:p>
          <a:p>
            <a:pPr lvl="1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Still require extensive human reasoning to confirm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Effort and Maintenance Burden</a:t>
            </a:r>
          </a:p>
          <a:p>
            <a:pPr lvl="1"/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Automated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it can run on a developer’s laptop</a:t>
            </a:r>
          </a:p>
          <a:p>
            <a:pPr lvl="1"/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into the testing infrastructure</a:t>
            </a:r>
          </a:p>
          <a:p>
            <a:pPr lvl="1"/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Continuously maintained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engineers will update the reference models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7860D9F-76E8-B249-A6EE-6918A5B90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50" y="1604963"/>
            <a:ext cx="5016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6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973811-CC95-8A41-A27E-BB969B4EE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kumimoji="1" lang="en-US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So, simple!</a:t>
            </a:r>
          </a:p>
          <a:p>
            <a:pPr marL="0" indent="0" algn="ctr">
              <a:buNone/>
            </a:pP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It’s obviously correct!</a:t>
            </a:r>
          </a:p>
          <a:p>
            <a:pPr marL="0" indent="0" algn="ctr">
              <a:buNone/>
            </a:pP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It cannot possibly have bugs!</a:t>
            </a:r>
          </a:p>
          <a:p>
            <a:pPr marL="0" indent="0" algn="ctr">
              <a:buNone/>
            </a:pPr>
            <a:endParaRPr kumimoji="1" lang="en-US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Really?? Let’s find out!</a:t>
            </a:r>
          </a:p>
        </p:txBody>
      </p:sp>
      <p:pic>
        <p:nvPicPr>
          <p:cNvPr id="3074" name="Picture 2" descr="Coding Monkey">
            <a:extLst>
              <a:ext uri="{FF2B5EF4-FFF2-40B4-BE49-F238E27FC236}">
                <a16:creationId xmlns:a16="http://schemas.microsoft.com/office/drawing/2014/main" id="{72217E19-6E58-2146-9C82-0D1CEE922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312194"/>
            <a:ext cx="16891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6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96A264-E139-304D-9E43-DC9E77D8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Takeaway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B4A518-2770-2A4C-8F19-39689BA11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Formalize your system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Figure out correctness conditions (invariants, etc.)</a:t>
            </a:r>
          </a:p>
          <a:p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Try PBT! It’s easy and fun</a:t>
            </a:r>
          </a:p>
        </p:txBody>
      </p:sp>
    </p:spTree>
    <p:extLst>
      <p:ext uri="{BB962C8B-B14F-4D97-AF65-F5344CB8AC3E}">
        <p14:creationId xmlns:p14="http://schemas.microsoft.com/office/powerpoint/2010/main" val="886173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DD843F-429A-7443-BD69-83BA5D8F7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Why Best Paper?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7A69E9EA-8A94-EF47-AB6A-BAE3A5502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050214"/>
              </p:ext>
            </p:extLst>
          </p:nvPr>
        </p:nvGraphicFramePr>
        <p:xfrm>
          <a:off x="838199" y="1690688"/>
          <a:ext cx="10515599" cy="320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011">
                  <a:extLst>
                    <a:ext uri="{9D8B030D-6E8A-4147-A177-3AD203B41FA5}">
                      <a16:colId xmlns:a16="http://schemas.microsoft.com/office/drawing/2014/main" val="1977028152"/>
                    </a:ext>
                  </a:extLst>
                </a:gridCol>
                <a:gridCol w="7980588">
                  <a:extLst>
                    <a:ext uri="{9D8B030D-6E8A-4147-A177-3AD203B41FA5}">
                      <a16:colId xmlns:a16="http://schemas.microsoft.com/office/drawing/2014/main" val="3675979755"/>
                    </a:ext>
                  </a:extLst>
                </a:gridCol>
              </a:tblGrid>
              <a:tr h="585578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Aspect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This Work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608194"/>
                  </a:ext>
                </a:extLst>
              </a:tr>
              <a:tr h="585578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Scope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Probably the </a:t>
                      </a:r>
                      <a:r>
                        <a:rPr lang="en-US" altLang="zh-CN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</a:t>
                      </a:r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large-scale real-world </a:t>
                      </a:r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 of LFM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696773"/>
                  </a:ext>
                </a:extLst>
              </a:tr>
              <a:tr h="585578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Scalable</a:t>
                      </a:r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and they </a:t>
                      </a:r>
                      <a:r>
                        <a:rPr lang="en-US" altLang="zh-CN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 well</a:t>
                      </a:r>
                      <a:endParaRPr lang="zh-CN" alt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218708"/>
                  </a:ext>
                </a:extLst>
              </a:tr>
              <a:tr h="1443891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questions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Automated testing for concurrent + crashing?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Correctness oracles for resource exhaustion?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Scalable + sound?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973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8292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BAB2A2-1DEA-B64F-A842-66EEA6316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zh-CN" sz="6000" dirty="0">
                <a:latin typeface="Calibri" panose="020F0502020204030204" pitchFamily="34" charset="0"/>
                <a:cs typeface="Calibri" panose="020F0502020204030204" pitchFamily="34" charset="0"/>
              </a:rPr>
              <a:t>Thanks for your attention!</a:t>
            </a:r>
          </a:p>
          <a:p>
            <a:pPr marL="0" indent="0" algn="ctr">
              <a:buNone/>
            </a:pPr>
            <a:r>
              <a:rPr kumimoji="1" lang="en-US" altLang="zh-CN" sz="4400" dirty="0">
                <a:latin typeface="Calibri" panose="020F0502020204030204" pitchFamily="34" charset="0"/>
                <a:cs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78486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6C125-DDA3-F14A-AFCA-6B7A0421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Crash Consistency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6BE504A-B941-6F4A-B11A-DF5FAAF07DE2}"/>
              </a:ext>
            </a:extLst>
          </p:cNvPr>
          <p:cNvSpPr/>
          <p:nvPr/>
        </p:nvSpPr>
        <p:spPr>
          <a:xfrm>
            <a:off x="838201" y="1750080"/>
            <a:ext cx="5257800" cy="1155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450C64B-5BDD-3649-95FB-C59234F9696B}"/>
              </a:ext>
            </a:extLst>
          </p:cNvPr>
          <p:cNvSpPr txBox="1"/>
          <p:nvPr/>
        </p:nvSpPr>
        <p:spPr>
          <a:xfrm>
            <a:off x="5537867" y="1226860"/>
            <a:ext cx="1116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Extent</a:t>
            </a:r>
            <a:endParaRPr kumimoji="1"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785C60-901E-9A4F-ADB1-B232A35B3BFD}"/>
              </a:ext>
            </a:extLst>
          </p:cNvPr>
          <p:cNvSpPr txBox="1"/>
          <p:nvPr/>
        </p:nvSpPr>
        <p:spPr>
          <a:xfrm>
            <a:off x="838201" y="3059668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Page 0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ACB0226-BAF6-D142-84B9-F02269B4995C}"/>
              </a:ext>
            </a:extLst>
          </p:cNvPr>
          <p:cNvSpPr/>
          <p:nvPr/>
        </p:nvSpPr>
        <p:spPr>
          <a:xfrm>
            <a:off x="6096001" y="1750080"/>
            <a:ext cx="5257800" cy="1155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50C40DA-BDD6-CD4D-8110-38D7440710A6}"/>
              </a:ext>
            </a:extLst>
          </p:cNvPr>
          <p:cNvSpPr txBox="1"/>
          <p:nvPr/>
        </p:nvSpPr>
        <p:spPr>
          <a:xfrm>
            <a:off x="6096001" y="3059668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Page 1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C73AFB8-336C-B240-9474-E6B7B6A46092}"/>
              </a:ext>
            </a:extLst>
          </p:cNvPr>
          <p:cNvSpPr/>
          <p:nvPr/>
        </p:nvSpPr>
        <p:spPr>
          <a:xfrm>
            <a:off x="838200" y="1826280"/>
            <a:ext cx="571501" cy="77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M</a:t>
            </a:r>
            <a:endParaRPr kumimoji="1"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F28A6A9-A767-9F41-AA1F-C24492B61284}"/>
              </a:ext>
            </a:extLst>
          </p:cNvPr>
          <p:cNvSpPr/>
          <p:nvPr/>
        </p:nvSpPr>
        <p:spPr>
          <a:xfrm>
            <a:off x="1415718" y="1826280"/>
            <a:ext cx="900428" cy="77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UUID</a:t>
            </a:r>
            <a:endParaRPr kumimoji="1"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99711A3-810D-7040-A7BC-A907F12CABB1}"/>
              </a:ext>
            </a:extLst>
          </p:cNvPr>
          <p:cNvSpPr/>
          <p:nvPr/>
        </p:nvSpPr>
        <p:spPr>
          <a:xfrm>
            <a:off x="2328846" y="1826280"/>
            <a:ext cx="900429" cy="77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length</a:t>
            </a:r>
            <a:endParaRPr kumimoji="1"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763A7EE-2928-F243-92BF-76D2FCA075F0}"/>
              </a:ext>
            </a:extLst>
          </p:cNvPr>
          <p:cNvSpPr/>
          <p:nvPr/>
        </p:nvSpPr>
        <p:spPr>
          <a:xfrm>
            <a:off x="5525773" y="1826280"/>
            <a:ext cx="900428" cy="77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UUID</a:t>
            </a:r>
            <a:endParaRPr kumimoji="1"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D01C47E-2E6A-2E4A-BEAB-15E89D6ED0D0}"/>
              </a:ext>
            </a:extLst>
          </p:cNvPr>
          <p:cNvSpPr/>
          <p:nvPr/>
        </p:nvSpPr>
        <p:spPr>
          <a:xfrm>
            <a:off x="3229275" y="1826280"/>
            <a:ext cx="2308592" cy="77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payload</a:t>
            </a:r>
            <a:endParaRPr kumimoji="1" lang="zh-CN" altLang="en-US" dirty="0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42E9B83E-CC6D-8F47-8282-B959CEC7E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52221"/>
            <a:ext cx="10515600" cy="222474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Chunk written on page 0 and page 1 (consistent)</a:t>
            </a:r>
          </a:p>
          <a:p>
            <a:pPr marL="514350" indent="-514350">
              <a:buFont typeface="+mj-lt"/>
              <a:buAutoNum type="arabicPeriod"/>
            </a:pP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1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6C125-DDA3-F14A-AFCA-6B7A0421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Crash Consistency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6BE504A-B941-6F4A-B11A-DF5FAAF07DE2}"/>
              </a:ext>
            </a:extLst>
          </p:cNvPr>
          <p:cNvSpPr/>
          <p:nvPr/>
        </p:nvSpPr>
        <p:spPr>
          <a:xfrm>
            <a:off x="838201" y="1750080"/>
            <a:ext cx="5257800" cy="1155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450C64B-5BDD-3649-95FB-C59234F9696B}"/>
              </a:ext>
            </a:extLst>
          </p:cNvPr>
          <p:cNvSpPr txBox="1"/>
          <p:nvPr/>
        </p:nvSpPr>
        <p:spPr>
          <a:xfrm>
            <a:off x="5537867" y="1226860"/>
            <a:ext cx="1116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Extent</a:t>
            </a:r>
            <a:endParaRPr kumimoji="1"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785C60-901E-9A4F-ADB1-B232A35B3BFD}"/>
              </a:ext>
            </a:extLst>
          </p:cNvPr>
          <p:cNvSpPr txBox="1"/>
          <p:nvPr/>
        </p:nvSpPr>
        <p:spPr>
          <a:xfrm>
            <a:off x="838201" y="3059668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Page 0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50C40DA-BDD6-CD4D-8110-38D7440710A6}"/>
              </a:ext>
            </a:extLst>
          </p:cNvPr>
          <p:cNvSpPr txBox="1"/>
          <p:nvPr/>
        </p:nvSpPr>
        <p:spPr>
          <a:xfrm>
            <a:off x="6096001" y="3059668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Page 1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C73AFB8-336C-B240-9474-E6B7B6A46092}"/>
              </a:ext>
            </a:extLst>
          </p:cNvPr>
          <p:cNvSpPr/>
          <p:nvPr/>
        </p:nvSpPr>
        <p:spPr>
          <a:xfrm>
            <a:off x="838200" y="1826280"/>
            <a:ext cx="571501" cy="77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M</a:t>
            </a:r>
            <a:endParaRPr kumimoji="1"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F28A6A9-A767-9F41-AA1F-C24492B61284}"/>
              </a:ext>
            </a:extLst>
          </p:cNvPr>
          <p:cNvSpPr/>
          <p:nvPr/>
        </p:nvSpPr>
        <p:spPr>
          <a:xfrm>
            <a:off x="1415718" y="1826280"/>
            <a:ext cx="900428" cy="77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UUID</a:t>
            </a:r>
            <a:endParaRPr kumimoji="1"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99711A3-810D-7040-A7BC-A907F12CABB1}"/>
              </a:ext>
            </a:extLst>
          </p:cNvPr>
          <p:cNvSpPr/>
          <p:nvPr/>
        </p:nvSpPr>
        <p:spPr>
          <a:xfrm>
            <a:off x="2328846" y="1826280"/>
            <a:ext cx="900429" cy="77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length</a:t>
            </a:r>
            <a:endParaRPr kumimoji="1"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763A7EE-2928-F243-92BF-76D2FCA075F0}"/>
              </a:ext>
            </a:extLst>
          </p:cNvPr>
          <p:cNvSpPr/>
          <p:nvPr/>
        </p:nvSpPr>
        <p:spPr>
          <a:xfrm>
            <a:off x="5525773" y="1826280"/>
            <a:ext cx="900428" cy="77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UUID</a:t>
            </a:r>
            <a:endParaRPr kumimoji="1"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D01C47E-2E6A-2E4A-BEAB-15E89D6ED0D0}"/>
              </a:ext>
            </a:extLst>
          </p:cNvPr>
          <p:cNvSpPr/>
          <p:nvPr/>
        </p:nvSpPr>
        <p:spPr>
          <a:xfrm>
            <a:off x="3229275" y="1826280"/>
            <a:ext cx="2308592" cy="77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payload</a:t>
            </a:r>
            <a:endParaRPr kumimoji="1" lang="zh-CN" altLang="en-US" dirty="0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42E9B83E-CC6D-8F47-8282-B959CEC7E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52221"/>
            <a:ext cx="10515600" cy="222474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Chunk written on page 0 and page 1 (consistent)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Crash before flushing! Page 1 destroyed!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ACB0226-BAF6-D142-84B9-F02269B4995C}"/>
              </a:ext>
            </a:extLst>
          </p:cNvPr>
          <p:cNvSpPr/>
          <p:nvPr/>
        </p:nvSpPr>
        <p:spPr>
          <a:xfrm>
            <a:off x="6096001" y="1750080"/>
            <a:ext cx="5257800" cy="1155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723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6C125-DDA3-F14A-AFCA-6B7A0421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Crash Consistency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6BE504A-B941-6F4A-B11A-DF5FAAF07DE2}"/>
              </a:ext>
            </a:extLst>
          </p:cNvPr>
          <p:cNvSpPr/>
          <p:nvPr/>
        </p:nvSpPr>
        <p:spPr>
          <a:xfrm>
            <a:off x="838201" y="1750080"/>
            <a:ext cx="5257800" cy="1155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450C64B-5BDD-3649-95FB-C59234F9696B}"/>
              </a:ext>
            </a:extLst>
          </p:cNvPr>
          <p:cNvSpPr txBox="1"/>
          <p:nvPr/>
        </p:nvSpPr>
        <p:spPr>
          <a:xfrm>
            <a:off x="5537867" y="1226860"/>
            <a:ext cx="1116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Extent</a:t>
            </a:r>
            <a:endParaRPr kumimoji="1"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785C60-901E-9A4F-ADB1-B232A35B3BFD}"/>
              </a:ext>
            </a:extLst>
          </p:cNvPr>
          <p:cNvSpPr txBox="1"/>
          <p:nvPr/>
        </p:nvSpPr>
        <p:spPr>
          <a:xfrm>
            <a:off x="838201" y="3059668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Page 0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50C40DA-BDD6-CD4D-8110-38D7440710A6}"/>
              </a:ext>
            </a:extLst>
          </p:cNvPr>
          <p:cNvSpPr txBox="1"/>
          <p:nvPr/>
        </p:nvSpPr>
        <p:spPr>
          <a:xfrm>
            <a:off x="6096001" y="3059668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Page 1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C73AFB8-336C-B240-9474-E6B7B6A46092}"/>
              </a:ext>
            </a:extLst>
          </p:cNvPr>
          <p:cNvSpPr/>
          <p:nvPr/>
        </p:nvSpPr>
        <p:spPr>
          <a:xfrm>
            <a:off x="838200" y="1826280"/>
            <a:ext cx="571501" cy="77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M</a:t>
            </a:r>
            <a:endParaRPr kumimoji="1"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F28A6A9-A767-9F41-AA1F-C24492B61284}"/>
              </a:ext>
            </a:extLst>
          </p:cNvPr>
          <p:cNvSpPr/>
          <p:nvPr/>
        </p:nvSpPr>
        <p:spPr>
          <a:xfrm>
            <a:off x="1415718" y="1826280"/>
            <a:ext cx="900428" cy="77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UUID</a:t>
            </a:r>
            <a:endParaRPr kumimoji="1"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99711A3-810D-7040-A7BC-A907F12CABB1}"/>
              </a:ext>
            </a:extLst>
          </p:cNvPr>
          <p:cNvSpPr/>
          <p:nvPr/>
        </p:nvSpPr>
        <p:spPr>
          <a:xfrm>
            <a:off x="2328846" y="1826280"/>
            <a:ext cx="900429" cy="77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length</a:t>
            </a:r>
            <a:endParaRPr kumimoji="1"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763A7EE-2928-F243-92BF-76D2FCA075F0}"/>
              </a:ext>
            </a:extLst>
          </p:cNvPr>
          <p:cNvSpPr/>
          <p:nvPr/>
        </p:nvSpPr>
        <p:spPr>
          <a:xfrm>
            <a:off x="5525773" y="1826280"/>
            <a:ext cx="900428" cy="77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UUID</a:t>
            </a:r>
            <a:endParaRPr kumimoji="1"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D01C47E-2E6A-2E4A-BEAB-15E89D6ED0D0}"/>
              </a:ext>
            </a:extLst>
          </p:cNvPr>
          <p:cNvSpPr/>
          <p:nvPr/>
        </p:nvSpPr>
        <p:spPr>
          <a:xfrm>
            <a:off x="3229275" y="1826280"/>
            <a:ext cx="2308592" cy="77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payload</a:t>
            </a:r>
            <a:endParaRPr kumimoji="1" lang="zh-CN" altLang="en-US" dirty="0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42E9B83E-CC6D-8F47-8282-B959CEC7E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52221"/>
            <a:ext cx="10515600" cy="222474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Chunk written on page 0 and page 1 (consistent)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Crash before flushing! Page 1 destroyed! (consistent)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Recover; a new chunk written on page 1</a:t>
            </a:r>
          </a:p>
          <a:p>
            <a:pPr marL="457200" lvl="1" indent="0">
              <a:buNone/>
            </a:pP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first chunk is considered corrupted so it is consistent!... ?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ACB0226-BAF6-D142-84B9-F02269B4995C}"/>
              </a:ext>
            </a:extLst>
          </p:cNvPr>
          <p:cNvSpPr/>
          <p:nvPr/>
        </p:nvSpPr>
        <p:spPr>
          <a:xfrm>
            <a:off x="6096001" y="1750080"/>
            <a:ext cx="5257800" cy="1155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07BE600-F84F-2542-B936-88F4E4216020}"/>
              </a:ext>
            </a:extLst>
          </p:cNvPr>
          <p:cNvSpPr/>
          <p:nvPr/>
        </p:nvSpPr>
        <p:spPr>
          <a:xfrm>
            <a:off x="6082634" y="2039938"/>
            <a:ext cx="571501" cy="776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M</a:t>
            </a:r>
            <a:endParaRPr kumimoji="1"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9E91A41-B0A2-DE42-ADA9-53D870D2967C}"/>
              </a:ext>
            </a:extLst>
          </p:cNvPr>
          <p:cNvSpPr/>
          <p:nvPr/>
        </p:nvSpPr>
        <p:spPr>
          <a:xfrm>
            <a:off x="6660152" y="2039938"/>
            <a:ext cx="900428" cy="776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UUID</a:t>
            </a:r>
            <a:endParaRPr kumimoji="1"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408D629-6241-1446-B819-E6E020AE88FD}"/>
              </a:ext>
            </a:extLst>
          </p:cNvPr>
          <p:cNvSpPr/>
          <p:nvPr/>
        </p:nvSpPr>
        <p:spPr>
          <a:xfrm>
            <a:off x="7573280" y="2039938"/>
            <a:ext cx="900429" cy="776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length</a:t>
            </a:r>
            <a:endParaRPr kumimoji="1"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BE60698-3FF3-5B49-9846-2EC059C083B3}"/>
              </a:ext>
            </a:extLst>
          </p:cNvPr>
          <p:cNvSpPr/>
          <p:nvPr/>
        </p:nvSpPr>
        <p:spPr>
          <a:xfrm>
            <a:off x="8473709" y="2039938"/>
            <a:ext cx="1750458" cy="776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payload</a:t>
            </a:r>
            <a:endParaRPr kumimoji="1"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D5876DF-1D6E-EC49-BC9F-36F6C98B3ABC}"/>
              </a:ext>
            </a:extLst>
          </p:cNvPr>
          <p:cNvSpPr/>
          <p:nvPr/>
        </p:nvSpPr>
        <p:spPr>
          <a:xfrm>
            <a:off x="10224167" y="2039938"/>
            <a:ext cx="900428" cy="776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UUID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3180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1888</Words>
  <Application>Microsoft Macintosh PowerPoint</Application>
  <PresentationFormat>宽屏</PresentationFormat>
  <Paragraphs>614</Paragraphs>
  <Slides>62</Slides>
  <Notes>60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69" baseType="lpstr">
      <vt:lpstr>等线</vt:lpstr>
      <vt:lpstr>等线 Light</vt:lpstr>
      <vt:lpstr>Arial</vt:lpstr>
      <vt:lpstr>Calibri</vt:lpstr>
      <vt:lpstr>Cambria Math</vt:lpstr>
      <vt:lpstr>Courier</vt:lpstr>
      <vt:lpstr>Office 主题​​</vt:lpstr>
      <vt:lpstr>Using Lightweight Formal Methods to Validate a Key-Value Storage Node in Amazon S3</vt:lpstr>
      <vt:lpstr>Amazon S3 and ShardStore</vt:lpstr>
      <vt:lpstr>ShardStore Design Overview</vt:lpstr>
      <vt:lpstr>Crash Consistency</vt:lpstr>
      <vt:lpstr>Crash Consistency</vt:lpstr>
      <vt:lpstr>PowerPoint 演示文稿</vt:lpstr>
      <vt:lpstr>Crash Consistency</vt:lpstr>
      <vt:lpstr>Crash Consistency</vt:lpstr>
      <vt:lpstr>Crash Consistency</vt:lpstr>
      <vt:lpstr>Crash Consistency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Formal Methods</vt:lpstr>
      <vt:lpstr>Formal Methods Overview</vt:lpstr>
      <vt:lpstr>Verification vs Testing</vt:lpstr>
      <vt:lpstr>Obstacles</vt:lpstr>
      <vt:lpstr>Lightweight Formal Methods</vt:lpstr>
      <vt:lpstr>Fuzzing</vt:lpstr>
      <vt:lpstr>Property-based testing</vt:lpstr>
      <vt:lpstr>Property-based testing</vt:lpstr>
      <vt:lpstr>Stateless model checking</vt:lpstr>
      <vt:lpstr>Stateless model checking</vt:lpstr>
      <vt:lpstr>Stateless model checking</vt:lpstr>
      <vt:lpstr>Stateless model checking</vt:lpstr>
      <vt:lpstr>Stateless model checking</vt:lpstr>
      <vt:lpstr>Stateless model checking</vt:lpstr>
      <vt:lpstr>All OK!</vt:lpstr>
      <vt:lpstr>... Or not</vt:lpstr>
      <vt:lpstr>Stateless model checking</vt:lpstr>
      <vt:lpstr>Symbolic Execution</vt:lpstr>
      <vt:lpstr>Symbolic Execution</vt:lpstr>
      <vt:lpstr>Symbolic Execution</vt:lpstr>
      <vt:lpstr>PowerPoint 演示文稿</vt:lpstr>
      <vt:lpstr>PowerPoint 演示文稿</vt:lpstr>
      <vt:lpstr>Desirable Properties for S3</vt:lpstr>
      <vt:lpstr>Decomposition</vt:lpstr>
      <vt:lpstr>Functional correctness</vt:lpstr>
      <vt:lpstr>Reference models</vt:lpstr>
      <vt:lpstr>PBT Setup</vt:lpstr>
      <vt:lpstr>Functional correctness</vt:lpstr>
      <vt:lpstr>Disk failure injection</vt:lpstr>
      <vt:lpstr>Crash consistency</vt:lpstr>
      <vt:lpstr>Crash consistency</vt:lpstr>
      <vt:lpstr>Crash consistency</vt:lpstr>
      <vt:lpstr>Crash consistency</vt:lpstr>
      <vt:lpstr>Crash consistency</vt:lpstr>
      <vt:lpstr>Environmental failures</vt:lpstr>
      <vt:lpstr>Concurrency</vt:lpstr>
      <vt:lpstr>Concurrency</vt:lpstr>
      <vt:lpstr>Other Properties</vt:lpstr>
      <vt:lpstr>Other Properties</vt:lpstr>
      <vt:lpstr>Other Properties</vt:lpstr>
      <vt:lpstr>Other Properties</vt:lpstr>
      <vt:lpstr>Other Properties</vt:lpstr>
      <vt:lpstr>Results</vt:lpstr>
      <vt:lpstr>Takeaway</vt:lpstr>
      <vt:lpstr>Why Best Paper?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Lightweight Formal Methods to Validate a Key-Value Storage Node in Amazon S3</dc:title>
  <dc:creator>Manilone Mike</dc:creator>
  <cp:lastModifiedBy>Manilone Mike</cp:lastModifiedBy>
  <cp:revision>58</cp:revision>
  <dcterms:created xsi:type="dcterms:W3CDTF">2021-12-16T07:16:25Z</dcterms:created>
  <dcterms:modified xsi:type="dcterms:W3CDTF">2021-12-29T14:58:04Z</dcterms:modified>
</cp:coreProperties>
</file>