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256" r:id="rId3"/>
    <p:sldId id="415" r:id="rId5"/>
    <p:sldId id="417" r:id="rId6"/>
    <p:sldId id="353" r:id="rId7"/>
    <p:sldId id="352" r:id="rId8"/>
    <p:sldId id="354" r:id="rId9"/>
    <p:sldId id="355" r:id="rId10"/>
    <p:sldId id="396" r:id="rId11"/>
    <p:sldId id="356" r:id="rId12"/>
    <p:sldId id="357" r:id="rId13"/>
    <p:sldId id="358" r:id="rId14"/>
    <p:sldId id="394" r:id="rId15"/>
    <p:sldId id="395" r:id="rId16"/>
    <p:sldId id="418" r:id="rId17"/>
    <p:sldId id="359" r:id="rId18"/>
    <p:sldId id="398" r:id="rId19"/>
    <p:sldId id="397" r:id="rId20"/>
    <p:sldId id="424" r:id="rId21"/>
    <p:sldId id="361" r:id="rId22"/>
    <p:sldId id="425" r:id="rId23"/>
    <p:sldId id="362" r:id="rId24"/>
    <p:sldId id="403" r:id="rId25"/>
    <p:sldId id="420" r:id="rId26"/>
    <p:sldId id="363" r:id="rId27"/>
    <p:sldId id="404" r:id="rId28"/>
    <p:sldId id="408" r:id="rId29"/>
    <p:sldId id="409" r:id="rId30"/>
    <p:sldId id="407" r:id="rId31"/>
    <p:sldId id="410" r:id="rId32"/>
    <p:sldId id="411" r:id="rId33"/>
    <p:sldId id="412" r:id="rId34"/>
    <p:sldId id="405" r:id="rId35"/>
    <p:sldId id="413" r:id="rId36"/>
    <p:sldId id="422" r:id="rId37"/>
    <p:sldId id="414" r:id="rId38"/>
    <p:sldId id="30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B3B"/>
    <a:srgbClr val="F5F9FD"/>
    <a:srgbClr val="EAF2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85864" autoAdjust="0"/>
  </p:normalViewPr>
  <p:slideViewPr>
    <p:cSldViewPr snapToGrid="0">
      <p:cViewPr>
        <p:scale>
          <a:sx n="100" d="100"/>
          <a:sy n="100" d="100"/>
        </p:scale>
        <p:origin x="930" y="72"/>
      </p:cViewPr>
      <p:guideLst>
        <p:guide orient="horz" pos="21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218A-6C61-4C84-8AA1-9956F5BE1909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32AF2-ED5C-451E-848E-3B08E89542AA}" type="datetimeFigureOut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A43CF-8190-41C5-9D40-B49ED6D8E40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84484-2B02-4A69-B6EB-8BE8EEE5FB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介绍非</a:t>
            </a:r>
            <a:r>
              <a:rPr lang="en-US" altLang="zh-CN"/>
              <a:t>mmap</a:t>
            </a:r>
            <a:r>
              <a:rPr lang="zh-CN" altLang="en-US"/>
              <a:t>方式下的读写过程，以及</a:t>
            </a:r>
            <a:r>
              <a:rPr lang="en-US" altLang="zh-CN"/>
              <a:t>mmap</a:t>
            </a:r>
            <a:r>
              <a:rPr lang="zh-CN" altLang="en-US"/>
              <a:t>方式下的读写。进行比较。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mmap in ext4-DAX on PM</a:t>
            </a:r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介绍</a:t>
            </a:r>
            <a:r>
              <a:rPr lang="en-US" altLang="zh-CN"/>
              <a:t>SplitFS</a:t>
            </a:r>
            <a:r>
              <a:rPr lang="zh-CN" altLang="en-US"/>
              <a:t>的三种模式，互不影响。</a:t>
            </a:r>
            <a:endParaRPr lang="zh-CN" altLang="en-US"/>
          </a:p>
          <a:p>
            <a:r>
              <a:rPr lang="zh-CN" altLang="en-US"/>
              <a:t>同步操作是指返回时已经确定数据持久化到了</a:t>
            </a:r>
            <a:r>
              <a:rPr lang="en-US" altLang="zh-CN"/>
              <a:t>PM</a:t>
            </a:r>
            <a:r>
              <a:rPr lang="zh-CN" altLang="en-US"/>
              <a:t>上。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介绍</a:t>
            </a:r>
            <a:r>
              <a:rPr lang="en-US" altLang="zh-CN"/>
              <a:t>staging files + relink</a:t>
            </a:r>
            <a:r>
              <a:rPr lang="zh-CN" altLang="en-US"/>
              <a:t>技术，其应用场景。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介绍</a:t>
            </a:r>
            <a:r>
              <a:rPr lang="en-US" altLang="zh-CN"/>
              <a:t>staging files + relink</a:t>
            </a:r>
            <a:r>
              <a:rPr lang="zh-CN" altLang="en-US"/>
              <a:t>技术，其应用场景。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介绍</a:t>
            </a:r>
            <a:r>
              <a:rPr lang="en-US" altLang="zh-CN"/>
              <a:t>optimized logging </a:t>
            </a:r>
            <a:r>
              <a:rPr lang="zh-CN" altLang="en-US"/>
              <a:t>技术。</a:t>
            </a:r>
            <a:endParaRPr lang="zh-CN" altLang="en-US"/>
          </a:p>
          <a:p>
            <a:r>
              <a:rPr lang="en-US" altLang="zh-CN"/>
              <a:t>NOVA </a:t>
            </a:r>
            <a:r>
              <a:rPr lang="zh-CN" altLang="en-US"/>
              <a:t>每个</a:t>
            </a:r>
            <a:r>
              <a:rPr lang="en-US" altLang="zh-CN"/>
              <a:t>inode</a:t>
            </a:r>
            <a:r>
              <a:rPr lang="zh-CN" altLang="en-US"/>
              <a:t>里有一个</a:t>
            </a:r>
            <a:r>
              <a:rPr lang="en-US" altLang="zh-CN"/>
              <a:t>log</a:t>
            </a:r>
            <a:r>
              <a:rPr lang="zh-CN" altLang="en-US"/>
              <a:t>，要更新所有</a:t>
            </a:r>
            <a:r>
              <a:rPr lang="en-US" altLang="zh-CN"/>
              <a:t>inode</a:t>
            </a:r>
            <a:r>
              <a:rPr lang="zh-CN" altLang="en-US"/>
              <a:t>的</a:t>
            </a:r>
            <a:r>
              <a:rPr lang="en-US" altLang="zh-CN"/>
              <a:t>log</a:t>
            </a:r>
            <a:r>
              <a:rPr lang="zh-CN" altLang="en-US"/>
              <a:t>，同时还有一个</a:t>
            </a:r>
            <a:r>
              <a:rPr lang="en-US" altLang="zh-CN"/>
              <a:t>Inode</a:t>
            </a:r>
            <a:r>
              <a:rPr lang="zh-CN" altLang="en-US"/>
              <a:t>存着</a:t>
            </a:r>
            <a:r>
              <a:rPr lang="en-US" altLang="zh-CN"/>
              <a:t>tail</a:t>
            </a:r>
            <a:r>
              <a:rPr lang="zh-CN" altLang="en-US"/>
              <a:t>，也需要持久化更新。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nova-relaxed 7.4</a:t>
            </a:r>
            <a:r>
              <a:rPr lang="zh-CN" altLang="en-US"/>
              <a:t>是因为在</a:t>
            </a:r>
            <a:r>
              <a:rPr lang="en-US" altLang="zh-CN"/>
              <a:t>i</a:t>
            </a:r>
            <a:r>
              <a:rPr lang="en-US" altLang="zh-CN">
                <a:sym typeface="+mn-ea"/>
              </a:rPr>
              <a:t>n-place</a:t>
            </a:r>
            <a:r>
              <a:rPr lang="zh-CN" altLang="en-US"/>
              <a:t>更新</a:t>
            </a:r>
            <a:r>
              <a:rPr lang="en-US" altLang="zh-CN"/>
              <a:t>data</a:t>
            </a:r>
            <a:r>
              <a:rPr lang="zh-CN" altLang="en-US"/>
              <a:t>之前，要对每个</a:t>
            </a:r>
            <a:r>
              <a:rPr lang="en-US" altLang="zh-CN"/>
              <a:t>Inode</a:t>
            </a:r>
            <a:r>
              <a:rPr lang="zh-CN" altLang="en-US"/>
              <a:t>中的</a:t>
            </a:r>
            <a:r>
              <a:rPr lang="en-US" altLang="zh-CN"/>
              <a:t>log entry </a:t>
            </a:r>
            <a:r>
              <a:rPr lang="zh-CN" altLang="en-US"/>
              <a:t>进行更新。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ＰＭ的一些性质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ＰＭ为什么可以作为新的存储介质</a:t>
            </a:r>
            <a:endParaRPr lang="zh-CN" altLang="en-US"/>
          </a:p>
          <a:p>
            <a:r>
              <a:rPr lang="zh-CN" altLang="en-US"/>
              <a:t>硬件的低延迟导致文件系统的瓶颈变成了软件开销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形象展示软件开销大小</a:t>
            </a:r>
            <a:endParaRPr lang="zh-CN" altLang="en-US"/>
          </a:p>
          <a:p>
            <a:r>
              <a:rPr lang="en-US" altLang="zh-CN"/>
              <a:t>PM file system</a:t>
            </a:r>
            <a:r>
              <a:rPr lang="zh-CN" altLang="en-US"/>
              <a:t>上软件开销超过硬件开销，成为瓶颈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比较当前各个</a:t>
            </a:r>
            <a:r>
              <a:rPr lang="en-US" altLang="zh-CN"/>
              <a:t>PM file system</a:t>
            </a:r>
            <a:r>
              <a:rPr lang="zh-CN" altLang="en-US"/>
              <a:t>的不同设计以及优缺点。</a:t>
            </a:r>
            <a:endParaRPr lang="zh-CN" altLang="en-US"/>
          </a:p>
          <a:p>
            <a:r>
              <a:rPr lang="zh-CN" altLang="en-US"/>
              <a:t>介绍</a:t>
            </a:r>
            <a:r>
              <a:rPr lang="en-US" altLang="zh-CN"/>
              <a:t>spiltfs</a:t>
            </a:r>
            <a:r>
              <a:rPr lang="zh-CN" altLang="en-US"/>
              <a:t>中</a:t>
            </a:r>
            <a:r>
              <a:rPr lang="en-US" altLang="zh-CN"/>
              <a:t>split</a:t>
            </a:r>
            <a:r>
              <a:rPr lang="zh-CN" altLang="en-US"/>
              <a:t>的意义。</a:t>
            </a:r>
            <a:r>
              <a:rPr lang="en-US" altLang="zh-CN"/>
              <a:t>user space library file system; ext4dax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介绍体系结构，</a:t>
            </a:r>
            <a:r>
              <a:rPr lang="en-US" altLang="zh-CN"/>
              <a:t>usplit ksplit</a:t>
            </a:r>
            <a:r>
              <a:rPr lang="zh-CN" altLang="en-US"/>
              <a:t>。附图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SplitFS</a:t>
            </a:r>
            <a:r>
              <a:rPr lang="zh-CN" altLang="en-US"/>
              <a:t>的设计目标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介绍</a:t>
            </a:r>
            <a:r>
              <a:rPr lang="en-US" altLang="zh-CN"/>
              <a:t>ext4dax</a:t>
            </a:r>
            <a:r>
              <a:rPr lang="zh-CN" altLang="en-US"/>
              <a:t>，缺点是没有原子操作、命名等，引出</a:t>
            </a:r>
            <a:r>
              <a:rPr lang="en-US" altLang="zh-CN"/>
              <a:t>memory mapping</a:t>
            </a:r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介绍非</a:t>
            </a:r>
            <a:r>
              <a:rPr lang="en-US" altLang="zh-CN"/>
              <a:t>mmap</a:t>
            </a:r>
            <a:r>
              <a:rPr lang="zh-CN" altLang="en-US"/>
              <a:t>方式下的读写过程，以及</a:t>
            </a:r>
            <a:r>
              <a:rPr lang="en-US" altLang="zh-CN"/>
              <a:t>mmap</a:t>
            </a:r>
            <a:r>
              <a:rPr lang="zh-CN" altLang="en-US"/>
              <a:t>方式下的读写。进行比较。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name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51BE-A2C6-4378-BDCD-7E9EC76F8F63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1608"/>
            <a:ext cx="8056033" cy="63319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baseline="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51885"/>
            <a:ext cx="10515600" cy="4941881"/>
          </a:xfrm>
        </p:spPr>
        <p:txBody>
          <a:bodyPr/>
          <a:lstStyle>
            <a:lvl1pPr marL="228600" marR="0" indent="-2451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80604020202020204" pitchFamily="34" charset="0"/>
              <a:buChar char="•"/>
              <a:defRPr lang="en-US" altLang="zh-CN" sz="28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765" marR="0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defRPr lang="en-US" altLang="zh-CN" sz="24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10" marR="0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defRPr lang="en-US" altLang="zh-CN" sz="20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55" marR="0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defRPr lang="en-US" altLang="zh-CN" sz="18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200" indent="-571500">
              <a:defRPr/>
            </a:lvl5pPr>
          </a:lstStyle>
          <a:p>
            <a:pPr marL="228600" marR="0" lvl="0" indent="-2451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80604020202020204" pitchFamily="34" charset="0"/>
              <a:buChar char="•"/>
              <a:defRPr/>
            </a:pPr>
            <a:r>
              <a:rPr lang="en-US" altLang="zh-CN" dirty="0" smtClean="0"/>
              <a:t>Level1</a:t>
            </a:r>
            <a:endParaRPr lang="en-US" altLang="zh-CN" dirty="0" smtClean="0"/>
          </a:p>
          <a:p>
            <a:pPr marL="532765" marR="0" lvl="1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defRPr/>
            </a:pPr>
            <a:r>
              <a:rPr lang="en-US" altLang="zh-CN" dirty="0" smtClean="0"/>
              <a:t>Level2</a:t>
            </a:r>
            <a:endParaRPr lang="en-US" altLang="zh-CN" dirty="0" smtClean="0"/>
          </a:p>
          <a:p>
            <a:pPr marL="892810" marR="0" lvl="2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dirty="0" smtClean="0"/>
              <a:t>Level3</a:t>
            </a:r>
            <a:endParaRPr lang="en-US" altLang="zh-CN" dirty="0" smtClean="0"/>
          </a:p>
          <a:p>
            <a:pPr marL="1252855" marR="0" lvl="3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defRPr/>
            </a:pPr>
            <a:r>
              <a:rPr lang="en-US" altLang="zh-CN" dirty="0" smtClean="0"/>
              <a:t>Level4</a:t>
            </a:r>
            <a:endParaRPr lang="zh-CN" altLang="en-US" dirty="0" smtClean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0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451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80604020202020204" pitchFamily="34" charset="0"/>
              <a:buChar char="•"/>
              <a:defRPr/>
            </a:pPr>
            <a:r>
              <a:rPr lang="en-US" altLang="zh-CN" dirty="0" smtClean="0"/>
              <a:t>Level1</a:t>
            </a:r>
            <a:endParaRPr lang="en-US" altLang="zh-CN" dirty="0" smtClean="0"/>
          </a:p>
          <a:p>
            <a:pPr marL="532765" marR="0" lvl="1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defRPr/>
            </a:pPr>
            <a:r>
              <a:rPr lang="en-US" altLang="zh-CN" dirty="0" smtClean="0"/>
              <a:t>Level2</a:t>
            </a:r>
            <a:endParaRPr lang="en-US" altLang="zh-CN" dirty="0" smtClean="0"/>
          </a:p>
          <a:p>
            <a:pPr marL="892810" marR="0" lvl="2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dirty="0" smtClean="0"/>
              <a:t>Level3</a:t>
            </a:r>
            <a:endParaRPr lang="en-US" altLang="zh-CN" dirty="0" smtClean="0"/>
          </a:p>
          <a:p>
            <a:pPr marL="1252855" marR="0" lvl="3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defRPr/>
            </a:pPr>
            <a:r>
              <a:rPr lang="en-US" altLang="zh-CN" dirty="0" smtClean="0"/>
              <a:t>Level4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DD5A-14F5-4ECC-876B-6768CE37A50D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1">
              <a:lumMod val="75000"/>
            </a:schemeClr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228600" marR="0" indent="-24511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80604020202020204" pitchFamily="34" charset="0"/>
        <a:buChar char="•"/>
        <a:defRPr lang="zh-CN" altLang="en-US" sz="36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  <a:lvl2pPr marL="745490" marR="0" indent="-4572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80604020202020204" pitchFamily="34" charset="0"/>
        <a:buNone/>
        <a:defRPr lang="zh-CN" altLang="en-US" sz="28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2pPr>
      <a:lvl3pPr marL="1219200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8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3pPr>
      <a:lvl4pPr marL="1579245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8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4pPr>
      <a:lvl5pPr marL="2057400" indent="-24511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80604020202020204" pitchFamily="34" charset="0"/>
        <a:buChar char="•"/>
        <a:defRPr lang="en-US" altLang="en-US" sz="3600" kern="1200" dirty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61811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SplitFS: Reducing Software Overhead in File Systems for Persistent Memory</a:t>
            </a:r>
            <a:endParaRPr lang="en-US" altLang="zh-CN" sz="3600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7056" y="3007710"/>
            <a:ext cx="9597887" cy="3055159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 err="1" smtClean="0"/>
              <a:t>SOSP</a:t>
            </a:r>
            <a:r>
              <a:rPr lang="en-US" altLang="zh-CN" sz="2000" dirty="0" smtClean="0"/>
              <a:t> 2019</a:t>
            </a:r>
            <a:endParaRPr lang="en-US" altLang="zh-CN" sz="2000" dirty="0" smtClean="0"/>
          </a:p>
          <a:p>
            <a:pPr algn="ctr"/>
            <a:r>
              <a:rPr lang="en-US" altLang="zh-CN" sz="2000" b="1" baseline="30000">
                <a:sym typeface="+mn-ea"/>
              </a:rPr>
              <a:t>§</a:t>
            </a:r>
            <a:r>
              <a:rPr lang="en-US" altLang="zh-CN" sz="2000" b="1" smtClean="0"/>
              <a:t>Rohan Kadeko</a:t>
            </a:r>
            <a:r>
              <a:rPr lang="en-US" altLang="zh-CN" sz="2000" smtClean="0"/>
              <a:t>,  </a:t>
            </a:r>
            <a:r>
              <a:rPr lang="en-US" altLang="zh-CN" sz="2000" b="1" baseline="30000">
                <a:sym typeface="+mn-ea"/>
              </a:rPr>
              <a:t>§</a:t>
            </a:r>
            <a:r>
              <a:rPr lang="en-US" altLang="zh-CN" sz="2000" smtClean="0"/>
              <a:t>Se Kwon Lee,  </a:t>
            </a:r>
            <a:r>
              <a:rPr lang="en-US" altLang="zh-CN" sz="2000" b="1" baseline="30000">
                <a:sym typeface="+mn-ea"/>
              </a:rPr>
              <a:t>†</a:t>
            </a:r>
            <a:r>
              <a:rPr lang="en-US" altLang="zh-CN" sz="2000" smtClean="0"/>
              <a:t>Sanidhya Kashyap,  </a:t>
            </a:r>
            <a:r>
              <a:rPr lang="en-US" altLang="zh-CN" sz="2000" b="1" baseline="30000">
                <a:sym typeface="+mn-ea"/>
              </a:rPr>
              <a:t>†</a:t>
            </a:r>
            <a:r>
              <a:rPr lang="en-US" altLang="zh-CN" sz="2000" smtClean="0"/>
              <a:t>Taesoo Kim,  </a:t>
            </a:r>
            <a:endParaRPr lang="en-US" altLang="zh-CN" sz="2000" smtClean="0"/>
          </a:p>
          <a:p>
            <a:pPr algn="ctr"/>
            <a:r>
              <a:rPr lang="en-US" altLang="zh-CN" sz="2000" b="1" baseline="30000">
                <a:sym typeface="+mn-ea"/>
              </a:rPr>
              <a:t>‡*</a:t>
            </a:r>
            <a:r>
              <a:rPr lang="en-US" altLang="zh-CN" sz="2000" smtClean="0"/>
              <a:t>Aasheesh Kolli,  </a:t>
            </a:r>
            <a:r>
              <a:rPr lang="en-US" altLang="zh-CN" sz="2000" b="1" baseline="30000">
                <a:sym typeface="+mn-ea"/>
              </a:rPr>
              <a:t>§*</a:t>
            </a:r>
            <a:r>
              <a:rPr lang="en-US" altLang="zh-CN" sz="2000" smtClean="0"/>
              <a:t>Vijay Chidambaram</a:t>
            </a:r>
            <a:endParaRPr lang="en-US" altLang="zh-CN" sz="2000" smtClean="0"/>
          </a:p>
          <a:p>
            <a:pPr algn="ctr"/>
            <a:r>
              <a:rPr lang="en-US" altLang="zh-CN" sz="2000" b="1" baseline="30000" dirty="0" smtClean="0"/>
              <a:t>§</a:t>
            </a:r>
            <a:r>
              <a:rPr lang="en-US" altLang="zh-CN" sz="2000" dirty="0" smtClean="0"/>
              <a:t>UT Austin, </a:t>
            </a:r>
            <a:r>
              <a:rPr lang="en-US" altLang="zh-CN" sz="2000" b="1" baseline="30000" dirty="0" smtClean="0"/>
              <a:t>†</a:t>
            </a:r>
            <a:r>
              <a:rPr lang="en-US" altLang="zh-CN" sz="2000" dirty="0" smtClean="0"/>
              <a:t>Georgia Tech, </a:t>
            </a:r>
            <a:r>
              <a:rPr lang="en-US" altLang="zh-CN" sz="2000" b="1" baseline="30000" dirty="0" smtClean="0"/>
              <a:t>‡</a:t>
            </a:r>
            <a:r>
              <a:rPr lang="en-US" altLang="zh-CN" sz="2000" dirty="0" smtClean="0"/>
              <a:t>Penn State, </a:t>
            </a:r>
            <a:r>
              <a:rPr lang="en-US" altLang="zh-CN" sz="2000" b="1" baseline="30000" dirty="0" smtClean="0"/>
              <a:t>*</a:t>
            </a:r>
            <a:r>
              <a:rPr lang="en-US" altLang="zh-CN" sz="2000" dirty="0" smtClean="0"/>
              <a:t>VMware Researsh</a:t>
            </a:r>
            <a:endParaRPr lang="en-US" altLang="zh-CN" sz="2000" dirty="0" smtClean="0"/>
          </a:p>
          <a:p>
            <a:pPr algn="ctr"/>
            <a:r>
              <a:rPr lang="en-US" altLang="zh-CN" sz="2400" b="1" dirty="0" smtClean="0"/>
              <a:t>Presented by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Meng Wang</a:t>
            </a:r>
            <a:r>
              <a:rPr lang="en-US" altLang="zh-CN" sz="2400" b="1" dirty="0" smtClean="0"/>
              <a:t>, USTC, ADSL</a:t>
            </a:r>
            <a:endParaRPr lang="en-US" altLang="zh-CN" sz="2400" b="1" dirty="0" smtClean="0"/>
          </a:p>
          <a:p>
            <a:pPr algn="ctr"/>
            <a:r>
              <a:rPr lang="en-US" altLang="zh-CN" sz="2400" b="1" dirty="0" smtClean="0"/>
              <a:t>Nov 6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, 2019</a:t>
            </a:r>
            <a:endParaRPr lang="en-US" altLang="zh-CN" sz="2400" b="1" dirty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CD9A69F-AF51-4187-AA26-82CD8814AF4B}" type="slidenum">
              <a:rPr lang="en-US" smtClean="0"/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DB3B-632B-40C8-9109-6B39C5639F25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Ext4-DAX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40455"/>
            <a:ext cx="10515600" cy="4941881"/>
          </a:xfrm>
        </p:spPr>
        <p:txBody>
          <a:bodyPr/>
          <a:p>
            <a:r>
              <a:t>a new mode of ext4 file system to access PM</a:t>
            </a:r>
          </a:p>
          <a:p/>
          <a:p>
            <a:r>
              <a:t>DAX means Direct Access</a:t>
            </a:r>
          </a:p>
          <a:p/>
          <a:p>
            <a:r>
              <a:t>bypass page caches and rely on memory mapping</a:t>
            </a:r>
          </a:p>
          <a:p/>
          <a:p>
            <a:r>
              <a:t>drawback: no naming, atomicity guarantee for opertions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Memory mapping(mmap syscall)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>
                <a:sym typeface="+mn-ea"/>
              </a:rPr>
              <a:t>map one or more consequent pages from va to extents of file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regular read/write:</a:t>
            </a:r>
            <a:endParaRPr>
              <a:sym typeface="+mn-ea"/>
            </a:endParaRPr>
          </a:p>
          <a:p/>
          <a:p/>
          <a:p/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997835" y="2188210"/>
            <a:ext cx="6196965" cy="3716020"/>
            <a:chOff x="4721" y="3131"/>
            <a:chExt cx="9759" cy="5852"/>
          </a:xfrm>
        </p:grpSpPr>
        <p:sp>
          <p:nvSpPr>
            <p:cNvPr id="7" name="圆角矩形 6"/>
            <p:cNvSpPr/>
            <p:nvPr/>
          </p:nvSpPr>
          <p:spPr>
            <a:xfrm>
              <a:off x="8573" y="3131"/>
              <a:ext cx="3928" cy="7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buffer</a:t>
              </a:r>
              <a:endParaRPr lang="en-US" altLang="zh-CN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8573" y="5951"/>
              <a:ext cx="3928" cy="73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page cache</a:t>
              </a:r>
              <a:endParaRPr lang="en-US" alt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036" y="3131"/>
              <a:ext cx="23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user space</a:t>
              </a:r>
              <a:endParaRPr lang="en-US" altLang="zh-CN" b="1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34" y="6026"/>
              <a:ext cx="2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kernel space</a:t>
              </a:r>
              <a:endParaRPr lang="en-US" altLang="zh-CN" b="1"/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6866" y="7426"/>
              <a:ext cx="7614" cy="4"/>
            </a:xfrm>
            <a:prstGeom prst="line">
              <a:avLst/>
            </a:prstGeom>
            <a:ln w="38100" cmpd="sng">
              <a:solidFill>
                <a:schemeClr val="accent3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6866" y="4904"/>
              <a:ext cx="7614" cy="4"/>
            </a:xfrm>
            <a:prstGeom prst="line">
              <a:avLst/>
            </a:prstGeom>
            <a:ln w="38100" cmpd="sng">
              <a:solidFill>
                <a:schemeClr val="accent3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721" y="8403"/>
              <a:ext cx="2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storage</a:t>
              </a:r>
              <a:endParaRPr lang="en-US" altLang="zh-CN" b="1"/>
            </a:p>
          </p:txBody>
        </p:sp>
        <p:sp>
          <p:nvSpPr>
            <p:cNvPr id="15" name="矩形 14"/>
            <p:cNvSpPr/>
            <p:nvPr/>
          </p:nvSpPr>
          <p:spPr>
            <a:xfrm>
              <a:off x="8573" y="8416"/>
              <a:ext cx="3833" cy="56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disk</a:t>
              </a:r>
              <a:endParaRPr lang="en-US" altLang="zh-CN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9140" y="4093"/>
              <a:ext cx="0" cy="9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11837" y="4123"/>
              <a:ext cx="0" cy="846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7683" y="4281"/>
              <a:ext cx="12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read</a:t>
              </a:r>
              <a:endParaRPr lang="en-US" alt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101" y="4255"/>
              <a:ext cx="12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read</a:t>
              </a:r>
              <a:endParaRPr lang="en-US" altLang="zh-CN"/>
            </a:p>
          </p:txBody>
        </p:sp>
        <p:sp>
          <p:nvSpPr>
            <p:cNvPr id="21" name="上箭头 20"/>
            <p:cNvSpPr/>
            <p:nvPr/>
          </p:nvSpPr>
          <p:spPr>
            <a:xfrm>
              <a:off x="10359" y="6810"/>
              <a:ext cx="262" cy="1477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上箭头 21"/>
            <p:cNvSpPr/>
            <p:nvPr/>
          </p:nvSpPr>
          <p:spPr>
            <a:xfrm>
              <a:off x="10406" y="4281"/>
              <a:ext cx="262" cy="1477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668" y="5056"/>
              <a:ext cx="23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CPU copy</a:t>
              </a:r>
              <a:endParaRPr lang="en-US" altLang="zh-CN" b="1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668" y="7567"/>
              <a:ext cx="23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DMA copy</a:t>
              </a:r>
              <a:endParaRPr lang="en-US" altLang="zh-CN" b="1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Memory mapping(mmap syscall)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map one or more consequent pages from va to extents of file</a:t>
            </a:r>
          </a:p>
          <a:p>
            <a:r>
              <a:t>mmap:</a:t>
            </a:r>
          </a:p>
          <a:p/>
          <a:p/>
          <a:p/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2999105" y="2188210"/>
            <a:ext cx="6445885" cy="3716020"/>
            <a:chOff x="3648" y="3185"/>
            <a:chExt cx="10151" cy="5852"/>
          </a:xfrm>
        </p:grpSpPr>
        <p:sp>
          <p:nvSpPr>
            <p:cNvPr id="20" name="圆角矩形 19"/>
            <p:cNvSpPr/>
            <p:nvPr/>
          </p:nvSpPr>
          <p:spPr>
            <a:xfrm>
              <a:off x="7500" y="3185"/>
              <a:ext cx="3928" cy="7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500" y="6005"/>
              <a:ext cx="3928" cy="73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page               cache</a:t>
              </a:r>
              <a:endParaRPr lang="en-US" alt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963" y="3185"/>
              <a:ext cx="23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user space</a:t>
              </a:r>
              <a:endParaRPr lang="en-US" altLang="zh-CN" b="1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61" y="6080"/>
              <a:ext cx="2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kernel space</a:t>
              </a:r>
              <a:endParaRPr lang="en-US" altLang="zh-CN" b="1"/>
            </a:p>
          </p:txBody>
        </p:sp>
        <p:cxnSp>
          <p:nvCxnSpPr>
            <p:cNvPr id="28" name="直接连接符 27"/>
            <p:cNvCxnSpPr/>
            <p:nvPr/>
          </p:nvCxnSpPr>
          <p:spPr>
            <a:xfrm flipV="1">
              <a:off x="5793" y="7480"/>
              <a:ext cx="7614" cy="4"/>
            </a:xfrm>
            <a:prstGeom prst="line">
              <a:avLst/>
            </a:prstGeom>
            <a:ln w="38100" cmpd="sng">
              <a:solidFill>
                <a:schemeClr val="accent3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793" y="4958"/>
              <a:ext cx="7614" cy="4"/>
            </a:xfrm>
            <a:prstGeom prst="line">
              <a:avLst/>
            </a:prstGeom>
            <a:ln w="38100" cmpd="sng">
              <a:solidFill>
                <a:schemeClr val="accent3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3648" y="8457"/>
              <a:ext cx="27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storage</a:t>
              </a:r>
              <a:endParaRPr lang="en-US" altLang="zh-CN" b="1"/>
            </a:p>
          </p:txBody>
        </p:sp>
        <p:sp>
          <p:nvSpPr>
            <p:cNvPr id="32" name="矩形 31"/>
            <p:cNvSpPr/>
            <p:nvPr/>
          </p:nvSpPr>
          <p:spPr>
            <a:xfrm>
              <a:off x="7500" y="8470"/>
              <a:ext cx="3833" cy="56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disk</a:t>
              </a:r>
              <a:endParaRPr lang="en-US" altLang="zh-CN"/>
            </a:p>
          </p:txBody>
        </p:sp>
        <p:cxnSp>
          <p:nvCxnSpPr>
            <p:cNvPr id="33" name="直接箭头连接符 32"/>
            <p:cNvCxnSpPr/>
            <p:nvPr/>
          </p:nvCxnSpPr>
          <p:spPr>
            <a:xfrm>
              <a:off x="8067" y="4147"/>
              <a:ext cx="0" cy="9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10764" y="4177"/>
              <a:ext cx="0" cy="846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6360" y="4335"/>
              <a:ext cx="15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mmap</a:t>
              </a:r>
              <a:endParaRPr lang="en-US" altLang="zh-CN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028" y="4309"/>
              <a:ext cx="16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mmap</a:t>
              </a:r>
              <a:endParaRPr lang="en-US" altLang="zh-CN"/>
            </a:p>
          </p:txBody>
        </p:sp>
        <p:sp>
          <p:nvSpPr>
            <p:cNvPr id="37" name="上箭头 36"/>
            <p:cNvSpPr/>
            <p:nvPr/>
          </p:nvSpPr>
          <p:spPr>
            <a:xfrm>
              <a:off x="9286" y="6864"/>
              <a:ext cx="262" cy="1477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595" y="7621"/>
              <a:ext cx="420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DMA copy when read</a:t>
              </a:r>
              <a:endParaRPr lang="en-US" altLang="zh-CN" b="1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8755" y="3185"/>
              <a:ext cx="1323" cy="74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buffer</a:t>
              </a:r>
              <a:endParaRPr lang="en-US" altLang="zh-CN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8756" y="6005"/>
              <a:ext cx="1323" cy="74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8756" y="3961"/>
              <a:ext cx="0" cy="199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10078" y="3961"/>
              <a:ext cx="0" cy="199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9416" y="4007"/>
              <a:ext cx="0" cy="199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>
                <a:sym typeface="+mn-ea"/>
              </a:rPr>
              <a:t>Memory mapping(mmap syscall)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for mmap in ext4-DAX on PM</a:t>
            </a:r>
          </a:p>
          <a:p>
            <a:pPr lvl="1"/>
            <a:r>
              <a:t>direct access to PM via loads and stores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4105910" y="2296795"/>
            <a:ext cx="2494280" cy="463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virtual addr space</a:t>
            </a:r>
            <a:endParaRPr lang="en-US" altLang="zh-CN"/>
          </a:p>
        </p:txBody>
      </p:sp>
      <p:sp>
        <p:nvSpPr>
          <p:cNvPr id="8" name="圆角矩形 7"/>
          <p:cNvSpPr/>
          <p:nvPr/>
        </p:nvSpPr>
        <p:spPr>
          <a:xfrm>
            <a:off x="4105910" y="4087495"/>
            <a:ext cx="2494280" cy="4635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file f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859915" y="2296795"/>
            <a:ext cx="1465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user space</a:t>
            </a:r>
            <a:endParaRPr lang="en-US" altLang="zh-CN" b="1"/>
          </a:p>
        </p:txBody>
      </p:sp>
      <p:sp>
        <p:nvSpPr>
          <p:cNvPr id="11" name="文本框 10"/>
          <p:cNvSpPr txBox="1"/>
          <p:nvPr/>
        </p:nvSpPr>
        <p:spPr>
          <a:xfrm>
            <a:off x="1731645" y="4135120"/>
            <a:ext cx="1722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kernel space</a:t>
            </a:r>
            <a:endParaRPr lang="en-US" altLang="zh-CN" b="1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3021965" y="5024120"/>
            <a:ext cx="4834890" cy="2540"/>
          </a:xfrm>
          <a:prstGeom prst="line">
            <a:avLst/>
          </a:prstGeom>
          <a:ln w="38100" cmpd="sng">
            <a:solidFill>
              <a:schemeClr val="accent3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021965" y="3422650"/>
            <a:ext cx="4834890" cy="2540"/>
          </a:xfrm>
          <a:prstGeom prst="line">
            <a:avLst/>
          </a:prstGeom>
          <a:ln w="38100" cmpd="sng">
            <a:solidFill>
              <a:schemeClr val="accent3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659890" y="5644515"/>
            <a:ext cx="1722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storage</a:t>
            </a:r>
            <a:endParaRPr lang="en-US" altLang="zh-CN" b="1"/>
          </a:p>
        </p:txBody>
      </p:sp>
      <p:sp>
        <p:nvSpPr>
          <p:cNvPr id="15" name="矩形 14"/>
          <p:cNvSpPr/>
          <p:nvPr/>
        </p:nvSpPr>
        <p:spPr>
          <a:xfrm>
            <a:off x="4105910" y="5652770"/>
            <a:ext cx="2494280" cy="360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PM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5495" y="2820035"/>
            <a:ext cx="882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4K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6539865" y="2820035"/>
            <a:ext cx="847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8K-1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6504940" y="4551045"/>
            <a:ext cx="882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4K-1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3325495" y="4551045"/>
            <a:ext cx="882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0</a:t>
            </a:r>
            <a:endParaRPr lang="en-US" altLang="zh-CN"/>
          </a:p>
        </p:txBody>
      </p:sp>
      <p:cxnSp>
        <p:nvCxnSpPr>
          <p:cNvPr id="41" name="直接箭头连接符 40"/>
          <p:cNvCxnSpPr/>
          <p:nvPr/>
        </p:nvCxnSpPr>
        <p:spPr>
          <a:xfrm>
            <a:off x="4105910" y="2789555"/>
            <a:ext cx="0" cy="12687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600190" y="2789555"/>
            <a:ext cx="0" cy="12687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5323205" y="2789555"/>
            <a:ext cx="0" cy="12687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4102100" y="4551045"/>
            <a:ext cx="3810" cy="113728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5319395" y="4551045"/>
            <a:ext cx="3810" cy="113728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6596380" y="4551045"/>
            <a:ext cx="3810" cy="113728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3325495" y="5988050"/>
            <a:ext cx="882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10*4K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6504940" y="6012815"/>
            <a:ext cx="1242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11*4K-1</a:t>
            </a:r>
            <a:endParaRPr lang="en-US" altLang="zh-CN"/>
          </a:p>
        </p:txBody>
      </p:sp>
      <p:sp>
        <p:nvSpPr>
          <p:cNvPr id="35" name="文本框 34"/>
          <p:cNvSpPr txBox="1"/>
          <p:nvPr/>
        </p:nvSpPr>
        <p:spPr>
          <a:xfrm>
            <a:off x="8001635" y="3422650"/>
            <a:ext cx="33521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Access to virtual address to 4K can be translated to access to 10*4K on PM.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Outline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>
                <a:solidFill>
                  <a:schemeClr val="bg2"/>
                </a:solidFill>
              </a:rPr>
              <a:t>Background</a:t>
            </a:r>
            <a:endParaRPr>
              <a:solidFill>
                <a:schemeClr val="bg2"/>
              </a:solidFill>
            </a:endParaRPr>
          </a:p>
          <a:p>
            <a:r>
              <a:t>Implementation</a:t>
            </a:r>
          </a:p>
          <a:p>
            <a:r>
              <a:rPr>
                <a:solidFill>
                  <a:schemeClr val="bg2"/>
                </a:solidFill>
              </a:rPr>
              <a:t>Evalution</a:t>
            </a:r>
            <a:endParaRPr>
              <a:solidFill>
                <a:schemeClr val="bg2"/>
              </a:solidFill>
            </a:endParaRPr>
          </a:p>
          <a:p>
            <a:r>
              <a:rPr>
                <a:solidFill>
                  <a:schemeClr val="bg2"/>
                </a:solidFill>
              </a:rPr>
              <a:t>Conclusion</a:t>
            </a:r>
            <a:endParaRPr>
              <a:solidFill>
                <a:schemeClr val="bg2"/>
              </a:solidFill>
            </a:endParaRPr>
          </a:p>
          <a:p>
            <a:endParaRPr>
              <a:solidFill>
                <a:schemeClr val="bg2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SplitFS modes and guarantees</a:t>
            </a:r>
            <a:endParaRPr altLang="zh-CN"/>
          </a:p>
        </p:txBody>
      </p:sp>
      <p:graphicFrame>
        <p:nvGraphicFramePr>
          <p:cNvPr id="7" name="内容占位符 6"/>
          <p:cNvGraphicFramePr/>
          <p:nvPr>
            <p:ph idx="1"/>
          </p:nvPr>
        </p:nvGraphicFramePr>
        <p:xfrm>
          <a:off x="2492375" y="2345055"/>
          <a:ext cx="7565390" cy="255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/>
                <a:gridCol w="1466850"/>
                <a:gridCol w="1774825"/>
                <a:gridCol w="1264920"/>
                <a:gridCol w="1591945"/>
              </a:tblGrid>
              <a:tr h="8115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Mode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Metadata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Atomicity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Synchronous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Operations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Data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Atomicity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File System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579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POSIX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B050"/>
                          </a:solidFill>
                          <a:latin typeface="东文宋体" charset="0"/>
                          <a:ea typeface="东文宋体" charset="0"/>
                        </a:rPr>
                        <a:t>√</a:t>
                      </a:r>
                      <a:endParaRPr lang="en-US" altLang="zh-CN" sz="2800" b="1">
                        <a:solidFill>
                          <a:srgbClr val="00B050"/>
                        </a:solidFill>
                        <a:latin typeface="东文宋体" charset="0"/>
                        <a:ea typeface="东文宋体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400">
                          <a:solidFill>
                            <a:srgbClr val="FF0000"/>
                          </a:solidFill>
                          <a:latin typeface="Arial" panose="02080604020202020204" pitchFamily="34" charset="0"/>
                        </a:rPr>
                        <a:t>x</a:t>
                      </a:r>
                      <a:endParaRPr lang="en-US" altLang="zh-CN" sz="3400">
                        <a:solidFill>
                          <a:srgbClr val="FF0000"/>
                        </a:solidFill>
                        <a:latin typeface="Arial" panose="02080604020202020204" pitchFamily="3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400">
                          <a:solidFill>
                            <a:srgbClr val="FF0000"/>
                          </a:solidFill>
                          <a:latin typeface="Arial" panose="02080604020202020204" pitchFamily="34" charset="0"/>
                          <a:sym typeface="+mn-ea"/>
                        </a:rPr>
                        <a:t>x</a:t>
                      </a:r>
                      <a:endParaRPr lang="en-US" altLang="zh-CN" sz="3400">
                        <a:solidFill>
                          <a:srgbClr val="FF0000"/>
                        </a:solidFill>
                        <a:latin typeface="Arial" panose="0208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ext4-DAX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579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sync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B050"/>
                          </a:solidFill>
                          <a:latin typeface="东文宋体" charset="0"/>
                          <a:ea typeface="东文宋体" charset="0"/>
                          <a:sym typeface="+mn-ea"/>
                        </a:rPr>
                        <a:t>√</a:t>
                      </a:r>
                      <a:endParaRPr lang="zh-CN" altLang="en-US" sz="2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B050"/>
                          </a:solidFill>
                          <a:latin typeface="东文宋体" charset="0"/>
                          <a:ea typeface="东文宋体" charset="0"/>
                          <a:sym typeface="+mn-ea"/>
                        </a:rPr>
                        <a:t>√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400">
                          <a:solidFill>
                            <a:srgbClr val="FF0000"/>
                          </a:solidFill>
                          <a:latin typeface="Arial" panose="02080604020202020204" pitchFamily="34" charset="0"/>
                          <a:sym typeface="+mn-ea"/>
                        </a:rPr>
                        <a:t>x</a:t>
                      </a:r>
                      <a:endParaRPr lang="en-US" altLang="zh-CN" sz="3400">
                        <a:solidFill>
                          <a:srgbClr val="FF0000"/>
                        </a:solidFill>
                        <a:latin typeface="Arial" panose="02080604020202020204" pitchFamily="3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PMFS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579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strict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B050"/>
                          </a:solidFill>
                          <a:latin typeface="东文宋体" charset="0"/>
                          <a:ea typeface="东文宋体" charset="0"/>
                          <a:sym typeface="+mn-ea"/>
                        </a:rPr>
                        <a:t>√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B050"/>
                          </a:solidFill>
                          <a:latin typeface="东文宋体" charset="0"/>
                          <a:ea typeface="东文宋体" charset="0"/>
                          <a:sym typeface="+mn-ea"/>
                        </a:rPr>
                        <a:t>√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B050"/>
                          </a:solidFill>
                          <a:latin typeface="东文宋体" charset="0"/>
                          <a:ea typeface="东文宋体" charset="0"/>
                          <a:sym typeface="+mn-ea"/>
                        </a:rPr>
                        <a:t>√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NOVA, Strata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sp>
        <p:nvSpPr>
          <p:cNvPr id="11" name="内容占位符 2"/>
          <p:cNvSpPr>
            <a:spLocks noGrp="1"/>
          </p:cNvSpPr>
          <p:nvPr/>
        </p:nvSpPr>
        <p:spPr>
          <a:xfrm>
            <a:off x="838200" y="1251885"/>
            <a:ext cx="10515600" cy="494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451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80604020202020204" pitchFamily="34" charset="0"/>
              <a:buChar char="•"/>
              <a:defRPr lang="en-US" altLang="zh-CN" sz="2800" kern="1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765" marR="0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defRPr lang="en-US" altLang="zh-CN" sz="2400" kern="1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10" marR="0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defRPr lang="en-US" altLang="zh-CN" sz="2000" kern="1200" baseline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55" marR="0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defRPr lang="en-US" altLang="zh-CN" sz="1800" kern="1200" baseline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2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80604020202020204" pitchFamily="34" charset="0"/>
              <a:buChar char="•"/>
              <a:defRPr lang="en-US" altLang="en-US" sz="3600" kern="12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three modes with diffreent guarantees:</a:t>
            </a:r>
          </a:p>
          <a:p>
            <a:pPr lvl="1"/>
            <a:r>
              <a:t>POSIX, sync, strict; guarantees weak to strong.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synchronous: operations complete and persistent once call returns</a:t>
            </a:r>
          </a:p>
          <a:p>
            <a:pPr lvl="1"/>
            <a:r>
              <a:t>exception: </a:t>
            </a:r>
            <a:r>
              <a:rPr>
                <a:solidFill>
                  <a:srgbClr val="FF0000"/>
                </a:solidFill>
              </a:rPr>
              <a:t>append</a:t>
            </a:r>
            <a:r>
              <a:t> is atomic across all modes.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SplitFS overview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each app runs in different modes without interference.</a:t>
            </a:r>
          </a:p>
          <a:p>
            <a:r>
              <a:t>each app has a mmap collection within U-Split.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7" name="图片 6" descr="Screenshot_20191106_1418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935" y="2508250"/>
            <a:ext cx="729615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Data operations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read: memcpy from PM to DRAM</a:t>
            </a:r>
          </a:p>
          <a:p>
            <a:pPr lvl="0"/>
            <a:r>
              <a:t>overwrite:</a:t>
            </a:r>
          </a:p>
          <a:p>
            <a:pPr lvl="1"/>
            <a:r>
              <a:rPr>
                <a:sym typeface="+mn-ea"/>
              </a:rPr>
              <a:t>non-temporal stores instructions, eg: movnt in x86.</a:t>
            </a:r>
            <a:endParaRPr>
              <a:sym typeface="+mn-ea"/>
            </a:endParaRPr>
          </a:p>
          <a:p>
            <a:pPr lvl="1"/>
            <a:r>
              <a:t>“nt” means bypass cache and reach PM controller dircetly</a:t>
            </a:r>
          </a:p>
          <a:p>
            <a:pPr lvl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Data operations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Common read/overwrite don't go through kernel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8" name="图片 7" descr="Screenshot_20191106_1810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735" y="1878330"/>
            <a:ext cx="7467600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Data operations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Adjust to fixed size of mmap as well as providing atomicity.</a:t>
            </a:r>
          </a:p>
          <a:p>
            <a:r>
              <a:t>For append and atomic overwrite: staging file + relink</a:t>
            </a:r>
          </a:p>
          <a:p>
            <a:pPr lvl="1"/>
          </a:p>
          <a:p>
            <a:pPr lvl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10" name="图片 9" descr="Screenshot_20191106_1518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2359660"/>
            <a:ext cx="4724400" cy="1371600"/>
          </a:xfrm>
          <a:prstGeom prst="rect">
            <a:avLst/>
          </a:prstGeom>
        </p:spPr>
      </p:pic>
      <p:pic>
        <p:nvPicPr>
          <p:cNvPr id="11" name="图片 10" descr="Screenshot_20191106_1518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3731260"/>
            <a:ext cx="4772025" cy="1200150"/>
          </a:xfrm>
          <a:prstGeom prst="rect">
            <a:avLst/>
          </a:prstGeom>
        </p:spPr>
      </p:pic>
      <p:pic>
        <p:nvPicPr>
          <p:cNvPr id="12" name="图片 11" descr="Screenshot_20191106_1518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5021580"/>
            <a:ext cx="4762500" cy="11715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828405" y="5203190"/>
            <a:ext cx="23069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relink atomically on fsync() or close()</a:t>
            </a:r>
            <a:endParaRPr lang="en-US" altLang="zh-CN" b="1"/>
          </a:p>
          <a:p>
            <a:pPr algn="ctr"/>
            <a:r>
              <a:rPr lang="en-US" altLang="zh-CN" b="1"/>
              <a:t>log the phys block</a:t>
            </a:r>
            <a:endParaRPr lang="en-US" altLang="zh-CN" b="1"/>
          </a:p>
        </p:txBody>
      </p:sp>
      <p:sp>
        <p:nvSpPr>
          <p:cNvPr id="14" name="文本框 13"/>
          <p:cNvSpPr txBox="1"/>
          <p:nvPr/>
        </p:nvSpPr>
        <p:spPr>
          <a:xfrm>
            <a:off x="8698230" y="3981450"/>
            <a:ext cx="2547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later reads will be routed to staging file.</a:t>
            </a:r>
            <a:endParaRPr lang="en-US" altLang="zh-CN" b="1"/>
          </a:p>
        </p:txBody>
      </p:sp>
      <p:sp>
        <p:nvSpPr>
          <p:cNvPr id="15" name="文本框 14"/>
          <p:cNvSpPr txBox="1"/>
          <p:nvPr/>
        </p:nvSpPr>
        <p:spPr>
          <a:xfrm>
            <a:off x="8833485" y="2798445"/>
            <a:ext cx="2297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find an staging file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Outline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Background</a:t>
            </a:r>
          </a:p>
          <a:p>
            <a:r>
              <a:t>Implementation</a:t>
            </a:r>
          </a:p>
          <a:p>
            <a:r>
              <a:t>Evalution</a:t>
            </a:r>
          </a:p>
          <a:p>
            <a:r>
              <a:t>Conclusion</a:t>
            </a:r>
          </a:p>
          <a:p/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Data operations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Adjust to fixed size of mmap as well as providing atomicity.</a:t>
            </a:r>
          </a:p>
          <a:p>
            <a:r>
              <a:t>For append and atomic overwrite: staging file + relink</a:t>
            </a:r>
          </a:p>
          <a:p>
            <a:pPr lvl="1"/>
          </a:p>
          <a:p>
            <a:pPr lvl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10" name="图片 9" descr="Screenshot_20191106_1518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2359660"/>
            <a:ext cx="4724400" cy="1371600"/>
          </a:xfrm>
          <a:prstGeom prst="rect">
            <a:avLst/>
          </a:prstGeom>
        </p:spPr>
      </p:pic>
      <p:pic>
        <p:nvPicPr>
          <p:cNvPr id="11" name="图片 10" descr="Screenshot_20191106_1518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3731260"/>
            <a:ext cx="4772025" cy="1200150"/>
          </a:xfrm>
          <a:prstGeom prst="rect">
            <a:avLst/>
          </a:prstGeom>
        </p:spPr>
      </p:pic>
      <p:pic>
        <p:nvPicPr>
          <p:cNvPr id="12" name="图片 11" descr="Screenshot_20191106_1518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5021580"/>
            <a:ext cx="4762500" cy="11715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828405" y="5203190"/>
            <a:ext cx="23069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relink atomically on fsync() or close()</a:t>
            </a:r>
            <a:endParaRPr lang="en-US" altLang="zh-CN" b="1"/>
          </a:p>
          <a:p>
            <a:pPr algn="ctr"/>
            <a:r>
              <a:rPr lang="en-US" altLang="zh-CN" b="1"/>
              <a:t>log the phys block</a:t>
            </a:r>
            <a:endParaRPr lang="en-US" altLang="zh-CN" b="1"/>
          </a:p>
        </p:txBody>
      </p:sp>
      <p:sp>
        <p:nvSpPr>
          <p:cNvPr id="14" name="文本框 13"/>
          <p:cNvSpPr txBox="1"/>
          <p:nvPr/>
        </p:nvSpPr>
        <p:spPr>
          <a:xfrm>
            <a:off x="8698230" y="3981450"/>
            <a:ext cx="2547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later reads will be routed to staging file.</a:t>
            </a:r>
            <a:endParaRPr lang="en-US" altLang="zh-CN" b="1"/>
          </a:p>
        </p:txBody>
      </p:sp>
      <p:sp>
        <p:nvSpPr>
          <p:cNvPr id="15" name="文本框 14"/>
          <p:cNvSpPr txBox="1"/>
          <p:nvPr/>
        </p:nvSpPr>
        <p:spPr>
          <a:xfrm>
            <a:off x="8833485" y="2798445"/>
            <a:ext cx="2297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find an staging file</a:t>
            </a:r>
            <a:endParaRPr lang="en-US" altLang="zh-CN" b="1"/>
          </a:p>
        </p:txBody>
      </p:sp>
      <p:sp>
        <p:nvSpPr>
          <p:cNvPr id="7" name="圆角矩形 6"/>
          <p:cNvSpPr/>
          <p:nvPr/>
        </p:nvSpPr>
        <p:spPr>
          <a:xfrm>
            <a:off x="2171065" y="3275330"/>
            <a:ext cx="7732395" cy="894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/>
              <a:t>append and atomic overwrite do not go through the kernel.</a:t>
            </a:r>
            <a:endParaRPr lang="en-US" altLang="zh-CN" sz="2000"/>
          </a:p>
        </p:txBody>
      </p:sp>
      <p:pic>
        <p:nvPicPr>
          <p:cNvPr id="8" name="图片 7" descr="Screenshot_20191106_1518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5021580"/>
            <a:ext cx="4762500" cy="11715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28405" y="5203190"/>
            <a:ext cx="23069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relink atomically on fsync() or close()</a:t>
            </a:r>
            <a:endParaRPr lang="en-US" altLang="zh-CN" b="1"/>
          </a:p>
          <a:p>
            <a:pPr algn="ctr"/>
            <a:r>
              <a:rPr lang="en-US" altLang="zh-CN" b="1"/>
              <a:t>log the phys block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Optimized logging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pre-allocated and mapped by U-Split</a:t>
            </a:r>
          </a:p>
          <a:p>
            <a:r>
              <a:t>Optimization:</a:t>
            </a:r>
          </a:p>
          <a:p>
            <a:pPr lvl="1"/>
            <a:r>
              <a:t>write one cache line worth of data to PM and a single sfense</a:t>
            </a:r>
          </a:p>
          <a:p>
            <a:pPr lvl="1"/>
            <a:r>
              <a:t>entries do not have file data instead a logical pointer to the staging file</a:t>
            </a:r>
          </a:p>
          <a:p>
            <a:pPr lvl="1"/>
            <a:r>
              <a:t>4B checksum within 64B entry.</a:t>
            </a:r>
          </a:p>
          <a:p>
            <a:pPr lvl="1"/>
            <a:r>
              <a:t>a tail in DRAM and concurrent threads use CAS to advance it. </a:t>
            </a:r>
          </a:p>
          <a:p>
            <a:pPr lvl="1"/>
            <a:r>
              <a:t>most ops use one entry.</a:t>
            </a:r>
          </a:p>
          <a:p>
            <a:pPr lvl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Summary of techniques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t>Split architecture:</a:t>
            </a:r>
          </a:p>
          <a:p>
            <a:pPr lvl="1"/>
            <a:r>
              <a:t>low-overhead data ops</a:t>
            </a:r>
          </a:p>
          <a:p>
            <a:pPr lvl="1"/>
            <a:r>
              <a:t>correct metadata ops</a:t>
            </a:r>
          </a:p>
          <a:p>
            <a:r>
              <a:t>Collection of mmaps:</a:t>
            </a:r>
          </a:p>
          <a:p>
            <a:pPr lvl="1"/>
            <a:r>
              <a:t>low-overhead data ops in the presence of updates and appends</a:t>
            </a:r>
          </a:p>
          <a:p>
            <a:r>
              <a:t>Staging file + Relink:</a:t>
            </a:r>
          </a:p>
          <a:p>
            <a:pPr lvl="1"/>
            <a:r>
              <a:t>Optimized appends</a:t>
            </a:r>
          </a:p>
          <a:p>
            <a:pPr lvl="1"/>
            <a:r>
              <a:t>atomic data ops</a:t>
            </a:r>
          </a:p>
          <a:p>
            <a:pPr lvl="1"/>
            <a:r>
              <a:t>low write amplification</a:t>
            </a:r>
          </a:p>
          <a:p>
            <a:r>
              <a:t>Optimized operation logging:</a:t>
            </a:r>
          </a:p>
          <a:p>
            <a:pPr lvl="1"/>
            <a:r>
              <a:t>Atomic operations</a:t>
            </a:r>
          </a:p>
          <a:p>
            <a:pPr lvl="1"/>
            <a:r>
              <a:t>low write amplification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Outline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>
                <a:solidFill>
                  <a:schemeClr val="bg2"/>
                </a:solidFill>
              </a:rPr>
              <a:t>Background</a:t>
            </a:r>
            <a:endParaRPr>
              <a:solidFill>
                <a:schemeClr val="bg2"/>
              </a:solidFill>
            </a:endParaRPr>
          </a:p>
          <a:p>
            <a:r>
              <a:rPr>
                <a:solidFill>
                  <a:schemeClr val="bg2"/>
                </a:solidFill>
              </a:rPr>
              <a:t>Implementation</a:t>
            </a:r>
            <a:endParaRPr>
              <a:solidFill>
                <a:schemeClr val="bg2"/>
              </a:solidFill>
            </a:endParaRPr>
          </a:p>
          <a:p>
            <a:r>
              <a:t>Evalution</a:t>
            </a:r>
          </a:p>
          <a:p>
            <a:r>
              <a:rPr>
                <a:solidFill>
                  <a:schemeClr val="bg2"/>
                </a:solidFill>
              </a:rPr>
              <a:t>Conclusion</a:t>
            </a:r>
            <a:endParaRPr>
              <a:solidFill>
                <a:schemeClr val="bg2"/>
              </a:solidFill>
            </a:endParaRPr>
          </a:p>
          <a:p/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Evaluation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Hardware:</a:t>
            </a:r>
          </a:p>
          <a:p>
            <a:pPr lvl="1"/>
            <a:r>
              <a:t>2-socket 96-core machine with 32MB LLC</a:t>
            </a:r>
          </a:p>
          <a:p>
            <a:pPr lvl="1"/>
            <a:r>
              <a:t>768GB Intel Optane DC PM, 378GB DRAM.</a:t>
            </a:r>
          </a:p>
          <a:p>
            <a:pPr lvl="1"/>
          </a:p>
          <a:p>
            <a:pPr lvl="0"/>
            <a:r>
              <a:t>Software:</a:t>
            </a:r>
          </a:p>
          <a:p>
            <a:pPr lvl="1"/>
            <a:r>
              <a:t>OS: Ubuntu 16.04</a:t>
            </a:r>
          </a:p>
          <a:p>
            <a:pPr lvl="1"/>
            <a:r>
              <a:t>kernel: Linux kernel, version 4.13</a:t>
            </a:r>
          </a:p>
          <a:p>
            <a:pPr lvl="1"/>
          </a:p>
          <a:p>
            <a:pPr lvl="0"/>
            <a:r>
              <a:t>File systems compared:</a:t>
            </a:r>
          </a:p>
          <a:p>
            <a:pPr lvl="1"/>
            <a:r>
              <a:t>ext4-DAX, PMFS, NOVA, Strata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Evaluation</a:t>
            </a:r>
            <a:endParaRPr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sp>
        <p:nvSpPr>
          <p:cNvPr id="8" name="内容占位符 7"/>
          <p:cNvSpPr/>
          <p:nvPr>
            <p:ph idx="1"/>
          </p:nvPr>
        </p:nvSpPr>
        <p:spPr/>
        <p:txBody>
          <a:bodyPr/>
          <a:p>
            <a:r>
              <a:t>Workload:</a:t>
            </a:r>
          </a:p>
        </p:txBody>
      </p:sp>
      <p:graphicFrame>
        <p:nvGraphicFramePr>
          <p:cNvPr id="10" name="表格 9"/>
          <p:cNvGraphicFramePr/>
          <p:nvPr/>
        </p:nvGraphicFramePr>
        <p:xfrm>
          <a:off x="1395730" y="2153285"/>
          <a:ext cx="995807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815"/>
                <a:gridCol w="3844290"/>
                <a:gridCol w="40379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Application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Description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Configuration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TPC-C on SQLite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Online transaction processing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SQLite v3.23.1, WAL mode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YCSB on LevelDB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Data retreival &amp; maintenance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Load A, Run A/B/C/D;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Load E, Run E/F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Set in Redis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In-memory data structure sto</a:t>
                      </a:r>
                      <a:r>
                        <a:rPr lang="en-US" altLang="zh-CN"/>
                        <a:t>re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set 1M kv pairs in Append Only Mode,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fsync() per second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Git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Popular version control softwa</a:t>
                      </a:r>
                      <a:r>
                        <a:rPr lang="en-US" altLang="zh-CN"/>
                        <a:t>re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git add &amp; git commit all files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in the Linux kernel 10 times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Tar 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Linux utility for data compression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compress the Linux kernel 4.18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along with backup dataset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Rsync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Linux utility for data copy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copy 7GB dataset with 1200 files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Software overhead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Lower is better.</a:t>
            </a:r>
          </a:p>
          <a:p>
            <a:r>
              <a:t>SplitFS has the lowest sw overhead.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7" name="图片 6" descr="Screenshot_20191106_1642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8065" y="2268220"/>
            <a:ext cx="5528310" cy="37414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95285" y="3529330"/>
            <a:ext cx="3491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Load A: 100% writres</a:t>
            </a:r>
            <a:endParaRPr lang="en-US" altLang="zh-CN" b="1"/>
          </a:p>
          <a:p>
            <a:r>
              <a:rPr lang="en-US" altLang="zh-CN" b="1"/>
              <a:t>Run A: 50% writes, 50% reads</a:t>
            </a:r>
            <a:endParaRPr lang="en-US" altLang="zh-CN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Software overhead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ext4-DAX suffers the highest relative sw overheads up to 3.6</a:t>
            </a:r>
            <a:r>
              <a:rPr>
                <a:latin typeface="Arial" panose="02080604020202020204" pitchFamily="34" charset="0"/>
              </a:rPr>
              <a:t>×</a:t>
            </a:r>
            <a:endParaRPr>
              <a:latin typeface="Arial" panose="02080604020202020204" pitchFamily="34" charset="0"/>
            </a:endParaRPr>
          </a:p>
          <a:p>
            <a:r>
              <a:rPr>
                <a:latin typeface="Arial" panose="02080604020202020204" pitchFamily="34" charset="0"/>
              </a:rPr>
              <a:t>NOVA suffers </a:t>
            </a:r>
            <a:r>
              <a:rPr>
                <a:sym typeface="+mn-ea"/>
              </a:rPr>
              <a:t>the highest relative sw overheads up to 7.4</a:t>
            </a:r>
            <a:r>
              <a:rPr>
                <a:latin typeface="Arial" panose="02080604020202020204" pitchFamily="34" charset="0"/>
                <a:sym typeface="+mn-ea"/>
              </a:rPr>
              <a:t>×</a:t>
            </a:r>
            <a:endParaRPr>
              <a:latin typeface="Arial" panose="02080604020202020204" pitchFamily="34" charset="0"/>
            </a:endParaRPr>
          </a:p>
          <a:p>
            <a:endParaRPr>
              <a:latin typeface="Arial" panose="0208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7" name="图片 6" descr="Screenshot_20191106_1642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7590" y="2259330"/>
            <a:ext cx="5528310" cy="37414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95285" y="3529330"/>
            <a:ext cx="3491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Load A: 100% writres</a:t>
            </a:r>
            <a:endParaRPr lang="en-US" altLang="zh-CN" b="1"/>
          </a:p>
          <a:p>
            <a:r>
              <a:rPr lang="en-US" altLang="zh-CN" b="1"/>
              <a:t>Run A: 50% writes, 50% reads</a:t>
            </a:r>
            <a:endParaRPr lang="en-US" altLang="zh-CN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>
                <a:sym typeface="+mn-ea"/>
              </a:rPr>
              <a:t>Performance on data-intense workload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POSIX mode(Kops/s)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7" name="图片 6" descr="Screenshot_20191106_1653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696720"/>
            <a:ext cx="10058400" cy="3349625"/>
          </a:xfrm>
          <a:prstGeom prst="rect">
            <a:avLst/>
          </a:prstGeom>
        </p:spPr>
      </p:pic>
      <p:pic>
        <p:nvPicPr>
          <p:cNvPr id="10" name="图片 9" descr="Screenshot_20191106_1658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20" y="5046345"/>
            <a:ext cx="821055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>
                <a:sym typeface="+mn-ea"/>
              </a:rPr>
              <a:t>Performance on data-intense workload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sync mode</a:t>
            </a:r>
            <a:r>
              <a:rPr>
                <a:sym typeface="+mn-ea"/>
              </a:rPr>
              <a:t>(Kops/s)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7" name="图片 6" descr="Screenshot_20191106_1653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210" y="1687830"/>
            <a:ext cx="10058400" cy="3358515"/>
          </a:xfrm>
          <a:prstGeom prst="rect">
            <a:avLst/>
          </a:prstGeom>
        </p:spPr>
      </p:pic>
      <p:pic>
        <p:nvPicPr>
          <p:cNvPr id="10" name="图片 9" descr="Screenshot_20191106_1658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20" y="5046345"/>
            <a:ext cx="821055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Outline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Background</a:t>
            </a:r>
            <a:endParaRPr>
              <a:solidFill>
                <a:schemeClr val="bg2"/>
              </a:solidFill>
            </a:endParaRPr>
          </a:p>
          <a:p>
            <a:r>
              <a:rPr>
                <a:solidFill>
                  <a:schemeClr val="bg2"/>
                </a:solidFill>
              </a:rPr>
              <a:t>Implementation</a:t>
            </a:r>
            <a:endParaRPr>
              <a:solidFill>
                <a:schemeClr val="bg2"/>
              </a:solidFill>
            </a:endParaRPr>
          </a:p>
          <a:p>
            <a:r>
              <a:rPr>
                <a:solidFill>
                  <a:schemeClr val="bg2"/>
                </a:solidFill>
              </a:rPr>
              <a:t>Evalution</a:t>
            </a:r>
            <a:endParaRPr>
              <a:solidFill>
                <a:schemeClr val="bg2"/>
              </a:solidFill>
            </a:endParaRPr>
          </a:p>
          <a:p>
            <a:r>
              <a:rPr>
                <a:solidFill>
                  <a:schemeClr val="bg2"/>
                </a:solidFill>
              </a:rPr>
              <a:t>Conclusion</a:t>
            </a:r>
            <a:endParaRPr>
              <a:solidFill>
                <a:schemeClr val="bg2"/>
              </a:solidFill>
            </a:endParaRPr>
          </a:p>
          <a:p/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>
                <a:sym typeface="+mn-ea"/>
              </a:rPr>
              <a:t>Performance on data-intense workload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strict mode</a:t>
            </a:r>
            <a:r>
              <a:rPr>
                <a:sym typeface="+mn-ea"/>
              </a:rPr>
              <a:t>(Kops/s)</a:t>
            </a:r>
            <a:endParaRPr>
              <a:sym typeface="+mn-ea"/>
            </a:endParaRPr>
          </a:p>
          <a:p/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7" name="图片 6" descr="Screenshot_20191106_165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649095"/>
            <a:ext cx="10058400" cy="3310890"/>
          </a:xfrm>
          <a:prstGeom prst="rect">
            <a:avLst/>
          </a:prstGeom>
        </p:spPr>
      </p:pic>
      <p:pic>
        <p:nvPicPr>
          <p:cNvPr id="10" name="图片 9" descr="Screenshot_20191106_1658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20" y="5046345"/>
            <a:ext cx="821055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>
                <a:sym typeface="+mn-ea"/>
              </a:rPr>
              <a:t>Performance on data-intense workload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Across all modes:</a:t>
            </a:r>
          </a:p>
          <a:p>
            <a:pPr lvl="1"/>
            <a:r>
              <a:t>SpiltFS performs better as write operations ratio increases.</a:t>
            </a:r>
          </a:p>
          <a:p>
            <a:pPr lvl="1"/>
            <a:r>
              <a:t>For read operations, there is a little improvment in SplitFS.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>
                <a:sym typeface="+mn-ea"/>
              </a:rPr>
              <a:t>Metadata-heavy workloads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latency in seconds. Lower is better.</a:t>
            </a:r>
          </a:p>
          <a:p>
            <a:r>
              <a:t>slightly slower than other fs.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7" name="图片 6" descr="Screenshot_20191106_1633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255" y="2294255"/>
            <a:ext cx="3072765" cy="3088005"/>
          </a:xfrm>
          <a:prstGeom prst="rect">
            <a:avLst/>
          </a:prstGeom>
        </p:spPr>
      </p:pic>
      <p:pic>
        <p:nvPicPr>
          <p:cNvPr id="8" name="图片 7" descr="Screenshot_20191106_1634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65" y="2390140"/>
            <a:ext cx="3061335" cy="2992120"/>
          </a:xfrm>
          <a:prstGeom prst="rect">
            <a:avLst/>
          </a:prstGeom>
        </p:spPr>
      </p:pic>
      <p:pic>
        <p:nvPicPr>
          <p:cNvPr id="10" name="图片 9" descr="Screenshot_20191106_1634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354580"/>
            <a:ext cx="3059430" cy="2967355"/>
          </a:xfrm>
          <a:prstGeom prst="rect">
            <a:avLst/>
          </a:prstGeom>
        </p:spPr>
      </p:pic>
      <p:pic>
        <p:nvPicPr>
          <p:cNvPr id="11" name="图片 10" descr="Screenshot_20191106_1635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55" y="5215890"/>
            <a:ext cx="3178810" cy="423545"/>
          </a:xfrm>
          <a:prstGeom prst="rect">
            <a:avLst/>
          </a:prstGeom>
        </p:spPr>
      </p:pic>
      <p:pic>
        <p:nvPicPr>
          <p:cNvPr id="12" name="图片 11" descr="Screenshot_20191106_1635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671820"/>
            <a:ext cx="5114925" cy="333375"/>
          </a:xfrm>
          <a:prstGeom prst="rect">
            <a:avLst/>
          </a:prstGeom>
        </p:spPr>
      </p:pic>
      <p:pic>
        <p:nvPicPr>
          <p:cNvPr id="13" name="图片 12" descr="Screenshot_20191106_1635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295" y="5321935"/>
            <a:ext cx="3278505" cy="3016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Resources comsumption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Memory usage:</a:t>
            </a:r>
          </a:p>
          <a:p>
            <a:pPr lvl="1"/>
            <a:r>
              <a:t>100MB:</a:t>
            </a:r>
          </a:p>
          <a:p>
            <a:pPr lvl="2"/>
            <a:r>
              <a:t>its own metadata to help track different files</a:t>
            </a:r>
          </a:p>
          <a:p>
            <a:pPr lvl="2"/>
            <a:r>
              <a:t>mappings info</a:t>
            </a:r>
          </a:p>
          <a:p>
            <a:pPr lvl="1"/>
            <a:r>
              <a:t>40MB:</a:t>
            </a:r>
          </a:p>
          <a:p>
            <a:pPr lvl="2"/>
            <a:r>
              <a:t>maintain data structure for atomicity guarantees</a:t>
            </a:r>
          </a:p>
          <a:p>
            <a:pPr lvl="0"/>
            <a:r>
              <a:t>CPU utilization:</a:t>
            </a:r>
          </a:p>
          <a:p>
            <a:pPr lvl="1"/>
            <a:r>
              <a:t>a background thread to do:</a:t>
            </a:r>
          </a:p>
          <a:p>
            <a:pPr lvl="2"/>
            <a:r>
              <a:t>stage file allocation</a:t>
            </a:r>
          </a:p>
          <a:p>
            <a:pPr lvl="2"/>
            <a:r>
              <a:t>file closures</a:t>
            </a:r>
          </a:p>
          <a:p>
            <a:pPr lvl="1"/>
            <a:r>
              <a:t>the thread utilizes one physical thread of the machine</a:t>
            </a:r>
          </a:p>
          <a:p>
            <a:pPr lvl="1"/>
            <a:r>
              <a:t>occasionally increasing CPU comsumption by 100%.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Outline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>
                <a:solidFill>
                  <a:schemeClr val="bg2"/>
                </a:solidFill>
              </a:rPr>
              <a:t>Background</a:t>
            </a:r>
            <a:endParaRPr>
              <a:solidFill>
                <a:schemeClr val="bg2"/>
              </a:solidFill>
            </a:endParaRPr>
          </a:p>
          <a:p>
            <a:r>
              <a:rPr>
                <a:solidFill>
                  <a:schemeClr val="bg2"/>
                </a:solidFill>
              </a:rPr>
              <a:t>Implementation</a:t>
            </a:r>
            <a:endParaRPr>
              <a:solidFill>
                <a:schemeClr val="bg2"/>
              </a:solidFill>
            </a:endParaRPr>
          </a:p>
          <a:p>
            <a:r>
              <a:rPr>
                <a:solidFill>
                  <a:schemeClr val="bg2"/>
                </a:solidFill>
              </a:rPr>
              <a:t>Evalution</a:t>
            </a:r>
            <a:endParaRPr>
              <a:solidFill>
                <a:schemeClr val="bg2"/>
              </a:solidFill>
            </a:endParaRPr>
          </a:p>
          <a:p>
            <a:r>
              <a:t>Conclusion</a:t>
            </a:r>
          </a:p>
          <a:p/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Conclusion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Split architecture:</a:t>
            </a:r>
          </a:p>
          <a:p>
            <a:pPr lvl="1"/>
            <a:r>
              <a:t>data operations in user space to get performance</a:t>
            </a:r>
          </a:p>
          <a:p>
            <a:pPr lvl="1"/>
            <a:r>
              <a:t>routes metadata ops to ext4-DAX to benefit from the maturity and constant development of  ext4-DAX.</a:t>
            </a:r>
          </a:p>
          <a:p>
            <a:pPr lvl="1"/>
            <a:r>
              <a:t>provides different guarantees.</a:t>
            </a:r>
          </a:p>
          <a:p>
            <a:pPr lvl="0"/>
          </a:p>
          <a:p>
            <a:pPr lvl="0"/>
            <a:r>
              <a:t>SplitFS outperforms state-of-the-art PM file system like NOVA on many workloads.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207" y="1519990"/>
            <a:ext cx="1154341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sym typeface="+mn-ea"/>
              </a:rPr>
              <a:t>SplitFS: Reducing Software Overhead in File Systems for Persistent Memory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软雅黑" panose="020B0503020204020204" pitchFamily="34" charset="-122"/>
              <a:cs typeface="Arial" panose="0208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53427" y="2720319"/>
            <a:ext cx="2870200" cy="353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3200" b="1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Thanks &amp; QA!</a:t>
            </a:r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Nov 6</a:t>
            </a:r>
            <a:r>
              <a:rPr lang="en-US" altLang="zh-CN" sz="3200" b="1" baseline="30000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th</a:t>
            </a:r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, 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2019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6" y="4010725"/>
            <a:ext cx="5447372" cy="1656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EB5-C202-47A4-A421-919B160DABB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What's persistent memory?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a non-volatile memory</a:t>
            </a:r>
          </a:p>
          <a:p/>
          <a:p>
            <a:r>
              <a:t>offer durability and performance close to that of DRAM</a:t>
            </a:r>
          </a:p>
          <a:p/>
          <a:p>
            <a:r>
              <a:t>attached on the memory bus and byte-addressable</a:t>
            </a:r>
          </a:p>
          <a:p/>
          <a:p>
            <a:r>
              <a:t>accessed via processor loads and stores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Why PM acts as new storage?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Low latency: </a:t>
            </a:r>
          </a:p>
          <a:p>
            <a:pPr lvl="0"/>
            <a:endParaRPr>
              <a:ea typeface="宋体" charset="0"/>
            </a:endParaRPr>
          </a:p>
          <a:p>
            <a:pPr lvl="0"/>
            <a:endParaRPr>
              <a:ea typeface="宋体" charset="0"/>
            </a:endParaRPr>
          </a:p>
          <a:p>
            <a:pPr lvl="0"/>
            <a:endParaRPr>
              <a:ea typeface="宋体" charset="0"/>
            </a:endParaRPr>
          </a:p>
          <a:p>
            <a:pPr lvl="0"/>
            <a:endParaRPr>
              <a:ea typeface="宋体" charset="0"/>
            </a:endParaRPr>
          </a:p>
          <a:p>
            <a:pPr lvl="0"/>
            <a:endParaRPr>
              <a:ea typeface="宋体" charset="0"/>
            </a:endParaRPr>
          </a:p>
          <a:p>
            <a:pPr marL="0" lvl="0" indent="0">
              <a:buNone/>
            </a:pPr>
            <a:endParaRPr>
              <a:ea typeface="宋体" charset="0"/>
            </a:endParaRPr>
          </a:p>
          <a:p>
            <a:pPr lvl="0"/>
            <a:r>
              <a:rPr>
                <a:ea typeface="宋体" charset="0"/>
              </a:rPr>
              <a:t>Large capacity:</a:t>
            </a:r>
            <a:endParaRPr>
              <a:ea typeface="宋体" charset="0"/>
            </a:endParaRPr>
          </a:p>
          <a:p>
            <a:pPr lvl="1"/>
            <a:r>
              <a:rPr>
                <a:ea typeface="宋体" charset="0"/>
              </a:rPr>
              <a:t>up to 6 TB per single machine.</a:t>
            </a:r>
            <a:endParaRPr>
              <a:ea typeface="宋体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8" name="图片 7" descr="Screenshot_20191106_0110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8445" y="1976120"/>
            <a:ext cx="6595745" cy="2598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Software overhead in PM file system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Append 4KB data to file</a:t>
            </a:r>
          </a:p>
          <a:p>
            <a:r>
              <a:t>Time taken to copy user data to PM: </a:t>
            </a:r>
            <a:r>
              <a:rPr>
                <a:solidFill>
                  <a:srgbClr val="FF0000"/>
                </a:solidFill>
              </a:rPr>
              <a:t>~700ns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pic>
        <p:nvPicPr>
          <p:cNvPr id="7" name="图片 6" descr="Screenshot_20191106_0144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9660" y="2430145"/>
            <a:ext cx="7472680" cy="3763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Overview of PM file systems</a:t>
            </a:r>
            <a:endParaRPr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10354945" y="2424430"/>
            <a:ext cx="0" cy="659765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354945" y="2424430"/>
            <a:ext cx="0" cy="659765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50655" y="4244340"/>
            <a:ext cx="2445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</a:rPr>
              <a:t>High complexity</a:t>
            </a:r>
            <a:endParaRPr lang="en-US" altLang="zh-CN" b="1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95170" y="2748280"/>
            <a:ext cx="8359775" cy="114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840740" y="1778635"/>
            <a:ext cx="2445385" cy="2834005"/>
            <a:chOff x="1324" y="2801"/>
            <a:chExt cx="3851" cy="4463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142" y="3817"/>
              <a:ext cx="0" cy="1039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324" y="2801"/>
              <a:ext cx="3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>
                  <a:latin typeface="Arial Unicode MS" charset="0"/>
                  <a:ea typeface="Arial Unicode MS" charset="0"/>
                </a:rPr>
                <a:t>Data in kernel</a:t>
              </a:r>
              <a:endParaRPr lang="en-US" altLang="zh-CN">
                <a:latin typeface="Arial Unicode MS" charset="0"/>
                <a:ea typeface="Arial Unicode MS" charset="0"/>
              </a:endParaRPr>
            </a:p>
            <a:p>
              <a:pPr algn="ctr"/>
              <a:r>
                <a:rPr lang="en-US" altLang="zh-CN">
                  <a:latin typeface="Arial Unicode MS" charset="0"/>
                  <a:ea typeface="Arial Unicode MS" charset="0"/>
                </a:rPr>
                <a:t>Metadata in kernel</a:t>
              </a:r>
              <a:endParaRPr lang="en-US" altLang="zh-CN">
                <a:latin typeface="Arial Unicode MS" charset="0"/>
                <a:ea typeface="Arial Unicode MS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50" y="4857"/>
              <a:ext cx="359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ext4DAX,</a:t>
              </a:r>
              <a:endParaRPr lang="en-US" altLang="zh-CN" b="1"/>
            </a:p>
            <a:p>
              <a:pPr algn="ctr"/>
              <a:r>
                <a:rPr lang="en-US" altLang="zh-CN" b="1"/>
                <a:t>PMFS[EuroSys 14],</a:t>
              </a:r>
              <a:endParaRPr lang="en-US" altLang="zh-CN" b="1"/>
            </a:p>
            <a:p>
              <a:pPr algn="ctr"/>
              <a:r>
                <a:rPr lang="en-US" altLang="zh-CN" b="1"/>
                <a:t>NOVA[FAST 16]</a:t>
              </a:r>
              <a:endParaRPr lang="en-US" altLang="zh-CN" b="1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24" y="6684"/>
              <a:ext cx="38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Low performance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732905" y="1501775"/>
            <a:ext cx="2445385" cy="3249295"/>
            <a:chOff x="10603" y="2365"/>
            <a:chExt cx="3851" cy="5117"/>
          </a:xfrm>
        </p:grpSpPr>
        <p:sp>
          <p:nvSpPr>
            <p:cNvPr id="20" name="文本框 19"/>
            <p:cNvSpPr txBox="1"/>
            <p:nvPr/>
          </p:nvSpPr>
          <p:spPr>
            <a:xfrm>
              <a:off x="10704" y="2365"/>
              <a:ext cx="365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>
                  <a:latin typeface="Arial Unicode MS" charset="0"/>
                  <a:ea typeface="Arial Unicode MS" charset="0"/>
                </a:rPr>
                <a:t>Data in user</a:t>
              </a:r>
              <a:endParaRPr lang="en-US" altLang="zh-CN">
                <a:latin typeface="Arial Unicode MS" charset="0"/>
                <a:ea typeface="Arial Unicode MS" charset="0"/>
              </a:endParaRPr>
            </a:p>
            <a:p>
              <a:pPr algn="ctr"/>
              <a:r>
                <a:rPr lang="en-US" altLang="zh-CN">
                  <a:latin typeface="Arial Unicode MS" charset="0"/>
                  <a:ea typeface="Arial Unicode MS" charset="0"/>
                </a:rPr>
                <a:t>Metadata in user</a:t>
              </a:r>
              <a:endParaRPr lang="en-US" altLang="zh-CN">
                <a:latin typeface="Arial Unicode MS" charset="0"/>
                <a:ea typeface="Arial Unicode MS" charset="0"/>
              </a:endParaRPr>
            </a:p>
            <a:p>
              <a:pPr algn="ctr"/>
              <a:r>
                <a:rPr lang="en-US" altLang="zh-CN">
                  <a:latin typeface="Arial Unicode MS" charset="0"/>
                  <a:ea typeface="Arial Unicode MS" charset="0"/>
                </a:rPr>
                <a:t>Allocation in kernel</a:t>
              </a:r>
              <a:endParaRPr lang="en-US" altLang="zh-CN">
                <a:latin typeface="Arial Unicode MS" charset="0"/>
                <a:ea typeface="Arial Unicode MS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691" y="5293"/>
              <a:ext cx="3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Aerie[EuroSys 14]</a:t>
              </a:r>
              <a:endParaRPr lang="en-US" altLang="zh-CN" b="1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603" y="6466"/>
              <a:ext cx="385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Low performance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b="1">
                  <a:solidFill>
                    <a:srgbClr val="FF0000"/>
                  </a:solidFill>
                </a:rPr>
                <a:t>High complexity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2428" y="3817"/>
              <a:ext cx="0" cy="1039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4287520" y="1779270"/>
            <a:ext cx="2445385" cy="2971800"/>
            <a:chOff x="6752" y="2802"/>
            <a:chExt cx="3851" cy="4680"/>
          </a:xfrm>
        </p:grpSpPr>
        <p:sp>
          <p:nvSpPr>
            <p:cNvPr id="19" name="文本框 18"/>
            <p:cNvSpPr txBox="1"/>
            <p:nvPr/>
          </p:nvSpPr>
          <p:spPr>
            <a:xfrm>
              <a:off x="7627" y="5293"/>
              <a:ext cx="24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SplitFS</a:t>
              </a:r>
              <a:endParaRPr lang="en-US" altLang="zh-CN" b="1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8837" y="3818"/>
              <a:ext cx="0" cy="1039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7144" y="2802"/>
              <a:ext cx="3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>
                  <a:latin typeface="Arial Unicode MS" charset="0"/>
                  <a:ea typeface="Arial Unicode MS" charset="0"/>
                </a:rPr>
                <a:t>Data in user</a:t>
              </a:r>
              <a:endParaRPr lang="en-US" altLang="zh-CN">
                <a:latin typeface="Arial Unicode MS" charset="0"/>
                <a:ea typeface="Arial Unicode MS" charset="0"/>
              </a:endParaRPr>
            </a:p>
            <a:p>
              <a:pPr algn="ctr"/>
              <a:r>
                <a:rPr lang="en-US" altLang="zh-CN">
                  <a:latin typeface="Arial Unicode MS" charset="0"/>
                  <a:ea typeface="Arial Unicode MS" charset="0"/>
                </a:rPr>
                <a:t>Metadata in kernel</a:t>
              </a:r>
              <a:endParaRPr lang="en-US" altLang="zh-CN">
                <a:latin typeface="Arial Unicode MS" charset="0"/>
                <a:ea typeface="Arial Unicode MS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27" y="5293"/>
              <a:ext cx="24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SplitFS</a:t>
              </a:r>
              <a:endParaRPr lang="en-US" altLang="zh-CN" b="1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837" y="3818"/>
              <a:ext cx="0" cy="1039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6752" y="6466"/>
              <a:ext cx="385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00B050"/>
                  </a:solidFill>
                </a:rPr>
                <a:t>High performance</a:t>
              </a:r>
              <a:endParaRPr lang="en-US" altLang="zh-CN" b="1">
                <a:solidFill>
                  <a:srgbClr val="00B050"/>
                </a:solidFill>
              </a:endParaRPr>
            </a:p>
            <a:p>
              <a:pPr algn="ctr"/>
              <a:r>
                <a:rPr lang="en-US" altLang="zh-CN" b="1">
                  <a:solidFill>
                    <a:srgbClr val="00B050"/>
                  </a:solidFill>
                </a:rPr>
                <a:t>Low complexity</a:t>
              </a:r>
              <a:endParaRPr lang="en-US" altLang="zh-CN" b="1">
                <a:solidFill>
                  <a:srgbClr val="00B050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050655" y="1778635"/>
            <a:ext cx="2444750" cy="2834005"/>
            <a:chOff x="14253" y="2801"/>
            <a:chExt cx="3850" cy="4463"/>
          </a:xfrm>
        </p:grpSpPr>
        <p:sp>
          <p:nvSpPr>
            <p:cNvPr id="23" name="文本框 22"/>
            <p:cNvSpPr txBox="1"/>
            <p:nvPr/>
          </p:nvSpPr>
          <p:spPr>
            <a:xfrm>
              <a:off x="14754" y="5293"/>
              <a:ext cx="31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/>
                <a:t>Strata[SOSP 17]</a:t>
              </a:r>
              <a:endParaRPr lang="en-US" altLang="zh-CN" b="1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4641" y="2801"/>
              <a:ext cx="333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Data in user</a:t>
              </a:r>
              <a:endParaRPr lang="en-US" altLang="zh-CN"/>
            </a:p>
            <a:p>
              <a:pPr algn="ctr"/>
              <a:r>
                <a:rPr lang="en-US" altLang="zh-CN"/>
                <a:t>Metadata in user</a:t>
              </a:r>
              <a:endParaRPr lang="en-US" altLang="zh-CN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4253" y="3818"/>
              <a:ext cx="3851" cy="3446"/>
              <a:chOff x="14253" y="3818"/>
              <a:chExt cx="3851" cy="3446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6307" y="3818"/>
                <a:ext cx="0" cy="1039"/>
              </a:xfrm>
              <a:prstGeom prst="line">
                <a:avLst/>
              </a:prstGeom>
              <a:ln w="254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/>
            </p:nvSpPr>
            <p:spPr>
              <a:xfrm>
                <a:off x="14253" y="6684"/>
                <a:ext cx="385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b="1">
                    <a:solidFill>
                      <a:srgbClr val="FF0000"/>
                    </a:solidFill>
                  </a:rPr>
                  <a:t>High complexity</a:t>
                </a:r>
                <a:endParaRPr lang="en-US" altLang="zh-CN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0" name="内容占位符 85"/>
          <p:cNvSpPr>
            <a:spLocks noGrp="1"/>
          </p:cNvSpPr>
          <p:nvPr/>
        </p:nvSpPr>
        <p:spPr>
          <a:xfrm>
            <a:off x="965200" y="1367455"/>
            <a:ext cx="10515600" cy="494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4511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80604020202020204" pitchFamily="34" charset="0"/>
              <a:buChar char="•"/>
              <a:defRPr lang="en-US" altLang="zh-CN" sz="2800" kern="1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765" marR="0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defRPr lang="en-US" altLang="zh-CN" sz="2400" kern="12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10" marR="0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defRPr lang="en-US" altLang="zh-CN" sz="2000" kern="1200" baseline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55" marR="0" indent="-24511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defRPr lang="en-US" altLang="zh-CN" sz="1800" kern="1200" baseline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2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80604020202020204" pitchFamily="34" charset="0"/>
              <a:buChar char="•"/>
              <a:defRPr lang="en-US" altLang="en-US" sz="3600" kern="12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lvl="1"/>
          </a:p>
          <a:p>
            <a:pPr lvl="1"/>
            <a:r>
              <a:rPr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t> opertions are serverd from </a:t>
            </a:r>
            <a:r>
              <a:rPr>
                <a:solidFill>
                  <a:srgbClr val="0070C0"/>
                </a:solidFill>
              </a:rPr>
              <a:t>user space</a:t>
            </a:r>
            <a:endParaRPr>
              <a:solidFill>
                <a:srgbClr val="0070C0"/>
              </a:solidFill>
            </a:endParaRPr>
          </a:p>
          <a:p>
            <a:pPr lvl="1"/>
            <a:r>
              <a:rPr>
                <a:solidFill>
                  <a:schemeClr val="accent1">
                    <a:lumMod val="75000"/>
                  </a:schemeClr>
                </a:solidFill>
              </a:rPr>
              <a:t>Metadata</a:t>
            </a:r>
            <a:r>
              <a:t> operations are serverd from </a:t>
            </a:r>
            <a:r>
              <a:rPr>
                <a:solidFill>
                  <a:srgbClr val="0070C0"/>
                </a:solidFill>
              </a:rPr>
              <a:t>ext4-DAX</a:t>
            </a:r>
            <a:endParaRPr>
              <a:solidFill>
                <a:srgbClr val="0070C0"/>
              </a:solidFill>
            </a:endParaRPr>
          </a:p>
          <a:p>
            <a:pPr lvl="1"/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  <p:bldP spid="90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SplitFS Introduction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two components: U-Split and K-Split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2647315" y="1979295"/>
            <a:ext cx="4130040" cy="377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Application</a:t>
            </a:r>
            <a:endParaRPr lang="en-US" altLang="zh-CN"/>
          </a:p>
        </p:txBody>
      </p:sp>
      <p:sp>
        <p:nvSpPr>
          <p:cNvPr id="8" name="圆角矩形 7"/>
          <p:cNvSpPr/>
          <p:nvPr/>
        </p:nvSpPr>
        <p:spPr>
          <a:xfrm>
            <a:off x="2647950" y="3186430"/>
            <a:ext cx="4128135" cy="3778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U-Split (user space library file system)</a:t>
            </a:r>
            <a:endParaRPr lang="en-US" altLang="zh-CN"/>
          </a:p>
        </p:txBody>
      </p:sp>
      <p:cxnSp>
        <p:nvCxnSpPr>
          <p:cNvPr id="28" name="直接连接符 27"/>
          <p:cNvCxnSpPr/>
          <p:nvPr/>
        </p:nvCxnSpPr>
        <p:spPr>
          <a:xfrm>
            <a:off x="1736090" y="4011295"/>
            <a:ext cx="5960110" cy="635"/>
          </a:xfrm>
          <a:prstGeom prst="line">
            <a:avLst/>
          </a:prstGeom>
          <a:ln w="38100" cmpd="sng">
            <a:solidFill>
              <a:schemeClr val="accent3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532630" y="4505960"/>
            <a:ext cx="2244725" cy="37782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K-Split (ext4-DAX)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7324725" y="3643630"/>
            <a:ext cx="908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user</a:t>
            </a:r>
            <a:endParaRPr lang="en-US" altLang="zh-CN" b="1"/>
          </a:p>
        </p:txBody>
      </p:sp>
      <p:sp>
        <p:nvSpPr>
          <p:cNvPr id="11" name="文本框 10"/>
          <p:cNvSpPr txBox="1"/>
          <p:nvPr/>
        </p:nvSpPr>
        <p:spPr>
          <a:xfrm>
            <a:off x="7324725" y="4137660"/>
            <a:ext cx="908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kernel</a:t>
            </a:r>
            <a:endParaRPr lang="en-US" altLang="zh-CN" b="1"/>
          </a:p>
        </p:txBody>
      </p:sp>
      <p:sp>
        <p:nvSpPr>
          <p:cNvPr id="12" name="矩形 11"/>
          <p:cNvSpPr/>
          <p:nvPr/>
        </p:nvSpPr>
        <p:spPr>
          <a:xfrm>
            <a:off x="2307590" y="5391785"/>
            <a:ext cx="5605780" cy="762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38605" y="5563235"/>
            <a:ext cx="557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/>
              <a:t>PM</a:t>
            </a:r>
            <a:endParaRPr lang="en-US" altLang="zh-CN" b="1"/>
          </a:p>
        </p:txBody>
      </p:sp>
      <p:sp>
        <p:nvSpPr>
          <p:cNvPr id="14" name="圆角矩形 13"/>
          <p:cNvSpPr/>
          <p:nvPr/>
        </p:nvSpPr>
        <p:spPr>
          <a:xfrm>
            <a:off x="2561590" y="5614035"/>
            <a:ext cx="951865" cy="317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file 1</a:t>
            </a:r>
            <a:endParaRPr lang="en-US" altLang="zh-CN"/>
          </a:p>
        </p:txBody>
      </p:sp>
      <p:sp>
        <p:nvSpPr>
          <p:cNvPr id="15" name="圆角矩形 14"/>
          <p:cNvSpPr/>
          <p:nvPr/>
        </p:nvSpPr>
        <p:spPr>
          <a:xfrm>
            <a:off x="4933950" y="5623560"/>
            <a:ext cx="951865" cy="317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file 3</a:t>
            </a:r>
            <a:endParaRPr lang="en-US" altLang="zh-CN"/>
          </a:p>
        </p:txBody>
      </p:sp>
      <p:sp>
        <p:nvSpPr>
          <p:cNvPr id="16" name="圆角矩形 15"/>
          <p:cNvSpPr/>
          <p:nvPr/>
        </p:nvSpPr>
        <p:spPr>
          <a:xfrm>
            <a:off x="3695700" y="5623560"/>
            <a:ext cx="951865" cy="317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file 2</a:t>
            </a:r>
            <a:endParaRPr lang="en-US" altLang="zh-CN"/>
          </a:p>
        </p:txBody>
      </p:sp>
      <p:cxnSp>
        <p:nvCxnSpPr>
          <p:cNvPr id="41" name="直接箭头连接符 40"/>
          <p:cNvCxnSpPr/>
          <p:nvPr/>
        </p:nvCxnSpPr>
        <p:spPr>
          <a:xfrm flipH="1">
            <a:off x="3159125" y="2339975"/>
            <a:ext cx="8255" cy="85915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307590" y="2726690"/>
            <a:ext cx="87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write()</a:t>
            </a:r>
            <a:endParaRPr lang="en-US" altLang="zh-CN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3159125" y="3539490"/>
            <a:ext cx="5080" cy="20669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3957955" y="3564255"/>
            <a:ext cx="5080" cy="20669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159125" y="2713990"/>
            <a:ext cx="873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read()</a:t>
            </a:r>
            <a:endParaRPr lang="en-US" altLang="zh-CN"/>
          </a:p>
        </p:txBody>
      </p:sp>
      <p:sp>
        <p:nvSpPr>
          <p:cNvPr id="22" name="圆角矩形 21"/>
          <p:cNvSpPr/>
          <p:nvPr/>
        </p:nvSpPr>
        <p:spPr>
          <a:xfrm>
            <a:off x="6198235" y="5631180"/>
            <a:ext cx="1624330" cy="317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operation log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4342130" y="2464435"/>
            <a:ext cx="925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create()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delete()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3949700" y="2357120"/>
            <a:ext cx="8255" cy="85915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5405755" y="2357120"/>
            <a:ext cx="8255" cy="859155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5414010" y="3548380"/>
            <a:ext cx="0" cy="95758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5414010" y="4883785"/>
            <a:ext cx="8255" cy="730885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stCxn id="8" idx="3"/>
            <a:endCxn id="22" idx="0"/>
          </p:cNvCxnSpPr>
          <p:nvPr/>
        </p:nvCxnSpPr>
        <p:spPr>
          <a:xfrm>
            <a:off x="6776085" y="3375660"/>
            <a:ext cx="234315" cy="2255520"/>
          </a:xfrm>
          <a:prstGeom prst="bentConnector2">
            <a:avLst/>
          </a:prstGeom>
          <a:ln w="19050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2" grpId="0" bldLvl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zh-CN"/>
              <a:t>Targets and Goals of SplitFS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t>Targets: posix app which use read/write to access data on PM </a:t>
            </a:r>
          </a:p>
          <a:p/>
          <a:p>
            <a:r>
              <a:t>Goals:</a:t>
            </a:r>
          </a:p>
          <a:p>
            <a:pPr lvl="1"/>
            <a:r>
              <a:t>Low software overhead</a:t>
            </a:r>
          </a:p>
          <a:p>
            <a:pPr lvl="1"/>
            <a:r>
              <a:t>strong consistency guarantees</a:t>
            </a:r>
          </a:p>
          <a:p>
            <a:pPr lvl="1"/>
            <a:r>
              <a:t>leverage the maturity and active development of ext4-DAX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D0177-9386-4D55-B84E-68959E8AFB94}" type="datetime1">
              <a:rPr lang="zh-CN" altLang="en-US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F2522B-5885-439A-9CC5-32F38D70CC5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6837</Words>
  <Application>WPS 演示</Application>
  <PresentationFormat>宽屏</PresentationFormat>
  <Paragraphs>749</Paragraphs>
  <Slides>36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Arial</vt:lpstr>
      <vt:lpstr>宋体</vt:lpstr>
      <vt:lpstr>Wingdings</vt:lpstr>
      <vt:lpstr>Liberation Sans</vt:lpstr>
      <vt:lpstr>Calibri</vt:lpstr>
      <vt:lpstr>Arial Unicode MS</vt:lpstr>
      <vt:lpstr>宋体</vt:lpstr>
      <vt:lpstr>文泉驿微米黑</vt:lpstr>
      <vt:lpstr>Arial Unicode MS</vt:lpstr>
      <vt:lpstr>东文宋体</vt:lpstr>
      <vt:lpstr>Gill Sans MT</vt:lpstr>
      <vt:lpstr>微软雅黑</vt:lpstr>
      <vt:lpstr>华文新魏</vt:lpstr>
      <vt:lpstr>文泉驿正黑</vt:lpstr>
      <vt:lpstr>Office 主题</vt:lpstr>
      <vt:lpstr>SplitFS: Reducing Software Overhead in File Systems for Persistent Memory</vt:lpstr>
      <vt:lpstr>Outline</vt:lpstr>
      <vt:lpstr>Outline</vt:lpstr>
      <vt:lpstr>What's persistent memory?</vt:lpstr>
      <vt:lpstr>Why PM acts as new storage?</vt:lpstr>
      <vt:lpstr>Software overhead in PM file system</vt:lpstr>
      <vt:lpstr>Overview of PM file systems</vt:lpstr>
      <vt:lpstr>SplitFS Introduction</vt:lpstr>
      <vt:lpstr>Targets and Goals of SplitFS</vt:lpstr>
      <vt:lpstr>Ext4-DAX</vt:lpstr>
      <vt:lpstr>Memory mapping(mmap syscall)</vt:lpstr>
      <vt:lpstr>Memory mapping(mmap syscall)</vt:lpstr>
      <vt:lpstr>Memory mapping(mmap syscall)</vt:lpstr>
      <vt:lpstr>Outline</vt:lpstr>
      <vt:lpstr>SplitFS modes and guarantees</vt:lpstr>
      <vt:lpstr>SplitFS overview</vt:lpstr>
      <vt:lpstr>Data operations</vt:lpstr>
      <vt:lpstr>Data operations</vt:lpstr>
      <vt:lpstr>Data operations</vt:lpstr>
      <vt:lpstr>Data operations</vt:lpstr>
      <vt:lpstr>Optimized logging</vt:lpstr>
      <vt:lpstr>Summary of techniques</vt:lpstr>
      <vt:lpstr>Outline</vt:lpstr>
      <vt:lpstr>Evaluation</vt:lpstr>
      <vt:lpstr>Evaluation</vt:lpstr>
      <vt:lpstr>Software overhead</vt:lpstr>
      <vt:lpstr>Software overhead</vt:lpstr>
      <vt:lpstr>Performance on data-intense workload</vt:lpstr>
      <vt:lpstr>Performance on data-intense workload</vt:lpstr>
      <vt:lpstr>Performance on data-intense workload</vt:lpstr>
      <vt:lpstr>Performance on data-intense workload</vt:lpstr>
      <vt:lpstr>Metadata-heavy workloads</vt:lpstr>
      <vt:lpstr>Resources comsumption</vt:lpstr>
      <vt:lpstr>Outline</vt:lpstr>
      <vt:lpstr>Conclusion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Ceph: A scalable, High-Performance Distributed File System</dc:title>
  <dc:creator>youhui bai</dc:creator>
  <cp:lastModifiedBy>wm775825</cp:lastModifiedBy>
  <cp:revision>7105</cp:revision>
  <dcterms:created xsi:type="dcterms:W3CDTF">2019-11-06T10:43:50Z</dcterms:created>
  <dcterms:modified xsi:type="dcterms:W3CDTF">2019-11-06T10:43:50Z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2052-11.1.0.8865</vt:lpwstr>
  </property>
</Properties>
</file>