
<file path=[Content_Types].xml><?xml version="1.0" encoding="utf-8"?>
<Types xmlns="http://schemas.openxmlformats.org/package/2006/content-types"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483" r:id="rId2"/>
    <p:sldId id="622" r:id="rId3"/>
    <p:sldId id="631" r:id="rId4"/>
    <p:sldId id="584" r:id="rId5"/>
    <p:sldId id="635" r:id="rId6"/>
    <p:sldId id="634" r:id="rId7"/>
    <p:sldId id="637" r:id="rId8"/>
    <p:sldId id="636" r:id="rId9"/>
    <p:sldId id="644" r:id="rId10"/>
    <p:sldId id="647" r:id="rId11"/>
    <p:sldId id="648" r:id="rId12"/>
    <p:sldId id="641" r:id="rId13"/>
    <p:sldId id="642" r:id="rId14"/>
    <p:sldId id="649" r:id="rId15"/>
    <p:sldId id="650" r:id="rId16"/>
    <p:sldId id="553" r:id="rId17"/>
    <p:sldId id="651" r:id="rId18"/>
    <p:sldId id="652" r:id="rId19"/>
    <p:sldId id="552" r:id="rId20"/>
    <p:sldId id="551" r:id="rId21"/>
    <p:sldId id="543" r:id="rId22"/>
    <p:sldId id="554" r:id="rId23"/>
    <p:sldId id="522" r:id="rId24"/>
    <p:sldId id="527" r:id="rId25"/>
    <p:sldId id="523" r:id="rId26"/>
    <p:sldId id="528" r:id="rId27"/>
    <p:sldId id="529" r:id="rId28"/>
    <p:sldId id="530" r:id="rId29"/>
    <p:sldId id="531" r:id="rId30"/>
    <p:sldId id="532" r:id="rId31"/>
    <p:sldId id="533" r:id="rId32"/>
    <p:sldId id="534" r:id="rId33"/>
    <p:sldId id="536" r:id="rId34"/>
    <p:sldId id="549" r:id="rId35"/>
    <p:sldId id="538" r:id="rId36"/>
    <p:sldId id="537" r:id="rId37"/>
    <p:sldId id="539" r:id="rId38"/>
    <p:sldId id="540" r:id="rId39"/>
    <p:sldId id="541" r:id="rId40"/>
    <p:sldId id="542" r:id="rId41"/>
    <p:sldId id="544" r:id="rId42"/>
    <p:sldId id="546" r:id="rId43"/>
    <p:sldId id="311" r:id="rId44"/>
    <p:sldId id="545" r:id="rId45"/>
    <p:sldId id="547" r:id="rId46"/>
    <p:sldId id="550" r:id="rId47"/>
    <p:sldId id="493" r:id="rId48"/>
    <p:sldId id="548" r:id="rId49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  <p:cmAuthor id="2" name="rabbit white" initials="rw" lastIdx="1" clrIdx="1">
    <p:extLst>
      <p:ext uri="{19B8F6BF-5375-455C-9EA6-DF929625EA0E}">
        <p15:presenceInfo xmlns:p15="http://schemas.microsoft.com/office/powerpoint/2012/main" userId="7947fa2f1c1de3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69A4D9"/>
    <a:srgbClr val="8FC36B"/>
    <a:srgbClr val="FFD243"/>
    <a:srgbClr val="F39C5B"/>
    <a:srgbClr val="F3A875"/>
    <a:srgbClr val="A9D18E"/>
    <a:srgbClr val="548235"/>
    <a:srgbClr val="543795"/>
    <a:srgbClr val="A38A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6" autoAdjust="0"/>
    <p:restoredTop sz="91497" autoAdjust="0"/>
  </p:normalViewPr>
  <p:slideViewPr>
    <p:cSldViewPr snapToGrid="0" showGuides="1">
      <p:cViewPr varScale="1">
        <p:scale>
          <a:sx n="117" d="100"/>
          <a:sy n="117" d="100"/>
        </p:scale>
        <p:origin x="744" y="168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6/21/21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15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6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H/L</a:t>
            </a:r>
            <a:r>
              <a:rPr kumimoji="1" lang="zh-CN" altLang="en-US" dirty="0"/>
              <a:t> </a:t>
            </a:r>
            <a:r>
              <a:rPr kumimoji="1" lang="en-US" altLang="zh-CN" dirty="0"/>
              <a:t>Ratio</a:t>
            </a:r>
            <a:r>
              <a:rPr kumimoji="1" lang="zh-CN" altLang="en-US" dirty="0"/>
              <a:t>太小的话</a:t>
            </a:r>
            <a:r>
              <a:rPr kumimoji="1" lang="en-US" altLang="zh-CN" dirty="0"/>
              <a:t>…</a:t>
            </a:r>
            <a:r>
              <a:rPr kumimoji="1" lang="zh-CN" altLang="en-US" dirty="0"/>
              <a:t>但是太大的话</a:t>
            </a:r>
            <a:r>
              <a:rPr kumimoji="1" lang="en-US" altLang="zh-CN" dirty="0"/>
              <a:t>…</a:t>
            </a:r>
            <a:r>
              <a:rPr kumimoji="1" lang="zh-CN" altLang="en-US" dirty="0"/>
              <a:t>同时也不能是定值，是定值的话</a:t>
            </a:r>
            <a:r>
              <a:rPr kumimoji="1" lang="en-US" altLang="zh-CN" dirty="0"/>
              <a:t>…</a:t>
            </a:r>
            <a:r>
              <a:rPr kumimoji="1" lang="zh-CN" altLang="en-US" dirty="0"/>
              <a:t>这就需要我们动态调整它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193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795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75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70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999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269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一个被添加到至少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2f+1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个节点的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localsequencedset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中的时间戳为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的命令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c,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最终会被添加到那个包含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的时间间隔所提交的值中。</a:t>
            </a:r>
            <a:endParaRPr lang="zh-CN" altLang="en-US" sz="1800" dirty="0">
              <a:solidFill>
                <a:prstClr val="black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066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一个被添加到至少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2f+1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个节点的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localsequencedset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中的时间戳为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的命令</a:t>
            </a: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c,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最终会被添加到那个包含</a:t>
            </a:r>
            <a:r>
              <a:rPr lang="en-US" altLang="zh-CN" sz="1800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ts</a:t>
            </a:r>
            <a:r>
              <a:rPr lang="zh-CN" alt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的时间间隔所提交的值中。</a:t>
            </a:r>
            <a:endParaRPr lang="zh-CN" altLang="en-US" sz="1800" dirty="0">
              <a:solidFill>
                <a:prstClr val="black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636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0370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Cost-&gt;</a:t>
            </a:r>
            <a:r>
              <a:rPr lang="en-US" altLang="zh-CN" dirty="0" err="1"/>
              <a:t>cpu</a:t>
            </a:r>
            <a:r>
              <a:rPr lang="en-US" altLang="zh-CN" dirty="0"/>
              <a:t> cycles</a:t>
            </a:r>
          </a:p>
          <a:p>
            <a:r>
              <a:rPr lang="en-US" altLang="zh-CN" dirty="0"/>
              <a:t>Latency </a:t>
            </a:r>
            <a:r>
              <a:rPr lang="zh-CN" altLang="en-US" dirty="0"/>
              <a:t>同样也降低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4512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Cost-&gt;</a:t>
            </a:r>
            <a:r>
              <a:rPr lang="en-US" altLang="zh-CN" dirty="0" err="1"/>
              <a:t>cpu</a:t>
            </a:r>
            <a:r>
              <a:rPr lang="en-US" altLang="zh-CN" dirty="0"/>
              <a:t> cycles</a:t>
            </a:r>
          </a:p>
          <a:p>
            <a:r>
              <a:rPr lang="en-US" altLang="zh-CN" dirty="0"/>
              <a:t>Latency </a:t>
            </a:r>
            <a:r>
              <a:rPr lang="zh-CN" altLang="en-US" dirty="0"/>
              <a:t>同样也降低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242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Cost-&gt;</a:t>
            </a:r>
            <a:r>
              <a:rPr lang="en-US" altLang="zh-CN" dirty="0" err="1"/>
              <a:t>cpu</a:t>
            </a:r>
            <a:r>
              <a:rPr lang="en-US" altLang="zh-CN" dirty="0"/>
              <a:t> cycles</a:t>
            </a:r>
          </a:p>
          <a:p>
            <a:r>
              <a:rPr lang="en-US" altLang="zh-CN" dirty="0"/>
              <a:t>Latency </a:t>
            </a:r>
            <a:r>
              <a:rPr lang="zh-CN" altLang="en-US" dirty="0"/>
              <a:t>同样也降低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9245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Cost-&gt;</a:t>
            </a:r>
            <a:r>
              <a:rPr lang="en-US" altLang="zh-CN" dirty="0" err="1"/>
              <a:t>cpu</a:t>
            </a:r>
            <a:r>
              <a:rPr lang="en-US" altLang="zh-CN" dirty="0"/>
              <a:t> cycles</a:t>
            </a:r>
          </a:p>
          <a:p>
            <a:r>
              <a:rPr lang="en-US" altLang="zh-CN" dirty="0"/>
              <a:t>Latency </a:t>
            </a:r>
            <a:r>
              <a:rPr lang="zh-CN" altLang="en-US" dirty="0"/>
              <a:t>同样也降低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7383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Cost-&gt;</a:t>
            </a:r>
            <a:r>
              <a:rPr lang="en-US" altLang="zh-CN" dirty="0" err="1"/>
              <a:t>cpu</a:t>
            </a:r>
            <a:r>
              <a:rPr lang="en-US" altLang="zh-CN" dirty="0"/>
              <a:t> cycles</a:t>
            </a:r>
          </a:p>
          <a:p>
            <a:r>
              <a:rPr lang="en-US" altLang="zh-CN" dirty="0"/>
              <a:t>Latency </a:t>
            </a:r>
            <a:r>
              <a:rPr lang="zh-CN" altLang="en-US" dirty="0"/>
              <a:t>同样也降低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8753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1266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F0FDD1-5445-47D8-99AF-E17C10F84B5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910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26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鉴于硬盘提供的</a:t>
            </a:r>
            <a:r>
              <a:rPr kumimoji="1" lang="en-US" altLang="zh-CN" dirty="0"/>
              <a:t>fairing</a:t>
            </a:r>
            <a:r>
              <a:rPr kumimoji="1" lang="zh-CN" altLang="en-US" dirty="0"/>
              <a:t>机制过于简单，我们仍然需要系统的</a:t>
            </a:r>
            <a:r>
              <a:rPr kumimoji="1" lang="en-US" altLang="zh-CN" dirty="0"/>
              <a:t>IO</a:t>
            </a:r>
            <a:r>
              <a:rPr kumimoji="1" lang="zh-CN" altLang="en-US" dirty="0"/>
              <a:t>调度层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1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78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Global</a:t>
            </a:r>
            <a:r>
              <a:rPr kumimoji="1" lang="zh-CN" altLang="en-US" dirty="0"/>
              <a:t> </a:t>
            </a:r>
            <a:r>
              <a:rPr kumimoji="1" lang="en-US" altLang="zh-CN" dirty="0"/>
              <a:t>virtual time</a:t>
            </a:r>
            <a:r>
              <a:rPr kumimoji="1" lang="zh-CN" altLang="en-US" dirty="0"/>
              <a:t>就是当前所有</a:t>
            </a:r>
            <a:r>
              <a:rPr kumimoji="1" lang="en-US" altLang="zh-CN" dirty="0"/>
              <a:t>flow</a:t>
            </a:r>
            <a:r>
              <a:rPr kumimoji="1" lang="zh-CN" altLang="en-US" dirty="0"/>
              <a:t>中最小的</a:t>
            </a:r>
            <a:r>
              <a:rPr kumimoji="1" lang="en-US" altLang="zh-CN" dirty="0"/>
              <a:t>virtual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，它是一个用来参照的量，我们看下图。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96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假设这里</a:t>
            </a:r>
            <a:r>
              <a:rPr kumimoji="1" lang="en-US" altLang="zh-CN" dirty="0"/>
              <a:t>flow1</a:t>
            </a:r>
            <a:r>
              <a:rPr kumimoji="1" lang="zh-CN" altLang="en-US" dirty="0"/>
              <a:t>处理了</a:t>
            </a:r>
            <a:r>
              <a:rPr kumimoji="1" lang="en-US" altLang="zh-CN" dirty="0"/>
              <a:t>1</a:t>
            </a:r>
            <a:r>
              <a:rPr kumimoji="1" lang="zh-CN" altLang="en-US" dirty="0"/>
              <a:t>份，</a:t>
            </a:r>
            <a:r>
              <a:rPr kumimoji="1" lang="en-US" altLang="zh-CN" dirty="0"/>
              <a:t>flow2</a:t>
            </a:r>
            <a:r>
              <a:rPr kumimoji="1" lang="zh-CN" altLang="en-US" dirty="0"/>
              <a:t>处理了</a:t>
            </a:r>
            <a:r>
              <a:rPr kumimoji="1" lang="en-US" altLang="zh-CN" dirty="0"/>
              <a:t>3</a:t>
            </a:r>
            <a:r>
              <a:rPr kumimoji="1" lang="zh-CN" altLang="en-US" dirty="0"/>
              <a:t>份。因为</a:t>
            </a:r>
            <a:r>
              <a:rPr kumimoji="1" lang="en-US" altLang="zh-CN" dirty="0"/>
              <a:t>flow2</a:t>
            </a:r>
            <a:r>
              <a:rPr kumimoji="1" lang="zh-CN" altLang="en-US" dirty="0"/>
              <a:t>的权重是</a:t>
            </a:r>
            <a:r>
              <a:rPr kumimoji="1" lang="en-US" altLang="zh-CN" dirty="0"/>
              <a:t>3</a:t>
            </a:r>
            <a:r>
              <a:rPr kumimoji="1" lang="zh-CN" altLang="en-US" dirty="0"/>
              <a:t>，我们知道这是合理的，但是如果不考虑权重，图上显示</a:t>
            </a:r>
            <a:r>
              <a:rPr kumimoji="1" lang="en-US" altLang="zh-CN" dirty="0"/>
              <a:t>flow2</a:t>
            </a:r>
            <a:r>
              <a:rPr kumimoji="1" lang="zh-CN" altLang="en-US" dirty="0"/>
              <a:t>领先</a:t>
            </a:r>
            <a:r>
              <a:rPr kumimoji="1" lang="en-US" altLang="zh-CN" dirty="0"/>
              <a:t>flow1</a:t>
            </a:r>
            <a:r>
              <a:rPr kumimoji="1" lang="zh-CN" altLang="en-US" dirty="0"/>
              <a:t>很多，这样之后</a:t>
            </a:r>
            <a:r>
              <a:rPr kumimoji="1" lang="en-US" altLang="zh-CN" dirty="0"/>
              <a:t>flow2</a:t>
            </a:r>
            <a:r>
              <a:rPr kumimoji="1" lang="zh-CN" altLang="en-US" dirty="0"/>
              <a:t>就有被丢进慢车道的风险。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3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dirty="0"/>
              <a:t>于是我们按照</a:t>
            </a:r>
            <a:r>
              <a:rPr kumimoji="1" lang="en-US" altLang="zh-CN" dirty="0"/>
              <a:t>1/3flow2</a:t>
            </a:r>
            <a:r>
              <a:rPr kumimoji="1" lang="zh-CN" altLang="en-US" dirty="0"/>
              <a:t>来计算，就刚好二者齐步并进。所以大家可以理解：我们的目的就是让各个</a:t>
            </a:r>
            <a:r>
              <a:rPr kumimoji="1" lang="en-US" altLang="zh-CN" dirty="0"/>
              <a:t>flow</a:t>
            </a:r>
            <a:r>
              <a:rPr kumimoji="1" lang="zh-CN" altLang="en-US" dirty="0"/>
              <a:t>间的</a:t>
            </a:r>
            <a:r>
              <a:rPr kumimoji="1" lang="en-US" altLang="zh-CN" dirty="0"/>
              <a:t>virtual</a:t>
            </a:r>
            <a:r>
              <a:rPr kumimoji="1" lang="zh-CN" altLang="en-US" dirty="0"/>
              <a:t> </a:t>
            </a:r>
            <a:r>
              <a:rPr kumimoji="1" lang="en-US" altLang="zh-CN" dirty="0"/>
              <a:t>time</a:t>
            </a:r>
            <a:r>
              <a:rPr kumimoji="1" lang="zh-CN" altLang="en-US" dirty="0"/>
              <a:t>差异尽量小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弄清</a:t>
            </a:r>
            <a:r>
              <a:rPr kumimoji="1" lang="en-US" altLang="zh-CN" dirty="0"/>
              <a:t>gvt</a:t>
            </a:r>
            <a:r>
              <a:rPr kumimoji="1" lang="zh-CN" altLang="en-US" dirty="0"/>
              <a:t>后，我们再看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ED90A-8388-472B-A36E-01D92AB5F8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0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304A8-DB9D-4B74-92AA-A5FD5DE4E3CF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00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C004317-3341-4B1D-8C6E-3C90858DE5A5}" type="datetime1">
              <a:rPr lang="zh-CN" altLang="en-US" smtClean="0"/>
              <a:t>2021/6/21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97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F71CC52-1E03-42A0-A99F-2394FE560CF4}" type="datetime1">
              <a:rPr lang="zh-CN" altLang="en-US" smtClean="0"/>
              <a:t>2021/6/21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53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213837"/>
            <a:ext cx="10515600" cy="4963126"/>
          </a:xfrm>
        </p:spPr>
        <p:txBody>
          <a:bodyPr>
            <a:normAutofit/>
          </a:bodyPr>
          <a:lstStyle>
            <a:lvl1pPr>
              <a:defRPr sz="3200" b="1" baseline="0">
                <a:latin typeface="+mj-lt"/>
              </a:defRPr>
            </a:lvl1pPr>
            <a:lvl2pPr>
              <a:defRPr sz="2800" b="1" baseline="0">
                <a:latin typeface="+mj-lt"/>
                <a:ea typeface="楷体" panose="02010609060101010101" pitchFamily="49" charset="-122"/>
              </a:defRPr>
            </a:lvl2pPr>
            <a:lvl3pPr>
              <a:defRPr sz="24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>
              <a:defRPr sz="2000" b="1" baseline="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52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4188D-A041-4CD5-A043-C7EC8422535C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6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45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457A-3810-4FE0-B4D0-1776C6890ED6}" type="datetime1">
              <a:rPr lang="zh-CN" altLang="en-US" smtClean="0"/>
              <a:t>2021/6/21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05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5F73-BF29-41AB-9AA4-58015886CDA5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/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509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F0AF692-7F27-410F-B0DC-AEB4BFDB64C0}" type="datetime1">
              <a:rPr lang="zh-CN" altLang="en-US" smtClean="0"/>
              <a:t>2021/6/21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2EDA9E0-467F-4197-BCB5-00D926A3F676}" type="datetime1">
              <a:rPr lang="zh-CN" altLang="en-US" smtClean="0"/>
              <a:t>2021/6/21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169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F69025D-929E-4E62-9B8D-9090D819B508}" type="datetime1">
              <a:rPr lang="zh-CN" altLang="en-US" smtClean="0"/>
              <a:t>2021/6/21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617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ADSL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9C1D344-52C3-4967-A107-16A9515A20D7}" type="datetime1">
              <a:rPr lang="zh-CN" altLang="en-US" smtClean="0"/>
              <a:t>2021/6/21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45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6391-0327-44EA-BED5-53D41ADE641B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143AB-BB00-44EC-A70D-BD02C261FDC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10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4.png"/><Relationship Id="rId7" Type="http://schemas.openxmlformats.org/officeDocument/2006/relationships/image" Target="../media/image9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60.png"/><Relationship Id="rId9" Type="http://schemas.openxmlformats.org/officeDocument/2006/relationships/image" Target="../media/image1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29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Relationship Id="rId9" Type="http://schemas.openxmlformats.org/officeDocument/2006/relationships/image" Target="../media/image33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50.png"/><Relationship Id="rId10" Type="http://schemas.openxmlformats.org/officeDocument/2006/relationships/image" Target="../media/image34.png"/><Relationship Id="rId4" Type="http://schemas.openxmlformats.org/officeDocument/2006/relationships/image" Target="../media/image240.png"/><Relationship Id="rId9" Type="http://schemas.openxmlformats.org/officeDocument/2006/relationships/image" Target="../media/image33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50.png"/><Relationship Id="rId10" Type="http://schemas.openxmlformats.org/officeDocument/2006/relationships/image" Target="../media/image34.png"/><Relationship Id="rId4" Type="http://schemas.openxmlformats.org/officeDocument/2006/relationships/image" Target="../media/image240.png"/><Relationship Id="rId9" Type="http://schemas.openxmlformats.org/officeDocument/2006/relationships/image" Target="../media/image33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.png"/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50.png"/><Relationship Id="rId10" Type="http://schemas.openxmlformats.org/officeDocument/2006/relationships/image" Target="../media/image34.png"/><Relationship Id="rId4" Type="http://schemas.openxmlformats.org/officeDocument/2006/relationships/image" Target="../media/image240.png"/><Relationship Id="rId9" Type="http://schemas.openxmlformats.org/officeDocument/2006/relationships/image" Target="../media/image3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8.png"/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17" Type="http://schemas.openxmlformats.org/officeDocument/2006/relationships/image" Target="../media/image42.png"/><Relationship Id="rId2" Type="http://schemas.openxmlformats.org/officeDocument/2006/relationships/image" Target="../media/image22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50.png"/><Relationship Id="rId15" Type="http://schemas.openxmlformats.org/officeDocument/2006/relationships/image" Target="../media/image40.png"/><Relationship Id="rId10" Type="http://schemas.openxmlformats.org/officeDocument/2006/relationships/image" Target="../media/image34.png"/><Relationship Id="rId4" Type="http://schemas.openxmlformats.org/officeDocument/2006/relationships/image" Target="../media/image240.png"/><Relationship Id="rId9" Type="http://schemas.openxmlformats.org/officeDocument/2006/relationships/image" Target="../media/image330.png"/><Relationship Id="rId1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6.png"/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image" Target="../media/image22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44.png"/><Relationship Id="rId5" Type="http://schemas.openxmlformats.org/officeDocument/2006/relationships/image" Target="../media/image250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240.png"/><Relationship Id="rId9" Type="http://schemas.openxmlformats.org/officeDocument/2006/relationships/image" Target="../media/image330.pn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46.png"/><Relationship Id="rId3" Type="http://schemas.openxmlformats.org/officeDocument/2006/relationships/image" Target="../media/image230.png"/><Relationship Id="rId7" Type="http://schemas.openxmlformats.org/officeDocument/2006/relationships/image" Target="../media/image310.png"/><Relationship Id="rId12" Type="http://schemas.openxmlformats.org/officeDocument/2006/relationships/image" Target="../media/image45.png"/><Relationship Id="rId17" Type="http://schemas.openxmlformats.org/officeDocument/2006/relationships/image" Target="../media/image49.png"/><Relationship Id="rId2" Type="http://schemas.openxmlformats.org/officeDocument/2006/relationships/image" Target="../media/image220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44.png"/><Relationship Id="rId5" Type="http://schemas.openxmlformats.org/officeDocument/2006/relationships/image" Target="../media/image250.pn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240.png"/><Relationship Id="rId9" Type="http://schemas.openxmlformats.org/officeDocument/2006/relationships/image" Target="../media/image330.png"/><Relationship Id="rId1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674112" y="1273126"/>
            <a:ext cx="8919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D2FQ: Device-Direct Fair Queueing for NVMe SSDs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5AF82B3-FAB9-40A3-9586-E05479D4E4A6}"/>
              </a:ext>
            </a:extLst>
          </p:cNvPr>
          <p:cNvSpPr/>
          <p:nvPr/>
        </p:nvSpPr>
        <p:spPr>
          <a:xfrm>
            <a:off x="2068097" y="5105192"/>
            <a:ext cx="8368676" cy="71006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1">
            <a:sp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Authors: </a:t>
            </a:r>
            <a:r>
              <a:rPr lang="en-US" altLang="zh-CN" sz="2000" dirty="0" err="1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Jiwon</a:t>
            </a:r>
            <a:r>
              <a:rPr lang="en-US" altLang="zh-CN" sz="2000" dirty="0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 Woo, </a:t>
            </a:r>
            <a:r>
              <a:rPr lang="en-US" altLang="zh-CN" sz="2000" dirty="0" err="1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Minwoo</a:t>
            </a:r>
            <a:r>
              <a:rPr lang="en-US" altLang="zh-CN" sz="2000" dirty="0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Ahn</a:t>
            </a:r>
            <a:r>
              <a:rPr lang="en-US" altLang="zh-CN" sz="2000" dirty="0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, </a:t>
            </a:r>
            <a:r>
              <a:rPr lang="en-US" altLang="zh-CN" sz="2000" dirty="0" err="1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Gyusun</a:t>
            </a:r>
            <a:r>
              <a:rPr lang="en-US" altLang="zh-CN" sz="2000" dirty="0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 Lee and </a:t>
            </a:r>
            <a:r>
              <a:rPr lang="en-US" altLang="zh-CN" sz="2000" dirty="0" err="1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Jinkyu</a:t>
            </a:r>
            <a:r>
              <a:rPr lang="en-US" altLang="zh-CN" sz="2000" dirty="0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Jeong</a:t>
            </a:r>
            <a:r>
              <a:rPr lang="en-US" altLang="zh-CN" sz="2000" dirty="0"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 Sungkyunkwan University (SKKU) Computer Systems Laboratory</a:t>
            </a:r>
            <a:endParaRPr lang="en-US" sz="2000" b="0" i="0" u="none" strike="noStrike" cap="none" baseline="0" dirty="0">
              <a:ln>
                <a:noFill/>
              </a:ln>
              <a:solidFill>
                <a:srgbClr val="000000"/>
              </a:solidFill>
              <a:latin typeface="Arial" pitchFamily="2"/>
              <a:ea typeface="Noto Sans CJK SC Regular" pitchFamily="2"/>
              <a:cs typeface="FreeSans" pitchFamily="2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FE62EE5-5C73-4867-BD93-00805AAA5962}"/>
              </a:ext>
            </a:extLst>
          </p:cNvPr>
          <p:cNvSpPr/>
          <p:nvPr/>
        </p:nvSpPr>
        <p:spPr>
          <a:xfrm>
            <a:off x="1144013" y="4004767"/>
            <a:ext cx="9979200" cy="5254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square" lIns="90000" tIns="46800" rIns="90000" bIns="46800" anchor="t" anchorCtr="0" compatLnSpc="1">
            <a:spAutoFit/>
          </a:bodyPr>
          <a:lstStyle/>
          <a:p>
            <a:pPr algn="ctr">
              <a:spcBef>
                <a:spcPts val="598"/>
              </a:spcBef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Speaker: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Jin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 Li, </a:t>
            </a:r>
            <a:r>
              <a:rPr lang="en-US" sz="2800" b="0" i="0" u="none" strike="noStrike" cap="none" baseline="0" dirty="0" err="1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Chuqing</a:t>
            </a:r>
            <a:r>
              <a:rPr lang="en-US" sz="2800" b="0" i="0" u="none" strike="noStrike" cap="none" baseline="0" dirty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Noto Sans CJK SC Regular" pitchFamily="2"/>
                <a:cs typeface="FreeSans" pitchFamily="2"/>
              </a:rPr>
              <a:t> Gao</a:t>
            </a:r>
          </a:p>
        </p:txBody>
      </p:sp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B76BA-7576-A443-B769-F036EB1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Virtual Time-based Fair Queueing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𝑉𝑖𝑟𝑡𝑢𝑎𝑙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𝑠𝑖𝑧𝑒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𝑐𝑜𝑚𝑝𝑙𝑒𝑡𝑒𝑑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𝑤𝑒𝑖𝑔h𝑡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gvt: global virtual time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1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2328D105-3069-1744-BF04-850F783EFC91}"/>
              </a:ext>
            </a:extLst>
          </p:cNvPr>
          <p:cNvSpPr txBox="1"/>
          <p:nvPr/>
        </p:nvSpPr>
        <p:spPr>
          <a:xfrm>
            <a:off x="3206118" y="3775886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1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252327A-8C7E-BE4A-BDED-8782D2E5673E}"/>
              </a:ext>
            </a:extLst>
          </p:cNvPr>
          <p:cNvSpPr txBox="1"/>
          <p:nvPr/>
        </p:nvSpPr>
        <p:spPr>
          <a:xfrm>
            <a:off x="3237302" y="4948025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2</a:t>
            </a: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98C87142-9EF7-AA41-AAEC-4FE14D4DFF7C}"/>
              </a:ext>
            </a:extLst>
          </p:cNvPr>
          <p:cNvCxnSpPr>
            <a:cxnSpLocks/>
          </p:cNvCxnSpPr>
          <p:nvPr/>
        </p:nvCxnSpPr>
        <p:spPr>
          <a:xfrm>
            <a:off x="3360649" y="5540106"/>
            <a:ext cx="512352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ACE8EC3-623F-F043-BB0B-FBCD575472BB}"/>
              </a:ext>
            </a:extLst>
          </p:cNvPr>
          <p:cNvSpPr txBox="1"/>
          <p:nvPr/>
        </p:nvSpPr>
        <p:spPr>
          <a:xfrm>
            <a:off x="6291142" y="5676632"/>
            <a:ext cx="21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virtual time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(I/O size)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5972539D-3EF3-F849-80AB-3CF33C07BAD5}"/>
              </a:ext>
            </a:extLst>
          </p:cNvPr>
          <p:cNvCxnSpPr>
            <a:cxnSpLocks/>
          </p:cNvCxnSpPr>
          <p:nvPr/>
        </p:nvCxnSpPr>
        <p:spPr>
          <a:xfrm>
            <a:off x="5821251" y="3186510"/>
            <a:ext cx="0" cy="2353596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00A1BCC-7820-5948-9DA2-57353661C0D6}"/>
              </a:ext>
            </a:extLst>
          </p:cNvPr>
          <p:cNvSpPr txBox="1"/>
          <p:nvPr/>
        </p:nvSpPr>
        <p:spPr>
          <a:xfrm>
            <a:off x="5591059" y="2793877"/>
            <a:ext cx="46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gvt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A34ACD4-3A9E-6941-902C-506E2241B7DA}"/>
                  </a:ext>
                </a:extLst>
              </p:cNvPr>
              <p:cNvSpPr txBox="1"/>
              <p:nvPr/>
            </p:nvSpPr>
            <p:spPr>
              <a:xfrm>
                <a:off x="4000529" y="3552562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A34ACD4-3A9E-6941-902C-506E2241B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29" y="3552562"/>
                <a:ext cx="659091" cy="276999"/>
              </a:xfrm>
              <a:prstGeom prst="rect">
                <a:avLst/>
              </a:prstGeom>
              <a:blipFill>
                <a:blip r:embed="rId4"/>
                <a:stretch>
                  <a:fillRect l="-3774" r="-754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789520-9CF1-4248-ADAA-BA2190783079}"/>
                  </a:ext>
                </a:extLst>
              </p:cNvPr>
              <p:cNvSpPr txBox="1"/>
              <p:nvPr/>
            </p:nvSpPr>
            <p:spPr>
              <a:xfrm>
                <a:off x="4026165" y="4789791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789520-9CF1-4248-ADAA-BA2190783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65" y="4789791"/>
                <a:ext cx="659091" cy="276999"/>
              </a:xfrm>
              <a:prstGeom prst="rect">
                <a:avLst/>
              </a:prstGeom>
              <a:blipFill>
                <a:blip r:embed="rId5"/>
                <a:stretch>
                  <a:fillRect l="-3704" r="-5556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1231EAC3-7D74-6A4C-8A0C-88BB0ABACA9B}"/>
              </a:ext>
            </a:extLst>
          </p:cNvPr>
          <p:cNvCxnSpPr>
            <a:cxnSpLocks/>
          </p:cNvCxnSpPr>
          <p:nvPr/>
        </p:nvCxnSpPr>
        <p:spPr>
          <a:xfrm>
            <a:off x="4026165" y="3987935"/>
            <a:ext cx="1795086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668763FF-4B08-B640-93F5-CF4309C6A4E6}"/>
              </a:ext>
            </a:extLst>
          </p:cNvPr>
          <p:cNvCxnSpPr>
            <a:cxnSpLocks/>
          </p:cNvCxnSpPr>
          <p:nvPr/>
        </p:nvCxnSpPr>
        <p:spPr>
          <a:xfrm>
            <a:off x="4026165" y="5157766"/>
            <a:ext cx="3649643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34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B76BA-7576-A443-B769-F036EB1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Virtual Time-based Fair Queueing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𝑉𝑖𝑟𝑡𝑢𝑎𝑙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𝑠𝑖𝑧𝑒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𝑐𝑜𝑚𝑝𝑙𝑒𝑡𝑒𝑑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𝑤𝑒𝑖𝑔h𝑡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gvt: global virtual time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1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2328D105-3069-1744-BF04-850F783EFC91}"/>
              </a:ext>
            </a:extLst>
          </p:cNvPr>
          <p:cNvSpPr txBox="1"/>
          <p:nvPr/>
        </p:nvSpPr>
        <p:spPr>
          <a:xfrm>
            <a:off x="3206118" y="3775886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1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252327A-8C7E-BE4A-BDED-8782D2E5673E}"/>
              </a:ext>
            </a:extLst>
          </p:cNvPr>
          <p:cNvSpPr txBox="1"/>
          <p:nvPr/>
        </p:nvSpPr>
        <p:spPr>
          <a:xfrm>
            <a:off x="3237302" y="4948025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2</a:t>
            </a: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98C87142-9EF7-AA41-AAEC-4FE14D4DFF7C}"/>
              </a:ext>
            </a:extLst>
          </p:cNvPr>
          <p:cNvCxnSpPr>
            <a:cxnSpLocks/>
          </p:cNvCxnSpPr>
          <p:nvPr/>
        </p:nvCxnSpPr>
        <p:spPr>
          <a:xfrm>
            <a:off x="3360649" y="5540106"/>
            <a:ext cx="512352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ACE8EC3-623F-F043-BB0B-FBCD575472BB}"/>
              </a:ext>
            </a:extLst>
          </p:cNvPr>
          <p:cNvSpPr txBox="1"/>
          <p:nvPr/>
        </p:nvSpPr>
        <p:spPr>
          <a:xfrm>
            <a:off x="6291142" y="5676632"/>
            <a:ext cx="21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virtual time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(I/O size)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5972539D-3EF3-F849-80AB-3CF33C07BAD5}"/>
              </a:ext>
            </a:extLst>
          </p:cNvPr>
          <p:cNvCxnSpPr>
            <a:cxnSpLocks/>
          </p:cNvCxnSpPr>
          <p:nvPr/>
        </p:nvCxnSpPr>
        <p:spPr>
          <a:xfrm>
            <a:off x="5821251" y="3186510"/>
            <a:ext cx="0" cy="2353596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00A1BCC-7820-5948-9DA2-57353661C0D6}"/>
              </a:ext>
            </a:extLst>
          </p:cNvPr>
          <p:cNvSpPr txBox="1"/>
          <p:nvPr/>
        </p:nvSpPr>
        <p:spPr>
          <a:xfrm>
            <a:off x="5591059" y="2793877"/>
            <a:ext cx="46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gvt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A34ACD4-3A9E-6941-902C-506E2241B7DA}"/>
                  </a:ext>
                </a:extLst>
              </p:cNvPr>
              <p:cNvSpPr txBox="1"/>
              <p:nvPr/>
            </p:nvSpPr>
            <p:spPr>
              <a:xfrm>
                <a:off x="4000529" y="3552562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A34ACD4-3A9E-6941-902C-506E2241B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29" y="3552562"/>
                <a:ext cx="659091" cy="276999"/>
              </a:xfrm>
              <a:prstGeom prst="rect">
                <a:avLst/>
              </a:prstGeom>
              <a:blipFill>
                <a:blip r:embed="rId4"/>
                <a:stretch>
                  <a:fillRect l="-3774" r="-754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789520-9CF1-4248-ADAA-BA2190783079}"/>
                  </a:ext>
                </a:extLst>
              </p:cNvPr>
              <p:cNvSpPr txBox="1"/>
              <p:nvPr/>
            </p:nvSpPr>
            <p:spPr>
              <a:xfrm>
                <a:off x="4026165" y="4789791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789520-9CF1-4248-ADAA-BA2190783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65" y="4789791"/>
                <a:ext cx="659091" cy="276999"/>
              </a:xfrm>
              <a:prstGeom prst="rect">
                <a:avLst/>
              </a:prstGeom>
              <a:blipFill>
                <a:blip r:embed="rId5"/>
                <a:stretch>
                  <a:fillRect l="-3704" r="-5556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1231EAC3-7D74-6A4C-8A0C-88BB0ABACA9B}"/>
              </a:ext>
            </a:extLst>
          </p:cNvPr>
          <p:cNvCxnSpPr>
            <a:cxnSpLocks/>
          </p:cNvCxnSpPr>
          <p:nvPr/>
        </p:nvCxnSpPr>
        <p:spPr>
          <a:xfrm>
            <a:off x="4026165" y="3987935"/>
            <a:ext cx="1795086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668763FF-4B08-B640-93F5-CF4309C6A4E6}"/>
              </a:ext>
            </a:extLst>
          </p:cNvPr>
          <p:cNvCxnSpPr>
            <a:cxnSpLocks/>
          </p:cNvCxnSpPr>
          <p:nvPr/>
        </p:nvCxnSpPr>
        <p:spPr>
          <a:xfrm>
            <a:off x="4026165" y="5157766"/>
            <a:ext cx="1795086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B76BA-7576-A443-B769-F036EB1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Virtual Time-based Fair Queueing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>
                    <a:ea typeface="Cambria Math" panose="02040503050406030204" pitchFamily="18" charset="0"/>
                  </a:rPr>
                  <a:t>Two thresholds: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kumimoji="1" lang="en-US" altLang="zh-CN" b="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b="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2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右箭头 4">
            <a:extLst>
              <a:ext uri="{FF2B5EF4-FFF2-40B4-BE49-F238E27FC236}">
                <a16:creationId xmlns:a16="http://schemas.microsoft.com/office/drawing/2014/main" id="{40F5F7A6-C629-3F43-85C4-3D4A91F46C6F}"/>
              </a:ext>
            </a:extLst>
          </p:cNvPr>
          <p:cNvSpPr/>
          <p:nvPr/>
        </p:nvSpPr>
        <p:spPr>
          <a:xfrm>
            <a:off x="2578032" y="2797472"/>
            <a:ext cx="531628" cy="290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右箭头 5">
            <a:extLst>
              <a:ext uri="{FF2B5EF4-FFF2-40B4-BE49-F238E27FC236}">
                <a16:creationId xmlns:a16="http://schemas.microsoft.com/office/drawing/2014/main" id="{C9C30373-4DFA-6C4C-B956-473339240231}"/>
              </a:ext>
            </a:extLst>
          </p:cNvPr>
          <p:cNvSpPr/>
          <p:nvPr/>
        </p:nvSpPr>
        <p:spPr>
          <a:xfrm>
            <a:off x="2578030" y="3553119"/>
            <a:ext cx="1296157" cy="2909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B10C92-5EDA-BD4F-A2A8-9B22E0A0CB95}"/>
              </a:ext>
            </a:extLst>
          </p:cNvPr>
          <p:cNvSpPr txBox="1"/>
          <p:nvPr/>
        </p:nvSpPr>
        <p:spPr>
          <a:xfrm>
            <a:off x="1684896" y="3474779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2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F76B0F9-AB22-2247-AF9D-03A65F759514}"/>
              </a:ext>
            </a:extLst>
          </p:cNvPr>
          <p:cNvSpPr txBox="1"/>
          <p:nvPr/>
        </p:nvSpPr>
        <p:spPr>
          <a:xfrm>
            <a:off x="1684896" y="2720648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64C7F226-B5DC-AE45-8FA9-CF795BBD582D}"/>
              </a:ext>
            </a:extLst>
          </p:cNvPr>
          <p:cNvSpPr/>
          <p:nvPr/>
        </p:nvSpPr>
        <p:spPr>
          <a:xfrm>
            <a:off x="2557770" y="4308766"/>
            <a:ext cx="1958158" cy="285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A1CA1BE-CC82-344E-8A4C-D4EBE7559818}"/>
              </a:ext>
            </a:extLst>
          </p:cNvPr>
          <p:cNvSpPr txBox="1"/>
          <p:nvPr/>
        </p:nvSpPr>
        <p:spPr>
          <a:xfrm>
            <a:off x="1664634" y="4225134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3</a:t>
            </a: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6594E6C0-B5C4-8045-9B64-5CCD7D675B56}"/>
              </a:ext>
            </a:extLst>
          </p:cNvPr>
          <p:cNvCxnSpPr>
            <a:cxnSpLocks/>
          </p:cNvCxnSpPr>
          <p:nvPr/>
        </p:nvCxnSpPr>
        <p:spPr>
          <a:xfrm>
            <a:off x="1780590" y="4838924"/>
            <a:ext cx="512352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14C572C-1035-3B40-88FA-239917B9A8D4}"/>
              </a:ext>
            </a:extLst>
          </p:cNvPr>
          <p:cNvSpPr txBox="1"/>
          <p:nvPr/>
        </p:nvSpPr>
        <p:spPr>
          <a:xfrm>
            <a:off x="4711083" y="4975450"/>
            <a:ext cx="21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virtual time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(I/O size)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18" name="直线连接符 17">
            <a:extLst>
              <a:ext uri="{FF2B5EF4-FFF2-40B4-BE49-F238E27FC236}">
                <a16:creationId xmlns:a16="http://schemas.microsoft.com/office/drawing/2014/main" id="{DBD899C4-1FBE-D942-BA0C-136B075B3941}"/>
              </a:ext>
            </a:extLst>
          </p:cNvPr>
          <p:cNvCxnSpPr>
            <a:cxnSpLocks/>
          </p:cNvCxnSpPr>
          <p:nvPr/>
        </p:nvCxnSpPr>
        <p:spPr>
          <a:xfrm>
            <a:off x="3109660" y="2485328"/>
            <a:ext cx="0" cy="2353596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66C4091-4FA7-0D4C-B27B-C627041F833D}"/>
              </a:ext>
            </a:extLst>
          </p:cNvPr>
          <p:cNvSpPr txBox="1"/>
          <p:nvPr/>
        </p:nvSpPr>
        <p:spPr>
          <a:xfrm>
            <a:off x="2879469" y="2130127"/>
            <a:ext cx="46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gvt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39" name="右箭头 38">
            <a:extLst>
              <a:ext uri="{FF2B5EF4-FFF2-40B4-BE49-F238E27FC236}">
                <a16:creationId xmlns:a16="http://schemas.microsoft.com/office/drawing/2014/main" id="{48B86BA9-5227-B546-8F74-40B1443366AA}"/>
              </a:ext>
            </a:extLst>
          </p:cNvPr>
          <p:cNvSpPr/>
          <p:nvPr/>
        </p:nvSpPr>
        <p:spPr>
          <a:xfrm>
            <a:off x="3129921" y="4303472"/>
            <a:ext cx="1386007" cy="29099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右箭头 36">
            <a:extLst>
              <a:ext uri="{FF2B5EF4-FFF2-40B4-BE49-F238E27FC236}">
                <a16:creationId xmlns:a16="http://schemas.microsoft.com/office/drawing/2014/main" id="{840558B2-C15F-EE4F-B72C-484189E41678}"/>
              </a:ext>
            </a:extLst>
          </p:cNvPr>
          <p:cNvSpPr/>
          <p:nvPr/>
        </p:nvSpPr>
        <p:spPr>
          <a:xfrm>
            <a:off x="3129921" y="4308765"/>
            <a:ext cx="1386020" cy="28569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8" name="右箭头 37">
            <a:extLst>
              <a:ext uri="{FF2B5EF4-FFF2-40B4-BE49-F238E27FC236}">
                <a16:creationId xmlns:a16="http://schemas.microsoft.com/office/drawing/2014/main" id="{42FA60C8-BEAF-9A48-8C2D-E476221787BD}"/>
              </a:ext>
            </a:extLst>
          </p:cNvPr>
          <p:cNvSpPr/>
          <p:nvPr/>
        </p:nvSpPr>
        <p:spPr>
          <a:xfrm>
            <a:off x="3129922" y="3553119"/>
            <a:ext cx="744266" cy="2909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B83CB66-0998-F84A-9F57-8925E70FD5C7}"/>
                  </a:ext>
                </a:extLst>
              </p:cNvPr>
              <p:cNvSpPr txBox="1"/>
              <p:nvPr/>
            </p:nvSpPr>
            <p:spPr>
              <a:xfrm>
                <a:off x="3148569" y="3244334"/>
                <a:ext cx="524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B83CB66-0998-F84A-9F57-8925E70FD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569" y="3244334"/>
                <a:ext cx="52411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 descr="文本&#10;&#10;描述已自动生成">
            <a:extLst>
              <a:ext uri="{FF2B5EF4-FFF2-40B4-BE49-F238E27FC236}">
                <a16:creationId xmlns:a16="http://schemas.microsoft.com/office/drawing/2014/main" id="{CE90A230-4C25-BC43-876D-FAE6A6878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01" y="2458669"/>
            <a:ext cx="5290229" cy="1505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C26A7E5-8DFE-0048-92CB-3BEC57E71454}"/>
                  </a:ext>
                </a:extLst>
              </p:cNvPr>
              <p:cNvSpPr txBox="1"/>
              <p:nvPr/>
            </p:nvSpPr>
            <p:spPr>
              <a:xfrm>
                <a:off x="3531223" y="3928259"/>
                <a:ext cx="429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kumimoji="1" lang="en-US" altLang="zh-CN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kumimoji="1" lang="zh-CN" altLang="en-US" dirty="0">
                  <a:latin typeface="Gill Sans MT" panose="020B0502020104020203" pitchFamily="34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AC26A7E5-8DFE-0048-92CB-3BEC57E71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23" y="3928259"/>
                <a:ext cx="4292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480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/>
      <p:bldP spid="14" grpId="0"/>
      <p:bldP spid="21" grpId="0"/>
      <p:bldP spid="39" grpId="0" animBg="1"/>
      <p:bldP spid="37" grpId="0" animBg="1"/>
      <p:bldP spid="38" grpId="0" animBg="1"/>
      <p:bldP spid="4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B76BA-7576-A443-B769-F036EB1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Virtual Time-based Fair Queueing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𝑉𝑖𝑟𝑡𝑢𝑎𝑙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𝑠𝑖𝑧𝑒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𝑐𝑜𝑚𝑝𝑙𝑒𝑡𝑒𝑑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𝑤𝑒𝑖𝑔h𝑡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1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3FC894C-6E31-7D4E-A142-7FE32D18960A}"/>
              </a:ext>
            </a:extLst>
          </p:cNvPr>
          <p:cNvSpPr txBox="1"/>
          <p:nvPr/>
        </p:nvSpPr>
        <p:spPr>
          <a:xfrm>
            <a:off x="6241975" y="2411829"/>
            <a:ext cx="3884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Gill Sans MT" panose="020B0502020104020203" pitchFamily="34" charset="0"/>
              </a:rPr>
              <a:t>Initial:  Both use high queue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BA33639-FB49-A642-93AB-7CE0E8901A65}"/>
              </a:ext>
            </a:extLst>
          </p:cNvPr>
          <p:cNvSpPr txBox="1"/>
          <p:nvPr/>
        </p:nvSpPr>
        <p:spPr>
          <a:xfrm>
            <a:off x="963915" y="2964517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D3B0C59-8B29-5D45-8510-B1BBF5EB9EAA}"/>
              </a:ext>
            </a:extLst>
          </p:cNvPr>
          <p:cNvSpPr txBox="1"/>
          <p:nvPr/>
        </p:nvSpPr>
        <p:spPr>
          <a:xfrm>
            <a:off x="995099" y="4136656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2</a:t>
            </a: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AA30B633-E46D-634B-A42F-7EE0350B14A0}"/>
              </a:ext>
            </a:extLst>
          </p:cNvPr>
          <p:cNvCxnSpPr>
            <a:cxnSpLocks/>
          </p:cNvCxnSpPr>
          <p:nvPr/>
        </p:nvCxnSpPr>
        <p:spPr>
          <a:xfrm>
            <a:off x="1118446" y="4728737"/>
            <a:ext cx="512352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2324FE8-75A1-5540-BEB6-83E53FDFF07E}"/>
              </a:ext>
            </a:extLst>
          </p:cNvPr>
          <p:cNvSpPr txBox="1"/>
          <p:nvPr/>
        </p:nvSpPr>
        <p:spPr>
          <a:xfrm>
            <a:off x="4048939" y="4865263"/>
            <a:ext cx="21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virtual time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(I/O size)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6E800B5A-992A-3446-BD20-DA06B4AABD15}"/>
              </a:ext>
            </a:extLst>
          </p:cNvPr>
          <p:cNvCxnSpPr>
            <a:cxnSpLocks/>
          </p:cNvCxnSpPr>
          <p:nvPr/>
        </p:nvCxnSpPr>
        <p:spPr>
          <a:xfrm>
            <a:off x="2447516" y="2375141"/>
            <a:ext cx="0" cy="2353596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40DB722-5BD7-C14C-B6D5-48689CC14650}"/>
              </a:ext>
            </a:extLst>
          </p:cNvPr>
          <p:cNvSpPr txBox="1"/>
          <p:nvPr/>
        </p:nvSpPr>
        <p:spPr>
          <a:xfrm>
            <a:off x="2217325" y="2019940"/>
            <a:ext cx="46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gvt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D86BC44-779E-FE49-B3F1-8EFB147ADA96}"/>
                  </a:ext>
                </a:extLst>
              </p:cNvPr>
              <p:cNvSpPr txBox="1"/>
              <p:nvPr/>
            </p:nvSpPr>
            <p:spPr>
              <a:xfrm>
                <a:off x="1758326" y="2741193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D86BC44-779E-FE49-B3F1-8EFB147AD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26" y="2741193"/>
                <a:ext cx="659091" cy="276999"/>
              </a:xfrm>
              <a:prstGeom prst="rect">
                <a:avLst/>
              </a:prstGeom>
              <a:blipFill>
                <a:blip r:embed="rId4"/>
                <a:stretch>
                  <a:fillRect l="-3774" r="-5660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FE7AD9A-7393-B346-A860-34C245F7FF64}"/>
                  </a:ext>
                </a:extLst>
              </p:cNvPr>
              <p:cNvSpPr txBox="1"/>
              <p:nvPr/>
            </p:nvSpPr>
            <p:spPr>
              <a:xfrm>
                <a:off x="1783962" y="3978422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FE7AD9A-7393-B346-A860-34C245F7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62" y="3978422"/>
                <a:ext cx="659091" cy="276999"/>
              </a:xfrm>
              <a:prstGeom prst="rect">
                <a:avLst/>
              </a:prstGeom>
              <a:blipFill>
                <a:blip r:embed="rId5"/>
                <a:stretch>
                  <a:fillRect l="-3774" r="-754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BD04AA77-EC37-CC4C-B903-DD348815CD1A}"/>
              </a:ext>
            </a:extLst>
          </p:cNvPr>
          <p:cNvCxnSpPr>
            <a:cxnSpLocks/>
          </p:cNvCxnSpPr>
          <p:nvPr/>
        </p:nvCxnSpPr>
        <p:spPr>
          <a:xfrm>
            <a:off x="1783962" y="3176566"/>
            <a:ext cx="663554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0FC9F58F-E552-A549-84B0-DCA155D78AB5}"/>
              </a:ext>
            </a:extLst>
          </p:cNvPr>
          <p:cNvCxnSpPr>
            <a:cxnSpLocks/>
          </p:cNvCxnSpPr>
          <p:nvPr/>
        </p:nvCxnSpPr>
        <p:spPr>
          <a:xfrm>
            <a:off x="1783962" y="4346397"/>
            <a:ext cx="663554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3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B76BA-7576-A443-B769-F036EB1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Virtual Time-based Fair Queueing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𝑉𝑖𝑟𝑡𝑢𝑎𝑙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𝑠𝑖𝑧𝑒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𝑐𝑜𝑚𝑝𝑙𝑒𝑡𝑒𝑑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𝑤𝑒𝑖𝑔h𝑡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1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F3FC894C-6E31-7D4E-A142-7FE32D18960A}"/>
              </a:ext>
            </a:extLst>
          </p:cNvPr>
          <p:cNvSpPr txBox="1"/>
          <p:nvPr/>
        </p:nvSpPr>
        <p:spPr>
          <a:xfrm>
            <a:off x="6241975" y="2351610"/>
            <a:ext cx="3884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Gill Sans MT" panose="020B0502020104020203" pitchFamily="34" charset="0"/>
              </a:rPr>
              <a:t>Initial:  Both use high queue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1" lang="en-US" altLang="zh-CN" sz="2400" dirty="0">
              <a:latin typeface="Gill Sans MT" panose="020B05020201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400" dirty="0">
                <a:latin typeface="Gill Sans MT" panose="020B0502020104020203" pitchFamily="34" charset="0"/>
              </a:rPr>
              <a:t>Stage 1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BA33639-FB49-A642-93AB-7CE0E8901A65}"/>
              </a:ext>
            </a:extLst>
          </p:cNvPr>
          <p:cNvSpPr txBox="1"/>
          <p:nvPr/>
        </p:nvSpPr>
        <p:spPr>
          <a:xfrm>
            <a:off x="963915" y="2964517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D3B0C59-8B29-5D45-8510-B1BBF5EB9EAA}"/>
              </a:ext>
            </a:extLst>
          </p:cNvPr>
          <p:cNvSpPr txBox="1"/>
          <p:nvPr/>
        </p:nvSpPr>
        <p:spPr>
          <a:xfrm>
            <a:off x="995099" y="4136656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2</a:t>
            </a: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AA30B633-E46D-634B-A42F-7EE0350B14A0}"/>
              </a:ext>
            </a:extLst>
          </p:cNvPr>
          <p:cNvCxnSpPr>
            <a:cxnSpLocks/>
          </p:cNvCxnSpPr>
          <p:nvPr/>
        </p:nvCxnSpPr>
        <p:spPr>
          <a:xfrm>
            <a:off x="1118446" y="4728737"/>
            <a:ext cx="512352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2324FE8-75A1-5540-BEB6-83E53FDFF07E}"/>
              </a:ext>
            </a:extLst>
          </p:cNvPr>
          <p:cNvSpPr txBox="1"/>
          <p:nvPr/>
        </p:nvSpPr>
        <p:spPr>
          <a:xfrm>
            <a:off x="4048939" y="4865263"/>
            <a:ext cx="21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virtual time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(I/O size)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6E800B5A-992A-3446-BD20-DA06B4AABD15}"/>
              </a:ext>
            </a:extLst>
          </p:cNvPr>
          <p:cNvCxnSpPr>
            <a:cxnSpLocks/>
          </p:cNvCxnSpPr>
          <p:nvPr/>
        </p:nvCxnSpPr>
        <p:spPr>
          <a:xfrm>
            <a:off x="2447516" y="2375141"/>
            <a:ext cx="0" cy="2353596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40DB722-5BD7-C14C-B6D5-48689CC14650}"/>
              </a:ext>
            </a:extLst>
          </p:cNvPr>
          <p:cNvSpPr txBox="1"/>
          <p:nvPr/>
        </p:nvSpPr>
        <p:spPr>
          <a:xfrm>
            <a:off x="2217325" y="2019940"/>
            <a:ext cx="46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gvt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D86BC44-779E-FE49-B3F1-8EFB147ADA96}"/>
                  </a:ext>
                </a:extLst>
              </p:cNvPr>
              <p:cNvSpPr txBox="1"/>
              <p:nvPr/>
            </p:nvSpPr>
            <p:spPr>
              <a:xfrm>
                <a:off x="1758326" y="2741193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D86BC44-779E-FE49-B3F1-8EFB147AD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26" y="2741193"/>
                <a:ext cx="659091" cy="276999"/>
              </a:xfrm>
              <a:prstGeom prst="rect">
                <a:avLst/>
              </a:prstGeom>
              <a:blipFill>
                <a:blip r:embed="rId4"/>
                <a:stretch>
                  <a:fillRect l="-3774" r="-5660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FE7AD9A-7393-B346-A860-34C245F7FF64}"/>
                  </a:ext>
                </a:extLst>
              </p:cNvPr>
              <p:cNvSpPr txBox="1"/>
              <p:nvPr/>
            </p:nvSpPr>
            <p:spPr>
              <a:xfrm>
                <a:off x="1783962" y="3978422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FE7AD9A-7393-B346-A860-34C245F7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62" y="3978422"/>
                <a:ext cx="659091" cy="276999"/>
              </a:xfrm>
              <a:prstGeom prst="rect">
                <a:avLst/>
              </a:prstGeom>
              <a:blipFill>
                <a:blip r:embed="rId5"/>
                <a:stretch>
                  <a:fillRect l="-3774" r="-754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BD04AA77-EC37-CC4C-B903-DD348815CD1A}"/>
              </a:ext>
            </a:extLst>
          </p:cNvPr>
          <p:cNvCxnSpPr>
            <a:cxnSpLocks/>
          </p:cNvCxnSpPr>
          <p:nvPr/>
        </p:nvCxnSpPr>
        <p:spPr>
          <a:xfrm>
            <a:off x="1783962" y="3176566"/>
            <a:ext cx="2264977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0FC9F58F-E552-A549-84B0-DCA155D78AB5}"/>
              </a:ext>
            </a:extLst>
          </p:cNvPr>
          <p:cNvCxnSpPr>
            <a:cxnSpLocks/>
          </p:cNvCxnSpPr>
          <p:nvPr/>
        </p:nvCxnSpPr>
        <p:spPr>
          <a:xfrm>
            <a:off x="1783962" y="4346397"/>
            <a:ext cx="1358483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A58938E-E6BF-B646-A95A-2FD7C19A961D}"/>
              </a:ext>
            </a:extLst>
          </p:cNvPr>
          <p:cNvSpPr txBox="1"/>
          <p:nvPr/>
        </p:nvSpPr>
        <p:spPr>
          <a:xfrm>
            <a:off x="2888711" y="2779851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4KB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E229E6-BD0E-414A-9E6C-CADB74CB4E56}"/>
              </a:ext>
            </a:extLst>
          </p:cNvPr>
          <p:cNvSpPr txBox="1"/>
          <p:nvPr/>
        </p:nvSpPr>
        <p:spPr>
          <a:xfrm>
            <a:off x="2490437" y="3865691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4KB/3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352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B76BA-7576-A443-B769-F036EB1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Virtual Time-based Fair Queueing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𝑉𝑖𝑟𝑡𝑢𝑎𝑙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𝑠𝑖𝑧𝑒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𝑐𝑜𝑚𝑝𝑙𝑒𝑡𝑒𝑑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𝑤𝑒𝑖𝑔h𝑡</m:t>
                        </m:r>
                      </m:den>
                    </m:f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1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3FC894C-6E31-7D4E-A142-7FE32D18960A}"/>
                  </a:ext>
                </a:extLst>
              </p:cNvPr>
              <p:cNvSpPr txBox="1"/>
              <p:nvPr/>
            </p:nvSpPr>
            <p:spPr>
              <a:xfrm>
                <a:off x="6241975" y="2311446"/>
                <a:ext cx="4661597" cy="23083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Gill Sans MT" panose="020B0502020104020203" pitchFamily="34" charset="0"/>
                  </a:rPr>
                  <a:t>Initial:  Both use high queue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en-US" altLang="zh-CN" sz="2400" dirty="0">
                  <a:latin typeface="Gill Sans MT" panose="020B0502020104020203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Gill Sans MT" panose="020B0502020104020203" pitchFamily="34" charset="0"/>
                  </a:rPr>
                  <a:t>Stage 1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Gill Sans MT" panose="020B0502020104020203" pitchFamily="34" charset="0"/>
                  </a:rPr>
                  <a:t>Difference: 2KB 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1" lang="en-US" altLang="zh-CN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kumimoji="1" lang="en-US" altLang="zh-CN" sz="2400" dirty="0">
                    <a:latin typeface="Gill Sans MT" panose="020B0502020104020203" pitchFamily="34" charset="0"/>
                  </a:rPr>
                  <a:t> (assume)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Gill Sans MT" panose="020B0502020104020203" pitchFamily="34" charset="0"/>
                  </a:rPr>
                  <a:t>flow1 sent to low queue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400" dirty="0">
                    <a:latin typeface="Gill Sans MT" panose="020B0502020104020203" pitchFamily="34" charset="0"/>
                  </a:rPr>
                  <a:t>flow2 sent to high queue</a:t>
                </a: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3FC894C-6E31-7D4E-A142-7FE32D189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975" y="2311446"/>
                <a:ext cx="4661597" cy="2308324"/>
              </a:xfrm>
              <a:prstGeom prst="rect">
                <a:avLst/>
              </a:prstGeom>
              <a:blipFill>
                <a:blip r:embed="rId4"/>
                <a:stretch>
                  <a:fillRect l="-1902" t="-1639" r="-1087" b="-5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6BA33639-FB49-A642-93AB-7CE0E8901A65}"/>
              </a:ext>
            </a:extLst>
          </p:cNvPr>
          <p:cNvSpPr txBox="1"/>
          <p:nvPr/>
        </p:nvSpPr>
        <p:spPr>
          <a:xfrm>
            <a:off x="963915" y="2964517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1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D3B0C59-8B29-5D45-8510-B1BBF5EB9EAA}"/>
              </a:ext>
            </a:extLst>
          </p:cNvPr>
          <p:cNvSpPr txBox="1"/>
          <p:nvPr/>
        </p:nvSpPr>
        <p:spPr>
          <a:xfrm>
            <a:off x="995099" y="4136656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2</a:t>
            </a:r>
          </a:p>
        </p:txBody>
      </p:sp>
      <p:cxnSp>
        <p:nvCxnSpPr>
          <p:cNvPr id="24" name="直线箭头连接符 23">
            <a:extLst>
              <a:ext uri="{FF2B5EF4-FFF2-40B4-BE49-F238E27FC236}">
                <a16:creationId xmlns:a16="http://schemas.microsoft.com/office/drawing/2014/main" id="{AA30B633-E46D-634B-A42F-7EE0350B14A0}"/>
              </a:ext>
            </a:extLst>
          </p:cNvPr>
          <p:cNvCxnSpPr>
            <a:cxnSpLocks/>
          </p:cNvCxnSpPr>
          <p:nvPr/>
        </p:nvCxnSpPr>
        <p:spPr>
          <a:xfrm>
            <a:off x="1118446" y="4728737"/>
            <a:ext cx="512352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2324FE8-75A1-5540-BEB6-83E53FDFF07E}"/>
              </a:ext>
            </a:extLst>
          </p:cNvPr>
          <p:cNvSpPr txBox="1"/>
          <p:nvPr/>
        </p:nvSpPr>
        <p:spPr>
          <a:xfrm>
            <a:off x="4048939" y="4865263"/>
            <a:ext cx="21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virtual time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(I/O size)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6E800B5A-992A-3446-BD20-DA06B4AABD15}"/>
              </a:ext>
            </a:extLst>
          </p:cNvPr>
          <p:cNvCxnSpPr>
            <a:cxnSpLocks/>
          </p:cNvCxnSpPr>
          <p:nvPr/>
        </p:nvCxnSpPr>
        <p:spPr>
          <a:xfrm>
            <a:off x="3142444" y="2386350"/>
            <a:ext cx="0" cy="2353596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40DB722-5BD7-C14C-B6D5-48689CC14650}"/>
              </a:ext>
            </a:extLst>
          </p:cNvPr>
          <p:cNvSpPr txBox="1"/>
          <p:nvPr/>
        </p:nvSpPr>
        <p:spPr>
          <a:xfrm>
            <a:off x="2912253" y="2031149"/>
            <a:ext cx="46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gvt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D86BC44-779E-FE49-B3F1-8EFB147ADA96}"/>
                  </a:ext>
                </a:extLst>
              </p:cNvPr>
              <p:cNvSpPr txBox="1"/>
              <p:nvPr/>
            </p:nvSpPr>
            <p:spPr>
              <a:xfrm>
                <a:off x="1758326" y="2741193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3D86BC44-779E-FE49-B3F1-8EFB147AD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26" y="2741193"/>
                <a:ext cx="659091" cy="276999"/>
              </a:xfrm>
              <a:prstGeom prst="rect">
                <a:avLst/>
              </a:prstGeom>
              <a:blipFill>
                <a:blip r:embed="rId5"/>
                <a:stretch>
                  <a:fillRect l="-3774" r="-5660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FE7AD9A-7393-B346-A860-34C245F7FF64}"/>
                  </a:ext>
                </a:extLst>
              </p:cNvPr>
              <p:cNvSpPr txBox="1"/>
              <p:nvPr/>
            </p:nvSpPr>
            <p:spPr>
              <a:xfrm>
                <a:off x="1783962" y="3978422"/>
                <a:ext cx="6655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3FE7AD9A-7393-B346-A860-34C245F7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962" y="3978422"/>
                <a:ext cx="665503" cy="276999"/>
              </a:xfrm>
              <a:prstGeom prst="rect">
                <a:avLst/>
              </a:prstGeom>
              <a:blipFill>
                <a:blip r:embed="rId6"/>
                <a:stretch>
                  <a:fillRect l="-3774" r="-754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BD04AA77-EC37-CC4C-B903-DD348815CD1A}"/>
              </a:ext>
            </a:extLst>
          </p:cNvPr>
          <p:cNvCxnSpPr>
            <a:cxnSpLocks/>
          </p:cNvCxnSpPr>
          <p:nvPr/>
        </p:nvCxnSpPr>
        <p:spPr>
          <a:xfrm>
            <a:off x="1783962" y="3176566"/>
            <a:ext cx="2264977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0FC9F58F-E552-A549-84B0-DCA155D78AB5}"/>
              </a:ext>
            </a:extLst>
          </p:cNvPr>
          <p:cNvCxnSpPr>
            <a:cxnSpLocks/>
          </p:cNvCxnSpPr>
          <p:nvPr/>
        </p:nvCxnSpPr>
        <p:spPr>
          <a:xfrm>
            <a:off x="1783962" y="4346397"/>
            <a:ext cx="1358483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A58938E-E6BF-B646-A95A-2FD7C19A961D}"/>
              </a:ext>
            </a:extLst>
          </p:cNvPr>
          <p:cNvSpPr txBox="1"/>
          <p:nvPr/>
        </p:nvSpPr>
        <p:spPr>
          <a:xfrm>
            <a:off x="2852140" y="2731145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4KB</a:t>
            </a:r>
            <a:endParaRPr kumimoji="1"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2E229E6-BD0E-414A-9E6C-CADB74CB4E56}"/>
              </a:ext>
            </a:extLst>
          </p:cNvPr>
          <p:cNvSpPr txBox="1"/>
          <p:nvPr/>
        </p:nvSpPr>
        <p:spPr>
          <a:xfrm>
            <a:off x="2490437" y="3865691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4KB/2</a:t>
            </a:r>
            <a:endParaRPr kumimoji="1"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FFB57F-7963-EC45-AF20-31E0D78644CC}"/>
              </a:ext>
            </a:extLst>
          </p:cNvPr>
          <p:cNvSpPr txBox="1"/>
          <p:nvPr/>
        </p:nvSpPr>
        <p:spPr>
          <a:xfrm>
            <a:off x="7451921" y="4775113"/>
            <a:ext cx="1596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/>
              <a:t>Stable?</a:t>
            </a:r>
            <a:endParaRPr kumimoji="1" lang="zh-CN" altLang="en-US" sz="40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BA11C2A-C78A-044D-8587-B978F853428F}"/>
              </a:ext>
            </a:extLst>
          </p:cNvPr>
          <p:cNvSpPr txBox="1"/>
          <p:nvPr/>
        </p:nvSpPr>
        <p:spPr>
          <a:xfrm>
            <a:off x="6620764" y="5482999"/>
            <a:ext cx="3259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/>
              <a:t>Ask H/L Ratio!</a:t>
            </a:r>
            <a:endParaRPr kumimoji="1" lang="zh-CN" altLang="en-US" sz="4000" dirty="0"/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FDD73806-5D23-F941-B646-6A0FF3AA255F}"/>
              </a:ext>
            </a:extLst>
          </p:cNvPr>
          <p:cNvSpPr/>
          <p:nvPr/>
        </p:nvSpPr>
        <p:spPr>
          <a:xfrm rot="5400000">
            <a:off x="3360429" y="3139771"/>
            <a:ext cx="246270" cy="621775"/>
          </a:xfrm>
          <a:prstGeom prst="rightBrace">
            <a:avLst/>
          </a:prstGeom>
          <a:ln w="476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4E59899-1089-D84E-8E5F-CD5515179884}"/>
              </a:ext>
            </a:extLst>
          </p:cNvPr>
          <p:cNvSpPr txBox="1"/>
          <p:nvPr/>
        </p:nvSpPr>
        <p:spPr>
          <a:xfrm>
            <a:off x="3172676" y="3540740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2KB</a:t>
            </a:r>
          </a:p>
        </p:txBody>
      </p:sp>
    </p:spTree>
    <p:extLst>
      <p:ext uri="{BB962C8B-B14F-4D97-AF65-F5344CB8AC3E}">
        <p14:creationId xmlns:p14="http://schemas.microsoft.com/office/powerpoint/2010/main" val="4753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7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Background &amp; motivation</a:t>
            </a:r>
          </a:p>
          <a:p>
            <a:r>
              <a:rPr lang="en-US" altLang="zh-CN" dirty="0">
                <a:solidFill>
                  <a:schemeClr val="accent3">
                    <a:lumMod val="50000"/>
                  </a:schemeClr>
                </a:solidFill>
              </a:rPr>
              <a:t>Design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917-DACF-45FB-81D8-04000DD03B06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USTC-SYS Reading Group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54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B76BA-7576-A443-B769-F036EB1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Increasing H/L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dirty="0"/>
                  <a:t>Only used when not stable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altLang="zh-CN" dirty="0"/>
                  <a:t> uses low queue, but still fast than expect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𝒗𝒕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en-US" altLang="zh-CN" dirty="0"/>
                  <a:t> uses high queue, but…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𝒗𝒕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𝒊𝒏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Current H/L Ratio not enough!</a:t>
                </a:r>
              </a:p>
              <a:p>
                <a:r>
                  <a:rPr lang="en-US" altLang="zh-CN" dirty="0"/>
                  <a:t>How to detect?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𝒗𝒕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𝒈𝒗𝒕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&gt; 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endParaRPr lang="en-US" altLang="zh-CN" b="1" dirty="0"/>
              </a:p>
              <a:p>
                <a:r>
                  <a:rPr lang="en-US" altLang="zh-CN" dirty="0"/>
                  <a:t>How to increase?</a:t>
                </a:r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𝒓𝒂𝒕𝒊𝒐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𝑯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𝒓𝒂𝒕𝒊𝒐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𝒑𝒓𝒆𝒗</m:t>
                          </m:r>
                        </m:sub>
                      </m:sSub>
                      <m:r>
                        <a:rPr lang="zh-CN" alt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𝒗𝒕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𝒎𝒂𝒙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𝒗𝒕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𝒎𝒊𝒏</m:t>
                              </m:r>
                            </m:sub>
                          </m:sSub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2551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71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B76BA-7576-A443-B769-F036EB1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Decreasing H/L Ratio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/>
                  <a:t>Virtual Slowdown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How to detect?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𝒗𝒕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𝒈𝒗𝒕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How to modify?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25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4706F135-56E3-AD4E-9429-856DBD415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357" y="4655623"/>
            <a:ext cx="75311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9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524832-4D42-479B-9938-EBB6EF38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determine threshold</a:t>
            </a:r>
            <a:r>
              <a:rPr lang="zh-CN" altLang="en-US" dirty="0"/>
              <a:t>？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18A23F-ED27-4218-A40F-DBDCB2AB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4520AE99-02E4-41F5-8DEF-4B958F45E063}"/>
              </a:ext>
            </a:extLst>
          </p:cNvPr>
          <p:cNvSpPr txBox="1">
            <a:spLocks/>
          </p:cNvSpPr>
          <p:nvPr/>
        </p:nvSpPr>
        <p:spPr>
          <a:xfrm>
            <a:off x="2222619" y="5192080"/>
            <a:ext cx="7304199" cy="116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Small threshold put off fairness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！</a:t>
            </a:r>
            <a:r>
              <a:rPr lang="en-US" altLang="zh-CN" sz="28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</a:rPr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871348-0C12-4A25-85B0-6EE43F4D8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094" y="1601918"/>
            <a:ext cx="8073173" cy="304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7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434015" y="1378100"/>
            <a:ext cx="762000" cy="665162"/>
            <a:chOff x="1110" y="2656"/>
            <a:chExt cx="1549" cy="1351"/>
          </a:xfrm>
        </p:grpSpPr>
        <p:sp>
          <p:nvSpPr>
            <p:cNvPr id="46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AutoShape 6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3" name="Line 11"/>
          <p:cNvSpPr>
            <a:spLocks noChangeShapeType="1"/>
          </p:cNvSpPr>
          <p:nvPr/>
        </p:nvSpPr>
        <p:spPr bwMode="auto">
          <a:xfrm>
            <a:off x="2043615" y="1987700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 Box 12"/>
          <p:cNvSpPr txBox="1">
            <a:spLocks noChangeArrowheads="1"/>
          </p:cNvSpPr>
          <p:nvPr/>
        </p:nvSpPr>
        <p:spPr bwMode="auto">
          <a:xfrm>
            <a:off x="2455095" y="1454300"/>
            <a:ext cx="3860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Background &amp; Motivation</a:t>
            </a:r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gray">
          <a:xfrm>
            <a:off x="1629278" y="1476525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</a:t>
            </a:r>
          </a:p>
        </p:txBody>
      </p:sp>
      <p:grpSp>
        <p:nvGrpSpPr>
          <p:cNvPr id="50" name="Group 7"/>
          <p:cNvGrpSpPr>
            <a:grpSpLocks/>
          </p:cNvGrpSpPr>
          <p:nvPr/>
        </p:nvGrpSpPr>
        <p:grpSpPr bwMode="auto">
          <a:xfrm>
            <a:off x="1434015" y="2520994"/>
            <a:ext cx="762000" cy="665162"/>
            <a:chOff x="3174" y="2656"/>
            <a:chExt cx="1549" cy="1351"/>
          </a:xfrm>
        </p:grpSpPr>
        <p:sp>
          <p:nvSpPr>
            <p:cNvPr id="54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1" name="Line 14"/>
          <p:cNvSpPr>
            <a:spLocks noChangeShapeType="1"/>
          </p:cNvSpPr>
          <p:nvPr/>
        </p:nvSpPr>
        <p:spPr bwMode="auto">
          <a:xfrm>
            <a:off x="2043615" y="3130594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 Box 15"/>
          <p:cNvSpPr txBox="1">
            <a:spLocks noChangeArrowheads="1"/>
          </p:cNvSpPr>
          <p:nvPr/>
        </p:nvSpPr>
        <p:spPr bwMode="auto">
          <a:xfrm>
            <a:off x="2455095" y="2597194"/>
            <a:ext cx="1162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Design</a:t>
            </a: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gray">
          <a:xfrm>
            <a:off x="1629278" y="2619419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2</a:t>
            </a:r>
          </a:p>
        </p:txBody>
      </p:sp>
      <p:grpSp>
        <p:nvGrpSpPr>
          <p:cNvPr id="58" name="Group 17"/>
          <p:cNvGrpSpPr>
            <a:grpSpLocks/>
          </p:cNvGrpSpPr>
          <p:nvPr/>
        </p:nvGrpSpPr>
        <p:grpSpPr bwMode="auto">
          <a:xfrm>
            <a:off x="1434015" y="3748281"/>
            <a:ext cx="762001" cy="665162"/>
            <a:chOff x="1110" y="2656"/>
            <a:chExt cx="1549" cy="1351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AutoShape 20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b="1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Line 25"/>
          <p:cNvSpPr>
            <a:spLocks noChangeShapeType="1"/>
          </p:cNvSpPr>
          <p:nvPr/>
        </p:nvSpPr>
        <p:spPr bwMode="auto">
          <a:xfrm>
            <a:off x="2043615" y="4357881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b="1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2455095" y="3824481"/>
            <a:ext cx="44326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Implementation &amp; Evaluation</a:t>
            </a:r>
          </a:p>
        </p:txBody>
      </p:sp>
      <p:sp>
        <p:nvSpPr>
          <p:cNvPr id="61" name="Text Box 27"/>
          <p:cNvSpPr txBox="1">
            <a:spLocks noChangeArrowheads="1"/>
          </p:cNvSpPr>
          <p:nvPr/>
        </p:nvSpPr>
        <p:spPr bwMode="gray">
          <a:xfrm>
            <a:off x="1661799" y="3844219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66" name="Group 21"/>
          <p:cNvGrpSpPr>
            <a:grpSpLocks/>
          </p:cNvGrpSpPr>
          <p:nvPr/>
        </p:nvGrpSpPr>
        <p:grpSpPr bwMode="auto">
          <a:xfrm>
            <a:off x="1427620" y="4964244"/>
            <a:ext cx="762000" cy="665162"/>
            <a:chOff x="3174" y="2656"/>
            <a:chExt cx="1549" cy="1351"/>
          </a:xfrm>
        </p:grpSpPr>
        <p:sp>
          <p:nvSpPr>
            <p:cNvPr id="70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499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AutoShape 24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Gill Sans MT" panose="020B0502020104020203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7" name="Line 28"/>
          <p:cNvSpPr>
            <a:spLocks noChangeShapeType="1"/>
          </p:cNvSpPr>
          <p:nvPr/>
        </p:nvSpPr>
        <p:spPr bwMode="auto">
          <a:xfrm>
            <a:off x="2037220" y="5573844"/>
            <a:ext cx="813816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 Box 29"/>
          <p:cNvSpPr txBox="1">
            <a:spLocks noChangeArrowheads="1"/>
          </p:cNvSpPr>
          <p:nvPr/>
        </p:nvSpPr>
        <p:spPr bwMode="auto">
          <a:xfrm>
            <a:off x="2448700" y="5040444"/>
            <a:ext cx="17780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400" b="1" dirty="0"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Conclusion</a:t>
            </a:r>
          </a:p>
        </p:txBody>
      </p:sp>
      <p:sp>
        <p:nvSpPr>
          <p:cNvPr id="69" name="Text Box 30"/>
          <p:cNvSpPr txBox="1">
            <a:spLocks noChangeArrowheads="1"/>
          </p:cNvSpPr>
          <p:nvPr/>
        </p:nvSpPr>
        <p:spPr bwMode="gray">
          <a:xfrm>
            <a:off x="1622883" y="5062669"/>
            <a:ext cx="35401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400" b="1">
                <a:solidFill>
                  <a:schemeClr val="bg1"/>
                </a:solidFill>
                <a:latin typeface="Gill Sans MT" panose="020B0502020104020203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/>
              <a:t>Outline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3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524832-4D42-479B-9938-EBB6EF388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determine threshold</a:t>
            </a:r>
            <a:r>
              <a:rPr lang="zh-CN" altLang="en-US" dirty="0"/>
              <a:t>？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18A23F-ED27-4218-A40F-DBDCB2AB1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6425D7D-1B98-4416-B959-C9881360D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455" y="1797312"/>
            <a:ext cx="8736528" cy="2852411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4520AE99-02E4-41F5-8DEF-4B958F45E063}"/>
              </a:ext>
            </a:extLst>
          </p:cNvPr>
          <p:cNvSpPr txBox="1">
            <a:spLocks/>
          </p:cNvSpPr>
          <p:nvPr/>
        </p:nvSpPr>
        <p:spPr>
          <a:xfrm>
            <a:off x="2222619" y="5192080"/>
            <a:ext cx="7304199" cy="116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Big threshold leaded to high latency</a:t>
            </a:r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！</a:t>
            </a:r>
            <a:r>
              <a:rPr lang="en-US" altLang="zh-CN" sz="28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330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BDDEEB-0251-448A-B83E-6FA59B5E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question</a:t>
            </a:r>
            <a:r>
              <a:rPr lang="zh-CN" altLang="en-US" dirty="0"/>
              <a:t>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CB23A3-4995-4446-B7E4-FB65B72F06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sz="2800" dirty="0"/>
                  <a:t>If we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have</a:t>
                </a:r>
                <a:r>
                  <a:rPr lang="zh-CN" altLang="en-US" sz="2800" dirty="0"/>
                  <a:t> </a:t>
                </a:r>
                <a:r>
                  <a:rPr lang="en-US" altLang="zh-CN" sz="2800" dirty="0"/>
                  <a:t>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CN" sz="2800" dirty="0"/>
                  <a:t> and 3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altLang="zh-CN" sz="2800" dirty="0"/>
                  <a:t>, static H/L ratio = 2  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CB23A3-4995-4446-B7E4-FB65B72F06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CA30EC2-7744-43AD-B3D7-B959E9625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ED852D6-48A8-489A-95B0-D81AEBCD8428}"/>
              </a:ext>
            </a:extLst>
          </p:cNvPr>
          <p:cNvSpPr/>
          <p:nvPr/>
        </p:nvSpPr>
        <p:spPr>
          <a:xfrm>
            <a:off x="1790700" y="2101850"/>
            <a:ext cx="2025650" cy="29718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4869B57-BFB1-46DB-85E5-EDA78E569958}"/>
              </a:ext>
            </a:extLst>
          </p:cNvPr>
          <p:cNvSpPr/>
          <p:nvPr/>
        </p:nvSpPr>
        <p:spPr>
          <a:xfrm>
            <a:off x="6896100" y="2130125"/>
            <a:ext cx="2025650" cy="29435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EF200E2-12EF-4941-BB38-2BA6EA46813A}"/>
                  </a:ext>
                </a:extLst>
              </p:cNvPr>
              <p:cNvSpPr/>
              <p:nvPr/>
            </p:nvSpPr>
            <p:spPr>
              <a:xfrm>
                <a:off x="1790700" y="2101850"/>
                <a:ext cx="2025650" cy="74295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:25%</m:t>
                    </m:r>
                  </m:oMath>
                </a14:m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CEF200E2-12EF-4941-BB38-2BA6EA468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01850"/>
                <a:ext cx="2025650" cy="7429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C68EABD-BADD-4DE7-B83D-F1B7C9A3A35F}"/>
                  </a:ext>
                </a:extLst>
              </p:cNvPr>
              <p:cNvSpPr/>
              <p:nvPr/>
            </p:nvSpPr>
            <p:spPr>
              <a:xfrm>
                <a:off x="1790700" y="2844800"/>
                <a:ext cx="2025650" cy="7429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:25%</m:t>
                    </m:r>
                  </m:oMath>
                </a14:m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1C68EABD-BADD-4DE7-B83D-F1B7C9A3A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844800"/>
                <a:ext cx="2025650" cy="7429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8597539-8A47-487C-8737-7685832C713A}"/>
                  </a:ext>
                </a:extLst>
              </p:cNvPr>
              <p:cNvSpPr/>
              <p:nvPr/>
            </p:nvSpPr>
            <p:spPr>
              <a:xfrm>
                <a:off x="1790700" y="3587750"/>
                <a:ext cx="2025650" cy="7429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:25%</m:t>
                    </m:r>
                  </m:oMath>
                </a14:m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58597539-8A47-487C-8737-7685832C71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3587750"/>
                <a:ext cx="2025650" cy="742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330B6D5-334F-45B1-B5C0-FE224C259464}"/>
                  </a:ext>
                </a:extLst>
              </p:cNvPr>
              <p:cNvSpPr/>
              <p:nvPr/>
            </p:nvSpPr>
            <p:spPr>
              <a:xfrm>
                <a:off x="1790700" y="4330700"/>
                <a:ext cx="2025650" cy="7429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:25%</m:t>
                    </m:r>
                  </m:oMath>
                </a14:m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330B6D5-334F-45B1-B5C0-FE224C259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4330700"/>
                <a:ext cx="2025650" cy="7429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B7386F79-FA2A-47EF-8ECF-59FE62636A16}"/>
              </a:ext>
            </a:extLst>
          </p:cNvPr>
          <p:cNvSpPr/>
          <p:nvPr/>
        </p:nvSpPr>
        <p:spPr>
          <a:xfrm>
            <a:off x="6896100" y="3048000"/>
            <a:ext cx="2025650" cy="20256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50DEE02-573F-45D1-A26F-BAA15978841E}"/>
                  </a:ext>
                </a:extLst>
              </p:cNvPr>
              <p:cNvSpPr/>
              <p:nvPr/>
            </p:nvSpPr>
            <p:spPr>
              <a:xfrm>
                <a:off x="6896100" y="2130124"/>
                <a:ext cx="2025650" cy="91787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:33.3%</m:t>
                    </m:r>
                  </m:oMath>
                </a14:m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E50DEE02-573F-45D1-A26F-BAA1597884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2130124"/>
                <a:ext cx="2025650" cy="9178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5A1869E-2B1C-4A8C-8ADB-9826B9C56F68}"/>
                  </a:ext>
                </a:extLst>
              </p:cNvPr>
              <p:cNvSpPr/>
              <p:nvPr/>
            </p:nvSpPr>
            <p:spPr>
              <a:xfrm>
                <a:off x="6896100" y="3047999"/>
                <a:ext cx="2025650" cy="6477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:22.2%</m:t>
                    </m:r>
                  </m:oMath>
                </a14:m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F5A1869E-2B1C-4A8C-8ADB-9826B9C56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3047999"/>
                <a:ext cx="2025650" cy="6477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23DF887-0A52-46E0-B6AF-06E117F9C1E2}"/>
                  </a:ext>
                </a:extLst>
              </p:cNvPr>
              <p:cNvSpPr/>
              <p:nvPr/>
            </p:nvSpPr>
            <p:spPr>
              <a:xfrm>
                <a:off x="6896100" y="3695400"/>
                <a:ext cx="2025650" cy="64770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:22.2%</m:t>
                    </m:r>
                  </m:oMath>
                </a14:m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123DF887-0A52-46E0-B6AF-06E117F9C1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3695400"/>
                <a:ext cx="2025650" cy="6477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242258-7B56-45D1-AEB4-DAAD4D80BA53}"/>
                  </a:ext>
                </a:extLst>
              </p:cNvPr>
              <p:cNvSpPr/>
              <p:nvPr/>
            </p:nvSpPr>
            <p:spPr>
              <a:xfrm>
                <a:off x="6896100" y="4343100"/>
                <a:ext cx="2025650" cy="72484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sz="18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:22.2%</m:t>
                    </m:r>
                  </m:oMath>
                </a14:m>
                <a:endPara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242258-7B56-45D1-AEB4-DAAD4D80B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100" y="4343100"/>
                <a:ext cx="2025650" cy="7248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大括号 15">
            <a:extLst>
              <a:ext uri="{FF2B5EF4-FFF2-40B4-BE49-F238E27FC236}">
                <a16:creationId xmlns:a16="http://schemas.microsoft.com/office/drawing/2014/main" id="{58A2E939-6E59-493C-AEED-E37BED48339A}"/>
              </a:ext>
            </a:extLst>
          </p:cNvPr>
          <p:cNvSpPr/>
          <p:nvPr/>
        </p:nvSpPr>
        <p:spPr>
          <a:xfrm>
            <a:off x="3921124" y="2115987"/>
            <a:ext cx="263525" cy="2943525"/>
          </a:xfrm>
          <a:prstGeom prst="rightBrace">
            <a:avLst>
              <a:gd name="adj1" fmla="val 82083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内容占位符 2">
            <a:extLst>
              <a:ext uri="{FF2B5EF4-FFF2-40B4-BE49-F238E27FC236}">
                <a16:creationId xmlns:a16="http://schemas.microsoft.com/office/drawing/2014/main" id="{C1D98C71-53F7-496A-A83C-48FC61878509}"/>
              </a:ext>
            </a:extLst>
          </p:cNvPr>
          <p:cNvSpPr txBox="1">
            <a:spLocks/>
          </p:cNvSpPr>
          <p:nvPr/>
        </p:nvSpPr>
        <p:spPr>
          <a:xfrm>
            <a:off x="4289423" y="3444895"/>
            <a:ext cx="849315" cy="32700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</a:t>
            </a:r>
            <a:endParaRPr lang="en-US" altLang="zh-CN" sz="5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8" name="右大括号 17">
            <a:extLst>
              <a:ext uri="{FF2B5EF4-FFF2-40B4-BE49-F238E27FC236}">
                <a16:creationId xmlns:a16="http://schemas.microsoft.com/office/drawing/2014/main" id="{EDFA5714-B24A-4EAD-8FFF-1F68F22043E5}"/>
              </a:ext>
            </a:extLst>
          </p:cNvPr>
          <p:cNvSpPr/>
          <p:nvPr/>
        </p:nvSpPr>
        <p:spPr>
          <a:xfrm>
            <a:off x="9077325" y="3079748"/>
            <a:ext cx="193673" cy="1976737"/>
          </a:xfrm>
          <a:prstGeom prst="rightBrace">
            <a:avLst>
              <a:gd name="adj1" fmla="val 82083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DE46E80-FE53-4F37-B6D9-753EB57E9FCB}"/>
              </a:ext>
            </a:extLst>
          </p:cNvPr>
          <p:cNvSpPr txBox="1">
            <a:spLocks/>
          </p:cNvSpPr>
          <p:nvPr/>
        </p:nvSpPr>
        <p:spPr>
          <a:xfrm>
            <a:off x="9413573" y="3922881"/>
            <a:ext cx="724202" cy="3586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high</a:t>
            </a:r>
            <a:endParaRPr lang="en-US" altLang="zh-CN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33F2CC77-CC60-4C8E-83AE-647E1CD2F66E}"/>
              </a:ext>
            </a:extLst>
          </p:cNvPr>
          <p:cNvSpPr txBox="1">
            <a:spLocks/>
          </p:cNvSpPr>
          <p:nvPr/>
        </p:nvSpPr>
        <p:spPr>
          <a:xfrm>
            <a:off x="9392935" y="2409757"/>
            <a:ext cx="724202" cy="3586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b="1" kern="1200" baseline="0">
                <a:solidFill>
                  <a:schemeClr val="tx1"/>
                </a:solidFill>
                <a:latin typeface="+mj-lt"/>
                <a:ea typeface="楷体" panose="02010609060101010101" pitchFamily="49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 baseline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low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21" name="右大括号 20">
            <a:extLst>
              <a:ext uri="{FF2B5EF4-FFF2-40B4-BE49-F238E27FC236}">
                <a16:creationId xmlns:a16="http://schemas.microsoft.com/office/drawing/2014/main" id="{32E972BD-92FC-468C-9BD9-C8A12938F9D3}"/>
              </a:ext>
            </a:extLst>
          </p:cNvPr>
          <p:cNvSpPr/>
          <p:nvPr/>
        </p:nvSpPr>
        <p:spPr>
          <a:xfrm>
            <a:off x="9077325" y="2171700"/>
            <a:ext cx="228600" cy="839487"/>
          </a:xfrm>
          <a:prstGeom prst="rightBrace">
            <a:avLst>
              <a:gd name="adj1" fmla="val 82083"/>
              <a:gd name="adj2" fmla="val 50000"/>
            </a:avLst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107A2B2-7923-46E9-AC31-8A7047685EDE}"/>
              </a:ext>
            </a:extLst>
          </p:cNvPr>
          <p:cNvCxnSpPr/>
          <p:nvPr/>
        </p:nvCxnSpPr>
        <p:spPr>
          <a:xfrm>
            <a:off x="5181600" y="3587750"/>
            <a:ext cx="13843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850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27E0247-E02C-4A04-B471-4693516CB2E6}"/>
              </a:ext>
            </a:extLst>
          </p:cNvPr>
          <p:cNvSpPr/>
          <p:nvPr/>
        </p:nvSpPr>
        <p:spPr>
          <a:xfrm>
            <a:off x="2502569" y="1265035"/>
            <a:ext cx="6393925" cy="4585750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Tracking global virtual time</a:t>
            </a:r>
            <a:endParaRPr lang="zh-CN" altLang="en-US" sz="36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917-DACF-45FB-81D8-04000DD03B06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USTC-SYS Reading Group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B6085761-2AA8-4F2F-A7AE-3802D266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2970" y="1575786"/>
            <a:ext cx="6023524" cy="427499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void </a:t>
            </a:r>
            <a:r>
              <a:rPr lang="en-US" altLang="zh-CN" sz="1800" i="0" u="none" strike="noStrike" baseline="0" dirty="0" err="1">
                <a:solidFill>
                  <a:schemeClr val="accent5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update_gvt</a:t>
            </a:r>
            <a:r>
              <a:rPr lang="en-US" altLang="zh-CN" sz="1800" i="0" u="none" strike="noStrike" baseline="0" dirty="0">
                <a:solidFill>
                  <a:schemeClr val="accent5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(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vt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my)</a:t>
            </a:r>
          </a:p>
          <a:p>
            <a:pPr marL="0" indent="0" algn="l">
              <a:buNone/>
            </a:pP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while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(true) {</a:t>
            </a:r>
          </a:p>
          <a:p>
            <a:pPr marL="0" indent="0" algn="l">
              <a:buNone/>
            </a:pPr>
            <a:r>
              <a:rPr lang="en-US" altLang="zh-CN" sz="1800" b="0" i="0" u="none" strike="noStrike" baseline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vt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old =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gvt</a:t>
            </a:r>
            <a:endParaRPr lang="en-US" altLang="zh-CN" sz="1800" b="0" i="0" u="none" strike="noStrike" baseline="0" dirty="0">
              <a:solidFill>
                <a:srgbClr val="000000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 marL="0" indent="0" algn="l">
              <a:buNone/>
            </a:pPr>
            <a:r>
              <a:rPr lang="en-US" altLang="zh-CN" sz="1800" b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altLang="zh-CN" sz="1800" b="0" i="0" u="none" strike="noStrike" baseline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if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((old.id == NO_HOLDER)</a:t>
            </a:r>
          </a:p>
          <a:p>
            <a:pPr marL="0" indent="0" algn="l">
              <a:buNone/>
            </a:pPr>
            <a:r>
              <a:rPr lang="en-US" altLang="zh-CN" sz="1800" b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</a:t>
            </a:r>
            <a:r>
              <a:rPr lang="en-US" altLang="zh-CN" sz="1800" b="0" i="0" u="none" strike="noStrike" baseline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|| (old.id == my.id &amp;&amp;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old.vt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&lt;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my.vt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</a:t>
            </a:r>
          </a:p>
          <a:p>
            <a:pPr marL="0" indent="0" algn="l">
              <a:buNone/>
            </a:pPr>
            <a:r>
              <a:rPr lang="en-US" altLang="zh-CN" sz="1800" b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|| (old.id != my.id &amp;&amp;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old.vt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&gt; 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my.vt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)) {</a:t>
            </a:r>
          </a:p>
          <a:p>
            <a:pPr marL="0" indent="0" algn="l">
              <a:buNone/>
            </a:pPr>
            <a:r>
              <a:rPr lang="en-US" altLang="zh-CN" sz="1800" b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   </a:t>
            </a:r>
            <a:r>
              <a:rPr lang="en-US" altLang="zh-CN" sz="1800" b="0" i="0" u="none" strike="noStrike" baseline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if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( CAS(&amp;</a:t>
            </a:r>
            <a:r>
              <a:rPr lang="en-US" altLang="zh-CN" sz="1800" b="0" i="0" u="none" strike="noStrike" baseline="0" dirty="0" err="1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gvt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, old, my) == SUCCESS )</a:t>
            </a:r>
          </a:p>
          <a:p>
            <a:pPr marL="0" indent="0" algn="l">
              <a:buNone/>
            </a:pPr>
            <a:r>
              <a:rPr lang="en-US" altLang="zh-CN" sz="1800" b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      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return</a:t>
            </a:r>
          </a:p>
          <a:p>
            <a:pPr marL="0" indent="0" algn="l">
              <a:buNone/>
            </a:pPr>
            <a:r>
              <a:rPr lang="en-US" altLang="zh-CN" sz="1800" b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}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else</a:t>
            </a:r>
          </a:p>
          <a:p>
            <a:pPr marL="0" indent="0" algn="l">
              <a:buNone/>
            </a:pPr>
            <a:r>
              <a:rPr lang="en-US" altLang="zh-CN" sz="1800" b="0" dirty="0">
                <a:solidFill>
                  <a:srgbClr val="80808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    </a:t>
            </a:r>
            <a:r>
              <a:rPr lang="en-US" altLang="zh-CN" sz="1800" b="1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return</a:t>
            </a:r>
          </a:p>
          <a:p>
            <a:pPr marL="0" indent="0" algn="l">
              <a:buNone/>
            </a:pP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  <a:endParaRPr lang="zh-CN" altLang="en-US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2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Background &amp; 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917-DACF-45FB-81D8-04000DD03B06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USTC-SYS Reading Group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4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0656" y="368844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Evaluation Methodology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39F14E4E-8AC5-4AAE-AFD1-7C6668F06F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0656" y="1497251"/>
                <a:ext cx="11353801" cy="5644163"/>
              </a:xfrm>
            </p:spPr>
            <p:txBody>
              <a:bodyPr/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① </a:t>
                </a: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None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② </a:t>
                </a: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D2FQ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 </a:t>
                </a:r>
                <a:r>
                  <a:rPr lang="en-US" altLang="zh-CN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·  </a:t>
                </a:r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dynamic H/L ratio enable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         ·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 1MB/s· weight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altLang="zh-CN" sz="2400" i="1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altLang="zh-CN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sz="2400" b="1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endParaRPr lang="en-US" altLang="zh-CN" sz="2400" dirty="0">
                  <a:solidFill>
                    <a:schemeClr val="bg1">
                      <a:lumMod val="50000"/>
                    </a:schemeClr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③ </a:t>
                </a: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MQFQ(state-of-art)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 </a:t>
                </a:r>
                <a:r>
                  <a:rPr lang="en-US" altLang="zh-CN" sz="2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·  </a:t>
                </a:r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D = 64</a:t>
                </a:r>
                <a:r>
                  <a:rPr lang="zh-CN" altLang="en-US" sz="2400" dirty="0">
                    <a:solidFill>
                      <a:schemeClr val="bg1">
                        <a:lumMod val="50000"/>
                      </a:schemeClr>
                    </a:solidFill>
                  </a:rPr>
                  <a:t>， </a:t>
                </a:r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T = 45KB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zh-CN" alt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④ </a:t>
                </a: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BFQ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altLang="zh-CN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       </a:t>
                </a:r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·  </a:t>
                </a:r>
                <a:r>
                  <a:rPr lang="en-US" altLang="zh-CN" sz="2400" dirty="0" err="1">
                    <a:solidFill>
                      <a:schemeClr val="bg1">
                        <a:lumMod val="50000"/>
                      </a:schemeClr>
                    </a:solidFill>
                  </a:rPr>
                  <a:t>max_budget</a:t>
                </a:r>
                <a:r>
                  <a:rPr lang="en-US" altLang="zh-CN" sz="2400" dirty="0">
                    <a:solidFill>
                      <a:schemeClr val="bg1">
                        <a:lumMod val="50000"/>
                      </a:schemeClr>
                    </a:solidFill>
                  </a:rPr>
                  <a:t> = 256</a:t>
                </a:r>
                <a:endParaRPr lang="en-US" altLang="zh-CN" sz="2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39F14E4E-8AC5-4AAE-AFD1-7C6668F06F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0656" y="1497251"/>
                <a:ext cx="11353801" cy="5644163"/>
              </a:xfrm>
              <a:blipFill>
                <a:blip r:embed="rId4"/>
                <a:stretch>
                  <a:fillRect l="-1074" t="-1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63607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0656" y="368844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Evaluation</a:t>
            </a:r>
            <a:endParaRPr lang="zh-CN" altLang="en-US" dirty="0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39F14E4E-8AC5-4AAE-AFD1-7C6668F06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656" y="1497251"/>
            <a:ext cx="11353801" cy="564416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3600" dirty="0">
                <a:solidFill>
                  <a:srgbClr val="543795"/>
                </a:solidFill>
              </a:rPr>
              <a:t>Answer what questions ?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sz="3600" dirty="0">
              <a:solidFill>
                <a:srgbClr val="543795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D42C60"/>
                </a:solidFill>
              </a:rPr>
              <a:t>Fairness </a:t>
            </a:r>
            <a:r>
              <a:rPr lang="en-US" altLang="zh-CN" dirty="0"/>
              <a:t>when storage device is </a:t>
            </a:r>
            <a:r>
              <a:rPr lang="en-US" altLang="zh-CN" dirty="0">
                <a:solidFill>
                  <a:srgbClr val="D42C60"/>
                </a:solidFill>
              </a:rPr>
              <a:t>saturated</a:t>
            </a:r>
            <a:endParaRPr lang="en-US" altLang="zh-CN" b="0" dirty="0">
              <a:solidFill>
                <a:srgbClr val="D42C6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D42C60"/>
                </a:solidFill>
              </a:rPr>
              <a:t>performance </a:t>
            </a:r>
            <a:r>
              <a:rPr lang="en-US" altLang="zh-CN" dirty="0"/>
              <a:t>when storage device is </a:t>
            </a:r>
            <a:r>
              <a:rPr lang="en-US" altLang="zh-CN" dirty="0">
                <a:solidFill>
                  <a:srgbClr val="D42C60"/>
                </a:solidFill>
              </a:rPr>
              <a:t>unsaturated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How about with </a:t>
            </a:r>
            <a:r>
              <a:rPr lang="en-US" altLang="zh-CN" dirty="0">
                <a:solidFill>
                  <a:srgbClr val="D42C60"/>
                </a:solidFill>
              </a:rPr>
              <a:t>realistic workload 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4827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0881AF30-7ABE-49F2-B9A3-63D6FD9F8B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" r="3246"/>
          <a:stretch/>
        </p:blipFill>
        <p:spPr>
          <a:xfrm>
            <a:off x="923899" y="1298755"/>
            <a:ext cx="4260093" cy="2587171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40E2F74-EBF5-40E0-9EDD-FEBF5986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Fairness when saturated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8AB990-4E2A-48E2-80F4-5155A8DD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36F7C3E-DB29-4A74-BA84-DCDC21A4A66D}"/>
              </a:ext>
            </a:extLst>
          </p:cNvPr>
          <p:cNvGrpSpPr/>
          <p:nvPr/>
        </p:nvGrpSpPr>
        <p:grpSpPr>
          <a:xfrm>
            <a:off x="6169100" y="4157829"/>
            <a:ext cx="4088058" cy="2462757"/>
            <a:chOff x="3178739" y="2393121"/>
            <a:chExt cx="4605867" cy="274609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CB00418-77B7-43F5-AF16-3B32E103BA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2" r="5880" b="54198"/>
            <a:stretch/>
          </p:blipFill>
          <p:spPr>
            <a:xfrm>
              <a:off x="3178739" y="2393121"/>
              <a:ext cx="4605867" cy="2746090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29649E6-97BA-4CDE-A5B9-1C7B4C5366F4}"/>
                </a:ext>
              </a:extLst>
            </p:cNvPr>
            <p:cNvSpPr/>
            <p:nvPr/>
          </p:nvSpPr>
          <p:spPr>
            <a:xfrm>
              <a:off x="4100513" y="3919539"/>
              <a:ext cx="328612" cy="688515"/>
            </a:xfrm>
            <a:prstGeom prst="rect">
              <a:avLst/>
            </a:prstGeom>
            <a:solidFill>
              <a:srgbClr val="A9D18E"/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0ACEF88-E326-43D6-B676-C1799DB4D5B8}"/>
                </a:ext>
              </a:extLst>
            </p:cNvPr>
            <p:cNvSpPr/>
            <p:nvPr/>
          </p:nvSpPr>
          <p:spPr>
            <a:xfrm>
              <a:off x="5022287" y="3562351"/>
              <a:ext cx="328612" cy="1045704"/>
            </a:xfrm>
            <a:prstGeom prst="rect">
              <a:avLst/>
            </a:prstGeom>
            <a:solidFill>
              <a:srgbClr val="A9D18E"/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3C65DD7E-E7B5-4BCA-B66E-493BCE7188E3}"/>
                </a:ext>
              </a:extLst>
            </p:cNvPr>
            <p:cNvSpPr/>
            <p:nvPr/>
          </p:nvSpPr>
          <p:spPr>
            <a:xfrm>
              <a:off x="5910273" y="3562350"/>
              <a:ext cx="328612" cy="1045704"/>
            </a:xfrm>
            <a:prstGeom prst="rect">
              <a:avLst/>
            </a:prstGeom>
            <a:solidFill>
              <a:srgbClr val="A9D18E"/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932173A-0BA6-40DE-BC5F-CDBF717DA39E}"/>
                </a:ext>
              </a:extLst>
            </p:cNvPr>
            <p:cNvSpPr/>
            <p:nvPr/>
          </p:nvSpPr>
          <p:spPr>
            <a:xfrm>
              <a:off x="6798259" y="4295774"/>
              <a:ext cx="328612" cy="312279"/>
            </a:xfrm>
            <a:prstGeom prst="rect">
              <a:avLst/>
            </a:prstGeom>
            <a:solidFill>
              <a:srgbClr val="A9D18E"/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CAD7CE1-6781-4EF1-8D5C-497F350A145E}"/>
                </a:ext>
              </a:extLst>
            </p:cNvPr>
            <p:cNvSpPr/>
            <p:nvPr/>
          </p:nvSpPr>
          <p:spPr>
            <a:xfrm>
              <a:off x="7126871" y="4295773"/>
              <a:ext cx="328612" cy="312279"/>
            </a:xfrm>
            <a:prstGeom prst="rect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0451BCA-8044-4D09-90AE-4B0614050AFF}"/>
                </a:ext>
              </a:extLst>
            </p:cNvPr>
            <p:cNvSpPr/>
            <p:nvPr/>
          </p:nvSpPr>
          <p:spPr>
            <a:xfrm>
              <a:off x="6240016" y="3562348"/>
              <a:ext cx="328612" cy="1045703"/>
            </a:xfrm>
            <a:prstGeom prst="rect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7CFE845D-5C4E-4CB8-BDF1-500FC4FB5D2A}"/>
                </a:ext>
              </a:extLst>
            </p:cNvPr>
            <p:cNvSpPr/>
            <p:nvPr/>
          </p:nvSpPr>
          <p:spPr>
            <a:xfrm>
              <a:off x="5366319" y="3600450"/>
              <a:ext cx="328612" cy="1007600"/>
            </a:xfrm>
            <a:prstGeom prst="rect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67B746B-8975-4849-991D-31E543216F7F}"/>
                </a:ext>
              </a:extLst>
            </p:cNvPr>
            <p:cNvSpPr/>
            <p:nvPr/>
          </p:nvSpPr>
          <p:spPr>
            <a:xfrm>
              <a:off x="4442390" y="3271838"/>
              <a:ext cx="328612" cy="1336212"/>
            </a:xfrm>
            <a:prstGeom prst="rect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682C8BF-A600-4EB9-8D81-295B482C3FA9}"/>
              </a:ext>
            </a:extLst>
          </p:cNvPr>
          <p:cNvGrpSpPr/>
          <p:nvPr/>
        </p:nvGrpSpPr>
        <p:grpSpPr>
          <a:xfrm>
            <a:off x="6174248" y="1365950"/>
            <a:ext cx="4088058" cy="2452780"/>
            <a:chOff x="3384550" y="918770"/>
            <a:chExt cx="8479933" cy="4874324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5F9D0F8-57FB-458B-AD6D-157555314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7" t="55170" r="6809" b="1292"/>
            <a:stretch/>
          </p:blipFill>
          <p:spPr>
            <a:xfrm>
              <a:off x="3384550" y="918770"/>
              <a:ext cx="8479933" cy="4874324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3273235-4DA7-4518-BE69-A237DF0AFD73}"/>
                </a:ext>
              </a:extLst>
            </p:cNvPr>
            <p:cNvSpPr/>
            <p:nvPr/>
          </p:nvSpPr>
          <p:spPr>
            <a:xfrm>
              <a:off x="5874939" y="2095500"/>
              <a:ext cx="549630" cy="2865777"/>
            </a:xfrm>
            <a:prstGeom prst="rect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ED1DD7B-642E-49C6-B74A-269B058E8CD3}"/>
                </a:ext>
              </a:extLst>
            </p:cNvPr>
            <p:cNvSpPr/>
            <p:nvPr/>
          </p:nvSpPr>
          <p:spPr>
            <a:xfrm>
              <a:off x="7546473" y="2933700"/>
              <a:ext cx="549630" cy="2027577"/>
            </a:xfrm>
            <a:prstGeom prst="rect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962FAC23-84EA-4B75-BF65-BCCE84C8772A}"/>
                </a:ext>
              </a:extLst>
            </p:cNvPr>
            <p:cNvSpPr/>
            <p:nvPr/>
          </p:nvSpPr>
          <p:spPr>
            <a:xfrm>
              <a:off x="9269498" y="2933700"/>
              <a:ext cx="549630" cy="2027577"/>
            </a:xfrm>
            <a:prstGeom prst="rect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3BBFFD65-1E30-455B-B24C-0161B1FD5FB3}"/>
                </a:ext>
              </a:extLst>
            </p:cNvPr>
            <p:cNvSpPr/>
            <p:nvPr/>
          </p:nvSpPr>
          <p:spPr>
            <a:xfrm>
              <a:off x="10873873" y="4039726"/>
              <a:ext cx="549630" cy="921551"/>
            </a:xfrm>
            <a:prstGeom prst="rect">
              <a:avLst/>
            </a:prstGeom>
            <a:solidFill>
              <a:srgbClr val="548235"/>
            </a:solidFill>
            <a:ln>
              <a:solidFill>
                <a:srgbClr val="5482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8E06322-51DF-48E6-B5E8-F2317B1FCFE0}"/>
                </a:ext>
              </a:extLst>
            </p:cNvPr>
            <p:cNvSpPr/>
            <p:nvPr/>
          </p:nvSpPr>
          <p:spPr>
            <a:xfrm>
              <a:off x="10311225" y="4039726"/>
              <a:ext cx="549630" cy="921551"/>
            </a:xfrm>
            <a:prstGeom prst="rect">
              <a:avLst/>
            </a:prstGeom>
            <a:solidFill>
              <a:srgbClr val="A9D18E"/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BF1B8975-DBB6-4BE4-920E-D175B604A345}"/>
                </a:ext>
              </a:extLst>
            </p:cNvPr>
            <p:cNvSpPr/>
            <p:nvPr/>
          </p:nvSpPr>
          <p:spPr>
            <a:xfrm>
              <a:off x="8712827" y="2927351"/>
              <a:ext cx="549630" cy="2027576"/>
            </a:xfrm>
            <a:prstGeom prst="rect">
              <a:avLst/>
            </a:prstGeom>
            <a:solidFill>
              <a:srgbClr val="A9D18E"/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10ACF643-1AEB-4615-A0AD-9117ADB35664}"/>
                </a:ext>
              </a:extLst>
            </p:cNvPr>
            <p:cNvSpPr/>
            <p:nvPr/>
          </p:nvSpPr>
          <p:spPr>
            <a:xfrm>
              <a:off x="6983628" y="2927351"/>
              <a:ext cx="549630" cy="2027576"/>
            </a:xfrm>
            <a:prstGeom prst="rect">
              <a:avLst/>
            </a:prstGeom>
            <a:solidFill>
              <a:srgbClr val="A9D18E"/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A67EEFFC-6B55-47AE-9C09-E2EE39C424ED}"/>
                </a:ext>
              </a:extLst>
            </p:cNvPr>
            <p:cNvSpPr/>
            <p:nvPr/>
          </p:nvSpPr>
          <p:spPr>
            <a:xfrm>
              <a:off x="5309530" y="3949699"/>
              <a:ext cx="549630" cy="1005227"/>
            </a:xfrm>
            <a:prstGeom prst="rect">
              <a:avLst/>
            </a:prstGeom>
            <a:solidFill>
              <a:srgbClr val="A9D18E"/>
            </a:solidFill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29" name="标题 1">
            <a:extLst>
              <a:ext uri="{FF2B5EF4-FFF2-40B4-BE49-F238E27FC236}">
                <a16:creationId xmlns:a16="http://schemas.microsoft.com/office/drawing/2014/main" id="{D4D66328-7C69-49DE-9F09-28CC817C75CC}"/>
              </a:ext>
            </a:extLst>
          </p:cNvPr>
          <p:cNvSpPr txBox="1">
            <a:spLocks/>
          </p:cNvSpPr>
          <p:nvPr/>
        </p:nvSpPr>
        <p:spPr>
          <a:xfrm>
            <a:off x="1166033" y="4192459"/>
            <a:ext cx="3984301" cy="2096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altLang="zh-CN" sz="2800" dirty="0">
                <a:solidFill>
                  <a:prstClr val="black">
                    <a:lumMod val="75000"/>
                    <a:lumOff val="25000"/>
                  </a:prstClr>
                </a:solidFill>
                <a:ea typeface="微软雅黑"/>
              </a:rPr>
              <a:t>I/O request size</a:t>
            </a:r>
          </a:p>
          <a:p>
            <a:pPr marL="514350" marR="0" lvl="0" indent="-51435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j-cs"/>
              </a:rPr>
              <a:t>Thread count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微软雅黑"/>
                <a:cs typeface="+mj-cs"/>
              </a:rPr>
              <a:t>weight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微软雅黑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7314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E2F74-EBF5-40E0-9EDD-FEBF5986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when unsaturated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8AB990-4E2A-48E2-80F4-5155A8DD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D4D66328-7C69-49DE-9F09-28CC817C75CC}"/>
              </a:ext>
            </a:extLst>
          </p:cNvPr>
          <p:cNvSpPr txBox="1">
            <a:spLocks/>
          </p:cNvSpPr>
          <p:nvPr/>
        </p:nvSpPr>
        <p:spPr>
          <a:xfrm>
            <a:off x="1166033" y="5124450"/>
            <a:ext cx="9400367" cy="116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D2FQ minimizes scheduling cost by avoiding arbitration including request staging in the block layer </a:t>
            </a: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</a:rPr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D9EDE55-6354-4540-B388-2BDF07F38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082" y="1638290"/>
            <a:ext cx="5623577" cy="297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2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E2F74-EBF5-40E0-9EDD-FEBF5986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Short-term fairness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8AB990-4E2A-48E2-80F4-5155A8DD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D4D66328-7C69-49DE-9F09-28CC817C75CC}"/>
              </a:ext>
            </a:extLst>
          </p:cNvPr>
          <p:cNvSpPr txBox="1">
            <a:spLocks/>
          </p:cNvSpPr>
          <p:nvPr/>
        </p:nvSpPr>
        <p:spPr>
          <a:xfrm>
            <a:off x="1166033" y="5124450"/>
            <a:ext cx="9400367" cy="116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D2FQ is stable when MQFQ fluctuates due to frequent exchange of dispatch slots across the sockets.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5E1F792-CD16-4EC8-82D7-0237E66D5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02" y="1458063"/>
            <a:ext cx="6875498" cy="3285636"/>
          </a:xfrm>
          <a:prstGeom prst="rect">
            <a:avLst/>
          </a:prstGeom>
        </p:spPr>
      </p:pic>
      <p:sp>
        <p:nvSpPr>
          <p:cNvPr id="9" name="标题 1">
            <a:extLst>
              <a:ext uri="{FF2B5EF4-FFF2-40B4-BE49-F238E27FC236}">
                <a16:creationId xmlns:a16="http://schemas.microsoft.com/office/drawing/2014/main" id="{9F251A81-7A07-404D-8FBD-54226D08F575}"/>
              </a:ext>
            </a:extLst>
          </p:cNvPr>
          <p:cNvSpPr txBox="1">
            <a:spLocks/>
          </p:cNvSpPr>
          <p:nvPr/>
        </p:nvSpPr>
        <p:spPr>
          <a:xfrm>
            <a:off x="8538383" y="2518746"/>
            <a:ext cx="3875867" cy="116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</a:rPr>
              <a:t>Meature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微软雅黑"/>
              </a:rPr>
              <a:t> every 10ms</a:t>
            </a:r>
          </a:p>
        </p:txBody>
      </p:sp>
    </p:spTree>
    <p:extLst>
      <p:ext uri="{BB962C8B-B14F-4D97-AF65-F5344CB8AC3E}">
        <p14:creationId xmlns:p14="http://schemas.microsoft.com/office/powerpoint/2010/main" val="2752172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E2F74-EBF5-40E0-9EDD-FEBF5986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H/L ratio adjustment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8AB990-4E2A-48E2-80F4-5155A8DD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832EF8A-4F2E-4CE7-B42D-8EAA6091D9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09"/>
          <a:stretch/>
        </p:blipFill>
        <p:spPr>
          <a:xfrm>
            <a:off x="634982" y="2846109"/>
            <a:ext cx="4857768" cy="26148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D79F65A-95E9-45B2-9564-2C2D78BDD6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06" b="-1941"/>
          <a:stretch/>
        </p:blipFill>
        <p:spPr>
          <a:xfrm>
            <a:off x="5761686" y="2924433"/>
            <a:ext cx="6129853" cy="243695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46273DA-70D8-4874-9555-39EAD1C4C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231" y="1303332"/>
            <a:ext cx="5035570" cy="141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8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6E7861-C14E-B940-BBF8-FB9B3FF04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Storage Stack</a:t>
            </a: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ACC20BD-798B-5C42-A1B8-9A6736DE5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56" y="1486744"/>
            <a:ext cx="7128687" cy="4672908"/>
          </a:xfrm>
          <a:prstGeom prst="rect">
            <a:avLst/>
          </a:prstGeom>
        </p:spPr>
      </p:pic>
      <p:sp>
        <p:nvSpPr>
          <p:cNvPr id="5" name="圆角矩形 4">
            <a:extLst>
              <a:ext uri="{FF2B5EF4-FFF2-40B4-BE49-F238E27FC236}">
                <a16:creationId xmlns:a16="http://schemas.microsoft.com/office/drawing/2014/main" id="{7DCA7E03-C6E9-0041-A636-FE12B1DA0945}"/>
              </a:ext>
            </a:extLst>
          </p:cNvPr>
          <p:cNvSpPr/>
          <p:nvPr/>
        </p:nvSpPr>
        <p:spPr>
          <a:xfrm>
            <a:off x="2531656" y="3824748"/>
            <a:ext cx="3908472" cy="2334904"/>
          </a:xfrm>
          <a:prstGeom prst="roundRect">
            <a:avLst/>
          </a:prstGeom>
          <a:noFill/>
          <a:ln w="53975">
            <a:solidFill>
              <a:srgbClr val="A389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87283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E2F74-EBF5-40E0-9EDD-FEBF5986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H/L ratio adjustment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8AB990-4E2A-48E2-80F4-5155A8DD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D4D66328-7C69-49DE-9F09-28CC817C75CC}"/>
              </a:ext>
            </a:extLst>
          </p:cNvPr>
          <p:cNvSpPr txBox="1">
            <a:spLocks/>
          </p:cNvSpPr>
          <p:nvPr/>
        </p:nvSpPr>
        <p:spPr>
          <a:xfrm>
            <a:off x="765983" y="5063124"/>
            <a:ext cx="10765617" cy="116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static-128 shows long tail latency because the H/L ratio is too high and flows using the low queues experience long I/O delays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757195-86E5-4788-9D91-FE84A01C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879" y="1485886"/>
            <a:ext cx="7716871" cy="31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40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E2F74-EBF5-40E0-9EDD-FEBF59865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H/L ratio adjustment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8AB990-4E2A-48E2-80F4-5155A8DD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29" name="标题 1">
            <a:extLst>
              <a:ext uri="{FF2B5EF4-FFF2-40B4-BE49-F238E27FC236}">
                <a16:creationId xmlns:a16="http://schemas.microsoft.com/office/drawing/2014/main" id="{D4D66328-7C69-49DE-9F09-28CC817C75CC}"/>
              </a:ext>
            </a:extLst>
          </p:cNvPr>
          <p:cNvSpPr txBox="1">
            <a:spLocks/>
          </p:cNvSpPr>
          <p:nvPr/>
        </p:nvSpPr>
        <p:spPr>
          <a:xfrm>
            <a:off x="1559733" y="5063124"/>
            <a:ext cx="9933767" cy="1164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i="0" u="none" strike="noStrike" baseline="0" dirty="0">
                <a:solidFill>
                  <a:srgbClr val="000000"/>
                </a:solidFill>
                <a:latin typeface="+mj-lt"/>
              </a:rPr>
              <a:t>the use of the medium queues gives additional fairness control over the low queues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微软雅黑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F930C8F-BCB9-465A-A7C1-7ACB76CED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331" y="2173282"/>
            <a:ext cx="9485337" cy="18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2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279-AA5C-43FE-AC68-A592196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44347"/>
            <a:ext cx="10515600" cy="688515"/>
          </a:xfrm>
        </p:spPr>
        <p:txBody>
          <a:bodyPr/>
          <a:lstStyle/>
          <a:p>
            <a:r>
              <a:rPr lang="en-US" altLang="zh-CN" dirty="0"/>
              <a:t>Medium gives additional fairness!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A92D6-7CD9-4EA5-8BB3-02928CE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4A1B25-43F8-4396-A2F3-E0B7F055B626}"/>
              </a:ext>
            </a:extLst>
          </p:cNvPr>
          <p:cNvGrpSpPr/>
          <p:nvPr/>
        </p:nvGrpSpPr>
        <p:grpSpPr>
          <a:xfrm>
            <a:off x="5518150" y="2006600"/>
            <a:ext cx="6815918" cy="3829050"/>
            <a:chOff x="5581650" y="1606550"/>
            <a:chExt cx="6815918" cy="38290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FFA72-3A95-49F2-99D9-8462CAE0764E}"/>
                </a:ext>
              </a:extLst>
            </p:cNvPr>
            <p:cNvSpPr/>
            <p:nvPr/>
          </p:nvSpPr>
          <p:spPr>
            <a:xfrm>
              <a:off x="5949950" y="189230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187102-AC33-417E-BB86-6B4DAAD048DD}"/>
                </a:ext>
              </a:extLst>
            </p:cNvPr>
            <p:cNvSpPr/>
            <p:nvPr/>
          </p:nvSpPr>
          <p:spPr>
            <a:xfrm>
              <a:off x="5949950" y="3051175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AF2307-AF12-4787-A102-D7B4D09E45D6}"/>
                </a:ext>
              </a:extLst>
            </p:cNvPr>
            <p:cNvSpPr/>
            <p:nvPr/>
          </p:nvSpPr>
          <p:spPr>
            <a:xfrm>
              <a:off x="5949950" y="421005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723A1A94-20D7-47EB-A796-06D4A87B3E2C}"/>
                </a:ext>
              </a:extLst>
            </p:cNvPr>
            <p:cNvSpPr txBox="1">
              <a:spLocks/>
            </p:cNvSpPr>
            <p:nvPr/>
          </p:nvSpPr>
          <p:spPr>
            <a:xfrm>
              <a:off x="10788651" y="2044736"/>
              <a:ext cx="834217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low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6AECB6CF-09AC-4252-87EB-BC3413A13CA1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3276700"/>
              <a:ext cx="1596218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medium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314D10D-D2B0-4B4F-99C8-2BEDAA1A7BE6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4508664"/>
              <a:ext cx="1183469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high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8AEE685-D52D-4F5E-8010-11AE4B987F12}"/>
                </a:ext>
              </a:extLst>
            </p:cNvPr>
            <p:cNvSpPr/>
            <p:nvPr/>
          </p:nvSpPr>
          <p:spPr>
            <a:xfrm>
              <a:off x="5581650" y="1606550"/>
              <a:ext cx="6546850" cy="382905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6147E5ED-E4BC-4026-9F7F-F1D21DDD057B}"/>
              </a:ext>
            </a:extLst>
          </p:cNvPr>
          <p:cNvSpPr txBox="1">
            <a:spLocks/>
          </p:cNvSpPr>
          <p:nvPr/>
        </p:nvSpPr>
        <p:spPr>
          <a:xfrm>
            <a:off x="8226425" y="1427749"/>
            <a:ext cx="1130299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NVMe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/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solidFill>
                <a:srgbClr val="F39C5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/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solidFill>
                <a:srgbClr val="FFD24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/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solidFill>
                <a:srgbClr val="8FC36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/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solidFill>
                <a:srgbClr val="69A4D9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8DBC26E-C599-402D-BA0D-1F11E6BB6E28}"/>
              </a:ext>
            </a:extLst>
          </p:cNvPr>
          <p:cNvSpPr/>
          <p:nvPr/>
        </p:nvSpPr>
        <p:spPr>
          <a:xfrm>
            <a:off x="2877734" y="3200400"/>
            <a:ext cx="1447800" cy="12573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dispatch</a:t>
            </a:r>
            <a:endParaRPr lang="zh-CN" altLang="en-US" sz="20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E1BB9EB-A22B-4808-98DF-8AF8B5924D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93900" y="2487255"/>
            <a:ext cx="883834" cy="1043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3F36FB-4361-454C-9152-7E71E891F0B2}"/>
              </a:ext>
            </a:extLst>
          </p:cNvPr>
          <p:cNvCxnSpPr>
            <a:cxnSpLocks/>
          </p:cNvCxnSpPr>
          <p:nvPr/>
        </p:nvCxnSpPr>
        <p:spPr>
          <a:xfrm>
            <a:off x="1993900" y="3392816"/>
            <a:ext cx="883834" cy="2724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9CD3A5-6CB9-4832-ADB1-1088C8A668D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93900" y="3829050"/>
            <a:ext cx="883834" cy="4369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9E7D16B-62AC-4885-869A-FC4D98297E3C}"/>
              </a:ext>
            </a:extLst>
          </p:cNvPr>
          <p:cNvCxnSpPr>
            <a:cxnSpLocks/>
          </p:cNvCxnSpPr>
          <p:nvPr/>
        </p:nvCxnSpPr>
        <p:spPr>
          <a:xfrm flipV="1">
            <a:off x="1993900" y="4047545"/>
            <a:ext cx="883834" cy="11409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6F7D9C-E453-4A38-9F17-E3E3A14F0197}"/>
              </a:ext>
            </a:extLst>
          </p:cNvPr>
          <p:cNvCxnSpPr>
            <a:stCxn id="18" idx="3"/>
          </p:cNvCxnSpPr>
          <p:nvPr/>
        </p:nvCxnSpPr>
        <p:spPr>
          <a:xfrm>
            <a:off x="4325534" y="3829050"/>
            <a:ext cx="1129116" cy="115887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06BBBC6A-9DCA-4B65-93E7-E802BC5624AD}"/>
              </a:ext>
            </a:extLst>
          </p:cNvPr>
          <p:cNvSpPr txBox="1">
            <a:spLocks/>
          </p:cNvSpPr>
          <p:nvPr/>
        </p:nvSpPr>
        <p:spPr>
          <a:xfrm>
            <a:off x="3262904" y="1372687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static H/L ratio = 4</a:t>
            </a:r>
          </a:p>
        </p:txBody>
      </p:sp>
    </p:spTree>
    <p:extLst>
      <p:ext uri="{BB962C8B-B14F-4D97-AF65-F5344CB8AC3E}">
        <p14:creationId xmlns:p14="http://schemas.microsoft.com/office/powerpoint/2010/main" val="907360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279-AA5C-43FE-AC68-A592196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44347"/>
            <a:ext cx="10515600" cy="688515"/>
          </a:xfrm>
        </p:spPr>
        <p:txBody>
          <a:bodyPr/>
          <a:lstStyle/>
          <a:p>
            <a:r>
              <a:rPr lang="en-US" altLang="zh-CN" dirty="0"/>
              <a:t>Medium gives additional fairness!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A92D6-7CD9-4EA5-8BB3-02928CE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4A1B25-43F8-4396-A2F3-E0B7F055B626}"/>
              </a:ext>
            </a:extLst>
          </p:cNvPr>
          <p:cNvGrpSpPr/>
          <p:nvPr/>
        </p:nvGrpSpPr>
        <p:grpSpPr>
          <a:xfrm>
            <a:off x="5518150" y="2006600"/>
            <a:ext cx="6815918" cy="3829050"/>
            <a:chOff x="5581650" y="1606550"/>
            <a:chExt cx="6815918" cy="38290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FFA72-3A95-49F2-99D9-8462CAE0764E}"/>
                </a:ext>
              </a:extLst>
            </p:cNvPr>
            <p:cNvSpPr/>
            <p:nvPr/>
          </p:nvSpPr>
          <p:spPr>
            <a:xfrm>
              <a:off x="5949950" y="189230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187102-AC33-417E-BB86-6B4DAAD048DD}"/>
                </a:ext>
              </a:extLst>
            </p:cNvPr>
            <p:cNvSpPr/>
            <p:nvPr/>
          </p:nvSpPr>
          <p:spPr>
            <a:xfrm>
              <a:off x="5949950" y="3051175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AF2307-AF12-4787-A102-D7B4D09E45D6}"/>
                </a:ext>
              </a:extLst>
            </p:cNvPr>
            <p:cNvSpPr/>
            <p:nvPr/>
          </p:nvSpPr>
          <p:spPr>
            <a:xfrm>
              <a:off x="5949950" y="421005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723A1A94-20D7-47EB-A796-06D4A87B3E2C}"/>
                </a:ext>
              </a:extLst>
            </p:cNvPr>
            <p:cNvSpPr txBox="1">
              <a:spLocks/>
            </p:cNvSpPr>
            <p:nvPr/>
          </p:nvSpPr>
          <p:spPr>
            <a:xfrm>
              <a:off x="10788651" y="2044736"/>
              <a:ext cx="834217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low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6AECB6CF-09AC-4252-87EB-BC3413A13CA1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3276700"/>
              <a:ext cx="1596218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medium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314D10D-D2B0-4B4F-99C8-2BEDAA1A7BE6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4508664"/>
              <a:ext cx="1183469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high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8AEE685-D52D-4F5E-8010-11AE4B987F12}"/>
                </a:ext>
              </a:extLst>
            </p:cNvPr>
            <p:cNvSpPr/>
            <p:nvPr/>
          </p:nvSpPr>
          <p:spPr>
            <a:xfrm>
              <a:off x="5581650" y="1606550"/>
              <a:ext cx="6546850" cy="382905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6147E5ED-E4BC-4026-9F7F-F1D21DDD057B}"/>
              </a:ext>
            </a:extLst>
          </p:cNvPr>
          <p:cNvSpPr txBox="1">
            <a:spLocks/>
          </p:cNvSpPr>
          <p:nvPr/>
        </p:nvSpPr>
        <p:spPr>
          <a:xfrm>
            <a:off x="8226425" y="1427749"/>
            <a:ext cx="1130299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NVMe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/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solidFill>
                <a:srgbClr val="F39C5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/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solidFill>
                <a:srgbClr val="FFD24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/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solidFill>
                <a:srgbClr val="8FC36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/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solidFill>
                <a:srgbClr val="69A4D9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8DBC26E-C599-402D-BA0D-1F11E6BB6E28}"/>
              </a:ext>
            </a:extLst>
          </p:cNvPr>
          <p:cNvSpPr/>
          <p:nvPr/>
        </p:nvSpPr>
        <p:spPr>
          <a:xfrm>
            <a:off x="2877734" y="3200400"/>
            <a:ext cx="1447800" cy="12573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dispatch</a:t>
            </a:r>
            <a:endParaRPr lang="zh-CN" altLang="en-US" sz="20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E1BB9EB-A22B-4808-98DF-8AF8B5924D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93900" y="2487255"/>
            <a:ext cx="883834" cy="1043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3F36FB-4361-454C-9152-7E71E891F0B2}"/>
              </a:ext>
            </a:extLst>
          </p:cNvPr>
          <p:cNvCxnSpPr>
            <a:cxnSpLocks/>
          </p:cNvCxnSpPr>
          <p:nvPr/>
        </p:nvCxnSpPr>
        <p:spPr>
          <a:xfrm>
            <a:off x="1993900" y="3392816"/>
            <a:ext cx="883834" cy="2724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9CD3A5-6CB9-4832-ADB1-1088C8A668D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93900" y="3829050"/>
            <a:ext cx="883834" cy="4369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9E7D16B-62AC-4885-869A-FC4D98297E3C}"/>
              </a:ext>
            </a:extLst>
          </p:cNvPr>
          <p:cNvCxnSpPr>
            <a:cxnSpLocks/>
          </p:cNvCxnSpPr>
          <p:nvPr/>
        </p:nvCxnSpPr>
        <p:spPr>
          <a:xfrm flipV="1">
            <a:off x="1993900" y="4047545"/>
            <a:ext cx="883834" cy="11409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6F7D9C-E453-4A38-9F17-E3E3A14F0197}"/>
              </a:ext>
            </a:extLst>
          </p:cNvPr>
          <p:cNvCxnSpPr>
            <a:stCxn id="18" idx="3"/>
          </p:cNvCxnSpPr>
          <p:nvPr/>
        </p:nvCxnSpPr>
        <p:spPr>
          <a:xfrm>
            <a:off x="4325534" y="3829050"/>
            <a:ext cx="1129116" cy="115887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06BBBC6A-9DCA-4B65-93E7-E802BC5624AD}"/>
              </a:ext>
            </a:extLst>
          </p:cNvPr>
          <p:cNvSpPr txBox="1">
            <a:spLocks/>
          </p:cNvSpPr>
          <p:nvPr/>
        </p:nvSpPr>
        <p:spPr>
          <a:xfrm>
            <a:off x="3262904" y="1372687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static H/L ratio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/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blipFill>
                <a:blip r:embed="rId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/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blipFill>
                <a:blip r:embed="rId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/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blipFill>
                <a:blip r:embed="rId8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/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blipFill>
                <a:blip r:embed="rId9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标题 1">
            <a:extLst>
              <a:ext uri="{FF2B5EF4-FFF2-40B4-BE49-F238E27FC236}">
                <a16:creationId xmlns:a16="http://schemas.microsoft.com/office/drawing/2014/main" id="{0F2649CD-94D4-42FF-A661-5DA7EC4A9C80}"/>
              </a:ext>
            </a:extLst>
          </p:cNvPr>
          <p:cNvSpPr txBox="1">
            <a:spLocks/>
          </p:cNvSpPr>
          <p:nvPr/>
        </p:nvSpPr>
        <p:spPr>
          <a:xfrm>
            <a:off x="42836" y="2256566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5E7E1205-C3D2-448B-99B5-45CD989FC4C9}"/>
              </a:ext>
            </a:extLst>
          </p:cNvPr>
          <p:cNvSpPr txBox="1">
            <a:spLocks/>
          </p:cNvSpPr>
          <p:nvPr/>
        </p:nvSpPr>
        <p:spPr>
          <a:xfrm>
            <a:off x="74586" y="3183254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5474A7A1-276E-4FAA-8566-48DF5409CD80}"/>
              </a:ext>
            </a:extLst>
          </p:cNvPr>
          <p:cNvSpPr txBox="1">
            <a:spLocks/>
          </p:cNvSpPr>
          <p:nvPr/>
        </p:nvSpPr>
        <p:spPr>
          <a:xfrm>
            <a:off x="65868" y="4055811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4AA888C-1C7F-44BC-88FA-E3E021DD6094}"/>
              </a:ext>
            </a:extLst>
          </p:cNvPr>
          <p:cNvSpPr txBox="1">
            <a:spLocks/>
          </p:cNvSpPr>
          <p:nvPr/>
        </p:nvSpPr>
        <p:spPr>
          <a:xfrm>
            <a:off x="74586" y="4949334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3976278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279-AA5C-43FE-AC68-A592196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44347"/>
            <a:ext cx="10515600" cy="688515"/>
          </a:xfrm>
        </p:spPr>
        <p:txBody>
          <a:bodyPr/>
          <a:lstStyle/>
          <a:p>
            <a:r>
              <a:rPr lang="en-US" altLang="zh-CN" dirty="0"/>
              <a:t>Medium gives additional fairness!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A92D6-7CD9-4EA5-8BB3-02928CE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4A1B25-43F8-4396-A2F3-E0B7F055B626}"/>
              </a:ext>
            </a:extLst>
          </p:cNvPr>
          <p:cNvGrpSpPr/>
          <p:nvPr/>
        </p:nvGrpSpPr>
        <p:grpSpPr>
          <a:xfrm>
            <a:off x="5518150" y="2006600"/>
            <a:ext cx="6815918" cy="3829050"/>
            <a:chOff x="5581650" y="1606550"/>
            <a:chExt cx="6815918" cy="38290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FFA72-3A95-49F2-99D9-8462CAE0764E}"/>
                </a:ext>
              </a:extLst>
            </p:cNvPr>
            <p:cNvSpPr/>
            <p:nvPr/>
          </p:nvSpPr>
          <p:spPr>
            <a:xfrm>
              <a:off x="5949950" y="189230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187102-AC33-417E-BB86-6B4DAAD048DD}"/>
                </a:ext>
              </a:extLst>
            </p:cNvPr>
            <p:cNvSpPr/>
            <p:nvPr/>
          </p:nvSpPr>
          <p:spPr>
            <a:xfrm>
              <a:off x="5949950" y="3051175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AF2307-AF12-4787-A102-D7B4D09E45D6}"/>
                </a:ext>
              </a:extLst>
            </p:cNvPr>
            <p:cNvSpPr/>
            <p:nvPr/>
          </p:nvSpPr>
          <p:spPr>
            <a:xfrm>
              <a:off x="5949950" y="421005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723A1A94-20D7-47EB-A796-06D4A87B3E2C}"/>
                </a:ext>
              </a:extLst>
            </p:cNvPr>
            <p:cNvSpPr txBox="1">
              <a:spLocks/>
            </p:cNvSpPr>
            <p:nvPr/>
          </p:nvSpPr>
          <p:spPr>
            <a:xfrm>
              <a:off x="10788651" y="2044736"/>
              <a:ext cx="834217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low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6AECB6CF-09AC-4252-87EB-BC3413A13CA1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3276700"/>
              <a:ext cx="1596218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medium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314D10D-D2B0-4B4F-99C8-2BEDAA1A7BE6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4508664"/>
              <a:ext cx="1183469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high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8AEE685-D52D-4F5E-8010-11AE4B987F12}"/>
                </a:ext>
              </a:extLst>
            </p:cNvPr>
            <p:cNvSpPr/>
            <p:nvPr/>
          </p:nvSpPr>
          <p:spPr>
            <a:xfrm>
              <a:off x="5581650" y="1606550"/>
              <a:ext cx="6546850" cy="382905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6147E5ED-E4BC-4026-9F7F-F1D21DDD057B}"/>
              </a:ext>
            </a:extLst>
          </p:cNvPr>
          <p:cNvSpPr txBox="1">
            <a:spLocks/>
          </p:cNvSpPr>
          <p:nvPr/>
        </p:nvSpPr>
        <p:spPr>
          <a:xfrm>
            <a:off x="8226425" y="1427749"/>
            <a:ext cx="1130299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NVMe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/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solidFill>
                <a:srgbClr val="F39C5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/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solidFill>
                <a:srgbClr val="FFD24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/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solidFill>
                <a:srgbClr val="8FC36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/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solidFill>
                <a:srgbClr val="69A4D9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8DBC26E-C599-402D-BA0D-1F11E6BB6E28}"/>
              </a:ext>
            </a:extLst>
          </p:cNvPr>
          <p:cNvSpPr/>
          <p:nvPr/>
        </p:nvSpPr>
        <p:spPr>
          <a:xfrm>
            <a:off x="2877734" y="3200400"/>
            <a:ext cx="1447800" cy="12573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dispatch</a:t>
            </a:r>
            <a:endParaRPr lang="zh-CN" altLang="en-US" sz="20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E1BB9EB-A22B-4808-98DF-8AF8B5924D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93900" y="2487255"/>
            <a:ext cx="883834" cy="1043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3F36FB-4361-454C-9152-7E71E891F0B2}"/>
              </a:ext>
            </a:extLst>
          </p:cNvPr>
          <p:cNvCxnSpPr>
            <a:cxnSpLocks/>
          </p:cNvCxnSpPr>
          <p:nvPr/>
        </p:nvCxnSpPr>
        <p:spPr>
          <a:xfrm>
            <a:off x="1993900" y="3392816"/>
            <a:ext cx="883834" cy="2724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9CD3A5-6CB9-4832-ADB1-1088C8A668D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93900" y="3829050"/>
            <a:ext cx="883834" cy="4369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9E7D16B-62AC-4885-869A-FC4D98297E3C}"/>
              </a:ext>
            </a:extLst>
          </p:cNvPr>
          <p:cNvCxnSpPr>
            <a:cxnSpLocks/>
          </p:cNvCxnSpPr>
          <p:nvPr/>
        </p:nvCxnSpPr>
        <p:spPr>
          <a:xfrm flipV="1">
            <a:off x="1993900" y="4047545"/>
            <a:ext cx="883834" cy="11409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6F7D9C-E453-4A38-9F17-E3E3A14F0197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325534" y="3829050"/>
            <a:ext cx="1192616" cy="119488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06BBBC6A-9DCA-4B65-93E7-E802BC5624AD}"/>
              </a:ext>
            </a:extLst>
          </p:cNvPr>
          <p:cNvSpPr txBox="1">
            <a:spLocks/>
          </p:cNvSpPr>
          <p:nvPr/>
        </p:nvSpPr>
        <p:spPr>
          <a:xfrm>
            <a:off x="3262904" y="1372687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static H/L ratio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/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blipFill>
                <a:blip r:embed="rId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/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blipFill>
                <a:blip r:embed="rId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/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blipFill>
                <a:blip r:embed="rId8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/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blipFill>
                <a:blip r:embed="rId9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标题 1">
            <a:extLst>
              <a:ext uri="{FF2B5EF4-FFF2-40B4-BE49-F238E27FC236}">
                <a16:creationId xmlns:a16="http://schemas.microsoft.com/office/drawing/2014/main" id="{0F2649CD-94D4-42FF-A661-5DA7EC4A9C80}"/>
              </a:ext>
            </a:extLst>
          </p:cNvPr>
          <p:cNvSpPr txBox="1">
            <a:spLocks/>
          </p:cNvSpPr>
          <p:nvPr/>
        </p:nvSpPr>
        <p:spPr>
          <a:xfrm>
            <a:off x="42836" y="2256566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l</a:t>
            </a: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5E7E1205-C3D2-448B-99B5-45CD989FC4C9}"/>
              </a:ext>
            </a:extLst>
          </p:cNvPr>
          <p:cNvSpPr txBox="1">
            <a:spLocks/>
          </p:cNvSpPr>
          <p:nvPr/>
        </p:nvSpPr>
        <p:spPr>
          <a:xfrm>
            <a:off x="-7157" y="3162288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m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5474A7A1-276E-4FAA-8566-48DF5409CD80}"/>
              </a:ext>
            </a:extLst>
          </p:cNvPr>
          <p:cNvSpPr txBox="1">
            <a:spLocks/>
          </p:cNvSpPr>
          <p:nvPr/>
        </p:nvSpPr>
        <p:spPr>
          <a:xfrm>
            <a:off x="65868" y="4055811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4AA888C-1C7F-44BC-88FA-E3E021DD6094}"/>
              </a:ext>
            </a:extLst>
          </p:cNvPr>
          <p:cNvSpPr txBox="1">
            <a:spLocks/>
          </p:cNvSpPr>
          <p:nvPr/>
        </p:nvSpPr>
        <p:spPr>
          <a:xfrm>
            <a:off x="74586" y="4949334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182191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279-AA5C-43FE-AC68-A592196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44347"/>
            <a:ext cx="10515600" cy="688515"/>
          </a:xfrm>
        </p:spPr>
        <p:txBody>
          <a:bodyPr/>
          <a:lstStyle/>
          <a:p>
            <a:r>
              <a:rPr lang="en-US" altLang="zh-CN" dirty="0"/>
              <a:t>Medium gives additional fairness!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A92D6-7CD9-4EA5-8BB3-02928CE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4A1B25-43F8-4396-A2F3-E0B7F055B626}"/>
              </a:ext>
            </a:extLst>
          </p:cNvPr>
          <p:cNvGrpSpPr/>
          <p:nvPr/>
        </p:nvGrpSpPr>
        <p:grpSpPr>
          <a:xfrm>
            <a:off x="5518150" y="2006600"/>
            <a:ext cx="6815918" cy="3829050"/>
            <a:chOff x="5581650" y="1606550"/>
            <a:chExt cx="6815918" cy="38290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FFA72-3A95-49F2-99D9-8462CAE0764E}"/>
                </a:ext>
              </a:extLst>
            </p:cNvPr>
            <p:cNvSpPr/>
            <p:nvPr/>
          </p:nvSpPr>
          <p:spPr>
            <a:xfrm>
              <a:off x="5949950" y="189230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187102-AC33-417E-BB86-6B4DAAD048DD}"/>
                </a:ext>
              </a:extLst>
            </p:cNvPr>
            <p:cNvSpPr/>
            <p:nvPr/>
          </p:nvSpPr>
          <p:spPr>
            <a:xfrm>
              <a:off x="5949950" y="3051175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AF2307-AF12-4787-A102-D7B4D09E45D6}"/>
                </a:ext>
              </a:extLst>
            </p:cNvPr>
            <p:cNvSpPr/>
            <p:nvPr/>
          </p:nvSpPr>
          <p:spPr>
            <a:xfrm>
              <a:off x="5949950" y="421005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723A1A94-20D7-47EB-A796-06D4A87B3E2C}"/>
                </a:ext>
              </a:extLst>
            </p:cNvPr>
            <p:cNvSpPr txBox="1">
              <a:spLocks/>
            </p:cNvSpPr>
            <p:nvPr/>
          </p:nvSpPr>
          <p:spPr>
            <a:xfrm>
              <a:off x="10788651" y="2044736"/>
              <a:ext cx="834217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low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6AECB6CF-09AC-4252-87EB-BC3413A13CA1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3276700"/>
              <a:ext cx="1596218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medium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314D10D-D2B0-4B4F-99C8-2BEDAA1A7BE6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4508664"/>
              <a:ext cx="1183469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high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8AEE685-D52D-4F5E-8010-11AE4B987F12}"/>
                </a:ext>
              </a:extLst>
            </p:cNvPr>
            <p:cNvSpPr/>
            <p:nvPr/>
          </p:nvSpPr>
          <p:spPr>
            <a:xfrm>
              <a:off x="5581650" y="1606550"/>
              <a:ext cx="6546850" cy="382905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6147E5ED-E4BC-4026-9F7F-F1D21DDD057B}"/>
              </a:ext>
            </a:extLst>
          </p:cNvPr>
          <p:cNvSpPr txBox="1">
            <a:spLocks/>
          </p:cNvSpPr>
          <p:nvPr/>
        </p:nvSpPr>
        <p:spPr>
          <a:xfrm>
            <a:off x="8226425" y="1427749"/>
            <a:ext cx="1130299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NVMe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/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solidFill>
                <a:srgbClr val="F39C5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/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solidFill>
                <a:srgbClr val="FFD24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/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solidFill>
                <a:srgbClr val="8FC36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/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solidFill>
                <a:srgbClr val="69A4D9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8DBC26E-C599-402D-BA0D-1F11E6BB6E28}"/>
              </a:ext>
            </a:extLst>
          </p:cNvPr>
          <p:cNvSpPr/>
          <p:nvPr/>
        </p:nvSpPr>
        <p:spPr>
          <a:xfrm>
            <a:off x="2877734" y="3200400"/>
            <a:ext cx="1447800" cy="12573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dispatch</a:t>
            </a:r>
            <a:endParaRPr lang="zh-CN" altLang="en-US" sz="20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E1BB9EB-A22B-4808-98DF-8AF8B5924D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93900" y="2487255"/>
            <a:ext cx="883834" cy="1043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3F36FB-4361-454C-9152-7E71E891F0B2}"/>
              </a:ext>
            </a:extLst>
          </p:cNvPr>
          <p:cNvCxnSpPr>
            <a:cxnSpLocks/>
          </p:cNvCxnSpPr>
          <p:nvPr/>
        </p:nvCxnSpPr>
        <p:spPr>
          <a:xfrm>
            <a:off x="1993900" y="3392816"/>
            <a:ext cx="883834" cy="2724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9CD3A5-6CB9-4832-ADB1-1088C8A668D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93900" y="3829050"/>
            <a:ext cx="883834" cy="4369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9E7D16B-62AC-4885-869A-FC4D98297E3C}"/>
              </a:ext>
            </a:extLst>
          </p:cNvPr>
          <p:cNvCxnSpPr>
            <a:cxnSpLocks/>
          </p:cNvCxnSpPr>
          <p:nvPr/>
        </p:nvCxnSpPr>
        <p:spPr>
          <a:xfrm flipV="1">
            <a:off x="1993900" y="4047545"/>
            <a:ext cx="883834" cy="11409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6F7D9C-E453-4A38-9F17-E3E3A14F0197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4325534" y="2717942"/>
            <a:ext cx="1148166" cy="11111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06BBBC6A-9DCA-4B65-93E7-E802BC5624AD}"/>
              </a:ext>
            </a:extLst>
          </p:cNvPr>
          <p:cNvSpPr txBox="1">
            <a:spLocks/>
          </p:cNvSpPr>
          <p:nvPr/>
        </p:nvSpPr>
        <p:spPr>
          <a:xfrm>
            <a:off x="3262904" y="1372687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static H/L ratio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/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blipFill>
                <a:blip r:embed="rId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/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blipFill>
                <a:blip r:embed="rId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/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blipFill>
                <a:blip r:embed="rId8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/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blipFill>
                <a:blip r:embed="rId9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标题 1">
            <a:extLst>
              <a:ext uri="{FF2B5EF4-FFF2-40B4-BE49-F238E27FC236}">
                <a16:creationId xmlns:a16="http://schemas.microsoft.com/office/drawing/2014/main" id="{0F2649CD-94D4-42FF-A661-5DA7EC4A9C80}"/>
              </a:ext>
            </a:extLst>
          </p:cNvPr>
          <p:cNvSpPr txBox="1">
            <a:spLocks/>
          </p:cNvSpPr>
          <p:nvPr/>
        </p:nvSpPr>
        <p:spPr>
          <a:xfrm>
            <a:off x="42836" y="2256566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l</a:t>
            </a: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5E7E1205-C3D2-448B-99B5-45CD989FC4C9}"/>
              </a:ext>
            </a:extLst>
          </p:cNvPr>
          <p:cNvSpPr txBox="1">
            <a:spLocks/>
          </p:cNvSpPr>
          <p:nvPr/>
        </p:nvSpPr>
        <p:spPr>
          <a:xfrm>
            <a:off x="-7157" y="3162288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m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5474A7A1-276E-4FAA-8566-48DF5409CD80}"/>
              </a:ext>
            </a:extLst>
          </p:cNvPr>
          <p:cNvSpPr txBox="1">
            <a:spLocks/>
          </p:cNvSpPr>
          <p:nvPr/>
        </p:nvSpPr>
        <p:spPr>
          <a:xfrm>
            <a:off x="65868" y="4055811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4AA888C-1C7F-44BC-88FA-E3E021DD6094}"/>
              </a:ext>
            </a:extLst>
          </p:cNvPr>
          <p:cNvSpPr txBox="1">
            <a:spLocks/>
          </p:cNvSpPr>
          <p:nvPr/>
        </p:nvSpPr>
        <p:spPr>
          <a:xfrm>
            <a:off x="74586" y="4949334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/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blipFill>
                <a:blip r:embed="rId10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7655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279-AA5C-43FE-AC68-A592196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44347"/>
            <a:ext cx="10515600" cy="688515"/>
          </a:xfrm>
        </p:spPr>
        <p:txBody>
          <a:bodyPr/>
          <a:lstStyle/>
          <a:p>
            <a:r>
              <a:rPr lang="en-US" altLang="zh-CN" dirty="0"/>
              <a:t>Medium gives additional fairness!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A92D6-7CD9-4EA5-8BB3-02928CE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4A1B25-43F8-4396-A2F3-E0B7F055B626}"/>
              </a:ext>
            </a:extLst>
          </p:cNvPr>
          <p:cNvGrpSpPr/>
          <p:nvPr/>
        </p:nvGrpSpPr>
        <p:grpSpPr>
          <a:xfrm>
            <a:off x="5518150" y="2006600"/>
            <a:ext cx="6815918" cy="3829050"/>
            <a:chOff x="5581650" y="1606550"/>
            <a:chExt cx="6815918" cy="38290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FFA72-3A95-49F2-99D9-8462CAE0764E}"/>
                </a:ext>
              </a:extLst>
            </p:cNvPr>
            <p:cNvSpPr/>
            <p:nvPr/>
          </p:nvSpPr>
          <p:spPr>
            <a:xfrm>
              <a:off x="5949950" y="189230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187102-AC33-417E-BB86-6B4DAAD048DD}"/>
                </a:ext>
              </a:extLst>
            </p:cNvPr>
            <p:cNvSpPr/>
            <p:nvPr/>
          </p:nvSpPr>
          <p:spPr>
            <a:xfrm>
              <a:off x="5949950" y="3051175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AF2307-AF12-4787-A102-D7B4D09E45D6}"/>
                </a:ext>
              </a:extLst>
            </p:cNvPr>
            <p:cNvSpPr/>
            <p:nvPr/>
          </p:nvSpPr>
          <p:spPr>
            <a:xfrm>
              <a:off x="5949950" y="421005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723A1A94-20D7-47EB-A796-06D4A87B3E2C}"/>
                </a:ext>
              </a:extLst>
            </p:cNvPr>
            <p:cNvSpPr txBox="1">
              <a:spLocks/>
            </p:cNvSpPr>
            <p:nvPr/>
          </p:nvSpPr>
          <p:spPr>
            <a:xfrm>
              <a:off x="10788651" y="2044736"/>
              <a:ext cx="834217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low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6AECB6CF-09AC-4252-87EB-BC3413A13CA1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3276700"/>
              <a:ext cx="1596218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medium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314D10D-D2B0-4B4F-99C8-2BEDAA1A7BE6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4508664"/>
              <a:ext cx="1183469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high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8AEE685-D52D-4F5E-8010-11AE4B987F12}"/>
                </a:ext>
              </a:extLst>
            </p:cNvPr>
            <p:cNvSpPr/>
            <p:nvPr/>
          </p:nvSpPr>
          <p:spPr>
            <a:xfrm>
              <a:off x="5581650" y="1606550"/>
              <a:ext cx="6546850" cy="382905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6147E5ED-E4BC-4026-9F7F-F1D21DDD057B}"/>
              </a:ext>
            </a:extLst>
          </p:cNvPr>
          <p:cNvSpPr txBox="1">
            <a:spLocks/>
          </p:cNvSpPr>
          <p:nvPr/>
        </p:nvSpPr>
        <p:spPr>
          <a:xfrm>
            <a:off x="8226425" y="1427749"/>
            <a:ext cx="1130299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NVMe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/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solidFill>
                <a:srgbClr val="F39C5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/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solidFill>
                <a:srgbClr val="FFD24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/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solidFill>
                <a:srgbClr val="8FC36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/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solidFill>
                <a:srgbClr val="69A4D9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8DBC26E-C599-402D-BA0D-1F11E6BB6E28}"/>
              </a:ext>
            </a:extLst>
          </p:cNvPr>
          <p:cNvSpPr/>
          <p:nvPr/>
        </p:nvSpPr>
        <p:spPr>
          <a:xfrm>
            <a:off x="2877734" y="3200400"/>
            <a:ext cx="1447800" cy="12573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dispatch</a:t>
            </a:r>
            <a:endParaRPr lang="zh-CN" altLang="en-US" sz="20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E1BB9EB-A22B-4808-98DF-8AF8B5924D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93900" y="2487255"/>
            <a:ext cx="883834" cy="1043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3F36FB-4361-454C-9152-7E71E891F0B2}"/>
              </a:ext>
            </a:extLst>
          </p:cNvPr>
          <p:cNvCxnSpPr>
            <a:cxnSpLocks/>
          </p:cNvCxnSpPr>
          <p:nvPr/>
        </p:nvCxnSpPr>
        <p:spPr>
          <a:xfrm>
            <a:off x="1993900" y="3392816"/>
            <a:ext cx="883834" cy="2724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9CD3A5-6CB9-4832-ADB1-1088C8A668D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93900" y="3829050"/>
            <a:ext cx="883834" cy="4369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9E7D16B-62AC-4885-869A-FC4D98297E3C}"/>
              </a:ext>
            </a:extLst>
          </p:cNvPr>
          <p:cNvCxnSpPr>
            <a:cxnSpLocks/>
          </p:cNvCxnSpPr>
          <p:nvPr/>
        </p:nvCxnSpPr>
        <p:spPr>
          <a:xfrm flipV="1">
            <a:off x="1993900" y="4047545"/>
            <a:ext cx="883834" cy="11409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6F7D9C-E453-4A38-9F17-E3E3A14F0197}"/>
              </a:ext>
            </a:extLst>
          </p:cNvPr>
          <p:cNvCxnSpPr>
            <a:cxnSpLocks/>
            <a:stCxn id="18" idx="3"/>
            <a:endCxn id="11" idx="1"/>
          </p:cNvCxnSpPr>
          <p:nvPr/>
        </p:nvCxnSpPr>
        <p:spPr>
          <a:xfrm>
            <a:off x="4325534" y="3829050"/>
            <a:ext cx="1192616" cy="92075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06BBBC6A-9DCA-4B65-93E7-E802BC5624AD}"/>
              </a:ext>
            </a:extLst>
          </p:cNvPr>
          <p:cNvSpPr txBox="1">
            <a:spLocks/>
          </p:cNvSpPr>
          <p:nvPr/>
        </p:nvSpPr>
        <p:spPr>
          <a:xfrm>
            <a:off x="3262904" y="1372687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static H/L ratio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/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blipFill>
                <a:blip r:embed="rId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/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blipFill>
                <a:blip r:embed="rId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/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blipFill>
                <a:blip r:embed="rId8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/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blipFill>
                <a:blip r:embed="rId9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标题 1">
            <a:extLst>
              <a:ext uri="{FF2B5EF4-FFF2-40B4-BE49-F238E27FC236}">
                <a16:creationId xmlns:a16="http://schemas.microsoft.com/office/drawing/2014/main" id="{0F2649CD-94D4-42FF-A661-5DA7EC4A9C80}"/>
              </a:ext>
            </a:extLst>
          </p:cNvPr>
          <p:cNvSpPr txBox="1">
            <a:spLocks/>
          </p:cNvSpPr>
          <p:nvPr/>
        </p:nvSpPr>
        <p:spPr>
          <a:xfrm>
            <a:off x="42836" y="2256566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l</a:t>
            </a: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5E7E1205-C3D2-448B-99B5-45CD989FC4C9}"/>
              </a:ext>
            </a:extLst>
          </p:cNvPr>
          <p:cNvSpPr txBox="1">
            <a:spLocks/>
          </p:cNvSpPr>
          <p:nvPr/>
        </p:nvSpPr>
        <p:spPr>
          <a:xfrm>
            <a:off x="-7157" y="3162288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m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5474A7A1-276E-4FAA-8566-48DF5409CD80}"/>
              </a:ext>
            </a:extLst>
          </p:cNvPr>
          <p:cNvSpPr txBox="1">
            <a:spLocks/>
          </p:cNvSpPr>
          <p:nvPr/>
        </p:nvSpPr>
        <p:spPr>
          <a:xfrm>
            <a:off x="65868" y="4055811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4AA888C-1C7F-44BC-88FA-E3E021DD6094}"/>
              </a:ext>
            </a:extLst>
          </p:cNvPr>
          <p:cNvSpPr txBox="1">
            <a:spLocks/>
          </p:cNvSpPr>
          <p:nvPr/>
        </p:nvSpPr>
        <p:spPr>
          <a:xfrm>
            <a:off x="74586" y="4949334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/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blipFill>
                <a:blip r:embed="rId10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/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blipFill>
                <a:blip r:embed="rId11"/>
                <a:stretch>
                  <a:fillRect l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272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279-AA5C-43FE-AC68-A592196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44347"/>
            <a:ext cx="10515600" cy="688515"/>
          </a:xfrm>
        </p:spPr>
        <p:txBody>
          <a:bodyPr/>
          <a:lstStyle/>
          <a:p>
            <a:r>
              <a:rPr lang="en-US" altLang="zh-CN" dirty="0"/>
              <a:t>Medium gives additional fairness!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A92D6-7CD9-4EA5-8BB3-02928CE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4A1B25-43F8-4396-A2F3-E0B7F055B626}"/>
              </a:ext>
            </a:extLst>
          </p:cNvPr>
          <p:cNvGrpSpPr/>
          <p:nvPr/>
        </p:nvGrpSpPr>
        <p:grpSpPr>
          <a:xfrm>
            <a:off x="5518150" y="2006600"/>
            <a:ext cx="6815918" cy="3829050"/>
            <a:chOff x="5581650" y="1606550"/>
            <a:chExt cx="6815918" cy="38290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FFA72-3A95-49F2-99D9-8462CAE0764E}"/>
                </a:ext>
              </a:extLst>
            </p:cNvPr>
            <p:cNvSpPr/>
            <p:nvPr/>
          </p:nvSpPr>
          <p:spPr>
            <a:xfrm>
              <a:off x="5949950" y="189230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187102-AC33-417E-BB86-6B4DAAD048DD}"/>
                </a:ext>
              </a:extLst>
            </p:cNvPr>
            <p:cNvSpPr/>
            <p:nvPr/>
          </p:nvSpPr>
          <p:spPr>
            <a:xfrm>
              <a:off x="5949950" y="3051175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AF2307-AF12-4787-A102-D7B4D09E45D6}"/>
                </a:ext>
              </a:extLst>
            </p:cNvPr>
            <p:cNvSpPr/>
            <p:nvPr/>
          </p:nvSpPr>
          <p:spPr>
            <a:xfrm>
              <a:off x="5949950" y="421005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723A1A94-20D7-47EB-A796-06D4A87B3E2C}"/>
                </a:ext>
              </a:extLst>
            </p:cNvPr>
            <p:cNvSpPr txBox="1">
              <a:spLocks/>
            </p:cNvSpPr>
            <p:nvPr/>
          </p:nvSpPr>
          <p:spPr>
            <a:xfrm>
              <a:off x="10788651" y="2044736"/>
              <a:ext cx="834217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low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6AECB6CF-09AC-4252-87EB-BC3413A13CA1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3276700"/>
              <a:ext cx="1596218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medium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314D10D-D2B0-4B4F-99C8-2BEDAA1A7BE6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4508664"/>
              <a:ext cx="1183469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high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8AEE685-D52D-4F5E-8010-11AE4B987F12}"/>
                </a:ext>
              </a:extLst>
            </p:cNvPr>
            <p:cNvSpPr/>
            <p:nvPr/>
          </p:nvSpPr>
          <p:spPr>
            <a:xfrm>
              <a:off x="5581650" y="1606550"/>
              <a:ext cx="6546850" cy="382905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6147E5ED-E4BC-4026-9F7F-F1D21DDD057B}"/>
              </a:ext>
            </a:extLst>
          </p:cNvPr>
          <p:cNvSpPr txBox="1">
            <a:spLocks/>
          </p:cNvSpPr>
          <p:nvPr/>
        </p:nvSpPr>
        <p:spPr>
          <a:xfrm>
            <a:off x="8226425" y="1427749"/>
            <a:ext cx="1130299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NVMe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/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solidFill>
                <a:srgbClr val="F39C5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/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solidFill>
                <a:srgbClr val="FFD24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/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solidFill>
                <a:srgbClr val="8FC36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/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solidFill>
                <a:srgbClr val="69A4D9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8DBC26E-C599-402D-BA0D-1F11E6BB6E28}"/>
              </a:ext>
            </a:extLst>
          </p:cNvPr>
          <p:cNvSpPr/>
          <p:nvPr/>
        </p:nvSpPr>
        <p:spPr>
          <a:xfrm>
            <a:off x="2877734" y="3200400"/>
            <a:ext cx="1447800" cy="12573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dispatch</a:t>
            </a:r>
            <a:endParaRPr lang="zh-CN" altLang="en-US" sz="20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E1BB9EB-A22B-4808-98DF-8AF8B5924D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93900" y="2487255"/>
            <a:ext cx="883834" cy="1043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3F36FB-4361-454C-9152-7E71E891F0B2}"/>
              </a:ext>
            </a:extLst>
          </p:cNvPr>
          <p:cNvCxnSpPr>
            <a:cxnSpLocks/>
          </p:cNvCxnSpPr>
          <p:nvPr/>
        </p:nvCxnSpPr>
        <p:spPr>
          <a:xfrm>
            <a:off x="1993900" y="3392816"/>
            <a:ext cx="883834" cy="2724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9CD3A5-6CB9-4832-ADB1-1088C8A668D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93900" y="3829050"/>
            <a:ext cx="883834" cy="4369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9E7D16B-62AC-4885-869A-FC4D98297E3C}"/>
              </a:ext>
            </a:extLst>
          </p:cNvPr>
          <p:cNvCxnSpPr>
            <a:cxnSpLocks/>
          </p:cNvCxnSpPr>
          <p:nvPr/>
        </p:nvCxnSpPr>
        <p:spPr>
          <a:xfrm flipV="1">
            <a:off x="1993900" y="4047545"/>
            <a:ext cx="883834" cy="11409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6F7D9C-E453-4A38-9F17-E3E3A14F0197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325534" y="3829050"/>
            <a:ext cx="1141816" cy="119488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06BBBC6A-9DCA-4B65-93E7-E802BC5624AD}"/>
              </a:ext>
            </a:extLst>
          </p:cNvPr>
          <p:cNvSpPr txBox="1">
            <a:spLocks/>
          </p:cNvSpPr>
          <p:nvPr/>
        </p:nvSpPr>
        <p:spPr>
          <a:xfrm>
            <a:off x="3262904" y="1372687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static H/L ratio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/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blipFill>
                <a:blip r:embed="rId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/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blipFill>
                <a:blip r:embed="rId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/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blipFill>
                <a:blip r:embed="rId8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/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blipFill>
                <a:blip r:embed="rId9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标题 1">
            <a:extLst>
              <a:ext uri="{FF2B5EF4-FFF2-40B4-BE49-F238E27FC236}">
                <a16:creationId xmlns:a16="http://schemas.microsoft.com/office/drawing/2014/main" id="{0F2649CD-94D4-42FF-A661-5DA7EC4A9C80}"/>
              </a:ext>
            </a:extLst>
          </p:cNvPr>
          <p:cNvSpPr txBox="1">
            <a:spLocks/>
          </p:cNvSpPr>
          <p:nvPr/>
        </p:nvSpPr>
        <p:spPr>
          <a:xfrm>
            <a:off x="42836" y="2256566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l</a:t>
            </a: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5E7E1205-C3D2-448B-99B5-45CD989FC4C9}"/>
              </a:ext>
            </a:extLst>
          </p:cNvPr>
          <p:cNvSpPr txBox="1">
            <a:spLocks/>
          </p:cNvSpPr>
          <p:nvPr/>
        </p:nvSpPr>
        <p:spPr>
          <a:xfrm>
            <a:off x="-7157" y="3162288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m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5474A7A1-276E-4FAA-8566-48DF5409CD80}"/>
              </a:ext>
            </a:extLst>
          </p:cNvPr>
          <p:cNvSpPr txBox="1">
            <a:spLocks/>
          </p:cNvSpPr>
          <p:nvPr/>
        </p:nvSpPr>
        <p:spPr>
          <a:xfrm>
            <a:off x="65868" y="4055811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4AA888C-1C7F-44BC-88FA-E3E021DD6094}"/>
              </a:ext>
            </a:extLst>
          </p:cNvPr>
          <p:cNvSpPr txBox="1">
            <a:spLocks/>
          </p:cNvSpPr>
          <p:nvPr/>
        </p:nvSpPr>
        <p:spPr>
          <a:xfrm>
            <a:off x="74586" y="4949334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/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blipFill>
                <a:blip r:embed="rId10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/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blipFill>
                <a:blip r:embed="rId11"/>
                <a:stretch>
                  <a:fillRect l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DB08F18-A795-411F-8D0E-3BF4F97C1119}"/>
                  </a:ext>
                </a:extLst>
              </p:cNvPr>
              <p:cNvSpPr/>
              <p:nvPr/>
            </p:nvSpPr>
            <p:spPr>
              <a:xfrm>
                <a:off x="8305800" y="47628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DB08F18-A795-411F-8D0E-3BF4F97C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762861"/>
                <a:ext cx="438150" cy="450850"/>
              </a:xfrm>
              <a:prstGeom prst="rect">
                <a:avLst/>
              </a:prstGeom>
              <a:blipFill>
                <a:blip r:embed="rId12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F81B060-FCAF-477B-8FB3-2745FCF4997D}"/>
                  </a:ext>
                </a:extLst>
              </p:cNvPr>
              <p:cNvSpPr/>
              <p:nvPr/>
            </p:nvSpPr>
            <p:spPr>
              <a:xfrm>
                <a:off x="8880097" y="478191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F81B060-FCAF-477B-8FB3-2745FCF49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097" y="4781911"/>
                <a:ext cx="438150" cy="450850"/>
              </a:xfrm>
              <a:prstGeom prst="rect">
                <a:avLst/>
              </a:prstGeom>
              <a:blipFill>
                <a:blip r:embed="rId13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623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279-AA5C-43FE-AC68-A592196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44347"/>
            <a:ext cx="10515600" cy="688515"/>
          </a:xfrm>
        </p:spPr>
        <p:txBody>
          <a:bodyPr/>
          <a:lstStyle/>
          <a:p>
            <a:r>
              <a:rPr lang="en-US" altLang="zh-CN" dirty="0"/>
              <a:t>Medium gives additional fairness!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A92D6-7CD9-4EA5-8BB3-02928CE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4A1B25-43F8-4396-A2F3-E0B7F055B626}"/>
              </a:ext>
            </a:extLst>
          </p:cNvPr>
          <p:cNvGrpSpPr/>
          <p:nvPr/>
        </p:nvGrpSpPr>
        <p:grpSpPr>
          <a:xfrm>
            <a:off x="5518150" y="2006600"/>
            <a:ext cx="6815918" cy="3829050"/>
            <a:chOff x="5581650" y="1606550"/>
            <a:chExt cx="6815918" cy="38290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FFA72-3A95-49F2-99D9-8462CAE0764E}"/>
                </a:ext>
              </a:extLst>
            </p:cNvPr>
            <p:cNvSpPr/>
            <p:nvPr/>
          </p:nvSpPr>
          <p:spPr>
            <a:xfrm>
              <a:off x="5949950" y="189230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187102-AC33-417E-BB86-6B4DAAD048DD}"/>
                </a:ext>
              </a:extLst>
            </p:cNvPr>
            <p:cNvSpPr/>
            <p:nvPr/>
          </p:nvSpPr>
          <p:spPr>
            <a:xfrm>
              <a:off x="5949950" y="3051175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AF2307-AF12-4787-A102-D7B4D09E45D6}"/>
                </a:ext>
              </a:extLst>
            </p:cNvPr>
            <p:cNvSpPr/>
            <p:nvPr/>
          </p:nvSpPr>
          <p:spPr>
            <a:xfrm>
              <a:off x="5949950" y="421005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723A1A94-20D7-47EB-A796-06D4A87B3E2C}"/>
                </a:ext>
              </a:extLst>
            </p:cNvPr>
            <p:cNvSpPr txBox="1">
              <a:spLocks/>
            </p:cNvSpPr>
            <p:nvPr/>
          </p:nvSpPr>
          <p:spPr>
            <a:xfrm>
              <a:off x="10788651" y="2044736"/>
              <a:ext cx="834217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low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6AECB6CF-09AC-4252-87EB-BC3413A13CA1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3276700"/>
              <a:ext cx="1596218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medium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314D10D-D2B0-4B4F-99C8-2BEDAA1A7BE6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4508664"/>
              <a:ext cx="1183469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high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8AEE685-D52D-4F5E-8010-11AE4B987F12}"/>
                </a:ext>
              </a:extLst>
            </p:cNvPr>
            <p:cNvSpPr/>
            <p:nvPr/>
          </p:nvSpPr>
          <p:spPr>
            <a:xfrm>
              <a:off x="5581650" y="1606550"/>
              <a:ext cx="6546850" cy="382905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6147E5ED-E4BC-4026-9F7F-F1D21DDD057B}"/>
              </a:ext>
            </a:extLst>
          </p:cNvPr>
          <p:cNvSpPr txBox="1">
            <a:spLocks/>
          </p:cNvSpPr>
          <p:nvPr/>
        </p:nvSpPr>
        <p:spPr>
          <a:xfrm>
            <a:off x="8226425" y="1427749"/>
            <a:ext cx="1130299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NVMe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/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solidFill>
                <a:srgbClr val="F39C5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/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solidFill>
                <a:srgbClr val="FFD24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/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solidFill>
                <a:srgbClr val="8FC36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/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solidFill>
                <a:srgbClr val="69A4D9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8DBC26E-C599-402D-BA0D-1F11E6BB6E28}"/>
              </a:ext>
            </a:extLst>
          </p:cNvPr>
          <p:cNvSpPr/>
          <p:nvPr/>
        </p:nvSpPr>
        <p:spPr>
          <a:xfrm>
            <a:off x="2877734" y="3200400"/>
            <a:ext cx="1447800" cy="12573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dispatch</a:t>
            </a:r>
            <a:endParaRPr lang="zh-CN" altLang="en-US" sz="20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E1BB9EB-A22B-4808-98DF-8AF8B5924D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93900" y="2487255"/>
            <a:ext cx="883834" cy="1043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3F36FB-4361-454C-9152-7E71E891F0B2}"/>
              </a:ext>
            </a:extLst>
          </p:cNvPr>
          <p:cNvCxnSpPr>
            <a:cxnSpLocks/>
          </p:cNvCxnSpPr>
          <p:nvPr/>
        </p:nvCxnSpPr>
        <p:spPr>
          <a:xfrm>
            <a:off x="1993900" y="3392816"/>
            <a:ext cx="883834" cy="2724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9CD3A5-6CB9-4832-ADB1-1088C8A668D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93900" y="3829050"/>
            <a:ext cx="883834" cy="4369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9E7D16B-62AC-4885-869A-FC4D98297E3C}"/>
              </a:ext>
            </a:extLst>
          </p:cNvPr>
          <p:cNvCxnSpPr>
            <a:cxnSpLocks/>
          </p:cNvCxnSpPr>
          <p:nvPr/>
        </p:nvCxnSpPr>
        <p:spPr>
          <a:xfrm flipV="1">
            <a:off x="1993900" y="4047545"/>
            <a:ext cx="883834" cy="11409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6F7D9C-E453-4A38-9F17-E3E3A14F0197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325534" y="3829050"/>
            <a:ext cx="1141816" cy="119488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06BBBC6A-9DCA-4B65-93E7-E802BC5624AD}"/>
              </a:ext>
            </a:extLst>
          </p:cNvPr>
          <p:cNvSpPr txBox="1">
            <a:spLocks/>
          </p:cNvSpPr>
          <p:nvPr/>
        </p:nvSpPr>
        <p:spPr>
          <a:xfrm>
            <a:off x="3262904" y="1372687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static H/L ratio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/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blipFill>
                <a:blip r:embed="rId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/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blipFill>
                <a:blip r:embed="rId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/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blipFill>
                <a:blip r:embed="rId8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/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blipFill>
                <a:blip r:embed="rId9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标题 1">
            <a:extLst>
              <a:ext uri="{FF2B5EF4-FFF2-40B4-BE49-F238E27FC236}">
                <a16:creationId xmlns:a16="http://schemas.microsoft.com/office/drawing/2014/main" id="{0F2649CD-94D4-42FF-A661-5DA7EC4A9C80}"/>
              </a:ext>
            </a:extLst>
          </p:cNvPr>
          <p:cNvSpPr txBox="1">
            <a:spLocks/>
          </p:cNvSpPr>
          <p:nvPr/>
        </p:nvSpPr>
        <p:spPr>
          <a:xfrm>
            <a:off x="42836" y="2256566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l</a:t>
            </a: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5E7E1205-C3D2-448B-99B5-45CD989FC4C9}"/>
              </a:ext>
            </a:extLst>
          </p:cNvPr>
          <p:cNvSpPr txBox="1">
            <a:spLocks/>
          </p:cNvSpPr>
          <p:nvPr/>
        </p:nvSpPr>
        <p:spPr>
          <a:xfrm>
            <a:off x="-7157" y="3162288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m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5474A7A1-276E-4FAA-8566-48DF5409CD80}"/>
              </a:ext>
            </a:extLst>
          </p:cNvPr>
          <p:cNvSpPr txBox="1">
            <a:spLocks/>
          </p:cNvSpPr>
          <p:nvPr/>
        </p:nvSpPr>
        <p:spPr>
          <a:xfrm>
            <a:off x="65868" y="4055811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4AA888C-1C7F-44BC-88FA-E3E021DD6094}"/>
              </a:ext>
            </a:extLst>
          </p:cNvPr>
          <p:cNvSpPr txBox="1">
            <a:spLocks/>
          </p:cNvSpPr>
          <p:nvPr/>
        </p:nvSpPr>
        <p:spPr>
          <a:xfrm>
            <a:off x="74586" y="4949334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/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blipFill>
                <a:blip r:embed="rId10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/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blipFill>
                <a:blip r:embed="rId11"/>
                <a:stretch>
                  <a:fillRect l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DB08F18-A795-411F-8D0E-3BF4F97C1119}"/>
                  </a:ext>
                </a:extLst>
              </p:cNvPr>
              <p:cNvSpPr/>
              <p:nvPr/>
            </p:nvSpPr>
            <p:spPr>
              <a:xfrm>
                <a:off x="8305800" y="47628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DB08F18-A795-411F-8D0E-3BF4F97C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762861"/>
                <a:ext cx="438150" cy="450850"/>
              </a:xfrm>
              <a:prstGeom prst="rect">
                <a:avLst/>
              </a:prstGeom>
              <a:blipFill>
                <a:blip r:embed="rId12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F81B060-FCAF-477B-8FB3-2745FCF4997D}"/>
                  </a:ext>
                </a:extLst>
              </p:cNvPr>
              <p:cNvSpPr/>
              <p:nvPr/>
            </p:nvSpPr>
            <p:spPr>
              <a:xfrm>
                <a:off x="8880097" y="4762861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F81B060-FCAF-477B-8FB3-2745FCF49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097" y="4762861"/>
                <a:ext cx="438150" cy="450850"/>
              </a:xfrm>
              <a:prstGeom prst="rect">
                <a:avLst/>
              </a:prstGeom>
              <a:blipFill>
                <a:blip r:embed="rId13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90633D2-E349-48A0-BC1C-A14536A34D18}"/>
                  </a:ext>
                </a:extLst>
              </p:cNvPr>
              <p:cNvSpPr/>
              <p:nvPr/>
            </p:nvSpPr>
            <p:spPr>
              <a:xfrm>
                <a:off x="9441694" y="4759686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90633D2-E349-48A0-BC1C-A14536A3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694" y="4759686"/>
                <a:ext cx="438150" cy="450850"/>
              </a:xfrm>
              <a:prstGeom prst="rect">
                <a:avLst/>
              </a:prstGeom>
              <a:blipFill>
                <a:blip r:embed="rId14"/>
                <a:stretch>
                  <a:fillRect l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5B288AF-5FAE-406A-8A53-49FBAFA66225}"/>
                  </a:ext>
                </a:extLst>
              </p:cNvPr>
              <p:cNvSpPr/>
              <p:nvPr/>
            </p:nvSpPr>
            <p:spPr>
              <a:xfrm>
                <a:off x="10015991" y="4759686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5B288AF-5FAE-406A-8A53-49FBAFA66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991" y="4759686"/>
                <a:ext cx="438150" cy="450850"/>
              </a:xfrm>
              <a:prstGeom prst="rect">
                <a:avLst/>
              </a:prstGeom>
              <a:blipFill>
                <a:blip r:embed="rId15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8186DD8-F1BC-425E-A460-B4CC343FCB74}"/>
                  </a:ext>
                </a:extLst>
              </p:cNvPr>
              <p:cNvSpPr/>
              <p:nvPr/>
            </p:nvSpPr>
            <p:spPr>
              <a:xfrm>
                <a:off x="6597650" y="2444750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8186DD8-F1BC-425E-A460-B4CC343FC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2444750"/>
                <a:ext cx="438150" cy="450850"/>
              </a:xfrm>
              <a:prstGeom prst="rect">
                <a:avLst/>
              </a:prstGeom>
              <a:blipFill>
                <a:blip r:embed="rId1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E29D2068-670A-4196-A02E-D7EFF46B510D}"/>
                  </a:ext>
                </a:extLst>
              </p:cNvPr>
              <p:cNvSpPr/>
              <p:nvPr/>
            </p:nvSpPr>
            <p:spPr>
              <a:xfrm>
                <a:off x="6597650" y="3600859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E29D2068-670A-4196-A02E-D7EFF46B5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3600859"/>
                <a:ext cx="438150" cy="450850"/>
              </a:xfrm>
              <a:prstGeom prst="rect">
                <a:avLst/>
              </a:prstGeom>
              <a:blipFill>
                <a:blip r:embed="rId1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31753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279-AA5C-43FE-AC68-A592196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44347"/>
            <a:ext cx="10515600" cy="688515"/>
          </a:xfrm>
        </p:spPr>
        <p:txBody>
          <a:bodyPr/>
          <a:lstStyle/>
          <a:p>
            <a:r>
              <a:rPr lang="en-US" altLang="zh-CN" dirty="0"/>
              <a:t>Medium gives additional fairness!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A92D6-7CD9-4EA5-8BB3-02928CE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4A1B25-43F8-4396-A2F3-E0B7F055B626}"/>
              </a:ext>
            </a:extLst>
          </p:cNvPr>
          <p:cNvGrpSpPr/>
          <p:nvPr/>
        </p:nvGrpSpPr>
        <p:grpSpPr>
          <a:xfrm>
            <a:off x="5518150" y="2006600"/>
            <a:ext cx="6815918" cy="3829050"/>
            <a:chOff x="5581650" y="1606550"/>
            <a:chExt cx="6815918" cy="38290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FFA72-3A95-49F2-99D9-8462CAE0764E}"/>
                </a:ext>
              </a:extLst>
            </p:cNvPr>
            <p:cNvSpPr/>
            <p:nvPr/>
          </p:nvSpPr>
          <p:spPr>
            <a:xfrm>
              <a:off x="5949950" y="189230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187102-AC33-417E-BB86-6B4DAAD048DD}"/>
                </a:ext>
              </a:extLst>
            </p:cNvPr>
            <p:cNvSpPr/>
            <p:nvPr/>
          </p:nvSpPr>
          <p:spPr>
            <a:xfrm>
              <a:off x="5949950" y="3051175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AF2307-AF12-4787-A102-D7B4D09E45D6}"/>
                </a:ext>
              </a:extLst>
            </p:cNvPr>
            <p:cNvSpPr/>
            <p:nvPr/>
          </p:nvSpPr>
          <p:spPr>
            <a:xfrm>
              <a:off x="5949950" y="421005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723A1A94-20D7-47EB-A796-06D4A87B3E2C}"/>
                </a:ext>
              </a:extLst>
            </p:cNvPr>
            <p:cNvSpPr txBox="1">
              <a:spLocks/>
            </p:cNvSpPr>
            <p:nvPr/>
          </p:nvSpPr>
          <p:spPr>
            <a:xfrm>
              <a:off x="10788651" y="2044736"/>
              <a:ext cx="834217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low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6AECB6CF-09AC-4252-87EB-BC3413A13CA1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3276700"/>
              <a:ext cx="1596218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medium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314D10D-D2B0-4B4F-99C8-2BEDAA1A7BE6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4508664"/>
              <a:ext cx="1183469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high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8AEE685-D52D-4F5E-8010-11AE4B987F12}"/>
                </a:ext>
              </a:extLst>
            </p:cNvPr>
            <p:cNvSpPr/>
            <p:nvPr/>
          </p:nvSpPr>
          <p:spPr>
            <a:xfrm>
              <a:off x="5581650" y="1606550"/>
              <a:ext cx="6546850" cy="382905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6147E5ED-E4BC-4026-9F7F-F1D21DDD057B}"/>
              </a:ext>
            </a:extLst>
          </p:cNvPr>
          <p:cNvSpPr txBox="1">
            <a:spLocks/>
          </p:cNvSpPr>
          <p:nvPr/>
        </p:nvSpPr>
        <p:spPr>
          <a:xfrm>
            <a:off x="8226425" y="1427749"/>
            <a:ext cx="1130299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NVMe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/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solidFill>
                <a:srgbClr val="F39C5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/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solidFill>
                <a:srgbClr val="FFD24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/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solidFill>
                <a:srgbClr val="8FC36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/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solidFill>
                <a:srgbClr val="69A4D9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8DBC26E-C599-402D-BA0D-1F11E6BB6E28}"/>
              </a:ext>
            </a:extLst>
          </p:cNvPr>
          <p:cNvSpPr/>
          <p:nvPr/>
        </p:nvSpPr>
        <p:spPr>
          <a:xfrm>
            <a:off x="2877734" y="3200400"/>
            <a:ext cx="1447800" cy="12573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dispatch</a:t>
            </a:r>
            <a:endParaRPr lang="zh-CN" altLang="en-US" sz="20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E1BB9EB-A22B-4808-98DF-8AF8B5924D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93900" y="2487255"/>
            <a:ext cx="883834" cy="1043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3F36FB-4361-454C-9152-7E71E891F0B2}"/>
              </a:ext>
            </a:extLst>
          </p:cNvPr>
          <p:cNvCxnSpPr>
            <a:cxnSpLocks/>
          </p:cNvCxnSpPr>
          <p:nvPr/>
        </p:nvCxnSpPr>
        <p:spPr>
          <a:xfrm>
            <a:off x="1993900" y="3392816"/>
            <a:ext cx="883834" cy="2724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9CD3A5-6CB9-4832-ADB1-1088C8A668D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93900" y="3829050"/>
            <a:ext cx="883834" cy="4369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9E7D16B-62AC-4885-869A-FC4D98297E3C}"/>
              </a:ext>
            </a:extLst>
          </p:cNvPr>
          <p:cNvCxnSpPr>
            <a:cxnSpLocks/>
          </p:cNvCxnSpPr>
          <p:nvPr/>
        </p:nvCxnSpPr>
        <p:spPr>
          <a:xfrm flipV="1">
            <a:off x="1993900" y="4047545"/>
            <a:ext cx="883834" cy="11409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6F7D9C-E453-4A38-9F17-E3E3A14F0197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325534" y="3829050"/>
            <a:ext cx="1141816" cy="119488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06BBBC6A-9DCA-4B65-93E7-E802BC5624AD}"/>
              </a:ext>
            </a:extLst>
          </p:cNvPr>
          <p:cNvSpPr txBox="1">
            <a:spLocks/>
          </p:cNvSpPr>
          <p:nvPr/>
        </p:nvSpPr>
        <p:spPr>
          <a:xfrm>
            <a:off x="3262904" y="1372687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static H/L ratio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/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blipFill>
                <a:blip r:embed="rId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/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blipFill>
                <a:blip r:embed="rId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/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blipFill>
                <a:blip r:embed="rId8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/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blipFill>
                <a:blip r:embed="rId9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标题 1">
            <a:extLst>
              <a:ext uri="{FF2B5EF4-FFF2-40B4-BE49-F238E27FC236}">
                <a16:creationId xmlns:a16="http://schemas.microsoft.com/office/drawing/2014/main" id="{0F2649CD-94D4-42FF-A661-5DA7EC4A9C80}"/>
              </a:ext>
            </a:extLst>
          </p:cNvPr>
          <p:cNvSpPr txBox="1">
            <a:spLocks/>
          </p:cNvSpPr>
          <p:nvPr/>
        </p:nvSpPr>
        <p:spPr>
          <a:xfrm>
            <a:off x="42836" y="2256566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l</a:t>
            </a: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5E7E1205-C3D2-448B-99B5-45CD989FC4C9}"/>
              </a:ext>
            </a:extLst>
          </p:cNvPr>
          <p:cNvSpPr txBox="1">
            <a:spLocks/>
          </p:cNvSpPr>
          <p:nvPr/>
        </p:nvSpPr>
        <p:spPr>
          <a:xfrm>
            <a:off x="-7157" y="3162288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m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5474A7A1-276E-4FAA-8566-48DF5409CD80}"/>
              </a:ext>
            </a:extLst>
          </p:cNvPr>
          <p:cNvSpPr txBox="1">
            <a:spLocks/>
          </p:cNvSpPr>
          <p:nvPr/>
        </p:nvSpPr>
        <p:spPr>
          <a:xfrm>
            <a:off x="65868" y="4055811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4AA888C-1C7F-44BC-88FA-E3E021DD6094}"/>
              </a:ext>
            </a:extLst>
          </p:cNvPr>
          <p:cNvSpPr txBox="1">
            <a:spLocks/>
          </p:cNvSpPr>
          <p:nvPr/>
        </p:nvSpPr>
        <p:spPr>
          <a:xfrm>
            <a:off x="74586" y="4949334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/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blipFill>
                <a:blip r:embed="rId10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/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blipFill>
                <a:blip r:embed="rId11"/>
                <a:stretch>
                  <a:fillRect l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DB08F18-A795-411F-8D0E-3BF4F97C1119}"/>
                  </a:ext>
                </a:extLst>
              </p:cNvPr>
              <p:cNvSpPr/>
              <p:nvPr/>
            </p:nvSpPr>
            <p:spPr>
              <a:xfrm>
                <a:off x="8305800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DB08F18-A795-411F-8D0E-3BF4F97C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762861"/>
                <a:ext cx="438150" cy="450850"/>
              </a:xfrm>
              <a:prstGeom prst="rect">
                <a:avLst/>
              </a:prstGeom>
              <a:blipFill>
                <a:blip r:embed="rId12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F81B060-FCAF-477B-8FB3-2745FCF4997D}"/>
                  </a:ext>
                </a:extLst>
              </p:cNvPr>
              <p:cNvSpPr/>
              <p:nvPr/>
            </p:nvSpPr>
            <p:spPr>
              <a:xfrm>
                <a:off x="8880097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F81B060-FCAF-477B-8FB3-2745FCF49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097" y="4762861"/>
                <a:ext cx="438150" cy="450850"/>
              </a:xfrm>
              <a:prstGeom prst="rect">
                <a:avLst/>
              </a:prstGeom>
              <a:blipFill>
                <a:blip r:embed="rId13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90633D2-E349-48A0-BC1C-A14536A34D18}"/>
                  </a:ext>
                </a:extLst>
              </p:cNvPr>
              <p:cNvSpPr/>
              <p:nvPr/>
            </p:nvSpPr>
            <p:spPr>
              <a:xfrm>
                <a:off x="9441694" y="4759686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90633D2-E349-48A0-BC1C-A14536A3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694" y="4759686"/>
                <a:ext cx="438150" cy="450850"/>
              </a:xfrm>
              <a:prstGeom prst="rect">
                <a:avLst/>
              </a:prstGeom>
              <a:blipFill>
                <a:blip r:embed="rId14"/>
                <a:stretch>
                  <a:fillRect l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5B288AF-5FAE-406A-8A53-49FBAFA66225}"/>
                  </a:ext>
                </a:extLst>
              </p:cNvPr>
              <p:cNvSpPr/>
              <p:nvPr/>
            </p:nvSpPr>
            <p:spPr>
              <a:xfrm>
                <a:off x="10015991" y="4759686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5B288AF-5FAE-406A-8A53-49FBAFA66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991" y="4759686"/>
                <a:ext cx="438150" cy="450850"/>
              </a:xfrm>
              <a:prstGeom prst="rect">
                <a:avLst/>
              </a:prstGeom>
              <a:blipFill>
                <a:blip r:embed="rId15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8186DD8-F1BC-425E-A460-B4CC343FCB74}"/>
                  </a:ext>
                </a:extLst>
              </p:cNvPr>
              <p:cNvSpPr/>
              <p:nvPr/>
            </p:nvSpPr>
            <p:spPr>
              <a:xfrm>
                <a:off x="6597650" y="2444750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8186DD8-F1BC-425E-A460-B4CC343FC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2444750"/>
                <a:ext cx="438150" cy="450850"/>
              </a:xfrm>
              <a:prstGeom prst="rect">
                <a:avLst/>
              </a:prstGeom>
              <a:blipFill>
                <a:blip r:embed="rId1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E29D2068-670A-4196-A02E-D7EFF46B510D}"/>
                  </a:ext>
                </a:extLst>
              </p:cNvPr>
              <p:cNvSpPr/>
              <p:nvPr/>
            </p:nvSpPr>
            <p:spPr>
              <a:xfrm>
                <a:off x="6597650" y="3600859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E29D2068-670A-4196-A02E-D7EFF46B5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3600859"/>
                <a:ext cx="438150" cy="450850"/>
              </a:xfrm>
              <a:prstGeom prst="rect">
                <a:avLst/>
              </a:prstGeom>
              <a:blipFill>
                <a:blip r:embed="rId1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893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5FFE0B-D3AB-458E-B90C-BD0423454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I/O Scheduling</a:t>
            </a:r>
            <a:endParaRPr lang="en-US" dirty="0"/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D3A2B24B-6232-0D49-B8A9-1339C76B7381}"/>
              </a:ext>
            </a:extLst>
          </p:cNvPr>
          <p:cNvCxnSpPr>
            <a:cxnSpLocks/>
          </p:cNvCxnSpPr>
          <p:nvPr/>
        </p:nvCxnSpPr>
        <p:spPr>
          <a:xfrm>
            <a:off x="6064887" y="4519804"/>
            <a:ext cx="1" cy="63522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圆角矩形 11">
            <a:extLst>
              <a:ext uri="{FF2B5EF4-FFF2-40B4-BE49-F238E27FC236}">
                <a16:creationId xmlns:a16="http://schemas.microsoft.com/office/drawing/2014/main" id="{A9CF395D-637B-2849-B8B1-3208E87D4F15}"/>
              </a:ext>
            </a:extLst>
          </p:cNvPr>
          <p:cNvSpPr/>
          <p:nvPr/>
        </p:nvSpPr>
        <p:spPr>
          <a:xfrm>
            <a:off x="3769653" y="5153891"/>
            <a:ext cx="4590473" cy="1025236"/>
          </a:xfrm>
          <a:prstGeom prst="roundRect">
            <a:avLst/>
          </a:prstGeom>
          <a:solidFill>
            <a:srgbClr val="A389CB">
              <a:alpha val="688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solidFill>
                <a:sysClr val="windowText" lastClr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3C424B6-CD42-AA48-B3D0-378539A41B99}"/>
              </a:ext>
            </a:extLst>
          </p:cNvPr>
          <p:cNvSpPr txBox="1"/>
          <p:nvPr/>
        </p:nvSpPr>
        <p:spPr>
          <a:xfrm>
            <a:off x="5045608" y="5366545"/>
            <a:ext cx="20385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>
                <a:latin typeface="Gill Sans MT" panose="020B0502020104020203" pitchFamily="34" charset="0"/>
              </a:rPr>
              <a:t>NVMe SSD</a:t>
            </a:r>
            <a:endParaRPr kumimoji="1" lang="zh-CN" altLang="en-US" sz="2800" dirty="0">
              <a:latin typeface="Gill Sans MT" panose="020B0502020104020203" pitchFamily="34" charset="0"/>
            </a:endParaRPr>
          </a:p>
        </p:txBody>
      </p:sp>
      <p:sp>
        <p:nvSpPr>
          <p:cNvPr id="16" name="圆角矩形 15">
            <a:extLst>
              <a:ext uri="{FF2B5EF4-FFF2-40B4-BE49-F238E27FC236}">
                <a16:creationId xmlns:a16="http://schemas.microsoft.com/office/drawing/2014/main" id="{1E7A778B-20E7-BA4F-BD27-49719B34F852}"/>
              </a:ext>
            </a:extLst>
          </p:cNvPr>
          <p:cNvSpPr/>
          <p:nvPr/>
        </p:nvSpPr>
        <p:spPr>
          <a:xfrm>
            <a:off x="3232299" y="2386323"/>
            <a:ext cx="5658865" cy="2274003"/>
          </a:xfrm>
          <a:prstGeom prst="roundRect">
            <a:avLst/>
          </a:prstGeom>
          <a:solidFill>
            <a:srgbClr val="A3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 dirty="0">
              <a:solidFill>
                <a:sysClr val="windowText" lastClr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圆角矩形 16">
            <a:extLst>
              <a:ext uri="{FF2B5EF4-FFF2-40B4-BE49-F238E27FC236}">
                <a16:creationId xmlns:a16="http://schemas.microsoft.com/office/drawing/2014/main" id="{F2C5B9DB-5318-4A41-8EDE-6E4A6E5B54C3}"/>
              </a:ext>
            </a:extLst>
          </p:cNvPr>
          <p:cNvSpPr/>
          <p:nvPr/>
        </p:nvSpPr>
        <p:spPr>
          <a:xfrm>
            <a:off x="3721527" y="1466207"/>
            <a:ext cx="1159408" cy="589280"/>
          </a:xfrm>
          <a:prstGeom prst="roundRect">
            <a:avLst/>
          </a:prstGeom>
          <a:solidFill>
            <a:srgbClr val="A389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APP</a:t>
            </a:r>
            <a:endParaRPr kumimoji="1" lang="zh-CN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8" name="圆角矩形 17">
            <a:extLst>
              <a:ext uri="{FF2B5EF4-FFF2-40B4-BE49-F238E27FC236}">
                <a16:creationId xmlns:a16="http://schemas.microsoft.com/office/drawing/2014/main" id="{13B1FF00-3D95-2448-9559-290B8BAF9C86}"/>
              </a:ext>
            </a:extLst>
          </p:cNvPr>
          <p:cNvSpPr/>
          <p:nvPr/>
        </p:nvSpPr>
        <p:spPr>
          <a:xfrm>
            <a:off x="5237908" y="1455023"/>
            <a:ext cx="1159408" cy="589280"/>
          </a:xfrm>
          <a:prstGeom prst="roundRect">
            <a:avLst/>
          </a:prstGeom>
          <a:solidFill>
            <a:srgbClr val="A389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APP</a:t>
            </a:r>
            <a:endParaRPr kumimoji="1" lang="zh-CN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6DC98B70-4297-8547-BB65-BA43B09D5AC9}"/>
              </a:ext>
            </a:extLst>
          </p:cNvPr>
          <p:cNvSpPr/>
          <p:nvPr/>
        </p:nvSpPr>
        <p:spPr>
          <a:xfrm>
            <a:off x="6754289" y="1444253"/>
            <a:ext cx="1159408" cy="589280"/>
          </a:xfrm>
          <a:prstGeom prst="roundRect">
            <a:avLst/>
          </a:prstGeom>
          <a:solidFill>
            <a:srgbClr val="A389C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APP</a:t>
            </a:r>
            <a:endParaRPr kumimoji="1" lang="zh-CN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FA1845E-CCEC-454B-8003-A58B6A84BBBF}"/>
              </a:ext>
            </a:extLst>
          </p:cNvPr>
          <p:cNvSpPr/>
          <p:nvPr/>
        </p:nvSpPr>
        <p:spPr>
          <a:xfrm>
            <a:off x="4546223" y="2832785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A3035C2-9133-1A48-9B2F-AF7250849DE0}"/>
              </a:ext>
            </a:extLst>
          </p:cNvPr>
          <p:cNvSpPr/>
          <p:nvPr/>
        </p:nvSpPr>
        <p:spPr>
          <a:xfrm>
            <a:off x="4546223" y="3043612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78D88DC-F29B-BF47-B8C7-8C2414AC1B0B}"/>
              </a:ext>
            </a:extLst>
          </p:cNvPr>
          <p:cNvSpPr/>
          <p:nvPr/>
        </p:nvSpPr>
        <p:spPr>
          <a:xfrm>
            <a:off x="4546223" y="3247986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20505A31-E4CB-9247-A573-04E0A3411188}"/>
              </a:ext>
            </a:extLst>
          </p:cNvPr>
          <p:cNvSpPr/>
          <p:nvPr/>
        </p:nvSpPr>
        <p:spPr>
          <a:xfrm>
            <a:off x="4927223" y="2832785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8F8C69A-F733-E641-AED8-77884FFB2D21}"/>
              </a:ext>
            </a:extLst>
          </p:cNvPr>
          <p:cNvSpPr/>
          <p:nvPr/>
        </p:nvSpPr>
        <p:spPr>
          <a:xfrm>
            <a:off x="4927223" y="3043612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3D70F0C-3535-594E-B2EB-645200B24CA3}"/>
              </a:ext>
            </a:extLst>
          </p:cNvPr>
          <p:cNvSpPr/>
          <p:nvPr/>
        </p:nvSpPr>
        <p:spPr>
          <a:xfrm>
            <a:off x="4927223" y="3247986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B3F9B16-1FE1-8D48-A93B-7271486DB6A7}"/>
              </a:ext>
            </a:extLst>
          </p:cNvPr>
          <p:cNvSpPr/>
          <p:nvPr/>
        </p:nvSpPr>
        <p:spPr>
          <a:xfrm>
            <a:off x="5308223" y="2832784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26C5511-EE82-794A-B206-048E299FC259}"/>
              </a:ext>
            </a:extLst>
          </p:cNvPr>
          <p:cNvSpPr/>
          <p:nvPr/>
        </p:nvSpPr>
        <p:spPr>
          <a:xfrm>
            <a:off x="5308223" y="3043611"/>
            <a:ext cx="182880" cy="2108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A0EEDF5-1A29-634E-A972-A7B5F4E89B8B}"/>
              </a:ext>
            </a:extLst>
          </p:cNvPr>
          <p:cNvSpPr/>
          <p:nvPr/>
        </p:nvSpPr>
        <p:spPr>
          <a:xfrm>
            <a:off x="5308223" y="3247985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708E1E23-689F-F84E-96BD-E3EA5D9020AB}"/>
              </a:ext>
            </a:extLst>
          </p:cNvPr>
          <p:cNvSpPr/>
          <p:nvPr/>
        </p:nvSpPr>
        <p:spPr>
          <a:xfrm>
            <a:off x="4725294" y="3821806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B0A2A09-A70A-754C-B794-8D8212847FC5}"/>
              </a:ext>
            </a:extLst>
          </p:cNvPr>
          <p:cNvSpPr/>
          <p:nvPr/>
        </p:nvSpPr>
        <p:spPr>
          <a:xfrm>
            <a:off x="4725294" y="4032633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7E936F1-19F5-5D4C-B7ED-D3AE3403A24B}"/>
              </a:ext>
            </a:extLst>
          </p:cNvPr>
          <p:cNvSpPr/>
          <p:nvPr/>
        </p:nvSpPr>
        <p:spPr>
          <a:xfrm>
            <a:off x="4725294" y="4237007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FECDAB72-8BDB-954D-B0A4-07FE3719292E}"/>
              </a:ext>
            </a:extLst>
          </p:cNvPr>
          <p:cNvSpPr/>
          <p:nvPr/>
        </p:nvSpPr>
        <p:spPr>
          <a:xfrm>
            <a:off x="5308223" y="3821806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F1C5BC5E-8E52-5344-B51A-5712E92A289E}"/>
              </a:ext>
            </a:extLst>
          </p:cNvPr>
          <p:cNvSpPr/>
          <p:nvPr/>
        </p:nvSpPr>
        <p:spPr>
          <a:xfrm>
            <a:off x="5308223" y="4032633"/>
            <a:ext cx="182880" cy="210827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F217F69-F1BF-E649-8C43-C7D7DD88A3A8}"/>
              </a:ext>
            </a:extLst>
          </p:cNvPr>
          <p:cNvSpPr/>
          <p:nvPr/>
        </p:nvSpPr>
        <p:spPr>
          <a:xfrm>
            <a:off x="5308223" y="4237007"/>
            <a:ext cx="182880" cy="2108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cxnSp>
        <p:nvCxnSpPr>
          <p:cNvPr id="54" name="肘形连接符 53">
            <a:extLst>
              <a:ext uri="{FF2B5EF4-FFF2-40B4-BE49-F238E27FC236}">
                <a16:creationId xmlns:a16="http://schemas.microsoft.com/office/drawing/2014/main" id="{D965CAE3-E056-F44C-8C17-A1D08B89733A}"/>
              </a:ext>
            </a:extLst>
          </p:cNvPr>
          <p:cNvCxnSpPr>
            <a:cxnSpLocks/>
            <a:stCxn id="22" idx="2"/>
            <a:endCxn id="47" idx="0"/>
          </p:cNvCxnSpPr>
          <p:nvPr/>
        </p:nvCxnSpPr>
        <p:spPr>
          <a:xfrm rot="16200000" flipH="1">
            <a:off x="4545702" y="3550773"/>
            <a:ext cx="362993" cy="179071"/>
          </a:xfrm>
          <a:prstGeom prst="bentConnector3">
            <a:avLst/>
          </a:prstGeom>
          <a:ln w="222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肘形连接符 55">
            <a:extLst>
              <a:ext uri="{FF2B5EF4-FFF2-40B4-BE49-F238E27FC236}">
                <a16:creationId xmlns:a16="http://schemas.microsoft.com/office/drawing/2014/main" id="{43F1F035-48CA-C647-8D08-64465E03B8C0}"/>
              </a:ext>
            </a:extLst>
          </p:cNvPr>
          <p:cNvCxnSpPr>
            <a:cxnSpLocks/>
            <a:stCxn id="31" idx="2"/>
            <a:endCxn id="47" idx="0"/>
          </p:cNvCxnSpPr>
          <p:nvPr/>
        </p:nvCxnSpPr>
        <p:spPr>
          <a:xfrm rot="5400000">
            <a:off x="4736203" y="3539345"/>
            <a:ext cx="362993" cy="201929"/>
          </a:xfrm>
          <a:prstGeom prst="bentConnector3">
            <a:avLst/>
          </a:prstGeom>
          <a:ln w="2222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线箭头连接符 65">
            <a:extLst>
              <a:ext uri="{FF2B5EF4-FFF2-40B4-BE49-F238E27FC236}">
                <a16:creationId xmlns:a16="http://schemas.microsoft.com/office/drawing/2014/main" id="{84AA75FB-FB91-3745-A2D5-AD2FDD9E86AF}"/>
              </a:ext>
            </a:extLst>
          </p:cNvPr>
          <p:cNvCxnSpPr>
            <a:cxnSpLocks/>
            <a:stCxn id="34" idx="2"/>
            <a:endCxn id="50" idx="0"/>
          </p:cNvCxnSpPr>
          <p:nvPr/>
        </p:nvCxnSpPr>
        <p:spPr>
          <a:xfrm>
            <a:off x="5399663" y="3458812"/>
            <a:ext cx="0" cy="362994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圆角矩形 67">
            <a:extLst>
              <a:ext uri="{FF2B5EF4-FFF2-40B4-BE49-F238E27FC236}">
                <a16:creationId xmlns:a16="http://schemas.microsoft.com/office/drawing/2014/main" id="{69AEFA58-C19E-0D4E-A0C5-03395787B84F}"/>
              </a:ext>
            </a:extLst>
          </p:cNvPr>
          <p:cNvSpPr/>
          <p:nvPr/>
        </p:nvSpPr>
        <p:spPr>
          <a:xfrm>
            <a:off x="6061783" y="2778719"/>
            <a:ext cx="1411833" cy="5695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Software queues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69" name="圆角矩形 68">
            <a:extLst>
              <a:ext uri="{FF2B5EF4-FFF2-40B4-BE49-F238E27FC236}">
                <a16:creationId xmlns:a16="http://schemas.microsoft.com/office/drawing/2014/main" id="{48079764-63F8-C142-8F99-C0C1B563B02B}"/>
              </a:ext>
            </a:extLst>
          </p:cNvPr>
          <p:cNvSpPr/>
          <p:nvPr/>
        </p:nvSpPr>
        <p:spPr>
          <a:xfrm>
            <a:off x="6080689" y="3851783"/>
            <a:ext cx="1411833" cy="5695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Hardware issue queues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cxnSp>
        <p:nvCxnSpPr>
          <p:cNvPr id="71" name="直线箭头连接符 70">
            <a:extLst>
              <a:ext uri="{FF2B5EF4-FFF2-40B4-BE49-F238E27FC236}">
                <a16:creationId xmlns:a16="http://schemas.microsoft.com/office/drawing/2014/main" id="{29D673FC-9349-B14B-8842-36D9D76C3D50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298470" y="2055487"/>
            <a:ext cx="2761" cy="540222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线箭头连接符 73">
            <a:extLst>
              <a:ext uri="{FF2B5EF4-FFF2-40B4-BE49-F238E27FC236}">
                <a16:creationId xmlns:a16="http://schemas.microsoft.com/office/drawing/2014/main" id="{50D93907-4AF7-1C48-A5E3-207422DC368B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5817612" y="2044303"/>
            <a:ext cx="1" cy="551406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线箭头连接符 75">
            <a:extLst>
              <a:ext uri="{FF2B5EF4-FFF2-40B4-BE49-F238E27FC236}">
                <a16:creationId xmlns:a16="http://schemas.microsoft.com/office/drawing/2014/main" id="{F6A53062-FDC1-9F48-8DD6-0875AF4DB0C7}"/>
              </a:ext>
            </a:extLst>
          </p:cNvPr>
          <p:cNvCxnSpPr>
            <a:cxnSpLocks/>
          </p:cNvCxnSpPr>
          <p:nvPr/>
        </p:nvCxnSpPr>
        <p:spPr>
          <a:xfrm>
            <a:off x="7331273" y="2033533"/>
            <a:ext cx="1" cy="551406"/>
          </a:xfrm>
          <a:prstGeom prst="straightConnector1">
            <a:avLst/>
          </a:prstGeom>
          <a:ln w="444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>
            <a:extLst>
              <a:ext uri="{FF2B5EF4-FFF2-40B4-BE49-F238E27FC236}">
                <a16:creationId xmlns:a16="http://schemas.microsoft.com/office/drawing/2014/main" id="{08C978F0-141B-244A-B822-54BD44864188}"/>
              </a:ext>
            </a:extLst>
          </p:cNvPr>
          <p:cNvSpPr/>
          <p:nvPr/>
        </p:nvSpPr>
        <p:spPr>
          <a:xfrm>
            <a:off x="4207299" y="2512788"/>
            <a:ext cx="152656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m</a:t>
            </a:r>
            <a:r>
              <a:rPr lang="en-US" altLang="zh-CN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ulti queue</a:t>
            </a:r>
            <a:endParaRPr lang="zh-CN" altLang="en-US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88" name="图形 87">
            <a:extLst>
              <a:ext uri="{FF2B5EF4-FFF2-40B4-BE49-F238E27FC236}">
                <a16:creationId xmlns:a16="http://schemas.microsoft.com/office/drawing/2014/main" id="{CF6C00C5-F872-F64D-8044-983CB13F9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91136" y="3063850"/>
            <a:ext cx="863571" cy="863571"/>
          </a:xfrm>
          <a:prstGeom prst="rect">
            <a:avLst/>
          </a:prstGeom>
        </p:spPr>
      </p:pic>
      <p:sp>
        <p:nvSpPr>
          <p:cNvPr id="90" name="文本框 89">
            <a:extLst>
              <a:ext uri="{FF2B5EF4-FFF2-40B4-BE49-F238E27FC236}">
                <a16:creationId xmlns:a16="http://schemas.microsoft.com/office/drawing/2014/main" id="{B715F95A-9BE4-1741-98B8-3CDF2CC36BE8}"/>
              </a:ext>
            </a:extLst>
          </p:cNvPr>
          <p:cNvSpPr txBox="1"/>
          <p:nvPr/>
        </p:nvSpPr>
        <p:spPr>
          <a:xfrm>
            <a:off x="3015172" y="335503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Gill Sans MT" panose="020B0502020104020203" pitchFamily="34" charset="0"/>
              </a:rPr>
              <a:t>🔥</a:t>
            </a:r>
            <a:endParaRPr kumimoji="1" lang="zh-CN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91" name="下箭头 90">
            <a:extLst>
              <a:ext uri="{FF2B5EF4-FFF2-40B4-BE49-F238E27FC236}">
                <a16:creationId xmlns:a16="http://schemas.microsoft.com/office/drawing/2014/main" id="{1D939510-4FDD-914E-8CFE-9041E67BC192}"/>
              </a:ext>
            </a:extLst>
          </p:cNvPr>
          <p:cNvSpPr/>
          <p:nvPr/>
        </p:nvSpPr>
        <p:spPr>
          <a:xfrm>
            <a:off x="9536364" y="2598282"/>
            <a:ext cx="187640" cy="3056024"/>
          </a:xfrm>
          <a:prstGeom prst="downArrow">
            <a:avLst/>
          </a:prstGeom>
          <a:solidFill>
            <a:srgbClr val="A3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000">
              <a:latin typeface="Gill Sans MT" panose="020B0502020104020203" pitchFamily="34" charset="0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AB15832C-FAC7-594F-A18E-790EF5651B06}"/>
              </a:ext>
            </a:extLst>
          </p:cNvPr>
          <p:cNvSpPr txBox="1"/>
          <p:nvPr/>
        </p:nvSpPr>
        <p:spPr>
          <a:xfrm>
            <a:off x="9778714" y="3842372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000" dirty="0">
                <a:latin typeface="Gill Sans MT" panose="020B0502020104020203" pitchFamily="34" charset="0"/>
              </a:rPr>
              <a:t>I/O Scheduling</a:t>
            </a:r>
            <a:endParaRPr kumimoji="1" lang="zh-CN" altLang="en-US" sz="2000" dirty="0">
              <a:latin typeface="Gill Sans MT" panose="020B0502020104020203" pitchFamily="34" charset="0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E2EDBDB7-0CF3-884E-858B-2257F2D27B87}"/>
              </a:ext>
            </a:extLst>
          </p:cNvPr>
          <p:cNvSpPr/>
          <p:nvPr/>
        </p:nvSpPr>
        <p:spPr>
          <a:xfrm>
            <a:off x="7361149" y="2384248"/>
            <a:ext cx="152714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b</a:t>
            </a:r>
            <a:r>
              <a:rPr lang="en-US" altLang="zh-CN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lock layer</a:t>
            </a:r>
            <a:endParaRPr lang="zh-CN" alt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 animBg="1"/>
      <p:bldP spid="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279-AA5C-43FE-AC68-A5921965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344347"/>
            <a:ext cx="10515600" cy="688515"/>
          </a:xfrm>
        </p:spPr>
        <p:txBody>
          <a:bodyPr/>
          <a:lstStyle/>
          <a:p>
            <a:r>
              <a:rPr lang="en-US" altLang="zh-CN" dirty="0"/>
              <a:t>Medium gives additional fairness!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CA92D6-7CD9-4EA5-8BB3-02928CE01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4A1B25-43F8-4396-A2F3-E0B7F055B626}"/>
              </a:ext>
            </a:extLst>
          </p:cNvPr>
          <p:cNvGrpSpPr/>
          <p:nvPr/>
        </p:nvGrpSpPr>
        <p:grpSpPr>
          <a:xfrm>
            <a:off x="5518150" y="2006600"/>
            <a:ext cx="6815918" cy="3829050"/>
            <a:chOff x="5581650" y="1606550"/>
            <a:chExt cx="6815918" cy="382905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B9FFFA72-3A95-49F2-99D9-8462CAE0764E}"/>
                </a:ext>
              </a:extLst>
            </p:cNvPr>
            <p:cNvSpPr/>
            <p:nvPr/>
          </p:nvSpPr>
          <p:spPr>
            <a:xfrm>
              <a:off x="5949950" y="189230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4187102-AC33-417E-BB86-6B4DAAD048DD}"/>
                </a:ext>
              </a:extLst>
            </p:cNvPr>
            <p:cNvSpPr/>
            <p:nvPr/>
          </p:nvSpPr>
          <p:spPr>
            <a:xfrm>
              <a:off x="5949950" y="3051175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EAF2307-AF12-4787-A102-D7B4D09E45D6}"/>
                </a:ext>
              </a:extLst>
            </p:cNvPr>
            <p:cNvSpPr/>
            <p:nvPr/>
          </p:nvSpPr>
          <p:spPr>
            <a:xfrm>
              <a:off x="5949950" y="4210050"/>
              <a:ext cx="4851400" cy="755650"/>
            </a:xfrm>
            <a:prstGeom prst="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标题 1">
              <a:extLst>
                <a:ext uri="{FF2B5EF4-FFF2-40B4-BE49-F238E27FC236}">
                  <a16:creationId xmlns:a16="http://schemas.microsoft.com/office/drawing/2014/main" id="{723A1A94-20D7-47EB-A796-06D4A87B3E2C}"/>
                </a:ext>
              </a:extLst>
            </p:cNvPr>
            <p:cNvSpPr txBox="1">
              <a:spLocks/>
            </p:cNvSpPr>
            <p:nvPr/>
          </p:nvSpPr>
          <p:spPr>
            <a:xfrm>
              <a:off x="10788651" y="2044736"/>
              <a:ext cx="834217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low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9" name="标题 1">
              <a:extLst>
                <a:ext uri="{FF2B5EF4-FFF2-40B4-BE49-F238E27FC236}">
                  <a16:creationId xmlns:a16="http://schemas.microsoft.com/office/drawing/2014/main" id="{6AECB6CF-09AC-4252-87EB-BC3413A13CA1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3276700"/>
              <a:ext cx="1596218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微软雅黑"/>
                </a:rPr>
                <a:t>medium</a:t>
              </a:r>
            </a:p>
          </p:txBody>
        </p:sp>
        <p:sp>
          <p:nvSpPr>
            <p:cNvPr id="10" name="标题 1">
              <a:extLst>
                <a:ext uri="{FF2B5EF4-FFF2-40B4-BE49-F238E27FC236}">
                  <a16:creationId xmlns:a16="http://schemas.microsoft.com/office/drawing/2014/main" id="{2314D10D-D2B0-4B4F-99C8-2BEDAA1A7BE6}"/>
                </a:ext>
              </a:extLst>
            </p:cNvPr>
            <p:cNvSpPr txBox="1">
              <a:spLocks/>
            </p:cNvSpPr>
            <p:nvPr/>
          </p:nvSpPr>
          <p:spPr>
            <a:xfrm>
              <a:off x="10801350" y="4508664"/>
              <a:ext cx="1183469" cy="46137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 baseline="0">
                  <a:solidFill>
                    <a:srgbClr val="543795"/>
                  </a:solidFill>
                  <a:latin typeface="Gill Sans MT" panose="020B0502020104020203" pitchFamily="34" charset="0"/>
                  <a:ea typeface="+mn-ea"/>
                  <a:cs typeface="+mj-cs"/>
                </a:defRPr>
              </a:lvl1pPr>
            </a:lstStyle>
            <a:p>
              <a:pPr algn="l"/>
              <a:r>
                <a:rPr lang="en-US" altLang="zh-CN" sz="2400" i="0" u="none" strike="noStrike" baseline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high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B8AEE685-D52D-4F5E-8010-11AE4B987F12}"/>
                </a:ext>
              </a:extLst>
            </p:cNvPr>
            <p:cNvSpPr/>
            <p:nvPr/>
          </p:nvSpPr>
          <p:spPr>
            <a:xfrm>
              <a:off x="5581650" y="1606550"/>
              <a:ext cx="6546850" cy="3829050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id="{6147E5ED-E4BC-4026-9F7F-F1D21DDD057B}"/>
              </a:ext>
            </a:extLst>
          </p:cNvPr>
          <p:cNvSpPr txBox="1">
            <a:spLocks/>
          </p:cNvSpPr>
          <p:nvPr/>
        </p:nvSpPr>
        <p:spPr>
          <a:xfrm>
            <a:off x="8226425" y="1427749"/>
            <a:ext cx="1130299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NVMe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/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solidFill>
                <a:srgbClr val="F39C5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weight=1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D5C0A8A-40F0-4D9F-AF0C-11673A776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2142997"/>
                <a:ext cx="1574800" cy="6885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/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solidFill>
                <a:srgbClr val="FFD243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47FE294-B608-46F6-BF2C-9B07A066A9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048559"/>
                <a:ext cx="1574800" cy="688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/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solidFill>
                <a:srgbClr val="8FC36B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0E896D6D-58D2-48E4-A08C-A8E383A4F4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921585"/>
                <a:ext cx="1574800" cy="688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/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solidFill>
                <a:srgbClr val="69A4D9"/>
              </a:solidFill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weight=3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16B4B5DE-15F4-426F-B0F6-FA0C561D71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4794611"/>
                <a:ext cx="1574800" cy="688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8DBC26E-C599-402D-BA0D-1F11E6BB6E28}"/>
              </a:ext>
            </a:extLst>
          </p:cNvPr>
          <p:cNvSpPr/>
          <p:nvPr/>
        </p:nvSpPr>
        <p:spPr>
          <a:xfrm>
            <a:off x="2877734" y="3200400"/>
            <a:ext cx="1447800" cy="1257300"/>
          </a:xfrm>
          <a:prstGeom prst="roundRect">
            <a:avLst/>
          </a:prstGeom>
          <a:noFill/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b="1" dirty="0"/>
              <a:t>dispatch</a:t>
            </a:r>
            <a:endParaRPr lang="zh-CN" altLang="en-US" sz="2000" b="1" dirty="0"/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E1BB9EB-A22B-4808-98DF-8AF8B5924DBA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1993900" y="2487255"/>
            <a:ext cx="883834" cy="104334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6E3F36FB-4361-454C-9152-7E71E891F0B2}"/>
              </a:ext>
            </a:extLst>
          </p:cNvPr>
          <p:cNvCxnSpPr>
            <a:cxnSpLocks/>
          </p:cNvCxnSpPr>
          <p:nvPr/>
        </p:nvCxnSpPr>
        <p:spPr>
          <a:xfrm>
            <a:off x="1993900" y="3392816"/>
            <a:ext cx="883834" cy="27247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A9CD3A5-6CB9-4832-ADB1-1088C8A668D8}"/>
              </a:ext>
            </a:extLst>
          </p:cNvPr>
          <p:cNvCxnSpPr>
            <a:cxnSpLocks/>
            <a:endCxn id="18" idx="1"/>
          </p:cNvCxnSpPr>
          <p:nvPr/>
        </p:nvCxnSpPr>
        <p:spPr>
          <a:xfrm flipV="1">
            <a:off x="1993900" y="3829050"/>
            <a:ext cx="883834" cy="4369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D9E7D16B-62AC-4885-869A-FC4D98297E3C}"/>
              </a:ext>
            </a:extLst>
          </p:cNvPr>
          <p:cNvCxnSpPr>
            <a:cxnSpLocks/>
          </p:cNvCxnSpPr>
          <p:nvPr/>
        </p:nvCxnSpPr>
        <p:spPr>
          <a:xfrm flipV="1">
            <a:off x="1993900" y="4047545"/>
            <a:ext cx="883834" cy="114098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B6F7D9C-E453-4A38-9F17-E3E3A14F0197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4325534" y="3829050"/>
            <a:ext cx="1141816" cy="119488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标题 1">
            <a:extLst>
              <a:ext uri="{FF2B5EF4-FFF2-40B4-BE49-F238E27FC236}">
                <a16:creationId xmlns:a16="http://schemas.microsoft.com/office/drawing/2014/main" id="{06BBBC6A-9DCA-4B65-93E7-E802BC5624AD}"/>
              </a:ext>
            </a:extLst>
          </p:cNvPr>
          <p:cNvSpPr txBox="1">
            <a:spLocks/>
          </p:cNvSpPr>
          <p:nvPr/>
        </p:nvSpPr>
        <p:spPr>
          <a:xfrm>
            <a:off x="3262904" y="1372687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static H/L ratio =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/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E3207D87-1633-47D3-AE2F-6936747651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4762861"/>
                <a:ext cx="438150" cy="450850"/>
              </a:xfrm>
              <a:prstGeom prst="rect">
                <a:avLst/>
              </a:prstGeom>
              <a:blipFill>
                <a:blip r:embed="rId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/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81B56B17-9AE9-494B-A064-D60486C07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4762861"/>
                <a:ext cx="438150" cy="450850"/>
              </a:xfrm>
              <a:prstGeom prst="rect">
                <a:avLst/>
              </a:prstGeom>
              <a:blipFill>
                <a:blip r:embed="rId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/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D01DFED5-7C3E-4169-9959-09B6F9BB3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325" y="4762861"/>
                <a:ext cx="438150" cy="450850"/>
              </a:xfrm>
              <a:prstGeom prst="rect">
                <a:avLst/>
              </a:prstGeom>
              <a:blipFill>
                <a:blip r:embed="rId8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/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DD2CD9C4-3FC1-4629-A030-444BD465B4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03" y="4762861"/>
                <a:ext cx="438150" cy="450850"/>
              </a:xfrm>
              <a:prstGeom prst="rect">
                <a:avLst/>
              </a:prstGeom>
              <a:blipFill>
                <a:blip r:embed="rId9"/>
                <a:stretch>
                  <a:fillRect l="-555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标题 1">
            <a:extLst>
              <a:ext uri="{FF2B5EF4-FFF2-40B4-BE49-F238E27FC236}">
                <a16:creationId xmlns:a16="http://schemas.microsoft.com/office/drawing/2014/main" id="{0F2649CD-94D4-42FF-A661-5DA7EC4A9C80}"/>
              </a:ext>
            </a:extLst>
          </p:cNvPr>
          <p:cNvSpPr txBox="1">
            <a:spLocks/>
          </p:cNvSpPr>
          <p:nvPr/>
        </p:nvSpPr>
        <p:spPr>
          <a:xfrm>
            <a:off x="42836" y="2256566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l</a:t>
            </a:r>
          </a:p>
        </p:txBody>
      </p:sp>
      <p:sp>
        <p:nvSpPr>
          <p:cNvPr id="32" name="标题 1">
            <a:extLst>
              <a:ext uri="{FF2B5EF4-FFF2-40B4-BE49-F238E27FC236}">
                <a16:creationId xmlns:a16="http://schemas.microsoft.com/office/drawing/2014/main" id="{5E7E1205-C3D2-448B-99B5-45CD989FC4C9}"/>
              </a:ext>
            </a:extLst>
          </p:cNvPr>
          <p:cNvSpPr txBox="1">
            <a:spLocks/>
          </p:cNvSpPr>
          <p:nvPr/>
        </p:nvSpPr>
        <p:spPr>
          <a:xfrm>
            <a:off x="-7157" y="3162288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m</a:t>
            </a:r>
          </a:p>
        </p:txBody>
      </p:sp>
      <p:sp>
        <p:nvSpPr>
          <p:cNvPr id="33" name="标题 1">
            <a:extLst>
              <a:ext uri="{FF2B5EF4-FFF2-40B4-BE49-F238E27FC236}">
                <a16:creationId xmlns:a16="http://schemas.microsoft.com/office/drawing/2014/main" id="{5474A7A1-276E-4FAA-8566-48DF5409CD80}"/>
              </a:ext>
            </a:extLst>
          </p:cNvPr>
          <p:cNvSpPr txBox="1">
            <a:spLocks/>
          </p:cNvSpPr>
          <p:nvPr/>
        </p:nvSpPr>
        <p:spPr>
          <a:xfrm>
            <a:off x="65868" y="4055811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p:sp>
        <p:nvSpPr>
          <p:cNvPr id="34" name="标题 1">
            <a:extLst>
              <a:ext uri="{FF2B5EF4-FFF2-40B4-BE49-F238E27FC236}">
                <a16:creationId xmlns:a16="http://schemas.microsoft.com/office/drawing/2014/main" id="{94AA888C-1C7F-44BC-88FA-E3E021DD6094}"/>
              </a:ext>
            </a:extLst>
          </p:cNvPr>
          <p:cNvSpPr txBox="1">
            <a:spLocks/>
          </p:cNvSpPr>
          <p:nvPr/>
        </p:nvSpPr>
        <p:spPr>
          <a:xfrm>
            <a:off x="74586" y="4949334"/>
            <a:ext cx="344514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/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5" name="矩形 34">
                <a:extLst>
                  <a:ext uri="{FF2B5EF4-FFF2-40B4-BE49-F238E27FC236}">
                    <a16:creationId xmlns:a16="http://schemas.microsoft.com/office/drawing/2014/main" id="{61745963-640C-4707-B87E-173167E7D2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2444750"/>
                <a:ext cx="438150" cy="450850"/>
              </a:xfrm>
              <a:prstGeom prst="rect">
                <a:avLst/>
              </a:prstGeom>
              <a:blipFill>
                <a:blip r:embed="rId10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/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7E974AE4-5EFC-4732-AA12-9D0177EB57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975" y="3604961"/>
                <a:ext cx="438150" cy="450850"/>
              </a:xfrm>
              <a:prstGeom prst="rect">
                <a:avLst/>
              </a:prstGeom>
              <a:blipFill>
                <a:blip r:embed="rId11"/>
                <a:stretch>
                  <a:fillRect l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DB08F18-A795-411F-8D0E-3BF4F97C1119}"/>
                  </a:ext>
                </a:extLst>
              </p:cNvPr>
              <p:cNvSpPr/>
              <p:nvPr/>
            </p:nvSpPr>
            <p:spPr>
              <a:xfrm>
                <a:off x="8305800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4DB08F18-A795-411F-8D0E-3BF4F97C1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762861"/>
                <a:ext cx="438150" cy="450850"/>
              </a:xfrm>
              <a:prstGeom prst="rect">
                <a:avLst/>
              </a:prstGeom>
              <a:blipFill>
                <a:blip r:embed="rId12"/>
                <a:stretch>
                  <a:fillRect l="-84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F81B060-FCAF-477B-8FB3-2745FCF4997D}"/>
                  </a:ext>
                </a:extLst>
              </p:cNvPr>
              <p:cNvSpPr/>
              <p:nvPr/>
            </p:nvSpPr>
            <p:spPr>
              <a:xfrm>
                <a:off x="8880097" y="4762861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F81B060-FCAF-477B-8FB3-2745FCF49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0097" y="4762861"/>
                <a:ext cx="438150" cy="450850"/>
              </a:xfrm>
              <a:prstGeom prst="rect">
                <a:avLst/>
              </a:prstGeom>
              <a:blipFill>
                <a:blip r:embed="rId13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90633D2-E349-48A0-BC1C-A14536A34D18}"/>
                  </a:ext>
                </a:extLst>
              </p:cNvPr>
              <p:cNvSpPr/>
              <p:nvPr/>
            </p:nvSpPr>
            <p:spPr>
              <a:xfrm>
                <a:off x="9441694" y="4759686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90633D2-E349-48A0-BC1C-A14536A34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1694" y="4759686"/>
                <a:ext cx="438150" cy="450850"/>
              </a:xfrm>
              <a:prstGeom prst="rect">
                <a:avLst/>
              </a:prstGeom>
              <a:blipFill>
                <a:blip r:embed="rId14"/>
                <a:stretch>
                  <a:fillRect l="-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5B288AF-5FAE-406A-8A53-49FBAFA66225}"/>
                  </a:ext>
                </a:extLst>
              </p:cNvPr>
              <p:cNvSpPr/>
              <p:nvPr/>
            </p:nvSpPr>
            <p:spPr>
              <a:xfrm>
                <a:off x="10015991" y="4759686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85B288AF-5FAE-406A-8A53-49FBAFA662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5991" y="4759686"/>
                <a:ext cx="438150" cy="450850"/>
              </a:xfrm>
              <a:prstGeom prst="rect">
                <a:avLst/>
              </a:prstGeom>
              <a:blipFill>
                <a:blip r:embed="rId15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8186DD8-F1BC-425E-A460-B4CC343FCB74}"/>
                  </a:ext>
                </a:extLst>
              </p:cNvPr>
              <p:cNvSpPr/>
              <p:nvPr/>
            </p:nvSpPr>
            <p:spPr>
              <a:xfrm>
                <a:off x="6597650" y="2444750"/>
                <a:ext cx="438150" cy="4508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38186DD8-F1BC-425E-A460-B4CC343FCB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2444750"/>
                <a:ext cx="438150" cy="450850"/>
              </a:xfrm>
              <a:prstGeom prst="rect">
                <a:avLst/>
              </a:prstGeom>
              <a:blipFill>
                <a:blip r:embed="rId16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E29D2068-670A-4196-A02E-D7EFF46B510D}"/>
                  </a:ext>
                </a:extLst>
              </p:cNvPr>
              <p:cNvSpPr/>
              <p:nvPr/>
            </p:nvSpPr>
            <p:spPr>
              <a:xfrm>
                <a:off x="6597650" y="3600859"/>
                <a:ext cx="438150" cy="4508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2,3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E29D2068-670A-4196-A02E-D7EFF46B5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650" y="3600859"/>
                <a:ext cx="438150" cy="450850"/>
              </a:xfrm>
              <a:prstGeom prst="rect">
                <a:avLst/>
              </a:prstGeom>
              <a:blipFill>
                <a:blip r:embed="rId17"/>
                <a:stretch>
                  <a:fillRect l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051AAD40-EC1F-4411-B661-5EE521331489}"/>
              </a:ext>
            </a:extLst>
          </p:cNvPr>
          <p:cNvSpPr/>
          <p:nvPr/>
        </p:nvSpPr>
        <p:spPr>
          <a:xfrm>
            <a:off x="5937250" y="2374900"/>
            <a:ext cx="629835" cy="606425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72B7ED27-A5FF-4ED7-8BFF-20DA64A1F880}"/>
              </a:ext>
            </a:extLst>
          </p:cNvPr>
          <p:cNvSpPr/>
          <p:nvPr/>
        </p:nvSpPr>
        <p:spPr>
          <a:xfrm>
            <a:off x="5943600" y="3531701"/>
            <a:ext cx="1210859" cy="606425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B8FE8F58-27B9-4247-B334-E59B7859A3CE}"/>
              </a:ext>
            </a:extLst>
          </p:cNvPr>
          <p:cNvSpPr/>
          <p:nvPr/>
        </p:nvSpPr>
        <p:spPr>
          <a:xfrm>
            <a:off x="8249619" y="4681898"/>
            <a:ext cx="2310431" cy="607652"/>
          </a:xfrm>
          <a:prstGeom prst="rect">
            <a:avLst/>
          </a:prstGeom>
          <a:noFill/>
          <a:ln w="28575" cap="flat" cmpd="sng" algn="ctr">
            <a:solidFill>
              <a:schemeClr val="accent6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标题 1">
            <a:extLst>
              <a:ext uri="{FF2B5EF4-FFF2-40B4-BE49-F238E27FC236}">
                <a16:creationId xmlns:a16="http://schemas.microsoft.com/office/drawing/2014/main" id="{BC85B3C0-383F-4E5E-B2CA-465A52E89239}"/>
              </a:ext>
            </a:extLst>
          </p:cNvPr>
          <p:cNvSpPr txBox="1">
            <a:spLocks/>
          </p:cNvSpPr>
          <p:nvPr/>
        </p:nvSpPr>
        <p:spPr>
          <a:xfrm>
            <a:off x="4137025" y="6087419"/>
            <a:ext cx="325437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We got 6:1 &gt; 4:1</a:t>
            </a:r>
          </a:p>
        </p:txBody>
      </p:sp>
    </p:spTree>
    <p:extLst>
      <p:ext uri="{BB962C8B-B14F-4D97-AF65-F5344CB8AC3E}">
        <p14:creationId xmlns:p14="http://schemas.microsoft.com/office/powerpoint/2010/main" val="2008773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BDE37-E742-4129-AB16-112C4D92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I/O performance</a:t>
            </a:r>
            <a:endParaRPr lang="zh-CN" altLang="en-US" dirty="0"/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4B7918A-7192-4196-8F80-E801D5AF35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676" y="2146300"/>
            <a:ext cx="10445724" cy="2959100"/>
          </a:xfr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04B7C6-F1AA-4733-BF52-C49B359A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77781EE-2ACF-4C06-A899-D2F3F3BA8B98}"/>
              </a:ext>
            </a:extLst>
          </p:cNvPr>
          <p:cNvSpPr txBox="1">
            <a:spLocks/>
          </p:cNvSpPr>
          <p:nvPr/>
        </p:nvSpPr>
        <p:spPr>
          <a:xfrm>
            <a:off x="1395425" y="1339836"/>
            <a:ext cx="947102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LL-D2FQ: low-latency block-layer bypassing scheme(ATC’19) with D2FQ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C12FB396-AEFF-4F5F-BD45-08131865B32B}"/>
              </a:ext>
            </a:extLst>
          </p:cNvPr>
          <p:cNvSpPr txBox="1">
            <a:spLocks/>
          </p:cNvSpPr>
          <p:nvPr/>
        </p:nvSpPr>
        <p:spPr>
          <a:xfrm>
            <a:off x="1960575" y="5518164"/>
            <a:ext cx="947102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D2FQ is independent of multi-queue block layer</a:t>
            </a:r>
          </a:p>
        </p:txBody>
      </p:sp>
    </p:spTree>
    <p:extLst>
      <p:ext uri="{BB962C8B-B14F-4D97-AF65-F5344CB8AC3E}">
        <p14:creationId xmlns:p14="http://schemas.microsoft.com/office/powerpoint/2010/main" val="12346712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DBDE37-E742-4129-AB16-112C4D928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Scalability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04B7C6-F1AA-4733-BF52-C49B359A1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C12FB396-AEFF-4F5F-BD45-08131865B32B}"/>
              </a:ext>
            </a:extLst>
          </p:cNvPr>
          <p:cNvSpPr txBox="1">
            <a:spLocks/>
          </p:cNvSpPr>
          <p:nvPr/>
        </p:nvSpPr>
        <p:spPr>
          <a:xfrm>
            <a:off x="2360625" y="5518164"/>
            <a:ext cx="947102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D2FQ shows identical scaling to None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D0BA762-444C-4075-A34A-E192D672B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25" y="1930398"/>
            <a:ext cx="6743711" cy="299720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D5770140-C576-48CE-94F0-1E377808C3E6}"/>
              </a:ext>
            </a:extLst>
          </p:cNvPr>
          <p:cNvSpPr/>
          <p:nvPr/>
        </p:nvSpPr>
        <p:spPr>
          <a:xfrm>
            <a:off x="3149600" y="1847850"/>
            <a:ext cx="8636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None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117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E9412E-8347-8840-806C-0393BA846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Realistic workload setup</a:t>
            </a: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3D94871-5B4E-467D-9E0D-1813CA49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75" y="1663754"/>
            <a:ext cx="7952188" cy="443867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64F9D2E2-86E8-4E3B-9863-B49D147B2912}"/>
              </a:ext>
            </a:extLst>
          </p:cNvPr>
          <p:cNvSpPr txBox="1">
            <a:spLocks/>
          </p:cNvSpPr>
          <p:nvPr/>
        </p:nvSpPr>
        <p:spPr>
          <a:xfrm>
            <a:off x="9534525" y="1663754"/>
            <a:ext cx="164782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Flow 1</a:t>
            </a:r>
          </a:p>
        </p:txBody>
      </p:sp>
      <p:sp>
        <p:nvSpPr>
          <p:cNvPr id="8" name="标题 1">
            <a:extLst>
              <a:ext uri="{FF2B5EF4-FFF2-40B4-BE49-F238E27FC236}">
                <a16:creationId xmlns:a16="http://schemas.microsoft.com/office/drawing/2014/main" id="{F389C13E-B581-46E5-9BFF-D55426F8B22C}"/>
              </a:ext>
            </a:extLst>
          </p:cNvPr>
          <p:cNvSpPr txBox="1">
            <a:spLocks/>
          </p:cNvSpPr>
          <p:nvPr/>
        </p:nvSpPr>
        <p:spPr>
          <a:xfrm>
            <a:off x="9534524" y="2967624"/>
            <a:ext cx="1647825" cy="4613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Flow 2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50D376E-6391-4C68-A819-D501C63FB7DC}"/>
              </a:ext>
            </a:extLst>
          </p:cNvPr>
          <p:cNvSpPr/>
          <p:nvPr/>
        </p:nvSpPr>
        <p:spPr>
          <a:xfrm>
            <a:off x="7639050" y="3192462"/>
            <a:ext cx="990600" cy="473075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3093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483CC-B1B6-4BDD-AA16-E4060620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Realistic workload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3A40B9-0C46-458A-90FC-72473CBE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F829595-9678-4B59-A3D3-4028AF1AF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0" t="2782" r="21734" b="88557"/>
          <a:stretch/>
        </p:blipFill>
        <p:spPr>
          <a:xfrm>
            <a:off x="2762316" y="1386869"/>
            <a:ext cx="6667368" cy="1907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F38F3D-7A17-46BF-9E5B-3D54CE3DD9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60" t="838" r="192" b="838"/>
          <a:stretch/>
        </p:blipFill>
        <p:spPr>
          <a:xfrm>
            <a:off x="9112353" y="1748129"/>
            <a:ext cx="638621" cy="19323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07C3730-C79F-43E0-9B40-ED075C4CB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15" t="6145" r="133" b="1677"/>
          <a:stretch/>
        </p:blipFill>
        <p:spPr>
          <a:xfrm>
            <a:off x="3034664" y="3575654"/>
            <a:ext cx="6716310" cy="19323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CCF19BB-5EF6-4F8A-88E4-7F59E12DA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57" r="50767" b="1394"/>
          <a:stretch/>
        </p:blipFill>
        <p:spPr>
          <a:xfrm>
            <a:off x="2485985" y="1887133"/>
            <a:ext cx="6492382" cy="179332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E2F2277-2BC4-4369-B01E-F66DC8C36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" t="2849" r="96513" b="4415"/>
          <a:stretch/>
        </p:blipFill>
        <p:spPr>
          <a:xfrm>
            <a:off x="2512336" y="3429000"/>
            <a:ext cx="455335" cy="1989096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17B7DF03-C5C1-4734-9D2A-F2F1DFEB006A}"/>
              </a:ext>
            </a:extLst>
          </p:cNvPr>
          <p:cNvSpPr txBox="1">
            <a:spLocks/>
          </p:cNvSpPr>
          <p:nvPr/>
        </p:nvSpPr>
        <p:spPr>
          <a:xfrm>
            <a:off x="2209800" y="5894974"/>
            <a:ext cx="7780446" cy="6421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baseline="0">
                <a:solidFill>
                  <a:srgbClr val="543795"/>
                </a:solidFill>
                <a:latin typeface="Gill Sans MT" panose="020B0502020104020203" pitchFamily="34" charset="0"/>
                <a:ea typeface="+mn-ea"/>
                <a:cs typeface="+mj-cs"/>
              </a:defRPr>
            </a:lvl1pPr>
          </a:lstStyle>
          <a:p>
            <a:pPr algn="l"/>
            <a:r>
              <a:rPr lang="en-US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微软雅黑"/>
              </a:rPr>
              <a:t>D2FQ shows a little higher (1.83%) total bandwidth and lower CPU utilization when fairness is similar</a:t>
            </a:r>
          </a:p>
        </p:txBody>
      </p:sp>
    </p:spTree>
    <p:extLst>
      <p:ext uri="{BB962C8B-B14F-4D97-AF65-F5344CB8AC3E}">
        <p14:creationId xmlns:p14="http://schemas.microsoft.com/office/powerpoint/2010/main" val="11757568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Outline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Background &amp; motivation</a:t>
            </a:r>
          </a:p>
          <a:p>
            <a:r>
              <a:rPr lang="en-US" altLang="zh-CN" dirty="0">
                <a:solidFill>
                  <a:schemeClr val="bg2">
                    <a:lumMod val="90000"/>
                  </a:schemeClr>
                </a:solidFill>
              </a:rPr>
              <a:t>Design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Evaluation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Conclusion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2C917-DACF-45FB-81D8-04000DD03B06}" type="datetime1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6/21/21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微软雅黑"/>
                <a:cs typeface="+mn-cs"/>
              </a:rPr>
              <a:t>USTC-SYS Reading Group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8237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3D642-6B85-47D4-9C77-5B81EB575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664" y="227063"/>
            <a:ext cx="10515600" cy="688515"/>
          </a:xfrm>
        </p:spPr>
        <p:txBody>
          <a:bodyPr>
            <a:normAutofit/>
          </a:bodyPr>
          <a:lstStyle/>
          <a:p>
            <a:r>
              <a:rPr lang="en-US" altLang="zh-CN" dirty="0"/>
              <a:t>	D2FQ challenges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9C4978-C180-4CE9-9CBE-84B4DA622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080" y="1845930"/>
            <a:ext cx="9704832" cy="316613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NVMe WRR to fair queueing,  how to obtain sufficient I/O processing speed difference?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flow should be selected for I/O throttling?</a:t>
            </a:r>
          </a:p>
          <a:p>
            <a:pPr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manage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gvt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scalably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?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1167F3-B407-4872-B58F-E131D7AD0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6152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Conclusion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838200" y="1463735"/>
            <a:ext cx="10515600" cy="4011306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Fair queueing with high scheduling performance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Reducing CPU utilization by up to 45%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Low latency </a:t>
            </a:r>
          </a:p>
          <a:p>
            <a:pPr lvl="1"/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Enhanced scalability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Built scheduler on top of NVMe WRR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Augmented low-latency block-layer-bypass schemes with fair I/O scheduling </a:t>
            </a:r>
          </a:p>
          <a:p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13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3A2601-8A53-46FE-A458-D87C1A97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2489" y="2098328"/>
            <a:ext cx="6459961" cy="3132495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dirty="0"/>
              <a:t>Thanks for listening !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</a:rPr>
              <a:t>Q&amp;A</a:t>
            </a:r>
            <a:endParaRPr lang="zh-CN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B7BAEE-4F6E-43AF-A9DB-FE6224975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9734-9744-4DCE-89FF-88587C05FB9D}" type="datetime1">
              <a:rPr lang="zh-CN" altLang="en-US" smtClean="0"/>
              <a:t>2021/6/21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29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48456-EBD1-E54D-94AC-EB1B4853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NVMe Weighted Round-Robin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128FB3A-7473-3648-8CDE-9DF7C8AA0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977" y="2220137"/>
            <a:ext cx="4402170" cy="258577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518DCA6-5DFE-824D-87AD-0010B0B9A7C7}"/>
              </a:ext>
            </a:extLst>
          </p:cNvPr>
          <p:cNvSpPr txBox="1"/>
          <p:nvPr/>
        </p:nvSpPr>
        <p:spPr>
          <a:xfrm>
            <a:off x="2514986" y="513502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/>
              <a:t>Round-Robin</a:t>
            </a:r>
            <a:endParaRPr kumimoji="1"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739645-2C94-9344-BEC7-C7B2D9FCC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54" y="1442235"/>
            <a:ext cx="4534047" cy="369720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5BAE4FC-81F9-9F47-97CB-796833644A88}"/>
              </a:ext>
            </a:extLst>
          </p:cNvPr>
          <p:cNvSpPr txBox="1"/>
          <p:nvPr/>
        </p:nvSpPr>
        <p:spPr>
          <a:xfrm>
            <a:off x="7484705" y="5135029"/>
            <a:ext cx="237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Weighted Round-Robin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1040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1994CB-7D52-0F4E-8230-647AB19A8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Device-side I/O Scheduling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1CAC69-49FD-4445-B20E-BE6A649A5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22079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zh-CN" dirty="0"/>
              <a:t>Not good enough:</a:t>
            </a:r>
          </a:p>
          <a:p>
            <a:r>
              <a:rPr lang="en-US" altLang="zh-CN" dirty="0"/>
              <a:t>Supporting only three priority classes</a:t>
            </a:r>
          </a:p>
          <a:p>
            <a:r>
              <a:rPr lang="en-US" altLang="zh-CN" dirty="0"/>
              <a:t>I/O handling frequency is the only adjustable parameter </a:t>
            </a:r>
          </a:p>
          <a:p>
            <a:r>
              <a:rPr lang="en-US" altLang="zh-CN" dirty="0"/>
              <a:t>No consideration on I/O size 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F1134B-DB87-614F-9385-9FDA1D722F31}"/>
              </a:ext>
            </a:extLst>
          </p:cNvPr>
          <p:cNvSpPr/>
          <p:nvPr/>
        </p:nvSpPr>
        <p:spPr>
          <a:xfrm>
            <a:off x="4806249" y="3897449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84E911D-3414-B64F-8B17-0C56AD0840E8}"/>
              </a:ext>
            </a:extLst>
          </p:cNvPr>
          <p:cNvSpPr/>
          <p:nvPr/>
        </p:nvSpPr>
        <p:spPr>
          <a:xfrm>
            <a:off x="4806249" y="4152325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9FEBF22-8B09-3A46-BFF1-7C8251258FBF}"/>
              </a:ext>
            </a:extLst>
          </p:cNvPr>
          <p:cNvSpPr/>
          <p:nvPr/>
        </p:nvSpPr>
        <p:spPr>
          <a:xfrm>
            <a:off x="4806249" y="4407201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00B222A-3916-4544-9BF1-A8869CB1EA4C}"/>
              </a:ext>
            </a:extLst>
          </p:cNvPr>
          <p:cNvSpPr/>
          <p:nvPr/>
        </p:nvSpPr>
        <p:spPr>
          <a:xfrm>
            <a:off x="4806249" y="4642370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D31237F-EFCF-6743-8E3A-703222B26B33}"/>
              </a:ext>
            </a:extLst>
          </p:cNvPr>
          <p:cNvSpPr/>
          <p:nvPr/>
        </p:nvSpPr>
        <p:spPr>
          <a:xfrm>
            <a:off x="4806249" y="4897246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Op1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8C4772E-6F48-BB4A-820D-7B8F5B3E9D70}"/>
              </a:ext>
            </a:extLst>
          </p:cNvPr>
          <p:cNvSpPr/>
          <p:nvPr/>
        </p:nvSpPr>
        <p:spPr>
          <a:xfrm>
            <a:off x="6695091" y="3897449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D544535-DF64-A740-BCF6-A77EEA98F35F}"/>
              </a:ext>
            </a:extLst>
          </p:cNvPr>
          <p:cNvSpPr/>
          <p:nvPr/>
        </p:nvSpPr>
        <p:spPr>
          <a:xfrm>
            <a:off x="6695091" y="4152325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801C024-91A0-3D4C-B62C-F3B7E52EA5C8}"/>
              </a:ext>
            </a:extLst>
          </p:cNvPr>
          <p:cNvSpPr/>
          <p:nvPr/>
        </p:nvSpPr>
        <p:spPr>
          <a:xfrm>
            <a:off x="6695091" y="4407201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Op4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D5CDF2B-59ED-0B41-9B67-E04814275D91}"/>
              </a:ext>
            </a:extLst>
          </p:cNvPr>
          <p:cNvSpPr/>
          <p:nvPr/>
        </p:nvSpPr>
        <p:spPr>
          <a:xfrm>
            <a:off x="6695091" y="4642370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Op3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12F21E8-15DD-424B-B6C0-FBB000D0AED4}"/>
              </a:ext>
            </a:extLst>
          </p:cNvPr>
          <p:cNvSpPr/>
          <p:nvPr/>
        </p:nvSpPr>
        <p:spPr>
          <a:xfrm>
            <a:off x="6695091" y="4897246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Op2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7CDA3C0-4F81-A943-B6AE-5C6846EBD50B}"/>
              </a:ext>
            </a:extLst>
          </p:cNvPr>
          <p:cNvSpPr/>
          <p:nvPr/>
        </p:nvSpPr>
        <p:spPr>
          <a:xfrm>
            <a:off x="4648301" y="3558357"/>
            <a:ext cx="1006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dirty="0">
                <a:solidFill>
                  <a:prstClr val="black"/>
                </a:solidFill>
                <a:latin typeface="Gill Sans MT" panose="020B0502020104020203" pitchFamily="34" charset="0"/>
              </a:rPr>
              <a:t>weight: 1</a:t>
            </a:r>
            <a:endParaRPr lang="zh-CN" altLang="en-US" dirty="0">
              <a:solidFill>
                <a:prstClr val="black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F006011-4C51-404A-A579-85145989F46C}"/>
              </a:ext>
            </a:extLst>
          </p:cNvPr>
          <p:cNvSpPr/>
          <p:nvPr/>
        </p:nvSpPr>
        <p:spPr>
          <a:xfrm>
            <a:off x="6537143" y="3556800"/>
            <a:ext cx="989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solidFill>
                  <a:prstClr val="black"/>
                </a:solidFill>
                <a:latin typeface="Gill Sans MT" panose="020B0502020104020203" pitchFamily="34" charset="0"/>
              </a:rPr>
              <a:t>weight</a:t>
            </a:r>
            <a:r>
              <a:rPr lang="zh-CN" altLang="en-US" dirty="0">
                <a:solidFill>
                  <a:prstClr val="black"/>
                </a:solidFill>
                <a:latin typeface="Gill Sans MT" panose="020B0502020104020203" pitchFamily="34" charset="0"/>
              </a:rPr>
              <a:t> </a:t>
            </a:r>
            <a:r>
              <a:rPr lang="en-US" altLang="zh-CN" dirty="0">
                <a:solidFill>
                  <a:prstClr val="black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圆角矩形 18">
            <a:extLst>
              <a:ext uri="{FF2B5EF4-FFF2-40B4-BE49-F238E27FC236}">
                <a16:creationId xmlns:a16="http://schemas.microsoft.com/office/drawing/2014/main" id="{EACF9E54-9120-EC41-AB96-D8CBA89D1904}"/>
              </a:ext>
            </a:extLst>
          </p:cNvPr>
          <p:cNvSpPr/>
          <p:nvPr/>
        </p:nvSpPr>
        <p:spPr>
          <a:xfrm>
            <a:off x="4648301" y="5644163"/>
            <a:ext cx="2914926" cy="624352"/>
          </a:xfrm>
          <a:prstGeom prst="roundRect">
            <a:avLst/>
          </a:prstGeom>
          <a:solidFill>
            <a:schemeClr val="accent3">
              <a:alpha val="68855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ysClr val="windowText" lastClr="00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456EC19-FFDA-094E-939F-906A01ECC5F3}"/>
              </a:ext>
            </a:extLst>
          </p:cNvPr>
          <p:cNvSpPr txBox="1"/>
          <p:nvPr/>
        </p:nvSpPr>
        <p:spPr>
          <a:xfrm>
            <a:off x="5086484" y="5756284"/>
            <a:ext cx="203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000" dirty="0">
                <a:latin typeface="Gill Sans MT" panose="020B0502020104020203" pitchFamily="34" charset="0"/>
              </a:rPr>
              <a:t>NVMe SSD</a:t>
            </a:r>
            <a:endParaRPr kumimoji="1" lang="zh-CN" altLang="en-US" sz="2000" dirty="0">
              <a:latin typeface="Gill Sans MT" panose="020B0502020104020203" pitchFamily="34" charset="0"/>
            </a:endParaRPr>
          </a:p>
        </p:txBody>
      </p:sp>
      <p:cxnSp>
        <p:nvCxnSpPr>
          <p:cNvPr id="23" name="直线箭头连接符 22">
            <a:extLst>
              <a:ext uri="{FF2B5EF4-FFF2-40B4-BE49-F238E27FC236}">
                <a16:creationId xmlns:a16="http://schemas.microsoft.com/office/drawing/2014/main" id="{B2AD42F9-3670-C040-9E71-7E42F62AF51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151580" y="5152122"/>
            <a:ext cx="8999" cy="49204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09D8118A-6B50-8141-A084-7A57C8745C29}"/>
              </a:ext>
            </a:extLst>
          </p:cNvPr>
          <p:cNvCxnSpPr>
            <a:cxnSpLocks/>
          </p:cNvCxnSpPr>
          <p:nvPr/>
        </p:nvCxnSpPr>
        <p:spPr>
          <a:xfrm>
            <a:off x="7026923" y="5150565"/>
            <a:ext cx="8999" cy="492041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>
            <a:extLst>
              <a:ext uri="{FF2B5EF4-FFF2-40B4-BE49-F238E27FC236}">
                <a16:creationId xmlns:a16="http://schemas.microsoft.com/office/drawing/2014/main" id="{739A5EDC-1F03-7648-9861-4CE4B5ADCC65}"/>
              </a:ext>
            </a:extLst>
          </p:cNvPr>
          <p:cNvSpPr/>
          <p:nvPr/>
        </p:nvSpPr>
        <p:spPr>
          <a:xfrm>
            <a:off x="8066506" y="5023127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6B4FD35-65BF-8541-B00A-1FC659788CAF}"/>
              </a:ext>
            </a:extLst>
          </p:cNvPr>
          <p:cNvSpPr/>
          <p:nvPr/>
        </p:nvSpPr>
        <p:spPr>
          <a:xfrm>
            <a:off x="8066506" y="5278003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Op4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0F84331E-8A12-B540-8407-4BC33E897103}"/>
              </a:ext>
            </a:extLst>
          </p:cNvPr>
          <p:cNvSpPr/>
          <p:nvPr/>
        </p:nvSpPr>
        <p:spPr>
          <a:xfrm>
            <a:off x="8066506" y="5532879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Op3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BBD770A-B2DD-B848-AC2F-E56F06C6EBDE}"/>
              </a:ext>
            </a:extLst>
          </p:cNvPr>
          <p:cNvSpPr/>
          <p:nvPr/>
        </p:nvSpPr>
        <p:spPr>
          <a:xfrm>
            <a:off x="8066506" y="5768048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Op2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EF1BF5AE-9304-3846-A270-8E0812527852}"/>
              </a:ext>
            </a:extLst>
          </p:cNvPr>
          <p:cNvSpPr/>
          <p:nvPr/>
        </p:nvSpPr>
        <p:spPr>
          <a:xfrm>
            <a:off x="8066506" y="6022924"/>
            <a:ext cx="690662" cy="254876"/>
          </a:xfrm>
          <a:prstGeom prst="rect">
            <a:avLst/>
          </a:prstGeom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latin typeface="Consolas" panose="020B0609020204030204" pitchFamily="49" charset="0"/>
                <a:cs typeface="Consolas" panose="020B0609020204030204" pitchFamily="49" charset="0"/>
              </a:rPr>
              <a:t>Op1</a:t>
            </a:r>
            <a:endParaRPr kumimoji="1" lang="zh-CN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E58C166-8868-E24A-B385-645F1C9A9957}"/>
              </a:ext>
            </a:extLst>
          </p:cNvPr>
          <p:cNvSpPr txBox="1"/>
          <p:nvPr/>
        </p:nvSpPr>
        <p:spPr>
          <a:xfrm>
            <a:off x="9135534" y="5408391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Op1 &gt; Op2+3+4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2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/>
      <p:bldP spid="19" grpId="0" animBg="1"/>
      <p:bldP spid="20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30E8A-84D4-B340-AF19-172EE7C1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/>
              <a:t>Still need to use Block Layer…</a:t>
            </a:r>
            <a:endParaRPr kumimoji="1"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B1D2769-1BFF-E645-9C84-E503ED1418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48866" y="1892909"/>
            <a:ext cx="3294267" cy="307218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6BC1E9F-E72B-F149-AC9C-BE9061952544}"/>
              </a:ext>
            </a:extLst>
          </p:cNvPr>
          <p:cNvSpPr txBox="1"/>
          <p:nvPr/>
        </p:nvSpPr>
        <p:spPr>
          <a:xfrm>
            <a:off x="5466756" y="5127962"/>
            <a:ext cx="1258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State-of-art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5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630E8A-84D4-B340-AF19-172EE7C1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Still need to use Block Layer?</a:t>
            </a: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1A7730D-079F-8449-9D9B-40A91F9F6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549" y="1627095"/>
            <a:ext cx="3472901" cy="307218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D6F765C-69E2-8944-A41A-C17F2E90F4BA}"/>
              </a:ext>
            </a:extLst>
          </p:cNvPr>
          <p:cNvSpPr txBox="1"/>
          <p:nvPr/>
        </p:nvSpPr>
        <p:spPr>
          <a:xfrm>
            <a:off x="5709514" y="486214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D2FQ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E4AE3DE-9F1B-804B-AA4C-4D84E15313E8}"/>
              </a:ext>
            </a:extLst>
          </p:cNvPr>
          <p:cNvSpPr/>
          <p:nvPr/>
        </p:nvSpPr>
        <p:spPr>
          <a:xfrm>
            <a:off x="4359549" y="5394351"/>
            <a:ext cx="3482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2800" dirty="0">
                <a:latin typeface="Gill Sans MT" panose="020B0502020104020203" pitchFamily="34" charset="0"/>
              </a:rPr>
              <a:t>Submission = Dispatch</a:t>
            </a:r>
            <a:endParaRPr lang="zh-CN" altLang="en-US" sz="2800" dirty="0">
              <a:latin typeface="Gill Sans MT" panose="020B0502020104020203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EF2CEC-EBEE-E844-8844-594BC78D5CBB}"/>
              </a:ext>
            </a:extLst>
          </p:cNvPr>
          <p:cNvSpPr txBox="1"/>
          <p:nvPr/>
        </p:nvSpPr>
        <p:spPr>
          <a:xfrm>
            <a:off x="7841592" y="2547104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A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simple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decider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8AB7DBF5-B01D-6A4A-A064-47BEA1C4B443}"/>
              </a:ext>
            </a:extLst>
          </p:cNvPr>
          <p:cNvCxnSpPr/>
          <p:nvPr/>
        </p:nvCxnSpPr>
        <p:spPr>
          <a:xfrm>
            <a:off x="4206240" y="2731770"/>
            <a:ext cx="3626210" cy="0"/>
          </a:xfrm>
          <a:prstGeom prst="line">
            <a:avLst/>
          </a:prstGeom>
          <a:ln w="444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右箭头 9">
            <a:extLst>
              <a:ext uri="{FF2B5EF4-FFF2-40B4-BE49-F238E27FC236}">
                <a16:creationId xmlns:a16="http://schemas.microsoft.com/office/drawing/2014/main" id="{F23911EA-7A64-0A4E-B731-09BCB34DD320}"/>
              </a:ext>
            </a:extLst>
          </p:cNvPr>
          <p:cNvSpPr/>
          <p:nvPr/>
        </p:nvSpPr>
        <p:spPr>
          <a:xfrm>
            <a:off x="3418935" y="1810298"/>
            <a:ext cx="657225" cy="157163"/>
          </a:xfrm>
          <a:prstGeom prst="rightArrow">
            <a:avLst/>
          </a:prstGeom>
          <a:solidFill>
            <a:srgbClr val="A3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FCEBC2D-4D85-D944-83CB-30500E2C688A}"/>
              </a:ext>
            </a:extLst>
          </p:cNvPr>
          <p:cNvSpPr txBox="1"/>
          <p:nvPr/>
        </p:nvSpPr>
        <p:spPr>
          <a:xfrm>
            <a:off x="1427379" y="1627269"/>
            <a:ext cx="1860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/>
              <a:t>flow weight</a:t>
            </a:r>
            <a:endParaRPr kumimoji="1" lang="zh-CN" altLang="en-US" sz="2800" dirty="0"/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AE53D385-2A8A-A149-ACA5-CD3ABAA8E82E}"/>
              </a:ext>
            </a:extLst>
          </p:cNvPr>
          <p:cNvSpPr/>
          <p:nvPr/>
        </p:nvSpPr>
        <p:spPr>
          <a:xfrm>
            <a:off x="3418935" y="3921785"/>
            <a:ext cx="657225" cy="157163"/>
          </a:xfrm>
          <a:prstGeom prst="rightArrow">
            <a:avLst/>
          </a:prstGeom>
          <a:solidFill>
            <a:srgbClr val="A3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280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53BC873-F2E9-0B4E-9964-D2662D68B029}"/>
              </a:ext>
            </a:extLst>
          </p:cNvPr>
          <p:cNvSpPr txBox="1"/>
          <p:nvPr/>
        </p:nvSpPr>
        <p:spPr>
          <a:xfrm>
            <a:off x="1156917" y="3738756"/>
            <a:ext cx="21203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/>
              <a:t>queue weight</a:t>
            </a:r>
          </a:p>
          <a:p>
            <a:pPr algn="ctr"/>
            <a:r>
              <a:rPr kumimoji="1" lang="en-US" altLang="zh-CN" sz="2800" dirty="0"/>
              <a:t>H/L Ratio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29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B76BA-7576-A443-B769-F036EB100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Virtual Time-based Fair Queueing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𝑉𝑖𝑟𝑡𝑢𝑎𝑙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𝑇𝑖𝑚𝑒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𝑠𝑖𝑧𝑒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𝑐𝑜𝑚𝑝𝑙𝑒𝑡𝑒𝑑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𝑤𝑒𝑖𝑔h𝑡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gvt: global virtual time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BE75068-0D0C-FE49-8941-04392666E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27" t="-122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2328D105-3069-1744-BF04-850F783EFC91}"/>
              </a:ext>
            </a:extLst>
          </p:cNvPr>
          <p:cNvSpPr txBox="1"/>
          <p:nvPr/>
        </p:nvSpPr>
        <p:spPr>
          <a:xfrm>
            <a:off x="3206118" y="3775886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1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252327A-8C7E-BE4A-BDED-8782D2E5673E}"/>
              </a:ext>
            </a:extLst>
          </p:cNvPr>
          <p:cNvSpPr txBox="1"/>
          <p:nvPr/>
        </p:nvSpPr>
        <p:spPr>
          <a:xfrm>
            <a:off x="3237302" y="4948025"/>
            <a:ext cx="764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flow 2</a:t>
            </a:r>
          </a:p>
        </p:txBody>
      </p:sp>
      <p:cxnSp>
        <p:nvCxnSpPr>
          <p:cNvPr id="19" name="直线箭头连接符 18">
            <a:extLst>
              <a:ext uri="{FF2B5EF4-FFF2-40B4-BE49-F238E27FC236}">
                <a16:creationId xmlns:a16="http://schemas.microsoft.com/office/drawing/2014/main" id="{98C87142-9EF7-AA41-AAEC-4FE14D4DFF7C}"/>
              </a:ext>
            </a:extLst>
          </p:cNvPr>
          <p:cNvCxnSpPr>
            <a:cxnSpLocks/>
          </p:cNvCxnSpPr>
          <p:nvPr/>
        </p:nvCxnSpPr>
        <p:spPr>
          <a:xfrm>
            <a:off x="3360649" y="5540106"/>
            <a:ext cx="5123529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ACE8EC3-623F-F043-BB0B-FBCD575472BB}"/>
              </a:ext>
            </a:extLst>
          </p:cNvPr>
          <p:cNvSpPr txBox="1"/>
          <p:nvPr/>
        </p:nvSpPr>
        <p:spPr>
          <a:xfrm>
            <a:off x="6291142" y="5676632"/>
            <a:ext cx="219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ill Sans MT" panose="020B0502020104020203" pitchFamily="34" charset="0"/>
              </a:rPr>
              <a:t>virtual time</a:t>
            </a:r>
            <a:r>
              <a:rPr kumimoji="1" lang="zh-CN" altLang="en-US" dirty="0">
                <a:latin typeface="Gill Sans MT" panose="020B0502020104020203" pitchFamily="34" charset="0"/>
              </a:rPr>
              <a:t> </a:t>
            </a:r>
            <a:r>
              <a:rPr kumimoji="1" lang="en-US" altLang="zh-CN" dirty="0">
                <a:latin typeface="Gill Sans MT" panose="020B0502020104020203" pitchFamily="34" charset="0"/>
              </a:rPr>
              <a:t>(I/O size)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5972539D-3EF3-F849-80AB-3CF33C07BAD5}"/>
              </a:ext>
            </a:extLst>
          </p:cNvPr>
          <p:cNvCxnSpPr>
            <a:cxnSpLocks/>
          </p:cNvCxnSpPr>
          <p:nvPr/>
        </p:nvCxnSpPr>
        <p:spPr>
          <a:xfrm>
            <a:off x="4689719" y="3186510"/>
            <a:ext cx="0" cy="2353596"/>
          </a:xfrm>
          <a:prstGeom prst="line">
            <a:avLst/>
          </a:prstGeom>
          <a:ln w="38100" cmpd="sng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E00A1BCC-7820-5948-9DA2-57353661C0D6}"/>
              </a:ext>
            </a:extLst>
          </p:cNvPr>
          <p:cNvSpPr txBox="1"/>
          <p:nvPr/>
        </p:nvSpPr>
        <p:spPr>
          <a:xfrm>
            <a:off x="4459528" y="2831309"/>
            <a:ext cx="460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dirty="0">
                <a:latin typeface="Gill Sans MT" panose="020B0502020104020203" pitchFamily="34" charset="0"/>
              </a:rPr>
              <a:t>gvt</a:t>
            </a:r>
            <a:endParaRPr kumimoji="1" lang="zh-CN" altLang="en-US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A34ACD4-3A9E-6941-902C-506E2241B7DA}"/>
                  </a:ext>
                </a:extLst>
              </p:cNvPr>
              <p:cNvSpPr txBox="1"/>
              <p:nvPr/>
            </p:nvSpPr>
            <p:spPr>
              <a:xfrm>
                <a:off x="4000529" y="3552562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A34ACD4-3A9E-6941-902C-506E2241B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29" y="3552562"/>
                <a:ext cx="659091" cy="276999"/>
              </a:xfrm>
              <a:prstGeom prst="rect">
                <a:avLst/>
              </a:prstGeom>
              <a:blipFill>
                <a:blip r:embed="rId4"/>
                <a:stretch>
                  <a:fillRect l="-3774" r="-7547" b="-43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789520-9CF1-4248-ADAA-BA2190783079}"/>
                  </a:ext>
                </a:extLst>
              </p:cNvPr>
              <p:cNvSpPr txBox="1"/>
              <p:nvPr/>
            </p:nvSpPr>
            <p:spPr>
              <a:xfrm>
                <a:off x="4026165" y="4789791"/>
                <a:ext cx="659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2B789520-9CF1-4248-ADAA-BA2190783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165" y="4789791"/>
                <a:ext cx="659091" cy="276999"/>
              </a:xfrm>
              <a:prstGeom prst="rect">
                <a:avLst/>
              </a:prstGeom>
              <a:blipFill>
                <a:blip r:embed="rId5"/>
                <a:stretch>
                  <a:fillRect l="-3704" r="-5556" b="-90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5">
            <a:extLst>
              <a:ext uri="{FF2B5EF4-FFF2-40B4-BE49-F238E27FC236}">
                <a16:creationId xmlns:a16="http://schemas.microsoft.com/office/drawing/2014/main" id="{1231EAC3-7D74-6A4C-8A0C-88BB0ABACA9B}"/>
              </a:ext>
            </a:extLst>
          </p:cNvPr>
          <p:cNvCxnSpPr>
            <a:cxnSpLocks/>
          </p:cNvCxnSpPr>
          <p:nvPr/>
        </p:nvCxnSpPr>
        <p:spPr>
          <a:xfrm>
            <a:off x="4026165" y="3987935"/>
            <a:ext cx="663554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箭头连接符 28">
            <a:extLst>
              <a:ext uri="{FF2B5EF4-FFF2-40B4-BE49-F238E27FC236}">
                <a16:creationId xmlns:a16="http://schemas.microsoft.com/office/drawing/2014/main" id="{668763FF-4B08-B640-93F5-CF4309C6A4E6}"/>
              </a:ext>
            </a:extLst>
          </p:cNvPr>
          <p:cNvCxnSpPr>
            <a:cxnSpLocks/>
          </p:cNvCxnSpPr>
          <p:nvPr/>
        </p:nvCxnSpPr>
        <p:spPr>
          <a:xfrm>
            <a:off x="4026165" y="5157766"/>
            <a:ext cx="663554" cy="0"/>
          </a:xfrm>
          <a:prstGeom prst="straightConnector1">
            <a:avLst/>
          </a:prstGeom>
          <a:ln w="104775">
            <a:solidFill>
              <a:srgbClr val="69A4D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7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/>
      <p:bldP spid="23" grpId="0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24252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24252;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Gill Sans MT"/>
        <a:ea typeface="华康俪金黑W8(P)"/>
        <a:cs typeface=""/>
      </a:majorFont>
      <a:minorFont>
        <a:latin typeface="Gill Sans MT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11219</TotalTime>
  <Words>1825</Words>
  <Application>Microsoft Macintosh PowerPoint</Application>
  <PresentationFormat>宽屏</PresentationFormat>
  <Paragraphs>516</Paragraphs>
  <Slides>48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9" baseType="lpstr">
      <vt:lpstr>楷体</vt:lpstr>
      <vt:lpstr>宋体</vt:lpstr>
      <vt:lpstr>微软雅黑</vt:lpstr>
      <vt:lpstr>Cascadia Code</vt:lpstr>
      <vt:lpstr>Arial</vt:lpstr>
      <vt:lpstr>Calibri</vt:lpstr>
      <vt:lpstr>Cambria Math</vt:lpstr>
      <vt:lpstr>Consolas</vt:lpstr>
      <vt:lpstr>Gill Sans MT</vt:lpstr>
      <vt:lpstr>Segoe UI</vt:lpstr>
      <vt:lpstr>1_Office 主题</vt:lpstr>
      <vt:lpstr>PowerPoint 演示文稿</vt:lpstr>
      <vt:lpstr>Outline</vt:lpstr>
      <vt:lpstr>Storage Stack</vt:lpstr>
      <vt:lpstr>I/O Scheduling</vt:lpstr>
      <vt:lpstr>NVMe Weighted Round-Robin</vt:lpstr>
      <vt:lpstr>Device-side I/O Scheduling</vt:lpstr>
      <vt:lpstr>Still need to use Block Layer…</vt:lpstr>
      <vt:lpstr>Still need to use Block Layer?</vt:lpstr>
      <vt:lpstr>Virtual Time-based Fair Queueing</vt:lpstr>
      <vt:lpstr>Virtual Time-based Fair Queueing</vt:lpstr>
      <vt:lpstr>Virtual Time-based Fair Queueing</vt:lpstr>
      <vt:lpstr>Virtual Time-based Fair Queueing</vt:lpstr>
      <vt:lpstr>Virtual Time-based Fair Queueing</vt:lpstr>
      <vt:lpstr>Virtual Time-based Fair Queueing</vt:lpstr>
      <vt:lpstr>Virtual Time-based Fair Queueing</vt:lpstr>
      <vt:lpstr>Outline</vt:lpstr>
      <vt:lpstr>Increasing H/L Ratio</vt:lpstr>
      <vt:lpstr>Decreasing H/L Ratio</vt:lpstr>
      <vt:lpstr>How to determine threshold？</vt:lpstr>
      <vt:lpstr>How to determine threshold？</vt:lpstr>
      <vt:lpstr>A question？</vt:lpstr>
      <vt:lpstr>Tracking global virtual time</vt:lpstr>
      <vt:lpstr>Outline</vt:lpstr>
      <vt:lpstr>Evaluation Methodology</vt:lpstr>
      <vt:lpstr>Evaluation</vt:lpstr>
      <vt:lpstr>Fairness when saturated</vt:lpstr>
      <vt:lpstr>Performance when unsaturated</vt:lpstr>
      <vt:lpstr>Short-term fairness</vt:lpstr>
      <vt:lpstr>Dynamic H/L ratio adjustment</vt:lpstr>
      <vt:lpstr>Dynamic H/L ratio adjustment</vt:lpstr>
      <vt:lpstr>Dynamic H/L ratio adjustment</vt:lpstr>
      <vt:lpstr>Medium gives additional fairness!</vt:lpstr>
      <vt:lpstr>Medium gives additional fairness!</vt:lpstr>
      <vt:lpstr>Medium gives additional fairness!</vt:lpstr>
      <vt:lpstr>Medium gives additional fairness!</vt:lpstr>
      <vt:lpstr>Medium gives additional fairness!</vt:lpstr>
      <vt:lpstr>Medium gives additional fairness!</vt:lpstr>
      <vt:lpstr>Medium gives additional fairness!</vt:lpstr>
      <vt:lpstr>Medium gives additional fairness!</vt:lpstr>
      <vt:lpstr>Medium gives additional fairness!</vt:lpstr>
      <vt:lpstr>I/O performance</vt:lpstr>
      <vt:lpstr>Scalability</vt:lpstr>
      <vt:lpstr>Realistic workload setup</vt:lpstr>
      <vt:lpstr>Realistic workload</vt:lpstr>
      <vt:lpstr>Outline</vt:lpstr>
      <vt:lpstr> D2FQ challenges</vt:lpstr>
      <vt:lpstr>Conclusion</vt:lpstr>
      <vt:lpstr>Thanks for listening !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Scofield Michael</cp:lastModifiedBy>
  <cp:revision>1227</cp:revision>
  <cp:lastPrinted>2018-07-10T14:59:54Z</cp:lastPrinted>
  <dcterms:created xsi:type="dcterms:W3CDTF">2013-05-07T11:05:13Z</dcterms:created>
  <dcterms:modified xsi:type="dcterms:W3CDTF">2021-06-21T11:37:26Z</dcterms:modified>
</cp:coreProperties>
</file>