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89" r:id="rId3"/>
    <p:sldId id="403" r:id="rId4"/>
    <p:sldId id="428" r:id="rId5"/>
    <p:sldId id="423" r:id="rId6"/>
    <p:sldId id="387" r:id="rId7"/>
    <p:sldId id="405" r:id="rId8"/>
    <p:sldId id="429" r:id="rId9"/>
    <p:sldId id="435" r:id="rId10"/>
    <p:sldId id="395" r:id="rId11"/>
    <p:sldId id="413" r:id="rId12"/>
    <p:sldId id="394" r:id="rId13"/>
    <p:sldId id="424" r:id="rId14"/>
    <p:sldId id="425" r:id="rId15"/>
    <p:sldId id="437" r:id="rId16"/>
    <p:sldId id="436" r:id="rId17"/>
    <p:sldId id="443" r:id="rId18"/>
    <p:sldId id="438" r:id="rId19"/>
    <p:sldId id="439" r:id="rId20"/>
    <p:sldId id="440" r:id="rId21"/>
    <p:sldId id="446" r:id="rId22"/>
    <p:sldId id="398" r:id="rId23"/>
    <p:sldId id="447" r:id="rId24"/>
    <p:sldId id="445" r:id="rId25"/>
    <p:sldId id="448" r:id="rId26"/>
    <p:sldId id="326" r:id="rId27"/>
    <p:sldId id="432" r:id="rId28"/>
  </p:sldIdLst>
  <p:sldSz cx="12192000" cy="6858000"/>
  <p:notesSz cx="9926638"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8C254DBE-2420-4E24-9B74-AD8AF365CCBC}">
          <p14:sldIdLst>
            <p14:sldId id="256"/>
            <p14:sldId id="389"/>
            <p14:sldId id="403"/>
            <p14:sldId id="428"/>
            <p14:sldId id="423"/>
            <p14:sldId id="387"/>
            <p14:sldId id="405"/>
            <p14:sldId id="429"/>
            <p14:sldId id="435"/>
            <p14:sldId id="395"/>
            <p14:sldId id="413"/>
            <p14:sldId id="394"/>
            <p14:sldId id="424"/>
            <p14:sldId id="425"/>
            <p14:sldId id="437"/>
            <p14:sldId id="436"/>
            <p14:sldId id="443"/>
            <p14:sldId id="438"/>
            <p14:sldId id="439"/>
            <p14:sldId id="440"/>
            <p14:sldId id="446"/>
            <p14:sldId id="398"/>
            <p14:sldId id="447"/>
            <p14:sldId id="445"/>
            <p14:sldId id="448"/>
            <p14:sldId id="326"/>
            <p14:sldId id="432"/>
          </p14:sldIdLst>
        </p14:section>
      </p14:sectionLst>
    </p:ext>
    <p:ext uri="{EFAFB233-063F-42B5-8137-9DF3F51BA10A}">
      <p15:sldGuideLst xmlns:p15="http://schemas.microsoft.com/office/powerpoint/2012/main">
        <p15:guide id="1" orient="horz" pos="240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ADC4"/>
    <a:srgbClr val="7F7F7F"/>
    <a:srgbClr val="A9D18E"/>
    <a:srgbClr val="FFD966"/>
    <a:srgbClr val="2B65CC"/>
    <a:srgbClr val="0043DB"/>
    <a:srgbClr val="98BE7A"/>
    <a:srgbClr val="FFC42C"/>
    <a:srgbClr val="496878"/>
    <a:srgbClr val="345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65332" autoAdjust="0"/>
  </p:normalViewPr>
  <p:slideViewPr>
    <p:cSldViewPr snapToGrid="0">
      <p:cViewPr varScale="1">
        <p:scale>
          <a:sx n="56" d="100"/>
          <a:sy n="56" d="100"/>
        </p:scale>
        <p:origin x="1939" y="48"/>
      </p:cViewPr>
      <p:guideLst>
        <p:guide orient="horz" pos="2400"/>
        <p:guide pos="3864"/>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CPU cycles</c:v>
                </c:pt>
              </c:strCache>
            </c:strRef>
          </c:tx>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2-98DF-4916-8038-3DFC9D2EFA1B}"/>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98DF-4916-8038-3DFC9D2EFA1B}"/>
              </c:ext>
            </c:extLst>
          </c:dPt>
          <c:dLbls>
            <c:dLbl>
              <c:idx val="0"/>
              <c:tx>
                <c:rich>
                  <a:bodyPr/>
                  <a:lstStyle/>
                  <a:p>
                    <a:fld id="{0A43F8E1-1AC3-4D7C-B5E2-40C42C60CB02}" type="VALUE">
                      <a:rPr lang="en-US" altLang="zh-CN" b="1">
                        <a:solidFill>
                          <a:schemeClr val="bg1"/>
                        </a:solidFill>
                      </a:rPr>
                      <a:pPr/>
                      <a:t>[值]</a:t>
                    </a:fld>
                    <a:endParaRPr lang="zh-CN" alt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8DF-4916-8038-3DFC9D2EFA1B}"/>
                </c:ext>
              </c:extLst>
            </c:dLbl>
            <c:dLbl>
              <c:idx val="1"/>
              <c:tx>
                <c:rich>
                  <a:bodyPr rot="0" spcFirstLastPara="1" vertOverflow="ellipsis" vert="horz" wrap="square" anchor="ctr" anchorCtr="1"/>
                  <a:lstStyle/>
                  <a:p>
                    <a:pPr algn="ctr">
                      <a:defRPr sz="2000" b="0" i="0" u="none" strike="noStrike" kern="1200" baseline="0">
                        <a:solidFill>
                          <a:schemeClr val="bg1"/>
                        </a:solidFill>
                        <a:latin typeface="Cambria" panose="02040503050406030204" pitchFamily="18" charset="0"/>
                        <a:ea typeface="Cambria" panose="02040503050406030204" pitchFamily="18" charset="0"/>
                        <a:cs typeface="+mn-cs"/>
                      </a:defRPr>
                    </a:pPr>
                    <a:fld id="{33CD226B-E41D-465C-A43D-9943E4FFAE9A}" type="VALUE">
                      <a:rPr lang="en-US" altLang="zh-CN">
                        <a:solidFill>
                          <a:schemeClr val="bg1"/>
                        </a:solidFill>
                      </a:rPr>
                      <a:pPr algn="ctr">
                        <a:defRPr>
                          <a:solidFill>
                            <a:schemeClr val="bg1"/>
                          </a:solidFill>
                        </a:defRPr>
                      </a:pPr>
                      <a:t>[值]</a:t>
                    </a:fld>
                    <a:endParaRPr lang="zh-CN" altLang="en-US"/>
                  </a:p>
                </c:rich>
              </c:tx>
              <c:spPr>
                <a:noFill/>
                <a:ln>
                  <a:noFill/>
                </a:ln>
                <a:effectLst/>
              </c:spPr>
              <c:txPr>
                <a:bodyPr rot="0" spcFirstLastPara="1" vertOverflow="ellipsis" vert="horz" wrap="square" anchor="ctr" anchorCtr="1"/>
                <a:lstStyle/>
                <a:p>
                  <a:pPr algn="ctr">
                    <a:defRPr sz="2000" b="0" i="0" u="none" strike="noStrike" kern="1200" baseline="0">
                      <a:solidFill>
                        <a:schemeClr val="bg1"/>
                      </a:solidFill>
                      <a:latin typeface="Cambria" panose="02040503050406030204" pitchFamily="18" charset="0"/>
                      <a:ea typeface="Cambria" panose="02040503050406030204" pitchFamily="18" charset="0"/>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8DF-4916-8038-3DFC9D2EFA1B}"/>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OS kernel</c:v>
                </c:pt>
                <c:pt idx="1">
                  <c:v>Redis</c:v>
                </c:pt>
              </c:strCache>
            </c:strRef>
          </c:cat>
          <c:val>
            <c:numRef>
              <c:f>Sheet1!$B$2:$B$3</c:f>
              <c:numCache>
                <c:formatCode>0.0%</c:formatCode>
                <c:ptCount val="2"/>
                <c:pt idx="0">
                  <c:v>0.75800000000000001</c:v>
                </c:pt>
                <c:pt idx="1">
                  <c:v>0.24199999999999999</c:v>
                </c:pt>
              </c:numCache>
            </c:numRef>
          </c:val>
          <c:extLst>
            <c:ext xmlns:c16="http://schemas.microsoft.com/office/drawing/2014/chart" uri="{C3380CC4-5D6E-409C-BE32-E72D297353CC}">
              <c16:uniqueId val="{00000000-98DF-4916-8038-3DFC9D2EFA1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6.5656565656565663E-2"/>
          <c:y val="0.26082961084191397"/>
          <c:w val="0.32833790662530815"/>
          <c:h val="0.3181005165403523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Cambria" panose="02040503050406030204" pitchFamily="18" charset="0"/>
          <a:ea typeface="Cambria" panose="02040503050406030204" pitchFamily="18"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Candara" panose="020E0502030303020204" pitchFamily="34" charset="0"/>
              <a:ea typeface="+mn-ea"/>
              <a:cs typeface="+mn-cs"/>
            </a:defRPr>
          </a:pPr>
          <a:endParaRPr lang="zh-CN"/>
        </a:p>
      </c:txPr>
    </c:title>
    <c:autoTitleDeleted val="0"/>
    <c:plotArea>
      <c:layout/>
      <c:barChart>
        <c:barDir val="col"/>
        <c:grouping val="clustered"/>
        <c:varyColors val="0"/>
        <c:ser>
          <c:idx val="0"/>
          <c:order val="0"/>
          <c:tx>
            <c:strRef>
              <c:f>Sheet1!$B$1</c:f>
              <c:strCache>
                <c:ptCount val="1"/>
                <c:pt idx="0">
                  <c:v>latency of commom operations</c:v>
                </c:pt>
              </c:strCache>
            </c:strRef>
          </c:tx>
          <c:spPr>
            <a:solidFill>
              <a:schemeClr val="accent1"/>
            </a:solidFill>
            <a:ln>
              <a:noFill/>
            </a:ln>
            <a:effectLst/>
          </c:spPr>
          <c:invertIfNegative val="0"/>
          <c:cat>
            <c:strRef>
              <c:f>Sheet1!$A$2:$A$8</c:f>
              <c:strCache>
                <c:ptCount val="6"/>
                <c:pt idx="0">
                  <c:v>Redis</c:v>
                </c:pt>
                <c:pt idx="1">
                  <c:v>Network RTT</c:v>
                </c:pt>
                <c:pt idx="2">
                  <c:v>OS dispatch</c:v>
                </c:pt>
                <c:pt idx="3">
                  <c:v>Interrupt</c:v>
                </c:pt>
                <c:pt idx="4">
                  <c:v>UDP stack</c:v>
                </c:pt>
                <c:pt idx="5">
                  <c:v>TCP stack</c:v>
                </c:pt>
              </c:strCache>
            </c:strRef>
          </c:cat>
          <c:val>
            <c:numRef>
              <c:f>Sheet1!$B$2:$B$8</c:f>
              <c:numCache>
                <c:formatCode>General</c:formatCode>
                <c:ptCount val="7"/>
                <c:pt idx="0">
                  <c:v>2</c:v>
                </c:pt>
                <c:pt idx="1">
                  <c:v>5</c:v>
                </c:pt>
                <c:pt idx="2">
                  <c:v>15</c:v>
                </c:pt>
                <c:pt idx="3">
                  <c:v>25</c:v>
                </c:pt>
                <c:pt idx="4">
                  <c:v>55</c:v>
                </c:pt>
                <c:pt idx="5">
                  <c:v>75</c:v>
                </c:pt>
              </c:numCache>
            </c:numRef>
          </c:val>
          <c:extLst>
            <c:ext xmlns:c16="http://schemas.microsoft.com/office/drawing/2014/chart" uri="{C3380CC4-5D6E-409C-BE32-E72D297353CC}">
              <c16:uniqueId val="{00000000-A708-457F-93EB-9C0CF7AEE7E0}"/>
            </c:ext>
          </c:extLst>
        </c:ser>
        <c:dLbls>
          <c:showLegendKey val="0"/>
          <c:showVal val="0"/>
          <c:showCatName val="0"/>
          <c:showSerName val="0"/>
          <c:showPercent val="0"/>
          <c:showBubbleSize val="0"/>
        </c:dLbls>
        <c:gapWidth val="219"/>
        <c:overlap val="-27"/>
        <c:axId val="444770415"/>
        <c:axId val="444769583"/>
      </c:barChart>
      <c:catAx>
        <c:axId val="444770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Candara" panose="020E0502030303020204" pitchFamily="34" charset="0"/>
                <a:ea typeface="+mn-ea"/>
                <a:cs typeface="+mn-cs"/>
              </a:defRPr>
            </a:pPr>
            <a:endParaRPr lang="zh-CN"/>
          </a:p>
        </c:txPr>
        <c:crossAx val="444769583"/>
        <c:crosses val="autoZero"/>
        <c:auto val="1"/>
        <c:lblAlgn val="ctr"/>
        <c:lblOffset val="100"/>
        <c:noMultiLvlLbl val="0"/>
      </c:catAx>
      <c:valAx>
        <c:axId val="444769583"/>
        <c:scaling>
          <c:orientation val="minMax"/>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Candara" panose="020E0502030303020204" pitchFamily="34" charset="0"/>
                    <a:ea typeface="+mn-ea"/>
                    <a:cs typeface="+mn-cs"/>
                  </a:defRPr>
                </a:pPr>
                <a:r>
                  <a:rPr lang="en-US"/>
                  <a:t>microseconds</a:t>
                </a:r>
                <a:endParaRPr lang="zh-CN"/>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Candara" panose="020E0502030303020204" pitchFamily="34" charset="0"/>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Candara" panose="020E0502030303020204" pitchFamily="34" charset="0"/>
                <a:ea typeface="+mn-ea"/>
                <a:cs typeface="+mn-cs"/>
              </a:defRPr>
            </a:pPr>
            <a:endParaRPr lang="zh-CN"/>
          </a:p>
        </c:txPr>
        <c:crossAx val="444770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solidFill>
        <a:schemeClr val="accent1"/>
      </a:solidFill>
    </a:ln>
    <a:effectLst/>
  </c:spPr>
  <c:txPr>
    <a:bodyPr/>
    <a:lstStyle/>
    <a:p>
      <a:pPr>
        <a:defRPr b="1">
          <a:solidFill>
            <a:schemeClr val="tx1"/>
          </a:solidFill>
          <a:latin typeface="Candara" panose="020E0502030303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D6721F55-AEDA-4605-8A69-D07A46F5478B}" type="datetimeFigureOut">
              <a:rPr lang="zh-CN" altLang="en-US" smtClean="0"/>
              <a:t>2021/11/3</a:t>
            </a:fld>
            <a:endParaRPr lang="zh-CN" altLang="en-US"/>
          </a:p>
        </p:txBody>
      </p:sp>
      <p:sp>
        <p:nvSpPr>
          <p:cNvPr id="4" name="幻灯片图像占位符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DAA43E56-0112-4829-BF8E-FDB96FB1D3EB}" type="slidenum">
              <a:rPr lang="zh-CN" altLang="en-US" smtClean="0"/>
              <a:t>‹#›</a:t>
            </a:fld>
            <a:endParaRPr lang="zh-CN" altLang="en-US"/>
          </a:p>
        </p:txBody>
      </p:sp>
    </p:spTree>
    <p:extLst>
      <p:ext uri="{BB962C8B-B14F-4D97-AF65-F5344CB8AC3E}">
        <p14:creationId xmlns:p14="http://schemas.microsoft.com/office/powerpoint/2010/main" val="399517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A43E56-0112-4829-BF8E-FDB96FB1D3EB}" type="slidenum">
              <a:rPr lang="zh-CN" altLang="en-US" smtClean="0"/>
              <a:t>1</a:t>
            </a:fld>
            <a:endParaRPr lang="zh-CN" altLang="en-US"/>
          </a:p>
        </p:txBody>
      </p:sp>
    </p:spTree>
    <p:extLst>
      <p:ext uri="{BB962C8B-B14F-4D97-AF65-F5344CB8AC3E}">
        <p14:creationId xmlns:p14="http://schemas.microsoft.com/office/powerpoint/2010/main" val="342229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rtl="0" fontAlgn="ctr">
              <a:spcBef>
                <a:spcPts val="0"/>
              </a:spcBef>
              <a:spcAft>
                <a:spcPts val="0"/>
              </a:spcAft>
              <a:buFont typeface="+mj-lt"/>
              <a:buNone/>
            </a:pPr>
            <a:endParaRPr lang="en-US" altLang="zh-CN" dirty="0"/>
          </a:p>
        </p:txBody>
      </p:sp>
      <p:sp>
        <p:nvSpPr>
          <p:cNvPr id="4" name="灯片编号占位符 3"/>
          <p:cNvSpPr>
            <a:spLocks noGrp="1"/>
          </p:cNvSpPr>
          <p:nvPr>
            <p:ph type="sldNum" sz="quarter" idx="5"/>
          </p:nvPr>
        </p:nvSpPr>
        <p:spPr/>
        <p:txBody>
          <a:bodyPr/>
          <a:lstStyle/>
          <a:p>
            <a:fld id="{DAA43E56-0112-4829-BF8E-FDB96FB1D3EB}" type="slidenum">
              <a:rPr lang="zh-CN" altLang="en-US" smtClean="0"/>
              <a:t>10</a:t>
            </a:fld>
            <a:endParaRPr lang="zh-CN" altLang="en-US"/>
          </a:p>
        </p:txBody>
      </p:sp>
    </p:spTree>
    <p:extLst>
      <p:ext uri="{BB962C8B-B14F-4D97-AF65-F5344CB8AC3E}">
        <p14:creationId xmlns:p14="http://schemas.microsoft.com/office/powerpoint/2010/main" val="1986557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DAA43E56-0112-4829-BF8E-FDB96FB1D3EB}" type="slidenum">
              <a:rPr lang="zh-CN" altLang="en-US" smtClean="0"/>
              <a:t>11</a:t>
            </a:fld>
            <a:endParaRPr lang="zh-CN" altLang="en-US"/>
          </a:p>
        </p:txBody>
      </p:sp>
    </p:spTree>
    <p:extLst>
      <p:ext uri="{BB962C8B-B14F-4D97-AF65-F5344CB8AC3E}">
        <p14:creationId xmlns:p14="http://schemas.microsoft.com/office/powerpoint/2010/main" val="2817257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A43E56-0112-4829-BF8E-FDB96FB1D3EB}" type="slidenum">
              <a:rPr lang="zh-CN" altLang="en-US" smtClean="0"/>
              <a:t>12</a:t>
            </a:fld>
            <a:endParaRPr lang="zh-CN" altLang="en-US"/>
          </a:p>
        </p:txBody>
      </p:sp>
    </p:spTree>
    <p:extLst>
      <p:ext uri="{BB962C8B-B14F-4D97-AF65-F5344CB8AC3E}">
        <p14:creationId xmlns:p14="http://schemas.microsoft.com/office/powerpoint/2010/main" val="1589412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b="0" i="0" dirty="0">
              <a:solidFill>
                <a:srgbClr val="121212"/>
              </a:solidFill>
              <a:effectLst/>
              <a:latin typeface="-apple-system"/>
            </a:endParaRPr>
          </a:p>
        </p:txBody>
      </p:sp>
      <p:sp>
        <p:nvSpPr>
          <p:cNvPr id="4" name="灯片编号占位符 3"/>
          <p:cNvSpPr>
            <a:spLocks noGrp="1"/>
          </p:cNvSpPr>
          <p:nvPr>
            <p:ph type="sldNum" sz="quarter" idx="5"/>
          </p:nvPr>
        </p:nvSpPr>
        <p:spPr/>
        <p:txBody>
          <a:bodyPr/>
          <a:lstStyle/>
          <a:p>
            <a:fld id="{DAA43E56-0112-4829-BF8E-FDB96FB1D3EB}" type="slidenum">
              <a:rPr lang="zh-CN" altLang="en-US" smtClean="0"/>
              <a:t>13</a:t>
            </a:fld>
            <a:endParaRPr lang="zh-CN" altLang="en-US"/>
          </a:p>
        </p:txBody>
      </p:sp>
    </p:spTree>
    <p:extLst>
      <p:ext uri="{BB962C8B-B14F-4D97-AF65-F5344CB8AC3E}">
        <p14:creationId xmlns:p14="http://schemas.microsoft.com/office/powerpoint/2010/main" val="1936821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A43E56-0112-4829-BF8E-FDB96FB1D3EB}" type="slidenum">
              <a:rPr lang="zh-CN" altLang="en-US" smtClean="0"/>
              <a:t>14</a:t>
            </a:fld>
            <a:endParaRPr lang="zh-CN" altLang="en-US"/>
          </a:p>
        </p:txBody>
      </p:sp>
    </p:spTree>
    <p:extLst>
      <p:ext uri="{BB962C8B-B14F-4D97-AF65-F5344CB8AC3E}">
        <p14:creationId xmlns:p14="http://schemas.microsoft.com/office/powerpoint/2010/main" val="764169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DAA43E56-0112-4829-BF8E-FDB96FB1D3EB}" type="slidenum">
              <a:rPr lang="zh-CN" altLang="en-US" smtClean="0"/>
              <a:t>15</a:t>
            </a:fld>
            <a:endParaRPr lang="zh-CN" altLang="en-US"/>
          </a:p>
        </p:txBody>
      </p:sp>
    </p:spTree>
    <p:extLst>
      <p:ext uri="{BB962C8B-B14F-4D97-AF65-F5344CB8AC3E}">
        <p14:creationId xmlns:p14="http://schemas.microsoft.com/office/powerpoint/2010/main" val="2215925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A43E56-0112-4829-BF8E-FDB96FB1D3EB}" type="slidenum">
              <a:rPr lang="zh-CN" altLang="en-US" smtClean="0"/>
              <a:t>16</a:t>
            </a:fld>
            <a:endParaRPr lang="zh-CN" altLang="en-US"/>
          </a:p>
        </p:txBody>
      </p:sp>
    </p:spTree>
    <p:extLst>
      <p:ext uri="{BB962C8B-B14F-4D97-AF65-F5344CB8AC3E}">
        <p14:creationId xmlns:p14="http://schemas.microsoft.com/office/powerpoint/2010/main" val="2766861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altLang="zh-CN" dirty="0"/>
          </a:p>
        </p:txBody>
      </p:sp>
      <p:sp>
        <p:nvSpPr>
          <p:cNvPr id="4" name="灯片编号占位符 3"/>
          <p:cNvSpPr>
            <a:spLocks noGrp="1"/>
          </p:cNvSpPr>
          <p:nvPr>
            <p:ph type="sldNum" sz="quarter" idx="5"/>
          </p:nvPr>
        </p:nvSpPr>
        <p:spPr/>
        <p:txBody>
          <a:bodyPr/>
          <a:lstStyle/>
          <a:p>
            <a:fld id="{DAA43E56-0112-4829-BF8E-FDB96FB1D3EB}" type="slidenum">
              <a:rPr lang="zh-CN" altLang="en-US" smtClean="0"/>
              <a:t>17</a:t>
            </a:fld>
            <a:endParaRPr lang="zh-CN" altLang="en-US"/>
          </a:p>
        </p:txBody>
      </p:sp>
    </p:spTree>
    <p:extLst>
      <p:ext uri="{BB962C8B-B14F-4D97-AF65-F5344CB8AC3E}">
        <p14:creationId xmlns:p14="http://schemas.microsoft.com/office/powerpoint/2010/main" val="649905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A43E56-0112-4829-BF8E-FDB96FB1D3EB}" type="slidenum">
              <a:rPr lang="zh-CN" altLang="en-US" smtClean="0"/>
              <a:t>18</a:t>
            </a:fld>
            <a:endParaRPr lang="zh-CN" altLang="en-US"/>
          </a:p>
        </p:txBody>
      </p:sp>
    </p:spTree>
    <p:extLst>
      <p:ext uri="{BB962C8B-B14F-4D97-AF65-F5344CB8AC3E}">
        <p14:creationId xmlns:p14="http://schemas.microsoft.com/office/powerpoint/2010/main" val="2670038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DAA43E56-0112-4829-BF8E-FDB96FB1D3EB}" type="slidenum">
              <a:rPr lang="zh-CN" altLang="en-US" smtClean="0"/>
              <a:t>19</a:t>
            </a:fld>
            <a:endParaRPr lang="zh-CN" altLang="en-US"/>
          </a:p>
        </p:txBody>
      </p:sp>
    </p:spTree>
    <p:extLst>
      <p:ext uri="{BB962C8B-B14F-4D97-AF65-F5344CB8AC3E}">
        <p14:creationId xmlns:p14="http://schemas.microsoft.com/office/powerpoint/2010/main" val="414354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9604F8A6-FEA8-4E29-82EB-28F8F6AFA1FA}"/>
              </a:ext>
            </a:extLst>
          </p:cNvPr>
          <p:cNvSpPr>
            <a:spLocks noGrp="1"/>
          </p:cNvSpPr>
          <p:nvPr>
            <p:ph type="body" idx="1"/>
          </p:nvPr>
        </p:nvSpPr>
        <p:spPr/>
        <p:txBody>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A43E56-0112-4829-BF8E-FDB96FB1D3EB}" type="slidenum">
              <a:rPr lang="zh-CN" altLang="en-US" smtClean="0"/>
              <a:t>20</a:t>
            </a:fld>
            <a:endParaRPr lang="zh-CN" altLang="en-US"/>
          </a:p>
        </p:txBody>
      </p:sp>
    </p:spTree>
    <p:extLst>
      <p:ext uri="{BB962C8B-B14F-4D97-AF65-F5344CB8AC3E}">
        <p14:creationId xmlns:p14="http://schemas.microsoft.com/office/powerpoint/2010/main" val="3179011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A43E56-0112-4829-BF8E-FDB96FB1D3EB}" type="slidenum">
              <a:rPr lang="zh-CN" altLang="en-US" smtClean="0"/>
              <a:t>21</a:t>
            </a:fld>
            <a:endParaRPr lang="zh-CN" altLang="en-US"/>
          </a:p>
        </p:txBody>
      </p:sp>
    </p:spTree>
    <p:extLst>
      <p:ext uri="{BB962C8B-B14F-4D97-AF65-F5344CB8AC3E}">
        <p14:creationId xmlns:p14="http://schemas.microsoft.com/office/powerpoint/2010/main" val="335505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A43E56-0112-4829-BF8E-FDB96FB1D3EB}" type="slidenum">
              <a:rPr lang="zh-CN" altLang="en-US" smtClean="0"/>
              <a:t>22</a:t>
            </a:fld>
            <a:endParaRPr lang="zh-CN" altLang="en-US"/>
          </a:p>
        </p:txBody>
      </p:sp>
    </p:spTree>
    <p:extLst>
      <p:ext uri="{BB962C8B-B14F-4D97-AF65-F5344CB8AC3E}">
        <p14:creationId xmlns:p14="http://schemas.microsoft.com/office/powerpoint/2010/main" val="4120422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b="0" i="0" dirty="0">
                <a:solidFill>
                  <a:srgbClr val="2E3033"/>
                </a:solidFill>
                <a:effectLst/>
                <a:latin typeface="Arial" panose="020B0604020202020204" pitchFamily="34" charset="0"/>
              </a:rPr>
              <a:t>我们发现</a:t>
            </a:r>
            <a:r>
              <a:rPr lang="en-US" altLang="zh-CN" b="0" i="0" dirty="0" err="1">
                <a:solidFill>
                  <a:srgbClr val="2E3033"/>
                </a:solidFill>
                <a:effectLst/>
                <a:latin typeface="Arial" panose="020B0604020202020204" pitchFamily="34" charset="0"/>
              </a:rPr>
              <a:t>Demikernel</a:t>
            </a:r>
            <a:r>
              <a:rPr lang="zh-CN" altLang="en-US" b="0" i="0" dirty="0">
                <a:solidFill>
                  <a:srgbClr val="2E3033"/>
                </a:solidFill>
                <a:effectLst/>
                <a:latin typeface="Arial" panose="020B0604020202020204" pitchFamily="34" charset="0"/>
              </a:rPr>
              <a:t>比基于</a:t>
            </a:r>
            <a:r>
              <a:rPr lang="en-US" altLang="zh-CN" b="0" i="0" dirty="0" err="1">
                <a:solidFill>
                  <a:srgbClr val="2E3033"/>
                </a:solidFill>
                <a:effectLst/>
                <a:latin typeface="Arial" panose="020B0604020202020204" pitchFamily="34" charset="0"/>
              </a:rPr>
              <a:t>posix</a:t>
            </a:r>
            <a:r>
              <a:rPr lang="zh-CN" altLang="en-US" b="0" i="0" dirty="0">
                <a:solidFill>
                  <a:srgbClr val="2E3033"/>
                </a:solidFill>
                <a:effectLst/>
                <a:latin typeface="Arial" panose="020B0604020202020204" pitchFamily="34" charset="0"/>
              </a:rPr>
              <a:t>的操作系统更容易使用，因为它的</a:t>
            </a:r>
            <a:r>
              <a:rPr lang="en-US" altLang="zh-CN" b="0" i="0" dirty="0">
                <a:solidFill>
                  <a:srgbClr val="2E3033"/>
                </a:solidFill>
                <a:effectLst/>
                <a:latin typeface="Arial" panose="020B0604020202020204" pitchFamily="34" charset="0"/>
              </a:rPr>
              <a:t>API</a:t>
            </a:r>
            <a:r>
              <a:rPr lang="zh-CN" altLang="en-US" b="0" i="0" dirty="0">
                <a:solidFill>
                  <a:srgbClr val="2E3033"/>
                </a:solidFill>
                <a:effectLst/>
                <a:latin typeface="Arial" panose="020B0604020202020204" pitchFamily="34" charset="0"/>
              </a:rPr>
              <a:t>更适合</a:t>
            </a:r>
            <a:r>
              <a:rPr lang="en-US" altLang="zh-CN" b="0" i="0" dirty="0" err="1">
                <a:solidFill>
                  <a:srgbClr val="2E3033"/>
                </a:solidFill>
                <a:effectLst/>
                <a:latin typeface="Arial" panose="020B0604020202020204" pitchFamily="34" charset="0"/>
              </a:rPr>
              <a:t>μs</a:t>
            </a:r>
            <a:r>
              <a:rPr lang="en-US" altLang="zh-CN" b="0" i="0" dirty="0">
                <a:solidFill>
                  <a:srgbClr val="2E3033"/>
                </a:solidFill>
                <a:effectLst/>
                <a:latin typeface="Arial" panose="020B0604020202020204" pitchFamily="34" charset="0"/>
              </a:rPr>
              <a:t>-</a:t>
            </a:r>
            <a:r>
              <a:rPr lang="zh-CN" altLang="en-US" b="0" i="0" dirty="0">
                <a:solidFill>
                  <a:srgbClr val="2E3033"/>
                </a:solidFill>
                <a:effectLst/>
                <a:latin typeface="Arial" panose="020B0604020202020204" pitchFamily="34" charset="0"/>
              </a:rPr>
              <a:t>尺度的数据中心系统及其操作系统服务更好地满足了他们的需求，包括可移植的</a:t>
            </a:r>
            <a:r>
              <a:rPr lang="en-US" altLang="zh-CN" b="0" i="0" dirty="0">
                <a:solidFill>
                  <a:srgbClr val="2E3033"/>
                </a:solidFill>
                <a:effectLst/>
                <a:latin typeface="Arial" panose="020B0604020202020204" pitchFamily="34" charset="0"/>
              </a:rPr>
              <a:t>I/O</a:t>
            </a:r>
            <a:r>
              <a:rPr lang="zh-CN" altLang="en-US" b="0" i="0" dirty="0">
                <a:solidFill>
                  <a:srgbClr val="2E3033"/>
                </a:solidFill>
                <a:effectLst/>
                <a:latin typeface="Arial" panose="020B0604020202020204" pitchFamily="34" charset="0"/>
              </a:rPr>
              <a:t>堆栈、</a:t>
            </a:r>
            <a:r>
              <a:rPr lang="en-US" altLang="zh-CN" b="0" i="0" dirty="0" err="1">
                <a:solidFill>
                  <a:srgbClr val="2E3033"/>
                </a:solidFill>
                <a:effectLst/>
                <a:latin typeface="Arial" panose="020B0604020202020204" pitchFamily="34" charset="0"/>
              </a:rPr>
              <a:t>dma</a:t>
            </a:r>
            <a:r>
              <a:rPr lang="zh-CN" altLang="en-US" b="0" i="0" dirty="0">
                <a:solidFill>
                  <a:srgbClr val="2E3033"/>
                </a:solidFill>
                <a:effectLst/>
                <a:latin typeface="Arial" panose="020B0604020202020204" pitchFamily="34" charset="0"/>
              </a:rPr>
              <a:t>支持的堆和</a:t>
            </a:r>
            <a:r>
              <a:rPr lang="en-US" altLang="zh-CN" b="0" i="0" dirty="0">
                <a:solidFill>
                  <a:srgbClr val="2E3033"/>
                </a:solidFill>
                <a:effectLst/>
                <a:latin typeface="Arial" panose="020B0604020202020204" pitchFamily="34" charset="0"/>
              </a:rPr>
              <a:t>UAF</a:t>
            </a:r>
            <a:r>
              <a:rPr lang="zh-CN" altLang="en-US" b="0" i="0" dirty="0">
                <a:solidFill>
                  <a:srgbClr val="2E3033"/>
                </a:solidFill>
                <a:effectLst/>
                <a:latin typeface="Arial" panose="020B0604020202020204" pitchFamily="34" charset="0"/>
              </a:rPr>
              <a:t>保护</a:t>
            </a:r>
            <a:endParaRPr lang="en-US" altLang="zh-CN" b="0" i="0" dirty="0">
              <a:solidFill>
                <a:srgbClr val="2E3033"/>
              </a:solidFill>
              <a:effectLst/>
              <a:latin typeface="Arial" panose="020B0604020202020204" pitchFamily="34" charset="0"/>
            </a:endParaRPr>
          </a:p>
          <a:p>
            <a:pPr algn="l"/>
            <a:endParaRPr lang="en-US" altLang="zh-CN" b="0" i="0" dirty="0">
              <a:solidFill>
                <a:srgbClr val="2E3033"/>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4A4A4A"/>
                </a:solidFill>
                <a:effectLst/>
                <a:latin typeface="Open Sans" panose="020B0606030504020204" pitchFamily="34" charset="0"/>
              </a:rPr>
              <a:t>如上图所示，在测试中，基于</a:t>
            </a:r>
            <a:r>
              <a:rPr lang="en-US" altLang="zh-CN" b="0" i="0" dirty="0" err="1">
                <a:solidFill>
                  <a:srgbClr val="4A4A4A"/>
                </a:solidFill>
                <a:effectLst/>
                <a:latin typeface="Open Sans" panose="020B0606030504020204" pitchFamily="34" charset="0"/>
              </a:rPr>
              <a:t>Demikernel</a:t>
            </a:r>
            <a:r>
              <a:rPr lang="zh-CN" altLang="en-US" b="0" i="0" dirty="0">
                <a:solidFill>
                  <a:srgbClr val="4A4A4A"/>
                </a:solidFill>
                <a:effectLst/>
                <a:latin typeface="Open Sans" panose="020B0606030504020204" pitchFamily="34" charset="0"/>
              </a:rPr>
              <a:t>实现的</a:t>
            </a:r>
            <a:r>
              <a:rPr lang="en-US" altLang="zh-CN" b="0" i="0" dirty="0">
                <a:solidFill>
                  <a:srgbClr val="4A4A4A"/>
                </a:solidFill>
                <a:effectLst/>
                <a:latin typeface="Open Sans" panose="020B0606030504020204" pitchFamily="34" charset="0"/>
              </a:rPr>
              <a:t>Catmint</a:t>
            </a:r>
            <a:r>
              <a:rPr lang="zh-CN" altLang="en-US" b="0" i="0" dirty="0">
                <a:solidFill>
                  <a:srgbClr val="4A4A4A"/>
                </a:solidFill>
                <a:effectLst/>
                <a:latin typeface="Open Sans" panose="020B0606030504020204" pitchFamily="34" charset="0"/>
              </a:rPr>
              <a:t>，</a:t>
            </a:r>
            <a:r>
              <a:rPr lang="en-US" altLang="zh-CN" b="0" i="0" dirty="0">
                <a:solidFill>
                  <a:srgbClr val="4A4A4A"/>
                </a:solidFill>
                <a:effectLst/>
                <a:latin typeface="Open Sans" panose="020B0606030504020204" pitchFamily="34" charset="0"/>
              </a:rPr>
              <a:t>Catnip</a:t>
            </a:r>
            <a:r>
              <a:rPr lang="zh-CN" altLang="en-US" b="0" i="0" dirty="0">
                <a:solidFill>
                  <a:srgbClr val="4A4A4A"/>
                </a:solidFill>
                <a:effectLst/>
                <a:latin typeface="Open Sans" panose="020B0606030504020204" pitchFamily="34" charset="0"/>
              </a:rPr>
              <a:t>等</a:t>
            </a:r>
            <a:r>
              <a:rPr lang="en-US" altLang="zh-CN" b="0" i="0" dirty="0" err="1">
                <a:solidFill>
                  <a:srgbClr val="4A4A4A"/>
                </a:solidFill>
                <a:effectLst/>
                <a:latin typeface="Open Sans" panose="020B0606030504020204" pitchFamily="34" charset="0"/>
              </a:rPr>
              <a:t>libOS</a:t>
            </a:r>
            <a:r>
              <a:rPr lang="zh-CN" altLang="en-US" b="0" i="0" dirty="0">
                <a:solidFill>
                  <a:srgbClr val="4A4A4A"/>
                </a:solidFill>
                <a:effectLst/>
                <a:latin typeface="Open Sans" panose="020B0606030504020204" pitchFamily="34" charset="0"/>
              </a:rPr>
              <a:t>在进行</a:t>
            </a:r>
            <a:r>
              <a:rPr lang="en-US" altLang="zh-CN" b="0" i="0" dirty="0">
                <a:solidFill>
                  <a:srgbClr val="4A4A4A"/>
                </a:solidFill>
                <a:effectLst/>
                <a:latin typeface="Open Sans" panose="020B0606030504020204" pitchFamily="34" charset="0"/>
              </a:rPr>
              <a:t>IO</a:t>
            </a:r>
            <a:r>
              <a:rPr lang="zh-CN" altLang="en-US" b="0" i="0" dirty="0">
                <a:solidFill>
                  <a:srgbClr val="4A4A4A"/>
                </a:solidFill>
                <a:effectLst/>
                <a:latin typeface="Open Sans" panose="020B0606030504020204" pitchFamily="34" charset="0"/>
              </a:rPr>
              <a:t>事件处理时比传统的基于内核的</a:t>
            </a:r>
            <a:r>
              <a:rPr lang="en-US" altLang="zh-CN" b="0" i="0" dirty="0">
                <a:solidFill>
                  <a:srgbClr val="4A4A4A"/>
                </a:solidFill>
                <a:effectLst/>
                <a:latin typeface="Open Sans" panose="020B0606030504020204" pitchFamily="34" charset="0"/>
              </a:rPr>
              <a:t>IO</a:t>
            </a:r>
            <a:r>
              <a:rPr lang="zh-CN" altLang="en-US" b="0" i="0" dirty="0">
                <a:solidFill>
                  <a:srgbClr val="4A4A4A"/>
                </a:solidFill>
                <a:effectLst/>
                <a:latin typeface="Open Sans" panose="020B0606030504020204" pitchFamily="34" charset="0"/>
              </a:rPr>
              <a:t>减少了</a:t>
            </a:r>
            <a:r>
              <a:rPr lang="en-US" altLang="zh-CN" b="0" i="0" dirty="0">
                <a:solidFill>
                  <a:srgbClr val="4A4A4A"/>
                </a:solidFill>
                <a:effectLst/>
                <a:latin typeface="Open Sans" panose="020B0606030504020204" pitchFamily="34" charset="0"/>
              </a:rPr>
              <a:t>80%</a:t>
            </a:r>
            <a:r>
              <a:rPr lang="zh-CN" altLang="en-US" b="0" i="0" dirty="0">
                <a:solidFill>
                  <a:srgbClr val="4A4A4A"/>
                </a:solidFill>
                <a:effectLst/>
                <a:latin typeface="Open Sans" panose="020B0606030504020204" pitchFamily="34" charset="0"/>
              </a:rPr>
              <a:t>左右的时延。与原有的</a:t>
            </a:r>
            <a:r>
              <a:rPr lang="en-US" altLang="zh-CN" b="0" i="0" dirty="0">
                <a:solidFill>
                  <a:srgbClr val="4A4A4A"/>
                </a:solidFill>
                <a:effectLst/>
                <a:latin typeface="Open Sans" panose="020B0606030504020204" pitchFamily="34" charset="0"/>
              </a:rPr>
              <a:t>kernel-bypass</a:t>
            </a:r>
            <a:r>
              <a:rPr lang="zh-CN" altLang="en-US" b="0" i="0" dirty="0">
                <a:solidFill>
                  <a:srgbClr val="4A4A4A"/>
                </a:solidFill>
                <a:effectLst/>
                <a:latin typeface="Open Sans" panose="020B0606030504020204" pitchFamily="34" charset="0"/>
              </a:rPr>
              <a:t>技术（如</a:t>
            </a:r>
            <a:r>
              <a:rPr lang="en-US" altLang="zh-CN" b="0" i="0" dirty="0">
                <a:solidFill>
                  <a:srgbClr val="4A4A4A"/>
                </a:solidFill>
                <a:effectLst/>
                <a:latin typeface="Open Sans" panose="020B0606030504020204" pitchFamily="34" charset="0"/>
              </a:rPr>
              <a:t>Shenango</a:t>
            </a:r>
            <a:r>
              <a:rPr lang="zh-CN" altLang="en-US" b="0" i="0" dirty="0">
                <a:solidFill>
                  <a:srgbClr val="4A4A4A"/>
                </a:solidFill>
                <a:effectLst/>
                <a:latin typeface="Open Sans" panose="020B0606030504020204" pitchFamily="34" charset="0"/>
              </a:rPr>
              <a:t>和</a:t>
            </a:r>
            <a:r>
              <a:rPr lang="en-US" altLang="zh-CN" b="0" i="0" dirty="0" err="1">
                <a:solidFill>
                  <a:srgbClr val="4A4A4A"/>
                </a:solidFill>
                <a:effectLst/>
                <a:latin typeface="Open Sans" panose="020B0606030504020204" pitchFamily="34" charset="0"/>
              </a:rPr>
              <a:t>Caladan</a:t>
            </a:r>
            <a:r>
              <a:rPr lang="zh-CN" altLang="en-US" b="0" i="0" dirty="0">
                <a:solidFill>
                  <a:srgbClr val="4A4A4A"/>
                </a:solidFill>
                <a:effectLst/>
                <a:latin typeface="Open Sans" panose="020B0606030504020204" pitchFamily="34" charset="0"/>
              </a:rPr>
              <a:t>）相比，</a:t>
            </a:r>
            <a:r>
              <a:rPr lang="en-US" altLang="zh-CN" b="0" i="0" dirty="0" err="1">
                <a:solidFill>
                  <a:srgbClr val="4A4A4A"/>
                </a:solidFill>
                <a:effectLst/>
                <a:latin typeface="Open Sans" panose="020B0606030504020204" pitchFamily="34" charset="0"/>
              </a:rPr>
              <a:t>Demikernel</a:t>
            </a:r>
            <a:r>
              <a:rPr lang="zh-CN" altLang="en-US" b="0" i="0" dirty="0">
                <a:solidFill>
                  <a:srgbClr val="4A4A4A"/>
                </a:solidFill>
                <a:effectLst/>
                <a:latin typeface="Open Sans" panose="020B0606030504020204" pitchFamily="34" charset="0"/>
              </a:rPr>
              <a:t>拥有相近的</a:t>
            </a:r>
            <a:r>
              <a:rPr lang="en-US" altLang="zh-CN" b="0" i="0" dirty="0">
                <a:solidFill>
                  <a:srgbClr val="4A4A4A"/>
                </a:solidFill>
                <a:effectLst/>
                <a:latin typeface="Open Sans" panose="020B0606030504020204" pitchFamily="34" charset="0"/>
              </a:rPr>
              <a:t>IO</a:t>
            </a:r>
            <a:r>
              <a:rPr lang="zh-CN" altLang="en-US" b="0" i="0" dirty="0">
                <a:solidFill>
                  <a:srgbClr val="4A4A4A"/>
                </a:solidFill>
                <a:effectLst/>
                <a:latin typeface="Open Sans" panose="020B0606030504020204" pitchFamily="34" charset="0"/>
              </a:rPr>
              <a:t>操作时延，却提供了更好的可移植性与抽象等级。</a:t>
            </a:r>
            <a:r>
              <a:rPr lang="en-US" altLang="zh-CN" b="0" i="0" dirty="0" err="1">
                <a:solidFill>
                  <a:srgbClr val="4A4A4A"/>
                </a:solidFill>
                <a:effectLst/>
                <a:latin typeface="Open Sans" panose="020B0606030504020204" pitchFamily="34" charset="0"/>
              </a:rPr>
              <a:t>Demikernel</a:t>
            </a:r>
            <a:r>
              <a:rPr lang="zh-CN" altLang="en-US" b="0" i="0" dirty="0">
                <a:solidFill>
                  <a:srgbClr val="4A4A4A"/>
                </a:solidFill>
                <a:effectLst/>
                <a:latin typeface="Open Sans" panose="020B0606030504020204" pitchFamily="34" charset="0"/>
              </a:rPr>
              <a:t>提供的抽象只为</a:t>
            </a:r>
            <a:r>
              <a:rPr lang="en-US" altLang="zh-CN" b="0" i="0" dirty="0">
                <a:solidFill>
                  <a:srgbClr val="4A4A4A"/>
                </a:solidFill>
                <a:effectLst/>
                <a:latin typeface="Open Sans" panose="020B0606030504020204" pitchFamily="34" charset="0"/>
              </a:rPr>
              <a:t>DPDK</a:t>
            </a:r>
            <a:r>
              <a:rPr lang="zh-CN" altLang="en-US" b="0" i="0" dirty="0">
                <a:solidFill>
                  <a:srgbClr val="4A4A4A"/>
                </a:solidFill>
                <a:effectLst/>
                <a:latin typeface="Open Sans" panose="020B0606030504020204" pitchFamily="34" charset="0"/>
              </a:rPr>
              <a:t>和</a:t>
            </a:r>
            <a:r>
              <a:rPr lang="en-US" altLang="zh-CN" b="0" i="0" dirty="0">
                <a:solidFill>
                  <a:srgbClr val="4A4A4A"/>
                </a:solidFill>
                <a:effectLst/>
                <a:latin typeface="Open Sans" panose="020B0606030504020204" pitchFamily="34" charset="0"/>
              </a:rPr>
              <a:t>RDMA</a:t>
            </a:r>
            <a:r>
              <a:rPr lang="zh-CN" altLang="en-US" b="0" i="0" dirty="0">
                <a:solidFill>
                  <a:srgbClr val="4A4A4A"/>
                </a:solidFill>
                <a:effectLst/>
                <a:latin typeface="Open Sans" panose="020B0606030504020204" pitchFamily="34" charset="0"/>
              </a:rPr>
              <a:t>的处理增加了几微秒的额外时延。综上所述，</a:t>
            </a:r>
            <a:r>
              <a:rPr lang="en-US" altLang="zh-CN" b="0" i="0" dirty="0" err="1">
                <a:solidFill>
                  <a:srgbClr val="4A4A4A"/>
                </a:solidFill>
                <a:effectLst/>
                <a:latin typeface="Open Sans" panose="020B0606030504020204" pitchFamily="34" charset="0"/>
              </a:rPr>
              <a:t>Demikernel</a:t>
            </a:r>
            <a:r>
              <a:rPr lang="zh-CN" altLang="en-US" b="0" i="0" dirty="0">
                <a:solidFill>
                  <a:srgbClr val="4A4A4A"/>
                </a:solidFill>
                <a:effectLst/>
                <a:latin typeface="Open Sans" panose="020B0606030504020204" pitchFamily="34" charset="0"/>
              </a:rPr>
              <a:t>在提供了</a:t>
            </a:r>
            <a:r>
              <a:rPr lang="en-US" altLang="zh-CN" b="0" i="0" dirty="0">
                <a:solidFill>
                  <a:srgbClr val="4A4A4A"/>
                </a:solidFill>
                <a:effectLst/>
                <a:latin typeface="Open Sans" panose="020B0606030504020204" pitchFamily="34" charset="0"/>
              </a:rPr>
              <a:t>OS</a:t>
            </a:r>
            <a:r>
              <a:rPr lang="zh-CN" altLang="en-US" b="0" i="0" dirty="0">
                <a:solidFill>
                  <a:srgbClr val="4A4A4A"/>
                </a:solidFill>
                <a:effectLst/>
                <a:latin typeface="Open Sans" panose="020B0606030504020204" pitchFamily="34" charset="0"/>
              </a:rPr>
              <a:t>抽象与管理特性的同时将对数据通路的时延影响降到了次微秒级别，达成了其设计目标。</a:t>
            </a:r>
            <a:endParaRPr lang="zh-CN" altLang="en-US" dirty="0"/>
          </a:p>
          <a:p>
            <a:pPr algn="l"/>
            <a:endParaRPr lang="zh-CN" altLang="en-US" dirty="0"/>
          </a:p>
        </p:txBody>
      </p:sp>
      <p:sp>
        <p:nvSpPr>
          <p:cNvPr id="4" name="灯片编号占位符 3"/>
          <p:cNvSpPr>
            <a:spLocks noGrp="1"/>
          </p:cNvSpPr>
          <p:nvPr>
            <p:ph type="sldNum" sz="quarter" idx="5"/>
          </p:nvPr>
        </p:nvSpPr>
        <p:spPr/>
        <p:txBody>
          <a:bodyPr/>
          <a:lstStyle/>
          <a:p>
            <a:fld id="{DAA43E56-0112-4829-BF8E-FDB96FB1D3EB}" type="slidenum">
              <a:rPr lang="zh-CN" altLang="en-US" smtClean="0"/>
              <a:t>23</a:t>
            </a:fld>
            <a:endParaRPr lang="zh-CN" altLang="en-US"/>
          </a:p>
        </p:txBody>
      </p:sp>
    </p:spTree>
    <p:extLst>
      <p:ext uri="{BB962C8B-B14F-4D97-AF65-F5344CB8AC3E}">
        <p14:creationId xmlns:p14="http://schemas.microsoft.com/office/powerpoint/2010/main" val="607664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2E3033"/>
                </a:solidFill>
                <a:effectLst/>
                <a:latin typeface="Arial" panose="020B0604020202020204" pitchFamily="34" charset="0"/>
              </a:rPr>
              <a:t>UDP</a:t>
            </a:r>
            <a:r>
              <a:rPr lang="zh-CN" altLang="en-US" b="0" i="0" dirty="0">
                <a:solidFill>
                  <a:srgbClr val="2E3033"/>
                </a:solidFill>
                <a:effectLst/>
                <a:latin typeface="Arial" panose="020B0604020202020204" pitchFamily="34" charset="0"/>
              </a:rPr>
              <a:t>中继的平均延迟和尾延迟。我们发送</a:t>
            </a:r>
            <a:r>
              <a:rPr lang="en-US" altLang="zh-CN" b="0" i="0" dirty="0">
                <a:solidFill>
                  <a:srgbClr val="2E3033"/>
                </a:solidFill>
                <a:effectLst/>
                <a:latin typeface="Arial" panose="020B0604020202020204" pitchFamily="34" charset="0"/>
              </a:rPr>
              <a:t>100</a:t>
            </a:r>
            <a:r>
              <a:rPr lang="zh-CN" altLang="en-US" b="0" i="0" dirty="0">
                <a:solidFill>
                  <a:srgbClr val="2E3033"/>
                </a:solidFill>
                <a:effectLst/>
                <a:latin typeface="Arial" panose="020B0604020202020204" pitchFamily="34" charset="0"/>
              </a:rPr>
              <a:t>万个数据包，进行</a:t>
            </a:r>
            <a:r>
              <a:rPr lang="en-US" altLang="zh-CN" b="0" i="0" dirty="0">
                <a:solidFill>
                  <a:srgbClr val="2E3033"/>
                </a:solidFill>
                <a:effectLst/>
                <a:latin typeface="Arial" panose="020B0604020202020204" pitchFamily="34" charset="0"/>
              </a:rPr>
              <a:t>5</a:t>
            </a:r>
            <a:r>
              <a:rPr lang="zh-CN" altLang="en-US" b="0" i="0" dirty="0">
                <a:solidFill>
                  <a:srgbClr val="2E3033"/>
                </a:solidFill>
                <a:effectLst/>
                <a:latin typeface="Arial" panose="020B0604020202020204" pitchFamily="34" charset="0"/>
              </a:rPr>
              <a:t>次实验。与</a:t>
            </a:r>
            <a:r>
              <a:rPr lang="en-US" altLang="zh-CN" b="0" i="0" dirty="0" err="1">
                <a:solidFill>
                  <a:srgbClr val="2E3033"/>
                </a:solidFill>
                <a:effectLst/>
                <a:latin typeface="Arial" panose="020B0604020202020204" pitchFamily="34" charset="0"/>
              </a:rPr>
              <a:t>io_uring</a:t>
            </a:r>
            <a:r>
              <a:rPr lang="zh-CN" altLang="en-US" b="0" i="0" dirty="0">
                <a:solidFill>
                  <a:srgbClr val="2E3033"/>
                </a:solidFill>
                <a:effectLst/>
                <a:latin typeface="Arial" panose="020B0604020202020204" pitchFamily="34" charset="0"/>
              </a:rPr>
              <a:t>相比，</a:t>
            </a:r>
            <a:r>
              <a:rPr lang="en-US" altLang="zh-CN" b="0" i="0" dirty="0" err="1">
                <a:solidFill>
                  <a:srgbClr val="2E3033"/>
                </a:solidFill>
                <a:effectLst/>
                <a:latin typeface="Arial" panose="020B0604020202020204" pitchFamily="34" charset="0"/>
              </a:rPr>
              <a:t>Demikernel</a:t>
            </a:r>
            <a:r>
              <a:rPr lang="zh-CN" altLang="en-US" b="0" i="0" dirty="0">
                <a:solidFill>
                  <a:srgbClr val="2E3033"/>
                </a:solidFill>
                <a:effectLst/>
                <a:latin typeface="Arial" panose="020B0604020202020204" pitchFamily="34" charset="0"/>
              </a:rPr>
              <a:t>有更好的性能，需要的更改更少。</a:t>
            </a:r>
            <a:endParaRPr lang="en-US" altLang="zh-CN" b="0" i="0" dirty="0">
              <a:solidFill>
                <a:srgbClr val="2E3033"/>
              </a:solidFill>
              <a:effectLst/>
              <a:latin typeface="Arial" panose="020B0604020202020204" pitchFamily="34" charset="0"/>
            </a:endParaRPr>
          </a:p>
        </p:txBody>
      </p:sp>
      <p:sp>
        <p:nvSpPr>
          <p:cNvPr id="4" name="灯片编号占位符 3"/>
          <p:cNvSpPr>
            <a:spLocks noGrp="1"/>
          </p:cNvSpPr>
          <p:nvPr>
            <p:ph type="sldNum" sz="quarter" idx="5"/>
          </p:nvPr>
        </p:nvSpPr>
        <p:spPr/>
        <p:txBody>
          <a:bodyPr/>
          <a:lstStyle/>
          <a:p>
            <a:fld id="{DAA43E56-0112-4829-BF8E-FDB96FB1D3EB}" type="slidenum">
              <a:rPr lang="zh-CN" altLang="en-US" smtClean="0"/>
              <a:t>24</a:t>
            </a:fld>
            <a:endParaRPr lang="zh-CN" altLang="en-US"/>
          </a:p>
        </p:txBody>
      </p:sp>
    </p:spTree>
    <p:extLst>
      <p:ext uri="{BB962C8B-B14F-4D97-AF65-F5344CB8AC3E}">
        <p14:creationId xmlns:p14="http://schemas.microsoft.com/office/powerpoint/2010/main" val="4023768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A43E56-0112-4829-BF8E-FDB96FB1D3EB}" type="slidenum">
              <a:rPr lang="zh-CN" altLang="en-US" smtClean="0"/>
              <a:t>25</a:t>
            </a:fld>
            <a:endParaRPr lang="zh-CN" altLang="en-US"/>
          </a:p>
        </p:txBody>
      </p:sp>
    </p:spTree>
    <p:extLst>
      <p:ext uri="{BB962C8B-B14F-4D97-AF65-F5344CB8AC3E}">
        <p14:creationId xmlns:p14="http://schemas.microsoft.com/office/powerpoint/2010/main" val="787919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A43E56-0112-4829-BF8E-FDB96FB1D3EB}" type="slidenum">
              <a:rPr lang="zh-CN" altLang="en-US" smtClean="0"/>
              <a:t>27</a:t>
            </a:fld>
            <a:endParaRPr lang="zh-CN" altLang="en-US"/>
          </a:p>
        </p:txBody>
      </p:sp>
    </p:spTree>
    <p:extLst>
      <p:ext uri="{BB962C8B-B14F-4D97-AF65-F5344CB8AC3E}">
        <p14:creationId xmlns:p14="http://schemas.microsoft.com/office/powerpoint/2010/main" val="3443294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A43E56-0112-4829-BF8E-FDB96FB1D3EB}" type="slidenum">
              <a:rPr lang="zh-CN" altLang="en-US" smtClean="0"/>
              <a:t>3</a:t>
            </a:fld>
            <a:endParaRPr lang="zh-CN" altLang="en-US"/>
          </a:p>
        </p:txBody>
      </p:sp>
    </p:spTree>
    <p:extLst>
      <p:ext uri="{BB962C8B-B14F-4D97-AF65-F5344CB8AC3E}">
        <p14:creationId xmlns:p14="http://schemas.microsoft.com/office/powerpoint/2010/main" val="2696163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A43E56-0112-4829-BF8E-FDB96FB1D3EB}" type="slidenum">
              <a:rPr lang="zh-CN" altLang="en-US" smtClean="0"/>
              <a:t>4</a:t>
            </a:fld>
            <a:endParaRPr lang="zh-CN" altLang="en-US"/>
          </a:p>
        </p:txBody>
      </p:sp>
    </p:spTree>
    <p:extLst>
      <p:ext uri="{BB962C8B-B14F-4D97-AF65-F5344CB8AC3E}">
        <p14:creationId xmlns:p14="http://schemas.microsoft.com/office/powerpoint/2010/main" val="3167824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DAA43E56-0112-4829-BF8E-FDB96FB1D3EB}" type="slidenum">
              <a:rPr lang="zh-CN" altLang="en-US" smtClean="0"/>
              <a:t>5</a:t>
            </a:fld>
            <a:endParaRPr lang="zh-CN" altLang="en-US"/>
          </a:p>
        </p:txBody>
      </p:sp>
    </p:spTree>
    <p:extLst>
      <p:ext uri="{BB962C8B-B14F-4D97-AF65-F5344CB8AC3E}">
        <p14:creationId xmlns:p14="http://schemas.microsoft.com/office/powerpoint/2010/main" val="2830574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b="0" i="0" dirty="0">
              <a:solidFill>
                <a:srgbClr val="121212"/>
              </a:solidFill>
              <a:effectLst/>
              <a:latin typeface="-apple-system"/>
            </a:endParaRPr>
          </a:p>
        </p:txBody>
      </p:sp>
      <p:sp>
        <p:nvSpPr>
          <p:cNvPr id="4" name="灯片编号占位符 3"/>
          <p:cNvSpPr>
            <a:spLocks noGrp="1"/>
          </p:cNvSpPr>
          <p:nvPr>
            <p:ph type="sldNum" sz="quarter" idx="5"/>
          </p:nvPr>
        </p:nvSpPr>
        <p:spPr/>
        <p:txBody>
          <a:bodyPr/>
          <a:lstStyle/>
          <a:p>
            <a:fld id="{DAA43E56-0112-4829-BF8E-FDB96FB1D3EB}" type="slidenum">
              <a:rPr lang="zh-CN" altLang="en-US" smtClean="0"/>
              <a:t>6</a:t>
            </a:fld>
            <a:endParaRPr lang="zh-CN" altLang="en-US"/>
          </a:p>
        </p:txBody>
      </p:sp>
    </p:spTree>
    <p:extLst>
      <p:ext uri="{BB962C8B-B14F-4D97-AF65-F5344CB8AC3E}">
        <p14:creationId xmlns:p14="http://schemas.microsoft.com/office/powerpoint/2010/main" val="427326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A43E56-0112-4829-BF8E-FDB96FB1D3EB}" type="slidenum">
              <a:rPr lang="zh-CN" altLang="en-US" smtClean="0"/>
              <a:t>7</a:t>
            </a:fld>
            <a:endParaRPr lang="zh-CN" altLang="en-US"/>
          </a:p>
        </p:txBody>
      </p:sp>
    </p:spTree>
    <p:extLst>
      <p:ext uri="{BB962C8B-B14F-4D97-AF65-F5344CB8AC3E}">
        <p14:creationId xmlns:p14="http://schemas.microsoft.com/office/powerpoint/2010/main" val="4054318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A43E56-0112-4829-BF8E-FDB96FB1D3EB}" type="slidenum">
              <a:rPr lang="zh-CN" altLang="en-US" smtClean="0"/>
              <a:t>8</a:t>
            </a:fld>
            <a:endParaRPr lang="zh-CN" altLang="en-US"/>
          </a:p>
        </p:txBody>
      </p:sp>
    </p:spTree>
    <p:extLst>
      <p:ext uri="{BB962C8B-B14F-4D97-AF65-F5344CB8AC3E}">
        <p14:creationId xmlns:p14="http://schemas.microsoft.com/office/powerpoint/2010/main" val="3525191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A43E56-0112-4829-BF8E-FDB96FB1D3EB}" type="slidenum">
              <a:rPr lang="zh-CN" altLang="en-US" smtClean="0"/>
              <a:t>9</a:t>
            </a:fld>
            <a:endParaRPr lang="zh-CN" altLang="en-US"/>
          </a:p>
        </p:txBody>
      </p:sp>
    </p:spTree>
    <p:extLst>
      <p:ext uri="{BB962C8B-B14F-4D97-AF65-F5344CB8AC3E}">
        <p14:creationId xmlns:p14="http://schemas.microsoft.com/office/powerpoint/2010/main" val="3257698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F4DA8-AEB5-4B0C-860E-547912A7477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D83CC55-4280-483D-B035-DF78FB45AF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3A5D703-E56D-489B-8168-F1239F694B8E}"/>
              </a:ext>
            </a:extLst>
          </p:cNvPr>
          <p:cNvSpPr>
            <a:spLocks noGrp="1"/>
          </p:cNvSpPr>
          <p:nvPr>
            <p:ph type="dt" sz="half" idx="10"/>
          </p:nvPr>
        </p:nvSpPr>
        <p:spPr/>
        <p:txBody>
          <a:bodyPr/>
          <a:lstStyle/>
          <a:p>
            <a:fld id="{0B69C967-6A66-4634-BC29-41BC8704C2BC}" type="datetimeFigureOut">
              <a:rPr lang="zh-CN" altLang="en-US" smtClean="0"/>
              <a:t>2021/11/3</a:t>
            </a:fld>
            <a:endParaRPr lang="zh-CN" altLang="en-US"/>
          </a:p>
        </p:txBody>
      </p:sp>
      <p:sp>
        <p:nvSpPr>
          <p:cNvPr id="5" name="页脚占位符 4">
            <a:extLst>
              <a:ext uri="{FF2B5EF4-FFF2-40B4-BE49-F238E27FC236}">
                <a16:creationId xmlns:a16="http://schemas.microsoft.com/office/drawing/2014/main" id="{CC5A6C8B-8C53-4F4E-A235-C6F42D0A72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4DCB8F4-0B30-481B-AD76-17F87E3019BB}"/>
              </a:ext>
            </a:extLst>
          </p:cNvPr>
          <p:cNvSpPr>
            <a:spLocks noGrp="1"/>
          </p:cNvSpPr>
          <p:nvPr>
            <p:ph type="sldNum" sz="quarter" idx="12"/>
          </p:nvPr>
        </p:nvSpPr>
        <p:spPr/>
        <p:txBody>
          <a:bodyPr/>
          <a:lstStyle/>
          <a:p>
            <a:fld id="{802B9067-1F19-448A-954A-1B9DF60A15DF}" type="slidenum">
              <a:rPr lang="zh-CN" altLang="en-US" smtClean="0"/>
              <a:t>‹#›</a:t>
            </a:fld>
            <a:endParaRPr lang="zh-CN" altLang="en-US"/>
          </a:p>
        </p:txBody>
      </p:sp>
    </p:spTree>
    <p:extLst>
      <p:ext uri="{BB962C8B-B14F-4D97-AF65-F5344CB8AC3E}">
        <p14:creationId xmlns:p14="http://schemas.microsoft.com/office/powerpoint/2010/main" val="13997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CA0252-5144-4C4E-A0C7-DCEBD10B662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BFD9051-0119-4EDB-9E9C-F11BE2EBDF4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0F8001C-7235-430E-85A0-92F0750E476B}"/>
              </a:ext>
            </a:extLst>
          </p:cNvPr>
          <p:cNvSpPr>
            <a:spLocks noGrp="1"/>
          </p:cNvSpPr>
          <p:nvPr>
            <p:ph type="dt" sz="half" idx="10"/>
          </p:nvPr>
        </p:nvSpPr>
        <p:spPr/>
        <p:txBody>
          <a:bodyPr/>
          <a:lstStyle/>
          <a:p>
            <a:fld id="{0B69C967-6A66-4634-BC29-41BC8704C2BC}" type="datetimeFigureOut">
              <a:rPr lang="zh-CN" altLang="en-US" smtClean="0"/>
              <a:t>2021/11/3</a:t>
            </a:fld>
            <a:endParaRPr lang="zh-CN" altLang="en-US"/>
          </a:p>
        </p:txBody>
      </p:sp>
      <p:sp>
        <p:nvSpPr>
          <p:cNvPr id="5" name="页脚占位符 4">
            <a:extLst>
              <a:ext uri="{FF2B5EF4-FFF2-40B4-BE49-F238E27FC236}">
                <a16:creationId xmlns:a16="http://schemas.microsoft.com/office/drawing/2014/main" id="{C2145C94-B557-46BD-95C4-FEE82C8C2F4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C1692F3-CA3A-4CEF-821E-6CFDC7B0CD05}"/>
              </a:ext>
            </a:extLst>
          </p:cNvPr>
          <p:cNvSpPr>
            <a:spLocks noGrp="1"/>
          </p:cNvSpPr>
          <p:nvPr>
            <p:ph type="sldNum" sz="quarter" idx="12"/>
          </p:nvPr>
        </p:nvSpPr>
        <p:spPr/>
        <p:txBody>
          <a:bodyPr/>
          <a:lstStyle/>
          <a:p>
            <a:fld id="{802B9067-1F19-448A-954A-1B9DF60A15DF}" type="slidenum">
              <a:rPr lang="zh-CN" altLang="en-US" smtClean="0"/>
              <a:t>‹#›</a:t>
            </a:fld>
            <a:endParaRPr lang="zh-CN" altLang="en-US"/>
          </a:p>
        </p:txBody>
      </p:sp>
    </p:spTree>
    <p:extLst>
      <p:ext uri="{BB962C8B-B14F-4D97-AF65-F5344CB8AC3E}">
        <p14:creationId xmlns:p14="http://schemas.microsoft.com/office/powerpoint/2010/main" val="755901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BBECDF4-7F80-4204-B216-22D766055A7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768487A-1FBB-4A0B-976A-22048B1AB4C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FA666A8-0E8C-4D34-BB5A-42C8ADF3FAE6}"/>
              </a:ext>
            </a:extLst>
          </p:cNvPr>
          <p:cNvSpPr>
            <a:spLocks noGrp="1"/>
          </p:cNvSpPr>
          <p:nvPr>
            <p:ph type="dt" sz="half" idx="10"/>
          </p:nvPr>
        </p:nvSpPr>
        <p:spPr/>
        <p:txBody>
          <a:bodyPr/>
          <a:lstStyle/>
          <a:p>
            <a:fld id="{0B69C967-6A66-4634-BC29-41BC8704C2BC}" type="datetimeFigureOut">
              <a:rPr lang="zh-CN" altLang="en-US" smtClean="0"/>
              <a:t>2021/11/3</a:t>
            </a:fld>
            <a:endParaRPr lang="zh-CN" altLang="en-US"/>
          </a:p>
        </p:txBody>
      </p:sp>
      <p:sp>
        <p:nvSpPr>
          <p:cNvPr id="5" name="页脚占位符 4">
            <a:extLst>
              <a:ext uri="{FF2B5EF4-FFF2-40B4-BE49-F238E27FC236}">
                <a16:creationId xmlns:a16="http://schemas.microsoft.com/office/drawing/2014/main" id="{FC40752E-E85F-41D9-8A68-850483FE2B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ECA5D87-E530-4B98-BEFD-5200953B0FD1}"/>
              </a:ext>
            </a:extLst>
          </p:cNvPr>
          <p:cNvSpPr>
            <a:spLocks noGrp="1"/>
          </p:cNvSpPr>
          <p:nvPr>
            <p:ph type="sldNum" sz="quarter" idx="12"/>
          </p:nvPr>
        </p:nvSpPr>
        <p:spPr/>
        <p:txBody>
          <a:bodyPr/>
          <a:lstStyle/>
          <a:p>
            <a:fld id="{802B9067-1F19-448A-954A-1B9DF60A15DF}" type="slidenum">
              <a:rPr lang="zh-CN" altLang="en-US" smtClean="0"/>
              <a:t>‹#›</a:t>
            </a:fld>
            <a:endParaRPr lang="zh-CN" altLang="en-US"/>
          </a:p>
        </p:txBody>
      </p:sp>
    </p:spTree>
    <p:extLst>
      <p:ext uri="{BB962C8B-B14F-4D97-AF65-F5344CB8AC3E}">
        <p14:creationId xmlns:p14="http://schemas.microsoft.com/office/powerpoint/2010/main" val="1334522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78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1FA788-9ED5-4047-AB81-6FACFAF74A0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AEF771A-5DCB-47D3-9E7A-5C96E3CA931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2DE7207-C61F-452A-88B8-6834BD30AAD0}"/>
              </a:ext>
            </a:extLst>
          </p:cNvPr>
          <p:cNvSpPr>
            <a:spLocks noGrp="1"/>
          </p:cNvSpPr>
          <p:nvPr>
            <p:ph type="dt" sz="half" idx="10"/>
          </p:nvPr>
        </p:nvSpPr>
        <p:spPr/>
        <p:txBody>
          <a:bodyPr/>
          <a:lstStyle/>
          <a:p>
            <a:fld id="{0B69C967-6A66-4634-BC29-41BC8704C2BC}" type="datetimeFigureOut">
              <a:rPr lang="zh-CN" altLang="en-US" smtClean="0"/>
              <a:t>2021/11/3</a:t>
            </a:fld>
            <a:endParaRPr lang="zh-CN" altLang="en-US"/>
          </a:p>
        </p:txBody>
      </p:sp>
      <p:sp>
        <p:nvSpPr>
          <p:cNvPr id="5" name="页脚占位符 4">
            <a:extLst>
              <a:ext uri="{FF2B5EF4-FFF2-40B4-BE49-F238E27FC236}">
                <a16:creationId xmlns:a16="http://schemas.microsoft.com/office/drawing/2014/main" id="{CAB12C10-191E-4BC4-ADE5-AF9E030790F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A32564-FC49-4866-913E-882F6E80263E}"/>
              </a:ext>
            </a:extLst>
          </p:cNvPr>
          <p:cNvSpPr>
            <a:spLocks noGrp="1"/>
          </p:cNvSpPr>
          <p:nvPr>
            <p:ph type="sldNum" sz="quarter" idx="12"/>
          </p:nvPr>
        </p:nvSpPr>
        <p:spPr/>
        <p:txBody>
          <a:bodyPr/>
          <a:lstStyle/>
          <a:p>
            <a:fld id="{802B9067-1F19-448A-954A-1B9DF60A15DF}" type="slidenum">
              <a:rPr lang="zh-CN" altLang="en-US" smtClean="0"/>
              <a:t>‹#›</a:t>
            </a:fld>
            <a:endParaRPr lang="zh-CN" altLang="en-US"/>
          </a:p>
        </p:txBody>
      </p:sp>
    </p:spTree>
    <p:extLst>
      <p:ext uri="{BB962C8B-B14F-4D97-AF65-F5344CB8AC3E}">
        <p14:creationId xmlns:p14="http://schemas.microsoft.com/office/powerpoint/2010/main" val="89579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032E63-268E-4D50-B8A5-6016AE92D73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8AD8EE7-09DA-40D8-9D1C-57196671AD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5A01C72-E943-4F7B-91FB-19754CBCA68B}"/>
              </a:ext>
            </a:extLst>
          </p:cNvPr>
          <p:cNvSpPr>
            <a:spLocks noGrp="1"/>
          </p:cNvSpPr>
          <p:nvPr>
            <p:ph type="dt" sz="half" idx="10"/>
          </p:nvPr>
        </p:nvSpPr>
        <p:spPr/>
        <p:txBody>
          <a:bodyPr/>
          <a:lstStyle/>
          <a:p>
            <a:fld id="{0B69C967-6A66-4634-BC29-41BC8704C2BC}" type="datetimeFigureOut">
              <a:rPr lang="zh-CN" altLang="en-US" smtClean="0"/>
              <a:t>2021/11/3</a:t>
            </a:fld>
            <a:endParaRPr lang="zh-CN" altLang="en-US"/>
          </a:p>
        </p:txBody>
      </p:sp>
      <p:sp>
        <p:nvSpPr>
          <p:cNvPr id="5" name="页脚占位符 4">
            <a:extLst>
              <a:ext uri="{FF2B5EF4-FFF2-40B4-BE49-F238E27FC236}">
                <a16:creationId xmlns:a16="http://schemas.microsoft.com/office/drawing/2014/main" id="{D22625B2-4402-464B-8BF9-2905E451F7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6B3F1B-96E1-40C8-ABC8-76AEF18943D2}"/>
              </a:ext>
            </a:extLst>
          </p:cNvPr>
          <p:cNvSpPr>
            <a:spLocks noGrp="1"/>
          </p:cNvSpPr>
          <p:nvPr>
            <p:ph type="sldNum" sz="quarter" idx="12"/>
          </p:nvPr>
        </p:nvSpPr>
        <p:spPr/>
        <p:txBody>
          <a:bodyPr/>
          <a:lstStyle/>
          <a:p>
            <a:fld id="{802B9067-1F19-448A-954A-1B9DF60A15DF}" type="slidenum">
              <a:rPr lang="zh-CN" altLang="en-US" smtClean="0"/>
              <a:t>‹#›</a:t>
            </a:fld>
            <a:endParaRPr lang="zh-CN" altLang="en-US"/>
          </a:p>
        </p:txBody>
      </p:sp>
    </p:spTree>
    <p:extLst>
      <p:ext uri="{BB962C8B-B14F-4D97-AF65-F5344CB8AC3E}">
        <p14:creationId xmlns:p14="http://schemas.microsoft.com/office/powerpoint/2010/main" val="4239542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C4E2E3-190B-4D63-82B4-745F6B8CBDC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E3B3BF-7ADD-4C9E-9015-A0939511A4D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47709A6-C798-45ED-BE39-3E34F21E6D3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BFBDDA6-CA14-4F4F-9321-858F31BB54A6}"/>
              </a:ext>
            </a:extLst>
          </p:cNvPr>
          <p:cNvSpPr>
            <a:spLocks noGrp="1"/>
          </p:cNvSpPr>
          <p:nvPr>
            <p:ph type="dt" sz="half" idx="10"/>
          </p:nvPr>
        </p:nvSpPr>
        <p:spPr/>
        <p:txBody>
          <a:bodyPr/>
          <a:lstStyle/>
          <a:p>
            <a:fld id="{0B69C967-6A66-4634-BC29-41BC8704C2BC}" type="datetimeFigureOut">
              <a:rPr lang="zh-CN" altLang="en-US" smtClean="0"/>
              <a:t>2021/11/3</a:t>
            </a:fld>
            <a:endParaRPr lang="zh-CN" altLang="en-US"/>
          </a:p>
        </p:txBody>
      </p:sp>
      <p:sp>
        <p:nvSpPr>
          <p:cNvPr id="6" name="页脚占位符 5">
            <a:extLst>
              <a:ext uri="{FF2B5EF4-FFF2-40B4-BE49-F238E27FC236}">
                <a16:creationId xmlns:a16="http://schemas.microsoft.com/office/drawing/2014/main" id="{975DE90A-8BEC-4CCC-A026-489BB6C2B7A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4CA23DE-750E-4CD2-8958-7C92440F64AE}"/>
              </a:ext>
            </a:extLst>
          </p:cNvPr>
          <p:cNvSpPr>
            <a:spLocks noGrp="1"/>
          </p:cNvSpPr>
          <p:nvPr>
            <p:ph type="sldNum" sz="quarter" idx="12"/>
          </p:nvPr>
        </p:nvSpPr>
        <p:spPr/>
        <p:txBody>
          <a:bodyPr/>
          <a:lstStyle/>
          <a:p>
            <a:fld id="{802B9067-1F19-448A-954A-1B9DF60A15DF}" type="slidenum">
              <a:rPr lang="zh-CN" altLang="en-US" smtClean="0"/>
              <a:t>‹#›</a:t>
            </a:fld>
            <a:endParaRPr lang="zh-CN" altLang="en-US"/>
          </a:p>
        </p:txBody>
      </p:sp>
    </p:spTree>
    <p:extLst>
      <p:ext uri="{BB962C8B-B14F-4D97-AF65-F5344CB8AC3E}">
        <p14:creationId xmlns:p14="http://schemas.microsoft.com/office/powerpoint/2010/main" val="320981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0377FA-C780-4A4A-AD42-39FD84D83C3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E8580D2-45FA-4FB5-A215-91807C66C6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14F3B9B-41EC-4D72-9F52-594188EFBF4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FABFD3E-96B5-4B35-88FF-F7ECAE6DDF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0F18F20-4961-4B4B-81A1-03308DE8BB3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7D9B6EA-7F9F-479B-8C92-0BEEAAFDCF16}"/>
              </a:ext>
            </a:extLst>
          </p:cNvPr>
          <p:cNvSpPr>
            <a:spLocks noGrp="1"/>
          </p:cNvSpPr>
          <p:nvPr>
            <p:ph type="dt" sz="half" idx="10"/>
          </p:nvPr>
        </p:nvSpPr>
        <p:spPr/>
        <p:txBody>
          <a:bodyPr/>
          <a:lstStyle/>
          <a:p>
            <a:fld id="{0B69C967-6A66-4634-BC29-41BC8704C2BC}" type="datetimeFigureOut">
              <a:rPr lang="zh-CN" altLang="en-US" smtClean="0"/>
              <a:t>2021/11/3</a:t>
            </a:fld>
            <a:endParaRPr lang="zh-CN" altLang="en-US"/>
          </a:p>
        </p:txBody>
      </p:sp>
      <p:sp>
        <p:nvSpPr>
          <p:cNvPr id="8" name="页脚占位符 7">
            <a:extLst>
              <a:ext uri="{FF2B5EF4-FFF2-40B4-BE49-F238E27FC236}">
                <a16:creationId xmlns:a16="http://schemas.microsoft.com/office/drawing/2014/main" id="{7282D444-4F64-4DAD-B701-8DCA5BCA717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4D4EEC0-ED6A-46B2-9F47-9AB8DA1F5A07}"/>
              </a:ext>
            </a:extLst>
          </p:cNvPr>
          <p:cNvSpPr>
            <a:spLocks noGrp="1"/>
          </p:cNvSpPr>
          <p:nvPr>
            <p:ph type="sldNum" sz="quarter" idx="12"/>
          </p:nvPr>
        </p:nvSpPr>
        <p:spPr/>
        <p:txBody>
          <a:bodyPr/>
          <a:lstStyle/>
          <a:p>
            <a:fld id="{802B9067-1F19-448A-954A-1B9DF60A15DF}" type="slidenum">
              <a:rPr lang="zh-CN" altLang="en-US" smtClean="0"/>
              <a:t>‹#›</a:t>
            </a:fld>
            <a:endParaRPr lang="zh-CN" altLang="en-US"/>
          </a:p>
        </p:txBody>
      </p:sp>
    </p:spTree>
    <p:extLst>
      <p:ext uri="{BB962C8B-B14F-4D97-AF65-F5344CB8AC3E}">
        <p14:creationId xmlns:p14="http://schemas.microsoft.com/office/powerpoint/2010/main" val="2926298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F1DB26-7213-4743-899D-A3321099C74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09584F7-18CB-4BC7-9D19-1DF146948372}"/>
              </a:ext>
            </a:extLst>
          </p:cNvPr>
          <p:cNvSpPr>
            <a:spLocks noGrp="1"/>
          </p:cNvSpPr>
          <p:nvPr>
            <p:ph type="dt" sz="half" idx="10"/>
          </p:nvPr>
        </p:nvSpPr>
        <p:spPr/>
        <p:txBody>
          <a:bodyPr/>
          <a:lstStyle/>
          <a:p>
            <a:fld id="{0B69C967-6A66-4634-BC29-41BC8704C2BC}" type="datetimeFigureOut">
              <a:rPr lang="zh-CN" altLang="en-US" smtClean="0"/>
              <a:t>2021/11/3</a:t>
            </a:fld>
            <a:endParaRPr lang="zh-CN" altLang="en-US"/>
          </a:p>
        </p:txBody>
      </p:sp>
      <p:sp>
        <p:nvSpPr>
          <p:cNvPr id="4" name="页脚占位符 3">
            <a:extLst>
              <a:ext uri="{FF2B5EF4-FFF2-40B4-BE49-F238E27FC236}">
                <a16:creationId xmlns:a16="http://schemas.microsoft.com/office/drawing/2014/main" id="{90C134C2-337B-4935-A933-93A806257EA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A944FF5-833F-4355-B1A2-55A5445F0C06}"/>
              </a:ext>
            </a:extLst>
          </p:cNvPr>
          <p:cNvSpPr>
            <a:spLocks noGrp="1"/>
          </p:cNvSpPr>
          <p:nvPr>
            <p:ph type="sldNum" sz="quarter" idx="12"/>
          </p:nvPr>
        </p:nvSpPr>
        <p:spPr/>
        <p:txBody>
          <a:bodyPr/>
          <a:lstStyle/>
          <a:p>
            <a:fld id="{802B9067-1F19-448A-954A-1B9DF60A15DF}" type="slidenum">
              <a:rPr lang="zh-CN" altLang="en-US" smtClean="0"/>
              <a:t>‹#›</a:t>
            </a:fld>
            <a:endParaRPr lang="zh-CN" altLang="en-US"/>
          </a:p>
        </p:txBody>
      </p:sp>
    </p:spTree>
    <p:extLst>
      <p:ext uri="{BB962C8B-B14F-4D97-AF65-F5344CB8AC3E}">
        <p14:creationId xmlns:p14="http://schemas.microsoft.com/office/powerpoint/2010/main" val="2986015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6533B01-D611-4227-A833-AB8E0AA3604B}"/>
              </a:ext>
            </a:extLst>
          </p:cNvPr>
          <p:cNvSpPr>
            <a:spLocks noGrp="1"/>
          </p:cNvSpPr>
          <p:nvPr>
            <p:ph type="dt" sz="half" idx="10"/>
          </p:nvPr>
        </p:nvSpPr>
        <p:spPr/>
        <p:txBody>
          <a:bodyPr/>
          <a:lstStyle/>
          <a:p>
            <a:fld id="{0B69C967-6A66-4634-BC29-41BC8704C2BC}" type="datetimeFigureOut">
              <a:rPr lang="zh-CN" altLang="en-US" smtClean="0"/>
              <a:t>2021/11/3</a:t>
            </a:fld>
            <a:endParaRPr lang="zh-CN" altLang="en-US"/>
          </a:p>
        </p:txBody>
      </p:sp>
      <p:sp>
        <p:nvSpPr>
          <p:cNvPr id="3" name="页脚占位符 2">
            <a:extLst>
              <a:ext uri="{FF2B5EF4-FFF2-40B4-BE49-F238E27FC236}">
                <a16:creationId xmlns:a16="http://schemas.microsoft.com/office/drawing/2014/main" id="{D8B21914-61E3-4517-BA05-152BAD783AA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57396A9-F124-4F38-8CA2-9A1B3E916D70}"/>
              </a:ext>
            </a:extLst>
          </p:cNvPr>
          <p:cNvSpPr>
            <a:spLocks noGrp="1"/>
          </p:cNvSpPr>
          <p:nvPr>
            <p:ph type="sldNum" sz="quarter" idx="12"/>
          </p:nvPr>
        </p:nvSpPr>
        <p:spPr/>
        <p:txBody>
          <a:bodyPr/>
          <a:lstStyle/>
          <a:p>
            <a:fld id="{802B9067-1F19-448A-954A-1B9DF60A15DF}" type="slidenum">
              <a:rPr lang="zh-CN" altLang="en-US" smtClean="0"/>
              <a:t>‹#›</a:t>
            </a:fld>
            <a:endParaRPr lang="zh-CN" altLang="en-US"/>
          </a:p>
        </p:txBody>
      </p:sp>
    </p:spTree>
    <p:extLst>
      <p:ext uri="{BB962C8B-B14F-4D97-AF65-F5344CB8AC3E}">
        <p14:creationId xmlns:p14="http://schemas.microsoft.com/office/powerpoint/2010/main" val="3083613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D189C9-EDF4-47D2-A1B1-A12EA99949A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E2EE0EC-3960-4F8F-85C1-30BFAE66E0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B6E2313-0885-42C8-943C-EB1A001DD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7D8CE50-960D-47EA-A0E3-9F44EE69E76D}"/>
              </a:ext>
            </a:extLst>
          </p:cNvPr>
          <p:cNvSpPr>
            <a:spLocks noGrp="1"/>
          </p:cNvSpPr>
          <p:nvPr>
            <p:ph type="dt" sz="half" idx="10"/>
          </p:nvPr>
        </p:nvSpPr>
        <p:spPr/>
        <p:txBody>
          <a:bodyPr/>
          <a:lstStyle/>
          <a:p>
            <a:fld id="{0B69C967-6A66-4634-BC29-41BC8704C2BC}" type="datetimeFigureOut">
              <a:rPr lang="zh-CN" altLang="en-US" smtClean="0"/>
              <a:t>2021/11/3</a:t>
            </a:fld>
            <a:endParaRPr lang="zh-CN" altLang="en-US"/>
          </a:p>
        </p:txBody>
      </p:sp>
      <p:sp>
        <p:nvSpPr>
          <p:cNvPr id="6" name="页脚占位符 5">
            <a:extLst>
              <a:ext uri="{FF2B5EF4-FFF2-40B4-BE49-F238E27FC236}">
                <a16:creationId xmlns:a16="http://schemas.microsoft.com/office/drawing/2014/main" id="{FDBCC6DE-2BCC-4BCA-A217-576FA360AE9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E9D4F0F-2A3E-44B8-96D8-DDF33F334CE2}"/>
              </a:ext>
            </a:extLst>
          </p:cNvPr>
          <p:cNvSpPr>
            <a:spLocks noGrp="1"/>
          </p:cNvSpPr>
          <p:nvPr>
            <p:ph type="sldNum" sz="quarter" idx="12"/>
          </p:nvPr>
        </p:nvSpPr>
        <p:spPr/>
        <p:txBody>
          <a:bodyPr/>
          <a:lstStyle/>
          <a:p>
            <a:fld id="{802B9067-1F19-448A-954A-1B9DF60A15DF}" type="slidenum">
              <a:rPr lang="zh-CN" altLang="en-US" smtClean="0"/>
              <a:t>‹#›</a:t>
            </a:fld>
            <a:endParaRPr lang="zh-CN" altLang="en-US"/>
          </a:p>
        </p:txBody>
      </p:sp>
    </p:spTree>
    <p:extLst>
      <p:ext uri="{BB962C8B-B14F-4D97-AF65-F5344CB8AC3E}">
        <p14:creationId xmlns:p14="http://schemas.microsoft.com/office/powerpoint/2010/main" val="3721171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78A603-E96C-41C3-8E3E-AB5C0561B51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9D947D1-F81C-45B4-8CB7-E25A4AF3FA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43CBFDD-41E6-4EE4-87BC-1B2840449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BED9C8E-E84F-479C-BC8F-9DD608710B0E}"/>
              </a:ext>
            </a:extLst>
          </p:cNvPr>
          <p:cNvSpPr>
            <a:spLocks noGrp="1"/>
          </p:cNvSpPr>
          <p:nvPr>
            <p:ph type="dt" sz="half" idx="10"/>
          </p:nvPr>
        </p:nvSpPr>
        <p:spPr/>
        <p:txBody>
          <a:bodyPr/>
          <a:lstStyle/>
          <a:p>
            <a:fld id="{0B69C967-6A66-4634-BC29-41BC8704C2BC}" type="datetimeFigureOut">
              <a:rPr lang="zh-CN" altLang="en-US" smtClean="0"/>
              <a:t>2021/11/3</a:t>
            </a:fld>
            <a:endParaRPr lang="zh-CN" altLang="en-US"/>
          </a:p>
        </p:txBody>
      </p:sp>
      <p:sp>
        <p:nvSpPr>
          <p:cNvPr id="6" name="页脚占位符 5">
            <a:extLst>
              <a:ext uri="{FF2B5EF4-FFF2-40B4-BE49-F238E27FC236}">
                <a16:creationId xmlns:a16="http://schemas.microsoft.com/office/drawing/2014/main" id="{92EDE534-9454-4428-8282-CBB64D10B77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656ADCE-C06C-4B3F-93D7-17406EBB1486}"/>
              </a:ext>
            </a:extLst>
          </p:cNvPr>
          <p:cNvSpPr>
            <a:spLocks noGrp="1"/>
          </p:cNvSpPr>
          <p:nvPr>
            <p:ph type="sldNum" sz="quarter" idx="12"/>
          </p:nvPr>
        </p:nvSpPr>
        <p:spPr/>
        <p:txBody>
          <a:bodyPr/>
          <a:lstStyle/>
          <a:p>
            <a:fld id="{802B9067-1F19-448A-954A-1B9DF60A15DF}" type="slidenum">
              <a:rPr lang="zh-CN" altLang="en-US" smtClean="0"/>
              <a:t>‹#›</a:t>
            </a:fld>
            <a:endParaRPr lang="zh-CN" altLang="en-US"/>
          </a:p>
        </p:txBody>
      </p:sp>
    </p:spTree>
    <p:extLst>
      <p:ext uri="{BB962C8B-B14F-4D97-AF65-F5344CB8AC3E}">
        <p14:creationId xmlns:p14="http://schemas.microsoft.com/office/powerpoint/2010/main" val="248913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C1C8FAD-20C9-4ADB-BF96-3335E148A5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8D638A1-59E3-4C0A-A353-6738E5962B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C45DBA4-32AE-44D1-B638-E4271690C9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9C967-6A66-4634-BC29-41BC8704C2BC}" type="datetimeFigureOut">
              <a:rPr lang="zh-CN" altLang="en-US" smtClean="0"/>
              <a:t>2021/11/3</a:t>
            </a:fld>
            <a:endParaRPr lang="zh-CN" altLang="en-US"/>
          </a:p>
        </p:txBody>
      </p:sp>
      <p:sp>
        <p:nvSpPr>
          <p:cNvPr id="5" name="页脚占位符 4">
            <a:extLst>
              <a:ext uri="{FF2B5EF4-FFF2-40B4-BE49-F238E27FC236}">
                <a16:creationId xmlns:a16="http://schemas.microsoft.com/office/drawing/2014/main" id="{C43C1D5E-EB01-40F1-88C8-697EA9224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91C8464-8BAF-4284-8B30-73B3873221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B9067-1F19-448A-954A-1B9DF60A15DF}" type="slidenum">
              <a:rPr lang="zh-CN" altLang="en-US" smtClean="0"/>
              <a:t>‹#›</a:t>
            </a:fld>
            <a:endParaRPr lang="zh-CN" altLang="en-US"/>
          </a:p>
        </p:txBody>
      </p:sp>
    </p:spTree>
    <p:extLst>
      <p:ext uri="{BB962C8B-B14F-4D97-AF65-F5344CB8AC3E}">
        <p14:creationId xmlns:p14="http://schemas.microsoft.com/office/powerpoint/2010/main" val="2398659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tiff"/></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hyperlink" Target="https://www.microsoft.com/en-us/research/people/irzh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irenezhang.net/papers/prism-sosp21.pdf"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tiff"/><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2.tif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tif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C4376D73-0A74-4988-AC53-2D96DD39C6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66323" y="105757"/>
            <a:ext cx="2919917" cy="680751"/>
          </a:xfrm>
          <a:prstGeom prst="rect">
            <a:avLst/>
          </a:prstGeom>
        </p:spPr>
      </p:pic>
      <p:sp>
        <p:nvSpPr>
          <p:cNvPr id="7" name="标题 1">
            <a:extLst>
              <a:ext uri="{FF2B5EF4-FFF2-40B4-BE49-F238E27FC236}">
                <a16:creationId xmlns:a16="http://schemas.microsoft.com/office/drawing/2014/main" id="{2E55A691-7FE0-4C46-B602-BBC6A9C00E60}"/>
              </a:ext>
            </a:extLst>
          </p:cNvPr>
          <p:cNvSpPr txBox="1">
            <a:spLocks/>
          </p:cNvSpPr>
          <p:nvPr/>
        </p:nvSpPr>
        <p:spPr>
          <a:xfrm>
            <a:off x="784748" y="2675489"/>
            <a:ext cx="7772400" cy="101389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kumimoji="1" lang="zh-CN" altLang="en-US" sz="5400" b="1" dirty="0">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endParaRPr>
          </a:p>
        </p:txBody>
      </p:sp>
      <p:pic>
        <p:nvPicPr>
          <p:cNvPr id="8" name="图片 7">
            <a:extLst>
              <a:ext uri="{FF2B5EF4-FFF2-40B4-BE49-F238E27FC236}">
                <a16:creationId xmlns:a16="http://schemas.microsoft.com/office/drawing/2014/main" id="{46416EDE-F0AE-46B2-A2CF-82E80646BF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760" y="155225"/>
            <a:ext cx="3833398" cy="581813"/>
          </a:xfrm>
          <a:prstGeom prst="rect">
            <a:avLst/>
          </a:prstGeom>
        </p:spPr>
      </p:pic>
      <p:sp>
        <p:nvSpPr>
          <p:cNvPr id="10" name="圆角矩形 4">
            <a:extLst>
              <a:ext uri="{FF2B5EF4-FFF2-40B4-BE49-F238E27FC236}">
                <a16:creationId xmlns:a16="http://schemas.microsoft.com/office/drawing/2014/main" id="{08D0E51C-E150-44DE-8477-E79A65332F37}"/>
              </a:ext>
            </a:extLst>
          </p:cNvPr>
          <p:cNvSpPr/>
          <p:nvPr/>
        </p:nvSpPr>
        <p:spPr>
          <a:xfrm>
            <a:off x="8374565" y="5036939"/>
            <a:ext cx="2988057" cy="653931"/>
          </a:xfrm>
          <a:prstGeom prst="roundRect">
            <a:avLst>
              <a:gd name="adj" fmla="val 50000"/>
            </a:avLst>
          </a:prstGeom>
          <a:solidFill>
            <a:srgbClr val="2B65CC"/>
          </a:soli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字魂105号-简雅黑" panose="00000500000000000000" pitchFamily="2" charset="-122"/>
                <a:ea typeface="字魂105号-简雅黑" panose="00000500000000000000" pitchFamily="2" charset="-122"/>
              </a:rPr>
              <a:t>Ziwei</a:t>
            </a:r>
            <a:r>
              <a:rPr lang="zh-CN" altLang="en-US" b="1" dirty="0">
                <a:solidFill>
                  <a:schemeClr val="bg1"/>
                </a:solidFill>
                <a:latin typeface="字魂105号-简雅黑" panose="00000500000000000000" pitchFamily="2" charset="-122"/>
                <a:ea typeface="字魂105号-简雅黑" panose="00000500000000000000" pitchFamily="2" charset="-122"/>
              </a:rPr>
              <a:t> </a:t>
            </a:r>
            <a:r>
              <a:rPr lang="en-US" altLang="zh-CN" b="1" dirty="0">
                <a:solidFill>
                  <a:schemeClr val="bg1"/>
                </a:solidFill>
                <a:latin typeface="字魂105号-简雅黑" panose="00000500000000000000" pitchFamily="2" charset="-122"/>
                <a:ea typeface="字魂105号-简雅黑" panose="00000500000000000000" pitchFamily="2" charset="-122"/>
              </a:rPr>
              <a:t>Huang 2021.11.03</a:t>
            </a:r>
            <a:endParaRPr lang="zh-CN" altLang="en-US" b="1" dirty="0">
              <a:solidFill>
                <a:schemeClr val="bg1"/>
              </a:solidFill>
              <a:latin typeface="字魂105号-简雅黑" panose="00000500000000000000" pitchFamily="2" charset="-122"/>
              <a:ea typeface="字魂105号-简雅黑" panose="00000500000000000000" pitchFamily="2" charset="-122"/>
            </a:endParaRPr>
          </a:p>
        </p:txBody>
      </p:sp>
      <p:sp>
        <p:nvSpPr>
          <p:cNvPr id="11" name="文本框 10">
            <a:extLst>
              <a:ext uri="{FF2B5EF4-FFF2-40B4-BE49-F238E27FC236}">
                <a16:creationId xmlns:a16="http://schemas.microsoft.com/office/drawing/2014/main" id="{A0FE109D-89A7-4BD0-92FA-FD5F8A4B38B8}"/>
              </a:ext>
            </a:extLst>
          </p:cNvPr>
          <p:cNvSpPr txBox="1"/>
          <p:nvPr/>
        </p:nvSpPr>
        <p:spPr>
          <a:xfrm>
            <a:off x="686380" y="1327936"/>
            <a:ext cx="10933191" cy="4770537"/>
          </a:xfrm>
          <a:prstGeom prst="rect">
            <a:avLst/>
          </a:prstGeom>
          <a:noFill/>
        </p:spPr>
        <p:txBody>
          <a:bodyPr wrap="square" rtlCol="0">
            <a:spAutoFit/>
          </a:bodyPr>
          <a:lstStyle/>
          <a:p>
            <a:pPr algn="ctr"/>
            <a:r>
              <a:rPr lang="en-US" altLang="zh-CN" sz="3200" dirty="0">
                <a:solidFill>
                  <a:srgbClr val="2B65CC"/>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The </a:t>
            </a:r>
            <a:r>
              <a:rPr lang="en-US" altLang="zh-CN" sz="3200" dirty="0" err="1">
                <a:solidFill>
                  <a:srgbClr val="2B65CC"/>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Demikernel</a:t>
            </a:r>
            <a:r>
              <a:rPr lang="en-US" altLang="zh-CN" sz="3200" dirty="0">
                <a:solidFill>
                  <a:srgbClr val="2B65CC"/>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 Datapath OS Architecture for</a:t>
            </a:r>
          </a:p>
          <a:p>
            <a:pPr algn="ctr"/>
            <a:r>
              <a:rPr lang="en-US" altLang="zh-CN" sz="3200" dirty="0">
                <a:solidFill>
                  <a:srgbClr val="2B65CC"/>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Microsecond-scale Datacenter Systems</a:t>
            </a:r>
            <a:br>
              <a:rPr lang="zh-CN" altLang="en-US" sz="3200" dirty="0">
                <a:solidFill>
                  <a:srgbClr val="2B65CC"/>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br>
            <a:r>
              <a:rPr lang="en-US" altLang="zh-CN" sz="3200" dirty="0">
                <a:solidFill>
                  <a:srgbClr val="2B65CC"/>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 </a:t>
            </a:r>
            <a:r>
              <a:rPr lang="en-US" altLang="zh-CN" sz="2400" dirty="0">
                <a:solidFill>
                  <a:srgbClr val="002060"/>
                </a:solidFill>
                <a:effectLst>
                  <a:outerShdw blurRad="25400" dist="25400" dir="2700000" algn="tl">
                    <a:srgbClr val="000000">
                      <a:alpha val="25000"/>
                    </a:srgbClr>
                  </a:outerShdw>
                </a:effectLst>
                <a:ea typeface="字魂105号-简雅黑" panose="00000500000000000000" pitchFamily="2" charset="-122"/>
                <a:cs typeface="Aparajita" panose="020B0604020202020204" pitchFamily="34" charset="0"/>
              </a:rPr>
              <a:t>Reading Group Shared</a:t>
            </a:r>
            <a:r>
              <a:rPr lang="zh-CN" altLang="en-US" sz="2400" dirty="0">
                <a:solidFill>
                  <a:srgbClr val="002060"/>
                </a:solidFill>
                <a:effectLst>
                  <a:outerShdw blurRad="25400" dist="25400" dir="2700000" algn="tl">
                    <a:srgbClr val="000000">
                      <a:alpha val="25000"/>
                    </a:srgbClr>
                  </a:outerShdw>
                </a:effectLst>
                <a:ea typeface="字魂105号-简雅黑" panose="00000500000000000000" pitchFamily="2" charset="-122"/>
                <a:cs typeface="Aparajita" panose="020B0604020202020204" pitchFamily="34" charset="0"/>
              </a:rPr>
              <a:t> </a:t>
            </a:r>
            <a:r>
              <a:rPr lang="en-US" altLang="zh-CN" sz="2400" dirty="0">
                <a:solidFill>
                  <a:srgbClr val="002060"/>
                </a:solidFill>
                <a:effectLst>
                  <a:outerShdw blurRad="25400" dist="25400" dir="2700000" algn="tl">
                    <a:srgbClr val="000000">
                      <a:alpha val="25000"/>
                    </a:srgbClr>
                  </a:outerShdw>
                </a:effectLst>
                <a:ea typeface="字魂105号-简雅黑" panose="00000500000000000000" pitchFamily="2" charset="-122"/>
                <a:cs typeface="Aparajita" panose="020B0604020202020204" pitchFamily="34" charset="0"/>
              </a:rPr>
              <a:t>paper [SOSP 2021]</a:t>
            </a:r>
          </a:p>
          <a:p>
            <a:endParaRPr lang="en-US" altLang="zh-CN" sz="32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endParaRPr>
          </a:p>
          <a:p>
            <a:endParaRPr lang="en-US" altLang="zh-CN" sz="32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endParaRPr>
          </a:p>
          <a:p>
            <a:r>
              <a:rPr lang="en-US" altLang="zh-CN" sz="1400" b="1"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Irene Zhang</a:t>
            </a:r>
            <a:r>
              <a:rPr lang="zh-CN" altLang="en-US"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a:t>
            </a:r>
            <a:r>
              <a:rPr lang="en-US" altLang="zh-CN"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   Amanda </a:t>
            </a:r>
            <a:r>
              <a:rPr lang="en-US" altLang="zh-CN" sz="1400" dirty="0" err="1">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Raybuck</a:t>
            </a:r>
            <a:r>
              <a:rPr lang="en-US" altLang="zh-CN"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   </a:t>
            </a:r>
            <a:r>
              <a:rPr lang="en-US" altLang="zh-CN" sz="1400" dirty="0" err="1">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Pratyush</a:t>
            </a:r>
            <a:r>
              <a:rPr lang="en-US" altLang="zh-CN"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 Patel∗,   Kirk Olynyk</a:t>
            </a:r>
            <a:r>
              <a:rPr lang="zh-CN" altLang="en-US"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 ❤</a:t>
            </a:r>
            <a:r>
              <a:rPr lang="en-US" altLang="zh-CN"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 Jacob Nelson</a:t>
            </a:r>
            <a:r>
              <a:rPr lang="zh-CN" altLang="en-US"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 ❤</a:t>
            </a:r>
            <a:r>
              <a:rPr lang="en-US" altLang="zh-CN"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 Omar S. Navarro </a:t>
            </a:r>
            <a:r>
              <a:rPr lang="en-US" altLang="zh-CN" sz="1400" dirty="0" err="1">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Leija</a:t>
            </a:r>
            <a:r>
              <a:rPr lang="en-US" altLang="zh-CN"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 Ashlie Martinez∗, Jing Liu♠, Anna Kornfeld Simpson∗,  Sujay </a:t>
            </a:r>
            <a:r>
              <a:rPr lang="en-US" altLang="zh-CN" sz="1400" dirty="0" err="1">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Jayakar</a:t>
            </a:r>
            <a:r>
              <a:rPr lang="en-US" altLang="zh-CN"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  Pedro Henrique Penna</a:t>
            </a:r>
            <a:r>
              <a:rPr lang="zh-CN" altLang="en-US"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 ❤</a:t>
            </a:r>
            <a:r>
              <a:rPr lang="en-US" altLang="zh-CN"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 Max </a:t>
            </a:r>
            <a:r>
              <a:rPr lang="en-US" altLang="zh-CN" sz="1400" dirty="0" err="1">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Demoulin</a:t>
            </a:r>
            <a:r>
              <a:rPr lang="en-US" altLang="zh-CN"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 </a:t>
            </a:r>
            <a:r>
              <a:rPr lang="en-US" altLang="zh-CN" sz="1400" dirty="0" err="1">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Piali</a:t>
            </a:r>
            <a:r>
              <a:rPr lang="en-US" altLang="zh-CN"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 Choudhury</a:t>
            </a:r>
            <a:r>
              <a:rPr lang="zh-CN" altLang="en-US"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 </a:t>
            </a:r>
            <a:endParaRPr lang="en-US" altLang="zh-CN"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endParaRPr>
          </a:p>
          <a:p>
            <a:r>
              <a:rPr lang="zh-CN" altLang="en-US"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a:t>
            </a:r>
            <a:r>
              <a:rPr lang="en-US" altLang="zh-CN"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 Anirudh </a:t>
            </a:r>
            <a:r>
              <a:rPr lang="en-US" altLang="zh-CN" sz="1400" dirty="0" err="1">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Badam</a:t>
            </a:r>
            <a:r>
              <a:rPr lang="zh-CN" altLang="en-US"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 ❤</a:t>
            </a:r>
            <a:endParaRPr lang="en-US" altLang="zh-CN"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endParaRPr>
          </a:p>
          <a:p>
            <a:r>
              <a:rPr lang="zh-CN" altLang="en-US"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 </a:t>
            </a:r>
            <a:r>
              <a:rPr lang="en-US" altLang="zh-CN"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Microsoft Research, </a:t>
            </a:r>
          </a:p>
          <a:p>
            <a:r>
              <a:rPr lang="en-US" altLang="zh-CN"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♣University of Texas at Austin, </a:t>
            </a:r>
          </a:p>
          <a:p>
            <a:r>
              <a:rPr lang="en-US" altLang="zh-CN"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∗University of Washington,</a:t>
            </a:r>
          </a:p>
          <a:p>
            <a:r>
              <a:rPr lang="en-US" altLang="zh-CN"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♠University of Wisconsin Madison, </a:t>
            </a:r>
          </a:p>
          <a:p>
            <a:r>
              <a:rPr lang="en-US" altLang="zh-CN"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★University of Pennsylvania, ∞</a:t>
            </a:r>
            <a:r>
              <a:rPr lang="en-US" altLang="zh-CN" sz="1400" dirty="0" err="1">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Zerowatt</a:t>
            </a:r>
            <a:r>
              <a:rPr lang="en-US" altLang="zh-CN"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 Inc.</a:t>
            </a:r>
            <a:endParaRPr lang="zh-CN" altLang="en-US" sz="1400" dirty="0">
              <a:solidFill>
                <a:srgbClr val="00206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endParaRPr>
          </a:p>
          <a:p>
            <a:pPr algn="ctr"/>
            <a:endParaRPr lang="zh-CN" altLang="en-US" sz="3200" dirty="0">
              <a:solidFill>
                <a:srgbClr val="0070C0"/>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endParaRPr>
          </a:p>
        </p:txBody>
      </p:sp>
    </p:spTree>
    <p:extLst>
      <p:ext uri="{BB962C8B-B14F-4D97-AF65-F5344CB8AC3E}">
        <p14:creationId xmlns:p14="http://schemas.microsoft.com/office/powerpoint/2010/main" val="884725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0FBD152-2507-4A84-9D9D-094CF070D332}"/>
              </a:ext>
            </a:extLst>
          </p:cNvPr>
          <p:cNvPicPr>
            <a:picLocks noChangeAspect="1"/>
          </p:cNvPicPr>
          <p:nvPr/>
        </p:nvPicPr>
        <p:blipFill>
          <a:blip r:embed="rId3"/>
          <a:stretch>
            <a:fillRect/>
          </a:stretch>
        </p:blipFill>
        <p:spPr>
          <a:xfrm>
            <a:off x="120653" y="-2312218"/>
            <a:ext cx="3354548" cy="2182050"/>
          </a:xfrm>
          <a:prstGeom prst="rect">
            <a:avLst/>
          </a:prstGeom>
        </p:spPr>
      </p:pic>
      <p:sp>
        <p:nvSpPr>
          <p:cNvPr id="7" name="矩形: 圆角 6">
            <a:extLst>
              <a:ext uri="{FF2B5EF4-FFF2-40B4-BE49-F238E27FC236}">
                <a16:creationId xmlns:a16="http://schemas.microsoft.com/office/drawing/2014/main" id="{C4536F73-44D5-4FF3-BA98-249DBEA156C2}"/>
              </a:ext>
            </a:extLst>
          </p:cNvPr>
          <p:cNvSpPr/>
          <p:nvPr/>
        </p:nvSpPr>
        <p:spPr>
          <a:xfrm>
            <a:off x="1696067" y="4864525"/>
            <a:ext cx="2608976" cy="67627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b="1" dirty="0">
                <a:solidFill>
                  <a:sysClr val="windowText" lastClr="000000"/>
                </a:solidFill>
              </a:rPr>
              <a:t>RDMA</a:t>
            </a:r>
            <a:endParaRPr lang="zh-CN" altLang="en-US" b="1" dirty="0">
              <a:solidFill>
                <a:sysClr val="windowText" lastClr="000000"/>
              </a:solidFill>
            </a:endParaRPr>
          </a:p>
        </p:txBody>
      </p:sp>
      <p:sp>
        <p:nvSpPr>
          <p:cNvPr id="8" name="矩形: 圆角 7">
            <a:extLst>
              <a:ext uri="{FF2B5EF4-FFF2-40B4-BE49-F238E27FC236}">
                <a16:creationId xmlns:a16="http://schemas.microsoft.com/office/drawing/2014/main" id="{6AFCFC67-FE29-4D1C-9836-6EA34870C91C}"/>
              </a:ext>
            </a:extLst>
          </p:cNvPr>
          <p:cNvSpPr/>
          <p:nvPr/>
        </p:nvSpPr>
        <p:spPr>
          <a:xfrm>
            <a:off x="1696067" y="4459598"/>
            <a:ext cx="2608976" cy="369370"/>
          </a:xfrm>
          <a:prstGeom prst="roundRect">
            <a:avLst/>
          </a:prstGeom>
          <a:solidFill>
            <a:schemeClr val="bg1"/>
          </a:solidFill>
          <a:ln w="38100"/>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a:solidFill>
                  <a:schemeClr val="tx1"/>
                </a:solidFill>
              </a:rPr>
              <a:t>user-level I/O</a:t>
            </a:r>
            <a:r>
              <a:rPr lang="zh-CN" altLang="en-US" dirty="0">
                <a:solidFill>
                  <a:schemeClr val="tx1"/>
                </a:solidFill>
              </a:rPr>
              <a:t> </a:t>
            </a:r>
            <a:r>
              <a:rPr lang="en-US" altLang="zh-CN" dirty="0">
                <a:solidFill>
                  <a:schemeClr val="tx1"/>
                </a:solidFill>
              </a:rPr>
              <a:t>access</a:t>
            </a:r>
            <a:endParaRPr lang="zh-CN" altLang="en-US" dirty="0">
              <a:solidFill>
                <a:schemeClr val="tx1"/>
              </a:solidFill>
            </a:endParaRPr>
          </a:p>
        </p:txBody>
      </p:sp>
      <p:sp>
        <p:nvSpPr>
          <p:cNvPr id="9" name="矩形: 圆角 8">
            <a:extLst>
              <a:ext uri="{FF2B5EF4-FFF2-40B4-BE49-F238E27FC236}">
                <a16:creationId xmlns:a16="http://schemas.microsoft.com/office/drawing/2014/main" id="{61A70934-50D5-4D76-9D76-F8E3243C9294}"/>
              </a:ext>
            </a:extLst>
          </p:cNvPr>
          <p:cNvSpPr/>
          <p:nvPr/>
        </p:nvSpPr>
        <p:spPr>
          <a:xfrm>
            <a:off x="1696941" y="4041131"/>
            <a:ext cx="2608976" cy="369370"/>
          </a:xfrm>
          <a:prstGeom prst="roundRect">
            <a:avLst/>
          </a:prstGeom>
          <a:solidFill>
            <a:schemeClr val="bg1"/>
          </a:solidFill>
          <a:ln w="38100"/>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a:solidFill>
                  <a:schemeClr val="tx1"/>
                </a:solidFill>
              </a:rPr>
              <a:t>address translation</a:t>
            </a:r>
            <a:endParaRPr lang="zh-CN" altLang="en-US" dirty="0">
              <a:solidFill>
                <a:schemeClr val="tx1"/>
              </a:solidFill>
            </a:endParaRPr>
          </a:p>
        </p:txBody>
      </p:sp>
      <p:sp>
        <p:nvSpPr>
          <p:cNvPr id="10" name="矩形: 圆角 9">
            <a:extLst>
              <a:ext uri="{FF2B5EF4-FFF2-40B4-BE49-F238E27FC236}">
                <a16:creationId xmlns:a16="http://schemas.microsoft.com/office/drawing/2014/main" id="{0F8583DE-00AF-469D-A8D0-C40214052847}"/>
              </a:ext>
            </a:extLst>
          </p:cNvPr>
          <p:cNvSpPr/>
          <p:nvPr/>
        </p:nvSpPr>
        <p:spPr>
          <a:xfrm>
            <a:off x="1696941" y="3625068"/>
            <a:ext cx="2608976" cy="369370"/>
          </a:xfrm>
          <a:prstGeom prst="roundRect">
            <a:avLst/>
          </a:prstGeom>
          <a:solidFill>
            <a:schemeClr val="bg1"/>
          </a:solidFill>
          <a:ln w="38100"/>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a:solidFill>
                  <a:schemeClr val="tx1"/>
                </a:solidFill>
              </a:rPr>
              <a:t>ordering</a:t>
            </a:r>
            <a:endParaRPr lang="zh-CN" altLang="en-US" dirty="0">
              <a:solidFill>
                <a:schemeClr val="tx1"/>
              </a:solidFill>
            </a:endParaRPr>
          </a:p>
        </p:txBody>
      </p:sp>
      <p:sp>
        <p:nvSpPr>
          <p:cNvPr id="11" name="矩形: 圆角 10">
            <a:extLst>
              <a:ext uri="{FF2B5EF4-FFF2-40B4-BE49-F238E27FC236}">
                <a16:creationId xmlns:a16="http://schemas.microsoft.com/office/drawing/2014/main" id="{E68B67DC-EFCE-40F6-AB06-87FB8A817420}"/>
              </a:ext>
            </a:extLst>
          </p:cNvPr>
          <p:cNvSpPr/>
          <p:nvPr/>
        </p:nvSpPr>
        <p:spPr>
          <a:xfrm>
            <a:off x="1696941" y="3215614"/>
            <a:ext cx="2608976" cy="369370"/>
          </a:xfrm>
          <a:prstGeom prst="roundRect">
            <a:avLst/>
          </a:prstGeom>
          <a:solidFill>
            <a:schemeClr val="bg1"/>
          </a:solidFill>
          <a:ln w="38100"/>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a:solidFill>
                  <a:schemeClr val="tx1"/>
                </a:solidFill>
              </a:rPr>
              <a:t>retransmission</a:t>
            </a:r>
            <a:endParaRPr lang="zh-CN" altLang="en-US" dirty="0">
              <a:solidFill>
                <a:schemeClr val="tx1"/>
              </a:solidFill>
            </a:endParaRPr>
          </a:p>
        </p:txBody>
      </p:sp>
      <p:sp>
        <p:nvSpPr>
          <p:cNvPr id="12" name="矩形: 圆角 11">
            <a:extLst>
              <a:ext uri="{FF2B5EF4-FFF2-40B4-BE49-F238E27FC236}">
                <a16:creationId xmlns:a16="http://schemas.microsoft.com/office/drawing/2014/main" id="{70BF0DC0-BAF9-4320-92DF-9CA14DC52566}"/>
              </a:ext>
            </a:extLst>
          </p:cNvPr>
          <p:cNvSpPr/>
          <p:nvPr/>
        </p:nvSpPr>
        <p:spPr>
          <a:xfrm>
            <a:off x="1696067" y="2800758"/>
            <a:ext cx="2608976" cy="369370"/>
          </a:xfrm>
          <a:prstGeom prst="roundRect">
            <a:avLst/>
          </a:prstGeom>
          <a:solidFill>
            <a:schemeClr val="bg1"/>
          </a:solidFill>
          <a:ln w="38100"/>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a:solidFill>
                  <a:schemeClr val="tx1"/>
                </a:solidFill>
              </a:rPr>
              <a:t>congestion control</a:t>
            </a:r>
            <a:endParaRPr lang="zh-CN" altLang="en-US" dirty="0">
              <a:solidFill>
                <a:schemeClr val="tx1"/>
              </a:solidFill>
            </a:endParaRPr>
          </a:p>
        </p:txBody>
      </p:sp>
      <p:sp>
        <p:nvSpPr>
          <p:cNvPr id="26" name="矩形: 圆角 25">
            <a:extLst>
              <a:ext uri="{FF2B5EF4-FFF2-40B4-BE49-F238E27FC236}">
                <a16:creationId xmlns:a16="http://schemas.microsoft.com/office/drawing/2014/main" id="{837C7377-7EA6-4E69-9F4F-B00A225C911D}"/>
              </a:ext>
            </a:extLst>
          </p:cNvPr>
          <p:cNvSpPr/>
          <p:nvPr/>
        </p:nvSpPr>
        <p:spPr>
          <a:xfrm>
            <a:off x="4622601" y="4856191"/>
            <a:ext cx="2608976" cy="67627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b="1" dirty="0">
                <a:solidFill>
                  <a:sysClr val="windowText" lastClr="000000"/>
                </a:solidFill>
              </a:rPr>
              <a:t>DPDK</a:t>
            </a:r>
            <a:endParaRPr lang="zh-CN" altLang="en-US" b="1" dirty="0">
              <a:solidFill>
                <a:sysClr val="windowText" lastClr="000000"/>
              </a:solidFill>
            </a:endParaRPr>
          </a:p>
        </p:txBody>
      </p:sp>
      <p:sp>
        <p:nvSpPr>
          <p:cNvPr id="27" name="矩形: 圆角 26">
            <a:extLst>
              <a:ext uri="{FF2B5EF4-FFF2-40B4-BE49-F238E27FC236}">
                <a16:creationId xmlns:a16="http://schemas.microsoft.com/office/drawing/2014/main" id="{866905ED-6B44-44DA-BB55-A1B95E2C46AE}"/>
              </a:ext>
            </a:extLst>
          </p:cNvPr>
          <p:cNvSpPr/>
          <p:nvPr/>
        </p:nvSpPr>
        <p:spPr>
          <a:xfrm>
            <a:off x="4622601" y="4451264"/>
            <a:ext cx="2608976" cy="369370"/>
          </a:xfrm>
          <a:prstGeom prst="roundRect">
            <a:avLst/>
          </a:prstGeom>
          <a:solidFill>
            <a:schemeClr val="bg1"/>
          </a:solidFill>
          <a:ln w="38100"/>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a:solidFill>
                  <a:schemeClr val="tx1"/>
                </a:solidFill>
              </a:rPr>
              <a:t>user-level I/O</a:t>
            </a:r>
            <a:r>
              <a:rPr lang="zh-CN" altLang="en-US" dirty="0">
                <a:solidFill>
                  <a:schemeClr val="tx1"/>
                </a:solidFill>
              </a:rPr>
              <a:t> </a:t>
            </a:r>
            <a:r>
              <a:rPr lang="en-US" altLang="zh-CN" dirty="0">
                <a:solidFill>
                  <a:schemeClr val="tx1"/>
                </a:solidFill>
              </a:rPr>
              <a:t>access</a:t>
            </a:r>
            <a:endParaRPr lang="zh-CN" altLang="en-US" dirty="0">
              <a:solidFill>
                <a:schemeClr val="tx1"/>
              </a:solidFill>
            </a:endParaRPr>
          </a:p>
        </p:txBody>
      </p:sp>
      <p:sp>
        <p:nvSpPr>
          <p:cNvPr id="28" name="矩形: 圆角 27">
            <a:extLst>
              <a:ext uri="{FF2B5EF4-FFF2-40B4-BE49-F238E27FC236}">
                <a16:creationId xmlns:a16="http://schemas.microsoft.com/office/drawing/2014/main" id="{6D644926-D776-4218-8561-8246A44A80AF}"/>
              </a:ext>
            </a:extLst>
          </p:cNvPr>
          <p:cNvSpPr/>
          <p:nvPr/>
        </p:nvSpPr>
        <p:spPr>
          <a:xfrm>
            <a:off x="4623475" y="4032797"/>
            <a:ext cx="2608976" cy="369370"/>
          </a:xfrm>
          <a:prstGeom prst="roundRect">
            <a:avLst/>
          </a:prstGeom>
          <a:solidFill>
            <a:schemeClr val="bg1"/>
          </a:solidFill>
          <a:ln w="38100"/>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a:solidFill>
                  <a:schemeClr val="tx1"/>
                </a:solidFill>
              </a:rPr>
              <a:t>address translation</a:t>
            </a:r>
            <a:endParaRPr lang="zh-CN" altLang="en-US" dirty="0">
              <a:solidFill>
                <a:schemeClr val="tx1"/>
              </a:solidFill>
            </a:endParaRPr>
          </a:p>
        </p:txBody>
      </p:sp>
      <p:sp>
        <p:nvSpPr>
          <p:cNvPr id="29" name="矩形: 圆角 28">
            <a:extLst>
              <a:ext uri="{FF2B5EF4-FFF2-40B4-BE49-F238E27FC236}">
                <a16:creationId xmlns:a16="http://schemas.microsoft.com/office/drawing/2014/main" id="{83B1A443-A7ED-4194-AAB4-3C9292AAFB28}"/>
              </a:ext>
            </a:extLst>
          </p:cNvPr>
          <p:cNvSpPr/>
          <p:nvPr/>
        </p:nvSpPr>
        <p:spPr>
          <a:xfrm>
            <a:off x="4623475" y="3616734"/>
            <a:ext cx="2608976" cy="369370"/>
          </a:xfrm>
          <a:prstGeom prst="roundRect">
            <a:avLst/>
          </a:prstGeom>
          <a:solidFill>
            <a:schemeClr val="bg1"/>
          </a:solidFill>
          <a:ln w="38100"/>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a:solidFill>
                  <a:schemeClr val="tx1"/>
                </a:solidFill>
              </a:rPr>
              <a:t>memory allocation</a:t>
            </a:r>
            <a:endParaRPr lang="zh-CN" altLang="en-US" dirty="0">
              <a:solidFill>
                <a:schemeClr val="tx1"/>
              </a:solidFill>
            </a:endParaRPr>
          </a:p>
        </p:txBody>
      </p:sp>
      <p:sp>
        <p:nvSpPr>
          <p:cNvPr id="34" name="矩形: 圆角 33">
            <a:extLst>
              <a:ext uri="{FF2B5EF4-FFF2-40B4-BE49-F238E27FC236}">
                <a16:creationId xmlns:a16="http://schemas.microsoft.com/office/drawing/2014/main" id="{342A259C-2584-4850-A437-F647E4657B66}"/>
              </a:ext>
            </a:extLst>
          </p:cNvPr>
          <p:cNvSpPr/>
          <p:nvPr/>
        </p:nvSpPr>
        <p:spPr>
          <a:xfrm>
            <a:off x="7548261" y="4864525"/>
            <a:ext cx="2608976" cy="67627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b="1" dirty="0">
                <a:solidFill>
                  <a:sysClr val="windowText" lastClr="000000"/>
                </a:solidFill>
              </a:rPr>
              <a:t>Programmable</a:t>
            </a:r>
            <a:endParaRPr lang="zh-CN" altLang="en-US" b="1" dirty="0">
              <a:solidFill>
                <a:sysClr val="windowText" lastClr="000000"/>
              </a:solidFill>
            </a:endParaRPr>
          </a:p>
        </p:txBody>
      </p:sp>
      <p:sp>
        <p:nvSpPr>
          <p:cNvPr id="35" name="矩形: 圆角 34">
            <a:extLst>
              <a:ext uri="{FF2B5EF4-FFF2-40B4-BE49-F238E27FC236}">
                <a16:creationId xmlns:a16="http://schemas.microsoft.com/office/drawing/2014/main" id="{7A27F644-B0FD-483E-9725-E2C273290011}"/>
              </a:ext>
            </a:extLst>
          </p:cNvPr>
          <p:cNvSpPr/>
          <p:nvPr/>
        </p:nvSpPr>
        <p:spPr>
          <a:xfrm>
            <a:off x="7548261" y="4459598"/>
            <a:ext cx="2608976" cy="369370"/>
          </a:xfrm>
          <a:prstGeom prst="roundRect">
            <a:avLst/>
          </a:prstGeom>
          <a:solidFill>
            <a:schemeClr val="bg1"/>
          </a:solidFill>
          <a:ln w="38100"/>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a:solidFill>
                  <a:schemeClr val="tx1"/>
                </a:solidFill>
              </a:rPr>
              <a:t>user-level I/O</a:t>
            </a:r>
            <a:r>
              <a:rPr lang="zh-CN" altLang="en-US" dirty="0">
                <a:solidFill>
                  <a:schemeClr val="tx1"/>
                </a:solidFill>
              </a:rPr>
              <a:t> </a:t>
            </a:r>
            <a:r>
              <a:rPr lang="en-US" altLang="zh-CN" dirty="0">
                <a:solidFill>
                  <a:schemeClr val="tx1"/>
                </a:solidFill>
              </a:rPr>
              <a:t>access</a:t>
            </a:r>
            <a:endParaRPr lang="zh-CN" altLang="en-US" dirty="0">
              <a:solidFill>
                <a:schemeClr val="tx1"/>
              </a:solidFill>
            </a:endParaRPr>
          </a:p>
        </p:txBody>
      </p:sp>
      <p:sp>
        <p:nvSpPr>
          <p:cNvPr id="36" name="矩形: 圆角 35">
            <a:extLst>
              <a:ext uri="{FF2B5EF4-FFF2-40B4-BE49-F238E27FC236}">
                <a16:creationId xmlns:a16="http://schemas.microsoft.com/office/drawing/2014/main" id="{1DB1F15A-D563-437B-9CEA-ACCB98D3D500}"/>
              </a:ext>
            </a:extLst>
          </p:cNvPr>
          <p:cNvSpPr/>
          <p:nvPr/>
        </p:nvSpPr>
        <p:spPr>
          <a:xfrm>
            <a:off x="7549135" y="4041131"/>
            <a:ext cx="2608976" cy="369370"/>
          </a:xfrm>
          <a:prstGeom prst="roundRect">
            <a:avLst/>
          </a:prstGeom>
          <a:solidFill>
            <a:schemeClr val="bg1"/>
          </a:solidFill>
          <a:ln w="38100"/>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a:solidFill>
                  <a:schemeClr val="tx1"/>
                </a:solidFill>
              </a:rPr>
              <a:t>address translation</a:t>
            </a:r>
            <a:endParaRPr lang="zh-CN" altLang="en-US" dirty="0">
              <a:solidFill>
                <a:schemeClr val="tx1"/>
              </a:solidFill>
            </a:endParaRPr>
          </a:p>
        </p:txBody>
      </p:sp>
      <p:sp>
        <p:nvSpPr>
          <p:cNvPr id="37" name="矩形: 圆角 36">
            <a:extLst>
              <a:ext uri="{FF2B5EF4-FFF2-40B4-BE49-F238E27FC236}">
                <a16:creationId xmlns:a16="http://schemas.microsoft.com/office/drawing/2014/main" id="{B0E47C4F-A631-421A-877E-1F86F6624587}"/>
              </a:ext>
            </a:extLst>
          </p:cNvPr>
          <p:cNvSpPr/>
          <p:nvPr/>
        </p:nvSpPr>
        <p:spPr>
          <a:xfrm>
            <a:off x="7549135" y="3625068"/>
            <a:ext cx="2608976" cy="369370"/>
          </a:xfrm>
          <a:prstGeom prst="roundRect">
            <a:avLst/>
          </a:prstGeom>
          <a:solidFill>
            <a:schemeClr val="bg1"/>
          </a:solidFill>
          <a:ln w="38100"/>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a:solidFill>
                  <a:schemeClr val="tx1"/>
                </a:solidFill>
              </a:rPr>
              <a:t>TCP?</a:t>
            </a:r>
            <a:endParaRPr lang="zh-CN" altLang="en-US" dirty="0">
              <a:solidFill>
                <a:schemeClr val="tx1"/>
              </a:solidFill>
            </a:endParaRPr>
          </a:p>
        </p:txBody>
      </p:sp>
      <p:sp>
        <p:nvSpPr>
          <p:cNvPr id="38" name="矩形: 圆角 37">
            <a:extLst>
              <a:ext uri="{FF2B5EF4-FFF2-40B4-BE49-F238E27FC236}">
                <a16:creationId xmlns:a16="http://schemas.microsoft.com/office/drawing/2014/main" id="{3A15FA53-2CF2-4550-8BC5-948B64860FC7}"/>
              </a:ext>
            </a:extLst>
          </p:cNvPr>
          <p:cNvSpPr/>
          <p:nvPr/>
        </p:nvSpPr>
        <p:spPr>
          <a:xfrm>
            <a:off x="7549135" y="3215614"/>
            <a:ext cx="2608976" cy="369370"/>
          </a:xfrm>
          <a:prstGeom prst="roundRect">
            <a:avLst/>
          </a:prstGeom>
          <a:solidFill>
            <a:schemeClr val="bg1"/>
          </a:solidFill>
          <a:ln w="38100"/>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err="1">
                <a:solidFill>
                  <a:schemeClr val="tx1"/>
                </a:solidFill>
              </a:rPr>
              <a:t>Protobufs</a:t>
            </a:r>
            <a:endParaRPr lang="zh-CN" altLang="en-US" dirty="0">
              <a:solidFill>
                <a:schemeClr val="tx1"/>
              </a:solidFill>
            </a:endParaRPr>
          </a:p>
        </p:txBody>
      </p:sp>
      <p:sp>
        <p:nvSpPr>
          <p:cNvPr id="44" name="矩形: 圆角 43">
            <a:extLst>
              <a:ext uri="{FF2B5EF4-FFF2-40B4-BE49-F238E27FC236}">
                <a16:creationId xmlns:a16="http://schemas.microsoft.com/office/drawing/2014/main" id="{3C0948E6-63B8-4763-8B26-43FDD3E5C5C8}"/>
              </a:ext>
            </a:extLst>
          </p:cNvPr>
          <p:cNvSpPr/>
          <p:nvPr/>
        </p:nvSpPr>
        <p:spPr>
          <a:xfrm>
            <a:off x="1704459" y="2074394"/>
            <a:ext cx="8539275" cy="581865"/>
          </a:xfrm>
          <a:prstGeom prst="roundRect">
            <a:avLst/>
          </a:prstGeom>
          <a:solidFill>
            <a:srgbClr val="7DAD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Application</a:t>
            </a:r>
            <a:endParaRPr lang="zh-CN" altLang="en-US" b="1" dirty="0">
              <a:solidFill>
                <a:schemeClr val="tx1"/>
              </a:solidFill>
            </a:endParaRPr>
          </a:p>
        </p:txBody>
      </p:sp>
      <p:pic>
        <p:nvPicPr>
          <p:cNvPr id="46" name="图片 45">
            <a:extLst>
              <a:ext uri="{FF2B5EF4-FFF2-40B4-BE49-F238E27FC236}">
                <a16:creationId xmlns:a16="http://schemas.microsoft.com/office/drawing/2014/main" id="{B013B092-5D48-4710-AB0C-BE80E1E4CC0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5328"/>
          <a:stretch/>
        </p:blipFill>
        <p:spPr>
          <a:xfrm>
            <a:off x="423296" y="254957"/>
            <a:ext cx="589637" cy="362722"/>
          </a:xfrm>
          <a:prstGeom prst="rect">
            <a:avLst/>
          </a:prstGeom>
        </p:spPr>
      </p:pic>
      <p:pic>
        <p:nvPicPr>
          <p:cNvPr id="47" name="图片 46">
            <a:extLst>
              <a:ext uri="{FF2B5EF4-FFF2-40B4-BE49-F238E27FC236}">
                <a16:creationId xmlns:a16="http://schemas.microsoft.com/office/drawing/2014/main" id="{75358BE3-B863-4C49-B5B9-EBC5A88D83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44806" y="97925"/>
            <a:ext cx="2359450" cy="550083"/>
          </a:xfrm>
          <a:prstGeom prst="rect">
            <a:avLst/>
          </a:prstGeom>
        </p:spPr>
      </p:pic>
      <p:sp>
        <p:nvSpPr>
          <p:cNvPr id="49" name="文本框 48">
            <a:extLst>
              <a:ext uri="{FF2B5EF4-FFF2-40B4-BE49-F238E27FC236}">
                <a16:creationId xmlns:a16="http://schemas.microsoft.com/office/drawing/2014/main" id="{914BDEAC-26E2-4610-BD22-93F41149B2E3}"/>
              </a:ext>
            </a:extLst>
          </p:cNvPr>
          <p:cNvSpPr txBox="1"/>
          <p:nvPr/>
        </p:nvSpPr>
        <p:spPr>
          <a:xfrm>
            <a:off x="1864990" y="5781109"/>
            <a:ext cx="8218212" cy="584775"/>
          </a:xfrm>
          <a:prstGeom prst="rect">
            <a:avLst/>
          </a:prstGeom>
          <a:noFill/>
        </p:spPr>
        <p:txBody>
          <a:bodyPr wrap="none" rtlCol="0">
            <a:spAutoFit/>
          </a:bodyPr>
          <a:lstStyle/>
          <a:p>
            <a:r>
              <a:rPr lang="en-US" altLang="zh-CN" sz="3200" b="1" dirty="0">
                <a:latin typeface="Cambria" panose="02040503050406030204" pitchFamily="18" charset="0"/>
                <a:ea typeface="Cambria" panose="02040503050406030204" pitchFamily="18" charset="0"/>
              </a:rPr>
              <a:t>There is no common </a:t>
            </a:r>
            <a:r>
              <a:rPr lang="en-US" altLang="zh-CN" sz="3200" b="1" dirty="0" err="1">
                <a:latin typeface="Cambria" panose="02040503050406030204" pitchFamily="18" charset="0"/>
                <a:ea typeface="Cambria" panose="02040503050406030204" pitchFamily="18" charset="0"/>
              </a:rPr>
              <a:t>datapath</a:t>
            </a:r>
            <a:r>
              <a:rPr lang="en-US" altLang="zh-CN" sz="3200" b="1" dirty="0">
                <a:latin typeface="Cambria" panose="02040503050406030204" pitchFamily="18" charset="0"/>
                <a:ea typeface="Cambria" panose="02040503050406030204" pitchFamily="18" charset="0"/>
              </a:rPr>
              <a:t> architecture</a:t>
            </a:r>
            <a:endParaRPr lang="zh-CN" altLang="en-US" sz="3200" b="1" dirty="0">
              <a:latin typeface="Cambria" panose="02040503050406030204" pitchFamily="18" charset="0"/>
            </a:endParaRPr>
          </a:p>
        </p:txBody>
      </p:sp>
      <p:sp>
        <p:nvSpPr>
          <p:cNvPr id="52" name="文本框 51">
            <a:extLst>
              <a:ext uri="{FF2B5EF4-FFF2-40B4-BE49-F238E27FC236}">
                <a16:creationId xmlns:a16="http://schemas.microsoft.com/office/drawing/2014/main" id="{7D4BC91A-C78C-42CC-BDC6-2B8BB9D1F6DE}"/>
              </a:ext>
            </a:extLst>
          </p:cNvPr>
          <p:cNvSpPr txBox="1"/>
          <p:nvPr/>
        </p:nvSpPr>
        <p:spPr>
          <a:xfrm>
            <a:off x="1012933" y="231829"/>
            <a:ext cx="12214691" cy="461665"/>
          </a:xfrm>
          <a:prstGeom prst="rect">
            <a:avLst/>
          </a:prstGeom>
          <a:noFill/>
        </p:spPr>
        <p:txBody>
          <a:bodyPr wrap="square" rtlCol="0">
            <a:spAutoFit/>
          </a:bodyPr>
          <a:lstStyle/>
          <a:p>
            <a:r>
              <a:rPr lang="en-US" altLang="zh-CN" sz="2400" dirty="0">
                <a:solidFill>
                  <a:srgbClr val="0043DB"/>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rPr>
              <a:t>Motivative </a:t>
            </a:r>
            <a:r>
              <a:rPr lang="en-US" altLang="zh-CN" sz="2400" dirty="0">
                <a:solidFill>
                  <a:srgbClr val="0043DB"/>
                </a:solidFill>
                <a:effectLst>
                  <a:outerShdw blurRad="38100" dist="38100" dir="2700000" algn="tl">
                    <a:srgbClr val="000000">
                      <a:alpha val="30000"/>
                    </a:srgbClr>
                  </a:outerShdw>
                </a:effectLst>
                <a:ea typeface="字魂105号-简雅黑" panose="00000500000000000000" pitchFamily="2" charset="-122"/>
              </a:rPr>
              <a:t>- Kernel-bypass device are heterogenous</a:t>
            </a:r>
            <a:endParaRPr lang="zh-CN" altLang="en-US" sz="2400" dirty="0">
              <a:solidFill>
                <a:srgbClr val="0043DB"/>
              </a:solidFill>
              <a:effectLst>
                <a:outerShdw blurRad="38100" dist="38100" dir="2700000" algn="tl">
                  <a:srgbClr val="000000">
                    <a:alpha val="30000"/>
                  </a:srgbClr>
                </a:outerShdw>
              </a:effectLst>
              <a:ea typeface="字魂105号-简雅黑" panose="00000500000000000000" pitchFamily="2" charset="-122"/>
            </a:endParaRPr>
          </a:p>
        </p:txBody>
      </p:sp>
      <p:sp>
        <p:nvSpPr>
          <p:cNvPr id="24" name="文本框 23">
            <a:extLst>
              <a:ext uri="{FF2B5EF4-FFF2-40B4-BE49-F238E27FC236}">
                <a16:creationId xmlns:a16="http://schemas.microsoft.com/office/drawing/2014/main" id="{3BC90127-E0A2-457A-A279-1CFC335797CA}"/>
              </a:ext>
            </a:extLst>
          </p:cNvPr>
          <p:cNvSpPr txBox="1"/>
          <p:nvPr/>
        </p:nvSpPr>
        <p:spPr>
          <a:xfrm>
            <a:off x="859902" y="1039261"/>
            <a:ext cx="10384747" cy="830997"/>
          </a:xfrm>
          <a:prstGeom prst="rect">
            <a:avLst/>
          </a:prstGeom>
          <a:noFill/>
        </p:spPr>
        <p:txBody>
          <a:bodyPr wrap="square" rtlCol="0">
            <a:spAutoFit/>
          </a:bodyPr>
          <a:lstStyle/>
          <a:p>
            <a:r>
              <a:rPr lang="en-US" altLang="zh-CN" sz="2400" dirty="0">
                <a:latin typeface="Cambria" panose="02040503050406030204" pitchFamily="18" charset="0"/>
              </a:rPr>
              <a:t>Different device implement different interfaces and </a:t>
            </a:r>
            <a:r>
              <a:rPr lang="en-US" altLang="zh-CN" sz="2400" dirty="0" err="1">
                <a:latin typeface="Cambria" panose="02040503050406030204" pitchFamily="18" charset="0"/>
              </a:rPr>
              <a:t>os</a:t>
            </a:r>
            <a:r>
              <a:rPr lang="en-US" altLang="zh-CN" sz="2400" dirty="0">
                <a:latin typeface="Cambria" panose="02040503050406030204" pitchFamily="18" charset="0"/>
              </a:rPr>
              <a:t> services based on hardware capabilities</a:t>
            </a:r>
            <a:endParaRPr lang="zh-CN" altLang="en-US" sz="2400" dirty="0">
              <a:latin typeface="Cambria" panose="02040503050406030204" pitchFamily="18" charset="0"/>
            </a:endParaRPr>
          </a:p>
        </p:txBody>
      </p:sp>
    </p:spTree>
    <p:extLst>
      <p:ext uri="{BB962C8B-B14F-4D97-AF65-F5344CB8AC3E}">
        <p14:creationId xmlns:p14="http://schemas.microsoft.com/office/powerpoint/2010/main" val="529042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5F1957D-A2B4-4A26-ACBB-B1294AA7E3E3}"/>
              </a:ext>
            </a:extLst>
          </p:cNvPr>
          <p:cNvSpPr>
            <a:spLocks noGrp="1"/>
          </p:cNvSpPr>
          <p:nvPr>
            <p:ph idx="1"/>
          </p:nvPr>
        </p:nvSpPr>
        <p:spPr>
          <a:xfrm>
            <a:off x="838200" y="1825625"/>
            <a:ext cx="10515600" cy="4351338"/>
          </a:xfrm>
        </p:spPr>
        <p:txBody>
          <a:bodyPr>
            <a:normAutofit/>
          </a:bodyPr>
          <a:lstStyle/>
          <a:p>
            <a:pPr marL="0" indent="0" algn="ctr">
              <a:buNone/>
            </a:pPr>
            <a:r>
              <a:rPr lang="en-US" altLang="zh-CN" dirty="0" err="1"/>
              <a:t>Demikernel</a:t>
            </a:r>
            <a:endParaRPr lang="en-US" altLang="zh-CN" dirty="0"/>
          </a:p>
          <a:p>
            <a:pPr marL="0" indent="0" algn="ctr">
              <a:buNone/>
            </a:pPr>
            <a:endParaRPr lang="en-US" altLang="zh-CN" dirty="0"/>
          </a:p>
          <a:p>
            <a:pPr marL="0" indent="0" algn="ctr">
              <a:buNone/>
            </a:pPr>
            <a:endParaRPr lang="en-US" altLang="zh-CN" dirty="0"/>
          </a:p>
          <a:p>
            <a:pPr marL="0" indent="0" algn="ctr">
              <a:buNone/>
            </a:pPr>
            <a:endParaRPr lang="en-US" altLang="zh-CN" dirty="0"/>
          </a:p>
          <a:p>
            <a:pPr marL="0" indent="0" algn="ctr">
              <a:buNone/>
            </a:pPr>
            <a:r>
              <a:rPr lang="en-US" altLang="zh-CN" dirty="0"/>
              <a:t>A new kernel-bypass OS [architecture]</a:t>
            </a:r>
            <a:endParaRPr lang="zh-CN" altLang="en-US" dirty="0"/>
          </a:p>
        </p:txBody>
      </p:sp>
      <p:pic>
        <p:nvPicPr>
          <p:cNvPr id="4" name="图片 3">
            <a:extLst>
              <a:ext uri="{FF2B5EF4-FFF2-40B4-BE49-F238E27FC236}">
                <a16:creationId xmlns:a16="http://schemas.microsoft.com/office/drawing/2014/main" id="{066B9CBF-86A0-46B8-B276-11AA386C17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5328"/>
          <a:stretch/>
        </p:blipFill>
        <p:spPr>
          <a:xfrm>
            <a:off x="248563" y="183764"/>
            <a:ext cx="589637" cy="362722"/>
          </a:xfrm>
          <a:prstGeom prst="rect">
            <a:avLst/>
          </a:prstGeom>
        </p:spPr>
      </p:pic>
    </p:spTree>
    <p:extLst>
      <p:ext uri="{BB962C8B-B14F-4D97-AF65-F5344CB8AC3E}">
        <p14:creationId xmlns:p14="http://schemas.microsoft.com/office/powerpoint/2010/main" val="2970410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4E8FC997-4B9D-4FBC-B34D-127BCCAFA8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5328"/>
          <a:stretch/>
        </p:blipFill>
        <p:spPr>
          <a:xfrm>
            <a:off x="423296" y="254957"/>
            <a:ext cx="589637" cy="362722"/>
          </a:xfrm>
          <a:prstGeom prst="rect">
            <a:avLst/>
          </a:prstGeom>
        </p:spPr>
      </p:pic>
      <p:pic>
        <p:nvPicPr>
          <p:cNvPr id="7" name="图片 6">
            <a:extLst>
              <a:ext uri="{FF2B5EF4-FFF2-40B4-BE49-F238E27FC236}">
                <a16:creationId xmlns:a16="http://schemas.microsoft.com/office/drawing/2014/main" id="{5C38C3C4-13EE-4959-8DF3-93F2633A7F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44806" y="97925"/>
            <a:ext cx="2359450" cy="550083"/>
          </a:xfrm>
          <a:prstGeom prst="rect">
            <a:avLst/>
          </a:prstGeom>
        </p:spPr>
      </p:pic>
      <p:sp>
        <p:nvSpPr>
          <p:cNvPr id="8" name="文本框 7">
            <a:extLst>
              <a:ext uri="{FF2B5EF4-FFF2-40B4-BE49-F238E27FC236}">
                <a16:creationId xmlns:a16="http://schemas.microsoft.com/office/drawing/2014/main" id="{D0B2FA30-2022-4FC2-8855-D97A4D44BF84}"/>
              </a:ext>
            </a:extLst>
          </p:cNvPr>
          <p:cNvSpPr txBox="1"/>
          <p:nvPr/>
        </p:nvSpPr>
        <p:spPr>
          <a:xfrm>
            <a:off x="1012933" y="231829"/>
            <a:ext cx="12214691" cy="461665"/>
          </a:xfrm>
          <a:prstGeom prst="rect">
            <a:avLst/>
          </a:prstGeom>
          <a:noFill/>
        </p:spPr>
        <p:txBody>
          <a:bodyPr wrap="square" rtlCol="0">
            <a:spAutoFit/>
          </a:bodyPr>
          <a:lstStyle/>
          <a:p>
            <a:r>
              <a:rPr lang="en-US" altLang="zh-CN" sz="2400" dirty="0">
                <a:solidFill>
                  <a:srgbClr val="0043DB"/>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rPr>
              <a:t>Overview - </a:t>
            </a:r>
            <a:r>
              <a:rPr lang="en-US" altLang="zh-CN" sz="2400" dirty="0" err="1">
                <a:solidFill>
                  <a:srgbClr val="0043DB"/>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rPr>
              <a:t>Demikernel</a:t>
            </a:r>
            <a:r>
              <a:rPr lang="en-US" altLang="zh-CN" sz="2400" dirty="0">
                <a:solidFill>
                  <a:srgbClr val="0043DB"/>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rPr>
              <a:t> Design Goals</a:t>
            </a:r>
            <a:endParaRPr lang="zh-CN" altLang="en-US" sz="2400" dirty="0">
              <a:solidFill>
                <a:srgbClr val="0043DB"/>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endParaRPr>
          </a:p>
        </p:txBody>
      </p:sp>
      <p:sp>
        <p:nvSpPr>
          <p:cNvPr id="9" name="椭圆 8">
            <a:extLst>
              <a:ext uri="{FF2B5EF4-FFF2-40B4-BE49-F238E27FC236}">
                <a16:creationId xmlns:a16="http://schemas.microsoft.com/office/drawing/2014/main" id="{C875A83D-8AF7-49D6-9B94-99EEDC27455C}"/>
              </a:ext>
            </a:extLst>
          </p:cNvPr>
          <p:cNvSpPr/>
          <p:nvPr/>
        </p:nvSpPr>
        <p:spPr>
          <a:xfrm>
            <a:off x="718114" y="1032420"/>
            <a:ext cx="4706884" cy="1346200"/>
          </a:xfrm>
          <a:prstGeom prst="ellipse">
            <a:avLst/>
          </a:prstGeom>
          <a:solidFill>
            <a:srgbClr val="FFC42C"/>
          </a:solidFill>
          <a:ln>
            <a:solidFill>
              <a:srgbClr val="FFC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Cambria" panose="02040503050406030204" pitchFamily="18" charset="0"/>
                <a:ea typeface="Cambria" panose="02040503050406030204" pitchFamily="18" charset="0"/>
              </a:rPr>
              <a:t>Flexible architecture for heterogenous device</a:t>
            </a:r>
            <a:endParaRPr lang="zh-CN" altLang="en-US" sz="2400" dirty="0">
              <a:solidFill>
                <a:schemeClr val="tx1"/>
              </a:solidFill>
              <a:latin typeface="Cambria" panose="02040503050406030204" pitchFamily="18" charset="0"/>
            </a:endParaRPr>
          </a:p>
        </p:txBody>
      </p:sp>
      <p:sp>
        <p:nvSpPr>
          <p:cNvPr id="12" name="椭圆 11">
            <a:extLst>
              <a:ext uri="{FF2B5EF4-FFF2-40B4-BE49-F238E27FC236}">
                <a16:creationId xmlns:a16="http://schemas.microsoft.com/office/drawing/2014/main" id="{70E5077C-1277-4F79-AB1B-A29C1C2D44B7}"/>
              </a:ext>
            </a:extLst>
          </p:cNvPr>
          <p:cNvSpPr/>
          <p:nvPr/>
        </p:nvSpPr>
        <p:spPr>
          <a:xfrm>
            <a:off x="718114" y="2830979"/>
            <a:ext cx="4706884" cy="1346200"/>
          </a:xfrm>
          <a:prstGeom prst="ellipse">
            <a:avLst/>
          </a:prstGeom>
          <a:solidFill>
            <a:srgbClr val="98BE7A"/>
          </a:solidFill>
          <a:ln>
            <a:solidFill>
              <a:srgbClr val="98B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Cambria" panose="02040503050406030204" pitchFamily="18" charset="0"/>
              </a:rPr>
              <a:t>Portable, high-level </a:t>
            </a:r>
            <a:r>
              <a:rPr lang="en-US" altLang="zh-CN" sz="2400" dirty="0" err="1">
                <a:solidFill>
                  <a:schemeClr val="tx1"/>
                </a:solidFill>
                <a:latin typeface="Cambria" panose="02040503050406030204" pitchFamily="18" charset="0"/>
              </a:rPr>
              <a:t>datapath</a:t>
            </a:r>
            <a:r>
              <a:rPr lang="en-US" altLang="zh-CN" sz="2400" dirty="0">
                <a:solidFill>
                  <a:schemeClr val="tx1"/>
                </a:solidFill>
                <a:latin typeface="Cambria" panose="02040503050406030204" pitchFamily="18" charset="0"/>
              </a:rPr>
              <a:t> API</a:t>
            </a:r>
            <a:endParaRPr lang="zh-CN" altLang="en-US" sz="2400" dirty="0">
              <a:solidFill>
                <a:schemeClr val="tx1"/>
              </a:solidFill>
              <a:latin typeface="Cambria" panose="02040503050406030204" pitchFamily="18" charset="0"/>
            </a:endParaRPr>
          </a:p>
        </p:txBody>
      </p:sp>
      <p:sp>
        <p:nvSpPr>
          <p:cNvPr id="13" name="椭圆 12">
            <a:extLst>
              <a:ext uri="{FF2B5EF4-FFF2-40B4-BE49-F238E27FC236}">
                <a16:creationId xmlns:a16="http://schemas.microsoft.com/office/drawing/2014/main" id="{088604B5-4E2F-4B41-8C3E-A1213D15CDB7}"/>
              </a:ext>
            </a:extLst>
          </p:cNvPr>
          <p:cNvSpPr/>
          <p:nvPr/>
        </p:nvSpPr>
        <p:spPr>
          <a:xfrm>
            <a:off x="718114" y="4626426"/>
            <a:ext cx="4706884" cy="1346200"/>
          </a:xfrm>
          <a:prstGeom prst="ellipse">
            <a:avLst/>
          </a:prstGeom>
          <a:solidFill>
            <a:srgbClr val="7DADC4"/>
          </a:solidFill>
          <a:ln>
            <a:solidFill>
              <a:srgbClr val="7DA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Cambria" panose="02040503050406030204" pitchFamily="18" charset="0"/>
              </a:rPr>
              <a:t>Microsecond-scale OS features</a:t>
            </a:r>
            <a:endParaRPr lang="zh-CN" altLang="en-US" sz="2400" dirty="0">
              <a:solidFill>
                <a:schemeClr val="tx1"/>
              </a:solidFill>
              <a:latin typeface="Cambria" panose="02040503050406030204" pitchFamily="18" charset="0"/>
            </a:endParaRPr>
          </a:p>
        </p:txBody>
      </p:sp>
      <p:sp>
        <p:nvSpPr>
          <p:cNvPr id="10" name="文本框 9">
            <a:extLst>
              <a:ext uri="{FF2B5EF4-FFF2-40B4-BE49-F238E27FC236}">
                <a16:creationId xmlns:a16="http://schemas.microsoft.com/office/drawing/2014/main" id="{7F2DEAE5-671C-4677-866A-38DACD078471}"/>
              </a:ext>
            </a:extLst>
          </p:cNvPr>
          <p:cNvSpPr txBox="1"/>
          <p:nvPr/>
        </p:nvSpPr>
        <p:spPr>
          <a:xfrm>
            <a:off x="6335204" y="1106084"/>
            <a:ext cx="4301066" cy="830997"/>
          </a:xfrm>
          <a:prstGeom prst="rect">
            <a:avLst/>
          </a:prstGeom>
          <a:noFill/>
        </p:spPr>
        <p:txBody>
          <a:bodyPr wrap="square">
            <a:spAutoFit/>
          </a:bodyPr>
          <a:lstStyle/>
          <a:p>
            <a:r>
              <a:rPr lang="en-US" altLang="zh-CN" sz="2400" dirty="0">
                <a:latin typeface="Cambria" panose="02040503050406030204" pitchFamily="18" charset="0"/>
                <a:ea typeface="Cambria" panose="02040503050406030204" pitchFamily="18" charset="0"/>
              </a:rPr>
              <a:t>Simplify µs-scale kernel-bypass system development</a:t>
            </a:r>
            <a:endParaRPr lang="zh-CN" altLang="en-US" sz="2400" dirty="0">
              <a:latin typeface="Cambria" panose="02040503050406030204" pitchFamily="18" charset="0"/>
            </a:endParaRPr>
          </a:p>
        </p:txBody>
      </p:sp>
      <p:sp>
        <p:nvSpPr>
          <p:cNvPr id="11" name="文本框 10">
            <a:extLst>
              <a:ext uri="{FF2B5EF4-FFF2-40B4-BE49-F238E27FC236}">
                <a16:creationId xmlns:a16="http://schemas.microsoft.com/office/drawing/2014/main" id="{2B92FB50-7A7C-4315-96B0-C349AF810901}"/>
              </a:ext>
            </a:extLst>
          </p:cNvPr>
          <p:cNvSpPr txBox="1"/>
          <p:nvPr/>
        </p:nvSpPr>
        <p:spPr>
          <a:xfrm>
            <a:off x="6335204" y="3088580"/>
            <a:ext cx="5237252" cy="830997"/>
          </a:xfrm>
          <a:prstGeom prst="rect">
            <a:avLst/>
          </a:prstGeom>
          <a:noFill/>
        </p:spPr>
        <p:txBody>
          <a:bodyPr wrap="square">
            <a:spAutoFit/>
          </a:bodyPr>
          <a:lstStyle/>
          <a:p>
            <a:r>
              <a:rPr lang="en-US" altLang="zh-CN" sz="2400" dirty="0">
                <a:latin typeface="Cambria" panose="02040503050406030204" pitchFamily="18" charset="0"/>
                <a:ea typeface="Cambria" panose="02040503050406030204" pitchFamily="18" charset="0"/>
              </a:rPr>
              <a:t>Offer portability across heterogenous devices</a:t>
            </a:r>
            <a:endParaRPr lang="zh-CN" altLang="en-US" sz="2400" dirty="0">
              <a:latin typeface="Cambria" panose="02040503050406030204" pitchFamily="18" charset="0"/>
            </a:endParaRPr>
          </a:p>
        </p:txBody>
      </p:sp>
      <p:sp>
        <p:nvSpPr>
          <p:cNvPr id="14" name="文本框 13">
            <a:extLst>
              <a:ext uri="{FF2B5EF4-FFF2-40B4-BE49-F238E27FC236}">
                <a16:creationId xmlns:a16="http://schemas.microsoft.com/office/drawing/2014/main" id="{FE8D0D5D-6DD5-4AFB-87D7-11E7F62025F7}"/>
              </a:ext>
            </a:extLst>
          </p:cNvPr>
          <p:cNvSpPr txBox="1"/>
          <p:nvPr/>
        </p:nvSpPr>
        <p:spPr>
          <a:xfrm>
            <a:off x="6335204" y="5071076"/>
            <a:ext cx="5856796" cy="830997"/>
          </a:xfrm>
          <a:prstGeom prst="rect">
            <a:avLst/>
          </a:prstGeom>
          <a:noFill/>
        </p:spPr>
        <p:txBody>
          <a:bodyPr wrap="square">
            <a:spAutoFit/>
          </a:bodyPr>
          <a:lstStyle/>
          <a:p>
            <a:r>
              <a:rPr lang="en-US" altLang="zh-CN" sz="2400" dirty="0">
                <a:latin typeface="Cambria" panose="02040503050406030204" pitchFamily="18" charset="0"/>
                <a:ea typeface="Cambria" panose="02040503050406030204" pitchFamily="18" charset="0"/>
              </a:rPr>
              <a:t>Achieve nanosecond-scale latency overheads. </a:t>
            </a:r>
            <a:endParaRPr lang="zh-CN" altLang="en-US" sz="2400" dirty="0">
              <a:latin typeface="Cambria" panose="02040503050406030204" pitchFamily="18" charset="0"/>
            </a:endParaRPr>
          </a:p>
        </p:txBody>
      </p:sp>
    </p:spTree>
    <p:extLst>
      <p:ext uri="{BB962C8B-B14F-4D97-AF65-F5344CB8AC3E}">
        <p14:creationId xmlns:p14="http://schemas.microsoft.com/office/powerpoint/2010/main" val="3347099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 name="直接箭头连接符 285">
            <a:extLst>
              <a:ext uri="{FF2B5EF4-FFF2-40B4-BE49-F238E27FC236}">
                <a16:creationId xmlns:a16="http://schemas.microsoft.com/office/drawing/2014/main" id="{27DB00DC-664A-45CC-9295-87FDD8937F3C}"/>
              </a:ext>
            </a:extLst>
          </p:cNvPr>
          <p:cNvCxnSpPr>
            <a:cxnSpLocks/>
            <a:stCxn id="33" idx="2"/>
            <a:endCxn id="37" idx="0"/>
          </p:cNvCxnSpPr>
          <p:nvPr/>
        </p:nvCxnSpPr>
        <p:spPr>
          <a:xfrm flipH="1">
            <a:off x="4111042" y="1645437"/>
            <a:ext cx="4818" cy="33247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8EBFEF12-503A-4120-8B8F-20730420D883}"/>
              </a:ext>
            </a:extLst>
          </p:cNvPr>
          <p:cNvSpPr txBox="1"/>
          <p:nvPr/>
        </p:nvSpPr>
        <p:spPr>
          <a:xfrm>
            <a:off x="1025633" y="181001"/>
            <a:ext cx="12214691" cy="461665"/>
          </a:xfrm>
          <a:prstGeom prst="rect">
            <a:avLst/>
          </a:prstGeom>
          <a:noFill/>
        </p:spPr>
        <p:txBody>
          <a:bodyPr wrap="square" rtlCol="0">
            <a:spAutoFit/>
          </a:bodyPr>
          <a:lstStyle/>
          <a:p>
            <a:r>
              <a:rPr lang="en-US" altLang="zh-CN" sz="2400" dirty="0">
                <a:solidFill>
                  <a:srgbClr val="0043DB"/>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rPr>
              <a:t>Overview -Kernel-bypass eliminates the kernel on the </a:t>
            </a:r>
            <a:r>
              <a:rPr lang="en-US" altLang="zh-CN" sz="2400" dirty="0" err="1">
                <a:solidFill>
                  <a:srgbClr val="0043DB"/>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rPr>
              <a:t>datapath</a:t>
            </a:r>
            <a:endParaRPr lang="zh-CN" altLang="en-US" sz="2400" dirty="0">
              <a:solidFill>
                <a:srgbClr val="0043DB"/>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endParaRPr>
          </a:p>
        </p:txBody>
      </p:sp>
      <p:pic>
        <p:nvPicPr>
          <p:cNvPr id="10" name="图片 9">
            <a:extLst>
              <a:ext uri="{FF2B5EF4-FFF2-40B4-BE49-F238E27FC236}">
                <a16:creationId xmlns:a16="http://schemas.microsoft.com/office/drawing/2014/main" id="{A6BB288D-4E0E-4D61-8CE7-391E4DE8B9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5328"/>
          <a:stretch/>
        </p:blipFill>
        <p:spPr>
          <a:xfrm>
            <a:off x="435996" y="215376"/>
            <a:ext cx="589637" cy="362722"/>
          </a:xfrm>
          <a:prstGeom prst="rect">
            <a:avLst/>
          </a:prstGeom>
        </p:spPr>
      </p:pic>
      <p:pic>
        <p:nvPicPr>
          <p:cNvPr id="11" name="图片 10">
            <a:extLst>
              <a:ext uri="{FF2B5EF4-FFF2-40B4-BE49-F238E27FC236}">
                <a16:creationId xmlns:a16="http://schemas.microsoft.com/office/drawing/2014/main" id="{08A616C4-C2AA-4378-BB58-3B1C3F9B1A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57506" y="58344"/>
            <a:ext cx="2359450" cy="550083"/>
          </a:xfrm>
          <a:prstGeom prst="rect">
            <a:avLst/>
          </a:prstGeom>
        </p:spPr>
      </p:pic>
      <p:sp>
        <p:nvSpPr>
          <p:cNvPr id="33" name="矩形: 圆角 32">
            <a:extLst>
              <a:ext uri="{FF2B5EF4-FFF2-40B4-BE49-F238E27FC236}">
                <a16:creationId xmlns:a16="http://schemas.microsoft.com/office/drawing/2014/main" id="{EA4DCCAD-3EF4-4D3C-A207-4B8984E54817}"/>
              </a:ext>
            </a:extLst>
          </p:cNvPr>
          <p:cNvSpPr/>
          <p:nvPr/>
        </p:nvSpPr>
        <p:spPr>
          <a:xfrm>
            <a:off x="3115182" y="1026872"/>
            <a:ext cx="2001355" cy="618565"/>
          </a:xfrm>
          <a:prstGeom prst="roundRect">
            <a:avLst/>
          </a:prstGeom>
          <a:solidFill>
            <a:srgbClr val="98BE7A"/>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2000" dirty="0">
                <a:solidFill>
                  <a:schemeClr val="tx1"/>
                </a:solidFill>
                <a:latin typeface="Cambria" panose="02040503050406030204" pitchFamily="18" charset="0"/>
                <a:ea typeface="Cambria" panose="02040503050406030204" pitchFamily="18" charset="0"/>
              </a:rPr>
              <a:t>Redis</a:t>
            </a:r>
            <a:endParaRPr lang="zh-CN" altLang="en-US" sz="2000" dirty="0">
              <a:solidFill>
                <a:schemeClr val="tx1"/>
              </a:solidFill>
              <a:latin typeface="Cambria" panose="02040503050406030204" pitchFamily="18" charset="0"/>
            </a:endParaRPr>
          </a:p>
        </p:txBody>
      </p:sp>
      <p:sp>
        <p:nvSpPr>
          <p:cNvPr id="36" name="箭头: 五边形 35">
            <a:extLst>
              <a:ext uri="{FF2B5EF4-FFF2-40B4-BE49-F238E27FC236}">
                <a16:creationId xmlns:a16="http://schemas.microsoft.com/office/drawing/2014/main" id="{4778A734-0089-4A6C-92E1-F77FA3BD6FC9}"/>
              </a:ext>
            </a:extLst>
          </p:cNvPr>
          <p:cNvSpPr/>
          <p:nvPr/>
        </p:nvSpPr>
        <p:spPr>
          <a:xfrm>
            <a:off x="648174" y="2470159"/>
            <a:ext cx="2088000" cy="618565"/>
          </a:xfrm>
          <a:prstGeom prst="homePlate">
            <a:avLst/>
          </a:pr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2000" dirty="0">
                <a:solidFill>
                  <a:schemeClr val="tx1"/>
                </a:solidFill>
                <a:latin typeface="Cambria" panose="02040503050406030204" pitchFamily="18" charset="0"/>
                <a:ea typeface="Cambria" panose="02040503050406030204" pitchFamily="18" charset="0"/>
              </a:rPr>
              <a:t>Kernel space</a:t>
            </a:r>
            <a:endParaRPr lang="zh-CN" altLang="en-US" sz="2000" dirty="0">
              <a:solidFill>
                <a:schemeClr val="tx1"/>
              </a:solidFill>
              <a:latin typeface="Cambria" panose="02040503050406030204" pitchFamily="18" charset="0"/>
            </a:endParaRPr>
          </a:p>
        </p:txBody>
      </p:sp>
      <p:sp>
        <p:nvSpPr>
          <p:cNvPr id="37" name="矩形: 圆角 36">
            <a:extLst>
              <a:ext uri="{FF2B5EF4-FFF2-40B4-BE49-F238E27FC236}">
                <a16:creationId xmlns:a16="http://schemas.microsoft.com/office/drawing/2014/main" id="{8871FD55-D654-440F-BFE7-F0D1DCEA0853}"/>
              </a:ext>
            </a:extLst>
          </p:cNvPr>
          <p:cNvSpPr/>
          <p:nvPr/>
        </p:nvSpPr>
        <p:spPr>
          <a:xfrm>
            <a:off x="3115182" y="4970177"/>
            <a:ext cx="1991719" cy="46803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000" dirty="0">
                <a:solidFill>
                  <a:schemeClr val="tx1"/>
                </a:solidFill>
                <a:latin typeface="Cambria" panose="02040503050406030204" pitchFamily="18" charset="0"/>
                <a:ea typeface="Cambria" panose="02040503050406030204" pitchFamily="18" charset="0"/>
              </a:rPr>
              <a:t>CPU</a:t>
            </a:r>
            <a:endParaRPr lang="zh-CN" altLang="en-US" sz="2000" dirty="0">
              <a:solidFill>
                <a:schemeClr val="tx1"/>
              </a:solidFill>
              <a:latin typeface="Cambria" panose="02040503050406030204" pitchFamily="18" charset="0"/>
            </a:endParaRPr>
          </a:p>
        </p:txBody>
      </p:sp>
      <p:sp>
        <p:nvSpPr>
          <p:cNvPr id="40" name="矩形: 圆角 39">
            <a:extLst>
              <a:ext uri="{FF2B5EF4-FFF2-40B4-BE49-F238E27FC236}">
                <a16:creationId xmlns:a16="http://schemas.microsoft.com/office/drawing/2014/main" id="{2CE4363A-3877-44D3-8B50-71C620FC9F44}"/>
              </a:ext>
            </a:extLst>
          </p:cNvPr>
          <p:cNvSpPr/>
          <p:nvPr/>
        </p:nvSpPr>
        <p:spPr>
          <a:xfrm>
            <a:off x="5498825" y="4995341"/>
            <a:ext cx="1963271" cy="44287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000" dirty="0">
                <a:solidFill>
                  <a:schemeClr val="tx1"/>
                </a:solidFill>
                <a:latin typeface="Cambria" panose="02040503050406030204" pitchFamily="18" charset="0"/>
                <a:ea typeface="Cambria" panose="02040503050406030204" pitchFamily="18" charset="0"/>
              </a:rPr>
              <a:t>I/O Device</a:t>
            </a:r>
            <a:endParaRPr lang="zh-CN" altLang="en-US" sz="2000" dirty="0">
              <a:solidFill>
                <a:schemeClr val="tx1"/>
              </a:solidFill>
              <a:latin typeface="Cambria" panose="02040503050406030204" pitchFamily="18" charset="0"/>
            </a:endParaRPr>
          </a:p>
        </p:txBody>
      </p:sp>
      <p:sp>
        <p:nvSpPr>
          <p:cNvPr id="221" name="矩形 220">
            <a:extLst>
              <a:ext uri="{FF2B5EF4-FFF2-40B4-BE49-F238E27FC236}">
                <a16:creationId xmlns:a16="http://schemas.microsoft.com/office/drawing/2014/main" id="{8376BF44-F583-4977-AA01-B6EAB6EA499B}"/>
              </a:ext>
            </a:extLst>
          </p:cNvPr>
          <p:cNvSpPr/>
          <p:nvPr/>
        </p:nvSpPr>
        <p:spPr>
          <a:xfrm>
            <a:off x="5774996" y="5490533"/>
            <a:ext cx="1319245" cy="1214343"/>
          </a:xfrm>
          <a:prstGeom prst="rect">
            <a:avLst/>
          </a:prstGeom>
          <a:solidFill>
            <a:schemeClr val="accent3"/>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22" name="矩形 221">
            <a:extLst>
              <a:ext uri="{FF2B5EF4-FFF2-40B4-BE49-F238E27FC236}">
                <a16:creationId xmlns:a16="http://schemas.microsoft.com/office/drawing/2014/main" id="{C3BF54C8-E2D5-48B5-B84D-72D327633E22}"/>
              </a:ext>
            </a:extLst>
          </p:cNvPr>
          <p:cNvSpPr/>
          <p:nvPr/>
        </p:nvSpPr>
        <p:spPr>
          <a:xfrm>
            <a:off x="6049301" y="5684996"/>
            <a:ext cx="362636" cy="344577"/>
          </a:xfrm>
          <a:prstGeom prst="rect">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23" name="任意多边形: 形状 9">
            <a:extLst>
              <a:ext uri="{FF2B5EF4-FFF2-40B4-BE49-F238E27FC236}">
                <a16:creationId xmlns:a16="http://schemas.microsoft.com/office/drawing/2014/main" id="{8C385536-A3D1-4A78-8087-BB17F4A620D6}"/>
              </a:ext>
            </a:extLst>
          </p:cNvPr>
          <p:cNvSpPr/>
          <p:nvPr/>
        </p:nvSpPr>
        <p:spPr>
          <a:xfrm>
            <a:off x="6127828" y="5778320"/>
            <a:ext cx="133350" cy="0"/>
          </a:xfrm>
          <a:custGeom>
            <a:avLst/>
            <a:gdLst>
              <a:gd name="connsiteX0" fmla="*/ 0 w 133350"/>
              <a:gd name="connsiteY0" fmla="*/ 0 h 0"/>
              <a:gd name="connsiteX1" fmla="*/ 133350 w 133350"/>
              <a:gd name="connsiteY1" fmla="*/ 0 h 0"/>
            </a:gdLst>
            <a:ahLst/>
            <a:cxnLst>
              <a:cxn ang="0">
                <a:pos x="connsiteX0" y="connsiteY0"/>
              </a:cxn>
              <a:cxn ang="0">
                <a:pos x="connsiteX1" y="connsiteY1"/>
              </a:cxn>
            </a:cxnLst>
            <a:rect l="l" t="t" r="r" b="b"/>
            <a:pathLst>
              <a:path w="133350">
                <a:moveTo>
                  <a:pt x="0" y="0"/>
                </a:moveTo>
                <a:lnTo>
                  <a:pt x="133350"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24" name="任意多边形: 形状 10">
            <a:extLst>
              <a:ext uri="{FF2B5EF4-FFF2-40B4-BE49-F238E27FC236}">
                <a16:creationId xmlns:a16="http://schemas.microsoft.com/office/drawing/2014/main" id="{0B0B6667-B179-49B0-88C9-57CA534835D9}"/>
              </a:ext>
            </a:extLst>
          </p:cNvPr>
          <p:cNvSpPr/>
          <p:nvPr/>
        </p:nvSpPr>
        <p:spPr>
          <a:xfrm>
            <a:off x="6134178" y="5816420"/>
            <a:ext cx="95250" cy="0"/>
          </a:xfrm>
          <a:custGeom>
            <a:avLst/>
            <a:gdLst>
              <a:gd name="connsiteX0" fmla="*/ 0 w 95250"/>
              <a:gd name="connsiteY0" fmla="*/ 0 h 0"/>
              <a:gd name="connsiteX1" fmla="*/ 95250 w 95250"/>
              <a:gd name="connsiteY1" fmla="*/ 0 h 0"/>
            </a:gdLst>
            <a:ahLst/>
            <a:cxnLst>
              <a:cxn ang="0">
                <a:pos x="connsiteX0" y="connsiteY0"/>
              </a:cxn>
              <a:cxn ang="0">
                <a:pos x="connsiteX1" y="connsiteY1"/>
              </a:cxn>
            </a:cxnLst>
            <a:rect l="l" t="t" r="r" b="b"/>
            <a:pathLst>
              <a:path w="95250">
                <a:moveTo>
                  <a:pt x="0" y="0"/>
                </a:moveTo>
                <a:lnTo>
                  <a:pt x="95250"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25" name="任意多边形: 形状 12">
            <a:extLst>
              <a:ext uri="{FF2B5EF4-FFF2-40B4-BE49-F238E27FC236}">
                <a16:creationId xmlns:a16="http://schemas.microsoft.com/office/drawing/2014/main" id="{67C53ABD-48A7-4F60-8150-F1B4750A0FA9}"/>
              </a:ext>
            </a:extLst>
          </p:cNvPr>
          <p:cNvSpPr/>
          <p:nvPr/>
        </p:nvSpPr>
        <p:spPr>
          <a:xfrm>
            <a:off x="6121992" y="5569691"/>
            <a:ext cx="45719" cy="111993"/>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26" name="任意多边形: 形状 14">
            <a:extLst>
              <a:ext uri="{FF2B5EF4-FFF2-40B4-BE49-F238E27FC236}">
                <a16:creationId xmlns:a16="http://schemas.microsoft.com/office/drawing/2014/main" id="{3D172F4E-0200-426C-BCB2-30AA117F7EFF}"/>
              </a:ext>
            </a:extLst>
          </p:cNvPr>
          <p:cNvSpPr/>
          <p:nvPr/>
        </p:nvSpPr>
        <p:spPr>
          <a:xfrm>
            <a:off x="6331604" y="5566462"/>
            <a:ext cx="56517" cy="117292"/>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27" name="任意多边形: 形状 15">
            <a:extLst>
              <a:ext uri="{FF2B5EF4-FFF2-40B4-BE49-F238E27FC236}">
                <a16:creationId xmlns:a16="http://schemas.microsoft.com/office/drawing/2014/main" id="{3E58B1C0-E967-43A6-BE03-9ACCE3CE2CDB}"/>
              </a:ext>
            </a:extLst>
          </p:cNvPr>
          <p:cNvSpPr/>
          <p:nvPr/>
        </p:nvSpPr>
        <p:spPr>
          <a:xfrm rot="5400000">
            <a:off x="6448175" y="5720772"/>
            <a:ext cx="45719" cy="118197"/>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28" name="任意多边形: 形状 16">
            <a:extLst>
              <a:ext uri="{FF2B5EF4-FFF2-40B4-BE49-F238E27FC236}">
                <a16:creationId xmlns:a16="http://schemas.microsoft.com/office/drawing/2014/main" id="{7F52B19E-45BD-4156-BB7D-59B9D09723C3}"/>
              </a:ext>
            </a:extLst>
          </p:cNvPr>
          <p:cNvSpPr/>
          <p:nvPr/>
        </p:nvSpPr>
        <p:spPr>
          <a:xfrm rot="5400000">
            <a:off x="6448182" y="5841649"/>
            <a:ext cx="54927" cy="108980"/>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29" name="任意多边形: 形状 17">
            <a:extLst>
              <a:ext uri="{FF2B5EF4-FFF2-40B4-BE49-F238E27FC236}">
                <a16:creationId xmlns:a16="http://schemas.microsoft.com/office/drawing/2014/main" id="{E866C46C-E856-4ABA-8988-ACB2ACFFBC01}"/>
              </a:ext>
            </a:extLst>
          </p:cNvPr>
          <p:cNvSpPr/>
          <p:nvPr/>
        </p:nvSpPr>
        <p:spPr>
          <a:xfrm rot="5400000">
            <a:off x="6444270" y="5949709"/>
            <a:ext cx="62348" cy="109385"/>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0" name="任意多边形: 形状 18">
            <a:extLst>
              <a:ext uri="{FF2B5EF4-FFF2-40B4-BE49-F238E27FC236}">
                <a16:creationId xmlns:a16="http://schemas.microsoft.com/office/drawing/2014/main" id="{D0C22C20-7143-42F6-853C-1567EF29A2F0}"/>
              </a:ext>
            </a:extLst>
          </p:cNvPr>
          <p:cNvSpPr/>
          <p:nvPr/>
        </p:nvSpPr>
        <p:spPr>
          <a:xfrm rot="5400000">
            <a:off x="5957664" y="5734690"/>
            <a:ext cx="60705" cy="113826"/>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1" name="任意多边形: 形状 19">
            <a:extLst>
              <a:ext uri="{FF2B5EF4-FFF2-40B4-BE49-F238E27FC236}">
                <a16:creationId xmlns:a16="http://schemas.microsoft.com/office/drawing/2014/main" id="{716314A7-6725-48CD-945C-141871C4198A}"/>
              </a:ext>
            </a:extLst>
          </p:cNvPr>
          <p:cNvSpPr/>
          <p:nvPr/>
        </p:nvSpPr>
        <p:spPr>
          <a:xfrm rot="5400000">
            <a:off x="5953197" y="5846580"/>
            <a:ext cx="69639" cy="113829"/>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2" name="任意多边形: 形状 20">
            <a:extLst>
              <a:ext uri="{FF2B5EF4-FFF2-40B4-BE49-F238E27FC236}">
                <a16:creationId xmlns:a16="http://schemas.microsoft.com/office/drawing/2014/main" id="{D61FF12A-95F7-4685-BA5D-7DCB85B50AC1}"/>
              </a:ext>
            </a:extLst>
          </p:cNvPr>
          <p:cNvSpPr/>
          <p:nvPr/>
        </p:nvSpPr>
        <p:spPr>
          <a:xfrm rot="5400000">
            <a:off x="5957478" y="5929872"/>
            <a:ext cx="61078" cy="113829"/>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3" name="任意多边形: 形状 21">
            <a:extLst>
              <a:ext uri="{FF2B5EF4-FFF2-40B4-BE49-F238E27FC236}">
                <a16:creationId xmlns:a16="http://schemas.microsoft.com/office/drawing/2014/main" id="{5FFF630B-44E6-47DB-9A0B-49C05DFFCFCF}"/>
              </a:ext>
            </a:extLst>
          </p:cNvPr>
          <p:cNvSpPr/>
          <p:nvPr/>
        </p:nvSpPr>
        <p:spPr>
          <a:xfrm>
            <a:off x="6126755" y="6036419"/>
            <a:ext cx="45719" cy="111993"/>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4" name="任意多边形: 形状 22">
            <a:extLst>
              <a:ext uri="{FF2B5EF4-FFF2-40B4-BE49-F238E27FC236}">
                <a16:creationId xmlns:a16="http://schemas.microsoft.com/office/drawing/2014/main" id="{58A5AB73-B7C3-4C92-AFD2-1310699DCA82}"/>
              </a:ext>
            </a:extLst>
          </p:cNvPr>
          <p:cNvSpPr/>
          <p:nvPr/>
        </p:nvSpPr>
        <p:spPr>
          <a:xfrm>
            <a:off x="6230780" y="6033190"/>
            <a:ext cx="47793" cy="118451"/>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5" name="任意多边形: 形状 23">
            <a:extLst>
              <a:ext uri="{FF2B5EF4-FFF2-40B4-BE49-F238E27FC236}">
                <a16:creationId xmlns:a16="http://schemas.microsoft.com/office/drawing/2014/main" id="{567491E6-7253-44F2-A7A9-F6D18639F24C}"/>
              </a:ext>
            </a:extLst>
          </p:cNvPr>
          <p:cNvSpPr/>
          <p:nvPr/>
        </p:nvSpPr>
        <p:spPr>
          <a:xfrm>
            <a:off x="6336367" y="6033190"/>
            <a:ext cx="56517" cy="117292"/>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6" name="任意多边形: 形状 24">
            <a:extLst>
              <a:ext uri="{FF2B5EF4-FFF2-40B4-BE49-F238E27FC236}">
                <a16:creationId xmlns:a16="http://schemas.microsoft.com/office/drawing/2014/main" id="{0D16CE41-8D00-4151-AB8D-F71D86FCAD15}"/>
              </a:ext>
            </a:extLst>
          </p:cNvPr>
          <p:cNvSpPr/>
          <p:nvPr/>
        </p:nvSpPr>
        <p:spPr>
          <a:xfrm>
            <a:off x="5972955" y="6196950"/>
            <a:ext cx="922411" cy="321587"/>
          </a:xfrm>
          <a:custGeom>
            <a:avLst/>
            <a:gdLst>
              <a:gd name="connsiteX0" fmla="*/ 0 w 876300"/>
              <a:gd name="connsiteY0" fmla="*/ 0 h 350520"/>
              <a:gd name="connsiteX1" fmla="*/ 876300 w 876300"/>
              <a:gd name="connsiteY1" fmla="*/ 0 h 350520"/>
              <a:gd name="connsiteX2" fmla="*/ 876300 w 876300"/>
              <a:gd name="connsiteY2" fmla="*/ 342900 h 350520"/>
              <a:gd name="connsiteX3" fmla="*/ 464820 w 876300"/>
              <a:gd name="connsiteY3" fmla="*/ 342900 h 350520"/>
              <a:gd name="connsiteX4" fmla="*/ 480060 w 876300"/>
              <a:gd name="connsiteY4" fmla="*/ 297180 h 350520"/>
              <a:gd name="connsiteX5" fmla="*/ 464820 w 876300"/>
              <a:gd name="connsiteY5" fmla="*/ 289560 h 350520"/>
              <a:gd name="connsiteX6" fmla="*/ 441960 w 876300"/>
              <a:gd name="connsiteY6" fmla="*/ 274320 h 350520"/>
              <a:gd name="connsiteX7" fmla="*/ 411480 w 876300"/>
              <a:gd name="connsiteY7" fmla="*/ 266700 h 350520"/>
              <a:gd name="connsiteX8" fmla="*/ 396240 w 876300"/>
              <a:gd name="connsiteY8" fmla="*/ 289560 h 350520"/>
              <a:gd name="connsiteX9" fmla="*/ 396240 w 876300"/>
              <a:gd name="connsiteY9" fmla="*/ 297180 h 350520"/>
              <a:gd name="connsiteX10" fmla="*/ 388620 w 876300"/>
              <a:gd name="connsiteY10" fmla="*/ 304800 h 350520"/>
              <a:gd name="connsiteX11" fmla="*/ 403860 w 876300"/>
              <a:gd name="connsiteY11" fmla="*/ 327660 h 350520"/>
              <a:gd name="connsiteX12" fmla="*/ 388620 w 876300"/>
              <a:gd name="connsiteY12" fmla="*/ 350520 h 350520"/>
              <a:gd name="connsiteX13" fmla="*/ 7620 w 876300"/>
              <a:gd name="connsiteY13" fmla="*/ 350520 h 350520"/>
              <a:gd name="connsiteX14" fmla="*/ 0 w 876300"/>
              <a:gd name="connsiteY14" fmla="*/ 0 h 35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6300" h="350520">
                <a:moveTo>
                  <a:pt x="0" y="0"/>
                </a:moveTo>
                <a:lnTo>
                  <a:pt x="876300" y="0"/>
                </a:lnTo>
                <a:lnTo>
                  <a:pt x="876300" y="342900"/>
                </a:lnTo>
                <a:lnTo>
                  <a:pt x="464820" y="342900"/>
                </a:lnTo>
                <a:lnTo>
                  <a:pt x="480060" y="297180"/>
                </a:lnTo>
                <a:lnTo>
                  <a:pt x="464820" y="289560"/>
                </a:lnTo>
                <a:lnTo>
                  <a:pt x="441960" y="274320"/>
                </a:lnTo>
                <a:lnTo>
                  <a:pt x="411480" y="266700"/>
                </a:lnTo>
                <a:lnTo>
                  <a:pt x="396240" y="289560"/>
                </a:lnTo>
                <a:lnTo>
                  <a:pt x="396240" y="297180"/>
                </a:lnTo>
                <a:lnTo>
                  <a:pt x="388620" y="304800"/>
                </a:lnTo>
                <a:lnTo>
                  <a:pt x="403860" y="327660"/>
                </a:lnTo>
                <a:lnTo>
                  <a:pt x="388620" y="350520"/>
                </a:lnTo>
                <a:lnTo>
                  <a:pt x="7620" y="350520"/>
                </a:lnTo>
                <a:lnTo>
                  <a:pt x="0" y="0"/>
                </a:lnTo>
                <a:close/>
              </a:path>
            </a:pathLst>
          </a:cu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7" name="矩形 236">
            <a:extLst>
              <a:ext uri="{FF2B5EF4-FFF2-40B4-BE49-F238E27FC236}">
                <a16:creationId xmlns:a16="http://schemas.microsoft.com/office/drawing/2014/main" id="{DA5D2E0A-4097-4E70-B90D-EB9B0CB8DA3C}"/>
              </a:ext>
            </a:extLst>
          </p:cNvPr>
          <p:cNvSpPr/>
          <p:nvPr/>
        </p:nvSpPr>
        <p:spPr>
          <a:xfrm>
            <a:off x="6047252" y="6254258"/>
            <a:ext cx="119062" cy="127740"/>
          </a:xfrm>
          <a:prstGeom prst="rect">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8" name="矩形 237">
            <a:extLst>
              <a:ext uri="{FF2B5EF4-FFF2-40B4-BE49-F238E27FC236}">
                <a16:creationId xmlns:a16="http://schemas.microsoft.com/office/drawing/2014/main" id="{556D9E52-EFCA-4226-9EFC-348C7E845651}"/>
              </a:ext>
            </a:extLst>
          </p:cNvPr>
          <p:cNvSpPr/>
          <p:nvPr/>
        </p:nvSpPr>
        <p:spPr>
          <a:xfrm>
            <a:off x="6204241" y="6254258"/>
            <a:ext cx="119062" cy="127740"/>
          </a:xfrm>
          <a:prstGeom prst="rect">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9" name="矩形 238">
            <a:extLst>
              <a:ext uri="{FF2B5EF4-FFF2-40B4-BE49-F238E27FC236}">
                <a16:creationId xmlns:a16="http://schemas.microsoft.com/office/drawing/2014/main" id="{2FC9BCE8-FC1B-4C18-9804-89AA9F725221}"/>
              </a:ext>
            </a:extLst>
          </p:cNvPr>
          <p:cNvSpPr/>
          <p:nvPr/>
        </p:nvSpPr>
        <p:spPr>
          <a:xfrm>
            <a:off x="6387011" y="6256547"/>
            <a:ext cx="119062" cy="127740"/>
          </a:xfrm>
          <a:prstGeom prst="rect">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40" name="矩形 239">
            <a:extLst>
              <a:ext uri="{FF2B5EF4-FFF2-40B4-BE49-F238E27FC236}">
                <a16:creationId xmlns:a16="http://schemas.microsoft.com/office/drawing/2014/main" id="{73C601A3-7137-44E5-B0BD-CF3A9830BB19}"/>
              </a:ext>
            </a:extLst>
          </p:cNvPr>
          <p:cNvSpPr/>
          <p:nvPr/>
        </p:nvSpPr>
        <p:spPr>
          <a:xfrm>
            <a:off x="6560703" y="6254258"/>
            <a:ext cx="119062" cy="127740"/>
          </a:xfrm>
          <a:prstGeom prst="rect">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cxnSp>
        <p:nvCxnSpPr>
          <p:cNvPr id="241" name="直接连接符 29">
            <a:extLst>
              <a:ext uri="{FF2B5EF4-FFF2-40B4-BE49-F238E27FC236}">
                <a16:creationId xmlns:a16="http://schemas.microsoft.com/office/drawing/2014/main" id="{008C382A-4CD2-4881-851A-B6A1130DA717}"/>
              </a:ext>
            </a:extLst>
          </p:cNvPr>
          <p:cNvCxnSpPr>
            <a:cxnSpLocks/>
          </p:cNvCxnSpPr>
          <p:nvPr/>
        </p:nvCxnSpPr>
        <p:spPr>
          <a:xfrm>
            <a:off x="6042774" y="6455869"/>
            <a:ext cx="1867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2" name="直接连接符 30">
            <a:extLst>
              <a:ext uri="{FF2B5EF4-FFF2-40B4-BE49-F238E27FC236}">
                <a16:creationId xmlns:a16="http://schemas.microsoft.com/office/drawing/2014/main" id="{BF742F95-1D56-442E-862F-7F1F0AD84F1E}"/>
              </a:ext>
            </a:extLst>
          </p:cNvPr>
          <p:cNvCxnSpPr>
            <a:cxnSpLocks/>
          </p:cNvCxnSpPr>
          <p:nvPr/>
        </p:nvCxnSpPr>
        <p:spPr>
          <a:xfrm>
            <a:off x="6582921" y="6455869"/>
            <a:ext cx="1867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3" name="矩形: 圆角 31">
            <a:extLst>
              <a:ext uri="{FF2B5EF4-FFF2-40B4-BE49-F238E27FC236}">
                <a16:creationId xmlns:a16="http://schemas.microsoft.com/office/drawing/2014/main" id="{28286635-6419-49CE-BEF0-8EB902318219}"/>
              </a:ext>
            </a:extLst>
          </p:cNvPr>
          <p:cNvSpPr/>
          <p:nvPr/>
        </p:nvSpPr>
        <p:spPr>
          <a:xfrm>
            <a:off x="6572618" y="5588870"/>
            <a:ext cx="416161" cy="522478"/>
          </a:xfrm>
          <a:prstGeom prst="roundRect">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Cambria" panose="02040503050406030204" pitchFamily="18" charset="0"/>
            </a:endParaRPr>
          </a:p>
        </p:txBody>
      </p:sp>
      <p:sp>
        <p:nvSpPr>
          <p:cNvPr id="244" name="椭圆 243">
            <a:extLst>
              <a:ext uri="{FF2B5EF4-FFF2-40B4-BE49-F238E27FC236}">
                <a16:creationId xmlns:a16="http://schemas.microsoft.com/office/drawing/2014/main" id="{24C94FA4-4764-4011-B964-00885BB9B3CD}"/>
              </a:ext>
            </a:extLst>
          </p:cNvPr>
          <p:cNvSpPr/>
          <p:nvPr/>
        </p:nvSpPr>
        <p:spPr>
          <a:xfrm>
            <a:off x="6640464" y="5629157"/>
            <a:ext cx="315157" cy="320510"/>
          </a:xfrm>
          <a:prstGeom prst="ellipse">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45" name="任意多边形: 形状 33">
            <a:extLst>
              <a:ext uri="{FF2B5EF4-FFF2-40B4-BE49-F238E27FC236}">
                <a16:creationId xmlns:a16="http://schemas.microsoft.com/office/drawing/2014/main" id="{3C9305E1-614E-4681-8F22-7379B0F2ED3F}"/>
              </a:ext>
            </a:extLst>
          </p:cNvPr>
          <p:cNvSpPr/>
          <p:nvPr/>
        </p:nvSpPr>
        <p:spPr>
          <a:xfrm>
            <a:off x="6623418" y="5975276"/>
            <a:ext cx="158750" cy="107950"/>
          </a:xfrm>
          <a:custGeom>
            <a:avLst/>
            <a:gdLst>
              <a:gd name="connsiteX0" fmla="*/ 0 w 158750"/>
              <a:gd name="connsiteY0" fmla="*/ 0 h 107950"/>
              <a:gd name="connsiteX1" fmla="*/ 0 w 158750"/>
              <a:gd name="connsiteY1" fmla="*/ 107950 h 107950"/>
              <a:gd name="connsiteX2" fmla="*/ 158750 w 158750"/>
              <a:gd name="connsiteY2" fmla="*/ 107950 h 107950"/>
              <a:gd name="connsiteX3" fmla="*/ 158750 w 158750"/>
              <a:gd name="connsiteY3" fmla="*/ 82550 h 107950"/>
              <a:gd name="connsiteX4" fmla="*/ 0 w 158750"/>
              <a:gd name="connsiteY4" fmla="*/ 0 h 10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0" h="107950">
                <a:moveTo>
                  <a:pt x="0" y="0"/>
                </a:moveTo>
                <a:lnTo>
                  <a:pt x="0" y="107950"/>
                </a:lnTo>
                <a:lnTo>
                  <a:pt x="158750" y="107950"/>
                </a:lnTo>
                <a:lnTo>
                  <a:pt x="158750" y="82550"/>
                </a:lnTo>
                <a:lnTo>
                  <a:pt x="0" y="0"/>
                </a:lnTo>
                <a:close/>
              </a:path>
            </a:pathLst>
          </a:cu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cxnSp>
        <p:nvCxnSpPr>
          <p:cNvPr id="246" name="直接连接符 34">
            <a:extLst>
              <a:ext uri="{FF2B5EF4-FFF2-40B4-BE49-F238E27FC236}">
                <a16:creationId xmlns:a16="http://schemas.microsoft.com/office/drawing/2014/main" id="{32685101-5EFB-41F1-B830-0653366F1622}"/>
              </a:ext>
            </a:extLst>
          </p:cNvPr>
          <p:cNvCxnSpPr>
            <a:cxnSpLocks/>
            <a:stCxn id="245" idx="0"/>
          </p:cNvCxnSpPr>
          <p:nvPr/>
        </p:nvCxnSpPr>
        <p:spPr>
          <a:xfrm flipV="1">
            <a:off x="6623418" y="5823612"/>
            <a:ext cx="174624" cy="1516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7" name="椭圆 246">
            <a:extLst>
              <a:ext uri="{FF2B5EF4-FFF2-40B4-BE49-F238E27FC236}">
                <a16:creationId xmlns:a16="http://schemas.microsoft.com/office/drawing/2014/main" id="{8A3C6A16-96BC-4568-BCEE-17B542008C8B}"/>
              </a:ext>
            </a:extLst>
          </p:cNvPr>
          <p:cNvSpPr/>
          <p:nvPr/>
        </p:nvSpPr>
        <p:spPr>
          <a:xfrm>
            <a:off x="6785049" y="576978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n>
                <a:solidFill>
                  <a:sysClr val="windowText" lastClr="000000"/>
                </a:solidFill>
              </a:ln>
              <a:solidFill>
                <a:schemeClr val="bg1"/>
              </a:solidFill>
              <a:latin typeface="Cambria" panose="02040503050406030204" pitchFamily="18" charset="0"/>
            </a:endParaRPr>
          </a:p>
        </p:txBody>
      </p:sp>
      <p:sp>
        <p:nvSpPr>
          <p:cNvPr id="249" name="任意多边形: 形状 11">
            <a:extLst>
              <a:ext uri="{FF2B5EF4-FFF2-40B4-BE49-F238E27FC236}">
                <a16:creationId xmlns:a16="http://schemas.microsoft.com/office/drawing/2014/main" id="{F2A926CE-75AB-4113-A324-47B9A2549BE1}"/>
              </a:ext>
            </a:extLst>
          </p:cNvPr>
          <p:cNvSpPr/>
          <p:nvPr/>
        </p:nvSpPr>
        <p:spPr>
          <a:xfrm flipV="1">
            <a:off x="6255393" y="5877774"/>
            <a:ext cx="87631" cy="45719"/>
          </a:xfrm>
          <a:custGeom>
            <a:avLst/>
            <a:gdLst>
              <a:gd name="connsiteX0" fmla="*/ 0 w 139700"/>
              <a:gd name="connsiteY0" fmla="*/ 0 h 0"/>
              <a:gd name="connsiteX1" fmla="*/ 139700 w 139700"/>
              <a:gd name="connsiteY1" fmla="*/ 0 h 0"/>
            </a:gdLst>
            <a:ahLst/>
            <a:cxnLst>
              <a:cxn ang="0">
                <a:pos x="connsiteX0" y="connsiteY0"/>
              </a:cxn>
              <a:cxn ang="0">
                <a:pos x="connsiteX1" y="connsiteY1"/>
              </a:cxn>
            </a:cxnLst>
            <a:rect l="l" t="t" r="r" b="b"/>
            <a:pathLst>
              <a:path w="139700">
                <a:moveTo>
                  <a:pt x="0" y="0"/>
                </a:moveTo>
                <a:lnTo>
                  <a:pt x="139700"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50" name="任意多边形: 形状 13">
            <a:extLst>
              <a:ext uri="{FF2B5EF4-FFF2-40B4-BE49-F238E27FC236}">
                <a16:creationId xmlns:a16="http://schemas.microsoft.com/office/drawing/2014/main" id="{95BCB7B1-6A26-4E52-8A02-7A96C6D22B27}"/>
              </a:ext>
            </a:extLst>
          </p:cNvPr>
          <p:cNvSpPr/>
          <p:nvPr/>
        </p:nvSpPr>
        <p:spPr>
          <a:xfrm>
            <a:off x="6232914" y="5556916"/>
            <a:ext cx="47793" cy="118451"/>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53" name="矩形 252">
            <a:extLst>
              <a:ext uri="{FF2B5EF4-FFF2-40B4-BE49-F238E27FC236}">
                <a16:creationId xmlns:a16="http://schemas.microsoft.com/office/drawing/2014/main" id="{9B0BDA3C-8637-467F-8D12-DC07D1B049AB}"/>
              </a:ext>
            </a:extLst>
          </p:cNvPr>
          <p:cNvSpPr/>
          <p:nvPr/>
        </p:nvSpPr>
        <p:spPr>
          <a:xfrm>
            <a:off x="6730016" y="6254258"/>
            <a:ext cx="119062" cy="127740"/>
          </a:xfrm>
          <a:prstGeom prst="rect">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1030" name="矩形 1029">
            <a:extLst>
              <a:ext uri="{FF2B5EF4-FFF2-40B4-BE49-F238E27FC236}">
                <a16:creationId xmlns:a16="http://schemas.microsoft.com/office/drawing/2014/main" id="{A6B75251-DEAC-4D9E-8D80-6C7F4DAF0C5A}"/>
              </a:ext>
            </a:extLst>
          </p:cNvPr>
          <p:cNvSpPr/>
          <p:nvPr/>
        </p:nvSpPr>
        <p:spPr>
          <a:xfrm>
            <a:off x="3684806" y="5745285"/>
            <a:ext cx="886968" cy="89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1031" name="矩形: 圆角 1030">
            <a:extLst>
              <a:ext uri="{FF2B5EF4-FFF2-40B4-BE49-F238E27FC236}">
                <a16:creationId xmlns:a16="http://schemas.microsoft.com/office/drawing/2014/main" id="{4515230D-6326-4112-A689-FE422E13D35B}"/>
              </a:ext>
            </a:extLst>
          </p:cNvPr>
          <p:cNvSpPr/>
          <p:nvPr/>
        </p:nvSpPr>
        <p:spPr>
          <a:xfrm>
            <a:off x="3550440" y="5574754"/>
            <a:ext cx="1125093" cy="1084943"/>
          </a:xfrm>
          <a:custGeom>
            <a:avLst/>
            <a:gdLst>
              <a:gd name="connsiteX0" fmla="*/ 0 w 1115568"/>
              <a:gd name="connsiteY0" fmla="*/ 185932 h 1142290"/>
              <a:gd name="connsiteX1" fmla="*/ 185932 w 1115568"/>
              <a:gd name="connsiteY1" fmla="*/ 0 h 1142290"/>
              <a:gd name="connsiteX2" fmla="*/ 929636 w 1115568"/>
              <a:gd name="connsiteY2" fmla="*/ 0 h 1142290"/>
              <a:gd name="connsiteX3" fmla="*/ 1115568 w 1115568"/>
              <a:gd name="connsiteY3" fmla="*/ 185932 h 1142290"/>
              <a:gd name="connsiteX4" fmla="*/ 1115568 w 1115568"/>
              <a:gd name="connsiteY4" fmla="*/ 956358 h 1142290"/>
              <a:gd name="connsiteX5" fmla="*/ 929636 w 1115568"/>
              <a:gd name="connsiteY5" fmla="*/ 1142290 h 1142290"/>
              <a:gd name="connsiteX6" fmla="*/ 185932 w 1115568"/>
              <a:gd name="connsiteY6" fmla="*/ 1142290 h 1142290"/>
              <a:gd name="connsiteX7" fmla="*/ 0 w 1115568"/>
              <a:gd name="connsiteY7" fmla="*/ 956358 h 1142290"/>
              <a:gd name="connsiteX8" fmla="*/ 0 w 1115568"/>
              <a:gd name="connsiteY8" fmla="*/ 185932 h 1142290"/>
              <a:gd name="connsiteX0" fmla="*/ 0 w 1115568"/>
              <a:gd name="connsiteY0" fmla="*/ 185932 h 1142290"/>
              <a:gd name="connsiteX1" fmla="*/ 185932 w 1115568"/>
              <a:gd name="connsiteY1" fmla="*/ 0 h 1142290"/>
              <a:gd name="connsiteX2" fmla="*/ 929636 w 1115568"/>
              <a:gd name="connsiteY2" fmla="*/ 0 h 1142290"/>
              <a:gd name="connsiteX3" fmla="*/ 1112393 w 1115568"/>
              <a:gd name="connsiteY3" fmla="*/ 125607 h 1142290"/>
              <a:gd name="connsiteX4" fmla="*/ 1115568 w 1115568"/>
              <a:gd name="connsiteY4" fmla="*/ 956358 h 1142290"/>
              <a:gd name="connsiteX5" fmla="*/ 929636 w 1115568"/>
              <a:gd name="connsiteY5" fmla="*/ 1142290 h 1142290"/>
              <a:gd name="connsiteX6" fmla="*/ 185932 w 1115568"/>
              <a:gd name="connsiteY6" fmla="*/ 1142290 h 1142290"/>
              <a:gd name="connsiteX7" fmla="*/ 0 w 1115568"/>
              <a:gd name="connsiteY7" fmla="*/ 956358 h 1142290"/>
              <a:gd name="connsiteX8" fmla="*/ 0 w 1115568"/>
              <a:gd name="connsiteY8" fmla="*/ 185932 h 1142290"/>
              <a:gd name="connsiteX0" fmla="*/ 0 w 1115568"/>
              <a:gd name="connsiteY0" fmla="*/ 185932 h 1142290"/>
              <a:gd name="connsiteX1" fmla="*/ 185932 w 1115568"/>
              <a:gd name="connsiteY1" fmla="*/ 0 h 1142290"/>
              <a:gd name="connsiteX2" fmla="*/ 958211 w 1115568"/>
              <a:gd name="connsiteY2" fmla="*/ 0 h 1142290"/>
              <a:gd name="connsiteX3" fmla="*/ 1112393 w 1115568"/>
              <a:gd name="connsiteY3" fmla="*/ 125607 h 1142290"/>
              <a:gd name="connsiteX4" fmla="*/ 1115568 w 1115568"/>
              <a:gd name="connsiteY4" fmla="*/ 956358 h 1142290"/>
              <a:gd name="connsiteX5" fmla="*/ 929636 w 1115568"/>
              <a:gd name="connsiteY5" fmla="*/ 1142290 h 1142290"/>
              <a:gd name="connsiteX6" fmla="*/ 185932 w 1115568"/>
              <a:gd name="connsiteY6" fmla="*/ 1142290 h 1142290"/>
              <a:gd name="connsiteX7" fmla="*/ 0 w 1115568"/>
              <a:gd name="connsiteY7" fmla="*/ 956358 h 1142290"/>
              <a:gd name="connsiteX8" fmla="*/ 0 w 1115568"/>
              <a:gd name="connsiteY8" fmla="*/ 185932 h 1142290"/>
              <a:gd name="connsiteX0" fmla="*/ 55 w 1115623"/>
              <a:gd name="connsiteY0" fmla="*/ 185932 h 1142290"/>
              <a:gd name="connsiteX1" fmla="*/ 97087 w 1115623"/>
              <a:gd name="connsiteY1" fmla="*/ 0 h 1142290"/>
              <a:gd name="connsiteX2" fmla="*/ 958266 w 1115623"/>
              <a:gd name="connsiteY2" fmla="*/ 0 h 1142290"/>
              <a:gd name="connsiteX3" fmla="*/ 1112448 w 1115623"/>
              <a:gd name="connsiteY3" fmla="*/ 125607 h 1142290"/>
              <a:gd name="connsiteX4" fmla="*/ 1115623 w 1115623"/>
              <a:gd name="connsiteY4" fmla="*/ 956358 h 1142290"/>
              <a:gd name="connsiteX5" fmla="*/ 929691 w 1115623"/>
              <a:gd name="connsiteY5" fmla="*/ 1142290 h 1142290"/>
              <a:gd name="connsiteX6" fmla="*/ 185987 w 1115623"/>
              <a:gd name="connsiteY6" fmla="*/ 1142290 h 1142290"/>
              <a:gd name="connsiteX7" fmla="*/ 55 w 1115623"/>
              <a:gd name="connsiteY7" fmla="*/ 956358 h 1142290"/>
              <a:gd name="connsiteX8" fmla="*/ 55 w 1115623"/>
              <a:gd name="connsiteY8" fmla="*/ 185932 h 1142290"/>
              <a:gd name="connsiteX0" fmla="*/ 0 w 1125093"/>
              <a:gd name="connsiteY0" fmla="*/ 91113 h 1142721"/>
              <a:gd name="connsiteX1" fmla="*/ 106557 w 1125093"/>
              <a:gd name="connsiteY1" fmla="*/ 431 h 1142721"/>
              <a:gd name="connsiteX2" fmla="*/ 967736 w 1125093"/>
              <a:gd name="connsiteY2" fmla="*/ 431 h 1142721"/>
              <a:gd name="connsiteX3" fmla="*/ 1121918 w 1125093"/>
              <a:gd name="connsiteY3" fmla="*/ 126038 h 1142721"/>
              <a:gd name="connsiteX4" fmla="*/ 1125093 w 1125093"/>
              <a:gd name="connsiteY4" fmla="*/ 956789 h 1142721"/>
              <a:gd name="connsiteX5" fmla="*/ 939161 w 1125093"/>
              <a:gd name="connsiteY5" fmla="*/ 1142721 h 1142721"/>
              <a:gd name="connsiteX6" fmla="*/ 195457 w 1125093"/>
              <a:gd name="connsiteY6" fmla="*/ 1142721 h 1142721"/>
              <a:gd name="connsiteX7" fmla="*/ 9525 w 1125093"/>
              <a:gd name="connsiteY7" fmla="*/ 956789 h 1142721"/>
              <a:gd name="connsiteX8" fmla="*/ 0 w 1125093"/>
              <a:gd name="connsiteY8" fmla="*/ 91113 h 1142721"/>
              <a:gd name="connsiteX0" fmla="*/ 0 w 1121918"/>
              <a:gd name="connsiteY0" fmla="*/ 147832 h 1142290"/>
              <a:gd name="connsiteX1" fmla="*/ 103382 w 1121918"/>
              <a:gd name="connsiteY1" fmla="*/ 0 h 1142290"/>
              <a:gd name="connsiteX2" fmla="*/ 964561 w 1121918"/>
              <a:gd name="connsiteY2" fmla="*/ 0 h 1142290"/>
              <a:gd name="connsiteX3" fmla="*/ 1118743 w 1121918"/>
              <a:gd name="connsiteY3" fmla="*/ 125607 h 1142290"/>
              <a:gd name="connsiteX4" fmla="*/ 1121918 w 1121918"/>
              <a:gd name="connsiteY4" fmla="*/ 956358 h 1142290"/>
              <a:gd name="connsiteX5" fmla="*/ 935986 w 1121918"/>
              <a:gd name="connsiteY5" fmla="*/ 1142290 h 1142290"/>
              <a:gd name="connsiteX6" fmla="*/ 192282 w 1121918"/>
              <a:gd name="connsiteY6" fmla="*/ 1142290 h 1142290"/>
              <a:gd name="connsiteX7" fmla="*/ 6350 w 1121918"/>
              <a:gd name="connsiteY7" fmla="*/ 956358 h 1142290"/>
              <a:gd name="connsiteX8" fmla="*/ 0 w 1121918"/>
              <a:gd name="connsiteY8" fmla="*/ 147832 h 1142290"/>
              <a:gd name="connsiteX0" fmla="*/ 0 w 1121918"/>
              <a:gd name="connsiteY0" fmla="*/ 125607 h 1142290"/>
              <a:gd name="connsiteX1" fmla="*/ 103382 w 1121918"/>
              <a:gd name="connsiteY1" fmla="*/ 0 h 1142290"/>
              <a:gd name="connsiteX2" fmla="*/ 964561 w 1121918"/>
              <a:gd name="connsiteY2" fmla="*/ 0 h 1142290"/>
              <a:gd name="connsiteX3" fmla="*/ 1118743 w 1121918"/>
              <a:gd name="connsiteY3" fmla="*/ 125607 h 1142290"/>
              <a:gd name="connsiteX4" fmla="*/ 1121918 w 1121918"/>
              <a:gd name="connsiteY4" fmla="*/ 956358 h 1142290"/>
              <a:gd name="connsiteX5" fmla="*/ 935986 w 1121918"/>
              <a:gd name="connsiteY5" fmla="*/ 1142290 h 1142290"/>
              <a:gd name="connsiteX6" fmla="*/ 192282 w 1121918"/>
              <a:gd name="connsiteY6" fmla="*/ 1142290 h 1142290"/>
              <a:gd name="connsiteX7" fmla="*/ 6350 w 1121918"/>
              <a:gd name="connsiteY7" fmla="*/ 956358 h 1142290"/>
              <a:gd name="connsiteX8" fmla="*/ 0 w 1121918"/>
              <a:gd name="connsiteY8" fmla="*/ 125607 h 1142290"/>
              <a:gd name="connsiteX0" fmla="*/ 0 w 1121918"/>
              <a:gd name="connsiteY0" fmla="*/ 125607 h 1142290"/>
              <a:gd name="connsiteX1" fmla="*/ 103382 w 1121918"/>
              <a:gd name="connsiteY1" fmla="*/ 0 h 1142290"/>
              <a:gd name="connsiteX2" fmla="*/ 964561 w 1121918"/>
              <a:gd name="connsiteY2" fmla="*/ 0 h 1142290"/>
              <a:gd name="connsiteX3" fmla="*/ 1118743 w 1121918"/>
              <a:gd name="connsiteY3" fmla="*/ 125607 h 1142290"/>
              <a:gd name="connsiteX4" fmla="*/ 1121918 w 1121918"/>
              <a:gd name="connsiteY4" fmla="*/ 956358 h 1142290"/>
              <a:gd name="connsiteX5" fmla="*/ 935986 w 1121918"/>
              <a:gd name="connsiteY5" fmla="*/ 1142290 h 1142290"/>
              <a:gd name="connsiteX6" fmla="*/ 192282 w 1121918"/>
              <a:gd name="connsiteY6" fmla="*/ 1142290 h 1142290"/>
              <a:gd name="connsiteX7" fmla="*/ 6350 w 1121918"/>
              <a:gd name="connsiteY7" fmla="*/ 956358 h 1142290"/>
              <a:gd name="connsiteX8" fmla="*/ 0 w 1121918"/>
              <a:gd name="connsiteY8" fmla="*/ 125607 h 1142290"/>
              <a:gd name="connsiteX0" fmla="*/ 0 w 1121918"/>
              <a:gd name="connsiteY0" fmla="*/ 131957 h 1148640"/>
              <a:gd name="connsiteX1" fmla="*/ 170057 w 1121918"/>
              <a:gd name="connsiteY1" fmla="*/ 0 h 1148640"/>
              <a:gd name="connsiteX2" fmla="*/ 964561 w 1121918"/>
              <a:gd name="connsiteY2" fmla="*/ 6350 h 1148640"/>
              <a:gd name="connsiteX3" fmla="*/ 1118743 w 1121918"/>
              <a:gd name="connsiteY3" fmla="*/ 131957 h 1148640"/>
              <a:gd name="connsiteX4" fmla="*/ 1121918 w 1121918"/>
              <a:gd name="connsiteY4" fmla="*/ 962708 h 1148640"/>
              <a:gd name="connsiteX5" fmla="*/ 935986 w 1121918"/>
              <a:gd name="connsiteY5" fmla="*/ 1148640 h 1148640"/>
              <a:gd name="connsiteX6" fmla="*/ 192282 w 1121918"/>
              <a:gd name="connsiteY6" fmla="*/ 1148640 h 1148640"/>
              <a:gd name="connsiteX7" fmla="*/ 6350 w 1121918"/>
              <a:gd name="connsiteY7" fmla="*/ 962708 h 1148640"/>
              <a:gd name="connsiteX8" fmla="*/ 0 w 1121918"/>
              <a:gd name="connsiteY8" fmla="*/ 131957 h 1148640"/>
              <a:gd name="connsiteX0" fmla="*/ 0 w 1121918"/>
              <a:gd name="connsiteY0" fmla="*/ 131957 h 1148640"/>
              <a:gd name="connsiteX1" fmla="*/ 138307 w 1121918"/>
              <a:gd name="connsiteY1" fmla="*/ 0 h 1148640"/>
              <a:gd name="connsiteX2" fmla="*/ 964561 w 1121918"/>
              <a:gd name="connsiteY2" fmla="*/ 6350 h 1148640"/>
              <a:gd name="connsiteX3" fmla="*/ 1118743 w 1121918"/>
              <a:gd name="connsiteY3" fmla="*/ 131957 h 1148640"/>
              <a:gd name="connsiteX4" fmla="*/ 1121918 w 1121918"/>
              <a:gd name="connsiteY4" fmla="*/ 962708 h 1148640"/>
              <a:gd name="connsiteX5" fmla="*/ 935986 w 1121918"/>
              <a:gd name="connsiteY5" fmla="*/ 1148640 h 1148640"/>
              <a:gd name="connsiteX6" fmla="*/ 192282 w 1121918"/>
              <a:gd name="connsiteY6" fmla="*/ 1148640 h 1148640"/>
              <a:gd name="connsiteX7" fmla="*/ 6350 w 1121918"/>
              <a:gd name="connsiteY7" fmla="*/ 962708 h 1148640"/>
              <a:gd name="connsiteX8" fmla="*/ 0 w 1121918"/>
              <a:gd name="connsiteY8" fmla="*/ 131957 h 1148640"/>
              <a:gd name="connsiteX0" fmla="*/ 0 w 1121918"/>
              <a:gd name="connsiteY0" fmla="*/ 131957 h 1148640"/>
              <a:gd name="connsiteX1" fmla="*/ 119257 w 1121918"/>
              <a:gd name="connsiteY1" fmla="*/ 0 h 1148640"/>
              <a:gd name="connsiteX2" fmla="*/ 964561 w 1121918"/>
              <a:gd name="connsiteY2" fmla="*/ 6350 h 1148640"/>
              <a:gd name="connsiteX3" fmla="*/ 1118743 w 1121918"/>
              <a:gd name="connsiteY3" fmla="*/ 131957 h 1148640"/>
              <a:gd name="connsiteX4" fmla="*/ 1121918 w 1121918"/>
              <a:gd name="connsiteY4" fmla="*/ 962708 h 1148640"/>
              <a:gd name="connsiteX5" fmla="*/ 935986 w 1121918"/>
              <a:gd name="connsiteY5" fmla="*/ 1148640 h 1148640"/>
              <a:gd name="connsiteX6" fmla="*/ 192282 w 1121918"/>
              <a:gd name="connsiteY6" fmla="*/ 1148640 h 1148640"/>
              <a:gd name="connsiteX7" fmla="*/ 6350 w 1121918"/>
              <a:gd name="connsiteY7" fmla="*/ 962708 h 1148640"/>
              <a:gd name="connsiteX8" fmla="*/ 0 w 1121918"/>
              <a:gd name="connsiteY8" fmla="*/ 131957 h 1148640"/>
              <a:gd name="connsiteX0" fmla="*/ 0 w 1121918"/>
              <a:gd name="connsiteY0" fmla="*/ 131957 h 1148640"/>
              <a:gd name="connsiteX1" fmla="*/ 119257 w 1121918"/>
              <a:gd name="connsiteY1" fmla="*/ 0 h 1148640"/>
              <a:gd name="connsiteX2" fmla="*/ 964561 w 1121918"/>
              <a:gd name="connsiteY2" fmla="*/ 6350 h 1148640"/>
              <a:gd name="connsiteX3" fmla="*/ 1118743 w 1121918"/>
              <a:gd name="connsiteY3" fmla="*/ 131957 h 1148640"/>
              <a:gd name="connsiteX4" fmla="*/ 1121918 w 1121918"/>
              <a:gd name="connsiteY4" fmla="*/ 962708 h 1148640"/>
              <a:gd name="connsiteX5" fmla="*/ 935986 w 1121918"/>
              <a:gd name="connsiteY5" fmla="*/ 1148640 h 1148640"/>
              <a:gd name="connsiteX6" fmla="*/ 128782 w 1121918"/>
              <a:gd name="connsiteY6" fmla="*/ 1139115 h 1148640"/>
              <a:gd name="connsiteX7" fmla="*/ 6350 w 1121918"/>
              <a:gd name="connsiteY7" fmla="*/ 962708 h 1148640"/>
              <a:gd name="connsiteX8" fmla="*/ 0 w 1121918"/>
              <a:gd name="connsiteY8" fmla="*/ 131957 h 1148640"/>
              <a:gd name="connsiteX0" fmla="*/ 0 w 1121918"/>
              <a:gd name="connsiteY0" fmla="*/ 131957 h 1148640"/>
              <a:gd name="connsiteX1" fmla="*/ 119257 w 1121918"/>
              <a:gd name="connsiteY1" fmla="*/ 0 h 1148640"/>
              <a:gd name="connsiteX2" fmla="*/ 964561 w 1121918"/>
              <a:gd name="connsiteY2" fmla="*/ 6350 h 1148640"/>
              <a:gd name="connsiteX3" fmla="*/ 1118743 w 1121918"/>
              <a:gd name="connsiteY3" fmla="*/ 131957 h 1148640"/>
              <a:gd name="connsiteX4" fmla="*/ 1121918 w 1121918"/>
              <a:gd name="connsiteY4" fmla="*/ 962708 h 1148640"/>
              <a:gd name="connsiteX5" fmla="*/ 935986 w 1121918"/>
              <a:gd name="connsiteY5" fmla="*/ 1148640 h 1148640"/>
              <a:gd name="connsiteX6" fmla="*/ 128782 w 1121918"/>
              <a:gd name="connsiteY6" fmla="*/ 1139115 h 1148640"/>
              <a:gd name="connsiteX7" fmla="*/ 9525 w 1121918"/>
              <a:gd name="connsiteY7" fmla="*/ 1042083 h 1148640"/>
              <a:gd name="connsiteX8" fmla="*/ 0 w 1121918"/>
              <a:gd name="connsiteY8" fmla="*/ 131957 h 1148640"/>
              <a:gd name="connsiteX0" fmla="*/ 0 w 1121918"/>
              <a:gd name="connsiteY0" fmla="*/ 131957 h 1142290"/>
              <a:gd name="connsiteX1" fmla="*/ 119257 w 1121918"/>
              <a:gd name="connsiteY1" fmla="*/ 0 h 1142290"/>
              <a:gd name="connsiteX2" fmla="*/ 964561 w 1121918"/>
              <a:gd name="connsiteY2" fmla="*/ 6350 h 1142290"/>
              <a:gd name="connsiteX3" fmla="*/ 1118743 w 1121918"/>
              <a:gd name="connsiteY3" fmla="*/ 131957 h 1142290"/>
              <a:gd name="connsiteX4" fmla="*/ 1121918 w 1121918"/>
              <a:gd name="connsiteY4" fmla="*/ 962708 h 1142290"/>
              <a:gd name="connsiteX5" fmla="*/ 986786 w 1121918"/>
              <a:gd name="connsiteY5" fmla="*/ 1142290 h 1142290"/>
              <a:gd name="connsiteX6" fmla="*/ 128782 w 1121918"/>
              <a:gd name="connsiteY6" fmla="*/ 1139115 h 1142290"/>
              <a:gd name="connsiteX7" fmla="*/ 9525 w 1121918"/>
              <a:gd name="connsiteY7" fmla="*/ 1042083 h 1142290"/>
              <a:gd name="connsiteX8" fmla="*/ 0 w 1121918"/>
              <a:gd name="connsiteY8" fmla="*/ 131957 h 1142290"/>
              <a:gd name="connsiteX0" fmla="*/ 0 w 1121918"/>
              <a:gd name="connsiteY0" fmla="*/ 131957 h 1142290"/>
              <a:gd name="connsiteX1" fmla="*/ 119257 w 1121918"/>
              <a:gd name="connsiteY1" fmla="*/ 0 h 1142290"/>
              <a:gd name="connsiteX2" fmla="*/ 964561 w 1121918"/>
              <a:gd name="connsiteY2" fmla="*/ 6350 h 1142290"/>
              <a:gd name="connsiteX3" fmla="*/ 1118743 w 1121918"/>
              <a:gd name="connsiteY3" fmla="*/ 131957 h 1142290"/>
              <a:gd name="connsiteX4" fmla="*/ 1121918 w 1121918"/>
              <a:gd name="connsiteY4" fmla="*/ 1029383 h 1142290"/>
              <a:gd name="connsiteX5" fmla="*/ 986786 w 1121918"/>
              <a:gd name="connsiteY5" fmla="*/ 1142290 h 1142290"/>
              <a:gd name="connsiteX6" fmla="*/ 128782 w 1121918"/>
              <a:gd name="connsiteY6" fmla="*/ 1139115 h 1142290"/>
              <a:gd name="connsiteX7" fmla="*/ 9525 w 1121918"/>
              <a:gd name="connsiteY7" fmla="*/ 1042083 h 1142290"/>
              <a:gd name="connsiteX8" fmla="*/ 0 w 1121918"/>
              <a:gd name="connsiteY8" fmla="*/ 131957 h 1142290"/>
              <a:gd name="connsiteX0" fmla="*/ 0 w 1121918"/>
              <a:gd name="connsiteY0" fmla="*/ 131957 h 1142290"/>
              <a:gd name="connsiteX1" fmla="*/ 119257 w 1121918"/>
              <a:gd name="connsiteY1" fmla="*/ 0 h 1142290"/>
              <a:gd name="connsiteX2" fmla="*/ 964561 w 1121918"/>
              <a:gd name="connsiteY2" fmla="*/ 6350 h 1142290"/>
              <a:gd name="connsiteX3" fmla="*/ 1121918 w 1121918"/>
              <a:gd name="connsiteY3" fmla="*/ 103382 h 1142290"/>
              <a:gd name="connsiteX4" fmla="*/ 1121918 w 1121918"/>
              <a:gd name="connsiteY4" fmla="*/ 1029383 h 1142290"/>
              <a:gd name="connsiteX5" fmla="*/ 986786 w 1121918"/>
              <a:gd name="connsiteY5" fmla="*/ 1142290 h 1142290"/>
              <a:gd name="connsiteX6" fmla="*/ 128782 w 1121918"/>
              <a:gd name="connsiteY6" fmla="*/ 1139115 h 1142290"/>
              <a:gd name="connsiteX7" fmla="*/ 9525 w 1121918"/>
              <a:gd name="connsiteY7" fmla="*/ 1042083 h 1142290"/>
              <a:gd name="connsiteX8" fmla="*/ 0 w 1121918"/>
              <a:gd name="connsiteY8" fmla="*/ 131957 h 1142290"/>
              <a:gd name="connsiteX0" fmla="*/ 0 w 1125093"/>
              <a:gd name="connsiteY0" fmla="*/ 131957 h 1142290"/>
              <a:gd name="connsiteX1" fmla="*/ 119257 w 1125093"/>
              <a:gd name="connsiteY1" fmla="*/ 0 h 1142290"/>
              <a:gd name="connsiteX2" fmla="*/ 964561 w 1125093"/>
              <a:gd name="connsiteY2" fmla="*/ 6350 h 1142290"/>
              <a:gd name="connsiteX3" fmla="*/ 1125093 w 1125093"/>
              <a:gd name="connsiteY3" fmla="*/ 147832 h 1142290"/>
              <a:gd name="connsiteX4" fmla="*/ 1121918 w 1125093"/>
              <a:gd name="connsiteY4" fmla="*/ 1029383 h 1142290"/>
              <a:gd name="connsiteX5" fmla="*/ 986786 w 1125093"/>
              <a:gd name="connsiteY5" fmla="*/ 1142290 h 1142290"/>
              <a:gd name="connsiteX6" fmla="*/ 128782 w 1125093"/>
              <a:gd name="connsiteY6" fmla="*/ 1139115 h 1142290"/>
              <a:gd name="connsiteX7" fmla="*/ 9525 w 1125093"/>
              <a:gd name="connsiteY7" fmla="*/ 1042083 h 1142290"/>
              <a:gd name="connsiteX8" fmla="*/ 0 w 1125093"/>
              <a:gd name="connsiteY8" fmla="*/ 131957 h 1142290"/>
              <a:gd name="connsiteX0" fmla="*/ 0 w 1125093"/>
              <a:gd name="connsiteY0" fmla="*/ 131957 h 1142290"/>
              <a:gd name="connsiteX1" fmla="*/ 119257 w 1125093"/>
              <a:gd name="connsiteY1" fmla="*/ 0 h 1142290"/>
              <a:gd name="connsiteX2" fmla="*/ 964561 w 1125093"/>
              <a:gd name="connsiteY2" fmla="*/ 6350 h 1142290"/>
              <a:gd name="connsiteX3" fmla="*/ 1125093 w 1125093"/>
              <a:gd name="connsiteY3" fmla="*/ 116082 h 1142290"/>
              <a:gd name="connsiteX4" fmla="*/ 1121918 w 1125093"/>
              <a:gd name="connsiteY4" fmla="*/ 1029383 h 1142290"/>
              <a:gd name="connsiteX5" fmla="*/ 986786 w 1125093"/>
              <a:gd name="connsiteY5" fmla="*/ 1142290 h 1142290"/>
              <a:gd name="connsiteX6" fmla="*/ 128782 w 1125093"/>
              <a:gd name="connsiteY6" fmla="*/ 1139115 h 1142290"/>
              <a:gd name="connsiteX7" fmla="*/ 9525 w 1125093"/>
              <a:gd name="connsiteY7" fmla="*/ 1042083 h 1142290"/>
              <a:gd name="connsiteX8" fmla="*/ 0 w 1125093"/>
              <a:gd name="connsiteY8" fmla="*/ 131957 h 1142290"/>
              <a:gd name="connsiteX0" fmla="*/ 0 w 1125093"/>
              <a:gd name="connsiteY0" fmla="*/ 131957 h 1142290"/>
              <a:gd name="connsiteX1" fmla="*/ 119257 w 1125093"/>
              <a:gd name="connsiteY1" fmla="*/ 0 h 1142290"/>
              <a:gd name="connsiteX2" fmla="*/ 1005836 w 1125093"/>
              <a:gd name="connsiteY2" fmla="*/ 6350 h 1142290"/>
              <a:gd name="connsiteX3" fmla="*/ 1125093 w 1125093"/>
              <a:gd name="connsiteY3" fmla="*/ 116082 h 1142290"/>
              <a:gd name="connsiteX4" fmla="*/ 1121918 w 1125093"/>
              <a:gd name="connsiteY4" fmla="*/ 1029383 h 1142290"/>
              <a:gd name="connsiteX5" fmla="*/ 986786 w 1125093"/>
              <a:gd name="connsiteY5" fmla="*/ 1142290 h 1142290"/>
              <a:gd name="connsiteX6" fmla="*/ 128782 w 1125093"/>
              <a:gd name="connsiteY6" fmla="*/ 1139115 h 1142290"/>
              <a:gd name="connsiteX7" fmla="*/ 9525 w 1125093"/>
              <a:gd name="connsiteY7" fmla="*/ 1042083 h 1142290"/>
              <a:gd name="connsiteX8" fmla="*/ 0 w 1125093"/>
              <a:gd name="connsiteY8" fmla="*/ 131957 h 114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093" h="1142290">
                <a:moveTo>
                  <a:pt x="0" y="131957"/>
                </a:moveTo>
                <a:cubicBezTo>
                  <a:pt x="0" y="29270"/>
                  <a:pt x="16570" y="0"/>
                  <a:pt x="119257" y="0"/>
                </a:cubicBezTo>
                <a:lnTo>
                  <a:pt x="1005836" y="6350"/>
                </a:lnTo>
                <a:cubicBezTo>
                  <a:pt x="1108523" y="6350"/>
                  <a:pt x="1125093" y="13395"/>
                  <a:pt x="1125093" y="116082"/>
                </a:cubicBezTo>
                <a:cubicBezTo>
                  <a:pt x="1124035" y="409932"/>
                  <a:pt x="1122976" y="735533"/>
                  <a:pt x="1121918" y="1029383"/>
                </a:cubicBezTo>
                <a:cubicBezTo>
                  <a:pt x="1121918" y="1132070"/>
                  <a:pt x="1089473" y="1142290"/>
                  <a:pt x="986786" y="1142290"/>
                </a:cubicBezTo>
                <a:lnTo>
                  <a:pt x="128782" y="1139115"/>
                </a:lnTo>
                <a:cubicBezTo>
                  <a:pt x="26095" y="1139115"/>
                  <a:pt x="9525" y="1144770"/>
                  <a:pt x="9525" y="1042083"/>
                </a:cubicBezTo>
                <a:cubicBezTo>
                  <a:pt x="7408" y="772574"/>
                  <a:pt x="2117" y="401466"/>
                  <a:pt x="0" y="131957"/>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zh-CN" altLang="en-US" sz="2000">
              <a:latin typeface="Cambria" panose="02040503050406030204" pitchFamily="18" charset="0"/>
            </a:endParaRPr>
          </a:p>
        </p:txBody>
      </p:sp>
      <p:cxnSp>
        <p:nvCxnSpPr>
          <p:cNvPr id="1033" name="直接连接符 1032">
            <a:extLst>
              <a:ext uri="{FF2B5EF4-FFF2-40B4-BE49-F238E27FC236}">
                <a16:creationId xmlns:a16="http://schemas.microsoft.com/office/drawing/2014/main" id="{9B606442-BF2C-4987-8FA3-C579E5659FA4}"/>
              </a:ext>
            </a:extLst>
          </p:cNvPr>
          <p:cNvCxnSpPr>
            <a:cxnSpLocks/>
          </p:cNvCxnSpPr>
          <p:nvPr/>
        </p:nvCxnSpPr>
        <p:spPr>
          <a:xfrm>
            <a:off x="3751005" y="5484713"/>
            <a:ext cx="0" cy="101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5" name="直接连接符 284">
            <a:extLst>
              <a:ext uri="{FF2B5EF4-FFF2-40B4-BE49-F238E27FC236}">
                <a16:creationId xmlns:a16="http://schemas.microsoft.com/office/drawing/2014/main" id="{B1468E4D-F45A-4AD0-86CD-D3671377F376}"/>
              </a:ext>
            </a:extLst>
          </p:cNvPr>
          <p:cNvCxnSpPr>
            <a:cxnSpLocks/>
          </p:cNvCxnSpPr>
          <p:nvPr/>
        </p:nvCxnSpPr>
        <p:spPr>
          <a:xfrm>
            <a:off x="3901214" y="5465663"/>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8" name="直接连接符 287">
            <a:extLst>
              <a:ext uri="{FF2B5EF4-FFF2-40B4-BE49-F238E27FC236}">
                <a16:creationId xmlns:a16="http://schemas.microsoft.com/office/drawing/2014/main" id="{D1180C51-4336-4547-B521-096EA939A2E8}"/>
              </a:ext>
            </a:extLst>
          </p:cNvPr>
          <p:cNvCxnSpPr>
            <a:cxnSpLocks/>
          </p:cNvCxnSpPr>
          <p:nvPr/>
        </p:nvCxnSpPr>
        <p:spPr>
          <a:xfrm>
            <a:off x="4051042" y="5465663"/>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0" name="直接连接符 289">
            <a:extLst>
              <a:ext uri="{FF2B5EF4-FFF2-40B4-BE49-F238E27FC236}">
                <a16:creationId xmlns:a16="http://schemas.microsoft.com/office/drawing/2014/main" id="{273F2154-0E51-407A-BEB8-2999619C327E}"/>
              </a:ext>
            </a:extLst>
          </p:cNvPr>
          <p:cNvCxnSpPr>
            <a:cxnSpLocks/>
          </p:cNvCxnSpPr>
          <p:nvPr/>
        </p:nvCxnSpPr>
        <p:spPr>
          <a:xfrm>
            <a:off x="4201060" y="5465663"/>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2" name="直接连接符 291">
            <a:extLst>
              <a:ext uri="{FF2B5EF4-FFF2-40B4-BE49-F238E27FC236}">
                <a16:creationId xmlns:a16="http://schemas.microsoft.com/office/drawing/2014/main" id="{677D9D51-30E3-4130-BA1B-3B9EA8E7402F}"/>
              </a:ext>
            </a:extLst>
          </p:cNvPr>
          <p:cNvCxnSpPr>
            <a:cxnSpLocks/>
          </p:cNvCxnSpPr>
          <p:nvPr/>
        </p:nvCxnSpPr>
        <p:spPr>
          <a:xfrm>
            <a:off x="4353461" y="5465663"/>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4" name="直接连接符 293">
            <a:extLst>
              <a:ext uri="{FF2B5EF4-FFF2-40B4-BE49-F238E27FC236}">
                <a16:creationId xmlns:a16="http://schemas.microsoft.com/office/drawing/2014/main" id="{2F5B672C-5E6C-4BE3-A638-DA5133421E97}"/>
              </a:ext>
            </a:extLst>
          </p:cNvPr>
          <p:cNvCxnSpPr>
            <a:cxnSpLocks/>
          </p:cNvCxnSpPr>
          <p:nvPr/>
        </p:nvCxnSpPr>
        <p:spPr>
          <a:xfrm>
            <a:off x="4501098" y="5465663"/>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5" name="直接连接符 294">
            <a:extLst>
              <a:ext uri="{FF2B5EF4-FFF2-40B4-BE49-F238E27FC236}">
                <a16:creationId xmlns:a16="http://schemas.microsoft.com/office/drawing/2014/main" id="{87045B79-270A-4066-BA2B-D86628960750}"/>
              </a:ext>
            </a:extLst>
          </p:cNvPr>
          <p:cNvCxnSpPr>
            <a:cxnSpLocks/>
          </p:cNvCxnSpPr>
          <p:nvPr/>
        </p:nvCxnSpPr>
        <p:spPr>
          <a:xfrm>
            <a:off x="3751005" y="5465663"/>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5" name="直接连接符 304">
            <a:extLst>
              <a:ext uri="{FF2B5EF4-FFF2-40B4-BE49-F238E27FC236}">
                <a16:creationId xmlns:a16="http://schemas.microsoft.com/office/drawing/2014/main" id="{BD740AA5-279B-43D1-B872-DB18B7113300}"/>
              </a:ext>
            </a:extLst>
          </p:cNvPr>
          <p:cNvCxnSpPr>
            <a:cxnSpLocks/>
          </p:cNvCxnSpPr>
          <p:nvPr/>
        </p:nvCxnSpPr>
        <p:spPr>
          <a:xfrm>
            <a:off x="3916618" y="6669419"/>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6" name="直接连接符 305">
            <a:extLst>
              <a:ext uri="{FF2B5EF4-FFF2-40B4-BE49-F238E27FC236}">
                <a16:creationId xmlns:a16="http://schemas.microsoft.com/office/drawing/2014/main" id="{3D3FA082-2E3F-4E2B-B46A-823268FBC293}"/>
              </a:ext>
            </a:extLst>
          </p:cNvPr>
          <p:cNvCxnSpPr>
            <a:cxnSpLocks/>
          </p:cNvCxnSpPr>
          <p:nvPr/>
        </p:nvCxnSpPr>
        <p:spPr>
          <a:xfrm>
            <a:off x="4066446" y="6669419"/>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7" name="直接连接符 306">
            <a:extLst>
              <a:ext uri="{FF2B5EF4-FFF2-40B4-BE49-F238E27FC236}">
                <a16:creationId xmlns:a16="http://schemas.microsoft.com/office/drawing/2014/main" id="{3983017C-6052-4416-BDC0-56C22BC90B90}"/>
              </a:ext>
            </a:extLst>
          </p:cNvPr>
          <p:cNvCxnSpPr>
            <a:cxnSpLocks/>
          </p:cNvCxnSpPr>
          <p:nvPr/>
        </p:nvCxnSpPr>
        <p:spPr>
          <a:xfrm>
            <a:off x="4216464" y="6669419"/>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8" name="直接连接符 307">
            <a:extLst>
              <a:ext uri="{FF2B5EF4-FFF2-40B4-BE49-F238E27FC236}">
                <a16:creationId xmlns:a16="http://schemas.microsoft.com/office/drawing/2014/main" id="{7C152921-AE91-4257-9129-587CA9B0CC66}"/>
              </a:ext>
            </a:extLst>
          </p:cNvPr>
          <p:cNvCxnSpPr>
            <a:cxnSpLocks/>
          </p:cNvCxnSpPr>
          <p:nvPr/>
        </p:nvCxnSpPr>
        <p:spPr>
          <a:xfrm>
            <a:off x="4368865" y="6669419"/>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9" name="直接连接符 308">
            <a:extLst>
              <a:ext uri="{FF2B5EF4-FFF2-40B4-BE49-F238E27FC236}">
                <a16:creationId xmlns:a16="http://schemas.microsoft.com/office/drawing/2014/main" id="{017EB2E7-983E-4440-9E82-D32CEA98A0E6}"/>
              </a:ext>
            </a:extLst>
          </p:cNvPr>
          <p:cNvCxnSpPr>
            <a:cxnSpLocks/>
          </p:cNvCxnSpPr>
          <p:nvPr/>
        </p:nvCxnSpPr>
        <p:spPr>
          <a:xfrm>
            <a:off x="4516502" y="6669419"/>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0" name="直接连接符 309">
            <a:extLst>
              <a:ext uri="{FF2B5EF4-FFF2-40B4-BE49-F238E27FC236}">
                <a16:creationId xmlns:a16="http://schemas.microsoft.com/office/drawing/2014/main" id="{D4923A82-E279-429B-849E-45A014356555}"/>
              </a:ext>
            </a:extLst>
          </p:cNvPr>
          <p:cNvCxnSpPr>
            <a:cxnSpLocks/>
          </p:cNvCxnSpPr>
          <p:nvPr/>
        </p:nvCxnSpPr>
        <p:spPr>
          <a:xfrm>
            <a:off x="3766409" y="6669419"/>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3" name="直接连接符 322">
            <a:extLst>
              <a:ext uri="{FF2B5EF4-FFF2-40B4-BE49-F238E27FC236}">
                <a16:creationId xmlns:a16="http://schemas.microsoft.com/office/drawing/2014/main" id="{3853A1A4-CAFD-49F3-A358-5C6965A99509}"/>
              </a:ext>
            </a:extLst>
          </p:cNvPr>
          <p:cNvCxnSpPr>
            <a:cxnSpLocks/>
          </p:cNvCxnSpPr>
          <p:nvPr/>
        </p:nvCxnSpPr>
        <p:spPr>
          <a:xfrm rot="5400000" flipV="1">
            <a:off x="4724147" y="5737125"/>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4" name="直接连接符 323">
            <a:extLst>
              <a:ext uri="{FF2B5EF4-FFF2-40B4-BE49-F238E27FC236}">
                <a16:creationId xmlns:a16="http://schemas.microsoft.com/office/drawing/2014/main" id="{A9E542D2-6ADE-4ABE-A2B7-3AC0150CCB4C}"/>
              </a:ext>
            </a:extLst>
          </p:cNvPr>
          <p:cNvCxnSpPr>
            <a:cxnSpLocks/>
          </p:cNvCxnSpPr>
          <p:nvPr/>
        </p:nvCxnSpPr>
        <p:spPr>
          <a:xfrm rot="5400000" flipV="1">
            <a:off x="4724147" y="6194326"/>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5" name="直接连接符 324">
            <a:extLst>
              <a:ext uri="{FF2B5EF4-FFF2-40B4-BE49-F238E27FC236}">
                <a16:creationId xmlns:a16="http://schemas.microsoft.com/office/drawing/2014/main" id="{9257A308-BD1E-45D5-8162-D242A249B020}"/>
              </a:ext>
            </a:extLst>
          </p:cNvPr>
          <p:cNvCxnSpPr>
            <a:cxnSpLocks/>
          </p:cNvCxnSpPr>
          <p:nvPr/>
        </p:nvCxnSpPr>
        <p:spPr>
          <a:xfrm rot="5400000" flipV="1">
            <a:off x="4726528" y="6349107"/>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6" name="直接连接符 325">
            <a:extLst>
              <a:ext uri="{FF2B5EF4-FFF2-40B4-BE49-F238E27FC236}">
                <a16:creationId xmlns:a16="http://schemas.microsoft.com/office/drawing/2014/main" id="{C3350684-F8C7-4B8D-9A6F-784482F8C739}"/>
              </a:ext>
            </a:extLst>
          </p:cNvPr>
          <p:cNvCxnSpPr>
            <a:cxnSpLocks/>
          </p:cNvCxnSpPr>
          <p:nvPr/>
        </p:nvCxnSpPr>
        <p:spPr>
          <a:xfrm rot="5400000" flipV="1">
            <a:off x="4724147" y="6044306"/>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7" name="直接连接符 326">
            <a:extLst>
              <a:ext uri="{FF2B5EF4-FFF2-40B4-BE49-F238E27FC236}">
                <a16:creationId xmlns:a16="http://schemas.microsoft.com/office/drawing/2014/main" id="{8D69A273-C445-46A7-A3E8-968E278915CC}"/>
              </a:ext>
            </a:extLst>
          </p:cNvPr>
          <p:cNvCxnSpPr>
            <a:cxnSpLocks/>
          </p:cNvCxnSpPr>
          <p:nvPr/>
        </p:nvCxnSpPr>
        <p:spPr>
          <a:xfrm rot="5400000" flipV="1">
            <a:off x="4724148" y="5891906"/>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8" name="直接连接符 327">
            <a:extLst>
              <a:ext uri="{FF2B5EF4-FFF2-40B4-BE49-F238E27FC236}">
                <a16:creationId xmlns:a16="http://schemas.microsoft.com/office/drawing/2014/main" id="{EDD5E243-AB3E-43DB-BE79-4B3385794796}"/>
              </a:ext>
            </a:extLst>
          </p:cNvPr>
          <p:cNvCxnSpPr>
            <a:cxnSpLocks/>
          </p:cNvCxnSpPr>
          <p:nvPr/>
        </p:nvCxnSpPr>
        <p:spPr>
          <a:xfrm rot="5400000" flipV="1">
            <a:off x="4724148" y="6499125"/>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9" name="直接连接符 328">
            <a:extLst>
              <a:ext uri="{FF2B5EF4-FFF2-40B4-BE49-F238E27FC236}">
                <a16:creationId xmlns:a16="http://schemas.microsoft.com/office/drawing/2014/main" id="{515D44A4-874D-4C06-9BE6-D197FF2B9D66}"/>
              </a:ext>
            </a:extLst>
          </p:cNvPr>
          <p:cNvCxnSpPr>
            <a:cxnSpLocks/>
          </p:cNvCxnSpPr>
          <p:nvPr/>
        </p:nvCxnSpPr>
        <p:spPr>
          <a:xfrm rot="5400000" flipV="1">
            <a:off x="3496435" y="5732472"/>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0" name="直接连接符 329">
            <a:extLst>
              <a:ext uri="{FF2B5EF4-FFF2-40B4-BE49-F238E27FC236}">
                <a16:creationId xmlns:a16="http://schemas.microsoft.com/office/drawing/2014/main" id="{6BB6D841-25CF-40A5-8640-4058CA3565CD}"/>
              </a:ext>
            </a:extLst>
          </p:cNvPr>
          <p:cNvCxnSpPr>
            <a:cxnSpLocks/>
          </p:cNvCxnSpPr>
          <p:nvPr/>
        </p:nvCxnSpPr>
        <p:spPr>
          <a:xfrm rot="5400000" flipV="1">
            <a:off x="3496435" y="6189673"/>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1" name="直接连接符 330">
            <a:extLst>
              <a:ext uri="{FF2B5EF4-FFF2-40B4-BE49-F238E27FC236}">
                <a16:creationId xmlns:a16="http://schemas.microsoft.com/office/drawing/2014/main" id="{2135B2F4-9101-4F69-9B39-B695139F7B99}"/>
              </a:ext>
            </a:extLst>
          </p:cNvPr>
          <p:cNvCxnSpPr>
            <a:cxnSpLocks/>
          </p:cNvCxnSpPr>
          <p:nvPr/>
        </p:nvCxnSpPr>
        <p:spPr>
          <a:xfrm rot="5400000" flipV="1">
            <a:off x="3498816" y="6344454"/>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2" name="直接连接符 331">
            <a:extLst>
              <a:ext uri="{FF2B5EF4-FFF2-40B4-BE49-F238E27FC236}">
                <a16:creationId xmlns:a16="http://schemas.microsoft.com/office/drawing/2014/main" id="{4943A5EB-9CFF-4A9D-89A1-56C62557316E}"/>
              </a:ext>
            </a:extLst>
          </p:cNvPr>
          <p:cNvCxnSpPr>
            <a:cxnSpLocks/>
          </p:cNvCxnSpPr>
          <p:nvPr/>
        </p:nvCxnSpPr>
        <p:spPr>
          <a:xfrm rot="5400000" flipV="1">
            <a:off x="3496435" y="6039653"/>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3" name="直接连接符 332">
            <a:extLst>
              <a:ext uri="{FF2B5EF4-FFF2-40B4-BE49-F238E27FC236}">
                <a16:creationId xmlns:a16="http://schemas.microsoft.com/office/drawing/2014/main" id="{A519AA3D-3683-4A72-B0C1-03A654FFEEAD}"/>
              </a:ext>
            </a:extLst>
          </p:cNvPr>
          <p:cNvCxnSpPr>
            <a:cxnSpLocks/>
          </p:cNvCxnSpPr>
          <p:nvPr/>
        </p:nvCxnSpPr>
        <p:spPr>
          <a:xfrm rot="5400000" flipV="1">
            <a:off x="3496436" y="5887253"/>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4" name="直接连接符 333">
            <a:extLst>
              <a:ext uri="{FF2B5EF4-FFF2-40B4-BE49-F238E27FC236}">
                <a16:creationId xmlns:a16="http://schemas.microsoft.com/office/drawing/2014/main" id="{CCCB6AC8-1368-4035-88B3-9D3E8CEC41A9}"/>
              </a:ext>
            </a:extLst>
          </p:cNvPr>
          <p:cNvCxnSpPr>
            <a:cxnSpLocks/>
          </p:cNvCxnSpPr>
          <p:nvPr/>
        </p:nvCxnSpPr>
        <p:spPr>
          <a:xfrm rot="5400000" flipV="1">
            <a:off x="3496436" y="6494472"/>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42" name="矩形 1041">
            <a:extLst>
              <a:ext uri="{FF2B5EF4-FFF2-40B4-BE49-F238E27FC236}">
                <a16:creationId xmlns:a16="http://schemas.microsoft.com/office/drawing/2014/main" id="{95D74997-28DC-45EF-A617-CA9834892228}"/>
              </a:ext>
            </a:extLst>
          </p:cNvPr>
          <p:cNvSpPr/>
          <p:nvPr/>
        </p:nvSpPr>
        <p:spPr>
          <a:xfrm>
            <a:off x="3712897" y="5704102"/>
            <a:ext cx="834576" cy="81744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cxnSp>
        <p:nvCxnSpPr>
          <p:cNvPr id="1044" name="直接连接符 1043">
            <a:extLst>
              <a:ext uri="{FF2B5EF4-FFF2-40B4-BE49-F238E27FC236}">
                <a16:creationId xmlns:a16="http://schemas.microsoft.com/office/drawing/2014/main" id="{E71DA784-8431-466D-8F16-874DCE8B192B}"/>
              </a:ext>
            </a:extLst>
          </p:cNvPr>
          <p:cNvCxnSpPr>
            <a:cxnSpLocks/>
          </p:cNvCxnSpPr>
          <p:nvPr/>
        </p:nvCxnSpPr>
        <p:spPr>
          <a:xfrm>
            <a:off x="3851736" y="5963209"/>
            <a:ext cx="539443"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39" name="椭圆 338">
            <a:extLst>
              <a:ext uri="{FF2B5EF4-FFF2-40B4-BE49-F238E27FC236}">
                <a16:creationId xmlns:a16="http://schemas.microsoft.com/office/drawing/2014/main" id="{7F0BCAED-A99D-438C-B113-26894DC142BF}"/>
              </a:ext>
            </a:extLst>
          </p:cNvPr>
          <p:cNvSpPr/>
          <p:nvPr/>
        </p:nvSpPr>
        <p:spPr>
          <a:xfrm>
            <a:off x="3868318" y="5839185"/>
            <a:ext cx="45719" cy="45719"/>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n>
                <a:solidFill>
                  <a:sysClr val="windowText" lastClr="000000"/>
                </a:solidFill>
              </a:ln>
              <a:solidFill>
                <a:schemeClr val="accent6">
                  <a:lumMod val="50000"/>
                </a:schemeClr>
              </a:solidFill>
              <a:latin typeface="Cambria" panose="02040503050406030204" pitchFamily="18" charset="0"/>
            </a:endParaRPr>
          </a:p>
        </p:txBody>
      </p:sp>
      <p:cxnSp>
        <p:nvCxnSpPr>
          <p:cNvPr id="340" name="直接连接符 339">
            <a:extLst>
              <a:ext uri="{FF2B5EF4-FFF2-40B4-BE49-F238E27FC236}">
                <a16:creationId xmlns:a16="http://schemas.microsoft.com/office/drawing/2014/main" id="{6EA58239-A60F-4A4F-B138-6CAED068A66B}"/>
              </a:ext>
            </a:extLst>
          </p:cNvPr>
          <p:cNvCxnSpPr>
            <a:cxnSpLocks/>
          </p:cNvCxnSpPr>
          <p:nvPr/>
        </p:nvCxnSpPr>
        <p:spPr>
          <a:xfrm>
            <a:off x="3851736" y="6070255"/>
            <a:ext cx="42590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2" name="直接连接符 341">
            <a:extLst>
              <a:ext uri="{FF2B5EF4-FFF2-40B4-BE49-F238E27FC236}">
                <a16:creationId xmlns:a16="http://schemas.microsoft.com/office/drawing/2014/main" id="{4124E140-41EB-47B5-BB09-D7DA99E4A40B}"/>
              </a:ext>
            </a:extLst>
          </p:cNvPr>
          <p:cNvCxnSpPr>
            <a:cxnSpLocks/>
          </p:cNvCxnSpPr>
          <p:nvPr/>
        </p:nvCxnSpPr>
        <p:spPr>
          <a:xfrm>
            <a:off x="4328443" y="6070255"/>
            <a:ext cx="6273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7" name="直接连接符 346">
            <a:extLst>
              <a:ext uri="{FF2B5EF4-FFF2-40B4-BE49-F238E27FC236}">
                <a16:creationId xmlns:a16="http://schemas.microsoft.com/office/drawing/2014/main" id="{3FEAA1CA-BB63-43E3-9952-1F928F4E25AB}"/>
              </a:ext>
            </a:extLst>
          </p:cNvPr>
          <p:cNvCxnSpPr>
            <a:cxnSpLocks/>
          </p:cNvCxnSpPr>
          <p:nvPr/>
        </p:nvCxnSpPr>
        <p:spPr>
          <a:xfrm flipV="1">
            <a:off x="3851736" y="6182834"/>
            <a:ext cx="248107" cy="1"/>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9" name="直接连接符 348">
            <a:extLst>
              <a:ext uri="{FF2B5EF4-FFF2-40B4-BE49-F238E27FC236}">
                <a16:creationId xmlns:a16="http://schemas.microsoft.com/office/drawing/2014/main" id="{0EF6EAA9-CB89-40B3-8D40-526596776F36}"/>
              </a:ext>
            </a:extLst>
          </p:cNvPr>
          <p:cNvCxnSpPr>
            <a:cxnSpLocks/>
          </p:cNvCxnSpPr>
          <p:nvPr/>
        </p:nvCxnSpPr>
        <p:spPr>
          <a:xfrm>
            <a:off x="4153728" y="6182834"/>
            <a:ext cx="6273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7" name="直接连接符 406">
            <a:extLst>
              <a:ext uri="{FF2B5EF4-FFF2-40B4-BE49-F238E27FC236}">
                <a16:creationId xmlns:a16="http://schemas.microsoft.com/office/drawing/2014/main" id="{13C7D267-FB7F-4897-AB89-9DEDD597E4BC}"/>
              </a:ext>
            </a:extLst>
          </p:cNvPr>
          <p:cNvCxnSpPr>
            <a:cxnSpLocks/>
          </p:cNvCxnSpPr>
          <p:nvPr/>
        </p:nvCxnSpPr>
        <p:spPr>
          <a:xfrm>
            <a:off x="3993260" y="6354280"/>
            <a:ext cx="0" cy="86874"/>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8" name="直接连接符 407">
            <a:extLst>
              <a:ext uri="{FF2B5EF4-FFF2-40B4-BE49-F238E27FC236}">
                <a16:creationId xmlns:a16="http://schemas.microsoft.com/office/drawing/2014/main" id="{415C7481-F5DE-4257-A067-EA9308FDF6F7}"/>
              </a:ext>
            </a:extLst>
          </p:cNvPr>
          <p:cNvCxnSpPr>
            <a:cxnSpLocks/>
          </p:cNvCxnSpPr>
          <p:nvPr/>
        </p:nvCxnSpPr>
        <p:spPr>
          <a:xfrm>
            <a:off x="4095994" y="6354280"/>
            <a:ext cx="0" cy="86874"/>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9" name="直接连接符 408">
            <a:extLst>
              <a:ext uri="{FF2B5EF4-FFF2-40B4-BE49-F238E27FC236}">
                <a16:creationId xmlns:a16="http://schemas.microsoft.com/office/drawing/2014/main" id="{393CF1D5-BEF4-4774-8F66-65300A986928}"/>
              </a:ext>
            </a:extLst>
          </p:cNvPr>
          <p:cNvCxnSpPr>
            <a:cxnSpLocks/>
          </p:cNvCxnSpPr>
          <p:nvPr/>
        </p:nvCxnSpPr>
        <p:spPr>
          <a:xfrm>
            <a:off x="4199123" y="6354855"/>
            <a:ext cx="1" cy="86874"/>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0" name="直接连接符 409">
            <a:extLst>
              <a:ext uri="{FF2B5EF4-FFF2-40B4-BE49-F238E27FC236}">
                <a16:creationId xmlns:a16="http://schemas.microsoft.com/office/drawing/2014/main" id="{AD8718B7-0007-4FED-98F3-CE30D840F894}"/>
              </a:ext>
            </a:extLst>
          </p:cNvPr>
          <p:cNvCxnSpPr>
            <a:cxnSpLocks/>
          </p:cNvCxnSpPr>
          <p:nvPr/>
        </p:nvCxnSpPr>
        <p:spPr>
          <a:xfrm flipH="1">
            <a:off x="4299960" y="6354280"/>
            <a:ext cx="1" cy="91637"/>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1" name="直接连接符 410">
            <a:extLst>
              <a:ext uri="{FF2B5EF4-FFF2-40B4-BE49-F238E27FC236}">
                <a16:creationId xmlns:a16="http://schemas.microsoft.com/office/drawing/2014/main" id="{BA4E0E4C-B728-47E6-BD7B-771E33FB378C}"/>
              </a:ext>
            </a:extLst>
          </p:cNvPr>
          <p:cNvCxnSpPr>
            <a:cxnSpLocks/>
          </p:cNvCxnSpPr>
          <p:nvPr/>
        </p:nvCxnSpPr>
        <p:spPr>
          <a:xfrm>
            <a:off x="4396770" y="6354280"/>
            <a:ext cx="0" cy="86874"/>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2" name="直接连接符 411">
            <a:extLst>
              <a:ext uri="{FF2B5EF4-FFF2-40B4-BE49-F238E27FC236}">
                <a16:creationId xmlns:a16="http://schemas.microsoft.com/office/drawing/2014/main" id="{561722E7-40B8-415D-8C9E-6F3C30182EB5}"/>
              </a:ext>
            </a:extLst>
          </p:cNvPr>
          <p:cNvCxnSpPr>
            <a:cxnSpLocks/>
          </p:cNvCxnSpPr>
          <p:nvPr/>
        </p:nvCxnSpPr>
        <p:spPr>
          <a:xfrm>
            <a:off x="3887178" y="6354280"/>
            <a:ext cx="0" cy="86874"/>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3" name="文本框 282">
            <a:extLst>
              <a:ext uri="{FF2B5EF4-FFF2-40B4-BE49-F238E27FC236}">
                <a16:creationId xmlns:a16="http://schemas.microsoft.com/office/drawing/2014/main" id="{AD2ACB19-8E98-4298-9198-0701950A64CB}"/>
              </a:ext>
            </a:extLst>
          </p:cNvPr>
          <p:cNvSpPr txBox="1"/>
          <p:nvPr/>
        </p:nvSpPr>
        <p:spPr>
          <a:xfrm>
            <a:off x="3456304" y="578098"/>
            <a:ext cx="1390124" cy="461665"/>
          </a:xfrm>
          <a:prstGeom prst="rect">
            <a:avLst/>
          </a:prstGeom>
          <a:noFill/>
        </p:spPr>
        <p:txBody>
          <a:bodyPr wrap="none" rtlCol="0">
            <a:spAutoFit/>
          </a:bodyPr>
          <a:lstStyle/>
          <a:p>
            <a:r>
              <a:rPr lang="en-US" altLang="zh-CN" sz="2400" dirty="0">
                <a:latin typeface="Cambria" panose="02040503050406030204" pitchFamily="18" charset="0"/>
                <a:ea typeface="Cambria" panose="02040503050406030204" pitchFamily="18" charset="0"/>
              </a:rPr>
              <a:t>Datapath</a:t>
            </a:r>
            <a:endParaRPr lang="zh-CN" altLang="en-US" sz="2400" dirty="0">
              <a:latin typeface="Cambria" panose="02040503050406030204" pitchFamily="18" charset="0"/>
            </a:endParaRPr>
          </a:p>
        </p:txBody>
      </p:sp>
      <p:cxnSp>
        <p:nvCxnSpPr>
          <p:cNvPr id="319" name="直接箭头连接符 318">
            <a:extLst>
              <a:ext uri="{FF2B5EF4-FFF2-40B4-BE49-F238E27FC236}">
                <a16:creationId xmlns:a16="http://schemas.microsoft.com/office/drawing/2014/main" id="{897E23BE-7B88-4BF7-A3D7-9FAD9918E635}"/>
              </a:ext>
            </a:extLst>
          </p:cNvPr>
          <p:cNvCxnSpPr>
            <a:cxnSpLocks/>
            <a:stCxn id="37" idx="3"/>
            <a:endCxn id="40" idx="1"/>
          </p:cNvCxnSpPr>
          <p:nvPr/>
        </p:nvCxnSpPr>
        <p:spPr>
          <a:xfrm>
            <a:off x="5106901" y="5204196"/>
            <a:ext cx="391924" cy="125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箭头: 五边形 33">
            <a:extLst>
              <a:ext uri="{FF2B5EF4-FFF2-40B4-BE49-F238E27FC236}">
                <a16:creationId xmlns:a16="http://schemas.microsoft.com/office/drawing/2014/main" id="{E0DEB58E-2FB7-4440-8F86-B0A74A0A882E}"/>
              </a:ext>
            </a:extLst>
          </p:cNvPr>
          <p:cNvSpPr/>
          <p:nvPr/>
        </p:nvSpPr>
        <p:spPr>
          <a:xfrm>
            <a:off x="606810" y="1026872"/>
            <a:ext cx="2088000" cy="618565"/>
          </a:xfrm>
          <a:prstGeom prst="homePlate">
            <a:avLst/>
          </a:prstGeom>
          <a:solidFill>
            <a:srgbClr val="98BE7A"/>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2000" dirty="0">
                <a:solidFill>
                  <a:schemeClr val="tx1"/>
                </a:solidFill>
                <a:latin typeface="Cambria" panose="02040503050406030204" pitchFamily="18" charset="0"/>
                <a:ea typeface="Cambria" panose="02040503050406030204" pitchFamily="18" charset="0"/>
              </a:rPr>
              <a:t>User space</a:t>
            </a:r>
            <a:endParaRPr lang="zh-CN" altLang="en-US" sz="2000" dirty="0">
              <a:solidFill>
                <a:schemeClr val="tx1"/>
              </a:solidFill>
              <a:latin typeface="Cambria" panose="02040503050406030204" pitchFamily="18" charset="0"/>
            </a:endParaRPr>
          </a:p>
        </p:txBody>
      </p:sp>
      <p:sp>
        <p:nvSpPr>
          <p:cNvPr id="94" name="矩形: 圆角 93">
            <a:extLst>
              <a:ext uri="{FF2B5EF4-FFF2-40B4-BE49-F238E27FC236}">
                <a16:creationId xmlns:a16="http://schemas.microsoft.com/office/drawing/2014/main" id="{87250A7C-0276-493E-9CB1-68E462569B82}"/>
              </a:ext>
            </a:extLst>
          </p:cNvPr>
          <p:cNvSpPr/>
          <p:nvPr/>
        </p:nvSpPr>
        <p:spPr>
          <a:xfrm>
            <a:off x="3138319" y="1695182"/>
            <a:ext cx="2026093" cy="1903420"/>
          </a:xfrm>
          <a:custGeom>
            <a:avLst/>
            <a:gdLst>
              <a:gd name="connsiteX0" fmla="*/ 0 w 2018473"/>
              <a:gd name="connsiteY0" fmla="*/ 315973 h 1895800"/>
              <a:gd name="connsiteX1" fmla="*/ 315973 w 2018473"/>
              <a:gd name="connsiteY1" fmla="*/ 0 h 1895800"/>
              <a:gd name="connsiteX2" fmla="*/ 1702500 w 2018473"/>
              <a:gd name="connsiteY2" fmla="*/ 0 h 1895800"/>
              <a:gd name="connsiteX3" fmla="*/ 2018473 w 2018473"/>
              <a:gd name="connsiteY3" fmla="*/ 315973 h 1895800"/>
              <a:gd name="connsiteX4" fmla="*/ 2018473 w 2018473"/>
              <a:gd name="connsiteY4" fmla="*/ 1579827 h 1895800"/>
              <a:gd name="connsiteX5" fmla="*/ 1702500 w 2018473"/>
              <a:gd name="connsiteY5" fmla="*/ 1895800 h 1895800"/>
              <a:gd name="connsiteX6" fmla="*/ 315973 w 2018473"/>
              <a:gd name="connsiteY6" fmla="*/ 1895800 h 1895800"/>
              <a:gd name="connsiteX7" fmla="*/ 0 w 2018473"/>
              <a:gd name="connsiteY7" fmla="*/ 1579827 h 1895800"/>
              <a:gd name="connsiteX8" fmla="*/ 0 w 2018473"/>
              <a:gd name="connsiteY8" fmla="*/ 315973 h 1895800"/>
              <a:gd name="connsiteX0" fmla="*/ 0 w 2018473"/>
              <a:gd name="connsiteY0" fmla="*/ 315973 h 1895800"/>
              <a:gd name="connsiteX1" fmla="*/ 315973 w 2018473"/>
              <a:gd name="connsiteY1" fmla="*/ 0 h 1895800"/>
              <a:gd name="connsiteX2" fmla="*/ 1702500 w 2018473"/>
              <a:gd name="connsiteY2" fmla="*/ 0 h 1895800"/>
              <a:gd name="connsiteX3" fmla="*/ 2018473 w 2018473"/>
              <a:gd name="connsiteY3" fmla="*/ 178813 h 1895800"/>
              <a:gd name="connsiteX4" fmla="*/ 2018473 w 2018473"/>
              <a:gd name="connsiteY4" fmla="*/ 1579827 h 1895800"/>
              <a:gd name="connsiteX5" fmla="*/ 1702500 w 2018473"/>
              <a:gd name="connsiteY5" fmla="*/ 1895800 h 1895800"/>
              <a:gd name="connsiteX6" fmla="*/ 315973 w 2018473"/>
              <a:gd name="connsiteY6" fmla="*/ 1895800 h 1895800"/>
              <a:gd name="connsiteX7" fmla="*/ 0 w 2018473"/>
              <a:gd name="connsiteY7" fmla="*/ 1579827 h 1895800"/>
              <a:gd name="connsiteX8" fmla="*/ 0 w 2018473"/>
              <a:gd name="connsiteY8" fmla="*/ 315973 h 1895800"/>
              <a:gd name="connsiteX0" fmla="*/ 0 w 2018473"/>
              <a:gd name="connsiteY0" fmla="*/ 323593 h 1903420"/>
              <a:gd name="connsiteX1" fmla="*/ 3159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587447 h 1903420"/>
              <a:gd name="connsiteX5" fmla="*/ 1702500 w 2018473"/>
              <a:gd name="connsiteY5" fmla="*/ 1903420 h 1903420"/>
              <a:gd name="connsiteX6" fmla="*/ 315973 w 2018473"/>
              <a:gd name="connsiteY6" fmla="*/ 1903420 h 1903420"/>
              <a:gd name="connsiteX7" fmla="*/ 0 w 2018473"/>
              <a:gd name="connsiteY7" fmla="*/ 1587447 h 1903420"/>
              <a:gd name="connsiteX8" fmla="*/ 0 w 2018473"/>
              <a:gd name="connsiteY8" fmla="*/ 323593 h 1903420"/>
              <a:gd name="connsiteX0" fmla="*/ 0 w 2018473"/>
              <a:gd name="connsiteY0" fmla="*/ 3235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587447 h 1903420"/>
              <a:gd name="connsiteX5" fmla="*/ 1702500 w 2018473"/>
              <a:gd name="connsiteY5" fmla="*/ 1903420 h 1903420"/>
              <a:gd name="connsiteX6" fmla="*/ 315973 w 2018473"/>
              <a:gd name="connsiteY6" fmla="*/ 1903420 h 1903420"/>
              <a:gd name="connsiteX7" fmla="*/ 0 w 2018473"/>
              <a:gd name="connsiteY7" fmla="*/ 1587447 h 1903420"/>
              <a:gd name="connsiteX8" fmla="*/ 0 w 2018473"/>
              <a:gd name="connsiteY8" fmla="*/ 323593 h 1903420"/>
              <a:gd name="connsiteX0" fmla="*/ 0 w 2018473"/>
              <a:gd name="connsiteY0" fmla="*/ 2092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587447 h 1903420"/>
              <a:gd name="connsiteX5" fmla="*/ 1702500 w 2018473"/>
              <a:gd name="connsiteY5" fmla="*/ 1903420 h 1903420"/>
              <a:gd name="connsiteX6" fmla="*/ 315973 w 2018473"/>
              <a:gd name="connsiteY6" fmla="*/ 1903420 h 1903420"/>
              <a:gd name="connsiteX7" fmla="*/ 0 w 2018473"/>
              <a:gd name="connsiteY7" fmla="*/ 1587447 h 1903420"/>
              <a:gd name="connsiteX8" fmla="*/ 0 w 2018473"/>
              <a:gd name="connsiteY8" fmla="*/ 209293 h 1903420"/>
              <a:gd name="connsiteX0" fmla="*/ 0 w 2018473"/>
              <a:gd name="connsiteY0" fmla="*/ 2092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716987 h 1903420"/>
              <a:gd name="connsiteX5" fmla="*/ 1702500 w 2018473"/>
              <a:gd name="connsiteY5" fmla="*/ 1903420 h 1903420"/>
              <a:gd name="connsiteX6" fmla="*/ 315973 w 2018473"/>
              <a:gd name="connsiteY6" fmla="*/ 1903420 h 1903420"/>
              <a:gd name="connsiteX7" fmla="*/ 0 w 2018473"/>
              <a:gd name="connsiteY7" fmla="*/ 1587447 h 1903420"/>
              <a:gd name="connsiteX8" fmla="*/ 0 w 2018473"/>
              <a:gd name="connsiteY8" fmla="*/ 209293 h 1903420"/>
              <a:gd name="connsiteX0" fmla="*/ 0 w 2018473"/>
              <a:gd name="connsiteY0" fmla="*/ 2092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716987 h 1903420"/>
              <a:gd name="connsiteX5" fmla="*/ 1824420 w 2018473"/>
              <a:gd name="connsiteY5" fmla="*/ 1903420 h 1903420"/>
              <a:gd name="connsiteX6" fmla="*/ 315973 w 2018473"/>
              <a:gd name="connsiteY6" fmla="*/ 1903420 h 1903420"/>
              <a:gd name="connsiteX7" fmla="*/ 0 w 2018473"/>
              <a:gd name="connsiteY7" fmla="*/ 1587447 h 1903420"/>
              <a:gd name="connsiteX8" fmla="*/ 0 w 2018473"/>
              <a:gd name="connsiteY8" fmla="*/ 209293 h 1903420"/>
              <a:gd name="connsiteX0" fmla="*/ 0 w 2018473"/>
              <a:gd name="connsiteY0" fmla="*/ 2092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716987 h 1903420"/>
              <a:gd name="connsiteX5" fmla="*/ 1824420 w 2018473"/>
              <a:gd name="connsiteY5" fmla="*/ 1903420 h 1903420"/>
              <a:gd name="connsiteX6" fmla="*/ 239773 w 2018473"/>
              <a:gd name="connsiteY6" fmla="*/ 1903420 h 1903420"/>
              <a:gd name="connsiteX7" fmla="*/ 0 w 2018473"/>
              <a:gd name="connsiteY7" fmla="*/ 1587447 h 1903420"/>
              <a:gd name="connsiteX8" fmla="*/ 0 w 2018473"/>
              <a:gd name="connsiteY8" fmla="*/ 209293 h 1903420"/>
              <a:gd name="connsiteX0" fmla="*/ 7620 w 2026093"/>
              <a:gd name="connsiteY0" fmla="*/ 209293 h 1903420"/>
              <a:gd name="connsiteX1" fmla="*/ 209293 w 2026093"/>
              <a:gd name="connsiteY1" fmla="*/ 7620 h 1903420"/>
              <a:gd name="connsiteX2" fmla="*/ 1816800 w 2026093"/>
              <a:gd name="connsiteY2" fmla="*/ 0 h 1903420"/>
              <a:gd name="connsiteX3" fmla="*/ 2026093 w 2026093"/>
              <a:gd name="connsiteY3" fmla="*/ 186433 h 1903420"/>
              <a:gd name="connsiteX4" fmla="*/ 2026093 w 2026093"/>
              <a:gd name="connsiteY4" fmla="*/ 1716987 h 1903420"/>
              <a:gd name="connsiteX5" fmla="*/ 1832040 w 2026093"/>
              <a:gd name="connsiteY5" fmla="*/ 1903420 h 1903420"/>
              <a:gd name="connsiteX6" fmla="*/ 247393 w 2026093"/>
              <a:gd name="connsiteY6" fmla="*/ 1903420 h 1903420"/>
              <a:gd name="connsiteX7" fmla="*/ 0 w 2026093"/>
              <a:gd name="connsiteY7" fmla="*/ 1686507 h 1903420"/>
              <a:gd name="connsiteX8" fmla="*/ 7620 w 2026093"/>
              <a:gd name="connsiteY8" fmla="*/ 209293 h 1903420"/>
              <a:gd name="connsiteX0" fmla="*/ 11430 w 2026093"/>
              <a:gd name="connsiteY0" fmla="*/ 167383 h 1903420"/>
              <a:gd name="connsiteX1" fmla="*/ 209293 w 2026093"/>
              <a:gd name="connsiteY1" fmla="*/ 7620 h 1903420"/>
              <a:gd name="connsiteX2" fmla="*/ 1816800 w 2026093"/>
              <a:gd name="connsiteY2" fmla="*/ 0 h 1903420"/>
              <a:gd name="connsiteX3" fmla="*/ 2026093 w 2026093"/>
              <a:gd name="connsiteY3" fmla="*/ 186433 h 1903420"/>
              <a:gd name="connsiteX4" fmla="*/ 2026093 w 2026093"/>
              <a:gd name="connsiteY4" fmla="*/ 1716987 h 1903420"/>
              <a:gd name="connsiteX5" fmla="*/ 1832040 w 2026093"/>
              <a:gd name="connsiteY5" fmla="*/ 1903420 h 1903420"/>
              <a:gd name="connsiteX6" fmla="*/ 247393 w 2026093"/>
              <a:gd name="connsiteY6" fmla="*/ 1903420 h 1903420"/>
              <a:gd name="connsiteX7" fmla="*/ 0 w 2026093"/>
              <a:gd name="connsiteY7" fmla="*/ 1686507 h 1903420"/>
              <a:gd name="connsiteX8" fmla="*/ 11430 w 2026093"/>
              <a:gd name="connsiteY8" fmla="*/ 167383 h 1903420"/>
              <a:gd name="connsiteX0" fmla="*/ 11430 w 2026093"/>
              <a:gd name="connsiteY0" fmla="*/ 197863 h 1903420"/>
              <a:gd name="connsiteX1" fmla="*/ 209293 w 2026093"/>
              <a:gd name="connsiteY1" fmla="*/ 7620 h 1903420"/>
              <a:gd name="connsiteX2" fmla="*/ 1816800 w 2026093"/>
              <a:gd name="connsiteY2" fmla="*/ 0 h 1903420"/>
              <a:gd name="connsiteX3" fmla="*/ 2026093 w 2026093"/>
              <a:gd name="connsiteY3" fmla="*/ 186433 h 1903420"/>
              <a:gd name="connsiteX4" fmla="*/ 2026093 w 2026093"/>
              <a:gd name="connsiteY4" fmla="*/ 1716987 h 1903420"/>
              <a:gd name="connsiteX5" fmla="*/ 1832040 w 2026093"/>
              <a:gd name="connsiteY5" fmla="*/ 1903420 h 1903420"/>
              <a:gd name="connsiteX6" fmla="*/ 247393 w 2026093"/>
              <a:gd name="connsiteY6" fmla="*/ 1903420 h 1903420"/>
              <a:gd name="connsiteX7" fmla="*/ 0 w 2026093"/>
              <a:gd name="connsiteY7" fmla="*/ 1686507 h 1903420"/>
              <a:gd name="connsiteX8" fmla="*/ 11430 w 2026093"/>
              <a:gd name="connsiteY8" fmla="*/ 197863 h 1903420"/>
              <a:gd name="connsiteX0" fmla="*/ 11430 w 2026093"/>
              <a:gd name="connsiteY0" fmla="*/ 197863 h 1903420"/>
              <a:gd name="connsiteX1" fmla="*/ 209293 w 2026093"/>
              <a:gd name="connsiteY1" fmla="*/ 7620 h 1903420"/>
              <a:gd name="connsiteX2" fmla="*/ 1816800 w 2026093"/>
              <a:gd name="connsiteY2" fmla="*/ 0 h 1903420"/>
              <a:gd name="connsiteX3" fmla="*/ 2026093 w 2026093"/>
              <a:gd name="connsiteY3" fmla="*/ 209293 h 1903420"/>
              <a:gd name="connsiteX4" fmla="*/ 2026093 w 2026093"/>
              <a:gd name="connsiteY4" fmla="*/ 1716987 h 1903420"/>
              <a:gd name="connsiteX5" fmla="*/ 1832040 w 2026093"/>
              <a:gd name="connsiteY5" fmla="*/ 1903420 h 1903420"/>
              <a:gd name="connsiteX6" fmla="*/ 247393 w 2026093"/>
              <a:gd name="connsiteY6" fmla="*/ 1903420 h 1903420"/>
              <a:gd name="connsiteX7" fmla="*/ 0 w 2026093"/>
              <a:gd name="connsiteY7" fmla="*/ 1686507 h 1903420"/>
              <a:gd name="connsiteX8" fmla="*/ 11430 w 2026093"/>
              <a:gd name="connsiteY8" fmla="*/ 197863 h 1903420"/>
              <a:gd name="connsiteX0" fmla="*/ 11430 w 2026093"/>
              <a:gd name="connsiteY0" fmla="*/ 197863 h 1903420"/>
              <a:gd name="connsiteX1" fmla="*/ 209293 w 2026093"/>
              <a:gd name="connsiteY1" fmla="*/ 7620 h 1903420"/>
              <a:gd name="connsiteX2" fmla="*/ 1816800 w 2026093"/>
              <a:gd name="connsiteY2" fmla="*/ 0 h 1903420"/>
              <a:gd name="connsiteX3" fmla="*/ 2026093 w 2026093"/>
              <a:gd name="connsiteY3" fmla="*/ 194053 h 1903420"/>
              <a:gd name="connsiteX4" fmla="*/ 2026093 w 2026093"/>
              <a:gd name="connsiteY4" fmla="*/ 1716987 h 1903420"/>
              <a:gd name="connsiteX5" fmla="*/ 1832040 w 2026093"/>
              <a:gd name="connsiteY5" fmla="*/ 1903420 h 1903420"/>
              <a:gd name="connsiteX6" fmla="*/ 247393 w 2026093"/>
              <a:gd name="connsiteY6" fmla="*/ 1903420 h 1903420"/>
              <a:gd name="connsiteX7" fmla="*/ 0 w 2026093"/>
              <a:gd name="connsiteY7" fmla="*/ 1686507 h 1903420"/>
              <a:gd name="connsiteX8" fmla="*/ 11430 w 2026093"/>
              <a:gd name="connsiteY8" fmla="*/ 197863 h 190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093" h="1903420">
                <a:moveTo>
                  <a:pt x="11430" y="197863"/>
                </a:moveTo>
                <a:cubicBezTo>
                  <a:pt x="11430" y="23356"/>
                  <a:pt x="34786" y="7620"/>
                  <a:pt x="209293" y="7620"/>
                </a:cubicBezTo>
                <a:lnTo>
                  <a:pt x="1816800" y="0"/>
                </a:lnTo>
                <a:cubicBezTo>
                  <a:pt x="1991307" y="0"/>
                  <a:pt x="2026093" y="19546"/>
                  <a:pt x="2026093" y="194053"/>
                </a:cubicBezTo>
                <a:lnTo>
                  <a:pt x="2026093" y="1716987"/>
                </a:lnTo>
                <a:cubicBezTo>
                  <a:pt x="2026093" y="1891494"/>
                  <a:pt x="2006547" y="1903420"/>
                  <a:pt x="1832040" y="1903420"/>
                </a:cubicBezTo>
                <a:lnTo>
                  <a:pt x="247393" y="1903420"/>
                </a:lnTo>
                <a:cubicBezTo>
                  <a:pt x="72886" y="1903420"/>
                  <a:pt x="0" y="1861014"/>
                  <a:pt x="0" y="1686507"/>
                </a:cubicBezTo>
                <a:lnTo>
                  <a:pt x="11430" y="197863"/>
                </a:lnTo>
                <a:close/>
              </a:path>
            </a:pathLst>
          </a:cu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600" dirty="0">
                <a:solidFill>
                  <a:schemeClr val="bg1"/>
                </a:solidFill>
                <a:latin typeface="Cambria" panose="02040503050406030204" pitchFamily="18" charset="0"/>
                <a:ea typeface="Cambria" panose="02040503050406030204" pitchFamily="18" charset="0"/>
              </a:rPr>
              <a:t>OS Management</a:t>
            </a:r>
          </a:p>
          <a:p>
            <a:r>
              <a:rPr lang="en-US" altLang="zh-CN" sz="1600" dirty="0">
                <a:solidFill>
                  <a:schemeClr val="tx1"/>
                </a:solidFill>
                <a:latin typeface="Cambria" panose="02040503050406030204" pitchFamily="18" charset="0"/>
                <a:ea typeface="Cambria" panose="02040503050406030204" pitchFamily="18" charset="0"/>
              </a:rPr>
              <a:t>I/O buffer allocation</a:t>
            </a:r>
          </a:p>
          <a:p>
            <a:r>
              <a:rPr lang="en-US" altLang="zh-CN" sz="1600" dirty="0">
                <a:solidFill>
                  <a:schemeClr val="tx1"/>
                </a:solidFill>
                <a:latin typeface="Cambria" panose="02040503050406030204" pitchFamily="18" charset="0"/>
                <a:ea typeface="Cambria" panose="02040503050406030204" pitchFamily="18" charset="0"/>
              </a:rPr>
              <a:t>flow control</a:t>
            </a:r>
          </a:p>
          <a:p>
            <a:r>
              <a:rPr lang="en-US" altLang="zh-CN" sz="1600" dirty="0">
                <a:solidFill>
                  <a:schemeClr val="tx1"/>
                </a:solidFill>
                <a:latin typeface="Cambria" panose="02040503050406030204" pitchFamily="18" charset="0"/>
                <a:ea typeface="Cambria" panose="02040503050406030204" pitchFamily="18" charset="0"/>
              </a:rPr>
              <a:t>congestion control</a:t>
            </a:r>
          </a:p>
          <a:p>
            <a:r>
              <a:rPr lang="en-US" altLang="zh-CN" sz="1600" dirty="0">
                <a:solidFill>
                  <a:schemeClr val="tx1"/>
                </a:solidFill>
                <a:latin typeface="Cambria" panose="02040503050406030204" pitchFamily="18" charset="0"/>
                <a:ea typeface="Cambria" panose="02040503050406030204" pitchFamily="18" charset="0"/>
              </a:rPr>
              <a:t>ordered, reliable delivery</a:t>
            </a:r>
          </a:p>
          <a:p>
            <a:r>
              <a:rPr lang="en-US" altLang="zh-CN" sz="1600" dirty="0">
                <a:solidFill>
                  <a:schemeClr val="tx1"/>
                </a:solidFill>
                <a:latin typeface="Cambria" panose="02040503050406030204" pitchFamily="18" charset="0"/>
                <a:ea typeface="Cambria" panose="02040503050406030204" pitchFamily="18" charset="0"/>
              </a:rPr>
              <a:t>IP resolution</a:t>
            </a:r>
          </a:p>
          <a:p>
            <a:r>
              <a:rPr lang="en-US" altLang="zh-CN" sz="1600" dirty="0">
                <a:solidFill>
                  <a:schemeClr val="tx1"/>
                </a:solidFill>
                <a:latin typeface="Cambria" panose="02040503050406030204" pitchFamily="18" charset="0"/>
                <a:ea typeface="Cambria" panose="02040503050406030204" pitchFamily="18" charset="0"/>
              </a:rPr>
              <a:t>……</a:t>
            </a:r>
            <a:endParaRPr lang="zh-CN" altLang="en-US" sz="1600" dirty="0">
              <a:solidFill>
                <a:schemeClr val="tx1"/>
              </a:solidFill>
              <a:latin typeface="Cambria" panose="02040503050406030204" pitchFamily="18" charset="0"/>
            </a:endParaRPr>
          </a:p>
        </p:txBody>
      </p:sp>
      <p:cxnSp>
        <p:nvCxnSpPr>
          <p:cNvPr id="32" name="直接连接符 31">
            <a:extLst>
              <a:ext uri="{FF2B5EF4-FFF2-40B4-BE49-F238E27FC236}">
                <a16:creationId xmlns:a16="http://schemas.microsoft.com/office/drawing/2014/main" id="{DF9F61B6-916F-47B5-A681-9925B95D084A}"/>
              </a:ext>
            </a:extLst>
          </p:cNvPr>
          <p:cNvCxnSpPr>
            <a:cxnSpLocks/>
          </p:cNvCxnSpPr>
          <p:nvPr/>
        </p:nvCxnSpPr>
        <p:spPr>
          <a:xfrm flipV="1">
            <a:off x="5789079" y="1641222"/>
            <a:ext cx="2018473" cy="228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矩形: 圆角 93">
            <a:extLst>
              <a:ext uri="{FF2B5EF4-FFF2-40B4-BE49-F238E27FC236}">
                <a16:creationId xmlns:a16="http://schemas.microsoft.com/office/drawing/2014/main" id="{787E7D0B-FB12-423F-B9D1-16ED19D58A2D}"/>
              </a:ext>
            </a:extLst>
          </p:cNvPr>
          <p:cNvSpPr/>
          <p:nvPr/>
        </p:nvSpPr>
        <p:spPr>
          <a:xfrm>
            <a:off x="3115182" y="3849121"/>
            <a:ext cx="2026093" cy="990132"/>
          </a:xfrm>
          <a:custGeom>
            <a:avLst/>
            <a:gdLst>
              <a:gd name="connsiteX0" fmla="*/ 0 w 2018473"/>
              <a:gd name="connsiteY0" fmla="*/ 315973 h 1895800"/>
              <a:gd name="connsiteX1" fmla="*/ 315973 w 2018473"/>
              <a:gd name="connsiteY1" fmla="*/ 0 h 1895800"/>
              <a:gd name="connsiteX2" fmla="*/ 1702500 w 2018473"/>
              <a:gd name="connsiteY2" fmla="*/ 0 h 1895800"/>
              <a:gd name="connsiteX3" fmla="*/ 2018473 w 2018473"/>
              <a:gd name="connsiteY3" fmla="*/ 315973 h 1895800"/>
              <a:gd name="connsiteX4" fmla="*/ 2018473 w 2018473"/>
              <a:gd name="connsiteY4" fmla="*/ 1579827 h 1895800"/>
              <a:gd name="connsiteX5" fmla="*/ 1702500 w 2018473"/>
              <a:gd name="connsiteY5" fmla="*/ 1895800 h 1895800"/>
              <a:gd name="connsiteX6" fmla="*/ 315973 w 2018473"/>
              <a:gd name="connsiteY6" fmla="*/ 1895800 h 1895800"/>
              <a:gd name="connsiteX7" fmla="*/ 0 w 2018473"/>
              <a:gd name="connsiteY7" fmla="*/ 1579827 h 1895800"/>
              <a:gd name="connsiteX8" fmla="*/ 0 w 2018473"/>
              <a:gd name="connsiteY8" fmla="*/ 315973 h 1895800"/>
              <a:gd name="connsiteX0" fmla="*/ 0 w 2018473"/>
              <a:gd name="connsiteY0" fmla="*/ 315973 h 1895800"/>
              <a:gd name="connsiteX1" fmla="*/ 315973 w 2018473"/>
              <a:gd name="connsiteY1" fmla="*/ 0 h 1895800"/>
              <a:gd name="connsiteX2" fmla="*/ 1702500 w 2018473"/>
              <a:gd name="connsiteY2" fmla="*/ 0 h 1895800"/>
              <a:gd name="connsiteX3" fmla="*/ 2018473 w 2018473"/>
              <a:gd name="connsiteY3" fmla="*/ 178813 h 1895800"/>
              <a:gd name="connsiteX4" fmla="*/ 2018473 w 2018473"/>
              <a:gd name="connsiteY4" fmla="*/ 1579827 h 1895800"/>
              <a:gd name="connsiteX5" fmla="*/ 1702500 w 2018473"/>
              <a:gd name="connsiteY5" fmla="*/ 1895800 h 1895800"/>
              <a:gd name="connsiteX6" fmla="*/ 315973 w 2018473"/>
              <a:gd name="connsiteY6" fmla="*/ 1895800 h 1895800"/>
              <a:gd name="connsiteX7" fmla="*/ 0 w 2018473"/>
              <a:gd name="connsiteY7" fmla="*/ 1579827 h 1895800"/>
              <a:gd name="connsiteX8" fmla="*/ 0 w 2018473"/>
              <a:gd name="connsiteY8" fmla="*/ 315973 h 1895800"/>
              <a:gd name="connsiteX0" fmla="*/ 0 w 2018473"/>
              <a:gd name="connsiteY0" fmla="*/ 323593 h 1903420"/>
              <a:gd name="connsiteX1" fmla="*/ 3159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587447 h 1903420"/>
              <a:gd name="connsiteX5" fmla="*/ 1702500 w 2018473"/>
              <a:gd name="connsiteY5" fmla="*/ 1903420 h 1903420"/>
              <a:gd name="connsiteX6" fmla="*/ 315973 w 2018473"/>
              <a:gd name="connsiteY6" fmla="*/ 1903420 h 1903420"/>
              <a:gd name="connsiteX7" fmla="*/ 0 w 2018473"/>
              <a:gd name="connsiteY7" fmla="*/ 1587447 h 1903420"/>
              <a:gd name="connsiteX8" fmla="*/ 0 w 2018473"/>
              <a:gd name="connsiteY8" fmla="*/ 323593 h 1903420"/>
              <a:gd name="connsiteX0" fmla="*/ 0 w 2018473"/>
              <a:gd name="connsiteY0" fmla="*/ 3235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587447 h 1903420"/>
              <a:gd name="connsiteX5" fmla="*/ 1702500 w 2018473"/>
              <a:gd name="connsiteY5" fmla="*/ 1903420 h 1903420"/>
              <a:gd name="connsiteX6" fmla="*/ 315973 w 2018473"/>
              <a:gd name="connsiteY6" fmla="*/ 1903420 h 1903420"/>
              <a:gd name="connsiteX7" fmla="*/ 0 w 2018473"/>
              <a:gd name="connsiteY7" fmla="*/ 1587447 h 1903420"/>
              <a:gd name="connsiteX8" fmla="*/ 0 w 2018473"/>
              <a:gd name="connsiteY8" fmla="*/ 323593 h 1903420"/>
              <a:gd name="connsiteX0" fmla="*/ 0 w 2018473"/>
              <a:gd name="connsiteY0" fmla="*/ 2092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587447 h 1903420"/>
              <a:gd name="connsiteX5" fmla="*/ 1702500 w 2018473"/>
              <a:gd name="connsiteY5" fmla="*/ 1903420 h 1903420"/>
              <a:gd name="connsiteX6" fmla="*/ 315973 w 2018473"/>
              <a:gd name="connsiteY6" fmla="*/ 1903420 h 1903420"/>
              <a:gd name="connsiteX7" fmla="*/ 0 w 2018473"/>
              <a:gd name="connsiteY7" fmla="*/ 1587447 h 1903420"/>
              <a:gd name="connsiteX8" fmla="*/ 0 w 2018473"/>
              <a:gd name="connsiteY8" fmla="*/ 209293 h 1903420"/>
              <a:gd name="connsiteX0" fmla="*/ 0 w 2018473"/>
              <a:gd name="connsiteY0" fmla="*/ 2092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716987 h 1903420"/>
              <a:gd name="connsiteX5" fmla="*/ 1702500 w 2018473"/>
              <a:gd name="connsiteY5" fmla="*/ 1903420 h 1903420"/>
              <a:gd name="connsiteX6" fmla="*/ 315973 w 2018473"/>
              <a:gd name="connsiteY6" fmla="*/ 1903420 h 1903420"/>
              <a:gd name="connsiteX7" fmla="*/ 0 w 2018473"/>
              <a:gd name="connsiteY7" fmla="*/ 1587447 h 1903420"/>
              <a:gd name="connsiteX8" fmla="*/ 0 w 2018473"/>
              <a:gd name="connsiteY8" fmla="*/ 209293 h 1903420"/>
              <a:gd name="connsiteX0" fmla="*/ 0 w 2018473"/>
              <a:gd name="connsiteY0" fmla="*/ 2092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716987 h 1903420"/>
              <a:gd name="connsiteX5" fmla="*/ 1824420 w 2018473"/>
              <a:gd name="connsiteY5" fmla="*/ 1903420 h 1903420"/>
              <a:gd name="connsiteX6" fmla="*/ 315973 w 2018473"/>
              <a:gd name="connsiteY6" fmla="*/ 1903420 h 1903420"/>
              <a:gd name="connsiteX7" fmla="*/ 0 w 2018473"/>
              <a:gd name="connsiteY7" fmla="*/ 1587447 h 1903420"/>
              <a:gd name="connsiteX8" fmla="*/ 0 w 2018473"/>
              <a:gd name="connsiteY8" fmla="*/ 209293 h 1903420"/>
              <a:gd name="connsiteX0" fmla="*/ 0 w 2018473"/>
              <a:gd name="connsiteY0" fmla="*/ 2092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716987 h 1903420"/>
              <a:gd name="connsiteX5" fmla="*/ 1824420 w 2018473"/>
              <a:gd name="connsiteY5" fmla="*/ 1903420 h 1903420"/>
              <a:gd name="connsiteX6" fmla="*/ 239773 w 2018473"/>
              <a:gd name="connsiteY6" fmla="*/ 1903420 h 1903420"/>
              <a:gd name="connsiteX7" fmla="*/ 0 w 2018473"/>
              <a:gd name="connsiteY7" fmla="*/ 1587447 h 1903420"/>
              <a:gd name="connsiteX8" fmla="*/ 0 w 2018473"/>
              <a:gd name="connsiteY8" fmla="*/ 209293 h 1903420"/>
              <a:gd name="connsiteX0" fmla="*/ 7620 w 2026093"/>
              <a:gd name="connsiteY0" fmla="*/ 209293 h 1903420"/>
              <a:gd name="connsiteX1" fmla="*/ 209293 w 2026093"/>
              <a:gd name="connsiteY1" fmla="*/ 7620 h 1903420"/>
              <a:gd name="connsiteX2" fmla="*/ 1816800 w 2026093"/>
              <a:gd name="connsiteY2" fmla="*/ 0 h 1903420"/>
              <a:gd name="connsiteX3" fmla="*/ 2026093 w 2026093"/>
              <a:gd name="connsiteY3" fmla="*/ 186433 h 1903420"/>
              <a:gd name="connsiteX4" fmla="*/ 2026093 w 2026093"/>
              <a:gd name="connsiteY4" fmla="*/ 1716987 h 1903420"/>
              <a:gd name="connsiteX5" fmla="*/ 1832040 w 2026093"/>
              <a:gd name="connsiteY5" fmla="*/ 1903420 h 1903420"/>
              <a:gd name="connsiteX6" fmla="*/ 247393 w 2026093"/>
              <a:gd name="connsiteY6" fmla="*/ 1903420 h 1903420"/>
              <a:gd name="connsiteX7" fmla="*/ 0 w 2026093"/>
              <a:gd name="connsiteY7" fmla="*/ 1686507 h 1903420"/>
              <a:gd name="connsiteX8" fmla="*/ 7620 w 2026093"/>
              <a:gd name="connsiteY8" fmla="*/ 209293 h 190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093" h="1903420">
                <a:moveTo>
                  <a:pt x="7620" y="209293"/>
                </a:moveTo>
                <a:cubicBezTo>
                  <a:pt x="7620" y="34786"/>
                  <a:pt x="34786" y="7620"/>
                  <a:pt x="209293" y="7620"/>
                </a:cubicBezTo>
                <a:lnTo>
                  <a:pt x="1816800" y="0"/>
                </a:lnTo>
                <a:cubicBezTo>
                  <a:pt x="1991307" y="0"/>
                  <a:pt x="2026093" y="11926"/>
                  <a:pt x="2026093" y="186433"/>
                </a:cubicBezTo>
                <a:lnTo>
                  <a:pt x="2026093" y="1716987"/>
                </a:lnTo>
                <a:cubicBezTo>
                  <a:pt x="2026093" y="1891494"/>
                  <a:pt x="2006547" y="1903420"/>
                  <a:pt x="1832040" y="1903420"/>
                </a:cubicBezTo>
                <a:lnTo>
                  <a:pt x="247393" y="1903420"/>
                </a:lnTo>
                <a:cubicBezTo>
                  <a:pt x="72886" y="1903420"/>
                  <a:pt x="0" y="1861014"/>
                  <a:pt x="0" y="1686507"/>
                </a:cubicBezTo>
                <a:lnTo>
                  <a:pt x="7620" y="209293"/>
                </a:lnTo>
                <a:close/>
              </a:path>
            </a:pathLst>
          </a:cu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600" dirty="0">
                <a:solidFill>
                  <a:schemeClr val="bg1"/>
                </a:solidFill>
                <a:latin typeface="Cambria" panose="02040503050406030204" pitchFamily="18" charset="0"/>
                <a:ea typeface="Cambria" panose="02040503050406030204" pitchFamily="18" charset="0"/>
              </a:rPr>
              <a:t>OS Protection</a:t>
            </a:r>
          </a:p>
          <a:p>
            <a:r>
              <a:rPr lang="en-US" altLang="zh-CN" sz="1600" dirty="0">
                <a:solidFill>
                  <a:schemeClr val="tx1"/>
                </a:solidFill>
                <a:latin typeface="Cambria" panose="02040503050406030204" pitchFamily="18" charset="0"/>
                <a:ea typeface="Cambria" panose="02040503050406030204" pitchFamily="18" charset="0"/>
              </a:rPr>
              <a:t>address translation</a:t>
            </a:r>
          </a:p>
          <a:p>
            <a:r>
              <a:rPr lang="en-US" altLang="zh-CN" sz="1600" dirty="0">
                <a:solidFill>
                  <a:schemeClr val="tx1"/>
                </a:solidFill>
                <a:latin typeface="Cambria" panose="02040503050406030204" pitchFamily="18" charset="0"/>
                <a:ea typeface="Cambria" panose="02040503050406030204" pitchFamily="18" charset="0"/>
              </a:rPr>
              <a:t>isolation/protection</a:t>
            </a:r>
          </a:p>
          <a:p>
            <a:r>
              <a:rPr lang="en-US" altLang="zh-CN" sz="1600" dirty="0">
                <a:solidFill>
                  <a:schemeClr val="tx1"/>
                </a:solidFill>
                <a:latin typeface="Cambria" panose="02040503050406030204" pitchFamily="18" charset="0"/>
                <a:ea typeface="Cambria" panose="02040503050406030204" pitchFamily="18" charset="0"/>
              </a:rPr>
              <a:t>device multiplexing</a:t>
            </a:r>
            <a:endParaRPr lang="zh-CN" altLang="en-US" sz="1600" dirty="0">
              <a:solidFill>
                <a:schemeClr val="tx1"/>
              </a:solidFill>
              <a:latin typeface="Cambria" panose="02040503050406030204" pitchFamily="18" charset="0"/>
            </a:endParaRPr>
          </a:p>
        </p:txBody>
      </p:sp>
      <p:cxnSp>
        <p:nvCxnSpPr>
          <p:cNvPr id="92" name="直接连接符 91">
            <a:extLst>
              <a:ext uri="{FF2B5EF4-FFF2-40B4-BE49-F238E27FC236}">
                <a16:creationId xmlns:a16="http://schemas.microsoft.com/office/drawing/2014/main" id="{B0D9985F-900C-4D3B-8F14-3308F4AB436A}"/>
              </a:ext>
            </a:extLst>
          </p:cNvPr>
          <p:cNvCxnSpPr>
            <a:cxnSpLocks/>
          </p:cNvCxnSpPr>
          <p:nvPr/>
        </p:nvCxnSpPr>
        <p:spPr>
          <a:xfrm flipV="1">
            <a:off x="3122802" y="4099751"/>
            <a:ext cx="2018473" cy="128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id="{57ADA78C-01C7-4AB0-A80D-8D42FF0838F1}"/>
              </a:ext>
            </a:extLst>
          </p:cNvPr>
          <p:cNvCxnSpPr>
            <a:cxnSpLocks/>
            <a:stCxn id="94" idx="0"/>
            <a:endCxn id="94" idx="3"/>
          </p:cNvCxnSpPr>
          <p:nvPr/>
        </p:nvCxnSpPr>
        <p:spPr>
          <a:xfrm flipV="1">
            <a:off x="3149749" y="1889235"/>
            <a:ext cx="2014663" cy="38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文本框 89">
            <a:extLst>
              <a:ext uri="{FF2B5EF4-FFF2-40B4-BE49-F238E27FC236}">
                <a16:creationId xmlns:a16="http://schemas.microsoft.com/office/drawing/2014/main" id="{8AEDA848-E263-42AB-93C8-F64F4A98FA13}"/>
              </a:ext>
            </a:extLst>
          </p:cNvPr>
          <p:cNvSpPr txBox="1"/>
          <p:nvPr/>
        </p:nvSpPr>
        <p:spPr>
          <a:xfrm>
            <a:off x="838876" y="2973824"/>
            <a:ext cx="6623220" cy="369332"/>
          </a:xfrm>
          <a:prstGeom prst="rect">
            <a:avLst/>
          </a:prstGeom>
          <a:noFill/>
        </p:spPr>
        <p:txBody>
          <a:bodyPr wrap="square">
            <a:spAutoFit/>
          </a:bodyPr>
          <a:lstStyle/>
          <a:p>
            <a:pPr algn="ctr"/>
            <a:r>
              <a:rPr lang="en-US" altLang="zh-CN" sz="1800" dirty="0">
                <a:solidFill>
                  <a:schemeClr val="bg1"/>
                </a:solidFill>
                <a:latin typeface="Cambria" panose="02040503050406030204" pitchFamily="18" charset="0"/>
                <a:ea typeface="Cambria" panose="02040503050406030204" pitchFamily="18" charset="0"/>
              </a:rPr>
              <a:t>OS Management</a:t>
            </a:r>
          </a:p>
        </p:txBody>
      </p:sp>
      <p:sp>
        <p:nvSpPr>
          <p:cNvPr id="110" name="矩形: 圆角 93">
            <a:extLst>
              <a:ext uri="{FF2B5EF4-FFF2-40B4-BE49-F238E27FC236}">
                <a16:creationId xmlns:a16="http://schemas.microsoft.com/office/drawing/2014/main" id="{7F4E5921-19E2-49BD-9181-FBB906F3AD09}"/>
              </a:ext>
            </a:extLst>
          </p:cNvPr>
          <p:cNvSpPr/>
          <p:nvPr/>
        </p:nvSpPr>
        <p:spPr>
          <a:xfrm>
            <a:off x="3138332" y="3004924"/>
            <a:ext cx="2026093" cy="1903420"/>
          </a:xfrm>
          <a:custGeom>
            <a:avLst/>
            <a:gdLst>
              <a:gd name="connsiteX0" fmla="*/ 0 w 2018473"/>
              <a:gd name="connsiteY0" fmla="*/ 315973 h 1895800"/>
              <a:gd name="connsiteX1" fmla="*/ 315973 w 2018473"/>
              <a:gd name="connsiteY1" fmla="*/ 0 h 1895800"/>
              <a:gd name="connsiteX2" fmla="*/ 1702500 w 2018473"/>
              <a:gd name="connsiteY2" fmla="*/ 0 h 1895800"/>
              <a:gd name="connsiteX3" fmla="*/ 2018473 w 2018473"/>
              <a:gd name="connsiteY3" fmla="*/ 315973 h 1895800"/>
              <a:gd name="connsiteX4" fmla="*/ 2018473 w 2018473"/>
              <a:gd name="connsiteY4" fmla="*/ 1579827 h 1895800"/>
              <a:gd name="connsiteX5" fmla="*/ 1702500 w 2018473"/>
              <a:gd name="connsiteY5" fmla="*/ 1895800 h 1895800"/>
              <a:gd name="connsiteX6" fmla="*/ 315973 w 2018473"/>
              <a:gd name="connsiteY6" fmla="*/ 1895800 h 1895800"/>
              <a:gd name="connsiteX7" fmla="*/ 0 w 2018473"/>
              <a:gd name="connsiteY7" fmla="*/ 1579827 h 1895800"/>
              <a:gd name="connsiteX8" fmla="*/ 0 w 2018473"/>
              <a:gd name="connsiteY8" fmla="*/ 315973 h 1895800"/>
              <a:gd name="connsiteX0" fmla="*/ 0 w 2018473"/>
              <a:gd name="connsiteY0" fmla="*/ 315973 h 1895800"/>
              <a:gd name="connsiteX1" fmla="*/ 315973 w 2018473"/>
              <a:gd name="connsiteY1" fmla="*/ 0 h 1895800"/>
              <a:gd name="connsiteX2" fmla="*/ 1702500 w 2018473"/>
              <a:gd name="connsiteY2" fmla="*/ 0 h 1895800"/>
              <a:gd name="connsiteX3" fmla="*/ 2018473 w 2018473"/>
              <a:gd name="connsiteY3" fmla="*/ 178813 h 1895800"/>
              <a:gd name="connsiteX4" fmla="*/ 2018473 w 2018473"/>
              <a:gd name="connsiteY4" fmla="*/ 1579827 h 1895800"/>
              <a:gd name="connsiteX5" fmla="*/ 1702500 w 2018473"/>
              <a:gd name="connsiteY5" fmla="*/ 1895800 h 1895800"/>
              <a:gd name="connsiteX6" fmla="*/ 315973 w 2018473"/>
              <a:gd name="connsiteY6" fmla="*/ 1895800 h 1895800"/>
              <a:gd name="connsiteX7" fmla="*/ 0 w 2018473"/>
              <a:gd name="connsiteY7" fmla="*/ 1579827 h 1895800"/>
              <a:gd name="connsiteX8" fmla="*/ 0 w 2018473"/>
              <a:gd name="connsiteY8" fmla="*/ 315973 h 1895800"/>
              <a:gd name="connsiteX0" fmla="*/ 0 w 2018473"/>
              <a:gd name="connsiteY0" fmla="*/ 323593 h 1903420"/>
              <a:gd name="connsiteX1" fmla="*/ 3159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587447 h 1903420"/>
              <a:gd name="connsiteX5" fmla="*/ 1702500 w 2018473"/>
              <a:gd name="connsiteY5" fmla="*/ 1903420 h 1903420"/>
              <a:gd name="connsiteX6" fmla="*/ 315973 w 2018473"/>
              <a:gd name="connsiteY6" fmla="*/ 1903420 h 1903420"/>
              <a:gd name="connsiteX7" fmla="*/ 0 w 2018473"/>
              <a:gd name="connsiteY7" fmla="*/ 1587447 h 1903420"/>
              <a:gd name="connsiteX8" fmla="*/ 0 w 2018473"/>
              <a:gd name="connsiteY8" fmla="*/ 323593 h 1903420"/>
              <a:gd name="connsiteX0" fmla="*/ 0 w 2018473"/>
              <a:gd name="connsiteY0" fmla="*/ 3235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587447 h 1903420"/>
              <a:gd name="connsiteX5" fmla="*/ 1702500 w 2018473"/>
              <a:gd name="connsiteY5" fmla="*/ 1903420 h 1903420"/>
              <a:gd name="connsiteX6" fmla="*/ 315973 w 2018473"/>
              <a:gd name="connsiteY6" fmla="*/ 1903420 h 1903420"/>
              <a:gd name="connsiteX7" fmla="*/ 0 w 2018473"/>
              <a:gd name="connsiteY7" fmla="*/ 1587447 h 1903420"/>
              <a:gd name="connsiteX8" fmla="*/ 0 w 2018473"/>
              <a:gd name="connsiteY8" fmla="*/ 323593 h 1903420"/>
              <a:gd name="connsiteX0" fmla="*/ 0 w 2018473"/>
              <a:gd name="connsiteY0" fmla="*/ 2092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587447 h 1903420"/>
              <a:gd name="connsiteX5" fmla="*/ 1702500 w 2018473"/>
              <a:gd name="connsiteY5" fmla="*/ 1903420 h 1903420"/>
              <a:gd name="connsiteX6" fmla="*/ 315973 w 2018473"/>
              <a:gd name="connsiteY6" fmla="*/ 1903420 h 1903420"/>
              <a:gd name="connsiteX7" fmla="*/ 0 w 2018473"/>
              <a:gd name="connsiteY7" fmla="*/ 1587447 h 1903420"/>
              <a:gd name="connsiteX8" fmla="*/ 0 w 2018473"/>
              <a:gd name="connsiteY8" fmla="*/ 209293 h 1903420"/>
              <a:gd name="connsiteX0" fmla="*/ 0 w 2018473"/>
              <a:gd name="connsiteY0" fmla="*/ 2092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716987 h 1903420"/>
              <a:gd name="connsiteX5" fmla="*/ 1702500 w 2018473"/>
              <a:gd name="connsiteY5" fmla="*/ 1903420 h 1903420"/>
              <a:gd name="connsiteX6" fmla="*/ 315973 w 2018473"/>
              <a:gd name="connsiteY6" fmla="*/ 1903420 h 1903420"/>
              <a:gd name="connsiteX7" fmla="*/ 0 w 2018473"/>
              <a:gd name="connsiteY7" fmla="*/ 1587447 h 1903420"/>
              <a:gd name="connsiteX8" fmla="*/ 0 w 2018473"/>
              <a:gd name="connsiteY8" fmla="*/ 209293 h 1903420"/>
              <a:gd name="connsiteX0" fmla="*/ 0 w 2018473"/>
              <a:gd name="connsiteY0" fmla="*/ 2092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716987 h 1903420"/>
              <a:gd name="connsiteX5" fmla="*/ 1824420 w 2018473"/>
              <a:gd name="connsiteY5" fmla="*/ 1903420 h 1903420"/>
              <a:gd name="connsiteX6" fmla="*/ 315973 w 2018473"/>
              <a:gd name="connsiteY6" fmla="*/ 1903420 h 1903420"/>
              <a:gd name="connsiteX7" fmla="*/ 0 w 2018473"/>
              <a:gd name="connsiteY7" fmla="*/ 1587447 h 1903420"/>
              <a:gd name="connsiteX8" fmla="*/ 0 w 2018473"/>
              <a:gd name="connsiteY8" fmla="*/ 209293 h 1903420"/>
              <a:gd name="connsiteX0" fmla="*/ 0 w 2018473"/>
              <a:gd name="connsiteY0" fmla="*/ 2092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716987 h 1903420"/>
              <a:gd name="connsiteX5" fmla="*/ 1824420 w 2018473"/>
              <a:gd name="connsiteY5" fmla="*/ 1903420 h 1903420"/>
              <a:gd name="connsiteX6" fmla="*/ 239773 w 2018473"/>
              <a:gd name="connsiteY6" fmla="*/ 1903420 h 1903420"/>
              <a:gd name="connsiteX7" fmla="*/ 0 w 2018473"/>
              <a:gd name="connsiteY7" fmla="*/ 1587447 h 1903420"/>
              <a:gd name="connsiteX8" fmla="*/ 0 w 2018473"/>
              <a:gd name="connsiteY8" fmla="*/ 209293 h 1903420"/>
              <a:gd name="connsiteX0" fmla="*/ 7620 w 2026093"/>
              <a:gd name="connsiteY0" fmla="*/ 209293 h 1903420"/>
              <a:gd name="connsiteX1" fmla="*/ 209293 w 2026093"/>
              <a:gd name="connsiteY1" fmla="*/ 7620 h 1903420"/>
              <a:gd name="connsiteX2" fmla="*/ 1816800 w 2026093"/>
              <a:gd name="connsiteY2" fmla="*/ 0 h 1903420"/>
              <a:gd name="connsiteX3" fmla="*/ 2026093 w 2026093"/>
              <a:gd name="connsiteY3" fmla="*/ 186433 h 1903420"/>
              <a:gd name="connsiteX4" fmla="*/ 2026093 w 2026093"/>
              <a:gd name="connsiteY4" fmla="*/ 1716987 h 1903420"/>
              <a:gd name="connsiteX5" fmla="*/ 1832040 w 2026093"/>
              <a:gd name="connsiteY5" fmla="*/ 1903420 h 1903420"/>
              <a:gd name="connsiteX6" fmla="*/ 247393 w 2026093"/>
              <a:gd name="connsiteY6" fmla="*/ 1903420 h 1903420"/>
              <a:gd name="connsiteX7" fmla="*/ 0 w 2026093"/>
              <a:gd name="connsiteY7" fmla="*/ 1686507 h 1903420"/>
              <a:gd name="connsiteX8" fmla="*/ 7620 w 2026093"/>
              <a:gd name="connsiteY8" fmla="*/ 209293 h 1903420"/>
              <a:gd name="connsiteX0" fmla="*/ 11430 w 2026093"/>
              <a:gd name="connsiteY0" fmla="*/ 167383 h 1903420"/>
              <a:gd name="connsiteX1" fmla="*/ 209293 w 2026093"/>
              <a:gd name="connsiteY1" fmla="*/ 7620 h 1903420"/>
              <a:gd name="connsiteX2" fmla="*/ 1816800 w 2026093"/>
              <a:gd name="connsiteY2" fmla="*/ 0 h 1903420"/>
              <a:gd name="connsiteX3" fmla="*/ 2026093 w 2026093"/>
              <a:gd name="connsiteY3" fmla="*/ 186433 h 1903420"/>
              <a:gd name="connsiteX4" fmla="*/ 2026093 w 2026093"/>
              <a:gd name="connsiteY4" fmla="*/ 1716987 h 1903420"/>
              <a:gd name="connsiteX5" fmla="*/ 1832040 w 2026093"/>
              <a:gd name="connsiteY5" fmla="*/ 1903420 h 1903420"/>
              <a:gd name="connsiteX6" fmla="*/ 247393 w 2026093"/>
              <a:gd name="connsiteY6" fmla="*/ 1903420 h 1903420"/>
              <a:gd name="connsiteX7" fmla="*/ 0 w 2026093"/>
              <a:gd name="connsiteY7" fmla="*/ 1686507 h 1903420"/>
              <a:gd name="connsiteX8" fmla="*/ 11430 w 2026093"/>
              <a:gd name="connsiteY8" fmla="*/ 167383 h 1903420"/>
              <a:gd name="connsiteX0" fmla="*/ 11430 w 2026093"/>
              <a:gd name="connsiteY0" fmla="*/ 197863 h 1903420"/>
              <a:gd name="connsiteX1" fmla="*/ 209293 w 2026093"/>
              <a:gd name="connsiteY1" fmla="*/ 7620 h 1903420"/>
              <a:gd name="connsiteX2" fmla="*/ 1816800 w 2026093"/>
              <a:gd name="connsiteY2" fmla="*/ 0 h 1903420"/>
              <a:gd name="connsiteX3" fmla="*/ 2026093 w 2026093"/>
              <a:gd name="connsiteY3" fmla="*/ 186433 h 1903420"/>
              <a:gd name="connsiteX4" fmla="*/ 2026093 w 2026093"/>
              <a:gd name="connsiteY4" fmla="*/ 1716987 h 1903420"/>
              <a:gd name="connsiteX5" fmla="*/ 1832040 w 2026093"/>
              <a:gd name="connsiteY5" fmla="*/ 1903420 h 1903420"/>
              <a:gd name="connsiteX6" fmla="*/ 247393 w 2026093"/>
              <a:gd name="connsiteY6" fmla="*/ 1903420 h 1903420"/>
              <a:gd name="connsiteX7" fmla="*/ 0 w 2026093"/>
              <a:gd name="connsiteY7" fmla="*/ 1686507 h 1903420"/>
              <a:gd name="connsiteX8" fmla="*/ 11430 w 2026093"/>
              <a:gd name="connsiteY8" fmla="*/ 197863 h 1903420"/>
              <a:gd name="connsiteX0" fmla="*/ 11430 w 2026093"/>
              <a:gd name="connsiteY0" fmla="*/ 197863 h 1903420"/>
              <a:gd name="connsiteX1" fmla="*/ 209293 w 2026093"/>
              <a:gd name="connsiteY1" fmla="*/ 7620 h 1903420"/>
              <a:gd name="connsiteX2" fmla="*/ 1816800 w 2026093"/>
              <a:gd name="connsiteY2" fmla="*/ 0 h 1903420"/>
              <a:gd name="connsiteX3" fmla="*/ 2026093 w 2026093"/>
              <a:gd name="connsiteY3" fmla="*/ 209293 h 1903420"/>
              <a:gd name="connsiteX4" fmla="*/ 2026093 w 2026093"/>
              <a:gd name="connsiteY4" fmla="*/ 1716987 h 1903420"/>
              <a:gd name="connsiteX5" fmla="*/ 1832040 w 2026093"/>
              <a:gd name="connsiteY5" fmla="*/ 1903420 h 1903420"/>
              <a:gd name="connsiteX6" fmla="*/ 247393 w 2026093"/>
              <a:gd name="connsiteY6" fmla="*/ 1903420 h 1903420"/>
              <a:gd name="connsiteX7" fmla="*/ 0 w 2026093"/>
              <a:gd name="connsiteY7" fmla="*/ 1686507 h 1903420"/>
              <a:gd name="connsiteX8" fmla="*/ 11430 w 2026093"/>
              <a:gd name="connsiteY8" fmla="*/ 197863 h 1903420"/>
              <a:gd name="connsiteX0" fmla="*/ 11430 w 2026093"/>
              <a:gd name="connsiteY0" fmla="*/ 197863 h 1903420"/>
              <a:gd name="connsiteX1" fmla="*/ 209293 w 2026093"/>
              <a:gd name="connsiteY1" fmla="*/ 7620 h 1903420"/>
              <a:gd name="connsiteX2" fmla="*/ 1816800 w 2026093"/>
              <a:gd name="connsiteY2" fmla="*/ 0 h 1903420"/>
              <a:gd name="connsiteX3" fmla="*/ 2026093 w 2026093"/>
              <a:gd name="connsiteY3" fmla="*/ 194053 h 1903420"/>
              <a:gd name="connsiteX4" fmla="*/ 2026093 w 2026093"/>
              <a:gd name="connsiteY4" fmla="*/ 1716987 h 1903420"/>
              <a:gd name="connsiteX5" fmla="*/ 1832040 w 2026093"/>
              <a:gd name="connsiteY5" fmla="*/ 1903420 h 1903420"/>
              <a:gd name="connsiteX6" fmla="*/ 247393 w 2026093"/>
              <a:gd name="connsiteY6" fmla="*/ 1903420 h 1903420"/>
              <a:gd name="connsiteX7" fmla="*/ 0 w 2026093"/>
              <a:gd name="connsiteY7" fmla="*/ 1686507 h 1903420"/>
              <a:gd name="connsiteX8" fmla="*/ 11430 w 2026093"/>
              <a:gd name="connsiteY8" fmla="*/ 197863 h 190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093" h="1903420">
                <a:moveTo>
                  <a:pt x="11430" y="197863"/>
                </a:moveTo>
                <a:cubicBezTo>
                  <a:pt x="11430" y="23356"/>
                  <a:pt x="34786" y="7620"/>
                  <a:pt x="209293" y="7620"/>
                </a:cubicBezTo>
                <a:lnTo>
                  <a:pt x="1816800" y="0"/>
                </a:lnTo>
                <a:cubicBezTo>
                  <a:pt x="1991307" y="0"/>
                  <a:pt x="2026093" y="19546"/>
                  <a:pt x="2026093" y="194053"/>
                </a:cubicBezTo>
                <a:lnTo>
                  <a:pt x="2026093" y="1716987"/>
                </a:lnTo>
                <a:cubicBezTo>
                  <a:pt x="2026093" y="1891494"/>
                  <a:pt x="2006547" y="1903420"/>
                  <a:pt x="1832040" y="1903420"/>
                </a:cubicBezTo>
                <a:lnTo>
                  <a:pt x="247393" y="1903420"/>
                </a:lnTo>
                <a:cubicBezTo>
                  <a:pt x="72886" y="1903420"/>
                  <a:pt x="0" y="1861014"/>
                  <a:pt x="0" y="1686507"/>
                </a:cubicBezTo>
                <a:lnTo>
                  <a:pt x="11430" y="197863"/>
                </a:lnTo>
                <a:close/>
              </a:path>
            </a:pathLst>
          </a:custGeom>
          <a:solidFill>
            <a:srgbClr val="98BE7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endParaRPr lang="en-US" altLang="zh-CN" sz="1600" dirty="0">
              <a:solidFill>
                <a:schemeClr val="tx1"/>
              </a:solidFill>
              <a:latin typeface="Cambria" panose="02040503050406030204" pitchFamily="18" charset="0"/>
              <a:ea typeface="Cambria" panose="02040503050406030204" pitchFamily="18" charset="0"/>
            </a:endParaRPr>
          </a:p>
          <a:p>
            <a:pPr algn="ctr"/>
            <a:r>
              <a:rPr lang="en-US" altLang="zh-CN" sz="2800" dirty="0" err="1">
                <a:solidFill>
                  <a:schemeClr val="tx1"/>
                </a:solidFill>
                <a:latin typeface="Cambria" panose="02040503050406030204" pitchFamily="18" charset="0"/>
                <a:ea typeface="Cambria" panose="02040503050406030204" pitchFamily="18" charset="0"/>
              </a:rPr>
              <a:t>libOS</a:t>
            </a:r>
            <a:endParaRPr lang="en-US" altLang="zh-CN" sz="2800" dirty="0">
              <a:solidFill>
                <a:schemeClr val="tx1"/>
              </a:solidFill>
              <a:latin typeface="Cambria" panose="02040503050406030204" pitchFamily="18" charset="0"/>
              <a:ea typeface="Cambria" panose="02040503050406030204" pitchFamily="18" charset="0"/>
            </a:endParaRPr>
          </a:p>
        </p:txBody>
      </p:sp>
      <p:sp>
        <p:nvSpPr>
          <p:cNvPr id="95" name="文本框 94">
            <a:extLst>
              <a:ext uri="{FF2B5EF4-FFF2-40B4-BE49-F238E27FC236}">
                <a16:creationId xmlns:a16="http://schemas.microsoft.com/office/drawing/2014/main" id="{5A90078A-98FA-4F06-B3A4-A7BB36F2C11D}"/>
              </a:ext>
            </a:extLst>
          </p:cNvPr>
          <p:cNvSpPr txBox="1"/>
          <p:nvPr/>
        </p:nvSpPr>
        <p:spPr>
          <a:xfrm>
            <a:off x="7132978" y="1290831"/>
            <a:ext cx="4612488" cy="954107"/>
          </a:xfrm>
          <a:prstGeom prst="rect">
            <a:avLst/>
          </a:prstGeom>
          <a:noFill/>
        </p:spPr>
        <p:txBody>
          <a:bodyPr wrap="square">
            <a:spAutoFit/>
          </a:bodyPr>
          <a:lstStyle/>
          <a:p>
            <a:r>
              <a:rPr lang="en-US" altLang="zh-CN" sz="2800" dirty="0">
                <a:latin typeface="Cambria" panose="02040503050406030204" pitchFamily="18" charset="0"/>
                <a:ea typeface="Cambria" panose="02040503050406030204" pitchFamily="18" charset="0"/>
              </a:rPr>
              <a:t>Gap - without replacing its other features</a:t>
            </a:r>
            <a:endParaRPr lang="zh-CN" altLang="en-US" sz="2800" dirty="0">
              <a:latin typeface="Cambria" panose="02040503050406030204" pitchFamily="18" charset="0"/>
            </a:endParaRPr>
          </a:p>
        </p:txBody>
      </p:sp>
      <p:sp>
        <p:nvSpPr>
          <p:cNvPr id="96" name="文本框 95">
            <a:extLst>
              <a:ext uri="{FF2B5EF4-FFF2-40B4-BE49-F238E27FC236}">
                <a16:creationId xmlns:a16="http://schemas.microsoft.com/office/drawing/2014/main" id="{DB9B8CD0-0763-4518-AFD2-D29516CC5663}"/>
              </a:ext>
            </a:extLst>
          </p:cNvPr>
          <p:cNvSpPr txBox="1"/>
          <p:nvPr/>
        </p:nvSpPr>
        <p:spPr>
          <a:xfrm>
            <a:off x="7132978" y="2842847"/>
            <a:ext cx="6623220" cy="1815882"/>
          </a:xfrm>
          <a:prstGeom prst="rect">
            <a:avLst/>
          </a:prstGeom>
          <a:noFill/>
        </p:spPr>
        <p:txBody>
          <a:bodyPr wrap="square">
            <a:spAutoFit/>
          </a:bodyPr>
          <a:lstStyle/>
          <a:p>
            <a:r>
              <a:rPr lang="en-US" altLang="zh-CN" sz="2800" dirty="0">
                <a:latin typeface="Cambria" panose="02040503050406030204" pitchFamily="18" charset="0"/>
                <a:ea typeface="Cambria" panose="02040503050406030204" pitchFamily="18" charset="0"/>
              </a:rPr>
              <a:t>kernel-bypass OSes </a:t>
            </a:r>
          </a:p>
          <a:p>
            <a:r>
              <a:rPr lang="en-US" altLang="zh-CN" sz="2800" dirty="0">
                <a:latin typeface="Cambria" panose="02040503050406030204" pitchFamily="18" charset="0"/>
                <a:ea typeface="Cambria" panose="02040503050406030204" pitchFamily="18" charset="0"/>
              </a:rPr>
              <a:t>	-</a:t>
            </a:r>
            <a:r>
              <a:rPr lang="zh-CN" altLang="zh-CN" sz="2800" dirty="0">
                <a:latin typeface="Cambria" panose="02040503050406030204" pitchFamily="18" charset="0"/>
              </a:rPr>
              <a:t>Arrakis </a:t>
            </a:r>
            <a:r>
              <a:rPr lang="en-US" altLang="zh-CN" sz="2800" dirty="0">
                <a:latin typeface="Cambria" panose="02040503050406030204" pitchFamily="18" charset="0"/>
                <a:ea typeface="Cambria" panose="02040503050406030204" pitchFamily="18" charset="0"/>
              </a:rPr>
              <a:t> (OSDI‘2014)</a:t>
            </a:r>
            <a:br>
              <a:rPr lang="en-US" altLang="zh-CN" sz="2800" dirty="0">
                <a:latin typeface="Cambria" panose="02040503050406030204" pitchFamily="18" charset="0"/>
                <a:ea typeface="Cambria" panose="02040503050406030204" pitchFamily="18" charset="0"/>
              </a:rPr>
            </a:br>
            <a:r>
              <a:rPr lang="en-US" altLang="zh-CN" sz="2800" dirty="0">
                <a:latin typeface="Cambria" panose="02040503050406030204" pitchFamily="18" charset="0"/>
                <a:ea typeface="Cambria" panose="02040503050406030204" pitchFamily="18" charset="0"/>
              </a:rPr>
              <a:t>kernel-bypass library </a:t>
            </a:r>
          </a:p>
          <a:p>
            <a:r>
              <a:rPr lang="en-US" altLang="zh-CN" sz="2800" dirty="0">
                <a:latin typeface="Cambria" panose="02040503050406030204" pitchFamily="18" charset="0"/>
                <a:ea typeface="Cambria" panose="02040503050406030204" pitchFamily="18" charset="0"/>
              </a:rPr>
              <a:t>	-</a:t>
            </a:r>
            <a:r>
              <a:rPr lang="zh-CN" altLang="zh-CN" sz="2800" dirty="0">
                <a:latin typeface="Cambria" panose="02040503050406030204" pitchFamily="18" charset="0"/>
              </a:rPr>
              <a:t>Caladan</a:t>
            </a:r>
            <a:r>
              <a:rPr lang="en-US" altLang="zh-CN" sz="2800" dirty="0">
                <a:latin typeface="Cambria" panose="02040503050406030204" pitchFamily="18" charset="0"/>
                <a:ea typeface="Cambria" panose="02040503050406030204" pitchFamily="18" charset="0"/>
              </a:rPr>
              <a:t>(OSDI’2020)</a:t>
            </a:r>
            <a:endParaRPr lang="zh-CN" altLang="en-US" sz="2800" dirty="0">
              <a:latin typeface="Cambria" panose="02040503050406030204" pitchFamily="18" charset="0"/>
            </a:endParaRPr>
          </a:p>
        </p:txBody>
      </p:sp>
    </p:spTree>
    <p:extLst>
      <p:ext uri="{BB962C8B-B14F-4D97-AF65-F5344CB8AC3E}">
        <p14:creationId xmlns:p14="http://schemas.microsoft.com/office/powerpoint/2010/main" val="63055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0.02754 L 0.00612 0.21088 " pathEditMode="relative" rAng="0" ptsTypes="AA">
                                      <p:cBhvr>
                                        <p:cTn id="6" dur="2000" fill="hold"/>
                                        <p:tgtEl>
                                          <p:spTgt spid="34"/>
                                        </p:tgtEl>
                                        <p:attrNameLst>
                                          <p:attrName>ppt_x</p:attrName>
                                          <p:attrName>ppt_y</p:attrName>
                                        </p:attrNameLst>
                                      </p:cBhvr>
                                      <p:rCtr x="299" y="9167"/>
                                    </p:animMotion>
                                  </p:childTnLst>
                                </p:cTn>
                              </p:par>
                              <p:par>
                                <p:cTn id="7" presetID="42" presetClass="path" presetSubtype="0" accel="50000" decel="50000" fill="hold" grpId="0" nodeType="withEffect">
                                  <p:stCondLst>
                                    <p:cond delay="0"/>
                                  </p:stCondLst>
                                  <p:childTnLst>
                                    <p:animMotion origin="layout" path="M 5.55112E-17 4.07407E-6 L 0.003 0.1912 " pathEditMode="relative" rAng="0" ptsTypes="AA">
                                      <p:cBhvr>
                                        <p:cTn id="8" dur="2000" fill="hold"/>
                                        <p:tgtEl>
                                          <p:spTgt spid="33"/>
                                        </p:tgtEl>
                                        <p:attrNameLst>
                                          <p:attrName>ppt_x</p:attrName>
                                          <p:attrName>ppt_y</p:attrName>
                                        </p:attrNameLst>
                                      </p:cBhvr>
                                      <p:rCtr x="156" y="8102"/>
                                    </p:animMotion>
                                  </p:childTnLst>
                                </p:cTn>
                              </p:par>
                              <p:par>
                                <p:cTn id="9" presetID="42" presetClass="path" presetSubtype="0" accel="50000" decel="50000" fill="hold" grpId="0" nodeType="withEffect">
                                  <p:stCondLst>
                                    <p:cond delay="0"/>
                                  </p:stCondLst>
                                  <p:childTnLst>
                                    <p:animMotion origin="layout" path="M -1.66667E-6 -3.33333E-6 L 0.19297 0.00579 " pathEditMode="relative" rAng="0" ptsTypes="AA">
                                      <p:cBhvr>
                                        <p:cTn id="10" dur="2000" fill="hold"/>
                                        <p:tgtEl>
                                          <p:spTgt spid="91"/>
                                        </p:tgtEl>
                                        <p:attrNameLst>
                                          <p:attrName>ppt_x</p:attrName>
                                          <p:attrName>ppt_y</p:attrName>
                                        </p:attrNameLst>
                                      </p:cBhvr>
                                      <p:rCtr x="9648" y="278"/>
                                    </p:animMotion>
                                  </p:childTnLst>
                                </p:cTn>
                              </p:par>
                              <p:par>
                                <p:cTn id="11" presetID="42" presetClass="path" presetSubtype="0" accel="50000" decel="50000" fill="hold" grpId="0" nodeType="withEffect">
                                  <p:stCondLst>
                                    <p:cond delay="0"/>
                                  </p:stCondLst>
                                  <p:childTnLst>
                                    <p:animMotion origin="layout" path="M -4.79167E-6 3.7037E-7 L -0.00039 0.18935 " pathEditMode="relative" rAng="0" ptsTypes="AA">
                                      <p:cBhvr>
                                        <p:cTn id="12" dur="2000" fill="hold"/>
                                        <p:tgtEl>
                                          <p:spTgt spid="94"/>
                                        </p:tgtEl>
                                        <p:attrNameLst>
                                          <p:attrName>ppt_x</p:attrName>
                                          <p:attrName>ppt_y</p:attrName>
                                        </p:attrNameLst>
                                      </p:cBhvr>
                                      <p:rCtr x="-26" y="9468"/>
                                    </p:animMotion>
                                  </p:childTnLst>
                                </p:cTn>
                              </p:par>
                              <p:par>
                                <p:cTn id="13" presetID="42" presetClass="path" presetSubtype="0" accel="50000" decel="50000" fill="hold" nodeType="withEffect">
                                  <p:stCondLst>
                                    <p:cond delay="0"/>
                                  </p:stCondLst>
                                  <p:childTnLst>
                                    <p:animMotion origin="layout" path="M 4.58333E-6 -4.44444E-6 L -0.0004 0.18936 " pathEditMode="relative" rAng="0" ptsTypes="AA">
                                      <p:cBhvr>
                                        <p:cTn id="14" dur="2000" fill="hold"/>
                                        <p:tgtEl>
                                          <p:spTgt spid="93"/>
                                        </p:tgtEl>
                                        <p:attrNameLst>
                                          <p:attrName>ppt_x</p:attrName>
                                          <p:attrName>ppt_y</p:attrName>
                                        </p:attrNameLst>
                                      </p:cBhvr>
                                      <p:rCtr x="-26" y="9468"/>
                                    </p:animMotion>
                                  </p:childTnLst>
                                </p:cTn>
                              </p:par>
                              <p:par>
                                <p:cTn id="15" presetID="1" presetClass="exit" presetSubtype="0" fill="hold" nodeType="withEffect">
                                  <p:stCondLst>
                                    <p:cond delay="0"/>
                                  </p:stCondLst>
                                  <p:childTnLst>
                                    <p:set>
                                      <p:cBhvr>
                                        <p:cTn id="16" dur="1" fill="hold">
                                          <p:stCondLst>
                                            <p:cond delay="0"/>
                                          </p:stCondLst>
                                        </p:cTn>
                                        <p:tgtEl>
                                          <p:spTgt spid="92"/>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86"/>
                                        </p:tgtEl>
                                        <p:attrNameLst>
                                          <p:attrName>style.visibility</p:attrName>
                                        </p:attrNameLst>
                                      </p:cBhvr>
                                      <p:to>
                                        <p:strVal val="hidden"/>
                                      </p:to>
                                    </p:set>
                                  </p:childTnLst>
                                </p:cTn>
                              </p:par>
                              <p:par>
                                <p:cTn id="21" presetID="42" presetClass="path" presetSubtype="0" accel="50000" decel="50000" fill="hold" grpId="0" nodeType="withEffect">
                                  <p:stCondLst>
                                    <p:cond delay="0"/>
                                  </p:stCondLst>
                                  <p:childTnLst>
                                    <p:animMotion origin="layout" path="M 5.55112E-17 4.07407E-6 L 0.003 0.1912 " pathEditMode="relative" rAng="0" ptsTypes="AA">
                                      <p:cBhvr>
                                        <p:cTn id="22" dur="2000" fill="hold"/>
                                        <p:tgtEl>
                                          <p:spTgt spid="283"/>
                                        </p:tgtEl>
                                        <p:attrNameLst>
                                          <p:attrName>ppt_x</p:attrName>
                                          <p:attrName>ppt_y</p:attrName>
                                        </p:attrNameLst>
                                      </p:cBhvr>
                                      <p:rCtr x="156" y="8102"/>
                                    </p:animMotion>
                                  </p:childTnLst>
                                </p:cTn>
                              </p:par>
                            </p:childTnLst>
                          </p:cTn>
                        </p:par>
                        <p:par>
                          <p:cTn id="23" fill="hold">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110"/>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animBg="1"/>
      <p:bldP spid="283" grpId="0"/>
      <p:bldP spid="34" grpId="0" animBg="1"/>
      <p:bldP spid="94" grpId="0" animBg="1"/>
      <p:bldP spid="91" grpId="0" animBg="1"/>
      <p:bldP spid="90" grpId="0"/>
      <p:bldP spid="1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8EBFEF12-503A-4120-8B8F-20730420D883}"/>
              </a:ext>
            </a:extLst>
          </p:cNvPr>
          <p:cNvSpPr txBox="1"/>
          <p:nvPr/>
        </p:nvSpPr>
        <p:spPr>
          <a:xfrm>
            <a:off x="1025633" y="181001"/>
            <a:ext cx="12214691" cy="461665"/>
          </a:xfrm>
          <a:prstGeom prst="rect">
            <a:avLst/>
          </a:prstGeom>
          <a:noFill/>
        </p:spPr>
        <p:txBody>
          <a:bodyPr wrap="square" rtlCol="0">
            <a:spAutoFit/>
          </a:bodyPr>
          <a:lstStyle/>
          <a:p>
            <a:r>
              <a:rPr lang="en-US" altLang="zh-CN" sz="2400" dirty="0" err="1">
                <a:solidFill>
                  <a:srgbClr val="0043DB"/>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rPr>
              <a:t>Demikernel</a:t>
            </a:r>
            <a:r>
              <a:rPr lang="en-US" altLang="zh-CN" sz="2400" dirty="0">
                <a:solidFill>
                  <a:srgbClr val="0043DB"/>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rPr>
              <a:t> Overview</a:t>
            </a:r>
            <a:endParaRPr lang="zh-CN" altLang="en-US" sz="2400" dirty="0">
              <a:solidFill>
                <a:srgbClr val="0043DB"/>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endParaRPr>
          </a:p>
        </p:txBody>
      </p:sp>
      <p:pic>
        <p:nvPicPr>
          <p:cNvPr id="10" name="图片 9">
            <a:extLst>
              <a:ext uri="{FF2B5EF4-FFF2-40B4-BE49-F238E27FC236}">
                <a16:creationId xmlns:a16="http://schemas.microsoft.com/office/drawing/2014/main" id="{A6BB288D-4E0E-4D61-8CE7-391E4DE8B9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5328"/>
          <a:stretch/>
        </p:blipFill>
        <p:spPr>
          <a:xfrm>
            <a:off x="435996" y="215376"/>
            <a:ext cx="589637" cy="362722"/>
          </a:xfrm>
          <a:prstGeom prst="rect">
            <a:avLst/>
          </a:prstGeom>
        </p:spPr>
      </p:pic>
      <p:pic>
        <p:nvPicPr>
          <p:cNvPr id="11" name="图片 10">
            <a:extLst>
              <a:ext uri="{FF2B5EF4-FFF2-40B4-BE49-F238E27FC236}">
                <a16:creationId xmlns:a16="http://schemas.microsoft.com/office/drawing/2014/main" id="{08A616C4-C2AA-4378-BB58-3B1C3F9B1A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57506" y="58344"/>
            <a:ext cx="2359450" cy="550083"/>
          </a:xfrm>
          <a:prstGeom prst="rect">
            <a:avLst/>
          </a:prstGeom>
        </p:spPr>
      </p:pic>
      <p:sp>
        <p:nvSpPr>
          <p:cNvPr id="33" name="矩形: 圆角 32">
            <a:extLst>
              <a:ext uri="{FF2B5EF4-FFF2-40B4-BE49-F238E27FC236}">
                <a16:creationId xmlns:a16="http://schemas.microsoft.com/office/drawing/2014/main" id="{EA4DCCAD-3EF4-4D3C-A207-4B8984E54817}"/>
              </a:ext>
            </a:extLst>
          </p:cNvPr>
          <p:cNvSpPr/>
          <p:nvPr/>
        </p:nvSpPr>
        <p:spPr>
          <a:xfrm>
            <a:off x="4084184" y="1665369"/>
            <a:ext cx="2001355" cy="618565"/>
          </a:xfrm>
          <a:prstGeom prst="roundRect">
            <a:avLst/>
          </a:prstGeom>
          <a:solidFill>
            <a:srgbClr val="98BE7A"/>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2400" dirty="0">
                <a:solidFill>
                  <a:schemeClr val="tx1"/>
                </a:solidFill>
                <a:latin typeface="Cambria" panose="02040503050406030204" pitchFamily="18" charset="0"/>
                <a:ea typeface="Cambria" panose="02040503050406030204" pitchFamily="18" charset="0"/>
              </a:rPr>
              <a:t>Redis</a:t>
            </a:r>
            <a:endParaRPr lang="zh-CN" altLang="en-US" sz="2400" dirty="0">
              <a:solidFill>
                <a:schemeClr val="tx1"/>
              </a:solidFill>
              <a:latin typeface="Cambria" panose="02040503050406030204" pitchFamily="18" charset="0"/>
            </a:endParaRPr>
          </a:p>
        </p:txBody>
      </p:sp>
      <p:sp>
        <p:nvSpPr>
          <p:cNvPr id="37" name="矩形: 圆角 36">
            <a:extLst>
              <a:ext uri="{FF2B5EF4-FFF2-40B4-BE49-F238E27FC236}">
                <a16:creationId xmlns:a16="http://schemas.microsoft.com/office/drawing/2014/main" id="{8871FD55-D654-440F-BFE7-F0D1DCEA0853}"/>
              </a:ext>
            </a:extLst>
          </p:cNvPr>
          <p:cNvSpPr/>
          <p:nvPr/>
        </p:nvSpPr>
        <p:spPr>
          <a:xfrm>
            <a:off x="4118558" y="4361294"/>
            <a:ext cx="1991719" cy="46803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000" dirty="0">
                <a:solidFill>
                  <a:schemeClr val="tx1"/>
                </a:solidFill>
                <a:latin typeface="Cambria" panose="02040503050406030204" pitchFamily="18" charset="0"/>
                <a:ea typeface="Cambria" panose="02040503050406030204" pitchFamily="18" charset="0"/>
              </a:rPr>
              <a:t>CPU</a:t>
            </a:r>
            <a:endParaRPr lang="zh-CN" altLang="en-US" sz="2000" dirty="0">
              <a:solidFill>
                <a:schemeClr val="tx1"/>
              </a:solidFill>
              <a:latin typeface="Cambria" panose="02040503050406030204" pitchFamily="18" charset="0"/>
            </a:endParaRPr>
          </a:p>
        </p:txBody>
      </p:sp>
      <p:sp>
        <p:nvSpPr>
          <p:cNvPr id="40" name="矩形: 圆角 39">
            <a:extLst>
              <a:ext uri="{FF2B5EF4-FFF2-40B4-BE49-F238E27FC236}">
                <a16:creationId xmlns:a16="http://schemas.microsoft.com/office/drawing/2014/main" id="{2CE4363A-3877-44D3-8B50-71C620FC9F44}"/>
              </a:ext>
            </a:extLst>
          </p:cNvPr>
          <p:cNvSpPr/>
          <p:nvPr/>
        </p:nvSpPr>
        <p:spPr>
          <a:xfrm>
            <a:off x="6502201" y="4386458"/>
            <a:ext cx="1963271" cy="44287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000" dirty="0">
                <a:solidFill>
                  <a:schemeClr val="tx1"/>
                </a:solidFill>
                <a:latin typeface="Cambria" panose="02040503050406030204" pitchFamily="18" charset="0"/>
                <a:ea typeface="Cambria" panose="02040503050406030204" pitchFamily="18" charset="0"/>
              </a:rPr>
              <a:t>I/O Device</a:t>
            </a:r>
            <a:endParaRPr lang="zh-CN" altLang="en-US" sz="2000" dirty="0">
              <a:solidFill>
                <a:schemeClr val="tx1"/>
              </a:solidFill>
              <a:latin typeface="Cambria" panose="02040503050406030204" pitchFamily="18" charset="0"/>
            </a:endParaRPr>
          </a:p>
        </p:txBody>
      </p:sp>
      <p:sp>
        <p:nvSpPr>
          <p:cNvPr id="221" name="矩形 220">
            <a:extLst>
              <a:ext uri="{FF2B5EF4-FFF2-40B4-BE49-F238E27FC236}">
                <a16:creationId xmlns:a16="http://schemas.microsoft.com/office/drawing/2014/main" id="{8376BF44-F583-4977-AA01-B6EAB6EA499B}"/>
              </a:ext>
            </a:extLst>
          </p:cNvPr>
          <p:cNvSpPr/>
          <p:nvPr/>
        </p:nvSpPr>
        <p:spPr>
          <a:xfrm>
            <a:off x="6778372" y="4881650"/>
            <a:ext cx="1319245" cy="1214343"/>
          </a:xfrm>
          <a:prstGeom prst="rect">
            <a:avLst/>
          </a:prstGeom>
          <a:solidFill>
            <a:schemeClr val="accent3"/>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22" name="矩形 221">
            <a:extLst>
              <a:ext uri="{FF2B5EF4-FFF2-40B4-BE49-F238E27FC236}">
                <a16:creationId xmlns:a16="http://schemas.microsoft.com/office/drawing/2014/main" id="{C3BF54C8-E2D5-48B5-B84D-72D327633E22}"/>
              </a:ext>
            </a:extLst>
          </p:cNvPr>
          <p:cNvSpPr/>
          <p:nvPr/>
        </p:nvSpPr>
        <p:spPr>
          <a:xfrm>
            <a:off x="7052677" y="5076113"/>
            <a:ext cx="362636" cy="344577"/>
          </a:xfrm>
          <a:prstGeom prst="rect">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23" name="任意多边形: 形状 9">
            <a:extLst>
              <a:ext uri="{FF2B5EF4-FFF2-40B4-BE49-F238E27FC236}">
                <a16:creationId xmlns:a16="http://schemas.microsoft.com/office/drawing/2014/main" id="{8C385536-A3D1-4A78-8087-BB17F4A620D6}"/>
              </a:ext>
            </a:extLst>
          </p:cNvPr>
          <p:cNvSpPr/>
          <p:nvPr/>
        </p:nvSpPr>
        <p:spPr>
          <a:xfrm>
            <a:off x="7131204" y="5169437"/>
            <a:ext cx="133350" cy="0"/>
          </a:xfrm>
          <a:custGeom>
            <a:avLst/>
            <a:gdLst>
              <a:gd name="connsiteX0" fmla="*/ 0 w 133350"/>
              <a:gd name="connsiteY0" fmla="*/ 0 h 0"/>
              <a:gd name="connsiteX1" fmla="*/ 133350 w 133350"/>
              <a:gd name="connsiteY1" fmla="*/ 0 h 0"/>
            </a:gdLst>
            <a:ahLst/>
            <a:cxnLst>
              <a:cxn ang="0">
                <a:pos x="connsiteX0" y="connsiteY0"/>
              </a:cxn>
              <a:cxn ang="0">
                <a:pos x="connsiteX1" y="connsiteY1"/>
              </a:cxn>
            </a:cxnLst>
            <a:rect l="l" t="t" r="r" b="b"/>
            <a:pathLst>
              <a:path w="133350">
                <a:moveTo>
                  <a:pt x="0" y="0"/>
                </a:moveTo>
                <a:lnTo>
                  <a:pt x="133350"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24" name="任意多边形: 形状 10">
            <a:extLst>
              <a:ext uri="{FF2B5EF4-FFF2-40B4-BE49-F238E27FC236}">
                <a16:creationId xmlns:a16="http://schemas.microsoft.com/office/drawing/2014/main" id="{0B0B6667-B179-49B0-88C9-57CA534835D9}"/>
              </a:ext>
            </a:extLst>
          </p:cNvPr>
          <p:cNvSpPr/>
          <p:nvPr/>
        </p:nvSpPr>
        <p:spPr>
          <a:xfrm>
            <a:off x="7137554" y="5207537"/>
            <a:ext cx="95250" cy="0"/>
          </a:xfrm>
          <a:custGeom>
            <a:avLst/>
            <a:gdLst>
              <a:gd name="connsiteX0" fmla="*/ 0 w 95250"/>
              <a:gd name="connsiteY0" fmla="*/ 0 h 0"/>
              <a:gd name="connsiteX1" fmla="*/ 95250 w 95250"/>
              <a:gd name="connsiteY1" fmla="*/ 0 h 0"/>
            </a:gdLst>
            <a:ahLst/>
            <a:cxnLst>
              <a:cxn ang="0">
                <a:pos x="connsiteX0" y="connsiteY0"/>
              </a:cxn>
              <a:cxn ang="0">
                <a:pos x="connsiteX1" y="connsiteY1"/>
              </a:cxn>
            </a:cxnLst>
            <a:rect l="l" t="t" r="r" b="b"/>
            <a:pathLst>
              <a:path w="95250">
                <a:moveTo>
                  <a:pt x="0" y="0"/>
                </a:moveTo>
                <a:lnTo>
                  <a:pt x="95250"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25" name="任意多边形: 形状 12">
            <a:extLst>
              <a:ext uri="{FF2B5EF4-FFF2-40B4-BE49-F238E27FC236}">
                <a16:creationId xmlns:a16="http://schemas.microsoft.com/office/drawing/2014/main" id="{67C53ABD-48A7-4F60-8150-F1B4750A0FA9}"/>
              </a:ext>
            </a:extLst>
          </p:cNvPr>
          <p:cNvSpPr/>
          <p:nvPr/>
        </p:nvSpPr>
        <p:spPr>
          <a:xfrm>
            <a:off x="7125368" y="4960808"/>
            <a:ext cx="45719" cy="111993"/>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26" name="任意多边形: 形状 14">
            <a:extLst>
              <a:ext uri="{FF2B5EF4-FFF2-40B4-BE49-F238E27FC236}">
                <a16:creationId xmlns:a16="http://schemas.microsoft.com/office/drawing/2014/main" id="{3D172F4E-0200-426C-BCB2-30AA117F7EFF}"/>
              </a:ext>
            </a:extLst>
          </p:cNvPr>
          <p:cNvSpPr/>
          <p:nvPr/>
        </p:nvSpPr>
        <p:spPr>
          <a:xfrm>
            <a:off x="7334980" y="4957579"/>
            <a:ext cx="56517" cy="117292"/>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27" name="任意多边形: 形状 15">
            <a:extLst>
              <a:ext uri="{FF2B5EF4-FFF2-40B4-BE49-F238E27FC236}">
                <a16:creationId xmlns:a16="http://schemas.microsoft.com/office/drawing/2014/main" id="{3E58B1C0-E967-43A6-BE03-9ACCE3CE2CDB}"/>
              </a:ext>
            </a:extLst>
          </p:cNvPr>
          <p:cNvSpPr/>
          <p:nvPr/>
        </p:nvSpPr>
        <p:spPr>
          <a:xfrm rot="5400000">
            <a:off x="7451551" y="5111889"/>
            <a:ext cx="45719" cy="118197"/>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28" name="任意多边形: 形状 16">
            <a:extLst>
              <a:ext uri="{FF2B5EF4-FFF2-40B4-BE49-F238E27FC236}">
                <a16:creationId xmlns:a16="http://schemas.microsoft.com/office/drawing/2014/main" id="{7F52B19E-45BD-4156-BB7D-59B9D09723C3}"/>
              </a:ext>
            </a:extLst>
          </p:cNvPr>
          <p:cNvSpPr/>
          <p:nvPr/>
        </p:nvSpPr>
        <p:spPr>
          <a:xfrm rot="5400000">
            <a:off x="7451558" y="5232766"/>
            <a:ext cx="54927" cy="108980"/>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29" name="任意多边形: 形状 17">
            <a:extLst>
              <a:ext uri="{FF2B5EF4-FFF2-40B4-BE49-F238E27FC236}">
                <a16:creationId xmlns:a16="http://schemas.microsoft.com/office/drawing/2014/main" id="{E866C46C-E856-4ABA-8988-ACB2ACFFBC01}"/>
              </a:ext>
            </a:extLst>
          </p:cNvPr>
          <p:cNvSpPr/>
          <p:nvPr/>
        </p:nvSpPr>
        <p:spPr>
          <a:xfrm rot="5400000">
            <a:off x="7447646" y="5340826"/>
            <a:ext cx="62348" cy="109385"/>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0" name="任意多边形: 形状 18">
            <a:extLst>
              <a:ext uri="{FF2B5EF4-FFF2-40B4-BE49-F238E27FC236}">
                <a16:creationId xmlns:a16="http://schemas.microsoft.com/office/drawing/2014/main" id="{D0C22C20-7143-42F6-853C-1567EF29A2F0}"/>
              </a:ext>
            </a:extLst>
          </p:cNvPr>
          <p:cNvSpPr/>
          <p:nvPr/>
        </p:nvSpPr>
        <p:spPr>
          <a:xfrm rot="5400000">
            <a:off x="6961040" y="5125807"/>
            <a:ext cx="60705" cy="113826"/>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1" name="任意多边形: 形状 19">
            <a:extLst>
              <a:ext uri="{FF2B5EF4-FFF2-40B4-BE49-F238E27FC236}">
                <a16:creationId xmlns:a16="http://schemas.microsoft.com/office/drawing/2014/main" id="{716314A7-6725-48CD-945C-141871C4198A}"/>
              </a:ext>
            </a:extLst>
          </p:cNvPr>
          <p:cNvSpPr/>
          <p:nvPr/>
        </p:nvSpPr>
        <p:spPr>
          <a:xfrm rot="5400000">
            <a:off x="6956573" y="5237697"/>
            <a:ext cx="69639" cy="113829"/>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2" name="任意多边形: 形状 20">
            <a:extLst>
              <a:ext uri="{FF2B5EF4-FFF2-40B4-BE49-F238E27FC236}">
                <a16:creationId xmlns:a16="http://schemas.microsoft.com/office/drawing/2014/main" id="{D61FF12A-95F7-4685-BA5D-7DCB85B50AC1}"/>
              </a:ext>
            </a:extLst>
          </p:cNvPr>
          <p:cNvSpPr/>
          <p:nvPr/>
        </p:nvSpPr>
        <p:spPr>
          <a:xfrm rot="5400000">
            <a:off x="6960854" y="5320989"/>
            <a:ext cx="61078" cy="113829"/>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3" name="任意多边形: 形状 21">
            <a:extLst>
              <a:ext uri="{FF2B5EF4-FFF2-40B4-BE49-F238E27FC236}">
                <a16:creationId xmlns:a16="http://schemas.microsoft.com/office/drawing/2014/main" id="{5FFF630B-44E6-47DB-9A0B-49C05DFFCFCF}"/>
              </a:ext>
            </a:extLst>
          </p:cNvPr>
          <p:cNvSpPr/>
          <p:nvPr/>
        </p:nvSpPr>
        <p:spPr>
          <a:xfrm>
            <a:off x="7130131" y="5427536"/>
            <a:ext cx="45719" cy="111993"/>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4" name="任意多边形: 形状 22">
            <a:extLst>
              <a:ext uri="{FF2B5EF4-FFF2-40B4-BE49-F238E27FC236}">
                <a16:creationId xmlns:a16="http://schemas.microsoft.com/office/drawing/2014/main" id="{58A5AB73-B7C3-4C92-AFD2-1310699DCA82}"/>
              </a:ext>
            </a:extLst>
          </p:cNvPr>
          <p:cNvSpPr/>
          <p:nvPr/>
        </p:nvSpPr>
        <p:spPr>
          <a:xfrm>
            <a:off x="7234156" y="5424307"/>
            <a:ext cx="47793" cy="118451"/>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5" name="任意多边形: 形状 23">
            <a:extLst>
              <a:ext uri="{FF2B5EF4-FFF2-40B4-BE49-F238E27FC236}">
                <a16:creationId xmlns:a16="http://schemas.microsoft.com/office/drawing/2014/main" id="{567491E6-7253-44F2-A7A9-F6D18639F24C}"/>
              </a:ext>
            </a:extLst>
          </p:cNvPr>
          <p:cNvSpPr/>
          <p:nvPr/>
        </p:nvSpPr>
        <p:spPr>
          <a:xfrm>
            <a:off x="7339743" y="5424307"/>
            <a:ext cx="56517" cy="117292"/>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6" name="任意多边形: 形状 24">
            <a:extLst>
              <a:ext uri="{FF2B5EF4-FFF2-40B4-BE49-F238E27FC236}">
                <a16:creationId xmlns:a16="http://schemas.microsoft.com/office/drawing/2014/main" id="{0D16CE41-8D00-4151-AB8D-F71D86FCAD15}"/>
              </a:ext>
            </a:extLst>
          </p:cNvPr>
          <p:cNvSpPr/>
          <p:nvPr/>
        </p:nvSpPr>
        <p:spPr>
          <a:xfrm>
            <a:off x="6976331" y="5588067"/>
            <a:ext cx="922411" cy="321587"/>
          </a:xfrm>
          <a:custGeom>
            <a:avLst/>
            <a:gdLst>
              <a:gd name="connsiteX0" fmla="*/ 0 w 876300"/>
              <a:gd name="connsiteY0" fmla="*/ 0 h 350520"/>
              <a:gd name="connsiteX1" fmla="*/ 876300 w 876300"/>
              <a:gd name="connsiteY1" fmla="*/ 0 h 350520"/>
              <a:gd name="connsiteX2" fmla="*/ 876300 w 876300"/>
              <a:gd name="connsiteY2" fmla="*/ 342900 h 350520"/>
              <a:gd name="connsiteX3" fmla="*/ 464820 w 876300"/>
              <a:gd name="connsiteY3" fmla="*/ 342900 h 350520"/>
              <a:gd name="connsiteX4" fmla="*/ 480060 w 876300"/>
              <a:gd name="connsiteY4" fmla="*/ 297180 h 350520"/>
              <a:gd name="connsiteX5" fmla="*/ 464820 w 876300"/>
              <a:gd name="connsiteY5" fmla="*/ 289560 h 350520"/>
              <a:gd name="connsiteX6" fmla="*/ 441960 w 876300"/>
              <a:gd name="connsiteY6" fmla="*/ 274320 h 350520"/>
              <a:gd name="connsiteX7" fmla="*/ 411480 w 876300"/>
              <a:gd name="connsiteY7" fmla="*/ 266700 h 350520"/>
              <a:gd name="connsiteX8" fmla="*/ 396240 w 876300"/>
              <a:gd name="connsiteY8" fmla="*/ 289560 h 350520"/>
              <a:gd name="connsiteX9" fmla="*/ 396240 w 876300"/>
              <a:gd name="connsiteY9" fmla="*/ 297180 h 350520"/>
              <a:gd name="connsiteX10" fmla="*/ 388620 w 876300"/>
              <a:gd name="connsiteY10" fmla="*/ 304800 h 350520"/>
              <a:gd name="connsiteX11" fmla="*/ 403860 w 876300"/>
              <a:gd name="connsiteY11" fmla="*/ 327660 h 350520"/>
              <a:gd name="connsiteX12" fmla="*/ 388620 w 876300"/>
              <a:gd name="connsiteY12" fmla="*/ 350520 h 350520"/>
              <a:gd name="connsiteX13" fmla="*/ 7620 w 876300"/>
              <a:gd name="connsiteY13" fmla="*/ 350520 h 350520"/>
              <a:gd name="connsiteX14" fmla="*/ 0 w 876300"/>
              <a:gd name="connsiteY14" fmla="*/ 0 h 35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6300" h="350520">
                <a:moveTo>
                  <a:pt x="0" y="0"/>
                </a:moveTo>
                <a:lnTo>
                  <a:pt x="876300" y="0"/>
                </a:lnTo>
                <a:lnTo>
                  <a:pt x="876300" y="342900"/>
                </a:lnTo>
                <a:lnTo>
                  <a:pt x="464820" y="342900"/>
                </a:lnTo>
                <a:lnTo>
                  <a:pt x="480060" y="297180"/>
                </a:lnTo>
                <a:lnTo>
                  <a:pt x="464820" y="289560"/>
                </a:lnTo>
                <a:lnTo>
                  <a:pt x="441960" y="274320"/>
                </a:lnTo>
                <a:lnTo>
                  <a:pt x="411480" y="266700"/>
                </a:lnTo>
                <a:lnTo>
                  <a:pt x="396240" y="289560"/>
                </a:lnTo>
                <a:lnTo>
                  <a:pt x="396240" y="297180"/>
                </a:lnTo>
                <a:lnTo>
                  <a:pt x="388620" y="304800"/>
                </a:lnTo>
                <a:lnTo>
                  <a:pt x="403860" y="327660"/>
                </a:lnTo>
                <a:lnTo>
                  <a:pt x="388620" y="350520"/>
                </a:lnTo>
                <a:lnTo>
                  <a:pt x="7620" y="350520"/>
                </a:lnTo>
                <a:lnTo>
                  <a:pt x="0" y="0"/>
                </a:lnTo>
                <a:close/>
              </a:path>
            </a:pathLst>
          </a:cu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7" name="矩形 236">
            <a:extLst>
              <a:ext uri="{FF2B5EF4-FFF2-40B4-BE49-F238E27FC236}">
                <a16:creationId xmlns:a16="http://schemas.microsoft.com/office/drawing/2014/main" id="{DA5D2E0A-4097-4E70-B90D-EB9B0CB8DA3C}"/>
              </a:ext>
            </a:extLst>
          </p:cNvPr>
          <p:cNvSpPr/>
          <p:nvPr/>
        </p:nvSpPr>
        <p:spPr>
          <a:xfrm>
            <a:off x="7050628" y="5645375"/>
            <a:ext cx="119062" cy="127740"/>
          </a:xfrm>
          <a:prstGeom prst="rect">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8" name="矩形 237">
            <a:extLst>
              <a:ext uri="{FF2B5EF4-FFF2-40B4-BE49-F238E27FC236}">
                <a16:creationId xmlns:a16="http://schemas.microsoft.com/office/drawing/2014/main" id="{556D9E52-EFCA-4226-9EFC-348C7E845651}"/>
              </a:ext>
            </a:extLst>
          </p:cNvPr>
          <p:cNvSpPr/>
          <p:nvPr/>
        </p:nvSpPr>
        <p:spPr>
          <a:xfrm>
            <a:off x="7207617" y="5645375"/>
            <a:ext cx="119062" cy="127740"/>
          </a:xfrm>
          <a:prstGeom prst="rect">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9" name="矩形 238">
            <a:extLst>
              <a:ext uri="{FF2B5EF4-FFF2-40B4-BE49-F238E27FC236}">
                <a16:creationId xmlns:a16="http://schemas.microsoft.com/office/drawing/2014/main" id="{2FC9BCE8-FC1B-4C18-9804-89AA9F725221}"/>
              </a:ext>
            </a:extLst>
          </p:cNvPr>
          <p:cNvSpPr/>
          <p:nvPr/>
        </p:nvSpPr>
        <p:spPr>
          <a:xfrm>
            <a:off x="7390387" y="5647664"/>
            <a:ext cx="119062" cy="127740"/>
          </a:xfrm>
          <a:prstGeom prst="rect">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40" name="矩形 239">
            <a:extLst>
              <a:ext uri="{FF2B5EF4-FFF2-40B4-BE49-F238E27FC236}">
                <a16:creationId xmlns:a16="http://schemas.microsoft.com/office/drawing/2014/main" id="{73C601A3-7137-44E5-B0BD-CF3A9830BB19}"/>
              </a:ext>
            </a:extLst>
          </p:cNvPr>
          <p:cNvSpPr/>
          <p:nvPr/>
        </p:nvSpPr>
        <p:spPr>
          <a:xfrm>
            <a:off x="7564079" y="5645375"/>
            <a:ext cx="119062" cy="127740"/>
          </a:xfrm>
          <a:prstGeom prst="rect">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cxnSp>
        <p:nvCxnSpPr>
          <p:cNvPr id="241" name="直接连接符 29">
            <a:extLst>
              <a:ext uri="{FF2B5EF4-FFF2-40B4-BE49-F238E27FC236}">
                <a16:creationId xmlns:a16="http://schemas.microsoft.com/office/drawing/2014/main" id="{008C382A-4CD2-4881-851A-B6A1130DA717}"/>
              </a:ext>
            </a:extLst>
          </p:cNvPr>
          <p:cNvCxnSpPr>
            <a:cxnSpLocks/>
          </p:cNvCxnSpPr>
          <p:nvPr/>
        </p:nvCxnSpPr>
        <p:spPr>
          <a:xfrm>
            <a:off x="7046150" y="5846986"/>
            <a:ext cx="1867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2" name="直接连接符 30">
            <a:extLst>
              <a:ext uri="{FF2B5EF4-FFF2-40B4-BE49-F238E27FC236}">
                <a16:creationId xmlns:a16="http://schemas.microsoft.com/office/drawing/2014/main" id="{BF742F95-1D56-442E-862F-7F1F0AD84F1E}"/>
              </a:ext>
            </a:extLst>
          </p:cNvPr>
          <p:cNvCxnSpPr>
            <a:cxnSpLocks/>
          </p:cNvCxnSpPr>
          <p:nvPr/>
        </p:nvCxnSpPr>
        <p:spPr>
          <a:xfrm>
            <a:off x="7586297" y="5846986"/>
            <a:ext cx="1867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3" name="矩形: 圆角 31">
            <a:extLst>
              <a:ext uri="{FF2B5EF4-FFF2-40B4-BE49-F238E27FC236}">
                <a16:creationId xmlns:a16="http://schemas.microsoft.com/office/drawing/2014/main" id="{28286635-6419-49CE-BEF0-8EB902318219}"/>
              </a:ext>
            </a:extLst>
          </p:cNvPr>
          <p:cNvSpPr/>
          <p:nvPr/>
        </p:nvSpPr>
        <p:spPr>
          <a:xfrm>
            <a:off x="7575994" y="4979987"/>
            <a:ext cx="416161" cy="522478"/>
          </a:xfrm>
          <a:prstGeom prst="roundRect">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Cambria" panose="02040503050406030204" pitchFamily="18" charset="0"/>
            </a:endParaRPr>
          </a:p>
        </p:txBody>
      </p:sp>
      <p:sp>
        <p:nvSpPr>
          <p:cNvPr id="244" name="椭圆 243">
            <a:extLst>
              <a:ext uri="{FF2B5EF4-FFF2-40B4-BE49-F238E27FC236}">
                <a16:creationId xmlns:a16="http://schemas.microsoft.com/office/drawing/2014/main" id="{24C94FA4-4764-4011-B964-00885BB9B3CD}"/>
              </a:ext>
            </a:extLst>
          </p:cNvPr>
          <p:cNvSpPr/>
          <p:nvPr/>
        </p:nvSpPr>
        <p:spPr>
          <a:xfrm>
            <a:off x="7643840" y="5020274"/>
            <a:ext cx="315157" cy="320510"/>
          </a:xfrm>
          <a:prstGeom prst="ellipse">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45" name="任意多边形: 形状 33">
            <a:extLst>
              <a:ext uri="{FF2B5EF4-FFF2-40B4-BE49-F238E27FC236}">
                <a16:creationId xmlns:a16="http://schemas.microsoft.com/office/drawing/2014/main" id="{3C9305E1-614E-4681-8F22-7379B0F2ED3F}"/>
              </a:ext>
            </a:extLst>
          </p:cNvPr>
          <p:cNvSpPr/>
          <p:nvPr/>
        </p:nvSpPr>
        <p:spPr>
          <a:xfrm>
            <a:off x="7626794" y="5366393"/>
            <a:ext cx="158750" cy="107950"/>
          </a:xfrm>
          <a:custGeom>
            <a:avLst/>
            <a:gdLst>
              <a:gd name="connsiteX0" fmla="*/ 0 w 158750"/>
              <a:gd name="connsiteY0" fmla="*/ 0 h 107950"/>
              <a:gd name="connsiteX1" fmla="*/ 0 w 158750"/>
              <a:gd name="connsiteY1" fmla="*/ 107950 h 107950"/>
              <a:gd name="connsiteX2" fmla="*/ 158750 w 158750"/>
              <a:gd name="connsiteY2" fmla="*/ 107950 h 107950"/>
              <a:gd name="connsiteX3" fmla="*/ 158750 w 158750"/>
              <a:gd name="connsiteY3" fmla="*/ 82550 h 107950"/>
              <a:gd name="connsiteX4" fmla="*/ 0 w 158750"/>
              <a:gd name="connsiteY4" fmla="*/ 0 h 10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0" h="107950">
                <a:moveTo>
                  <a:pt x="0" y="0"/>
                </a:moveTo>
                <a:lnTo>
                  <a:pt x="0" y="107950"/>
                </a:lnTo>
                <a:lnTo>
                  <a:pt x="158750" y="107950"/>
                </a:lnTo>
                <a:lnTo>
                  <a:pt x="158750" y="82550"/>
                </a:lnTo>
                <a:lnTo>
                  <a:pt x="0" y="0"/>
                </a:lnTo>
                <a:close/>
              </a:path>
            </a:pathLst>
          </a:cu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cxnSp>
        <p:nvCxnSpPr>
          <p:cNvPr id="246" name="直接连接符 34">
            <a:extLst>
              <a:ext uri="{FF2B5EF4-FFF2-40B4-BE49-F238E27FC236}">
                <a16:creationId xmlns:a16="http://schemas.microsoft.com/office/drawing/2014/main" id="{32685101-5EFB-41F1-B830-0653366F1622}"/>
              </a:ext>
            </a:extLst>
          </p:cNvPr>
          <p:cNvCxnSpPr>
            <a:cxnSpLocks/>
            <a:stCxn id="245" idx="0"/>
          </p:cNvCxnSpPr>
          <p:nvPr/>
        </p:nvCxnSpPr>
        <p:spPr>
          <a:xfrm flipV="1">
            <a:off x="7626794" y="5214729"/>
            <a:ext cx="174624" cy="1516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7" name="椭圆 246">
            <a:extLst>
              <a:ext uri="{FF2B5EF4-FFF2-40B4-BE49-F238E27FC236}">
                <a16:creationId xmlns:a16="http://schemas.microsoft.com/office/drawing/2014/main" id="{8A3C6A16-96BC-4568-BCEE-17B542008C8B}"/>
              </a:ext>
            </a:extLst>
          </p:cNvPr>
          <p:cNvSpPr/>
          <p:nvPr/>
        </p:nvSpPr>
        <p:spPr>
          <a:xfrm>
            <a:off x="7788425" y="516089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n>
                <a:solidFill>
                  <a:sysClr val="windowText" lastClr="000000"/>
                </a:solidFill>
              </a:ln>
              <a:solidFill>
                <a:schemeClr val="bg1"/>
              </a:solidFill>
              <a:latin typeface="Cambria" panose="02040503050406030204" pitchFamily="18" charset="0"/>
            </a:endParaRPr>
          </a:p>
        </p:txBody>
      </p:sp>
      <p:sp>
        <p:nvSpPr>
          <p:cNvPr id="249" name="任意多边形: 形状 11">
            <a:extLst>
              <a:ext uri="{FF2B5EF4-FFF2-40B4-BE49-F238E27FC236}">
                <a16:creationId xmlns:a16="http://schemas.microsoft.com/office/drawing/2014/main" id="{F2A926CE-75AB-4113-A324-47B9A2549BE1}"/>
              </a:ext>
            </a:extLst>
          </p:cNvPr>
          <p:cNvSpPr/>
          <p:nvPr/>
        </p:nvSpPr>
        <p:spPr>
          <a:xfrm flipV="1">
            <a:off x="7258769" y="5268891"/>
            <a:ext cx="87631" cy="45719"/>
          </a:xfrm>
          <a:custGeom>
            <a:avLst/>
            <a:gdLst>
              <a:gd name="connsiteX0" fmla="*/ 0 w 139700"/>
              <a:gd name="connsiteY0" fmla="*/ 0 h 0"/>
              <a:gd name="connsiteX1" fmla="*/ 139700 w 139700"/>
              <a:gd name="connsiteY1" fmla="*/ 0 h 0"/>
            </a:gdLst>
            <a:ahLst/>
            <a:cxnLst>
              <a:cxn ang="0">
                <a:pos x="connsiteX0" y="connsiteY0"/>
              </a:cxn>
              <a:cxn ang="0">
                <a:pos x="connsiteX1" y="connsiteY1"/>
              </a:cxn>
            </a:cxnLst>
            <a:rect l="l" t="t" r="r" b="b"/>
            <a:pathLst>
              <a:path w="139700">
                <a:moveTo>
                  <a:pt x="0" y="0"/>
                </a:moveTo>
                <a:lnTo>
                  <a:pt x="139700"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50" name="任意多边形: 形状 13">
            <a:extLst>
              <a:ext uri="{FF2B5EF4-FFF2-40B4-BE49-F238E27FC236}">
                <a16:creationId xmlns:a16="http://schemas.microsoft.com/office/drawing/2014/main" id="{95BCB7B1-6A26-4E52-8A02-7A96C6D22B27}"/>
              </a:ext>
            </a:extLst>
          </p:cNvPr>
          <p:cNvSpPr/>
          <p:nvPr/>
        </p:nvSpPr>
        <p:spPr>
          <a:xfrm>
            <a:off x="7236290" y="4948033"/>
            <a:ext cx="47793" cy="118451"/>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53" name="矩形 252">
            <a:extLst>
              <a:ext uri="{FF2B5EF4-FFF2-40B4-BE49-F238E27FC236}">
                <a16:creationId xmlns:a16="http://schemas.microsoft.com/office/drawing/2014/main" id="{9B0BDA3C-8637-467F-8D12-DC07D1B049AB}"/>
              </a:ext>
            </a:extLst>
          </p:cNvPr>
          <p:cNvSpPr/>
          <p:nvPr/>
        </p:nvSpPr>
        <p:spPr>
          <a:xfrm>
            <a:off x="7733392" y="5645375"/>
            <a:ext cx="119062" cy="127740"/>
          </a:xfrm>
          <a:prstGeom prst="rect">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1030" name="矩形 1029">
            <a:extLst>
              <a:ext uri="{FF2B5EF4-FFF2-40B4-BE49-F238E27FC236}">
                <a16:creationId xmlns:a16="http://schemas.microsoft.com/office/drawing/2014/main" id="{A6B75251-DEAC-4D9E-8D80-6C7F4DAF0C5A}"/>
              </a:ext>
            </a:extLst>
          </p:cNvPr>
          <p:cNvSpPr/>
          <p:nvPr/>
        </p:nvSpPr>
        <p:spPr>
          <a:xfrm>
            <a:off x="4688182" y="5136402"/>
            <a:ext cx="886968" cy="89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1031" name="矩形: 圆角 1030">
            <a:extLst>
              <a:ext uri="{FF2B5EF4-FFF2-40B4-BE49-F238E27FC236}">
                <a16:creationId xmlns:a16="http://schemas.microsoft.com/office/drawing/2014/main" id="{4515230D-6326-4112-A689-FE422E13D35B}"/>
              </a:ext>
            </a:extLst>
          </p:cNvPr>
          <p:cNvSpPr/>
          <p:nvPr/>
        </p:nvSpPr>
        <p:spPr>
          <a:xfrm>
            <a:off x="4553816" y="4965871"/>
            <a:ext cx="1125093" cy="1084943"/>
          </a:xfrm>
          <a:custGeom>
            <a:avLst/>
            <a:gdLst>
              <a:gd name="connsiteX0" fmla="*/ 0 w 1115568"/>
              <a:gd name="connsiteY0" fmla="*/ 185932 h 1142290"/>
              <a:gd name="connsiteX1" fmla="*/ 185932 w 1115568"/>
              <a:gd name="connsiteY1" fmla="*/ 0 h 1142290"/>
              <a:gd name="connsiteX2" fmla="*/ 929636 w 1115568"/>
              <a:gd name="connsiteY2" fmla="*/ 0 h 1142290"/>
              <a:gd name="connsiteX3" fmla="*/ 1115568 w 1115568"/>
              <a:gd name="connsiteY3" fmla="*/ 185932 h 1142290"/>
              <a:gd name="connsiteX4" fmla="*/ 1115568 w 1115568"/>
              <a:gd name="connsiteY4" fmla="*/ 956358 h 1142290"/>
              <a:gd name="connsiteX5" fmla="*/ 929636 w 1115568"/>
              <a:gd name="connsiteY5" fmla="*/ 1142290 h 1142290"/>
              <a:gd name="connsiteX6" fmla="*/ 185932 w 1115568"/>
              <a:gd name="connsiteY6" fmla="*/ 1142290 h 1142290"/>
              <a:gd name="connsiteX7" fmla="*/ 0 w 1115568"/>
              <a:gd name="connsiteY7" fmla="*/ 956358 h 1142290"/>
              <a:gd name="connsiteX8" fmla="*/ 0 w 1115568"/>
              <a:gd name="connsiteY8" fmla="*/ 185932 h 1142290"/>
              <a:gd name="connsiteX0" fmla="*/ 0 w 1115568"/>
              <a:gd name="connsiteY0" fmla="*/ 185932 h 1142290"/>
              <a:gd name="connsiteX1" fmla="*/ 185932 w 1115568"/>
              <a:gd name="connsiteY1" fmla="*/ 0 h 1142290"/>
              <a:gd name="connsiteX2" fmla="*/ 929636 w 1115568"/>
              <a:gd name="connsiteY2" fmla="*/ 0 h 1142290"/>
              <a:gd name="connsiteX3" fmla="*/ 1112393 w 1115568"/>
              <a:gd name="connsiteY3" fmla="*/ 125607 h 1142290"/>
              <a:gd name="connsiteX4" fmla="*/ 1115568 w 1115568"/>
              <a:gd name="connsiteY4" fmla="*/ 956358 h 1142290"/>
              <a:gd name="connsiteX5" fmla="*/ 929636 w 1115568"/>
              <a:gd name="connsiteY5" fmla="*/ 1142290 h 1142290"/>
              <a:gd name="connsiteX6" fmla="*/ 185932 w 1115568"/>
              <a:gd name="connsiteY6" fmla="*/ 1142290 h 1142290"/>
              <a:gd name="connsiteX7" fmla="*/ 0 w 1115568"/>
              <a:gd name="connsiteY7" fmla="*/ 956358 h 1142290"/>
              <a:gd name="connsiteX8" fmla="*/ 0 w 1115568"/>
              <a:gd name="connsiteY8" fmla="*/ 185932 h 1142290"/>
              <a:gd name="connsiteX0" fmla="*/ 0 w 1115568"/>
              <a:gd name="connsiteY0" fmla="*/ 185932 h 1142290"/>
              <a:gd name="connsiteX1" fmla="*/ 185932 w 1115568"/>
              <a:gd name="connsiteY1" fmla="*/ 0 h 1142290"/>
              <a:gd name="connsiteX2" fmla="*/ 958211 w 1115568"/>
              <a:gd name="connsiteY2" fmla="*/ 0 h 1142290"/>
              <a:gd name="connsiteX3" fmla="*/ 1112393 w 1115568"/>
              <a:gd name="connsiteY3" fmla="*/ 125607 h 1142290"/>
              <a:gd name="connsiteX4" fmla="*/ 1115568 w 1115568"/>
              <a:gd name="connsiteY4" fmla="*/ 956358 h 1142290"/>
              <a:gd name="connsiteX5" fmla="*/ 929636 w 1115568"/>
              <a:gd name="connsiteY5" fmla="*/ 1142290 h 1142290"/>
              <a:gd name="connsiteX6" fmla="*/ 185932 w 1115568"/>
              <a:gd name="connsiteY6" fmla="*/ 1142290 h 1142290"/>
              <a:gd name="connsiteX7" fmla="*/ 0 w 1115568"/>
              <a:gd name="connsiteY7" fmla="*/ 956358 h 1142290"/>
              <a:gd name="connsiteX8" fmla="*/ 0 w 1115568"/>
              <a:gd name="connsiteY8" fmla="*/ 185932 h 1142290"/>
              <a:gd name="connsiteX0" fmla="*/ 55 w 1115623"/>
              <a:gd name="connsiteY0" fmla="*/ 185932 h 1142290"/>
              <a:gd name="connsiteX1" fmla="*/ 97087 w 1115623"/>
              <a:gd name="connsiteY1" fmla="*/ 0 h 1142290"/>
              <a:gd name="connsiteX2" fmla="*/ 958266 w 1115623"/>
              <a:gd name="connsiteY2" fmla="*/ 0 h 1142290"/>
              <a:gd name="connsiteX3" fmla="*/ 1112448 w 1115623"/>
              <a:gd name="connsiteY3" fmla="*/ 125607 h 1142290"/>
              <a:gd name="connsiteX4" fmla="*/ 1115623 w 1115623"/>
              <a:gd name="connsiteY4" fmla="*/ 956358 h 1142290"/>
              <a:gd name="connsiteX5" fmla="*/ 929691 w 1115623"/>
              <a:gd name="connsiteY5" fmla="*/ 1142290 h 1142290"/>
              <a:gd name="connsiteX6" fmla="*/ 185987 w 1115623"/>
              <a:gd name="connsiteY6" fmla="*/ 1142290 h 1142290"/>
              <a:gd name="connsiteX7" fmla="*/ 55 w 1115623"/>
              <a:gd name="connsiteY7" fmla="*/ 956358 h 1142290"/>
              <a:gd name="connsiteX8" fmla="*/ 55 w 1115623"/>
              <a:gd name="connsiteY8" fmla="*/ 185932 h 1142290"/>
              <a:gd name="connsiteX0" fmla="*/ 0 w 1125093"/>
              <a:gd name="connsiteY0" fmla="*/ 91113 h 1142721"/>
              <a:gd name="connsiteX1" fmla="*/ 106557 w 1125093"/>
              <a:gd name="connsiteY1" fmla="*/ 431 h 1142721"/>
              <a:gd name="connsiteX2" fmla="*/ 967736 w 1125093"/>
              <a:gd name="connsiteY2" fmla="*/ 431 h 1142721"/>
              <a:gd name="connsiteX3" fmla="*/ 1121918 w 1125093"/>
              <a:gd name="connsiteY3" fmla="*/ 126038 h 1142721"/>
              <a:gd name="connsiteX4" fmla="*/ 1125093 w 1125093"/>
              <a:gd name="connsiteY4" fmla="*/ 956789 h 1142721"/>
              <a:gd name="connsiteX5" fmla="*/ 939161 w 1125093"/>
              <a:gd name="connsiteY5" fmla="*/ 1142721 h 1142721"/>
              <a:gd name="connsiteX6" fmla="*/ 195457 w 1125093"/>
              <a:gd name="connsiteY6" fmla="*/ 1142721 h 1142721"/>
              <a:gd name="connsiteX7" fmla="*/ 9525 w 1125093"/>
              <a:gd name="connsiteY7" fmla="*/ 956789 h 1142721"/>
              <a:gd name="connsiteX8" fmla="*/ 0 w 1125093"/>
              <a:gd name="connsiteY8" fmla="*/ 91113 h 1142721"/>
              <a:gd name="connsiteX0" fmla="*/ 0 w 1121918"/>
              <a:gd name="connsiteY0" fmla="*/ 147832 h 1142290"/>
              <a:gd name="connsiteX1" fmla="*/ 103382 w 1121918"/>
              <a:gd name="connsiteY1" fmla="*/ 0 h 1142290"/>
              <a:gd name="connsiteX2" fmla="*/ 964561 w 1121918"/>
              <a:gd name="connsiteY2" fmla="*/ 0 h 1142290"/>
              <a:gd name="connsiteX3" fmla="*/ 1118743 w 1121918"/>
              <a:gd name="connsiteY3" fmla="*/ 125607 h 1142290"/>
              <a:gd name="connsiteX4" fmla="*/ 1121918 w 1121918"/>
              <a:gd name="connsiteY4" fmla="*/ 956358 h 1142290"/>
              <a:gd name="connsiteX5" fmla="*/ 935986 w 1121918"/>
              <a:gd name="connsiteY5" fmla="*/ 1142290 h 1142290"/>
              <a:gd name="connsiteX6" fmla="*/ 192282 w 1121918"/>
              <a:gd name="connsiteY6" fmla="*/ 1142290 h 1142290"/>
              <a:gd name="connsiteX7" fmla="*/ 6350 w 1121918"/>
              <a:gd name="connsiteY7" fmla="*/ 956358 h 1142290"/>
              <a:gd name="connsiteX8" fmla="*/ 0 w 1121918"/>
              <a:gd name="connsiteY8" fmla="*/ 147832 h 1142290"/>
              <a:gd name="connsiteX0" fmla="*/ 0 w 1121918"/>
              <a:gd name="connsiteY0" fmla="*/ 125607 h 1142290"/>
              <a:gd name="connsiteX1" fmla="*/ 103382 w 1121918"/>
              <a:gd name="connsiteY1" fmla="*/ 0 h 1142290"/>
              <a:gd name="connsiteX2" fmla="*/ 964561 w 1121918"/>
              <a:gd name="connsiteY2" fmla="*/ 0 h 1142290"/>
              <a:gd name="connsiteX3" fmla="*/ 1118743 w 1121918"/>
              <a:gd name="connsiteY3" fmla="*/ 125607 h 1142290"/>
              <a:gd name="connsiteX4" fmla="*/ 1121918 w 1121918"/>
              <a:gd name="connsiteY4" fmla="*/ 956358 h 1142290"/>
              <a:gd name="connsiteX5" fmla="*/ 935986 w 1121918"/>
              <a:gd name="connsiteY5" fmla="*/ 1142290 h 1142290"/>
              <a:gd name="connsiteX6" fmla="*/ 192282 w 1121918"/>
              <a:gd name="connsiteY6" fmla="*/ 1142290 h 1142290"/>
              <a:gd name="connsiteX7" fmla="*/ 6350 w 1121918"/>
              <a:gd name="connsiteY7" fmla="*/ 956358 h 1142290"/>
              <a:gd name="connsiteX8" fmla="*/ 0 w 1121918"/>
              <a:gd name="connsiteY8" fmla="*/ 125607 h 1142290"/>
              <a:gd name="connsiteX0" fmla="*/ 0 w 1121918"/>
              <a:gd name="connsiteY0" fmla="*/ 125607 h 1142290"/>
              <a:gd name="connsiteX1" fmla="*/ 103382 w 1121918"/>
              <a:gd name="connsiteY1" fmla="*/ 0 h 1142290"/>
              <a:gd name="connsiteX2" fmla="*/ 964561 w 1121918"/>
              <a:gd name="connsiteY2" fmla="*/ 0 h 1142290"/>
              <a:gd name="connsiteX3" fmla="*/ 1118743 w 1121918"/>
              <a:gd name="connsiteY3" fmla="*/ 125607 h 1142290"/>
              <a:gd name="connsiteX4" fmla="*/ 1121918 w 1121918"/>
              <a:gd name="connsiteY4" fmla="*/ 956358 h 1142290"/>
              <a:gd name="connsiteX5" fmla="*/ 935986 w 1121918"/>
              <a:gd name="connsiteY5" fmla="*/ 1142290 h 1142290"/>
              <a:gd name="connsiteX6" fmla="*/ 192282 w 1121918"/>
              <a:gd name="connsiteY6" fmla="*/ 1142290 h 1142290"/>
              <a:gd name="connsiteX7" fmla="*/ 6350 w 1121918"/>
              <a:gd name="connsiteY7" fmla="*/ 956358 h 1142290"/>
              <a:gd name="connsiteX8" fmla="*/ 0 w 1121918"/>
              <a:gd name="connsiteY8" fmla="*/ 125607 h 1142290"/>
              <a:gd name="connsiteX0" fmla="*/ 0 w 1121918"/>
              <a:gd name="connsiteY0" fmla="*/ 131957 h 1148640"/>
              <a:gd name="connsiteX1" fmla="*/ 170057 w 1121918"/>
              <a:gd name="connsiteY1" fmla="*/ 0 h 1148640"/>
              <a:gd name="connsiteX2" fmla="*/ 964561 w 1121918"/>
              <a:gd name="connsiteY2" fmla="*/ 6350 h 1148640"/>
              <a:gd name="connsiteX3" fmla="*/ 1118743 w 1121918"/>
              <a:gd name="connsiteY3" fmla="*/ 131957 h 1148640"/>
              <a:gd name="connsiteX4" fmla="*/ 1121918 w 1121918"/>
              <a:gd name="connsiteY4" fmla="*/ 962708 h 1148640"/>
              <a:gd name="connsiteX5" fmla="*/ 935986 w 1121918"/>
              <a:gd name="connsiteY5" fmla="*/ 1148640 h 1148640"/>
              <a:gd name="connsiteX6" fmla="*/ 192282 w 1121918"/>
              <a:gd name="connsiteY6" fmla="*/ 1148640 h 1148640"/>
              <a:gd name="connsiteX7" fmla="*/ 6350 w 1121918"/>
              <a:gd name="connsiteY7" fmla="*/ 962708 h 1148640"/>
              <a:gd name="connsiteX8" fmla="*/ 0 w 1121918"/>
              <a:gd name="connsiteY8" fmla="*/ 131957 h 1148640"/>
              <a:gd name="connsiteX0" fmla="*/ 0 w 1121918"/>
              <a:gd name="connsiteY0" fmla="*/ 131957 h 1148640"/>
              <a:gd name="connsiteX1" fmla="*/ 138307 w 1121918"/>
              <a:gd name="connsiteY1" fmla="*/ 0 h 1148640"/>
              <a:gd name="connsiteX2" fmla="*/ 964561 w 1121918"/>
              <a:gd name="connsiteY2" fmla="*/ 6350 h 1148640"/>
              <a:gd name="connsiteX3" fmla="*/ 1118743 w 1121918"/>
              <a:gd name="connsiteY3" fmla="*/ 131957 h 1148640"/>
              <a:gd name="connsiteX4" fmla="*/ 1121918 w 1121918"/>
              <a:gd name="connsiteY4" fmla="*/ 962708 h 1148640"/>
              <a:gd name="connsiteX5" fmla="*/ 935986 w 1121918"/>
              <a:gd name="connsiteY5" fmla="*/ 1148640 h 1148640"/>
              <a:gd name="connsiteX6" fmla="*/ 192282 w 1121918"/>
              <a:gd name="connsiteY6" fmla="*/ 1148640 h 1148640"/>
              <a:gd name="connsiteX7" fmla="*/ 6350 w 1121918"/>
              <a:gd name="connsiteY7" fmla="*/ 962708 h 1148640"/>
              <a:gd name="connsiteX8" fmla="*/ 0 w 1121918"/>
              <a:gd name="connsiteY8" fmla="*/ 131957 h 1148640"/>
              <a:gd name="connsiteX0" fmla="*/ 0 w 1121918"/>
              <a:gd name="connsiteY0" fmla="*/ 131957 h 1148640"/>
              <a:gd name="connsiteX1" fmla="*/ 119257 w 1121918"/>
              <a:gd name="connsiteY1" fmla="*/ 0 h 1148640"/>
              <a:gd name="connsiteX2" fmla="*/ 964561 w 1121918"/>
              <a:gd name="connsiteY2" fmla="*/ 6350 h 1148640"/>
              <a:gd name="connsiteX3" fmla="*/ 1118743 w 1121918"/>
              <a:gd name="connsiteY3" fmla="*/ 131957 h 1148640"/>
              <a:gd name="connsiteX4" fmla="*/ 1121918 w 1121918"/>
              <a:gd name="connsiteY4" fmla="*/ 962708 h 1148640"/>
              <a:gd name="connsiteX5" fmla="*/ 935986 w 1121918"/>
              <a:gd name="connsiteY5" fmla="*/ 1148640 h 1148640"/>
              <a:gd name="connsiteX6" fmla="*/ 192282 w 1121918"/>
              <a:gd name="connsiteY6" fmla="*/ 1148640 h 1148640"/>
              <a:gd name="connsiteX7" fmla="*/ 6350 w 1121918"/>
              <a:gd name="connsiteY7" fmla="*/ 962708 h 1148640"/>
              <a:gd name="connsiteX8" fmla="*/ 0 w 1121918"/>
              <a:gd name="connsiteY8" fmla="*/ 131957 h 1148640"/>
              <a:gd name="connsiteX0" fmla="*/ 0 w 1121918"/>
              <a:gd name="connsiteY0" fmla="*/ 131957 h 1148640"/>
              <a:gd name="connsiteX1" fmla="*/ 119257 w 1121918"/>
              <a:gd name="connsiteY1" fmla="*/ 0 h 1148640"/>
              <a:gd name="connsiteX2" fmla="*/ 964561 w 1121918"/>
              <a:gd name="connsiteY2" fmla="*/ 6350 h 1148640"/>
              <a:gd name="connsiteX3" fmla="*/ 1118743 w 1121918"/>
              <a:gd name="connsiteY3" fmla="*/ 131957 h 1148640"/>
              <a:gd name="connsiteX4" fmla="*/ 1121918 w 1121918"/>
              <a:gd name="connsiteY4" fmla="*/ 962708 h 1148640"/>
              <a:gd name="connsiteX5" fmla="*/ 935986 w 1121918"/>
              <a:gd name="connsiteY5" fmla="*/ 1148640 h 1148640"/>
              <a:gd name="connsiteX6" fmla="*/ 128782 w 1121918"/>
              <a:gd name="connsiteY6" fmla="*/ 1139115 h 1148640"/>
              <a:gd name="connsiteX7" fmla="*/ 6350 w 1121918"/>
              <a:gd name="connsiteY7" fmla="*/ 962708 h 1148640"/>
              <a:gd name="connsiteX8" fmla="*/ 0 w 1121918"/>
              <a:gd name="connsiteY8" fmla="*/ 131957 h 1148640"/>
              <a:gd name="connsiteX0" fmla="*/ 0 w 1121918"/>
              <a:gd name="connsiteY0" fmla="*/ 131957 h 1148640"/>
              <a:gd name="connsiteX1" fmla="*/ 119257 w 1121918"/>
              <a:gd name="connsiteY1" fmla="*/ 0 h 1148640"/>
              <a:gd name="connsiteX2" fmla="*/ 964561 w 1121918"/>
              <a:gd name="connsiteY2" fmla="*/ 6350 h 1148640"/>
              <a:gd name="connsiteX3" fmla="*/ 1118743 w 1121918"/>
              <a:gd name="connsiteY3" fmla="*/ 131957 h 1148640"/>
              <a:gd name="connsiteX4" fmla="*/ 1121918 w 1121918"/>
              <a:gd name="connsiteY4" fmla="*/ 962708 h 1148640"/>
              <a:gd name="connsiteX5" fmla="*/ 935986 w 1121918"/>
              <a:gd name="connsiteY5" fmla="*/ 1148640 h 1148640"/>
              <a:gd name="connsiteX6" fmla="*/ 128782 w 1121918"/>
              <a:gd name="connsiteY6" fmla="*/ 1139115 h 1148640"/>
              <a:gd name="connsiteX7" fmla="*/ 9525 w 1121918"/>
              <a:gd name="connsiteY7" fmla="*/ 1042083 h 1148640"/>
              <a:gd name="connsiteX8" fmla="*/ 0 w 1121918"/>
              <a:gd name="connsiteY8" fmla="*/ 131957 h 1148640"/>
              <a:gd name="connsiteX0" fmla="*/ 0 w 1121918"/>
              <a:gd name="connsiteY0" fmla="*/ 131957 h 1142290"/>
              <a:gd name="connsiteX1" fmla="*/ 119257 w 1121918"/>
              <a:gd name="connsiteY1" fmla="*/ 0 h 1142290"/>
              <a:gd name="connsiteX2" fmla="*/ 964561 w 1121918"/>
              <a:gd name="connsiteY2" fmla="*/ 6350 h 1142290"/>
              <a:gd name="connsiteX3" fmla="*/ 1118743 w 1121918"/>
              <a:gd name="connsiteY3" fmla="*/ 131957 h 1142290"/>
              <a:gd name="connsiteX4" fmla="*/ 1121918 w 1121918"/>
              <a:gd name="connsiteY4" fmla="*/ 962708 h 1142290"/>
              <a:gd name="connsiteX5" fmla="*/ 986786 w 1121918"/>
              <a:gd name="connsiteY5" fmla="*/ 1142290 h 1142290"/>
              <a:gd name="connsiteX6" fmla="*/ 128782 w 1121918"/>
              <a:gd name="connsiteY6" fmla="*/ 1139115 h 1142290"/>
              <a:gd name="connsiteX7" fmla="*/ 9525 w 1121918"/>
              <a:gd name="connsiteY7" fmla="*/ 1042083 h 1142290"/>
              <a:gd name="connsiteX8" fmla="*/ 0 w 1121918"/>
              <a:gd name="connsiteY8" fmla="*/ 131957 h 1142290"/>
              <a:gd name="connsiteX0" fmla="*/ 0 w 1121918"/>
              <a:gd name="connsiteY0" fmla="*/ 131957 h 1142290"/>
              <a:gd name="connsiteX1" fmla="*/ 119257 w 1121918"/>
              <a:gd name="connsiteY1" fmla="*/ 0 h 1142290"/>
              <a:gd name="connsiteX2" fmla="*/ 964561 w 1121918"/>
              <a:gd name="connsiteY2" fmla="*/ 6350 h 1142290"/>
              <a:gd name="connsiteX3" fmla="*/ 1118743 w 1121918"/>
              <a:gd name="connsiteY3" fmla="*/ 131957 h 1142290"/>
              <a:gd name="connsiteX4" fmla="*/ 1121918 w 1121918"/>
              <a:gd name="connsiteY4" fmla="*/ 1029383 h 1142290"/>
              <a:gd name="connsiteX5" fmla="*/ 986786 w 1121918"/>
              <a:gd name="connsiteY5" fmla="*/ 1142290 h 1142290"/>
              <a:gd name="connsiteX6" fmla="*/ 128782 w 1121918"/>
              <a:gd name="connsiteY6" fmla="*/ 1139115 h 1142290"/>
              <a:gd name="connsiteX7" fmla="*/ 9525 w 1121918"/>
              <a:gd name="connsiteY7" fmla="*/ 1042083 h 1142290"/>
              <a:gd name="connsiteX8" fmla="*/ 0 w 1121918"/>
              <a:gd name="connsiteY8" fmla="*/ 131957 h 1142290"/>
              <a:gd name="connsiteX0" fmla="*/ 0 w 1121918"/>
              <a:gd name="connsiteY0" fmla="*/ 131957 h 1142290"/>
              <a:gd name="connsiteX1" fmla="*/ 119257 w 1121918"/>
              <a:gd name="connsiteY1" fmla="*/ 0 h 1142290"/>
              <a:gd name="connsiteX2" fmla="*/ 964561 w 1121918"/>
              <a:gd name="connsiteY2" fmla="*/ 6350 h 1142290"/>
              <a:gd name="connsiteX3" fmla="*/ 1121918 w 1121918"/>
              <a:gd name="connsiteY3" fmla="*/ 103382 h 1142290"/>
              <a:gd name="connsiteX4" fmla="*/ 1121918 w 1121918"/>
              <a:gd name="connsiteY4" fmla="*/ 1029383 h 1142290"/>
              <a:gd name="connsiteX5" fmla="*/ 986786 w 1121918"/>
              <a:gd name="connsiteY5" fmla="*/ 1142290 h 1142290"/>
              <a:gd name="connsiteX6" fmla="*/ 128782 w 1121918"/>
              <a:gd name="connsiteY6" fmla="*/ 1139115 h 1142290"/>
              <a:gd name="connsiteX7" fmla="*/ 9525 w 1121918"/>
              <a:gd name="connsiteY7" fmla="*/ 1042083 h 1142290"/>
              <a:gd name="connsiteX8" fmla="*/ 0 w 1121918"/>
              <a:gd name="connsiteY8" fmla="*/ 131957 h 1142290"/>
              <a:gd name="connsiteX0" fmla="*/ 0 w 1125093"/>
              <a:gd name="connsiteY0" fmla="*/ 131957 h 1142290"/>
              <a:gd name="connsiteX1" fmla="*/ 119257 w 1125093"/>
              <a:gd name="connsiteY1" fmla="*/ 0 h 1142290"/>
              <a:gd name="connsiteX2" fmla="*/ 964561 w 1125093"/>
              <a:gd name="connsiteY2" fmla="*/ 6350 h 1142290"/>
              <a:gd name="connsiteX3" fmla="*/ 1125093 w 1125093"/>
              <a:gd name="connsiteY3" fmla="*/ 147832 h 1142290"/>
              <a:gd name="connsiteX4" fmla="*/ 1121918 w 1125093"/>
              <a:gd name="connsiteY4" fmla="*/ 1029383 h 1142290"/>
              <a:gd name="connsiteX5" fmla="*/ 986786 w 1125093"/>
              <a:gd name="connsiteY5" fmla="*/ 1142290 h 1142290"/>
              <a:gd name="connsiteX6" fmla="*/ 128782 w 1125093"/>
              <a:gd name="connsiteY6" fmla="*/ 1139115 h 1142290"/>
              <a:gd name="connsiteX7" fmla="*/ 9525 w 1125093"/>
              <a:gd name="connsiteY7" fmla="*/ 1042083 h 1142290"/>
              <a:gd name="connsiteX8" fmla="*/ 0 w 1125093"/>
              <a:gd name="connsiteY8" fmla="*/ 131957 h 1142290"/>
              <a:gd name="connsiteX0" fmla="*/ 0 w 1125093"/>
              <a:gd name="connsiteY0" fmla="*/ 131957 h 1142290"/>
              <a:gd name="connsiteX1" fmla="*/ 119257 w 1125093"/>
              <a:gd name="connsiteY1" fmla="*/ 0 h 1142290"/>
              <a:gd name="connsiteX2" fmla="*/ 964561 w 1125093"/>
              <a:gd name="connsiteY2" fmla="*/ 6350 h 1142290"/>
              <a:gd name="connsiteX3" fmla="*/ 1125093 w 1125093"/>
              <a:gd name="connsiteY3" fmla="*/ 116082 h 1142290"/>
              <a:gd name="connsiteX4" fmla="*/ 1121918 w 1125093"/>
              <a:gd name="connsiteY4" fmla="*/ 1029383 h 1142290"/>
              <a:gd name="connsiteX5" fmla="*/ 986786 w 1125093"/>
              <a:gd name="connsiteY5" fmla="*/ 1142290 h 1142290"/>
              <a:gd name="connsiteX6" fmla="*/ 128782 w 1125093"/>
              <a:gd name="connsiteY6" fmla="*/ 1139115 h 1142290"/>
              <a:gd name="connsiteX7" fmla="*/ 9525 w 1125093"/>
              <a:gd name="connsiteY7" fmla="*/ 1042083 h 1142290"/>
              <a:gd name="connsiteX8" fmla="*/ 0 w 1125093"/>
              <a:gd name="connsiteY8" fmla="*/ 131957 h 1142290"/>
              <a:gd name="connsiteX0" fmla="*/ 0 w 1125093"/>
              <a:gd name="connsiteY0" fmla="*/ 131957 h 1142290"/>
              <a:gd name="connsiteX1" fmla="*/ 119257 w 1125093"/>
              <a:gd name="connsiteY1" fmla="*/ 0 h 1142290"/>
              <a:gd name="connsiteX2" fmla="*/ 1005836 w 1125093"/>
              <a:gd name="connsiteY2" fmla="*/ 6350 h 1142290"/>
              <a:gd name="connsiteX3" fmla="*/ 1125093 w 1125093"/>
              <a:gd name="connsiteY3" fmla="*/ 116082 h 1142290"/>
              <a:gd name="connsiteX4" fmla="*/ 1121918 w 1125093"/>
              <a:gd name="connsiteY4" fmla="*/ 1029383 h 1142290"/>
              <a:gd name="connsiteX5" fmla="*/ 986786 w 1125093"/>
              <a:gd name="connsiteY5" fmla="*/ 1142290 h 1142290"/>
              <a:gd name="connsiteX6" fmla="*/ 128782 w 1125093"/>
              <a:gd name="connsiteY6" fmla="*/ 1139115 h 1142290"/>
              <a:gd name="connsiteX7" fmla="*/ 9525 w 1125093"/>
              <a:gd name="connsiteY7" fmla="*/ 1042083 h 1142290"/>
              <a:gd name="connsiteX8" fmla="*/ 0 w 1125093"/>
              <a:gd name="connsiteY8" fmla="*/ 131957 h 114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093" h="1142290">
                <a:moveTo>
                  <a:pt x="0" y="131957"/>
                </a:moveTo>
                <a:cubicBezTo>
                  <a:pt x="0" y="29270"/>
                  <a:pt x="16570" y="0"/>
                  <a:pt x="119257" y="0"/>
                </a:cubicBezTo>
                <a:lnTo>
                  <a:pt x="1005836" y="6350"/>
                </a:lnTo>
                <a:cubicBezTo>
                  <a:pt x="1108523" y="6350"/>
                  <a:pt x="1125093" y="13395"/>
                  <a:pt x="1125093" y="116082"/>
                </a:cubicBezTo>
                <a:cubicBezTo>
                  <a:pt x="1124035" y="409932"/>
                  <a:pt x="1122976" y="735533"/>
                  <a:pt x="1121918" y="1029383"/>
                </a:cubicBezTo>
                <a:cubicBezTo>
                  <a:pt x="1121918" y="1132070"/>
                  <a:pt x="1089473" y="1142290"/>
                  <a:pt x="986786" y="1142290"/>
                </a:cubicBezTo>
                <a:lnTo>
                  <a:pt x="128782" y="1139115"/>
                </a:lnTo>
                <a:cubicBezTo>
                  <a:pt x="26095" y="1139115"/>
                  <a:pt x="9525" y="1144770"/>
                  <a:pt x="9525" y="1042083"/>
                </a:cubicBezTo>
                <a:cubicBezTo>
                  <a:pt x="7408" y="772574"/>
                  <a:pt x="2117" y="401466"/>
                  <a:pt x="0" y="131957"/>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zh-CN" altLang="en-US" sz="2000">
              <a:latin typeface="Cambria" panose="02040503050406030204" pitchFamily="18" charset="0"/>
            </a:endParaRPr>
          </a:p>
        </p:txBody>
      </p:sp>
      <p:cxnSp>
        <p:nvCxnSpPr>
          <p:cNvPr id="1033" name="直接连接符 1032">
            <a:extLst>
              <a:ext uri="{FF2B5EF4-FFF2-40B4-BE49-F238E27FC236}">
                <a16:creationId xmlns:a16="http://schemas.microsoft.com/office/drawing/2014/main" id="{9B606442-BF2C-4987-8FA3-C579E5659FA4}"/>
              </a:ext>
            </a:extLst>
          </p:cNvPr>
          <p:cNvCxnSpPr>
            <a:cxnSpLocks/>
          </p:cNvCxnSpPr>
          <p:nvPr/>
        </p:nvCxnSpPr>
        <p:spPr>
          <a:xfrm>
            <a:off x="4754381" y="4875830"/>
            <a:ext cx="0" cy="101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5" name="直接连接符 284">
            <a:extLst>
              <a:ext uri="{FF2B5EF4-FFF2-40B4-BE49-F238E27FC236}">
                <a16:creationId xmlns:a16="http://schemas.microsoft.com/office/drawing/2014/main" id="{B1468E4D-F45A-4AD0-86CD-D3671377F376}"/>
              </a:ext>
            </a:extLst>
          </p:cNvPr>
          <p:cNvCxnSpPr>
            <a:cxnSpLocks/>
          </p:cNvCxnSpPr>
          <p:nvPr/>
        </p:nvCxnSpPr>
        <p:spPr>
          <a:xfrm>
            <a:off x="4904590" y="4856780"/>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8" name="直接连接符 287">
            <a:extLst>
              <a:ext uri="{FF2B5EF4-FFF2-40B4-BE49-F238E27FC236}">
                <a16:creationId xmlns:a16="http://schemas.microsoft.com/office/drawing/2014/main" id="{D1180C51-4336-4547-B521-096EA939A2E8}"/>
              </a:ext>
            </a:extLst>
          </p:cNvPr>
          <p:cNvCxnSpPr>
            <a:cxnSpLocks/>
          </p:cNvCxnSpPr>
          <p:nvPr/>
        </p:nvCxnSpPr>
        <p:spPr>
          <a:xfrm>
            <a:off x="5054418" y="4856780"/>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0" name="直接连接符 289">
            <a:extLst>
              <a:ext uri="{FF2B5EF4-FFF2-40B4-BE49-F238E27FC236}">
                <a16:creationId xmlns:a16="http://schemas.microsoft.com/office/drawing/2014/main" id="{273F2154-0E51-407A-BEB8-2999619C327E}"/>
              </a:ext>
            </a:extLst>
          </p:cNvPr>
          <p:cNvCxnSpPr>
            <a:cxnSpLocks/>
          </p:cNvCxnSpPr>
          <p:nvPr/>
        </p:nvCxnSpPr>
        <p:spPr>
          <a:xfrm>
            <a:off x="5204436" y="4856780"/>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2" name="直接连接符 291">
            <a:extLst>
              <a:ext uri="{FF2B5EF4-FFF2-40B4-BE49-F238E27FC236}">
                <a16:creationId xmlns:a16="http://schemas.microsoft.com/office/drawing/2014/main" id="{677D9D51-30E3-4130-BA1B-3B9EA8E7402F}"/>
              </a:ext>
            </a:extLst>
          </p:cNvPr>
          <p:cNvCxnSpPr>
            <a:cxnSpLocks/>
          </p:cNvCxnSpPr>
          <p:nvPr/>
        </p:nvCxnSpPr>
        <p:spPr>
          <a:xfrm>
            <a:off x="5356837" y="4856780"/>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4" name="直接连接符 293">
            <a:extLst>
              <a:ext uri="{FF2B5EF4-FFF2-40B4-BE49-F238E27FC236}">
                <a16:creationId xmlns:a16="http://schemas.microsoft.com/office/drawing/2014/main" id="{2F5B672C-5E6C-4BE3-A638-DA5133421E97}"/>
              </a:ext>
            </a:extLst>
          </p:cNvPr>
          <p:cNvCxnSpPr>
            <a:cxnSpLocks/>
          </p:cNvCxnSpPr>
          <p:nvPr/>
        </p:nvCxnSpPr>
        <p:spPr>
          <a:xfrm>
            <a:off x="5504474" y="4856780"/>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5" name="直接连接符 294">
            <a:extLst>
              <a:ext uri="{FF2B5EF4-FFF2-40B4-BE49-F238E27FC236}">
                <a16:creationId xmlns:a16="http://schemas.microsoft.com/office/drawing/2014/main" id="{87045B79-270A-4066-BA2B-D86628960750}"/>
              </a:ext>
            </a:extLst>
          </p:cNvPr>
          <p:cNvCxnSpPr>
            <a:cxnSpLocks/>
          </p:cNvCxnSpPr>
          <p:nvPr/>
        </p:nvCxnSpPr>
        <p:spPr>
          <a:xfrm>
            <a:off x="4754381" y="4856780"/>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5" name="直接连接符 304">
            <a:extLst>
              <a:ext uri="{FF2B5EF4-FFF2-40B4-BE49-F238E27FC236}">
                <a16:creationId xmlns:a16="http://schemas.microsoft.com/office/drawing/2014/main" id="{BD740AA5-279B-43D1-B872-DB18B7113300}"/>
              </a:ext>
            </a:extLst>
          </p:cNvPr>
          <p:cNvCxnSpPr>
            <a:cxnSpLocks/>
          </p:cNvCxnSpPr>
          <p:nvPr/>
        </p:nvCxnSpPr>
        <p:spPr>
          <a:xfrm>
            <a:off x="4919994" y="6060536"/>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6" name="直接连接符 305">
            <a:extLst>
              <a:ext uri="{FF2B5EF4-FFF2-40B4-BE49-F238E27FC236}">
                <a16:creationId xmlns:a16="http://schemas.microsoft.com/office/drawing/2014/main" id="{3D3FA082-2E3F-4E2B-B46A-823268FBC293}"/>
              </a:ext>
            </a:extLst>
          </p:cNvPr>
          <p:cNvCxnSpPr>
            <a:cxnSpLocks/>
          </p:cNvCxnSpPr>
          <p:nvPr/>
        </p:nvCxnSpPr>
        <p:spPr>
          <a:xfrm>
            <a:off x="5069822" y="6060536"/>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7" name="直接连接符 306">
            <a:extLst>
              <a:ext uri="{FF2B5EF4-FFF2-40B4-BE49-F238E27FC236}">
                <a16:creationId xmlns:a16="http://schemas.microsoft.com/office/drawing/2014/main" id="{3983017C-6052-4416-BDC0-56C22BC90B90}"/>
              </a:ext>
            </a:extLst>
          </p:cNvPr>
          <p:cNvCxnSpPr>
            <a:cxnSpLocks/>
          </p:cNvCxnSpPr>
          <p:nvPr/>
        </p:nvCxnSpPr>
        <p:spPr>
          <a:xfrm>
            <a:off x="5219840" y="6060536"/>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8" name="直接连接符 307">
            <a:extLst>
              <a:ext uri="{FF2B5EF4-FFF2-40B4-BE49-F238E27FC236}">
                <a16:creationId xmlns:a16="http://schemas.microsoft.com/office/drawing/2014/main" id="{7C152921-AE91-4257-9129-587CA9B0CC66}"/>
              </a:ext>
            </a:extLst>
          </p:cNvPr>
          <p:cNvCxnSpPr>
            <a:cxnSpLocks/>
          </p:cNvCxnSpPr>
          <p:nvPr/>
        </p:nvCxnSpPr>
        <p:spPr>
          <a:xfrm>
            <a:off x="5372241" y="6060536"/>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9" name="直接连接符 308">
            <a:extLst>
              <a:ext uri="{FF2B5EF4-FFF2-40B4-BE49-F238E27FC236}">
                <a16:creationId xmlns:a16="http://schemas.microsoft.com/office/drawing/2014/main" id="{017EB2E7-983E-4440-9E82-D32CEA98A0E6}"/>
              </a:ext>
            </a:extLst>
          </p:cNvPr>
          <p:cNvCxnSpPr>
            <a:cxnSpLocks/>
          </p:cNvCxnSpPr>
          <p:nvPr/>
        </p:nvCxnSpPr>
        <p:spPr>
          <a:xfrm>
            <a:off x="5519878" y="6060536"/>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0" name="直接连接符 309">
            <a:extLst>
              <a:ext uri="{FF2B5EF4-FFF2-40B4-BE49-F238E27FC236}">
                <a16:creationId xmlns:a16="http://schemas.microsoft.com/office/drawing/2014/main" id="{D4923A82-E279-429B-849E-45A014356555}"/>
              </a:ext>
            </a:extLst>
          </p:cNvPr>
          <p:cNvCxnSpPr>
            <a:cxnSpLocks/>
          </p:cNvCxnSpPr>
          <p:nvPr/>
        </p:nvCxnSpPr>
        <p:spPr>
          <a:xfrm>
            <a:off x="4769785" y="6060536"/>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3" name="直接连接符 322">
            <a:extLst>
              <a:ext uri="{FF2B5EF4-FFF2-40B4-BE49-F238E27FC236}">
                <a16:creationId xmlns:a16="http://schemas.microsoft.com/office/drawing/2014/main" id="{3853A1A4-CAFD-49F3-A358-5C6965A99509}"/>
              </a:ext>
            </a:extLst>
          </p:cNvPr>
          <p:cNvCxnSpPr>
            <a:cxnSpLocks/>
          </p:cNvCxnSpPr>
          <p:nvPr/>
        </p:nvCxnSpPr>
        <p:spPr>
          <a:xfrm rot="5400000" flipV="1">
            <a:off x="5727523" y="5128242"/>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4" name="直接连接符 323">
            <a:extLst>
              <a:ext uri="{FF2B5EF4-FFF2-40B4-BE49-F238E27FC236}">
                <a16:creationId xmlns:a16="http://schemas.microsoft.com/office/drawing/2014/main" id="{A9E542D2-6ADE-4ABE-A2B7-3AC0150CCB4C}"/>
              </a:ext>
            </a:extLst>
          </p:cNvPr>
          <p:cNvCxnSpPr>
            <a:cxnSpLocks/>
          </p:cNvCxnSpPr>
          <p:nvPr/>
        </p:nvCxnSpPr>
        <p:spPr>
          <a:xfrm rot="5400000" flipV="1">
            <a:off x="5727523" y="5585443"/>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5" name="直接连接符 324">
            <a:extLst>
              <a:ext uri="{FF2B5EF4-FFF2-40B4-BE49-F238E27FC236}">
                <a16:creationId xmlns:a16="http://schemas.microsoft.com/office/drawing/2014/main" id="{9257A308-BD1E-45D5-8162-D242A249B020}"/>
              </a:ext>
            </a:extLst>
          </p:cNvPr>
          <p:cNvCxnSpPr>
            <a:cxnSpLocks/>
          </p:cNvCxnSpPr>
          <p:nvPr/>
        </p:nvCxnSpPr>
        <p:spPr>
          <a:xfrm rot="5400000" flipV="1">
            <a:off x="5729904" y="5740224"/>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6" name="直接连接符 325">
            <a:extLst>
              <a:ext uri="{FF2B5EF4-FFF2-40B4-BE49-F238E27FC236}">
                <a16:creationId xmlns:a16="http://schemas.microsoft.com/office/drawing/2014/main" id="{C3350684-F8C7-4B8D-9A6F-784482F8C739}"/>
              </a:ext>
            </a:extLst>
          </p:cNvPr>
          <p:cNvCxnSpPr>
            <a:cxnSpLocks/>
          </p:cNvCxnSpPr>
          <p:nvPr/>
        </p:nvCxnSpPr>
        <p:spPr>
          <a:xfrm rot="5400000" flipV="1">
            <a:off x="5727523" y="5435423"/>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7" name="直接连接符 326">
            <a:extLst>
              <a:ext uri="{FF2B5EF4-FFF2-40B4-BE49-F238E27FC236}">
                <a16:creationId xmlns:a16="http://schemas.microsoft.com/office/drawing/2014/main" id="{8D69A273-C445-46A7-A3E8-968E278915CC}"/>
              </a:ext>
            </a:extLst>
          </p:cNvPr>
          <p:cNvCxnSpPr>
            <a:cxnSpLocks/>
          </p:cNvCxnSpPr>
          <p:nvPr/>
        </p:nvCxnSpPr>
        <p:spPr>
          <a:xfrm rot="5400000" flipV="1">
            <a:off x="5727524" y="5283023"/>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8" name="直接连接符 327">
            <a:extLst>
              <a:ext uri="{FF2B5EF4-FFF2-40B4-BE49-F238E27FC236}">
                <a16:creationId xmlns:a16="http://schemas.microsoft.com/office/drawing/2014/main" id="{EDD5E243-AB3E-43DB-BE79-4B3385794796}"/>
              </a:ext>
            </a:extLst>
          </p:cNvPr>
          <p:cNvCxnSpPr>
            <a:cxnSpLocks/>
          </p:cNvCxnSpPr>
          <p:nvPr/>
        </p:nvCxnSpPr>
        <p:spPr>
          <a:xfrm rot="5400000" flipV="1">
            <a:off x="5727524" y="5890242"/>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9" name="直接连接符 328">
            <a:extLst>
              <a:ext uri="{FF2B5EF4-FFF2-40B4-BE49-F238E27FC236}">
                <a16:creationId xmlns:a16="http://schemas.microsoft.com/office/drawing/2014/main" id="{515D44A4-874D-4C06-9BE6-D197FF2B9D66}"/>
              </a:ext>
            </a:extLst>
          </p:cNvPr>
          <p:cNvCxnSpPr>
            <a:cxnSpLocks/>
          </p:cNvCxnSpPr>
          <p:nvPr/>
        </p:nvCxnSpPr>
        <p:spPr>
          <a:xfrm rot="5400000" flipV="1">
            <a:off x="4499811" y="5123589"/>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0" name="直接连接符 329">
            <a:extLst>
              <a:ext uri="{FF2B5EF4-FFF2-40B4-BE49-F238E27FC236}">
                <a16:creationId xmlns:a16="http://schemas.microsoft.com/office/drawing/2014/main" id="{6BB6D841-25CF-40A5-8640-4058CA3565CD}"/>
              </a:ext>
            </a:extLst>
          </p:cNvPr>
          <p:cNvCxnSpPr>
            <a:cxnSpLocks/>
          </p:cNvCxnSpPr>
          <p:nvPr/>
        </p:nvCxnSpPr>
        <p:spPr>
          <a:xfrm rot="5400000" flipV="1">
            <a:off x="4499811" y="5580790"/>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1" name="直接连接符 330">
            <a:extLst>
              <a:ext uri="{FF2B5EF4-FFF2-40B4-BE49-F238E27FC236}">
                <a16:creationId xmlns:a16="http://schemas.microsoft.com/office/drawing/2014/main" id="{2135B2F4-9101-4F69-9B39-B695139F7B99}"/>
              </a:ext>
            </a:extLst>
          </p:cNvPr>
          <p:cNvCxnSpPr>
            <a:cxnSpLocks/>
          </p:cNvCxnSpPr>
          <p:nvPr/>
        </p:nvCxnSpPr>
        <p:spPr>
          <a:xfrm rot="5400000" flipV="1">
            <a:off x="4502192" y="5735571"/>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2" name="直接连接符 331">
            <a:extLst>
              <a:ext uri="{FF2B5EF4-FFF2-40B4-BE49-F238E27FC236}">
                <a16:creationId xmlns:a16="http://schemas.microsoft.com/office/drawing/2014/main" id="{4943A5EB-9CFF-4A9D-89A1-56C62557316E}"/>
              </a:ext>
            </a:extLst>
          </p:cNvPr>
          <p:cNvCxnSpPr>
            <a:cxnSpLocks/>
          </p:cNvCxnSpPr>
          <p:nvPr/>
        </p:nvCxnSpPr>
        <p:spPr>
          <a:xfrm rot="5400000" flipV="1">
            <a:off x="4499811" y="5430770"/>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3" name="直接连接符 332">
            <a:extLst>
              <a:ext uri="{FF2B5EF4-FFF2-40B4-BE49-F238E27FC236}">
                <a16:creationId xmlns:a16="http://schemas.microsoft.com/office/drawing/2014/main" id="{A519AA3D-3683-4A72-B0C1-03A654FFEEAD}"/>
              </a:ext>
            </a:extLst>
          </p:cNvPr>
          <p:cNvCxnSpPr>
            <a:cxnSpLocks/>
          </p:cNvCxnSpPr>
          <p:nvPr/>
        </p:nvCxnSpPr>
        <p:spPr>
          <a:xfrm rot="5400000" flipV="1">
            <a:off x="4499812" y="5278370"/>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4" name="直接连接符 333">
            <a:extLst>
              <a:ext uri="{FF2B5EF4-FFF2-40B4-BE49-F238E27FC236}">
                <a16:creationId xmlns:a16="http://schemas.microsoft.com/office/drawing/2014/main" id="{CCCB6AC8-1368-4035-88B3-9D3E8CEC41A9}"/>
              </a:ext>
            </a:extLst>
          </p:cNvPr>
          <p:cNvCxnSpPr>
            <a:cxnSpLocks/>
          </p:cNvCxnSpPr>
          <p:nvPr/>
        </p:nvCxnSpPr>
        <p:spPr>
          <a:xfrm rot="5400000" flipV="1">
            <a:off x="4499812" y="5885589"/>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42" name="矩形 1041">
            <a:extLst>
              <a:ext uri="{FF2B5EF4-FFF2-40B4-BE49-F238E27FC236}">
                <a16:creationId xmlns:a16="http://schemas.microsoft.com/office/drawing/2014/main" id="{95D74997-28DC-45EF-A617-CA9834892228}"/>
              </a:ext>
            </a:extLst>
          </p:cNvPr>
          <p:cNvSpPr/>
          <p:nvPr/>
        </p:nvSpPr>
        <p:spPr>
          <a:xfrm>
            <a:off x="4716273" y="5095219"/>
            <a:ext cx="834576" cy="81744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cxnSp>
        <p:nvCxnSpPr>
          <p:cNvPr id="1044" name="直接连接符 1043">
            <a:extLst>
              <a:ext uri="{FF2B5EF4-FFF2-40B4-BE49-F238E27FC236}">
                <a16:creationId xmlns:a16="http://schemas.microsoft.com/office/drawing/2014/main" id="{E71DA784-8431-466D-8F16-874DCE8B192B}"/>
              </a:ext>
            </a:extLst>
          </p:cNvPr>
          <p:cNvCxnSpPr>
            <a:cxnSpLocks/>
          </p:cNvCxnSpPr>
          <p:nvPr/>
        </p:nvCxnSpPr>
        <p:spPr>
          <a:xfrm>
            <a:off x="4855112" y="5354326"/>
            <a:ext cx="539443"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39" name="椭圆 338">
            <a:extLst>
              <a:ext uri="{FF2B5EF4-FFF2-40B4-BE49-F238E27FC236}">
                <a16:creationId xmlns:a16="http://schemas.microsoft.com/office/drawing/2014/main" id="{7F0BCAED-A99D-438C-B113-26894DC142BF}"/>
              </a:ext>
            </a:extLst>
          </p:cNvPr>
          <p:cNvSpPr/>
          <p:nvPr/>
        </p:nvSpPr>
        <p:spPr>
          <a:xfrm>
            <a:off x="4871694" y="5230302"/>
            <a:ext cx="45719" cy="45719"/>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n>
                <a:solidFill>
                  <a:sysClr val="windowText" lastClr="000000"/>
                </a:solidFill>
              </a:ln>
              <a:solidFill>
                <a:schemeClr val="accent6">
                  <a:lumMod val="50000"/>
                </a:schemeClr>
              </a:solidFill>
              <a:latin typeface="Cambria" panose="02040503050406030204" pitchFamily="18" charset="0"/>
            </a:endParaRPr>
          </a:p>
        </p:txBody>
      </p:sp>
      <p:cxnSp>
        <p:nvCxnSpPr>
          <p:cNvPr id="340" name="直接连接符 339">
            <a:extLst>
              <a:ext uri="{FF2B5EF4-FFF2-40B4-BE49-F238E27FC236}">
                <a16:creationId xmlns:a16="http://schemas.microsoft.com/office/drawing/2014/main" id="{6EA58239-A60F-4A4F-B138-6CAED068A66B}"/>
              </a:ext>
            </a:extLst>
          </p:cNvPr>
          <p:cNvCxnSpPr>
            <a:cxnSpLocks/>
          </p:cNvCxnSpPr>
          <p:nvPr/>
        </p:nvCxnSpPr>
        <p:spPr>
          <a:xfrm>
            <a:off x="4855112" y="5461372"/>
            <a:ext cx="42590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2" name="直接连接符 341">
            <a:extLst>
              <a:ext uri="{FF2B5EF4-FFF2-40B4-BE49-F238E27FC236}">
                <a16:creationId xmlns:a16="http://schemas.microsoft.com/office/drawing/2014/main" id="{4124E140-41EB-47B5-BB09-D7DA99E4A40B}"/>
              </a:ext>
            </a:extLst>
          </p:cNvPr>
          <p:cNvCxnSpPr>
            <a:cxnSpLocks/>
          </p:cNvCxnSpPr>
          <p:nvPr/>
        </p:nvCxnSpPr>
        <p:spPr>
          <a:xfrm>
            <a:off x="5331819" y="5461372"/>
            <a:ext cx="6273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7" name="直接连接符 346">
            <a:extLst>
              <a:ext uri="{FF2B5EF4-FFF2-40B4-BE49-F238E27FC236}">
                <a16:creationId xmlns:a16="http://schemas.microsoft.com/office/drawing/2014/main" id="{3FEAA1CA-BB63-43E3-9952-1F928F4E25AB}"/>
              </a:ext>
            </a:extLst>
          </p:cNvPr>
          <p:cNvCxnSpPr>
            <a:cxnSpLocks/>
          </p:cNvCxnSpPr>
          <p:nvPr/>
        </p:nvCxnSpPr>
        <p:spPr>
          <a:xfrm flipV="1">
            <a:off x="4855112" y="5573951"/>
            <a:ext cx="248107" cy="1"/>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9" name="直接连接符 348">
            <a:extLst>
              <a:ext uri="{FF2B5EF4-FFF2-40B4-BE49-F238E27FC236}">
                <a16:creationId xmlns:a16="http://schemas.microsoft.com/office/drawing/2014/main" id="{0EF6EAA9-CB89-40B3-8D40-526596776F36}"/>
              </a:ext>
            </a:extLst>
          </p:cNvPr>
          <p:cNvCxnSpPr>
            <a:cxnSpLocks/>
          </p:cNvCxnSpPr>
          <p:nvPr/>
        </p:nvCxnSpPr>
        <p:spPr>
          <a:xfrm>
            <a:off x="5157104" y="5573951"/>
            <a:ext cx="6273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7" name="直接连接符 406">
            <a:extLst>
              <a:ext uri="{FF2B5EF4-FFF2-40B4-BE49-F238E27FC236}">
                <a16:creationId xmlns:a16="http://schemas.microsoft.com/office/drawing/2014/main" id="{13C7D267-FB7F-4897-AB89-9DEDD597E4BC}"/>
              </a:ext>
            </a:extLst>
          </p:cNvPr>
          <p:cNvCxnSpPr>
            <a:cxnSpLocks/>
          </p:cNvCxnSpPr>
          <p:nvPr/>
        </p:nvCxnSpPr>
        <p:spPr>
          <a:xfrm>
            <a:off x="4996636" y="5745397"/>
            <a:ext cx="0" cy="86874"/>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8" name="直接连接符 407">
            <a:extLst>
              <a:ext uri="{FF2B5EF4-FFF2-40B4-BE49-F238E27FC236}">
                <a16:creationId xmlns:a16="http://schemas.microsoft.com/office/drawing/2014/main" id="{415C7481-F5DE-4257-A067-EA9308FDF6F7}"/>
              </a:ext>
            </a:extLst>
          </p:cNvPr>
          <p:cNvCxnSpPr>
            <a:cxnSpLocks/>
          </p:cNvCxnSpPr>
          <p:nvPr/>
        </p:nvCxnSpPr>
        <p:spPr>
          <a:xfrm>
            <a:off x="5099370" y="5745397"/>
            <a:ext cx="0" cy="86874"/>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9" name="直接连接符 408">
            <a:extLst>
              <a:ext uri="{FF2B5EF4-FFF2-40B4-BE49-F238E27FC236}">
                <a16:creationId xmlns:a16="http://schemas.microsoft.com/office/drawing/2014/main" id="{393CF1D5-BEF4-4774-8F66-65300A986928}"/>
              </a:ext>
            </a:extLst>
          </p:cNvPr>
          <p:cNvCxnSpPr>
            <a:cxnSpLocks/>
          </p:cNvCxnSpPr>
          <p:nvPr/>
        </p:nvCxnSpPr>
        <p:spPr>
          <a:xfrm>
            <a:off x="5202499" y="5745972"/>
            <a:ext cx="1" cy="86874"/>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0" name="直接连接符 409">
            <a:extLst>
              <a:ext uri="{FF2B5EF4-FFF2-40B4-BE49-F238E27FC236}">
                <a16:creationId xmlns:a16="http://schemas.microsoft.com/office/drawing/2014/main" id="{AD8718B7-0007-4FED-98F3-CE30D840F894}"/>
              </a:ext>
            </a:extLst>
          </p:cNvPr>
          <p:cNvCxnSpPr>
            <a:cxnSpLocks/>
          </p:cNvCxnSpPr>
          <p:nvPr/>
        </p:nvCxnSpPr>
        <p:spPr>
          <a:xfrm flipH="1">
            <a:off x="5303336" y="5745397"/>
            <a:ext cx="1" cy="91637"/>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1" name="直接连接符 410">
            <a:extLst>
              <a:ext uri="{FF2B5EF4-FFF2-40B4-BE49-F238E27FC236}">
                <a16:creationId xmlns:a16="http://schemas.microsoft.com/office/drawing/2014/main" id="{BA4E0E4C-B728-47E6-BD7B-771E33FB378C}"/>
              </a:ext>
            </a:extLst>
          </p:cNvPr>
          <p:cNvCxnSpPr>
            <a:cxnSpLocks/>
          </p:cNvCxnSpPr>
          <p:nvPr/>
        </p:nvCxnSpPr>
        <p:spPr>
          <a:xfrm>
            <a:off x="5400146" y="5745397"/>
            <a:ext cx="0" cy="86874"/>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2" name="直接连接符 411">
            <a:extLst>
              <a:ext uri="{FF2B5EF4-FFF2-40B4-BE49-F238E27FC236}">
                <a16:creationId xmlns:a16="http://schemas.microsoft.com/office/drawing/2014/main" id="{561722E7-40B8-415D-8C9E-6F3C30182EB5}"/>
              </a:ext>
            </a:extLst>
          </p:cNvPr>
          <p:cNvCxnSpPr>
            <a:cxnSpLocks/>
          </p:cNvCxnSpPr>
          <p:nvPr/>
        </p:nvCxnSpPr>
        <p:spPr>
          <a:xfrm>
            <a:off x="4890554" y="5745397"/>
            <a:ext cx="0" cy="86874"/>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3" name="文本框 282">
            <a:extLst>
              <a:ext uri="{FF2B5EF4-FFF2-40B4-BE49-F238E27FC236}">
                <a16:creationId xmlns:a16="http://schemas.microsoft.com/office/drawing/2014/main" id="{AD2ACB19-8E98-4298-9198-0701950A64CB}"/>
              </a:ext>
            </a:extLst>
          </p:cNvPr>
          <p:cNvSpPr txBox="1"/>
          <p:nvPr/>
        </p:nvSpPr>
        <p:spPr>
          <a:xfrm>
            <a:off x="4353476" y="1192168"/>
            <a:ext cx="1390124" cy="461665"/>
          </a:xfrm>
          <a:prstGeom prst="rect">
            <a:avLst/>
          </a:prstGeom>
          <a:noFill/>
        </p:spPr>
        <p:txBody>
          <a:bodyPr wrap="none" rtlCol="0">
            <a:spAutoFit/>
          </a:bodyPr>
          <a:lstStyle/>
          <a:p>
            <a:r>
              <a:rPr lang="en-US" altLang="zh-CN" sz="2400" dirty="0">
                <a:latin typeface="Cambria" panose="02040503050406030204" pitchFamily="18" charset="0"/>
                <a:ea typeface="Cambria" panose="02040503050406030204" pitchFamily="18" charset="0"/>
              </a:rPr>
              <a:t>Datapath</a:t>
            </a:r>
            <a:endParaRPr lang="zh-CN" altLang="en-US" sz="2400" dirty="0">
              <a:latin typeface="Cambria" panose="02040503050406030204" pitchFamily="18" charset="0"/>
            </a:endParaRPr>
          </a:p>
        </p:txBody>
      </p:sp>
      <p:cxnSp>
        <p:nvCxnSpPr>
          <p:cNvPr id="319" name="直接箭头连接符 318">
            <a:extLst>
              <a:ext uri="{FF2B5EF4-FFF2-40B4-BE49-F238E27FC236}">
                <a16:creationId xmlns:a16="http://schemas.microsoft.com/office/drawing/2014/main" id="{897E23BE-7B88-4BF7-A3D7-9FAD9918E635}"/>
              </a:ext>
            </a:extLst>
          </p:cNvPr>
          <p:cNvCxnSpPr>
            <a:cxnSpLocks/>
            <a:stCxn id="37" idx="3"/>
            <a:endCxn id="40" idx="1"/>
          </p:cNvCxnSpPr>
          <p:nvPr/>
        </p:nvCxnSpPr>
        <p:spPr>
          <a:xfrm>
            <a:off x="6110277" y="4595313"/>
            <a:ext cx="391924" cy="125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矩形: 圆角 93">
            <a:extLst>
              <a:ext uri="{FF2B5EF4-FFF2-40B4-BE49-F238E27FC236}">
                <a16:creationId xmlns:a16="http://schemas.microsoft.com/office/drawing/2014/main" id="{87250A7C-0276-493E-9CB1-68E462569B82}"/>
              </a:ext>
            </a:extLst>
          </p:cNvPr>
          <p:cNvSpPr/>
          <p:nvPr/>
        </p:nvSpPr>
        <p:spPr>
          <a:xfrm>
            <a:off x="4084184" y="2316060"/>
            <a:ext cx="2026093" cy="1903420"/>
          </a:xfrm>
          <a:custGeom>
            <a:avLst/>
            <a:gdLst>
              <a:gd name="connsiteX0" fmla="*/ 0 w 2018473"/>
              <a:gd name="connsiteY0" fmla="*/ 315973 h 1895800"/>
              <a:gd name="connsiteX1" fmla="*/ 315973 w 2018473"/>
              <a:gd name="connsiteY1" fmla="*/ 0 h 1895800"/>
              <a:gd name="connsiteX2" fmla="*/ 1702500 w 2018473"/>
              <a:gd name="connsiteY2" fmla="*/ 0 h 1895800"/>
              <a:gd name="connsiteX3" fmla="*/ 2018473 w 2018473"/>
              <a:gd name="connsiteY3" fmla="*/ 315973 h 1895800"/>
              <a:gd name="connsiteX4" fmla="*/ 2018473 w 2018473"/>
              <a:gd name="connsiteY4" fmla="*/ 1579827 h 1895800"/>
              <a:gd name="connsiteX5" fmla="*/ 1702500 w 2018473"/>
              <a:gd name="connsiteY5" fmla="*/ 1895800 h 1895800"/>
              <a:gd name="connsiteX6" fmla="*/ 315973 w 2018473"/>
              <a:gd name="connsiteY6" fmla="*/ 1895800 h 1895800"/>
              <a:gd name="connsiteX7" fmla="*/ 0 w 2018473"/>
              <a:gd name="connsiteY7" fmla="*/ 1579827 h 1895800"/>
              <a:gd name="connsiteX8" fmla="*/ 0 w 2018473"/>
              <a:gd name="connsiteY8" fmla="*/ 315973 h 1895800"/>
              <a:gd name="connsiteX0" fmla="*/ 0 w 2018473"/>
              <a:gd name="connsiteY0" fmla="*/ 315973 h 1895800"/>
              <a:gd name="connsiteX1" fmla="*/ 315973 w 2018473"/>
              <a:gd name="connsiteY1" fmla="*/ 0 h 1895800"/>
              <a:gd name="connsiteX2" fmla="*/ 1702500 w 2018473"/>
              <a:gd name="connsiteY2" fmla="*/ 0 h 1895800"/>
              <a:gd name="connsiteX3" fmla="*/ 2018473 w 2018473"/>
              <a:gd name="connsiteY3" fmla="*/ 178813 h 1895800"/>
              <a:gd name="connsiteX4" fmla="*/ 2018473 w 2018473"/>
              <a:gd name="connsiteY4" fmla="*/ 1579827 h 1895800"/>
              <a:gd name="connsiteX5" fmla="*/ 1702500 w 2018473"/>
              <a:gd name="connsiteY5" fmla="*/ 1895800 h 1895800"/>
              <a:gd name="connsiteX6" fmla="*/ 315973 w 2018473"/>
              <a:gd name="connsiteY6" fmla="*/ 1895800 h 1895800"/>
              <a:gd name="connsiteX7" fmla="*/ 0 w 2018473"/>
              <a:gd name="connsiteY7" fmla="*/ 1579827 h 1895800"/>
              <a:gd name="connsiteX8" fmla="*/ 0 w 2018473"/>
              <a:gd name="connsiteY8" fmla="*/ 315973 h 1895800"/>
              <a:gd name="connsiteX0" fmla="*/ 0 w 2018473"/>
              <a:gd name="connsiteY0" fmla="*/ 323593 h 1903420"/>
              <a:gd name="connsiteX1" fmla="*/ 3159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587447 h 1903420"/>
              <a:gd name="connsiteX5" fmla="*/ 1702500 w 2018473"/>
              <a:gd name="connsiteY5" fmla="*/ 1903420 h 1903420"/>
              <a:gd name="connsiteX6" fmla="*/ 315973 w 2018473"/>
              <a:gd name="connsiteY6" fmla="*/ 1903420 h 1903420"/>
              <a:gd name="connsiteX7" fmla="*/ 0 w 2018473"/>
              <a:gd name="connsiteY7" fmla="*/ 1587447 h 1903420"/>
              <a:gd name="connsiteX8" fmla="*/ 0 w 2018473"/>
              <a:gd name="connsiteY8" fmla="*/ 323593 h 1903420"/>
              <a:gd name="connsiteX0" fmla="*/ 0 w 2018473"/>
              <a:gd name="connsiteY0" fmla="*/ 3235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587447 h 1903420"/>
              <a:gd name="connsiteX5" fmla="*/ 1702500 w 2018473"/>
              <a:gd name="connsiteY5" fmla="*/ 1903420 h 1903420"/>
              <a:gd name="connsiteX6" fmla="*/ 315973 w 2018473"/>
              <a:gd name="connsiteY6" fmla="*/ 1903420 h 1903420"/>
              <a:gd name="connsiteX7" fmla="*/ 0 w 2018473"/>
              <a:gd name="connsiteY7" fmla="*/ 1587447 h 1903420"/>
              <a:gd name="connsiteX8" fmla="*/ 0 w 2018473"/>
              <a:gd name="connsiteY8" fmla="*/ 323593 h 1903420"/>
              <a:gd name="connsiteX0" fmla="*/ 0 w 2018473"/>
              <a:gd name="connsiteY0" fmla="*/ 2092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587447 h 1903420"/>
              <a:gd name="connsiteX5" fmla="*/ 1702500 w 2018473"/>
              <a:gd name="connsiteY5" fmla="*/ 1903420 h 1903420"/>
              <a:gd name="connsiteX6" fmla="*/ 315973 w 2018473"/>
              <a:gd name="connsiteY6" fmla="*/ 1903420 h 1903420"/>
              <a:gd name="connsiteX7" fmla="*/ 0 w 2018473"/>
              <a:gd name="connsiteY7" fmla="*/ 1587447 h 1903420"/>
              <a:gd name="connsiteX8" fmla="*/ 0 w 2018473"/>
              <a:gd name="connsiteY8" fmla="*/ 209293 h 1903420"/>
              <a:gd name="connsiteX0" fmla="*/ 0 w 2018473"/>
              <a:gd name="connsiteY0" fmla="*/ 2092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716987 h 1903420"/>
              <a:gd name="connsiteX5" fmla="*/ 1702500 w 2018473"/>
              <a:gd name="connsiteY5" fmla="*/ 1903420 h 1903420"/>
              <a:gd name="connsiteX6" fmla="*/ 315973 w 2018473"/>
              <a:gd name="connsiteY6" fmla="*/ 1903420 h 1903420"/>
              <a:gd name="connsiteX7" fmla="*/ 0 w 2018473"/>
              <a:gd name="connsiteY7" fmla="*/ 1587447 h 1903420"/>
              <a:gd name="connsiteX8" fmla="*/ 0 w 2018473"/>
              <a:gd name="connsiteY8" fmla="*/ 209293 h 1903420"/>
              <a:gd name="connsiteX0" fmla="*/ 0 w 2018473"/>
              <a:gd name="connsiteY0" fmla="*/ 2092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716987 h 1903420"/>
              <a:gd name="connsiteX5" fmla="*/ 1824420 w 2018473"/>
              <a:gd name="connsiteY5" fmla="*/ 1903420 h 1903420"/>
              <a:gd name="connsiteX6" fmla="*/ 315973 w 2018473"/>
              <a:gd name="connsiteY6" fmla="*/ 1903420 h 1903420"/>
              <a:gd name="connsiteX7" fmla="*/ 0 w 2018473"/>
              <a:gd name="connsiteY7" fmla="*/ 1587447 h 1903420"/>
              <a:gd name="connsiteX8" fmla="*/ 0 w 2018473"/>
              <a:gd name="connsiteY8" fmla="*/ 209293 h 1903420"/>
              <a:gd name="connsiteX0" fmla="*/ 0 w 2018473"/>
              <a:gd name="connsiteY0" fmla="*/ 2092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716987 h 1903420"/>
              <a:gd name="connsiteX5" fmla="*/ 1824420 w 2018473"/>
              <a:gd name="connsiteY5" fmla="*/ 1903420 h 1903420"/>
              <a:gd name="connsiteX6" fmla="*/ 239773 w 2018473"/>
              <a:gd name="connsiteY6" fmla="*/ 1903420 h 1903420"/>
              <a:gd name="connsiteX7" fmla="*/ 0 w 2018473"/>
              <a:gd name="connsiteY7" fmla="*/ 1587447 h 1903420"/>
              <a:gd name="connsiteX8" fmla="*/ 0 w 2018473"/>
              <a:gd name="connsiteY8" fmla="*/ 209293 h 1903420"/>
              <a:gd name="connsiteX0" fmla="*/ 7620 w 2026093"/>
              <a:gd name="connsiteY0" fmla="*/ 209293 h 1903420"/>
              <a:gd name="connsiteX1" fmla="*/ 209293 w 2026093"/>
              <a:gd name="connsiteY1" fmla="*/ 7620 h 1903420"/>
              <a:gd name="connsiteX2" fmla="*/ 1816800 w 2026093"/>
              <a:gd name="connsiteY2" fmla="*/ 0 h 1903420"/>
              <a:gd name="connsiteX3" fmla="*/ 2026093 w 2026093"/>
              <a:gd name="connsiteY3" fmla="*/ 186433 h 1903420"/>
              <a:gd name="connsiteX4" fmla="*/ 2026093 w 2026093"/>
              <a:gd name="connsiteY4" fmla="*/ 1716987 h 1903420"/>
              <a:gd name="connsiteX5" fmla="*/ 1832040 w 2026093"/>
              <a:gd name="connsiteY5" fmla="*/ 1903420 h 1903420"/>
              <a:gd name="connsiteX6" fmla="*/ 247393 w 2026093"/>
              <a:gd name="connsiteY6" fmla="*/ 1903420 h 1903420"/>
              <a:gd name="connsiteX7" fmla="*/ 0 w 2026093"/>
              <a:gd name="connsiteY7" fmla="*/ 1686507 h 1903420"/>
              <a:gd name="connsiteX8" fmla="*/ 7620 w 2026093"/>
              <a:gd name="connsiteY8" fmla="*/ 209293 h 1903420"/>
              <a:gd name="connsiteX0" fmla="*/ 11430 w 2026093"/>
              <a:gd name="connsiteY0" fmla="*/ 167383 h 1903420"/>
              <a:gd name="connsiteX1" fmla="*/ 209293 w 2026093"/>
              <a:gd name="connsiteY1" fmla="*/ 7620 h 1903420"/>
              <a:gd name="connsiteX2" fmla="*/ 1816800 w 2026093"/>
              <a:gd name="connsiteY2" fmla="*/ 0 h 1903420"/>
              <a:gd name="connsiteX3" fmla="*/ 2026093 w 2026093"/>
              <a:gd name="connsiteY3" fmla="*/ 186433 h 1903420"/>
              <a:gd name="connsiteX4" fmla="*/ 2026093 w 2026093"/>
              <a:gd name="connsiteY4" fmla="*/ 1716987 h 1903420"/>
              <a:gd name="connsiteX5" fmla="*/ 1832040 w 2026093"/>
              <a:gd name="connsiteY5" fmla="*/ 1903420 h 1903420"/>
              <a:gd name="connsiteX6" fmla="*/ 247393 w 2026093"/>
              <a:gd name="connsiteY6" fmla="*/ 1903420 h 1903420"/>
              <a:gd name="connsiteX7" fmla="*/ 0 w 2026093"/>
              <a:gd name="connsiteY7" fmla="*/ 1686507 h 1903420"/>
              <a:gd name="connsiteX8" fmla="*/ 11430 w 2026093"/>
              <a:gd name="connsiteY8" fmla="*/ 167383 h 1903420"/>
              <a:gd name="connsiteX0" fmla="*/ 11430 w 2026093"/>
              <a:gd name="connsiteY0" fmla="*/ 197863 h 1903420"/>
              <a:gd name="connsiteX1" fmla="*/ 209293 w 2026093"/>
              <a:gd name="connsiteY1" fmla="*/ 7620 h 1903420"/>
              <a:gd name="connsiteX2" fmla="*/ 1816800 w 2026093"/>
              <a:gd name="connsiteY2" fmla="*/ 0 h 1903420"/>
              <a:gd name="connsiteX3" fmla="*/ 2026093 w 2026093"/>
              <a:gd name="connsiteY3" fmla="*/ 186433 h 1903420"/>
              <a:gd name="connsiteX4" fmla="*/ 2026093 w 2026093"/>
              <a:gd name="connsiteY4" fmla="*/ 1716987 h 1903420"/>
              <a:gd name="connsiteX5" fmla="*/ 1832040 w 2026093"/>
              <a:gd name="connsiteY5" fmla="*/ 1903420 h 1903420"/>
              <a:gd name="connsiteX6" fmla="*/ 247393 w 2026093"/>
              <a:gd name="connsiteY6" fmla="*/ 1903420 h 1903420"/>
              <a:gd name="connsiteX7" fmla="*/ 0 w 2026093"/>
              <a:gd name="connsiteY7" fmla="*/ 1686507 h 1903420"/>
              <a:gd name="connsiteX8" fmla="*/ 11430 w 2026093"/>
              <a:gd name="connsiteY8" fmla="*/ 197863 h 1903420"/>
              <a:gd name="connsiteX0" fmla="*/ 11430 w 2026093"/>
              <a:gd name="connsiteY0" fmla="*/ 197863 h 1903420"/>
              <a:gd name="connsiteX1" fmla="*/ 209293 w 2026093"/>
              <a:gd name="connsiteY1" fmla="*/ 7620 h 1903420"/>
              <a:gd name="connsiteX2" fmla="*/ 1816800 w 2026093"/>
              <a:gd name="connsiteY2" fmla="*/ 0 h 1903420"/>
              <a:gd name="connsiteX3" fmla="*/ 2026093 w 2026093"/>
              <a:gd name="connsiteY3" fmla="*/ 209293 h 1903420"/>
              <a:gd name="connsiteX4" fmla="*/ 2026093 w 2026093"/>
              <a:gd name="connsiteY4" fmla="*/ 1716987 h 1903420"/>
              <a:gd name="connsiteX5" fmla="*/ 1832040 w 2026093"/>
              <a:gd name="connsiteY5" fmla="*/ 1903420 h 1903420"/>
              <a:gd name="connsiteX6" fmla="*/ 247393 w 2026093"/>
              <a:gd name="connsiteY6" fmla="*/ 1903420 h 1903420"/>
              <a:gd name="connsiteX7" fmla="*/ 0 w 2026093"/>
              <a:gd name="connsiteY7" fmla="*/ 1686507 h 1903420"/>
              <a:gd name="connsiteX8" fmla="*/ 11430 w 2026093"/>
              <a:gd name="connsiteY8" fmla="*/ 197863 h 1903420"/>
              <a:gd name="connsiteX0" fmla="*/ 11430 w 2026093"/>
              <a:gd name="connsiteY0" fmla="*/ 197863 h 1903420"/>
              <a:gd name="connsiteX1" fmla="*/ 209293 w 2026093"/>
              <a:gd name="connsiteY1" fmla="*/ 7620 h 1903420"/>
              <a:gd name="connsiteX2" fmla="*/ 1816800 w 2026093"/>
              <a:gd name="connsiteY2" fmla="*/ 0 h 1903420"/>
              <a:gd name="connsiteX3" fmla="*/ 2026093 w 2026093"/>
              <a:gd name="connsiteY3" fmla="*/ 194053 h 1903420"/>
              <a:gd name="connsiteX4" fmla="*/ 2026093 w 2026093"/>
              <a:gd name="connsiteY4" fmla="*/ 1716987 h 1903420"/>
              <a:gd name="connsiteX5" fmla="*/ 1832040 w 2026093"/>
              <a:gd name="connsiteY5" fmla="*/ 1903420 h 1903420"/>
              <a:gd name="connsiteX6" fmla="*/ 247393 w 2026093"/>
              <a:gd name="connsiteY6" fmla="*/ 1903420 h 1903420"/>
              <a:gd name="connsiteX7" fmla="*/ 0 w 2026093"/>
              <a:gd name="connsiteY7" fmla="*/ 1686507 h 1903420"/>
              <a:gd name="connsiteX8" fmla="*/ 11430 w 2026093"/>
              <a:gd name="connsiteY8" fmla="*/ 197863 h 190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093" h="1903420">
                <a:moveTo>
                  <a:pt x="11430" y="197863"/>
                </a:moveTo>
                <a:cubicBezTo>
                  <a:pt x="11430" y="23356"/>
                  <a:pt x="34786" y="7620"/>
                  <a:pt x="209293" y="7620"/>
                </a:cubicBezTo>
                <a:lnTo>
                  <a:pt x="1816800" y="0"/>
                </a:lnTo>
                <a:cubicBezTo>
                  <a:pt x="1991307" y="0"/>
                  <a:pt x="2026093" y="19546"/>
                  <a:pt x="2026093" y="194053"/>
                </a:cubicBezTo>
                <a:lnTo>
                  <a:pt x="2026093" y="1716987"/>
                </a:lnTo>
                <a:cubicBezTo>
                  <a:pt x="2026093" y="1891494"/>
                  <a:pt x="2006547" y="1903420"/>
                  <a:pt x="1832040" y="1903420"/>
                </a:cubicBezTo>
                <a:lnTo>
                  <a:pt x="247393" y="1903420"/>
                </a:lnTo>
                <a:cubicBezTo>
                  <a:pt x="72886" y="1903420"/>
                  <a:pt x="0" y="1861014"/>
                  <a:pt x="0" y="1686507"/>
                </a:cubicBezTo>
                <a:lnTo>
                  <a:pt x="11430" y="197863"/>
                </a:lnTo>
                <a:close/>
              </a:path>
            </a:pathLst>
          </a:custGeom>
          <a:solidFill>
            <a:srgbClr val="98BE7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bg1"/>
                </a:solidFill>
                <a:latin typeface="Cambria" panose="02040503050406030204" pitchFamily="18" charset="0"/>
                <a:ea typeface="Cambria" panose="02040503050406030204" pitchFamily="18" charset="0"/>
              </a:rPr>
              <a:t>OS Management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1600" dirty="0">
              <a:solidFill>
                <a:schemeClr val="bg1"/>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dirty="0" err="1">
                <a:solidFill>
                  <a:prstClr val="black"/>
                </a:solidFill>
                <a:latin typeface="Cambria" panose="02040503050406030204" pitchFamily="18" charset="0"/>
                <a:ea typeface="Cambria" panose="02040503050406030204" pitchFamily="18" charset="0"/>
              </a:rPr>
              <a:t>Demikernel</a:t>
            </a:r>
            <a:endParaRPr lang="en-US" altLang="zh-CN" sz="2800" dirty="0">
              <a:solidFill>
                <a:prstClr val="black"/>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libOS</a:t>
            </a:r>
            <a:endParaRPr kumimoji="0" lang="en-US" altLang="zh-C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algn="ctr"/>
            <a:endParaRPr lang="en-US" altLang="zh-CN" sz="1600" dirty="0">
              <a:solidFill>
                <a:schemeClr val="bg1"/>
              </a:solidFill>
              <a:latin typeface="Cambria" panose="02040503050406030204" pitchFamily="18" charset="0"/>
              <a:ea typeface="Cambria" panose="02040503050406030204" pitchFamily="18" charset="0"/>
            </a:endParaRPr>
          </a:p>
        </p:txBody>
      </p:sp>
      <p:sp>
        <p:nvSpPr>
          <p:cNvPr id="91" name="矩形: 圆角 93">
            <a:extLst>
              <a:ext uri="{FF2B5EF4-FFF2-40B4-BE49-F238E27FC236}">
                <a16:creationId xmlns:a16="http://schemas.microsoft.com/office/drawing/2014/main" id="{787E7D0B-FB12-423F-B9D1-16ED19D58A2D}"/>
              </a:ext>
            </a:extLst>
          </p:cNvPr>
          <p:cNvSpPr/>
          <p:nvPr/>
        </p:nvSpPr>
        <p:spPr>
          <a:xfrm>
            <a:off x="6494104" y="3244864"/>
            <a:ext cx="2026093" cy="990132"/>
          </a:xfrm>
          <a:custGeom>
            <a:avLst/>
            <a:gdLst>
              <a:gd name="connsiteX0" fmla="*/ 0 w 2018473"/>
              <a:gd name="connsiteY0" fmla="*/ 315973 h 1895800"/>
              <a:gd name="connsiteX1" fmla="*/ 315973 w 2018473"/>
              <a:gd name="connsiteY1" fmla="*/ 0 h 1895800"/>
              <a:gd name="connsiteX2" fmla="*/ 1702500 w 2018473"/>
              <a:gd name="connsiteY2" fmla="*/ 0 h 1895800"/>
              <a:gd name="connsiteX3" fmla="*/ 2018473 w 2018473"/>
              <a:gd name="connsiteY3" fmla="*/ 315973 h 1895800"/>
              <a:gd name="connsiteX4" fmla="*/ 2018473 w 2018473"/>
              <a:gd name="connsiteY4" fmla="*/ 1579827 h 1895800"/>
              <a:gd name="connsiteX5" fmla="*/ 1702500 w 2018473"/>
              <a:gd name="connsiteY5" fmla="*/ 1895800 h 1895800"/>
              <a:gd name="connsiteX6" fmla="*/ 315973 w 2018473"/>
              <a:gd name="connsiteY6" fmla="*/ 1895800 h 1895800"/>
              <a:gd name="connsiteX7" fmla="*/ 0 w 2018473"/>
              <a:gd name="connsiteY7" fmla="*/ 1579827 h 1895800"/>
              <a:gd name="connsiteX8" fmla="*/ 0 w 2018473"/>
              <a:gd name="connsiteY8" fmla="*/ 315973 h 1895800"/>
              <a:gd name="connsiteX0" fmla="*/ 0 w 2018473"/>
              <a:gd name="connsiteY0" fmla="*/ 315973 h 1895800"/>
              <a:gd name="connsiteX1" fmla="*/ 315973 w 2018473"/>
              <a:gd name="connsiteY1" fmla="*/ 0 h 1895800"/>
              <a:gd name="connsiteX2" fmla="*/ 1702500 w 2018473"/>
              <a:gd name="connsiteY2" fmla="*/ 0 h 1895800"/>
              <a:gd name="connsiteX3" fmla="*/ 2018473 w 2018473"/>
              <a:gd name="connsiteY3" fmla="*/ 178813 h 1895800"/>
              <a:gd name="connsiteX4" fmla="*/ 2018473 w 2018473"/>
              <a:gd name="connsiteY4" fmla="*/ 1579827 h 1895800"/>
              <a:gd name="connsiteX5" fmla="*/ 1702500 w 2018473"/>
              <a:gd name="connsiteY5" fmla="*/ 1895800 h 1895800"/>
              <a:gd name="connsiteX6" fmla="*/ 315973 w 2018473"/>
              <a:gd name="connsiteY6" fmla="*/ 1895800 h 1895800"/>
              <a:gd name="connsiteX7" fmla="*/ 0 w 2018473"/>
              <a:gd name="connsiteY7" fmla="*/ 1579827 h 1895800"/>
              <a:gd name="connsiteX8" fmla="*/ 0 w 2018473"/>
              <a:gd name="connsiteY8" fmla="*/ 315973 h 1895800"/>
              <a:gd name="connsiteX0" fmla="*/ 0 w 2018473"/>
              <a:gd name="connsiteY0" fmla="*/ 323593 h 1903420"/>
              <a:gd name="connsiteX1" fmla="*/ 3159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587447 h 1903420"/>
              <a:gd name="connsiteX5" fmla="*/ 1702500 w 2018473"/>
              <a:gd name="connsiteY5" fmla="*/ 1903420 h 1903420"/>
              <a:gd name="connsiteX6" fmla="*/ 315973 w 2018473"/>
              <a:gd name="connsiteY6" fmla="*/ 1903420 h 1903420"/>
              <a:gd name="connsiteX7" fmla="*/ 0 w 2018473"/>
              <a:gd name="connsiteY7" fmla="*/ 1587447 h 1903420"/>
              <a:gd name="connsiteX8" fmla="*/ 0 w 2018473"/>
              <a:gd name="connsiteY8" fmla="*/ 323593 h 1903420"/>
              <a:gd name="connsiteX0" fmla="*/ 0 w 2018473"/>
              <a:gd name="connsiteY0" fmla="*/ 3235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587447 h 1903420"/>
              <a:gd name="connsiteX5" fmla="*/ 1702500 w 2018473"/>
              <a:gd name="connsiteY5" fmla="*/ 1903420 h 1903420"/>
              <a:gd name="connsiteX6" fmla="*/ 315973 w 2018473"/>
              <a:gd name="connsiteY6" fmla="*/ 1903420 h 1903420"/>
              <a:gd name="connsiteX7" fmla="*/ 0 w 2018473"/>
              <a:gd name="connsiteY7" fmla="*/ 1587447 h 1903420"/>
              <a:gd name="connsiteX8" fmla="*/ 0 w 2018473"/>
              <a:gd name="connsiteY8" fmla="*/ 323593 h 1903420"/>
              <a:gd name="connsiteX0" fmla="*/ 0 w 2018473"/>
              <a:gd name="connsiteY0" fmla="*/ 2092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587447 h 1903420"/>
              <a:gd name="connsiteX5" fmla="*/ 1702500 w 2018473"/>
              <a:gd name="connsiteY5" fmla="*/ 1903420 h 1903420"/>
              <a:gd name="connsiteX6" fmla="*/ 315973 w 2018473"/>
              <a:gd name="connsiteY6" fmla="*/ 1903420 h 1903420"/>
              <a:gd name="connsiteX7" fmla="*/ 0 w 2018473"/>
              <a:gd name="connsiteY7" fmla="*/ 1587447 h 1903420"/>
              <a:gd name="connsiteX8" fmla="*/ 0 w 2018473"/>
              <a:gd name="connsiteY8" fmla="*/ 209293 h 1903420"/>
              <a:gd name="connsiteX0" fmla="*/ 0 w 2018473"/>
              <a:gd name="connsiteY0" fmla="*/ 2092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716987 h 1903420"/>
              <a:gd name="connsiteX5" fmla="*/ 1702500 w 2018473"/>
              <a:gd name="connsiteY5" fmla="*/ 1903420 h 1903420"/>
              <a:gd name="connsiteX6" fmla="*/ 315973 w 2018473"/>
              <a:gd name="connsiteY6" fmla="*/ 1903420 h 1903420"/>
              <a:gd name="connsiteX7" fmla="*/ 0 w 2018473"/>
              <a:gd name="connsiteY7" fmla="*/ 1587447 h 1903420"/>
              <a:gd name="connsiteX8" fmla="*/ 0 w 2018473"/>
              <a:gd name="connsiteY8" fmla="*/ 209293 h 1903420"/>
              <a:gd name="connsiteX0" fmla="*/ 0 w 2018473"/>
              <a:gd name="connsiteY0" fmla="*/ 2092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716987 h 1903420"/>
              <a:gd name="connsiteX5" fmla="*/ 1824420 w 2018473"/>
              <a:gd name="connsiteY5" fmla="*/ 1903420 h 1903420"/>
              <a:gd name="connsiteX6" fmla="*/ 315973 w 2018473"/>
              <a:gd name="connsiteY6" fmla="*/ 1903420 h 1903420"/>
              <a:gd name="connsiteX7" fmla="*/ 0 w 2018473"/>
              <a:gd name="connsiteY7" fmla="*/ 1587447 h 1903420"/>
              <a:gd name="connsiteX8" fmla="*/ 0 w 2018473"/>
              <a:gd name="connsiteY8" fmla="*/ 209293 h 1903420"/>
              <a:gd name="connsiteX0" fmla="*/ 0 w 2018473"/>
              <a:gd name="connsiteY0" fmla="*/ 2092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716987 h 1903420"/>
              <a:gd name="connsiteX5" fmla="*/ 1824420 w 2018473"/>
              <a:gd name="connsiteY5" fmla="*/ 1903420 h 1903420"/>
              <a:gd name="connsiteX6" fmla="*/ 239773 w 2018473"/>
              <a:gd name="connsiteY6" fmla="*/ 1903420 h 1903420"/>
              <a:gd name="connsiteX7" fmla="*/ 0 w 2018473"/>
              <a:gd name="connsiteY7" fmla="*/ 1587447 h 1903420"/>
              <a:gd name="connsiteX8" fmla="*/ 0 w 2018473"/>
              <a:gd name="connsiteY8" fmla="*/ 209293 h 1903420"/>
              <a:gd name="connsiteX0" fmla="*/ 7620 w 2026093"/>
              <a:gd name="connsiteY0" fmla="*/ 209293 h 1903420"/>
              <a:gd name="connsiteX1" fmla="*/ 209293 w 2026093"/>
              <a:gd name="connsiteY1" fmla="*/ 7620 h 1903420"/>
              <a:gd name="connsiteX2" fmla="*/ 1816800 w 2026093"/>
              <a:gd name="connsiteY2" fmla="*/ 0 h 1903420"/>
              <a:gd name="connsiteX3" fmla="*/ 2026093 w 2026093"/>
              <a:gd name="connsiteY3" fmla="*/ 186433 h 1903420"/>
              <a:gd name="connsiteX4" fmla="*/ 2026093 w 2026093"/>
              <a:gd name="connsiteY4" fmla="*/ 1716987 h 1903420"/>
              <a:gd name="connsiteX5" fmla="*/ 1832040 w 2026093"/>
              <a:gd name="connsiteY5" fmla="*/ 1903420 h 1903420"/>
              <a:gd name="connsiteX6" fmla="*/ 247393 w 2026093"/>
              <a:gd name="connsiteY6" fmla="*/ 1903420 h 1903420"/>
              <a:gd name="connsiteX7" fmla="*/ 0 w 2026093"/>
              <a:gd name="connsiteY7" fmla="*/ 1686507 h 1903420"/>
              <a:gd name="connsiteX8" fmla="*/ 7620 w 2026093"/>
              <a:gd name="connsiteY8" fmla="*/ 209293 h 190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093" h="1903420">
                <a:moveTo>
                  <a:pt x="7620" y="209293"/>
                </a:moveTo>
                <a:cubicBezTo>
                  <a:pt x="7620" y="34786"/>
                  <a:pt x="34786" y="7620"/>
                  <a:pt x="209293" y="7620"/>
                </a:cubicBezTo>
                <a:lnTo>
                  <a:pt x="1816800" y="0"/>
                </a:lnTo>
                <a:cubicBezTo>
                  <a:pt x="1991307" y="0"/>
                  <a:pt x="2026093" y="11926"/>
                  <a:pt x="2026093" y="186433"/>
                </a:cubicBezTo>
                <a:lnTo>
                  <a:pt x="2026093" y="1716987"/>
                </a:lnTo>
                <a:cubicBezTo>
                  <a:pt x="2026093" y="1891494"/>
                  <a:pt x="2006547" y="1903420"/>
                  <a:pt x="1832040" y="1903420"/>
                </a:cubicBezTo>
                <a:lnTo>
                  <a:pt x="247393" y="1903420"/>
                </a:lnTo>
                <a:cubicBezTo>
                  <a:pt x="72886" y="1903420"/>
                  <a:pt x="0" y="1861014"/>
                  <a:pt x="0" y="1686507"/>
                </a:cubicBezTo>
                <a:lnTo>
                  <a:pt x="7620" y="209293"/>
                </a:lnTo>
                <a:close/>
              </a:path>
            </a:pathLst>
          </a:cu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600" dirty="0">
                <a:solidFill>
                  <a:schemeClr val="bg1"/>
                </a:solidFill>
                <a:latin typeface="Cambria" panose="02040503050406030204" pitchFamily="18" charset="0"/>
                <a:ea typeface="Cambria" panose="02040503050406030204" pitchFamily="18" charset="0"/>
              </a:rPr>
              <a:t>OS Protection</a:t>
            </a:r>
          </a:p>
          <a:p>
            <a:r>
              <a:rPr lang="en-US" altLang="zh-CN" sz="1600" dirty="0">
                <a:solidFill>
                  <a:schemeClr val="tx1"/>
                </a:solidFill>
                <a:latin typeface="Cambria" panose="02040503050406030204" pitchFamily="18" charset="0"/>
                <a:ea typeface="Cambria" panose="02040503050406030204" pitchFamily="18" charset="0"/>
              </a:rPr>
              <a:t>address translation</a:t>
            </a:r>
          </a:p>
          <a:p>
            <a:r>
              <a:rPr lang="en-US" altLang="zh-CN" sz="1600" dirty="0">
                <a:solidFill>
                  <a:schemeClr val="tx1"/>
                </a:solidFill>
                <a:latin typeface="Cambria" panose="02040503050406030204" pitchFamily="18" charset="0"/>
                <a:ea typeface="Cambria" panose="02040503050406030204" pitchFamily="18" charset="0"/>
              </a:rPr>
              <a:t>isolation/protection</a:t>
            </a:r>
          </a:p>
          <a:p>
            <a:r>
              <a:rPr lang="en-US" altLang="zh-CN" sz="1600" dirty="0">
                <a:solidFill>
                  <a:schemeClr val="tx1"/>
                </a:solidFill>
                <a:latin typeface="Cambria" panose="02040503050406030204" pitchFamily="18" charset="0"/>
                <a:ea typeface="Cambria" panose="02040503050406030204" pitchFamily="18" charset="0"/>
              </a:rPr>
              <a:t>device multiplexing</a:t>
            </a:r>
            <a:endParaRPr lang="zh-CN" altLang="en-US" sz="1600" dirty="0">
              <a:solidFill>
                <a:schemeClr val="tx1"/>
              </a:solidFill>
              <a:latin typeface="Cambria" panose="02040503050406030204" pitchFamily="18" charset="0"/>
            </a:endParaRPr>
          </a:p>
        </p:txBody>
      </p:sp>
      <p:cxnSp>
        <p:nvCxnSpPr>
          <p:cNvPr id="92" name="直接连接符 91">
            <a:extLst>
              <a:ext uri="{FF2B5EF4-FFF2-40B4-BE49-F238E27FC236}">
                <a16:creationId xmlns:a16="http://schemas.microsoft.com/office/drawing/2014/main" id="{B0D9985F-900C-4D3B-8F14-3308F4AB436A}"/>
              </a:ext>
            </a:extLst>
          </p:cNvPr>
          <p:cNvCxnSpPr>
            <a:cxnSpLocks/>
          </p:cNvCxnSpPr>
          <p:nvPr/>
        </p:nvCxnSpPr>
        <p:spPr>
          <a:xfrm flipV="1">
            <a:off x="6501724" y="3495494"/>
            <a:ext cx="2018473" cy="128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矩形: 圆角 191">
            <a:extLst>
              <a:ext uri="{FF2B5EF4-FFF2-40B4-BE49-F238E27FC236}">
                <a16:creationId xmlns:a16="http://schemas.microsoft.com/office/drawing/2014/main" id="{9AF545F2-6124-499A-ABEB-D66DA0B46DE8}"/>
              </a:ext>
            </a:extLst>
          </p:cNvPr>
          <p:cNvSpPr/>
          <p:nvPr/>
        </p:nvSpPr>
        <p:spPr>
          <a:xfrm>
            <a:off x="1619844" y="1648153"/>
            <a:ext cx="2001355" cy="618565"/>
          </a:xfrm>
          <a:prstGeom prst="roundRect">
            <a:avLst/>
          </a:prstGeom>
          <a:solidFill>
            <a:srgbClr val="98BE7A"/>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2400" dirty="0">
                <a:solidFill>
                  <a:schemeClr val="tx1"/>
                </a:solidFill>
                <a:latin typeface="Cambria" panose="02040503050406030204" pitchFamily="18" charset="0"/>
                <a:ea typeface="Cambria" panose="02040503050406030204" pitchFamily="18" charset="0"/>
              </a:rPr>
              <a:t>Redis</a:t>
            </a:r>
            <a:endParaRPr lang="zh-CN" altLang="en-US" sz="2400" dirty="0">
              <a:solidFill>
                <a:schemeClr val="tx1"/>
              </a:solidFill>
              <a:latin typeface="Cambria" panose="02040503050406030204" pitchFamily="18" charset="0"/>
            </a:endParaRPr>
          </a:p>
        </p:txBody>
      </p:sp>
      <p:sp>
        <p:nvSpPr>
          <p:cNvPr id="193" name="矩形: 圆角 192">
            <a:extLst>
              <a:ext uri="{FF2B5EF4-FFF2-40B4-BE49-F238E27FC236}">
                <a16:creationId xmlns:a16="http://schemas.microsoft.com/office/drawing/2014/main" id="{7C7F0FA8-B9CE-410A-994B-2FC24A243ABA}"/>
              </a:ext>
            </a:extLst>
          </p:cNvPr>
          <p:cNvSpPr/>
          <p:nvPr/>
        </p:nvSpPr>
        <p:spPr>
          <a:xfrm>
            <a:off x="1654218" y="4344078"/>
            <a:ext cx="1991719" cy="46803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000" dirty="0">
                <a:solidFill>
                  <a:schemeClr val="tx1"/>
                </a:solidFill>
                <a:latin typeface="Cambria" panose="02040503050406030204" pitchFamily="18" charset="0"/>
                <a:ea typeface="Cambria" panose="02040503050406030204" pitchFamily="18" charset="0"/>
              </a:rPr>
              <a:t>CPU</a:t>
            </a:r>
            <a:endParaRPr lang="zh-CN" altLang="en-US" sz="2000" dirty="0">
              <a:solidFill>
                <a:schemeClr val="tx1"/>
              </a:solidFill>
              <a:latin typeface="Cambria" panose="02040503050406030204" pitchFamily="18" charset="0"/>
            </a:endParaRPr>
          </a:p>
        </p:txBody>
      </p:sp>
      <p:sp>
        <p:nvSpPr>
          <p:cNvPr id="194" name="矩形 193">
            <a:extLst>
              <a:ext uri="{FF2B5EF4-FFF2-40B4-BE49-F238E27FC236}">
                <a16:creationId xmlns:a16="http://schemas.microsoft.com/office/drawing/2014/main" id="{7FAADA42-E3A4-4EE0-B6F1-7B0B5A64AD14}"/>
              </a:ext>
            </a:extLst>
          </p:cNvPr>
          <p:cNvSpPr/>
          <p:nvPr/>
        </p:nvSpPr>
        <p:spPr>
          <a:xfrm>
            <a:off x="2223842" y="5119186"/>
            <a:ext cx="886968" cy="89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195" name="矩形: 圆角 1030">
            <a:extLst>
              <a:ext uri="{FF2B5EF4-FFF2-40B4-BE49-F238E27FC236}">
                <a16:creationId xmlns:a16="http://schemas.microsoft.com/office/drawing/2014/main" id="{AD0182F3-C4B9-4C14-BCF0-F5A35EC06E3C}"/>
              </a:ext>
            </a:extLst>
          </p:cNvPr>
          <p:cNvSpPr/>
          <p:nvPr/>
        </p:nvSpPr>
        <p:spPr>
          <a:xfrm>
            <a:off x="2089476" y="4948655"/>
            <a:ext cx="1125093" cy="1084943"/>
          </a:xfrm>
          <a:custGeom>
            <a:avLst/>
            <a:gdLst>
              <a:gd name="connsiteX0" fmla="*/ 0 w 1115568"/>
              <a:gd name="connsiteY0" fmla="*/ 185932 h 1142290"/>
              <a:gd name="connsiteX1" fmla="*/ 185932 w 1115568"/>
              <a:gd name="connsiteY1" fmla="*/ 0 h 1142290"/>
              <a:gd name="connsiteX2" fmla="*/ 929636 w 1115568"/>
              <a:gd name="connsiteY2" fmla="*/ 0 h 1142290"/>
              <a:gd name="connsiteX3" fmla="*/ 1115568 w 1115568"/>
              <a:gd name="connsiteY3" fmla="*/ 185932 h 1142290"/>
              <a:gd name="connsiteX4" fmla="*/ 1115568 w 1115568"/>
              <a:gd name="connsiteY4" fmla="*/ 956358 h 1142290"/>
              <a:gd name="connsiteX5" fmla="*/ 929636 w 1115568"/>
              <a:gd name="connsiteY5" fmla="*/ 1142290 h 1142290"/>
              <a:gd name="connsiteX6" fmla="*/ 185932 w 1115568"/>
              <a:gd name="connsiteY6" fmla="*/ 1142290 h 1142290"/>
              <a:gd name="connsiteX7" fmla="*/ 0 w 1115568"/>
              <a:gd name="connsiteY7" fmla="*/ 956358 h 1142290"/>
              <a:gd name="connsiteX8" fmla="*/ 0 w 1115568"/>
              <a:gd name="connsiteY8" fmla="*/ 185932 h 1142290"/>
              <a:gd name="connsiteX0" fmla="*/ 0 w 1115568"/>
              <a:gd name="connsiteY0" fmla="*/ 185932 h 1142290"/>
              <a:gd name="connsiteX1" fmla="*/ 185932 w 1115568"/>
              <a:gd name="connsiteY1" fmla="*/ 0 h 1142290"/>
              <a:gd name="connsiteX2" fmla="*/ 929636 w 1115568"/>
              <a:gd name="connsiteY2" fmla="*/ 0 h 1142290"/>
              <a:gd name="connsiteX3" fmla="*/ 1112393 w 1115568"/>
              <a:gd name="connsiteY3" fmla="*/ 125607 h 1142290"/>
              <a:gd name="connsiteX4" fmla="*/ 1115568 w 1115568"/>
              <a:gd name="connsiteY4" fmla="*/ 956358 h 1142290"/>
              <a:gd name="connsiteX5" fmla="*/ 929636 w 1115568"/>
              <a:gd name="connsiteY5" fmla="*/ 1142290 h 1142290"/>
              <a:gd name="connsiteX6" fmla="*/ 185932 w 1115568"/>
              <a:gd name="connsiteY6" fmla="*/ 1142290 h 1142290"/>
              <a:gd name="connsiteX7" fmla="*/ 0 w 1115568"/>
              <a:gd name="connsiteY7" fmla="*/ 956358 h 1142290"/>
              <a:gd name="connsiteX8" fmla="*/ 0 w 1115568"/>
              <a:gd name="connsiteY8" fmla="*/ 185932 h 1142290"/>
              <a:gd name="connsiteX0" fmla="*/ 0 w 1115568"/>
              <a:gd name="connsiteY0" fmla="*/ 185932 h 1142290"/>
              <a:gd name="connsiteX1" fmla="*/ 185932 w 1115568"/>
              <a:gd name="connsiteY1" fmla="*/ 0 h 1142290"/>
              <a:gd name="connsiteX2" fmla="*/ 958211 w 1115568"/>
              <a:gd name="connsiteY2" fmla="*/ 0 h 1142290"/>
              <a:gd name="connsiteX3" fmla="*/ 1112393 w 1115568"/>
              <a:gd name="connsiteY3" fmla="*/ 125607 h 1142290"/>
              <a:gd name="connsiteX4" fmla="*/ 1115568 w 1115568"/>
              <a:gd name="connsiteY4" fmla="*/ 956358 h 1142290"/>
              <a:gd name="connsiteX5" fmla="*/ 929636 w 1115568"/>
              <a:gd name="connsiteY5" fmla="*/ 1142290 h 1142290"/>
              <a:gd name="connsiteX6" fmla="*/ 185932 w 1115568"/>
              <a:gd name="connsiteY6" fmla="*/ 1142290 h 1142290"/>
              <a:gd name="connsiteX7" fmla="*/ 0 w 1115568"/>
              <a:gd name="connsiteY7" fmla="*/ 956358 h 1142290"/>
              <a:gd name="connsiteX8" fmla="*/ 0 w 1115568"/>
              <a:gd name="connsiteY8" fmla="*/ 185932 h 1142290"/>
              <a:gd name="connsiteX0" fmla="*/ 55 w 1115623"/>
              <a:gd name="connsiteY0" fmla="*/ 185932 h 1142290"/>
              <a:gd name="connsiteX1" fmla="*/ 97087 w 1115623"/>
              <a:gd name="connsiteY1" fmla="*/ 0 h 1142290"/>
              <a:gd name="connsiteX2" fmla="*/ 958266 w 1115623"/>
              <a:gd name="connsiteY2" fmla="*/ 0 h 1142290"/>
              <a:gd name="connsiteX3" fmla="*/ 1112448 w 1115623"/>
              <a:gd name="connsiteY3" fmla="*/ 125607 h 1142290"/>
              <a:gd name="connsiteX4" fmla="*/ 1115623 w 1115623"/>
              <a:gd name="connsiteY4" fmla="*/ 956358 h 1142290"/>
              <a:gd name="connsiteX5" fmla="*/ 929691 w 1115623"/>
              <a:gd name="connsiteY5" fmla="*/ 1142290 h 1142290"/>
              <a:gd name="connsiteX6" fmla="*/ 185987 w 1115623"/>
              <a:gd name="connsiteY6" fmla="*/ 1142290 h 1142290"/>
              <a:gd name="connsiteX7" fmla="*/ 55 w 1115623"/>
              <a:gd name="connsiteY7" fmla="*/ 956358 h 1142290"/>
              <a:gd name="connsiteX8" fmla="*/ 55 w 1115623"/>
              <a:gd name="connsiteY8" fmla="*/ 185932 h 1142290"/>
              <a:gd name="connsiteX0" fmla="*/ 0 w 1125093"/>
              <a:gd name="connsiteY0" fmla="*/ 91113 h 1142721"/>
              <a:gd name="connsiteX1" fmla="*/ 106557 w 1125093"/>
              <a:gd name="connsiteY1" fmla="*/ 431 h 1142721"/>
              <a:gd name="connsiteX2" fmla="*/ 967736 w 1125093"/>
              <a:gd name="connsiteY2" fmla="*/ 431 h 1142721"/>
              <a:gd name="connsiteX3" fmla="*/ 1121918 w 1125093"/>
              <a:gd name="connsiteY3" fmla="*/ 126038 h 1142721"/>
              <a:gd name="connsiteX4" fmla="*/ 1125093 w 1125093"/>
              <a:gd name="connsiteY4" fmla="*/ 956789 h 1142721"/>
              <a:gd name="connsiteX5" fmla="*/ 939161 w 1125093"/>
              <a:gd name="connsiteY5" fmla="*/ 1142721 h 1142721"/>
              <a:gd name="connsiteX6" fmla="*/ 195457 w 1125093"/>
              <a:gd name="connsiteY6" fmla="*/ 1142721 h 1142721"/>
              <a:gd name="connsiteX7" fmla="*/ 9525 w 1125093"/>
              <a:gd name="connsiteY7" fmla="*/ 956789 h 1142721"/>
              <a:gd name="connsiteX8" fmla="*/ 0 w 1125093"/>
              <a:gd name="connsiteY8" fmla="*/ 91113 h 1142721"/>
              <a:gd name="connsiteX0" fmla="*/ 0 w 1121918"/>
              <a:gd name="connsiteY0" fmla="*/ 147832 h 1142290"/>
              <a:gd name="connsiteX1" fmla="*/ 103382 w 1121918"/>
              <a:gd name="connsiteY1" fmla="*/ 0 h 1142290"/>
              <a:gd name="connsiteX2" fmla="*/ 964561 w 1121918"/>
              <a:gd name="connsiteY2" fmla="*/ 0 h 1142290"/>
              <a:gd name="connsiteX3" fmla="*/ 1118743 w 1121918"/>
              <a:gd name="connsiteY3" fmla="*/ 125607 h 1142290"/>
              <a:gd name="connsiteX4" fmla="*/ 1121918 w 1121918"/>
              <a:gd name="connsiteY4" fmla="*/ 956358 h 1142290"/>
              <a:gd name="connsiteX5" fmla="*/ 935986 w 1121918"/>
              <a:gd name="connsiteY5" fmla="*/ 1142290 h 1142290"/>
              <a:gd name="connsiteX6" fmla="*/ 192282 w 1121918"/>
              <a:gd name="connsiteY6" fmla="*/ 1142290 h 1142290"/>
              <a:gd name="connsiteX7" fmla="*/ 6350 w 1121918"/>
              <a:gd name="connsiteY7" fmla="*/ 956358 h 1142290"/>
              <a:gd name="connsiteX8" fmla="*/ 0 w 1121918"/>
              <a:gd name="connsiteY8" fmla="*/ 147832 h 1142290"/>
              <a:gd name="connsiteX0" fmla="*/ 0 w 1121918"/>
              <a:gd name="connsiteY0" fmla="*/ 125607 h 1142290"/>
              <a:gd name="connsiteX1" fmla="*/ 103382 w 1121918"/>
              <a:gd name="connsiteY1" fmla="*/ 0 h 1142290"/>
              <a:gd name="connsiteX2" fmla="*/ 964561 w 1121918"/>
              <a:gd name="connsiteY2" fmla="*/ 0 h 1142290"/>
              <a:gd name="connsiteX3" fmla="*/ 1118743 w 1121918"/>
              <a:gd name="connsiteY3" fmla="*/ 125607 h 1142290"/>
              <a:gd name="connsiteX4" fmla="*/ 1121918 w 1121918"/>
              <a:gd name="connsiteY4" fmla="*/ 956358 h 1142290"/>
              <a:gd name="connsiteX5" fmla="*/ 935986 w 1121918"/>
              <a:gd name="connsiteY5" fmla="*/ 1142290 h 1142290"/>
              <a:gd name="connsiteX6" fmla="*/ 192282 w 1121918"/>
              <a:gd name="connsiteY6" fmla="*/ 1142290 h 1142290"/>
              <a:gd name="connsiteX7" fmla="*/ 6350 w 1121918"/>
              <a:gd name="connsiteY7" fmla="*/ 956358 h 1142290"/>
              <a:gd name="connsiteX8" fmla="*/ 0 w 1121918"/>
              <a:gd name="connsiteY8" fmla="*/ 125607 h 1142290"/>
              <a:gd name="connsiteX0" fmla="*/ 0 w 1121918"/>
              <a:gd name="connsiteY0" fmla="*/ 125607 h 1142290"/>
              <a:gd name="connsiteX1" fmla="*/ 103382 w 1121918"/>
              <a:gd name="connsiteY1" fmla="*/ 0 h 1142290"/>
              <a:gd name="connsiteX2" fmla="*/ 964561 w 1121918"/>
              <a:gd name="connsiteY2" fmla="*/ 0 h 1142290"/>
              <a:gd name="connsiteX3" fmla="*/ 1118743 w 1121918"/>
              <a:gd name="connsiteY3" fmla="*/ 125607 h 1142290"/>
              <a:gd name="connsiteX4" fmla="*/ 1121918 w 1121918"/>
              <a:gd name="connsiteY4" fmla="*/ 956358 h 1142290"/>
              <a:gd name="connsiteX5" fmla="*/ 935986 w 1121918"/>
              <a:gd name="connsiteY5" fmla="*/ 1142290 h 1142290"/>
              <a:gd name="connsiteX6" fmla="*/ 192282 w 1121918"/>
              <a:gd name="connsiteY6" fmla="*/ 1142290 h 1142290"/>
              <a:gd name="connsiteX7" fmla="*/ 6350 w 1121918"/>
              <a:gd name="connsiteY7" fmla="*/ 956358 h 1142290"/>
              <a:gd name="connsiteX8" fmla="*/ 0 w 1121918"/>
              <a:gd name="connsiteY8" fmla="*/ 125607 h 1142290"/>
              <a:gd name="connsiteX0" fmla="*/ 0 w 1121918"/>
              <a:gd name="connsiteY0" fmla="*/ 131957 h 1148640"/>
              <a:gd name="connsiteX1" fmla="*/ 170057 w 1121918"/>
              <a:gd name="connsiteY1" fmla="*/ 0 h 1148640"/>
              <a:gd name="connsiteX2" fmla="*/ 964561 w 1121918"/>
              <a:gd name="connsiteY2" fmla="*/ 6350 h 1148640"/>
              <a:gd name="connsiteX3" fmla="*/ 1118743 w 1121918"/>
              <a:gd name="connsiteY3" fmla="*/ 131957 h 1148640"/>
              <a:gd name="connsiteX4" fmla="*/ 1121918 w 1121918"/>
              <a:gd name="connsiteY4" fmla="*/ 962708 h 1148640"/>
              <a:gd name="connsiteX5" fmla="*/ 935986 w 1121918"/>
              <a:gd name="connsiteY5" fmla="*/ 1148640 h 1148640"/>
              <a:gd name="connsiteX6" fmla="*/ 192282 w 1121918"/>
              <a:gd name="connsiteY6" fmla="*/ 1148640 h 1148640"/>
              <a:gd name="connsiteX7" fmla="*/ 6350 w 1121918"/>
              <a:gd name="connsiteY7" fmla="*/ 962708 h 1148640"/>
              <a:gd name="connsiteX8" fmla="*/ 0 w 1121918"/>
              <a:gd name="connsiteY8" fmla="*/ 131957 h 1148640"/>
              <a:gd name="connsiteX0" fmla="*/ 0 w 1121918"/>
              <a:gd name="connsiteY0" fmla="*/ 131957 h 1148640"/>
              <a:gd name="connsiteX1" fmla="*/ 138307 w 1121918"/>
              <a:gd name="connsiteY1" fmla="*/ 0 h 1148640"/>
              <a:gd name="connsiteX2" fmla="*/ 964561 w 1121918"/>
              <a:gd name="connsiteY2" fmla="*/ 6350 h 1148640"/>
              <a:gd name="connsiteX3" fmla="*/ 1118743 w 1121918"/>
              <a:gd name="connsiteY3" fmla="*/ 131957 h 1148640"/>
              <a:gd name="connsiteX4" fmla="*/ 1121918 w 1121918"/>
              <a:gd name="connsiteY4" fmla="*/ 962708 h 1148640"/>
              <a:gd name="connsiteX5" fmla="*/ 935986 w 1121918"/>
              <a:gd name="connsiteY5" fmla="*/ 1148640 h 1148640"/>
              <a:gd name="connsiteX6" fmla="*/ 192282 w 1121918"/>
              <a:gd name="connsiteY6" fmla="*/ 1148640 h 1148640"/>
              <a:gd name="connsiteX7" fmla="*/ 6350 w 1121918"/>
              <a:gd name="connsiteY7" fmla="*/ 962708 h 1148640"/>
              <a:gd name="connsiteX8" fmla="*/ 0 w 1121918"/>
              <a:gd name="connsiteY8" fmla="*/ 131957 h 1148640"/>
              <a:gd name="connsiteX0" fmla="*/ 0 w 1121918"/>
              <a:gd name="connsiteY0" fmla="*/ 131957 h 1148640"/>
              <a:gd name="connsiteX1" fmla="*/ 119257 w 1121918"/>
              <a:gd name="connsiteY1" fmla="*/ 0 h 1148640"/>
              <a:gd name="connsiteX2" fmla="*/ 964561 w 1121918"/>
              <a:gd name="connsiteY2" fmla="*/ 6350 h 1148640"/>
              <a:gd name="connsiteX3" fmla="*/ 1118743 w 1121918"/>
              <a:gd name="connsiteY3" fmla="*/ 131957 h 1148640"/>
              <a:gd name="connsiteX4" fmla="*/ 1121918 w 1121918"/>
              <a:gd name="connsiteY4" fmla="*/ 962708 h 1148640"/>
              <a:gd name="connsiteX5" fmla="*/ 935986 w 1121918"/>
              <a:gd name="connsiteY5" fmla="*/ 1148640 h 1148640"/>
              <a:gd name="connsiteX6" fmla="*/ 192282 w 1121918"/>
              <a:gd name="connsiteY6" fmla="*/ 1148640 h 1148640"/>
              <a:gd name="connsiteX7" fmla="*/ 6350 w 1121918"/>
              <a:gd name="connsiteY7" fmla="*/ 962708 h 1148640"/>
              <a:gd name="connsiteX8" fmla="*/ 0 w 1121918"/>
              <a:gd name="connsiteY8" fmla="*/ 131957 h 1148640"/>
              <a:gd name="connsiteX0" fmla="*/ 0 w 1121918"/>
              <a:gd name="connsiteY0" fmla="*/ 131957 h 1148640"/>
              <a:gd name="connsiteX1" fmla="*/ 119257 w 1121918"/>
              <a:gd name="connsiteY1" fmla="*/ 0 h 1148640"/>
              <a:gd name="connsiteX2" fmla="*/ 964561 w 1121918"/>
              <a:gd name="connsiteY2" fmla="*/ 6350 h 1148640"/>
              <a:gd name="connsiteX3" fmla="*/ 1118743 w 1121918"/>
              <a:gd name="connsiteY3" fmla="*/ 131957 h 1148640"/>
              <a:gd name="connsiteX4" fmla="*/ 1121918 w 1121918"/>
              <a:gd name="connsiteY4" fmla="*/ 962708 h 1148640"/>
              <a:gd name="connsiteX5" fmla="*/ 935986 w 1121918"/>
              <a:gd name="connsiteY5" fmla="*/ 1148640 h 1148640"/>
              <a:gd name="connsiteX6" fmla="*/ 128782 w 1121918"/>
              <a:gd name="connsiteY6" fmla="*/ 1139115 h 1148640"/>
              <a:gd name="connsiteX7" fmla="*/ 6350 w 1121918"/>
              <a:gd name="connsiteY7" fmla="*/ 962708 h 1148640"/>
              <a:gd name="connsiteX8" fmla="*/ 0 w 1121918"/>
              <a:gd name="connsiteY8" fmla="*/ 131957 h 1148640"/>
              <a:gd name="connsiteX0" fmla="*/ 0 w 1121918"/>
              <a:gd name="connsiteY0" fmla="*/ 131957 h 1148640"/>
              <a:gd name="connsiteX1" fmla="*/ 119257 w 1121918"/>
              <a:gd name="connsiteY1" fmla="*/ 0 h 1148640"/>
              <a:gd name="connsiteX2" fmla="*/ 964561 w 1121918"/>
              <a:gd name="connsiteY2" fmla="*/ 6350 h 1148640"/>
              <a:gd name="connsiteX3" fmla="*/ 1118743 w 1121918"/>
              <a:gd name="connsiteY3" fmla="*/ 131957 h 1148640"/>
              <a:gd name="connsiteX4" fmla="*/ 1121918 w 1121918"/>
              <a:gd name="connsiteY4" fmla="*/ 962708 h 1148640"/>
              <a:gd name="connsiteX5" fmla="*/ 935986 w 1121918"/>
              <a:gd name="connsiteY5" fmla="*/ 1148640 h 1148640"/>
              <a:gd name="connsiteX6" fmla="*/ 128782 w 1121918"/>
              <a:gd name="connsiteY6" fmla="*/ 1139115 h 1148640"/>
              <a:gd name="connsiteX7" fmla="*/ 9525 w 1121918"/>
              <a:gd name="connsiteY7" fmla="*/ 1042083 h 1148640"/>
              <a:gd name="connsiteX8" fmla="*/ 0 w 1121918"/>
              <a:gd name="connsiteY8" fmla="*/ 131957 h 1148640"/>
              <a:gd name="connsiteX0" fmla="*/ 0 w 1121918"/>
              <a:gd name="connsiteY0" fmla="*/ 131957 h 1142290"/>
              <a:gd name="connsiteX1" fmla="*/ 119257 w 1121918"/>
              <a:gd name="connsiteY1" fmla="*/ 0 h 1142290"/>
              <a:gd name="connsiteX2" fmla="*/ 964561 w 1121918"/>
              <a:gd name="connsiteY2" fmla="*/ 6350 h 1142290"/>
              <a:gd name="connsiteX3" fmla="*/ 1118743 w 1121918"/>
              <a:gd name="connsiteY3" fmla="*/ 131957 h 1142290"/>
              <a:gd name="connsiteX4" fmla="*/ 1121918 w 1121918"/>
              <a:gd name="connsiteY4" fmla="*/ 962708 h 1142290"/>
              <a:gd name="connsiteX5" fmla="*/ 986786 w 1121918"/>
              <a:gd name="connsiteY5" fmla="*/ 1142290 h 1142290"/>
              <a:gd name="connsiteX6" fmla="*/ 128782 w 1121918"/>
              <a:gd name="connsiteY6" fmla="*/ 1139115 h 1142290"/>
              <a:gd name="connsiteX7" fmla="*/ 9525 w 1121918"/>
              <a:gd name="connsiteY7" fmla="*/ 1042083 h 1142290"/>
              <a:gd name="connsiteX8" fmla="*/ 0 w 1121918"/>
              <a:gd name="connsiteY8" fmla="*/ 131957 h 1142290"/>
              <a:gd name="connsiteX0" fmla="*/ 0 w 1121918"/>
              <a:gd name="connsiteY0" fmla="*/ 131957 h 1142290"/>
              <a:gd name="connsiteX1" fmla="*/ 119257 w 1121918"/>
              <a:gd name="connsiteY1" fmla="*/ 0 h 1142290"/>
              <a:gd name="connsiteX2" fmla="*/ 964561 w 1121918"/>
              <a:gd name="connsiteY2" fmla="*/ 6350 h 1142290"/>
              <a:gd name="connsiteX3" fmla="*/ 1118743 w 1121918"/>
              <a:gd name="connsiteY3" fmla="*/ 131957 h 1142290"/>
              <a:gd name="connsiteX4" fmla="*/ 1121918 w 1121918"/>
              <a:gd name="connsiteY4" fmla="*/ 1029383 h 1142290"/>
              <a:gd name="connsiteX5" fmla="*/ 986786 w 1121918"/>
              <a:gd name="connsiteY5" fmla="*/ 1142290 h 1142290"/>
              <a:gd name="connsiteX6" fmla="*/ 128782 w 1121918"/>
              <a:gd name="connsiteY6" fmla="*/ 1139115 h 1142290"/>
              <a:gd name="connsiteX7" fmla="*/ 9525 w 1121918"/>
              <a:gd name="connsiteY7" fmla="*/ 1042083 h 1142290"/>
              <a:gd name="connsiteX8" fmla="*/ 0 w 1121918"/>
              <a:gd name="connsiteY8" fmla="*/ 131957 h 1142290"/>
              <a:gd name="connsiteX0" fmla="*/ 0 w 1121918"/>
              <a:gd name="connsiteY0" fmla="*/ 131957 h 1142290"/>
              <a:gd name="connsiteX1" fmla="*/ 119257 w 1121918"/>
              <a:gd name="connsiteY1" fmla="*/ 0 h 1142290"/>
              <a:gd name="connsiteX2" fmla="*/ 964561 w 1121918"/>
              <a:gd name="connsiteY2" fmla="*/ 6350 h 1142290"/>
              <a:gd name="connsiteX3" fmla="*/ 1121918 w 1121918"/>
              <a:gd name="connsiteY3" fmla="*/ 103382 h 1142290"/>
              <a:gd name="connsiteX4" fmla="*/ 1121918 w 1121918"/>
              <a:gd name="connsiteY4" fmla="*/ 1029383 h 1142290"/>
              <a:gd name="connsiteX5" fmla="*/ 986786 w 1121918"/>
              <a:gd name="connsiteY5" fmla="*/ 1142290 h 1142290"/>
              <a:gd name="connsiteX6" fmla="*/ 128782 w 1121918"/>
              <a:gd name="connsiteY6" fmla="*/ 1139115 h 1142290"/>
              <a:gd name="connsiteX7" fmla="*/ 9525 w 1121918"/>
              <a:gd name="connsiteY7" fmla="*/ 1042083 h 1142290"/>
              <a:gd name="connsiteX8" fmla="*/ 0 w 1121918"/>
              <a:gd name="connsiteY8" fmla="*/ 131957 h 1142290"/>
              <a:gd name="connsiteX0" fmla="*/ 0 w 1125093"/>
              <a:gd name="connsiteY0" fmla="*/ 131957 h 1142290"/>
              <a:gd name="connsiteX1" fmla="*/ 119257 w 1125093"/>
              <a:gd name="connsiteY1" fmla="*/ 0 h 1142290"/>
              <a:gd name="connsiteX2" fmla="*/ 964561 w 1125093"/>
              <a:gd name="connsiteY2" fmla="*/ 6350 h 1142290"/>
              <a:gd name="connsiteX3" fmla="*/ 1125093 w 1125093"/>
              <a:gd name="connsiteY3" fmla="*/ 147832 h 1142290"/>
              <a:gd name="connsiteX4" fmla="*/ 1121918 w 1125093"/>
              <a:gd name="connsiteY4" fmla="*/ 1029383 h 1142290"/>
              <a:gd name="connsiteX5" fmla="*/ 986786 w 1125093"/>
              <a:gd name="connsiteY5" fmla="*/ 1142290 h 1142290"/>
              <a:gd name="connsiteX6" fmla="*/ 128782 w 1125093"/>
              <a:gd name="connsiteY6" fmla="*/ 1139115 h 1142290"/>
              <a:gd name="connsiteX7" fmla="*/ 9525 w 1125093"/>
              <a:gd name="connsiteY7" fmla="*/ 1042083 h 1142290"/>
              <a:gd name="connsiteX8" fmla="*/ 0 w 1125093"/>
              <a:gd name="connsiteY8" fmla="*/ 131957 h 1142290"/>
              <a:gd name="connsiteX0" fmla="*/ 0 w 1125093"/>
              <a:gd name="connsiteY0" fmla="*/ 131957 h 1142290"/>
              <a:gd name="connsiteX1" fmla="*/ 119257 w 1125093"/>
              <a:gd name="connsiteY1" fmla="*/ 0 h 1142290"/>
              <a:gd name="connsiteX2" fmla="*/ 964561 w 1125093"/>
              <a:gd name="connsiteY2" fmla="*/ 6350 h 1142290"/>
              <a:gd name="connsiteX3" fmla="*/ 1125093 w 1125093"/>
              <a:gd name="connsiteY3" fmla="*/ 116082 h 1142290"/>
              <a:gd name="connsiteX4" fmla="*/ 1121918 w 1125093"/>
              <a:gd name="connsiteY4" fmla="*/ 1029383 h 1142290"/>
              <a:gd name="connsiteX5" fmla="*/ 986786 w 1125093"/>
              <a:gd name="connsiteY5" fmla="*/ 1142290 h 1142290"/>
              <a:gd name="connsiteX6" fmla="*/ 128782 w 1125093"/>
              <a:gd name="connsiteY6" fmla="*/ 1139115 h 1142290"/>
              <a:gd name="connsiteX7" fmla="*/ 9525 w 1125093"/>
              <a:gd name="connsiteY7" fmla="*/ 1042083 h 1142290"/>
              <a:gd name="connsiteX8" fmla="*/ 0 w 1125093"/>
              <a:gd name="connsiteY8" fmla="*/ 131957 h 1142290"/>
              <a:gd name="connsiteX0" fmla="*/ 0 w 1125093"/>
              <a:gd name="connsiteY0" fmla="*/ 131957 h 1142290"/>
              <a:gd name="connsiteX1" fmla="*/ 119257 w 1125093"/>
              <a:gd name="connsiteY1" fmla="*/ 0 h 1142290"/>
              <a:gd name="connsiteX2" fmla="*/ 1005836 w 1125093"/>
              <a:gd name="connsiteY2" fmla="*/ 6350 h 1142290"/>
              <a:gd name="connsiteX3" fmla="*/ 1125093 w 1125093"/>
              <a:gd name="connsiteY3" fmla="*/ 116082 h 1142290"/>
              <a:gd name="connsiteX4" fmla="*/ 1121918 w 1125093"/>
              <a:gd name="connsiteY4" fmla="*/ 1029383 h 1142290"/>
              <a:gd name="connsiteX5" fmla="*/ 986786 w 1125093"/>
              <a:gd name="connsiteY5" fmla="*/ 1142290 h 1142290"/>
              <a:gd name="connsiteX6" fmla="*/ 128782 w 1125093"/>
              <a:gd name="connsiteY6" fmla="*/ 1139115 h 1142290"/>
              <a:gd name="connsiteX7" fmla="*/ 9525 w 1125093"/>
              <a:gd name="connsiteY7" fmla="*/ 1042083 h 1142290"/>
              <a:gd name="connsiteX8" fmla="*/ 0 w 1125093"/>
              <a:gd name="connsiteY8" fmla="*/ 131957 h 114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093" h="1142290">
                <a:moveTo>
                  <a:pt x="0" y="131957"/>
                </a:moveTo>
                <a:cubicBezTo>
                  <a:pt x="0" y="29270"/>
                  <a:pt x="16570" y="0"/>
                  <a:pt x="119257" y="0"/>
                </a:cubicBezTo>
                <a:lnTo>
                  <a:pt x="1005836" y="6350"/>
                </a:lnTo>
                <a:cubicBezTo>
                  <a:pt x="1108523" y="6350"/>
                  <a:pt x="1125093" y="13395"/>
                  <a:pt x="1125093" y="116082"/>
                </a:cubicBezTo>
                <a:cubicBezTo>
                  <a:pt x="1124035" y="409932"/>
                  <a:pt x="1122976" y="735533"/>
                  <a:pt x="1121918" y="1029383"/>
                </a:cubicBezTo>
                <a:cubicBezTo>
                  <a:pt x="1121918" y="1132070"/>
                  <a:pt x="1089473" y="1142290"/>
                  <a:pt x="986786" y="1142290"/>
                </a:cubicBezTo>
                <a:lnTo>
                  <a:pt x="128782" y="1139115"/>
                </a:lnTo>
                <a:cubicBezTo>
                  <a:pt x="26095" y="1139115"/>
                  <a:pt x="9525" y="1144770"/>
                  <a:pt x="9525" y="1042083"/>
                </a:cubicBezTo>
                <a:cubicBezTo>
                  <a:pt x="7408" y="772574"/>
                  <a:pt x="2117" y="401466"/>
                  <a:pt x="0" y="131957"/>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zh-CN" altLang="en-US" sz="2000">
              <a:latin typeface="Cambria" panose="02040503050406030204" pitchFamily="18" charset="0"/>
            </a:endParaRPr>
          </a:p>
        </p:txBody>
      </p:sp>
      <p:cxnSp>
        <p:nvCxnSpPr>
          <p:cNvPr id="196" name="直接连接符 195">
            <a:extLst>
              <a:ext uri="{FF2B5EF4-FFF2-40B4-BE49-F238E27FC236}">
                <a16:creationId xmlns:a16="http://schemas.microsoft.com/office/drawing/2014/main" id="{8DB99B90-5DFB-4178-90A9-46466DCB9C11}"/>
              </a:ext>
            </a:extLst>
          </p:cNvPr>
          <p:cNvCxnSpPr>
            <a:cxnSpLocks/>
          </p:cNvCxnSpPr>
          <p:nvPr/>
        </p:nvCxnSpPr>
        <p:spPr>
          <a:xfrm>
            <a:off x="2290041" y="4858614"/>
            <a:ext cx="0" cy="101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直接连接符 196">
            <a:extLst>
              <a:ext uri="{FF2B5EF4-FFF2-40B4-BE49-F238E27FC236}">
                <a16:creationId xmlns:a16="http://schemas.microsoft.com/office/drawing/2014/main" id="{D5454682-6685-45AA-A183-275D512EB58B}"/>
              </a:ext>
            </a:extLst>
          </p:cNvPr>
          <p:cNvCxnSpPr>
            <a:cxnSpLocks/>
          </p:cNvCxnSpPr>
          <p:nvPr/>
        </p:nvCxnSpPr>
        <p:spPr>
          <a:xfrm>
            <a:off x="2440250" y="4839564"/>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8" name="直接连接符 197">
            <a:extLst>
              <a:ext uri="{FF2B5EF4-FFF2-40B4-BE49-F238E27FC236}">
                <a16:creationId xmlns:a16="http://schemas.microsoft.com/office/drawing/2014/main" id="{13AB0B58-2084-47D7-9076-2E6E95EE1D29}"/>
              </a:ext>
            </a:extLst>
          </p:cNvPr>
          <p:cNvCxnSpPr>
            <a:cxnSpLocks/>
          </p:cNvCxnSpPr>
          <p:nvPr/>
        </p:nvCxnSpPr>
        <p:spPr>
          <a:xfrm>
            <a:off x="2590078" y="4839564"/>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9" name="直接连接符 198">
            <a:extLst>
              <a:ext uri="{FF2B5EF4-FFF2-40B4-BE49-F238E27FC236}">
                <a16:creationId xmlns:a16="http://schemas.microsoft.com/office/drawing/2014/main" id="{375A32A6-079E-4C27-82E5-92EA2F93510C}"/>
              </a:ext>
            </a:extLst>
          </p:cNvPr>
          <p:cNvCxnSpPr>
            <a:cxnSpLocks/>
          </p:cNvCxnSpPr>
          <p:nvPr/>
        </p:nvCxnSpPr>
        <p:spPr>
          <a:xfrm>
            <a:off x="2740096" y="4839564"/>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0" name="直接连接符 199">
            <a:extLst>
              <a:ext uri="{FF2B5EF4-FFF2-40B4-BE49-F238E27FC236}">
                <a16:creationId xmlns:a16="http://schemas.microsoft.com/office/drawing/2014/main" id="{84EE7150-624E-48EB-B9AE-EC7C5FBF8079}"/>
              </a:ext>
            </a:extLst>
          </p:cNvPr>
          <p:cNvCxnSpPr>
            <a:cxnSpLocks/>
          </p:cNvCxnSpPr>
          <p:nvPr/>
        </p:nvCxnSpPr>
        <p:spPr>
          <a:xfrm>
            <a:off x="2892497" y="4839564"/>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1" name="直接连接符 200">
            <a:extLst>
              <a:ext uri="{FF2B5EF4-FFF2-40B4-BE49-F238E27FC236}">
                <a16:creationId xmlns:a16="http://schemas.microsoft.com/office/drawing/2014/main" id="{B0549A5F-2548-4BB3-BCA3-2D433EBD5025}"/>
              </a:ext>
            </a:extLst>
          </p:cNvPr>
          <p:cNvCxnSpPr>
            <a:cxnSpLocks/>
          </p:cNvCxnSpPr>
          <p:nvPr/>
        </p:nvCxnSpPr>
        <p:spPr>
          <a:xfrm>
            <a:off x="3040134" y="4839564"/>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2" name="直接连接符 201">
            <a:extLst>
              <a:ext uri="{FF2B5EF4-FFF2-40B4-BE49-F238E27FC236}">
                <a16:creationId xmlns:a16="http://schemas.microsoft.com/office/drawing/2014/main" id="{93095A1F-516E-45B0-9E31-A9CA90664625}"/>
              </a:ext>
            </a:extLst>
          </p:cNvPr>
          <p:cNvCxnSpPr>
            <a:cxnSpLocks/>
          </p:cNvCxnSpPr>
          <p:nvPr/>
        </p:nvCxnSpPr>
        <p:spPr>
          <a:xfrm>
            <a:off x="2290041" y="4839564"/>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3" name="直接连接符 202">
            <a:extLst>
              <a:ext uri="{FF2B5EF4-FFF2-40B4-BE49-F238E27FC236}">
                <a16:creationId xmlns:a16="http://schemas.microsoft.com/office/drawing/2014/main" id="{8DD01B40-4699-495C-8E5A-15A9443272B5}"/>
              </a:ext>
            </a:extLst>
          </p:cNvPr>
          <p:cNvCxnSpPr>
            <a:cxnSpLocks/>
          </p:cNvCxnSpPr>
          <p:nvPr/>
        </p:nvCxnSpPr>
        <p:spPr>
          <a:xfrm>
            <a:off x="2455654" y="6043320"/>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4" name="直接连接符 203">
            <a:extLst>
              <a:ext uri="{FF2B5EF4-FFF2-40B4-BE49-F238E27FC236}">
                <a16:creationId xmlns:a16="http://schemas.microsoft.com/office/drawing/2014/main" id="{FC8912BA-192A-4423-B1D4-F20E60D3B200}"/>
              </a:ext>
            </a:extLst>
          </p:cNvPr>
          <p:cNvCxnSpPr>
            <a:cxnSpLocks/>
          </p:cNvCxnSpPr>
          <p:nvPr/>
        </p:nvCxnSpPr>
        <p:spPr>
          <a:xfrm>
            <a:off x="2605482" y="6043320"/>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5" name="直接连接符 204">
            <a:extLst>
              <a:ext uri="{FF2B5EF4-FFF2-40B4-BE49-F238E27FC236}">
                <a16:creationId xmlns:a16="http://schemas.microsoft.com/office/drawing/2014/main" id="{9431715D-73B6-4834-922B-A2780EE6EEA6}"/>
              </a:ext>
            </a:extLst>
          </p:cNvPr>
          <p:cNvCxnSpPr>
            <a:cxnSpLocks/>
          </p:cNvCxnSpPr>
          <p:nvPr/>
        </p:nvCxnSpPr>
        <p:spPr>
          <a:xfrm>
            <a:off x="2755500" y="6043320"/>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6" name="直接连接符 205">
            <a:extLst>
              <a:ext uri="{FF2B5EF4-FFF2-40B4-BE49-F238E27FC236}">
                <a16:creationId xmlns:a16="http://schemas.microsoft.com/office/drawing/2014/main" id="{894A160E-267A-4B65-A772-AE842E408165}"/>
              </a:ext>
            </a:extLst>
          </p:cNvPr>
          <p:cNvCxnSpPr>
            <a:cxnSpLocks/>
          </p:cNvCxnSpPr>
          <p:nvPr/>
        </p:nvCxnSpPr>
        <p:spPr>
          <a:xfrm>
            <a:off x="2907901" y="6043320"/>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7" name="直接连接符 206">
            <a:extLst>
              <a:ext uri="{FF2B5EF4-FFF2-40B4-BE49-F238E27FC236}">
                <a16:creationId xmlns:a16="http://schemas.microsoft.com/office/drawing/2014/main" id="{69378041-94D9-4BB1-8B54-468D64889CAA}"/>
              </a:ext>
            </a:extLst>
          </p:cNvPr>
          <p:cNvCxnSpPr>
            <a:cxnSpLocks/>
          </p:cNvCxnSpPr>
          <p:nvPr/>
        </p:nvCxnSpPr>
        <p:spPr>
          <a:xfrm>
            <a:off x="3055538" y="6043320"/>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8" name="直接连接符 207">
            <a:extLst>
              <a:ext uri="{FF2B5EF4-FFF2-40B4-BE49-F238E27FC236}">
                <a16:creationId xmlns:a16="http://schemas.microsoft.com/office/drawing/2014/main" id="{1E8F666C-940A-43BF-9996-A623774FD5AA}"/>
              </a:ext>
            </a:extLst>
          </p:cNvPr>
          <p:cNvCxnSpPr>
            <a:cxnSpLocks/>
          </p:cNvCxnSpPr>
          <p:nvPr/>
        </p:nvCxnSpPr>
        <p:spPr>
          <a:xfrm>
            <a:off x="2305445" y="6043320"/>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9" name="直接连接符 208">
            <a:extLst>
              <a:ext uri="{FF2B5EF4-FFF2-40B4-BE49-F238E27FC236}">
                <a16:creationId xmlns:a16="http://schemas.microsoft.com/office/drawing/2014/main" id="{AD535073-669E-4917-831A-AD601DAB7231}"/>
              </a:ext>
            </a:extLst>
          </p:cNvPr>
          <p:cNvCxnSpPr>
            <a:cxnSpLocks/>
          </p:cNvCxnSpPr>
          <p:nvPr/>
        </p:nvCxnSpPr>
        <p:spPr>
          <a:xfrm rot="5400000" flipV="1">
            <a:off x="3263183" y="5111026"/>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0" name="直接连接符 209">
            <a:extLst>
              <a:ext uri="{FF2B5EF4-FFF2-40B4-BE49-F238E27FC236}">
                <a16:creationId xmlns:a16="http://schemas.microsoft.com/office/drawing/2014/main" id="{332E7ABB-5F8F-4F2C-A2FF-AFB31C96EE48}"/>
              </a:ext>
            </a:extLst>
          </p:cNvPr>
          <p:cNvCxnSpPr>
            <a:cxnSpLocks/>
          </p:cNvCxnSpPr>
          <p:nvPr/>
        </p:nvCxnSpPr>
        <p:spPr>
          <a:xfrm rot="5400000" flipV="1">
            <a:off x="3263183" y="5568227"/>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1" name="直接连接符 210">
            <a:extLst>
              <a:ext uri="{FF2B5EF4-FFF2-40B4-BE49-F238E27FC236}">
                <a16:creationId xmlns:a16="http://schemas.microsoft.com/office/drawing/2014/main" id="{4C4EBC7D-B3CD-4A2F-ADF1-BF1CE306BEE3}"/>
              </a:ext>
            </a:extLst>
          </p:cNvPr>
          <p:cNvCxnSpPr>
            <a:cxnSpLocks/>
          </p:cNvCxnSpPr>
          <p:nvPr/>
        </p:nvCxnSpPr>
        <p:spPr>
          <a:xfrm rot="5400000" flipV="1">
            <a:off x="3265564" y="5723008"/>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2" name="直接连接符 211">
            <a:extLst>
              <a:ext uri="{FF2B5EF4-FFF2-40B4-BE49-F238E27FC236}">
                <a16:creationId xmlns:a16="http://schemas.microsoft.com/office/drawing/2014/main" id="{CCE62AC7-DD25-41CC-9C28-0E2FC28D6EFE}"/>
              </a:ext>
            </a:extLst>
          </p:cNvPr>
          <p:cNvCxnSpPr>
            <a:cxnSpLocks/>
          </p:cNvCxnSpPr>
          <p:nvPr/>
        </p:nvCxnSpPr>
        <p:spPr>
          <a:xfrm rot="5400000" flipV="1">
            <a:off x="3263183" y="5418207"/>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3" name="直接连接符 212">
            <a:extLst>
              <a:ext uri="{FF2B5EF4-FFF2-40B4-BE49-F238E27FC236}">
                <a16:creationId xmlns:a16="http://schemas.microsoft.com/office/drawing/2014/main" id="{7F62A351-CF0F-4D6C-B8BC-3A1A1AFEE5F5}"/>
              </a:ext>
            </a:extLst>
          </p:cNvPr>
          <p:cNvCxnSpPr>
            <a:cxnSpLocks/>
          </p:cNvCxnSpPr>
          <p:nvPr/>
        </p:nvCxnSpPr>
        <p:spPr>
          <a:xfrm rot="5400000" flipV="1">
            <a:off x="3263184" y="5265807"/>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4" name="直接连接符 213">
            <a:extLst>
              <a:ext uri="{FF2B5EF4-FFF2-40B4-BE49-F238E27FC236}">
                <a16:creationId xmlns:a16="http://schemas.microsoft.com/office/drawing/2014/main" id="{9532275F-E72D-450F-8582-7545DCBAA7D6}"/>
              </a:ext>
            </a:extLst>
          </p:cNvPr>
          <p:cNvCxnSpPr>
            <a:cxnSpLocks/>
          </p:cNvCxnSpPr>
          <p:nvPr/>
        </p:nvCxnSpPr>
        <p:spPr>
          <a:xfrm rot="5400000" flipV="1">
            <a:off x="3263184" y="5873026"/>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5" name="直接连接符 214">
            <a:extLst>
              <a:ext uri="{FF2B5EF4-FFF2-40B4-BE49-F238E27FC236}">
                <a16:creationId xmlns:a16="http://schemas.microsoft.com/office/drawing/2014/main" id="{3B81B8E6-6AFE-4B9B-863E-44E9F45993C1}"/>
              </a:ext>
            </a:extLst>
          </p:cNvPr>
          <p:cNvCxnSpPr>
            <a:cxnSpLocks/>
          </p:cNvCxnSpPr>
          <p:nvPr/>
        </p:nvCxnSpPr>
        <p:spPr>
          <a:xfrm rot="5400000" flipV="1">
            <a:off x="2035471" y="5106373"/>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6" name="直接连接符 215">
            <a:extLst>
              <a:ext uri="{FF2B5EF4-FFF2-40B4-BE49-F238E27FC236}">
                <a16:creationId xmlns:a16="http://schemas.microsoft.com/office/drawing/2014/main" id="{8097C32F-E94D-4D88-8600-1FF44BCAF28F}"/>
              </a:ext>
            </a:extLst>
          </p:cNvPr>
          <p:cNvCxnSpPr>
            <a:cxnSpLocks/>
          </p:cNvCxnSpPr>
          <p:nvPr/>
        </p:nvCxnSpPr>
        <p:spPr>
          <a:xfrm rot="5400000" flipV="1">
            <a:off x="2035471" y="5563574"/>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7" name="直接连接符 216">
            <a:extLst>
              <a:ext uri="{FF2B5EF4-FFF2-40B4-BE49-F238E27FC236}">
                <a16:creationId xmlns:a16="http://schemas.microsoft.com/office/drawing/2014/main" id="{29811840-CF55-49D3-B86A-1BBC5DB0AB94}"/>
              </a:ext>
            </a:extLst>
          </p:cNvPr>
          <p:cNvCxnSpPr>
            <a:cxnSpLocks/>
          </p:cNvCxnSpPr>
          <p:nvPr/>
        </p:nvCxnSpPr>
        <p:spPr>
          <a:xfrm rot="5400000" flipV="1">
            <a:off x="2037852" y="5718355"/>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8" name="直接连接符 217">
            <a:extLst>
              <a:ext uri="{FF2B5EF4-FFF2-40B4-BE49-F238E27FC236}">
                <a16:creationId xmlns:a16="http://schemas.microsoft.com/office/drawing/2014/main" id="{B12A3812-59A1-4E7E-85B6-920E8BC31A40}"/>
              </a:ext>
            </a:extLst>
          </p:cNvPr>
          <p:cNvCxnSpPr>
            <a:cxnSpLocks/>
          </p:cNvCxnSpPr>
          <p:nvPr/>
        </p:nvCxnSpPr>
        <p:spPr>
          <a:xfrm rot="5400000" flipV="1">
            <a:off x="2035471" y="5413554"/>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9" name="直接连接符 218">
            <a:extLst>
              <a:ext uri="{FF2B5EF4-FFF2-40B4-BE49-F238E27FC236}">
                <a16:creationId xmlns:a16="http://schemas.microsoft.com/office/drawing/2014/main" id="{E2D32A5D-3292-47C6-8C9F-4ED7B1A6E7AF}"/>
              </a:ext>
            </a:extLst>
          </p:cNvPr>
          <p:cNvCxnSpPr>
            <a:cxnSpLocks/>
          </p:cNvCxnSpPr>
          <p:nvPr/>
        </p:nvCxnSpPr>
        <p:spPr>
          <a:xfrm rot="5400000" flipV="1">
            <a:off x="2035472" y="5261154"/>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0" name="直接连接符 219">
            <a:extLst>
              <a:ext uri="{FF2B5EF4-FFF2-40B4-BE49-F238E27FC236}">
                <a16:creationId xmlns:a16="http://schemas.microsoft.com/office/drawing/2014/main" id="{B12D1402-17CA-4F96-8B38-B6F1753BF007}"/>
              </a:ext>
            </a:extLst>
          </p:cNvPr>
          <p:cNvCxnSpPr>
            <a:cxnSpLocks/>
          </p:cNvCxnSpPr>
          <p:nvPr/>
        </p:nvCxnSpPr>
        <p:spPr>
          <a:xfrm rot="5400000" flipV="1">
            <a:off x="2035472" y="5868373"/>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8" name="矩形 247">
            <a:extLst>
              <a:ext uri="{FF2B5EF4-FFF2-40B4-BE49-F238E27FC236}">
                <a16:creationId xmlns:a16="http://schemas.microsoft.com/office/drawing/2014/main" id="{CC81F600-ACCD-4B65-A5E6-135303214720}"/>
              </a:ext>
            </a:extLst>
          </p:cNvPr>
          <p:cNvSpPr/>
          <p:nvPr/>
        </p:nvSpPr>
        <p:spPr>
          <a:xfrm>
            <a:off x="2251933" y="5078003"/>
            <a:ext cx="834576" cy="81744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cxnSp>
        <p:nvCxnSpPr>
          <p:cNvPr id="251" name="直接连接符 250">
            <a:extLst>
              <a:ext uri="{FF2B5EF4-FFF2-40B4-BE49-F238E27FC236}">
                <a16:creationId xmlns:a16="http://schemas.microsoft.com/office/drawing/2014/main" id="{E6977224-EC56-46EE-BD4C-5FA763F02575}"/>
              </a:ext>
            </a:extLst>
          </p:cNvPr>
          <p:cNvCxnSpPr>
            <a:cxnSpLocks/>
          </p:cNvCxnSpPr>
          <p:nvPr/>
        </p:nvCxnSpPr>
        <p:spPr>
          <a:xfrm>
            <a:off x="2390772" y="5337110"/>
            <a:ext cx="539443"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52" name="椭圆 251">
            <a:extLst>
              <a:ext uri="{FF2B5EF4-FFF2-40B4-BE49-F238E27FC236}">
                <a16:creationId xmlns:a16="http://schemas.microsoft.com/office/drawing/2014/main" id="{5BB9E617-406A-4336-8768-A9ACD2C69EF3}"/>
              </a:ext>
            </a:extLst>
          </p:cNvPr>
          <p:cNvSpPr/>
          <p:nvPr/>
        </p:nvSpPr>
        <p:spPr>
          <a:xfrm>
            <a:off x="2407354" y="5213086"/>
            <a:ext cx="45719" cy="45719"/>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n>
                <a:solidFill>
                  <a:sysClr val="windowText" lastClr="000000"/>
                </a:solidFill>
              </a:ln>
              <a:solidFill>
                <a:schemeClr val="accent6">
                  <a:lumMod val="50000"/>
                </a:schemeClr>
              </a:solidFill>
              <a:latin typeface="Cambria" panose="02040503050406030204" pitchFamily="18" charset="0"/>
            </a:endParaRPr>
          </a:p>
        </p:txBody>
      </p:sp>
      <p:cxnSp>
        <p:nvCxnSpPr>
          <p:cNvPr id="254" name="直接连接符 253">
            <a:extLst>
              <a:ext uri="{FF2B5EF4-FFF2-40B4-BE49-F238E27FC236}">
                <a16:creationId xmlns:a16="http://schemas.microsoft.com/office/drawing/2014/main" id="{1C4733FB-C907-4FE3-B806-46465446C31A}"/>
              </a:ext>
            </a:extLst>
          </p:cNvPr>
          <p:cNvCxnSpPr>
            <a:cxnSpLocks/>
          </p:cNvCxnSpPr>
          <p:nvPr/>
        </p:nvCxnSpPr>
        <p:spPr>
          <a:xfrm>
            <a:off x="2390772" y="5444156"/>
            <a:ext cx="42590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254">
            <a:extLst>
              <a:ext uri="{FF2B5EF4-FFF2-40B4-BE49-F238E27FC236}">
                <a16:creationId xmlns:a16="http://schemas.microsoft.com/office/drawing/2014/main" id="{76CF889F-7790-4BB3-AE74-7071E14B9DB8}"/>
              </a:ext>
            </a:extLst>
          </p:cNvPr>
          <p:cNvCxnSpPr>
            <a:cxnSpLocks/>
          </p:cNvCxnSpPr>
          <p:nvPr/>
        </p:nvCxnSpPr>
        <p:spPr>
          <a:xfrm>
            <a:off x="2867479" y="5444156"/>
            <a:ext cx="6273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6" name="直接连接符 255">
            <a:extLst>
              <a:ext uri="{FF2B5EF4-FFF2-40B4-BE49-F238E27FC236}">
                <a16:creationId xmlns:a16="http://schemas.microsoft.com/office/drawing/2014/main" id="{4B3C5F4A-AEDE-46D5-AF59-301F5884359A}"/>
              </a:ext>
            </a:extLst>
          </p:cNvPr>
          <p:cNvCxnSpPr>
            <a:cxnSpLocks/>
          </p:cNvCxnSpPr>
          <p:nvPr/>
        </p:nvCxnSpPr>
        <p:spPr>
          <a:xfrm flipV="1">
            <a:off x="2390772" y="5556735"/>
            <a:ext cx="248107" cy="1"/>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7" name="直接连接符 256">
            <a:extLst>
              <a:ext uri="{FF2B5EF4-FFF2-40B4-BE49-F238E27FC236}">
                <a16:creationId xmlns:a16="http://schemas.microsoft.com/office/drawing/2014/main" id="{AF60C6DB-E9B8-45C6-83E5-E364F2EA9ED5}"/>
              </a:ext>
            </a:extLst>
          </p:cNvPr>
          <p:cNvCxnSpPr>
            <a:cxnSpLocks/>
          </p:cNvCxnSpPr>
          <p:nvPr/>
        </p:nvCxnSpPr>
        <p:spPr>
          <a:xfrm>
            <a:off x="2692764" y="5556735"/>
            <a:ext cx="6273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a:extLst>
              <a:ext uri="{FF2B5EF4-FFF2-40B4-BE49-F238E27FC236}">
                <a16:creationId xmlns:a16="http://schemas.microsoft.com/office/drawing/2014/main" id="{E5271C36-FBD1-4F96-9E2D-1D6DE7540AD2}"/>
              </a:ext>
            </a:extLst>
          </p:cNvPr>
          <p:cNvCxnSpPr>
            <a:cxnSpLocks/>
          </p:cNvCxnSpPr>
          <p:nvPr/>
        </p:nvCxnSpPr>
        <p:spPr>
          <a:xfrm>
            <a:off x="2532296" y="5728181"/>
            <a:ext cx="0" cy="86874"/>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9" name="直接连接符 258">
            <a:extLst>
              <a:ext uri="{FF2B5EF4-FFF2-40B4-BE49-F238E27FC236}">
                <a16:creationId xmlns:a16="http://schemas.microsoft.com/office/drawing/2014/main" id="{593F847E-649E-481D-9B7F-2BF6F258FED3}"/>
              </a:ext>
            </a:extLst>
          </p:cNvPr>
          <p:cNvCxnSpPr>
            <a:cxnSpLocks/>
          </p:cNvCxnSpPr>
          <p:nvPr/>
        </p:nvCxnSpPr>
        <p:spPr>
          <a:xfrm>
            <a:off x="2635030" y="5728181"/>
            <a:ext cx="0" cy="86874"/>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0" name="直接连接符 259">
            <a:extLst>
              <a:ext uri="{FF2B5EF4-FFF2-40B4-BE49-F238E27FC236}">
                <a16:creationId xmlns:a16="http://schemas.microsoft.com/office/drawing/2014/main" id="{8DE3486D-A369-4E2F-BB3F-978434E61137}"/>
              </a:ext>
            </a:extLst>
          </p:cNvPr>
          <p:cNvCxnSpPr>
            <a:cxnSpLocks/>
          </p:cNvCxnSpPr>
          <p:nvPr/>
        </p:nvCxnSpPr>
        <p:spPr>
          <a:xfrm>
            <a:off x="2738159" y="5728756"/>
            <a:ext cx="1" cy="86874"/>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a:extLst>
              <a:ext uri="{FF2B5EF4-FFF2-40B4-BE49-F238E27FC236}">
                <a16:creationId xmlns:a16="http://schemas.microsoft.com/office/drawing/2014/main" id="{AF6C618D-7F61-4E0B-9FC8-327ED6E88E56}"/>
              </a:ext>
            </a:extLst>
          </p:cNvPr>
          <p:cNvCxnSpPr>
            <a:cxnSpLocks/>
          </p:cNvCxnSpPr>
          <p:nvPr/>
        </p:nvCxnSpPr>
        <p:spPr>
          <a:xfrm flipH="1">
            <a:off x="2838996" y="5728181"/>
            <a:ext cx="1" cy="91637"/>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2" name="直接连接符 261">
            <a:extLst>
              <a:ext uri="{FF2B5EF4-FFF2-40B4-BE49-F238E27FC236}">
                <a16:creationId xmlns:a16="http://schemas.microsoft.com/office/drawing/2014/main" id="{19F94650-57DA-4A0A-B72C-8C3949D8BFC2}"/>
              </a:ext>
            </a:extLst>
          </p:cNvPr>
          <p:cNvCxnSpPr>
            <a:cxnSpLocks/>
          </p:cNvCxnSpPr>
          <p:nvPr/>
        </p:nvCxnSpPr>
        <p:spPr>
          <a:xfrm>
            <a:off x="2935806" y="5728181"/>
            <a:ext cx="0" cy="86874"/>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3" name="直接连接符 262">
            <a:extLst>
              <a:ext uri="{FF2B5EF4-FFF2-40B4-BE49-F238E27FC236}">
                <a16:creationId xmlns:a16="http://schemas.microsoft.com/office/drawing/2014/main" id="{FCE04320-6EA2-4610-B744-0594BF1AF11F}"/>
              </a:ext>
            </a:extLst>
          </p:cNvPr>
          <p:cNvCxnSpPr>
            <a:cxnSpLocks/>
          </p:cNvCxnSpPr>
          <p:nvPr/>
        </p:nvCxnSpPr>
        <p:spPr>
          <a:xfrm>
            <a:off x="2426214" y="5728181"/>
            <a:ext cx="0" cy="86874"/>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4" name="矩形: 圆角 93">
            <a:extLst>
              <a:ext uri="{FF2B5EF4-FFF2-40B4-BE49-F238E27FC236}">
                <a16:creationId xmlns:a16="http://schemas.microsoft.com/office/drawing/2014/main" id="{C4840CC2-A5E5-44F6-B977-DEC98B299EBD}"/>
              </a:ext>
            </a:extLst>
          </p:cNvPr>
          <p:cNvSpPr/>
          <p:nvPr/>
        </p:nvSpPr>
        <p:spPr>
          <a:xfrm>
            <a:off x="1619844" y="2298844"/>
            <a:ext cx="2026093" cy="1903420"/>
          </a:xfrm>
          <a:custGeom>
            <a:avLst/>
            <a:gdLst>
              <a:gd name="connsiteX0" fmla="*/ 0 w 2018473"/>
              <a:gd name="connsiteY0" fmla="*/ 315973 h 1895800"/>
              <a:gd name="connsiteX1" fmla="*/ 315973 w 2018473"/>
              <a:gd name="connsiteY1" fmla="*/ 0 h 1895800"/>
              <a:gd name="connsiteX2" fmla="*/ 1702500 w 2018473"/>
              <a:gd name="connsiteY2" fmla="*/ 0 h 1895800"/>
              <a:gd name="connsiteX3" fmla="*/ 2018473 w 2018473"/>
              <a:gd name="connsiteY3" fmla="*/ 315973 h 1895800"/>
              <a:gd name="connsiteX4" fmla="*/ 2018473 w 2018473"/>
              <a:gd name="connsiteY4" fmla="*/ 1579827 h 1895800"/>
              <a:gd name="connsiteX5" fmla="*/ 1702500 w 2018473"/>
              <a:gd name="connsiteY5" fmla="*/ 1895800 h 1895800"/>
              <a:gd name="connsiteX6" fmla="*/ 315973 w 2018473"/>
              <a:gd name="connsiteY6" fmla="*/ 1895800 h 1895800"/>
              <a:gd name="connsiteX7" fmla="*/ 0 w 2018473"/>
              <a:gd name="connsiteY7" fmla="*/ 1579827 h 1895800"/>
              <a:gd name="connsiteX8" fmla="*/ 0 w 2018473"/>
              <a:gd name="connsiteY8" fmla="*/ 315973 h 1895800"/>
              <a:gd name="connsiteX0" fmla="*/ 0 w 2018473"/>
              <a:gd name="connsiteY0" fmla="*/ 315973 h 1895800"/>
              <a:gd name="connsiteX1" fmla="*/ 315973 w 2018473"/>
              <a:gd name="connsiteY1" fmla="*/ 0 h 1895800"/>
              <a:gd name="connsiteX2" fmla="*/ 1702500 w 2018473"/>
              <a:gd name="connsiteY2" fmla="*/ 0 h 1895800"/>
              <a:gd name="connsiteX3" fmla="*/ 2018473 w 2018473"/>
              <a:gd name="connsiteY3" fmla="*/ 178813 h 1895800"/>
              <a:gd name="connsiteX4" fmla="*/ 2018473 w 2018473"/>
              <a:gd name="connsiteY4" fmla="*/ 1579827 h 1895800"/>
              <a:gd name="connsiteX5" fmla="*/ 1702500 w 2018473"/>
              <a:gd name="connsiteY5" fmla="*/ 1895800 h 1895800"/>
              <a:gd name="connsiteX6" fmla="*/ 315973 w 2018473"/>
              <a:gd name="connsiteY6" fmla="*/ 1895800 h 1895800"/>
              <a:gd name="connsiteX7" fmla="*/ 0 w 2018473"/>
              <a:gd name="connsiteY7" fmla="*/ 1579827 h 1895800"/>
              <a:gd name="connsiteX8" fmla="*/ 0 w 2018473"/>
              <a:gd name="connsiteY8" fmla="*/ 315973 h 1895800"/>
              <a:gd name="connsiteX0" fmla="*/ 0 w 2018473"/>
              <a:gd name="connsiteY0" fmla="*/ 323593 h 1903420"/>
              <a:gd name="connsiteX1" fmla="*/ 3159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587447 h 1903420"/>
              <a:gd name="connsiteX5" fmla="*/ 1702500 w 2018473"/>
              <a:gd name="connsiteY5" fmla="*/ 1903420 h 1903420"/>
              <a:gd name="connsiteX6" fmla="*/ 315973 w 2018473"/>
              <a:gd name="connsiteY6" fmla="*/ 1903420 h 1903420"/>
              <a:gd name="connsiteX7" fmla="*/ 0 w 2018473"/>
              <a:gd name="connsiteY7" fmla="*/ 1587447 h 1903420"/>
              <a:gd name="connsiteX8" fmla="*/ 0 w 2018473"/>
              <a:gd name="connsiteY8" fmla="*/ 323593 h 1903420"/>
              <a:gd name="connsiteX0" fmla="*/ 0 w 2018473"/>
              <a:gd name="connsiteY0" fmla="*/ 3235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587447 h 1903420"/>
              <a:gd name="connsiteX5" fmla="*/ 1702500 w 2018473"/>
              <a:gd name="connsiteY5" fmla="*/ 1903420 h 1903420"/>
              <a:gd name="connsiteX6" fmla="*/ 315973 w 2018473"/>
              <a:gd name="connsiteY6" fmla="*/ 1903420 h 1903420"/>
              <a:gd name="connsiteX7" fmla="*/ 0 w 2018473"/>
              <a:gd name="connsiteY7" fmla="*/ 1587447 h 1903420"/>
              <a:gd name="connsiteX8" fmla="*/ 0 w 2018473"/>
              <a:gd name="connsiteY8" fmla="*/ 323593 h 1903420"/>
              <a:gd name="connsiteX0" fmla="*/ 0 w 2018473"/>
              <a:gd name="connsiteY0" fmla="*/ 2092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587447 h 1903420"/>
              <a:gd name="connsiteX5" fmla="*/ 1702500 w 2018473"/>
              <a:gd name="connsiteY5" fmla="*/ 1903420 h 1903420"/>
              <a:gd name="connsiteX6" fmla="*/ 315973 w 2018473"/>
              <a:gd name="connsiteY6" fmla="*/ 1903420 h 1903420"/>
              <a:gd name="connsiteX7" fmla="*/ 0 w 2018473"/>
              <a:gd name="connsiteY7" fmla="*/ 1587447 h 1903420"/>
              <a:gd name="connsiteX8" fmla="*/ 0 w 2018473"/>
              <a:gd name="connsiteY8" fmla="*/ 209293 h 1903420"/>
              <a:gd name="connsiteX0" fmla="*/ 0 w 2018473"/>
              <a:gd name="connsiteY0" fmla="*/ 2092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716987 h 1903420"/>
              <a:gd name="connsiteX5" fmla="*/ 1702500 w 2018473"/>
              <a:gd name="connsiteY5" fmla="*/ 1903420 h 1903420"/>
              <a:gd name="connsiteX6" fmla="*/ 315973 w 2018473"/>
              <a:gd name="connsiteY6" fmla="*/ 1903420 h 1903420"/>
              <a:gd name="connsiteX7" fmla="*/ 0 w 2018473"/>
              <a:gd name="connsiteY7" fmla="*/ 1587447 h 1903420"/>
              <a:gd name="connsiteX8" fmla="*/ 0 w 2018473"/>
              <a:gd name="connsiteY8" fmla="*/ 209293 h 1903420"/>
              <a:gd name="connsiteX0" fmla="*/ 0 w 2018473"/>
              <a:gd name="connsiteY0" fmla="*/ 2092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716987 h 1903420"/>
              <a:gd name="connsiteX5" fmla="*/ 1824420 w 2018473"/>
              <a:gd name="connsiteY5" fmla="*/ 1903420 h 1903420"/>
              <a:gd name="connsiteX6" fmla="*/ 315973 w 2018473"/>
              <a:gd name="connsiteY6" fmla="*/ 1903420 h 1903420"/>
              <a:gd name="connsiteX7" fmla="*/ 0 w 2018473"/>
              <a:gd name="connsiteY7" fmla="*/ 1587447 h 1903420"/>
              <a:gd name="connsiteX8" fmla="*/ 0 w 2018473"/>
              <a:gd name="connsiteY8" fmla="*/ 209293 h 1903420"/>
              <a:gd name="connsiteX0" fmla="*/ 0 w 2018473"/>
              <a:gd name="connsiteY0" fmla="*/ 209293 h 1903420"/>
              <a:gd name="connsiteX1" fmla="*/ 201673 w 2018473"/>
              <a:gd name="connsiteY1" fmla="*/ 7620 h 1903420"/>
              <a:gd name="connsiteX2" fmla="*/ 1809180 w 2018473"/>
              <a:gd name="connsiteY2" fmla="*/ 0 h 1903420"/>
              <a:gd name="connsiteX3" fmla="*/ 2018473 w 2018473"/>
              <a:gd name="connsiteY3" fmla="*/ 186433 h 1903420"/>
              <a:gd name="connsiteX4" fmla="*/ 2018473 w 2018473"/>
              <a:gd name="connsiteY4" fmla="*/ 1716987 h 1903420"/>
              <a:gd name="connsiteX5" fmla="*/ 1824420 w 2018473"/>
              <a:gd name="connsiteY5" fmla="*/ 1903420 h 1903420"/>
              <a:gd name="connsiteX6" fmla="*/ 239773 w 2018473"/>
              <a:gd name="connsiteY6" fmla="*/ 1903420 h 1903420"/>
              <a:gd name="connsiteX7" fmla="*/ 0 w 2018473"/>
              <a:gd name="connsiteY7" fmla="*/ 1587447 h 1903420"/>
              <a:gd name="connsiteX8" fmla="*/ 0 w 2018473"/>
              <a:gd name="connsiteY8" fmla="*/ 209293 h 1903420"/>
              <a:gd name="connsiteX0" fmla="*/ 7620 w 2026093"/>
              <a:gd name="connsiteY0" fmla="*/ 209293 h 1903420"/>
              <a:gd name="connsiteX1" fmla="*/ 209293 w 2026093"/>
              <a:gd name="connsiteY1" fmla="*/ 7620 h 1903420"/>
              <a:gd name="connsiteX2" fmla="*/ 1816800 w 2026093"/>
              <a:gd name="connsiteY2" fmla="*/ 0 h 1903420"/>
              <a:gd name="connsiteX3" fmla="*/ 2026093 w 2026093"/>
              <a:gd name="connsiteY3" fmla="*/ 186433 h 1903420"/>
              <a:gd name="connsiteX4" fmla="*/ 2026093 w 2026093"/>
              <a:gd name="connsiteY4" fmla="*/ 1716987 h 1903420"/>
              <a:gd name="connsiteX5" fmla="*/ 1832040 w 2026093"/>
              <a:gd name="connsiteY5" fmla="*/ 1903420 h 1903420"/>
              <a:gd name="connsiteX6" fmla="*/ 247393 w 2026093"/>
              <a:gd name="connsiteY6" fmla="*/ 1903420 h 1903420"/>
              <a:gd name="connsiteX7" fmla="*/ 0 w 2026093"/>
              <a:gd name="connsiteY7" fmla="*/ 1686507 h 1903420"/>
              <a:gd name="connsiteX8" fmla="*/ 7620 w 2026093"/>
              <a:gd name="connsiteY8" fmla="*/ 209293 h 1903420"/>
              <a:gd name="connsiteX0" fmla="*/ 11430 w 2026093"/>
              <a:gd name="connsiteY0" fmla="*/ 167383 h 1903420"/>
              <a:gd name="connsiteX1" fmla="*/ 209293 w 2026093"/>
              <a:gd name="connsiteY1" fmla="*/ 7620 h 1903420"/>
              <a:gd name="connsiteX2" fmla="*/ 1816800 w 2026093"/>
              <a:gd name="connsiteY2" fmla="*/ 0 h 1903420"/>
              <a:gd name="connsiteX3" fmla="*/ 2026093 w 2026093"/>
              <a:gd name="connsiteY3" fmla="*/ 186433 h 1903420"/>
              <a:gd name="connsiteX4" fmla="*/ 2026093 w 2026093"/>
              <a:gd name="connsiteY4" fmla="*/ 1716987 h 1903420"/>
              <a:gd name="connsiteX5" fmla="*/ 1832040 w 2026093"/>
              <a:gd name="connsiteY5" fmla="*/ 1903420 h 1903420"/>
              <a:gd name="connsiteX6" fmla="*/ 247393 w 2026093"/>
              <a:gd name="connsiteY6" fmla="*/ 1903420 h 1903420"/>
              <a:gd name="connsiteX7" fmla="*/ 0 w 2026093"/>
              <a:gd name="connsiteY7" fmla="*/ 1686507 h 1903420"/>
              <a:gd name="connsiteX8" fmla="*/ 11430 w 2026093"/>
              <a:gd name="connsiteY8" fmla="*/ 167383 h 1903420"/>
              <a:gd name="connsiteX0" fmla="*/ 11430 w 2026093"/>
              <a:gd name="connsiteY0" fmla="*/ 197863 h 1903420"/>
              <a:gd name="connsiteX1" fmla="*/ 209293 w 2026093"/>
              <a:gd name="connsiteY1" fmla="*/ 7620 h 1903420"/>
              <a:gd name="connsiteX2" fmla="*/ 1816800 w 2026093"/>
              <a:gd name="connsiteY2" fmla="*/ 0 h 1903420"/>
              <a:gd name="connsiteX3" fmla="*/ 2026093 w 2026093"/>
              <a:gd name="connsiteY3" fmla="*/ 186433 h 1903420"/>
              <a:gd name="connsiteX4" fmla="*/ 2026093 w 2026093"/>
              <a:gd name="connsiteY4" fmla="*/ 1716987 h 1903420"/>
              <a:gd name="connsiteX5" fmla="*/ 1832040 w 2026093"/>
              <a:gd name="connsiteY5" fmla="*/ 1903420 h 1903420"/>
              <a:gd name="connsiteX6" fmla="*/ 247393 w 2026093"/>
              <a:gd name="connsiteY6" fmla="*/ 1903420 h 1903420"/>
              <a:gd name="connsiteX7" fmla="*/ 0 w 2026093"/>
              <a:gd name="connsiteY7" fmla="*/ 1686507 h 1903420"/>
              <a:gd name="connsiteX8" fmla="*/ 11430 w 2026093"/>
              <a:gd name="connsiteY8" fmla="*/ 197863 h 1903420"/>
              <a:gd name="connsiteX0" fmla="*/ 11430 w 2026093"/>
              <a:gd name="connsiteY0" fmla="*/ 197863 h 1903420"/>
              <a:gd name="connsiteX1" fmla="*/ 209293 w 2026093"/>
              <a:gd name="connsiteY1" fmla="*/ 7620 h 1903420"/>
              <a:gd name="connsiteX2" fmla="*/ 1816800 w 2026093"/>
              <a:gd name="connsiteY2" fmla="*/ 0 h 1903420"/>
              <a:gd name="connsiteX3" fmla="*/ 2026093 w 2026093"/>
              <a:gd name="connsiteY3" fmla="*/ 209293 h 1903420"/>
              <a:gd name="connsiteX4" fmla="*/ 2026093 w 2026093"/>
              <a:gd name="connsiteY4" fmla="*/ 1716987 h 1903420"/>
              <a:gd name="connsiteX5" fmla="*/ 1832040 w 2026093"/>
              <a:gd name="connsiteY5" fmla="*/ 1903420 h 1903420"/>
              <a:gd name="connsiteX6" fmla="*/ 247393 w 2026093"/>
              <a:gd name="connsiteY6" fmla="*/ 1903420 h 1903420"/>
              <a:gd name="connsiteX7" fmla="*/ 0 w 2026093"/>
              <a:gd name="connsiteY7" fmla="*/ 1686507 h 1903420"/>
              <a:gd name="connsiteX8" fmla="*/ 11430 w 2026093"/>
              <a:gd name="connsiteY8" fmla="*/ 197863 h 1903420"/>
              <a:gd name="connsiteX0" fmla="*/ 11430 w 2026093"/>
              <a:gd name="connsiteY0" fmla="*/ 197863 h 1903420"/>
              <a:gd name="connsiteX1" fmla="*/ 209293 w 2026093"/>
              <a:gd name="connsiteY1" fmla="*/ 7620 h 1903420"/>
              <a:gd name="connsiteX2" fmla="*/ 1816800 w 2026093"/>
              <a:gd name="connsiteY2" fmla="*/ 0 h 1903420"/>
              <a:gd name="connsiteX3" fmla="*/ 2026093 w 2026093"/>
              <a:gd name="connsiteY3" fmla="*/ 194053 h 1903420"/>
              <a:gd name="connsiteX4" fmla="*/ 2026093 w 2026093"/>
              <a:gd name="connsiteY4" fmla="*/ 1716987 h 1903420"/>
              <a:gd name="connsiteX5" fmla="*/ 1832040 w 2026093"/>
              <a:gd name="connsiteY5" fmla="*/ 1903420 h 1903420"/>
              <a:gd name="connsiteX6" fmla="*/ 247393 w 2026093"/>
              <a:gd name="connsiteY6" fmla="*/ 1903420 h 1903420"/>
              <a:gd name="connsiteX7" fmla="*/ 0 w 2026093"/>
              <a:gd name="connsiteY7" fmla="*/ 1686507 h 1903420"/>
              <a:gd name="connsiteX8" fmla="*/ 11430 w 2026093"/>
              <a:gd name="connsiteY8" fmla="*/ 197863 h 190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093" h="1903420">
                <a:moveTo>
                  <a:pt x="11430" y="197863"/>
                </a:moveTo>
                <a:cubicBezTo>
                  <a:pt x="11430" y="23356"/>
                  <a:pt x="34786" y="7620"/>
                  <a:pt x="209293" y="7620"/>
                </a:cubicBezTo>
                <a:lnTo>
                  <a:pt x="1816800" y="0"/>
                </a:lnTo>
                <a:cubicBezTo>
                  <a:pt x="1991307" y="0"/>
                  <a:pt x="2026093" y="19546"/>
                  <a:pt x="2026093" y="194053"/>
                </a:cubicBezTo>
                <a:lnTo>
                  <a:pt x="2026093" y="1716987"/>
                </a:lnTo>
                <a:cubicBezTo>
                  <a:pt x="2026093" y="1891494"/>
                  <a:pt x="2006547" y="1903420"/>
                  <a:pt x="1832040" y="1903420"/>
                </a:cubicBezTo>
                <a:lnTo>
                  <a:pt x="247393" y="1903420"/>
                </a:lnTo>
                <a:cubicBezTo>
                  <a:pt x="72886" y="1903420"/>
                  <a:pt x="0" y="1861014"/>
                  <a:pt x="0" y="1686507"/>
                </a:cubicBezTo>
                <a:lnTo>
                  <a:pt x="11430" y="197863"/>
                </a:lnTo>
                <a:close/>
              </a:path>
            </a:pathLst>
          </a:cu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2400" dirty="0">
                <a:solidFill>
                  <a:schemeClr val="tx1"/>
                </a:solidFill>
                <a:latin typeface="Cambria" panose="02040503050406030204" pitchFamily="18" charset="0"/>
              </a:rPr>
              <a:t>OS kernel</a:t>
            </a:r>
            <a:endParaRPr lang="zh-CN" altLang="en-US" sz="2400" dirty="0">
              <a:solidFill>
                <a:schemeClr val="tx1"/>
              </a:solidFill>
              <a:latin typeface="Cambria" panose="02040503050406030204" pitchFamily="18" charset="0"/>
            </a:endParaRPr>
          </a:p>
        </p:txBody>
      </p:sp>
      <p:sp>
        <p:nvSpPr>
          <p:cNvPr id="267" name="文本框 266">
            <a:extLst>
              <a:ext uri="{FF2B5EF4-FFF2-40B4-BE49-F238E27FC236}">
                <a16:creationId xmlns:a16="http://schemas.microsoft.com/office/drawing/2014/main" id="{597CA82E-8260-4667-8F99-A21D3E2E13A5}"/>
              </a:ext>
            </a:extLst>
          </p:cNvPr>
          <p:cNvSpPr txBox="1"/>
          <p:nvPr/>
        </p:nvSpPr>
        <p:spPr>
          <a:xfrm>
            <a:off x="1758403" y="1213825"/>
            <a:ext cx="1829668" cy="461665"/>
          </a:xfrm>
          <a:prstGeom prst="rect">
            <a:avLst/>
          </a:prstGeom>
          <a:noFill/>
        </p:spPr>
        <p:txBody>
          <a:bodyPr wrap="none" rtlCol="0">
            <a:spAutoFit/>
          </a:bodyPr>
          <a:lstStyle/>
          <a:p>
            <a:r>
              <a:rPr lang="en-US" altLang="zh-CN" sz="2400" dirty="0">
                <a:latin typeface="Cambria" panose="02040503050406030204" pitchFamily="18" charset="0"/>
                <a:ea typeface="Cambria" panose="02040503050406030204" pitchFamily="18" charset="0"/>
              </a:rPr>
              <a:t>Control path</a:t>
            </a:r>
            <a:endParaRPr lang="zh-CN" altLang="en-US" sz="2400" dirty="0">
              <a:latin typeface="Cambria" panose="02040503050406030204" pitchFamily="18" charset="0"/>
            </a:endParaRPr>
          </a:p>
        </p:txBody>
      </p:sp>
      <p:sp>
        <p:nvSpPr>
          <p:cNvPr id="268" name="文本框 267">
            <a:extLst>
              <a:ext uri="{FF2B5EF4-FFF2-40B4-BE49-F238E27FC236}">
                <a16:creationId xmlns:a16="http://schemas.microsoft.com/office/drawing/2014/main" id="{4D2F430F-E970-4E1F-ACE9-D2ABACB8437B}"/>
              </a:ext>
            </a:extLst>
          </p:cNvPr>
          <p:cNvSpPr txBox="1"/>
          <p:nvPr/>
        </p:nvSpPr>
        <p:spPr>
          <a:xfrm>
            <a:off x="769313" y="589778"/>
            <a:ext cx="9524017" cy="523220"/>
          </a:xfrm>
          <a:prstGeom prst="rect">
            <a:avLst/>
          </a:prstGeom>
          <a:noFill/>
        </p:spPr>
        <p:txBody>
          <a:bodyPr wrap="none" rtlCol="0">
            <a:spAutoFit/>
          </a:bodyPr>
          <a:lstStyle/>
          <a:p>
            <a:r>
              <a:rPr lang="en-US" altLang="zh-CN" sz="2800" dirty="0" err="1">
                <a:latin typeface="Cambria" panose="02040503050406030204" pitchFamily="18" charset="0"/>
              </a:rPr>
              <a:t>Demikernel</a:t>
            </a:r>
            <a:r>
              <a:rPr lang="en-US" altLang="zh-CN" sz="2800" dirty="0">
                <a:latin typeface="Cambria" panose="02040503050406030204" pitchFamily="18" charset="0"/>
              </a:rPr>
              <a:t> supplies missing </a:t>
            </a:r>
            <a:r>
              <a:rPr lang="en-US" altLang="zh-CN" sz="2800" dirty="0" err="1">
                <a:latin typeface="Cambria" panose="02040503050406030204" pitchFamily="18" charset="0"/>
              </a:rPr>
              <a:t>os</a:t>
            </a:r>
            <a:r>
              <a:rPr lang="en-US" altLang="zh-CN" sz="2800" dirty="0">
                <a:latin typeface="Cambria" panose="02040503050406030204" pitchFamily="18" charset="0"/>
              </a:rPr>
              <a:t> services in a user-space </a:t>
            </a:r>
            <a:r>
              <a:rPr lang="en-US" altLang="zh-CN" sz="2800" dirty="0" err="1">
                <a:latin typeface="Cambria" panose="02040503050406030204" pitchFamily="18" charset="0"/>
              </a:rPr>
              <a:t>libos</a:t>
            </a:r>
            <a:endParaRPr lang="zh-CN" altLang="en-US" sz="2800" dirty="0">
              <a:latin typeface="Cambria" panose="02040503050406030204" pitchFamily="18" charset="0"/>
            </a:endParaRPr>
          </a:p>
        </p:txBody>
      </p:sp>
      <p:cxnSp>
        <p:nvCxnSpPr>
          <p:cNvPr id="129" name="直接连接符 128">
            <a:extLst>
              <a:ext uri="{FF2B5EF4-FFF2-40B4-BE49-F238E27FC236}">
                <a16:creationId xmlns:a16="http://schemas.microsoft.com/office/drawing/2014/main" id="{8489E251-746A-4011-A22A-197083D26ED8}"/>
              </a:ext>
            </a:extLst>
          </p:cNvPr>
          <p:cNvCxnSpPr>
            <a:cxnSpLocks/>
          </p:cNvCxnSpPr>
          <p:nvPr/>
        </p:nvCxnSpPr>
        <p:spPr>
          <a:xfrm flipV="1">
            <a:off x="4095658" y="2785083"/>
            <a:ext cx="2018473" cy="128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11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圆角 35">
            <a:extLst>
              <a:ext uri="{FF2B5EF4-FFF2-40B4-BE49-F238E27FC236}">
                <a16:creationId xmlns:a16="http://schemas.microsoft.com/office/drawing/2014/main" id="{C44CAEA1-78CD-4638-9294-48BDD164DB34}"/>
              </a:ext>
            </a:extLst>
          </p:cNvPr>
          <p:cNvSpPr/>
          <p:nvPr/>
        </p:nvSpPr>
        <p:spPr>
          <a:xfrm>
            <a:off x="7614527" y="2293916"/>
            <a:ext cx="2608975" cy="991695"/>
          </a:xfrm>
          <a:prstGeom prst="roundRect">
            <a:avLst/>
          </a:prstGeom>
          <a:solidFill>
            <a:schemeClr val="tx2">
              <a:lumMod val="20000"/>
              <a:lumOff val="80000"/>
            </a:schemeClr>
          </a:solidFill>
          <a:ln w="38100">
            <a:solidFill>
              <a:schemeClr val="accent5">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r>
              <a:rPr lang="en-US" altLang="zh-CN" sz="2000" dirty="0">
                <a:solidFill>
                  <a:schemeClr val="tx1"/>
                </a:solidFill>
                <a:latin typeface="Cambria" panose="02040503050406030204" pitchFamily="18" charset="0"/>
                <a:ea typeface="Cambria" panose="02040503050406030204" pitchFamily="18" charset="0"/>
              </a:rPr>
              <a:t>……</a:t>
            </a:r>
          </a:p>
          <a:p>
            <a:r>
              <a:rPr lang="en-US" altLang="zh-CN" sz="2000" dirty="0">
                <a:solidFill>
                  <a:schemeClr val="tx1"/>
                </a:solidFill>
                <a:latin typeface="Cambria" panose="02040503050406030204" pitchFamily="18" charset="0"/>
                <a:ea typeface="Cambria" panose="02040503050406030204" pitchFamily="18" charset="0"/>
              </a:rPr>
              <a:t>missing OS services</a:t>
            </a:r>
          </a:p>
          <a:p>
            <a:r>
              <a:rPr lang="en-US" altLang="zh-CN" sz="2000" dirty="0">
                <a:solidFill>
                  <a:schemeClr val="tx1"/>
                </a:solidFill>
                <a:latin typeface="Cambria" panose="02040503050406030204" pitchFamily="18" charset="0"/>
                <a:ea typeface="Cambria" panose="02040503050406030204" pitchFamily="18" charset="0"/>
              </a:rPr>
              <a:t>……</a:t>
            </a:r>
            <a:endParaRPr lang="zh-CN" altLang="en-US" sz="2000" dirty="0">
              <a:solidFill>
                <a:schemeClr val="tx1"/>
              </a:solidFill>
              <a:latin typeface="Cambria" panose="02040503050406030204" pitchFamily="18" charset="0"/>
            </a:endParaRPr>
          </a:p>
        </p:txBody>
      </p:sp>
      <p:sp>
        <p:nvSpPr>
          <p:cNvPr id="35" name="矩形: 圆角 34">
            <a:extLst>
              <a:ext uri="{FF2B5EF4-FFF2-40B4-BE49-F238E27FC236}">
                <a16:creationId xmlns:a16="http://schemas.microsoft.com/office/drawing/2014/main" id="{D8202D0A-DFE6-458B-B6A6-3310C8479903}"/>
              </a:ext>
            </a:extLst>
          </p:cNvPr>
          <p:cNvSpPr/>
          <p:nvPr/>
        </p:nvSpPr>
        <p:spPr>
          <a:xfrm>
            <a:off x="4688868" y="2269723"/>
            <a:ext cx="2608975" cy="1410085"/>
          </a:xfrm>
          <a:prstGeom prst="roundRect">
            <a:avLst/>
          </a:prstGeom>
          <a:solidFill>
            <a:schemeClr val="accent1">
              <a:lumMod val="20000"/>
              <a:lumOff val="80000"/>
            </a:schemeClr>
          </a:solidFill>
          <a:ln w="38100">
            <a:solidFill>
              <a:schemeClr val="accent5">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r>
              <a:rPr lang="en-US" altLang="zh-CN" sz="1600" dirty="0">
                <a:solidFill>
                  <a:schemeClr val="tx1"/>
                </a:solidFill>
                <a:latin typeface="Cambria" panose="02040503050406030204" pitchFamily="18" charset="0"/>
                <a:ea typeface="Cambria" panose="02040503050406030204" pitchFamily="18" charset="0"/>
              </a:rPr>
              <a:t>TCP-including</a:t>
            </a:r>
          </a:p>
          <a:p>
            <a:r>
              <a:rPr lang="en-US" altLang="zh-CN" sz="1600" dirty="0">
                <a:solidFill>
                  <a:schemeClr val="tx1"/>
                </a:solidFill>
                <a:latin typeface="Cambria" panose="02040503050406030204" pitchFamily="18" charset="0"/>
                <a:ea typeface="Cambria" panose="02040503050406030204" pitchFamily="18" charset="0"/>
              </a:rPr>
              <a:t>flow control</a:t>
            </a:r>
          </a:p>
          <a:p>
            <a:r>
              <a:rPr lang="en-US" altLang="zh-CN" sz="1600" dirty="0">
                <a:solidFill>
                  <a:schemeClr val="tx1"/>
                </a:solidFill>
                <a:latin typeface="Cambria" panose="02040503050406030204" pitchFamily="18" charset="0"/>
                <a:ea typeface="Cambria" panose="02040503050406030204" pitchFamily="18" charset="0"/>
              </a:rPr>
              <a:t>congestion control</a:t>
            </a:r>
          </a:p>
          <a:p>
            <a:r>
              <a:rPr lang="en-US" altLang="zh-CN" sz="1600" dirty="0">
                <a:solidFill>
                  <a:schemeClr val="tx1"/>
                </a:solidFill>
                <a:latin typeface="Cambria" panose="02040503050406030204" pitchFamily="18" charset="0"/>
                <a:ea typeface="Cambria" panose="02040503050406030204" pitchFamily="18" charset="0"/>
              </a:rPr>
              <a:t>ordered, reliable delivery</a:t>
            </a:r>
            <a:endParaRPr lang="zh-CN" altLang="en-US" sz="1600" dirty="0">
              <a:solidFill>
                <a:schemeClr val="tx1"/>
              </a:solidFill>
              <a:latin typeface="Cambria" panose="02040503050406030204" pitchFamily="18" charset="0"/>
            </a:endParaRPr>
          </a:p>
        </p:txBody>
      </p:sp>
      <p:sp>
        <p:nvSpPr>
          <p:cNvPr id="34" name="矩形: 圆角 33">
            <a:extLst>
              <a:ext uri="{FF2B5EF4-FFF2-40B4-BE49-F238E27FC236}">
                <a16:creationId xmlns:a16="http://schemas.microsoft.com/office/drawing/2014/main" id="{36A1537B-EC4E-43DF-B2FB-64C204325A38}"/>
              </a:ext>
            </a:extLst>
          </p:cNvPr>
          <p:cNvSpPr/>
          <p:nvPr/>
        </p:nvSpPr>
        <p:spPr>
          <a:xfrm>
            <a:off x="1760870" y="2314618"/>
            <a:ext cx="2608975" cy="554929"/>
          </a:xfrm>
          <a:prstGeom prst="roundRect">
            <a:avLst/>
          </a:prstGeom>
          <a:solidFill>
            <a:schemeClr val="accent1">
              <a:lumMod val="20000"/>
              <a:lumOff val="80000"/>
            </a:schemeClr>
          </a:solidFill>
          <a:ln w="38100">
            <a:solidFill>
              <a:schemeClr val="accent5">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r>
              <a:rPr lang="en-US" altLang="zh-CN" sz="1600" dirty="0">
                <a:solidFill>
                  <a:schemeClr val="tx1"/>
                </a:solidFill>
                <a:latin typeface="Cambria" panose="02040503050406030204" pitchFamily="18" charset="0"/>
                <a:ea typeface="Cambria" panose="02040503050406030204" pitchFamily="18" charset="0"/>
              </a:rPr>
              <a:t>flow control</a:t>
            </a:r>
          </a:p>
          <a:p>
            <a:r>
              <a:rPr lang="en-US" altLang="zh-CN" sz="1600" dirty="0">
                <a:solidFill>
                  <a:schemeClr val="tx1"/>
                </a:solidFill>
                <a:latin typeface="Cambria" panose="02040503050406030204" pitchFamily="18" charset="0"/>
                <a:ea typeface="Cambria" panose="02040503050406030204" pitchFamily="18" charset="0"/>
              </a:rPr>
              <a:t>buffer </a:t>
            </a:r>
            <a:r>
              <a:rPr lang="en-US" altLang="zh-CN" sz="1600" dirty="0" err="1">
                <a:solidFill>
                  <a:schemeClr val="tx1"/>
                </a:solidFill>
                <a:latin typeface="Cambria" panose="02040503050406030204" pitchFamily="18" charset="0"/>
                <a:ea typeface="Cambria" panose="02040503050406030204" pitchFamily="18" charset="0"/>
              </a:rPr>
              <a:t>allocation&amp;manage</a:t>
            </a:r>
            <a:endParaRPr lang="zh-CN" altLang="en-US" sz="1600" dirty="0">
              <a:solidFill>
                <a:schemeClr val="tx1"/>
              </a:solidFill>
              <a:latin typeface="Cambria" panose="02040503050406030204" pitchFamily="18" charset="0"/>
            </a:endParaRPr>
          </a:p>
        </p:txBody>
      </p:sp>
      <p:sp>
        <p:nvSpPr>
          <p:cNvPr id="6" name="矩形: 圆角 5">
            <a:extLst>
              <a:ext uri="{FF2B5EF4-FFF2-40B4-BE49-F238E27FC236}">
                <a16:creationId xmlns:a16="http://schemas.microsoft.com/office/drawing/2014/main" id="{C0C02DBB-7E89-49DD-BD2C-F6E6587AD051}"/>
              </a:ext>
            </a:extLst>
          </p:cNvPr>
          <p:cNvSpPr/>
          <p:nvPr/>
        </p:nvSpPr>
        <p:spPr>
          <a:xfrm>
            <a:off x="1782564" y="5021067"/>
            <a:ext cx="2608976" cy="67627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b="1" dirty="0">
                <a:solidFill>
                  <a:sysClr val="windowText" lastClr="000000"/>
                </a:solidFill>
                <a:latin typeface="Cambria" panose="02040503050406030204" pitchFamily="18" charset="0"/>
                <a:ea typeface="Cambria" panose="02040503050406030204" pitchFamily="18" charset="0"/>
              </a:rPr>
              <a:t>RDMA</a:t>
            </a:r>
            <a:endParaRPr lang="zh-CN" altLang="en-US" b="1" dirty="0">
              <a:solidFill>
                <a:sysClr val="windowText" lastClr="000000"/>
              </a:solidFill>
              <a:latin typeface="Cambria" panose="02040503050406030204" pitchFamily="18" charset="0"/>
            </a:endParaRPr>
          </a:p>
        </p:txBody>
      </p:sp>
      <p:sp>
        <p:nvSpPr>
          <p:cNvPr id="7" name="矩形: 圆角 6">
            <a:extLst>
              <a:ext uri="{FF2B5EF4-FFF2-40B4-BE49-F238E27FC236}">
                <a16:creationId xmlns:a16="http://schemas.microsoft.com/office/drawing/2014/main" id="{A670DD9D-120F-4EF0-A07D-7A01D12330B3}"/>
              </a:ext>
            </a:extLst>
          </p:cNvPr>
          <p:cNvSpPr/>
          <p:nvPr/>
        </p:nvSpPr>
        <p:spPr>
          <a:xfrm>
            <a:off x="1782564" y="4616140"/>
            <a:ext cx="2608976" cy="369370"/>
          </a:xfrm>
          <a:prstGeom prst="roundRect">
            <a:avLst/>
          </a:prstGeom>
          <a:solidFill>
            <a:schemeClr val="bg1"/>
          </a:solidFill>
          <a:ln w="38100"/>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a:solidFill>
                  <a:schemeClr val="tx1"/>
                </a:solidFill>
                <a:latin typeface="Cambria" panose="02040503050406030204" pitchFamily="18" charset="0"/>
                <a:ea typeface="Cambria" panose="02040503050406030204" pitchFamily="18" charset="0"/>
              </a:rPr>
              <a:t>user-level I/O</a:t>
            </a:r>
            <a:r>
              <a:rPr lang="zh-CN" altLang="en-US" dirty="0">
                <a:solidFill>
                  <a:schemeClr val="tx1"/>
                </a:solidFill>
                <a:latin typeface="Cambria" panose="02040503050406030204" pitchFamily="18" charset="0"/>
              </a:rPr>
              <a:t> </a:t>
            </a:r>
            <a:r>
              <a:rPr lang="en-US" altLang="zh-CN" dirty="0">
                <a:solidFill>
                  <a:schemeClr val="tx1"/>
                </a:solidFill>
                <a:latin typeface="Cambria" panose="02040503050406030204" pitchFamily="18" charset="0"/>
                <a:ea typeface="Cambria" panose="02040503050406030204" pitchFamily="18" charset="0"/>
              </a:rPr>
              <a:t>access</a:t>
            </a:r>
            <a:endParaRPr lang="zh-CN" altLang="en-US" dirty="0">
              <a:solidFill>
                <a:schemeClr val="tx1"/>
              </a:solidFill>
              <a:latin typeface="Cambria" panose="02040503050406030204" pitchFamily="18" charset="0"/>
            </a:endParaRPr>
          </a:p>
        </p:txBody>
      </p:sp>
      <p:sp>
        <p:nvSpPr>
          <p:cNvPr id="8" name="矩形: 圆角 7">
            <a:extLst>
              <a:ext uri="{FF2B5EF4-FFF2-40B4-BE49-F238E27FC236}">
                <a16:creationId xmlns:a16="http://schemas.microsoft.com/office/drawing/2014/main" id="{06C80071-EB02-4419-8917-CF7BF694BC67}"/>
              </a:ext>
            </a:extLst>
          </p:cNvPr>
          <p:cNvSpPr/>
          <p:nvPr/>
        </p:nvSpPr>
        <p:spPr>
          <a:xfrm>
            <a:off x="1783438" y="4197673"/>
            <a:ext cx="2608976" cy="369370"/>
          </a:xfrm>
          <a:prstGeom prst="roundRect">
            <a:avLst/>
          </a:prstGeom>
          <a:solidFill>
            <a:schemeClr val="bg1"/>
          </a:solidFill>
          <a:ln w="38100"/>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a:solidFill>
                  <a:schemeClr val="tx1"/>
                </a:solidFill>
                <a:latin typeface="Cambria" panose="02040503050406030204" pitchFamily="18" charset="0"/>
                <a:ea typeface="Cambria" panose="02040503050406030204" pitchFamily="18" charset="0"/>
              </a:rPr>
              <a:t>address translation</a:t>
            </a:r>
            <a:endParaRPr lang="zh-CN" altLang="en-US" dirty="0">
              <a:solidFill>
                <a:schemeClr val="tx1"/>
              </a:solidFill>
              <a:latin typeface="Cambria" panose="02040503050406030204" pitchFamily="18" charset="0"/>
            </a:endParaRPr>
          </a:p>
        </p:txBody>
      </p:sp>
      <p:sp>
        <p:nvSpPr>
          <p:cNvPr id="9" name="矩形: 圆角 8">
            <a:extLst>
              <a:ext uri="{FF2B5EF4-FFF2-40B4-BE49-F238E27FC236}">
                <a16:creationId xmlns:a16="http://schemas.microsoft.com/office/drawing/2014/main" id="{96B8C30C-CE7A-4F81-AFDE-19CC3774F8C3}"/>
              </a:ext>
            </a:extLst>
          </p:cNvPr>
          <p:cNvSpPr/>
          <p:nvPr/>
        </p:nvSpPr>
        <p:spPr>
          <a:xfrm>
            <a:off x="1783438" y="3781610"/>
            <a:ext cx="2608976" cy="369370"/>
          </a:xfrm>
          <a:prstGeom prst="roundRect">
            <a:avLst/>
          </a:prstGeom>
          <a:solidFill>
            <a:schemeClr val="bg1"/>
          </a:solidFill>
          <a:ln w="38100"/>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a:solidFill>
                  <a:schemeClr val="tx1"/>
                </a:solidFill>
                <a:latin typeface="Cambria" panose="02040503050406030204" pitchFamily="18" charset="0"/>
                <a:ea typeface="Cambria" panose="02040503050406030204" pitchFamily="18" charset="0"/>
              </a:rPr>
              <a:t>ordering</a:t>
            </a:r>
            <a:endParaRPr lang="zh-CN" altLang="en-US" dirty="0">
              <a:solidFill>
                <a:schemeClr val="tx1"/>
              </a:solidFill>
              <a:latin typeface="Cambria" panose="02040503050406030204" pitchFamily="18" charset="0"/>
            </a:endParaRPr>
          </a:p>
        </p:txBody>
      </p:sp>
      <p:sp>
        <p:nvSpPr>
          <p:cNvPr id="10" name="矩形: 圆角 9">
            <a:extLst>
              <a:ext uri="{FF2B5EF4-FFF2-40B4-BE49-F238E27FC236}">
                <a16:creationId xmlns:a16="http://schemas.microsoft.com/office/drawing/2014/main" id="{87CDE57A-83ED-4343-B2CF-BED09B563458}"/>
              </a:ext>
            </a:extLst>
          </p:cNvPr>
          <p:cNvSpPr/>
          <p:nvPr/>
        </p:nvSpPr>
        <p:spPr>
          <a:xfrm>
            <a:off x="1783438" y="3372156"/>
            <a:ext cx="2608976" cy="369370"/>
          </a:xfrm>
          <a:prstGeom prst="roundRect">
            <a:avLst/>
          </a:prstGeom>
          <a:solidFill>
            <a:schemeClr val="bg1"/>
          </a:solidFill>
          <a:ln w="38100"/>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a:solidFill>
                  <a:schemeClr val="tx1"/>
                </a:solidFill>
                <a:latin typeface="Cambria" panose="02040503050406030204" pitchFamily="18" charset="0"/>
                <a:ea typeface="Cambria" panose="02040503050406030204" pitchFamily="18" charset="0"/>
              </a:rPr>
              <a:t>retransmission</a:t>
            </a:r>
            <a:endParaRPr lang="zh-CN" altLang="en-US" dirty="0">
              <a:solidFill>
                <a:schemeClr val="tx1"/>
              </a:solidFill>
              <a:latin typeface="Cambria" panose="02040503050406030204" pitchFamily="18" charset="0"/>
            </a:endParaRPr>
          </a:p>
        </p:txBody>
      </p:sp>
      <p:sp>
        <p:nvSpPr>
          <p:cNvPr id="11" name="矩形: 圆角 10">
            <a:extLst>
              <a:ext uri="{FF2B5EF4-FFF2-40B4-BE49-F238E27FC236}">
                <a16:creationId xmlns:a16="http://schemas.microsoft.com/office/drawing/2014/main" id="{B8630ED4-112C-4F61-B562-F4E016F21E5F}"/>
              </a:ext>
            </a:extLst>
          </p:cNvPr>
          <p:cNvSpPr/>
          <p:nvPr/>
        </p:nvSpPr>
        <p:spPr>
          <a:xfrm>
            <a:off x="1782564" y="2957300"/>
            <a:ext cx="2608976" cy="369370"/>
          </a:xfrm>
          <a:prstGeom prst="roundRect">
            <a:avLst/>
          </a:prstGeom>
          <a:solidFill>
            <a:schemeClr val="bg1"/>
          </a:solidFill>
          <a:ln w="38100"/>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a:solidFill>
                  <a:schemeClr val="tx1"/>
                </a:solidFill>
                <a:latin typeface="Cambria" panose="02040503050406030204" pitchFamily="18" charset="0"/>
                <a:ea typeface="Cambria" panose="02040503050406030204" pitchFamily="18" charset="0"/>
              </a:rPr>
              <a:t>congestion control</a:t>
            </a:r>
            <a:endParaRPr lang="zh-CN" altLang="en-US" dirty="0">
              <a:solidFill>
                <a:schemeClr val="tx1"/>
              </a:solidFill>
              <a:latin typeface="Cambria" panose="02040503050406030204" pitchFamily="18" charset="0"/>
            </a:endParaRPr>
          </a:p>
        </p:txBody>
      </p:sp>
      <p:sp>
        <p:nvSpPr>
          <p:cNvPr id="12" name="矩形: 圆角 11">
            <a:extLst>
              <a:ext uri="{FF2B5EF4-FFF2-40B4-BE49-F238E27FC236}">
                <a16:creationId xmlns:a16="http://schemas.microsoft.com/office/drawing/2014/main" id="{236EBEFE-298C-42B3-B6EB-CFF7C645940C}"/>
              </a:ext>
            </a:extLst>
          </p:cNvPr>
          <p:cNvSpPr/>
          <p:nvPr/>
        </p:nvSpPr>
        <p:spPr>
          <a:xfrm>
            <a:off x="4709098" y="5012733"/>
            <a:ext cx="2608976" cy="67627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b="1" dirty="0">
                <a:solidFill>
                  <a:sysClr val="windowText" lastClr="000000"/>
                </a:solidFill>
                <a:latin typeface="Cambria" panose="02040503050406030204" pitchFamily="18" charset="0"/>
                <a:ea typeface="Cambria" panose="02040503050406030204" pitchFamily="18" charset="0"/>
              </a:rPr>
              <a:t>DPDK</a:t>
            </a:r>
            <a:endParaRPr lang="zh-CN" altLang="en-US" b="1" dirty="0">
              <a:solidFill>
                <a:sysClr val="windowText" lastClr="000000"/>
              </a:solidFill>
              <a:latin typeface="Cambria" panose="02040503050406030204" pitchFamily="18" charset="0"/>
            </a:endParaRPr>
          </a:p>
        </p:txBody>
      </p:sp>
      <p:sp>
        <p:nvSpPr>
          <p:cNvPr id="13" name="矩形: 圆角 12">
            <a:extLst>
              <a:ext uri="{FF2B5EF4-FFF2-40B4-BE49-F238E27FC236}">
                <a16:creationId xmlns:a16="http://schemas.microsoft.com/office/drawing/2014/main" id="{B1E746EE-AC63-4E73-8FA7-C8261BC0D881}"/>
              </a:ext>
            </a:extLst>
          </p:cNvPr>
          <p:cNvSpPr/>
          <p:nvPr/>
        </p:nvSpPr>
        <p:spPr>
          <a:xfrm>
            <a:off x="4709098" y="4607806"/>
            <a:ext cx="2608976" cy="369370"/>
          </a:xfrm>
          <a:prstGeom prst="roundRect">
            <a:avLst/>
          </a:prstGeom>
          <a:solidFill>
            <a:schemeClr val="bg1"/>
          </a:solidFill>
          <a:ln w="38100"/>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a:solidFill>
                  <a:schemeClr val="tx1"/>
                </a:solidFill>
                <a:latin typeface="Cambria" panose="02040503050406030204" pitchFamily="18" charset="0"/>
                <a:ea typeface="Cambria" panose="02040503050406030204" pitchFamily="18" charset="0"/>
              </a:rPr>
              <a:t>user-level I/O</a:t>
            </a:r>
            <a:r>
              <a:rPr lang="zh-CN" altLang="en-US" dirty="0">
                <a:solidFill>
                  <a:schemeClr val="tx1"/>
                </a:solidFill>
                <a:latin typeface="Cambria" panose="02040503050406030204" pitchFamily="18" charset="0"/>
              </a:rPr>
              <a:t> </a:t>
            </a:r>
            <a:r>
              <a:rPr lang="en-US" altLang="zh-CN" dirty="0">
                <a:solidFill>
                  <a:schemeClr val="tx1"/>
                </a:solidFill>
                <a:latin typeface="Cambria" panose="02040503050406030204" pitchFamily="18" charset="0"/>
                <a:ea typeface="Cambria" panose="02040503050406030204" pitchFamily="18" charset="0"/>
              </a:rPr>
              <a:t>access</a:t>
            </a:r>
            <a:endParaRPr lang="zh-CN" altLang="en-US" dirty="0">
              <a:solidFill>
                <a:schemeClr val="tx1"/>
              </a:solidFill>
              <a:latin typeface="Cambria" panose="02040503050406030204" pitchFamily="18" charset="0"/>
            </a:endParaRPr>
          </a:p>
        </p:txBody>
      </p:sp>
      <p:sp>
        <p:nvSpPr>
          <p:cNvPr id="14" name="矩形: 圆角 13">
            <a:extLst>
              <a:ext uri="{FF2B5EF4-FFF2-40B4-BE49-F238E27FC236}">
                <a16:creationId xmlns:a16="http://schemas.microsoft.com/office/drawing/2014/main" id="{7BCA8942-E5D2-4611-915A-CD8BD0C5C448}"/>
              </a:ext>
            </a:extLst>
          </p:cNvPr>
          <p:cNvSpPr/>
          <p:nvPr/>
        </p:nvSpPr>
        <p:spPr>
          <a:xfrm>
            <a:off x="4709972" y="4189339"/>
            <a:ext cx="2608976" cy="369370"/>
          </a:xfrm>
          <a:prstGeom prst="roundRect">
            <a:avLst/>
          </a:prstGeom>
          <a:solidFill>
            <a:schemeClr val="bg1"/>
          </a:solidFill>
          <a:ln w="38100"/>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a:solidFill>
                  <a:schemeClr val="tx1"/>
                </a:solidFill>
                <a:latin typeface="Cambria" panose="02040503050406030204" pitchFamily="18" charset="0"/>
                <a:ea typeface="Cambria" panose="02040503050406030204" pitchFamily="18" charset="0"/>
              </a:rPr>
              <a:t>address translation</a:t>
            </a:r>
            <a:endParaRPr lang="zh-CN" altLang="en-US" dirty="0">
              <a:solidFill>
                <a:schemeClr val="tx1"/>
              </a:solidFill>
              <a:latin typeface="Cambria" panose="02040503050406030204" pitchFamily="18" charset="0"/>
            </a:endParaRPr>
          </a:p>
        </p:txBody>
      </p:sp>
      <p:sp>
        <p:nvSpPr>
          <p:cNvPr id="15" name="矩形: 圆角 14">
            <a:extLst>
              <a:ext uri="{FF2B5EF4-FFF2-40B4-BE49-F238E27FC236}">
                <a16:creationId xmlns:a16="http://schemas.microsoft.com/office/drawing/2014/main" id="{7DB31959-4316-4396-8677-6F2BEB2C5699}"/>
              </a:ext>
            </a:extLst>
          </p:cNvPr>
          <p:cNvSpPr/>
          <p:nvPr/>
        </p:nvSpPr>
        <p:spPr>
          <a:xfrm>
            <a:off x="4709972" y="3773276"/>
            <a:ext cx="2608976" cy="369370"/>
          </a:xfrm>
          <a:prstGeom prst="roundRect">
            <a:avLst/>
          </a:prstGeom>
          <a:solidFill>
            <a:schemeClr val="bg1"/>
          </a:solidFill>
          <a:ln w="38100"/>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a:solidFill>
                  <a:schemeClr val="tx1"/>
                </a:solidFill>
                <a:latin typeface="Cambria" panose="02040503050406030204" pitchFamily="18" charset="0"/>
                <a:ea typeface="Cambria" panose="02040503050406030204" pitchFamily="18" charset="0"/>
              </a:rPr>
              <a:t>memory allocation</a:t>
            </a:r>
            <a:endParaRPr lang="zh-CN" altLang="en-US" dirty="0">
              <a:solidFill>
                <a:schemeClr val="tx1"/>
              </a:solidFill>
              <a:latin typeface="Cambria" panose="02040503050406030204" pitchFamily="18" charset="0"/>
            </a:endParaRPr>
          </a:p>
        </p:txBody>
      </p:sp>
      <p:sp>
        <p:nvSpPr>
          <p:cNvPr id="16" name="矩形: 圆角 15">
            <a:extLst>
              <a:ext uri="{FF2B5EF4-FFF2-40B4-BE49-F238E27FC236}">
                <a16:creationId xmlns:a16="http://schemas.microsoft.com/office/drawing/2014/main" id="{36B3F6DE-A1F8-4866-94C1-15FC56ACDE46}"/>
              </a:ext>
            </a:extLst>
          </p:cNvPr>
          <p:cNvSpPr/>
          <p:nvPr/>
        </p:nvSpPr>
        <p:spPr>
          <a:xfrm>
            <a:off x="7634758" y="5021067"/>
            <a:ext cx="2608976" cy="67627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b="1" dirty="0">
                <a:solidFill>
                  <a:sysClr val="windowText" lastClr="000000"/>
                </a:solidFill>
                <a:latin typeface="Cambria" panose="02040503050406030204" pitchFamily="18" charset="0"/>
                <a:ea typeface="Cambria" panose="02040503050406030204" pitchFamily="18" charset="0"/>
              </a:rPr>
              <a:t>Programmable</a:t>
            </a:r>
            <a:endParaRPr lang="zh-CN" altLang="en-US" b="1" dirty="0">
              <a:solidFill>
                <a:sysClr val="windowText" lastClr="000000"/>
              </a:solidFill>
              <a:latin typeface="Cambria" panose="02040503050406030204" pitchFamily="18" charset="0"/>
            </a:endParaRPr>
          </a:p>
        </p:txBody>
      </p:sp>
      <p:sp>
        <p:nvSpPr>
          <p:cNvPr id="17" name="矩形: 圆角 16">
            <a:extLst>
              <a:ext uri="{FF2B5EF4-FFF2-40B4-BE49-F238E27FC236}">
                <a16:creationId xmlns:a16="http://schemas.microsoft.com/office/drawing/2014/main" id="{A665911C-50F9-49D8-96BE-AFCC9A7DA89E}"/>
              </a:ext>
            </a:extLst>
          </p:cNvPr>
          <p:cNvSpPr/>
          <p:nvPr/>
        </p:nvSpPr>
        <p:spPr>
          <a:xfrm>
            <a:off x="7634758" y="4616140"/>
            <a:ext cx="2608976" cy="369370"/>
          </a:xfrm>
          <a:prstGeom prst="roundRect">
            <a:avLst/>
          </a:prstGeom>
          <a:solidFill>
            <a:schemeClr val="bg1"/>
          </a:solidFill>
          <a:ln w="38100"/>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a:solidFill>
                  <a:schemeClr val="tx1"/>
                </a:solidFill>
                <a:latin typeface="Cambria" panose="02040503050406030204" pitchFamily="18" charset="0"/>
                <a:ea typeface="Cambria" panose="02040503050406030204" pitchFamily="18" charset="0"/>
              </a:rPr>
              <a:t>user-level I/O</a:t>
            </a:r>
            <a:r>
              <a:rPr lang="zh-CN" altLang="en-US" dirty="0">
                <a:solidFill>
                  <a:schemeClr val="tx1"/>
                </a:solidFill>
                <a:latin typeface="Cambria" panose="02040503050406030204" pitchFamily="18" charset="0"/>
              </a:rPr>
              <a:t> </a:t>
            </a:r>
            <a:r>
              <a:rPr lang="en-US" altLang="zh-CN" dirty="0">
                <a:solidFill>
                  <a:schemeClr val="tx1"/>
                </a:solidFill>
                <a:latin typeface="Cambria" panose="02040503050406030204" pitchFamily="18" charset="0"/>
                <a:ea typeface="Cambria" panose="02040503050406030204" pitchFamily="18" charset="0"/>
              </a:rPr>
              <a:t>access</a:t>
            </a:r>
            <a:endParaRPr lang="zh-CN" altLang="en-US" dirty="0">
              <a:solidFill>
                <a:schemeClr val="tx1"/>
              </a:solidFill>
              <a:latin typeface="Cambria" panose="02040503050406030204" pitchFamily="18" charset="0"/>
            </a:endParaRPr>
          </a:p>
        </p:txBody>
      </p:sp>
      <p:sp>
        <p:nvSpPr>
          <p:cNvPr id="18" name="矩形: 圆角 17">
            <a:extLst>
              <a:ext uri="{FF2B5EF4-FFF2-40B4-BE49-F238E27FC236}">
                <a16:creationId xmlns:a16="http://schemas.microsoft.com/office/drawing/2014/main" id="{B94F3EDD-C136-44FB-93A9-78D695E97352}"/>
              </a:ext>
            </a:extLst>
          </p:cNvPr>
          <p:cNvSpPr/>
          <p:nvPr/>
        </p:nvSpPr>
        <p:spPr>
          <a:xfrm>
            <a:off x="7635632" y="4197673"/>
            <a:ext cx="2608976" cy="369370"/>
          </a:xfrm>
          <a:prstGeom prst="roundRect">
            <a:avLst/>
          </a:prstGeom>
          <a:solidFill>
            <a:schemeClr val="bg1"/>
          </a:solidFill>
          <a:ln w="38100"/>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a:solidFill>
                  <a:schemeClr val="tx1"/>
                </a:solidFill>
                <a:latin typeface="Cambria" panose="02040503050406030204" pitchFamily="18" charset="0"/>
                <a:ea typeface="Cambria" panose="02040503050406030204" pitchFamily="18" charset="0"/>
              </a:rPr>
              <a:t>address translation</a:t>
            </a:r>
            <a:endParaRPr lang="zh-CN" altLang="en-US" dirty="0">
              <a:solidFill>
                <a:schemeClr val="tx1"/>
              </a:solidFill>
              <a:latin typeface="Cambria" panose="02040503050406030204" pitchFamily="18" charset="0"/>
            </a:endParaRPr>
          </a:p>
        </p:txBody>
      </p:sp>
      <p:sp>
        <p:nvSpPr>
          <p:cNvPr id="19" name="矩形: 圆角 18">
            <a:extLst>
              <a:ext uri="{FF2B5EF4-FFF2-40B4-BE49-F238E27FC236}">
                <a16:creationId xmlns:a16="http://schemas.microsoft.com/office/drawing/2014/main" id="{84C92B83-2DCC-46E1-B4D9-C36421269D60}"/>
              </a:ext>
            </a:extLst>
          </p:cNvPr>
          <p:cNvSpPr/>
          <p:nvPr/>
        </p:nvSpPr>
        <p:spPr>
          <a:xfrm>
            <a:off x="7635632" y="3781610"/>
            <a:ext cx="2608976" cy="369370"/>
          </a:xfrm>
          <a:prstGeom prst="roundRect">
            <a:avLst/>
          </a:prstGeom>
          <a:solidFill>
            <a:schemeClr val="bg1"/>
          </a:solidFill>
          <a:ln w="38100"/>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a:solidFill>
                  <a:schemeClr val="tx1"/>
                </a:solidFill>
                <a:latin typeface="Cambria" panose="02040503050406030204" pitchFamily="18" charset="0"/>
                <a:ea typeface="Cambria" panose="02040503050406030204" pitchFamily="18" charset="0"/>
              </a:rPr>
              <a:t>TCP?</a:t>
            </a:r>
            <a:endParaRPr lang="zh-CN" altLang="en-US" dirty="0">
              <a:solidFill>
                <a:schemeClr val="tx1"/>
              </a:solidFill>
              <a:latin typeface="Cambria" panose="02040503050406030204" pitchFamily="18" charset="0"/>
            </a:endParaRPr>
          </a:p>
        </p:txBody>
      </p:sp>
      <p:sp>
        <p:nvSpPr>
          <p:cNvPr id="20" name="矩形: 圆角 19">
            <a:extLst>
              <a:ext uri="{FF2B5EF4-FFF2-40B4-BE49-F238E27FC236}">
                <a16:creationId xmlns:a16="http://schemas.microsoft.com/office/drawing/2014/main" id="{983A82A4-8142-4613-B482-867E74C2C755}"/>
              </a:ext>
            </a:extLst>
          </p:cNvPr>
          <p:cNvSpPr/>
          <p:nvPr/>
        </p:nvSpPr>
        <p:spPr>
          <a:xfrm>
            <a:off x="7635632" y="3372156"/>
            <a:ext cx="2608976" cy="369370"/>
          </a:xfrm>
          <a:prstGeom prst="roundRect">
            <a:avLst/>
          </a:prstGeom>
          <a:solidFill>
            <a:schemeClr val="bg1"/>
          </a:solidFill>
          <a:ln w="38100"/>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err="1">
                <a:solidFill>
                  <a:schemeClr val="tx1"/>
                </a:solidFill>
                <a:latin typeface="Cambria" panose="02040503050406030204" pitchFamily="18" charset="0"/>
                <a:ea typeface="Cambria" panose="02040503050406030204" pitchFamily="18" charset="0"/>
              </a:rPr>
              <a:t>Protobufs</a:t>
            </a:r>
            <a:endParaRPr lang="zh-CN" altLang="en-US" dirty="0">
              <a:solidFill>
                <a:schemeClr val="tx1"/>
              </a:solidFill>
              <a:latin typeface="Cambria" panose="02040503050406030204" pitchFamily="18" charset="0"/>
            </a:endParaRPr>
          </a:p>
        </p:txBody>
      </p:sp>
      <p:sp>
        <p:nvSpPr>
          <p:cNvPr id="22" name="矩形: 圆角 21">
            <a:extLst>
              <a:ext uri="{FF2B5EF4-FFF2-40B4-BE49-F238E27FC236}">
                <a16:creationId xmlns:a16="http://schemas.microsoft.com/office/drawing/2014/main" id="{0DE705D6-21E2-47E8-A79E-B266B8D26075}"/>
              </a:ext>
            </a:extLst>
          </p:cNvPr>
          <p:cNvSpPr/>
          <p:nvPr/>
        </p:nvSpPr>
        <p:spPr>
          <a:xfrm>
            <a:off x="1704459" y="1130946"/>
            <a:ext cx="8539275" cy="559743"/>
          </a:xfrm>
          <a:prstGeom prst="roundRect">
            <a:avLst/>
          </a:prstGeom>
          <a:solidFill>
            <a:srgbClr val="7DA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ambria" panose="02040503050406030204" pitchFamily="18" charset="0"/>
                <a:ea typeface="Cambria" panose="02040503050406030204" pitchFamily="18" charset="0"/>
              </a:rPr>
              <a:t>Application</a:t>
            </a:r>
            <a:endParaRPr lang="zh-CN" altLang="en-US" b="1" dirty="0">
              <a:solidFill>
                <a:schemeClr val="tx1"/>
              </a:solidFill>
              <a:latin typeface="Cambria" panose="02040503050406030204" pitchFamily="18" charset="0"/>
            </a:endParaRPr>
          </a:p>
        </p:txBody>
      </p:sp>
      <p:sp>
        <p:nvSpPr>
          <p:cNvPr id="25" name="矩形: 圆角 24">
            <a:extLst>
              <a:ext uri="{FF2B5EF4-FFF2-40B4-BE49-F238E27FC236}">
                <a16:creationId xmlns:a16="http://schemas.microsoft.com/office/drawing/2014/main" id="{E085864A-CB4F-454D-9D72-48F57043CD59}"/>
              </a:ext>
            </a:extLst>
          </p:cNvPr>
          <p:cNvSpPr/>
          <p:nvPr/>
        </p:nvSpPr>
        <p:spPr>
          <a:xfrm>
            <a:off x="1750022" y="2311836"/>
            <a:ext cx="2630669" cy="559743"/>
          </a:xfrm>
          <a:prstGeom prst="roundRect">
            <a:avLst/>
          </a:prstGeom>
          <a:solidFill>
            <a:srgbClr val="98B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Cambria" panose="02040503050406030204" pitchFamily="18" charset="0"/>
                <a:ea typeface="Cambria" panose="02040503050406030204" pitchFamily="18" charset="0"/>
              </a:rPr>
              <a:t>RDMA </a:t>
            </a:r>
            <a:r>
              <a:rPr lang="en-US" altLang="zh-CN" dirty="0" err="1">
                <a:solidFill>
                  <a:schemeClr val="tx1"/>
                </a:solidFill>
                <a:latin typeface="Cambria" panose="02040503050406030204" pitchFamily="18" charset="0"/>
                <a:ea typeface="Cambria" panose="02040503050406030204" pitchFamily="18" charset="0"/>
              </a:rPr>
              <a:t>libOS</a:t>
            </a:r>
            <a:endParaRPr lang="zh-CN" altLang="en-US" dirty="0">
              <a:solidFill>
                <a:schemeClr val="tx1"/>
              </a:solidFill>
              <a:latin typeface="Cambria" panose="02040503050406030204" pitchFamily="18" charset="0"/>
            </a:endParaRPr>
          </a:p>
        </p:txBody>
      </p:sp>
      <p:sp>
        <p:nvSpPr>
          <p:cNvPr id="26" name="矩形: 圆角 25">
            <a:extLst>
              <a:ext uri="{FF2B5EF4-FFF2-40B4-BE49-F238E27FC236}">
                <a16:creationId xmlns:a16="http://schemas.microsoft.com/office/drawing/2014/main" id="{1DC2DF44-3116-4E52-88F9-FBD9A6DC7B44}"/>
              </a:ext>
            </a:extLst>
          </p:cNvPr>
          <p:cNvSpPr/>
          <p:nvPr/>
        </p:nvSpPr>
        <p:spPr>
          <a:xfrm>
            <a:off x="4686529" y="2244481"/>
            <a:ext cx="2630669" cy="1435327"/>
          </a:xfrm>
          <a:prstGeom prst="roundRect">
            <a:avLst/>
          </a:prstGeom>
          <a:solidFill>
            <a:srgbClr val="98B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latin typeface="Cambria" panose="02040503050406030204" pitchFamily="18" charset="0"/>
                <a:ea typeface="Cambria" panose="02040503050406030204" pitchFamily="18" charset="0"/>
              </a:rPr>
              <a:t>DPDK </a:t>
            </a:r>
            <a:r>
              <a:rPr lang="en-US" altLang="zh-CN" dirty="0" err="1">
                <a:solidFill>
                  <a:schemeClr val="tx1"/>
                </a:solidFill>
                <a:latin typeface="Cambria" panose="02040503050406030204" pitchFamily="18" charset="0"/>
                <a:ea typeface="Cambria" panose="02040503050406030204" pitchFamily="18" charset="0"/>
              </a:rPr>
              <a:t>libOS</a:t>
            </a:r>
            <a:endParaRPr lang="zh-CN" altLang="en-US" dirty="0">
              <a:solidFill>
                <a:schemeClr val="tx1"/>
              </a:solidFill>
              <a:latin typeface="Cambria" panose="02040503050406030204" pitchFamily="18" charset="0"/>
            </a:endParaRPr>
          </a:p>
        </p:txBody>
      </p:sp>
      <p:sp>
        <p:nvSpPr>
          <p:cNvPr id="27" name="矩形: 圆角 26">
            <a:extLst>
              <a:ext uri="{FF2B5EF4-FFF2-40B4-BE49-F238E27FC236}">
                <a16:creationId xmlns:a16="http://schemas.microsoft.com/office/drawing/2014/main" id="{E085864A-CB4F-454D-9D72-48F57043CD59}"/>
              </a:ext>
            </a:extLst>
          </p:cNvPr>
          <p:cNvSpPr/>
          <p:nvPr/>
        </p:nvSpPr>
        <p:spPr>
          <a:xfrm>
            <a:off x="7614527" y="2311836"/>
            <a:ext cx="2630669" cy="976893"/>
          </a:xfrm>
          <a:prstGeom prst="roundRect">
            <a:avLst/>
          </a:prstGeom>
          <a:solidFill>
            <a:srgbClr val="98B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a:solidFill>
                  <a:schemeClr val="tx1"/>
                </a:solidFill>
                <a:latin typeface="Cambria" panose="02040503050406030204" pitchFamily="18" charset="0"/>
                <a:ea typeface="Cambria" panose="02040503050406030204" pitchFamily="18" charset="0"/>
              </a:rPr>
              <a:t>Feature </a:t>
            </a:r>
            <a:r>
              <a:rPr lang="en-US" altLang="zh-CN" dirty="0" err="1">
                <a:solidFill>
                  <a:schemeClr val="tx1"/>
                </a:solidFill>
                <a:latin typeface="Cambria" panose="02040503050406030204" pitchFamily="18" charset="0"/>
                <a:ea typeface="Cambria" panose="02040503050406030204" pitchFamily="18" charset="0"/>
              </a:rPr>
              <a:t>libOS</a:t>
            </a:r>
            <a:endParaRPr lang="zh-CN" altLang="en-US" dirty="0">
              <a:solidFill>
                <a:schemeClr val="tx1"/>
              </a:solidFill>
              <a:latin typeface="Cambria" panose="02040503050406030204" pitchFamily="18" charset="0"/>
            </a:endParaRPr>
          </a:p>
        </p:txBody>
      </p:sp>
      <p:sp>
        <p:nvSpPr>
          <p:cNvPr id="28" name="文本框 27">
            <a:extLst>
              <a:ext uri="{FF2B5EF4-FFF2-40B4-BE49-F238E27FC236}">
                <a16:creationId xmlns:a16="http://schemas.microsoft.com/office/drawing/2014/main" id="{313689A3-EB81-416A-A9ED-9ADBB3B4E1DA}"/>
              </a:ext>
            </a:extLst>
          </p:cNvPr>
          <p:cNvSpPr txBox="1"/>
          <p:nvPr/>
        </p:nvSpPr>
        <p:spPr>
          <a:xfrm>
            <a:off x="1704459" y="5855861"/>
            <a:ext cx="9045490" cy="584775"/>
          </a:xfrm>
          <a:prstGeom prst="rect">
            <a:avLst/>
          </a:prstGeom>
          <a:noFill/>
        </p:spPr>
        <p:txBody>
          <a:bodyPr wrap="none" rtlCol="0">
            <a:spAutoFit/>
          </a:bodyPr>
          <a:lstStyle/>
          <a:p>
            <a:r>
              <a:rPr lang="en-US" altLang="zh-CN" sz="3200" b="1" dirty="0">
                <a:latin typeface="Cambria" panose="02040503050406030204" pitchFamily="18" charset="0"/>
                <a:ea typeface="Cambria" panose="02040503050406030204" pitchFamily="18" charset="0"/>
              </a:rPr>
              <a:t>To flexibly accommodate heterogeneous device</a:t>
            </a:r>
            <a:endParaRPr lang="zh-CN" altLang="en-US" sz="3200" b="1" dirty="0">
              <a:latin typeface="Cambria" panose="02040503050406030204" pitchFamily="18" charset="0"/>
            </a:endParaRPr>
          </a:p>
        </p:txBody>
      </p:sp>
      <p:sp>
        <p:nvSpPr>
          <p:cNvPr id="29" name="矩形: 圆角 28">
            <a:extLst>
              <a:ext uri="{FF2B5EF4-FFF2-40B4-BE49-F238E27FC236}">
                <a16:creationId xmlns:a16="http://schemas.microsoft.com/office/drawing/2014/main" id="{34866CE2-4BA3-4AA7-A5DA-18AB49294297}"/>
              </a:ext>
            </a:extLst>
          </p:cNvPr>
          <p:cNvSpPr/>
          <p:nvPr/>
        </p:nvSpPr>
        <p:spPr>
          <a:xfrm>
            <a:off x="1704459" y="1778479"/>
            <a:ext cx="8539275" cy="452829"/>
          </a:xfrm>
          <a:prstGeom prst="roundRect">
            <a:avLst/>
          </a:prstGeom>
          <a:solidFill>
            <a:srgbClr val="FFC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chemeClr val="tx1"/>
                </a:solidFill>
                <a:latin typeface="Cambria" panose="02040503050406030204" pitchFamily="18" charset="0"/>
                <a:ea typeface="Cambria" panose="02040503050406030204" pitchFamily="18" charset="0"/>
              </a:rPr>
              <a:t>Demikernel</a:t>
            </a:r>
            <a:r>
              <a:rPr lang="en-US" altLang="zh-CN" b="1" dirty="0">
                <a:solidFill>
                  <a:schemeClr val="tx1"/>
                </a:solidFill>
                <a:latin typeface="Cambria" panose="02040503050406030204" pitchFamily="18" charset="0"/>
                <a:ea typeface="Cambria" panose="02040503050406030204" pitchFamily="18" charset="0"/>
              </a:rPr>
              <a:t> Portable Datapath API(PDPIX)</a:t>
            </a:r>
            <a:endParaRPr lang="zh-CN" altLang="en-US" b="1" dirty="0">
              <a:solidFill>
                <a:schemeClr val="tx1"/>
              </a:solidFill>
              <a:latin typeface="Cambria" panose="02040503050406030204" pitchFamily="18" charset="0"/>
            </a:endParaRPr>
          </a:p>
        </p:txBody>
      </p:sp>
      <p:pic>
        <p:nvPicPr>
          <p:cNvPr id="30" name="图片 29">
            <a:extLst>
              <a:ext uri="{FF2B5EF4-FFF2-40B4-BE49-F238E27FC236}">
                <a16:creationId xmlns:a16="http://schemas.microsoft.com/office/drawing/2014/main" id="{ADCCE145-204C-4B4C-AD43-78525E95AD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5328"/>
          <a:stretch/>
        </p:blipFill>
        <p:spPr>
          <a:xfrm>
            <a:off x="423296" y="254957"/>
            <a:ext cx="589637" cy="362722"/>
          </a:xfrm>
          <a:prstGeom prst="rect">
            <a:avLst/>
          </a:prstGeom>
        </p:spPr>
      </p:pic>
      <p:sp>
        <p:nvSpPr>
          <p:cNvPr id="32" name="文本框 31">
            <a:extLst>
              <a:ext uri="{FF2B5EF4-FFF2-40B4-BE49-F238E27FC236}">
                <a16:creationId xmlns:a16="http://schemas.microsoft.com/office/drawing/2014/main" id="{31011F2D-99C0-4C0A-856D-2F1CCAAF9E7D}"/>
              </a:ext>
            </a:extLst>
          </p:cNvPr>
          <p:cNvSpPr txBox="1"/>
          <p:nvPr/>
        </p:nvSpPr>
        <p:spPr>
          <a:xfrm>
            <a:off x="1012933" y="231829"/>
            <a:ext cx="12214691" cy="461665"/>
          </a:xfrm>
          <a:prstGeom prst="rect">
            <a:avLst/>
          </a:prstGeom>
          <a:noFill/>
        </p:spPr>
        <p:txBody>
          <a:bodyPr wrap="square" rtlCol="0">
            <a:spAutoFit/>
          </a:bodyPr>
          <a:lstStyle/>
          <a:p>
            <a:r>
              <a:rPr lang="en-US" altLang="zh-CN" sz="2400" dirty="0" err="1">
                <a:solidFill>
                  <a:srgbClr val="0043DB"/>
                </a:solidFill>
                <a:effectLst>
                  <a:outerShdw blurRad="38100" dist="38100" dir="2700000" algn="tl">
                    <a:srgbClr val="000000">
                      <a:alpha val="30000"/>
                    </a:srgbClr>
                  </a:outerShdw>
                </a:effectLst>
                <a:ea typeface="字魂105号-简雅黑" panose="00000500000000000000" pitchFamily="2" charset="-122"/>
              </a:rPr>
              <a:t>Demikernel</a:t>
            </a:r>
            <a:r>
              <a:rPr lang="en-US" altLang="zh-CN" sz="2400" dirty="0">
                <a:solidFill>
                  <a:srgbClr val="0043DB"/>
                </a:solidFill>
                <a:effectLst>
                  <a:outerShdw blurRad="38100" dist="38100" dir="2700000" algn="tl">
                    <a:srgbClr val="000000">
                      <a:alpha val="30000"/>
                    </a:srgbClr>
                  </a:outerShdw>
                </a:effectLst>
                <a:ea typeface="字魂105号-简雅黑" panose="00000500000000000000" pitchFamily="2" charset="-122"/>
              </a:rPr>
              <a:t> uses a library </a:t>
            </a:r>
            <a:r>
              <a:rPr lang="en-US" altLang="zh-CN" sz="2400" dirty="0" err="1">
                <a:solidFill>
                  <a:srgbClr val="0043DB"/>
                </a:solidFill>
                <a:effectLst>
                  <a:outerShdw blurRad="38100" dist="38100" dir="2700000" algn="tl">
                    <a:srgbClr val="000000">
                      <a:alpha val="30000"/>
                    </a:srgbClr>
                  </a:outerShdw>
                </a:effectLst>
                <a:ea typeface="字魂105号-简雅黑" panose="00000500000000000000" pitchFamily="2" charset="-122"/>
              </a:rPr>
              <a:t>os</a:t>
            </a:r>
            <a:r>
              <a:rPr lang="en-US" altLang="zh-CN" sz="2400" dirty="0">
                <a:solidFill>
                  <a:srgbClr val="0043DB"/>
                </a:solidFill>
                <a:effectLst>
                  <a:outerShdw blurRad="38100" dist="38100" dir="2700000" algn="tl">
                    <a:srgbClr val="000000">
                      <a:alpha val="30000"/>
                    </a:srgbClr>
                  </a:outerShdw>
                </a:effectLst>
                <a:ea typeface="字魂105号-简雅黑" panose="00000500000000000000" pitchFamily="2" charset="-122"/>
              </a:rPr>
              <a:t> </a:t>
            </a:r>
            <a:r>
              <a:rPr lang="en-US" altLang="zh-CN" sz="2400" dirty="0" err="1">
                <a:solidFill>
                  <a:srgbClr val="0043DB"/>
                </a:solidFill>
                <a:effectLst>
                  <a:outerShdw blurRad="38100" dist="38100" dir="2700000" algn="tl">
                    <a:srgbClr val="000000">
                      <a:alpha val="30000"/>
                    </a:srgbClr>
                  </a:outerShdw>
                </a:effectLst>
                <a:ea typeface="字魂105号-简雅黑" panose="00000500000000000000" pitchFamily="2" charset="-122"/>
              </a:rPr>
              <a:t>datapath</a:t>
            </a:r>
            <a:r>
              <a:rPr lang="en-US" altLang="zh-CN" sz="2400" dirty="0">
                <a:solidFill>
                  <a:srgbClr val="0043DB"/>
                </a:solidFill>
                <a:effectLst>
                  <a:outerShdw blurRad="38100" dist="38100" dir="2700000" algn="tl">
                    <a:srgbClr val="000000">
                      <a:alpha val="30000"/>
                    </a:srgbClr>
                  </a:outerShdw>
                </a:effectLst>
                <a:ea typeface="字魂105号-简雅黑" panose="00000500000000000000" pitchFamily="2" charset="-122"/>
              </a:rPr>
              <a:t> architecture</a:t>
            </a:r>
            <a:endParaRPr lang="zh-CN" altLang="en-US" sz="2400" dirty="0">
              <a:solidFill>
                <a:srgbClr val="0043DB"/>
              </a:solidFill>
              <a:effectLst>
                <a:outerShdw blurRad="38100" dist="38100" dir="2700000" algn="tl">
                  <a:srgbClr val="000000">
                    <a:alpha val="30000"/>
                  </a:srgbClr>
                </a:outerShdw>
              </a:effectLst>
              <a:ea typeface="字魂105号-简雅黑" panose="00000500000000000000" pitchFamily="2" charset="-122"/>
            </a:endParaRPr>
          </a:p>
        </p:txBody>
      </p:sp>
      <p:sp>
        <p:nvSpPr>
          <p:cNvPr id="37" name="文本框 36">
            <a:extLst>
              <a:ext uri="{FF2B5EF4-FFF2-40B4-BE49-F238E27FC236}">
                <a16:creationId xmlns:a16="http://schemas.microsoft.com/office/drawing/2014/main" id="{A1784A42-3262-44CB-9589-3CD1F31D325C}"/>
              </a:ext>
            </a:extLst>
          </p:cNvPr>
          <p:cNvSpPr txBox="1"/>
          <p:nvPr/>
        </p:nvSpPr>
        <p:spPr>
          <a:xfrm>
            <a:off x="1684637" y="650610"/>
            <a:ext cx="11156729" cy="523220"/>
          </a:xfrm>
          <a:prstGeom prst="rect">
            <a:avLst/>
          </a:prstGeom>
          <a:noFill/>
        </p:spPr>
        <p:txBody>
          <a:bodyPr wrap="square" rtlCol="0">
            <a:spAutoFit/>
          </a:bodyPr>
          <a:lstStyle/>
          <a:p>
            <a:r>
              <a:rPr lang="en-US" altLang="zh-CN" sz="2800" dirty="0" err="1">
                <a:latin typeface="Cambria" panose="02040503050406030204" pitchFamily="18" charset="0"/>
              </a:rPr>
              <a:t>Demikernel</a:t>
            </a:r>
            <a:r>
              <a:rPr lang="en-US" altLang="zh-CN" sz="2800" dirty="0">
                <a:latin typeface="Cambria" panose="02040503050406030204" pitchFamily="18" charset="0"/>
              </a:rPr>
              <a:t> supplies a different </a:t>
            </a:r>
            <a:r>
              <a:rPr lang="en-US" altLang="zh-CN" sz="2800" b="1" dirty="0">
                <a:latin typeface="Cambria" panose="02040503050406030204" pitchFamily="18" charset="0"/>
              </a:rPr>
              <a:t>LIBOS</a:t>
            </a:r>
            <a:r>
              <a:rPr lang="en-US" altLang="zh-CN" sz="2800" dirty="0">
                <a:latin typeface="Cambria" panose="02040503050406030204" pitchFamily="18" charset="0"/>
              </a:rPr>
              <a:t> for each device</a:t>
            </a:r>
            <a:endParaRPr lang="zh-CN" altLang="en-US" sz="2800" dirty="0">
              <a:latin typeface="Cambria" panose="02040503050406030204" pitchFamily="18" charset="0"/>
            </a:endParaRPr>
          </a:p>
        </p:txBody>
      </p:sp>
    </p:spTree>
    <p:extLst>
      <p:ext uri="{BB962C8B-B14F-4D97-AF65-F5344CB8AC3E}">
        <p14:creationId xmlns:p14="http://schemas.microsoft.com/office/powerpoint/2010/main" val="310588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79E2690B-AD08-475E-9129-4F7891CA59C4}"/>
              </a:ext>
            </a:extLst>
          </p:cNvPr>
          <p:cNvSpPr/>
          <p:nvPr/>
        </p:nvSpPr>
        <p:spPr>
          <a:xfrm>
            <a:off x="336021" y="2874091"/>
            <a:ext cx="10219267" cy="56726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7C80FFCE-323F-4D5C-9C61-51B587765808}"/>
              </a:ext>
            </a:extLst>
          </p:cNvPr>
          <p:cNvSpPr txBox="1"/>
          <p:nvPr/>
        </p:nvSpPr>
        <p:spPr>
          <a:xfrm>
            <a:off x="451909" y="331258"/>
            <a:ext cx="9987492" cy="4905830"/>
          </a:xfrm>
          <a:prstGeom prst="rect">
            <a:avLst/>
          </a:prstGeom>
          <a:noFill/>
        </p:spPr>
        <p:txBody>
          <a:bodyPr wrap="square">
            <a:spAutoFit/>
          </a:bodyPr>
          <a:lstStyle/>
          <a:p>
            <a:pPr algn="ctr"/>
            <a:r>
              <a:rPr lang="zh-CN" altLang="en-US" sz="2400" b="1" dirty="0">
                <a:solidFill>
                  <a:srgbClr val="0043DB"/>
                </a:solidFill>
                <a:latin typeface="Cambria" panose="02040503050406030204" pitchFamily="18" charset="0"/>
              </a:rPr>
              <a:t>OUTLINE</a:t>
            </a:r>
            <a:endParaRPr lang="en-US" altLang="zh-CN" sz="2000" b="1" dirty="0">
              <a:solidFill>
                <a:srgbClr val="0043DB"/>
              </a:solidFill>
              <a:latin typeface="Cambria" panose="02040503050406030204" pitchFamily="18" charset="0"/>
              <a:ea typeface="Cambria" panose="02040503050406030204" pitchFamily="18" charset="0"/>
            </a:endParaRPr>
          </a:p>
          <a:p>
            <a:pPr marL="342900" indent="-342900">
              <a:lnSpc>
                <a:spcPct val="300000"/>
              </a:lnSpc>
              <a:buFont typeface="+mj-lt"/>
              <a:buAutoNum type="arabicPeriod"/>
            </a:pPr>
            <a:r>
              <a:rPr lang="zh-CN" altLang="en-US" sz="2000" dirty="0">
                <a:latin typeface="Cambria" panose="02040503050406030204" pitchFamily="18" charset="0"/>
              </a:rPr>
              <a:t>INTRODUCTION</a:t>
            </a:r>
            <a:r>
              <a:rPr lang="en-US" altLang="zh-CN" sz="2000" dirty="0">
                <a:latin typeface="Cambria" panose="02040503050406030204" pitchFamily="18" charset="0"/>
              </a:rPr>
              <a:t>		</a:t>
            </a:r>
            <a:r>
              <a:rPr lang="zh-CN" altLang="en-US" sz="2000" dirty="0">
                <a:latin typeface="Cambria" panose="02040503050406030204" pitchFamily="18" charset="0"/>
              </a:rPr>
              <a:t>What is kernel-bypass and why is it important?</a:t>
            </a:r>
            <a:endParaRPr lang="en-US" altLang="zh-CN" sz="2000" dirty="0">
              <a:latin typeface="Cambria" panose="02040503050406030204" pitchFamily="18" charset="0"/>
            </a:endParaRPr>
          </a:p>
          <a:p>
            <a:pPr marL="342900" indent="-342900">
              <a:lnSpc>
                <a:spcPct val="300000"/>
              </a:lnSpc>
              <a:buFont typeface="+mj-lt"/>
              <a:buAutoNum type="arabicPeriod"/>
            </a:pPr>
            <a:r>
              <a:rPr lang="zh-CN" altLang="en-US" sz="2000" dirty="0">
                <a:latin typeface="Cambria" panose="02040503050406030204" pitchFamily="18" charset="0"/>
              </a:rPr>
              <a:t>BACKGROUND  </a:t>
            </a:r>
            <a:r>
              <a:rPr lang="en-US" altLang="zh-CN" sz="2000" dirty="0">
                <a:latin typeface="Cambria" panose="02040503050406030204" pitchFamily="18" charset="0"/>
                <a:ea typeface="Cambria" panose="02040503050406030204" pitchFamily="18" charset="0"/>
              </a:rPr>
              <a:t>		</a:t>
            </a:r>
            <a:r>
              <a:rPr lang="zh-CN" altLang="en-US" sz="2000" dirty="0">
                <a:latin typeface="Cambria" panose="02040503050406030204" pitchFamily="18" charset="0"/>
              </a:rPr>
              <a:t>How does kernel-bypass work and why is it hard to use?</a:t>
            </a:r>
            <a:endParaRPr lang="en-US" altLang="zh-CN" sz="2000" dirty="0">
              <a:latin typeface="Cambria" panose="02040503050406030204" pitchFamily="18" charset="0"/>
              <a:ea typeface="Cambria" panose="02040503050406030204" pitchFamily="18" charset="0"/>
            </a:endParaRPr>
          </a:p>
          <a:p>
            <a:pPr marL="342900" indent="-342900">
              <a:lnSpc>
                <a:spcPct val="300000"/>
              </a:lnSpc>
              <a:buFont typeface="+mj-lt"/>
              <a:buAutoNum type="arabicPeriod"/>
            </a:pPr>
            <a:r>
              <a:rPr lang="zh-CN" altLang="en-US" sz="2000" dirty="0">
                <a:latin typeface="Cambria" panose="02040503050406030204" pitchFamily="18" charset="0"/>
              </a:rPr>
              <a:t>DEMIKERNEL OVERVIEW   </a:t>
            </a:r>
            <a:r>
              <a:rPr lang="en-US" altLang="zh-CN" sz="2000" dirty="0">
                <a:latin typeface="Cambria" panose="02040503050406030204" pitchFamily="18" charset="0"/>
                <a:ea typeface="Cambria" panose="02040503050406030204" pitchFamily="18" charset="0"/>
              </a:rPr>
              <a:t>	</a:t>
            </a:r>
            <a:r>
              <a:rPr lang="zh-CN" altLang="en-US" sz="2000" dirty="0">
                <a:latin typeface="Cambria" panose="02040503050406030204" pitchFamily="18" charset="0"/>
              </a:rPr>
              <a:t>What is Demikernel and how does it help?</a:t>
            </a:r>
            <a:endParaRPr lang="en-US" altLang="zh-CN" sz="2000" dirty="0">
              <a:latin typeface="Cambria" panose="02040503050406030204" pitchFamily="18" charset="0"/>
              <a:ea typeface="Cambria" panose="02040503050406030204" pitchFamily="18" charset="0"/>
            </a:endParaRPr>
          </a:p>
          <a:p>
            <a:pPr marL="342900" indent="-342900">
              <a:lnSpc>
                <a:spcPct val="300000"/>
              </a:lnSpc>
              <a:buFont typeface="+mj-lt"/>
              <a:buAutoNum type="arabicPeriod"/>
            </a:pPr>
            <a:r>
              <a:rPr lang="zh-CN" altLang="en-US" sz="2000" dirty="0">
                <a:latin typeface="Cambria" panose="02040503050406030204" pitchFamily="18" charset="0"/>
              </a:rPr>
              <a:t>DEMIKERNEL API   </a:t>
            </a:r>
            <a:r>
              <a:rPr lang="en-US" altLang="zh-CN" sz="2000" dirty="0">
                <a:latin typeface="Cambria" panose="02040503050406030204" pitchFamily="18" charset="0"/>
                <a:ea typeface="Cambria" panose="02040503050406030204" pitchFamily="18" charset="0"/>
              </a:rPr>
              <a:t>		</a:t>
            </a:r>
            <a:r>
              <a:rPr lang="zh-CN" altLang="en-US" sz="2000" dirty="0">
                <a:latin typeface="Cambria" panose="02040503050406030204" pitchFamily="18" charset="0"/>
              </a:rPr>
              <a:t>Demikernel </a:t>
            </a:r>
            <a:r>
              <a:rPr lang="en-US" altLang="zh-CN" sz="2000" dirty="0">
                <a:latin typeface="Cambria" panose="02040503050406030204" pitchFamily="18" charset="0"/>
              </a:rPr>
              <a:t>features?</a:t>
            </a:r>
            <a:endParaRPr lang="en-US" altLang="zh-CN" sz="2000" dirty="0">
              <a:latin typeface="Cambria" panose="02040503050406030204" pitchFamily="18" charset="0"/>
              <a:ea typeface="Cambria" panose="02040503050406030204" pitchFamily="18" charset="0"/>
            </a:endParaRPr>
          </a:p>
          <a:p>
            <a:pPr marL="342900" indent="-342900">
              <a:lnSpc>
                <a:spcPct val="300000"/>
              </a:lnSpc>
              <a:buFont typeface="+mj-lt"/>
              <a:buAutoNum type="arabicPeriod"/>
            </a:pPr>
            <a:r>
              <a:rPr lang="zh-CN" altLang="en-US" sz="2000" dirty="0">
                <a:latin typeface="Cambria" panose="02040503050406030204" pitchFamily="18" charset="0"/>
              </a:rPr>
              <a:t>EVALUATION </a:t>
            </a:r>
            <a:r>
              <a:rPr lang="en-US" altLang="zh-CN" sz="2000" dirty="0">
                <a:latin typeface="Cambria" panose="02040503050406030204" pitchFamily="18" charset="0"/>
                <a:ea typeface="Cambria" panose="02040503050406030204" pitchFamily="18" charset="0"/>
              </a:rPr>
              <a:t>		</a:t>
            </a:r>
            <a:r>
              <a:rPr lang="zh-CN" altLang="en-US" sz="2000" dirty="0">
                <a:latin typeface="Cambria" panose="02040503050406030204" pitchFamily="18" charset="0"/>
              </a:rPr>
              <a:t>What improvements does Demikernel provide?</a:t>
            </a:r>
          </a:p>
        </p:txBody>
      </p:sp>
    </p:spTree>
    <p:extLst>
      <p:ext uri="{BB962C8B-B14F-4D97-AF65-F5344CB8AC3E}">
        <p14:creationId xmlns:p14="http://schemas.microsoft.com/office/powerpoint/2010/main" val="258776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58333E-6 3.33333E-6 L -0.00078 0.12523 " pathEditMode="relative" rAng="0" ptsTypes="AA">
                                      <p:cBhvr>
                                        <p:cTn id="6" dur="2000" fill="hold"/>
                                        <p:tgtEl>
                                          <p:spTgt spid="2"/>
                                        </p:tgtEl>
                                        <p:attrNameLst>
                                          <p:attrName>ppt_x</p:attrName>
                                          <p:attrName>ppt_y</p:attrName>
                                        </p:attrNameLst>
                                      </p:cBhvr>
                                      <p:rCtr x="-39" y="62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817758F-06B1-4D00-9248-A69FE9E35EAE}"/>
              </a:ext>
            </a:extLst>
          </p:cNvPr>
          <p:cNvSpPr/>
          <p:nvPr/>
        </p:nvSpPr>
        <p:spPr>
          <a:xfrm>
            <a:off x="1612900" y="987385"/>
            <a:ext cx="1478280" cy="35155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user thread</a:t>
            </a:r>
            <a:endParaRPr lang="zh-CN" altLang="en-US" b="1" dirty="0">
              <a:solidFill>
                <a:schemeClr val="tx1"/>
              </a:solidFill>
            </a:endParaRPr>
          </a:p>
        </p:txBody>
      </p:sp>
      <p:sp>
        <p:nvSpPr>
          <p:cNvPr id="6" name="矩形 5">
            <a:extLst>
              <a:ext uri="{FF2B5EF4-FFF2-40B4-BE49-F238E27FC236}">
                <a16:creationId xmlns:a16="http://schemas.microsoft.com/office/drawing/2014/main" id="{4FB3AE6B-6D88-4B82-B9E2-333D97EAC705}"/>
              </a:ext>
            </a:extLst>
          </p:cNvPr>
          <p:cNvSpPr/>
          <p:nvPr/>
        </p:nvSpPr>
        <p:spPr>
          <a:xfrm>
            <a:off x="4216400" y="966946"/>
            <a:ext cx="1209040" cy="35155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CPU</a:t>
            </a:r>
            <a:endParaRPr lang="zh-CN" altLang="en-US" b="1" dirty="0">
              <a:solidFill>
                <a:schemeClr val="tx1"/>
              </a:solidFill>
            </a:endParaRPr>
          </a:p>
        </p:txBody>
      </p:sp>
      <p:sp>
        <p:nvSpPr>
          <p:cNvPr id="7" name="矩形 6">
            <a:extLst>
              <a:ext uri="{FF2B5EF4-FFF2-40B4-BE49-F238E27FC236}">
                <a16:creationId xmlns:a16="http://schemas.microsoft.com/office/drawing/2014/main" id="{CC476F12-5A08-4DBD-9BB6-8FA306FAF4CF}"/>
              </a:ext>
            </a:extLst>
          </p:cNvPr>
          <p:cNvSpPr/>
          <p:nvPr/>
        </p:nvSpPr>
        <p:spPr>
          <a:xfrm>
            <a:off x="6685280" y="937617"/>
            <a:ext cx="1209040" cy="351552"/>
          </a:xfrm>
          <a:prstGeom prst="rect">
            <a:avLst/>
          </a:prstGeom>
          <a:solidFill>
            <a:srgbClr val="2B6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DMA</a:t>
            </a:r>
            <a:endParaRPr lang="zh-CN" altLang="en-US" b="1" dirty="0">
              <a:solidFill>
                <a:schemeClr val="bg1"/>
              </a:solidFill>
            </a:endParaRPr>
          </a:p>
        </p:txBody>
      </p:sp>
      <p:sp>
        <p:nvSpPr>
          <p:cNvPr id="8" name="矩形 7">
            <a:extLst>
              <a:ext uri="{FF2B5EF4-FFF2-40B4-BE49-F238E27FC236}">
                <a16:creationId xmlns:a16="http://schemas.microsoft.com/office/drawing/2014/main" id="{E7F51091-837E-4E91-B977-6DEC347C714B}"/>
              </a:ext>
            </a:extLst>
          </p:cNvPr>
          <p:cNvSpPr/>
          <p:nvPr/>
        </p:nvSpPr>
        <p:spPr>
          <a:xfrm>
            <a:off x="9154160" y="947777"/>
            <a:ext cx="1209040" cy="35155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NIC</a:t>
            </a:r>
            <a:endParaRPr lang="zh-CN" altLang="en-US" b="1" dirty="0"/>
          </a:p>
        </p:txBody>
      </p:sp>
      <p:sp>
        <p:nvSpPr>
          <p:cNvPr id="9" name="矩形 8">
            <a:extLst>
              <a:ext uri="{FF2B5EF4-FFF2-40B4-BE49-F238E27FC236}">
                <a16:creationId xmlns:a16="http://schemas.microsoft.com/office/drawing/2014/main" id="{161ABA3F-B3C4-4633-9090-613E1A83501A}"/>
              </a:ext>
            </a:extLst>
          </p:cNvPr>
          <p:cNvSpPr/>
          <p:nvPr/>
        </p:nvSpPr>
        <p:spPr>
          <a:xfrm rot="5400000">
            <a:off x="7029467" y="2158243"/>
            <a:ext cx="474940" cy="373896"/>
          </a:xfrm>
          <a:prstGeom prst="rect">
            <a:avLst/>
          </a:prstGeom>
          <a:solidFill>
            <a:srgbClr val="2B6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1EADC7E8-88FB-4393-8621-D9BB6F472DEA}"/>
              </a:ext>
            </a:extLst>
          </p:cNvPr>
          <p:cNvSpPr/>
          <p:nvPr/>
        </p:nvSpPr>
        <p:spPr>
          <a:xfrm rot="5400000">
            <a:off x="6804914" y="3527803"/>
            <a:ext cx="967740" cy="373895"/>
          </a:xfrm>
          <a:prstGeom prst="rect">
            <a:avLst/>
          </a:prstGeom>
          <a:solidFill>
            <a:srgbClr val="2B6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45D417D-734E-4C44-8650-37424A34CC58}"/>
              </a:ext>
            </a:extLst>
          </p:cNvPr>
          <p:cNvSpPr/>
          <p:nvPr/>
        </p:nvSpPr>
        <p:spPr>
          <a:xfrm rot="5400000">
            <a:off x="9396105" y="2692529"/>
            <a:ext cx="725150" cy="35155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矩形 12">
            <a:extLst>
              <a:ext uri="{FF2B5EF4-FFF2-40B4-BE49-F238E27FC236}">
                <a16:creationId xmlns:a16="http://schemas.microsoft.com/office/drawing/2014/main" id="{7F8D0821-A718-4E74-A469-DE9C73D629CE}"/>
              </a:ext>
            </a:extLst>
          </p:cNvPr>
          <p:cNvSpPr/>
          <p:nvPr/>
        </p:nvSpPr>
        <p:spPr>
          <a:xfrm rot="5400000">
            <a:off x="4583449" y="1887320"/>
            <a:ext cx="474941" cy="35155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16E78FF1-6F12-48B9-9148-0A383FE3F11B}"/>
              </a:ext>
            </a:extLst>
          </p:cNvPr>
          <p:cNvSpPr/>
          <p:nvPr/>
        </p:nvSpPr>
        <p:spPr>
          <a:xfrm rot="5400000">
            <a:off x="4276601" y="4565134"/>
            <a:ext cx="1084579" cy="35155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217091F2-6AB6-4DE1-A1C8-18C43952B454}"/>
              </a:ext>
            </a:extLst>
          </p:cNvPr>
          <p:cNvSpPr/>
          <p:nvPr/>
        </p:nvSpPr>
        <p:spPr>
          <a:xfrm rot="5400000">
            <a:off x="606584" y="3361968"/>
            <a:ext cx="3490911" cy="35155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a:extLst>
              <a:ext uri="{FF2B5EF4-FFF2-40B4-BE49-F238E27FC236}">
                <a16:creationId xmlns:a16="http://schemas.microsoft.com/office/drawing/2014/main" id="{49B08403-846B-40C5-8C71-6159D2C8A5DC}"/>
              </a:ext>
            </a:extLst>
          </p:cNvPr>
          <p:cNvCxnSpPr/>
          <p:nvPr/>
        </p:nvCxnSpPr>
        <p:spPr>
          <a:xfrm>
            <a:off x="2527816" y="1881981"/>
            <a:ext cx="2106156"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9" name="直接箭头连接符 18">
            <a:extLst>
              <a:ext uri="{FF2B5EF4-FFF2-40B4-BE49-F238E27FC236}">
                <a16:creationId xmlns:a16="http://schemas.microsoft.com/office/drawing/2014/main" id="{64A80B88-5666-45A9-8617-FC517242059C}"/>
              </a:ext>
            </a:extLst>
          </p:cNvPr>
          <p:cNvCxnSpPr>
            <a:cxnSpLocks/>
          </p:cNvCxnSpPr>
          <p:nvPr/>
        </p:nvCxnSpPr>
        <p:spPr>
          <a:xfrm>
            <a:off x="4973320" y="2212937"/>
            <a:ext cx="2128518"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2" name="直接箭头连接符 21">
            <a:extLst>
              <a:ext uri="{FF2B5EF4-FFF2-40B4-BE49-F238E27FC236}">
                <a16:creationId xmlns:a16="http://schemas.microsoft.com/office/drawing/2014/main" id="{06B6B2E0-CE01-4F85-9A29-65E31946013B}"/>
              </a:ext>
            </a:extLst>
          </p:cNvPr>
          <p:cNvCxnSpPr>
            <a:cxnSpLocks/>
          </p:cNvCxnSpPr>
          <p:nvPr/>
        </p:nvCxnSpPr>
        <p:spPr>
          <a:xfrm>
            <a:off x="7453885" y="2505730"/>
            <a:ext cx="2128518"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3" name="直接箭头连接符 22">
            <a:extLst>
              <a:ext uri="{FF2B5EF4-FFF2-40B4-BE49-F238E27FC236}">
                <a16:creationId xmlns:a16="http://schemas.microsoft.com/office/drawing/2014/main" id="{861A041E-77C6-4B2E-96C3-150D9FAACECE}"/>
              </a:ext>
            </a:extLst>
          </p:cNvPr>
          <p:cNvCxnSpPr>
            <a:cxnSpLocks/>
          </p:cNvCxnSpPr>
          <p:nvPr/>
        </p:nvCxnSpPr>
        <p:spPr>
          <a:xfrm flipH="1">
            <a:off x="7475733" y="3230880"/>
            <a:ext cx="2129019" cy="0"/>
          </a:xfrm>
          <a:prstGeom prst="straightConnector1">
            <a:avLst/>
          </a:prstGeom>
          <a:ln w="38100">
            <a:solidFill>
              <a:schemeClr val="tx1"/>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26" name="直接箭头连接符 25">
            <a:extLst>
              <a:ext uri="{FF2B5EF4-FFF2-40B4-BE49-F238E27FC236}">
                <a16:creationId xmlns:a16="http://schemas.microsoft.com/office/drawing/2014/main" id="{CE3A182A-D528-4E91-B9E1-86AF61F4C408}"/>
              </a:ext>
            </a:extLst>
          </p:cNvPr>
          <p:cNvCxnSpPr>
            <a:cxnSpLocks/>
          </p:cNvCxnSpPr>
          <p:nvPr/>
        </p:nvCxnSpPr>
        <p:spPr>
          <a:xfrm flipH="1">
            <a:off x="4994667" y="4198621"/>
            <a:ext cx="2129019" cy="0"/>
          </a:xfrm>
          <a:prstGeom prst="straightConnector1">
            <a:avLst/>
          </a:prstGeom>
          <a:ln w="38100">
            <a:solidFill>
              <a:schemeClr val="tx1"/>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27" name="直接箭头连接符 26">
            <a:extLst>
              <a:ext uri="{FF2B5EF4-FFF2-40B4-BE49-F238E27FC236}">
                <a16:creationId xmlns:a16="http://schemas.microsoft.com/office/drawing/2014/main" id="{D897B85C-8252-4BF6-8021-5C1011C93991}"/>
              </a:ext>
            </a:extLst>
          </p:cNvPr>
          <p:cNvCxnSpPr>
            <a:cxnSpLocks/>
          </p:cNvCxnSpPr>
          <p:nvPr/>
        </p:nvCxnSpPr>
        <p:spPr>
          <a:xfrm flipH="1">
            <a:off x="2514095" y="5227320"/>
            <a:ext cx="2129019" cy="0"/>
          </a:xfrm>
          <a:prstGeom prst="straightConnector1">
            <a:avLst/>
          </a:prstGeom>
          <a:ln w="38100">
            <a:solidFill>
              <a:schemeClr val="tx1"/>
            </a:solidFill>
            <a:prstDash val="sysDash"/>
            <a:tailEnd type="triangle"/>
          </a:ln>
        </p:spPr>
        <p:style>
          <a:lnRef idx="1">
            <a:schemeClr val="dk1"/>
          </a:lnRef>
          <a:fillRef idx="0">
            <a:schemeClr val="dk1"/>
          </a:fillRef>
          <a:effectRef idx="0">
            <a:schemeClr val="dk1"/>
          </a:effectRef>
          <a:fontRef idx="minor">
            <a:schemeClr val="tx1"/>
          </a:fontRef>
        </p:style>
      </p:cxnSp>
      <p:sp>
        <p:nvSpPr>
          <p:cNvPr id="25" name="左大括号 24">
            <a:extLst>
              <a:ext uri="{FF2B5EF4-FFF2-40B4-BE49-F238E27FC236}">
                <a16:creationId xmlns:a16="http://schemas.microsoft.com/office/drawing/2014/main" id="{8D3A9373-9149-48C2-AE20-F4B81545CA2D}"/>
              </a:ext>
            </a:extLst>
          </p:cNvPr>
          <p:cNvSpPr/>
          <p:nvPr/>
        </p:nvSpPr>
        <p:spPr>
          <a:xfrm>
            <a:off x="1583927" y="1825624"/>
            <a:ext cx="605557" cy="3457575"/>
          </a:xfrm>
          <a:prstGeom prst="leftBrace">
            <a:avLst/>
          </a:prstGeom>
          <a:ln w="38100">
            <a:solidFill>
              <a:schemeClr val="tx1"/>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8" name="左大括号 27">
            <a:extLst>
              <a:ext uri="{FF2B5EF4-FFF2-40B4-BE49-F238E27FC236}">
                <a16:creationId xmlns:a16="http://schemas.microsoft.com/office/drawing/2014/main" id="{D99D523B-0D0A-4C7F-B705-B9855940EDC1}"/>
              </a:ext>
            </a:extLst>
          </p:cNvPr>
          <p:cNvSpPr/>
          <p:nvPr/>
        </p:nvSpPr>
        <p:spPr>
          <a:xfrm>
            <a:off x="1764022" y="5616157"/>
            <a:ext cx="351552" cy="441960"/>
          </a:xfrm>
          <a:prstGeom prst="leftBrace">
            <a:avLst/>
          </a:prstGeom>
          <a:ln w="38100">
            <a:solidFill>
              <a:schemeClr val="tx1"/>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DAE90A0F-5601-41F2-AB9C-D9BDF27EDC2D}"/>
              </a:ext>
            </a:extLst>
          </p:cNvPr>
          <p:cNvSpPr/>
          <p:nvPr/>
        </p:nvSpPr>
        <p:spPr>
          <a:xfrm rot="5400000">
            <a:off x="2100365" y="5661361"/>
            <a:ext cx="472870" cy="35155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F447DD41-6CE7-40B9-9972-6FC0BD964BDA}"/>
              </a:ext>
            </a:extLst>
          </p:cNvPr>
          <p:cNvSpPr/>
          <p:nvPr/>
        </p:nvSpPr>
        <p:spPr>
          <a:xfrm rot="5400000">
            <a:off x="4560073" y="5629414"/>
            <a:ext cx="474941" cy="35155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右大括号 29">
            <a:extLst>
              <a:ext uri="{FF2B5EF4-FFF2-40B4-BE49-F238E27FC236}">
                <a16:creationId xmlns:a16="http://schemas.microsoft.com/office/drawing/2014/main" id="{0FFD93ED-AD48-4C9A-9602-91E4106C63A0}"/>
              </a:ext>
            </a:extLst>
          </p:cNvPr>
          <p:cNvSpPr/>
          <p:nvPr/>
        </p:nvSpPr>
        <p:spPr>
          <a:xfrm>
            <a:off x="4994667" y="4297680"/>
            <a:ext cx="351553" cy="985517"/>
          </a:xfrm>
          <a:prstGeom prst="rightBrace">
            <a:avLst/>
          </a:prstGeom>
          <a:ln w="38100">
            <a:solidFill>
              <a:schemeClr val="tx1"/>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cxnSp>
        <p:nvCxnSpPr>
          <p:cNvPr id="34" name="直接箭头连接符 33">
            <a:extLst>
              <a:ext uri="{FF2B5EF4-FFF2-40B4-BE49-F238E27FC236}">
                <a16:creationId xmlns:a16="http://schemas.microsoft.com/office/drawing/2014/main" id="{A2E55324-772E-445A-965E-FD78C57F7075}"/>
              </a:ext>
            </a:extLst>
          </p:cNvPr>
          <p:cNvCxnSpPr/>
          <p:nvPr/>
        </p:nvCxnSpPr>
        <p:spPr>
          <a:xfrm>
            <a:off x="2536958" y="5638858"/>
            <a:ext cx="2106156"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5" name="直接箭头连接符 34">
            <a:extLst>
              <a:ext uri="{FF2B5EF4-FFF2-40B4-BE49-F238E27FC236}">
                <a16:creationId xmlns:a16="http://schemas.microsoft.com/office/drawing/2014/main" id="{76A0829D-4B87-48B2-8CF4-D72E4CE697BB}"/>
              </a:ext>
            </a:extLst>
          </p:cNvPr>
          <p:cNvCxnSpPr>
            <a:cxnSpLocks/>
          </p:cNvCxnSpPr>
          <p:nvPr/>
        </p:nvCxnSpPr>
        <p:spPr>
          <a:xfrm flipH="1">
            <a:off x="2492748" y="5946141"/>
            <a:ext cx="2129019" cy="0"/>
          </a:xfrm>
          <a:prstGeom prst="straightConnector1">
            <a:avLst/>
          </a:prstGeom>
          <a:ln w="38100">
            <a:solidFill>
              <a:schemeClr val="tx1"/>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36" name="直接连接符 35">
            <a:extLst>
              <a:ext uri="{FF2B5EF4-FFF2-40B4-BE49-F238E27FC236}">
                <a16:creationId xmlns:a16="http://schemas.microsoft.com/office/drawing/2014/main" id="{70785096-0AB5-4627-89F5-18752226F456}"/>
              </a:ext>
            </a:extLst>
          </p:cNvPr>
          <p:cNvCxnSpPr>
            <a:cxnSpLocks/>
            <a:stCxn id="6" idx="2"/>
          </p:cNvCxnSpPr>
          <p:nvPr/>
        </p:nvCxnSpPr>
        <p:spPr>
          <a:xfrm flipH="1">
            <a:off x="4797543" y="1318498"/>
            <a:ext cx="23377" cy="4765744"/>
          </a:xfrm>
          <a:prstGeom prst="line">
            <a:avLst/>
          </a:prstGeom>
          <a:ln w="28575">
            <a:solidFill>
              <a:srgbClr val="FFD966"/>
            </a:solidFill>
            <a:prstDash val="dashDot"/>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2F197448-5A38-4BB3-B61E-7D148864754D}"/>
              </a:ext>
            </a:extLst>
          </p:cNvPr>
          <p:cNvCxnSpPr/>
          <p:nvPr/>
        </p:nvCxnSpPr>
        <p:spPr>
          <a:xfrm flipH="1">
            <a:off x="7294840" y="1276917"/>
            <a:ext cx="23377" cy="4765744"/>
          </a:xfrm>
          <a:prstGeom prst="line">
            <a:avLst/>
          </a:prstGeom>
          <a:ln w="28575">
            <a:solidFill>
              <a:srgbClr val="2B65CC"/>
            </a:solidFill>
            <a:prstDash val="dashDot"/>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860F65CB-4B9B-47AA-A463-40220A3E85D5}"/>
              </a:ext>
            </a:extLst>
          </p:cNvPr>
          <p:cNvCxnSpPr/>
          <p:nvPr/>
        </p:nvCxnSpPr>
        <p:spPr>
          <a:xfrm flipH="1">
            <a:off x="9750499" y="1244249"/>
            <a:ext cx="23377" cy="4765744"/>
          </a:xfrm>
          <a:prstGeom prst="line">
            <a:avLst/>
          </a:prstGeom>
          <a:ln w="28575">
            <a:solidFill>
              <a:srgbClr val="7F7F7F"/>
            </a:solidFill>
            <a:prstDash val="dashDot"/>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39A20F7C-6E9E-44FB-A2BF-36EC0CDC9440}"/>
              </a:ext>
            </a:extLst>
          </p:cNvPr>
          <p:cNvCxnSpPr/>
          <p:nvPr/>
        </p:nvCxnSpPr>
        <p:spPr>
          <a:xfrm flipH="1">
            <a:off x="2303509" y="1318498"/>
            <a:ext cx="23377" cy="4765744"/>
          </a:xfrm>
          <a:prstGeom prst="line">
            <a:avLst/>
          </a:prstGeom>
          <a:ln w="28575">
            <a:solidFill>
              <a:srgbClr val="A9D18E"/>
            </a:solidFill>
            <a:prstDash val="dashDot"/>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4D77DDD8-675E-46ED-8A05-FB5EA05DB02D}"/>
              </a:ext>
            </a:extLst>
          </p:cNvPr>
          <p:cNvSpPr txBox="1"/>
          <p:nvPr/>
        </p:nvSpPr>
        <p:spPr>
          <a:xfrm>
            <a:off x="275474" y="3191154"/>
            <a:ext cx="1755042" cy="400110"/>
          </a:xfrm>
          <a:prstGeom prst="rect">
            <a:avLst/>
          </a:prstGeom>
          <a:noFill/>
        </p:spPr>
        <p:txBody>
          <a:bodyPr wrap="square">
            <a:spAutoFit/>
          </a:bodyPr>
          <a:lstStyle/>
          <a:p>
            <a:r>
              <a:rPr lang="en-US" altLang="zh-CN" sz="2000" dirty="0">
                <a:latin typeface="Cambria" panose="02040503050406030204" pitchFamily="18" charset="0"/>
              </a:rPr>
              <a:t>b</a:t>
            </a:r>
            <a:r>
              <a:rPr lang="zh-CN" altLang="en-US" sz="2000" dirty="0">
                <a:latin typeface="Cambria" panose="02040503050406030204" pitchFamily="18" charset="0"/>
              </a:rPr>
              <a:t>locking wait</a:t>
            </a:r>
          </a:p>
        </p:txBody>
      </p:sp>
      <p:sp>
        <p:nvSpPr>
          <p:cNvPr id="44" name="文本框 43">
            <a:extLst>
              <a:ext uri="{FF2B5EF4-FFF2-40B4-BE49-F238E27FC236}">
                <a16:creationId xmlns:a16="http://schemas.microsoft.com/office/drawing/2014/main" id="{B634B471-CE26-44E8-ABB0-5B7E1FB0BBCC}"/>
              </a:ext>
            </a:extLst>
          </p:cNvPr>
          <p:cNvSpPr txBox="1"/>
          <p:nvPr/>
        </p:nvSpPr>
        <p:spPr>
          <a:xfrm>
            <a:off x="474323" y="5608238"/>
            <a:ext cx="1429101" cy="400110"/>
          </a:xfrm>
          <a:prstGeom prst="rect">
            <a:avLst/>
          </a:prstGeom>
          <a:noFill/>
        </p:spPr>
        <p:txBody>
          <a:bodyPr wrap="square">
            <a:spAutoFit/>
          </a:bodyPr>
          <a:lstStyle/>
          <a:p>
            <a:r>
              <a:rPr lang="zh-CN" altLang="en-US" sz="2000" dirty="0">
                <a:latin typeface="Cambria" panose="02040503050406030204" pitchFamily="18" charset="0"/>
              </a:rPr>
              <a:t>continue</a:t>
            </a:r>
          </a:p>
        </p:txBody>
      </p:sp>
      <p:sp>
        <p:nvSpPr>
          <p:cNvPr id="45" name="文本框 44">
            <a:extLst>
              <a:ext uri="{FF2B5EF4-FFF2-40B4-BE49-F238E27FC236}">
                <a16:creationId xmlns:a16="http://schemas.microsoft.com/office/drawing/2014/main" id="{745B49E7-2241-4EB6-B43B-B3CA46329CE4}"/>
              </a:ext>
            </a:extLst>
          </p:cNvPr>
          <p:cNvSpPr txBox="1"/>
          <p:nvPr/>
        </p:nvSpPr>
        <p:spPr>
          <a:xfrm>
            <a:off x="2651792" y="1480088"/>
            <a:ext cx="1784408" cy="400110"/>
          </a:xfrm>
          <a:prstGeom prst="rect">
            <a:avLst/>
          </a:prstGeom>
          <a:noFill/>
        </p:spPr>
        <p:txBody>
          <a:bodyPr wrap="square">
            <a:spAutoFit/>
          </a:bodyPr>
          <a:lstStyle/>
          <a:p>
            <a:r>
              <a:rPr lang="en-US" altLang="zh-CN" sz="2000" dirty="0">
                <a:latin typeface="Cambria" panose="02040503050406030204" pitchFamily="18" charset="0"/>
              </a:rPr>
              <a:t>read()</a:t>
            </a:r>
            <a:r>
              <a:rPr lang="zh-CN" altLang="en-US" sz="2000" dirty="0">
                <a:latin typeface="Cambria" panose="02040503050406030204" pitchFamily="18" charset="0"/>
              </a:rPr>
              <a:t> </a:t>
            </a:r>
            <a:r>
              <a:rPr lang="en-US" altLang="zh-CN" sz="2000" dirty="0" err="1">
                <a:latin typeface="Cambria" panose="02040503050406030204" pitchFamily="18" charset="0"/>
              </a:rPr>
              <a:t>syscall</a:t>
            </a:r>
            <a:endParaRPr lang="zh-CN" altLang="en-US" sz="2000" dirty="0">
              <a:latin typeface="Cambria" panose="02040503050406030204" pitchFamily="18" charset="0"/>
            </a:endParaRPr>
          </a:p>
        </p:txBody>
      </p:sp>
      <p:sp>
        <p:nvSpPr>
          <p:cNvPr id="46" name="文本框 45">
            <a:extLst>
              <a:ext uri="{FF2B5EF4-FFF2-40B4-BE49-F238E27FC236}">
                <a16:creationId xmlns:a16="http://schemas.microsoft.com/office/drawing/2014/main" id="{522331FF-5007-4F7D-97E0-3AF1349FC8B2}"/>
              </a:ext>
            </a:extLst>
          </p:cNvPr>
          <p:cNvSpPr txBox="1"/>
          <p:nvPr/>
        </p:nvSpPr>
        <p:spPr>
          <a:xfrm>
            <a:off x="2596745" y="1900457"/>
            <a:ext cx="2266420" cy="400110"/>
          </a:xfrm>
          <a:prstGeom prst="rect">
            <a:avLst/>
          </a:prstGeom>
          <a:noFill/>
        </p:spPr>
        <p:txBody>
          <a:bodyPr wrap="square">
            <a:spAutoFit/>
          </a:bodyPr>
          <a:lstStyle/>
          <a:p>
            <a:r>
              <a:rPr lang="en-US" altLang="zh-CN" sz="2000" dirty="0">
                <a:latin typeface="Cambria" panose="02040503050406030204" pitchFamily="18" charset="0"/>
              </a:rPr>
              <a:t>context switch</a:t>
            </a:r>
            <a:endParaRPr lang="zh-CN" altLang="en-US" sz="2000" dirty="0">
              <a:latin typeface="Cambria" panose="02040503050406030204" pitchFamily="18" charset="0"/>
            </a:endParaRPr>
          </a:p>
        </p:txBody>
      </p:sp>
      <p:sp>
        <p:nvSpPr>
          <p:cNvPr id="47" name="文本框 46">
            <a:extLst>
              <a:ext uri="{FF2B5EF4-FFF2-40B4-BE49-F238E27FC236}">
                <a16:creationId xmlns:a16="http://schemas.microsoft.com/office/drawing/2014/main" id="{FA889DD2-D50D-4D38-A391-4364A7522573}"/>
              </a:ext>
            </a:extLst>
          </p:cNvPr>
          <p:cNvSpPr txBox="1"/>
          <p:nvPr/>
        </p:nvSpPr>
        <p:spPr>
          <a:xfrm>
            <a:off x="5388060" y="1835411"/>
            <a:ext cx="1344505" cy="400110"/>
          </a:xfrm>
          <a:prstGeom prst="rect">
            <a:avLst/>
          </a:prstGeom>
          <a:noFill/>
        </p:spPr>
        <p:txBody>
          <a:bodyPr wrap="square">
            <a:spAutoFit/>
          </a:bodyPr>
          <a:lstStyle/>
          <a:p>
            <a:r>
              <a:rPr lang="en-US" altLang="zh-CN" sz="2000" dirty="0">
                <a:latin typeface="Cambria" panose="02040503050406030204" pitchFamily="18" charset="0"/>
              </a:rPr>
              <a:t>issue I/O</a:t>
            </a:r>
            <a:endParaRPr lang="zh-CN" altLang="en-US" sz="2000" dirty="0">
              <a:latin typeface="Cambria" panose="02040503050406030204" pitchFamily="18" charset="0"/>
            </a:endParaRPr>
          </a:p>
        </p:txBody>
      </p:sp>
      <p:sp>
        <p:nvSpPr>
          <p:cNvPr id="48" name="文本框 47">
            <a:extLst>
              <a:ext uri="{FF2B5EF4-FFF2-40B4-BE49-F238E27FC236}">
                <a16:creationId xmlns:a16="http://schemas.microsoft.com/office/drawing/2014/main" id="{BE6A565D-2AD1-48FF-844D-D8F857170A83}"/>
              </a:ext>
            </a:extLst>
          </p:cNvPr>
          <p:cNvSpPr txBox="1"/>
          <p:nvPr/>
        </p:nvSpPr>
        <p:spPr>
          <a:xfrm>
            <a:off x="7922818" y="2077490"/>
            <a:ext cx="1344505" cy="400110"/>
          </a:xfrm>
          <a:prstGeom prst="rect">
            <a:avLst/>
          </a:prstGeom>
          <a:noFill/>
        </p:spPr>
        <p:txBody>
          <a:bodyPr wrap="square">
            <a:spAutoFit/>
          </a:bodyPr>
          <a:lstStyle/>
          <a:p>
            <a:r>
              <a:rPr lang="en-US" altLang="zh-CN" sz="2000" dirty="0">
                <a:latin typeface="Cambria" panose="02040503050406030204" pitchFamily="18" charset="0"/>
              </a:rPr>
              <a:t>issue I/O</a:t>
            </a:r>
            <a:endParaRPr lang="zh-CN" altLang="en-US" sz="2000" dirty="0">
              <a:latin typeface="Cambria" panose="02040503050406030204" pitchFamily="18" charset="0"/>
            </a:endParaRPr>
          </a:p>
        </p:txBody>
      </p:sp>
      <p:sp>
        <p:nvSpPr>
          <p:cNvPr id="50" name="矩形: 圆角 49">
            <a:extLst>
              <a:ext uri="{FF2B5EF4-FFF2-40B4-BE49-F238E27FC236}">
                <a16:creationId xmlns:a16="http://schemas.microsoft.com/office/drawing/2014/main" id="{A4078241-3BD3-4226-B3B2-53E7662531EE}"/>
              </a:ext>
            </a:extLst>
          </p:cNvPr>
          <p:cNvSpPr/>
          <p:nvPr/>
        </p:nvSpPr>
        <p:spPr>
          <a:xfrm>
            <a:off x="7585738" y="3445340"/>
            <a:ext cx="1306885" cy="75328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solidFill>
                  <a:schemeClr val="tx1"/>
                </a:solidFill>
              </a:rPr>
              <a:t>DMA copy</a:t>
            </a:r>
            <a:endParaRPr lang="zh-CN" altLang="en-US" dirty="0">
              <a:solidFill>
                <a:schemeClr val="tx1"/>
              </a:solidFill>
            </a:endParaRPr>
          </a:p>
        </p:txBody>
      </p:sp>
      <p:sp>
        <p:nvSpPr>
          <p:cNvPr id="51" name="矩形: 圆角 50">
            <a:extLst>
              <a:ext uri="{FF2B5EF4-FFF2-40B4-BE49-F238E27FC236}">
                <a16:creationId xmlns:a16="http://schemas.microsoft.com/office/drawing/2014/main" id="{4609A630-EE9D-4F2C-A9A5-C3F2EB9BF389}"/>
              </a:ext>
            </a:extLst>
          </p:cNvPr>
          <p:cNvSpPr/>
          <p:nvPr/>
        </p:nvSpPr>
        <p:spPr>
          <a:xfrm>
            <a:off x="5315093" y="4411820"/>
            <a:ext cx="1306885" cy="75328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solidFill>
                  <a:schemeClr val="tx1"/>
                </a:solidFill>
              </a:rPr>
              <a:t>CPU copy</a:t>
            </a:r>
            <a:endParaRPr lang="zh-CN" altLang="en-US" dirty="0">
              <a:solidFill>
                <a:schemeClr val="tx1"/>
              </a:solidFill>
            </a:endParaRPr>
          </a:p>
        </p:txBody>
      </p:sp>
      <p:sp>
        <p:nvSpPr>
          <p:cNvPr id="52" name="文本框 51">
            <a:extLst>
              <a:ext uri="{FF2B5EF4-FFF2-40B4-BE49-F238E27FC236}">
                <a16:creationId xmlns:a16="http://schemas.microsoft.com/office/drawing/2014/main" id="{56974B25-D49B-4B59-9E04-1EF8F00F2372}"/>
              </a:ext>
            </a:extLst>
          </p:cNvPr>
          <p:cNvSpPr txBox="1"/>
          <p:nvPr/>
        </p:nvSpPr>
        <p:spPr>
          <a:xfrm>
            <a:off x="2701993" y="4761986"/>
            <a:ext cx="1784408" cy="400110"/>
          </a:xfrm>
          <a:prstGeom prst="rect">
            <a:avLst/>
          </a:prstGeom>
          <a:noFill/>
        </p:spPr>
        <p:txBody>
          <a:bodyPr wrap="square">
            <a:spAutoFit/>
          </a:bodyPr>
          <a:lstStyle/>
          <a:p>
            <a:r>
              <a:rPr lang="en-US" altLang="zh-CN" sz="2000" dirty="0">
                <a:latin typeface="Cambria" panose="02040503050406030204" pitchFamily="18" charset="0"/>
              </a:rPr>
              <a:t>read()</a:t>
            </a:r>
            <a:r>
              <a:rPr lang="zh-CN" altLang="en-US" sz="2000" dirty="0">
                <a:latin typeface="Cambria" panose="02040503050406030204" pitchFamily="18" charset="0"/>
              </a:rPr>
              <a:t> </a:t>
            </a:r>
            <a:r>
              <a:rPr lang="en-US" altLang="zh-CN" sz="2000" dirty="0">
                <a:latin typeface="Cambria" panose="02040503050406030204" pitchFamily="18" charset="0"/>
              </a:rPr>
              <a:t>return</a:t>
            </a:r>
            <a:endParaRPr lang="zh-CN" altLang="en-US" sz="2000" dirty="0">
              <a:latin typeface="Cambria" panose="02040503050406030204" pitchFamily="18" charset="0"/>
            </a:endParaRPr>
          </a:p>
        </p:txBody>
      </p:sp>
      <p:sp>
        <p:nvSpPr>
          <p:cNvPr id="53" name="文本框 52">
            <a:extLst>
              <a:ext uri="{FF2B5EF4-FFF2-40B4-BE49-F238E27FC236}">
                <a16:creationId xmlns:a16="http://schemas.microsoft.com/office/drawing/2014/main" id="{E4792C62-2DF5-4AFF-84B1-9A4D59E5720C}"/>
              </a:ext>
            </a:extLst>
          </p:cNvPr>
          <p:cNvSpPr txBox="1"/>
          <p:nvPr/>
        </p:nvSpPr>
        <p:spPr>
          <a:xfrm>
            <a:off x="2679069" y="5126028"/>
            <a:ext cx="2266420" cy="400110"/>
          </a:xfrm>
          <a:prstGeom prst="rect">
            <a:avLst/>
          </a:prstGeom>
          <a:noFill/>
        </p:spPr>
        <p:txBody>
          <a:bodyPr wrap="square">
            <a:spAutoFit/>
          </a:bodyPr>
          <a:lstStyle/>
          <a:p>
            <a:r>
              <a:rPr lang="en-US" altLang="zh-CN" sz="2000" dirty="0">
                <a:latin typeface="Cambria" panose="02040503050406030204" pitchFamily="18" charset="0"/>
              </a:rPr>
              <a:t>context switch</a:t>
            </a:r>
            <a:endParaRPr lang="zh-CN" altLang="en-US" sz="2000" dirty="0">
              <a:latin typeface="Cambria" panose="02040503050406030204" pitchFamily="18" charset="0"/>
            </a:endParaRPr>
          </a:p>
        </p:txBody>
      </p:sp>
      <p:sp>
        <p:nvSpPr>
          <p:cNvPr id="55" name="箭头: 左右 54">
            <a:extLst>
              <a:ext uri="{FF2B5EF4-FFF2-40B4-BE49-F238E27FC236}">
                <a16:creationId xmlns:a16="http://schemas.microsoft.com/office/drawing/2014/main" id="{8C2B482C-C4F0-488D-A3E1-167491DC693D}"/>
              </a:ext>
            </a:extLst>
          </p:cNvPr>
          <p:cNvSpPr/>
          <p:nvPr/>
        </p:nvSpPr>
        <p:spPr>
          <a:xfrm rot="10800000">
            <a:off x="2638574" y="3196420"/>
            <a:ext cx="6870337" cy="173958"/>
          </a:xfrm>
          <a:prstGeom prst="leftRigh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a:extLst>
              <a:ext uri="{FF2B5EF4-FFF2-40B4-BE49-F238E27FC236}">
                <a16:creationId xmlns:a16="http://schemas.microsoft.com/office/drawing/2014/main" id="{9EB86784-18C4-416F-9DD5-8E96822BD061}"/>
              </a:ext>
            </a:extLst>
          </p:cNvPr>
          <p:cNvSpPr/>
          <p:nvPr/>
        </p:nvSpPr>
        <p:spPr>
          <a:xfrm rot="5400000">
            <a:off x="8780259" y="3173351"/>
            <a:ext cx="1897101" cy="35155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NIC</a:t>
            </a:r>
            <a:endParaRPr lang="zh-CN" altLang="en-US" b="1" dirty="0"/>
          </a:p>
        </p:txBody>
      </p:sp>
      <p:pic>
        <p:nvPicPr>
          <p:cNvPr id="57" name="图片 56">
            <a:extLst>
              <a:ext uri="{FF2B5EF4-FFF2-40B4-BE49-F238E27FC236}">
                <a16:creationId xmlns:a16="http://schemas.microsoft.com/office/drawing/2014/main" id="{97F81636-2F83-4A00-BA1B-DB133FF46E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5328"/>
          <a:stretch/>
        </p:blipFill>
        <p:spPr>
          <a:xfrm>
            <a:off x="423296" y="254957"/>
            <a:ext cx="589637" cy="362722"/>
          </a:xfrm>
          <a:prstGeom prst="rect">
            <a:avLst/>
          </a:prstGeom>
        </p:spPr>
      </p:pic>
      <p:sp>
        <p:nvSpPr>
          <p:cNvPr id="58" name="文本框 57">
            <a:extLst>
              <a:ext uri="{FF2B5EF4-FFF2-40B4-BE49-F238E27FC236}">
                <a16:creationId xmlns:a16="http://schemas.microsoft.com/office/drawing/2014/main" id="{2C8ED84D-D785-4561-95FB-1DC067F79213}"/>
              </a:ext>
            </a:extLst>
          </p:cNvPr>
          <p:cNvSpPr txBox="1"/>
          <p:nvPr/>
        </p:nvSpPr>
        <p:spPr>
          <a:xfrm>
            <a:off x="1016340" y="69726"/>
            <a:ext cx="12214691" cy="646331"/>
          </a:xfrm>
          <a:prstGeom prst="rect">
            <a:avLst/>
          </a:prstGeom>
          <a:noFill/>
        </p:spPr>
        <p:txBody>
          <a:bodyPr wrap="square" rtlCol="0">
            <a:spAutoFit/>
          </a:bodyPr>
          <a:lstStyle/>
          <a:p>
            <a:r>
              <a:rPr lang="en-US" altLang="zh-CN" sz="3600" dirty="0">
                <a:solidFill>
                  <a:srgbClr val="0043DB"/>
                </a:solidFill>
                <a:effectLst>
                  <a:outerShdw blurRad="38100" dist="38100" dir="2700000" algn="tl">
                    <a:srgbClr val="000000">
                      <a:alpha val="30000"/>
                    </a:srgbClr>
                  </a:outerShdw>
                </a:effectLst>
                <a:latin typeface="Cambria" panose="02040503050406030204" pitchFamily="18" charset="0"/>
                <a:ea typeface="Cambria" panose="02040503050406030204" pitchFamily="18" charset="0"/>
              </a:rPr>
              <a:t>zero-copy</a:t>
            </a:r>
            <a:endParaRPr lang="zh-CN" altLang="en-US" sz="2400" dirty="0">
              <a:solidFill>
                <a:srgbClr val="0043DB"/>
              </a:solidFill>
              <a:effectLst>
                <a:outerShdw blurRad="38100" dist="38100" dir="2700000" algn="tl">
                  <a:srgbClr val="000000">
                    <a:alpha val="30000"/>
                  </a:srgbClr>
                </a:outerShdw>
              </a:effectLst>
              <a:latin typeface="Cambria" panose="02040503050406030204" pitchFamily="18" charset="0"/>
              <a:ea typeface="字魂105号-简雅黑" panose="00000500000000000000" pitchFamily="2" charset="-122"/>
            </a:endParaRPr>
          </a:p>
        </p:txBody>
      </p:sp>
      <p:sp>
        <p:nvSpPr>
          <p:cNvPr id="59" name="矩形 58">
            <a:extLst>
              <a:ext uri="{FF2B5EF4-FFF2-40B4-BE49-F238E27FC236}">
                <a16:creationId xmlns:a16="http://schemas.microsoft.com/office/drawing/2014/main" id="{10587D93-B452-4400-9343-53C03A4CB369}"/>
              </a:ext>
            </a:extLst>
          </p:cNvPr>
          <p:cNvSpPr/>
          <p:nvPr/>
        </p:nvSpPr>
        <p:spPr>
          <a:xfrm rot="5400000">
            <a:off x="4276601" y="3173351"/>
            <a:ext cx="1084579" cy="35155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a:extLst>
              <a:ext uri="{FF2B5EF4-FFF2-40B4-BE49-F238E27FC236}">
                <a16:creationId xmlns:a16="http://schemas.microsoft.com/office/drawing/2014/main" id="{678ABCE3-CE06-4F42-A92D-F591791D0EA2}"/>
              </a:ext>
            </a:extLst>
          </p:cNvPr>
          <p:cNvSpPr/>
          <p:nvPr/>
        </p:nvSpPr>
        <p:spPr>
          <a:xfrm rot="5400000">
            <a:off x="1798115" y="3173352"/>
            <a:ext cx="1084579" cy="35155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箭头: 右 53">
            <a:extLst>
              <a:ext uri="{FF2B5EF4-FFF2-40B4-BE49-F238E27FC236}">
                <a16:creationId xmlns:a16="http://schemas.microsoft.com/office/drawing/2014/main" id="{CA322D13-0053-459E-A117-631F856BB8A0}"/>
              </a:ext>
            </a:extLst>
          </p:cNvPr>
          <p:cNvSpPr/>
          <p:nvPr/>
        </p:nvSpPr>
        <p:spPr>
          <a:xfrm rot="10800000">
            <a:off x="4994666" y="3254589"/>
            <a:ext cx="4488235" cy="22989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cxnSp>
        <p:nvCxnSpPr>
          <p:cNvPr id="62" name="直接连接符 61">
            <a:extLst>
              <a:ext uri="{FF2B5EF4-FFF2-40B4-BE49-F238E27FC236}">
                <a16:creationId xmlns:a16="http://schemas.microsoft.com/office/drawing/2014/main" id="{F5FD025D-038A-431B-822F-9A2D232FD9B5}"/>
              </a:ext>
            </a:extLst>
          </p:cNvPr>
          <p:cNvCxnSpPr/>
          <p:nvPr/>
        </p:nvCxnSpPr>
        <p:spPr>
          <a:xfrm>
            <a:off x="2492748" y="2806837"/>
            <a:ext cx="2150366" cy="0"/>
          </a:xfrm>
          <a:prstGeom prst="line">
            <a:avLst/>
          </a:prstGeom>
          <a:ln w="19050">
            <a:prstDash val="sysDot"/>
          </a:ln>
        </p:spPr>
        <p:style>
          <a:lnRef idx="1">
            <a:schemeClr val="accent4"/>
          </a:lnRef>
          <a:fillRef idx="0">
            <a:schemeClr val="accent4"/>
          </a:fillRef>
          <a:effectRef idx="0">
            <a:schemeClr val="accent4"/>
          </a:effectRef>
          <a:fontRef idx="minor">
            <a:schemeClr val="tx1"/>
          </a:fontRef>
        </p:style>
      </p:cxnSp>
      <p:cxnSp>
        <p:nvCxnSpPr>
          <p:cNvPr id="64" name="直接连接符 63">
            <a:extLst>
              <a:ext uri="{FF2B5EF4-FFF2-40B4-BE49-F238E27FC236}">
                <a16:creationId xmlns:a16="http://schemas.microsoft.com/office/drawing/2014/main" id="{7DD860F9-97CF-4488-917E-3A9579A3D8B9}"/>
              </a:ext>
            </a:extLst>
          </p:cNvPr>
          <p:cNvCxnSpPr/>
          <p:nvPr/>
        </p:nvCxnSpPr>
        <p:spPr>
          <a:xfrm>
            <a:off x="2512576" y="3894094"/>
            <a:ext cx="2150366" cy="0"/>
          </a:xfrm>
          <a:prstGeom prst="line">
            <a:avLst/>
          </a:prstGeom>
          <a:ln w="19050">
            <a:prstDash val="sysDot"/>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79970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9"/>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55"/>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30" grpId="0" animBg="1"/>
      <p:bldP spid="45" grpId="0"/>
      <p:bldP spid="46" grpId="0"/>
      <p:bldP spid="47" grpId="0"/>
      <p:bldP spid="48" grpId="0"/>
      <p:bldP spid="50" grpId="0" animBg="1"/>
      <p:bldP spid="51" grpId="0" animBg="1"/>
      <p:bldP spid="52" grpId="0"/>
      <p:bldP spid="53" grpId="0"/>
      <p:bldP spid="55" grpId="0" animBg="1"/>
      <p:bldP spid="55" grpId="1" animBg="1"/>
      <p:bldP spid="56" grpId="0" animBg="1"/>
      <p:bldP spid="59" grpId="0" animBg="1"/>
      <p:bldP spid="60" grpId="0" animBg="1"/>
      <p:bldP spid="5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7A99936-C98C-4F7B-9371-C02B0BEA69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5328"/>
          <a:stretch/>
        </p:blipFill>
        <p:spPr>
          <a:xfrm>
            <a:off x="423296" y="254957"/>
            <a:ext cx="589637" cy="362722"/>
          </a:xfrm>
          <a:prstGeom prst="rect">
            <a:avLst/>
          </a:prstGeom>
        </p:spPr>
      </p:pic>
      <p:sp>
        <p:nvSpPr>
          <p:cNvPr id="7" name="文本框 6">
            <a:extLst>
              <a:ext uri="{FF2B5EF4-FFF2-40B4-BE49-F238E27FC236}">
                <a16:creationId xmlns:a16="http://schemas.microsoft.com/office/drawing/2014/main" id="{8B562D13-BB46-40DB-A320-32A29B183508}"/>
              </a:ext>
            </a:extLst>
          </p:cNvPr>
          <p:cNvSpPr txBox="1"/>
          <p:nvPr/>
        </p:nvSpPr>
        <p:spPr>
          <a:xfrm>
            <a:off x="718114" y="852320"/>
            <a:ext cx="6096000" cy="369332"/>
          </a:xfrm>
          <a:prstGeom prst="rect">
            <a:avLst/>
          </a:prstGeom>
          <a:noFill/>
        </p:spPr>
        <p:txBody>
          <a:bodyPr wrap="square">
            <a:spAutoFit/>
          </a:bodyPr>
          <a:lstStyle/>
          <a:p>
            <a:pPr marL="285750" indent="-285750">
              <a:buFont typeface="Arial" panose="020B0604020202020204" pitchFamily="34" charset="0"/>
              <a:buChar char="•"/>
            </a:pPr>
            <a:endParaRPr lang="zh-CN" altLang="en-US" sz="1800" dirty="0">
              <a:solidFill>
                <a:srgbClr val="0043DB"/>
              </a:solidFill>
              <a:effectLst>
                <a:outerShdw blurRad="38100" dist="38100" dir="2700000" algn="tl">
                  <a:srgbClr val="000000">
                    <a:alpha val="30000"/>
                  </a:srgbClr>
                </a:outerShdw>
              </a:effectLst>
              <a:ea typeface="字魂105号-简雅黑" panose="00000500000000000000" pitchFamily="2" charset="-122"/>
            </a:endParaRPr>
          </a:p>
        </p:txBody>
      </p:sp>
      <p:sp>
        <p:nvSpPr>
          <p:cNvPr id="9" name="文本框 8">
            <a:extLst>
              <a:ext uri="{FF2B5EF4-FFF2-40B4-BE49-F238E27FC236}">
                <a16:creationId xmlns:a16="http://schemas.microsoft.com/office/drawing/2014/main" id="{261ADCD2-C526-40F4-8187-D00086B79883}"/>
              </a:ext>
            </a:extLst>
          </p:cNvPr>
          <p:cNvSpPr txBox="1"/>
          <p:nvPr/>
        </p:nvSpPr>
        <p:spPr>
          <a:xfrm>
            <a:off x="1012933" y="74336"/>
            <a:ext cx="2343725" cy="923330"/>
          </a:xfrm>
          <a:prstGeom prst="rect">
            <a:avLst/>
          </a:prstGeom>
          <a:noFill/>
        </p:spPr>
        <p:txBody>
          <a:bodyPr wrap="square">
            <a:spAutoFit/>
          </a:bodyPr>
          <a:lstStyle/>
          <a:p>
            <a:r>
              <a:rPr lang="en-US" altLang="zh-CN" sz="3600" dirty="0">
                <a:solidFill>
                  <a:srgbClr val="0043DB"/>
                </a:solidFill>
                <a:effectLst>
                  <a:outerShdw blurRad="38100" dist="38100" dir="2700000" algn="tl">
                    <a:srgbClr val="000000">
                      <a:alpha val="30000"/>
                    </a:srgbClr>
                  </a:outerShdw>
                </a:effectLst>
                <a:latin typeface="Cambria" panose="02040503050406030204" pitchFamily="18" charset="0"/>
                <a:ea typeface="Cambria" panose="02040503050406030204" pitchFamily="18" charset="0"/>
              </a:rPr>
              <a:t>zero-copy</a:t>
            </a:r>
          </a:p>
          <a:p>
            <a:endParaRPr lang="zh-CN" altLang="en-US" dirty="0"/>
          </a:p>
        </p:txBody>
      </p:sp>
      <p:sp>
        <p:nvSpPr>
          <p:cNvPr id="10" name="内容占位符 2">
            <a:extLst>
              <a:ext uri="{FF2B5EF4-FFF2-40B4-BE49-F238E27FC236}">
                <a16:creationId xmlns:a16="http://schemas.microsoft.com/office/drawing/2014/main" id="{81177908-CB62-47D8-AD66-2D10DF9B6567}"/>
              </a:ext>
            </a:extLst>
          </p:cNvPr>
          <p:cNvSpPr>
            <a:spLocks noGrp="1"/>
          </p:cNvSpPr>
          <p:nvPr>
            <p:ph idx="1"/>
          </p:nvPr>
        </p:nvSpPr>
        <p:spPr>
          <a:xfrm>
            <a:off x="-135287" y="1482989"/>
            <a:ext cx="12462573" cy="5375930"/>
          </a:xfrm>
        </p:spPr>
        <p:txBody>
          <a:bodyPr>
            <a:noAutofit/>
          </a:bodyPr>
          <a:lstStyle/>
          <a:p>
            <a:pPr marL="800100" lvl="1" indent="-342900">
              <a:lnSpc>
                <a:spcPct val="150000"/>
              </a:lnSpc>
              <a:buFont typeface="+mj-lt"/>
              <a:buAutoNum type="arabicPeriod"/>
            </a:pPr>
            <a:r>
              <a:rPr lang="en-US" altLang="zh-CN" sz="1800" dirty="0">
                <a:solidFill>
                  <a:srgbClr val="0043DB"/>
                </a:solidFill>
                <a:effectLst>
                  <a:outerShdw blurRad="38100" dist="38100" dir="2700000" algn="tl">
                    <a:srgbClr val="000000">
                      <a:alpha val="30000"/>
                    </a:srgbClr>
                  </a:outerShdw>
                </a:effectLst>
                <a:latin typeface="Cambria" panose="02040503050406030204" pitchFamily="18" charset="0"/>
                <a:ea typeface="Cambria" panose="02040503050406030204" pitchFamily="18" charset="0"/>
              </a:rPr>
              <a:t>a portable API with clear semantics for I/O memory buffer </a:t>
            </a:r>
            <a:r>
              <a:rPr lang="en-US" altLang="zh-CN" sz="1800" b="1" dirty="0">
                <a:solidFill>
                  <a:srgbClr val="0043DB"/>
                </a:solidFill>
                <a:effectLst>
                  <a:outerShdw blurRad="38100" dist="38100" dir="2700000" algn="tl">
                    <a:srgbClr val="000000">
                      <a:alpha val="30000"/>
                    </a:srgbClr>
                  </a:outerShdw>
                </a:effectLst>
                <a:latin typeface="Cambria" panose="02040503050406030204" pitchFamily="18" charset="0"/>
                <a:ea typeface="Cambria" panose="02040503050406030204" pitchFamily="18" charset="0"/>
              </a:rPr>
              <a:t>ownership</a:t>
            </a:r>
          </a:p>
          <a:p>
            <a:pPr lvl="2">
              <a:lnSpc>
                <a:spcPct val="150000"/>
              </a:lnSpc>
            </a:pPr>
            <a:r>
              <a:rPr lang="en-US" altLang="zh-CN" sz="1800" dirty="0">
                <a:latin typeface="Cambria" panose="02040503050406030204" pitchFamily="18" charset="0"/>
                <a:ea typeface="Cambria" panose="02040503050406030204" pitchFamily="18" charset="0"/>
              </a:rPr>
              <a:t>invoking I/O    :  applications pass ownership to the </a:t>
            </a:r>
            <a:r>
              <a:rPr lang="en-US" altLang="zh-CN" sz="1800" dirty="0" err="1">
                <a:latin typeface="Cambria" panose="02040503050406030204" pitchFamily="18" charset="0"/>
                <a:ea typeface="Cambria" panose="02040503050406030204" pitchFamily="18" charset="0"/>
              </a:rPr>
              <a:t>Demikernel</a:t>
            </a:r>
            <a:r>
              <a:rPr lang="en-US" altLang="zh-CN" sz="1800" dirty="0">
                <a:latin typeface="Cambria" panose="02040503050406030204" pitchFamily="18" charset="0"/>
                <a:ea typeface="Cambria" panose="02040503050406030204" pitchFamily="18" charset="0"/>
              </a:rPr>
              <a:t> </a:t>
            </a:r>
            <a:r>
              <a:rPr lang="en-US" altLang="zh-CN" sz="1800" dirty="0" err="1">
                <a:latin typeface="Cambria" panose="02040503050406030204" pitchFamily="18" charset="0"/>
                <a:ea typeface="Cambria" panose="02040503050406030204" pitchFamily="18" charset="0"/>
              </a:rPr>
              <a:t>datapath</a:t>
            </a:r>
            <a:r>
              <a:rPr lang="en-US" altLang="zh-CN" sz="1800" dirty="0">
                <a:latin typeface="Cambria" panose="02040503050406030204" pitchFamily="18" charset="0"/>
                <a:ea typeface="Cambria" panose="02040503050406030204" pitchFamily="18" charset="0"/>
              </a:rPr>
              <a:t> OS </a:t>
            </a:r>
          </a:p>
          <a:p>
            <a:pPr lvl="2">
              <a:lnSpc>
                <a:spcPct val="150000"/>
              </a:lnSpc>
            </a:pPr>
            <a:r>
              <a:rPr lang="en-US" altLang="zh-CN" sz="1800" dirty="0">
                <a:latin typeface="Cambria" panose="02040503050406030204" pitchFamily="18" charset="0"/>
                <a:ea typeface="Cambria" panose="02040503050406030204" pitchFamily="18" charset="0"/>
              </a:rPr>
              <a:t>I/O completes :</a:t>
            </a:r>
            <a:r>
              <a:rPr lang="zh-CN" altLang="en-US" sz="1800" dirty="0">
                <a:latin typeface="Cambria" panose="02040503050406030204" pitchFamily="18" charset="0"/>
                <a:ea typeface="Cambria" panose="02040503050406030204" pitchFamily="18" charset="0"/>
              </a:rPr>
              <a:t>  </a:t>
            </a:r>
            <a:r>
              <a:rPr lang="en-US" altLang="zh-CN" sz="1800" dirty="0">
                <a:latin typeface="Cambria" panose="02040503050406030204" pitchFamily="18" charset="0"/>
                <a:ea typeface="Cambria" panose="02040503050406030204" pitchFamily="18" charset="0"/>
              </a:rPr>
              <a:t>application receive ownership </a:t>
            </a:r>
            <a:endParaRPr lang="zh-CN" altLang="en-US" sz="1800" dirty="0">
              <a:latin typeface="Cambria" panose="02040503050406030204" pitchFamily="18" charset="0"/>
              <a:ea typeface="微软雅黑" panose="020B0503020204020204" pitchFamily="34" charset="-122"/>
            </a:endParaRPr>
          </a:p>
          <a:p>
            <a:pPr marL="800100" lvl="1" indent="-342900">
              <a:lnSpc>
                <a:spcPct val="150000"/>
              </a:lnSpc>
              <a:buFont typeface="+mj-lt"/>
              <a:buAutoNum type="arabicPeriod"/>
            </a:pPr>
            <a:r>
              <a:rPr lang="en-US" altLang="zh-CN" sz="1800" b="1" dirty="0">
                <a:solidFill>
                  <a:srgbClr val="0043DB"/>
                </a:solidFill>
                <a:effectLst>
                  <a:outerShdw blurRad="38100" dist="38100" dir="2700000" algn="tl">
                    <a:srgbClr val="000000">
                      <a:alpha val="30000"/>
                    </a:srgbClr>
                  </a:outerShdw>
                </a:effectLst>
                <a:latin typeface="Cambria" panose="02040503050406030204" pitchFamily="18" charset="0"/>
                <a:ea typeface="Cambria" panose="02040503050406030204" pitchFamily="18" charset="0"/>
              </a:rPr>
              <a:t>DMA-capable heap</a:t>
            </a:r>
            <a:endParaRPr lang="en-US" altLang="zh-CN" sz="1800" dirty="0">
              <a:latin typeface="Cambria" panose="02040503050406030204" pitchFamily="18" charset="0"/>
              <a:ea typeface="Cambria" panose="02040503050406030204" pitchFamily="18" charset="0"/>
            </a:endParaRPr>
          </a:p>
          <a:p>
            <a:pPr lvl="2">
              <a:lnSpc>
                <a:spcPct val="150000"/>
              </a:lnSpc>
            </a:pPr>
            <a:r>
              <a:rPr lang="en-US" altLang="zh-CN" sz="1800" dirty="0">
                <a:latin typeface="Cambria" panose="02040503050406030204" pitchFamily="18" charset="0"/>
                <a:ea typeface="Cambria" panose="02040503050406030204" pitchFamily="18" charset="0"/>
              </a:rPr>
              <a:t>replace the application’s memory allocator to back the heap with DMA-capable memory in a device-specific way</a:t>
            </a:r>
          </a:p>
          <a:p>
            <a:pPr marL="1371600" lvl="3" indent="0">
              <a:lnSpc>
                <a:spcPct val="150000"/>
              </a:lnSpc>
              <a:buNone/>
            </a:pPr>
            <a:r>
              <a:rPr lang="en-US" altLang="zh-CN" dirty="0">
                <a:latin typeface="Cambria" panose="02040503050406030204" pitchFamily="18" charset="0"/>
                <a:ea typeface="Cambria" panose="02040503050406030204" pitchFamily="18" charset="0"/>
              </a:rPr>
              <a:t>RDMA </a:t>
            </a:r>
            <a:r>
              <a:rPr lang="en-US" altLang="zh-CN" dirty="0" err="1">
                <a:latin typeface="Cambria" panose="02040503050406030204" pitchFamily="18" charset="0"/>
                <a:ea typeface="Cambria" panose="02040503050406030204" pitchFamily="18" charset="0"/>
              </a:rPr>
              <a:t>libOS’s</a:t>
            </a:r>
            <a:r>
              <a:rPr lang="en-US" altLang="zh-CN" dirty="0">
                <a:latin typeface="Cambria" panose="02040503050406030204" pitchFamily="18" charset="0"/>
                <a:ea typeface="Cambria" panose="02040503050406030204" pitchFamily="18" charset="0"/>
              </a:rPr>
              <a:t> memory allocator registers heap memory transparently for RDMA on the first I/O access</a:t>
            </a:r>
          </a:p>
          <a:p>
            <a:pPr marL="1371600" lvl="3" indent="0">
              <a:lnSpc>
                <a:spcPct val="150000"/>
              </a:lnSpc>
              <a:buNone/>
            </a:pPr>
            <a:r>
              <a:rPr lang="en-US" altLang="zh-CN" dirty="0">
                <a:latin typeface="Cambria" panose="02040503050406030204" pitchFamily="18" charset="0"/>
                <a:ea typeface="Cambria" panose="02040503050406030204" pitchFamily="18" charset="0"/>
              </a:rPr>
              <a:t>DPDK </a:t>
            </a:r>
            <a:r>
              <a:rPr lang="en-US" altLang="zh-CN" dirty="0" err="1">
                <a:latin typeface="Cambria" panose="02040503050406030204" pitchFamily="18" charset="0"/>
                <a:ea typeface="Cambria" panose="02040503050406030204" pitchFamily="18" charset="0"/>
              </a:rPr>
              <a:t>libOS’s</a:t>
            </a:r>
            <a:r>
              <a:rPr lang="en-US" altLang="zh-CN" dirty="0">
                <a:latin typeface="Cambria" panose="02040503050406030204" pitchFamily="18" charset="0"/>
                <a:ea typeface="Cambria" panose="02040503050406030204" pitchFamily="18" charset="0"/>
              </a:rPr>
              <a:t> allocator backs the application’s heap with memory from the DPDK memory allocator</a:t>
            </a:r>
          </a:p>
          <a:p>
            <a:pPr marL="800100" lvl="1" indent="-342900">
              <a:lnSpc>
                <a:spcPct val="150000"/>
              </a:lnSpc>
              <a:buFont typeface="+mj-lt"/>
              <a:buAutoNum type="arabicPeriod"/>
            </a:pPr>
            <a:r>
              <a:rPr lang="en-US" altLang="zh-CN" sz="1800" b="1" dirty="0">
                <a:solidFill>
                  <a:srgbClr val="0043DB"/>
                </a:solidFill>
                <a:effectLst>
                  <a:outerShdw blurRad="38100" dist="38100" dir="2700000" algn="tl">
                    <a:srgbClr val="000000">
                      <a:alpha val="30000"/>
                    </a:srgbClr>
                  </a:outerShdw>
                </a:effectLst>
                <a:latin typeface="Cambria" panose="02040503050406030204" pitchFamily="18" charset="0"/>
                <a:ea typeface="Cambria" panose="02040503050406030204" pitchFamily="18" charset="0"/>
              </a:rPr>
              <a:t>UAF protection</a:t>
            </a:r>
          </a:p>
          <a:p>
            <a:pPr marL="914400" lvl="2" indent="0">
              <a:lnSpc>
                <a:spcPct val="150000"/>
              </a:lnSpc>
              <a:buNone/>
            </a:pPr>
            <a:r>
              <a:rPr lang="en-US" altLang="zh-CN" sz="1800" dirty="0">
                <a:latin typeface="Cambria" panose="02040503050406030204" pitchFamily="18" charset="0"/>
                <a:ea typeface="Cambria" panose="02040503050406030204" pitchFamily="18" charset="0"/>
              </a:rPr>
              <a:t>in-use zero-copy I/O buffers free :  both the application and </a:t>
            </a:r>
            <a:r>
              <a:rPr lang="en-US" altLang="zh-CN" sz="1800" dirty="0" err="1">
                <a:latin typeface="Cambria" panose="02040503050406030204" pitchFamily="18" charset="0"/>
                <a:ea typeface="Cambria" panose="02040503050406030204" pitchFamily="18" charset="0"/>
              </a:rPr>
              <a:t>datapath</a:t>
            </a:r>
            <a:r>
              <a:rPr lang="en-US" altLang="zh-CN" sz="1800" dirty="0">
                <a:latin typeface="Cambria" panose="02040503050406030204" pitchFamily="18" charset="0"/>
                <a:ea typeface="Cambria" panose="02040503050406030204" pitchFamily="18" charset="0"/>
              </a:rPr>
              <a:t> OS explicitly free.</a:t>
            </a:r>
          </a:p>
          <a:p>
            <a:pPr marL="914400" lvl="2" indent="0">
              <a:lnSpc>
                <a:spcPct val="150000"/>
              </a:lnSpc>
              <a:buNone/>
            </a:pPr>
            <a:r>
              <a:rPr lang="en-US" altLang="zh-CN" sz="1800" dirty="0">
                <a:latin typeface="Cambria" panose="02040503050406030204" pitchFamily="18" charset="0"/>
                <a:ea typeface="Cambria" panose="02040503050406030204" pitchFamily="18" charset="0"/>
              </a:rPr>
              <a:t>zero-copy coordination : preventing applications from accidentally freeing memory buffers in use for I/O processing</a:t>
            </a:r>
          </a:p>
          <a:p>
            <a:pPr marL="914400" lvl="2" indent="0">
              <a:lnSpc>
                <a:spcPct val="150000"/>
              </a:lnSpc>
              <a:buNone/>
            </a:pPr>
            <a:endParaRPr lang="en-US" altLang="zh-CN" sz="1800" b="1" dirty="0">
              <a:solidFill>
                <a:srgbClr val="0043DB"/>
              </a:solidFill>
              <a:effectLst>
                <a:outerShdw blurRad="38100" dist="38100" dir="2700000" algn="tl">
                  <a:srgbClr val="000000">
                    <a:alpha val="30000"/>
                  </a:srgbClr>
                </a:outerShdw>
              </a:effectLst>
              <a:latin typeface="Cambria" panose="02040503050406030204" pitchFamily="18" charset="0"/>
              <a:ea typeface="Cambria" panose="02040503050406030204" pitchFamily="18" charset="0"/>
            </a:endParaRPr>
          </a:p>
        </p:txBody>
      </p:sp>
      <p:sp>
        <p:nvSpPr>
          <p:cNvPr id="16" name="文本框 15">
            <a:extLst>
              <a:ext uri="{FF2B5EF4-FFF2-40B4-BE49-F238E27FC236}">
                <a16:creationId xmlns:a16="http://schemas.microsoft.com/office/drawing/2014/main" id="{E8EB5DD3-62A6-4A12-88E2-B7886C81D294}"/>
              </a:ext>
            </a:extLst>
          </p:cNvPr>
          <p:cNvSpPr txBox="1"/>
          <p:nvPr/>
        </p:nvSpPr>
        <p:spPr>
          <a:xfrm>
            <a:off x="298020" y="997666"/>
            <a:ext cx="7454096" cy="461665"/>
          </a:xfrm>
          <a:prstGeom prst="rect">
            <a:avLst/>
          </a:prstGeom>
          <a:noFill/>
        </p:spPr>
        <p:txBody>
          <a:bodyPr wrap="square">
            <a:spAutoFit/>
          </a:bodyPr>
          <a:lstStyle/>
          <a:p>
            <a:r>
              <a:rPr lang="en-US" altLang="zh-CN" sz="2400" dirty="0">
                <a:effectLst>
                  <a:outerShdw blurRad="38100" dist="38100" dir="2700000" algn="tl">
                    <a:srgbClr val="000000">
                      <a:alpha val="30000"/>
                    </a:srgbClr>
                  </a:outerShdw>
                </a:effectLst>
                <a:latin typeface="Cambria" panose="02040503050406030204" pitchFamily="18" charset="0"/>
                <a:ea typeface="Cambria" panose="02040503050406030204" pitchFamily="18" charset="0"/>
              </a:rPr>
              <a:t>three new external OS feature</a:t>
            </a:r>
            <a:endParaRPr lang="zh-CN" altLang="en-US" sz="2400" dirty="0"/>
          </a:p>
        </p:txBody>
      </p:sp>
    </p:spTree>
    <p:extLst>
      <p:ext uri="{BB962C8B-B14F-4D97-AF65-F5344CB8AC3E}">
        <p14:creationId xmlns:p14="http://schemas.microsoft.com/office/powerpoint/2010/main" val="744312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967658-E934-4D62-ABD6-B39A583D52FD}"/>
              </a:ext>
            </a:extLst>
          </p:cNvPr>
          <p:cNvSpPr>
            <a:spLocks noGrp="1"/>
          </p:cNvSpPr>
          <p:nvPr>
            <p:ph type="title"/>
          </p:nvPr>
        </p:nvSpPr>
        <p:spPr>
          <a:xfrm>
            <a:off x="1012933" y="136606"/>
            <a:ext cx="6391855" cy="599424"/>
          </a:xfrm>
        </p:spPr>
        <p:txBody>
          <a:bodyPr>
            <a:normAutofit/>
          </a:bodyPr>
          <a:lstStyle/>
          <a:p>
            <a:r>
              <a:rPr lang="en-US" altLang="zh-CN" sz="3600" dirty="0">
                <a:solidFill>
                  <a:srgbClr val="0043DB"/>
                </a:solidFill>
                <a:effectLst>
                  <a:outerShdw blurRad="38100" dist="38100" dir="2700000" algn="tl">
                    <a:srgbClr val="000000">
                      <a:alpha val="30000"/>
                    </a:srgbClr>
                  </a:outerShdw>
                </a:effectLst>
                <a:latin typeface="Cambria" panose="02040503050406030204" pitchFamily="18" charset="0"/>
                <a:ea typeface="Cambria" panose="02040503050406030204" pitchFamily="18" charset="0"/>
                <a:cs typeface="+mn-cs"/>
              </a:rPr>
              <a:t>PDPIX: A Portable Datapath API</a:t>
            </a:r>
            <a:endParaRPr lang="zh-CN" altLang="en-US" sz="3600" dirty="0">
              <a:solidFill>
                <a:srgbClr val="0043DB"/>
              </a:solidFill>
              <a:effectLst>
                <a:outerShdw blurRad="38100" dist="38100" dir="2700000" algn="tl">
                  <a:srgbClr val="000000">
                    <a:alpha val="30000"/>
                  </a:srgbClr>
                </a:outerShdw>
              </a:effectLst>
              <a:latin typeface="Cambria" panose="02040503050406030204" pitchFamily="18" charset="0"/>
              <a:cs typeface="+mn-cs"/>
            </a:endParaRPr>
          </a:p>
        </p:txBody>
      </p:sp>
      <p:pic>
        <p:nvPicPr>
          <p:cNvPr id="4" name="图片 3">
            <a:extLst>
              <a:ext uri="{FF2B5EF4-FFF2-40B4-BE49-F238E27FC236}">
                <a16:creationId xmlns:a16="http://schemas.microsoft.com/office/drawing/2014/main" id="{CCDF7856-73BE-4360-8633-745B7BBCA3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5328"/>
          <a:stretch/>
        </p:blipFill>
        <p:spPr>
          <a:xfrm>
            <a:off x="423296" y="254957"/>
            <a:ext cx="589637" cy="362722"/>
          </a:xfrm>
          <a:prstGeom prst="rect">
            <a:avLst/>
          </a:prstGeom>
        </p:spPr>
      </p:pic>
      <p:sp>
        <p:nvSpPr>
          <p:cNvPr id="6" name="内容占位符 2">
            <a:extLst>
              <a:ext uri="{FF2B5EF4-FFF2-40B4-BE49-F238E27FC236}">
                <a16:creationId xmlns:a16="http://schemas.microsoft.com/office/drawing/2014/main" id="{2D93190C-7BA0-484F-B797-6EB5D49BC6B4}"/>
              </a:ext>
            </a:extLst>
          </p:cNvPr>
          <p:cNvSpPr txBox="1">
            <a:spLocks/>
          </p:cNvSpPr>
          <p:nvPr/>
        </p:nvSpPr>
        <p:spPr>
          <a:xfrm>
            <a:off x="166519" y="836437"/>
            <a:ext cx="12208427" cy="3351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342900">
              <a:lnSpc>
                <a:spcPct val="150000"/>
              </a:lnSpc>
              <a:buFont typeface="+mj-lt"/>
              <a:buAutoNum type="arabicPeriod"/>
            </a:pPr>
            <a:r>
              <a:rPr lang="en-US" altLang="zh-CN" sz="1800" b="1" dirty="0">
                <a:solidFill>
                  <a:srgbClr val="0043DB"/>
                </a:solidFill>
                <a:effectLst>
                  <a:outerShdw blurRad="38100" dist="38100" dir="2700000" algn="tl">
                    <a:srgbClr val="000000">
                      <a:alpha val="30000"/>
                    </a:srgbClr>
                  </a:outerShdw>
                </a:effectLst>
                <a:latin typeface="Cambria" panose="02040503050406030204" pitchFamily="18" charset="0"/>
                <a:ea typeface="Cambria" panose="02040503050406030204" pitchFamily="18" charset="0"/>
              </a:rPr>
              <a:t>I/O queue</a:t>
            </a:r>
            <a:r>
              <a:rPr lang="en-US" altLang="zh-CN" sz="1800" dirty="0">
                <a:latin typeface="Cambria" panose="02040503050406030204" pitchFamily="18" charset="0"/>
                <a:ea typeface="Cambria" panose="02040503050406030204" pitchFamily="18" charset="0"/>
              </a:rPr>
              <a:t> </a:t>
            </a:r>
          </a:p>
          <a:p>
            <a:pPr lvl="2">
              <a:lnSpc>
                <a:spcPct val="150000"/>
              </a:lnSpc>
            </a:pPr>
            <a:r>
              <a:rPr lang="en-US" altLang="zh-CN" sz="1800" dirty="0">
                <a:latin typeface="Cambria" panose="02040503050406030204" pitchFamily="18" charset="0"/>
                <a:ea typeface="Cambria" panose="02040503050406030204" pitchFamily="18" charset="0"/>
              </a:rPr>
              <a:t>PDPIX does not modify the POSIX listen/accept interface for accepting network connections</a:t>
            </a:r>
          </a:p>
          <a:p>
            <a:pPr lvl="2">
              <a:lnSpc>
                <a:spcPct val="150000"/>
              </a:lnSpc>
            </a:pPr>
            <a:r>
              <a:rPr lang="en-US" altLang="zh-CN" sz="1800" b="1" dirty="0" err="1">
                <a:latin typeface="Cambria" panose="02040503050406030204" pitchFamily="18" charset="0"/>
                <a:ea typeface="微软雅黑" panose="020B0503020204020204" pitchFamily="34" charset="-122"/>
              </a:rPr>
              <a:t>qtoken</a:t>
            </a:r>
            <a:r>
              <a:rPr lang="en-US" altLang="zh-CN" sz="1800" dirty="0">
                <a:latin typeface="Cambria" panose="02040503050406030204" pitchFamily="18" charset="0"/>
                <a:ea typeface="微软雅黑" panose="020B0503020204020204" pitchFamily="34" charset="-122"/>
              </a:rPr>
              <a:t> : accept returns a queue descriptor, instead of a file descriptor,  used to accept incoming connections</a:t>
            </a:r>
            <a:endParaRPr lang="zh-CN" altLang="en-US" sz="1800" dirty="0">
              <a:latin typeface="Cambria" panose="02040503050406030204" pitchFamily="18" charset="0"/>
              <a:ea typeface="微软雅黑" panose="020B0503020204020204" pitchFamily="34" charset="-122"/>
            </a:endParaRPr>
          </a:p>
          <a:p>
            <a:pPr marL="800100" lvl="1" indent="-342900">
              <a:lnSpc>
                <a:spcPct val="150000"/>
              </a:lnSpc>
              <a:buFont typeface="+mj-lt"/>
              <a:buAutoNum type="arabicPeriod"/>
            </a:pPr>
            <a:r>
              <a:rPr lang="en-US" altLang="zh-CN" sz="1800" b="1" dirty="0">
                <a:solidFill>
                  <a:srgbClr val="0043DB"/>
                </a:solidFill>
                <a:effectLst>
                  <a:outerShdw blurRad="38100" dist="38100" dir="2700000" algn="tl">
                    <a:srgbClr val="000000">
                      <a:alpha val="30000"/>
                    </a:srgbClr>
                  </a:outerShdw>
                </a:effectLst>
                <a:latin typeface="Cambria" panose="02040503050406030204" pitchFamily="18" charset="0"/>
                <a:ea typeface="Cambria" panose="02040503050406030204" pitchFamily="18" charset="0"/>
              </a:rPr>
              <a:t>Network and Storage I/O</a:t>
            </a:r>
            <a:endParaRPr lang="en-US" altLang="zh-CN" sz="1800" dirty="0">
              <a:latin typeface="Cambria" panose="02040503050406030204" pitchFamily="18" charset="0"/>
              <a:ea typeface="Cambria" panose="02040503050406030204" pitchFamily="18" charset="0"/>
            </a:endParaRPr>
          </a:p>
          <a:p>
            <a:pPr lvl="2">
              <a:lnSpc>
                <a:spcPct val="150000"/>
              </a:lnSpc>
            </a:pPr>
            <a:r>
              <a:rPr lang="en-US" altLang="zh-CN" sz="1800" dirty="0">
                <a:latin typeface="Cambria" panose="02040503050406030204" pitchFamily="18" charset="0"/>
                <a:ea typeface="Cambria" panose="02040503050406030204" pitchFamily="18" charset="0"/>
              </a:rPr>
              <a:t> </a:t>
            </a:r>
            <a:r>
              <a:rPr lang="en-US" altLang="zh-CN" sz="1800" b="1" dirty="0">
                <a:latin typeface="Cambria" panose="02040503050406030204" pitchFamily="18" charset="0"/>
                <a:ea typeface="Cambria" panose="02040503050406030204" pitchFamily="18" charset="0"/>
              </a:rPr>
              <a:t>push / pop  </a:t>
            </a:r>
            <a:r>
              <a:rPr lang="en-US" altLang="zh-CN" sz="1800" dirty="0">
                <a:latin typeface="Cambria" panose="02040503050406030204" pitchFamily="18" charset="0"/>
                <a:ea typeface="Cambria" panose="02040503050406030204" pitchFamily="18" charset="0"/>
              </a:rPr>
              <a:t>: </a:t>
            </a:r>
            <a:r>
              <a:rPr lang="en-US" altLang="zh-CN" sz="1800" dirty="0" err="1">
                <a:latin typeface="Cambria" panose="02040503050406030204" pitchFamily="18" charset="0"/>
                <a:ea typeface="Cambria" panose="02040503050406030204" pitchFamily="18" charset="0"/>
              </a:rPr>
              <a:t>datapath</a:t>
            </a:r>
            <a:r>
              <a:rPr lang="en-US" altLang="zh-CN" sz="1800" dirty="0">
                <a:latin typeface="Cambria" panose="02040503050406030204" pitchFamily="18" charset="0"/>
                <a:ea typeface="Cambria" panose="02040503050406030204" pitchFamily="18" charset="0"/>
              </a:rPr>
              <a:t> operations for submitting and receiving I/O operations</a:t>
            </a:r>
          </a:p>
          <a:p>
            <a:pPr lvl="2">
              <a:lnSpc>
                <a:spcPct val="150000"/>
              </a:lnSpc>
            </a:pPr>
            <a:r>
              <a:rPr lang="en-US" altLang="zh-CN" sz="1800" dirty="0">
                <a:latin typeface="Cambria" panose="02040503050406030204" pitchFamily="18" charset="0"/>
                <a:ea typeface="Cambria" panose="02040503050406030204" pitchFamily="18" charset="0"/>
              </a:rPr>
              <a:t>push and pop are </a:t>
            </a:r>
            <a:r>
              <a:rPr lang="en-US" altLang="zh-CN" sz="1800" b="1" dirty="0">
                <a:latin typeface="Cambria" panose="02040503050406030204" pitchFamily="18" charset="0"/>
                <a:ea typeface="Cambria" panose="02040503050406030204" pitchFamily="18" charset="0"/>
              </a:rPr>
              <a:t>non-blocking</a:t>
            </a:r>
            <a:r>
              <a:rPr lang="en-US" altLang="zh-CN" sz="1800" dirty="0">
                <a:latin typeface="Cambria" panose="02040503050406030204" pitchFamily="18" charset="0"/>
                <a:ea typeface="Cambria" panose="02040503050406030204" pitchFamily="18" charset="0"/>
              </a:rPr>
              <a:t> and return a </a:t>
            </a:r>
            <a:r>
              <a:rPr lang="en-US" altLang="zh-CN" sz="1800" dirty="0" err="1">
                <a:latin typeface="Cambria" panose="02040503050406030204" pitchFamily="18" charset="0"/>
                <a:ea typeface="Cambria" panose="02040503050406030204" pitchFamily="18" charset="0"/>
              </a:rPr>
              <a:t>qtoken</a:t>
            </a:r>
            <a:r>
              <a:rPr lang="en-US" altLang="zh-CN" sz="1800" dirty="0">
                <a:latin typeface="Cambria" panose="02040503050406030204" pitchFamily="18" charset="0"/>
                <a:ea typeface="Cambria" panose="02040503050406030204" pitchFamily="18" charset="0"/>
              </a:rPr>
              <a:t> indicating their asynchronous result</a:t>
            </a:r>
          </a:p>
          <a:p>
            <a:pPr lvl="2">
              <a:lnSpc>
                <a:spcPct val="150000"/>
              </a:lnSpc>
            </a:pPr>
            <a:r>
              <a:rPr lang="en-US" altLang="zh-CN" sz="1800" b="1" dirty="0">
                <a:latin typeface="Cambria" panose="02040503050406030204" pitchFamily="18" charset="0"/>
                <a:ea typeface="Cambria" panose="02040503050406030204" pitchFamily="18" charset="0"/>
              </a:rPr>
              <a:t>wait_* : use the </a:t>
            </a:r>
            <a:r>
              <a:rPr lang="en-US" altLang="zh-CN" sz="1800" b="1" dirty="0" err="1">
                <a:latin typeface="Cambria" panose="02040503050406030204" pitchFamily="18" charset="0"/>
                <a:ea typeface="Cambria" panose="02040503050406030204" pitchFamily="18" charset="0"/>
              </a:rPr>
              <a:t>qtoken</a:t>
            </a:r>
            <a:r>
              <a:rPr lang="en-US" altLang="zh-CN" sz="1800" b="1" dirty="0">
                <a:latin typeface="Cambria" panose="02040503050406030204" pitchFamily="18" charset="0"/>
                <a:ea typeface="Cambria" panose="02040503050406030204" pitchFamily="18" charset="0"/>
              </a:rPr>
              <a:t> to fetch the completion</a:t>
            </a:r>
          </a:p>
          <a:p>
            <a:pPr marL="914400" lvl="2" indent="0">
              <a:lnSpc>
                <a:spcPct val="150000"/>
              </a:lnSpc>
              <a:buFont typeface="Arial" panose="020B0604020202020204" pitchFamily="34" charset="0"/>
              <a:buNone/>
            </a:pPr>
            <a:endParaRPr lang="en-US" altLang="zh-CN" sz="1800" b="1" dirty="0">
              <a:solidFill>
                <a:srgbClr val="0043DB"/>
              </a:solidFill>
              <a:effectLst>
                <a:outerShdw blurRad="38100" dist="38100" dir="2700000" algn="tl">
                  <a:srgbClr val="000000">
                    <a:alpha val="30000"/>
                  </a:srgbClr>
                </a:outerShdw>
              </a:effectLst>
              <a:latin typeface="Cambria" panose="02040503050406030204" pitchFamily="18" charset="0"/>
              <a:ea typeface="Cambria" panose="02040503050406030204" pitchFamily="18" charset="0"/>
            </a:endParaRPr>
          </a:p>
        </p:txBody>
      </p:sp>
      <p:sp>
        <p:nvSpPr>
          <p:cNvPr id="7" name="矩形: 圆角 6">
            <a:extLst>
              <a:ext uri="{FF2B5EF4-FFF2-40B4-BE49-F238E27FC236}">
                <a16:creationId xmlns:a16="http://schemas.microsoft.com/office/drawing/2014/main" id="{10F5D659-6FA8-4555-9A2E-0FB8400C2FAC}"/>
              </a:ext>
            </a:extLst>
          </p:cNvPr>
          <p:cNvSpPr/>
          <p:nvPr/>
        </p:nvSpPr>
        <p:spPr>
          <a:xfrm>
            <a:off x="1388853" y="5942524"/>
            <a:ext cx="8111910" cy="406400"/>
          </a:xfrm>
          <a:prstGeom prst="roundRect">
            <a:avLst/>
          </a:prstGeom>
          <a:solidFill>
            <a:srgbClr val="7DA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chemeClr val="tx1"/>
                </a:solidFill>
                <a:latin typeface="Cambria" panose="02040503050406030204" pitchFamily="18" charset="0"/>
                <a:ea typeface="Cambria" panose="02040503050406030204" pitchFamily="18" charset="0"/>
              </a:rPr>
              <a:t>Demikernel</a:t>
            </a:r>
            <a:r>
              <a:rPr lang="en-US" altLang="zh-CN" b="1" dirty="0">
                <a:solidFill>
                  <a:schemeClr val="tx1"/>
                </a:solidFill>
                <a:latin typeface="Cambria" panose="02040503050406030204" pitchFamily="18" charset="0"/>
                <a:ea typeface="Cambria" panose="02040503050406030204" pitchFamily="18" charset="0"/>
              </a:rPr>
              <a:t> </a:t>
            </a:r>
            <a:r>
              <a:rPr lang="en-US" altLang="zh-CN" b="1" dirty="0" err="1">
                <a:solidFill>
                  <a:schemeClr val="tx1"/>
                </a:solidFill>
                <a:latin typeface="Cambria" panose="02040503050406030204" pitchFamily="18" charset="0"/>
                <a:ea typeface="Cambria" panose="02040503050406030204" pitchFamily="18" charset="0"/>
              </a:rPr>
              <a:t>libOS</a:t>
            </a:r>
            <a:endParaRPr lang="zh-CN" altLang="en-US" b="1" dirty="0">
              <a:solidFill>
                <a:schemeClr val="tx1"/>
              </a:solidFill>
              <a:latin typeface="Cambria" panose="02040503050406030204" pitchFamily="18" charset="0"/>
            </a:endParaRPr>
          </a:p>
        </p:txBody>
      </p:sp>
      <p:cxnSp>
        <p:nvCxnSpPr>
          <p:cNvPr id="9" name="直接箭头连接符 8">
            <a:extLst>
              <a:ext uri="{FF2B5EF4-FFF2-40B4-BE49-F238E27FC236}">
                <a16:creationId xmlns:a16="http://schemas.microsoft.com/office/drawing/2014/main" id="{C868704A-B608-433F-B9A0-EF245F0F79CC}"/>
              </a:ext>
            </a:extLst>
          </p:cNvPr>
          <p:cNvCxnSpPr>
            <a:cxnSpLocks/>
          </p:cNvCxnSpPr>
          <p:nvPr/>
        </p:nvCxnSpPr>
        <p:spPr>
          <a:xfrm>
            <a:off x="2174240" y="5544050"/>
            <a:ext cx="0" cy="3984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0348B6BD-5D8E-467C-B679-4F96EAE3C47C}"/>
              </a:ext>
            </a:extLst>
          </p:cNvPr>
          <p:cNvSpPr txBox="1"/>
          <p:nvPr/>
        </p:nvSpPr>
        <p:spPr>
          <a:xfrm>
            <a:off x="1882333" y="5174718"/>
            <a:ext cx="583814" cy="369332"/>
          </a:xfrm>
          <a:prstGeom prst="rect">
            <a:avLst/>
          </a:prstGeom>
          <a:noFill/>
        </p:spPr>
        <p:txBody>
          <a:bodyPr wrap="none" rtlCol="0">
            <a:spAutoFit/>
          </a:bodyPr>
          <a:lstStyle/>
          <a:p>
            <a:r>
              <a:rPr lang="en-US" altLang="zh-CN" dirty="0"/>
              <a:t>pop</a:t>
            </a:r>
            <a:endParaRPr lang="zh-CN" altLang="en-US" dirty="0"/>
          </a:p>
        </p:txBody>
      </p:sp>
      <p:cxnSp>
        <p:nvCxnSpPr>
          <p:cNvPr id="12" name="直接箭头连接符 11">
            <a:extLst>
              <a:ext uri="{FF2B5EF4-FFF2-40B4-BE49-F238E27FC236}">
                <a16:creationId xmlns:a16="http://schemas.microsoft.com/office/drawing/2014/main" id="{A83C43BB-7BCA-4120-9168-BCA5F4C2C7A3}"/>
              </a:ext>
            </a:extLst>
          </p:cNvPr>
          <p:cNvCxnSpPr>
            <a:cxnSpLocks/>
          </p:cNvCxnSpPr>
          <p:nvPr/>
        </p:nvCxnSpPr>
        <p:spPr>
          <a:xfrm flipV="1">
            <a:off x="3553686" y="5585827"/>
            <a:ext cx="0" cy="39182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9AA8B478-14FC-47A6-A529-0C27CEB57256}"/>
              </a:ext>
            </a:extLst>
          </p:cNvPr>
          <p:cNvSpPr txBox="1"/>
          <p:nvPr/>
        </p:nvSpPr>
        <p:spPr>
          <a:xfrm>
            <a:off x="3114302" y="5216495"/>
            <a:ext cx="878767" cy="369332"/>
          </a:xfrm>
          <a:prstGeom prst="rect">
            <a:avLst/>
          </a:prstGeom>
          <a:noFill/>
        </p:spPr>
        <p:txBody>
          <a:bodyPr wrap="none" rtlCol="0">
            <a:spAutoFit/>
          </a:bodyPr>
          <a:lstStyle/>
          <a:p>
            <a:r>
              <a:rPr lang="en-US" altLang="zh-CN" dirty="0" err="1"/>
              <a:t>qtoken</a:t>
            </a:r>
            <a:endParaRPr lang="zh-CN" altLang="en-US" dirty="0"/>
          </a:p>
        </p:txBody>
      </p:sp>
      <p:cxnSp>
        <p:nvCxnSpPr>
          <p:cNvPr id="15" name="直接箭头连接符 14">
            <a:extLst>
              <a:ext uri="{FF2B5EF4-FFF2-40B4-BE49-F238E27FC236}">
                <a16:creationId xmlns:a16="http://schemas.microsoft.com/office/drawing/2014/main" id="{21D69912-C2BF-44D9-921C-C7A478BFC8AF}"/>
              </a:ext>
            </a:extLst>
          </p:cNvPr>
          <p:cNvCxnSpPr>
            <a:cxnSpLocks/>
          </p:cNvCxnSpPr>
          <p:nvPr/>
        </p:nvCxnSpPr>
        <p:spPr>
          <a:xfrm>
            <a:off x="4642920" y="5585827"/>
            <a:ext cx="0" cy="3984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2DFD3818-987C-44E8-86AE-C39FB6163FE4}"/>
              </a:ext>
            </a:extLst>
          </p:cNvPr>
          <p:cNvSpPr txBox="1"/>
          <p:nvPr/>
        </p:nvSpPr>
        <p:spPr>
          <a:xfrm>
            <a:off x="4351013" y="5216495"/>
            <a:ext cx="587020" cy="369332"/>
          </a:xfrm>
          <a:prstGeom prst="rect">
            <a:avLst/>
          </a:prstGeom>
          <a:noFill/>
        </p:spPr>
        <p:txBody>
          <a:bodyPr wrap="none" rtlCol="0">
            <a:spAutoFit/>
          </a:bodyPr>
          <a:lstStyle/>
          <a:p>
            <a:r>
              <a:rPr lang="en-US" altLang="zh-CN" dirty="0"/>
              <a:t>wait</a:t>
            </a:r>
            <a:endParaRPr lang="zh-CN" altLang="en-US" dirty="0"/>
          </a:p>
        </p:txBody>
      </p:sp>
      <p:sp>
        <p:nvSpPr>
          <p:cNvPr id="17" name="任意多边形: 形状 16">
            <a:extLst>
              <a:ext uri="{FF2B5EF4-FFF2-40B4-BE49-F238E27FC236}">
                <a16:creationId xmlns:a16="http://schemas.microsoft.com/office/drawing/2014/main" id="{B124CF4A-D973-44CD-BA39-1E3F12F2D616}"/>
              </a:ext>
            </a:extLst>
          </p:cNvPr>
          <p:cNvSpPr/>
          <p:nvPr/>
        </p:nvSpPr>
        <p:spPr>
          <a:xfrm>
            <a:off x="3525834" y="4813667"/>
            <a:ext cx="1139410" cy="484358"/>
          </a:xfrm>
          <a:custGeom>
            <a:avLst/>
            <a:gdLst>
              <a:gd name="connsiteX0" fmla="*/ 0 w 1139410"/>
              <a:gd name="connsiteY0" fmla="*/ 416560 h 568960"/>
              <a:gd name="connsiteX1" fmla="*/ 0 w 1139410"/>
              <a:gd name="connsiteY1" fmla="*/ 416560 h 568960"/>
              <a:gd name="connsiteX2" fmla="*/ 20320 w 1139410"/>
              <a:gd name="connsiteY2" fmla="*/ 264160 h 568960"/>
              <a:gd name="connsiteX3" fmla="*/ 71120 w 1139410"/>
              <a:gd name="connsiteY3" fmla="*/ 193040 h 568960"/>
              <a:gd name="connsiteX4" fmla="*/ 304800 w 1139410"/>
              <a:gd name="connsiteY4" fmla="*/ 40640 h 568960"/>
              <a:gd name="connsiteX5" fmla="*/ 396240 w 1139410"/>
              <a:gd name="connsiteY5" fmla="*/ 10160 h 568960"/>
              <a:gd name="connsiteX6" fmla="*/ 508000 w 1139410"/>
              <a:gd name="connsiteY6" fmla="*/ 0 h 568960"/>
              <a:gd name="connsiteX7" fmla="*/ 680720 w 1139410"/>
              <a:gd name="connsiteY7" fmla="*/ 20320 h 568960"/>
              <a:gd name="connsiteX8" fmla="*/ 873760 w 1139410"/>
              <a:gd name="connsiteY8" fmla="*/ 111760 h 568960"/>
              <a:gd name="connsiteX9" fmla="*/ 955040 w 1139410"/>
              <a:gd name="connsiteY9" fmla="*/ 182880 h 568960"/>
              <a:gd name="connsiteX10" fmla="*/ 1056640 w 1139410"/>
              <a:gd name="connsiteY10" fmla="*/ 294640 h 568960"/>
              <a:gd name="connsiteX11" fmla="*/ 1087120 w 1139410"/>
              <a:gd name="connsiteY11" fmla="*/ 335280 h 568960"/>
              <a:gd name="connsiteX12" fmla="*/ 1117600 w 1139410"/>
              <a:gd name="connsiteY12" fmla="*/ 406400 h 568960"/>
              <a:gd name="connsiteX13" fmla="*/ 1137920 w 1139410"/>
              <a:gd name="connsiteY13" fmla="*/ 477520 h 568960"/>
              <a:gd name="connsiteX14" fmla="*/ 1137920 w 1139410"/>
              <a:gd name="connsiteY14" fmla="*/ 548640 h 568960"/>
              <a:gd name="connsiteX15" fmla="*/ 1137920 w 1139410"/>
              <a:gd name="connsiteY15" fmla="*/ 568960 h 5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9410" h="568960">
                <a:moveTo>
                  <a:pt x="0" y="416560"/>
                </a:moveTo>
                <a:lnTo>
                  <a:pt x="0" y="416560"/>
                </a:lnTo>
                <a:cubicBezTo>
                  <a:pt x="6773" y="365760"/>
                  <a:pt x="4781" y="312997"/>
                  <a:pt x="20320" y="264160"/>
                </a:cubicBezTo>
                <a:cubicBezTo>
                  <a:pt x="29153" y="236398"/>
                  <a:pt x="52040" y="215056"/>
                  <a:pt x="71120" y="193040"/>
                </a:cubicBezTo>
                <a:cubicBezTo>
                  <a:pt x="158130" y="92644"/>
                  <a:pt x="167292" y="97935"/>
                  <a:pt x="304800" y="40640"/>
                </a:cubicBezTo>
                <a:cubicBezTo>
                  <a:pt x="334457" y="28283"/>
                  <a:pt x="364735" y="16461"/>
                  <a:pt x="396240" y="10160"/>
                </a:cubicBezTo>
                <a:cubicBezTo>
                  <a:pt x="432921" y="2824"/>
                  <a:pt x="470747" y="3387"/>
                  <a:pt x="508000" y="0"/>
                </a:cubicBezTo>
                <a:cubicBezTo>
                  <a:pt x="565573" y="6773"/>
                  <a:pt x="624368" y="6718"/>
                  <a:pt x="680720" y="20320"/>
                </a:cubicBezTo>
                <a:cubicBezTo>
                  <a:pt x="717396" y="29173"/>
                  <a:pt x="832911" y="81804"/>
                  <a:pt x="873760" y="111760"/>
                </a:cubicBezTo>
                <a:cubicBezTo>
                  <a:pt x="902791" y="133050"/>
                  <a:pt x="928587" y="158461"/>
                  <a:pt x="955040" y="182880"/>
                </a:cubicBezTo>
                <a:cubicBezTo>
                  <a:pt x="999033" y="223489"/>
                  <a:pt x="1018687" y="247198"/>
                  <a:pt x="1056640" y="294640"/>
                </a:cubicBezTo>
                <a:cubicBezTo>
                  <a:pt x="1067218" y="307863"/>
                  <a:pt x="1078145" y="320921"/>
                  <a:pt x="1087120" y="335280"/>
                </a:cubicBezTo>
                <a:cubicBezTo>
                  <a:pt x="1102369" y="359679"/>
                  <a:pt x="1109623" y="379809"/>
                  <a:pt x="1117600" y="406400"/>
                </a:cubicBezTo>
                <a:cubicBezTo>
                  <a:pt x="1124685" y="430015"/>
                  <a:pt x="1134433" y="453112"/>
                  <a:pt x="1137920" y="477520"/>
                </a:cubicBezTo>
                <a:cubicBezTo>
                  <a:pt x="1141273" y="500988"/>
                  <a:pt x="1137920" y="524933"/>
                  <a:pt x="1137920" y="548640"/>
                </a:cubicBezTo>
                <a:lnTo>
                  <a:pt x="1137920" y="568960"/>
                </a:lnTo>
              </a:path>
            </a:pathLst>
          </a:cu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8" name="直接箭头连接符 17">
            <a:extLst>
              <a:ext uri="{FF2B5EF4-FFF2-40B4-BE49-F238E27FC236}">
                <a16:creationId xmlns:a16="http://schemas.microsoft.com/office/drawing/2014/main" id="{1F598079-F36D-4F35-B0BB-4DA4B3E2B638}"/>
              </a:ext>
            </a:extLst>
          </p:cNvPr>
          <p:cNvCxnSpPr>
            <a:cxnSpLocks/>
          </p:cNvCxnSpPr>
          <p:nvPr/>
        </p:nvCxnSpPr>
        <p:spPr>
          <a:xfrm flipV="1">
            <a:off x="6451252" y="5524572"/>
            <a:ext cx="0" cy="39182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9AF1EF8F-7D40-4F3E-90A2-9995D7C02DCE}"/>
              </a:ext>
            </a:extLst>
          </p:cNvPr>
          <p:cNvSpPr txBox="1"/>
          <p:nvPr/>
        </p:nvSpPr>
        <p:spPr>
          <a:xfrm>
            <a:off x="6015828" y="5131348"/>
            <a:ext cx="907621" cy="369332"/>
          </a:xfrm>
          <a:prstGeom prst="rect">
            <a:avLst/>
          </a:prstGeom>
          <a:noFill/>
        </p:spPr>
        <p:txBody>
          <a:bodyPr wrap="none" rtlCol="0">
            <a:spAutoFit/>
          </a:bodyPr>
          <a:lstStyle/>
          <a:p>
            <a:r>
              <a:rPr lang="en-US" altLang="zh-CN" dirty="0" err="1"/>
              <a:t>sgarray</a:t>
            </a:r>
            <a:endParaRPr lang="zh-CN" altLang="en-US" dirty="0"/>
          </a:p>
        </p:txBody>
      </p:sp>
      <p:cxnSp>
        <p:nvCxnSpPr>
          <p:cNvPr id="21" name="直接箭头连接符 20">
            <a:extLst>
              <a:ext uri="{FF2B5EF4-FFF2-40B4-BE49-F238E27FC236}">
                <a16:creationId xmlns:a16="http://schemas.microsoft.com/office/drawing/2014/main" id="{63AB4DC6-B559-48E0-A13C-1EEAA27A4314}"/>
              </a:ext>
            </a:extLst>
          </p:cNvPr>
          <p:cNvCxnSpPr>
            <a:cxnSpLocks/>
          </p:cNvCxnSpPr>
          <p:nvPr/>
        </p:nvCxnSpPr>
        <p:spPr>
          <a:xfrm flipV="1">
            <a:off x="6451252" y="4971521"/>
            <a:ext cx="0" cy="2709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D5DAF230-0DC8-41B4-82B1-A01373CDA40E}"/>
              </a:ext>
            </a:extLst>
          </p:cNvPr>
          <p:cNvSpPr txBox="1"/>
          <p:nvPr/>
        </p:nvSpPr>
        <p:spPr>
          <a:xfrm>
            <a:off x="6011868" y="4682103"/>
            <a:ext cx="724878" cy="369332"/>
          </a:xfrm>
          <a:prstGeom prst="rect">
            <a:avLst/>
          </a:prstGeom>
          <a:noFill/>
        </p:spPr>
        <p:txBody>
          <a:bodyPr wrap="none" rtlCol="0">
            <a:spAutoFit/>
          </a:bodyPr>
          <a:lstStyle/>
          <a:p>
            <a:r>
              <a:rPr lang="en-US" altLang="zh-CN" dirty="0"/>
              <a:t>parse</a:t>
            </a:r>
            <a:endParaRPr lang="zh-CN" altLang="en-US" dirty="0"/>
          </a:p>
        </p:txBody>
      </p:sp>
      <p:cxnSp>
        <p:nvCxnSpPr>
          <p:cNvPr id="23" name="直接箭头连接符 22">
            <a:extLst>
              <a:ext uri="{FF2B5EF4-FFF2-40B4-BE49-F238E27FC236}">
                <a16:creationId xmlns:a16="http://schemas.microsoft.com/office/drawing/2014/main" id="{088BA34E-6588-4839-8737-4FA31AA211FB}"/>
              </a:ext>
            </a:extLst>
          </p:cNvPr>
          <p:cNvCxnSpPr>
            <a:cxnSpLocks/>
          </p:cNvCxnSpPr>
          <p:nvPr/>
        </p:nvCxnSpPr>
        <p:spPr>
          <a:xfrm>
            <a:off x="7951538" y="5530321"/>
            <a:ext cx="0" cy="3984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6C7FCA6A-0DE1-4CEC-AE30-450778B44492}"/>
              </a:ext>
            </a:extLst>
          </p:cNvPr>
          <p:cNvSpPr txBox="1"/>
          <p:nvPr/>
        </p:nvSpPr>
        <p:spPr>
          <a:xfrm>
            <a:off x="7659631" y="5160989"/>
            <a:ext cx="665567" cy="369332"/>
          </a:xfrm>
          <a:prstGeom prst="rect">
            <a:avLst/>
          </a:prstGeom>
          <a:noFill/>
        </p:spPr>
        <p:txBody>
          <a:bodyPr wrap="none" rtlCol="0">
            <a:spAutoFit/>
          </a:bodyPr>
          <a:lstStyle/>
          <a:p>
            <a:r>
              <a:rPr lang="en-US" altLang="zh-CN" dirty="0"/>
              <a:t>push</a:t>
            </a:r>
            <a:endParaRPr lang="zh-CN" altLang="en-US" dirty="0"/>
          </a:p>
        </p:txBody>
      </p:sp>
      <p:cxnSp>
        <p:nvCxnSpPr>
          <p:cNvPr id="25" name="直接箭头连接符 24">
            <a:extLst>
              <a:ext uri="{FF2B5EF4-FFF2-40B4-BE49-F238E27FC236}">
                <a16:creationId xmlns:a16="http://schemas.microsoft.com/office/drawing/2014/main" id="{A7674B98-FEE8-4EA0-8BD0-CB8D854337E7}"/>
              </a:ext>
            </a:extLst>
          </p:cNvPr>
          <p:cNvCxnSpPr>
            <a:cxnSpLocks/>
          </p:cNvCxnSpPr>
          <p:nvPr/>
        </p:nvCxnSpPr>
        <p:spPr>
          <a:xfrm>
            <a:off x="7945962" y="4971521"/>
            <a:ext cx="0" cy="2939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907E8903-1F8D-49E9-9A52-27D335211AFC}"/>
              </a:ext>
            </a:extLst>
          </p:cNvPr>
          <p:cNvSpPr txBox="1"/>
          <p:nvPr/>
        </p:nvSpPr>
        <p:spPr>
          <a:xfrm>
            <a:off x="7404788" y="4659240"/>
            <a:ext cx="1082348" cy="369332"/>
          </a:xfrm>
          <a:prstGeom prst="rect">
            <a:avLst/>
          </a:prstGeom>
          <a:noFill/>
        </p:spPr>
        <p:txBody>
          <a:bodyPr wrap="none" rtlCol="0">
            <a:spAutoFit/>
          </a:bodyPr>
          <a:lstStyle/>
          <a:p>
            <a:r>
              <a:rPr lang="en-US" altLang="zh-CN" dirty="0"/>
              <a:t>response</a:t>
            </a:r>
            <a:endParaRPr lang="zh-CN" altLang="en-US" dirty="0"/>
          </a:p>
        </p:txBody>
      </p:sp>
      <p:sp>
        <p:nvSpPr>
          <p:cNvPr id="27" name="任意多边形: 形状 26">
            <a:extLst>
              <a:ext uri="{FF2B5EF4-FFF2-40B4-BE49-F238E27FC236}">
                <a16:creationId xmlns:a16="http://schemas.microsoft.com/office/drawing/2014/main" id="{BAC6C261-2355-4626-AE02-790AAAE42B83}"/>
              </a:ext>
            </a:extLst>
          </p:cNvPr>
          <p:cNvSpPr/>
          <p:nvPr/>
        </p:nvSpPr>
        <p:spPr>
          <a:xfrm>
            <a:off x="6377582" y="4301227"/>
            <a:ext cx="1614832" cy="484358"/>
          </a:xfrm>
          <a:custGeom>
            <a:avLst/>
            <a:gdLst>
              <a:gd name="connsiteX0" fmla="*/ 0 w 1139410"/>
              <a:gd name="connsiteY0" fmla="*/ 416560 h 568960"/>
              <a:gd name="connsiteX1" fmla="*/ 0 w 1139410"/>
              <a:gd name="connsiteY1" fmla="*/ 416560 h 568960"/>
              <a:gd name="connsiteX2" fmla="*/ 20320 w 1139410"/>
              <a:gd name="connsiteY2" fmla="*/ 264160 h 568960"/>
              <a:gd name="connsiteX3" fmla="*/ 71120 w 1139410"/>
              <a:gd name="connsiteY3" fmla="*/ 193040 h 568960"/>
              <a:gd name="connsiteX4" fmla="*/ 304800 w 1139410"/>
              <a:gd name="connsiteY4" fmla="*/ 40640 h 568960"/>
              <a:gd name="connsiteX5" fmla="*/ 396240 w 1139410"/>
              <a:gd name="connsiteY5" fmla="*/ 10160 h 568960"/>
              <a:gd name="connsiteX6" fmla="*/ 508000 w 1139410"/>
              <a:gd name="connsiteY6" fmla="*/ 0 h 568960"/>
              <a:gd name="connsiteX7" fmla="*/ 680720 w 1139410"/>
              <a:gd name="connsiteY7" fmla="*/ 20320 h 568960"/>
              <a:gd name="connsiteX8" fmla="*/ 873760 w 1139410"/>
              <a:gd name="connsiteY8" fmla="*/ 111760 h 568960"/>
              <a:gd name="connsiteX9" fmla="*/ 955040 w 1139410"/>
              <a:gd name="connsiteY9" fmla="*/ 182880 h 568960"/>
              <a:gd name="connsiteX10" fmla="*/ 1056640 w 1139410"/>
              <a:gd name="connsiteY10" fmla="*/ 294640 h 568960"/>
              <a:gd name="connsiteX11" fmla="*/ 1087120 w 1139410"/>
              <a:gd name="connsiteY11" fmla="*/ 335280 h 568960"/>
              <a:gd name="connsiteX12" fmla="*/ 1117600 w 1139410"/>
              <a:gd name="connsiteY12" fmla="*/ 406400 h 568960"/>
              <a:gd name="connsiteX13" fmla="*/ 1137920 w 1139410"/>
              <a:gd name="connsiteY13" fmla="*/ 477520 h 568960"/>
              <a:gd name="connsiteX14" fmla="*/ 1137920 w 1139410"/>
              <a:gd name="connsiteY14" fmla="*/ 548640 h 568960"/>
              <a:gd name="connsiteX15" fmla="*/ 1137920 w 1139410"/>
              <a:gd name="connsiteY15" fmla="*/ 568960 h 5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9410" h="568960">
                <a:moveTo>
                  <a:pt x="0" y="416560"/>
                </a:moveTo>
                <a:lnTo>
                  <a:pt x="0" y="416560"/>
                </a:lnTo>
                <a:cubicBezTo>
                  <a:pt x="6773" y="365760"/>
                  <a:pt x="4781" y="312997"/>
                  <a:pt x="20320" y="264160"/>
                </a:cubicBezTo>
                <a:cubicBezTo>
                  <a:pt x="29153" y="236398"/>
                  <a:pt x="52040" y="215056"/>
                  <a:pt x="71120" y="193040"/>
                </a:cubicBezTo>
                <a:cubicBezTo>
                  <a:pt x="158130" y="92644"/>
                  <a:pt x="167292" y="97935"/>
                  <a:pt x="304800" y="40640"/>
                </a:cubicBezTo>
                <a:cubicBezTo>
                  <a:pt x="334457" y="28283"/>
                  <a:pt x="364735" y="16461"/>
                  <a:pt x="396240" y="10160"/>
                </a:cubicBezTo>
                <a:cubicBezTo>
                  <a:pt x="432921" y="2824"/>
                  <a:pt x="470747" y="3387"/>
                  <a:pt x="508000" y="0"/>
                </a:cubicBezTo>
                <a:cubicBezTo>
                  <a:pt x="565573" y="6773"/>
                  <a:pt x="624368" y="6718"/>
                  <a:pt x="680720" y="20320"/>
                </a:cubicBezTo>
                <a:cubicBezTo>
                  <a:pt x="717396" y="29173"/>
                  <a:pt x="832911" y="81804"/>
                  <a:pt x="873760" y="111760"/>
                </a:cubicBezTo>
                <a:cubicBezTo>
                  <a:pt x="902791" y="133050"/>
                  <a:pt x="928587" y="158461"/>
                  <a:pt x="955040" y="182880"/>
                </a:cubicBezTo>
                <a:cubicBezTo>
                  <a:pt x="999033" y="223489"/>
                  <a:pt x="1018687" y="247198"/>
                  <a:pt x="1056640" y="294640"/>
                </a:cubicBezTo>
                <a:cubicBezTo>
                  <a:pt x="1067218" y="307863"/>
                  <a:pt x="1078145" y="320921"/>
                  <a:pt x="1087120" y="335280"/>
                </a:cubicBezTo>
                <a:cubicBezTo>
                  <a:pt x="1102369" y="359679"/>
                  <a:pt x="1109623" y="379809"/>
                  <a:pt x="1117600" y="406400"/>
                </a:cubicBezTo>
                <a:cubicBezTo>
                  <a:pt x="1124685" y="430015"/>
                  <a:pt x="1134433" y="453112"/>
                  <a:pt x="1137920" y="477520"/>
                </a:cubicBezTo>
                <a:cubicBezTo>
                  <a:pt x="1141273" y="500988"/>
                  <a:pt x="1137920" y="524933"/>
                  <a:pt x="1137920" y="548640"/>
                </a:cubicBezTo>
                <a:lnTo>
                  <a:pt x="1137920" y="568960"/>
                </a:lnTo>
              </a:path>
            </a:pathLst>
          </a:cu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cxnSp>
        <p:nvCxnSpPr>
          <p:cNvPr id="30" name="直接箭头连接符 29">
            <a:extLst>
              <a:ext uri="{FF2B5EF4-FFF2-40B4-BE49-F238E27FC236}">
                <a16:creationId xmlns:a16="http://schemas.microsoft.com/office/drawing/2014/main" id="{A6C284FE-9948-41F6-A796-F0C61942B369}"/>
              </a:ext>
            </a:extLst>
          </p:cNvPr>
          <p:cNvCxnSpPr>
            <a:cxnSpLocks/>
          </p:cNvCxnSpPr>
          <p:nvPr/>
        </p:nvCxnSpPr>
        <p:spPr>
          <a:xfrm flipV="1">
            <a:off x="9061380" y="5550115"/>
            <a:ext cx="0" cy="39182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343AF683-E67B-4184-AB88-7BB77783F074}"/>
              </a:ext>
            </a:extLst>
          </p:cNvPr>
          <p:cNvSpPr txBox="1"/>
          <p:nvPr/>
        </p:nvSpPr>
        <p:spPr>
          <a:xfrm>
            <a:off x="8621996" y="5180783"/>
            <a:ext cx="878767" cy="369332"/>
          </a:xfrm>
          <a:prstGeom prst="rect">
            <a:avLst/>
          </a:prstGeom>
          <a:noFill/>
        </p:spPr>
        <p:txBody>
          <a:bodyPr wrap="none" rtlCol="0">
            <a:spAutoFit/>
          </a:bodyPr>
          <a:lstStyle/>
          <a:p>
            <a:r>
              <a:rPr lang="en-US" altLang="zh-CN" dirty="0" err="1"/>
              <a:t>qtoken</a:t>
            </a:r>
            <a:endParaRPr lang="zh-CN" altLang="en-US" dirty="0"/>
          </a:p>
        </p:txBody>
      </p:sp>
      <p:sp>
        <p:nvSpPr>
          <p:cNvPr id="32" name="文本框 31">
            <a:extLst>
              <a:ext uri="{FF2B5EF4-FFF2-40B4-BE49-F238E27FC236}">
                <a16:creationId xmlns:a16="http://schemas.microsoft.com/office/drawing/2014/main" id="{E70EA8BE-E7D7-467C-97B4-519A81AAE5EC}"/>
              </a:ext>
            </a:extLst>
          </p:cNvPr>
          <p:cNvSpPr txBox="1"/>
          <p:nvPr/>
        </p:nvSpPr>
        <p:spPr>
          <a:xfrm>
            <a:off x="718114" y="4290490"/>
            <a:ext cx="2765501" cy="369332"/>
          </a:xfrm>
          <a:prstGeom prst="rect">
            <a:avLst/>
          </a:prstGeom>
          <a:noFill/>
        </p:spPr>
        <p:txBody>
          <a:bodyPr wrap="none" rtlCol="0">
            <a:spAutoFit/>
          </a:bodyPr>
          <a:lstStyle/>
          <a:p>
            <a:r>
              <a:rPr lang="en-US" altLang="zh-CN" b="1" dirty="0">
                <a:solidFill>
                  <a:srgbClr val="0043DB"/>
                </a:solidFill>
                <a:effectLst>
                  <a:outerShdw blurRad="38100" dist="38100" dir="2700000" algn="tl">
                    <a:srgbClr val="000000">
                      <a:alpha val="30000"/>
                    </a:srgbClr>
                  </a:outerShdw>
                </a:effectLst>
                <a:latin typeface="Cambria" panose="02040503050406030204" pitchFamily="18" charset="0"/>
                <a:ea typeface="Cambria" panose="02040503050406030204" pitchFamily="18" charset="0"/>
              </a:rPr>
              <a:t>Request processing loop</a:t>
            </a:r>
            <a:endParaRPr lang="zh-CN" altLang="en-US" b="1" dirty="0">
              <a:solidFill>
                <a:srgbClr val="0043DB"/>
              </a:solidFill>
              <a:effectLst>
                <a:outerShdw blurRad="38100" dist="38100" dir="2700000" algn="tl">
                  <a:srgbClr val="000000">
                    <a:alpha val="30000"/>
                  </a:srgbClr>
                </a:outerShdw>
              </a:effectLst>
              <a:latin typeface="Cambria" panose="02040503050406030204" pitchFamily="18" charset="0"/>
            </a:endParaRPr>
          </a:p>
        </p:txBody>
      </p:sp>
      <p:sp>
        <p:nvSpPr>
          <p:cNvPr id="36" name="文本框 35">
            <a:extLst>
              <a:ext uri="{FF2B5EF4-FFF2-40B4-BE49-F238E27FC236}">
                <a16:creationId xmlns:a16="http://schemas.microsoft.com/office/drawing/2014/main" id="{8B6F3127-81F8-4099-ABB8-ADE1B0867207}"/>
              </a:ext>
            </a:extLst>
          </p:cNvPr>
          <p:cNvSpPr txBox="1"/>
          <p:nvPr/>
        </p:nvSpPr>
        <p:spPr>
          <a:xfrm>
            <a:off x="9509649" y="4458213"/>
            <a:ext cx="2975367" cy="646331"/>
          </a:xfrm>
          <a:prstGeom prst="rect">
            <a:avLst/>
          </a:prstGeom>
          <a:noFill/>
        </p:spPr>
        <p:txBody>
          <a:bodyPr wrap="square">
            <a:spAutoFit/>
          </a:bodyPr>
          <a:lstStyle/>
          <a:p>
            <a:r>
              <a:rPr lang="en-US" altLang="zh-CN" dirty="0">
                <a:latin typeface="Cambria" panose="02040503050406030204" pitchFamily="18" charset="0"/>
              </a:rPr>
              <a:t>A</a:t>
            </a:r>
            <a:r>
              <a:rPr lang="zh-CN" altLang="en-US" dirty="0">
                <a:latin typeface="Cambria" panose="02040503050406030204" pitchFamily="18" charset="0"/>
              </a:rPr>
              <a:t>ll I/O must be from the DMA-capable heap</a:t>
            </a:r>
          </a:p>
        </p:txBody>
      </p:sp>
    </p:spTree>
    <p:extLst>
      <p:ext uri="{BB962C8B-B14F-4D97-AF65-F5344CB8AC3E}">
        <p14:creationId xmlns:p14="http://schemas.microsoft.com/office/powerpoint/2010/main" val="343541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8EBFEF12-503A-4120-8B8F-20730420D883}"/>
              </a:ext>
            </a:extLst>
          </p:cNvPr>
          <p:cNvSpPr txBox="1"/>
          <p:nvPr/>
        </p:nvSpPr>
        <p:spPr>
          <a:xfrm>
            <a:off x="1035144" y="163565"/>
            <a:ext cx="4994181" cy="461665"/>
          </a:xfrm>
          <a:prstGeom prst="rect">
            <a:avLst/>
          </a:prstGeom>
          <a:solidFill>
            <a:schemeClr val="bg1"/>
          </a:solidFill>
        </p:spPr>
        <p:txBody>
          <a:bodyPr wrap="square" rtlCol="0">
            <a:spAutoFit/>
          </a:bodyPr>
          <a:lstStyle/>
          <a:p>
            <a:r>
              <a:rPr lang="en-US" altLang="zh-CN" sz="2400" dirty="0">
                <a:solidFill>
                  <a:srgbClr val="0043DB"/>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rPr>
              <a:t>Author</a:t>
            </a:r>
            <a:endParaRPr lang="zh-CN" altLang="en-US" sz="2400" dirty="0">
              <a:solidFill>
                <a:srgbClr val="0043DB"/>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endParaRPr>
          </a:p>
        </p:txBody>
      </p:sp>
      <p:pic>
        <p:nvPicPr>
          <p:cNvPr id="10" name="图片 9">
            <a:extLst>
              <a:ext uri="{FF2B5EF4-FFF2-40B4-BE49-F238E27FC236}">
                <a16:creationId xmlns:a16="http://schemas.microsoft.com/office/drawing/2014/main" id="{A6BB288D-4E0E-4D61-8CE7-391E4DE8B9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5328"/>
          <a:stretch/>
        </p:blipFill>
        <p:spPr>
          <a:xfrm>
            <a:off x="435996" y="215376"/>
            <a:ext cx="589637" cy="362722"/>
          </a:xfrm>
          <a:prstGeom prst="rect">
            <a:avLst/>
          </a:prstGeom>
        </p:spPr>
      </p:pic>
      <p:pic>
        <p:nvPicPr>
          <p:cNvPr id="11" name="图片 10">
            <a:extLst>
              <a:ext uri="{FF2B5EF4-FFF2-40B4-BE49-F238E27FC236}">
                <a16:creationId xmlns:a16="http://schemas.microsoft.com/office/drawing/2014/main" id="{08A616C4-C2AA-4378-BB58-3B1C3F9B1A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9153" y="45890"/>
            <a:ext cx="2919917" cy="680751"/>
          </a:xfrm>
          <a:prstGeom prst="rect">
            <a:avLst/>
          </a:prstGeom>
        </p:spPr>
      </p:pic>
      <p:sp>
        <p:nvSpPr>
          <p:cNvPr id="21" name="文本框 20">
            <a:extLst>
              <a:ext uri="{FF2B5EF4-FFF2-40B4-BE49-F238E27FC236}">
                <a16:creationId xmlns:a16="http://schemas.microsoft.com/office/drawing/2014/main" id="{6905FE60-0561-471D-BAA9-929510D70FFE}"/>
              </a:ext>
            </a:extLst>
          </p:cNvPr>
          <p:cNvSpPr txBox="1"/>
          <p:nvPr/>
        </p:nvSpPr>
        <p:spPr>
          <a:xfrm>
            <a:off x="4577169" y="660752"/>
            <a:ext cx="6094140" cy="369332"/>
          </a:xfrm>
          <a:prstGeom prst="rect">
            <a:avLst/>
          </a:prstGeom>
          <a:noFill/>
        </p:spPr>
        <p:txBody>
          <a:bodyPr wrap="square">
            <a:spAutoFit/>
          </a:bodyPr>
          <a:lstStyle/>
          <a:p>
            <a:endParaRPr lang="zh-CN" altLang="en-US" dirty="0"/>
          </a:p>
        </p:txBody>
      </p:sp>
      <p:sp>
        <p:nvSpPr>
          <p:cNvPr id="22" name="内容占位符 2">
            <a:extLst>
              <a:ext uri="{FF2B5EF4-FFF2-40B4-BE49-F238E27FC236}">
                <a16:creationId xmlns:a16="http://schemas.microsoft.com/office/drawing/2014/main" id="{5F0264A4-F3F0-492B-AF38-4FB008D9BD8D}"/>
              </a:ext>
            </a:extLst>
          </p:cNvPr>
          <p:cNvSpPr>
            <a:spLocks noGrp="1"/>
          </p:cNvSpPr>
          <p:nvPr>
            <p:ph idx="1"/>
          </p:nvPr>
        </p:nvSpPr>
        <p:spPr>
          <a:xfrm>
            <a:off x="477426" y="905346"/>
            <a:ext cx="11237147" cy="5375930"/>
          </a:xfrm>
        </p:spPr>
        <p:txBody>
          <a:bodyPr>
            <a:normAutofit fontScale="92500" lnSpcReduction="10000"/>
          </a:bodyPr>
          <a:lstStyle/>
          <a:p>
            <a:pPr>
              <a:lnSpc>
                <a:spcPct val="150000"/>
              </a:lnSpc>
            </a:pPr>
            <a:r>
              <a:rPr lang="en-US" altLang="zh-CN" sz="1400" dirty="0">
                <a:solidFill>
                  <a:srgbClr val="0043DB"/>
                </a:solidFill>
                <a:effectLst>
                  <a:outerShdw blurRad="38100" dist="38100" dir="2700000" algn="tl">
                    <a:srgbClr val="000000">
                      <a:alpha val="30000"/>
                    </a:srgbClr>
                  </a:outerShdw>
                </a:effectLst>
                <a:latin typeface="Cambria" panose="02040503050406030204" pitchFamily="18" charset="0"/>
                <a:ea typeface="Cambria" panose="02040503050406030204" pitchFamily="18" charset="0"/>
              </a:rPr>
              <a:t>Irene Zhang</a:t>
            </a:r>
          </a:p>
          <a:p>
            <a:pPr lvl="1">
              <a:lnSpc>
                <a:spcPct val="150000"/>
              </a:lnSpc>
            </a:pPr>
            <a:r>
              <a:rPr lang="en-US" altLang="zh-CN" sz="1400" b="1" dirty="0">
                <a:solidFill>
                  <a:srgbClr val="0043DB"/>
                </a:solidFill>
                <a:effectLst>
                  <a:outerShdw blurRad="38100" dist="38100" dir="2700000" algn="tl">
                    <a:srgbClr val="000000">
                      <a:alpha val="30000"/>
                    </a:srgbClr>
                  </a:outerShdw>
                </a:effectLst>
                <a:latin typeface="Cambria" panose="02040503050406030204" pitchFamily="18" charset="0"/>
                <a:ea typeface="Cambria" panose="02040503050406030204" pitchFamily="18" charset="0"/>
              </a:rPr>
              <a:t>Senior Researcher in Microsoft </a:t>
            </a:r>
            <a:r>
              <a:rPr lang="en-US" altLang="zh-CN" sz="1400" dirty="0">
                <a:latin typeface="Cambria" panose="02040503050406030204" pitchFamily="18" charset="0"/>
                <a:ea typeface="Cambria" panose="02040503050406030204" pitchFamily="18" charset="0"/>
              </a:rPr>
              <a:t>[1]</a:t>
            </a:r>
          </a:p>
          <a:p>
            <a:pPr lvl="2">
              <a:lnSpc>
                <a:spcPct val="150000"/>
              </a:lnSpc>
            </a:pPr>
            <a:r>
              <a:rPr lang="en-US" altLang="zh-CN" sz="1400" dirty="0">
                <a:latin typeface="Cambria" panose="02040503050406030204" pitchFamily="18" charset="0"/>
                <a:ea typeface="Cambria" panose="02040503050406030204" pitchFamily="18" charset="0"/>
              </a:rPr>
              <a:t>completed her PhD in 2017 at the University of Washington</a:t>
            </a:r>
          </a:p>
          <a:p>
            <a:pPr lvl="2">
              <a:lnSpc>
                <a:spcPct val="150000"/>
              </a:lnSpc>
            </a:pPr>
            <a:r>
              <a:rPr lang="en-US" altLang="zh-CN" sz="1400" dirty="0">
                <a:latin typeface="Cambria" panose="02040503050406030204" pitchFamily="18" charset="0"/>
              </a:rPr>
              <a:t> received S.B. and M.Eng. degrees from MIT</a:t>
            </a:r>
          </a:p>
          <a:p>
            <a:pPr lvl="2">
              <a:lnSpc>
                <a:spcPct val="150000"/>
              </a:lnSpc>
            </a:pPr>
            <a:endParaRPr lang="zh-CN" altLang="en-US" sz="1400" dirty="0">
              <a:latin typeface="Cambria" panose="02040503050406030204" pitchFamily="18" charset="0"/>
            </a:endParaRPr>
          </a:p>
          <a:p>
            <a:pPr lvl="1">
              <a:lnSpc>
                <a:spcPct val="150000"/>
              </a:lnSpc>
            </a:pPr>
            <a:r>
              <a:rPr lang="en-US" altLang="zh-CN" sz="1400" b="1" dirty="0">
                <a:solidFill>
                  <a:srgbClr val="0043DB"/>
                </a:solidFill>
                <a:effectLst>
                  <a:outerShdw blurRad="38100" dist="38100" dir="2700000" algn="tl">
                    <a:srgbClr val="000000">
                      <a:alpha val="30000"/>
                    </a:srgbClr>
                  </a:outerShdw>
                </a:effectLst>
                <a:latin typeface="Cambria" panose="02040503050406030204" pitchFamily="18" charset="0"/>
                <a:ea typeface="Cambria" panose="02040503050406030204" pitchFamily="18" charset="0"/>
              </a:rPr>
              <a:t>Interest </a:t>
            </a:r>
            <a:r>
              <a:rPr lang="en-US" altLang="zh-CN" sz="1400" dirty="0">
                <a:latin typeface="Cambria" panose="02040503050406030204" pitchFamily="18" charset="0"/>
                <a:ea typeface="Cambria" panose="02040503050406030204" pitchFamily="18" charset="0"/>
              </a:rPr>
              <a:t>(Excerpted from personal profile)[2]</a:t>
            </a:r>
            <a:endParaRPr lang="en-US" altLang="zh-CN" sz="1100" dirty="0">
              <a:latin typeface="Cambria" panose="02040503050406030204" pitchFamily="18" charset="0"/>
              <a:ea typeface="Cambria" panose="02040503050406030204" pitchFamily="18" charset="0"/>
            </a:endParaRPr>
          </a:p>
          <a:p>
            <a:pPr marL="914400" lvl="2" indent="0">
              <a:lnSpc>
                <a:spcPct val="150000"/>
              </a:lnSpc>
              <a:buNone/>
            </a:pPr>
            <a:r>
              <a:rPr lang="en-US" altLang="zh-CN" sz="1400" dirty="0">
                <a:latin typeface="Cambria" panose="02040503050406030204" pitchFamily="18" charset="0"/>
                <a:ea typeface="Cambria" panose="02040503050406030204" pitchFamily="18" charset="0"/>
              </a:rPr>
              <a:t>My research focuses on </a:t>
            </a:r>
            <a:r>
              <a:rPr lang="en-US" altLang="zh-CN" sz="1400" b="1" dirty="0">
                <a:latin typeface="Cambria" panose="02040503050406030204" pitchFamily="18" charset="0"/>
                <a:ea typeface="Cambria" panose="02040503050406030204" pitchFamily="18" charset="0"/>
              </a:rPr>
              <a:t>datacenter operating systems </a:t>
            </a:r>
            <a:r>
              <a:rPr lang="en-US" altLang="zh-CN" sz="1400" dirty="0">
                <a:latin typeface="Cambria" panose="02040503050406030204" pitchFamily="18" charset="0"/>
                <a:ea typeface="Cambria" panose="02040503050406030204" pitchFamily="18" charset="0"/>
              </a:rPr>
              <a:t>and </a:t>
            </a:r>
            <a:r>
              <a:rPr lang="en-US" altLang="zh-CN" sz="1400" b="1" dirty="0">
                <a:latin typeface="Cambria" panose="02040503050406030204" pitchFamily="18" charset="0"/>
                <a:ea typeface="Cambria" panose="02040503050406030204" pitchFamily="18" charset="0"/>
              </a:rPr>
              <a:t>distributed systems</a:t>
            </a:r>
            <a:r>
              <a:rPr lang="en-US" altLang="zh-CN" sz="1400" dirty="0">
                <a:latin typeface="Cambria" panose="02040503050406030204" pitchFamily="18" charset="0"/>
                <a:ea typeface="Cambria" panose="02040503050406030204" pitchFamily="18" charset="0"/>
              </a:rPr>
              <a:t>.</a:t>
            </a:r>
            <a:br>
              <a:rPr lang="en-US" altLang="zh-CN" sz="1400" dirty="0">
                <a:latin typeface="Cambria" panose="02040503050406030204" pitchFamily="18" charset="0"/>
                <a:ea typeface="Cambria" panose="02040503050406030204" pitchFamily="18" charset="0"/>
              </a:rPr>
            </a:br>
            <a:r>
              <a:rPr lang="en-US" altLang="zh-CN" sz="1400" dirty="0">
                <a:latin typeface="Cambria" panose="02040503050406030204" pitchFamily="18" charset="0"/>
                <a:ea typeface="Cambria" panose="02040503050406030204" pitchFamily="18" charset="0"/>
              </a:rPr>
              <a:t>I am especially interested in making it easier </a:t>
            </a:r>
            <a:r>
              <a:rPr lang="en-US" altLang="zh-CN" sz="1400" b="1" dirty="0">
                <a:latin typeface="Cambria" panose="02040503050406030204" pitchFamily="18" charset="0"/>
                <a:ea typeface="Cambria" panose="02040503050406030204" pitchFamily="18" charset="0"/>
              </a:rPr>
              <a:t>to build microsecond-scale datacenter </a:t>
            </a:r>
            <a:r>
              <a:rPr lang="en-US" altLang="zh-CN" sz="1400" dirty="0">
                <a:latin typeface="Cambria" panose="02040503050406030204" pitchFamily="18" charset="0"/>
                <a:ea typeface="Cambria" panose="02040503050406030204" pitchFamily="18" charset="0"/>
              </a:rPr>
              <a:t>systems by leveraging new datacenter </a:t>
            </a:r>
            <a:r>
              <a:rPr lang="en-US" altLang="zh-CN" sz="1400" b="1" dirty="0">
                <a:latin typeface="Cambria" panose="02040503050406030204" pitchFamily="18" charset="0"/>
                <a:ea typeface="Cambria" panose="02040503050406030204" pitchFamily="18" charset="0"/>
              </a:rPr>
              <a:t>hardware</a:t>
            </a:r>
            <a:r>
              <a:rPr lang="en-US" altLang="zh-CN" sz="1400" dirty="0">
                <a:latin typeface="Cambria" panose="02040503050406030204" pitchFamily="18" charset="0"/>
                <a:ea typeface="Cambria" panose="02040503050406030204" pitchFamily="18" charset="0"/>
              </a:rPr>
              <a:t> technologies, like kernel-bypass, RDMA and programmable devices. My most recent work has been on the </a:t>
            </a:r>
            <a:r>
              <a:rPr lang="en-US" altLang="zh-CN" sz="1400" dirty="0" err="1">
                <a:latin typeface="Cambria" panose="02040503050406030204" pitchFamily="18" charset="0"/>
                <a:ea typeface="Cambria" panose="02040503050406030204" pitchFamily="18" charset="0"/>
              </a:rPr>
              <a:t>Demikernel</a:t>
            </a:r>
            <a:r>
              <a:rPr lang="en-US" altLang="zh-CN" sz="1400" dirty="0">
                <a:latin typeface="Cambria" panose="02040503050406030204" pitchFamily="18" charset="0"/>
                <a:ea typeface="Cambria" panose="02040503050406030204" pitchFamily="18" charset="0"/>
              </a:rPr>
              <a:t> </a:t>
            </a:r>
            <a:r>
              <a:rPr lang="en-US" altLang="zh-CN" sz="1400" dirty="0" err="1">
                <a:latin typeface="Cambria" panose="02040503050406030204" pitchFamily="18" charset="0"/>
                <a:ea typeface="Cambria" panose="02040503050406030204" pitchFamily="18" charset="0"/>
              </a:rPr>
              <a:t>datapath</a:t>
            </a:r>
            <a:r>
              <a:rPr lang="en-US" altLang="zh-CN" sz="1400" dirty="0">
                <a:latin typeface="Cambria" panose="02040503050406030204" pitchFamily="18" charset="0"/>
                <a:ea typeface="Cambria" panose="02040503050406030204" pitchFamily="18" charset="0"/>
              </a:rPr>
              <a:t> OS and related projects. A bio and talk abstract for my most recent work is available</a:t>
            </a:r>
            <a:endParaRPr lang="en-US" altLang="zh-CN" sz="1400" dirty="0">
              <a:solidFill>
                <a:srgbClr val="1A0DAB"/>
              </a:solidFill>
              <a:latin typeface="Cambria" panose="02040503050406030204" pitchFamily="18" charset="0"/>
              <a:ea typeface="Cambria" panose="02040503050406030204" pitchFamily="18" charset="0"/>
            </a:endParaRPr>
          </a:p>
          <a:p>
            <a:pPr marL="457200" lvl="1" indent="0">
              <a:lnSpc>
                <a:spcPct val="150000"/>
              </a:lnSpc>
              <a:buNone/>
            </a:pPr>
            <a:endParaRPr lang="en-US" altLang="zh-CN" sz="1400" dirty="0">
              <a:solidFill>
                <a:srgbClr val="1A0DAB"/>
              </a:solidFill>
              <a:latin typeface="Cambria" panose="02040503050406030204" pitchFamily="18" charset="0"/>
              <a:ea typeface="Cambria" panose="02040503050406030204" pitchFamily="18" charset="0"/>
            </a:endParaRPr>
          </a:p>
          <a:p>
            <a:pPr lvl="1">
              <a:lnSpc>
                <a:spcPct val="150000"/>
              </a:lnSpc>
            </a:pPr>
            <a:r>
              <a:rPr lang="en-US" altLang="zh-CN" sz="1400" b="1" dirty="0">
                <a:solidFill>
                  <a:srgbClr val="0043DB"/>
                </a:solidFill>
                <a:effectLst>
                  <a:outerShdw blurRad="38100" dist="38100" dir="2700000" algn="tl">
                    <a:srgbClr val="000000">
                      <a:alpha val="30000"/>
                    </a:srgbClr>
                  </a:outerShdw>
                </a:effectLst>
                <a:latin typeface="Cambria" panose="02040503050406030204" pitchFamily="18" charset="0"/>
                <a:ea typeface="Cambria" panose="02040503050406030204" pitchFamily="18" charset="0"/>
              </a:rPr>
              <a:t>Participate in two other papers in SOSP 2021</a:t>
            </a:r>
            <a:endParaRPr lang="en-US" altLang="zh-CN" sz="1400" b="1" dirty="0">
              <a:solidFill>
                <a:srgbClr val="0043DB"/>
              </a:solidFill>
              <a:effectLst>
                <a:outerShdw blurRad="38100" dist="38100" dir="2700000" algn="tl">
                  <a:srgbClr val="000000">
                    <a:alpha val="30000"/>
                  </a:srgbClr>
                </a:outerShdw>
              </a:effectLst>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endParaRPr>
          </a:p>
          <a:p>
            <a:pPr marL="800100" lvl="1" indent="-342900">
              <a:lnSpc>
                <a:spcPct val="150000"/>
              </a:lnSpc>
              <a:buFont typeface="+mj-lt"/>
              <a:buAutoNum type="circleNumDbPlain"/>
            </a:pPr>
            <a:r>
              <a:rPr lang="en-US" altLang="zh-CN" sz="1400" dirty="0">
                <a:latin typeface="Cambria" panose="02040503050406030204" pitchFamily="18" charset="0"/>
                <a:ea typeface="Cambria" panose="02040503050406030204" pitchFamily="18" charset="0"/>
              </a:rPr>
              <a:t>PRISM: Rethinking the RDMA Interface for Distributed Systems [SOSP 2021]</a:t>
            </a:r>
          </a:p>
          <a:p>
            <a:pPr marL="914400" lvl="2" indent="0">
              <a:lnSpc>
                <a:spcPct val="150000"/>
              </a:lnSpc>
              <a:buNone/>
            </a:pPr>
            <a:r>
              <a:rPr lang="en-US" altLang="zh-CN" sz="1400" dirty="0">
                <a:solidFill>
                  <a:srgbClr val="222222"/>
                </a:solidFill>
                <a:latin typeface="Cambria" panose="02040503050406030204" pitchFamily="18" charset="0"/>
                <a:ea typeface="Cambria" panose="02040503050406030204" pitchFamily="18" charset="0"/>
              </a:rPr>
              <a:t>Matthew Burke, Shannon Joyner, Adriana Szekeres, Jacob Nelson, </a:t>
            </a:r>
            <a:r>
              <a:rPr lang="en-US" altLang="zh-CN" sz="1400" b="1" dirty="0">
                <a:solidFill>
                  <a:srgbClr val="FF0000"/>
                </a:solidFill>
                <a:latin typeface="Cambria" panose="02040503050406030204" pitchFamily="18" charset="0"/>
                <a:ea typeface="Cambria" panose="02040503050406030204" pitchFamily="18" charset="0"/>
              </a:rPr>
              <a:t>Irene Zhang</a:t>
            </a:r>
            <a:r>
              <a:rPr lang="en-US" altLang="zh-CN" sz="1400" dirty="0">
                <a:solidFill>
                  <a:srgbClr val="222222"/>
                </a:solidFill>
                <a:latin typeface="Cambria" panose="02040503050406030204" pitchFamily="18" charset="0"/>
                <a:ea typeface="Cambria" panose="02040503050406030204" pitchFamily="18" charset="0"/>
              </a:rPr>
              <a:t>, Dan RK Ports</a:t>
            </a:r>
          </a:p>
          <a:p>
            <a:pPr marL="800100" lvl="1" indent="-342900">
              <a:lnSpc>
                <a:spcPct val="150000"/>
              </a:lnSpc>
              <a:buFont typeface="+mj-ea"/>
              <a:buAutoNum type="circleNumDbPlain"/>
            </a:pPr>
            <a:r>
              <a:rPr lang="en-US" altLang="zh-CN" sz="1400" dirty="0">
                <a:latin typeface="Cambria" panose="02040503050406030204" pitchFamily="18" charset="0"/>
                <a:ea typeface="Cambria" panose="02040503050406030204" pitchFamily="18" charset="0"/>
              </a:rPr>
              <a:t>When Idling is Ideal: Optimizing Tail-Latency for Heavy-Tailed Datacenter Workloads with </a:t>
            </a:r>
            <a:r>
              <a:rPr lang="en-US" altLang="zh-CN" sz="1400" dirty="0" err="1">
                <a:latin typeface="Cambria" panose="02040503050406030204" pitchFamily="18" charset="0"/>
                <a:ea typeface="Cambria" panose="02040503050406030204" pitchFamily="18" charset="0"/>
              </a:rPr>
              <a:t>Perséphone</a:t>
            </a:r>
            <a:r>
              <a:rPr lang="en-US" altLang="zh-CN" sz="1400" dirty="0">
                <a:latin typeface="Cambria" panose="02040503050406030204" pitchFamily="18" charset="0"/>
                <a:ea typeface="Cambria" panose="02040503050406030204" pitchFamily="18" charset="0"/>
              </a:rPr>
              <a:t> [SOSP 2021]</a:t>
            </a:r>
          </a:p>
          <a:p>
            <a:pPr marL="457200" lvl="1" indent="0">
              <a:lnSpc>
                <a:spcPct val="150000"/>
              </a:lnSpc>
              <a:buNone/>
            </a:pPr>
            <a:r>
              <a:rPr lang="en-US" altLang="zh-CN" sz="1400" b="0" i="0" dirty="0">
                <a:solidFill>
                  <a:srgbClr val="222222"/>
                </a:solidFill>
                <a:effectLst/>
                <a:latin typeface="Cambria" panose="02040503050406030204" pitchFamily="18" charset="0"/>
                <a:ea typeface="Cambria" panose="02040503050406030204" pitchFamily="18" charset="0"/>
              </a:rPr>
              <a:t>	Henri Maxime </a:t>
            </a:r>
            <a:r>
              <a:rPr lang="en-US" altLang="zh-CN" sz="1400" b="0" i="0" dirty="0" err="1">
                <a:solidFill>
                  <a:srgbClr val="222222"/>
                </a:solidFill>
                <a:effectLst/>
                <a:latin typeface="Cambria" panose="02040503050406030204" pitchFamily="18" charset="0"/>
                <a:ea typeface="Cambria" panose="02040503050406030204" pitchFamily="18" charset="0"/>
              </a:rPr>
              <a:t>Demoulin</a:t>
            </a:r>
            <a:r>
              <a:rPr lang="en-US" altLang="zh-CN" sz="1400" b="0" i="0" dirty="0">
                <a:solidFill>
                  <a:srgbClr val="222222"/>
                </a:solidFill>
                <a:effectLst/>
                <a:latin typeface="Cambria" panose="02040503050406030204" pitchFamily="18" charset="0"/>
                <a:ea typeface="Cambria" panose="02040503050406030204" pitchFamily="18" charset="0"/>
              </a:rPr>
              <a:t>, Joshua Fried, Isaac </a:t>
            </a:r>
            <a:r>
              <a:rPr lang="en-US" altLang="zh-CN" sz="1400" b="0" i="0" dirty="0" err="1">
                <a:solidFill>
                  <a:srgbClr val="222222"/>
                </a:solidFill>
                <a:effectLst/>
                <a:latin typeface="Cambria" panose="02040503050406030204" pitchFamily="18" charset="0"/>
                <a:ea typeface="Cambria" panose="02040503050406030204" pitchFamily="18" charset="0"/>
              </a:rPr>
              <a:t>Pedisich</a:t>
            </a:r>
            <a:r>
              <a:rPr lang="en-US" altLang="zh-CN" sz="1400" b="0" i="0" dirty="0">
                <a:solidFill>
                  <a:srgbClr val="222222"/>
                </a:solidFill>
                <a:effectLst/>
                <a:latin typeface="Cambria" panose="02040503050406030204" pitchFamily="18" charset="0"/>
                <a:ea typeface="Cambria" panose="02040503050406030204" pitchFamily="18" charset="0"/>
              </a:rPr>
              <a:t>, </a:t>
            </a:r>
            <a:r>
              <a:rPr lang="en-US" altLang="zh-CN" sz="1400" b="0" i="0" dirty="0" err="1">
                <a:solidFill>
                  <a:srgbClr val="222222"/>
                </a:solidFill>
                <a:effectLst/>
                <a:latin typeface="Cambria" panose="02040503050406030204" pitchFamily="18" charset="0"/>
                <a:ea typeface="Cambria" panose="02040503050406030204" pitchFamily="18" charset="0"/>
              </a:rPr>
              <a:t>Marios</a:t>
            </a:r>
            <a:r>
              <a:rPr lang="en-US" altLang="zh-CN" sz="1400" b="0" i="0" dirty="0">
                <a:solidFill>
                  <a:srgbClr val="222222"/>
                </a:solidFill>
                <a:effectLst/>
                <a:latin typeface="Cambria" panose="02040503050406030204" pitchFamily="18" charset="0"/>
                <a:ea typeface="Cambria" panose="02040503050406030204" pitchFamily="18" charset="0"/>
              </a:rPr>
              <a:t> </a:t>
            </a:r>
            <a:r>
              <a:rPr lang="en-US" altLang="zh-CN" sz="1400" b="0" i="0" dirty="0" err="1">
                <a:solidFill>
                  <a:srgbClr val="222222"/>
                </a:solidFill>
                <a:effectLst/>
                <a:latin typeface="Cambria" panose="02040503050406030204" pitchFamily="18" charset="0"/>
                <a:ea typeface="Cambria" panose="02040503050406030204" pitchFamily="18" charset="0"/>
              </a:rPr>
              <a:t>Kogias</a:t>
            </a:r>
            <a:r>
              <a:rPr lang="en-US" altLang="zh-CN" sz="1400" b="0" i="0" dirty="0">
                <a:solidFill>
                  <a:srgbClr val="222222"/>
                </a:solidFill>
                <a:effectLst/>
                <a:latin typeface="Cambria" panose="02040503050406030204" pitchFamily="18" charset="0"/>
                <a:ea typeface="Cambria" panose="02040503050406030204" pitchFamily="18" charset="0"/>
              </a:rPr>
              <a:t>, Boon </a:t>
            </a:r>
            <a:r>
              <a:rPr lang="en-US" altLang="zh-CN" sz="1400" b="0" i="0" dirty="0" err="1">
                <a:solidFill>
                  <a:srgbClr val="222222"/>
                </a:solidFill>
                <a:effectLst/>
                <a:latin typeface="Cambria" panose="02040503050406030204" pitchFamily="18" charset="0"/>
                <a:ea typeface="Cambria" panose="02040503050406030204" pitchFamily="18" charset="0"/>
              </a:rPr>
              <a:t>Thau</a:t>
            </a:r>
            <a:r>
              <a:rPr lang="en-US" altLang="zh-CN" sz="1400" b="0" i="0" dirty="0">
                <a:solidFill>
                  <a:srgbClr val="222222"/>
                </a:solidFill>
                <a:effectLst/>
                <a:latin typeface="Cambria" panose="02040503050406030204" pitchFamily="18" charset="0"/>
                <a:ea typeface="Cambria" panose="02040503050406030204" pitchFamily="18" charset="0"/>
              </a:rPr>
              <a:t> Loo, Linh </a:t>
            </a:r>
            <a:r>
              <a:rPr lang="en-US" altLang="zh-CN" sz="1400" b="0" i="0" dirty="0" err="1">
                <a:solidFill>
                  <a:srgbClr val="222222"/>
                </a:solidFill>
                <a:effectLst/>
                <a:latin typeface="Cambria" panose="02040503050406030204" pitchFamily="18" charset="0"/>
                <a:ea typeface="Cambria" panose="02040503050406030204" pitchFamily="18" charset="0"/>
              </a:rPr>
              <a:t>Thi</a:t>
            </a:r>
            <a:r>
              <a:rPr lang="en-US" altLang="zh-CN" sz="1400" b="0" i="0" dirty="0">
                <a:solidFill>
                  <a:srgbClr val="222222"/>
                </a:solidFill>
                <a:effectLst/>
                <a:latin typeface="Cambria" panose="02040503050406030204" pitchFamily="18" charset="0"/>
                <a:ea typeface="Cambria" panose="02040503050406030204" pitchFamily="18" charset="0"/>
              </a:rPr>
              <a:t> Xuan Phan, </a:t>
            </a:r>
            <a:r>
              <a:rPr lang="en-US" altLang="zh-CN" sz="1400" b="1" i="0" dirty="0">
                <a:solidFill>
                  <a:srgbClr val="FF0000"/>
                </a:solidFill>
                <a:effectLst/>
                <a:latin typeface="Cambria" panose="02040503050406030204" pitchFamily="18" charset="0"/>
                <a:ea typeface="Cambria" panose="02040503050406030204" pitchFamily="18" charset="0"/>
              </a:rPr>
              <a:t>Irene Zhang</a:t>
            </a:r>
            <a:endParaRPr lang="zh-CN" altLang="en-US" sz="1400" b="1" dirty="0">
              <a:solidFill>
                <a:srgbClr val="FF0000"/>
              </a:solidFill>
              <a:latin typeface="Cambria" panose="02040503050406030204" pitchFamily="18" charset="0"/>
              <a:ea typeface="微软雅黑" panose="020B0503020204020204" pitchFamily="34" charset="-122"/>
            </a:endParaRPr>
          </a:p>
        </p:txBody>
      </p:sp>
      <p:sp>
        <p:nvSpPr>
          <p:cNvPr id="23" name="矩形 22">
            <a:extLst>
              <a:ext uri="{FF2B5EF4-FFF2-40B4-BE49-F238E27FC236}">
                <a16:creationId xmlns:a16="http://schemas.microsoft.com/office/drawing/2014/main" id="{5A8BBD30-EAA1-45E9-BF8A-37710FF478A0}"/>
              </a:ext>
            </a:extLst>
          </p:cNvPr>
          <p:cNvSpPr/>
          <p:nvPr/>
        </p:nvSpPr>
        <p:spPr>
          <a:xfrm>
            <a:off x="1354811" y="2983621"/>
            <a:ext cx="10393216" cy="1219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Irene Zhang at Microsoft Research">
            <a:extLst>
              <a:ext uri="{FF2B5EF4-FFF2-40B4-BE49-F238E27FC236}">
                <a16:creationId xmlns:a16="http://schemas.microsoft.com/office/drawing/2014/main" id="{BB7E39F6-E74B-4DAC-AAD7-DD3FAA7EAA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547" y="620417"/>
            <a:ext cx="2199580" cy="2199580"/>
          </a:xfrm>
          <a:prstGeom prst="rect">
            <a:avLst/>
          </a:prstGeom>
          <a:noFill/>
          <a:extLst>
            <a:ext uri="{909E8E84-426E-40DD-AFC4-6F175D3DCCD1}">
              <a14:hiddenFill xmlns:a14="http://schemas.microsoft.com/office/drawing/2010/main">
                <a:solidFill>
                  <a:srgbClr val="FFFFFF"/>
                </a:solidFill>
              </a14:hiddenFill>
            </a:ext>
          </a:extLst>
        </p:spPr>
      </p:pic>
      <p:sp>
        <p:nvSpPr>
          <p:cNvPr id="26" name="文本框 25">
            <a:extLst>
              <a:ext uri="{FF2B5EF4-FFF2-40B4-BE49-F238E27FC236}">
                <a16:creationId xmlns:a16="http://schemas.microsoft.com/office/drawing/2014/main" id="{BCE57225-C9CC-47B1-BE2F-A3E6812C7696}"/>
              </a:ext>
            </a:extLst>
          </p:cNvPr>
          <p:cNvSpPr txBox="1"/>
          <p:nvPr/>
        </p:nvSpPr>
        <p:spPr>
          <a:xfrm>
            <a:off x="638407" y="6459981"/>
            <a:ext cx="6094140" cy="415498"/>
          </a:xfrm>
          <a:prstGeom prst="rect">
            <a:avLst/>
          </a:prstGeom>
          <a:noFill/>
        </p:spPr>
        <p:txBody>
          <a:bodyPr wrap="square">
            <a:spAutoFit/>
          </a:bodyPr>
          <a:lstStyle/>
          <a:p>
            <a:r>
              <a:rPr lang="en-US" altLang="zh-CN" sz="1050" dirty="0"/>
              <a:t>[1] </a:t>
            </a:r>
            <a:r>
              <a:rPr lang="zh-CN" altLang="en-US" sz="1050" dirty="0">
                <a:hlinkClick r:id="rId7"/>
              </a:rPr>
              <a:t>https://www.microsoft.com/en-us/research/people/irzha/</a:t>
            </a:r>
            <a:endParaRPr lang="en-US" altLang="zh-CN" sz="1050" dirty="0"/>
          </a:p>
          <a:p>
            <a:r>
              <a:rPr lang="en-US" altLang="zh-CN" sz="1050" dirty="0"/>
              <a:t>[2] </a:t>
            </a:r>
            <a:r>
              <a:rPr lang="zh-CN" altLang="en-US" sz="1050" dirty="0"/>
              <a:t>https://irenezhang.net/</a:t>
            </a:r>
          </a:p>
        </p:txBody>
      </p:sp>
      <p:cxnSp>
        <p:nvCxnSpPr>
          <p:cNvPr id="27" name="直接连接符 26">
            <a:extLst>
              <a:ext uri="{FF2B5EF4-FFF2-40B4-BE49-F238E27FC236}">
                <a16:creationId xmlns:a16="http://schemas.microsoft.com/office/drawing/2014/main" id="{7063AE8A-B203-473E-9432-9E0D71D503BA}"/>
              </a:ext>
            </a:extLst>
          </p:cNvPr>
          <p:cNvCxnSpPr/>
          <p:nvPr/>
        </p:nvCxnSpPr>
        <p:spPr>
          <a:xfrm>
            <a:off x="175042" y="6396285"/>
            <a:ext cx="1184191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38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A0996851-0F3B-4C2A-811B-DEFE935B712C}"/>
              </a:ext>
            </a:extLst>
          </p:cNvPr>
          <p:cNvSpPr txBox="1">
            <a:spLocks/>
          </p:cNvSpPr>
          <p:nvPr/>
        </p:nvSpPr>
        <p:spPr>
          <a:xfrm>
            <a:off x="1012933" y="136606"/>
            <a:ext cx="5538338" cy="5994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solidFill>
                  <a:srgbClr val="0043DB"/>
                </a:solidFill>
                <a:effectLst>
                  <a:outerShdw blurRad="38100" dist="38100" dir="2700000" algn="tl">
                    <a:srgbClr val="000000">
                      <a:alpha val="30000"/>
                    </a:srgbClr>
                  </a:outerShdw>
                </a:effectLst>
                <a:latin typeface="+mn-lt"/>
                <a:ea typeface="字魂105号-简雅黑" panose="00000500000000000000" pitchFamily="2" charset="-122"/>
                <a:cs typeface="+mn-cs"/>
              </a:rPr>
              <a:t>Coroutines and µs-scale CPU scheduling.</a:t>
            </a:r>
            <a:endParaRPr lang="zh-CN" altLang="en-US" sz="2400" dirty="0">
              <a:solidFill>
                <a:srgbClr val="0043DB"/>
              </a:solidFill>
              <a:effectLst>
                <a:outerShdw blurRad="38100" dist="38100" dir="2700000" algn="tl">
                  <a:srgbClr val="000000">
                    <a:alpha val="30000"/>
                  </a:srgbClr>
                </a:outerShdw>
              </a:effectLst>
              <a:latin typeface="+mn-lt"/>
              <a:ea typeface="字魂105号-简雅黑" panose="00000500000000000000" pitchFamily="2" charset="-122"/>
              <a:cs typeface="+mn-cs"/>
            </a:endParaRPr>
          </a:p>
        </p:txBody>
      </p:sp>
      <p:pic>
        <p:nvPicPr>
          <p:cNvPr id="5" name="图片 4">
            <a:extLst>
              <a:ext uri="{FF2B5EF4-FFF2-40B4-BE49-F238E27FC236}">
                <a16:creationId xmlns:a16="http://schemas.microsoft.com/office/drawing/2014/main" id="{D07FE136-E917-48A6-8F31-792433CF5B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5328"/>
          <a:stretch/>
        </p:blipFill>
        <p:spPr>
          <a:xfrm>
            <a:off x="423296" y="254957"/>
            <a:ext cx="589637" cy="362722"/>
          </a:xfrm>
          <a:prstGeom prst="rect">
            <a:avLst/>
          </a:prstGeom>
        </p:spPr>
      </p:pic>
      <p:sp>
        <p:nvSpPr>
          <p:cNvPr id="7" name="文本框 6">
            <a:extLst>
              <a:ext uri="{FF2B5EF4-FFF2-40B4-BE49-F238E27FC236}">
                <a16:creationId xmlns:a16="http://schemas.microsoft.com/office/drawing/2014/main" id="{AA119826-80F8-4306-8135-F7CCD4864B9C}"/>
              </a:ext>
            </a:extLst>
          </p:cNvPr>
          <p:cNvSpPr txBox="1"/>
          <p:nvPr/>
        </p:nvSpPr>
        <p:spPr>
          <a:xfrm>
            <a:off x="489838" y="1091796"/>
            <a:ext cx="11212323" cy="4093428"/>
          </a:xfrm>
          <a:prstGeom prst="rect">
            <a:avLst/>
          </a:prstGeom>
          <a:noFill/>
        </p:spPr>
        <p:txBody>
          <a:bodyPr wrap="square">
            <a:spAutoFit/>
          </a:bodyPr>
          <a:lstStyle/>
          <a:p>
            <a:pPr marL="342900" indent="-342900">
              <a:buFont typeface="Arial" panose="020B0604020202020204" pitchFamily="34" charset="0"/>
              <a:buChar char="•"/>
            </a:pPr>
            <a:r>
              <a:rPr lang="zh-CN" altLang="en-US" sz="2000" dirty="0">
                <a:effectLst>
                  <a:outerShdw blurRad="38100" dist="38100" dir="2700000" algn="tl">
                    <a:srgbClr val="000000">
                      <a:alpha val="30000"/>
                    </a:srgbClr>
                  </a:outerShdw>
                </a:effectLst>
                <a:latin typeface="Cambria" panose="02040503050406030204" pitchFamily="18" charset="0"/>
              </a:rPr>
              <a:t>encapsulate both OS and application computation.</a:t>
            </a:r>
          </a:p>
          <a:p>
            <a:pPr marL="342900" indent="-342900">
              <a:buFont typeface="Arial" panose="020B0604020202020204" pitchFamily="34" charset="0"/>
              <a:buChar char="•"/>
            </a:pPr>
            <a:endParaRPr lang="zh-CN" altLang="en-US" sz="2000" dirty="0">
              <a:effectLst>
                <a:outerShdw blurRad="38100" dist="38100" dir="2700000" algn="tl">
                  <a:srgbClr val="000000">
                    <a:alpha val="30000"/>
                  </a:srgbClr>
                </a:outerShdw>
              </a:effectLst>
              <a:latin typeface="Cambria" panose="02040503050406030204" pitchFamily="18" charset="0"/>
            </a:endParaRPr>
          </a:p>
          <a:p>
            <a:pPr marL="342900" indent="-342900">
              <a:buFont typeface="Arial" panose="020B0604020202020204" pitchFamily="34" charset="0"/>
              <a:buChar char="•"/>
            </a:pPr>
            <a:r>
              <a:rPr lang="zh-CN" altLang="en-US" sz="2000" dirty="0">
                <a:effectLst>
                  <a:outerShdw blurRad="38100" dist="38100" dir="2700000" algn="tl">
                    <a:srgbClr val="000000">
                      <a:alpha val="30000"/>
                    </a:srgbClr>
                  </a:outerShdw>
                </a:effectLst>
                <a:latin typeface="Cambria" panose="02040503050406030204" pitchFamily="18" charset="0"/>
              </a:rPr>
              <a:t>coroutines lets applications workers wait on specific I/O requests and the datapath OSes explicitly assign I/O requests to workers.</a:t>
            </a:r>
          </a:p>
          <a:p>
            <a:endParaRPr lang="zh-CN" altLang="en-US" sz="2000" dirty="0">
              <a:effectLst>
                <a:outerShdw blurRad="38100" dist="38100" dir="2700000" algn="tl">
                  <a:srgbClr val="000000">
                    <a:alpha val="30000"/>
                  </a:srgbClr>
                </a:outerShdw>
              </a:effectLst>
              <a:latin typeface="Cambria" panose="02040503050406030204" pitchFamily="18" charset="0"/>
            </a:endParaRPr>
          </a:p>
          <a:p>
            <a:pPr marL="342900" indent="-342900">
              <a:buFont typeface="Arial" panose="020B0604020202020204" pitchFamily="34" charset="0"/>
              <a:buChar char="•"/>
            </a:pPr>
            <a:r>
              <a:rPr lang="zh-CN" altLang="en-US" sz="2000" dirty="0">
                <a:effectLst>
                  <a:outerShdw blurRad="38100" dist="38100" dir="2700000" algn="tl">
                    <a:srgbClr val="000000">
                      <a:alpha val="30000"/>
                    </a:srgbClr>
                  </a:outerShdw>
                </a:effectLst>
                <a:latin typeface="Cambria" panose="02040503050406030204" pitchFamily="18" charset="0"/>
              </a:rPr>
              <a:t>Coroutines are lightweight, have low-cost context switches and are well-suited for the state-machine-based asynchronous event handling that I/O stacks commonly require.</a:t>
            </a:r>
          </a:p>
          <a:p>
            <a:pPr marL="342900" indent="-342900">
              <a:buFont typeface="Arial" panose="020B0604020202020204" pitchFamily="34" charset="0"/>
              <a:buChar char="•"/>
            </a:pPr>
            <a:endParaRPr lang="zh-CN" altLang="en-US" sz="2000" dirty="0">
              <a:effectLst>
                <a:outerShdw blurRad="38100" dist="38100" dir="2700000" algn="tl">
                  <a:srgbClr val="000000">
                    <a:alpha val="30000"/>
                  </a:srgbClr>
                </a:outerShdw>
              </a:effectLst>
              <a:latin typeface="Cambria" panose="02040503050406030204" pitchFamily="18" charset="0"/>
            </a:endParaRPr>
          </a:p>
          <a:p>
            <a:pPr marL="342900" indent="-342900">
              <a:buFont typeface="Arial" panose="020B0604020202020204" pitchFamily="34" charset="0"/>
              <a:buChar char="•"/>
            </a:pPr>
            <a:r>
              <a:rPr lang="zh-CN" altLang="en-US" sz="2000" dirty="0">
                <a:effectLst>
                  <a:outerShdw blurRad="38100" dist="38100" dir="2700000" algn="tl">
                    <a:srgbClr val="000000">
                      <a:alpha val="30000"/>
                    </a:srgbClr>
                  </a:outerShdw>
                </a:effectLst>
                <a:latin typeface="Cambria" panose="02040503050406030204" pitchFamily="18" charset="0"/>
              </a:rPr>
              <a:t>compare to user-level threads(Caladan’s green threads) : coroutines encapsulate state for each task, removing the need for global state management. For example, Demikernel’s TCP stack uses one coroutine per TCP connection for retransmissions, which keeps the relevant TCP state.</a:t>
            </a:r>
          </a:p>
          <a:p>
            <a:pPr marL="285750" indent="-285750">
              <a:buFont typeface="Arial" panose="020B0604020202020204" pitchFamily="34" charset="0"/>
              <a:buChar char="•"/>
            </a:pPr>
            <a:endParaRPr lang="zh-CN" altLang="en-US" sz="2000" dirty="0">
              <a:effectLst>
                <a:outerShdw blurRad="38100" dist="38100" dir="2700000" algn="tl">
                  <a:srgbClr val="000000">
                    <a:alpha val="30000"/>
                  </a:srgbClr>
                </a:outerShdw>
              </a:effectLst>
              <a:latin typeface="Cambria" panose="02040503050406030204" pitchFamily="18" charset="0"/>
            </a:endParaRPr>
          </a:p>
          <a:p>
            <a:pPr marL="342900" indent="-342900">
              <a:buFont typeface="Arial" panose="020B0604020202020204" pitchFamily="34" charset="0"/>
              <a:buChar char="•"/>
            </a:pPr>
            <a:r>
              <a:rPr lang="zh-CN" altLang="en-US" sz="2000" dirty="0">
                <a:effectLst>
                  <a:outerShdw blurRad="38100" dist="38100" dir="2700000" algn="tl">
                    <a:srgbClr val="000000">
                      <a:alpha val="30000"/>
                    </a:srgbClr>
                  </a:outerShdw>
                </a:effectLst>
                <a:latin typeface="Cambria" panose="02040503050406030204" pitchFamily="18" charset="0"/>
              </a:rPr>
              <a:t>Every libOS has a centralized coroutine scheduler, optimized for the kernel-bypass device</a:t>
            </a:r>
          </a:p>
        </p:txBody>
      </p:sp>
    </p:spTree>
    <p:extLst>
      <p:ext uri="{BB962C8B-B14F-4D97-AF65-F5344CB8AC3E}">
        <p14:creationId xmlns:p14="http://schemas.microsoft.com/office/powerpoint/2010/main" val="19252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BC64A8E-8F0D-4F4F-A25F-B7C9B2F7034A}"/>
              </a:ext>
            </a:extLst>
          </p:cNvPr>
          <p:cNvSpPr>
            <a:spLocks noGrp="1"/>
          </p:cNvSpPr>
          <p:nvPr>
            <p:ph idx="1"/>
          </p:nvPr>
        </p:nvSpPr>
        <p:spPr>
          <a:xfrm>
            <a:off x="595132" y="1073271"/>
            <a:ext cx="10515600" cy="4351338"/>
          </a:xfrm>
        </p:spPr>
        <p:txBody>
          <a:bodyPr>
            <a:normAutofit lnSpcReduction="10000"/>
          </a:bodyPr>
          <a:lstStyle/>
          <a:p>
            <a:r>
              <a:rPr lang="en-US" altLang="zh-CN" dirty="0">
                <a:effectLst>
                  <a:outerShdw blurRad="38100" dist="38100" dir="2700000" algn="tl">
                    <a:srgbClr val="000000">
                      <a:alpha val="30000"/>
                    </a:srgbClr>
                  </a:outerShdw>
                </a:effectLst>
                <a:latin typeface="Cambria" panose="02040503050406030204" pitchFamily="18" charset="0"/>
              </a:rPr>
              <a:t>2 kernel-bypass applications </a:t>
            </a:r>
          </a:p>
          <a:p>
            <a:pPr lvl="1"/>
            <a:r>
              <a:rPr lang="en-US" altLang="zh-CN" sz="2800" dirty="0" err="1">
                <a:effectLst>
                  <a:outerShdw blurRad="38100" dist="38100" dir="2700000" algn="tl">
                    <a:srgbClr val="000000">
                      <a:alpha val="30000"/>
                    </a:srgbClr>
                  </a:outerShdw>
                </a:effectLst>
                <a:latin typeface="Cambria" panose="02040503050406030204" pitchFamily="18" charset="0"/>
              </a:rPr>
              <a:t>testpmd</a:t>
            </a:r>
            <a:r>
              <a:rPr lang="en-US" altLang="zh-CN" sz="2800" dirty="0">
                <a:effectLst>
                  <a:outerShdw blurRad="38100" dist="38100" dir="2700000" algn="tl">
                    <a:srgbClr val="000000">
                      <a:alpha val="30000"/>
                    </a:srgbClr>
                  </a:outerShdw>
                </a:effectLst>
                <a:latin typeface="Cambria" panose="02040503050406030204" pitchFamily="18" charset="0"/>
              </a:rPr>
              <a:t> </a:t>
            </a:r>
          </a:p>
          <a:p>
            <a:pPr lvl="1"/>
            <a:r>
              <a:rPr lang="en-US" altLang="zh-CN" sz="2800" dirty="0" err="1">
                <a:effectLst>
                  <a:outerShdw blurRad="38100" dist="38100" dir="2700000" algn="tl">
                    <a:srgbClr val="000000">
                      <a:alpha val="30000"/>
                    </a:srgbClr>
                  </a:outerShdw>
                </a:effectLst>
                <a:latin typeface="Cambria" panose="02040503050406030204" pitchFamily="18" charset="0"/>
              </a:rPr>
              <a:t>perftest</a:t>
            </a:r>
            <a:endParaRPr lang="en-US" altLang="zh-CN" sz="2800" dirty="0">
              <a:effectLst>
                <a:outerShdw blurRad="38100" dist="38100" dir="2700000" algn="tl">
                  <a:srgbClr val="000000">
                    <a:alpha val="30000"/>
                  </a:srgbClr>
                </a:outerShdw>
              </a:effectLst>
              <a:latin typeface="Cambria" panose="02040503050406030204" pitchFamily="18" charset="0"/>
            </a:endParaRPr>
          </a:p>
          <a:p>
            <a:pPr lvl="1"/>
            <a:r>
              <a:rPr lang="en-US" altLang="zh-CN" sz="2800" dirty="0" err="1">
                <a:effectLst>
                  <a:outerShdw blurRad="38100" dist="38100" dir="2700000" algn="tl">
                    <a:srgbClr val="000000">
                      <a:alpha val="30000"/>
                    </a:srgbClr>
                  </a:outerShdw>
                </a:effectLst>
                <a:latin typeface="Cambria" panose="02040503050406030204" pitchFamily="18" charset="0"/>
              </a:rPr>
              <a:t>testpmd</a:t>
            </a:r>
            <a:r>
              <a:rPr lang="en-US" altLang="zh-CN" sz="2800" dirty="0">
                <a:effectLst>
                  <a:outerShdw blurRad="38100" dist="38100" dir="2700000" algn="tl">
                    <a:srgbClr val="000000">
                      <a:alpha val="30000"/>
                    </a:srgbClr>
                  </a:outerShdw>
                </a:effectLst>
                <a:latin typeface="Cambria" panose="02040503050406030204" pitchFamily="18" charset="0"/>
              </a:rPr>
              <a:t> and </a:t>
            </a:r>
            <a:r>
              <a:rPr lang="en-US" altLang="zh-CN" sz="2800" dirty="0" err="1">
                <a:effectLst>
                  <a:outerShdw blurRad="38100" dist="38100" dir="2700000" algn="tl">
                    <a:srgbClr val="000000">
                      <a:alpha val="30000"/>
                    </a:srgbClr>
                  </a:outerShdw>
                </a:effectLst>
                <a:latin typeface="Cambria" panose="02040503050406030204" pitchFamily="18" charset="0"/>
              </a:rPr>
              <a:t>perftest</a:t>
            </a:r>
            <a:r>
              <a:rPr lang="en-US" altLang="zh-CN" sz="2800" dirty="0">
                <a:effectLst>
                  <a:outerShdw blurRad="38100" dist="38100" dir="2700000" algn="tl">
                    <a:srgbClr val="000000">
                      <a:alpha val="30000"/>
                    </a:srgbClr>
                  </a:outerShdw>
                </a:effectLst>
                <a:latin typeface="Cambria" panose="02040503050406030204" pitchFamily="18" charset="0"/>
              </a:rPr>
              <a:t> are included with the DPDK and RDMA SDKs, respectively, and used as raw performance measurement tools</a:t>
            </a:r>
          </a:p>
          <a:p>
            <a:r>
              <a:rPr lang="en-US" altLang="zh-CN" dirty="0">
                <a:effectLst>
                  <a:outerShdw blurRad="38100" dist="38100" dir="2700000" algn="tl">
                    <a:srgbClr val="000000">
                      <a:alpha val="30000"/>
                    </a:srgbClr>
                  </a:outerShdw>
                </a:effectLst>
                <a:latin typeface="Cambria" panose="02040503050406030204" pitchFamily="18" charset="0"/>
              </a:rPr>
              <a:t>3 recent kernel-bypass libraries : </a:t>
            </a:r>
          </a:p>
          <a:p>
            <a:pPr lvl="1"/>
            <a:r>
              <a:rPr lang="en-US" altLang="zh-CN" sz="2800" dirty="0" err="1">
                <a:effectLst>
                  <a:outerShdw blurRad="38100" dist="38100" dir="2700000" algn="tl">
                    <a:srgbClr val="000000">
                      <a:alpha val="30000"/>
                    </a:srgbClr>
                  </a:outerShdw>
                </a:effectLst>
                <a:latin typeface="Cambria" panose="02040503050406030204" pitchFamily="18" charset="0"/>
              </a:rPr>
              <a:t>eRPC</a:t>
            </a:r>
            <a:r>
              <a:rPr lang="en-US" altLang="zh-CN" sz="2800" dirty="0">
                <a:effectLst>
                  <a:outerShdw blurRad="38100" dist="38100" dir="2700000" algn="tl">
                    <a:srgbClr val="000000">
                      <a:alpha val="30000"/>
                    </a:srgbClr>
                  </a:outerShdw>
                </a:effectLst>
                <a:latin typeface="Cambria" panose="02040503050406030204" pitchFamily="18" charset="0"/>
              </a:rPr>
              <a:t> </a:t>
            </a:r>
          </a:p>
          <a:p>
            <a:pPr lvl="1"/>
            <a:r>
              <a:rPr lang="en-US" altLang="zh-CN" sz="2800" dirty="0">
                <a:effectLst>
                  <a:outerShdw blurRad="38100" dist="38100" dir="2700000" algn="tl">
                    <a:srgbClr val="000000">
                      <a:alpha val="30000"/>
                    </a:srgbClr>
                  </a:outerShdw>
                </a:effectLst>
                <a:latin typeface="Cambria" panose="02040503050406030204" pitchFamily="18" charset="0"/>
              </a:rPr>
              <a:t>Shenango</a:t>
            </a:r>
          </a:p>
          <a:p>
            <a:pPr lvl="1"/>
            <a:r>
              <a:rPr lang="en-US" altLang="zh-CN" sz="2800" dirty="0" err="1">
                <a:effectLst>
                  <a:outerShdw blurRad="38100" dist="38100" dir="2700000" algn="tl">
                    <a:srgbClr val="000000">
                      <a:alpha val="30000"/>
                    </a:srgbClr>
                  </a:outerShdw>
                </a:effectLst>
                <a:latin typeface="Cambria" panose="02040503050406030204" pitchFamily="18" charset="0"/>
              </a:rPr>
              <a:t>Caladan</a:t>
            </a:r>
            <a:endParaRPr lang="en-US" altLang="zh-CN" sz="2800" dirty="0">
              <a:effectLst>
                <a:outerShdw blurRad="38100" dist="38100" dir="2700000" algn="tl">
                  <a:srgbClr val="000000">
                    <a:alpha val="30000"/>
                  </a:srgbClr>
                </a:outerShdw>
              </a:effectLst>
              <a:latin typeface="Cambria" panose="02040503050406030204" pitchFamily="18" charset="0"/>
            </a:endParaRPr>
          </a:p>
        </p:txBody>
      </p:sp>
      <p:sp>
        <p:nvSpPr>
          <p:cNvPr id="4" name="标题 1">
            <a:extLst>
              <a:ext uri="{FF2B5EF4-FFF2-40B4-BE49-F238E27FC236}">
                <a16:creationId xmlns:a16="http://schemas.microsoft.com/office/drawing/2014/main" id="{CC2E7EC4-454A-41E8-83D3-8D3D6E3E648A}"/>
              </a:ext>
            </a:extLst>
          </p:cNvPr>
          <p:cNvSpPr txBox="1">
            <a:spLocks/>
          </p:cNvSpPr>
          <p:nvPr/>
        </p:nvSpPr>
        <p:spPr>
          <a:xfrm>
            <a:off x="1117105" y="136606"/>
            <a:ext cx="6391855" cy="5994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solidFill>
                  <a:srgbClr val="0043DB"/>
                </a:solidFill>
                <a:effectLst>
                  <a:outerShdw blurRad="38100" dist="38100" dir="2700000" algn="tl">
                    <a:srgbClr val="000000">
                      <a:alpha val="30000"/>
                    </a:srgbClr>
                  </a:outerShdw>
                </a:effectLst>
                <a:latin typeface="Cambria" panose="02040503050406030204" pitchFamily="18" charset="0"/>
                <a:cs typeface="+mn-cs"/>
              </a:rPr>
              <a:t>Evaluation</a:t>
            </a:r>
            <a:endParaRPr lang="zh-CN" altLang="en-US" sz="3200" dirty="0">
              <a:solidFill>
                <a:srgbClr val="0043DB"/>
              </a:solidFill>
              <a:effectLst>
                <a:outerShdw blurRad="38100" dist="38100" dir="2700000" algn="tl">
                  <a:srgbClr val="000000">
                    <a:alpha val="30000"/>
                  </a:srgbClr>
                </a:outerShdw>
              </a:effectLst>
              <a:latin typeface="Cambria" panose="02040503050406030204" pitchFamily="18" charset="0"/>
              <a:cs typeface="+mn-cs"/>
            </a:endParaRPr>
          </a:p>
        </p:txBody>
      </p:sp>
      <p:pic>
        <p:nvPicPr>
          <p:cNvPr id="5" name="图片 4">
            <a:extLst>
              <a:ext uri="{FF2B5EF4-FFF2-40B4-BE49-F238E27FC236}">
                <a16:creationId xmlns:a16="http://schemas.microsoft.com/office/drawing/2014/main" id="{71BFA95D-EB29-4260-822B-0E79F3762A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5328"/>
          <a:stretch/>
        </p:blipFill>
        <p:spPr>
          <a:xfrm>
            <a:off x="423296" y="254957"/>
            <a:ext cx="589637" cy="362722"/>
          </a:xfrm>
          <a:prstGeom prst="rect">
            <a:avLst/>
          </a:prstGeom>
        </p:spPr>
      </p:pic>
    </p:spTree>
    <p:extLst>
      <p:ext uri="{BB962C8B-B14F-4D97-AF65-F5344CB8AC3E}">
        <p14:creationId xmlns:p14="http://schemas.microsoft.com/office/powerpoint/2010/main" val="3019722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83C614C-FA6C-4278-BE7D-9541216F7557}"/>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AB5B1F5E-94E0-47C0-833C-6E4F14A83790}"/>
              </a:ext>
            </a:extLst>
          </p:cNvPr>
          <p:cNvPicPr>
            <a:picLocks noChangeAspect="1"/>
          </p:cNvPicPr>
          <p:nvPr/>
        </p:nvPicPr>
        <p:blipFill rotWithShape="1">
          <a:blip r:embed="rId3"/>
          <a:srcRect t="20564" b="2"/>
          <a:stretch/>
        </p:blipFill>
        <p:spPr>
          <a:xfrm>
            <a:off x="298188" y="1485901"/>
            <a:ext cx="11249025" cy="4691062"/>
          </a:xfrm>
          <a:prstGeom prst="rect">
            <a:avLst/>
          </a:prstGeom>
        </p:spPr>
      </p:pic>
      <p:sp>
        <p:nvSpPr>
          <p:cNvPr id="6" name="标题 1">
            <a:extLst>
              <a:ext uri="{FF2B5EF4-FFF2-40B4-BE49-F238E27FC236}">
                <a16:creationId xmlns:a16="http://schemas.microsoft.com/office/drawing/2014/main" id="{04BE907B-3FA5-46F5-B562-C728BCC4F891}"/>
              </a:ext>
            </a:extLst>
          </p:cNvPr>
          <p:cNvSpPr txBox="1">
            <a:spLocks/>
          </p:cNvSpPr>
          <p:nvPr/>
        </p:nvSpPr>
        <p:spPr>
          <a:xfrm>
            <a:off x="1117105" y="136606"/>
            <a:ext cx="6391855" cy="5994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err="1">
                <a:solidFill>
                  <a:srgbClr val="0043DB"/>
                </a:solidFill>
                <a:effectLst>
                  <a:outerShdw blurRad="38100" dist="38100" dir="2700000" algn="tl">
                    <a:srgbClr val="000000">
                      <a:alpha val="30000"/>
                    </a:srgbClr>
                  </a:outerShdw>
                </a:effectLst>
                <a:latin typeface="Cambria" panose="02040503050406030204" pitchFamily="18" charset="0"/>
                <a:cs typeface="+mn-cs"/>
              </a:rPr>
              <a:t>Demikernel</a:t>
            </a:r>
            <a:r>
              <a:rPr lang="en-US" altLang="zh-CN" sz="3200" dirty="0">
                <a:solidFill>
                  <a:srgbClr val="0043DB"/>
                </a:solidFill>
                <a:effectLst>
                  <a:outerShdw blurRad="38100" dist="38100" dir="2700000" algn="tl">
                    <a:srgbClr val="000000">
                      <a:alpha val="30000"/>
                    </a:srgbClr>
                  </a:outerShdw>
                </a:effectLst>
                <a:latin typeface="Cambria" panose="02040503050406030204" pitchFamily="18" charset="0"/>
                <a:cs typeface="+mn-cs"/>
              </a:rPr>
              <a:t> prototypes</a:t>
            </a:r>
          </a:p>
        </p:txBody>
      </p:sp>
      <p:pic>
        <p:nvPicPr>
          <p:cNvPr id="7" name="图片 6">
            <a:extLst>
              <a:ext uri="{FF2B5EF4-FFF2-40B4-BE49-F238E27FC236}">
                <a16:creationId xmlns:a16="http://schemas.microsoft.com/office/drawing/2014/main" id="{5A55CAFE-4E4C-4170-9EBB-DF581614276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5328"/>
          <a:stretch/>
        </p:blipFill>
        <p:spPr>
          <a:xfrm>
            <a:off x="423296" y="254957"/>
            <a:ext cx="589637" cy="362722"/>
          </a:xfrm>
          <a:prstGeom prst="rect">
            <a:avLst/>
          </a:prstGeom>
        </p:spPr>
      </p:pic>
    </p:spTree>
    <p:extLst>
      <p:ext uri="{BB962C8B-B14F-4D97-AF65-F5344CB8AC3E}">
        <p14:creationId xmlns:p14="http://schemas.microsoft.com/office/powerpoint/2010/main" val="3369651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FC872D0-EB18-470E-9EE1-52E8983E59A4}"/>
              </a:ext>
            </a:extLst>
          </p:cNvPr>
          <p:cNvPicPr>
            <a:picLocks noChangeAspect="1"/>
          </p:cNvPicPr>
          <p:nvPr/>
        </p:nvPicPr>
        <p:blipFill>
          <a:blip r:embed="rId3"/>
          <a:stretch>
            <a:fillRect/>
          </a:stretch>
        </p:blipFill>
        <p:spPr>
          <a:xfrm>
            <a:off x="1748896" y="1278862"/>
            <a:ext cx="6000691" cy="1476648"/>
          </a:xfrm>
          <a:prstGeom prst="rect">
            <a:avLst/>
          </a:prstGeom>
        </p:spPr>
      </p:pic>
      <p:sp>
        <p:nvSpPr>
          <p:cNvPr id="7" name="文本框 6">
            <a:extLst>
              <a:ext uri="{FF2B5EF4-FFF2-40B4-BE49-F238E27FC236}">
                <a16:creationId xmlns:a16="http://schemas.microsoft.com/office/drawing/2014/main" id="{6181E1A4-780B-4C32-8DB9-F3BF28FA8117}"/>
              </a:ext>
            </a:extLst>
          </p:cNvPr>
          <p:cNvSpPr txBox="1"/>
          <p:nvPr/>
        </p:nvSpPr>
        <p:spPr>
          <a:xfrm>
            <a:off x="8286543" y="1335541"/>
            <a:ext cx="3623806" cy="707886"/>
          </a:xfrm>
          <a:prstGeom prst="rect">
            <a:avLst/>
          </a:prstGeom>
          <a:noFill/>
        </p:spPr>
        <p:txBody>
          <a:bodyPr wrap="square">
            <a:spAutoFit/>
          </a:bodyPr>
          <a:lstStyle/>
          <a:p>
            <a:r>
              <a:rPr lang="en-US" altLang="zh-CN" sz="2000" dirty="0" err="1">
                <a:latin typeface="Cambria" panose="02040503050406030204" pitchFamily="18" charset="0"/>
              </a:rPr>
              <a:t>Demikernel</a:t>
            </a:r>
            <a:r>
              <a:rPr lang="en-US" altLang="zh-CN" sz="2000" dirty="0">
                <a:latin typeface="Cambria" panose="02040503050406030204" pitchFamily="18" charset="0"/>
              </a:rPr>
              <a:t> easier to use than POSIX-based OSes</a:t>
            </a:r>
            <a:endParaRPr lang="zh-CN" altLang="en-US" sz="2000" dirty="0">
              <a:latin typeface="Cambria" panose="02040503050406030204" pitchFamily="18" charset="0"/>
            </a:endParaRPr>
          </a:p>
        </p:txBody>
      </p:sp>
      <p:sp>
        <p:nvSpPr>
          <p:cNvPr id="9" name="文本框 8">
            <a:extLst>
              <a:ext uri="{FF2B5EF4-FFF2-40B4-BE49-F238E27FC236}">
                <a16:creationId xmlns:a16="http://schemas.microsoft.com/office/drawing/2014/main" id="{38E158FE-9224-4CB5-8B5B-889500BB6A7D}"/>
              </a:ext>
            </a:extLst>
          </p:cNvPr>
          <p:cNvSpPr txBox="1"/>
          <p:nvPr/>
        </p:nvSpPr>
        <p:spPr>
          <a:xfrm>
            <a:off x="718114" y="840661"/>
            <a:ext cx="6094070"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Cambria" panose="02040503050406030204" pitchFamily="18" charset="0"/>
              </a:rPr>
              <a:t>LoC for µs-scale kernel-bypass systems</a:t>
            </a:r>
            <a:endParaRPr lang="zh-CN" altLang="en-US" sz="2000" dirty="0">
              <a:latin typeface="Cambria" panose="02040503050406030204" pitchFamily="18" charset="0"/>
            </a:endParaRPr>
          </a:p>
        </p:txBody>
      </p:sp>
      <p:pic>
        <p:nvPicPr>
          <p:cNvPr id="12" name="图片 11">
            <a:extLst>
              <a:ext uri="{FF2B5EF4-FFF2-40B4-BE49-F238E27FC236}">
                <a16:creationId xmlns:a16="http://schemas.microsoft.com/office/drawing/2014/main" id="{37C7EF3D-EC2C-4EB8-967B-A51BC4EB548A}"/>
              </a:ext>
            </a:extLst>
          </p:cNvPr>
          <p:cNvPicPr>
            <a:picLocks noChangeAspect="1"/>
          </p:cNvPicPr>
          <p:nvPr/>
        </p:nvPicPr>
        <p:blipFill>
          <a:blip r:embed="rId4"/>
          <a:stretch>
            <a:fillRect/>
          </a:stretch>
        </p:blipFill>
        <p:spPr>
          <a:xfrm>
            <a:off x="718114" y="3429000"/>
            <a:ext cx="8656218" cy="3032513"/>
          </a:xfrm>
          <a:prstGeom prst="rect">
            <a:avLst/>
          </a:prstGeom>
        </p:spPr>
      </p:pic>
      <p:sp>
        <p:nvSpPr>
          <p:cNvPr id="13" name="标题 1">
            <a:extLst>
              <a:ext uri="{FF2B5EF4-FFF2-40B4-BE49-F238E27FC236}">
                <a16:creationId xmlns:a16="http://schemas.microsoft.com/office/drawing/2014/main" id="{ED177CC0-5228-450D-B65D-466A39DD35A5}"/>
              </a:ext>
            </a:extLst>
          </p:cNvPr>
          <p:cNvSpPr txBox="1">
            <a:spLocks/>
          </p:cNvSpPr>
          <p:nvPr/>
        </p:nvSpPr>
        <p:spPr>
          <a:xfrm>
            <a:off x="1012933" y="136606"/>
            <a:ext cx="1695543" cy="5994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solidFill>
                  <a:srgbClr val="0043DB"/>
                </a:solidFill>
                <a:effectLst>
                  <a:outerShdw blurRad="38100" dist="38100" dir="2700000" algn="tl">
                    <a:srgbClr val="000000">
                      <a:alpha val="30000"/>
                    </a:srgbClr>
                  </a:outerShdw>
                </a:effectLst>
                <a:latin typeface="+mn-lt"/>
                <a:ea typeface="字魂105号-简雅黑" panose="00000500000000000000" pitchFamily="2" charset="-122"/>
                <a:cs typeface="+mn-cs"/>
              </a:rPr>
              <a:t>Evaluation</a:t>
            </a:r>
            <a:endParaRPr lang="zh-CN" altLang="en-US" sz="2400" dirty="0">
              <a:solidFill>
                <a:srgbClr val="0043DB"/>
              </a:solidFill>
              <a:effectLst>
                <a:outerShdw blurRad="38100" dist="38100" dir="2700000" algn="tl">
                  <a:srgbClr val="000000">
                    <a:alpha val="30000"/>
                  </a:srgbClr>
                </a:outerShdw>
              </a:effectLst>
              <a:latin typeface="+mn-lt"/>
              <a:ea typeface="字魂105号-简雅黑" panose="00000500000000000000" pitchFamily="2" charset="-122"/>
              <a:cs typeface="+mn-cs"/>
            </a:endParaRPr>
          </a:p>
        </p:txBody>
      </p:sp>
      <p:pic>
        <p:nvPicPr>
          <p:cNvPr id="14" name="图片 13">
            <a:extLst>
              <a:ext uri="{FF2B5EF4-FFF2-40B4-BE49-F238E27FC236}">
                <a16:creationId xmlns:a16="http://schemas.microsoft.com/office/drawing/2014/main" id="{8DAFE9C7-D9CB-4BBB-8AC2-CFCDAB28B15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75328"/>
          <a:stretch/>
        </p:blipFill>
        <p:spPr>
          <a:xfrm>
            <a:off x="423296" y="254957"/>
            <a:ext cx="589637" cy="362722"/>
          </a:xfrm>
          <a:prstGeom prst="rect">
            <a:avLst/>
          </a:prstGeom>
        </p:spPr>
      </p:pic>
      <p:sp>
        <p:nvSpPr>
          <p:cNvPr id="16" name="文本框 15">
            <a:extLst>
              <a:ext uri="{FF2B5EF4-FFF2-40B4-BE49-F238E27FC236}">
                <a16:creationId xmlns:a16="http://schemas.microsoft.com/office/drawing/2014/main" id="{7D7E3BFB-F9A9-4715-A55A-936F587A256B}"/>
              </a:ext>
            </a:extLst>
          </p:cNvPr>
          <p:cNvSpPr txBox="1"/>
          <p:nvPr/>
        </p:nvSpPr>
        <p:spPr>
          <a:xfrm>
            <a:off x="9240690" y="4152854"/>
            <a:ext cx="2854854" cy="1323439"/>
          </a:xfrm>
          <a:prstGeom prst="rect">
            <a:avLst/>
          </a:prstGeom>
          <a:noFill/>
        </p:spPr>
        <p:txBody>
          <a:bodyPr wrap="square">
            <a:spAutoFit/>
          </a:bodyPr>
          <a:lstStyle/>
          <a:p>
            <a:r>
              <a:rPr lang="zh-CN" altLang="en-US" sz="2000" dirty="0">
                <a:latin typeface="Cambria" panose="02040503050406030204" pitchFamily="18" charset="0"/>
              </a:rPr>
              <a:t>Demikernel can achieve competitive µs latencies without sacrificing portability</a:t>
            </a:r>
          </a:p>
        </p:txBody>
      </p:sp>
      <p:sp>
        <p:nvSpPr>
          <p:cNvPr id="17" name="文本框 16">
            <a:extLst>
              <a:ext uri="{FF2B5EF4-FFF2-40B4-BE49-F238E27FC236}">
                <a16:creationId xmlns:a16="http://schemas.microsoft.com/office/drawing/2014/main" id="{17450E20-278D-40AB-AFCC-484B24961050}"/>
              </a:ext>
            </a:extLst>
          </p:cNvPr>
          <p:cNvSpPr txBox="1"/>
          <p:nvPr/>
        </p:nvSpPr>
        <p:spPr>
          <a:xfrm>
            <a:off x="709646" y="2921878"/>
            <a:ext cx="5144977"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Cambria" panose="02040503050406030204" pitchFamily="18" charset="0"/>
              </a:rPr>
              <a:t>exp1 : Echo latencies on Linux (64B). </a:t>
            </a:r>
            <a:endParaRPr lang="zh-CN" altLang="en-US" sz="2000" dirty="0">
              <a:latin typeface="Cambria" panose="02040503050406030204" pitchFamily="18" charset="0"/>
            </a:endParaRPr>
          </a:p>
        </p:txBody>
      </p:sp>
    </p:spTree>
    <p:extLst>
      <p:ext uri="{BB962C8B-B14F-4D97-AF65-F5344CB8AC3E}">
        <p14:creationId xmlns:p14="http://schemas.microsoft.com/office/powerpoint/2010/main" val="24394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42E933DD-9606-40F4-B431-E7355807DB65}"/>
              </a:ext>
            </a:extLst>
          </p:cNvPr>
          <p:cNvSpPr txBox="1">
            <a:spLocks/>
          </p:cNvSpPr>
          <p:nvPr/>
        </p:nvSpPr>
        <p:spPr>
          <a:xfrm>
            <a:off x="1012933" y="136606"/>
            <a:ext cx="1695543" cy="5994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solidFill>
                  <a:srgbClr val="0043DB"/>
                </a:solidFill>
                <a:effectLst>
                  <a:outerShdw blurRad="38100" dist="38100" dir="2700000" algn="tl">
                    <a:srgbClr val="000000">
                      <a:alpha val="30000"/>
                    </a:srgbClr>
                  </a:outerShdw>
                </a:effectLst>
                <a:latin typeface="+mn-lt"/>
                <a:ea typeface="字魂105号-简雅黑" panose="00000500000000000000" pitchFamily="2" charset="-122"/>
                <a:cs typeface="+mn-cs"/>
              </a:rPr>
              <a:t>Evaluation</a:t>
            </a:r>
            <a:endParaRPr lang="zh-CN" altLang="en-US" sz="2400" dirty="0">
              <a:solidFill>
                <a:srgbClr val="0043DB"/>
              </a:solidFill>
              <a:effectLst>
                <a:outerShdw blurRad="38100" dist="38100" dir="2700000" algn="tl">
                  <a:srgbClr val="000000">
                    <a:alpha val="30000"/>
                  </a:srgbClr>
                </a:outerShdw>
              </a:effectLst>
              <a:latin typeface="+mn-lt"/>
              <a:ea typeface="字魂105号-简雅黑" panose="00000500000000000000" pitchFamily="2" charset="-122"/>
              <a:cs typeface="+mn-cs"/>
            </a:endParaRPr>
          </a:p>
        </p:txBody>
      </p:sp>
      <p:pic>
        <p:nvPicPr>
          <p:cNvPr id="6" name="图片 5">
            <a:extLst>
              <a:ext uri="{FF2B5EF4-FFF2-40B4-BE49-F238E27FC236}">
                <a16:creationId xmlns:a16="http://schemas.microsoft.com/office/drawing/2014/main" id="{8DD1D9D5-59DE-441E-A0F1-B77A03174B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5328"/>
          <a:stretch/>
        </p:blipFill>
        <p:spPr>
          <a:xfrm>
            <a:off x="423296" y="254957"/>
            <a:ext cx="589637" cy="362722"/>
          </a:xfrm>
          <a:prstGeom prst="rect">
            <a:avLst/>
          </a:prstGeom>
        </p:spPr>
      </p:pic>
      <p:pic>
        <p:nvPicPr>
          <p:cNvPr id="8" name="图片 7">
            <a:extLst>
              <a:ext uri="{FF2B5EF4-FFF2-40B4-BE49-F238E27FC236}">
                <a16:creationId xmlns:a16="http://schemas.microsoft.com/office/drawing/2014/main" id="{83BB7EF5-EC75-4723-AAD2-31A17E4685CA}"/>
              </a:ext>
            </a:extLst>
          </p:cNvPr>
          <p:cNvPicPr>
            <a:picLocks noChangeAspect="1"/>
          </p:cNvPicPr>
          <p:nvPr/>
        </p:nvPicPr>
        <p:blipFill>
          <a:blip r:embed="rId4"/>
          <a:stretch>
            <a:fillRect/>
          </a:stretch>
        </p:blipFill>
        <p:spPr>
          <a:xfrm>
            <a:off x="1111253" y="1614667"/>
            <a:ext cx="8398507" cy="3868721"/>
          </a:xfrm>
          <a:prstGeom prst="rect">
            <a:avLst/>
          </a:prstGeom>
        </p:spPr>
      </p:pic>
      <p:sp>
        <p:nvSpPr>
          <p:cNvPr id="11" name="文本框 10">
            <a:extLst>
              <a:ext uri="{FF2B5EF4-FFF2-40B4-BE49-F238E27FC236}">
                <a16:creationId xmlns:a16="http://schemas.microsoft.com/office/drawing/2014/main" id="{5DA1AFD4-2F34-44A8-BCB5-5375CF54A696}"/>
              </a:ext>
            </a:extLst>
          </p:cNvPr>
          <p:cNvSpPr txBox="1"/>
          <p:nvPr/>
        </p:nvSpPr>
        <p:spPr>
          <a:xfrm>
            <a:off x="718114" y="916118"/>
            <a:ext cx="5144977"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Cambria" panose="02040503050406030204" pitchFamily="18" charset="0"/>
              </a:rPr>
              <a:t>exp2 : Echo latencies on Linux (64B). </a:t>
            </a:r>
            <a:endParaRPr lang="zh-CN" altLang="en-US" sz="2000" dirty="0">
              <a:latin typeface="Cambria" panose="02040503050406030204" pitchFamily="18" charset="0"/>
            </a:endParaRPr>
          </a:p>
        </p:txBody>
      </p:sp>
    </p:spTree>
    <p:extLst>
      <p:ext uri="{BB962C8B-B14F-4D97-AF65-F5344CB8AC3E}">
        <p14:creationId xmlns:p14="http://schemas.microsoft.com/office/powerpoint/2010/main" val="3403750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9C10DB72-2755-47BD-B486-799ECC4781AE}"/>
              </a:ext>
            </a:extLst>
          </p:cNvPr>
          <p:cNvSpPr txBox="1">
            <a:spLocks/>
          </p:cNvSpPr>
          <p:nvPr/>
        </p:nvSpPr>
        <p:spPr>
          <a:xfrm>
            <a:off x="1117105" y="136606"/>
            <a:ext cx="6391855" cy="5994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solidFill>
                  <a:srgbClr val="0043DB"/>
                </a:solidFill>
                <a:effectLst>
                  <a:outerShdw blurRad="38100" dist="38100" dir="2700000" algn="tl">
                    <a:srgbClr val="000000">
                      <a:alpha val="30000"/>
                    </a:srgbClr>
                  </a:outerShdw>
                </a:effectLst>
                <a:latin typeface="Cambria" panose="02040503050406030204" pitchFamily="18" charset="0"/>
                <a:cs typeface="+mn-cs"/>
              </a:rPr>
              <a:t>Summary</a:t>
            </a:r>
            <a:endParaRPr lang="zh-CN" altLang="en-US" sz="3200" dirty="0">
              <a:solidFill>
                <a:srgbClr val="0043DB"/>
              </a:solidFill>
              <a:effectLst>
                <a:outerShdw blurRad="38100" dist="38100" dir="2700000" algn="tl">
                  <a:srgbClr val="000000">
                    <a:alpha val="30000"/>
                  </a:srgbClr>
                </a:outerShdw>
              </a:effectLst>
              <a:latin typeface="Cambria" panose="02040503050406030204" pitchFamily="18" charset="0"/>
              <a:cs typeface="+mn-cs"/>
            </a:endParaRPr>
          </a:p>
        </p:txBody>
      </p:sp>
      <p:pic>
        <p:nvPicPr>
          <p:cNvPr id="5" name="图片 4">
            <a:extLst>
              <a:ext uri="{FF2B5EF4-FFF2-40B4-BE49-F238E27FC236}">
                <a16:creationId xmlns:a16="http://schemas.microsoft.com/office/drawing/2014/main" id="{8250CBC9-17A2-41EB-9A35-C391D86A0F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5328"/>
          <a:stretch/>
        </p:blipFill>
        <p:spPr>
          <a:xfrm>
            <a:off x="423296" y="254957"/>
            <a:ext cx="589637" cy="362722"/>
          </a:xfrm>
          <a:prstGeom prst="rect">
            <a:avLst/>
          </a:prstGeom>
        </p:spPr>
      </p:pic>
      <p:sp>
        <p:nvSpPr>
          <p:cNvPr id="7" name="文本框 6">
            <a:extLst>
              <a:ext uri="{FF2B5EF4-FFF2-40B4-BE49-F238E27FC236}">
                <a16:creationId xmlns:a16="http://schemas.microsoft.com/office/drawing/2014/main" id="{EC866798-5F14-4150-BAA8-57C594737A93}"/>
              </a:ext>
            </a:extLst>
          </p:cNvPr>
          <p:cNvSpPr txBox="1"/>
          <p:nvPr/>
        </p:nvSpPr>
        <p:spPr>
          <a:xfrm>
            <a:off x="423296" y="1039100"/>
            <a:ext cx="12980859" cy="5148269"/>
          </a:xfrm>
          <a:prstGeom prst="rect">
            <a:avLst/>
          </a:prstGeom>
          <a:noFill/>
        </p:spPr>
        <p:txBody>
          <a:bodyPr wrap="square">
            <a:spAutoFit/>
          </a:bodyPr>
          <a:lstStyle/>
          <a:p>
            <a:pPr marL="342900" indent="-342900">
              <a:lnSpc>
                <a:spcPct val="300000"/>
              </a:lnSpc>
              <a:buFont typeface="Arial" panose="020B0604020202020204" pitchFamily="34" charset="0"/>
              <a:buChar char="•"/>
            </a:pPr>
            <a:r>
              <a:rPr lang="zh-CN" altLang="en-US" sz="2400" dirty="0">
                <a:latin typeface="Cambria" panose="02040503050406030204" pitchFamily="18" charset="0"/>
              </a:rPr>
              <a:t>Demikernel is a microsecond scale datapath 0S. </a:t>
            </a:r>
            <a:endParaRPr lang="en-US" altLang="zh-CN" sz="2400" dirty="0">
              <a:latin typeface="Cambria" panose="02040503050406030204" pitchFamily="18" charset="0"/>
              <a:ea typeface="Cambria" panose="02040503050406030204" pitchFamily="18" charset="0"/>
            </a:endParaRPr>
          </a:p>
          <a:p>
            <a:pPr marL="342900" indent="-342900">
              <a:lnSpc>
                <a:spcPct val="300000"/>
              </a:lnSpc>
              <a:buFont typeface="Arial" panose="020B0604020202020204" pitchFamily="34" charset="0"/>
              <a:buChar char="•"/>
            </a:pPr>
            <a:r>
              <a:rPr lang="zh-CN" altLang="en-US" sz="2400" dirty="0">
                <a:latin typeface="Cambria" panose="02040503050406030204" pitchFamily="18" charset="0"/>
              </a:rPr>
              <a:t>Demikernel lets applications portably run across devices with no code changes. </a:t>
            </a:r>
            <a:endParaRPr lang="en-US" altLang="zh-CN" sz="2400" dirty="0">
              <a:latin typeface="Cambria" panose="02040503050406030204" pitchFamily="18" charset="0"/>
              <a:ea typeface="Cambria" panose="02040503050406030204" pitchFamily="18" charset="0"/>
            </a:endParaRPr>
          </a:p>
          <a:p>
            <a:pPr marL="342900" indent="-342900">
              <a:lnSpc>
                <a:spcPct val="300000"/>
              </a:lnSpc>
              <a:buFont typeface="Arial" panose="020B0604020202020204" pitchFamily="34" charset="0"/>
              <a:buChar char="•"/>
            </a:pPr>
            <a:r>
              <a:rPr lang="zh-CN" altLang="en-US" sz="2400" dirty="0">
                <a:latin typeface="Cambria" panose="02040503050406030204" pitchFamily="18" charset="0"/>
              </a:rPr>
              <a:t>There are many open research problems in datapath OS design.</a:t>
            </a:r>
            <a:endParaRPr lang="en-US" altLang="zh-CN" sz="2400" dirty="0">
              <a:latin typeface="Cambria" panose="02040503050406030204" pitchFamily="18" charset="0"/>
              <a:ea typeface="Cambria" panose="02040503050406030204" pitchFamily="18" charset="0"/>
            </a:endParaRPr>
          </a:p>
          <a:p>
            <a:pPr>
              <a:lnSpc>
                <a:spcPct val="300000"/>
              </a:lnSpc>
            </a:pPr>
            <a:endParaRPr lang="en-US" altLang="zh-CN" dirty="0">
              <a:latin typeface="Cambria" panose="02040503050406030204" pitchFamily="18" charset="0"/>
              <a:ea typeface="Cambria" panose="02040503050406030204" pitchFamily="18" charset="0"/>
            </a:endParaRPr>
          </a:p>
          <a:p>
            <a:pPr>
              <a:lnSpc>
                <a:spcPct val="300000"/>
              </a:lnSpc>
            </a:pPr>
            <a:r>
              <a:rPr lang="en-US" altLang="zh-CN" sz="2400" dirty="0">
                <a:latin typeface="Cambria" panose="02040503050406030204" pitchFamily="18" charset="0"/>
                <a:ea typeface="Cambria" panose="02040503050406030204" pitchFamily="18" charset="0"/>
              </a:rPr>
              <a:t>source code  :  https://github.com/demikernel/demikernel</a:t>
            </a:r>
            <a:endParaRPr lang="zh-CN" altLang="en-US" sz="2400" dirty="0">
              <a:latin typeface="Cambria" panose="02040503050406030204" pitchFamily="18" charset="0"/>
            </a:endParaRPr>
          </a:p>
        </p:txBody>
      </p:sp>
    </p:spTree>
    <p:extLst>
      <p:ext uri="{BB962C8B-B14F-4D97-AF65-F5344CB8AC3E}">
        <p14:creationId xmlns:p14="http://schemas.microsoft.com/office/powerpoint/2010/main" val="573382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18732" y="2737590"/>
            <a:ext cx="8535090" cy="1200329"/>
          </a:xfrm>
          <a:prstGeom prst="rect">
            <a:avLst/>
          </a:prstGeom>
          <a:noFill/>
        </p:spPr>
        <p:txBody>
          <a:bodyPr wrap="square" rtlCol="0">
            <a:spAutoFit/>
          </a:bodyPr>
          <a:lstStyle/>
          <a:p>
            <a:pPr algn="ctr"/>
            <a:r>
              <a:rPr lang="en-US" altLang="zh-CN" sz="7200" dirty="0">
                <a:solidFill>
                  <a:schemeClr val="accent5">
                    <a:lumMod val="50000"/>
                  </a:schemeClr>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rPr>
              <a:t>THANKS!</a:t>
            </a:r>
            <a:endParaRPr lang="zh-CN" altLang="en-US" sz="7200" dirty="0">
              <a:solidFill>
                <a:schemeClr val="accent5">
                  <a:lumMod val="50000"/>
                </a:schemeClr>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endParaRPr>
          </a:p>
        </p:txBody>
      </p:sp>
      <p:sp>
        <p:nvSpPr>
          <p:cNvPr id="3" name="文本框 2"/>
          <p:cNvSpPr txBox="1"/>
          <p:nvPr/>
        </p:nvSpPr>
        <p:spPr>
          <a:xfrm>
            <a:off x="3679718" y="3891686"/>
            <a:ext cx="4813118" cy="830997"/>
          </a:xfrm>
          <a:prstGeom prst="rect">
            <a:avLst/>
          </a:prstGeom>
          <a:noFill/>
        </p:spPr>
        <p:txBody>
          <a:bodyPr wrap="square" rtlCol="0">
            <a:spAutoFit/>
          </a:bodyPr>
          <a:lstStyle/>
          <a:p>
            <a:pPr algn="ctr"/>
            <a:r>
              <a:rPr lang="en-US" altLang="zh-CN" sz="4800" dirty="0">
                <a:solidFill>
                  <a:srgbClr val="2B65CC"/>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Q &amp; A</a:t>
            </a:r>
            <a:endParaRPr lang="zh-CN" altLang="en-US" sz="4800" dirty="0">
              <a:solidFill>
                <a:srgbClr val="2B65CC"/>
              </a:solidFill>
              <a:effectLst>
                <a:outerShdw blurRad="25400" dist="25400" dir="2700000" algn="tl">
                  <a:srgbClr val="000000">
                    <a:alpha val="25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endParaRPr>
          </a:p>
        </p:txBody>
      </p:sp>
      <p:pic>
        <p:nvPicPr>
          <p:cNvPr id="10" name="图片 9">
            <a:extLst>
              <a:ext uri="{FF2B5EF4-FFF2-40B4-BE49-F238E27FC236}">
                <a16:creationId xmlns:a16="http://schemas.microsoft.com/office/drawing/2014/main" id="{F2284553-A654-485D-A9BE-D1CF809367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66323" y="105757"/>
            <a:ext cx="2919917" cy="680751"/>
          </a:xfrm>
          <a:prstGeom prst="rect">
            <a:avLst/>
          </a:prstGeom>
        </p:spPr>
      </p:pic>
      <p:pic>
        <p:nvPicPr>
          <p:cNvPr id="13" name="图片 12">
            <a:extLst>
              <a:ext uri="{FF2B5EF4-FFF2-40B4-BE49-F238E27FC236}">
                <a16:creationId xmlns:a16="http://schemas.microsoft.com/office/drawing/2014/main" id="{51E8EB52-AD29-4D2A-B427-B953C73650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760" y="155225"/>
            <a:ext cx="3833398" cy="581813"/>
          </a:xfrm>
          <a:prstGeom prst="rect">
            <a:avLst/>
          </a:prstGeom>
        </p:spPr>
      </p:pic>
    </p:spTree>
    <p:extLst>
      <p:ext uri="{BB962C8B-B14F-4D97-AF65-F5344CB8AC3E}">
        <p14:creationId xmlns:p14="http://schemas.microsoft.com/office/powerpoint/2010/main" val="10206080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750"/>
                                </p:stCondLst>
                                <p:childTnLst>
                                  <p:par>
                                    <p:cTn id="11" presetID="2" presetClass="entr" presetSubtype="1" fill="hold" grpId="0" nodeType="afterEffect" p14:presetBounceEnd="40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40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750"/>
                                </p:stCondLst>
                                <p:childTnLst>
                                  <p:par>
                                    <p:cTn id="11" presetID="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0118B6D-6A6F-4CC8-BB06-998235120D84}"/>
              </a:ext>
            </a:extLst>
          </p:cNvPr>
          <p:cNvSpPr txBox="1"/>
          <p:nvPr/>
        </p:nvSpPr>
        <p:spPr>
          <a:xfrm>
            <a:off x="533400" y="1331247"/>
            <a:ext cx="11125200" cy="5078313"/>
          </a:xfrm>
          <a:prstGeom prst="rect">
            <a:avLst/>
          </a:prstGeom>
          <a:noFill/>
        </p:spPr>
        <p:txBody>
          <a:bodyPr wrap="square">
            <a:spAutoFit/>
          </a:bodyPr>
          <a:lstStyle/>
          <a:p>
            <a:pPr rtl="0" fontAlgn="ctr">
              <a:spcBef>
                <a:spcPts val="0"/>
              </a:spcBef>
              <a:spcAft>
                <a:spcPts val="0"/>
              </a:spcAft>
              <a:buFont typeface="+mj-lt"/>
              <a:buAutoNum type="arabicPeriod"/>
            </a:pPr>
            <a:r>
              <a:rPr lang="zh-CN" altLang="zh-CN" b="0" i="0" dirty="0">
                <a:effectLst/>
                <a:ea typeface="Microsoft YaHei" panose="020B0503020204020204" pitchFamily="34" charset="-122"/>
              </a:rPr>
              <a:t>IX Project</a:t>
            </a:r>
            <a:endParaRPr lang="zh-CN" altLang="zh-CN" b="0" i="0" dirty="0">
              <a:effectLst/>
              <a:ea typeface="Calibri" panose="020F0502020204030204" pitchFamily="34" charset="0"/>
            </a:endParaRPr>
          </a:p>
          <a:p>
            <a:pPr marL="742950" lvl="1" indent="-285750" rtl="0" fontAlgn="ctr">
              <a:spcBef>
                <a:spcPts val="0"/>
              </a:spcBef>
              <a:spcAft>
                <a:spcPts val="0"/>
              </a:spcAft>
              <a:buFont typeface="+mj-lt"/>
              <a:buAutoNum type="alphaLcPeriod"/>
            </a:pPr>
            <a:r>
              <a:rPr lang="zh-CN" altLang="zh-CN" b="0" i="0" dirty="0">
                <a:effectLst/>
                <a:ea typeface="Microsoft YaHei" panose="020B0503020204020204" pitchFamily="34" charset="-122"/>
              </a:rPr>
              <a:t>lib OS（数据面）：</a:t>
            </a:r>
            <a:r>
              <a:rPr lang="en-US" altLang="zh-CN" b="0" i="0" dirty="0">
                <a:effectLst/>
                <a:ea typeface="Microsoft YaHei" panose="020B0503020204020204" pitchFamily="34" charset="-122"/>
              </a:rPr>
              <a:t> </a:t>
            </a:r>
            <a:r>
              <a:rPr lang="zh-CN" altLang="zh-CN" b="0" i="0" dirty="0">
                <a:effectLst/>
                <a:ea typeface="Microsoft YaHei" panose="020B0503020204020204" pitchFamily="34" charset="-122"/>
              </a:rPr>
              <a:t>硬件虚拟化分开控制面和数据面</a:t>
            </a:r>
            <a:r>
              <a:rPr lang="en-US" altLang="zh-CN" b="0" i="0" dirty="0">
                <a:effectLst/>
                <a:ea typeface="Microsoft YaHei" panose="020B0503020204020204" pitchFamily="34" charset="-122"/>
              </a:rPr>
              <a:t>--&gt;a.</a:t>
            </a:r>
            <a:r>
              <a:rPr lang="zh-CN" altLang="zh-CN" b="0" i="0" dirty="0">
                <a:effectLst/>
                <a:ea typeface="Microsoft YaHei" panose="020B0503020204020204" pitchFamily="34" charset="-122"/>
              </a:rPr>
              <a:t>控制面负责资源分配</a:t>
            </a:r>
            <a:r>
              <a:rPr lang="en-US" altLang="zh-CN" b="0" i="0" dirty="0">
                <a:effectLst/>
                <a:ea typeface="Microsoft YaHei" panose="020B0503020204020204" pitchFamily="34" charset="-122"/>
              </a:rPr>
              <a:t>,b.</a:t>
            </a:r>
            <a:r>
              <a:rPr lang="zh-CN" altLang="zh-CN" b="0" i="0" dirty="0">
                <a:effectLst/>
                <a:ea typeface="Microsoft YaHei" panose="020B0503020204020204" pitchFamily="34" charset="-122"/>
              </a:rPr>
              <a:t>数据面负责高性能网络</a:t>
            </a:r>
            <a:r>
              <a:rPr lang="en-US" altLang="zh-CN" b="0" i="0" dirty="0">
                <a:effectLst/>
                <a:ea typeface="Microsoft YaHei" panose="020B0503020204020204" pitchFamily="34" charset="-122"/>
              </a:rPr>
              <a:t>I/O</a:t>
            </a:r>
            <a:endParaRPr lang="zh-CN" altLang="zh-CN" b="0" i="0" dirty="0">
              <a:effectLst/>
              <a:ea typeface="Calibri" panose="020F0502020204030204" pitchFamily="34" charset="0"/>
            </a:endParaRPr>
          </a:p>
          <a:p>
            <a:pPr marL="742950" lvl="1" indent="-285750" rtl="0" fontAlgn="ctr">
              <a:spcBef>
                <a:spcPts val="0"/>
              </a:spcBef>
              <a:spcAft>
                <a:spcPts val="0"/>
              </a:spcAft>
              <a:buFont typeface="+mj-lt"/>
              <a:buAutoNum type="alphaLcPeriod"/>
            </a:pPr>
            <a:r>
              <a:rPr lang="zh-CN" altLang="zh-CN" b="0" i="0" dirty="0">
                <a:effectLst/>
                <a:ea typeface="Microsoft YaHei" panose="020B0503020204020204" pitchFamily="34" charset="-122"/>
              </a:rPr>
              <a:t>解决问题：</a:t>
            </a:r>
            <a:r>
              <a:rPr lang="en-US" altLang="zh-CN" b="0" i="0" dirty="0">
                <a:effectLst/>
                <a:ea typeface="Microsoft YaHei" panose="020B0503020204020204" pitchFamily="34" charset="-122"/>
              </a:rPr>
              <a:t> </a:t>
            </a:r>
            <a:r>
              <a:rPr lang="zh-CN" altLang="zh-CN" b="0" i="0" dirty="0">
                <a:effectLst/>
                <a:ea typeface="Microsoft YaHei" panose="020B0503020204020204" pitchFamily="34" charset="-122"/>
              </a:rPr>
              <a:t>低时延，高吞吐量，高能效，保护</a:t>
            </a:r>
            <a:endParaRPr lang="zh-CN" altLang="zh-CN" b="0" i="0" dirty="0">
              <a:effectLst/>
              <a:ea typeface="Calibri" panose="020F0502020204030204" pitchFamily="34" charset="0"/>
            </a:endParaRPr>
          </a:p>
          <a:p>
            <a:pPr marL="742950" lvl="1" indent="-285750" rtl="0" fontAlgn="ctr">
              <a:spcBef>
                <a:spcPts val="0"/>
              </a:spcBef>
              <a:spcAft>
                <a:spcPts val="0"/>
              </a:spcAft>
              <a:buFont typeface="+mj-lt"/>
              <a:buAutoNum type="alphaLcPeriod"/>
            </a:pPr>
            <a:r>
              <a:rPr lang="zh-CN" altLang="zh-CN" b="0" i="0" dirty="0">
                <a:effectLst/>
                <a:ea typeface="Microsoft YaHei" panose="020B0503020204020204" pitchFamily="34" charset="-122"/>
              </a:rPr>
              <a:t>方法：</a:t>
            </a:r>
            <a:endParaRPr lang="zh-CN" altLang="zh-CN" b="0" i="0" dirty="0">
              <a:effectLst/>
              <a:ea typeface="Calibri" panose="020F0502020204030204" pitchFamily="34" charset="0"/>
            </a:endParaRPr>
          </a:p>
          <a:p>
            <a:pPr marL="1143000" lvl="2" indent="-228600" rtl="0" fontAlgn="ctr">
              <a:spcBef>
                <a:spcPts val="0"/>
              </a:spcBef>
              <a:spcAft>
                <a:spcPts val="0"/>
              </a:spcAft>
              <a:buFont typeface="+mj-lt"/>
              <a:buAutoNum type="romanLcPeriod"/>
            </a:pPr>
            <a:r>
              <a:rPr lang="zh-CN" altLang="zh-CN" b="0" i="0" dirty="0">
                <a:effectLst/>
                <a:ea typeface="Microsoft YaHei" panose="020B0503020204020204" pitchFamily="34" charset="-122"/>
              </a:rPr>
              <a:t>按批次绑定数据包，最小化连续传输，保持多核同步</a:t>
            </a:r>
            <a:endParaRPr lang="zh-CN" altLang="zh-CN" b="0" i="0" dirty="0">
              <a:effectLst/>
              <a:ea typeface="Calibri" panose="020F0502020204030204" pitchFamily="34" charset="0"/>
            </a:endParaRPr>
          </a:p>
          <a:p>
            <a:pPr marL="1143000" lvl="2" indent="-228600" rtl="0" fontAlgn="ctr">
              <a:spcBef>
                <a:spcPts val="0"/>
              </a:spcBef>
              <a:spcAft>
                <a:spcPts val="0"/>
              </a:spcAft>
              <a:buFont typeface="+mj-lt"/>
              <a:buAutoNum type="romanLcPeriod"/>
            </a:pPr>
            <a:r>
              <a:rPr lang="zh-CN" altLang="zh-CN" b="0" i="0" dirty="0">
                <a:effectLst/>
                <a:ea typeface="Microsoft YaHei" panose="020B0503020204020204" pitchFamily="34" charset="-122"/>
              </a:rPr>
              <a:t>不信任直接访问设备的应用</a:t>
            </a:r>
            <a:r>
              <a:rPr lang="en-US" altLang="zh-CN" b="0" i="0" dirty="0">
                <a:effectLst/>
                <a:ea typeface="Microsoft YaHei" panose="020B0503020204020204" pitchFamily="34" charset="-122"/>
              </a:rPr>
              <a:t> ----</a:t>
            </a:r>
            <a:r>
              <a:rPr lang="zh-CN" altLang="zh-CN" b="0" i="0" dirty="0">
                <a:effectLst/>
                <a:ea typeface="Microsoft YaHei" panose="020B0503020204020204" pitchFamily="34" charset="-122"/>
              </a:rPr>
              <a:t>为什么</a:t>
            </a:r>
            <a:r>
              <a:rPr lang="en-US" altLang="zh-CN" b="0" i="0" dirty="0">
                <a:effectLst/>
                <a:ea typeface="Microsoft YaHei" panose="020B0503020204020204" pitchFamily="34" charset="-122"/>
              </a:rPr>
              <a:t>---&gt;</a:t>
            </a:r>
            <a:r>
              <a:rPr lang="zh-CN" altLang="zh-CN" b="0" i="0" dirty="0">
                <a:effectLst/>
                <a:ea typeface="Microsoft YaHei" panose="020B0503020204020204" pitchFamily="34" charset="-122"/>
              </a:rPr>
              <a:t>担心稳定性核安全性不行</a:t>
            </a:r>
            <a:endParaRPr lang="zh-CN" altLang="zh-CN" b="0" i="0" dirty="0">
              <a:effectLst/>
              <a:ea typeface="Calibri" panose="020F0502020204030204" pitchFamily="34" charset="0"/>
            </a:endParaRPr>
          </a:p>
          <a:p>
            <a:pPr marL="1143000" lvl="2" indent="-228600" rtl="0" fontAlgn="ctr">
              <a:spcBef>
                <a:spcPts val="0"/>
              </a:spcBef>
              <a:spcAft>
                <a:spcPts val="0"/>
              </a:spcAft>
              <a:buFont typeface="+mj-lt"/>
              <a:buAutoNum type="romanLcPeriod"/>
            </a:pPr>
            <a:r>
              <a:rPr lang="zh-CN" altLang="zh-CN" b="0" i="0" dirty="0">
                <a:effectLst/>
                <a:ea typeface="Microsoft YaHei" panose="020B0503020204020204" pitchFamily="34" charset="-122"/>
              </a:rPr>
              <a:t>dune的安全核</a:t>
            </a:r>
            <a:r>
              <a:rPr lang="en-US" altLang="zh-CN" b="0" i="0" dirty="0">
                <a:effectLst/>
                <a:ea typeface="Microsoft YaHei" panose="020B0503020204020204" pitchFamily="34" charset="-122"/>
              </a:rPr>
              <a:t> </a:t>
            </a:r>
            <a:r>
              <a:rPr lang="zh-CN" altLang="zh-CN" b="0" i="0" dirty="0">
                <a:effectLst/>
                <a:ea typeface="Microsoft YaHei" panose="020B0503020204020204" pitchFamily="34" charset="-122"/>
              </a:rPr>
              <a:t>：</a:t>
            </a:r>
            <a:r>
              <a:rPr lang="en-US" altLang="zh-CN" b="0" i="0" dirty="0">
                <a:effectLst/>
                <a:ea typeface="Microsoft YaHei" panose="020B0503020204020204" pitchFamily="34" charset="-122"/>
              </a:rPr>
              <a:t>Intel</a:t>
            </a:r>
            <a:r>
              <a:rPr lang="zh-CN" altLang="zh-CN" b="0" i="0" dirty="0">
                <a:effectLst/>
                <a:ea typeface="Microsoft YaHei" panose="020B0503020204020204" pitchFamily="34" charset="-122"/>
              </a:rPr>
              <a:t>硬件虚拟化拓展让</a:t>
            </a:r>
            <a:r>
              <a:rPr lang="en-US" altLang="zh-CN" b="0" i="0" dirty="0">
                <a:effectLst/>
                <a:ea typeface="Microsoft YaHei" panose="020B0503020204020204" pitchFamily="34" charset="-122"/>
              </a:rPr>
              <a:t>I/O</a:t>
            </a:r>
            <a:r>
              <a:rPr lang="zh-CN" altLang="zh-CN" b="0" i="0" dirty="0">
                <a:effectLst/>
                <a:ea typeface="Microsoft YaHei" panose="020B0503020204020204" pitchFamily="34" charset="-122"/>
              </a:rPr>
              <a:t>路径和应用程序代码共存，将队列映射到内核，但是仍然设法在隔离的保护域中运行网络堆栈，在这个隔离的保护域中，应用程序不能使用数据。</a:t>
            </a:r>
            <a:endParaRPr lang="zh-CN" altLang="zh-CN" b="0" i="0" dirty="0">
              <a:effectLst/>
              <a:ea typeface="Calibri" panose="020F0502020204030204" pitchFamily="34" charset="0"/>
            </a:endParaRPr>
          </a:p>
          <a:p>
            <a:pPr rtl="0" fontAlgn="ctr">
              <a:spcBef>
                <a:spcPts val="0"/>
              </a:spcBef>
              <a:spcAft>
                <a:spcPts val="0"/>
              </a:spcAft>
              <a:buFont typeface="+mj-lt"/>
              <a:buAutoNum type="arabicPeriod"/>
            </a:pPr>
            <a:r>
              <a:rPr lang="zh-CN" altLang="zh-CN" b="0" i="0" dirty="0">
                <a:effectLst/>
                <a:ea typeface="Microsoft YaHei" panose="020B0503020204020204" pitchFamily="34" charset="-122"/>
              </a:rPr>
              <a:t>mTCP</a:t>
            </a:r>
            <a:r>
              <a:rPr lang="en-US" altLang="zh-CN" b="0" i="0" dirty="0">
                <a:effectLst/>
                <a:ea typeface="Microsoft YaHei" panose="020B0503020204020204" pitchFamily="34" charset="-122"/>
              </a:rPr>
              <a:t> - </a:t>
            </a:r>
            <a:r>
              <a:rPr lang="zh-CN" altLang="zh-CN" b="0" i="0" dirty="0">
                <a:effectLst/>
                <a:ea typeface="Microsoft YaHei" panose="020B0503020204020204" pitchFamily="34" charset="-122"/>
              </a:rPr>
              <a:t>高性能用户态协议</a:t>
            </a:r>
            <a:endParaRPr lang="zh-CN" altLang="zh-CN" b="0" i="0" dirty="0">
              <a:effectLst/>
              <a:ea typeface="Calibri" panose="020F0502020204030204" pitchFamily="34" charset="0"/>
            </a:endParaRPr>
          </a:p>
          <a:p>
            <a:pPr marL="742950" lvl="1" indent="-285750" rtl="0" fontAlgn="ctr">
              <a:spcBef>
                <a:spcPts val="0"/>
              </a:spcBef>
              <a:spcAft>
                <a:spcPts val="0"/>
              </a:spcAft>
              <a:buFont typeface="+mj-lt"/>
              <a:buAutoNum type="alphaLcPeriod"/>
            </a:pPr>
            <a:r>
              <a:rPr lang="zh-CN" altLang="zh-CN" b="0" i="0" dirty="0">
                <a:effectLst/>
                <a:ea typeface="Microsoft YaHei" panose="020B0503020204020204" pitchFamily="34" charset="-122"/>
              </a:rPr>
              <a:t>问题：内核和用户之间移动数据采取的数据拷贝和上下文切换不好</a:t>
            </a:r>
            <a:r>
              <a:rPr lang="en-US" altLang="zh-CN" b="0" i="0" dirty="0">
                <a:effectLst/>
                <a:ea typeface="Microsoft YaHei" panose="020B0503020204020204" pitchFamily="34" charset="-122"/>
              </a:rPr>
              <a:t> ----&gt;</a:t>
            </a:r>
            <a:r>
              <a:rPr lang="zh-CN" altLang="zh-CN" b="0" i="0" dirty="0">
                <a:effectLst/>
                <a:ea typeface="Microsoft YaHei" panose="020B0503020204020204" pitchFamily="34" charset="-122"/>
              </a:rPr>
              <a:t>新的网卡NIC和CPU功能（如multiqueue）</a:t>
            </a:r>
            <a:endParaRPr lang="zh-CN" altLang="zh-CN" b="0" i="0" dirty="0">
              <a:effectLst/>
              <a:ea typeface="Calibri" panose="020F0502020204030204" pitchFamily="34" charset="0"/>
            </a:endParaRPr>
          </a:p>
          <a:p>
            <a:pPr marL="742950" lvl="1" indent="-285750" rtl="0" fontAlgn="ctr">
              <a:spcBef>
                <a:spcPts val="0"/>
              </a:spcBef>
              <a:spcAft>
                <a:spcPts val="0"/>
              </a:spcAft>
              <a:buFont typeface="+mj-lt"/>
              <a:buAutoNum type="alphaLcPeriod"/>
            </a:pPr>
            <a:r>
              <a:rPr lang="zh-CN" altLang="zh-CN" b="0" i="0" dirty="0">
                <a:effectLst/>
                <a:ea typeface="Microsoft YaHei" panose="020B0503020204020204" pitchFamily="34" charset="-122"/>
              </a:rPr>
              <a:t>将设备驱动程序和网络堆栈直接移入应用程序，并将内核完全从IO路径中取出。 </a:t>
            </a:r>
            <a:endParaRPr lang="zh-CN" altLang="zh-CN" b="0" i="0" dirty="0">
              <a:effectLst/>
              <a:ea typeface="Calibri" panose="020F0502020204030204" pitchFamily="34" charset="0"/>
            </a:endParaRPr>
          </a:p>
          <a:p>
            <a:pPr rtl="0" fontAlgn="ctr">
              <a:spcBef>
                <a:spcPts val="0"/>
              </a:spcBef>
              <a:spcAft>
                <a:spcPts val="0"/>
              </a:spcAft>
              <a:buFont typeface="+mj-lt"/>
              <a:buAutoNum type="arabicPeriod"/>
            </a:pPr>
            <a:r>
              <a:rPr lang="zh-CN" altLang="zh-CN" b="0" i="0" dirty="0">
                <a:effectLst/>
                <a:ea typeface="Microsoft YaHei" panose="020B0503020204020204" pitchFamily="34" charset="-122"/>
              </a:rPr>
              <a:t>Arrakis</a:t>
            </a:r>
            <a:r>
              <a:rPr lang="en-US" altLang="zh-CN" b="0" i="0" dirty="0">
                <a:effectLst/>
                <a:ea typeface="Microsoft YaHei" panose="020B0503020204020204" pitchFamily="34" charset="-122"/>
              </a:rPr>
              <a:t> - </a:t>
            </a:r>
            <a:r>
              <a:rPr lang="zh-CN" altLang="zh-CN" b="0" i="0" dirty="0">
                <a:effectLst/>
                <a:ea typeface="Microsoft YaHei" panose="020B0503020204020204" pitchFamily="34" charset="-122"/>
              </a:rPr>
              <a:t>不仅在应用数据上绕过了内核，它不仅对网络数据包进行内核屏蔽，对数据存储也进行了屏蔽。</a:t>
            </a:r>
            <a:endParaRPr lang="zh-CN" altLang="zh-CN" b="0" i="0" dirty="0">
              <a:effectLst/>
              <a:ea typeface="Calibri" panose="020F0502020204030204" pitchFamily="34" charset="0"/>
            </a:endParaRPr>
          </a:p>
          <a:p>
            <a:pPr rtl="0" fontAlgn="ctr">
              <a:spcBef>
                <a:spcPts val="0"/>
              </a:spcBef>
              <a:spcAft>
                <a:spcPts val="0"/>
              </a:spcAft>
              <a:buFont typeface="+mj-lt"/>
              <a:buAutoNum type="arabicPeriod"/>
            </a:pPr>
            <a:r>
              <a:rPr lang="zh-CN" altLang="zh-CN" b="0" i="0" dirty="0">
                <a:effectLst/>
                <a:ea typeface="Microsoft YaHei" panose="020B0503020204020204" pitchFamily="34" charset="-122"/>
              </a:rPr>
              <a:t>Sandstorm</a:t>
            </a:r>
            <a:r>
              <a:rPr lang="en-US" altLang="zh-CN" b="0" i="0" dirty="0">
                <a:effectLst/>
                <a:ea typeface="Microsoft YaHei" panose="020B0503020204020204" pitchFamily="34" charset="-122"/>
              </a:rPr>
              <a:t> </a:t>
            </a:r>
            <a:endParaRPr lang="zh-CN" altLang="zh-CN" b="0" i="0" dirty="0">
              <a:effectLst/>
              <a:ea typeface="Calibri" panose="020F0502020204030204" pitchFamily="34" charset="0"/>
            </a:endParaRPr>
          </a:p>
          <a:p>
            <a:pPr marL="742950" lvl="1" indent="-285750" rtl="0" fontAlgn="ctr">
              <a:spcBef>
                <a:spcPts val="0"/>
              </a:spcBef>
              <a:spcAft>
                <a:spcPts val="0"/>
              </a:spcAft>
              <a:buFont typeface="+mj-lt"/>
              <a:buAutoNum type="alphaLcPeriod"/>
            </a:pPr>
            <a:r>
              <a:rPr lang="zh-CN" altLang="zh-CN" b="0" i="0" dirty="0">
                <a:effectLst/>
                <a:ea typeface="Microsoft YaHei" panose="020B0503020204020204" pitchFamily="34" charset="-122"/>
              </a:rPr>
              <a:t>mTCP在层和API方面更深入一些，它保留了到客户端应用程序的POSIX套接字接口，尽管它们被重新编译链接到mTCP而不是网络的libc，它还实现了一个用户级堆栈，对网络代码进行特定应用调整，为Web和DNS服务器实现提供加速。</a:t>
            </a:r>
            <a:endParaRPr lang="zh-CN" altLang="zh-CN" b="0" i="0" dirty="0">
              <a:effectLst/>
              <a:ea typeface="Calibri" panose="020F0502020204030204" pitchFamily="34" charset="0"/>
            </a:endParaRPr>
          </a:p>
        </p:txBody>
      </p:sp>
    </p:spTree>
    <p:extLst>
      <p:ext uri="{BB962C8B-B14F-4D97-AF65-F5344CB8AC3E}">
        <p14:creationId xmlns:p14="http://schemas.microsoft.com/office/powerpoint/2010/main" val="2194224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2C8D947-AC53-4921-AB0A-47F4D04FA412}"/>
              </a:ext>
            </a:extLst>
          </p:cNvPr>
          <p:cNvPicPr>
            <a:picLocks noChangeAspect="1"/>
          </p:cNvPicPr>
          <p:nvPr/>
        </p:nvPicPr>
        <p:blipFill rotWithShape="1">
          <a:blip r:embed="rId3"/>
          <a:srcRect l="56445" t="31516" r="9233" b="19087"/>
          <a:stretch/>
        </p:blipFill>
        <p:spPr>
          <a:xfrm>
            <a:off x="7903751" y="2037006"/>
            <a:ext cx="3852253" cy="3315815"/>
          </a:xfrm>
          <a:prstGeom prst="rect">
            <a:avLst/>
          </a:prstGeom>
        </p:spPr>
      </p:pic>
      <p:sp>
        <p:nvSpPr>
          <p:cNvPr id="6" name="文本框 5">
            <a:extLst>
              <a:ext uri="{FF2B5EF4-FFF2-40B4-BE49-F238E27FC236}">
                <a16:creationId xmlns:a16="http://schemas.microsoft.com/office/drawing/2014/main" id="{84E89C01-2559-4BE3-9FF0-0A82DDF65725}"/>
              </a:ext>
            </a:extLst>
          </p:cNvPr>
          <p:cNvSpPr txBox="1"/>
          <p:nvPr/>
        </p:nvSpPr>
        <p:spPr>
          <a:xfrm>
            <a:off x="1101819" y="216907"/>
            <a:ext cx="2906301" cy="646331"/>
          </a:xfrm>
          <a:prstGeom prst="rect">
            <a:avLst/>
          </a:prstGeom>
          <a:solidFill>
            <a:schemeClr val="bg1"/>
          </a:solidFill>
        </p:spPr>
        <p:txBody>
          <a:bodyPr wrap="square" rtlCol="0">
            <a:spAutoFit/>
          </a:bodyPr>
          <a:lstStyle/>
          <a:p>
            <a:r>
              <a:rPr lang="en-US" altLang="zh-CN" sz="3600" dirty="0">
                <a:solidFill>
                  <a:srgbClr val="0043DB"/>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rPr>
              <a:t>Introduction</a:t>
            </a:r>
            <a:endParaRPr lang="zh-CN" altLang="en-US" sz="3600" dirty="0">
              <a:solidFill>
                <a:srgbClr val="0043DB"/>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endParaRPr>
          </a:p>
        </p:txBody>
      </p:sp>
      <p:pic>
        <p:nvPicPr>
          <p:cNvPr id="7" name="图片 6">
            <a:extLst>
              <a:ext uri="{FF2B5EF4-FFF2-40B4-BE49-F238E27FC236}">
                <a16:creationId xmlns:a16="http://schemas.microsoft.com/office/drawing/2014/main" id="{9EC96146-85D1-45A1-8890-0971362B990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5328"/>
          <a:stretch/>
        </p:blipFill>
        <p:spPr>
          <a:xfrm>
            <a:off x="435996" y="372266"/>
            <a:ext cx="589637" cy="362722"/>
          </a:xfrm>
          <a:prstGeom prst="rect">
            <a:avLst/>
          </a:prstGeom>
        </p:spPr>
      </p:pic>
      <p:sp>
        <p:nvSpPr>
          <p:cNvPr id="8" name="文本框 7">
            <a:extLst>
              <a:ext uri="{FF2B5EF4-FFF2-40B4-BE49-F238E27FC236}">
                <a16:creationId xmlns:a16="http://schemas.microsoft.com/office/drawing/2014/main" id="{1441E1E3-5EB5-4B6C-A88B-9C719E0308A5}"/>
              </a:ext>
            </a:extLst>
          </p:cNvPr>
          <p:cNvSpPr txBox="1"/>
          <p:nvPr/>
        </p:nvSpPr>
        <p:spPr>
          <a:xfrm>
            <a:off x="435996" y="6457958"/>
            <a:ext cx="10339096" cy="253916"/>
          </a:xfrm>
          <a:prstGeom prst="rect">
            <a:avLst/>
          </a:prstGeom>
          <a:noFill/>
        </p:spPr>
        <p:txBody>
          <a:bodyPr wrap="square">
            <a:spAutoFit/>
          </a:bodyPr>
          <a:lstStyle/>
          <a:p>
            <a:r>
              <a:rPr lang="zh-CN" altLang="en-US" sz="1050" dirty="0"/>
              <a:t>https://www.datacenterdynamics.com/en/opinions/cloud-vs-enterprise-data-center-networks/</a:t>
            </a:r>
          </a:p>
        </p:txBody>
      </p:sp>
      <p:cxnSp>
        <p:nvCxnSpPr>
          <p:cNvPr id="9" name="直接连接符 8">
            <a:extLst>
              <a:ext uri="{FF2B5EF4-FFF2-40B4-BE49-F238E27FC236}">
                <a16:creationId xmlns:a16="http://schemas.microsoft.com/office/drawing/2014/main" id="{15E7995A-E080-45FF-B153-8EF7E37F0F1F}"/>
              </a:ext>
            </a:extLst>
          </p:cNvPr>
          <p:cNvCxnSpPr/>
          <p:nvPr/>
        </p:nvCxnSpPr>
        <p:spPr>
          <a:xfrm>
            <a:off x="175043" y="6455517"/>
            <a:ext cx="11841914"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100G and 40G">
            <a:extLst>
              <a:ext uri="{FF2B5EF4-FFF2-40B4-BE49-F238E27FC236}">
                <a16:creationId xmlns:a16="http://schemas.microsoft.com/office/drawing/2014/main" id="{7D71A0DD-B1B5-4E07-A05A-63E4D84DB9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776" y="2037005"/>
            <a:ext cx="7091819" cy="3315815"/>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3">
            <a:extLst>
              <a:ext uri="{FF2B5EF4-FFF2-40B4-BE49-F238E27FC236}">
                <a16:creationId xmlns:a16="http://schemas.microsoft.com/office/drawing/2014/main" id="{506F8C9E-0A81-438F-9748-48035F438EC3}"/>
              </a:ext>
            </a:extLst>
          </p:cNvPr>
          <p:cNvSpPr txBox="1"/>
          <p:nvPr/>
        </p:nvSpPr>
        <p:spPr>
          <a:xfrm>
            <a:off x="1357397" y="987907"/>
            <a:ext cx="9632336" cy="646331"/>
          </a:xfrm>
          <a:prstGeom prst="rect">
            <a:avLst/>
          </a:prstGeom>
          <a:noFill/>
        </p:spPr>
        <p:txBody>
          <a:bodyPr wrap="square" rtlCol="0">
            <a:spAutoFit/>
          </a:bodyPr>
          <a:lstStyle/>
          <a:p>
            <a:r>
              <a:rPr lang="en-US" altLang="zh-CN" sz="3600" dirty="0">
                <a:latin typeface="Cambria" panose="02040503050406030204" pitchFamily="18" charset="0"/>
                <a:ea typeface="Cambria" panose="02040503050406030204" pitchFamily="18" charset="0"/>
              </a:rPr>
              <a:t>I/O device are getting faster,  but CPUs are not </a:t>
            </a:r>
            <a:endParaRPr lang="zh-CN" altLang="en-US" sz="3600" dirty="0">
              <a:latin typeface="Cambria" panose="02040503050406030204" pitchFamily="18" charset="0"/>
            </a:endParaRPr>
          </a:p>
        </p:txBody>
      </p:sp>
      <p:sp>
        <p:nvSpPr>
          <p:cNvPr id="16" name="文本框 15">
            <a:extLst>
              <a:ext uri="{FF2B5EF4-FFF2-40B4-BE49-F238E27FC236}">
                <a16:creationId xmlns:a16="http://schemas.microsoft.com/office/drawing/2014/main" id="{636C22AA-A888-4D58-A6CC-0263E0AC2717}"/>
              </a:ext>
            </a:extLst>
          </p:cNvPr>
          <p:cNvSpPr txBox="1"/>
          <p:nvPr/>
        </p:nvSpPr>
        <p:spPr>
          <a:xfrm>
            <a:off x="1025633" y="5744752"/>
            <a:ext cx="10967233" cy="646331"/>
          </a:xfrm>
          <a:prstGeom prst="rect">
            <a:avLst/>
          </a:prstGeom>
          <a:noFill/>
        </p:spPr>
        <p:txBody>
          <a:bodyPr wrap="none" rtlCol="0">
            <a:spAutoFit/>
          </a:bodyPr>
          <a:lstStyle/>
          <a:p>
            <a:r>
              <a:rPr lang="en-US" altLang="zh-CN" sz="3600" b="1" dirty="0">
                <a:solidFill>
                  <a:schemeClr val="accent5">
                    <a:lumMod val="75000"/>
                  </a:schemeClr>
                </a:solidFill>
                <a:latin typeface="Cambria" panose="02040503050406030204" pitchFamily="18" charset="0"/>
              </a:rPr>
              <a:t>The CPU is increasingly a bottleneck in datacenters</a:t>
            </a:r>
            <a:endParaRPr lang="zh-CN" altLang="en-US" sz="3600" b="1" dirty="0">
              <a:solidFill>
                <a:schemeClr val="accent5">
                  <a:lumMod val="75000"/>
                </a:schemeClr>
              </a:solidFill>
              <a:latin typeface="Cambria" panose="02040503050406030204" pitchFamily="18" charset="0"/>
            </a:endParaRPr>
          </a:p>
        </p:txBody>
      </p:sp>
      <p:sp>
        <p:nvSpPr>
          <p:cNvPr id="18" name="文本框 17">
            <a:extLst>
              <a:ext uri="{FF2B5EF4-FFF2-40B4-BE49-F238E27FC236}">
                <a16:creationId xmlns:a16="http://schemas.microsoft.com/office/drawing/2014/main" id="{79A8D03A-6BF0-4A7D-96ED-932B1892812F}"/>
              </a:ext>
            </a:extLst>
          </p:cNvPr>
          <p:cNvSpPr txBox="1"/>
          <p:nvPr/>
        </p:nvSpPr>
        <p:spPr>
          <a:xfrm>
            <a:off x="8949530" y="1635458"/>
            <a:ext cx="5365186" cy="461665"/>
          </a:xfrm>
          <a:prstGeom prst="rect">
            <a:avLst/>
          </a:prstGeom>
          <a:noFill/>
        </p:spPr>
        <p:txBody>
          <a:bodyPr wrap="square" rtlCol="0">
            <a:spAutoFit/>
          </a:bodyPr>
          <a:lstStyle/>
          <a:p>
            <a:r>
              <a:rPr lang="en-US" altLang="zh-CN" sz="2400" dirty="0">
                <a:latin typeface="Cambria" panose="02040503050406030204" pitchFamily="18" charset="0"/>
              </a:rPr>
              <a:t>CPU Speeds</a:t>
            </a:r>
            <a:endParaRPr lang="zh-CN" altLang="en-US" sz="2400" dirty="0">
              <a:latin typeface="Cambria" panose="02040503050406030204" pitchFamily="18" charset="0"/>
            </a:endParaRPr>
          </a:p>
        </p:txBody>
      </p:sp>
      <p:sp>
        <p:nvSpPr>
          <p:cNvPr id="19" name="文本框 18">
            <a:extLst>
              <a:ext uri="{FF2B5EF4-FFF2-40B4-BE49-F238E27FC236}">
                <a16:creationId xmlns:a16="http://schemas.microsoft.com/office/drawing/2014/main" id="{B45DBFE4-A32F-4663-BFBB-F70FCE406384}"/>
              </a:ext>
            </a:extLst>
          </p:cNvPr>
          <p:cNvSpPr txBox="1"/>
          <p:nvPr/>
        </p:nvSpPr>
        <p:spPr>
          <a:xfrm>
            <a:off x="2799101" y="1645075"/>
            <a:ext cx="5365186" cy="461665"/>
          </a:xfrm>
          <a:prstGeom prst="rect">
            <a:avLst/>
          </a:prstGeom>
          <a:noFill/>
        </p:spPr>
        <p:txBody>
          <a:bodyPr wrap="square" rtlCol="0">
            <a:spAutoFit/>
          </a:bodyPr>
          <a:lstStyle/>
          <a:p>
            <a:r>
              <a:rPr lang="en-US" altLang="zh-CN" sz="2400" dirty="0">
                <a:latin typeface="Cambria" panose="02040503050406030204" pitchFamily="18" charset="0"/>
              </a:rPr>
              <a:t>Network Speeds</a:t>
            </a:r>
            <a:endParaRPr lang="zh-CN" altLang="en-US" sz="2400" dirty="0">
              <a:latin typeface="Cambria" panose="02040503050406030204" pitchFamily="18" charset="0"/>
            </a:endParaRPr>
          </a:p>
        </p:txBody>
      </p:sp>
    </p:spTree>
    <p:extLst>
      <p:ext uri="{BB962C8B-B14F-4D97-AF65-F5344CB8AC3E}">
        <p14:creationId xmlns:p14="http://schemas.microsoft.com/office/powerpoint/2010/main" val="3473788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617F3DE-AE96-4620-B1BA-10043AE3A2D0}"/>
              </a:ext>
            </a:extLst>
          </p:cNvPr>
          <p:cNvSpPr txBox="1"/>
          <p:nvPr/>
        </p:nvSpPr>
        <p:spPr>
          <a:xfrm>
            <a:off x="839366" y="49100"/>
            <a:ext cx="2758967" cy="461665"/>
          </a:xfrm>
          <a:prstGeom prst="rect">
            <a:avLst/>
          </a:prstGeom>
          <a:solidFill>
            <a:schemeClr val="bg1"/>
          </a:solidFill>
        </p:spPr>
        <p:txBody>
          <a:bodyPr wrap="square" rtlCol="0">
            <a:spAutoFit/>
          </a:bodyPr>
          <a:lstStyle/>
          <a:p>
            <a:r>
              <a:rPr lang="zh-CN" altLang="en-US" sz="2400" dirty="0">
                <a:solidFill>
                  <a:srgbClr val="0043DB"/>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rPr>
              <a:t>网络包接收的过程</a:t>
            </a:r>
          </a:p>
        </p:txBody>
      </p:sp>
      <p:pic>
        <p:nvPicPr>
          <p:cNvPr id="7" name="图片 6">
            <a:extLst>
              <a:ext uri="{FF2B5EF4-FFF2-40B4-BE49-F238E27FC236}">
                <a16:creationId xmlns:a16="http://schemas.microsoft.com/office/drawing/2014/main" id="{E412B9CD-74D9-43ED-8150-0966EDFA01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5328"/>
          <a:stretch/>
        </p:blipFill>
        <p:spPr>
          <a:xfrm>
            <a:off x="249729" y="49100"/>
            <a:ext cx="589637" cy="362722"/>
          </a:xfrm>
          <a:prstGeom prst="rect">
            <a:avLst/>
          </a:prstGeom>
        </p:spPr>
      </p:pic>
      <p:pic>
        <p:nvPicPr>
          <p:cNvPr id="8" name="内容占位符 4">
            <a:extLst>
              <a:ext uri="{FF2B5EF4-FFF2-40B4-BE49-F238E27FC236}">
                <a16:creationId xmlns:a16="http://schemas.microsoft.com/office/drawing/2014/main" id="{0673CFC0-F101-4A17-A2F2-51F6436B49A9}"/>
              </a:ext>
            </a:extLst>
          </p:cNvPr>
          <p:cNvPicPr>
            <a:picLocks noChangeAspect="1"/>
          </p:cNvPicPr>
          <p:nvPr/>
        </p:nvPicPr>
        <p:blipFill rotWithShape="1">
          <a:blip r:embed="rId4">
            <a:extLst>
              <a:ext uri="{28A0092B-C50C-407E-A947-70E740481C1C}">
                <a14:useLocalDpi xmlns:a14="http://schemas.microsoft.com/office/drawing/2010/main" val="0"/>
              </a:ext>
            </a:extLst>
          </a:blip>
          <a:srcRect l="32950" t="21087" b="52820"/>
          <a:stretch/>
        </p:blipFill>
        <p:spPr>
          <a:xfrm>
            <a:off x="544547" y="1361251"/>
            <a:ext cx="7402790" cy="4005657"/>
          </a:xfrm>
          <a:prstGeom prst="rect">
            <a:avLst/>
          </a:prstGeom>
        </p:spPr>
      </p:pic>
      <p:pic>
        <p:nvPicPr>
          <p:cNvPr id="10" name="图片 9">
            <a:extLst>
              <a:ext uri="{FF2B5EF4-FFF2-40B4-BE49-F238E27FC236}">
                <a16:creationId xmlns:a16="http://schemas.microsoft.com/office/drawing/2014/main" id="{F5E63784-4A34-4865-BA79-E2B026DE0C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5762" y="279932"/>
            <a:ext cx="4206641" cy="4005657"/>
          </a:xfrm>
          <a:prstGeom prst="rect">
            <a:avLst/>
          </a:prstGeom>
        </p:spPr>
      </p:pic>
    </p:spTree>
    <p:extLst>
      <p:ext uri="{BB962C8B-B14F-4D97-AF65-F5344CB8AC3E}">
        <p14:creationId xmlns:p14="http://schemas.microsoft.com/office/powerpoint/2010/main" val="1369862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6">
            <a:extLst>
              <a:ext uri="{FF2B5EF4-FFF2-40B4-BE49-F238E27FC236}">
                <a16:creationId xmlns:a16="http://schemas.microsoft.com/office/drawing/2014/main" id="{C9A49E3D-0526-4F79-B00E-C62C4F7FA254}"/>
              </a:ext>
            </a:extLst>
          </p:cNvPr>
          <p:cNvGraphicFramePr>
            <a:graphicFrameLocks noGrp="1"/>
          </p:cNvGraphicFramePr>
          <p:nvPr>
            <p:ph idx="1"/>
            <p:extLst>
              <p:ext uri="{D42A27DB-BD31-4B8C-83A1-F6EECF244321}">
                <p14:modId xmlns:p14="http://schemas.microsoft.com/office/powerpoint/2010/main" val="1751263302"/>
              </p:ext>
            </p:extLst>
          </p:nvPr>
        </p:nvGraphicFramePr>
        <p:xfrm>
          <a:off x="182869" y="795572"/>
          <a:ext cx="4587675" cy="2444918"/>
        </p:xfrm>
        <a:graphic>
          <a:graphicData uri="http://schemas.openxmlformats.org/drawingml/2006/chart">
            <c:chart xmlns:c="http://schemas.openxmlformats.org/drawingml/2006/chart" xmlns:r="http://schemas.openxmlformats.org/officeDocument/2006/relationships" r:id="rId3"/>
          </a:graphicData>
        </a:graphic>
      </p:graphicFrame>
      <p:sp>
        <p:nvSpPr>
          <p:cNvPr id="8" name="文本框 7">
            <a:extLst>
              <a:ext uri="{FF2B5EF4-FFF2-40B4-BE49-F238E27FC236}">
                <a16:creationId xmlns:a16="http://schemas.microsoft.com/office/drawing/2014/main" id="{BC987135-8DD3-4746-8BA1-D9E1642BE967}"/>
              </a:ext>
            </a:extLst>
          </p:cNvPr>
          <p:cNvSpPr txBox="1"/>
          <p:nvPr/>
        </p:nvSpPr>
        <p:spPr>
          <a:xfrm>
            <a:off x="6698828" y="1066476"/>
            <a:ext cx="5029200" cy="1015663"/>
          </a:xfrm>
          <a:prstGeom prst="rect">
            <a:avLst/>
          </a:prstGeom>
          <a:noFill/>
        </p:spPr>
        <p:txBody>
          <a:bodyPr wrap="square" rtlCol="0">
            <a:spAutoFit/>
          </a:bodyPr>
          <a:lstStyle/>
          <a:p>
            <a:r>
              <a:rPr lang="en-US" altLang="zh-CN" sz="2800" dirty="0">
                <a:latin typeface="Cambria" panose="02040503050406030204" pitchFamily="18" charset="0"/>
              </a:rPr>
              <a:t>OS kernels consume a </a:t>
            </a:r>
            <a:r>
              <a:rPr lang="en-US" altLang="zh-CN" sz="3200" dirty="0">
                <a:latin typeface="Cambria" panose="02040503050406030204" pitchFamily="18" charset="0"/>
              </a:rPr>
              <a:t>big</a:t>
            </a:r>
            <a:r>
              <a:rPr lang="en-US" altLang="zh-CN" sz="2800" dirty="0">
                <a:latin typeface="Cambria" panose="02040503050406030204" pitchFamily="18" charset="0"/>
              </a:rPr>
              <a:t> percentage of CPU cycles</a:t>
            </a:r>
            <a:endParaRPr lang="zh-CN" altLang="en-US" sz="2800" dirty="0">
              <a:latin typeface="Cambria" panose="02040503050406030204" pitchFamily="18" charset="0"/>
            </a:endParaRPr>
          </a:p>
        </p:txBody>
      </p:sp>
      <p:sp>
        <p:nvSpPr>
          <p:cNvPr id="13" name="文本框 12">
            <a:extLst>
              <a:ext uri="{FF2B5EF4-FFF2-40B4-BE49-F238E27FC236}">
                <a16:creationId xmlns:a16="http://schemas.microsoft.com/office/drawing/2014/main" id="{8E85B746-BE5F-41E9-95F4-273DE80C95E0}"/>
              </a:ext>
            </a:extLst>
          </p:cNvPr>
          <p:cNvSpPr txBox="1"/>
          <p:nvPr/>
        </p:nvSpPr>
        <p:spPr>
          <a:xfrm>
            <a:off x="485140" y="6387914"/>
            <a:ext cx="6456680" cy="276999"/>
          </a:xfrm>
          <a:prstGeom prst="rect">
            <a:avLst/>
          </a:prstGeom>
          <a:noFill/>
        </p:spPr>
        <p:txBody>
          <a:bodyPr wrap="square">
            <a:spAutoFit/>
          </a:bodyPr>
          <a:lstStyle/>
          <a:p>
            <a:r>
              <a:rPr lang="en-US" altLang="zh-CN" sz="1200" dirty="0">
                <a:latin typeface="Cambria" panose="02040503050406030204" pitchFamily="18" charset="0"/>
                <a:ea typeface="Cambria" panose="02040503050406030204" pitchFamily="18" charset="0"/>
              </a:rPr>
              <a:t>[1] Arrakis: The Operating System is the Control Plane</a:t>
            </a:r>
            <a:endParaRPr lang="zh-CN" altLang="en-US" sz="1200" dirty="0">
              <a:latin typeface="Cambria" panose="02040503050406030204" pitchFamily="18" charset="0"/>
            </a:endParaRPr>
          </a:p>
        </p:txBody>
      </p:sp>
      <p:cxnSp>
        <p:nvCxnSpPr>
          <p:cNvPr id="16" name="直接连接符 15">
            <a:extLst>
              <a:ext uri="{FF2B5EF4-FFF2-40B4-BE49-F238E27FC236}">
                <a16:creationId xmlns:a16="http://schemas.microsoft.com/office/drawing/2014/main" id="{5E264F04-A8F7-4002-A3AA-D887134C8815}"/>
              </a:ext>
            </a:extLst>
          </p:cNvPr>
          <p:cNvCxnSpPr/>
          <p:nvPr/>
        </p:nvCxnSpPr>
        <p:spPr>
          <a:xfrm>
            <a:off x="175043" y="6390985"/>
            <a:ext cx="11841914"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4F57ECF3-C163-4901-8B6B-A24B99DF911E}"/>
              </a:ext>
            </a:extLst>
          </p:cNvPr>
          <p:cNvSpPr txBox="1"/>
          <p:nvPr/>
        </p:nvSpPr>
        <p:spPr>
          <a:xfrm>
            <a:off x="6510746" y="4979635"/>
            <a:ext cx="5540829" cy="954107"/>
          </a:xfrm>
          <a:prstGeom prst="rect">
            <a:avLst/>
          </a:prstGeom>
          <a:noFill/>
        </p:spPr>
        <p:txBody>
          <a:bodyPr wrap="square" rtlCol="0">
            <a:spAutoFit/>
          </a:bodyPr>
          <a:lstStyle/>
          <a:p>
            <a:r>
              <a:rPr lang="en-US" altLang="zh-CN" sz="2800" dirty="0">
                <a:latin typeface="Cambria" panose="02040503050406030204" pitchFamily="18" charset="0"/>
              </a:rPr>
              <a:t>OS kernel can no longer keep up with datacenter application or I/O</a:t>
            </a:r>
            <a:endParaRPr lang="zh-CN" altLang="en-US" sz="2800" dirty="0">
              <a:latin typeface="Cambria" panose="02040503050406030204" pitchFamily="18" charset="0"/>
            </a:endParaRPr>
          </a:p>
        </p:txBody>
      </p:sp>
      <p:pic>
        <p:nvPicPr>
          <p:cNvPr id="19" name="图片 18">
            <a:extLst>
              <a:ext uri="{FF2B5EF4-FFF2-40B4-BE49-F238E27FC236}">
                <a16:creationId xmlns:a16="http://schemas.microsoft.com/office/drawing/2014/main" id="{C95FC71A-9567-4D4A-99DC-F38043635234}"/>
              </a:ext>
            </a:extLst>
          </p:cNvPr>
          <p:cNvPicPr>
            <a:picLocks noChangeAspect="1"/>
          </p:cNvPicPr>
          <p:nvPr/>
        </p:nvPicPr>
        <p:blipFill>
          <a:blip r:embed="rId4"/>
          <a:stretch>
            <a:fillRect/>
          </a:stretch>
        </p:blipFill>
        <p:spPr>
          <a:xfrm>
            <a:off x="6698828" y="2141707"/>
            <a:ext cx="4594428" cy="2574586"/>
          </a:xfrm>
          <a:prstGeom prst="rect">
            <a:avLst/>
          </a:prstGeom>
        </p:spPr>
      </p:pic>
      <p:sp>
        <p:nvSpPr>
          <p:cNvPr id="20" name="文本框 19">
            <a:extLst>
              <a:ext uri="{FF2B5EF4-FFF2-40B4-BE49-F238E27FC236}">
                <a16:creationId xmlns:a16="http://schemas.microsoft.com/office/drawing/2014/main" id="{C0FBD696-9893-4E47-9FA6-54778E5F50D1}"/>
              </a:ext>
            </a:extLst>
          </p:cNvPr>
          <p:cNvSpPr txBox="1"/>
          <p:nvPr/>
        </p:nvSpPr>
        <p:spPr>
          <a:xfrm>
            <a:off x="1101819" y="216907"/>
            <a:ext cx="2906301" cy="646331"/>
          </a:xfrm>
          <a:prstGeom prst="rect">
            <a:avLst/>
          </a:prstGeom>
          <a:solidFill>
            <a:schemeClr val="bg1"/>
          </a:solidFill>
        </p:spPr>
        <p:txBody>
          <a:bodyPr wrap="square" rtlCol="0">
            <a:spAutoFit/>
          </a:bodyPr>
          <a:lstStyle/>
          <a:p>
            <a:r>
              <a:rPr lang="en-US" altLang="zh-CN" sz="3600" dirty="0">
                <a:solidFill>
                  <a:srgbClr val="0043DB"/>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rPr>
              <a:t>Introduction</a:t>
            </a:r>
            <a:endParaRPr lang="zh-CN" altLang="en-US" sz="3600" dirty="0">
              <a:solidFill>
                <a:srgbClr val="0043DB"/>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endParaRPr>
          </a:p>
        </p:txBody>
      </p:sp>
      <p:pic>
        <p:nvPicPr>
          <p:cNvPr id="21" name="图片 20">
            <a:extLst>
              <a:ext uri="{FF2B5EF4-FFF2-40B4-BE49-F238E27FC236}">
                <a16:creationId xmlns:a16="http://schemas.microsoft.com/office/drawing/2014/main" id="{71EA5443-E0FC-44A1-A396-FEFF59A669C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75328"/>
          <a:stretch/>
        </p:blipFill>
        <p:spPr>
          <a:xfrm>
            <a:off x="435996" y="372266"/>
            <a:ext cx="589637" cy="362722"/>
          </a:xfrm>
          <a:prstGeom prst="rect">
            <a:avLst/>
          </a:prstGeom>
        </p:spPr>
      </p:pic>
      <p:sp>
        <p:nvSpPr>
          <p:cNvPr id="25" name="箭头: 右 24">
            <a:extLst>
              <a:ext uri="{FF2B5EF4-FFF2-40B4-BE49-F238E27FC236}">
                <a16:creationId xmlns:a16="http://schemas.microsoft.com/office/drawing/2014/main" id="{311DB270-1AEE-4B0D-983A-83BCD6524544}"/>
              </a:ext>
            </a:extLst>
          </p:cNvPr>
          <p:cNvSpPr/>
          <p:nvPr/>
        </p:nvSpPr>
        <p:spPr>
          <a:xfrm>
            <a:off x="4874261" y="1496785"/>
            <a:ext cx="1493520" cy="438695"/>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箭头: 右 14">
            <a:extLst>
              <a:ext uri="{FF2B5EF4-FFF2-40B4-BE49-F238E27FC236}">
                <a16:creationId xmlns:a16="http://schemas.microsoft.com/office/drawing/2014/main" id="{CDA6E405-2A7B-43CE-AA6C-5BDBB7BCA00B}"/>
              </a:ext>
            </a:extLst>
          </p:cNvPr>
          <p:cNvSpPr/>
          <p:nvPr/>
        </p:nvSpPr>
        <p:spPr>
          <a:xfrm>
            <a:off x="5969000" y="5082904"/>
            <a:ext cx="541746" cy="438695"/>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4" name="图表 3">
            <a:extLst>
              <a:ext uri="{FF2B5EF4-FFF2-40B4-BE49-F238E27FC236}">
                <a16:creationId xmlns:a16="http://schemas.microsoft.com/office/drawing/2014/main" id="{8EE69904-7C52-453B-BE04-F09766E4F319}"/>
              </a:ext>
            </a:extLst>
          </p:cNvPr>
          <p:cNvGraphicFramePr/>
          <p:nvPr>
            <p:extLst>
              <p:ext uri="{D42A27DB-BD31-4B8C-83A1-F6EECF244321}">
                <p14:modId xmlns:p14="http://schemas.microsoft.com/office/powerpoint/2010/main" val="2829451796"/>
              </p:ext>
            </p:extLst>
          </p:nvPr>
        </p:nvGraphicFramePr>
        <p:xfrm>
          <a:off x="557452" y="3954670"/>
          <a:ext cx="5063569" cy="204993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657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 name="直接箭头连接符 285">
            <a:extLst>
              <a:ext uri="{FF2B5EF4-FFF2-40B4-BE49-F238E27FC236}">
                <a16:creationId xmlns:a16="http://schemas.microsoft.com/office/drawing/2014/main" id="{27DB00DC-664A-45CC-9295-87FDD8937F3C}"/>
              </a:ext>
            </a:extLst>
          </p:cNvPr>
          <p:cNvCxnSpPr>
            <a:cxnSpLocks/>
            <a:stCxn id="33" idx="2"/>
            <a:endCxn id="37" idx="0"/>
          </p:cNvCxnSpPr>
          <p:nvPr/>
        </p:nvCxnSpPr>
        <p:spPr>
          <a:xfrm>
            <a:off x="4168622" y="2572989"/>
            <a:ext cx="14916" cy="10004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图片 9">
            <a:extLst>
              <a:ext uri="{FF2B5EF4-FFF2-40B4-BE49-F238E27FC236}">
                <a16:creationId xmlns:a16="http://schemas.microsoft.com/office/drawing/2014/main" id="{A6BB288D-4E0E-4D61-8CE7-391E4DE8B9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5328"/>
          <a:stretch/>
        </p:blipFill>
        <p:spPr>
          <a:xfrm>
            <a:off x="435996" y="215376"/>
            <a:ext cx="589637" cy="362722"/>
          </a:xfrm>
          <a:prstGeom prst="rect">
            <a:avLst/>
          </a:prstGeom>
        </p:spPr>
      </p:pic>
      <p:pic>
        <p:nvPicPr>
          <p:cNvPr id="11" name="图片 10">
            <a:extLst>
              <a:ext uri="{FF2B5EF4-FFF2-40B4-BE49-F238E27FC236}">
                <a16:creationId xmlns:a16="http://schemas.microsoft.com/office/drawing/2014/main" id="{08A616C4-C2AA-4378-BB58-3B1C3F9B1A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57506" y="58344"/>
            <a:ext cx="2359450" cy="550083"/>
          </a:xfrm>
          <a:prstGeom prst="rect">
            <a:avLst/>
          </a:prstGeom>
        </p:spPr>
      </p:pic>
      <p:sp>
        <p:nvSpPr>
          <p:cNvPr id="33" name="矩形: 圆角 32">
            <a:extLst>
              <a:ext uri="{FF2B5EF4-FFF2-40B4-BE49-F238E27FC236}">
                <a16:creationId xmlns:a16="http://schemas.microsoft.com/office/drawing/2014/main" id="{EA4DCCAD-3EF4-4D3C-A207-4B8984E54817}"/>
              </a:ext>
            </a:extLst>
          </p:cNvPr>
          <p:cNvSpPr/>
          <p:nvPr/>
        </p:nvSpPr>
        <p:spPr>
          <a:xfrm>
            <a:off x="3167944" y="1954424"/>
            <a:ext cx="2001355" cy="618565"/>
          </a:xfrm>
          <a:prstGeom prst="roundRect">
            <a:avLst/>
          </a:prstGeom>
          <a:solidFill>
            <a:srgbClr val="98BE7A"/>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2000" dirty="0">
                <a:solidFill>
                  <a:schemeClr val="tx1"/>
                </a:solidFill>
                <a:latin typeface="Cambria" panose="02040503050406030204" pitchFamily="18" charset="0"/>
                <a:ea typeface="Cambria" panose="02040503050406030204" pitchFamily="18" charset="0"/>
              </a:rPr>
              <a:t>Redis</a:t>
            </a:r>
            <a:endParaRPr lang="zh-CN" altLang="en-US" sz="2000" dirty="0">
              <a:solidFill>
                <a:schemeClr val="tx1"/>
              </a:solidFill>
              <a:latin typeface="Cambria" panose="02040503050406030204" pitchFamily="18" charset="0"/>
            </a:endParaRPr>
          </a:p>
        </p:txBody>
      </p:sp>
      <p:sp>
        <p:nvSpPr>
          <p:cNvPr id="36" name="箭头: 五边形 35">
            <a:extLst>
              <a:ext uri="{FF2B5EF4-FFF2-40B4-BE49-F238E27FC236}">
                <a16:creationId xmlns:a16="http://schemas.microsoft.com/office/drawing/2014/main" id="{4778A734-0089-4A6C-92E1-F77FA3BD6FC9}"/>
              </a:ext>
            </a:extLst>
          </p:cNvPr>
          <p:cNvSpPr/>
          <p:nvPr/>
        </p:nvSpPr>
        <p:spPr>
          <a:xfrm>
            <a:off x="659572" y="2754806"/>
            <a:ext cx="2088000" cy="618565"/>
          </a:xfrm>
          <a:prstGeom prst="homePlate">
            <a:avLst/>
          </a:pr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2000" dirty="0">
                <a:solidFill>
                  <a:schemeClr val="tx1"/>
                </a:solidFill>
                <a:latin typeface="Cambria" panose="02040503050406030204" pitchFamily="18" charset="0"/>
                <a:ea typeface="Cambria" panose="02040503050406030204" pitchFamily="18" charset="0"/>
              </a:rPr>
              <a:t>Kernel space</a:t>
            </a:r>
            <a:endParaRPr lang="zh-CN" altLang="en-US" sz="2000" dirty="0">
              <a:solidFill>
                <a:schemeClr val="tx1"/>
              </a:solidFill>
              <a:latin typeface="Cambria" panose="02040503050406030204" pitchFamily="18" charset="0"/>
            </a:endParaRPr>
          </a:p>
        </p:txBody>
      </p:sp>
      <p:sp>
        <p:nvSpPr>
          <p:cNvPr id="35" name="矩形: 圆角 34">
            <a:extLst>
              <a:ext uri="{FF2B5EF4-FFF2-40B4-BE49-F238E27FC236}">
                <a16:creationId xmlns:a16="http://schemas.microsoft.com/office/drawing/2014/main" id="{CD094C3E-7A9C-48ED-9D9A-C49E6D11DCEC}"/>
              </a:ext>
            </a:extLst>
          </p:cNvPr>
          <p:cNvSpPr/>
          <p:nvPr/>
        </p:nvSpPr>
        <p:spPr>
          <a:xfrm>
            <a:off x="3178043" y="2721013"/>
            <a:ext cx="2001355" cy="291579"/>
          </a:xfrm>
          <a:prstGeom prst="roundRect">
            <a:avLst/>
          </a:pr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2000" dirty="0">
                <a:solidFill>
                  <a:schemeClr val="tx1"/>
                </a:solidFill>
                <a:latin typeface="Cambria" panose="02040503050406030204" pitchFamily="18" charset="0"/>
                <a:ea typeface="Cambria" panose="02040503050406030204" pitchFamily="18" charset="0"/>
              </a:rPr>
              <a:t>OS Management</a:t>
            </a:r>
            <a:endParaRPr lang="zh-CN" altLang="en-US" sz="2000" dirty="0">
              <a:solidFill>
                <a:schemeClr val="tx1"/>
              </a:solidFill>
              <a:latin typeface="Cambria" panose="02040503050406030204" pitchFamily="18" charset="0"/>
            </a:endParaRPr>
          </a:p>
        </p:txBody>
      </p:sp>
      <p:sp>
        <p:nvSpPr>
          <p:cNvPr id="38" name="矩形: 圆角 37">
            <a:extLst>
              <a:ext uri="{FF2B5EF4-FFF2-40B4-BE49-F238E27FC236}">
                <a16:creationId xmlns:a16="http://schemas.microsoft.com/office/drawing/2014/main" id="{8D4E9BEA-77C9-4B9B-9BA7-F56570BFAB1C}"/>
              </a:ext>
            </a:extLst>
          </p:cNvPr>
          <p:cNvSpPr/>
          <p:nvPr/>
        </p:nvSpPr>
        <p:spPr>
          <a:xfrm>
            <a:off x="3167944" y="3053775"/>
            <a:ext cx="1992686" cy="269128"/>
          </a:xfrm>
          <a:prstGeom prst="roundRect">
            <a:avLst/>
          </a:pr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2000" dirty="0">
                <a:solidFill>
                  <a:schemeClr val="tx1"/>
                </a:solidFill>
                <a:latin typeface="Cambria" panose="02040503050406030204" pitchFamily="18" charset="0"/>
                <a:ea typeface="Cambria" panose="02040503050406030204" pitchFamily="18" charset="0"/>
              </a:rPr>
              <a:t>OS Protection</a:t>
            </a:r>
            <a:endParaRPr lang="zh-CN" altLang="en-US" sz="2000" dirty="0">
              <a:solidFill>
                <a:schemeClr val="tx1"/>
              </a:solidFill>
              <a:latin typeface="Cambria" panose="02040503050406030204" pitchFamily="18" charset="0"/>
            </a:endParaRPr>
          </a:p>
        </p:txBody>
      </p:sp>
      <p:sp>
        <p:nvSpPr>
          <p:cNvPr id="37" name="矩形: 圆角 36">
            <a:extLst>
              <a:ext uri="{FF2B5EF4-FFF2-40B4-BE49-F238E27FC236}">
                <a16:creationId xmlns:a16="http://schemas.microsoft.com/office/drawing/2014/main" id="{8871FD55-D654-440F-BFE7-F0D1DCEA0853}"/>
              </a:ext>
            </a:extLst>
          </p:cNvPr>
          <p:cNvSpPr/>
          <p:nvPr/>
        </p:nvSpPr>
        <p:spPr>
          <a:xfrm>
            <a:off x="3187678" y="3573409"/>
            <a:ext cx="1991719" cy="70408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000" dirty="0">
                <a:solidFill>
                  <a:schemeClr val="tx1"/>
                </a:solidFill>
                <a:latin typeface="Cambria" panose="02040503050406030204" pitchFamily="18" charset="0"/>
                <a:ea typeface="Cambria" panose="02040503050406030204" pitchFamily="18" charset="0"/>
              </a:rPr>
              <a:t>CPU</a:t>
            </a:r>
            <a:endParaRPr lang="zh-CN" altLang="en-US" sz="2000" dirty="0">
              <a:solidFill>
                <a:schemeClr val="tx1"/>
              </a:solidFill>
              <a:latin typeface="Cambria" panose="02040503050406030204" pitchFamily="18" charset="0"/>
            </a:endParaRPr>
          </a:p>
        </p:txBody>
      </p:sp>
      <p:sp>
        <p:nvSpPr>
          <p:cNvPr id="40" name="矩形: 圆角 39">
            <a:extLst>
              <a:ext uri="{FF2B5EF4-FFF2-40B4-BE49-F238E27FC236}">
                <a16:creationId xmlns:a16="http://schemas.microsoft.com/office/drawing/2014/main" id="{2CE4363A-3877-44D3-8B50-71C620FC9F44}"/>
              </a:ext>
            </a:extLst>
          </p:cNvPr>
          <p:cNvSpPr/>
          <p:nvPr/>
        </p:nvSpPr>
        <p:spPr>
          <a:xfrm>
            <a:off x="5571321" y="3573409"/>
            <a:ext cx="1963271" cy="70408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000" dirty="0">
                <a:solidFill>
                  <a:schemeClr val="tx1"/>
                </a:solidFill>
                <a:latin typeface="Cambria" panose="02040503050406030204" pitchFamily="18" charset="0"/>
                <a:ea typeface="Cambria" panose="02040503050406030204" pitchFamily="18" charset="0"/>
              </a:rPr>
              <a:t>I/O Device</a:t>
            </a:r>
            <a:endParaRPr lang="zh-CN" altLang="en-US" sz="2000" dirty="0">
              <a:solidFill>
                <a:schemeClr val="tx1"/>
              </a:solidFill>
              <a:latin typeface="Cambria" panose="02040503050406030204" pitchFamily="18" charset="0"/>
            </a:endParaRPr>
          </a:p>
        </p:txBody>
      </p:sp>
      <p:sp>
        <p:nvSpPr>
          <p:cNvPr id="221" name="矩形 220">
            <a:extLst>
              <a:ext uri="{FF2B5EF4-FFF2-40B4-BE49-F238E27FC236}">
                <a16:creationId xmlns:a16="http://schemas.microsoft.com/office/drawing/2014/main" id="{8376BF44-F583-4977-AA01-B6EAB6EA499B}"/>
              </a:ext>
            </a:extLst>
          </p:cNvPr>
          <p:cNvSpPr/>
          <p:nvPr/>
        </p:nvSpPr>
        <p:spPr>
          <a:xfrm>
            <a:off x="5855112" y="4623763"/>
            <a:ext cx="1319245" cy="1214343"/>
          </a:xfrm>
          <a:prstGeom prst="rect">
            <a:avLst/>
          </a:prstGeom>
          <a:solidFill>
            <a:schemeClr val="accent3"/>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22" name="矩形 221">
            <a:extLst>
              <a:ext uri="{FF2B5EF4-FFF2-40B4-BE49-F238E27FC236}">
                <a16:creationId xmlns:a16="http://schemas.microsoft.com/office/drawing/2014/main" id="{C3BF54C8-E2D5-48B5-B84D-72D327633E22}"/>
              </a:ext>
            </a:extLst>
          </p:cNvPr>
          <p:cNvSpPr/>
          <p:nvPr/>
        </p:nvSpPr>
        <p:spPr>
          <a:xfrm>
            <a:off x="6129417" y="4818226"/>
            <a:ext cx="362636" cy="344577"/>
          </a:xfrm>
          <a:prstGeom prst="rect">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23" name="任意多边形: 形状 9">
            <a:extLst>
              <a:ext uri="{FF2B5EF4-FFF2-40B4-BE49-F238E27FC236}">
                <a16:creationId xmlns:a16="http://schemas.microsoft.com/office/drawing/2014/main" id="{8C385536-A3D1-4A78-8087-BB17F4A620D6}"/>
              </a:ext>
            </a:extLst>
          </p:cNvPr>
          <p:cNvSpPr/>
          <p:nvPr/>
        </p:nvSpPr>
        <p:spPr>
          <a:xfrm>
            <a:off x="6207944" y="4911550"/>
            <a:ext cx="133350" cy="0"/>
          </a:xfrm>
          <a:custGeom>
            <a:avLst/>
            <a:gdLst>
              <a:gd name="connsiteX0" fmla="*/ 0 w 133350"/>
              <a:gd name="connsiteY0" fmla="*/ 0 h 0"/>
              <a:gd name="connsiteX1" fmla="*/ 133350 w 133350"/>
              <a:gd name="connsiteY1" fmla="*/ 0 h 0"/>
            </a:gdLst>
            <a:ahLst/>
            <a:cxnLst>
              <a:cxn ang="0">
                <a:pos x="connsiteX0" y="connsiteY0"/>
              </a:cxn>
              <a:cxn ang="0">
                <a:pos x="connsiteX1" y="connsiteY1"/>
              </a:cxn>
            </a:cxnLst>
            <a:rect l="l" t="t" r="r" b="b"/>
            <a:pathLst>
              <a:path w="133350">
                <a:moveTo>
                  <a:pt x="0" y="0"/>
                </a:moveTo>
                <a:lnTo>
                  <a:pt x="133350"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24" name="任意多边形: 形状 10">
            <a:extLst>
              <a:ext uri="{FF2B5EF4-FFF2-40B4-BE49-F238E27FC236}">
                <a16:creationId xmlns:a16="http://schemas.microsoft.com/office/drawing/2014/main" id="{0B0B6667-B179-49B0-88C9-57CA534835D9}"/>
              </a:ext>
            </a:extLst>
          </p:cNvPr>
          <p:cNvSpPr/>
          <p:nvPr/>
        </p:nvSpPr>
        <p:spPr>
          <a:xfrm>
            <a:off x="6214294" y="4949650"/>
            <a:ext cx="95250" cy="0"/>
          </a:xfrm>
          <a:custGeom>
            <a:avLst/>
            <a:gdLst>
              <a:gd name="connsiteX0" fmla="*/ 0 w 95250"/>
              <a:gd name="connsiteY0" fmla="*/ 0 h 0"/>
              <a:gd name="connsiteX1" fmla="*/ 95250 w 95250"/>
              <a:gd name="connsiteY1" fmla="*/ 0 h 0"/>
            </a:gdLst>
            <a:ahLst/>
            <a:cxnLst>
              <a:cxn ang="0">
                <a:pos x="connsiteX0" y="connsiteY0"/>
              </a:cxn>
              <a:cxn ang="0">
                <a:pos x="connsiteX1" y="connsiteY1"/>
              </a:cxn>
            </a:cxnLst>
            <a:rect l="l" t="t" r="r" b="b"/>
            <a:pathLst>
              <a:path w="95250">
                <a:moveTo>
                  <a:pt x="0" y="0"/>
                </a:moveTo>
                <a:lnTo>
                  <a:pt x="95250"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25" name="任意多边形: 形状 12">
            <a:extLst>
              <a:ext uri="{FF2B5EF4-FFF2-40B4-BE49-F238E27FC236}">
                <a16:creationId xmlns:a16="http://schemas.microsoft.com/office/drawing/2014/main" id="{67C53ABD-48A7-4F60-8150-F1B4750A0FA9}"/>
              </a:ext>
            </a:extLst>
          </p:cNvPr>
          <p:cNvSpPr/>
          <p:nvPr/>
        </p:nvSpPr>
        <p:spPr>
          <a:xfrm>
            <a:off x="6202108" y="4702921"/>
            <a:ext cx="45719" cy="111993"/>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26" name="任意多边形: 形状 14">
            <a:extLst>
              <a:ext uri="{FF2B5EF4-FFF2-40B4-BE49-F238E27FC236}">
                <a16:creationId xmlns:a16="http://schemas.microsoft.com/office/drawing/2014/main" id="{3D172F4E-0200-426C-BCB2-30AA117F7EFF}"/>
              </a:ext>
            </a:extLst>
          </p:cNvPr>
          <p:cNvSpPr/>
          <p:nvPr/>
        </p:nvSpPr>
        <p:spPr>
          <a:xfrm>
            <a:off x="6411720" y="4699692"/>
            <a:ext cx="56517" cy="117292"/>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27" name="任意多边形: 形状 15">
            <a:extLst>
              <a:ext uri="{FF2B5EF4-FFF2-40B4-BE49-F238E27FC236}">
                <a16:creationId xmlns:a16="http://schemas.microsoft.com/office/drawing/2014/main" id="{3E58B1C0-E967-43A6-BE03-9ACCE3CE2CDB}"/>
              </a:ext>
            </a:extLst>
          </p:cNvPr>
          <p:cNvSpPr/>
          <p:nvPr/>
        </p:nvSpPr>
        <p:spPr>
          <a:xfrm rot="5400000">
            <a:off x="6528291" y="4854002"/>
            <a:ext cx="45719" cy="118197"/>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28" name="任意多边形: 形状 16">
            <a:extLst>
              <a:ext uri="{FF2B5EF4-FFF2-40B4-BE49-F238E27FC236}">
                <a16:creationId xmlns:a16="http://schemas.microsoft.com/office/drawing/2014/main" id="{7F52B19E-45BD-4156-BB7D-59B9D09723C3}"/>
              </a:ext>
            </a:extLst>
          </p:cNvPr>
          <p:cNvSpPr/>
          <p:nvPr/>
        </p:nvSpPr>
        <p:spPr>
          <a:xfrm rot="5400000">
            <a:off x="6528298" y="4974879"/>
            <a:ext cx="54927" cy="108980"/>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29" name="任意多边形: 形状 17">
            <a:extLst>
              <a:ext uri="{FF2B5EF4-FFF2-40B4-BE49-F238E27FC236}">
                <a16:creationId xmlns:a16="http://schemas.microsoft.com/office/drawing/2014/main" id="{E866C46C-E856-4ABA-8988-ACB2ACFFBC01}"/>
              </a:ext>
            </a:extLst>
          </p:cNvPr>
          <p:cNvSpPr/>
          <p:nvPr/>
        </p:nvSpPr>
        <p:spPr>
          <a:xfrm rot="5400000">
            <a:off x="6524386" y="5082939"/>
            <a:ext cx="62348" cy="109385"/>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0" name="任意多边形: 形状 18">
            <a:extLst>
              <a:ext uri="{FF2B5EF4-FFF2-40B4-BE49-F238E27FC236}">
                <a16:creationId xmlns:a16="http://schemas.microsoft.com/office/drawing/2014/main" id="{D0C22C20-7143-42F6-853C-1567EF29A2F0}"/>
              </a:ext>
            </a:extLst>
          </p:cNvPr>
          <p:cNvSpPr/>
          <p:nvPr/>
        </p:nvSpPr>
        <p:spPr>
          <a:xfrm rot="5400000">
            <a:off x="6037780" y="4867920"/>
            <a:ext cx="60705" cy="113826"/>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1" name="任意多边形: 形状 19">
            <a:extLst>
              <a:ext uri="{FF2B5EF4-FFF2-40B4-BE49-F238E27FC236}">
                <a16:creationId xmlns:a16="http://schemas.microsoft.com/office/drawing/2014/main" id="{716314A7-6725-48CD-945C-141871C4198A}"/>
              </a:ext>
            </a:extLst>
          </p:cNvPr>
          <p:cNvSpPr/>
          <p:nvPr/>
        </p:nvSpPr>
        <p:spPr>
          <a:xfrm rot="5400000">
            <a:off x="6033313" y="4979810"/>
            <a:ext cx="69639" cy="113829"/>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2" name="任意多边形: 形状 20">
            <a:extLst>
              <a:ext uri="{FF2B5EF4-FFF2-40B4-BE49-F238E27FC236}">
                <a16:creationId xmlns:a16="http://schemas.microsoft.com/office/drawing/2014/main" id="{D61FF12A-95F7-4685-BA5D-7DCB85B50AC1}"/>
              </a:ext>
            </a:extLst>
          </p:cNvPr>
          <p:cNvSpPr/>
          <p:nvPr/>
        </p:nvSpPr>
        <p:spPr>
          <a:xfrm rot="5400000">
            <a:off x="6037594" y="5063102"/>
            <a:ext cx="61078" cy="113829"/>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3" name="任意多边形: 形状 21">
            <a:extLst>
              <a:ext uri="{FF2B5EF4-FFF2-40B4-BE49-F238E27FC236}">
                <a16:creationId xmlns:a16="http://schemas.microsoft.com/office/drawing/2014/main" id="{5FFF630B-44E6-47DB-9A0B-49C05DFFCFCF}"/>
              </a:ext>
            </a:extLst>
          </p:cNvPr>
          <p:cNvSpPr/>
          <p:nvPr/>
        </p:nvSpPr>
        <p:spPr>
          <a:xfrm>
            <a:off x="6206871" y="5169649"/>
            <a:ext cx="45719" cy="111993"/>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4" name="任意多边形: 形状 22">
            <a:extLst>
              <a:ext uri="{FF2B5EF4-FFF2-40B4-BE49-F238E27FC236}">
                <a16:creationId xmlns:a16="http://schemas.microsoft.com/office/drawing/2014/main" id="{58A5AB73-B7C3-4C92-AFD2-1310699DCA82}"/>
              </a:ext>
            </a:extLst>
          </p:cNvPr>
          <p:cNvSpPr/>
          <p:nvPr/>
        </p:nvSpPr>
        <p:spPr>
          <a:xfrm>
            <a:off x="6310896" y="5166420"/>
            <a:ext cx="47793" cy="118451"/>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5" name="任意多边形: 形状 23">
            <a:extLst>
              <a:ext uri="{FF2B5EF4-FFF2-40B4-BE49-F238E27FC236}">
                <a16:creationId xmlns:a16="http://schemas.microsoft.com/office/drawing/2014/main" id="{567491E6-7253-44F2-A7A9-F6D18639F24C}"/>
              </a:ext>
            </a:extLst>
          </p:cNvPr>
          <p:cNvSpPr/>
          <p:nvPr/>
        </p:nvSpPr>
        <p:spPr>
          <a:xfrm>
            <a:off x="6416483" y="5166420"/>
            <a:ext cx="56517" cy="117292"/>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6" name="任意多边形: 形状 24">
            <a:extLst>
              <a:ext uri="{FF2B5EF4-FFF2-40B4-BE49-F238E27FC236}">
                <a16:creationId xmlns:a16="http://schemas.microsoft.com/office/drawing/2014/main" id="{0D16CE41-8D00-4151-AB8D-F71D86FCAD15}"/>
              </a:ext>
            </a:extLst>
          </p:cNvPr>
          <p:cNvSpPr/>
          <p:nvPr/>
        </p:nvSpPr>
        <p:spPr>
          <a:xfrm>
            <a:off x="6053071" y="5330180"/>
            <a:ext cx="922411" cy="321587"/>
          </a:xfrm>
          <a:custGeom>
            <a:avLst/>
            <a:gdLst>
              <a:gd name="connsiteX0" fmla="*/ 0 w 876300"/>
              <a:gd name="connsiteY0" fmla="*/ 0 h 350520"/>
              <a:gd name="connsiteX1" fmla="*/ 876300 w 876300"/>
              <a:gd name="connsiteY1" fmla="*/ 0 h 350520"/>
              <a:gd name="connsiteX2" fmla="*/ 876300 w 876300"/>
              <a:gd name="connsiteY2" fmla="*/ 342900 h 350520"/>
              <a:gd name="connsiteX3" fmla="*/ 464820 w 876300"/>
              <a:gd name="connsiteY3" fmla="*/ 342900 h 350520"/>
              <a:gd name="connsiteX4" fmla="*/ 480060 w 876300"/>
              <a:gd name="connsiteY4" fmla="*/ 297180 h 350520"/>
              <a:gd name="connsiteX5" fmla="*/ 464820 w 876300"/>
              <a:gd name="connsiteY5" fmla="*/ 289560 h 350520"/>
              <a:gd name="connsiteX6" fmla="*/ 441960 w 876300"/>
              <a:gd name="connsiteY6" fmla="*/ 274320 h 350520"/>
              <a:gd name="connsiteX7" fmla="*/ 411480 w 876300"/>
              <a:gd name="connsiteY7" fmla="*/ 266700 h 350520"/>
              <a:gd name="connsiteX8" fmla="*/ 396240 w 876300"/>
              <a:gd name="connsiteY8" fmla="*/ 289560 h 350520"/>
              <a:gd name="connsiteX9" fmla="*/ 396240 w 876300"/>
              <a:gd name="connsiteY9" fmla="*/ 297180 h 350520"/>
              <a:gd name="connsiteX10" fmla="*/ 388620 w 876300"/>
              <a:gd name="connsiteY10" fmla="*/ 304800 h 350520"/>
              <a:gd name="connsiteX11" fmla="*/ 403860 w 876300"/>
              <a:gd name="connsiteY11" fmla="*/ 327660 h 350520"/>
              <a:gd name="connsiteX12" fmla="*/ 388620 w 876300"/>
              <a:gd name="connsiteY12" fmla="*/ 350520 h 350520"/>
              <a:gd name="connsiteX13" fmla="*/ 7620 w 876300"/>
              <a:gd name="connsiteY13" fmla="*/ 350520 h 350520"/>
              <a:gd name="connsiteX14" fmla="*/ 0 w 876300"/>
              <a:gd name="connsiteY14" fmla="*/ 0 h 35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6300" h="350520">
                <a:moveTo>
                  <a:pt x="0" y="0"/>
                </a:moveTo>
                <a:lnTo>
                  <a:pt x="876300" y="0"/>
                </a:lnTo>
                <a:lnTo>
                  <a:pt x="876300" y="342900"/>
                </a:lnTo>
                <a:lnTo>
                  <a:pt x="464820" y="342900"/>
                </a:lnTo>
                <a:lnTo>
                  <a:pt x="480060" y="297180"/>
                </a:lnTo>
                <a:lnTo>
                  <a:pt x="464820" y="289560"/>
                </a:lnTo>
                <a:lnTo>
                  <a:pt x="441960" y="274320"/>
                </a:lnTo>
                <a:lnTo>
                  <a:pt x="411480" y="266700"/>
                </a:lnTo>
                <a:lnTo>
                  <a:pt x="396240" y="289560"/>
                </a:lnTo>
                <a:lnTo>
                  <a:pt x="396240" y="297180"/>
                </a:lnTo>
                <a:lnTo>
                  <a:pt x="388620" y="304800"/>
                </a:lnTo>
                <a:lnTo>
                  <a:pt x="403860" y="327660"/>
                </a:lnTo>
                <a:lnTo>
                  <a:pt x="388620" y="350520"/>
                </a:lnTo>
                <a:lnTo>
                  <a:pt x="7620" y="350520"/>
                </a:lnTo>
                <a:lnTo>
                  <a:pt x="0" y="0"/>
                </a:lnTo>
                <a:close/>
              </a:path>
            </a:pathLst>
          </a:cu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7" name="矩形 236">
            <a:extLst>
              <a:ext uri="{FF2B5EF4-FFF2-40B4-BE49-F238E27FC236}">
                <a16:creationId xmlns:a16="http://schemas.microsoft.com/office/drawing/2014/main" id="{DA5D2E0A-4097-4E70-B90D-EB9B0CB8DA3C}"/>
              </a:ext>
            </a:extLst>
          </p:cNvPr>
          <p:cNvSpPr/>
          <p:nvPr/>
        </p:nvSpPr>
        <p:spPr>
          <a:xfrm>
            <a:off x="6127368" y="5387488"/>
            <a:ext cx="119062" cy="127740"/>
          </a:xfrm>
          <a:prstGeom prst="rect">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8" name="矩形 237">
            <a:extLst>
              <a:ext uri="{FF2B5EF4-FFF2-40B4-BE49-F238E27FC236}">
                <a16:creationId xmlns:a16="http://schemas.microsoft.com/office/drawing/2014/main" id="{556D9E52-EFCA-4226-9EFC-348C7E845651}"/>
              </a:ext>
            </a:extLst>
          </p:cNvPr>
          <p:cNvSpPr/>
          <p:nvPr/>
        </p:nvSpPr>
        <p:spPr>
          <a:xfrm>
            <a:off x="6284357" y="5387488"/>
            <a:ext cx="119062" cy="127740"/>
          </a:xfrm>
          <a:prstGeom prst="rect">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39" name="矩形 238">
            <a:extLst>
              <a:ext uri="{FF2B5EF4-FFF2-40B4-BE49-F238E27FC236}">
                <a16:creationId xmlns:a16="http://schemas.microsoft.com/office/drawing/2014/main" id="{2FC9BCE8-FC1B-4C18-9804-89AA9F725221}"/>
              </a:ext>
            </a:extLst>
          </p:cNvPr>
          <p:cNvSpPr/>
          <p:nvPr/>
        </p:nvSpPr>
        <p:spPr>
          <a:xfrm>
            <a:off x="6467127" y="5389777"/>
            <a:ext cx="119062" cy="127740"/>
          </a:xfrm>
          <a:prstGeom prst="rect">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40" name="矩形 239">
            <a:extLst>
              <a:ext uri="{FF2B5EF4-FFF2-40B4-BE49-F238E27FC236}">
                <a16:creationId xmlns:a16="http://schemas.microsoft.com/office/drawing/2014/main" id="{73C601A3-7137-44E5-B0BD-CF3A9830BB19}"/>
              </a:ext>
            </a:extLst>
          </p:cNvPr>
          <p:cNvSpPr/>
          <p:nvPr/>
        </p:nvSpPr>
        <p:spPr>
          <a:xfrm>
            <a:off x="6640819" y="5387488"/>
            <a:ext cx="119062" cy="127740"/>
          </a:xfrm>
          <a:prstGeom prst="rect">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cxnSp>
        <p:nvCxnSpPr>
          <p:cNvPr id="241" name="直接连接符 29">
            <a:extLst>
              <a:ext uri="{FF2B5EF4-FFF2-40B4-BE49-F238E27FC236}">
                <a16:creationId xmlns:a16="http://schemas.microsoft.com/office/drawing/2014/main" id="{008C382A-4CD2-4881-851A-B6A1130DA717}"/>
              </a:ext>
            </a:extLst>
          </p:cNvPr>
          <p:cNvCxnSpPr>
            <a:cxnSpLocks/>
          </p:cNvCxnSpPr>
          <p:nvPr/>
        </p:nvCxnSpPr>
        <p:spPr>
          <a:xfrm>
            <a:off x="6122890" y="5589099"/>
            <a:ext cx="1867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2" name="直接连接符 30">
            <a:extLst>
              <a:ext uri="{FF2B5EF4-FFF2-40B4-BE49-F238E27FC236}">
                <a16:creationId xmlns:a16="http://schemas.microsoft.com/office/drawing/2014/main" id="{BF742F95-1D56-442E-862F-7F1F0AD84F1E}"/>
              </a:ext>
            </a:extLst>
          </p:cNvPr>
          <p:cNvCxnSpPr>
            <a:cxnSpLocks/>
          </p:cNvCxnSpPr>
          <p:nvPr/>
        </p:nvCxnSpPr>
        <p:spPr>
          <a:xfrm>
            <a:off x="6663037" y="5589099"/>
            <a:ext cx="1867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3" name="矩形: 圆角 31">
            <a:extLst>
              <a:ext uri="{FF2B5EF4-FFF2-40B4-BE49-F238E27FC236}">
                <a16:creationId xmlns:a16="http://schemas.microsoft.com/office/drawing/2014/main" id="{28286635-6419-49CE-BEF0-8EB902318219}"/>
              </a:ext>
            </a:extLst>
          </p:cNvPr>
          <p:cNvSpPr/>
          <p:nvPr/>
        </p:nvSpPr>
        <p:spPr>
          <a:xfrm>
            <a:off x="6652734" y="4722100"/>
            <a:ext cx="416161" cy="522478"/>
          </a:xfrm>
          <a:prstGeom prst="roundRect">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Cambria" panose="02040503050406030204" pitchFamily="18" charset="0"/>
            </a:endParaRPr>
          </a:p>
        </p:txBody>
      </p:sp>
      <p:sp>
        <p:nvSpPr>
          <p:cNvPr id="244" name="椭圆 243">
            <a:extLst>
              <a:ext uri="{FF2B5EF4-FFF2-40B4-BE49-F238E27FC236}">
                <a16:creationId xmlns:a16="http://schemas.microsoft.com/office/drawing/2014/main" id="{24C94FA4-4764-4011-B964-00885BB9B3CD}"/>
              </a:ext>
            </a:extLst>
          </p:cNvPr>
          <p:cNvSpPr/>
          <p:nvPr/>
        </p:nvSpPr>
        <p:spPr>
          <a:xfrm>
            <a:off x="6720580" y="4762387"/>
            <a:ext cx="315157" cy="320510"/>
          </a:xfrm>
          <a:prstGeom prst="ellipse">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45" name="任意多边形: 形状 33">
            <a:extLst>
              <a:ext uri="{FF2B5EF4-FFF2-40B4-BE49-F238E27FC236}">
                <a16:creationId xmlns:a16="http://schemas.microsoft.com/office/drawing/2014/main" id="{3C9305E1-614E-4681-8F22-7379B0F2ED3F}"/>
              </a:ext>
            </a:extLst>
          </p:cNvPr>
          <p:cNvSpPr/>
          <p:nvPr/>
        </p:nvSpPr>
        <p:spPr>
          <a:xfrm>
            <a:off x="6703534" y="5108506"/>
            <a:ext cx="158750" cy="107950"/>
          </a:xfrm>
          <a:custGeom>
            <a:avLst/>
            <a:gdLst>
              <a:gd name="connsiteX0" fmla="*/ 0 w 158750"/>
              <a:gd name="connsiteY0" fmla="*/ 0 h 107950"/>
              <a:gd name="connsiteX1" fmla="*/ 0 w 158750"/>
              <a:gd name="connsiteY1" fmla="*/ 107950 h 107950"/>
              <a:gd name="connsiteX2" fmla="*/ 158750 w 158750"/>
              <a:gd name="connsiteY2" fmla="*/ 107950 h 107950"/>
              <a:gd name="connsiteX3" fmla="*/ 158750 w 158750"/>
              <a:gd name="connsiteY3" fmla="*/ 82550 h 107950"/>
              <a:gd name="connsiteX4" fmla="*/ 0 w 158750"/>
              <a:gd name="connsiteY4" fmla="*/ 0 h 10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0" h="107950">
                <a:moveTo>
                  <a:pt x="0" y="0"/>
                </a:moveTo>
                <a:lnTo>
                  <a:pt x="0" y="107950"/>
                </a:lnTo>
                <a:lnTo>
                  <a:pt x="158750" y="107950"/>
                </a:lnTo>
                <a:lnTo>
                  <a:pt x="158750" y="82550"/>
                </a:lnTo>
                <a:lnTo>
                  <a:pt x="0" y="0"/>
                </a:lnTo>
                <a:close/>
              </a:path>
            </a:pathLst>
          </a:cu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cxnSp>
        <p:nvCxnSpPr>
          <p:cNvPr id="246" name="直接连接符 34">
            <a:extLst>
              <a:ext uri="{FF2B5EF4-FFF2-40B4-BE49-F238E27FC236}">
                <a16:creationId xmlns:a16="http://schemas.microsoft.com/office/drawing/2014/main" id="{32685101-5EFB-41F1-B830-0653366F1622}"/>
              </a:ext>
            </a:extLst>
          </p:cNvPr>
          <p:cNvCxnSpPr>
            <a:cxnSpLocks/>
            <a:stCxn id="245" idx="0"/>
          </p:cNvCxnSpPr>
          <p:nvPr/>
        </p:nvCxnSpPr>
        <p:spPr>
          <a:xfrm flipV="1">
            <a:off x="6703534" y="4956842"/>
            <a:ext cx="174624" cy="1516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7" name="椭圆 246">
            <a:extLst>
              <a:ext uri="{FF2B5EF4-FFF2-40B4-BE49-F238E27FC236}">
                <a16:creationId xmlns:a16="http://schemas.microsoft.com/office/drawing/2014/main" id="{8A3C6A16-96BC-4568-BCEE-17B542008C8B}"/>
              </a:ext>
            </a:extLst>
          </p:cNvPr>
          <p:cNvSpPr/>
          <p:nvPr/>
        </p:nvSpPr>
        <p:spPr>
          <a:xfrm>
            <a:off x="6865165" y="490301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n>
                <a:solidFill>
                  <a:sysClr val="windowText" lastClr="000000"/>
                </a:solidFill>
              </a:ln>
              <a:solidFill>
                <a:schemeClr val="bg1"/>
              </a:solidFill>
              <a:latin typeface="Cambria" panose="02040503050406030204" pitchFamily="18" charset="0"/>
            </a:endParaRPr>
          </a:p>
        </p:txBody>
      </p:sp>
      <p:sp>
        <p:nvSpPr>
          <p:cNvPr id="249" name="任意多边形: 形状 11">
            <a:extLst>
              <a:ext uri="{FF2B5EF4-FFF2-40B4-BE49-F238E27FC236}">
                <a16:creationId xmlns:a16="http://schemas.microsoft.com/office/drawing/2014/main" id="{F2A926CE-75AB-4113-A324-47B9A2549BE1}"/>
              </a:ext>
            </a:extLst>
          </p:cNvPr>
          <p:cNvSpPr/>
          <p:nvPr/>
        </p:nvSpPr>
        <p:spPr>
          <a:xfrm flipV="1">
            <a:off x="6335509" y="5011004"/>
            <a:ext cx="87631" cy="45719"/>
          </a:xfrm>
          <a:custGeom>
            <a:avLst/>
            <a:gdLst>
              <a:gd name="connsiteX0" fmla="*/ 0 w 139700"/>
              <a:gd name="connsiteY0" fmla="*/ 0 h 0"/>
              <a:gd name="connsiteX1" fmla="*/ 139700 w 139700"/>
              <a:gd name="connsiteY1" fmla="*/ 0 h 0"/>
            </a:gdLst>
            <a:ahLst/>
            <a:cxnLst>
              <a:cxn ang="0">
                <a:pos x="connsiteX0" y="connsiteY0"/>
              </a:cxn>
              <a:cxn ang="0">
                <a:pos x="connsiteX1" y="connsiteY1"/>
              </a:cxn>
            </a:cxnLst>
            <a:rect l="l" t="t" r="r" b="b"/>
            <a:pathLst>
              <a:path w="139700">
                <a:moveTo>
                  <a:pt x="0" y="0"/>
                </a:moveTo>
                <a:lnTo>
                  <a:pt x="139700"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50" name="任意多边形: 形状 13">
            <a:extLst>
              <a:ext uri="{FF2B5EF4-FFF2-40B4-BE49-F238E27FC236}">
                <a16:creationId xmlns:a16="http://schemas.microsoft.com/office/drawing/2014/main" id="{95BCB7B1-6A26-4E52-8A02-7A96C6D22B27}"/>
              </a:ext>
            </a:extLst>
          </p:cNvPr>
          <p:cNvSpPr/>
          <p:nvPr/>
        </p:nvSpPr>
        <p:spPr>
          <a:xfrm>
            <a:off x="6313030" y="4690146"/>
            <a:ext cx="47793" cy="118451"/>
          </a:xfrm>
          <a:custGeom>
            <a:avLst/>
            <a:gdLst>
              <a:gd name="connsiteX0" fmla="*/ 0 w 0"/>
              <a:gd name="connsiteY0" fmla="*/ 0 h 114300"/>
              <a:gd name="connsiteX1" fmla="*/ 0 w 0"/>
              <a:gd name="connsiteY1" fmla="*/ 114300 h 114300"/>
            </a:gdLst>
            <a:ahLst/>
            <a:cxnLst>
              <a:cxn ang="0">
                <a:pos x="connsiteX0" y="connsiteY0"/>
              </a:cxn>
              <a:cxn ang="0">
                <a:pos x="connsiteX1" y="connsiteY1"/>
              </a:cxn>
            </a:cxnLst>
            <a:rect l="l" t="t" r="r" b="b"/>
            <a:pathLst>
              <a:path h="114300">
                <a:moveTo>
                  <a:pt x="0" y="0"/>
                </a:moveTo>
                <a:lnTo>
                  <a:pt x="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253" name="矩形 252">
            <a:extLst>
              <a:ext uri="{FF2B5EF4-FFF2-40B4-BE49-F238E27FC236}">
                <a16:creationId xmlns:a16="http://schemas.microsoft.com/office/drawing/2014/main" id="{9B0BDA3C-8637-467F-8D12-DC07D1B049AB}"/>
              </a:ext>
            </a:extLst>
          </p:cNvPr>
          <p:cNvSpPr/>
          <p:nvPr/>
        </p:nvSpPr>
        <p:spPr>
          <a:xfrm>
            <a:off x="6810132" y="5387488"/>
            <a:ext cx="119062" cy="127740"/>
          </a:xfrm>
          <a:prstGeom prst="rect">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1030" name="矩形 1029">
            <a:extLst>
              <a:ext uri="{FF2B5EF4-FFF2-40B4-BE49-F238E27FC236}">
                <a16:creationId xmlns:a16="http://schemas.microsoft.com/office/drawing/2014/main" id="{A6B75251-DEAC-4D9E-8D80-6C7F4DAF0C5A}"/>
              </a:ext>
            </a:extLst>
          </p:cNvPr>
          <p:cNvSpPr/>
          <p:nvPr/>
        </p:nvSpPr>
        <p:spPr>
          <a:xfrm>
            <a:off x="3764922" y="4878515"/>
            <a:ext cx="886968" cy="89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sp>
        <p:nvSpPr>
          <p:cNvPr id="1031" name="矩形: 圆角 1030">
            <a:extLst>
              <a:ext uri="{FF2B5EF4-FFF2-40B4-BE49-F238E27FC236}">
                <a16:creationId xmlns:a16="http://schemas.microsoft.com/office/drawing/2014/main" id="{4515230D-6326-4112-A689-FE422E13D35B}"/>
              </a:ext>
            </a:extLst>
          </p:cNvPr>
          <p:cNvSpPr/>
          <p:nvPr/>
        </p:nvSpPr>
        <p:spPr>
          <a:xfrm>
            <a:off x="3630556" y="4707984"/>
            <a:ext cx="1125093" cy="1084943"/>
          </a:xfrm>
          <a:custGeom>
            <a:avLst/>
            <a:gdLst>
              <a:gd name="connsiteX0" fmla="*/ 0 w 1115568"/>
              <a:gd name="connsiteY0" fmla="*/ 185932 h 1142290"/>
              <a:gd name="connsiteX1" fmla="*/ 185932 w 1115568"/>
              <a:gd name="connsiteY1" fmla="*/ 0 h 1142290"/>
              <a:gd name="connsiteX2" fmla="*/ 929636 w 1115568"/>
              <a:gd name="connsiteY2" fmla="*/ 0 h 1142290"/>
              <a:gd name="connsiteX3" fmla="*/ 1115568 w 1115568"/>
              <a:gd name="connsiteY3" fmla="*/ 185932 h 1142290"/>
              <a:gd name="connsiteX4" fmla="*/ 1115568 w 1115568"/>
              <a:gd name="connsiteY4" fmla="*/ 956358 h 1142290"/>
              <a:gd name="connsiteX5" fmla="*/ 929636 w 1115568"/>
              <a:gd name="connsiteY5" fmla="*/ 1142290 h 1142290"/>
              <a:gd name="connsiteX6" fmla="*/ 185932 w 1115568"/>
              <a:gd name="connsiteY6" fmla="*/ 1142290 h 1142290"/>
              <a:gd name="connsiteX7" fmla="*/ 0 w 1115568"/>
              <a:gd name="connsiteY7" fmla="*/ 956358 h 1142290"/>
              <a:gd name="connsiteX8" fmla="*/ 0 w 1115568"/>
              <a:gd name="connsiteY8" fmla="*/ 185932 h 1142290"/>
              <a:gd name="connsiteX0" fmla="*/ 0 w 1115568"/>
              <a:gd name="connsiteY0" fmla="*/ 185932 h 1142290"/>
              <a:gd name="connsiteX1" fmla="*/ 185932 w 1115568"/>
              <a:gd name="connsiteY1" fmla="*/ 0 h 1142290"/>
              <a:gd name="connsiteX2" fmla="*/ 929636 w 1115568"/>
              <a:gd name="connsiteY2" fmla="*/ 0 h 1142290"/>
              <a:gd name="connsiteX3" fmla="*/ 1112393 w 1115568"/>
              <a:gd name="connsiteY3" fmla="*/ 125607 h 1142290"/>
              <a:gd name="connsiteX4" fmla="*/ 1115568 w 1115568"/>
              <a:gd name="connsiteY4" fmla="*/ 956358 h 1142290"/>
              <a:gd name="connsiteX5" fmla="*/ 929636 w 1115568"/>
              <a:gd name="connsiteY5" fmla="*/ 1142290 h 1142290"/>
              <a:gd name="connsiteX6" fmla="*/ 185932 w 1115568"/>
              <a:gd name="connsiteY6" fmla="*/ 1142290 h 1142290"/>
              <a:gd name="connsiteX7" fmla="*/ 0 w 1115568"/>
              <a:gd name="connsiteY7" fmla="*/ 956358 h 1142290"/>
              <a:gd name="connsiteX8" fmla="*/ 0 w 1115568"/>
              <a:gd name="connsiteY8" fmla="*/ 185932 h 1142290"/>
              <a:gd name="connsiteX0" fmla="*/ 0 w 1115568"/>
              <a:gd name="connsiteY0" fmla="*/ 185932 h 1142290"/>
              <a:gd name="connsiteX1" fmla="*/ 185932 w 1115568"/>
              <a:gd name="connsiteY1" fmla="*/ 0 h 1142290"/>
              <a:gd name="connsiteX2" fmla="*/ 958211 w 1115568"/>
              <a:gd name="connsiteY2" fmla="*/ 0 h 1142290"/>
              <a:gd name="connsiteX3" fmla="*/ 1112393 w 1115568"/>
              <a:gd name="connsiteY3" fmla="*/ 125607 h 1142290"/>
              <a:gd name="connsiteX4" fmla="*/ 1115568 w 1115568"/>
              <a:gd name="connsiteY4" fmla="*/ 956358 h 1142290"/>
              <a:gd name="connsiteX5" fmla="*/ 929636 w 1115568"/>
              <a:gd name="connsiteY5" fmla="*/ 1142290 h 1142290"/>
              <a:gd name="connsiteX6" fmla="*/ 185932 w 1115568"/>
              <a:gd name="connsiteY6" fmla="*/ 1142290 h 1142290"/>
              <a:gd name="connsiteX7" fmla="*/ 0 w 1115568"/>
              <a:gd name="connsiteY7" fmla="*/ 956358 h 1142290"/>
              <a:gd name="connsiteX8" fmla="*/ 0 w 1115568"/>
              <a:gd name="connsiteY8" fmla="*/ 185932 h 1142290"/>
              <a:gd name="connsiteX0" fmla="*/ 55 w 1115623"/>
              <a:gd name="connsiteY0" fmla="*/ 185932 h 1142290"/>
              <a:gd name="connsiteX1" fmla="*/ 97087 w 1115623"/>
              <a:gd name="connsiteY1" fmla="*/ 0 h 1142290"/>
              <a:gd name="connsiteX2" fmla="*/ 958266 w 1115623"/>
              <a:gd name="connsiteY2" fmla="*/ 0 h 1142290"/>
              <a:gd name="connsiteX3" fmla="*/ 1112448 w 1115623"/>
              <a:gd name="connsiteY3" fmla="*/ 125607 h 1142290"/>
              <a:gd name="connsiteX4" fmla="*/ 1115623 w 1115623"/>
              <a:gd name="connsiteY4" fmla="*/ 956358 h 1142290"/>
              <a:gd name="connsiteX5" fmla="*/ 929691 w 1115623"/>
              <a:gd name="connsiteY5" fmla="*/ 1142290 h 1142290"/>
              <a:gd name="connsiteX6" fmla="*/ 185987 w 1115623"/>
              <a:gd name="connsiteY6" fmla="*/ 1142290 h 1142290"/>
              <a:gd name="connsiteX7" fmla="*/ 55 w 1115623"/>
              <a:gd name="connsiteY7" fmla="*/ 956358 h 1142290"/>
              <a:gd name="connsiteX8" fmla="*/ 55 w 1115623"/>
              <a:gd name="connsiteY8" fmla="*/ 185932 h 1142290"/>
              <a:gd name="connsiteX0" fmla="*/ 0 w 1125093"/>
              <a:gd name="connsiteY0" fmla="*/ 91113 h 1142721"/>
              <a:gd name="connsiteX1" fmla="*/ 106557 w 1125093"/>
              <a:gd name="connsiteY1" fmla="*/ 431 h 1142721"/>
              <a:gd name="connsiteX2" fmla="*/ 967736 w 1125093"/>
              <a:gd name="connsiteY2" fmla="*/ 431 h 1142721"/>
              <a:gd name="connsiteX3" fmla="*/ 1121918 w 1125093"/>
              <a:gd name="connsiteY3" fmla="*/ 126038 h 1142721"/>
              <a:gd name="connsiteX4" fmla="*/ 1125093 w 1125093"/>
              <a:gd name="connsiteY4" fmla="*/ 956789 h 1142721"/>
              <a:gd name="connsiteX5" fmla="*/ 939161 w 1125093"/>
              <a:gd name="connsiteY5" fmla="*/ 1142721 h 1142721"/>
              <a:gd name="connsiteX6" fmla="*/ 195457 w 1125093"/>
              <a:gd name="connsiteY6" fmla="*/ 1142721 h 1142721"/>
              <a:gd name="connsiteX7" fmla="*/ 9525 w 1125093"/>
              <a:gd name="connsiteY7" fmla="*/ 956789 h 1142721"/>
              <a:gd name="connsiteX8" fmla="*/ 0 w 1125093"/>
              <a:gd name="connsiteY8" fmla="*/ 91113 h 1142721"/>
              <a:gd name="connsiteX0" fmla="*/ 0 w 1121918"/>
              <a:gd name="connsiteY0" fmla="*/ 147832 h 1142290"/>
              <a:gd name="connsiteX1" fmla="*/ 103382 w 1121918"/>
              <a:gd name="connsiteY1" fmla="*/ 0 h 1142290"/>
              <a:gd name="connsiteX2" fmla="*/ 964561 w 1121918"/>
              <a:gd name="connsiteY2" fmla="*/ 0 h 1142290"/>
              <a:gd name="connsiteX3" fmla="*/ 1118743 w 1121918"/>
              <a:gd name="connsiteY3" fmla="*/ 125607 h 1142290"/>
              <a:gd name="connsiteX4" fmla="*/ 1121918 w 1121918"/>
              <a:gd name="connsiteY4" fmla="*/ 956358 h 1142290"/>
              <a:gd name="connsiteX5" fmla="*/ 935986 w 1121918"/>
              <a:gd name="connsiteY5" fmla="*/ 1142290 h 1142290"/>
              <a:gd name="connsiteX6" fmla="*/ 192282 w 1121918"/>
              <a:gd name="connsiteY6" fmla="*/ 1142290 h 1142290"/>
              <a:gd name="connsiteX7" fmla="*/ 6350 w 1121918"/>
              <a:gd name="connsiteY7" fmla="*/ 956358 h 1142290"/>
              <a:gd name="connsiteX8" fmla="*/ 0 w 1121918"/>
              <a:gd name="connsiteY8" fmla="*/ 147832 h 1142290"/>
              <a:gd name="connsiteX0" fmla="*/ 0 w 1121918"/>
              <a:gd name="connsiteY0" fmla="*/ 125607 h 1142290"/>
              <a:gd name="connsiteX1" fmla="*/ 103382 w 1121918"/>
              <a:gd name="connsiteY1" fmla="*/ 0 h 1142290"/>
              <a:gd name="connsiteX2" fmla="*/ 964561 w 1121918"/>
              <a:gd name="connsiteY2" fmla="*/ 0 h 1142290"/>
              <a:gd name="connsiteX3" fmla="*/ 1118743 w 1121918"/>
              <a:gd name="connsiteY3" fmla="*/ 125607 h 1142290"/>
              <a:gd name="connsiteX4" fmla="*/ 1121918 w 1121918"/>
              <a:gd name="connsiteY4" fmla="*/ 956358 h 1142290"/>
              <a:gd name="connsiteX5" fmla="*/ 935986 w 1121918"/>
              <a:gd name="connsiteY5" fmla="*/ 1142290 h 1142290"/>
              <a:gd name="connsiteX6" fmla="*/ 192282 w 1121918"/>
              <a:gd name="connsiteY6" fmla="*/ 1142290 h 1142290"/>
              <a:gd name="connsiteX7" fmla="*/ 6350 w 1121918"/>
              <a:gd name="connsiteY7" fmla="*/ 956358 h 1142290"/>
              <a:gd name="connsiteX8" fmla="*/ 0 w 1121918"/>
              <a:gd name="connsiteY8" fmla="*/ 125607 h 1142290"/>
              <a:gd name="connsiteX0" fmla="*/ 0 w 1121918"/>
              <a:gd name="connsiteY0" fmla="*/ 125607 h 1142290"/>
              <a:gd name="connsiteX1" fmla="*/ 103382 w 1121918"/>
              <a:gd name="connsiteY1" fmla="*/ 0 h 1142290"/>
              <a:gd name="connsiteX2" fmla="*/ 964561 w 1121918"/>
              <a:gd name="connsiteY2" fmla="*/ 0 h 1142290"/>
              <a:gd name="connsiteX3" fmla="*/ 1118743 w 1121918"/>
              <a:gd name="connsiteY3" fmla="*/ 125607 h 1142290"/>
              <a:gd name="connsiteX4" fmla="*/ 1121918 w 1121918"/>
              <a:gd name="connsiteY4" fmla="*/ 956358 h 1142290"/>
              <a:gd name="connsiteX5" fmla="*/ 935986 w 1121918"/>
              <a:gd name="connsiteY5" fmla="*/ 1142290 h 1142290"/>
              <a:gd name="connsiteX6" fmla="*/ 192282 w 1121918"/>
              <a:gd name="connsiteY6" fmla="*/ 1142290 h 1142290"/>
              <a:gd name="connsiteX7" fmla="*/ 6350 w 1121918"/>
              <a:gd name="connsiteY7" fmla="*/ 956358 h 1142290"/>
              <a:gd name="connsiteX8" fmla="*/ 0 w 1121918"/>
              <a:gd name="connsiteY8" fmla="*/ 125607 h 1142290"/>
              <a:gd name="connsiteX0" fmla="*/ 0 w 1121918"/>
              <a:gd name="connsiteY0" fmla="*/ 131957 h 1148640"/>
              <a:gd name="connsiteX1" fmla="*/ 170057 w 1121918"/>
              <a:gd name="connsiteY1" fmla="*/ 0 h 1148640"/>
              <a:gd name="connsiteX2" fmla="*/ 964561 w 1121918"/>
              <a:gd name="connsiteY2" fmla="*/ 6350 h 1148640"/>
              <a:gd name="connsiteX3" fmla="*/ 1118743 w 1121918"/>
              <a:gd name="connsiteY3" fmla="*/ 131957 h 1148640"/>
              <a:gd name="connsiteX4" fmla="*/ 1121918 w 1121918"/>
              <a:gd name="connsiteY4" fmla="*/ 962708 h 1148640"/>
              <a:gd name="connsiteX5" fmla="*/ 935986 w 1121918"/>
              <a:gd name="connsiteY5" fmla="*/ 1148640 h 1148640"/>
              <a:gd name="connsiteX6" fmla="*/ 192282 w 1121918"/>
              <a:gd name="connsiteY6" fmla="*/ 1148640 h 1148640"/>
              <a:gd name="connsiteX7" fmla="*/ 6350 w 1121918"/>
              <a:gd name="connsiteY7" fmla="*/ 962708 h 1148640"/>
              <a:gd name="connsiteX8" fmla="*/ 0 w 1121918"/>
              <a:gd name="connsiteY8" fmla="*/ 131957 h 1148640"/>
              <a:gd name="connsiteX0" fmla="*/ 0 w 1121918"/>
              <a:gd name="connsiteY0" fmla="*/ 131957 h 1148640"/>
              <a:gd name="connsiteX1" fmla="*/ 138307 w 1121918"/>
              <a:gd name="connsiteY1" fmla="*/ 0 h 1148640"/>
              <a:gd name="connsiteX2" fmla="*/ 964561 w 1121918"/>
              <a:gd name="connsiteY2" fmla="*/ 6350 h 1148640"/>
              <a:gd name="connsiteX3" fmla="*/ 1118743 w 1121918"/>
              <a:gd name="connsiteY3" fmla="*/ 131957 h 1148640"/>
              <a:gd name="connsiteX4" fmla="*/ 1121918 w 1121918"/>
              <a:gd name="connsiteY4" fmla="*/ 962708 h 1148640"/>
              <a:gd name="connsiteX5" fmla="*/ 935986 w 1121918"/>
              <a:gd name="connsiteY5" fmla="*/ 1148640 h 1148640"/>
              <a:gd name="connsiteX6" fmla="*/ 192282 w 1121918"/>
              <a:gd name="connsiteY6" fmla="*/ 1148640 h 1148640"/>
              <a:gd name="connsiteX7" fmla="*/ 6350 w 1121918"/>
              <a:gd name="connsiteY7" fmla="*/ 962708 h 1148640"/>
              <a:gd name="connsiteX8" fmla="*/ 0 w 1121918"/>
              <a:gd name="connsiteY8" fmla="*/ 131957 h 1148640"/>
              <a:gd name="connsiteX0" fmla="*/ 0 w 1121918"/>
              <a:gd name="connsiteY0" fmla="*/ 131957 h 1148640"/>
              <a:gd name="connsiteX1" fmla="*/ 119257 w 1121918"/>
              <a:gd name="connsiteY1" fmla="*/ 0 h 1148640"/>
              <a:gd name="connsiteX2" fmla="*/ 964561 w 1121918"/>
              <a:gd name="connsiteY2" fmla="*/ 6350 h 1148640"/>
              <a:gd name="connsiteX3" fmla="*/ 1118743 w 1121918"/>
              <a:gd name="connsiteY3" fmla="*/ 131957 h 1148640"/>
              <a:gd name="connsiteX4" fmla="*/ 1121918 w 1121918"/>
              <a:gd name="connsiteY4" fmla="*/ 962708 h 1148640"/>
              <a:gd name="connsiteX5" fmla="*/ 935986 w 1121918"/>
              <a:gd name="connsiteY5" fmla="*/ 1148640 h 1148640"/>
              <a:gd name="connsiteX6" fmla="*/ 192282 w 1121918"/>
              <a:gd name="connsiteY6" fmla="*/ 1148640 h 1148640"/>
              <a:gd name="connsiteX7" fmla="*/ 6350 w 1121918"/>
              <a:gd name="connsiteY7" fmla="*/ 962708 h 1148640"/>
              <a:gd name="connsiteX8" fmla="*/ 0 w 1121918"/>
              <a:gd name="connsiteY8" fmla="*/ 131957 h 1148640"/>
              <a:gd name="connsiteX0" fmla="*/ 0 w 1121918"/>
              <a:gd name="connsiteY0" fmla="*/ 131957 h 1148640"/>
              <a:gd name="connsiteX1" fmla="*/ 119257 w 1121918"/>
              <a:gd name="connsiteY1" fmla="*/ 0 h 1148640"/>
              <a:gd name="connsiteX2" fmla="*/ 964561 w 1121918"/>
              <a:gd name="connsiteY2" fmla="*/ 6350 h 1148640"/>
              <a:gd name="connsiteX3" fmla="*/ 1118743 w 1121918"/>
              <a:gd name="connsiteY3" fmla="*/ 131957 h 1148640"/>
              <a:gd name="connsiteX4" fmla="*/ 1121918 w 1121918"/>
              <a:gd name="connsiteY4" fmla="*/ 962708 h 1148640"/>
              <a:gd name="connsiteX5" fmla="*/ 935986 w 1121918"/>
              <a:gd name="connsiteY5" fmla="*/ 1148640 h 1148640"/>
              <a:gd name="connsiteX6" fmla="*/ 128782 w 1121918"/>
              <a:gd name="connsiteY6" fmla="*/ 1139115 h 1148640"/>
              <a:gd name="connsiteX7" fmla="*/ 6350 w 1121918"/>
              <a:gd name="connsiteY7" fmla="*/ 962708 h 1148640"/>
              <a:gd name="connsiteX8" fmla="*/ 0 w 1121918"/>
              <a:gd name="connsiteY8" fmla="*/ 131957 h 1148640"/>
              <a:gd name="connsiteX0" fmla="*/ 0 w 1121918"/>
              <a:gd name="connsiteY0" fmla="*/ 131957 h 1148640"/>
              <a:gd name="connsiteX1" fmla="*/ 119257 w 1121918"/>
              <a:gd name="connsiteY1" fmla="*/ 0 h 1148640"/>
              <a:gd name="connsiteX2" fmla="*/ 964561 w 1121918"/>
              <a:gd name="connsiteY2" fmla="*/ 6350 h 1148640"/>
              <a:gd name="connsiteX3" fmla="*/ 1118743 w 1121918"/>
              <a:gd name="connsiteY3" fmla="*/ 131957 h 1148640"/>
              <a:gd name="connsiteX4" fmla="*/ 1121918 w 1121918"/>
              <a:gd name="connsiteY4" fmla="*/ 962708 h 1148640"/>
              <a:gd name="connsiteX5" fmla="*/ 935986 w 1121918"/>
              <a:gd name="connsiteY5" fmla="*/ 1148640 h 1148640"/>
              <a:gd name="connsiteX6" fmla="*/ 128782 w 1121918"/>
              <a:gd name="connsiteY6" fmla="*/ 1139115 h 1148640"/>
              <a:gd name="connsiteX7" fmla="*/ 9525 w 1121918"/>
              <a:gd name="connsiteY7" fmla="*/ 1042083 h 1148640"/>
              <a:gd name="connsiteX8" fmla="*/ 0 w 1121918"/>
              <a:gd name="connsiteY8" fmla="*/ 131957 h 1148640"/>
              <a:gd name="connsiteX0" fmla="*/ 0 w 1121918"/>
              <a:gd name="connsiteY0" fmla="*/ 131957 h 1142290"/>
              <a:gd name="connsiteX1" fmla="*/ 119257 w 1121918"/>
              <a:gd name="connsiteY1" fmla="*/ 0 h 1142290"/>
              <a:gd name="connsiteX2" fmla="*/ 964561 w 1121918"/>
              <a:gd name="connsiteY2" fmla="*/ 6350 h 1142290"/>
              <a:gd name="connsiteX3" fmla="*/ 1118743 w 1121918"/>
              <a:gd name="connsiteY3" fmla="*/ 131957 h 1142290"/>
              <a:gd name="connsiteX4" fmla="*/ 1121918 w 1121918"/>
              <a:gd name="connsiteY4" fmla="*/ 962708 h 1142290"/>
              <a:gd name="connsiteX5" fmla="*/ 986786 w 1121918"/>
              <a:gd name="connsiteY5" fmla="*/ 1142290 h 1142290"/>
              <a:gd name="connsiteX6" fmla="*/ 128782 w 1121918"/>
              <a:gd name="connsiteY6" fmla="*/ 1139115 h 1142290"/>
              <a:gd name="connsiteX7" fmla="*/ 9525 w 1121918"/>
              <a:gd name="connsiteY7" fmla="*/ 1042083 h 1142290"/>
              <a:gd name="connsiteX8" fmla="*/ 0 w 1121918"/>
              <a:gd name="connsiteY8" fmla="*/ 131957 h 1142290"/>
              <a:gd name="connsiteX0" fmla="*/ 0 w 1121918"/>
              <a:gd name="connsiteY0" fmla="*/ 131957 h 1142290"/>
              <a:gd name="connsiteX1" fmla="*/ 119257 w 1121918"/>
              <a:gd name="connsiteY1" fmla="*/ 0 h 1142290"/>
              <a:gd name="connsiteX2" fmla="*/ 964561 w 1121918"/>
              <a:gd name="connsiteY2" fmla="*/ 6350 h 1142290"/>
              <a:gd name="connsiteX3" fmla="*/ 1118743 w 1121918"/>
              <a:gd name="connsiteY3" fmla="*/ 131957 h 1142290"/>
              <a:gd name="connsiteX4" fmla="*/ 1121918 w 1121918"/>
              <a:gd name="connsiteY4" fmla="*/ 1029383 h 1142290"/>
              <a:gd name="connsiteX5" fmla="*/ 986786 w 1121918"/>
              <a:gd name="connsiteY5" fmla="*/ 1142290 h 1142290"/>
              <a:gd name="connsiteX6" fmla="*/ 128782 w 1121918"/>
              <a:gd name="connsiteY6" fmla="*/ 1139115 h 1142290"/>
              <a:gd name="connsiteX7" fmla="*/ 9525 w 1121918"/>
              <a:gd name="connsiteY7" fmla="*/ 1042083 h 1142290"/>
              <a:gd name="connsiteX8" fmla="*/ 0 w 1121918"/>
              <a:gd name="connsiteY8" fmla="*/ 131957 h 1142290"/>
              <a:gd name="connsiteX0" fmla="*/ 0 w 1121918"/>
              <a:gd name="connsiteY0" fmla="*/ 131957 h 1142290"/>
              <a:gd name="connsiteX1" fmla="*/ 119257 w 1121918"/>
              <a:gd name="connsiteY1" fmla="*/ 0 h 1142290"/>
              <a:gd name="connsiteX2" fmla="*/ 964561 w 1121918"/>
              <a:gd name="connsiteY2" fmla="*/ 6350 h 1142290"/>
              <a:gd name="connsiteX3" fmla="*/ 1121918 w 1121918"/>
              <a:gd name="connsiteY3" fmla="*/ 103382 h 1142290"/>
              <a:gd name="connsiteX4" fmla="*/ 1121918 w 1121918"/>
              <a:gd name="connsiteY4" fmla="*/ 1029383 h 1142290"/>
              <a:gd name="connsiteX5" fmla="*/ 986786 w 1121918"/>
              <a:gd name="connsiteY5" fmla="*/ 1142290 h 1142290"/>
              <a:gd name="connsiteX6" fmla="*/ 128782 w 1121918"/>
              <a:gd name="connsiteY6" fmla="*/ 1139115 h 1142290"/>
              <a:gd name="connsiteX7" fmla="*/ 9525 w 1121918"/>
              <a:gd name="connsiteY7" fmla="*/ 1042083 h 1142290"/>
              <a:gd name="connsiteX8" fmla="*/ 0 w 1121918"/>
              <a:gd name="connsiteY8" fmla="*/ 131957 h 1142290"/>
              <a:gd name="connsiteX0" fmla="*/ 0 w 1125093"/>
              <a:gd name="connsiteY0" fmla="*/ 131957 h 1142290"/>
              <a:gd name="connsiteX1" fmla="*/ 119257 w 1125093"/>
              <a:gd name="connsiteY1" fmla="*/ 0 h 1142290"/>
              <a:gd name="connsiteX2" fmla="*/ 964561 w 1125093"/>
              <a:gd name="connsiteY2" fmla="*/ 6350 h 1142290"/>
              <a:gd name="connsiteX3" fmla="*/ 1125093 w 1125093"/>
              <a:gd name="connsiteY3" fmla="*/ 147832 h 1142290"/>
              <a:gd name="connsiteX4" fmla="*/ 1121918 w 1125093"/>
              <a:gd name="connsiteY4" fmla="*/ 1029383 h 1142290"/>
              <a:gd name="connsiteX5" fmla="*/ 986786 w 1125093"/>
              <a:gd name="connsiteY5" fmla="*/ 1142290 h 1142290"/>
              <a:gd name="connsiteX6" fmla="*/ 128782 w 1125093"/>
              <a:gd name="connsiteY6" fmla="*/ 1139115 h 1142290"/>
              <a:gd name="connsiteX7" fmla="*/ 9525 w 1125093"/>
              <a:gd name="connsiteY7" fmla="*/ 1042083 h 1142290"/>
              <a:gd name="connsiteX8" fmla="*/ 0 w 1125093"/>
              <a:gd name="connsiteY8" fmla="*/ 131957 h 1142290"/>
              <a:gd name="connsiteX0" fmla="*/ 0 w 1125093"/>
              <a:gd name="connsiteY0" fmla="*/ 131957 h 1142290"/>
              <a:gd name="connsiteX1" fmla="*/ 119257 w 1125093"/>
              <a:gd name="connsiteY1" fmla="*/ 0 h 1142290"/>
              <a:gd name="connsiteX2" fmla="*/ 964561 w 1125093"/>
              <a:gd name="connsiteY2" fmla="*/ 6350 h 1142290"/>
              <a:gd name="connsiteX3" fmla="*/ 1125093 w 1125093"/>
              <a:gd name="connsiteY3" fmla="*/ 116082 h 1142290"/>
              <a:gd name="connsiteX4" fmla="*/ 1121918 w 1125093"/>
              <a:gd name="connsiteY4" fmla="*/ 1029383 h 1142290"/>
              <a:gd name="connsiteX5" fmla="*/ 986786 w 1125093"/>
              <a:gd name="connsiteY5" fmla="*/ 1142290 h 1142290"/>
              <a:gd name="connsiteX6" fmla="*/ 128782 w 1125093"/>
              <a:gd name="connsiteY6" fmla="*/ 1139115 h 1142290"/>
              <a:gd name="connsiteX7" fmla="*/ 9525 w 1125093"/>
              <a:gd name="connsiteY7" fmla="*/ 1042083 h 1142290"/>
              <a:gd name="connsiteX8" fmla="*/ 0 w 1125093"/>
              <a:gd name="connsiteY8" fmla="*/ 131957 h 1142290"/>
              <a:gd name="connsiteX0" fmla="*/ 0 w 1125093"/>
              <a:gd name="connsiteY0" fmla="*/ 131957 h 1142290"/>
              <a:gd name="connsiteX1" fmla="*/ 119257 w 1125093"/>
              <a:gd name="connsiteY1" fmla="*/ 0 h 1142290"/>
              <a:gd name="connsiteX2" fmla="*/ 1005836 w 1125093"/>
              <a:gd name="connsiteY2" fmla="*/ 6350 h 1142290"/>
              <a:gd name="connsiteX3" fmla="*/ 1125093 w 1125093"/>
              <a:gd name="connsiteY3" fmla="*/ 116082 h 1142290"/>
              <a:gd name="connsiteX4" fmla="*/ 1121918 w 1125093"/>
              <a:gd name="connsiteY4" fmla="*/ 1029383 h 1142290"/>
              <a:gd name="connsiteX5" fmla="*/ 986786 w 1125093"/>
              <a:gd name="connsiteY5" fmla="*/ 1142290 h 1142290"/>
              <a:gd name="connsiteX6" fmla="*/ 128782 w 1125093"/>
              <a:gd name="connsiteY6" fmla="*/ 1139115 h 1142290"/>
              <a:gd name="connsiteX7" fmla="*/ 9525 w 1125093"/>
              <a:gd name="connsiteY7" fmla="*/ 1042083 h 1142290"/>
              <a:gd name="connsiteX8" fmla="*/ 0 w 1125093"/>
              <a:gd name="connsiteY8" fmla="*/ 131957 h 114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093" h="1142290">
                <a:moveTo>
                  <a:pt x="0" y="131957"/>
                </a:moveTo>
                <a:cubicBezTo>
                  <a:pt x="0" y="29270"/>
                  <a:pt x="16570" y="0"/>
                  <a:pt x="119257" y="0"/>
                </a:cubicBezTo>
                <a:lnTo>
                  <a:pt x="1005836" y="6350"/>
                </a:lnTo>
                <a:cubicBezTo>
                  <a:pt x="1108523" y="6350"/>
                  <a:pt x="1125093" y="13395"/>
                  <a:pt x="1125093" y="116082"/>
                </a:cubicBezTo>
                <a:cubicBezTo>
                  <a:pt x="1124035" y="409932"/>
                  <a:pt x="1122976" y="735533"/>
                  <a:pt x="1121918" y="1029383"/>
                </a:cubicBezTo>
                <a:cubicBezTo>
                  <a:pt x="1121918" y="1132070"/>
                  <a:pt x="1089473" y="1142290"/>
                  <a:pt x="986786" y="1142290"/>
                </a:cubicBezTo>
                <a:lnTo>
                  <a:pt x="128782" y="1139115"/>
                </a:lnTo>
                <a:cubicBezTo>
                  <a:pt x="26095" y="1139115"/>
                  <a:pt x="9525" y="1144770"/>
                  <a:pt x="9525" y="1042083"/>
                </a:cubicBezTo>
                <a:cubicBezTo>
                  <a:pt x="7408" y="772574"/>
                  <a:pt x="2117" y="401466"/>
                  <a:pt x="0" y="131957"/>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zh-CN" altLang="en-US" sz="2000">
              <a:latin typeface="Cambria" panose="02040503050406030204" pitchFamily="18" charset="0"/>
            </a:endParaRPr>
          </a:p>
        </p:txBody>
      </p:sp>
      <p:cxnSp>
        <p:nvCxnSpPr>
          <p:cNvPr id="1033" name="直接连接符 1032">
            <a:extLst>
              <a:ext uri="{FF2B5EF4-FFF2-40B4-BE49-F238E27FC236}">
                <a16:creationId xmlns:a16="http://schemas.microsoft.com/office/drawing/2014/main" id="{9B606442-BF2C-4987-8FA3-C579E5659FA4}"/>
              </a:ext>
            </a:extLst>
          </p:cNvPr>
          <p:cNvCxnSpPr>
            <a:cxnSpLocks/>
          </p:cNvCxnSpPr>
          <p:nvPr/>
        </p:nvCxnSpPr>
        <p:spPr>
          <a:xfrm>
            <a:off x="3831121" y="4617943"/>
            <a:ext cx="0" cy="101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5" name="直接连接符 284">
            <a:extLst>
              <a:ext uri="{FF2B5EF4-FFF2-40B4-BE49-F238E27FC236}">
                <a16:creationId xmlns:a16="http://schemas.microsoft.com/office/drawing/2014/main" id="{B1468E4D-F45A-4AD0-86CD-D3671377F376}"/>
              </a:ext>
            </a:extLst>
          </p:cNvPr>
          <p:cNvCxnSpPr>
            <a:cxnSpLocks/>
          </p:cNvCxnSpPr>
          <p:nvPr/>
        </p:nvCxnSpPr>
        <p:spPr>
          <a:xfrm>
            <a:off x="3981330" y="4598893"/>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8" name="直接连接符 287">
            <a:extLst>
              <a:ext uri="{FF2B5EF4-FFF2-40B4-BE49-F238E27FC236}">
                <a16:creationId xmlns:a16="http://schemas.microsoft.com/office/drawing/2014/main" id="{D1180C51-4336-4547-B521-096EA939A2E8}"/>
              </a:ext>
            </a:extLst>
          </p:cNvPr>
          <p:cNvCxnSpPr>
            <a:cxnSpLocks/>
          </p:cNvCxnSpPr>
          <p:nvPr/>
        </p:nvCxnSpPr>
        <p:spPr>
          <a:xfrm>
            <a:off x="4131158" y="4598893"/>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0" name="直接连接符 289">
            <a:extLst>
              <a:ext uri="{FF2B5EF4-FFF2-40B4-BE49-F238E27FC236}">
                <a16:creationId xmlns:a16="http://schemas.microsoft.com/office/drawing/2014/main" id="{273F2154-0E51-407A-BEB8-2999619C327E}"/>
              </a:ext>
            </a:extLst>
          </p:cNvPr>
          <p:cNvCxnSpPr>
            <a:cxnSpLocks/>
          </p:cNvCxnSpPr>
          <p:nvPr/>
        </p:nvCxnSpPr>
        <p:spPr>
          <a:xfrm>
            <a:off x="4281176" y="4598893"/>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2" name="直接连接符 291">
            <a:extLst>
              <a:ext uri="{FF2B5EF4-FFF2-40B4-BE49-F238E27FC236}">
                <a16:creationId xmlns:a16="http://schemas.microsoft.com/office/drawing/2014/main" id="{677D9D51-30E3-4130-BA1B-3B9EA8E7402F}"/>
              </a:ext>
            </a:extLst>
          </p:cNvPr>
          <p:cNvCxnSpPr>
            <a:cxnSpLocks/>
          </p:cNvCxnSpPr>
          <p:nvPr/>
        </p:nvCxnSpPr>
        <p:spPr>
          <a:xfrm>
            <a:off x="4433577" y="4598893"/>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4" name="直接连接符 293">
            <a:extLst>
              <a:ext uri="{FF2B5EF4-FFF2-40B4-BE49-F238E27FC236}">
                <a16:creationId xmlns:a16="http://schemas.microsoft.com/office/drawing/2014/main" id="{2F5B672C-5E6C-4BE3-A638-DA5133421E97}"/>
              </a:ext>
            </a:extLst>
          </p:cNvPr>
          <p:cNvCxnSpPr>
            <a:cxnSpLocks/>
          </p:cNvCxnSpPr>
          <p:nvPr/>
        </p:nvCxnSpPr>
        <p:spPr>
          <a:xfrm>
            <a:off x="4581214" y="4598893"/>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5" name="直接连接符 294">
            <a:extLst>
              <a:ext uri="{FF2B5EF4-FFF2-40B4-BE49-F238E27FC236}">
                <a16:creationId xmlns:a16="http://schemas.microsoft.com/office/drawing/2014/main" id="{87045B79-270A-4066-BA2B-D86628960750}"/>
              </a:ext>
            </a:extLst>
          </p:cNvPr>
          <p:cNvCxnSpPr>
            <a:cxnSpLocks/>
          </p:cNvCxnSpPr>
          <p:nvPr/>
        </p:nvCxnSpPr>
        <p:spPr>
          <a:xfrm>
            <a:off x="3831121" y="4598893"/>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5" name="直接连接符 304">
            <a:extLst>
              <a:ext uri="{FF2B5EF4-FFF2-40B4-BE49-F238E27FC236}">
                <a16:creationId xmlns:a16="http://schemas.microsoft.com/office/drawing/2014/main" id="{BD740AA5-279B-43D1-B872-DB18B7113300}"/>
              </a:ext>
            </a:extLst>
          </p:cNvPr>
          <p:cNvCxnSpPr>
            <a:cxnSpLocks/>
          </p:cNvCxnSpPr>
          <p:nvPr/>
        </p:nvCxnSpPr>
        <p:spPr>
          <a:xfrm>
            <a:off x="3996734" y="5802649"/>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6" name="直接连接符 305">
            <a:extLst>
              <a:ext uri="{FF2B5EF4-FFF2-40B4-BE49-F238E27FC236}">
                <a16:creationId xmlns:a16="http://schemas.microsoft.com/office/drawing/2014/main" id="{3D3FA082-2E3F-4E2B-B46A-823268FBC293}"/>
              </a:ext>
            </a:extLst>
          </p:cNvPr>
          <p:cNvCxnSpPr>
            <a:cxnSpLocks/>
          </p:cNvCxnSpPr>
          <p:nvPr/>
        </p:nvCxnSpPr>
        <p:spPr>
          <a:xfrm>
            <a:off x="4146562" y="5802649"/>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7" name="直接连接符 306">
            <a:extLst>
              <a:ext uri="{FF2B5EF4-FFF2-40B4-BE49-F238E27FC236}">
                <a16:creationId xmlns:a16="http://schemas.microsoft.com/office/drawing/2014/main" id="{3983017C-6052-4416-BDC0-56C22BC90B90}"/>
              </a:ext>
            </a:extLst>
          </p:cNvPr>
          <p:cNvCxnSpPr>
            <a:cxnSpLocks/>
          </p:cNvCxnSpPr>
          <p:nvPr/>
        </p:nvCxnSpPr>
        <p:spPr>
          <a:xfrm>
            <a:off x="4296580" y="5802649"/>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8" name="直接连接符 307">
            <a:extLst>
              <a:ext uri="{FF2B5EF4-FFF2-40B4-BE49-F238E27FC236}">
                <a16:creationId xmlns:a16="http://schemas.microsoft.com/office/drawing/2014/main" id="{7C152921-AE91-4257-9129-587CA9B0CC66}"/>
              </a:ext>
            </a:extLst>
          </p:cNvPr>
          <p:cNvCxnSpPr>
            <a:cxnSpLocks/>
          </p:cNvCxnSpPr>
          <p:nvPr/>
        </p:nvCxnSpPr>
        <p:spPr>
          <a:xfrm>
            <a:off x="4448981" y="5802649"/>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9" name="直接连接符 308">
            <a:extLst>
              <a:ext uri="{FF2B5EF4-FFF2-40B4-BE49-F238E27FC236}">
                <a16:creationId xmlns:a16="http://schemas.microsoft.com/office/drawing/2014/main" id="{017EB2E7-983E-4440-9E82-D32CEA98A0E6}"/>
              </a:ext>
            </a:extLst>
          </p:cNvPr>
          <p:cNvCxnSpPr>
            <a:cxnSpLocks/>
          </p:cNvCxnSpPr>
          <p:nvPr/>
        </p:nvCxnSpPr>
        <p:spPr>
          <a:xfrm>
            <a:off x="4596618" y="5802649"/>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0" name="直接连接符 309">
            <a:extLst>
              <a:ext uri="{FF2B5EF4-FFF2-40B4-BE49-F238E27FC236}">
                <a16:creationId xmlns:a16="http://schemas.microsoft.com/office/drawing/2014/main" id="{D4923A82-E279-429B-849E-45A014356555}"/>
              </a:ext>
            </a:extLst>
          </p:cNvPr>
          <p:cNvCxnSpPr>
            <a:cxnSpLocks/>
          </p:cNvCxnSpPr>
          <p:nvPr/>
        </p:nvCxnSpPr>
        <p:spPr>
          <a:xfrm>
            <a:off x="3846525" y="5802649"/>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3" name="直接连接符 322">
            <a:extLst>
              <a:ext uri="{FF2B5EF4-FFF2-40B4-BE49-F238E27FC236}">
                <a16:creationId xmlns:a16="http://schemas.microsoft.com/office/drawing/2014/main" id="{3853A1A4-CAFD-49F3-A358-5C6965A99509}"/>
              </a:ext>
            </a:extLst>
          </p:cNvPr>
          <p:cNvCxnSpPr>
            <a:cxnSpLocks/>
          </p:cNvCxnSpPr>
          <p:nvPr/>
        </p:nvCxnSpPr>
        <p:spPr>
          <a:xfrm rot="5400000" flipV="1">
            <a:off x="4804263" y="4870355"/>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4" name="直接连接符 323">
            <a:extLst>
              <a:ext uri="{FF2B5EF4-FFF2-40B4-BE49-F238E27FC236}">
                <a16:creationId xmlns:a16="http://schemas.microsoft.com/office/drawing/2014/main" id="{A9E542D2-6ADE-4ABE-A2B7-3AC0150CCB4C}"/>
              </a:ext>
            </a:extLst>
          </p:cNvPr>
          <p:cNvCxnSpPr>
            <a:cxnSpLocks/>
          </p:cNvCxnSpPr>
          <p:nvPr/>
        </p:nvCxnSpPr>
        <p:spPr>
          <a:xfrm rot="5400000" flipV="1">
            <a:off x="4804263" y="5327556"/>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5" name="直接连接符 324">
            <a:extLst>
              <a:ext uri="{FF2B5EF4-FFF2-40B4-BE49-F238E27FC236}">
                <a16:creationId xmlns:a16="http://schemas.microsoft.com/office/drawing/2014/main" id="{9257A308-BD1E-45D5-8162-D242A249B020}"/>
              </a:ext>
            </a:extLst>
          </p:cNvPr>
          <p:cNvCxnSpPr>
            <a:cxnSpLocks/>
          </p:cNvCxnSpPr>
          <p:nvPr/>
        </p:nvCxnSpPr>
        <p:spPr>
          <a:xfrm rot="5400000" flipV="1">
            <a:off x="4806644" y="5482337"/>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6" name="直接连接符 325">
            <a:extLst>
              <a:ext uri="{FF2B5EF4-FFF2-40B4-BE49-F238E27FC236}">
                <a16:creationId xmlns:a16="http://schemas.microsoft.com/office/drawing/2014/main" id="{C3350684-F8C7-4B8D-9A6F-784482F8C739}"/>
              </a:ext>
            </a:extLst>
          </p:cNvPr>
          <p:cNvCxnSpPr>
            <a:cxnSpLocks/>
          </p:cNvCxnSpPr>
          <p:nvPr/>
        </p:nvCxnSpPr>
        <p:spPr>
          <a:xfrm rot="5400000" flipV="1">
            <a:off x="4804263" y="5177536"/>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7" name="直接连接符 326">
            <a:extLst>
              <a:ext uri="{FF2B5EF4-FFF2-40B4-BE49-F238E27FC236}">
                <a16:creationId xmlns:a16="http://schemas.microsoft.com/office/drawing/2014/main" id="{8D69A273-C445-46A7-A3E8-968E278915CC}"/>
              </a:ext>
            </a:extLst>
          </p:cNvPr>
          <p:cNvCxnSpPr>
            <a:cxnSpLocks/>
          </p:cNvCxnSpPr>
          <p:nvPr/>
        </p:nvCxnSpPr>
        <p:spPr>
          <a:xfrm rot="5400000" flipV="1">
            <a:off x="4804264" y="5025136"/>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8" name="直接连接符 327">
            <a:extLst>
              <a:ext uri="{FF2B5EF4-FFF2-40B4-BE49-F238E27FC236}">
                <a16:creationId xmlns:a16="http://schemas.microsoft.com/office/drawing/2014/main" id="{EDD5E243-AB3E-43DB-BE79-4B3385794796}"/>
              </a:ext>
            </a:extLst>
          </p:cNvPr>
          <p:cNvCxnSpPr>
            <a:cxnSpLocks/>
          </p:cNvCxnSpPr>
          <p:nvPr/>
        </p:nvCxnSpPr>
        <p:spPr>
          <a:xfrm rot="5400000" flipV="1">
            <a:off x="4804264" y="5632355"/>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9" name="直接连接符 328">
            <a:extLst>
              <a:ext uri="{FF2B5EF4-FFF2-40B4-BE49-F238E27FC236}">
                <a16:creationId xmlns:a16="http://schemas.microsoft.com/office/drawing/2014/main" id="{515D44A4-874D-4C06-9BE6-D197FF2B9D66}"/>
              </a:ext>
            </a:extLst>
          </p:cNvPr>
          <p:cNvCxnSpPr>
            <a:cxnSpLocks/>
          </p:cNvCxnSpPr>
          <p:nvPr/>
        </p:nvCxnSpPr>
        <p:spPr>
          <a:xfrm rot="5400000" flipV="1">
            <a:off x="3576551" y="4865702"/>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0" name="直接连接符 329">
            <a:extLst>
              <a:ext uri="{FF2B5EF4-FFF2-40B4-BE49-F238E27FC236}">
                <a16:creationId xmlns:a16="http://schemas.microsoft.com/office/drawing/2014/main" id="{6BB6D841-25CF-40A5-8640-4058CA3565CD}"/>
              </a:ext>
            </a:extLst>
          </p:cNvPr>
          <p:cNvCxnSpPr>
            <a:cxnSpLocks/>
          </p:cNvCxnSpPr>
          <p:nvPr/>
        </p:nvCxnSpPr>
        <p:spPr>
          <a:xfrm rot="5400000" flipV="1">
            <a:off x="3576551" y="5322903"/>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1" name="直接连接符 330">
            <a:extLst>
              <a:ext uri="{FF2B5EF4-FFF2-40B4-BE49-F238E27FC236}">
                <a16:creationId xmlns:a16="http://schemas.microsoft.com/office/drawing/2014/main" id="{2135B2F4-9101-4F69-9B39-B695139F7B99}"/>
              </a:ext>
            </a:extLst>
          </p:cNvPr>
          <p:cNvCxnSpPr>
            <a:cxnSpLocks/>
          </p:cNvCxnSpPr>
          <p:nvPr/>
        </p:nvCxnSpPr>
        <p:spPr>
          <a:xfrm rot="5400000" flipV="1">
            <a:off x="3578932" y="5477684"/>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2" name="直接连接符 331">
            <a:extLst>
              <a:ext uri="{FF2B5EF4-FFF2-40B4-BE49-F238E27FC236}">
                <a16:creationId xmlns:a16="http://schemas.microsoft.com/office/drawing/2014/main" id="{4943A5EB-9CFF-4A9D-89A1-56C62557316E}"/>
              </a:ext>
            </a:extLst>
          </p:cNvPr>
          <p:cNvCxnSpPr>
            <a:cxnSpLocks/>
          </p:cNvCxnSpPr>
          <p:nvPr/>
        </p:nvCxnSpPr>
        <p:spPr>
          <a:xfrm rot="5400000" flipV="1">
            <a:off x="3576551" y="5172883"/>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3" name="直接连接符 332">
            <a:extLst>
              <a:ext uri="{FF2B5EF4-FFF2-40B4-BE49-F238E27FC236}">
                <a16:creationId xmlns:a16="http://schemas.microsoft.com/office/drawing/2014/main" id="{A519AA3D-3683-4A72-B0C1-03A654FFEEAD}"/>
              </a:ext>
            </a:extLst>
          </p:cNvPr>
          <p:cNvCxnSpPr>
            <a:cxnSpLocks/>
          </p:cNvCxnSpPr>
          <p:nvPr/>
        </p:nvCxnSpPr>
        <p:spPr>
          <a:xfrm rot="5400000" flipV="1">
            <a:off x="3576552" y="5020483"/>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4" name="直接连接符 333">
            <a:extLst>
              <a:ext uri="{FF2B5EF4-FFF2-40B4-BE49-F238E27FC236}">
                <a16:creationId xmlns:a16="http://schemas.microsoft.com/office/drawing/2014/main" id="{CCCB6AC8-1368-4035-88B3-9D3E8CEC41A9}"/>
              </a:ext>
            </a:extLst>
          </p:cNvPr>
          <p:cNvCxnSpPr>
            <a:cxnSpLocks/>
          </p:cNvCxnSpPr>
          <p:nvPr/>
        </p:nvCxnSpPr>
        <p:spPr>
          <a:xfrm rot="5400000" flipV="1">
            <a:off x="3576552" y="5627702"/>
            <a:ext cx="0" cy="1207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42" name="矩形 1041">
            <a:extLst>
              <a:ext uri="{FF2B5EF4-FFF2-40B4-BE49-F238E27FC236}">
                <a16:creationId xmlns:a16="http://schemas.microsoft.com/office/drawing/2014/main" id="{95D74997-28DC-45EF-A617-CA9834892228}"/>
              </a:ext>
            </a:extLst>
          </p:cNvPr>
          <p:cNvSpPr/>
          <p:nvPr/>
        </p:nvSpPr>
        <p:spPr>
          <a:xfrm>
            <a:off x="3793013" y="4837332"/>
            <a:ext cx="834576" cy="81744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mbria" panose="02040503050406030204" pitchFamily="18" charset="0"/>
            </a:endParaRPr>
          </a:p>
        </p:txBody>
      </p:sp>
      <p:cxnSp>
        <p:nvCxnSpPr>
          <p:cNvPr id="1044" name="直接连接符 1043">
            <a:extLst>
              <a:ext uri="{FF2B5EF4-FFF2-40B4-BE49-F238E27FC236}">
                <a16:creationId xmlns:a16="http://schemas.microsoft.com/office/drawing/2014/main" id="{E71DA784-8431-466D-8F16-874DCE8B192B}"/>
              </a:ext>
            </a:extLst>
          </p:cNvPr>
          <p:cNvCxnSpPr>
            <a:cxnSpLocks/>
          </p:cNvCxnSpPr>
          <p:nvPr/>
        </p:nvCxnSpPr>
        <p:spPr>
          <a:xfrm>
            <a:off x="3931852" y="5096439"/>
            <a:ext cx="539443"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39" name="椭圆 338">
            <a:extLst>
              <a:ext uri="{FF2B5EF4-FFF2-40B4-BE49-F238E27FC236}">
                <a16:creationId xmlns:a16="http://schemas.microsoft.com/office/drawing/2014/main" id="{7F0BCAED-A99D-438C-B113-26894DC142BF}"/>
              </a:ext>
            </a:extLst>
          </p:cNvPr>
          <p:cNvSpPr/>
          <p:nvPr/>
        </p:nvSpPr>
        <p:spPr>
          <a:xfrm>
            <a:off x="3948434" y="4972415"/>
            <a:ext cx="45719" cy="45719"/>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n>
                <a:solidFill>
                  <a:sysClr val="windowText" lastClr="000000"/>
                </a:solidFill>
              </a:ln>
              <a:solidFill>
                <a:schemeClr val="accent6">
                  <a:lumMod val="50000"/>
                </a:schemeClr>
              </a:solidFill>
              <a:latin typeface="Cambria" panose="02040503050406030204" pitchFamily="18" charset="0"/>
            </a:endParaRPr>
          </a:p>
        </p:txBody>
      </p:sp>
      <p:cxnSp>
        <p:nvCxnSpPr>
          <p:cNvPr id="340" name="直接连接符 339">
            <a:extLst>
              <a:ext uri="{FF2B5EF4-FFF2-40B4-BE49-F238E27FC236}">
                <a16:creationId xmlns:a16="http://schemas.microsoft.com/office/drawing/2014/main" id="{6EA58239-A60F-4A4F-B138-6CAED068A66B}"/>
              </a:ext>
            </a:extLst>
          </p:cNvPr>
          <p:cNvCxnSpPr>
            <a:cxnSpLocks/>
          </p:cNvCxnSpPr>
          <p:nvPr/>
        </p:nvCxnSpPr>
        <p:spPr>
          <a:xfrm>
            <a:off x="3931852" y="5203485"/>
            <a:ext cx="42590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2" name="直接连接符 341">
            <a:extLst>
              <a:ext uri="{FF2B5EF4-FFF2-40B4-BE49-F238E27FC236}">
                <a16:creationId xmlns:a16="http://schemas.microsoft.com/office/drawing/2014/main" id="{4124E140-41EB-47B5-BB09-D7DA99E4A40B}"/>
              </a:ext>
            </a:extLst>
          </p:cNvPr>
          <p:cNvCxnSpPr>
            <a:cxnSpLocks/>
          </p:cNvCxnSpPr>
          <p:nvPr/>
        </p:nvCxnSpPr>
        <p:spPr>
          <a:xfrm>
            <a:off x="4408559" y="5203485"/>
            <a:ext cx="6273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7" name="直接连接符 346">
            <a:extLst>
              <a:ext uri="{FF2B5EF4-FFF2-40B4-BE49-F238E27FC236}">
                <a16:creationId xmlns:a16="http://schemas.microsoft.com/office/drawing/2014/main" id="{3FEAA1CA-BB63-43E3-9952-1F928F4E25AB}"/>
              </a:ext>
            </a:extLst>
          </p:cNvPr>
          <p:cNvCxnSpPr>
            <a:cxnSpLocks/>
          </p:cNvCxnSpPr>
          <p:nvPr/>
        </p:nvCxnSpPr>
        <p:spPr>
          <a:xfrm flipV="1">
            <a:off x="3931852" y="5316064"/>
            <a:ext cx="248107" cy="1"/>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9" name="直接连接符 348">
            <a:extLst>
              <a:ext uri="{FF2B5EF4-FFF2-40B4-BE49-F238E27FC236}">
                <a16:creationId xmlns:a16="http://schemas.microsoft.com/office/drawing/2014/main" id="{0EF6EAA9-CB89-40B3-8D40-526596776F36}"/>
              </a:ext>
            </a:extLst>
          </p:cNvPr>
          <p:cNvCxnSpPr>
            <a:cxnSpLocks/>
          </p:cNvCxnSpPr>
          <p:nvPr/>
        </p:nvCxnSpPr>
        <p:spPr>
          <a:xfrm>
            <a:off x="4233844" y="5316064"/>
            <a:ext cx="6273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7" name="直接连接符 406">
            <a:extLst>
              <a:ext uri="{FF2B5EF4-FFF2-40B4-BE49-F238E27FC236}">
                <a16:creationId xmlns:a16="http://schemas.microsoft.com/office/drawing/2014/main" id="{13C7D267-FB7F-4897-AB89-9DEDD597E4BC}"/>
              </a:ext>
            </a:extLst>
          </p:cNvPr>
          <p:cNvCxnSpPr>
            <a:cxnSpLocks/>
          </p:cNvCxnSpPr>
          <p:nvPr/>
        </p:nvCxnSpPr>
        <p:spPr>
          <a:xfrm>
            <a:off x="4073376" y="5487510"/>
            <a:ext cx="0" cy="86874"/>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8" name="直接连接符 407">
            <a:extLst>
              <a:ext uri="{FF2B5EF4-FFF2-40B4-BE49-F238E27FC236}">
                <a16:creationId xmlns:a16="http://schemas.microsoft.com/office/drawing/2014/main" id="{415C7481-F5DE-4257-A067-EA9308FDF6F7}"/>
              </a:ext>
            </a:extLst>
          </p:cNvPr>
          <p:cNvCxnSpPr>
            <a:cxnSpLocks/>
          </p:cNvCxnSpPr>
          <p:nvPr/>
        </p:nvCxnSpPr>
        <p:spPr>
          <a:xfrm>
            <a:off x="4176110" y="5487510"/>
            <a:ext cx="0" cy="86874"/>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9" name="直接连接符 408">
            <a:extLst>
              <a:ext uri="{FF2B5EF4-FFF2-40B4-BE49-F238E27FC236}">
                <a16:creationId xmlns:a16="http://schemas.microsoft.com/office/drawing/2014/main" id="{393CF1D5-BEF4-4774-8F66-65300A986928}"/>
              </a:ext>
            </a:extLst>
          </p:cNvPr>
          <p:cNvCxnSpPr>
            <a:cxnSpLocks/>
          </p:cNvCxnSpPr>
          <p:nvPr/>
        </p:nvCxnSpPr>
        <p:spPr>
          <a:xfrm>
            <a:off x="4279239" y="5488085"/>
            <a:ext cx="1" cy="86874"/>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0" name="直接连接符 409">
            <a:extLst>
              <a:ext uri="{FF2B5EF4-FFF2-40B4-BE49-F238E27FC236}">
                <a16:creationId xmlns:a16="http://schemas.microsoft.com/office/drawing/2014/main" id="{AD8718B7-0007-4FED-98F3-CE30D840F894}"/>
              </a:ext>
            </a:extLst>
          </p:cNvPr>
          <p:cNvCxnSpPr>
            <a:cxnSpLocks/>
          </p:cNvCxnSpPr>
          <p:nvPr/>
        </p:nvCxnSpPr>
        <p:spPr>
          <a:xfrm flipH="1">
            <a:off x="4380076" y="5487510"/>
            <a:ext cx="1" cy="91637"/>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1" name="直接连接符 410">
            <a:extLst>
              <a:ext uri="{FF2B5EF4-FFF2-40B4-BE49-F238E27FC236}">
                <a16:creationId xmlns:a16="http://schemas.microsoft.com/office/drawing/2014/main" id="{BA4E0E4C-B728-47E6-BD7B-771E33FB378C}"/>
              </a:ext>
            </a:extLst>
          </p:cNvPr>
          <p:cNvCxnSpPr>
            <a:cxnSpLocks/>
          </p:cNvCxnSpPr>
          <p:nvPr/>
        </p:nvCxnSpPr>
        <p:spPr>
          <a:xfrm>
            <a:off x="4476886" y="5487510"/>
            <a:ext cx="0" cy="86874"/>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2" name="直接连接符 411">
            <a:extLst>
              <a:ext uri="{FF2B5EF4-FFF2-40B4-BE49-F238E27FC236}">
                <a16:creationId xmlns:a16="http://schemas.microsoft.com/office/drawing/2014/main" id="{561722E7-40B8-415D-8C9E-6F3C30182EB5}"/>
              </a:ext>
            </a:extLst>
          </p:cNvPr>
          <p:cNvCxnSpPr>
            <a:cxnSpLocks/>
          </p:cNvCxnSpPr>
          <p:nvPr/>
        </p:nvCxnSpPr>
        <p:spPr>
          <a:xfrm>
            <a:off x="3967294" y="5487510"/>
            <a:ext cx="0" cy="86874"/>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3" name="文本框 282">
            <a:extLst>
              <a:ext uri="{FF2B5EF4-FFF2-40B4-BE49-F238E27FC236}">
                <a16:creationId xmlns:a16="http://schemas.microsoft.com/office/drawing/2014/main" id="{AD2ACB19-8E98-4298-9198-0701950A64CB}"/>
              </a:ext>
            </a:extLst>
          </p:cNvPr>
          <p:cNvSpPr txBox="1"/>
          <p:nvPr/>
        </p:nvSpPr>
        <p:spPr>
          <a:xfrm>
            <a:off x="3449743" y="1477850"/>
            <a:ext cx="1390124" cy="461665"/>
          </a:xfrm>
          <a:prstGeom prst="rect">
            <a:avLst/>
          </a:prstGeom>
          <a:noFill/>
        </p:spPr>
        <p:txBody>
          <a:bodyPr wrap="none" rtlCol="0">
            <a:spAutoFit/>
          </a:bodyPr>
          <a:lstStyle/>
          <a:p>
            <a:r>
              <a:rPr lang="en-US" altLang="zh-CN" sz="2400" dirty="0">
                <a:latin typeface="Cambria" panose="02040503050406030204" pitchFamily="18" charset="0"/>
                <a:ea typeface="Cambria" panose="02040503050406030204" pitchFamily="18" charset="0"/>
              </a:rPr>
              <a:t>Datapath</a:t>
            </a:r>
            <a:endParaRPr lang="zh-CN" altLang="en-US" sz="2400" dirty="0">
              <a:latin typeface="Cambria" panose="02040503050406030204" pitchFamily="18" charset="0"/>
            </a:endParaRPr>
          </a:p>
        </p:txBody>
      </p:sp>
      <p:cxnSp>
        <p:nvCxnSpPr>
          <p:cNvPr id="319" name="直接箭头连接符 318">
            <a:extLst>
              <a:ext uri="{FF2B5EF4-FFF2-40B4-BE49-F238E27FC236}">
                <a16:creationId xmlns:a16="http://schemas.microsoft.com/office/drawing/2014/main" id="{897E23BE-7B88-4BF7-A3D7-9FAD9918E635}"/>
              </a:ext>
            </a:extLst>
          </p:cNvPr>
          <p:cNvCxnSpPr>
            <a:cxnSpLocks/>
            <a:stCxn id="37" idx="3"/>
            <a:endCxn id="40" idx="1"/>
          </p:cNvCxnSpPr>
          <p:nvPr/>
        </p:nvCxnSpPr>
        <p:spPr>
          <a:xfrm>
            <a:off x="5179397" y="3925453"/>
            <a:ext cx="39192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箭头: 五边形 33">
            <a:extLst>
              <a:ext uri="{FF2B5EF4-FFF2-40B4-BE49-F238E27FC236}">
                <a16:creationId xmlns:a16="http://schemas.microsoft.com/office/drawing/2014/main" id="{E0DEB58E-2FB7-4440-8F86-B0A74A0A882E}"/>
              </a:ext>
            </a:extLst>
          </p:cNvPr>
          <p:cNvSpPr/>
          <p:nvPr/>
        </p:nvSpPr>
        <p:spPr>
          <a:xfrm>
            <a:off x="659572" y="1954424"/>
            <a:ext cx="2088000" cy="618565"/>
          </a:xfrm>
          <a:prstGeom prst="homePlate">
            <a:avLst/>
          </a:prstGeom>
          <a:solidFill>
            <a:srgbClr val="98BE7A"/>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2000" dirty="0">
                <a:solidFill>
                  <a:schemeClr val="tx1"/>
                </a:solidFill>
                <a:latin typeface="Cambria" panose="02040503050406030204" pitchFamily="18" charset="0"/>
                <a:ea typeface="Cambria" panose="02040503050406030204" pitchFamily="18" charset="0"/>
              </a:rPr>
              <a:t>User space</a:t>
            </a:r>
            <a:endParaRPr lang="zh-CN" altLang="en-US" sz="2000" dirty="0">
              <a:solidFill>
                <a:schemeClr val="tx1"/>
              </a:solidFill>
              <a:latin typeface="Cambria" panose="02040503050406030204" pitchFamily="18" charset="0"/>
            </a:endParaRPr>
          </a:p>
        </p:txBody>
      </p:sp>
      <p:sp>
        <p:nvSpPr>
          <p:cNvPr id="85" name="矩形: 圆角 84">
            <a:extLst>
              <a:ext uri="{FF2B5EF4-FFF2-40B4-BE49-F238E27FC236}">
                <a16:creationId xmlns:a16="http://schemas.microsoft.com/office/drawing/2014/main" id="{E6635E95-1C21-440E-9C91-041EF1946AE1}"/>
              </a:ext>
            </a:extLst>
          </p:cNvPr>
          <p:cNvSpPr/>
          <p:nvPr/>
        </p:nvSpPr>
        <p:spPr>
          <a:xfrm>
            <a:off x="3171389" y="3042409"/>
            <a:ext cx="2001355" cy="291579"/>
          </a:xfrm>
          <a:prstGeom prst="roundRect">
            <a:avLst/>
          </a:prstGeom>
          <a:solidFill>
            <a:srgbClr val="98BE7A"/>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2000" dirty="0">
                <a:solidFill>
                  <a:schemeClr val="tx1"/>
                </a:solidFill>
                <a:latin typeface="Cambria" panose="02040503050406030204" pitchFamily="18" charset="0"/>
                <a:ea typeface="Cambria" panose="02040503050406030204" pitchFamily="18" charset="0"/>
              </a:rPr>
              <a:t>OS Management</a:t>
            </a:r>
            <a:endParaRPr lang="zh-CN" altLang="en-US" sz="2000" dirty="0">
              <a:solidFill>
                <a:schemeClr val="tx1"/>
              </a:solidFill>
              <a:latin typeface="Cambria" panose="02040503050406030204" pitchFamily="18" charset="0"/>
            </a:endParaRPr>
          </a:p>
        </p:txBody>
      </p:sp>
      <p:sp>
        <p:nvSpPr>
          <p:cNvPr id="2" name="文本框 1">
            <a:extLst>
              <a:ext uri="{FF2B5EF4-FFF2-40B4-BE49-F238E27FC236}">
                <a16:creationId xmlns:a16="http://schemas.microsoft.com/office/drawing/2014/main" id="{DEDB2D4B-AA79-476D-ACAC-61D67A5955F5}"/>
              </a:ext>
            </a:extLst>
          </p:cNvPr>
          <p:cNvSpPr txBox="1"/>
          <p:nvPr/>
        </p:nvSpPr>
        <p:spPr>
          <a:xfrm>
            <a:off x="7588413" y="2084110"/>
            <a:ext cx="4203140" cy="2677656"/>
          </a:xfrm>
          <a:prstGeom prst="rect">
            <a:avLst/>
          </a:prstGeom>
          <a:noFill/>
        </p:spPr>
        <p:txBody>
          <a:bodyPr wrap="square" rtlCol="0">
            <a:spAutoFit/>
          </a:bodyPr>
          <a:lstStyle/>
          <a:p>
            <a:r>
              <a:rPr lang="en-US" altLang="zh-CN" sz="2400" dirty="0">
                <a:latin typeface="Cambria" panose="02040503050406030204" pitchFamily="18" charset="0"/>
                <a:ea typeface="Cambria" panose="02040503050406030204" pitchFamily="18" charset="0"/>
              </a:rPr>
              <a:t>Kernel-bypass offloads OS protection features to let application safely perform I/O on </a:t>
            </a:r>
            <a:r>
              <a:rPr lang="en-US" altLang="zh-CN" sz="2400" dirty="0" err="1">
                <a:latin typeface="Cambria" panose="02040503050406030204" pitchFamily="18" charset="0"/>
                <a:ea typeface="Cambria" panose="02040503050406030204" pitchFamily="18" charset="0"/>
              </a:rPr>
              <a:t>datapath</a:t>
            </a:r>
            <a:r>
              <a:rPr lang="en-US" altLang="zh-CN" sz="2400" dirty="0">
                <a:latin typeface="Cambria" panose="02040503050406030204" pitchFamily="18" charset="0"/>
                <a:ea typeface="Cambria" panose="02040503050406030204" pitchFamily="18" charset="0"/>
              </a:rPr>
              <a:t>.</a:t>
            </a:r>
          </a:p>
          <a:p>
            <a:endParaRPr lang="en-US" altLang="zh-CN" sz="2400" dirty="0">
              <a:latin typeface="Cambria" panose="02040503050406030204" pitchFamily="18" charset="0"/>
              <a:ea typeface="Cambria" panose="02040503050406030204" pitchFamily="18" charset="0"/>
            </a:endParaRPr>
          </a:p>
          <a:p>
            <a:endParaRPr lang="en-US" altLang="zh-CN" sz="2400" dirty="0">
              <a:latin typeface="Cambria" panose="02040503050406030204" pitchFamily="18" charset="0"/>
              <a:ea typeface="Cambria" panose="02040503050406030204" pitchFamily="18" charset="0"/>
            </a:endParaRPr>
          </a:p>
          <a:p>
            <a:endParaRPr lang="en-US" altLang="zh-CN" sz="2400" dirty="0">
              <a:latin typeface="Cambria" panose="02040503050406030204" pitchFamily="18" charset="0"/>
              <a:ea typeface="Cambria" panose="02040503050406030204" pitchFamily="18" charset="0"/>
            </a:endParaRPr>
          </a:p>
        </p:txBody>
      </p:sp>
      <p:sp>
        <p:nvSpPr>
          <p:cNvPr id="88" name="文本框 87">
            <a:extLst>
              <a:ext uri="{FF2B5EF4-FFF2-40B4-BE49-F238E27FC236}">
                <a16:creationId xmlns:a16="http://schemas.microsoft.com/office/drawing/2014/main" id="{01696D8F-1512-4F79-93DE-6C9F1A82CECA}"/>
              </a:ext>
            </a:extLst>
          </p:cNvPr>
          <p:cNvSpPr txBox="1"/>
          <p:nvPr/>
        </p:nvSpPr>
        <p:spPr>
          <a:xfrm>
            <a:off x="633806" y="889773"/>
            <a:ext cx="9875030" cy="461665"/>
          </a:xfrm>
          <a:prstGeom prst="rect">
            <a:avLst/>
          </a:prstGeom>
          <a:noFill/>
        </p:spPr>
        <p:txBody>
          <a:bodyPr wrap="square">
            <a:spAutoFit/>
          </a:bodyPr>
          <a:lstStyle/>
          <a:p>
            <a:r>
              <a:rPr lang="en-US" altLang="zh-CN" sz="2400" dirty="0">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rPr>
              <a:t>Kernel-bypass eliminates the kernel on the </a:t>
            </a:r>
            <a:r>
              <a:rPr lang="en-US" altLang="zh-CN" sz="2400" dirty="0" err="1">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rPr>
              <a:t>datapath</a:t>
            </a:r>
            <a:endParaRPr lang="zh-CN" altLang="en-US" sz="2400" dirty="0">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endParaRPr>
          </a:p>
        </p:txBody>
      </p:sp>
      <p:sp>
        <p:nvSpPr>
          <p:cNvPr id="89" name="文本框 88">
            <a:extLst>
              <a:ext uri="{FF2B5EF4-FFF2-40B4-BE49-F238E27FC236}">
                <a16:creationId xmlns:a16="http://schemas.microsoft.com/office/drawing/2014/main" id="{5357CC02-3A1B-4CBD-9BEB-AEF814D0DFA5}"/>
              </a:ext>
            </a:extLst>
          </p:cNvPr>
          <p:cNvSpPr txBox="1"/>
          <p:nvPr/>
        </p:nvSpPr>
        <p:spPr>
          <a:xfrm>
            <a:off x="1073703" y="159078"/>
            <a:ext cx="9875030" cy="523220"/>
          </a:xfrm>
          <a:prstGeom prst="rect">
            <a:avLst/>
          </a:prstGeom>
          <a:noFill/>
        </p:spPr>
        <p:txBody>
          <a:bodyPr wrap="square">
            <a:spAutoFit/>
          </a:bodyPr>
          <a:lstStyle/>
          <a:p>
            <a:r>
              <a:rPr lang="en-US" altLang="zh-CN" sz="2800" dirty="0">
                <a:solidFill>
                  <a:srgbClr val="0043DB"/>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rPr>
              <a:t>Introduction</a:t>
            </a:r>
            <a:endParaRPr lang="zh-CN" altLang="en-US" sz="2800" dirty="0">
              <a:solidFill>
                <a:srgbClr val="0043DB"/>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endParaRPr>
          </a:p>
        </p:txBody>
      </p:sp>
    </p:spTree>
    <p:extLst>
      <p:ext uri="{BB962C8B-B14F-4D97-AF65-F5344CB8AC3E}">
        <p14:creationId xmlns:p14="http://schemas.microsoft.com/office/powerpoint/2010/main" val="17178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54167E-6 -4.81481E-6 L 0.19856 -0.00162 " pathEditMode="relative" rAng="0" ptsTypes="AA">
                                      <p:cBhvr>
                                        <p:cTn id="6" dur="2000" fill="hold"/>
                                        <p:tgtEl>
                                          <p:spTgt spid="38"/>
                                        </p:tgtEl>
                                        <p:attrNameLst>
                                          <p:attrName>ppt_x</p:attrName>
                                          <p:attrName>ppt_y</p:attrName>
                                        </p:attrNameLst>
                                      </p:cBhvr>
                                      <p:rCtr x="9922" y="-93"/>
                                    </p:animMotion>
                                  </p:childTnLst>
                                </p:cTn>
                              </p:par>
                              <p:par>
                                <p:cTn id="7" presetID="42" presetClass="path" presetSubtype="0" accel="50000" decel="50000" fill="hold" grpId="0" nodeType="withEffect">
                                  <p:stCondLst>
                                    <p:cond delay="0"/>
                                  </p:stCondLst>
                                  <p:childTnLst>
                                    <p:animMotion origin="layout" path="M 1.66667E-6 4.44444E-6 L 1.66667E-6 0.04606 " pathEditMode="relative" rAng="0" ptsTypes="AA">
                                      <p:cBhvr>
                                        <p:cTn id="8" dur="2000" fill="hold"/>
                                        <p:tgtEl>
                                          <p:spTgt spid="35"/>
                                        </p:tgtEl>
                                        <p:attrNameLst>
                                          <p:attrName>ppt_x</p:attrName>
                                          <p:attrName>ppt_y</p:attrName>
                                        </p:attrNameLst>
                                      </p:cBhvr>
                                      <p:rCtr x="0" y="2292"/>
                                    </p:animMotion>
                                  </p:childTnLst>
                                </p:cTn>
                              </p:par>
                              <p:par>
                                <p:cTn id="9" presetID="42" presetClass="path" presetSubtype="0" accel="50000" decel="50000" fill="hold" grpId="0" nodeType="withEffect">
                                  <p:stCondLst>
                                    <p:cond delay="0"/>
                                  </p:stCondLst>
                                  <p:childTnLst>
                                    <p:animMotion origin="layout" path="M -3.54167E-6 -2.59259E-6 L -0.00052 0.11551 " pathEditMode="relative" rAng="0" ptsTypes="AA">
                                      <p:cBhvr>
                                        <p:cTn id="10" dur="2000" fill="hold"/>
                                        <p:tgtEl>
                                          <p:spTgt spid="34"/>
                                        </p:tgtEl>
                                        <p:attrNameLst>
                                          <p:attrName>ppt_x</p:attrName>
                                          <p:attrName>ppt_y</p:attrName>
                                        </p:attrNameLst>
                                      </p:cBhvr>
                                      <p:rCtr x="-26" y="5764"/>
                                    </p:animMotion>
                                  </p:childTnLst>
                                </p:cTn>
                              </p:par>
                              <p:par>
                                <p:cTn id="11" presetID="42" presetClass="path" presetSubtype="0" accel="50000" decel="50000" fill="hold" grpId="0" nodeType="withEffect">
                                  <p:stCondLst>
                                    <p:cond delay="0"/>
                                  </p:stCondLst>
                                  <p:childTnLst>
                                    <p:animMotion origin="layout" path="M 2.91667E-6 -2.59259E-6 L -0.00052 0.08889 " pathEditMode="relative" rAng="0" ptsTypes="AA">
                                      <p:cBhvr>
                                        <p:cTn id="12" dur="2000" fill="hold"/>
                                        <p:tgtEl>
                                          <p:spTgt spid="33"/>
                                        </p:tgtEl>
                                        <p:attrNameLst>
                                          <p:attrName>ppt_x</p:attrName>
                                          <p:attrName>ppt_y</p:attrName>
                                        </p:attrNameLst>
                                      </p:cBhvr>
                                      <p:rCtr x="-26" y="4444"/>
                                    </p:animMotion>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8" grpId="0" animBg="1"/>
      <p:bldP spid="34" grpId="0" animBg="1"/>
      <p:bldP spid="8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BFB0E8-7B71-4CDB-AF88-9BF9EB27177E}"/>
              </a:ext>
            </a:extLst>
          </p:cNvPr>
          <p:cNvSpPr>
            <a:spLocks noGrp="1"/>
          </p:cNvSpPr>
          <p:nvPr>
            <p:ph type="title"/>
          </p:nvPr>
        </p:nvSpPr>
        <p:spPr>
          <a:xfrm>
            <a:off x="435996" y="527548"/>
            <a:ext cx="10515600" cy="1325563"/>
          </a:xfrm>
        </p:spPr>
        <p:txBody>
          <a:bodyPr>
            <a:normAutofit/>
          </a:bodyPr>
          <a:lstStyle/>
          <a:p>
            <a:pPr marL="457200" indent="-457200" algn="just">
              <a:buFont typeface="Arial" panose="020B0604020202020204" pitchFamily="34" charset="0"/>
              <a:buChar char="•"/>
            </a:pPr>
            <a:r>
              <a:rPr lang="en-US" altLang="zh-CN" sz="3200" dirty="0">
                <a:solidFill>
                  <a:srgbClr val="0043DB"/>
                </a:solidFill>
                <a:effectLst>
                  <a:outerShdw blurRad="38100" dist="38100" dir="2700000" algn="tl">
                    <a:srgbClr val="000000">
                      <a:alpha val="30000"/>
                    </a:srgbClr>
                  </a:outerShdw>
                </a:effectLst>
                <a:latin typeface="Cambria" panose="02040503050406030204" pitchFamily="18" charset="0"/>
                <a:ea typeface="Cambria" panose="02040503050406030204" pitchFamily="18" charset="0"/>
                <a:cs typeface="+mn-cs"/>
              </a:rPr>
              <a:t>The Kernel Bypass</a:t>
            </a:r>
            <a:endParaRPr lang="zh-CN" altLang="en-US" sz="3200" dirty="0">
              <a:solidFill>
                <a:srgbClr val="0043DB"/>
              </a:solidFill>
              <a:effectLst>
                <a:outerShdw blurRad="38100" dist="38100" dir="2700000" algn="tl">
                  <a:srgbClr val="000000">
                    <a:alpha val="30000"/>
                  </a:srgbClr>
                </a:outerShdw>
              </a:effectLst>
              <a:latin typeface="Cambria" panose="02040503050406030204" pitchFamily="18" charset="0"/>
              <a:cs typeface="+mn-cs"/>
            </a:endParaRPr>
          </a:p>
        </p:txBody>
      </p:sp>
      <p:pic>
        <p:nvPicPr>
          <p:cNvPr id="6" name="图片 5">
            <a:extLst>
              <a:ext uri="{FF2B5EF4-FFF2-40B4-BE49-F238E27FC236}">
                <a16:creationId xmlns:a16="http://schemas.microsoft.com/office/drawing/2014/main" id="{A20FD989-2BB5-484F-BBCF-457BC869AE31}"/>
              </a:ext>
            </a:extLst>
          </p:cNvPr>
          <p:cNvPicPr>
            <a:picLocks noChangeAspect="1"/>
          </p:cNvPicPr>
          <p:nvPr/>
        </p:nvPicPr>
        <p:blipFill rotWithShape="1">
          <a:blip r:embed="rId3"/>
          <a:srcRect t="12427" b="37546"/>
          <a:stretch/>
        </p:blipFill>
        <p:spPr>
          <a:xfrm>
            <a:off x="611748" y="2045042"/>
            <a:ext cx="11085672" cy="2508833"/>
          </a:xfrm>
          <a:prstGeom prst="rect">
            <a:avLst/>
          </a:prstGeom>
        </p:spPr>
      </p:pic>
      <p:sp>
        <p:nvSpPr>
          <p:cNvPr id="7" name="文本框 6">
            <a:extLst>
              <a:ext uri="{FF2B5EF4-FFF2-40B4-BE49-F238E27FC236}">
                <a16:creationId xmlns:a16="http://schemas.microsoft.com/office/drawing/2014/main" id="{1B3CF096-454A-4DB0-A83D-51928908E6CC}"/>
              </a:ext>
            </a:extLst>
          </p:cNvPr>
          <p:cNvSpPr txBox="1"/>
          <p:nvPr/>
        </p:nvSpPr>
        <p:spPr>
          <a:xfrm>
            <a:off x="1101819" y="216907"/>
            <a:ext cx="2906301" cy="646331"/>
          </a:xfrm>
          <a:prstGeom prst="rect">
            <a:avLst/>
          </a:prstGeom>
          <a:solidFill>
            <a:schemeClr val="bg1"/>
          </a:solidFill>
        </p:spPr>
        <p:txBody>
          <a:bodyPr wrap="square" rtlCol="0">
            <a:spAutoFit/>
          </a:bodyPr>
          <a:lstStyle/>
          <a:p>
            <a:r>
              <a:rPr lang="en-US" altLang="zh-CN" sz="3600" dirty="0">
                <a:solidFill>
                  <a:srgbClr val="0043DB"/>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rPr>
              <a:t>Introduction</a:t>
            </a:r>
            <a:endParaRPr lang="zh-CN" altLang="en-US" sz="3600" dirty="0">
              <a:solidFill>
                <a:srgbClr val="0043DB"/>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endParaRPr>
          </a:p>
        </p:txBody>
      </p:sp>
      <p:pic>
        <p:nvPicPr>
          <p:cNvPr id="8" name="图片 7">
            <a:extLst>
              <a:ext uri="{FF2B5EF4-FFF2-40B4-BE49-F238E27FC236}">
                <a16:creationId xmlns:a16="http://schemas.microsoft.com/office/drawing/2014/main" id="{A2FFA20F-1DE5-4E6C-9AB7-F58C9648220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5328"/>
          <a:stretch/>
        </p:blipFill>
        <p:spPr>
          <a:xfrm>
            <a:off x="435996" y="372266"/>
            <a:ext cx="589637" cy="362722"/>
          </a:xfrm>
          <a:prstGeom prst="rect">
            <a:avLst/>
          </a:prstGeom>
        </p:spPr>
      </p:pic>
      <p:sp>
        <p:nvSpPr>
          <p:cNvPr id="10" name="文本框 9">
            <a:extLst>
              <a:ext uri="{FF2B5EF4-FFF2-40B4-BE49-F238E27FC236}">
                <a16:creationId xmlns:a16="http://schemas.microsoft.com/office/drawing/2014/main" id="{BADF43AA-B81F-41B1-B083-4069908C8E70}"/>
              </a:ext>
            </a:extLst>
          </p:cNvPr>
          <p:cNvSpPr txBox="1"/>
          <p:nvPr/>
        </p:nvSpPr>
        <p:spPr>
          <a:xfrm>
            <a:off x="730814" y="6206035"/>
            <a:ext cx="11202840" cy="461665"/>
          </a:xfrm>
          <a:prstGeom prst="rect">
            <a:avLst/>
          </a:prstGeom>
          <a:noFill/>
        </p:spPr>
        <p:txBody>
          <a:bodyPr wrap="square">
            <a:spAutoFit/>
          </a:bodyPr>
          <a:lstStyle/>
          <a:p>
            <a:r>
              <a:rPr lang="en-US" altLang="zh-CN" sz="1200" dirty="0">
                <a:latin typeface="Cambria" panose="02040503050406030204" pitchFamily="18" charset="0"/>
                <a:ea typeface="Cambria" panose="02040503050406030204" pitchFamily="18" charset="0"/>
              </a:rPr>
              <a:t>[1] Shenango: Achieving High CPU Efficiency for Latency-sensitive Datacenter Workloads</a:t>
            </a:r>
          </a:p>
          <a:p>
            <a:r>
              <a:rPr lang="en-US" altLang="zh-CN" sz="1200" dirty="0">
                <a:latin typeface="Cambria" panose="02040503050406030204" pitchFamily="18" charset="0"/>
                <a:ea typeface="Cambria" panose="02040503050406030204" pitchFamily="18" charset="0"/>
              </a:rPr>
              <a:t>[2] </a:t>
            </a:r>
            <a:r>
              <a:rPr lang="en-US" altLang="zh-CN" sz="1200" dirty="0" err="1">
                <a:latin typeface="Cambria" panose="02040503050406030204" pitchFamily="18" charset="0"/>
                <a:ea typeface="Cambria" panose="02040503050406030204" pitchFamily="18" charset="0"/>
              </a:rPr>
              <a:t>Caladan</a:t>
            </a:r>
            <a:r>
              <a:rPr lang="en-US" altLang="zh-CN" sz="1200" dirty="0">
                <a:latin typeface="Cambria" panose="02040503050406030204" pitchFamily="18" charset="0"/>
                <a:ea typeface="Cambria" panose="02040503050406030204" pitchFamily="18" charset="0"/>
              </a:rPr>
              <a:t>: Mitigating Interference at Microsecond Timescales</a:t>
            </a:r>
          </a:p>
        </p:txBody>
      </p:sp>
      <p:cxnSp>
        <p:nvCxnSpPr>
          <p:cNvPr id="11" name="直接连接符 10">
            <a:extLst>
              <a:ext uri="{FF2B5EF4-FFF2-40B4-BE49-F238E27FC236}">
                <a16:creationId xmlns:a16="http://schemas.microsoft.com/office/drawing/2014/main" id="{4C62C56A-07B4-4B37-BA44-7F61A01EF337}"/>
              </a:ext>
            </a:extLst>
          </p:cNvPr>
          <p:cNvCxnSpPr/>
          <p:nvPr/>
        </p:nvCxnSpPr>
        <p:spPr>
          <a:xfrm>
            <a:off x="175043" y="6153506"/>
            <a:ext cx="1184191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E4E3B27C-EDF1-401D-8594-B54E169C7E9A}"/>
              </a:ext>
            </a:extLst>
          </p:cNvPr>
          <p:cNvSpPr txBox="1"/>
          <p:nvPr/>
        </p:nvSpPr>
        <p:spPr>
          <a:xfrm>
            <a:off x="817312" y="4417582"/>
            <a:ext cx="7503640" cy="1735924"/>
          </a:xfrm>
          <a:prstGeom prst="rect">
            <a:avLst/>
          </a:prstGeom>
          <a:noFill/>
        </p:spPr>
        <p:txBody>
          <a:bodyPr wrap="square">
            <a:spAutoFit/>
          </a:bodyPr>
          <a:lstStyle/>
          <a:p>
            <a:pPr marL="342900" indent="-342900">
              <a:buFont typeface="Arial" panose="020B0604020202020204" pitchFamily="34" charset="0"/>
              <a:buChar char="•"/>
            </a:pPr>
            <a:r>
              <a:rPr lang="zh-CN" altLang="en-US" sz="2800" dirty="0">
                <a:latin typeface="Cambria" panose="02040503050406030204" pitchFamily="18" charset="0"/>
              </a:rPr>
              <a:t>Dedicate busy-spinning cores</a:t>
            </a:r>
            <a:endParaRPr lang="en-US" altLang="zh-CN" sz="2800" dirty="0">
              <a:latin typeface="Cambria" panose="02040503050406030204" pitchFamily="18" charset="0"/>
              <a:ea typeface="Cambria" panose="02040503050406030204" pitchFamily="18" charset="0"/>
            </a:endParaRPr>
          </a:p>
          <a:p>
            <a:pPr marL="342900" indent="-342900">
              <a:lnSpc>
                <a:spcPct val="150000"/>
              </a:lnSpc>
              <a:buFont typeface="Arial" panose="020B0604020202020204" pitchFamily="34" charset="0"/>
              <a:buChar char="•"/>
            </a:pPr>
            <a:r>
              <a:rPr lang="zh-CN" altLang="en-US" sz="2800" dirty="0">
                <a:latin typeface="Cambria" panose="02040503050406030204" pitchFamily="18" charset="0"/>
              </a:rPr>
              <a:t>Applications directly poll NIC queues</a:t>
            </a:r>
            <a:endParaRPr lang="en-US" altLang="zh-CN" sz="2800" dirty="0">
              <a:latin typeface="Cambria" panose="02040503050406030204" pitchFamily="18" charset="0"/>
              <a:ea typeface="Cambria" panose="02040503050406030204" pitchFamily="18" charset="0"/>
            </a:endParaRPr>
          </a:p>
          <a:p>
            <a:pPr marL="342900" indent="-342900">
              <a:lnSpc>
                <a:spcPct val="150000"/>
              </a:lnSpc>
              <a:buFont typeface="Arial" panose="020B0604020202020204" pitchFamily="34" charset="0"/>
              <a:buChar char="•"/>
            </a:pPr>
            <a:r>
              <a:rPr lang="zh-CN" altLang="en-US" sz="2800" dirty="0">
                <a:latin typeface="Cambria" panose="02040503050406030204" pitchFamily="18" charset="0"/>
              </a:rPr>
              <a:t>Enables higher throughput and lower latency</a:t>
            </a:r>
          </a:p>
        </p:txBody>
      </p:sp>
      <p:sp>
        <p:nvSpPr>
          <p:cNvPr id="14" name="文本框 13">
            <a:extLst>
              <a:ext uri="{FF2B5EF4-FFF2-40B4-BE49-F238E27FC236}">
                <a16:creationId xmlns:a16="http://schemas.microsoft.com/office/drawing/2014/main" id="{92F19B38-0FED-4BA2-8389-F8A2218E05FA}"/>
              </a:ext>
            </a:extLst>
          </p:cNvPr>
          <p:cNvSpPr txBox="1"/>
          <p:nvPr/>
        </p:nvSpPr>
        <p:spPr>
          <a:xfrm>
            <a:off x="1240404" y="1582475"/>
            <a:ext cx="4698657" cy="461665"/>
          </a:xfrm>
          <a:prstGeom prst="rect">
            <a:avLst/>
          </a:prstGeom>
          <a:noFill/>
        </p:spPr>
        <p:txBody>
          <a:bodyPr wrap="square">
            <a:spAutoFit/>
          </a:bodyPr>
          <a:lstStyle/>
          <a:p>
            <a:r>
              <a:rPr lang="zh-CN" altLang="en-US" sz="2400" dirty="0">
                <a:latin typeface="Cambria" panose="02040503050406030204" pitchFamily="18" charset="0"/>
              </a:rPr>
              <a:t>Traditional Approach</a:t>
            </a:r>
          </a:p>
        </p:txBody>
      </p:sp>
      <p:sp>
        <p:nvSpPr>
          <p:cNvPr id="16" name="文本框 15">
            <a:extLst>
              <a:ext uri="{FF2B5EF4-FFF2-40B4-BE49-F238E27FC236}">
                <a16:creationId xmlns:a16="http://schemas.microsoft.com/office/drawing/2014/main" id="{97B68ECA-1061-4054-81ED-ADCCA3107986}"/>
              </a:ext>
            </a:extLst>
          </p:cNvPr>
          <p:cNvSpPr txBox="1"/>
          <p:nvPr/>
        </p:nvSpPr>
        <p:spPr>
          <a:xfrm>
            <a:off x="7609695" y="1515752"/>
            <a:ext cx="6098058" cy="461665"/>
          </a:xfrm>
          <a:prstGeom prst="rect">
            <a:avLst/>
          </a:prstGeom>
          <a:noFill/>
        </p:spPr>
        <p:txBody>
          <a:bodyPr wrap="square">
            <a:spAutoFit/>
          </a:bodyPr>
          <a:lstStyle/>
          <a:p>
            <a:r>
              <a:rPr lang="zh-CN" altLang="en-US" sz="2400" dirty="0">
                <a:latin typeface="Cambria" panose="02040503050406030204" pitchFamily="18" charset="0"/>
              </a:rPr>
              <a:t>Kernel Bypass </a:t>
            </a:r>
          </a:p>
        </p:txBody>
      </p:sp>
      <p:sp>
        <p:nvSpPr>
          <p:cNvPr id="18" name="文本框 17">
            <a:extLst>
              <a:ext uri="{FF2B5EF4-FFF2-40B4-BE49-F238E27FC236}">
                <a16:creationId xmlns:a16="http://schemas.microsoft.com/office/drawing/2014/main" id="{24064635-222B-4DD6-AD79-6701F8E3566C}"/>
              </a:ext>
            </a:extLst>
          </p:cNvPr>
          <p:cNvSpPr txBox="1"/>
          <p:nvPr/>
        </p:nvSpPr>
        <p:spPr>
          <a:xfrm>
            <a:off x="9499849" y="789068"/>
            <a:ext cx="2317750" cy="369332"/>
          </a:xfrm>
          <a:prstGeom prst="rect">
            <a:avLst/>
          </a:prstGeom>
          <a:noFill/>
        </p:spPr>
        <p:txBody>
          <a:bodyPr wrap="square">
            <a:spAutoFit/>
          </a:bodyPr>
          <a:lstStyle/>
          <a:p>
            <a:r>
              <a:rPr lang="en-US" altLang="zh-CN" dirty="0" err="1">
                <a:latin typeface="Cambria" panose="02040503050406030204" pitchFamily="18" charset="0"/>
                <a:ea typeface="Cambria" panose="02040503050406030204" pitchFamily="18" charset="0"/>
              </a:rPr>
              <a:t>Shenago</a:t>
            </a:r>
            <a:r>
              <a:rPr lang="en-US" altLang="zh-CN" dirty="0">
                <a:latin typeface="Cambria" panose="02040503050406030204" pitchFamily="18" charset="0"/>
                <a:ea typeface="Cambria" panose="02040503050406030204" pitchFamily="18" charset="0"/>
              </a:rPr>
              <a:t>  [NSDI 2019]</a:t>
            </a:r>
          </a:p>
        </p:txBody>
      </p:sp>
    </p:spTree>
    <p:extLst>
      <p:ext uri="{BB962C8B-B14F-4D97-AF65-F5344CB8AC3E}">
        <p14:creationId xmlns:p14="http://schemas.microsoft.com/office/powerpoint/2010/main" val="2086465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5B1CDEF-505E-4177-BA2F-4CD1900548D7}"/>
              </a:ext>
            </a:extLst>
          </p:cNvPr>
          <p:cNvPicPr>
            <a:picLocks noChangeAspect="1"/>
          </p:cNvPicPr>
          <p:nvPr/>
        </p:nvPicPr>
        <p:blipFill rotWithShape="1">
          <a:blip r:embed="rId3"/>
          <a:srcRect l="1042" t="18797" r="2361"/>
          <a:stretch/>
        </p:blipFill>
        <p:spPr>
          <a:xfrm>
            <a:off x="1025633" y="1274432"/>
            <a:ext cx="10003146" cy="4678693"/>
          </a:xfrm>
          <a:prstGeom prst="rect">
            <a:avLst/>
          </a:prstGeom>
        </p:spPr>
      </p:pic>
      <p:pic>
        <p:nvPicPr>
          <p:cNvPr id="7" name="图片 6">
            <a:extLst>
              <a:ext uri="{FF2B5EF4-FFF2-40B4-BE49-F238E27FC236}">
                <a16:creationId xmlns:a16="http://schemas.microsoft.com/office/drawing/2014/main" id="{8EFFB960-05F5-4B01-B72C-8F8E09AC3FCC}"/>
              </a:ext>
            </a:extLst>
          </p:cNvPr>
          <p:cNvPicPr>
            <a:picLocks noChangeAspect="1"/>
          </p:cNvPicPr>
          <p:nvPr/>
        </p:nvPicPr>
        <p:blipFill>
          <a:blip r:embed="rId4"/>
          <a:stretch>
            <a:fillRect/>
          </a:stretch>
        </p:blipFill>
        <p:spPr>
          <a:xfrm>
            <a:off x="10671067" y="5406919"/>
            <a:ext cx="990600" cy="904875"/>
          </a:xfrm>
          <a:prstGeom prst="rect">
            <a:avLst/>
          </a:prstGeom>
        </p:spPr>
      </p:pic>
      <p:sp>
        <p:nvSpPr>
          <p:cNvPr id="8" name="文本框 7">
            <a:extLst>
              <a:ext uri="{FF2B5EF4-FFF2-40B4-BE49-F238E27FC236}">
                <a16:creationId xmlns:a16="http://schemas.microsoft.com/office/drawing/2014/main" id="{1EE32A13-E19A-408A-8159-0043CFB07FE9}"/>
              </a:ext>
            </a:extLst>
          </p:cNvPr>
          <p:cNvSpPr txBox="1"/>
          <p:nvPr/>
        </p:nvSpPr>
        <p:spPr>
          <a:xfrm>
            <a:off x="1101819" y="216907"/>
            <a:ext cx="2906301" cy="646331"/>
          </a:xfrm>
          <a:prstGeom prst="rect">
            <a:avLst/>
          </a:prstGeom>
          <a:solidFill>
            <a:schemeClr val="bg1"/>
          </a:solidFill>
        </p:spPr>
        <p:txBody>
          <a:bodyPr wrap="square" rtlCol="0">
            <a:spAutoFit/>
          </a:bodyPr>
          <a:lstStyle/>
          <a:p>
            <a:r>
              <a:rPr lang="en-US" altLang="zh-CN" sz="3600" dirty="0" err="1">
                <a:solidFill>
                  <a:srgbClr val="0043DB"/>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rPr>
              <a:t>Shenago</a:t>
            </a:r>
            <a:endParaRPr lang="zh-CN" altLang="en-US" sz="3600" dirty="0">
              <a:solidFill>
                <a:srgbClr val="0043DB"/>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endParaRPr>
          </a:p>
        </p:txBody>
      </p:sp>
      <p:pic>
        <p:nvPicPr>
          <p:cNvPr id="9" name="图片 8">
            <a:extLst>
              <a:ext uri="{FF2B5EF4-FFF2-40B4-BE49-F238E27FC236}">
                <a16:creationId xmlns:a16="http://schemas.microsoft.com/office/drawing/2014/main" id="{75044F91-F2D7-4C40-9571-BCB8BB94CE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75328"/>
          <a:stretch/>
        </p:blipFill>
        <p:spPr>
          <a:xfrm>
            <a:off x="435996" y="372266"/>
            <a:ext cx="589637" cy="362722"/>
          </a:xfrm>
          <a:prstGeom prst="rect">
            <a:avLst/>
          </a:prstGeom>
        </p:spPr>
      </p:pic>
      <p:pic>
        <p:nvPicPr>
          <p:cNvPr id="3" name="图片 2">
            <a:extLst>
              <a:ext uri="{FF2B5EF4-FFF2-40B4-BE49-F238E27FC236}">
                <a16:creationId xmlns:a16="http://schemas.microsoft.com/office/drawing/2014/main" id="{248892DF-6016-49B5-A741-AB1D48B75EB4}"/>
              </a:ext>
            </a:extLst>
          </p:cNvPr>
          <p:cNvPicPr>
            <a:picLocks noChangeAspect="1"/>
          </p:cNvPicPr>
          <p:nvPr/>
        </p:nvPicPr>
        <p:blipFill>
          <a:blip r:embed="rId6"/>
          <a:stretch>
            <a:fillRect/>
          </a:stretch>
        </p:blipFill>
        <p:spPr>
          <a:xfrm>
            <a:off x="10338329" y="5583568"/>
            <a:ext cx="600075" cy="247650"/>
          </a:xfrm>
          <a:prstGeom prst="rect">
            <a:avLst/>
          </a:prstGeom>
        </p:spPr>
      </p:pic>
      <p:sp>
        <p:nvSpPr>
          <p:cNvPr id="10" name="文本框 9">
            <a:extLst>
              <a:ext uri="{FF2B5EF4-FFF2-40B4-BE49-F238E27FC236}">
                <a16:creationId xmlns:a16="http://schemas.microsoft.com/office/drawing/2014/main" id="{88146AC2-DFB2-4E2C-90BE-BC6C0E5BE4FF}"/>
              </a:ext>
            </a:extLst>
          </p:cNvPr>
          <p:cNvSpPr txBox="1"/>
          <p:nvPr/>
        </p:nvSpPr>
        <p:spPr>
          <a:xfrm>
            <a:off x="763514" y="6441565"/>
            <a:ext cx="11202840" cy="276999"/>
          </a:xfrm>
          <a:prstGeom prst="rect">
            <a:avLst/>
          </a:prstGeom>
          <a:noFill/>
        </p:spPr>
        <p:txBody>
          <a:bodyPr wrap="square">
            <a:spAutoFit/>
          </a:bodyPr>
          <a:lstStyle/>
          <a:p>
            <a:r>
              <a:rPr lang="en-US" altLang="zh-CN" sz="1200" dirty="0">
                <a:latin typeface="Cambria" panose="02040503050406030204" pitchFamily="18" charset="0"/>
                <a:ea typeface="Cambria" panose="02040503050406030204" pitchFamily="18" charset="0"/>
              </a:rPr>
              <a:t>[1] Shenango: Achieving High CPU Efficiency for Latency-sensitive Datacenter Workloads</a:t>
            </a:r>
          </a:p>
        </p:txBody>
      </p:sp>
      <p:cxnSp>
        <p:nvCxnSpPr>
          <p:cNvPr id="11" name="直接连接符 10">
            <a:extLst>
              <a:ext uri="{FF2B5EF4-FFF2-40B4-BE49-F238E27FC236}">
                <a16:creationId xmlns:a16="http://schemas.microsoft.com/office/drawing/2014/main" id="{5717852D-024E-4660-961C-4EFECDD3E5D5}"/>
              </a:ext>
            </a:extLst>
          </p:cNvPr>
          <p:cNvCxnSpPr/>
          <p:nvPr/>
        </p:nvCxnSpPr>
        <p:spPr>
          <a:xfrm>
            <a:off x="207743" y="6389036"/>
            <a:ext cx="1184191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293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79E2690B-AD08-475E-9129-4F7891CA59C4}"/>
              </a:ext>
            </a:extLst>
          </p:cNvPr>
          <p:cNvSpPr/>
          <p:nvPr/>
        </p:nvSpPr>
        <p:spPr>
          <a:xfrm>
            <a:off x="336021" y="1075266"/>
            <a:ext cx="10219267" cy="56726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7C80FFCE-323F-4D5C-9C61-51B587765808}"/>
              </a:ext>
            </a:extLst>
          </p:cNvPr>
          <p:cNvSpPr txBox="1"/>
          <p:nvPr/>
        </p:nvSpPr>
        <p:spPr>
          <a:xfrm>
            <a:off x="451908" y="331258"/>
            <a:ext cx="10103379" cy="4905830"/>
          </a:xfrm>
          <a:prstGeom prst="rect">
            <a:avLst/>
          </a:prstGeom>
          <a:noFill/>
        </p:spPr>
        <p:txBody>
          <a:bodyPr wrap="square">
            <a:spAutoFit/>
          </a:bodyPr>
          <a:lstStyle/>
          <a:p>
            <a:pPr algn="ctr"/>
            <a:r>
              <a:rPr lang="zh-CN" altLang="en-US" sz="2400" b="1" dirty="0">
                <a:solidFill>
                  <a:srgbClr val="0043DB"/>
                </a:solidFill>
                <a:latin typeface="Cambria" panose="02040503050406030204" pitchFamily="18" charset="0"/>
              </a:rPr>
              <a:t>OUTLINE</a:t>
            </a:r>
            <a:endParaRPr lang="en-US" altLang="zh-CN" sz="2000" b="1" dirty="0">
              <a:solidFill>
                <a:srgbClr val="0043DB"/>
              </a:solidFill>
              <a:latin typeface="Cambria" panose="02040503050406030204" pitchFamily="18" charset="0"/>
              <a:ea typeface="Cambria" panose="02040503050406030204" pitchFamily="18" charset="0"/>
            </a:endParaRPr>
          </a:p>
          <a:p>
            <a:pPr marL="342900" indent="-342900">
              <a:lnSpc>
                <a:spcPct val="300000"/>
              </a:lnSpc>
              <a:buFont typeface="+mj-lt"/>
              <a:buAutoNum type="arabicPeriod"/>
            </a:pPr>
            <a:r>
              <a:rPr lang="zh-CN" altLang="en-US" sz="2000" dirty="0">
                <a:latin typeface="Cambria" panose="02040503050406030204" pitchFamily="18" charset="0"/>
              </a:rPr>
              <a:t>INTRODUCTION</a:t>
            </a:r>
            <a:r>
              <a:rPr lang="en-US" altLang="zh-CN" sz="2000" dirty="0">
                <a:latin typeface="Cambria" panose="02040503050406030204" pitchFamily="18" charset="0"/>
              </a:rPr>
              <a:t>		</a:t>
            </a:r>
            <a:r>
              <a:rPr lang="zh-CN" altLang="en-US" sz="2000" dirty="0">
                <a:latin typeface="Cambria" panose="02040503050406030204" pitchFamily="18" charset="0"/>
              </a:rPr>
              <a:t> How does kernel-bypass work and why is it important?</a:t>
            </a:r>
            <a:endParaRPr lang="en-US" altLang="zh-CN" sz="2000" dirty="0">
              <a:latin typeface="Cambria" panose="02040503050406030204" pitchFamily="18" charset="0"/>
            </a:endParaRPr>
          </a:p>
          <a:p>
            <a:pPr marL="342900" indent="-342900">
              <a:lnSpc>
                <a:spcPct val="300000"/>
              </a:lnSpc>
              <a:buFont typeface="+mj-lt"/>
              <a:buAutoNum type="arabicPeriod"/>
            </a:pPr>
            <a:r>
              <a:rPr lang="zh-CN" altLang="en-US" sz="2000" dirty="0">
                <a:latin typeface="Cambria" panose="02040503050406030204" pitchFamily="18" charset="0"/>
              </a:rPr>
              <a:t>BACKGROUND  </a:t>
            </a:r>
            <a:r>
              <a:rPr lang="en-US" altLang="zh-CN"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rPr>
              <a:t>Why </a:t>
            </a:r>
            <a:r>
              <a:rPr lang="zh-CN" altLang="en-US" sz="2000" dirty="0">
                <a:latin typeface="Cambria" panose="02040503050406030204" pitchFamily="18" charset="0"/>
              </a:rPr>
              <a:t>is kernel-bypass hard to use?</a:t>
            </a:r>
            <a:endParaRPr lang="en-US" altLang="zh-CN" sz="2000" dirty="0">
              <a:latin typeface="Cambria" panose="02040503050406030204" pitchFamily="18" charset="0"/>
              <a:ea typeface="Cambria" panose="02040503050406030204" pitchFamily="18" charset="0"/>
            </a:endParaRPr>
          </a:p>
          <a:p>
            <a:pPr marL="342900" indent="-342900">
              <a:lnSpc>
                <a:spcPct val="300000"/>
              </a:lnSpc>
              <a:buFont typeface="+mj-lt"/>
              <a:buAutoNum type="arabicPeriod"/>
            </a:pPr>
            <a:r>
              <a:rPr lang="zh-CN" altLang="en-US" sz="2000" dirty="0">
                <a:latin typeface="Cambria" panose="02040503050406030204" pitchFamily="18" charset="0"/>
              </a:rPr>
              <a:t>DEMIKERNEL OVERVIEW   </a:t>
            </a:r>
            <a:r>
              <a:rPr lang="en-US" altLang="zh-CN" sz="2000" dirty="0">
                <a:latin typeface="Cambria" panose="02040503050406030204" pitchFamily="18" charset="0"/>
                <a:ea typeface="Cambria" panose="02040503050406030204" pitchFamily="18" charset="0"/>
              </a:rPr>
              <a:t>	</a:t>
            </a:r>
            <a:r>
              <a:rPr lang="zh-CN" altLang="en-US" sz="2000" dirty="0">
                <a:latin typeface="Cambria" panose="02040503050406030204" pitchFamily="18" charset="0"/>
              </a:rPr>
              <a:t>What is Demikernel and how does it help?</a:t>
            </a:r>
            <a:endParaRPr lang="en-US" altLang="zh-CN" sz="2000" dirty="0">
              <a:latin typeface="Cambria" panose="02040503050406030204" pitchFamily="18" charset="0"/>
              <a:ea typeface="Cambria" panose="02040503050406030204" pitchFamily="18" charset="0"/>
            </a:endParaRPr>
          </a:p>
          <a:p>
            <a:pPr marL="342900" indent="-342900">
              <a:lnSpc>
                <a:spcPct val="300000"/>
              </a:lnSpc>
              <a:buFont typeface="+mj-lt"/>
              <a:buAutoNum type="arabicPeriod"/>
            </a:pPr>
            <a:r>
              <a:rPr lang="zh-CN" altLang="en-US" sz="2000" dirty="0">
                <a:latin typeface="Cambria" panose="02040503050406030204" pitchFamily="18" charset="0"/>
              </a:rPr>
              <a:t>DEMIKERNEL API   </a:t>
            </a:r>
            <a:r>
              <a:rPr lang="en-US" altLang="zh-CN" sz="2000" dirty="0">
                <a:latin typeface="Cambria" panose="02040503050406030204" pitchFamily="18" charset="0"/>
                <a:ea typeface="Cambria" panose="02040503050406030204" pitchFamily="18" charset="0"/>
              </a:rPr>
              <a:t>		</a:t>
            </a:r>
            <a:r>
              <a:rPr lang="zh-CN" altLang="en-US" sz="2000" dirty="0">
                <a:latin typeface="Cambria" panose="02040503050406030204" pitchFamily="18" charset="0"/>
              </a:rPr>
              <a:t>What is the Demikernel APl for kernel-bypass </a:t>
            </a:r>
            <a:r>
              <a:rPr lang="en-US" altLang="zh-CN" sz="2000" dirty="0">
                <a:latin typeface="Cambria" panose="02040503050406030204" pitchFamily="18" charset="0"/>
                <a:ea typeface="Cambria" panose="02040503050406030204" pitchFamily="18" charset="0"/>
              </a:rPr>
              <a:t>I</a:t>
            </a:r>
            <a:r>
              <a:rPr lang="zh-CN" altLang="en-US" sz="2000" dirty="0">
                <a:latin typeface="Cambria" panose="02040503050406030204" pitchFamily="18" charset="0"/>
              </a:rPr>
              <a:t>/O?</a:t>
            </a:r>
            <a:endParaRPr lang="en-US" altLang="zh-CN" sz="2000" dirty="0">
              <a:latin typeface="Cambria" panose="02040503050406030204" pitchFamily="18" charset="0"/>
              <a:ea typeface="Cambria" panose="02040503050406030204" pitchFamily="18" charset="0"/>
            </a:endParaRPr>
          </a:p>
          <a:p>
            <a:pPr marL="342900" indent="-342900">
              <a:lnSpc>
                <a:spcPct val="300000"/>
              </a:lnSpc>
              <a:buFont typeface="+mj-lt"/>
              <a:buAutoNum type="arabicPeriod"/>
            </a:pPr>
            <a:r>
              <a:rPr lang="zh-CN" altLang="en-US" sz="2000" dirty="0">
                <a:latin typeface="Cambria" panose="02040503050406030204" pitchFamily="18" charset="0"/>
              </a:rPr>
              <a:t>EVALUATION </a:t>
            </a:r>
            <a:r>
              <a:rPr lang="en-US" altLang="zh-CN" sz="2000" dirty="0">
                <a:latin typeface="Cambria" panose="02040503050406030204" pitchFamily="18" charset="0"/>
                <a:ea typeface="Cambria" panose="02040503050406030204" pitchFamily="18" charset="0"/>
              </a:rPr>
              <a:t>		</a:t>
            </a:r>
            <a:r>
              <a:rPr lang="zh-CN" altLang="en-US" sz="2000" dirty="0">
                <a:latin typeface="Cambria" panose="02040503050406030204" pitchFamily="18" charset="0"/>
              </a:rPr>
              <a:t>What improvements does Demikernel provide?</a:t>
            </a:r>
          </a:p>
        </p:txBody>
      </p:sp>
    </p:spTree>
    <p:extLst>
      <p:ext uri="{BB962C8B-B14F-4D97-AF65-F5344CB8AC3E}">
        <p14:creationId xmlns:p14="http://schemas.microsoft.com/office/powerpoint/2010/main" val="305061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58333E-6 1.85185E-6 L -0.00078 0.12523 " pathEditMode="relative" rAng="0" ptsTypes="AA">
                                      <p:cBhvr>
                                        <p:cTn id="6" dur="2000" fill="hold"/>
                                        <p:tgtEl>
                                          <p:spTgt spid="2"/>
                                        </p:tgtEl>
                                        <p:attrNameLst>
                                          <p:attrName>ppt_x</p:attrName>
                                          <p:attrName>ppt_y</p:attrName>
                                        </p:attrNameLst>
                                      </p:cBhvr>
                                      <p:rCtr x="-39" y="62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10805</TotalTime>
  <Words>2017</Words>
  <Application>Microsoft Office PowerPoint</Application>
  <PresentationFormat>宽屏</PresentationFormat>
  <Paragraphs>310</Paragraphs>
  <Slides>27</Slides>
  <Notes>26</Notes>
  <HiddenSlides>1</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-apple-system</vt:lpstr>
      <vt:lpstr>字魂105号-简雅黑</vt:lpstr>
      <vt:lpstr>Microsoft YaHei</vt:lpstr>
      <vt:lpstr>等线</vt:lpstr>
      <vt:lpstr>等线 Light</vt:lpstr>
      <vt:lpstr>Arial</vt:lpstr>
      <vt:lpstr>Cambria</vt:lpstr>
      <vt:lpstr>Candara</vt:lpstr>
      <vt:lpstr>Open Sans</vt:lpstr>
      <vt:lpstr>Office 主题​​</vt:lpstr>
      <vt:lpstr>PowerPoint 演示文稿</vt:lpstr>
      <vt:lpstr>PowerPoint 演示文稿</vt:lpstr>
      <vt:lpstr>PowerPoint 演示文稿</vt:lpstr>
      <vt:lpstr>PowerPoint 演示文稿</vt:lpstr>
      <vt:lpstr>PowerPoint 演示文稿</vt:lpstr>
      <vt:lpstr>PowerPoint 演示文稿</vt:lpstr>
      <vt:lpstr>The Kernel Bypass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PDPIX: A Portable Datapath API</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ziwei</dc:creator>
  <cp:lastModifiedBy>张 晓峰</cp:lastModifiedBy>
  <cp:revision>58</cp:revision>
  <cp:lastPrinted>2021-11-02T16:42:17Z</cp:lastPrinted>
  <dcterms:created xsi:type="dcterms:W3CDTF">2021-08-24T08:26:02Z</dcterms:created>
  <dcterms:modified xsi:type="dcterms:W3CDTF">2021-11-03T11:48:21Z</dcterms:modified>
</cp:coreProperties>
</file>