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9"/>
  </p:notesMasterIdLst>
  <p:handoutMasterIdLst>
    <p:handoutMasterId r:id="rId50"/>
  </p:handoutMasterIdLst>
  <p:sldIdLst>
    <p:sldId id="338" r:id="rId2"/>
    <p:sldId id="339" r:id="rId3"/>
    <p:sldId id="287" r:id="rId4"/>
    <p:sldId id="320" r:id="rId5"/>
    <p:sldId id="299" r:id="rId6"/>
    <p:sldId id="340" r:id="rId7"/>
    <p:sldId id="288" r:id="rId8"/>
    <p:sldId id="300" r:id="rId9"/>
    <p:sldId id="301" r:id="rId10"/>
    <p:sldId id="302" r:id="rId11"/>
    <p:sldId id="303" r:id="rId12"/>
    <p:sldId id="304" r:id="rId13"/>
    <p:sldId id="321" r:id="rId14"/>
    <p:sldId id="314" r:id="rId15"/>
    <p:sldId id="296" r:id="rId16"/>
    <p:sldId id="306" r:id="rId17"/>
    <p:sldId id="341" r:id="rId18"/>
    <p:sldId id="298" r:id="rId19"/>
    <p:sldId id="297" r:id="rId20"/>
    <p:sldId id="308" r:id="rId21"/>
    <p:sldId id="310" r:id="rId22"/>
    <p:sldId id="313" r:id="rId23"/>
    <p:sldId id="342" r:id="rId24"/>
    <p:sldId id="337" r:id="rId25"/>
    <p:sldId id="324" r:id="rId26"/>
    <p:sldId id="286" r:id="rId27"/>
    <p:sldId id="307" r:id="rId28"/>
    <p:sldId id="325" r:id="rId29"/>
    <p:sldId id="309" r:id="rId30"/>
    <p:sldId id="326" r:id="rId31"/>
    <p:sldId id="327" r:id="rId32"/>
    <p:sldId id="328" r:id="rId33"/>
    <p:sldId id="329" r:id="rId34"/>
    <p:sldId id="311" r:id="rId35"/>
    <p:sldId id="322" r:id="rId36"/>
    <p:sldId id="330" r:id="rId37"/>
    <p:sldId id="290" r:id="rId38"/>
    <p:sldId id="291" r:id="rId39"/>
    <p:sldId id="331" r:id="rId40"/>
    <p:sldId id="293" r:id="rId41"/>
    <p:sldId id="332" r:id="rId42"/>
    <p:sldId id="333" r:id="rId43"/>
    <p:sldId id="334" r:id="rId44"/>
    <p:sldId id="335" r:id="rId45"/>
    <p:sldId id="336" r:id="rId46"/>
    <p:sldId id="294" r:id="rId47"/>
    <p:sldId id="295" r:id="rId48"/>
  </p:sldIdLst>
  <p:sldSz cx="12192000" cy="6858000"/>
  <p:notesSz cx="6858000" cy="9144000"/>
  <p:defaultTex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defaultTextStyle>
  <p:extLst>
    <p:ext uri="{521415D9-36F7-43E2-AB2F-B90AF26B5E84}">
      <p14:sectionLst xmlns:p14="http://schemas.microsoft.com/office/powerpoint/2010/main">
        <p14:section name="默认节" id="{A5806D32-7A67-46E9-B8C3-14C42F9E3475}">
          <p14:sldIdLst>
            <p14:sldId id="338"/>
            <p14:sldId id="339"/>
            <p14:sldId id="287"/>
            <p14:sldId id="320"/>
            <p14:sldId id="299"/>
            <p14:sldId id="340"/>
            <p14:sldId id="288"/>
            <p14:sldId id="300"/>
            <p14:sldId id="301"/>
            <p14:sldId id="302"/>
            <p14:sldId id="303"/>
            <p14:sldId id="304"/>
            <p14:sldId id="321"/>
            <p14:sldId id="314"/>
            <p14:sldId id="296"/>
            <p14:sldId id="306"/>
            <p14:sldId id="341"/>
            <p14:sldId id="298"/>
            <p14:sldId id="297"/>
            <p14:sldId id="308"/>
            <p14:sldId id="310"/>
            <p14:sldId id="313"/>
            <p14:sldId id="342"/>
            <p14:sldId id="337"/>
            <p14:sldId id="324"/>
          </p14:sldIdLst>
        </p14:section>
        <p14:section name="haiqwa" id="{618F1BD5-4473-448D-AF23-8DD479EE1B47}">
          <p14:sldIdLst>
            <p14:sldId id="286"/>
            <p14:sldId id="307"/>
            <p14:sldId id="325"/>
            <p14:sldId id="309"/>
            <p14:sldId id="326"/>
            <p14:sldId id="327"/>
            <p14:sldId id="328"/>
            <p14:sldId id="329"/>
            <p14:sldId id="311"/>
            <p14:sldId id="322"/>
            <p14:sldId id="330"/>
            <p14:sldId id="290"/>
            <p14:sldId id="291"/>
            <p14:sldId id="331"/>
            <p14:sldId id="293"/>
            <p14:sldId id="332"/>
            <p14:sldId id="333"/>
            <p14:sldId id="334"/>
            <p14:sldId id="335"/>
            <p14:sldId id="336"/>
            <p14:sldId id="294"/>
            <p14:sldId id="2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泉" initials="周泉" lastIdx="1" clrIdx="0">
    <p:extLst>
      <p:ext uri="{19B8F6BF-5375-455C-9EA6-DF929625EA0E}">
        <p15:presenceInfo xmlns:p15="http://schemas.microsoft.com/office/powerpoint/2012/main" userId="b523678e4563f1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FABAB"/>
    <a:srgbClr val="FFD966"/>
    <a:srgbClr val="92D050"/>
    <a:srgbClr val="7030A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4" autoAdjust="0"/>
    <p:restoredTop sz="77463" autoAdjust="0"/>
  </p:normalViewPr>
  <p:slideViewPr>
    <p:cSldViewPr snapToGrid="0">
      <p:cViewPr varScale="1">
        <p:scale>
          <a:sx n="78" d="100"/>
          <a:sy n="78" d="100"/>
        </p:scale>
        <p:origin x="1374" y="78"/>
      </p:cViewPr>
      <p:guideLst/>
    </p:cSldViewPr>
  </p:slideViewPr>
  <p:outlineViewPr>
    <p:cViewPr>
      <p:scale>
        <a:sx n="33" d="100"/>
        <a:sy n="33" d="100"/>
      </p:scale>
      <p:origin x="0" y="-342"/>
    </p:cViewPr>
  </p:outlineViewPr>
  <p:notesTextViewPr>
    <p:cViewPr>
      <p:scale>
        <a:sx n="1" d="1"/>
        <a:sy n="1" d="1"/>
      </p:scale>
      <p:origin x="0" y="0"/>
    </p:cViewPr>
  </p:notesTextViewPr>
  <p:notesViewPr>
    <p:cSldViewPr snapToGrid="0">
      <p:cViewPr varScale="1">
        <p:scale>
          <a:sx n="66" d="100"/>
          <a:sy n="66" d="100"/>
        </p:scale>
        <p:origin x="228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9T18:56:48.397"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DF109-19AB-4039-ADCC-39A13804F2D3}" type="datetime1">
              <a:rPr lang="zh-CN" altLang="en-US" smtClean="0"/>
              <a:t>2020/12/9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203514-FDC0-44D6-B946-07E371C3198C}" type="slidenum">
              <a:rPr lang="zh-CN" altLang="en-US" smtClean="0"/>
              <a:t>‹#›</a:t>
            </a:fld>
            <a:endParaRPr lang="zh-CN" altLang="en-US"/>
          </a:p>
        </p:txBody>
      </p:sp>
    </p:spTree>
    <p:extLst>
      <p:ext uri="{BB962C8B-B14F-4D97-AF65-F5344CB8AC3E}">
        <p14:creationId xmlns:p14="http://schemas.microsoft.com/office/powerpoint/2010/main" val="22275337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3A6A2-FF31-46FA-B23A-C1721010FAF5}" type="datetime1">
              <a:rPr lang="zh-CN" altLang="en-US" smtClean="0"/>
              <a:t>2020/12/9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8674F-E567-AA4B-8C16-788D7CE21C4F}" type="slidenum">
              <a:rPr/>
              <a:t>‹#›</a:t>
            </a:fld>
            <a:endParaRPr kumimoji="1" lang="zh-CN" alt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大家好，今天由海权和我来为大家带来</a:t>
            </a:r>
            <a:r>
              <a:rPr lang="en-US" altLang="zh-CN" dirty="0" smtClean="0"/>
              <a:t>ATC2020</a:t>
            </a:r>
            <a:r>
              <a:rPr lang="zh-CN" altLang="en-US" dirty="0" smtClean="0"/>
              <a:t>的一篇论文</a:t>
            </a:r>
            <a:r>
              <a:rPr lang="en-US" altLang="zh-CN" dirty="0" err="1" smtClean="0"/>
              <a:t>HetPipe</a:t>
            </a:r>
            <a:r>
              <a:rPr lang="zh-CN" altLang="en-US" dirty="0" smtClean="0"/>
              <a:t>。大家可以看到这篇名字巨长，为此我们先准备了一个短标题给大家</a:t>
            </a:r>
            <a:endParaRPr lang="en-US" altLang="zh-CN" dirty="0" smtClean="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extLst>
      <p:ext uri="{BB962C8B-B14F-4D97-AF65-F5344CB8AC3E}">
        <p14:creationId xmlns:p14="http://schemas.microsoft.com/office/powerpoint/2010/main" val="344829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参数服务器一般最多可以和机器数量一样多，再多就没必要了。在这种情况下，很多实验都会选择将参数服务器与训练机器放一起，也就是</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10</a:t>
            </a:fld>
            <a:endParaRPr kumimoji="1" lang="zh-CN" altLang="en-US"/>
          </a:p>
        </p:txBody>
      </p:sp>
    </p:spTree>
    <p:extLst>
      <p:ext uri="{BB962C8B-B14F-4D97-AF65-F5344CB8AC3E}">
        <p14:creationId xmlns:p14="http://schemas.microsoft.com/office/powerpoint/2010/main" val="217580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这个就叫</a:t>
            </a:r>
            <a:r>
              <a:rPr lang="en-US" altLang="zh-CN" dirty="0" smtClean="0"/>
              <a:t>Co-located</a:t>
            </a:r>
            <a:r>
              <a:rPr lang="zh-CN" altLang="en-US" baseline="0" dirty="0" smtClean="0"/>
              <a:t> </a:t>
            </a:r>
            <a:r>
              <a:rPr lang="en-US" altLang="zh-CN" baseline="0" dirty="0" smtClean="0"/>
              <a:t>Parameter Servers</a:t>
            </a:r>
            <a:r>
              <a:rPr lang="zh-CN" altLang="en-US" baseline="0" dirty="0" smtClean="0"/>
              <a:t>。</a:t>
            </a:r>
            <a:endParaRPr lang="en-US" altLang="zh-CN" baseline="0" dirty="0" smtClean="0"/>
          </a:p>
          <a:p>
            <a:r>
              <a:rPr lang="zh-CN" altLang="en-US" baseline="0" dirty="0" smtClean="0"/>
              <a:t>讲了这么多，数据并行对于大模型有一个致命问题就是：单卡必须能放下整个模型才能训练。</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11</a:t>
            </a:fld>
            <a:endParaRPr kumimoji="1" lang="zh-CN" altLang="en-US"/>
          </a:p>
        </p:txBody>
      </p:sp>
    </p:spTree>
    <p:extLst>
      <p:ext uri="{BB962C8B-B14F-4D97-AF65-F5344CB8AC3E}">
        <p14:creationId xmlns:p14="http://schemas.microsoft.com/office/powerpoint/2010/main" val="278197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而模型并行选择了将模型拆分开，分配给不同机器，然后做训练。</a:t>
            </a:r>
            <a:endParaRPr lang="en-US" altLang="zh-CN" dirty="0" smtClean="0"/>
          </a:p>
          <a:p>
            <a:r>
              <a:rPr lang="zh-CN" altLang="en-US" dirty="0" smtClean="0"/>
              <a:t>这样能解决模型过大，单个卡放不下的问题。</a:t>
            </a:r>
            <a:endParaRPr lang="en-US" altLang="zh-CN" dirty="0" smtClean="0"/>
          </a:p>
          <a:p>
            <a:endParaRPr lang="en-US" altLang="zh-CN" dirty="0" smtClean="0"/>
          </a:p>
          <a:p>
            <a:r>
              <a:rPr lang="zh-CN" altLang="en-US" dirty="0" smtClean="0"/>
              <a:t>这些就是全部背景知识</a:t>
            </a:r>
            <a:endParaRPr lang="en-US" altLang="zh-CN" dirty="0" smtClean="0"/>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12</a:t>
            </a:fld>
            <a:endParaRPr kumimoji="1" lang="zh-CN" altLang="en-US"/>
          </a:p>
        </p:txBody>
      </p:sp>
    </p:spTree>
    <p:extLst>
      <p:ext uri="{BB962C8B-B14F-4D97-AF65-F5344CB8AC3E}">
        <p14:creationId xmlns:p14="http://schemas.microsoft.com/office/powerpoint/2010/main" val="9829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接下来我们讲下这篇文章的设计部分</a:t>
            </a:r>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13</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386128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首先，一起来看下这篇文章想解决一个怎样的问题</a:t>
            </a:r>
            <a:endParaRPr lang="en-US" altLang="zh-CN" dirty="0" smtClean="0"/>
          </a:p>
          <a:p>
            <a:r>
              <a:rPr lang="zh-CN" altLang="en-US" dirty="0" smtClean="0"/>
              <a:t>我手头上有不同架构、不同算力、不同显存的</a:t>
            </a:r>
            <a:r>
              <a:rPr lang="en-US" altLang="zh-CN" dirty="0" smtClean="0"/>
              <a:t>GPU</a:t>
            </a:r>
            <a:r>
              <a:rPr lang="zh-CN" altLang="en-US" dirty="0" smtClean="0"/>
              <a:t>组成的集群，我想利用这些异构的</a:t>
            </a:r>
            <a:r>
              <a:rPr lang="en-US" altLang="zh-CN" dirty="0" smtClean="0"/>
              <a:t>GPU</a:t>
            </a:r>
            <a:r>
              <a:rPr lang="zh-CN" altLang="en-US" dirty="0" smtClean="0"/>
              <a:t>来训练大模型，这个大模型指单个</a:t>
            </a:r>
            <a:r>
              <a:rPr lang="en-US" altLang="zh-CN" dirty="0" smtClean="0"/>
              <a:t>GPU</a:t>
            </a:r>
            <a:r>
              <a:rPr lang="zh-CN" altLang="en-US" dirty="0" smtClean="0"/>
              <a:t>无法放下。</a:t>
            </a:r>
            <a:endParaRPr lang="en-US" altLang="zh-CN" dirty="0" smtClean="0"/>
          </a:p>
          <a:p>
            <a:r>
              <a:rPr lang="zh-CN" altLang="en-US" dirty="0" smtClean="0"/>
              <a:t>怎么办呢？</a:t>
            </a:r>
            <a:r>
              <a:rPr lang="en-US" altLang="zh-CN" dirty="0" smtClean="0"/>
              <a:t>	</a:t>
            </a:r>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14</a:t>
            </a:fld>
            <a:endParaRPr kumimoji="1" lang="zh-CN" altLang="en-US"/>
          </a:p>
        </p:txBody>
      </p:sp>
    </p:spTree>
    <p:extLst>
      <p:ext uri="{BB962C8B-B14F-4D97-AF65-F5344CB8AC3E}">
        <p14:creationId xmlns:p14="http://schemas.microsoft.com/office/powerpoint/2010/main" val="72410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首先，我们需要解决的第一个问题是，如何解决异构的问题。</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15</a:t>
            </a:fld>
            <a:endParaRPr kumimoji="1" lang="zh-CN" altLang="en-US"/>
          </a:p>
        </p:txBody>
      </p:sp>
    </p:spTree>
    <p:extLst>
      <p:ext uri="{BB962C8B-B14F-4D97-AF65-F5344CB8AC3E}">
        <p14:creationId xmlns:p14="http://schemas.microsoft.com/office/powerpoint/2010/main" val="191412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作者选择将多个</a:t>
            </a:r>
            <a:r>
              <a:rPr lang="en-US" altLang="zh-CN" dirty="0" smtClean="0"/>
              <a:t>GPU</a:t>
            </a:r>
            <a:r>
              <a:rPr lang="zh-CN" altLang="en-US" dirty="0" smtClean="0"/>
              <a:t>虚拟成一个虚拟工作者，英文是</a:t>
            </a:r>
            <a:r>
              <a:rPr lang="en-US" altLang="zh-CN" dirty="0" smtClean="0"/>
              <a:t>virtual worker</a:t>
            </a:r>
            <a:r>
              <a:rPr lang="zh-CN" altLang="en-US" dirty="0" smtClean="0"/>
              <a:t>。</a:t>
            </a:r>
            <a:endParaRPr lang="en-US" altLang="zh-CN" dirty="0" smtClean="0"/>
          </a:p>
          <a:p>
            <a:r>
              <a:rPr lang="zh-CN" altLang="en-US" dirty="0" smtClean="0"/>
              <a:t>这里虚拟的方案有多种，比如说图中是一种方案，还有</a:t>
            </a:r>
            <a:r>
              <a:rPr lang="en-US" altLang="zh-CN" dirty="0" smtClean="0"/>
              <a:t>node1</a:t>
            </a:r>
            <a:r>
              <a:rPr lang="zh-CN" altLang="en-US" dirty="0" smtClean="0"/>
              <a:t>、</a:t>
            </a:r>
            <a:r>
              <a:rPr lang="en-US" altLang="zh-CN" dirty="0" smtClean="0"/>
              <a:t>node2</a:t>
            </a:r>
            <a:r>
              <a:rPr lang="zh-CN" altLang="en-US" dirty="0" smtClean="0"/>
              <a:t>、</a:t>
            </a:r>
            <a:r>
              <a:rPr lang="en-US" altLang="zh-CN" dirty="0" smtClean="0"/>
              <a:t>node3</a:t>
            </a:r>
            <a:r>
              <a:rPr lang="zh-CN" altLang="en-US" dirty="0" smtClean="0"/>
              <a:t>各自分别表示一个</a:t>
            </a:r>
            <a:r>
              <a:rPr lang="en-US" altLang="zh-CN" dirty="0" smtClean="0"/>
              <a:t>virtual worker</a:t>
            </a:r>
            <a:r>
              <a:rPr lang="zh-CN" altLang="en-US" dirty="0" smtClean="0"/>
              <a:t>也是一种方案。</a:t>
            </a:r>
            <a:endParaRPr lang="en-US" altLang="zh-CN" dirty="0" smtClean="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16</a:t>
            </a:fld>
            <a:endParaRPr kumimoji="1" lang="zh-CN" altLang="en-US"/>
          </a:p>
        </p:txBody>
      </p:sp>
    </p:spTree>
    <p:extLst>
      <p:ext uri="{BB962C8B-B14F-4D97-AF65-F5344CB8AC3E}">
        <p14:creationId xmlns:p14="http://schemas.microsoft.com/office/powerpoint/2010/main" val="230052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作者选择将多个</a:t>
            </a:r>
            <a:r>
              <a:rPr lang="en-US" altLang="zh-CN" dirty="0" smtClean="0"/>
              <a:t>GPU</a:t>
            </a:r>
            <a:r>
              <a:rPr lang="zh-CN" altLang="en-US" dirty="0" smtClean="0"/>
              <a:t>虚拟成一个虚拟工作者，英文是</a:t>
            </a:r>
            <a:r>
              <a:rPr lang="en-US" altLang="zh-CN" dirty="0" smtClean="0"/>
              <a:t>virtual worker</a:t>
            </a:r>
            <a:r>
              <a:rPr lang="zh-CN" altLang="en-US" dirty="0" smtClean="0"/>
              <a:t>。</a:t>
            </a:r>
            <a:endParaRPr lang="en-US" altLang="zh-CN" dirty="0" smtClean="0"/>
          </a:p>
          <a:p>
            <a:r>
              <a:rPr lang="zh-CN" altLang="en-US" dirty="0" smtClean="0"/>
              <a:t>这里虚拟的方案有多种，比如说图中是一种方案，还有</a:t>
            </a:r>
            <a:r>
              <a:rPr lang="en-US" altLang="zh-CN" dirty="0" smtClean="0"/>
              <a:t>node1</a:t>
            </a:r>
            <a:r>
              <a:rPr lang="zh-CN" altLang="en-US" dirty="0" smtClean="0"/>
              <a:t>、</a:t>
            </a:r>
            <a:r>
              <a:rPr lang="en-US" altLang="zh-CN" dirty="0" smtClean="0"/>
              <a:t>node2</a:t>
            </a:r>
            <a:r>
              <a:rPr lang="zh-CN" altLang="en-US" dirty="0" smtClean="0"/>
              <a:t>、</a:t>
            </a:r>
            <a:r>
              <a:rPr lang="en-US" altLang="zh-CN" dirty="0" smtClean="0"/>
              <a:t>node3</a:t>
            </a:r>
            <a:r>
              <a:rPr lang="zh-CN" altLang="en-US" dirty="0" smtClean="0"/>
              <a:t>各自分别表示一个</a:t>
            </a:r>
            <a:r>
              <a:rPr lang="en-US" altLang="zh-CN" dirty="0" smtClean="0"/>
              <a:t>virtual worker</a:t>
            </a:r>
            <a:r>
              <a:rPr lang="zh-CN" altLang="en-US" dirty="0" smtClean="0"/>
              <a:t>也是一种方案。</a:t>
            </a:r>
            <a:endParaRPr lang="en-US" altLang="zh-CN" dirty="0" smtClean="0"/>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这里可能很多同学就有疑问了，直接这样以一个节点为单位划分不好吗？</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还真不一定，这样划分不一定是最优的。具体在</a:t>
            </a:r>
            <a:r>
              <a:rPr lang="en-US" altLang="zh-CN" dirty="0" smtClean="0"/>
              <a:t>Evaluation</a:t>
            </a:r>
            <a:r>
              <a:rPr lang="zh-CN" altLang="en-US" dirty="0" smtClean="0"/>
              <a:t>中会讲。</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那怎么划分呢？作者并没有给出解决方案。而是手动指定了若干种划分方案，分别做了评测。</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17</a:t>
            </a:fld>
            <a:endParaRPr kumimoji="1" lang="zh-CN" altLang="en-US"/>
          </a:p>
        </p:txBody>
      </p:sp>
    </p:spTree>
    <p:extLst>
      <p:ext uri="{BB962C8B-B14F-4D97-AF65-F5344CB8AC3E}">
        <p14:creationId xmlns:p14="http://schemas.microsoft.com/office/powerpoint/2010/main" val="53963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a:t>
            </a:r>
            <a:r>
              <a:rPr lang="zh-CN" altLang="en-US" dirty="0" smtClean="0"/>
              <a:t>，现在我们假设</a:t>
            </a:r>
            <a:r>
              <a:rPr lang="en-US" altLang="zh-CN" dirty="0" smtClean="0"/>
              <a:t>Virtual worker</a:t>
            </a:r>
            <a:r>
              <a:rPr lang="zh-CN" altLang="en-US" dirty="0" smtClean="0"/>
              <a:t>已经划分好了</a:t>
            </a:r>
            <a:endParaRPr lang="en-US" altLang="zh-CN" dirty="0" smtClean="0"/>
          </a:p>
          <a:p>
            <a:r>
              <a:rPr lang="zh-CN" altLang="en-US" dirty="0" smtClean="0"/>
              <a:t>那么问题就能简化成：</a:t>
            </a:r>
            <a:endParaRPr lang="en-US" altLang="zh-CN" dirty="0" smtClean="0"/>
          </a:p>
          <a:p>
            <a:r>
              <a:rPr lang="zh-CN" altLang="en-US" dirty="0" smtClean="0"/>
              <a:t>我手头有多个算力比较强、显存比较大的</a:t>
            </a:r>
            <a:r>
              <a:rPr lang="en-US" altLang="zh-CN" dirty="0" smtClean="0"/>
              <a:t>worker</a:t>
            </a:r>
            <a:r>
              <a:rPr lang="zh-CN" altLang="en-US" dirty="0" smtClean="0"/>
              <a:t>，我如何用这些</a:t>
            </a:r>
            <a:r>
              <a:rPr lang="en-US" altLang="zh-CN" dirty="0" smtClean="0"/>
              <a:t>worker</a:t>
            </a:r>
            <a:r>
              <a:rPr lang="zh-CN" altLang="en-US" dirty="0" smtClean="0"/>
              <a:t>对大模型进行训练？</a:t>
            </a:r>
            <a:endParaRPr lang="en-US" altLang="zh-CN" dirty="0" smtClean="0"/>
          </a:p>
          <a:p>
            <a:r>
              <a:rPr lang="zh-CN" altLang="en-US" dirty="0" smtClean="0"/>
              <a:t>因为显存已经足够大了，也就是单个</a:t>
            </a:r>
            <a:r>
              <a:rPr lang="en-US" altLang="zh-CN" dirty="0" smtClean="0"/>
              <a:t>worker</a:t>
            </a:r>
            <a:r>
              <a:rPr lang="zh-CN" altLang="en-US" dirty="0" smtClean="0"/>
              <a:t>足以支撑训练整个模型。作者选择在</a:t>
            </a:r>
            <a:r>
              <a:rPr lang="en-US" altLang="zh-CN" dirty="0" smtClean="0"/>
              <a:t>worker</a:t>
            </a:r>
            <a:r>
              <a:rPr lang="zh-CN" altLang="en-US" dirty="0" smtClean="0"/>
              <a:t>之间做数据并行，具体后面会讲。</a:t>
            </a:r>
            <a:endParaRPr lang="en-US" altLang="zh-CN" dirty="0" smtClean="0"/>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18</a:t>
            </a:fld>
            <a:endParaRPr kumimoji="1" lang="zh-CN" altLang="en-US"/>
          </a:p>
        </p:txBody>
      </p:sp>
    </p:spTree>
    <p:extLst>
      <p:ext uri="{BB962C8B-B14F-4D97-AF65-F5344CB8AC3E}">
        <p14:creationId xmlns:p14="http://schemas.microsoft.com/office/powerpoint/2010/main" val="411734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那么聚焦到单个</a:t>
            </a:r>
            <a:r>
              <a:rPr lang="en-US" altLang="zh-CN" dirty="0" smtClean="0"/>
              <a:t>worker</a:t>
            </a:r>
            <a:r>
              <a:rPr lang="zh-CN" altLang="en-US" dirty="0" smtClean="0"/>
              <a:t>，现在问题进一步简化为：</a:t>
            </a:r>
            <a:endParaRPr lang="en-US" altLang="zh-CN" dirty="0" smtClean="0"/>
          </a:p>
          <a:p>
            <a:r>
              <a:rPr lang="zh-CN" altLang="en-US" dirty="0" smtClean="0"/>
              <a:t>我现在有若干个算力、显存都比较弱的</a:t>
            </a:r>
            <a:r>
              <a:rPr lang="en-US" altLang="zh-CN" dirty="0" smtClean="0"/>
              <a:t>GPU</a:t>
            </a:r>
            <a:r>
              <a:rPr lang="zh-CN" altLang="en-US" dirty="0" smtClean="0"/>
              <a:t>，我如何这些</a:t>
            </a:r>
            <a:r>
              <a:rPr lang="en-US" altLang="zh-CN" dirty="0" smtClean="0"/>
              <a:t>GPU</a:t>
            </a:r>
            <a:r>
              <a:rPr lang="zh-CN" altLang="en-US" dirty="0" smtClean="0"/>
              <a:t>训练大模型？</a:t>
            </a:r>
            <a:endParaRPr lang="en-US" altLang="zh-CN" dirty="0" smtClean="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19</a:t>
            </a:fld>
            <a:endParaRPr kumimoji="1" lang="zh-CN" altLang="en-US"/>
          </a:p>
        </p:txBody>
      </p:sp>
    </p:spTree>
    <p:extLst>
      <p:ext uri="{BB962C8B-B14F-4D97-AF65-F5344CB8AC3E}">
        <p14:creationId xmlns:p14="http://schemas.microsoft.com/office/powerpoint/2010/main" val="1134103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HetPipe</a:t>
            </a:r>
            <a:r>
              <a:rPr lang="en-US" altLang="zh-CN" dirty="0" smtClean="0"/>
              <a:t>:</a:t>
            </a:r>
            <a:r>
              <a:rPr lang="en-US" altLang="zh-CN" baseline="0" dirty="0" smtClean="0"/>
              <a:t> Large DNN Models on Heterogeneous GPU Clusters. </a:t>
            </a:r>
            <a:r>
              <a:rPr lang="zh-CN" altLang="en-US" baseline="0" dirty="0" smtClean="0"/>
              <a:t>简单来讲，这是一篇讲在异构</a:t>
            </a:r>
            <a:r>
              <a:rPr lang="en-US" altLang="zh-CN" baseline="0" dirty="0" smtClean="0"/>
              <a:t>GPU</a:t>
            </a:r>
            <a:r>
              <a:rPr lang="zh-CN" altLang="en-US" baseline="0" dirty="0" smtClean="0"/>
              <a:t>集群上训练大模型的工作。这里的</a:t>
            </a:r>
            <a:r>
              <a:rPr lang="en-US" altLang="zh-CN" baseline="0" dirty="0" smtClean="0"/>
              <a:t>GPU</a:t>
            </a:r>
            <a:r>
              <a:rPr lang="zh-CN" altLang="en-US" baseline="0" dirty="0" smtClean="0"/>
              <a:t>集群可能是过时的，根本无法单独训练或者训练速度很慢的老款</a:t>
            </a:r>
            <a:r>
              <a:rPr lang="en-US" altLang="zh-CN" baseline="0" dirty="0" smtClean="0"/>
              <a:t>GPU</a:t>
            </a:r>
            <a:r>
              <a:rPr lang="zh-CN" altLang="en-US" baseline="0" dirty="0" smtClean="0"/>
              <a:t>。</a:t>
            </a:r>
            <a:endParaRPr lang="en-US" altLang="zh-CN" dirty="0" smtClean="0"/>
          </a:p>
        </p:txBody>
      </p:sp>
      <p:sp>
        <p:nvSpPr>
          <p:cNvPr id="4" name="灯片编号占位符 3"/>
          <p:cNvSpPr>
            <a:spLocks noGrp="1"/>
          </p:cNvSpPr>
          <p:nvPr>
            <p:ph type="sldNum" sz="quarter" idx="10"/>
          </p:nvPr>
        </p:nvSpPr>
        <p:spPr/>
        <p:txBody>
          <a:bodyPr/>
          <a:lstStyle/>
          <a:p>
            <a:fld id="{00F0FDD1-5445-47D8-99AF-E17C10F84B5D}" type="slidenum">
              <a:rPr lang="zh-CN" altLang="en-US" smtClean="0"/>
              <a:t>2</a:t>
            </a:fld>
            <a:endParaRPr lang="zh-CN" altLang="en-US"/>
          </a:p>
        </p:txBody>
      </p:sp>
    </p:spTree>
    <p:extLst>
      <p:ext uri="{BB962C8B-B14F-4D97-AF65-F5344CB8AC3E}">
        <p14:creationId xmlns:p14="http://schemas.microsoft.com/office/powerpoint/2010/main" val="673909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因为单卡无法放下整个模型，所以这里必须选择模型并行。</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因为我们有</a:t>
            </a:r>
            <a:r>
              <a:rPr lang="en-US" altLang="zh-CN" dirty="0" smtClean="0"/>
              <a:t>4</a:t>
            </a:r>
            <a:r>
              <a:rPr lang="zh-CN" altLang="en-US" dirty="0" smtClean="0"/>
              <a:t>个卡，所以我们选择将模型切分成</a:t>
            </a:r>
            <a:r>
              <a:rPr lang="en-US" altLang="zh-CN" dirty="0" smtClean="0"/>
              <a:t>4</a:t>
            </a:r>
            <a:r>
              <a:rPr lang="zh-CN" altLang="en-US" dirty="0" smtClean="0"/>
              <a:t>分，分别分配个</a:t>
            </a:r>
            <a:r>
              <a:rPr lang="en-US" altLang="zh-CN" dirty="0" smtClean="0"/>
              <a:t>4</a:t>
            </a:r>
            <a:r>
              <a:rPr lang="zh-CN" altLang="en-US" dirty="0" smtClean="0"/>
              <a:t>个卡。</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Ok</a:t>
            </a:r>
            <a:r>
              <a:rPr lang="zh-CN" altLang="en-US" dirty="0" smtClean="0"/>
              <a:t>，我们现在解决了能不能跑的问题，接下来解决如何跑得快的问题。</a:t>
            </a:r>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20</a:t>
            </a:fld>
            <a:endParaRPr kumimoji="1" lang="zh-CN" altLang="en-US"/>
          </a:p>
        </p:txBody>
      </p:sp>
    </p:spTree>
    <p:extLst>
      <p:ext uri="{BB962C8B-B14F-4D97-AF65-F5344CB8AC3E}">
        <p14:creationId xmlns:p14="http://schemas.microsoft.com/office/powerpoint/2010/main" val="45952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要想跑得快，我们得解决两个问题：</a:t>
            </a:r>
            <a:endParaRPr lang="en-US" altLang="zh-CN" dirty="0" smtClean="0"/>
          </a:p>
          <a:p>
            <a:r>
              <a:rPr lang="zh-CN" altLang="en-US" dirty="0" smtClean="0"/>
              <a:t>第一个，如何调度多个</a:t>
            </a:r>
            <a:r>
              <a:rPr lang="en-US" altLang="zh-CN" dirty="0" smtClean="0"/>
              <a:t>GPU</a:t>
            </a:r>
            <a:r>
              <a:rPr lang="zh-CN" altLang="en-US" dirty="0" smtClean="0"/>
              <a:t>做计算？</a:t>
            </a:r>
            <a:endParaRPr lang="en-US" altLang="zh-CN" dirty="0" smtClean="0"/>
          </a:p>
          <a:p>
            <a:r>
              <a:rPr lang="zh-CN" altLang="en-US" dirty="0" smtClean="0"/>
              <a:t>第二个，怎么对模型进行切分？</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21</a:t>
            </a:fld>
            <a:endParaRPr kumimoji="1" lang="zh-CN" altLang="en-US"/>
          </a:p>
        </p:txBody>
      </p:sp>
    </p:spTree>
    <p:extLst>
      <p:ext uri="{BB962C8B-B14F-4D97-AF65-F5344CB8AC3E}">
        <p14:creationId xmlns:p14="http://schemas.microsoft.com/office/powerpoint/2010/main" val="252698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作者在调度的处理上几乎是照搬了</a:t>
            </a:r>
            <a:r>
              <a:rPr lang="en-US" altLang="zh-CN" dirty="0" err="1" smtClean="0"/>
              <a:t>PipeDream</a:t>
            </a:r>
            <a:r>
              <a:rPr lang="zh-CN" altLang="en-US" dirty="0" smtClean="0"/>
              <a:t>。这里大家不懂</a:t>
            </a:r>
            <a:r>
              <a:rPr lang="en-US" altLang="zh-CN" dirty="0" err="1" smtClean="0"/>
              <a:t>PipeDream</a:t>
            </a:r>
            <a:r>
              <a:rPr lang="zh-CN" altLang="en-US" dirty="0" smtClean="0"/>
              <a:t>也没关系，看图也能明白。</a:t>
            </a:r>
            <a:endParaRPr lang="en-US" altLang="zh-CN" dirty="0" smtClean="0"/>
          </a:p>
          <a:p>
            <a:r>
              <a:rPr lang="zh-CN" altLang="en-US" dirty="0" smtClean="0"/>
              <a:t>看左图，是没做优化的模型并行。方框中的数字，表示这是当前第几批数据在做运算。蓝色表示前向计算，根据依赖关系，顺序是</a:t>
            </a:r>
            <a:r>
              <a:rPr lang="en-US" altLang="zh-CN" dirty="0" smtClean="0"/>
              <a:t>1234</a:t>
            </a:r>
            <a:r>
              <a:rPr lang="zh-CN" altLang="en-US" dirty="0" smtClean="0"/>
              <a:t>，绿色表示反向计算，顺序正好相反，是</a:t>
            </a:r>
            <a:r>
              <a:rPr lang="en-US" altLang="zh-CN" dirty="0" smtClean="0"/>
              <a:t>4321</a:t>
            </a:r>
            <a:r>
              <a:rPr lang="zh-CN" altLang="en-US" dirty="0" smtClean="0"/>
              <a:t>。这里绿色两块表示反向和前向计算的时间不要求相等。在原始解决方案中，按照先第一轮的前向，在反向，然后更新结果后在做第二轮的计算，可以看到图中有大量的空白。</a:t>
            </a:r>
            <a:endParaRPr lang="en-US" altLang="zh-CN" dirty="0" smtClean="0"/>
          </a:p>
          <a:p>
            <a:r>
              <a:rPr lang="en-US" altLang="zh-CN" dirty="0" err="1" smtClean="0"/>
              <a:t>PipeDream</a:t>
            </a:r>
            <a:r>
              <a:rPr lang="zh-CN" altLang="en-US" dirty="0" smtClean="0"/>
              <a:t>选择了用</a:t>
            </a:r>
            <a:r>
              <a:rPr lang="en-US" altLang="zh-CN" dirty="0" smtClean="0"/>
              <a:t>staleness</a:t>
            </a:r>
            <a:r>
              <a:rPr lang="zh-CN" altLang="en-US" dirty="0" smtClean="0"/>
              <a:t>换利用率。利用率大家都明白，右图中后期消除了空白格子。那什么是</a:t>
            </a:r>
            <a:r>
              <a:rPr lang="en-US" altLang="zh-CN" dirty="0" smtClean="0"/>
              <a:t>staleness</a:t>
            </a:r>
            <a:r>
              <a:rPr lang="zh-CN" altLang="en-US" dirty="0" smtClean="0"/>
              <a:t>呢？</a:t>
            </a:r>
            <a:r>
              <a:rPr lang="en-US" altLang="zh-CN" dirty="0" smtClean="0"/>
              <a:t>Staleness</a:t>
            </a:r>
            <a:r>
              <a:rPr lang="zh-CN" altLang="en-US" dirty="0" smtClean="0"/>
              <a:t>意思就是落后的，陈旧的。我们看箭头，红色箭头表示第一批数据计算完毕更新梯度的时间。绿色箭头表示第</a:t>
            </a:r>
            <a:r>
              <a:rPr lang="en-US" altLang="zh-CN" dirty="0" smtClean="0"/>
              <a:t>2</a:t>
            </a:r>
            <a:r>
              <a:rPr lang="zh-CN" altLang="en-US" dirty="0" smtClean="0"/>
              <a:t>批数据开始计算的时间。我们可以看到左图中第二批数据训练时用的数据是第一批训练结束后更新的数据。右图中第二批数据训练时用的还是初始梯度。这就是</a:t>
            </a:r>
            <a:r>
              <a:rPr lang="en-US" altLang="zh-CN" dirty="0" smtClean="0"/>
              <a:t>staleness</a:t>
            </a:r>
            <a:r>
              <a:rPr lang="zh-CN" altLang="en-US" dirty="0" smtClean="0"/>
              <a:t>。准确来说，有图中的</a:t>
            </a:r>
            <a:r>
              <a:rPr lang="en-US" altLang="zh-CN" dirty="0" err="1" smtClean="0"/>
              <a:t>stalenss</a:t>
            </a:r>
            <a:r>
              <a:rPr lang="en-US" altLang="zh-CN" dirty="0" smtClean="0"/>
              <a:t>=3</a:t>
            </a:r>
            <a:r>
              <a:rPr lang="zh-CN" altLang="en-US" dirty="0" smtClean="0"/>
              <a:t>，因为</a:t>
            </a:r>
            <a:r>
              <a:rPr lang="en-US" altLang="zh-CN" dirty="0" smtClean="0"/>
              <a:t>5</a:t>
            </a:r>
            <a:r>
              <a:rPr lang="zh-CN" altLang="en-US" dirty="0" smtClean="0"/>
              <a:t>用的是</a:t>
            </a:r>
            <a:r>
              <a:rPr lang="en-US" altLang="zh-CN" dirty="0" smtClean="0"/>
              <a:t>1</a:t>
            </a:r>
            <a:r>
              <a:rPr lang="zh-CN" altLang="en-US" dirty="0" smtClean="0"/>
              <a:t>的数据，</a:t>
            </a:r>
            <a:r>
              <a:rPr lang="en-US" altLang="zh-CN" dirty="0" smtClean="0"/>
              <a:t>6</a:t>
            </a:r>
            <a:r>
              <a:rPr lang="zh-CN" altLang="en-US" dirty="0" smtClean="0"/>
              <a:t>用的</a:t>
            </a:r>
            <a:r>
              <a:rPr lang="en-US" altLang="zh-CN" dirty="0" smtClean="0"/>
              <a:t>2</a:t>
            </a:r>
            <a:r>
              <a:rPr lang="zh-CN" altLang="en-US" dirty="0" smtClean="0"/>
              <a:t>，</a:t>
            </a:r>
            <a:r>
              <a:rPr lang="en-US" altLang="zh-CN" dirty="0" smtClean="0"/>
              <a:t>7</a:t>
            </a:r>
            <a:r>
              <a:rPr lang="zh-CN" altLang="en-US" dirty="0" smtClean="0"/>
              <a:t>用的</a:t>
            </a:r>
            <a:r>
              <a:rPr lang="en-US" altLang="zh-CN" dirty="0" smtClean="0"/>
              <a:t>3. </a:t>
            </a:r>
            <a:r>
              <a:rPr lang="zh-CN" altLang="en-US" dirty="0" smtClean="0"/>
              <a:t>正常情况应该是</a:t>
            </a:r>
            <a:r>
              <a:rPr lang="en-US" altLang="zh-CN" dirty="0" smtClean="0"/>
              <a:t>5</a:t>
            </a:r>
            <a:r>
              <a:rPr lang="zh-CN" altLang="en-US" dirty="0" smtClean="0"/>
              <a:t>用的</a:t>
            </a:r>
            <a:r>
              <a:rPr lang="en-US" altLang="zh-CN" dirty="0" smtClean="0"/>
              <a:t>4</a:t>
            </a:r>
            <a:r>
              <a:rPr lang="zh-CN" altLang="en-US" dirty="0" smtClean="0"/>
              <a:t>的数据，所以</a:t>
            </a:r>
            <a:r>
              <a:rPr lang="en-US" altLang="zh-CN" dirty="0" err="1" smtClean="0"/>
              <a:t>stalenss</a:t>
            </a:r>
            <a:r>
              <a:rPr lang="en-US" altLang="zh-CN" dirty="0" smtClean="0"/>
              <a:t>=4-1=3</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22</a:t>
            </a:fld>
            <a:endParaRPr kumimoji="1" lang="zh-CN" altLang="en-US"/>
          </a:p>
        </p:txBody>
      </p:sp>
    </p:spTree>
    <p:extLst>
      <p:ext uri="{BB962C8B-B14F-4D97-AF65-F5344CB8AC3E}">
        <p14:creationId xmlns:p14="http://schemas.microsoft.com/office/powerpoint/2010/main" val="3998037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接下来讲下如何切分的问题：</a:t>
            </a:r>
            <a:endParaRPr lang="en-US" altLang="zh-CN" dirty="0" smtClean="0"/>
          </a:p>
          <a:p>
            <a:r>
              <a:rPr lang="zh-CN" altLang="en-US" dirty="0" smtClean="0"/>
              <a:t>因为用</a:t>
            </a:r>
            <a:r>
              <a:rPr lang="en-US" altLang="zh-CN" dirty="0" smtClean="0"/>
              <a:t>pipeline</a:t>
            </a:r>
            <a:r>
              <a:rPr lang="zh-CN" altLang="en-US" dirty="0" smtClean="0"/>
              <a:t>优化，所以这里计算开销并不是</a:t>
            </a:r>
            <a:r>
              <a:rPr lang="en-US" altLang="zh-CN" dirty="0" smtClean="0"/>
              <a:t>T1+T2+T3+T4</a:t>
            </a:r>
            <a:r>
              <a:rPr lang="zh-CN" altLang="en-US" dirty="0" smtClean="0"/>
              <a:t>，而是他们之间的最大值。</a:t>
            </a:r>
            <a:endParaRPr lang="en-US" altLang="zh-CN" dirty="0" smtClean="0"/>
          </a:p>
          <a:p>
            <a:endParaRPr lang="en-US" altLang="zh-CN" dirty="0" smtClean="0"/>
          </a:p>
          <a:p>
            <a:r>
              <a:rPr lang="zh-CN" altLang="en-US" dirty="0" smtClean="0"/>
              <a:t>他们用比较简单的办法来预估计算和通信开销。最后用</a:t>
            </a:r>
            <a:r>
              <a:rPr lang="en-US" altLang="zh-CN" dirty="0" smtClean="0"/>
              <a:t>CPLEX</a:t>
            </a:r>
            <a:r>
              <a:rPr lang="zh-CN" altLang="en-US" dirty="0" smtClean="0"/>
              <a:t>工具去求解最大值规划问题。</a:t>
            </a:r>
            <a:endParaRPr lang="en-US" altLang="zh-CN" dirty="0" smtClean="0"/>
          </a:p>
          <a:p>
            <a:endParaRPr lang="en-US" altLang="zh-CN" dirty="0" smtClean="0"/>
          </a:p>
          <a:p>
            <a:r>
              <a:rPr lang="en-US" altLang="zh-CN" dirty="0" smtClean="0"/>
              <a:t>CPLEX</a:t>
            </a:r>
            <a:r>
              <a:rPr lang="zh-CN" altLang="en-US" dirty="0"/>
              <a:t>是建模</a:t>
            </a:r>
            <a:r>
              <a:rPr lang="zh-CN" altLang="en-US" dirty="0" smtClean="0"/>
              <a:t>优关于切分的化</a:t>
            </a:r>
            <a:r>
              <a:rPr lang="zh-CN" altLang="en-US" dirty="0"/>
              <a:t>软件</a:t>
            </a:r>
            <a:r>
              <a:rPr lang="en-US" altLang="zh-CN" baseline="0" dirty="0"/>
              <a:t>/</a:t>
            </a:r>
            <a:r>
              <a:rPr lang="zh-CN" altLang="en-US" baseline="0" dirty="0"/>
              <a:t>引擎，可用于求解线性规划、整数规划、混合整数规划等数学规划问题</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23</a:t>
            </a:fld>
            <a:endParaRPr kumimoji="1" lang="zh-CN" altLang="en-US"/>
          </a:p>
        </p:txBody>
      </p:sp>
    </p:spTree>
    <p:extLst>
      <p:ext uri="{BB962C8B-B14F-4D97-AF65-F5344CB8AC3E}">
        <p14:creationId xmlns:p14="http://schemas.microsoft.com/office/powerpoint/2010/main" val="3313987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en-US" altLang="zh-CN" dirty="0" smtClean="0"/>
              <a:t>CPLEX</a:t>
            </a:r>
            <a:r>
              <a:rPr lang="zh-CN" altLang="en-US" dirty="0"/>
              <a:t>是建模</a:t>
            </a:r>
            <a:r>
              <a:rPr lang="zh-CN" altLang="en-US" dirty="0" smtClean="0"/>
              <a:t>优关于切分的化</a:t>
            </a:r>
            <a:r>
              <a:rPr lang="zh-CN" altLang="en-US" dirty="0"/>
              <a:t>软件</a:t>
            </a:r>
            <a:r>
              <a:rPr lang="en-US" altLang="zh-CN" baseline="0" dirty="0"/>
              <a:t>/</a:t>
            </a:r>
            <a:r>
              <a:rPr lang="zh-CN" altLang="en-US" baseline="0" dirty="0"/>
              <a:t>引擎，可用于求解线性规划、整数规划、混合整数规划等数学规划</a:t>
            </a:r>
            <a:r>
              <a:rPr lang="zh-CN" altLang="en-US" baseline="0" dirty="0" smtClean="0"/>
              <a:t>问题</a:t>
            </a:r>
            <a:endParaRPr lang="en-US" altLang="zh-CN" baseline="0" dirty="0" smtClean="0"/>
          </a:p>
          <a:p>
            <a:endParaRPr lang="en-US" altLang="zh-CN" baseline="0" dirty="0" smtClean="0"/>
          </a:p>
          <a:p>
            <a:r>
              <a:rPr lang="zh-CN" altLang="en-US" dirty="0" smtClean="0"/>
              <a:t>这里提一下他是如何预测计算和通信开销。</a:t>
            </a:r>
            <a:endParaRPr lang="en-US" altLang="zh-CN" dirty="0" smtClean="0"/>
          </a:p>
          <a:p>
            <a:r>
              <a:rPr lang="zh-CN" altLang="en-US" dirty="0" smtClean="0"/>
              <a:t>计算开销靠</a:t>
            </a:r>
            <a:r>
              <a:rPr lang="en-US" altLang="zh-CN" dirty="0" smtClean="0"/>
              <a:t>profiling+</a:t>
            </a:r>
            <a:r>
              <a:rPr lang="zh-CN" altLang="en-US" dirty="0" smtClean="0"/>
              <a:t>查表。</a:t>
            </a:r>
            <a:endParaRPr lang="en-US" altLang="zh-CN" dirty="0" smtClean="0"/>
          </a:p>
          <a:p>
            <a:r>
              <a:rPr lang="zh-CN" altLang="en-US" dirty="0" smtClean="0"/>
              <a:t>通信分为两部分，</a:t>
            </a:r>
            <a:endParaRPr lang="en-US" altLang="zh-CN" dirty="0" smtClean="0"/>
          </a:p>
          <a:p>
            <a:r>
              <a:rPr lang="zh-CN" altLang="en-US" dirty="0" smtClean="0"/>
              <a:t>节点内走</a:t>
            </a:r>
            <a:r>
              <a:rPr lang="en-US" altLang="zh-CN" dirty="0" err="1" smtClean="0"/>
              <a:t>PCIe</a:t>
            </a:r>
            <a:r>
              <a:rPr lang="zh-CN" altLang="en-US" dirty="0" smtClean="0"/>
              <a:t>用通信量*一个变化系数预测</a:t>
            </a:r>
            <a:endParaRPr lang="en-US" altLang="zh-CN" dirty="0" smtClean="0"/>
          </a:p>
          <a:p>
            <a:r>
              <a:rPr lang="zh-CN" altLang="en-US" dirty="0" smtClean="0"/>
              <a:t>节点间走</a:t>
            </a:r>
            <a:r>
              <a:rPr lang="en-US" altLang="zh-CN" dirty="0" err="1" smtClean="0"/>
              <a:t>Infiniband</a:t>
            </a:r>
            <a:r>
              <a:rPr lang="zh-CN" altLang="en-US" dirty="0" smtClean="0"/>
              <a:t>用线性回归预测，其实还是</a:t>
            </a:r>
            <a:r>
              <a:rPr lang="en-US" altLang="zh-CN" dirty="0" smtClean="0"/>
              <a:t>profiling</a:t>
            </a:r>
            <a:r>
              <a:rPr lang="zh-CN" altLang="en-US" dirty="0" smtClean="0"/>
              <a:t>一遍的方法。</a:t>
            </a:r>
            <a:endParaRPr lang="en-US" altLang="zh-CN" dirty="0" smtClean="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24</a:t>
            </a:fld>
            <a:endParaRPr kumimoji="1" lang="zh-CN" altLang="en-US"/>
          </a:p>
        </p:txBody>
      </p:sp>
    </p:spTree>
    <p:extLst>
      <p:ext uri="{BB962C8B-B14F-4D97-AF65-F5344CB8AC3E}">
        <p14:creationId xmlns:p14="http://schemas.microsoft.com/office/powerpoint/2010/main" val="247656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接下来有海权为我们讲剩下部分</a:t>
            </a:r>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25</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723857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kumimoji="1" lang="zh-CN" altLang="en-US"/>
          </a:p>
        </p:txBody>
      </p:sp>
      <p:sp>
        <p:nvSpPr>
          <p:cNvPr id="5" name="日期占位符 4"/>
          <p:cNvSpPr>
            <a:spLocks noGrp="1"/>
          </p:cNvSpPr>
          <p:nvPr>
            <p:ph type="dt" idx="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4"/>
          </p:nvPr>
        </p:nvSpPr>
        <p:spPr/>
        <p:txBody>
          <a:bodyPr/>
          <a:lstStyle/>
          <a:p>
            <a:endParaRPr kumimoji="1" lang="zh-CN" altLang="en-US"/>
          </a:p>
        </p:txBody>
      </p:sp>
      <p:sp>
        <p:nvSpPr>
          <p:cNvPr id="7" name="灯片编号占位符 6"/>
          <p:cNvSpPr>
            <a:spLocks noGrp="1"/>
          </p:cNvSpPr>
          <p:nvPr>
            <p:ph type="sldNum" sz="quarter" idx="5"/>
          </p:nvPr>
        </p:nvSpPr>
        <p:spPr/>
        <p:txBody>
          <a:bodyPr/>
          <a:lstStyle/>
          <a:p>
            <a:fld id="{1B28674F-E567-AA4B-8C16-788D7CE21C4F}" type="slidenum">
              <a:rPr lang="en-US" altLang="zh-CN" smtClean="0"/>
              <a:t>30</a:t>
            </a:fld>
            <a:endParaRPr kumimoji="1" lang="zh-CN" altLang="en-US"/>
          </a:p>
        </p:txBody>
      </p:sp>
    </p:spTree>
    <p:extLst>
      <p:ext uri="{BB962C8B-B14F-4D97-AF65-F5344CB8AC3E}">
        <p14:creationId xmlns:p14="http://schemas.microsoft.com/office/powerpoint/2010/main" val="1537221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34</a:t>
            </a:fld>
            <a:endParaRPr kumimoji="1" lang="zh-CN" altLang="en-US"/>
          </a:p>
        </p:txBody>
      </p:sp>
    </p:spTree>
    <p:extLst>
      <p:ext uri="{BB962C8B-B14F-4D97-AF65-F5344CB8AC3E}">
        <p14:creationId xmlns:p14="http://schemas.microsoft.com/office/powerpoint/2010/main" val="4252094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35</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1639295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37</a:t>
            </a:fld>
            <a:endParaRPr kumimoji="1" lang="zh-CN" altLang="en-US"/>
          </a:p>
        </p:txBody>
      </p:sp>
      <p:sp>
        <p:nvSpPr>
          <p:cNvPr id="5" name="日期占位符 4"/>
          <p:cNvSpPr>
            <a:spLocks noGrp="1"/>
          </p:cNvSpPr>
          <p:nvPr>
            <p:ph type="dt" idx="11"/>
          </p:nvPr>
        </p:nvSpPr>
        <p:spPr/>
        <p:txBody>
          <a:bodyPr/>
          <a:lstStyle/>
          <a:p>
            <a:fld id="{E1CAD599-DC0F-4F73-A7AE-D4484646B687}"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294855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我们本次报告大纲如下</a:t>
            </a:r>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3</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136251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38</a:t>
            </a:fld>
            <a:endParaRPr kumimoji="1" lang="zh-CN" altLang="en-US"/>
          </a:p>
        </p:txBody>
      </p:sp>
      <p:sp>
        <p:nvSpPr>
          <p:cNvPr id="5" name="日期占位符 4"/>
          <p:cNvSpPr>
            <a:spLocks noGrp="1"/>
          </p:cNvSpPr>
          <p:nvPr>
            <p:ph type="dt" idx="11"/>
          </p:nvPr>
        </p:nvSpPr>
        <p:spPr/>
        <p:txBody>
          <a:bodyPr/>
          <a:lstStyle/>
          <a:p>
            <a:fld id="{E1CAD599-DC0F-4F73-A7AE-D4484646B687}"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2625160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39</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210712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首先简单讲下</a:t>
            </a:r>
            <a:r>
              <a:rPr lang="en-US" altLang="zh-CN" dirty="0" smtClean="0"/>
              <a:t>Background</a:t>
            </a:r>
            <a:endParaRPr lang="zh-CN" altLang="en-US" dirty="0"/>
          </a:p>
        </p:txBody>
      </p:sp>
      <p:sp>
        <p:nvSpPr>
          <p:cNvPr id="4" name="灯片编号占位符 3"/>
          <p:cNvSpPr>
            <a:spLocks noGrp="1"/>
          </p:cNvSpPr>
          <p:nvPr>
            <p:ph type="sldNum" sz="quarter" idx="10"/>
          </p:nvPr>
        </p:nvSpPr>
        <p:spPr/>
        <p:txBody>
          <a:bodyPr/>
          <a:lstStyle/>
          <a:p>
            <a:fld id="{1B28674F-E567-AA4B-8C16-788D7CE21C4F}" type="slidenum">
              <a:rPr lang="en-US" altLang="zh-CN" smtClean="0"/>
              <a:t>4</a:t>
            </a:fld>
            <a:endParaRPr kumimoji="1" lang="zh-CN" altLang="en-US"/>
          </a:p>
        </p:txBody>
      </p:sp>
      <p:sp>
        <p:nvSpPr>
          <p:cNvPr id="5" name="日期占位符 4"/>
          <p:cNvSpPr>
            <a:spLocks noGrp="1"/>
          </p:cNvSpPr>
          <p:nvPr>
            <p:ph type="dt" idx="11"/>
          </p:nvPr>
        </p:nvSpPr>
        <p:spPr/>
        <p:txBody>
          <a:bodyPr/>
          <a:lstStyle/>
          <a:p>
            <a:fld id="{EEF4DB49-8D05-47B6-B069-D3B1047ADA6E}"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页眉占位符 6"/>
          <p:cNvSpPr>
            <a:spLocks noGrp="1"/>
          </p:cNvSpPr>
          <p:nvPr>
            <p:ph type="hdr" sz="quarter" idx="13"/>
          </p:nvPr>
        </p:nvSpPr>
        <p:spPr/>
        <p:txBody>
          <a:bodyPr/>
          <a:lstStyle/>
          <a:p>
            <a:endParaRPr kumimoji="1" lang="zh-CN" altLang="en-US"/>
          </a:p>
        </p:txBody>
      </p:sp>
    </p:spTree>
    <p:extLst>
      <p:ext uri="{BB962C8B-B14F-4D97-AF65-F5344CB8AC3E}">
        <p14:creationId xmlns:p14="http://schemas.microsoft.com/office/powerpoint/2010/main" val="181399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第一点是模型越来越大：有两个维度：需要的算力越来越巨量，内存占用越来越大</a:t>
            </a:r>
            <a:endParaRPr lang="en-US" altLang="zh-CN" dirty="0" smtClean="0"/>
          </a:p>
          <a:p>
            <a:r>
              <a:rPr lang="zh-CN" altLang="en-US" dirty="0" smtClean="0"/>
              <a:t>第二点是</a:t>
            </a:r>
            <a:r>
              <a:rPr lang="en-US" altLang="zh-CN" dirty="0" smtClean="0"/>
              <a:t>GPU</a:t>
            </a:r>
            <a:r>
              <a:rPr lang="zh-CN" altLang="en-US" dirty="0" smtClean="0"/>
              <a:t>的频繁升级换代，这导致了很多公司、实验室等有大量的旧款</a:t>
            </a:r>
            <a:r>
              <a:rPr lang="en-US" altLang="zh-CN" dirty="0" smtClean="0"/>
              <a:t>GPU</a:t>
            </a:r>
            <a:r>
              <a:rPr lang="zh-CN" altLang="en-US" dirty="0" smtClean="0"/>
              <a:t>。</a:t>
            </a:r>
            <a:endParaRPr lang="en-US" altLang="zh-CN" dirty="0" smtClean="0"/>
          </a:p>
          <a:p>
            <a:r>
              <a:rPr lang="zh-CN" altLang="en-US" dirty="0" smtClean="0"/>
              <a:t>这些老款</a:t>
            </a:r>
            <a:r>
              <a:rPr lang="en-US" altLang="zh-CN" dirty="0" smtClean="0"/>
              <a:t>GPU</a:t>
            </a:r>
            <a:r>
              <a:rPr lang="zh-CN" altLang="en-US" dirty="0" smtClean="0"/>
              <a:t>除了训练小模型、躺着吃灰、卖了、报废之外还能拿来干嘛呢？</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5</a:t>
            </a:fld>
            <a:endParaRPr kumimoji="1" lang="zh-CN" altLang="en-US"/>
          </a:p>
        </p:txBody>
      </p:sp>
    </p:spTree>
    <p:extLst>
      <p:ext uri="{BB962C8B-B14F-4D97-AF65-F5344CB8AC3E}">
        <p14:creationId xmlns:p14="http://schemas.microsoft.com/office/powerpoint/2010/main" val="68779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2017.2 </a:t>
            </a:r>
            <a:r>
              <a:rPr lang="en-US" altLang="zh-CN" dirty="0" err="1"/>
              <a:t>Quadro</a:t>
            </a:r>
            <a:r>
              <a:rPr lang="en-US" altLang="zh-CN" baseline="0" dirty="0"/>
              <a:t> P4000</a:t>
            </a:r>
          </a:p>
          <a:p>
            <a:r>
              <a:rPr lang="en-US" altLang="zh-CN" baseline="0" dirty="0"/>
              <a:t>2017.12.7 Titan V</a:t>
            </a:r>
          </a:p>
          <a:p>
            <a:r>
              <a:rPr lang="en-US" altLang="zh-CN" baseline="0" dirty="0"/>
              <a:t>2018.12.18 Titan RTX</a:t>
            </a:r>
          </a:p>
          <a:p>
            <a:r>
              <a:rPr lang="en-US" altLang="zh-CN" baseline="0" dirty="0"/>
              <a:t>2019.1.15 RTX2060</a:t>
            </a:r>
          </a:p>
          <a:p>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6</a:t>
            </a:fld>
            <a:endParaRPr kumimoji="1" lang="zh-CN" altLang="en-US"/>
          </a:p>
        </p:txBody>
      </p:sp>
    </p:spTree>
    <p:extLst>
      <p:ext uri="{BB962C8B-B14F-4D97-AF65-F5344CB8AC3E}">
        <p14:creationId xmlns:p14="http://schemas.microsoft.com/office/powerpoint/2010/main" val="280079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第一，垃圾的</a:t>
            </a:r>
            <a:r>
              <a:rPr lang="en-US" altLang="zh-CN" dirty="0" smtClean="0"/>
              <a:t>GPU</a:t>
            </a:r>
            <a:r>
              <a:rPr lang="zh-CN" altLang="en-US" dirty="0" smtClean="0"/>
              <a:t>也可以提供显存，来训练更大的模型</a:t>
            </a:r>
            <a:endParaRPr lang="en-US" altLang="zh-CN" dirty="0" smtClean="0"/>
          </a:p>
          <a:p>
            <a:r>
              <a:rPr lang="zh-CN" altLang="en-US" dirty="0" smtClean="0"/>
              <a:t>第二，垃圾的</a:t>
            </a:r>
            <a:r>
              <a:rPr lang="en-US" altLang="zh-CN" dirty="0" smtClean="0"/>
              <a:t>GPU</a:t>
            </a:r>
            <a:r>
              <a:rPr lang="zh-CN" altLang="en-US" dirty="0" smtClean="0"/>
              <a:t>也可以提供额外的算力，来加速训练</a:t>
            </a:r>
            <a:endParaRPr lang="en-US" altLang="zh-CN" dirty="0" smtClean="0"/>
          </a:p>
          <a:p>
            <a:r>
              <a:rPr lang="zh-CN" altLang="en-US" dirty="0" smtClean="0"/>
              <a:t>但是，如何做到？</a:t>
            </a:r>
            <a:endParaRPr lang="en-US" altLang="zh-CN" dirty="0" smtClean="0"/>
          </a:p>
          <a:p>
            <a:r>
              <a:rPr lang="zh-CN" altLang="en-US" dirty="0" smtClean="0"/>
              <a:t>这就是这篇论文的工作。</a:t>
            </a:r>
            <a:endParaRPr lang="en-US" altLang="zh-CN" dirty="0" smtClean="0"/>
          </a:p>
          <a:p>
            <a:r>
              <a:rPr lang="zh-CN" altLang="en-US" dirty="0" smtClean="0"/>
              <a:t>在讲这篇论文之前，我先介绍几个前提知识以便于大家之后的理解。</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7</a:t>
            </a:fld>
            <a:endParaRPr kumimoji="1" lang="zh-CN" altLang="en-US"/>
          </a:p>
        </p:txBody>
      </p:sp>
    </p:spTree>
    <p:extLst>
      <p:ext uri="{BB962C8B-B14F-4D97-AF65-F5344CB8AC3E}">
        <p14:creationId xmlns:p14="http://schemas.microsoft.com/office/powerpoint/2010/main" val="351203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第一点是参数服务器架构下的数据并行。</a:t>
            </a:r>
            <a:endParaRPr lang="en-US" altLang="zh-CN" dirty="0" smtClean="0"/>
          </a:p>
          <a:p>
            <a:r>
              <a:rPr lang="zh-CN" altLang="en-US" dirty="0" smtClean="0"/>
              <a:t>何谓数据并行？</a:t>
            </a:r>
            <a:endParaRPr lang="en-US" altLang="zh-CN" dirty="0" smtClean="0"/>
          </a:p>
          <a:p>
            <a:r>
              <a:rPr lang="zh-CN" altLang="en-US" dirty="0" smtClean="0"/>
              <a:t>就是把数据分成多分，交给每个机器跑完整的模型，得到的结果最后做一次聚合。</a:t>
            </a:r>
            <a:endParaRPr lang="en-US" altLang="zh-CN" dirty="0" smtClean="0"/>
          </a:p>
          <a:p>
            <a:r>
              <a:rPr lang="zh-CN" altLang="en-US" dirty="0" smtClean="0"/>
              <a:t>聚合的方式有多种，这里只考虑采用参数服务器架构的聚合方式。</a:t>
            </a:r>
            <a:endParaRPr lang="en-US" altLang="zh-CN" dirty="0" smtClean="0"/>
          </a:p>
          <a:p>
            <a:endParaRPr lang="en-US" altLang="zh-CN" dirty="0" smtClean="0"/>
          </a:p>
          <a:p>
            <a:r>
              <a:rPr lang="en-US" altLang="zh-CN" dirty="0" smtClean="0"/>
              <a:t>DP</a:t>
            </a:r>
            <a:r>
              <a:rPr lang="zh-CN" altLang="en-US" dirty="0" smtClean="0"/>
              <a:t>根据同步的策略可以分为</a:t>
            </a:r>
            <a:r>
              <a:rPr lang="en-US" altLang="zh-CN" dirty="0" smtClean="0"/>
              <a:t>3</a:t>
            </a:r>
            <a:r>
              <a:rPr lang="zh-CN" altLang="en-US" dirty="0" smtClean="0"/>
              <a:t>类。</a:t>
            </a:r>
            <a:endParaRPr lang="en-US" altLang="zh-CN" dirty="0" smtClean="0"/>
          </a:p>
          <a:p>
            <a:r>
              <a:rPr lang="zh-CN" altLang="en-US" dirty="0" smtClean="0"/>
              <a:t>第一类</a:t>
            </a:r>
            <a:r>
              <a:rPr lang="en-US" altLang="zh-CN" dirty="0" smtClean="0"/>
              <a:t>BSP</a:t>
            </a:r>
            <a:r>
              <a:rPr lang="zh-CN" altLang="en-US" dirty="0" smtClean="0"/>
              <a:t>，机器之间是严格同步的，也就是哪怕你训练的很快，训练完当前批次的数据后，要等别的机器都训练完，才能更新梯度，做下一轮训练。</a:t>
            </a:r>
            <a:endParaRPr lang="en-US" altLang="zh-CN" dirty="0" smtClean="0"/>
          </a:p>
          <a:p>
            <a:r>
              <a:rPr lang="zh-CN" altLang="en-US" dirty="0" smtClean="0"/>
              <a:t>第二类</a:t>
            </a:r>
            <a:r>
              <a:rPr lang="en-US" altLang="zh-CN" dirty="0" smtClean="0"/>
              <a:t>ASP</a:t>
            </a:r>
            <a:r>
              <a:rPr lang="zh-CN" altLang="en-US" dirty="0" smtClean="0"/>
              <a:t>，机器之间没有任何同步限制，一台机器训练完，就去将结果发送给</a:t>
            </a:r>
            <a:r>
              <a:rPr lang="en-US" altLang="zh-CN" dirty="0" smtClean="0"/>
              <a:t>PS</a:t>
            </a:r>
            <a:r>
              <a:rPr lang="zh-CN" altLang="en-US" dirty="0" smtClean="0"/>
              <a:t>，并且拉取</a:t>
            </a:r>
            <a:r>
              <a:rPr lang="en-US" altLang="zh-CN" dirty="0" smtClean="0"/>
              <a:t>PS</a:t>
            </a:r>
            <a:r>
              <a:rPr lang="zh-CN" altLang="en-US" dirty="0" smtClean="0"/>
              <a:t>上的最新数据来训练。所以可能快的已经训练了一百轮，而慢的才训练了两轮</a:t>
            </a:r>
            <a:endParaRPr lang="en-US" altLang="zh-CN" dirty="0" smtClean="0"/>
          </a:p>
          <a:p>
            <a:r>
              <a:rPr lang="zh-CN" altLang="en-US" dirty="0" smtClean="0"/>
              <a:t>第三类</a:t>
            </a:r>
            <a:r>
              <a:rPr lang="en-US" altLang="zh-CN" dirty="0" smtClean="0"/>
              <a:t>SSP</a:t>
            </a:r>
            <a:r>
              <a:rPr lang="zh-CN" altLang="en-US" dirty="0" smtClean="0"/>
              <a:t>，则是介于两者之间。一台机器训练完，会查询一下当前集群中训练的最慢的机器训练了多少数据了，如果超过一定阈值，则会停下来等待。</a:t>
            </a:r>
            <a:endParaRPr lang="en-US" altLang="zh-CN" dirty="0" smtClean="0"/>
          </a:p>
          <a:p>
            <a:endParaRPr lang="en-US" altLang="zh-CN" dirty="0" smtClean="0"/>
          </a:p>
          <a:p>
            <a:r>
              <a:rPr lang="zh-CN" altLang="en-US" dirty="0" smtClean="0"/>
              <a:t>最后我们看图会发现通信最大的地方是在参数服务器，因为要负责与所有的机器做数据交换。那么有什么办法解决呢？</a:t>
            </a:r>
            <a:endParaRPr lang="en-US" altLang="zh-CN" dirty="0" smtClean="0"/>
          </a:p>
          <a:p>
            <a:endParaRPr lang="en-US" altLang="zh-CN" dirty="0" smtClean="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8</a:t>
            </a:fld>
            <a:endParaRPr kumimoji="1" lang="zh-CN" altLang="en-US"/>
          </a:p>
        </p:txBody>
      </p:sp>
    </p:spTree>
    <p:extLst>
      <p:ext uri="{BB962C8B-B14F-4D97-AF65-F5344CB8AC3E}">
        <p14:creationId xmlns:p14="http://schemas.microsoft.com/office/powerpoint/2010/main" val="391807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PS</a:t>
            </a:r>
            <a:r>
              <a:rPr lang="zh-CN" altLang="en-US" dirty="0" smtClean="0"/>
              <a:t>框架下解决办法就是粗暴的加机器。如图，添加一个机器，就能将单个参数服务器的通信量降低接近一半</a:t>
            </a:r>
            <a:endParaRPr lang="zh-CN" altLang="en-US" dirty="0"/>
          </a:p>
        </p:txBody>
      </p:sp>
      <p:sp>
        <p:nvSpPr>
          <p:cNvPr id="4" name="页眉占位符 3"/>
          <p:cNvSpPr>
            <a:spLocks noGrp="1"/>
          </p:cNvSpPr>
          <p:nvPr>
            <p:ph type="hdr" sz="quarter" idx="10"/>
          </p:nvPr>
        </p:nvSpPr>
        <p:spPr/>
        <p:txBody>
          <a:bodyPr/>
          <a:lstStyle/>
          <a:p>
            <a:endParaRPr kumimoji="1" lang="zh-CN" altLang="en-US"/>
          </a:p>
        </p:txBody>
      </p:sp>
      <p:sp>
        <p:nvSpPr>
          <p:cNvPr id="5" name="日期占位符 4"/>
          <p:cNvSpPr>
            <a:spLocks noGrp="1"/>
          </p:cNvSpPr>
          <p:nvPr>
            <p:ph type="dt" idx="11"/>
          </p:nvPr>
        </p:nvSpPr>
        <p:spPr/>
        <p:txBody>
          <a:bodyPr/>
          <a:lstStyle/>
          <a:p>
            <a:fld id="{0B93A6A2-FF31-46FA-B23A-C1721010FAF5}" type="datetime1">
              <a:rPr lang="zh-CN" altLang="en-US" smtClean="0"/>
              <a:t>2020/12/9</a:t>
            </a:fld>
            <a:endParaRPr kumimoji="1" lang="zh-CN" altLang="en-US"/>
          </a:p>
        </p:txBody>
      </p:sp>
      <p:sp>
        <p:nvSpPr>
          <p:cNvPr id="6" name="页脚占位符 5"/>
          <p:cNvSpPr>
            <a:spLocks noGrp="1"/>
          </p:cNvSpPr>
          <p:nvPr>
            <p:ph type="ftr" sz="quarter" idx="12"/>
          </p:nvPr>
        </p:nvSpPr>
        <p:spPr/>
        <p:txBody>
          <a:bodyPr/>
          <a:lstStyle/>
          <a:p>
            <a:endParaRPr kumimoji="1" lang="zh-CN" altLang="en-US"/>
          </a:p>
        </p:txBody>
      </p:sp>
      <p:sp>
        <p:nvSpPr>
          <p:cNvPr id="7" name="灯片编号占位符 6"/>
          <p:cNvSpPr>
            <a:spLocks noGrp="1"/>
          </p:cNvSpPr>
          <p:nvPr>
            <p:ph type="sldNum" sz="quarter" idx="13"/>
          </p:nvPr>
        </p:nvSpPr>
        <p:spPr/>
        <p:txBody>
          <a:bodyPr/>
          <a:lstStyle/>
          <a:p>
            <a:fld id="{1B28674F-E567-AA4B-8C16-788D7CE21C4F}" type="slidenum">
              <a:rPr lang="en-US" altLang="zh-CN" smtClean="0"/>
              <a:t>9</a:t>
            </a:fld>
            <a:endParaRPr kumimoji="1" lang="zh-CN" altLang="en-US"/>
          </a:p>
        </p:txBody>
      </p:sp>
    </p:spTree>
    <p:extLst>
      <p:ext uri="{BB962C8B-B14F-4D97-AF65-F5344CB8AC3E}">
        <p14:creationId xmlns:p14="http://schemas.microsoft.com/office/powerpoint/2010/main" val="107221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524000" y="3602038"/>
            <a:ext cx="9144000" cy="1655762"/>
          </a:xfrm>
        </p:spPr>
        <p:txBody>
          <a:bodyPr/>
          <a:lstStyle>
            <a:lvl1pPr marL="0" lvl="0" indent="0" algn="ctr">
              <a:buNone/>
              <a:defRPr sz="2400" baseline="0">
                <a:latin typeface="Gill Sans MT"/>
              </a:defRPr>
            </a:lvl1pPr>
            <a:lvl2pPr marL="457200" lvl="1" indent="0" algn="ctr">
              <a:buNone/>
              <a:defRPr sz="2000"/>
            </a:lvl2pPr>
            <a:lvl3pPr marL="914400" lvl="2" indent="0" algn="ctr">
              <a:buNone/>
              <a:defRPr sz="1800"/>
            </a:lvl3pPr>
            <a:lvl4pPr marL="1371600" lvl="3" indent="0" algn="ctr">
              <a:buNone/>
              <a:defRPr sz="1600"/>
            </a:lvl4pPr>
            <a:lvl5pPr marL="1828800" lvl="4" indent="0" algn="ctr">
              <a:buNone/>
              <a:defRPr sz="1600"/>
            </a:lvl5pPr>
            <a:lvl6pPr marL="2286000" lvl="5" indent="0" algn="ctr">
              <a:buNone/>
              <a:defRPr sz="1600"/>
            </a:lvl6pPr>
            <a:lvl7pPr marL="2743200" lvl="6" indent="0" algn="ctr">
              <a:buNone/>
              <a:defRPr sz="1600"/>
            </a:lvl7pPr>
            <a:lvl8pPr marL="3200400" lvl="7" indent="0" algn="ctr">
              <a:buNone/>
              <a:defRPr sz="1600"/>
            </a:lvl8pPr>
            <a:lvl9pPr marL="3657600" lvl="8" indent="0" algn="ctr">
              <a:buNone/>
              <a:defRPr sz="1600"/>
            </a:lvl9pPr>
          </a:lstStyle>
          <a:p>
            <a:r>
              <a:rPr lang="zh-CN"/>
              <a:t>单击以编辑母版副标题样式</a:t>
            </a:r>
          </a:p>
        </p:txBody>
      </p:sp>
      <p:sp>
        <p:nvSpPr>
          <p:cNvPr id="4" name="标题 3"/>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lvl="0">
              <a:defRPr>
                <a:latin typeface="微软雅黑" panose="020B0503020204020204" charset="-122"/>
                <a:ea typeface="微软雅黑" panose="020B0503020204020204" charset="-122"/>
              </a:defRPr>
            </a:lvl1pPr>
          </a:lstStyle>
          <a:p>
            <a:r>
              <a:rPr lang="zh-CN"/>
              <a:t>单击此处编辑母版标题样式</a:t>
            </a:r>
          </a:p>
        </p:txBody>
      </p:sp>
      <p:sp>
        <p:nvSpPr>
          <p:cNvPr id="3" name="竖排文字占位符 2"/>
          <p:cNvSpPr>
            <a:spLocks noGrp="1"/>
          </p:cNvSpPr>
          <p:nvPr>
            <p:ph type="body" idx="1" hasCustomPrompt="1"/>
          </p:nvPr>
        </p:nvSpPr>
        <p:spPr/>
        <p:txBody>
          <a:bodyPr vert="eaVert"/>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p:nvPr>
        </p:nvSpPr>
        <p:spPr>
          <a:xfrm>
            <a:off x="8724900" y="365125"/>
            <a:ext cx="2628900" cy="5811838"/>
          </a:xfrm>
        </p:spPr>
        <p:txBody>
          <a:bodyPr vert="eaVert"/>
          <a:lstStyle>
            <a:lvl1pPr lvl="0">
              <a:defRPr>
                <a:latin typeface="微软雅黑" panose="020B0503020204020204" charset="-122"/>
                <a:ea typeface="微软雅黑" panose="020B0503020204020204" charset="-122"/>
              </a:defRPr>
            </a:lvl1pPr>
          </a:lstStyle>
          <a:p>
            <a:r>
              <a:rPr lang="zh-CN"/>
              <a:t>单击此处编辑母版标题样式</a:t>
            </a:r>
          </a:p>
        </p:txBody>
      </p:sp>
      <p:sp>
        <p:nvSpPr>
          <p:cNvPr id="3" name="竖排文字占位符 2"/>
          <p:cNvSpPr>
            <a:spLocks noGrp="1"/>
          </p:cNvSpPr>
          <p:nvPr>
            <p:ph type="body" idx="1" hasCustomPrompt="1"/>
          </p:nvPr>
        </p:nvSpPr>
        <p:spPr>
          <a:xfrm>
            <a:off x="838200" y="365125"/>
            <a:ext cx="7734300" cy="5811838"/>
          </a:xfrm>
        </p:spPr>
        <p:txBody>
          <a:bodyPr vert="eaVert"/>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normAutofit/>
          </a:bodyPr>
          <a:lstStyle>
            <a:lvl1pPr lvl="0">
              <a:defRPr sz="4000" b="1" baseline="0">
                <a:solidFill>
                  <a:srgbClr val="543795"/>
                </a:solidFill>
                <a:latin typeface="Gill Sans MT"/>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838200" y="1213837"/>
            <a:ext cx="10515600" cy="4963126"/>
          </a:xfrm>
        </p:spPr>
        <p:txBody>
          <a:bodyPr>
            <a:normAutofit/>
          </a:bodyPr>
          <a:lstStyle>
            <a:lvl1pPr lvl="0">
              <a:defRPr sz="3200" b="1" baseline="0">
                <a:latin typeface="Gill Sans MT"/>
              </a:defRPr>
            </a:lvl1pPr>
            <a:lvl2pPr lvl="1">
              <a:defRPr sz="2800" b="1" baseline="0">
                <a:latin typeface="楷体" panose="02010609060101010101" charset="-122"/>
                <a:ea typeface="楷体" panose="02010609060101010101" charset="-122"/>
              </a:defRPr>
            </a:lvl2pPr>
            <a:lvl3pPr lvl="2">
              <a:defRPr sz="2400" b="1" baseline="0">
                <a:latin typeface="楷体" panose="02010609060101010101" charset="-122"/>
                <a:ea typeface="楷体" panose="02010609060101010101" charset="-122"/>
              </a:defRPr>
            </a:lvl3pPr>
            <a:lvl4pPr lvl="3">
              <a:defRPr sz="2000" b="1" baseline="0">
                <a:latin typeface="楷体" panose="02010609060101010101" charset="-122"/>
                <a:ea typeface="楷体" panose="02010609060101010101" charset="-122"/>
              </a:defRPr>
            </a:lvl4pPr>
            <a:lvl5pPr lvl="4">
              <a:defRPr sz="2000" b="1" baseline="0">
                <a:latin typeface="楷体" panose="02010609060101010101" charset="-122"/>
                <a:ea typeface="楷体" panose="02010609060101010101" charset="-122"/>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6" name="图片 5"/>
          <p:cNvPicPr/>
          <p:nvPr/>
        </p:nvPicPr>
        <p:blipFill>
          <a:blip r:embed="rId2"/>
          <a:stretch>
            <a:fillRect/>
          </a:stretch>
        </p:blipFill>
        <p:spPr>
          <a:xfrm>
            <a:off x="8894233" y="568185"/>
            <a:ext cx="3148460" cy="547123"/>
          </a:xfrm>
          <a:prstGeom prst="rect">
            <a:avLst/>
          </a:prstGeom>
        </p:spPr>
      </p:pic>
      <p:sp>
        <p:nvSpPr>
          <p:cNvPr id="4" name="矩形 3"/>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
        <p:nvSpPr>
          <p:cNvPr id="5" name="日期占位符 4"/>
          <p:cNvSpPr>
            <a:spLocks noGrp="1"/>
          </p:cNvSpPr>
          <p:nvPr>
            <p:ph type="dt" sz="half" idx="10"/>
          </p:nvPr>
        </p:nvSpPr>
        <p:spPr/>
        <p:txBody>
          <a:bodyPr/>
          <a:lstStyle/>
          <a:p>
            <a:fld id="{F50040F7-E705-4754-8F81-4080296FBAF6}" type="datetime1">
              <a:rPr lang="zh-CN" altLang="en-US" smtClean="0"/>
              <a:t>2020/12/9</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21FD29-422F-4C06-A400-AB8263BE8C6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lvl="0">
              <a:defRPr sz="6000">
                <a:latin typeface="微软雅黑" panose="020B0503020204020204" charset="-122"/>
                <a:ea typeface="微软雅黑" panose="020B0503020204020204" charset="-122"/>
              </a:defRPr>
            </a:lvl1pPr>
          </a:lstStyle>
          <a:p>
            <a:r>
              <a:rPr lang="zh-CN"/>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lvl="0" indent="0">
              <a:buNone/>
              <a:defRPr sz="2400">
                <a:solidFill>
                  <a:schemeClr val="tx1">
                    <a:tint val="75000"/>
                  </a:schemeClr>
                </a:solidFill>
              </a:defRPr>
            </a:lvl1pPr>
            <a:lvl2pPr marL="457200" lvl="1" indent="0">
              <a:buNone/>
              <a:defRPr sz="2000">
                <a:solidFill>
                  <a:schemeClr val="tx1">
                    <a:tint val="75000"/>
                  </a:schemeClr>
                </a:solidFill>
              </a:defRPr>
            </a:lvl2pPr>
            <a:lvl3pPr marL="914400" lvl="2" indent="0">
              <a:buNone/>
              <a:defRPr sz="1800">
                <a:solidFill>
                  <a:schemeClr val="tx1">
                    <a:tint val="75000"/>
                  </a:schemeClr>
                </a:solidFill>
              </a:defRPr>
            </a:lvl3pPr>
            <a:lvl4pPr marL="1371600" lvl="3" indent="0">
              <a:buNone/>
              <a:defRPr sz="1600">
                <a:solidFill>
                  <a:schemeClr val="tx1">
                    <a:tint val="75000"/>
                  </a:schemeClr>
                </a:solidFill>
              </a:defRPr>
            </a:lvl4pPr>
            <a:lvl5pPr marL="1828800" lvl="4" indent="0">
              <a:buNone/>
              <a:defRPr sz="1600">
                <a:solidFill>
                  <a:schemeClr val="tx1">
                    <a:tint val="75000"/>
                  </a:schemeClr>
                </a:solidFill>
              </a:defRPr>
            </a:lvl5pPr>
            <a:lvl6pPr marL="2286000" lvl="5" indent="0">
              <a:buNone/>
              <a:defRPr sz="1600">
                <a:solidFill>
                  <a:schemeClr val="tx1">
                    <a:tint val="75000"/>
                  </a:schemeClr>
                </a:solidFill>
              </a:defRPr>
            </a:lvl6pPr>
            <a:lvl7pPr marL="2743200" lvl="6" indent="0">
              <a:buNone/>
              <a:defRPr sz="1600">
                <a:solidFill>
                  <a:schemeClr val="tx1">
                    <a:tint val="75000"/>
                  </a:schemeClr>
                </a:solidFill>
              </a:defRPr>
            </a:lvl7pPr>
            <a:lvl8pPr marL="3200400" lvl="7" indent="0">
              <a:buNone/>
              <a:defRPr sz="1600">
                <a:solidFill>
                  <a:schemeClr val="tx1">
                    <a:tint val="75000"/>
                  </a:schemeClr>
                </a:solidFill>
              </a:defRPr>
            </a:lvl8pPr>
            <a:lvl9pPr marL="3657600" lvl="8" indent="0">
              <a:buNone/>
              <a:defRPr sz="1600">
                <a:solidFill>
                  <a:schemeClr val="tx1">
                    <a:tint val="75000"/>
                  </a:schemeClr>
                </a:solidFill>
              </a:defRPr>
            </a:lvl9pPr>
          </a:lstStyle>
          <a:p>
            <a:pPr lvl="0"/>
            <a:r>
              <a:rPr lang="zh-CN"/>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lvl="0">
              <a:defRPr>
                <a:latin typeface="Gill Sans MT"/>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838200" y="1216152"/>
            <a:ext cx="5181600" cy="4965192"/>
          </a:xfrm>
        </p:spPr>
        <p:txBody>
          <a:bodyPr/>
          <a:lstStyle>
            <a:lvl1pPr lvl="0">
              <a:defRPr baseline="0">
                <a:latin typeface="Gill Sans MT"/>
              </a:defRPr>
            </a:lvl1pPr>
            <a:lvl2pPr lvl="1">
              <a:defRPr baseline="0">
                <a:latin typeface="Gill Sans MT"/>
              </a:defRPr>
            </a:lvl2pPr>
            <a:lvl3pPr lvl="2">
              <a:defRPr baseline="0">
                <a:latin typeface="Gill Sans MT"/>
              </a:defRPr>
            </a:lvl3pPr>
            <a:lvl4pPr lvl="3">
              <a:defRPr baseline="0">
                <a:latin typeface="Gill Sans MT"/>
              </a:defRPr>
            </a:lvl4pPr>
            <a:lvl5pPr lvl="4">
              <a:defRPr baseline="0">
                <a:latin typeface="Gill Sans MT"/>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
        <p:nvSpPr>
          <p:cNvPr id="4" name="内容占位符 3"/>
          <p:cNvSpPr>
            <a:spLocks noGrp="1"/>
          </p:cNvSpPr>
          <p:nvPr>
            <p:ph idx="2" hasCustomPrompt="1"/>
          </p:nvPr>
        </p:nvSpPr>
        <p:spPr>
          <a:xfrm>
            <a:off x="6172200" y="1216152"/>
            <a:ext cx="5181600" cy="4965192"/>
          </a:xfrm>
        </p:spPr>
        <p:txBody>
          <a:bodyPr/>
          <a:lstStyle>
            <a:lvl1pPr lvl="0">
              <a:defRPr>
                <a:latin typeface="Gill Sans MT"/>
              </a:defRPr>
            </a:lvl1pPr>
            <a:lvl2pPr lvl="1">
              <a:defRPr>
                <a:latin typeface="Gill Sans MT"/>
              </a:defRPr>
            </a:lvl2pPr>
            <a:lvl3pPr lvl="2">
              <a:defRPr>
                <a:latin typeface="Gill Sans MT"/>
              </a:defRPr>
            </a:lvl3pPr>
            <a:lvl4pPr lvl="3">
              <a:defRPr>
                <a:latin typeface="Gill Sans MT"/>
              </a:defRPr>
            </a:lvl4pPr>
            <a:lvl5pPr lvl="4">
              <a:defRPr>
                <a:latin typeface="Gill Sans MT"/>
              </a:defRPr>
            </a:lvl5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9" name="图片 8"/>
          <p:cNvPicPr/>
          <p:nvPr/>
        </p:nvPicPr>
        <p:blipFill>
          <a:blip r:embed="rId2"/>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lvl="0">
              <a:defRPr>
                <a:latin typeface="微软雅黑" panose="020B0503020204020204" charset="-122"/>
                <a:ea typeface="微软雅黑" panose="020B0503020204020204" charset="-122"/>
              </a:defRPr>
            </a:lvl1pPr>
          </a:lstStyle>
          <a:p>
            <a:r>
              <a:rPr lang="zh-CN"/>
              <a:t>单击此处编辑母版标题样式</a:t>
            </a:r>
          </a:p>
        </p:txBody>
      </p:sp>
      <p:sp>
        <p:nvSpPr>
          <p:cNvPr id="3" name="文本占位符 2"/>
          <p:cNvSpPr>
            <a:spLocks noGrp="1"/>
          </p:cNvSpPr>
          <p:nvPr>
            <p:ph type="body" idx="1" hasCustomPrompt="1"/>
          </p:nvPr>
        </p:nvSpPr>
        <p:spPr>
          <a:xfrm>
            <a:off x="839788" y="1216152"/>
            <a:ext cx="5157787"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编辑母版文本样式</a:t>
            </a:r>
          </a:p>
        </p:txBody>
      </p:sp>
      <p:sp>
        <p:nvSpPr>
          <p:cNvPr id="4" name="内容占位符 3"/>
          <p:cNvSpPr>
            <a:spLocks noGrp="1"/>
          </p:cNvSpPr>
          <p:nvPr>
            <p:ph idx="2" hasCustomPrompt="1"/>
          </p:nvPr>
        </p:nvSpPr>
        <p:spPr>
          <a:xfrm>
            <a:off x="839788" y="2145691"/>
            <a:ext cx="5157787" cy="4043972"/>
          </a:xfrm>
        </p:spPr>
        <p:txBody>
          <a:body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
        <p:nvSpPr>
          <p:cNvPr id="5" name="文本占位符 4"/>
          <p:cNvSpPr>
            <a:spLocks noGrp="1"/>
          </p:cNvSpPr>
          <p:nvPr>
            <p:ph type="body" idx="3" hasCustomPrompt="1"/>
          </p:nvPr>
        </p:nvSpPr>
        <p:spPr>
          <a:xfrm>
            <a:off x="6172200" y="1216152"/>
            <a:ext cx="5183188" cy="823912"/>
          </a:xfrm>
        </p:spPr>
        <p:txBody>
          <a:bodyPr anchor="b"/>
          <a:lstStyle>
            <a:lvl1pPr marL="0" lvl="0" indent="0">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657600" lvl="8" indent="0">
              <a:buNone/>
              <a:defRPr sz="1600" b="1"/>
            </a:lvl9pPr>
          </a:lstStyle>
          <a:p>
            <a:pPr lvl="0"/>
            <a:r>
              <a:rPr lang="zh-CN"/>
              <a:t>编辑母版文本样式</a:t>
            </a:r>
          </a:p>
        </p:txBody>
      </p:sp>
      <p:sp>
        <p:nvSpPr>
          <p:cNvPr id="6" name="内容占位符 5"/>
          <p:cNvSpPr>
            <a:spLocks noGrp="1"/>
          </p:cNvSpPr>
          <p:nvPr>
            <p:ph idx="4" hasCustomPrompt="1"/>
          </p:nvPr>
        </p:nvSpPr>
        <p:spPr>
          <a:xfrm>
            <a:off x="6172200" y="2145691"/>
            <a:ext cx="5183188" cy="4043972"/>
          </a:xfrm>
        </p:spPr>
        <p:txBody>
          <a:body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pic>
        <p:nvPicPr>
          <p:cNvPr id="9" name="图片 8"/>
          <p:cNvPicPr/>
          <p:nvPr/>
        </p:nvPicPr>
        <p:blipFill>
          <a:blip r:embed="rId2"/>
          <a:stretch>
            <a:fillRect/>
          </a:stretch>
        </p:blipFill>
        <p:spPr>
          <a:xfrm>
            <a:off x="8894233" y="568185"/>
            <a:ext cx="3148460" cy="547123"/>
          </a:xfrm>
          <a:prstGeom prst="rect">
            <a:avLst/>
          </a:prstGeom>
        </p:spPr>
      </p:pic>
      <p:sp>
        <p:nvSpPr>
          <p:cNvPr id="10" name="矩形 9"/>
          <p:cNvSpPr/>
          <p:nvPr/>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gradFill>
          <a:ln>
            <a:noFill/>
          </a:ln>
        </p:spPr>
        <p:txBody>
          <a:bodyPr anchor="ctr"/>
          <a:lstStyle/>
          <a:p>
            <a:pPr algn="ctr"/>
            <a:endParaRPr lang="en-US">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lvl="0">
              <a:defRPr>
                <a:latin typeface="微软雅黑" panose="020B0503020204020204" charset="-122"/>
                <a:ea typeface="微软雅黑" panose="020B0503020204020204" charset="-122"/>
              </a:defRPr>
            </a:lvl1pPr>
          </a:lstStyle>
          <a:p>
            <a:r>
              <a:rPr lang="zh-CN"/>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atin typeface="微软雅黑" panose="020B0503020204020204" charset="-122"/>
                <a:ea typeface="微软雅黑" panose="020B0503020204020204" charset="-122"/>
              </a:defRPr>
            </a:lvl1pPr>
          </a:lstStyle>
          <a:p>
            <a:r>
              <a:rPr lang="zh-CN"/>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lvl="0">
              <a:defRPr sz="3200"/>
            </a:lvl1pPr>
            <a:lvl2pPr lvl="1">
              <a:defRPr sz="2800"/>
            </a:lvl2pPr>
            <a:lvl3pPr lvl="2">
              <a:defRPr sz="2400"/>
            </a:lvl3pPr>
            <a:lvl4pPr lvl="3">
              <a:defRPr sz="2000"/>
            </a:lvl4pPr>
            <a:lvl5pPr lvl="4">
              <a:defRPr sz="2000"/>
            </a:lvl5pPr>
            <a:lvl6pPr lvl="5">
              <a:defRPr sz="2000"/>
            </a:lvl6pPr>
            <a:lvl7pPr lvl="6">
              <a:defRPr sz="2000"/>
            </a:lvl7pPr>
            <a:lvl8pPr lvl="7">
              <a:defRPr sz="2000"/>
            </a:lvl8pPr>
            <a:lvl9pPr lvl="8">
              <a:defRPr sz="2000"/>
            </a:lvl9pPr>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
        <p:nvSpPr>
          <p:cNvPr id="4" name="文本占位符 3"/>
          <p:cNvSpPr>
            <a:spLocks noGrp="1"/>
          </p:cNvSpPr>
          <p:nvPr>
            <p:ph type="body" idx="2" hasCustomPrompt="1"/>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vl="0">
              <a:defRPr sz="3200">
                <a:latin typeface="微软雅黑" panose="020B0503020204020204" charset="-122"/>
                <a:ea typeface="微软雅黑" panose="020B0503020204020204" charset="-122"/>
              </a:defRPr>
            </a:lvl1pPr>
          </a:lstStyle>
          <a:p>
            <a:r>
              <a:rPr lang="zh-CN"/>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lvl="0" indent="0">
              <a:buNone/>
              <a:defRPr sz="3200"/>
            </a:lvl1pPr>
            <a:lvl2pPr marL="457200" lvl="1" indent="0">
              <a:buNone/>
              <a:defRPr sz="2800"/>
            </a:lvl2pPr>
            <a:lvl3pPr marL="914400" lvl="2" indent="0">
              <a:buNone/>
              <a:defRPr sz="2400"/>
            </a:lvl3pPr>
            <a:lvl4pPr marL="1371600" lvl="3" indent="0">
              <a:buNone/>
              <a:defRPr sz="2000"/>
            </a:lvl4pPr>
            <a:lvl5pPr marL="1828800" lvl="4" indent="0">
              <a:buNone/>
              <a:defRPr sz="2000"/>
            </a:lvl5pPr>
            <a:lvl6pPr marL="2286000" lvl="5" indent="0">
              <a:buNone/>
              <a:defRPr sz="2000"/>
            </a:lvl6pPr>
            <a:lvl7pPr marL="2743200" lvl="6" indent="0">
              <a:buNone/>
              <a:defRPr sz="2000"/>
            </a:lvl7pPr>
            <a:lvl8pPr marL="3200400" lvl="7" indent="0">
              <a:buNone/>
              <a:defRPr sz="2000"/>
            </a:lvl8pPr>
            <a:lvl9pPr marL="3657600" lvl="8" indent="0">
              <a:buNone/>
              <a:defRPr sz="2000"/>
            </a:lvl9pPr>
          </a:lstStyle>
          <a:p>
            <a:r>
              <a:rPr lang="zh-CN"/>
              <a:t>单击图标添加图片</a:t>
            </a:r>
          </a:p>
        </p:txBody>
      </p:sp>
      <p:sp>
        <p:nvSpPr>
          <p:cNvPr id="4" name="文本占位符 3"/>
          <p:cNvSpPr>
            <a:spLocks noGrp="1"/>
          </p:cNvSpPr>
          <p:nvPr>
            <p:ph type="body" idx="2" hasCustomPrompt="1"/>
          </p:nvPr>
        </p:nvSpPr>
        <p:spPr>
          <a:xfrm>
            <a:off x="839788" y="2057400"/>
            <a:ext cx="3932237" cy="3811588"/>
          </a:xfrm>
        </p:spPr>
        <p:txBody>
          <a:bodyPr/>
          <a:lstStyle>
            <a:lvl1pPr marL="0" lvl="0" indent="0">
              <a:buNone/>
              <a:defRPr sz="1600"/>
            </a:lvl1pPr>
            <a:lvl2pPr marL="457200" lvl="1" indent="0">
              <a:buNone/>
              <a:defRPr sz="1400"/>
            </a:lvl2pPr>
            <a:lvl3pPr marL="914400" lvl="2" indent="0">
              <a:buNone/>
              <a:defRPr sz="1200"/>
            </a:lvl3pPr>
            <a:lvl4pPr marL="1371600" lvl="3" indent="0">
              <a:buNone/>
              <a:defRPr sz="1000"/>
            </a:lvl4pPr>
            <a:lvl5pPr marL="1828800" lvl="4" indent="0">
              <a:buNone/>
              <a:defRPr sz="1000"/>
            </a:lvl5pPr>
            <a:lvl6pPr marL="2286000" lvl="5" indent="0">
              <a:buNone/>
              <a:defRPr sz="1000"/>
            </a:lvl6pPr>
            <a:lvl7pPr marL="2743200" lvl="6" indent="0">
              <a:buNone/>
              <a:defRPr sz="1000"/>
            </a:lvl7pPr>
            <a:lvl8pPr marL="3200400" lvl="7" indent="0">
              <a:buNone/>
              <a:defRPr sz="1000"/>
            </a:lvl8pPr>
            <a:lvl9pPr marL="3657600" lvl="8" indent="0">
              <a:buNone/>
              <a:defRPr sz="1000"/>
            </a:lvl9pPr>
          </a:lstStyle>
          <a:p>
            <a:pPr lvl="0"/>
            <a:r>
              <a:rPr lang="zh-CN"/>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lang="zh-CN"/>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22A9D-66B7-4600-BCDC-6F07C0D7ABC5}" type="datetime1">
              <a:rPr lang="zh-CN" altLang="en-US" smtClean="0"/>
              <a:t>2020/12/9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1FD29-422F-4C06-A400-AB8263BE8C6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lvl="0" algn="l" defTabSz="914400">
        <a:lnSpc>
          <a:spcPct val="90000"/>
        </a:lnSpc>
        <a:spcBef>
          <a:spcPct val="0"/>
        </a:spcBef>
        <a:buNone/>
        <a:defRPr sz="4400" kern="1200">
          <a:solidFill>
            <a:schemeClr val="tx1"/>
          </a:solidFill>
          <a:latin typeface="Times New Roman" panose="02020603050405020304"/>
          <a:ea typeface="华康俪金黑W8(P)"/>
        </a:defRPr>
      </a:lvl1pPr>
    </p:titleStyle>
    <p:bodyStyle>
      <a:lvl1pPr marL="228600" lvl="0" indent="-228600" algn="l" defTabSz="914400">
        <a:lnSpc>
          <a:spcPct val="90000"/>
        </a:lnSpc>
        <a:spcBef>
          <a:spcPts val="1000"/>
        </a:spcBef>
        <a:buFont typeface="Arial" panose="020B0604020202020204" pitchFamily="34" charset="0"/>
        <a:buChar char="•"/>
        <a:defRPr sz="2800" kern="1200">
          <a:solidFill>
            <a:schemeClr val="tx1"/>
          </a:solidFill>
          <a:latin typeface="Times New Roman" panose="02020603050405020304"/>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400" kern="1200">
          <a:solidFill>
            <a:schemeClr val="tx1"/>
          </a:solidFill>
          <a:latin typeface="Times New Roman" panose="02020603050405020304"/>
          <a:ea typeface="微软雅黑" panose="020B0503020204020204" charset="-122"/>
        </a:defRPr>
      </a:lvl2pPr>
      <a:lvl3pPr marL="1143000" lvl="2" indent="-228600" algn="l" defTabSz="914400">
        <a:lnSpc>
          <a:spcPct val="90000"/>
        </a:lnSpc>
        <a:spcBef>
          <a:spcPts val="500"/>
        </a:spcBef>
        <a:buFont typeface="Arial" panose="020B0604020202020204" pitchFamily="34" charset="0"/>
        <a:buChar char="•"/>
        <a:defRPr sz="2000" kern="1200">
          <a:solidFill>
            <a:schemeClr val="tx1"/>
          </a:solidFill>
          <a:latin typeface="Times New Roman" panose="02020603050405020304"/>
          <a:ea typeface="微软雅黑" panose="020B0503020204020204" charset="-122"/>
        </a:defRPr>
      </a:lvl3pPr>
      <a:lvl4pPr marL="1600200" lvl="3"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4pPr>
      <a:lvl5pPr marL="2057400" lvl="4"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p:bodyStyle>
    <p:other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0.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80250"/>
            <a:ext cx="12192000" cy="2554545"/>
          </a:xfrm>
          <a:prstGeom prst="rect">
            <a:avLst/>
          </a:prstGeom>
        </p:spPr>
        <p:txBody>
          <a:bodyPr wrap="square">
            <a:spAutoFit/>
          </a:bodyPr>
          <a:lstStyle/>
          <a:p>
            <a:pPr algn="ctr"/>
            <a:r>
              <a:rPr lang="en-US" altLang="zh-CN" sz="4000" b="1" dirty="0" err="1" smtClean="0">
                <a:effectLst>
                  <a:outerShdw blurRad="38100" dist="38100" dir="2700000" algn="tl">
                    <a:srgbClr val="000000">
                      <a:alpha val="43137"/>
                    </a:srgbClr>
                  </a:outerShdw>
                </a:effectLst>
                <a:latin typeface="+mn-ea"/>
              </a:rPr>
              <a:t>HetPipe</a:t>
            </a:r>
            <a:r>
              <a:rPr lang="en-US" altLang="zh-CN" sz="4000" b="1" dirty="0" smtClean="0">
                <a:effectLst>
                  <a:outerShdw blurRad="38100" dist="38100" dir="2700000" algn="tl">
                    <a:srgbClr val="000000">
                      <a:alpha val="43137"/>
                    </a:srgbClr>
                  </a:outerShdw>
                </a:effectLst>
                <a:latin typeface="+mn-ea"/>
              </a:rPr>
              <a:t>: Enabling Large DNN Training on (</a:t>
            </a:r>
            <a:r>
              <a:rPr lang="en-US" altLang="zh-CN" sz="4000" b="1" dirty="0" err="1" smtClean="0">
                <a:effectLst>
                  <a:outerShdw blurRad="38100" dist="38100" dir="2700000" algn="tl">
                    <a:srgbClr val="000000">
                      <a:alpha val="43137"/>
                    </a:srgbClr>
                  </a:outerShdw>
                </a:effectLst>
                <a:latin typeface="+mn-ea"/>
              </a:rPr>
              <a:t>Whimpy</a:t>
            </a:r>
            <a:r>
              <a:rPr lang="en-US" altLang="zh-CN" sz="4000" b="1" dirty="0" smtClean="0">
                <a:effectLst>
                  <a:outerShdw blurRad="38100" dist="38100" dir="2700000" algn="tl">
                    <a:srgbClr val="000000">
                      <a:alpha val="43137"/>
                    </a:srgbClr>
                  </a:outerShdw>
                </a:effectLst>
                <a:latin typeface="+mn-ea"/>
              </a:rPr>
              <a:t>) Heterogeneous GPU Clusters through Integration of Pipelined Model Parallelism  and Data Parallelism</a:t>
            </a:r>
            <a:endParaRPr lang="en-US" altLang="zh-CN" sz="4000" b="1" dirty="0">
              <a:effectLst>
                <a:outerShdw blurRad="38100" dist="38100" dir="2700000" algn="tl">
                  <a:srgbClr val="000000">
                    <a:alpha val="43137"/>
                  </a:srgbClr>
                </a:outerShdw>
              </a:effectLst>
              <a:latin typeface="+mn-ea"/>
            </a:endParaRPr>
          </a:p>
        </p:txBody>
      </p:sp>
      <p:sp>
        <p:nvSpPr>
          <p:cNvPr id="14" name="文本框 13"/>
          <p:cNvSpPr txBox="1"/>
          <p:nvPr/>
        </p:nvSpPr>
        <p:spPr>
          <a:xfrm>
            <a:off x="2488195" y="4406597"/>
            <a:ext cx="7215438" cy="584775"/>
          </a:xfrm>
          <a:prstGeom prst="rect">
            <a:avLst/>
          </a:prstGeom>
          <a:noFill/>
        </p:spPr>
        <p:txBody>
          <a:bodyPr wrap="none" rtlCol="0">
            <a:spAutoFit/>
          </a:bodyPr>
          <a:lstStyle/>
          <a:p>
            <a:pPr algn="ctr"/>
            <a:r>
              <a:rPr lang="en-US" altLang="zh-CN" sz="3200" b="1" dirty="0" smtClean="0">
                <a:latin typeface="Gill Sans MT" panose="020B0502020104020203" pitchFamily="34" charset="0"/>
                <a:ea typeface="华文新魏" panose="02010800040101010101" pitchFamily="2" charset="-122"/>
              </a:rPr>
              <a:t>Shared by </a:t>
            </a:r>
            <a:r>
              <a:rPr lang="en-US" altLang="zh-CN" sz="3200" b="1" dirty="0" err="1" smtClean="0">
                <a:latin typeface="Gill Sans MT" panose="020B0502020104020203" pitchFamily="34" charset="0"/>
                <a:ea typeface="华文新魏" panose="02010800040101010101" pitchFamily="2" charset="-122"/>
              </a:rPr>
              <a:t>Quan</a:t>
            </a:r>
            <a:r>
              <a:rPr lang="en-US" altLang="zh-CN" sz="3200" b="1" dirty="0" smtClean="0">
                <a:latin typeface="Gill Sans MT" panose="020B0502020104020203" pitchFamily="34" charset="0"/>
                <a:ea typeface="华文新魏" panose="02010800040101010101" pitchFamily="2" charset="-122"/>
              </a:rPr>
              <a:t> ZHOU, </a:t>
            </a:r>
            <a:r>
              <a:rPr lang="en-US" altLang="zh-CN" sz="3200" b="1" dirty="0" err="1" smtClean="0">
                <a:latin typeface="Gill Sans MT" panose="020B0502020104020203" pitchFamily="34" charset="0"/>
                <a:ea typeface="华文新魏" panose="02010800040101010101" pitchFamily="2" charset="-122"/>
              </a:rPr>
              <a:t>Haiquan</a:t>
            </a:r>
            <a:r>
              <a:rPr lang="en-US" altLang="zh-CN" sz="3200" b="1" dirty="0" smtClean="0">
                <a:latin typeface="Gill Sans MT" panose="020B0502020104020203" pitchFamily="34" charset="0"/>
                <a:ea typeface="华文新魏" panose="02010800040101010101" pitchFamily="2" charset="-122"/>
              </a:rPr>
              <a:t> WANG</a:t>
            </a:r>
            <a:endParaRPr lang="en-US" altLang="zh-CN" sz="3200" dirty="0" smtClean="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224" y="5274960"/>
            <a:ext cx="5447372" cy="1656000"/>
          </a:xfrm>
          <a:prstGeom prst="rect">
            <a:avLst/>
          </a:prstGeom>
        </p:spPr>
      </p:pic>
      <p:pic>
        <p:nvPicPr>
          <p:cNvPr id="3" name="图片 2"/>
          <p:cNvPicPr>
            <a:picLocks noChangeAspect="1"/>
          </p:cNvPicPr>
          <p:nvPr/>
        </p:nvPicPr>
        <p:blipFill>
          <a:blip r:embed="rId4"/>
          <a:stretch>
            <a:fillRect/>
          </a:stretch>
        </p:blipFill>
        <p:spPr>
          <a:xfrm>
            <a:off x="738130" y="2810895"/>
            <a:ext cx="10946332" cy="1419602"/>
          </a:xfrm>
          <a:prstGeom prst="rect">
            <a:avLst/>
          </a:prstGeom>
        </p:spPr>
      </p:pic>
    </p:spTree>
    <p:extLst>
      <p:ext uri="{BB962C8B-B14F-4D97-AF65-F5344CB8AC3E}">
        <p14:creationId xmlns:p14="http://schemas.microsoft.com/office/powerpoint/2010/main" val="2452141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Required knowledge</a:t>
            </a:r>
            <a:endParaRPr lang="zh-CN" altLang="en-US" dirty="0"/>
          </a:p>
        </p:txBody>
      </p:sp>
      <p:sp>
        <p:nvSpPr>
          <p:cNvPr id="3" name="内容占位符 2"/>
          <p:cNvSpPr>
            <a:spLocks noGrp="1"/>
          </p:cNvSpPr>
          <p:nvPr>
            <p:ph idx="1"/>
          </p:nvPr>
        </p:nvSpPr>
        <p:spPr/>
        <p:txBody>
          <a:bodyPr/>
          <a:lstStyle/>
          <a:p>
            <a:r>
              <a:rPr lang="en-US" altLang="zh-CN" dirty="0"/>
              <a:t>Multi Parameter Servers</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10</a:t>
            </a:fld>
            <a:endParaRPr lang="zh-CN" altLang="en-US"/>
          </a:p>
        </p:txBody>
      </p:sp>
      <p:grpSp>
        <p:nvGrpSpPr>
          <p:cNvPr id="5" name="组合 4"/>
          <p:cNvGrpSpPr/>
          <p:nvPr/>
        </p:nvGrpSpPr>
        <p:grpSpPr>
          <a:xfrm>
            <a:off x="748855" y="3799570"/>
            <a:ext cx="1390628" cy="1502536"/>
            <a:chOff x="6708979" y="1772416"/>
            <a:chExt cx="1366242" cy="1502535"/>
          </a:xfrm>
        </p:grpSpPr>
        <p:sp>
          <p:nvSpPr>
            <p:cNvPr id="6" name="矩形 5"/>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 name="圆角矩形 6"/>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8" name="圆角矩形 7"/>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9" name="圆角矩形 8"/>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0" name="圆角矩形 9"/>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11" name="直接箭头连接符 10"/>
            <p:cNvCxnSpPr>
              <a:stCxn id="8" idx="0"/>
              <a:endCxn id="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12" name="直接箭头连接符 11"/>
            <p:cNvCxnSpPr>
              <a:stCxn id="9" idx="0"/>
              <a:endCxn id="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13" name="直接箭头连接符 12"/>
            <p:cNvCxnSpPr>
              <a:stCxn id="10" idx="0"/>
              <a:endCxn id="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14" name="直接箭头连接符 13"/>
            <p:cNvCxnSpPr>
              <a:stCxn id="10" idx="0"/>
              <a:endCxn id="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15" name="文本框 14"/>
            <p:cNvSpPr txBox="1"/>
            <p:nvPr/>
          </p:nvSpPr>
          <p:spPr>
            <a:xfrm>
              <a:off x="7065876" y="2905619"/>
              <a:ext cx="763351" cy="369332"/>
            </a:xfrm>
            <a:prstGeom prst="rect">
              <a:avLst/>
            </a:prstGeom>
            <a:noFill/>
          </p:spPr>
          <p:txBody>
            <a:bodyPr wrap="none">
              <a:spAutoFit/>
            </a:bodyPr>
            <a:lstStyle/>
            <a:p>
              <a:r>
                <a:rPr lang="zh-CN" dirty="0"/>
                <a:t>机器</a:t>
              </a:r>
              <a:r>
                <a:rPr lang="en-US" dirty="0"/>
                <a:t>1</a:t>
              </a:r>
              <a:endParaRPr lang="zh-CN" dirty="0"/>
            </a:p>
          </p:txBody>
        </p:sp>
      </p:grpSp>
      <p:grpSp>
        <p:nvGrpSpPr>
          <p:cNvPr id="16" name="组合 15"/>
          <p:cNvGrpSpPr/>
          <p:nvPr/>
        </p:nvGrpSpPr>
        <p:grpSpPr>
          <a:xfrm>
            <a:off x="2561291" y="3799569"/>
            <a:ext cx="1390628" cy="1502536"/>
            <a:chOff x="6708979" y="1772416"/>
            <a:chExt cx="1366242" cy="1502535"/>
          </a:xfrm>
        </p:grpSpPr>
        <p:sp>
          <p:nvSpPr>
            <p:cNvPr id="17" name="矩形 16"/>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18" name="圆角矩形 17"/>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9" name="圆角矩形 18"/>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0" name="圆角矩形 19"/>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1" name="圆角矩形 20"/>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22" name="直接箭头连接符 21"/>
            <p:cNvCxnSpPr>
              <a:stCxn id="19" idx="0"/>
              <a:endCxn id="18"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23" name="直接箭头连接符 22"/>
            <p:cNvCxnSpPr>
              <a:stCxn id="20" idx="0"/>
              <a:endCxn id="18"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24" name="直接箭头连接符 23"/>
            <p:cNvCxnSpPr>
              <a:stCxn id="21" idx="0"/>
              <a:endCxn id="19"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25" name="直接箭头连接符 24"/>
            <p:cNvCxnSpPr>
              <a:stCxn id="21" idx="0"/>
              <a:endCxn id="20"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26" name="文本框 25"/>
            <p:cNvSpPr txBox="1"/>
            <p:nvPr/>
          </p:nvSpPr>
          <p:spPr>
            <a:xfrm>
              <a:off x="7065876" y="2905619"/>
              <a:ext cx="761747" cy="369332"/>
            </a:xfrm>
            <a:prstGeom prst="rect">
              <a:avLst/>
            </a:prstGeom>
            <a:noFill/>
          </p:spPr>
          <p:txBody>
            <a:bodyPr wrap="none">
              <a:spAutoFit/>
            </a:bodyPr>
            <a:lstStyle/>
            <a:p>
              <a:r>
                <a:rPr lang="zh-CN"/>
                <a:t>机器</a:t>
              </a:r>
              <a:r>
                <a:rPr lang="en-US"/>
                <a:t>2</a:t>
              </a:r>
              <a:endParaRPr lang="zh-CN"/>
            </a:p>
          </p:txBody>
        </p:sp>
      </p:grpSp>
      <p:grpSp>
        <p:nvGrpSpPr>
          <p:cNvPr id="27" name="组合 26"/>
          <p:cNvGrpSpPr/>
          <p:nvPr/>
        </p:nvGrpSpPr>
        <p:grpSpPr>
          <a:xfrm>
            <a:off x="4281719" y="3799569"/>
            <a:ext cx="1390628" cy="1502536"/>
            <a:chOff x="6708979" y="1772416"/>
            <a:chExt cx="1366242" cy="1502535"/>
          </a:xfrm>
        </p:grpSpPr>
        <p:sp>
          <p:nvSpPr>
            <p:cNvPr id="28" name="矩形 27"/>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29" name="圆角矩形 28"/>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0" name="圆角矩形 29"/>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1" name="圆角矩形 30"/>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2" name="圆角矩形 31"/>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33" name="直接箭头连接符 32"/>
            <p:cNvCxnSpPr>
              <a:stCxn id="30" idx="0"/>
              <a:endCxn id="29"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34" name="直接箭头连接符 33"/>
            <p:cNvCxnSpPr>
              <a:stCxn id="31" idx="0"/>
              <a:endCxn id="29"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35" name="直接箭头连接符 34"/>
            <p:cNvCxnSpPr>
              <a:stCxn id="32" idx="0"/>
              <a:endCxn id="30"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36" name="直接箭头连接符 35"/>
            <p:cNvCxnSpPr>
              <a:stCxn id="32" idx="0"/>
              <a:endCxn id="31"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37" name="文本框 36"/>
            <p:cNvSpPr txBox="1"/>
            <p:nvPr/>
          </p:nvSpPr>
          <p:spPr>
            <a:xfrm>
              <a:off x="7065876" y="2905619"/>
              <a:ext cx="761747" cy="369332"/>
            </a:xfrm>
            <a:prstGeom prst="rect">
              <a:avLst/>
            </a:prstGeom>
            <a:noFill/>
          </p:spPr>
          <p:txBody>
            <a:bodyPr wrap="none">
              <a:spAutoFit/>
            </a:bodyPr>
            <a:lstStyle/>
            <a:p>
              <a:r>
                <a:rPr lang="zh-CN"/>
                <a:t>机器</a:t>
              </a:r>
              <a:r>
                <a:rPr lang="en-US"/>
                <a:t>3</a:t>
              </a:r>
              <a:endParaRPr lang="zh-CN"/>
            </a:p>
          </p:txBody>
        </p:sp>
      </p:grpSp>
      <p:grpSp>
        <p:nvGrpSpPr>
          <p:cNvPr id="38" name="组合 37"/>
          <p:cNvGrpSpPr/>
          <p:nvPr/>
        </p:nvGrpSpPr>
        <p:grpSpPr>
          <a:xfrm>
            <a:off x="6002147" y="3799569"/>
            <a:ext cx="1390628" cy="1502536"/>
            <a:chOff x="6708979" y="1772416"/>
            <a:chExt cx="1366242" cy="1502535"/>
          </a:xfrm>
        </p:grpSpPr>
        <p:sp>
          <p:nvSpPr>
            <p:cNvPr id="39" name="矩形 38"/>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40" name="圆角矩形 39"/>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1" name="圆角矩形 40"/>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2" name="圆角矩形 41"/>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3" name="圆角矩形 42"/>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44" name="直接箭头连接符 43"/>
            <p:cNvCxnSpPr>
              <a:stCxn id="41" idx="0"/>
              <a:endCxn id="40"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45" name="直接箭头连接符 44"/>
            <p:cNvCxnSpPr>
              <a:stCxn id="42" idx="0"/>
              <a:endCxn id="40"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46" name="直接箭头连接符 45"/>
            <p:cNvCxnSpPr>
              <a:stCxn id="43" idx="0"/>
              <a:endCxn id="41"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47" name="直接箭头连接符 46"/>
            <p:cNvCxnSpPr>
              <a:stCxn id="43" idx="0"/>
              <a:endCxn id="42"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48" name="文本框 47"/>
            <p:cNvSpPr txBox="1"/>
            <p:nvPr/>
          </p:nvSpPr>
          <p:spPr>
            <a:xfrm>
              <a:off x="7065876" y="2905619"/>
              <a:ext cx="761747" cy="369332"/>
            </a:xfrm>
            <a:prstGeom prst="rect">
              <a:avLst/>
            </a:prstGeom>
            <a:noFill/>
          </p:spPr>
          <p:txBody>
            <a:bodyPr wrap="none">
              <a:spAutoFit/>
            </a:bodyPr>
            <a:lstStyle/>
            <a:p>
              <a:r>
                <a:rPr lang="zh-CN"/>
                <a:t>机器</a:t>
              </a:r>
              <a:r>
                <a:rPr lang="en-US"/>
                <a:t>4</a:t>
              </a:r>
              <a:endParaRPr lang="zh-CN"/>
            </a:p>
          </p:txBody>
        </p:sp>
      </p:grpSp>
      <p:pic>
        <p:nvPicPr>
          <p:cNvPr id="49" name="图片 48"/>
          <p:cNvPicPr>
            <a:picLocks noChangeAspect="1"/>
          </p:cNvPicPr>
          <p:nvPr/>
        </p:nvPicPr>
        <p:blipFill>
          <a:blip r:embed="rId3"/>
          <a:stretch>
            <a:fillRect/>
          </a:stretch>
        </p:blipFill>
        <p:spPr>
          <a:xfrm>
            <a:off x="928581" y="5761272"/>
            <a:ext cx="1031175" cy="934260"/>
          </a:xfrm>
          <a:prstGeom prst="rect">
            <a:avLst/>
          </a:prstGeom>
        </p:spPr>
      </p:pic>
      <p:pic>
        <p:nvPicPr>
          <p:cNvPr id="50" name="图片 49"/>
          <p:cNvPicPr>
            <a:picLocks noChangeAspect="1"/>
          </p:cNvPicPr>
          <p:nvPr/>
        </p:nvPicPr>
        <p:blipFill>
          <a:blip r:embed="rId4"/>
          <a:stretch>
            <a:fillRect/>
          </a:stretch>
        </p:blipFill>
        <p:spPr>
          <a:xfrm>
            <a:off x="2760759" y="5761272"/>
            <a:ext cx="991692" cy="941267"/>
          </a:xfrm>
          <a:prstGeom prst="rect">
            <a:avLst/>
          </a:prstGeom>
        </p:spPr>
      </p:pic>
      <p:pic>
        <p:nvPicPr>
          <p:cNvPr id="51" name="图片 50"/>
          <p:cNvPicPr>
            <a:picLocks noChangeAspect="1"/>
          </p:cNvPicPr>
          <p:nvPr/>
        </p:nvPicPr>
        <p:blipFill>
          <a:blip r:embed="rId5"/>
          <a:stretch>
            <a:fillRect/>
          </a:stretch>
        </p:blipFill>
        <p:spPr>
          <a:xfrm>
            <a:off x="4470177" y="5761272"/>
            <a:ext cx="1124959" cy="948495"/>
          </a:xfrm>
          <a:prstGeom prst="rect">
            <a:avLst/>
          </a:prstGeom>
        </p:spPr>
      </p:pic>
      <p:pic>
        <p:nvPicPr>
          <p:cNvPr id="52" name="图片 51"/>
          <p:cNvPicPr>
            <a:picLocks noChangeAspect="1"/>
          </p:cNvPicPr>
          <p:nvPr/>
        </p:nvPicPr>
        <p:blipFill>
          <a:blip r:embed="rId6"/>
          <a:stretch>
            <a:fillRect/>
          </a:stretch>
        </p:blipFill>
        <p:spPr>
          <a:xfrm>
            <a:off x="6157346" y="5761272"/>
            <a:ext cx="1082134" cy="960203"/>
          </a:xfrm>
          <a:prstGeom prst="rect">
            <a:avLst/>
          </a:prstGeom>
        </p:spPr>
      </p:pic>
      <p:cxnSp>
        <p:nvCxnSpPr>
          <p:cNvPr id="53" name="直接箭头连接符 52"/>
          <p:cNvCxnSpPr>
            <a:stCxn id="49" idx="0"/>
            <a:endCxn id="15" idx="2"/>
          </p:cNvCxnSpPr>
          <p:nvPr/>
        </p:nvCxnSpPr>
        <p:spPr>
          <a:xfrm flipV="1">
            <a:off x="1444169" y="5302106"/>
            <a:ext cx="56441" cy="459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50" idx="0"/>
            <a:endCxn id="26" idx="2"/>
          </p:cNvCxnSpPr>
          <p:nvPr/>
        </p:nvCxnSpPr>
        <p:spPr>
          <a:xfrm flipV="1">
            <a:off x="3256605" y="5302105"/>
            <a:ext cx="55625"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1" idx="0"/>
            <a:endCxn id="37" idx="2"/>
          </p:cNvCxnSpPr>
          <p:nvPr/>
        </p:nvCxnSpPr>
        <p:spPr>
          <a:xfrm flipV="1">
            <a:off x="5032657" y="5302105"/>
            <a:ext cx="1"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2" idx="0"/>
            <a:endCxn id="48" idx="2"/>
          </p:cNvCxnSpPr>
          <p:nvPr/>
        </p:nvCxnSpPr>
        <p:spPr>
          <a:xfrm flipV="1">
            <a:off x="6698413" y="5302105"/>
            <a:ext cx="54673"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26720" y="1956654"/>
            <a:ext cx="1412763"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9" name="直接箭头连接符 68"/>
          <p:cNvCxnSpPr>
            <a:endCxn id="6" idx="0"/>
          </p:cNvCxnSpPr>
          <p:nvPr/>
        </p:nvCxnSpPr>
        <p:spPr>
          <a:xfrm>
            <a:off x="1444168"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3248490"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497703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68030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4281720" y="1956654"/>
            <a:ext cx="1355612"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6" name="直接箭头连接符 65"/>
          <p:cNvCxnSpPr>
            <a:stCxn id="62" idx="3"/>
            <a:endCxn id="65" idx="1"/>
          </p:cNvCxnSpPr>
          <p:nvPr/>
        </p:nvCxnSpPr>
        <p:spPr>
          <a:xfrm>
            <a:off x="3951919" y="2517017"/>
            <a:ext cx="329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521299" y="1956654"/>
            <a:ext cx="1412763"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sp>
        <p:nvSpPr>
          <p:cNvPr id="67" name="矩形 66"/>
          <p:cNvSpPr/>
          <p:nvPr/>
        </p:nvSpPr>
        <p:spPr>
          <a:xfrm>
            <a:off x="5980903" y="1956654"/>
            <a:ext cx="1355612"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8" name="直接箭头连接符 67"/>
          <p:cNvCxnSpPr/>
          <p:nvPr/>
        </p:nvCxnSpPr>
        <p:spPr>
          <a:xfrm>
            <a:off x="5637332" y="2517017"/>
            <a:ext cx="329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62" idx="3"/>
          </p:cNvCxnSpPr>
          <p:nvPr/>
        </p:nvCxnSpPr>
        <p:spPr>
          <a:xfrm>
            <a:off x="2139483" y="2517017"/>
            <a:ext cx="38181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40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Required knowledge</a:t>
            </a:r>
            <a:endParaRPr lang="zh-CN" altLang="en-US" dirty="0"/>
          </a:p>
        </p:txBody>
      </p:sp>
      <p:sp>
        <p:nvSpPr>
          <p:cNvPr id="3" name="内容占位符 2"/>
          <p:cNvSpPr>
            <a:spLocks noGrp="1"/>
          </p:cNvSpPr>
          <p:nvPr>
            <p:ph idx="1"/>
          </p:nvPr>
        </p:nvSpPr>
        <p:spPr/>
        <p:txBody>
          <a:bodyPr/>
          <a:lstStyle/>
          <a:p>
            <a:r>
              <a:rPr lang="en-US" altLang="zh-CN" dirty="0"/>
              <a:t>Co-located Parameter Servers</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11</a:t>
            </a:fld>
            <a:endParaRPr lang="zh-CN" altLang="en-US"/>
          </a:p>
        </p:txBody>
      </p:sp>
      <p:grpSp>
        <p:nvGrpSpPr>
          <p:cNvPr id="5" name="组合 4"/>
          <p:cNvGrpSpPr/>
          <p:nvPr/>
        </p:nvGrpSpPr>
        <p:grpSpPr>
          <a:xfrm>
            <a:off x="838201" y="3519872"/>
            <a:ext cx="1390628" cy="1502536"/>
            <a:chOff x="6708976" y="1772417"/>
            <a:chExt cx="1366241" cy="1502536"/>
          </a:xfrm>
        </p:grpSpPr>
        <p:sp>
          <p:nvSpPr>
            <p:cNvPr id="6" name="矩形 5"/>
            <p:cNvSpPr/>
            <p:nvPr/>
          </p:nvSpPr>
          <p:spPr>
            <a:xfrm>
              <a:off x="6708976" y="1772417"/>
              <a:ext cx="1366241" cy="1502536"/>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 name="圆角矩形 6"/>
            <p:cNvSpPr/>
            <p:nvPr/>
          </p:nvSpPr>
          <p:spPr>
            <a:xfrm>
              <a:off x="7213032" y="1926227"/>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8" name="圆角矩形 7"/>
            <p:cNvSpPr/>
            <p:nvPr/>
          </p:nvSpPr>
          <p:spPr>
            <a:xfrm>
              <a:off x="6852993" y="23024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9" name="圆角矩形 8"/>
            <p:cNvSpPr/>
            <p:nvPr/>
          </p:nvSpPr>
          <p:spPr>
            <a:xfrm>
              <a:off x="7573075" y="23024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0" name="圆角矩形 9"/>
            <p:cNvSpPr/>
            <p:nvPr/>
          </p:nvSpPr>
          <p:spPr>
            <a:xfrm>
              <a:off x="7213779" y="269055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11" name="直接箭头连接符 10"/>
            <p:cNvCxnSpPr>
              <a:stCxn id="8" idx="0"/>
              <a:endCxn id="7" idx="2"/>
            </p:cNvCxnSpPr>
            <p:nvPr/>
          </p:nvCxnSpPr>
          <p:spPr>
            <a:xfrm flipV="1">
              <a:off x="7032995" y="2070227"/>
              <a:ext cx="360040" cy="232227"/>
            </a:xfrm>
            <a:prstGeom prst="straightConnector1">
              <a:avLst/>
            </a:prstGeom>
            <a:ln w="19050">
              <a:solidFill>
                <a:schemeClr val="tx1"/>
              </a:solidFill>
              <a:prstDash val="solid"/>
              <a:miter/>
              <a:tailEnd type="stealth" w="lg" len="lg"/>
            </a:ln>
          </p:spPr>
        </p:cxnSp>
        <p:cxnSp>
          <p:nvCxnSpPr>
            <p:cNvPr id="12" name="直接箭头连接符 11"/>
            <p:cNvCxnSpPr>
              <a:stCxn id="9" idx="0"/>
              <a:endCxn id="7" idx="2"/>
            </p:cNvCxnSpPr>
            <p:nvPr/>
          </p:nvCxnSpPr>
          <p:spPr>
            <a:xfrm flipH="1" flipV="1">
              <a:off x="7393036" y="2070227"/>
              <a:ext cx="360040" cy="232227"/>
            </a:xfrm>
            <a:prstGeom prst="straightConnector1">
              <a:avLst/>
            </a:prstGeom>
            <a:ln w="19050">
              <a:solidFill>
                <a:schemeClr val="tx1"/>
              </a:solidFill>
              <a:prstDash val="solid"/>
              <a:miter/>
              <a:tailEnd type="stealth" w="lg" len="lg"/>
            </a:ln>
          </p:spPr>
        </p:cxnSp>
        <p:cxnSp>
          <p:nvCxnSpPr>
            <p:cNvPr id="13" name="直接箭头连接符 12"/>
            <p:cNvCxnSpPr>
              <a:stCxn id="10" idx="0"/>
              <a:endCxn id="8" idx="2"/>
            </p:cNvCxnSpPr>
            <p:nvPr/>
          </p:nvCxnSpPr>
          <p:spPr>
            <a:xfrm flipH="1" flipV="1">
              <a:off x="7032996" y="2446454"/>
              <a:ext cx="360784" cy="244101"/>
            </a:xfrm>
            <a:prstGeom prst="straightConnector1">
              <a:avLst/>
            </a:prstGeom>
            <a:ln w="19050">
              <a:solidFill>
                <a:schemeClr val="tx1"/>
              </a:solidFill>
              <a:prstDash val="solid"/>
              <a:miter/>
              <a:tailEnd type="stealth" w="lg" len="lg"/>
            </a:ln>
          </p:spPr>
        </p:cxnSp>
        <p:cxnSp>
          <p:nvCxnSpPr>
            <p:cNvPr id="14" name="直接箭头连接符 13"/>
            <p:cNvCxnSpPr>
              <a:stCxn id="10" idx="0"/>
              <a:endCxn id="9" idx="2"/>
            </p:cNvCxnSpPr>
            <p:nvPr/>
          </p:nvCxnSpPr>
          <p:spPr>
            <a:xfrm flipV="1">
              <a:off x="7393780" y="2446454"/>
              <a:ext cx="359296" cy="244101"/>
            </a:xfrm>
            <a:prstGeom prst="straightConnector1">
              <a:avLst/>
            </a:prstGeom>
            <a:ln w="19050">
              <a:solidFill>
                <a:schemeClr val="tx1"/>
              </a:solidFill>
              <a:prstDash val="solid"/>
              <a:miter/>
              <a:tailEnd type="stealth" w="lg" len="lg"/>
            </a:ln>
          </p:spPr>
        </p:cxnSp>
        <p:sp>
          <p:nvSpPr>
            <p:cNvPr id="15" name="文本框 14"/>
            <p:cNvSpPr txBox="1"/>
            <p:nvPr/>
          </p:nvSpPr>
          <p:spPr>
            <a:xfrm>
              <a:off x="7065876" y="2905619"/>
              <a:ext cx="763351" cy="369332"/>
            </a:xfrm>
            <a:prstGeom prst="rect">
              <a:avLst/>
            </a:prstGeom>
            <a:noFill/>
          </p:spPr>
          <p:txBody>
            <a:bodyPr wrap="none">
              <a:spAutoFit/>
            </a:bodyPr>
            <a:lstStyle/>
            <a:p>
              <a:r>
                <a:rPr lang="zh-CN" dirty="0"/>
                <a:t>机器</a:t>
              </a:r>
              <a:r>
                <a:rPr lang="en-US" dirty="0"/>
                <a:t>1</a:t>
              </a:r>
              <a:endParaRPr lang="zh-CN" dirty="0"/>
            </a:p>
          </p:txBody>
        </p:sp>
      </p:grpSp>
      <p:grpSp>
        <p:nvGrpSpPr>
          <p:cNvPr id="16" name="组合 15"/>
          <p:cNvGrpSpPr/>
          <p:nvPr/>
        </p:nvGrpSpPr>
        <p:grpSpPr>
          <a:xfrm>
            <a:off x="2650638" y="3519871"/>
            <a:ext cx="1390628" cy="1502536"/>
            <a:chOff x="6708981" y="1772417"/>
            <a:chExt cx="1366242" cy="1502536"/>
          </a:xfrm>
        </p:grpSpPr>
        <p:sp>
          <p:nvSpPr>
            <p:cNvPr id="17" name="矩形 16"/>
            <p:cNvSpPr/>
            <p:nvPr/>
          </p:nvSpPr>
          <p:spPr>
            <a:xfrm>
              <a:off x="6708981" y="1772417"/>
              <a:ext cx="1366242" cy="1502536"/>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18" name="圆角矩形 17"/>
            <p:cNvSpPr/>
            <p:nvPr/>
          </p:nvSpPr>
          <p:spPr>
            <a:xfrm>
              <a:off x="7213038" y="1926227"/>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9" name="圆角矩形 18"/>
            <p:cNvSpPr/>
            <p:nvPr/>
          </p:nvSpPr>
          <p:spPr>
            <a:xfrm>
              <a:off x="6853000" y="2302454"/>
              <a:ext cx="360001"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0" name="圆角矩形 19"/>
            <p:cNvSpPr/>
            <p:nvPr/>
          </p:nvSpPr>
          <p:spPr>
            <a:xfrm>
              <a:off x="7573077" y="23024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1" name="圆角矩形 20"/>
            <p:cNvSpPr/>
            <p:nvPr/>
          </p:nvSpPr>
          <p:spPr>
            <a:xfrm>
              <a:off x="7213781" y="269055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22" name="直接箭头连接符 21"/>
            <p:cNvCxnSpPr>
              <a:stCxn id="19" idx="0"/>
              <a:endCxn id="18" idx="2"/>
            </p:cNvCxnSpPr>
            <p:nvPr/>
          </p:nvCxnSpPr>
          <p:spPr>
            <a:xfrm flipV="1">
              <a:off x="7032997" y="2070227"/>
              <a:ext cx="360040" cy="232227"/>
            </a:xfrm>
            <a:prstGeom prst="straightConnector1">
              <a:avLst/>
            </a:prstGeom>
            <a:ln w="19050">
              <a:solidFill>
                <a:schemeClr val="tx1"/>
              </a:solidFill>
              <a:prstDash val="solid"/>
              <a:miter/>
              <a:tailEnd type="stealth" w="lg" len="lg"/>
            </a:ln>
          </p:spPr>
        </p:cxnSp>
        <p:cxnSp>
          <p:nvCxnSpPr>
            <p:cNvPr id="23" name="直接箭头连接符 22"/>
            <p:cNvCxnSpPr>
              <a:stCxn id="20" idx="0"/>
              <a:endCxn id="18" idx="2"/>
            </p:cNvCxnSpPr>
            <p:nvPr/>
          </p:nvCxnSpPr>
          <p:spPr>
            <a:xfrm flipH="1" flipV="1">
              <a:off x="7393038" y="2070227"/>
              <a:ext cx="360040" cy="232227"/>
            </a:xfrm>
            <a:prstGeom prst="straightConnector1">
              <a:avLst/>
            </a:prstGeom>
            <a:ln w="19050">
              <a:solidFill>
                <a:schemeClr val="tx1"/>
              </a:solidFill>
              <a:prstDash val="solid"/>
              <a:miter/>
              <a:tailEnd type="stealth" w="lg" len="lg"/>
            </a:ln>
          </p:spPr>
        </p:cxnSp>
        <p:cxnSp>
          <p:nvCxnSpPr>
            <p:cNvPr id="24" name="直接箭头连接符 23"/>
            <p:cNvCxnSpPr>
              <a:stCxn id="21" idx="0"/>
              <a:endCxn id="19" idx="2"/>
            </p:cNvCxnSpPr>
            <p:nvPr/>
          </p:nvCxnSpPr>
          <p:spPr>
            <a:xfrm flipH="1" flipV="1">
              <a:off x="7032999" y="2446454"/>
              <a:ext cx="360785" cy="244101"/>
            </a:xfrm>
            <a:prstGeom prst="straightConnector1">
              <a:avLst/>
            </a:prstGeom>
            <a:ln w="19050">
              <a:solidFill>
                <a:schemeClr val="tx1"/>
              </a:solidFill>
              <a:prstDash val="solid"/>
              <a:miter/>
              <a:tailEnd type="stealth" w="lg" len="lg"/>
            </a:ln>
          </p:spPr>
        </p:cxnSp>
        <p:cxnSp>
          <p:nvCxnSpPr>
            <p:cNvPr id="25" name="直接箭头连接符 24"/>
            <p:cNvCxnSpPr>
              <a:stCxn id="21" idx="0"/>
              <a:endCxn id="20" idx="2"/>
            </p:cNvCxnSpPr>
            <p:nvPr/>
          </p:nvCxnSpPr>
          <p:spPr>
            <a:xfrm flipV="1">
              <a:off x="7393783" y="2446454"/>
              <a:ext cx="359296" cy="244101"/>
            </a:xfrm>
            <a:prstGeom prst="straightConnector1">
              <a:avLst/>
            </a:prstGeom>
            <a:ln w="19050">
              <a:solidFill>
                <a:schemeClr val="tx1"/>
              </a:solidFill>
              <a:prstDash val="solid"/>
              <a:miter/>
              <a:tailEnd type="stealth" w="lg" len="lg"/>
            </a:ln>
          </p:spPr>
        </p:cxnSp>
        <p:sp>
          <p:nvSpPr>
            <p:cNvPr id="26" name="文本框 25"/>
            <p:cNvSpPr txBox="1"/>
            <p:nvPr/>
          </p:nvSpPr>
          <p:spPr>
            <a:xfrm>
              <a:off x="7065876" y="2905619"/>
              <a:ext cx="761747" cy="369332"/>
            </a:xfrm>
            <a:prstGeom prst="rect">
              <a:avLst/>
            </a:prstGeom>
            <a:noFill/>
          </p:spPr>
          <p:txBody>
            <a:bodyPr wrap="none">
              <a:spAutoFit/>
            </a:bodyPr>
            <a:lstStyle/>
            <a:p>
              <a:r>
                <a:rPr lang="zh-CN"/>
                <a:t>机器</a:t>
              </a:r>
              <a:r>
                <a:rPr lang="en-US"/>
                <a:t>2</a:t>
              </a:r>
              <a:endParaRPr lang="zh-CN"/>
            </a:p>
          </p:txBody>
        </p:sp>
      </p:grpSp>
      <p:grpSp>
        <p:nvGrpSpPr>
          <p:cNvPr id="27" name="组合 26"/>
          <p:cNvGrpSpPr/>
          <p:nvPr/>
        </p:nvGrpSpPr>
        <p:grpSpPr>
          <a:xfrm>
            <a:off x="4371066" y="3519871"/>
            <a:ext cx="1390628" cy="1502536"/>
            <a:chOff x="6708981" y="1772417"/>
            <a:chExt cx="1366242" cy="1502536"/>
          </a:xfrm>
        </p:grpSpPr>
        <p:sp>
          <p:nvSpPr>
            <p:cNvPr id="28" name="矩形 27"/>
            <p:cNvSpPr/>
            <p:nvPr/>
          </p:nvSpPr>
          <p:spPr>
            <a:xfrm>
              <a:off x="6708981" y="1772417"/>
              <a:ext cx="1366242" cy="1502536"/>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29" name="圆角矩形 28"/>
            <p:cNvSpPr/>
            <p:nvPr/>
          </p:nvSpPr>
          <p:spPr>
            <a:xfrm>
              <a:off x="7213038" y="1926227"/>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0" name="圆角矩形 29"/>
            <p:cNvSpPr/>
            <p:nvPr/>
          </p:nvSpPr>
          <p:spPr>
            <a:xfrm>
              <a:off x="6853000" y="2302454"/>
              <a:ext cx="360001"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1" name="圆角矩形 30"/>
            <p:cNvSpPr/>
            <p:nvPr/>
          </p:nvSpPr>
          <p:spPr>
            <a:xfrm>
              <a:off x="7573077" y="23024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2" name="圆角矩形 31"/>
            <p:cNvSpPr/>
            <p:nvPr/>
          </p:nvSpPr>
          <p:spPr>
            <a:xfrm>
              <a:off x="7213781" y="269055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33" name="直接箭头连接符 32"/>
            <p:cNvCxnSpPr>
              <a:stCxn id="30" idx="0"/>
              <a:endCxn id="29" idx="2"/>
            </p:cNvCxnSpPr>
            <p:nvPr/>
          </p:nvCxnSpPr>
          <p:spPr>
            <a:xfrm flipV="1">
              <a:off x="7032997" y="2070227"/>
              <a:ext cx="360040" cy="232227"/>
            </a:xfrm>
            <a:prstGeom prst="straightConnector1">
              <a:avLst/>
            </a:prstGeom>
            <a:ln w="19050">
              <a:solidFill>
                <a:schemeClr val="tx1"/>
              </a:solidFill>
              <a:prstDash val="solid"/>
              <a:miter/>
              <a:tailEnd type="stealth" w="lg" len="lg"/>
            </a:ln>
          </p:spPr>
        </p:cxnSp>
        <p:cxnSp>
          <p:nvCxnSpPr>
            <p:cNvPr id="34" name="直接箭头连接符 33"/>
            <p:cNvCxnSpPr>
              <a:stCxn id="31" idx="0"/>
              <a:endCxn id="29" idx="2"/>
            </p:cNvCxnSpPr>
            <p:nvPr/>
          </p:nvCxnSpPr>
          <p:spPr>
            <a:xfrm flipH="1" flipV="1">
              <a:off x="7393038" y="2070227"/>
              <a:ext cx="360040" cy="232227"/>
            </a:xfrm>
            <a:prstGeom prst="straightConnector1">
              <a:avLst/>
            </a:prstGeom>
            <a:ln w="19050">
              <a:solidFill>
                <a:schemeClr val="tx1"/>
              </a:solidFill>
              <a:prstDash val="solid"/>
              <a:miter/>
              <a:tailEnd type="stealth" w="lg" len="lg"/>
            </a:ln>
          </p:spPr>
        </p:cxnSp>
        <p:cxnSp>
          <p:nvCxnSpPr>
            <p:cNvPr id="35" name="直接箭头连接符 34"/>
            <p:cNvCxnSpPr>
              <a:stCxn id="32" idx="0"/>
              <a:endCxn id="30" idx="2"/>
            </p:cNvCxnSpPr>
            <p:nvPr/>
          </p:nvCxnSpPr>
          <p:spPr>
            <a:xfrm flipH="1" flipV="1">
              <a:off x="7032999" y="2446454"/>
              <a:ext cx="360785" cy="244101"/>
            </a:xfrm>
            <a:prstGeom prst="straightConnector1">
              <a:avLst/>
            </a:prstGeom>
            <a:ln w="19050">
              <a:solidFill>
                <a:schemeClr val="tx1"/>
              </a:solidFill>
              <a:prstDash val="solid"/>
              <a:miter/>
              <a:tailEnd type="stealth" w="lg" len="lg"/>
            </a:ln>
          </p:spPr>
        </p:cxnSp>
        <p:cxnSp>
          <p:nvCxnSpPr>
            <p:cNvPr id="36" name="直接箭头连接符 35"/>
            <p:cNvCxnSpPr>
              <a:stCxn id="32" idx="0"/>
              <a:endCxn id="31" idx="2"/>
            </p:cNvCxnSpPr>
            <p:nvPr/>
          </p:nvCxnSpPr>
          <p:spPr>
            <a:xfrm flipV="1">
              <a:off x="7393783" y="2446454"/>
              <a:ext cx="359296" cy="244101"/>
            </a:xfrm>
            <a:prstGeom prst="straightConnector1">
              <a:avLst/>
            </a:prstGeom>
            <a:ln w="19050">
              <a:solidFill>
                <a:schemeClr val="tx1"/>
              </a:solidFill>
              <a:prstDash val="solid"/>
              <a:miter/>
              <a:tailEnd type="stealth" w="lg" len="lg"/>
            </a:ln>
          </p:spPr>
        </p:cxnSp>
        <p:sp>
          <p:nvSpPr>
            <p:cNvPr id="37" name="文本框 36"/>
            <p:cNvSpPr txBox="1"/>
            <p:nvPr/>
          </p:nvSpPr>
          <p:spPr>
            <a:xfrm>
              <a:off x="7065876" y="2905619"/>
              <a:ext cx="761747" cy="369332"/>
            </a:xfrm>
            <a:prstGeom prst="rect">
              <a:avLst/>
            </a:prstGeom>
            <a:noFill/>
          </p:spPr>
          <p:txBody>
            <a:bodyPr wrap="none">
              <a:spAutoFit/>
            </a:bodyPr>
            <a:lstStyle/>
            <a:p>
              <a:r>
                <a:rPr lang="zh-CN"/>
                <a:t>机器</a:t>
              </a:r>
              <a:r>
                <a:rPr lang="en-US"/>
                <a:t>3</a:t>
              </a:r>
              <a:endParaRPr lang="zh-CN"/>
            </a:p>
          </p:txBody>
        </p:sp>
      </p:grpSp>
      <p:grpSp>
        <p:nvGrpSpPr>
          <p:cNvPr id="38" name="组合 37"/>
          <p:cNvGrpSpPr/>
          <p:nvPr/>
        </p:nvGrpSpPr>
        <p:grpSpPr>
          <a:xfrm>
            <a:off x="6091494" y="3519871"/>
            <a:ext cx="1390628" cy="1502536"/>
            <a:chOff x="6708981" y="1772417"/>
            <a:chExt cx="1366242" cy="1502536"/>
          </a:xfrm>
        </p:grpSpPr>
        <p:sp>
          <p:nvSpPr>
            <p:cNvPr id="39" name="矩形 38"/>
            <p:cNvSpPr/>
            <p:nvPr/>
          </p:nvSpPr>
          <p:spPr>
            <a:xfrm>
              <a:off x="6708981" y="1772417"/>
              <a:ext cx="1366242" cy="1502536"/>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40" name="圆角矩形 39"/>
            <p:cNvSpPr/>
            <p:nvPr/>
          </p:nvSpPr>
          <p:spPr>
            <a:xfrm>
              <a:off x="7213038" y="1926227"/>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1" name="圆角矩形 40"/>
            <p:cNvSpPr/>
            <p:nvPr/>
          </p:nvSpPr>
          <p:spPr>
            <a:xfrm>
              <a:off x="6853000" y="2302454"/>
              <a:ext cx="360001"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2" name="圆角矩形 41"/>
            <p:cNvSpPr/>
            <p:nvPr/>
          </p:nvSpPr>
          <p:spPr>
            <a:xfrm>
              <a:off x="7573077" y="23024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3" name="圆角矩形 42"/>
            <p:cNvSpPr/>
            <p:nvPr/>
          </p:nvSpPr>
          <p:spPr>
            <a:xfrm>
              <a:off x="7213781" y="269055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44" name="直接箭头连接符 43"/>
            <p:cNvCxnSpPr>
              <a:stCxn id="41" idx="0"/>
              <a:endCxn id="40" idx="2"/>
            </p:cNvCxnSpPr>
            <p:nvPr/>
          </p:nvCxnSpPr>
          <p:spPr>
            <a:xfrm flipV="1">
              <a:off x="7032997" y="2070227"/>
              <a:ext cx="360040" cy="232227"/>
            </a:xfrm>
            <a:prstGeom prst="straightConnector1">
              <a:avLst/>
            </a:prstGeom>
            <a:ln w="19050">
              <a:solidFill>
                <a:schemeClr val="tx1"/>
              </a:solidFill>
              <a:prstDash val="solid"/>
              <a:miter/>
              <a:tailEnd type="stealth" w="lg" len="lg"/>
            </a:ln>
          </p:spPr>
        </p:cxnSp>
        <p:cxnSp>
          <p:nvCxnSpPr>
            <p:cNvPr id="45" name="直接箭头连接符 44"/>
            <p:cNvCxnSpPr>
              <a:stCxn id="42" idx="0"/>
              <a:endCxn id="40" idx="2"/>
            </p:cNvCxnSpPr>
            <p:nvPr/>
          </p:nvCxnSpPr>
          <p:spPr>
            <a:xfrm flipH="1" flipV="1">
              <a:off x="7393038" y="2070227"/>
              <a:ext cx="360040" cy="232227"/>
            </a:xfrm>
            <a:prstGeom prst="straightConnector1">
              <a:avLst/>
            </a:prstGeom>
            <a:ln w="19050">
              <a:solidFill>
                <a:schemeClr val="tx1"/>
              </a:solidFill>
              <a:prstDash val="solid"/>
              <a:miter/>
              <a:tailEnd type="stealth" w="lg" len="lg"/>
            </a:ln>
          </p:spPr>
        </p:cxnSp>
        <p:cxnSp>
          <p:nvCxnSpPr>
            <p:cNvPr id="46" name="直接箭头连接符 45"/>
            <p:cNvCxnSpPr>
              <a:stCxn id="43" idx="0"/>
              <a:endCxn id="41" idx="2"/>
            </p:cNvCxnSpPr>
            <p:nvPr/>
          </p:nvCxnSpPr>
          <p:spPr>
            <a:xfrm flipH="1" flipV="1">
              <a:off x="7032999" y="2446454"/>
              <a:ext cx="360785" cy="244101"/>
            </a:xfrm>
            <a:prstGeom prst="straightConnector1">
              <a:avLst/>
            </a:prstGeom>
            <a:ln w="19050">
              <a:solidFill>
                <a:schemeClr val="tx1"/>
              </a:solidFill>
              <a:prstDash val="solid"/>
              <a:miter/>
              <a:tailEnd type="stealth" w="lg" len="lg"/>
            </a:ln>
          </p:spPr>
        </p:cxnSp>
        <p:cxnSp>
          <p:nvCxnSpPr>
            <p:cNvPr id="47" name="直接箭头连接符 46"/>
            <p:cNvCxnSpPr>
              <a:stCxn id="43" idx="0"/>
              <a:endCxn id="42" idx="2"/>
            </p:cNvCxnSpPr>
            <p:nvPr/>
          </p:nvCxnSpPr>
          <p:spPr>
            <a:xfrm flipV="1">
              <a:off x="7393783" y="2446454"/>
              <a:ext cx="359296" cy="244101"/>
            </a:xfrm>
            <a:prstGeom prst="straightConnector1">
              <a:avLst/>
            </a:prstGeom>
            <a:ln w="19050">
              <a:solidFill>
                <a:schemeClr val="tx1"/>
              </a:solidFill>
              <a:prstDash val="solid"/>
              <a:miter/>
              <a:tailEnd type="stealth" w="lg" len="lg"/>
            </a:ln>
          </p:spPr>
        </p:cxnSp>
        <p:sp>
          <p:nvSpPr>
            <p:cNvPr id="48" name="文本框 47"/>
            <p:cNvSpPr txBox="1"/>
            <p:nvPr/>
          </p:nvSpPr>
          <p:spPr>
            <a:xfrm>
              <a:off x="7065876" y="2905619"/>
              <a:ext cx="761747" cy="369332"/>
            </a:xfrm>
            <a:prstGeom prst="rect">
              <a:avLst/>
            </a:prstGeom>
            <a:noFill/>
          </p:spPr>
          <p:txBody>
            <a:bodyPr wrap="none">
              <a:spAutoFit/>
            </a:bodyPr>
            <a:lstStyle/>
            <a:p>
              <a:r>
                <a:rPr lang="zh-CN"/>
                <a:t>机器</a:t>
              </a:r>
              <a:r>
                <a:rPr lang="en-US"/>
                <a:t>4</a:t>
              </a:r>
              <a:endParaRPr lang="zh-CN"/>
            </a:p>
          </p:txBody>
        </p:sp>
      </p:grpSp>
      <p:pic>
        <p:nvPicPr>
          <p:cNvPr id="49" name="图片 48"/>
          <p:cNvPicPr>
            <a:picLocks noChangeAspect="1"/>
          </p:cNvPicPr>
          <p:nvPr/>
        </p:nvPicPr>
        <p:blipFill>
          <a:blip r:embed="rId3"/>
          <a:stretch>
            <a:fillRect/>
          </a:stretch>
        </p:blipFill>
        <p:spPr>
          <a:xfrm>
            <a:off x="1017926" y="5481574"/>
            <a:ext cx="1031175" cy="934260"/>
          </a:xfrm>
          <a:prstGeom prst="rect">
            <a:avLst/>
          </a:prstGeom>
        </p:spPr>
      </p:pic>
      <p:pic>
        <p:nvPicPr>
          <p:cNvPr id="50" name="图片 49"/>
          <p:cNvPicPr>
            <a:picLocks noChangeAspect="1"/>
          </p:cNvPicPr>
          <p:nvPr/>
        </p:nvPicPr>
        <p:blipFill>
          <a:blip r:embed="rId4"/>
          <a:stretch>
            <a:fillRect/>
          </a:stretch>
        </p:blipFill>
        <p:spPr>
          <a:xfrm>
            <a:off x="2850104" y="5481574"/>
            <a:ext cx="991692" cy="941267"/>
          </a:xfrm>
          <a:prstGeom prst="rect">
            <a:avLst/>
          </a:prstGeom>
        </p:spPr>
      </p:pic>
      <p:pic>
        <p:nvPicPr>
          <p:cNvPr id="51" name="图片 50"/>
          <p:cNvPicPr>
            <a:picLocks noChangeAspect="1"/>
          </p:cNvPicPr>
          <p:nvPr/>
        </p:nvPicPr>
        <p:blipFill>
          <a:blip r:embed="rId5"/>
          <a:stretch>
            <a:fillRect/>
          </a:stretch>
        </p:blipFill>
        <p:spPr>
          <a:xfrm>
            <a:off x="4559522" y="5481574"/>
            <a:ext cx="1124959" cy="948495"/>
          </a:xfrm>
          <a:prstGeom prst="rect">
            <a:avLst/>
          </a:prstGeom>
        </p:spPr>
      </p:pic>
      <p:pic>
        <p:nvPicPr>
          <p:cNvPr id="52" name="图片 51"/>
          <p:cNvPicPr>
            <a:picLocks noChangeAspect="1"/>
          </p:cNvPicPr>
          <p:nvPr/>
        </p:nvPicPr>
        <p:blipFill>
          <a:blip r:embed="rId6"/>
          <a:stretch>
            <a:fillRect/>
          </a:stretch>
        </p:blipFill>
        <p:spPr>
          <a:xfrm>
            <a:off x="6246691" y="5481574"/>
            <a:ext cx="1082134" cy="960203"/>
          </a:xfrm>
          <a:prstGeom prst="rect">
            <a:avLst/>
          </a:prstGeom>
        </p:spPr>
      </p:pic>
      <p:cxnSp>
        <p:nvCxnSpPr>
          <p:cNvPr id="53" name="直接箭头连接符 52"/>
          <p:cNvCxnSpPr>
            <a:stCxn id="49" idx="0"/>
            <a:endCxn id="15" idx="2"/>
          </p:cNvCxnSpPr>
          <p:nvPr/>
        </p:nvCxnSpPr>
        <p:spPr>
          <a:xfrm flipV="1">
            <a:off x="1533514" y="5022408"/>
            <a:ext cx="56441" cy="459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50" idx="0"/>
            <a:endCxn id="26" idx="2"/>
          </p:cNvCxnSpPr>
          <p:nvPr/>
        </p:nvCxnSpPr>
        <p:spPr>
          <a:xfrm flipV="1">
            <a:off x="3345950" y="5022407"/>
            <a:ext cx="55625"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1" idx="0"/>
            <a:endCxn id="37" idx="2"/>
          </p:cNvCxnSpPr>
          <p:nvPr/>
        </p:nvCxnSpPr>
        <p:spPr>
          <a:xfrm flipV="1">
            <a:off x="5122002" y="5022407"/>
            <a:ext cx="1"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2" idx="0"/>
            <a:endCxn id="48" idx="2"/>
          </p:cNvCxnSpPr>
          <p:nvPr/>
        </p:nvCxnSpPr>
        <p:spPr>
          <a:xfrm flipV="1">
            <a:off x="6787758" y="5022407"/>
            <a:ext cx="54673"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838200" y="2399145"/>
            <a:ext cx="1412763"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sp>
        <p:nvSpPr>
          <p:cNvPr id="65" name="矩形 64"/>
          <p:cNvSpPr/>
          <p:nvPr/>
        </p:nvSpPr>
        <p:spPr>
          <a:xfrm>
            <a:off x="4393200" y="2399145"/>
            <a:ext cx="1355612"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6" name="直接箭头连接符 65"/>
          <p:cNvCxnSpPr>
            <a:stCxn id="62" idx="3"/>
            <a:endCxn id="65" idx="1"/>
          </p:cNvCxnSpPr>
          <p:nvPr/>
        </p:nvCxnSpPr>
        <p:spPr>
          <a:xfrm>
            <a:off x="4063399" y="2959508"/>
            <a:ext cx="329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632779" y="2399145"/>
            <a:ext cx="1412763"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sp>
        <p:nvSpPr>
          <p:cNvPr id="67" name="矩形 66"/>
          <p:cNvSpPr/>
          <p:nvPr/>
        </p:nvSpPr>
        <p:spPr>
          <a:xfrm>
            <a:off x="6092383" y="2399145"/>
            <a:ext cx="1355612"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8" name="直接箭头连接符 67"/>
          <p:cNvCxnSpPr/>
          <p:nvPr/>
        </p:nvCxnSpPr>
        <p:spPr>
          <a:xfrm>
            <a:off x="5748812" y="2959508"/>
            <a:ext cx="329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a:stCxn id="62" idx="3"/>
          </p:cNvCxnSpPr>
          <p:nvPr/>
        </p:nvCxnSpPr>
        <p:spPr>
          <a:xfrm>
            <a:off x="2250963" y="2959508"/>
            <a:ext cx="381816"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75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Required knowledge</a:t>
            </a:r>
            <a:endParaRPr lang="zh-CN" altLang="en-US" dirty="0"/>
          </a:p>
        </p:txBody>
      </p:sp>
      <p:sp>
        <p:nvSpPr>
          <p:cNvPr id="3" name="内容占位符 2"/>
          <p:cNvSpPr>
            <a:spLocks noGrp="1"/>
          </p:cNvSpPr>
          <p:nvPr>
            <p:ph idx="1"/>
          </p:nvPr>
        </p:nvSpPr>
        <p:spPr/>
        <p:txBody>
          <a:bodyPr/>
          <a:lstStyle/>
          <a:p>
            <a:r>
              <a:rPr lang="en-US" altLang="zh-CN" dirty="0"/>
              <a:t>Model Parallelism</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12</a:t>
            </a:fld>
            <a:endParaRPr lang="zh-CN" altLang="en-US"/>
          </a:p>
        </p:txBody>
      </p:sp>
      <p:sp>
        <p:nvSpPr>
          <p:cNvPr id="69" name="矩形 68"/>
          <p:cNvSpPr/>
          <p:nvPr/>
        </p:nvSpPr>
        <p:spPr>
          <a:xfrm>
            <a:off x="1835461" y="1948142"/>
            <a:ext cx="1854286" cy="720080"/>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1" name="圆角矩形 7"/>
          <p:cNvSpPr/>
          <p:nvPr/>
        </p:nvSpPr>
        <p:spPr>
          <a:xfrm>
            <a:off x="2730956" y="2124709"/>
            <a:ext cx="732934" cy="367668"/>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72" name="文本框 71"/>
          <p:cNvSpPr txBox="1"/>
          <p:nvPr/>
        </p:nvSpPr>
        <p:spPr>
          <a:xfrm>
            <a:off x="1906064" y="2142714"/>
            <a:ext cx="776978" cy="369332"/>
          </a:xfrm>
          <a:prstGeom prst="rect">
            <a:avLst/>
          </a:prstGeom>
          <a:noFill/>
        </p:spPr>
        <p:txBody>
          <a:bodyPr wrap="square">
            <a:spAutoFit/>
          </a:bodyPr>
          <a:lstStyle/>
          <a:p>
            <a:r>
              <a:rPr lang="zh-CN"/>
              <a:t>机器</a:t>
            </a:r>
            <a:r>
              <a:rPr lang="en-US"/>
              <a:t>1</a:t>
            </a:r>
            <a:endParaRPr lang="zh-CN"/>
          </a:p>
        </p:txBody>
      </p:sp>
      <p:sp>
        <p:nvSpPr>
          <p:cNvPr id="73" name="矩形 72"/>
          <p:cNvSpPr/>
          <p:nvPr/>
        </p:nvSpPr>
        <p:spPr>
          <a:xfrm>
            <a:off x="838200" y="3159969"/>
            <a:ext cx="1854286" cy="720080"/>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4" name="圆角矩形 16"/>
          <p:cNvSpPr/>
          <p:nvPr/>
        </p:nvSpPr>
        <p:spPr>
          <a:xfrm>
            <a:off x="1733695" y="3336536"/>
            <a:ext cx="732934" cy="367668"/>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75" name="文本框 74"/>
          <p:cNvSpPr txBox="1"/>
          <p:nvPr/>
        </p:nvSpPr>
        <p:spPr>
          <a:xfrm>
            <a:off x="908803" y="3354541"/>
            <a:ext cx="776978" cy="369332"/>
          </a:xfrm>
          <a:prstGeom prst="rect">
            <a:avLst/>
          </a:prstGeom>
          <a:noFill/>
        </p:spPr>
        <p:txBody>
          <a:bodyPr wrap="square">
            <a:spAutoFit/>
          </a:bodyPr>
          <a:lstStyle/>
          <a:p>
            <a:r>
              <a:rPr lang="zh-CN"/>
              <a:t>机器</a:t>
            </a:r>
            <a:r>
              <a:rPr lang="en-US"/>
              <a:t>2</a:t>
            </a:r>
            <a:endParaRPr lang="zh-CN"/>
          </a:p>
        </p:txBody>
      </p:sp>
      <p:sp>
        <p:nvSpPr>
          <p:cNvPr id="76" name="矩形 75"/>
          <p:cNvSpPr/>
          <p:nvPr/>
        </p:nvSpPr>
        <p:spPr>
          <a:xfrm>
            <a:off x="2858046" y="3159969"/>
            <a:ext cx="1854286" cy="720080"/>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7" name="圆角矩形 19"/>
          <p:cNvSpPr/>
          <p:nvPr/>
        </p:nvSpPr>
        <p:spPr>
          <a:xfrm>
            <a:off x="3753541" y="3336536"/>
            <a:ext cx="732934" cy="367668"/>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78" name="文本框 77"/>
          <p:cNvSpPr txBox="1"/>
          <p:nvPr/>
        </p:nvSpPr>
        <p:spPr>
          <a:xfrm>
            <a:off x="2928649" y="3354541"/>
            <a:ext cx="776978" cy="369332"/>
          </a:xfrm>
          <a:prstGeom prst="rect">
            <a:avLst/>
          </a:prstGeom>
          <a:noFill/>
        </p:spPr>
        <p:txBody>
          <a:bodyPr wrap="square">
            <a:spAutoFit/>
          </a:bodyPr>
          <a:lstStyle/>
          <a:p>
            <a:r>
              <a:rPr lang="zh-CN"/>
              <a:t>机器</a:t>
            </a:r>
            <a:r>
              <a:rPr lang="en-US"/>
              <a:t>3</a:t>
            </a:r>
            <a:endParaRPr lang="zh-CN"/>
          </a:p>
        </p:txBody>
      </p:sp>
      <p:sp>
        <p:nvSpPr>
          <p:cNvPr id="79" name="矩形 78"/>
          <p:cNvSpPr/>
          <p:nvPr/>
        </p:nvSpPr>
        <p:spPr>
          <a:xfrm>
            <a:off x="1835461" y="4363939"/>
            <a:ext cx="1854286" cy="720080"/>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80" name="圆角矩形 22"/>
          <p:cNvSpPr/>
          <p:nvPr/>
        </p:nvSpPr>
        <p:spPr>
          <a:xfrm>
            <a:off x="2730956" y="4540506"/>
            <a:ext cx="732934" cy="367668"/>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81" name="文本框 80"/>
          <p:cNvSpPr txBox="1"/>
          <p:nvPr/>
        </p:nvSpPr>
        <p:spPr>
          <a:xfrm>
            <a:off x="1906064" y="4558511"/>
            <a:ext cx="776978" cy="369332"/>
          </a:xfrm>
          <a:prstGeom prst="rect">
            <a:avLst/>
          </a:prstGeom>
          <a:noFill/>
        </p:spPr>
        <p:txBody>
          <a:bodyPr wrap="square">
            <a:spAutoFit/>
          </a:bodyPr>
          <a:lstStyle/>
          <a:p>
            <a:r>
              <a:rPr lang="zh-CN"/>
              <a:t>机器</a:t>
            </a:r>
            <a:r>
              <a:rPr lang="en-US"/>
              <a:t>4</a:t>
            </a:r>
            <a:endParaRPr lang="zh-CN"/>
          </a:p>
        </p:txBody>
      </p:sp>
      <p:cxnSp>
        <p:nvCxnSpPr>
          <p:cNvPr id="82" name="直接箭头连接符 81"/>
          <p:cNvCxnSpPr>
            <a:stCxn id="74" idx="0"/>
            <a:endCxn id="71" idx="2"/>
          </p:cNvCxnSpPr>
          <p:nvPr/>
        </p:nvCxnSpPr>
        <p:spPr>
          <a:xfrm flipV="1">
            <a:off x="2100162" y="2492377"/>
            <a:ext cx="997261" cy="844159"/>
          </a:xfrm>
          <a:prstGeom prst="straightConnector1">
            <a:avLst/>
          </a:prstGeom>
          <a:ln w="19050">
            <a:solidFill>
              <a:schemeClr val="tx1"/>
            </a:solidFill>
            <a:prstDash val="solid"/>
            <a:miter/>
            <a:tailEnd type="stealth" w="lg" len="lg"/>
          </a:ln>
        </p:spPr>
      </p:cxnSp>
      <p:cxnSp>
        <p:nvCxnSpPr>
          <p:cNvPr id="83" name="直接箭头连接符 82"/>
          <p:cNvCxnSpPr>
            <a:stCxn id="77" idx="0"/>
            <a:endCxn id="71" idx="2"/>
          </p:cNvCxnSpPr>
          <p:nvPr/>
        </p:nvCxnSpPr>
        <p:spPr>
          <a:xfrm flipH="1" flipV="1">
            <a:off x="3097423" y="2492377"/>
            <a:ext cx="1022585" cy="844159"/>
          </a:xfrm>
          <a:prstGeom prst="straightConnector1">
            <a:avLst/>
          </a:prstGeom>
          <a:ln w="19050">
            <a:solidFill>
              <a:schemeClr val="tx1"/>
            </a:solidFill>
            <a:prstDash val="solid"/>
            <a:miter/>
            <a:tailEnd type="stealth" w="lg" len="lg"/>
          </a:ln>
        </p:spPr>
      </p:cxnSp>
      <p:cxnSp>
        <p:nvCxnSpPr>
          <p:cNvPr id="84" name="直接箭头连接符 83"/>
          <p:cNvCxnSpPr>
            <a:stCxn id="80" idx="0"/>
            <a:endCxn id="74" idx="2"/>
          </p:cNvCxnSpPr>
          <p:nvPr/>
        </p:nvCxnSpPr>
        <p:spPr>
          <a:xfrm flipH="1" flipV="1">
            <a:off x="2100162" y="3704204"/>
            <a:ext cx="997261" cy="836302"/>
          </a:xfrm>
          <a:prstGeom prst="straightConnector1">
            <a:avLst/>
          </a:prstGeom>
          <a:ln w="19050">
            <a:solidFill>
              <a:schemeClr val="tx1"/>
            </a:solidFill>
            <a:prstDash val="solid"/>
            <a:miter/>
            <a:tailEnd type="stealth" w="lg" len="lg"/>
          </a:ln>
        </p:spPr>
      </p:cxnSp>
      <p:cxnSp>
        <p:nvCxnSpPr>
          <p:cNvPr id="85" name="直接箭头连接符 84"/>
          <p:cNvCxnSpPr>
            <a:stCxn id="80" idx="0"/>
            <a:endCxn id="77" idx="2"/>
          </p:cNvCxnSpPr>
          <p:nvPr/>
        </p:nvCxnSpPr>
        <p:spPr>
          <a:xfrm flipV="1">
            <a:off x="3097423" y="3704204"/>
            <a:ext cx="1022585" cy="836302"/>
          </a:xfrm>
          <a:prstGeom prst="straightConnector1">
            <a:avLst/>
          </a:prstGeom>
          <a:ln w="19050">
            <a:solidFill>
              <a:schemeClr val="tx1"/>
            </a:solidFill>
            <a:prstDash val="solid"/>
            <a:miter/>
            <a:tailEnd type="stealth" w="lg" len="lg"/>
          </a:ln>
        </p:spPr>
      </p:cxnSp>
      <p:pic>
        <p:nvPicPr>
          <p:cNvPr id="86" name="图片 85"/>
          <p:cNvPicPr>
            <a:picLocks noChangeAspect="1"/>
          </p:cNvPicPr>
          <p:nvPr/>
        </p:nvPicPr>
        <p:blipFill>
          <a:blip r:embed="rId3"/>
          <a:stretch>
            <a:fillRect/>
          </a:stretch>
        </p:blipFill>
        <p:spPr>
          <a:xfrm>
            <a:off x="1976521" y="5743754"/>
            <a:ext cx="1031175" cy="934260"/>
          </a:xfrm>
          <a:prstGeom prst="rect">
            <a:avLst/>
          </a:prstGeom>
        </p:spPr>
      </p:pic>
      <p:pic>
        <p:nvPicPr>
          <p:cNvPr id="87" name="图片 86"/>
          <p:cNvPicPr>
            <a:picLocks noChangeAspect="1"/>
          </p:cNvPicPr>
          <p:nvPr/>
        </p:nvPicPr>
        <p:blipFill>
          <a:blip r:embed="rId4"/>
          <a:stretch>
            <a:fillRect/>
          </a:stretch>
        </p:blipFill>
        <p:spPr>
          <a:xfrm>
            <a:off x="2098442" y="5743754"/>
            <a:ext cx="991692" cy="941267"/>
          </a:xfrm>
          <a:prstGeom prst="rect">
            <a:avLst/>
          </a:prstGeom>
        </p:spPr>
      </p:pic>
      <p:pic>
        <p:nvPicPr>
          <p:cNvPr id="88" name="图片 87"/>
          <p:cNvPicPr>
            <a:picLocks noChangeAspect="1"/>
          </p:cNvPicPr>
          <p:nvPr/>
        </p:nvPicPr>
        <p:blipFill>
          <a:blip r:embed="rId5"/>
          <a:stretch>
            <a:fillRect/>
          </a:stretch>
        </p:blipFill>
        <p:spPr>
          <a:xfrm>
            <a:off x="2274762" y="5743754"/>
            <a:ext cx="1124959" cy="948495"/>
          </a:xfrm>
          <a:prstGeom prst="rect">
            <a:avLst/>
          </a:prstGeom>
        </p:spPr>
      </p:pic>
      <p:pic>
        <p:nvPicPr>
          <p:cNvPr id="89" name="图片 88"/>
          <p:cNvPicPr>
            <a:picLocks noChangeAspect="1"/>
          </p:cNvPicPr>
          <p:nvPr/>
        </p:nvPicPr>
        <p:blipFill>
          <a:blip r:embed="rId6"/>
          <a:stretch>
            <a:fillRect/>
          </a:stretch>
        </p:blipFill>
        <p:spPr>
          <a:xfrm>
            <a:off x="2466629" y="5743754"/>
            <a:ext cx="1082134" cy="960203"/>
          </a:xfrm>
          <a:prstGeom prst="rect">
            <a:avLst/>
          </a:prstGeom>
        </p:spPr>
      </p:pic>
      <p:cxnSp>
        <p:nvCxnSpPr>
          <p:cNvPr id="90" name="直接箭头连接符 89"/>
          <p:cNvCxnSpPr/>
          <p:nvPr/>
        </p:nvCxnSpPr>
        <p:spPr>
          <a:xfrm flipH="1" flipV="1">
            <a:off x="2730956" y="5108743"/>
            <a:ext cx="31648" cy="635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Outline</a:t>
            </a:r>
            <a:endParaRPr lang="zh-CN" altLang="en-US" dirty="0"/>
          </a:p>
        </p:txBody>
      </p:sp>
      <p:sp>
        <p:nvSpPr>
          <p:cNvPr id="7" name="内容占位符 6"/>
          <p:cNvSpPr>
            <a:spLocks noGrp="1"/>
          </p:cNvSpPr>
          <p:nvPr>
            <p:ph idx="1"/>
          </p:nvPr>
        </p:nvSpPr>
        <p:spPr/>
        <p:txBody>
          <a:bodyPr/>
          <a:lstStyle/>
          <a:p>
            <a:r>
              <a:rPr lang="en-US" altLang="zh-CN" dirty="0">
                <a:solidFill>
                  <a:schemeClr val="bg2">
                    <a:lumMod val="75000"/>
                  </a:schemeClr>
                </a:solidFill>
              </a:rPr>
              <a:t>Background</a:t>
            </a:r>
          </a:p>
          <a:p>
            <a:r>
              <a:rPr lang="en-US" altLang="zh-CN" dirty="0"/>
              <a:t>Design</a:t>
            </a:r>
          </a:p>
          <a:p>
            <a:r>
              <a:rPr lang="en-US" altLang="zh-CN" dirty="0" smtClean="0">
                <a:solidFill>
                  <a:schemeClr val="bg2">
                    <a:lumMod val="75000"/>
                  </a:schemeClr>
                </a:solidFill>
              </a:rPr>
              <a:t>Evaluation</a:t>
            </a:r>
          </a:p>
          <a:p>
            <a:r>
              <a:rPr lang="en-US" altLang="zh-CN" dirty="0" smtClean="0">
                <a:solidFill>
                  <a:schemeClr val="bg2">
                    <a:lumMod val="75000"/>
                  </a:schemeClr>
                </a:solidFill>
              </a:rPr>
              <a:t>Conclusion</a:t>
            </a:r>
            <a:endParaRPr lang="en-US" altLang="zh-CN" dirty="0">
              <a:solidFill>
                <a:schemeClr val="bg2">
                  <a:lumMod val="75000"/>
                </a:schemeClr>
              </a:solidFill>
            </a:endParaRPr>
          </a:p>
        </p:txBody>
      </p:sp>
      <p:sp>
        <p:nvSpPr>
          <p:cNvPr id="8" name="灯片编号占位符 7"/>
          <p:cNvSpPr>
            <a:spLocks noGrp="1"/>
          </p:cNvSpPr>
          <p:nvPr>
            <p:ph type="sldNum" sz="quarter" idx="12"/>
          </p:nvPr>
        </p:nvSpPr>
        <p:spPr/>
        <p:txBody>
          <a:bodyPr/>
          <a:lstStyle/>
          <a:p>
            <a:fld id="{9121FD29-422F-4C06-A400-AB8263BE8C66}" type="slidenum">
              <a:rPr lang="zh-CN" altLang="en-US" smtClean="0"/>
              <a:t>13</a:t>
            </a:fld>
            <a:endParaRPr lang="zh-CN" altLang="en-US"/>
          </a:p>
        </p:txBody>
      </p:sp>
    </p:spTree>
    <p:extLst>
      <p:ext uri="{BB962C8B-B14F-4D97-AF65-F5344CB8AC3E}">
        <p14:creationId xmlns:p14="http://schemas.microsoft.com/office/powerpoint/2010/main" val="249883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14</a:t>
            </a:fld>
            <a:endParaRPr lang="zh-CN" altLang="en-US"/>
          </a:p>
        </p:txBody>
      </p:sp>
      <p:grpSp>
        <p:nvGrpSpPr>
          <p:cNvPr id="33" name="组合 32"/>
          <p:cNvGrpSpPr/>
          <p:nvPr/>
        </p:nvGrpSpPr>
        <p:grpSpPr>
          <a:xfrm>
            <a:off x="751579" y="2481943"/>
            <a:ext cx="10852592" cy="4029952"/>
            <a:chOff x="751579" y="1524204"/>
            <a:chExt cx="10800281" cy="4987691"/>
          </a:xfrm>
        </p:grpSpPr>
        <p:grpSp>
          <p:nvGrpSpPr>
            <p:cNvPr id="34" name="组合 33"/>
            <p:cNvGrpSpPr/>
            <p:nvPr/>
          </p:nvGrpSpPr>
          <p:grpSpPr>
            <a:xfrm>
              <a:off x="8033657" y="1524204"/>
              <a:ext cx="1589314" cy="2373460"/>
              <a:chOff x="1153886" y="2231571"/>
              <a:chExt cx="1589314" cy="2373460"/>
            </a:xfrm>
          </p:grpSpPr>
          <p:sp>
            <p:nvSpPr>
              <p:cNvPr id="54" name="圆角矩形 53"/>
              <p:cNvSpPr/>
              <p:nvPr/>
            </p:nvSpPr>
            <p:spPr>
              <a:xfrm>
                <a:off x="1153886"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1371600" y="2634343"/>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56" name="圆角矩形 55"/>
              <p:cNvSpPr/>
              <p:nvPr/>
            </p:nvSpPr>
            <p:spPr>
              <a:xfrm>
                <a:off x="1371600" y="3118116"/>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57" name="圆角矩形 56"/>
              <p:cNvSpPr/>
              <p:nvPr/>
            </p:nvSpPr>
            <p:spPr>
              <a:xfrm>
                <a:off x="1371600" y="3601889"/>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58" name="圆角矩形 57"/>
              <p:cNvSpPr/>
              <p:nvPr/>
            </p:nvSpPr>
            <p:spPr>
              <a:xfrm>
                <a:off x="1371600" y="4085662"/>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59" name="文本框 58"/>
              <p:cNvSpPr txBox="1"/>
              <p:nvPr/>
            </p:nvSpPr>
            <p:spPr>
              <a:xfrm>
                <a:off x="1526289" y="2265011"/>
                <a:ext cx="877163" cy="369332"/>
              </a:xfrm>
              <a:prstGeom prst="rect">
                <a:avLst/>
              </a:prstGeom>
              <a:noFill/>
            </p:spPr>
            <p:txBody>
              <a:bodyPr wrap="none" rtlCol="0">
                <a:spAutoFit/>
              </a:bodyPr>
              <a:lstStyle/>
              <a:p>
                <a:r>
                  <a:rPr lang="en-US" altLang="zh-CN" dirty="0"/>
                  <a:t>Node-1</a:t>
                </a:r>
                <a:endParaRPr lang="zh-CN" altLang="en-US" dirty="0"/>
              </a:p>
            </p:txBody>
          </p:sp>
        </p:grpSp>
        <p:grpSp>
          <p:nvGrpSpPr>
            <p:cNvPr id="35" name="组合 34"/>
            <p:cNvGrpSpPr/>
            <p:nvPr/>
          </p:nvGrpSpPr>
          <p:grpSpPr>
            <a:xfrm>
              <a:off x="9906000" y="1524204"/>
              <a:ext cx="1589314" cy="2373460"/>
              <a:chOff x="3429000" y="2231571"/>
              <a:chExt cx="1589314" cy="2373460"/>
            </a:xfrm>
          </p:grpSpPr>
          <p:sp>
            <p:nvSpPr>
              <p:cNvPr id="48" name="圆角矩形 47"/>
              <p:cNvSpPr/>
              <p:nvPr/>
            </p:nvSpPr>
            <p:spPr>
              <a:xfrm>
                <a:off x="3429000"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3646714" y="2634343"/>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50" name="圆角矩形 49"/>
              <p:cNvSpPr/>
              <p:nvPr/>
            </p:nvSpPr>
            <p:spPr>
              <a:xfrm>
                <a:off x="3646714" y="3118116"/>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51" name="圆角矩形 50"/>
              <p:cNvSpPr/>
              <p:nvPr/>
            </p:nvSpPr>
            <p:spPr>
              <a:xfrm>
                <a:off x="3646714" y="3601889"/>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52" name="圆角矩形 51"/>
              <p:cNvSpPr/>
              <p:nvPr/>
            </p:nvSpPr>
            <p:spPr>
              <a:xfrm>
                <a:off x="3646714" y="4085662"/>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53" name="文本框 52"/>
              <p:cNvSpPr txBox="1"/>
              <p:nvPr/>
            </p:nvSpPr>
            <p:spPr>
              <a:xfrm>
                <a:off x="3801403" y="2265011"/>
                <a:ext cx="877163" cy="369332"/>
              </a:xfrm>
              <a:prstGeom prst="rect">
                <a:avLst/>
              </a:prstGeom>
              <a:noFill/>
            </p:spPr>
            <p:txBody>
              <a:bodyPr wrap="none" rtlCol="0">
                <a:spAutoFit/>
              </a:bodyPr>
              <a:lstStyle/>
              <a:p>
                <a:r>
                  <a:rPr lang="en-US" altLang="zh-CN" dirty="0"/>
                  <a:t>Node-2</a:t>
                </a:r>
                <a:endParaRPr lang="zh-CN" altLang="en-US" dirty="0"/>
              </a:p>
            </p:txBody>
          </p:sp>
        </p:grpSp>
        <p:grpSp>
          <p:nvGrpSpPr>
            <p:cNvPr id="36" name="组合 35"/>
            <p:cNvGrpSpPr/>
            <p:nvPr/>
          </p:nvGrpSpPr>
          <p:grpSpPr>
            <a:xfrm>
              <a:off x="8049984" y="4138435"/>
              <a:ext cx="1589314" cy="2373460"/>
              <a:chOff x="5508172" y="2231571"/>
              <a:chExt cx="1589314" cy="2373460"/>
            </a:xfrm>
          </p:grpSpPr>
          <p:sp>
            <p:nvSpPr>
              <p:cNvPr id="42" name="圆角矩形 41"/>
              <p:cNvSpPr/>
              <p:nvPr/>
            </p:nvSpPr>
            <p:spPr>
              <a:xfrm>
                <a:off x="5508172"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5725886" y="2634343"/>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4" name="圆角矩形 43"/>
              <p:cNvSpPr/>
              <p:nvPr/>
            </p:nvSpPr>
            <p:spPr>
              <a:xfrm>
                <a:off x="5725886" y="3118116"/>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5" name="圆角矩形 44"/>
              <p:cNvSpPr/>
              <p:nvPr/>
            </p:nvSpPr>
            <p:spPr>
              <a:xfrm>
                <a:off x="5725886" y="3601889"/>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6" name="圆角矩形 45"/>
              <p:cNvSpPr/>
              <p:nvPr/>
            </p:nvSpPr>
            <p:spPr>
              <a:xfrm>
                <a:off x="5725886" y="4085662"/>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7" name="文本框 46"/>
              <p:cNvSpPr txBox="1"/>
              <p:nvPr/>
            </p:nvSpPr>
            <p:spPr>
              <a:xfrm>
                <a:off x="5880575" y="2265011"/>
                <a:ext cx="877163" cy="369332"/>
              </a:xfrm>
              <a:prstGeom prst="rect">
                <a:avLst/>
              </a:prstGeom>
              <a:noFill/>
            </p:spPr>
            <p:txBody>
              <a:bodyPr wrap="none" rtlCol="0">
                <a:spAutoFit/>
              </a:bodyPr>
              <a:lstStyle/>
              <a:p>
                <a:r>
                  <a:rPr lang="en-US" altLang="zh-CN" dirty="0"/>
                  <a:t>Node-3</a:t>
                </a:r>
                <a:endParaRPr lang="zh-CN" altLang="en-US" dirty="0"/>
              </a:p>
            </p:txBody>
          </p:sp>
        </p:gr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1804789"/>
              <a:ext cx="5436053" cy="3806040"/>
            </a:xfrm>
            <a:prstGeom prst="rect">
              <a:avLst/>
            </a:prstGeom>
          </p:spPr>
        </p:pic>
        <p:sp>
          <p:nvSpPr>
            <p:cNvPr id="38" name="文本框 37"/>
            <p:cNvSpPr txBox="1"/>
            <p:nvPr/>
          </p:nvSpPr>
          <p:spPr>
            <a:xfrm>
              <a:off x="9982200" y="4701926"/>
              <a:ext cx="1569660" cy="923330"/>
            </a:xfrm>
            <a:prstGeom prst="rect">
              <a:avLst/>
            </a:prstGeom>
            <a:noFill/>
          </p:spPr>
          <p:txBody>
            <a:bodyPr wrap="none" rtlCol="0">
              <a:spAutoFit/>
            </a:bodyPr>
            <a:lstStyle/>
            <a:p>
              <a:r>
                <a:rPr lang="en-US" altLang="zh-CN" sz="5400" dirty="0"/>
                <a:t>……</a:t>
              </a:r>
              <a:endParaRPr lang="zh-CN" altLang="en-US" sz="5400" dirty="0"/>
            </a:p>
          </p:txBody>
        </p:sp>
        <p:sp>
          <p:nvSpPr>
            <p:cNvPr id="39" name="右箭头 38"/>
            <p:cNvSpPr/>
            <p:nvPr/>
          </p:nvSpPr>
          <p:spPr>
            <a:xfrm>
              <a:off x="6569079" y="2196962"/>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a:off x="6569079" y="3507660"/>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右箭头 40"/>
            <p:cNvSpPr/>
            <p:nvPr/>
          </p:nvSpPr>
          <p:spPr>
            <a:xfrm>
              <a:off x="6569079" y="4818358"/>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38806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15</a:t>
            </a:fld>
            <a:endParaRPr lang="zh-CN" altLang="en-US"/>
          </a:p>
        </p:txBody>
      </p:sp>
      <p:grpSp>
        <p:nvGrpSpPr>
          <p:cNvPr id="6" name="组合 5"/>
          <p:cNvGrpSpPr/>
          <p:nvPr/>
        </p:nvGrpSpPr>
        <p:grpSpPr>
          <a:xfrm>
            <a:off x="751579" y="2481943"/>
            <a:ext cx="10852592" cy="4029952"/>
            <a:chOff x="751579" y="1524204"/>
            <a:chExt cx="10800281" cy="4987691"/>
          </a:xfrm>
        </p:grpSpPr>
        <p:grpSp>
          <p:nvGrpSpPr>
            <p:cNvPr id="25" name="组合 24"/>
            <p:cNvGrpSpPr/>
            <p:nvPr/>
          </p:nvGrpSpPr>
          <p:grpSpPr>
            <a:xfrm>
              <a:off x="8033657" y="1524204"/>
              <a:ext cx="1589314" cy="2373460"/>
              <a:chOff x="1153886" y="2231571"/>
              <a:chExt cx="1589314" cy="2373460"/>
            </a:xfrm>
          </p:grpSpPr>
          <p:sp>
            <p:nvSpPr>
              <p:cNvPr id="5" name="圆角矩形 4"/>
              <p:cNvSpPr/>
              <p:nvPr/>
            </p:nvSpPr>
            <p:spPr>
              <a:xfrm>
                <a:off x="1153886"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71600" y="2634343"/>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9" name="圆角矩形 8"/>
              <p:cNvSpPr/>
              <p:nvPr/>
            </p:nvSpPr>
            <p:spPr>
              <a:xfrm>
                <a:off x="1371600" y="3118116"/>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0" name="圆角矩形 9"/>
              <p:cNvSpPr/>
              <p:nvPr/>
            </p:nvSpPr>
            <p:spPr>
              <a:xfrm>
                <a:off x="1371600" y="3601889"/>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1" name="圆角矩形 10"/>
              <p:cNvSpPr/>
              <p:nvPr/>
            </p:nvSpPr>
            <p:spPr>
              <a:xfrm>
                <a:off x="1371600" y="4085662"/>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2" name="文本框 11"/>
              <p:cNvSpPr txBox="1"/>
              <p:nvPr/>
            </p:nvSpPr>
            <p:spPr>
              <a:xfrm>
                <a:off x="1526289" y="2265011"/>
                <a:ext cx="877163" cy="369332"/>
              </a:xfrm>
              <a:prstGeom prst="rect">
                <a:avLst/>
              </a:prstGeom>
              <a:noFill/>
            </p:spPr>
            <p:txBody>
              <a:bodyPr wrap="none" rtlCol="0">
                <a:spAutoFit/>
              </a:bodyPr>
              <a:lstStyle/>
              <a:p>
                <a:r>
                  <a:rPr lang="en-US" altLang="zh-CN" dirty="0"/>
                  <a:t>Node-1</a:t>
                </a:r>
                <a:endParaRPr lang="zh-CN" altLang="en-US" dirty="0"/>
              </a:p>
            </p:txBody>
          </p:sp>
        </p:grpSp>
        <p:grpSp>
          <p:nvGrpSpPr>
            <p:cNvPr id="26" name="组合 25"/>
            <p:cNvGrpSpPr/>
            <p:nvPr/>
          </p:nvGrpSpPr>
          <p:grpSpPr>
            <a:xfrm>
              <a:off x="9906000" y="1524204"/>
              <a:ext cx="1589314" cy="2373460"/>
              <a:chOff x="3429000" y="2231571"/>
              <a:chExt cx="1589314" cy="2373460"/>
            </a:xfrm>
          </p:grpSpPr>
          <p:sp>
            <p:nvSpPr>
              <p:cNvPr id="13" name="圆角矩形 12"/>
              <p:cNvSpPr/>
              <p:nvPr/>
            </p:nvSpPr>
            <p:spPr>
              <a:xfrm>
                <a:off x="3429000"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46714" y="2634343"/>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5" name="圆角矩形 14"/>
              <p:cNvSpPr/>
              <p:nvPr/>
            </p:nvSpPr>
            <p:spPr>
              <a:xfrm>
                <a:off x="3646714" y="3118116"/>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6" name="圆角矩形 15"/>
              <p:cNvSpPr/>
              <p:nvPr/>
            </p:nvSpPr>
            <p:spPr>
              <a:xfrm>
                <a:off x="3646714" y="3601889"/>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7" name="圆角矩形 16"/>
              <p:cNvSpPr/>
              <p:nvPr/>
            </p:nvSpPr>
            <p:spPr>
              <a:xfrm>
                <a:off x="3646714" y="4085662"/>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8" name="文本框 17"/>
              <p:cNvSpPr txBox="1"/>
              <p:nvPr/>
            </p:nvSpPr>
            <p:spPr>
              <a:xfrm>
                <a:off x="3801403" y="2265011"/>
                <a:ext cx="877163" cy="369332"/>
              </a:xfrm>
              <a:prstGeom prst="rect">
                <a:avLst/>
              </a:prstGeom>
              <a:noFill/>
            </p:spPr>
            <p:txBody>
              <a:bodyPr wrap="none" rtlCol="0">
                <a:spAutoFit/>
              </a:bodyPr>
              <a:lstStyle/>
              <a:p>
                <a:r>
                  <a:rPr lang="en-US" altLang="zh-CN" dirty="0"/>
                  <a:t>Node-2</a:t>
                </a:r>
                <a:endParaRPr lang="zh-CN" altLang="en-US" dirty="0"/>
              </a:p>
            </p:txBody>
          </p:sp>
        </p:grpSp>
        <p:grpSp>
          <p:nvGrpSpPr>
            <p:cNvPr id="27" name="组合 26"/>
            <p:cNvGrpSpPr/>
            <p:nvPr/>
          </p:nvGrpSpPr>
          <p:grpSpPr>
            <a:xfrm>
              <a:off x="8049984" y="4138435"/>
              <a:ext cx="1589314" cy="2373460"/>
              <a:chOff x="5508172" y="2231571"/>
              <a:chExt cx="1589314" cy="2373460"/>
            </a:xfrm>
          </p:grpSpPr>
          <p:sp>
            <p:nvSpPr>
              <p:cNvPr id="19" name="圆角矩形 18"/>
              <p:cNvSpPr/>
              <p:nvPr/>
            </p:nvSpPr>
            <p:spPr>
              <a:xfrm>
                <a:off x="5508172"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725886" y="2634343"/>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1" name="圆角矩形 20"/>
              <p:cNvSpPr/>
              <p:nvPr/>
            </p:nvSpPr>
            <p:spPr>
              <a:xfrm>
                <a:off x="5725886" y="3118116"/>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2" name="圆角矩形 21"/>
              <p:cNvSpPr/>
              <p:nvPr/>
            </p:nvSpPr>
            <p:spPr>
              <a:xfrm>
                <a:off x="5725886" y="3601889"/>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3" name="圆角矩形 22"/>
              <p:cNvSpPr/>
              <p:nvPr/>
            </p:nvSpPr>
            <p:spPr>
              <a:xfrm>
                <a:off x="5725886" y="4085662"/>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4" name="文本框 23"/>
              <p:cNvSpPr txBox="1"/>
              <p:nvPr/>
            </p:nvSpPr>
            <p:spPr>
              <a:xfrm>
                <a:off x="5880575" y="2265011"/>
                <a:ext cx="877163" cy="369332"/>
              </a:xfrm>
              <a:prstGeom prst="rect">
                <a:avLst/>
              </a:prstGeom>
              <a:noFill/>
            </p:spPr>
            <p:txBody>
              <a:bodyPr wrap="none" rtlCol="0">
                <a:spAutoFit/>
              </a:bodyPr>
              <a:lstStyle/>
              <a:p>
                <a:r>
                  <a:rPr lang="en-US" altLang="zh-CN" dirty="0"/>
                  <a:t>Node-3</a:t>
                </a:r>
                <a:endParaRPr lang="zh-CN" altLang="en-US" dirty="0"/>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1804789"/>
              <a:ext cx="5436053" cy="3806040"/>
            </a:xfrm>
            <a:prstGeom prst="rect">
              <a:avLst/>
            </a:prstGeom>
          </p:spPr>
        </p:pic>
        <p:sp>
          <p:nvSpPr>
            <p:cNvPr id="29" name="文本框 28"/>
            <p:cNvSpPr txBox="1"/>
            <p:nvPr/>
          </p:nvSpPr>
          <p:spPr>
            <a:xfrm>
              <a:off x="9982200" y="4701926"/>
              <a:ext cx="1569660" cy="923330"/>
            </a:xfrm>
            <a:prstGeom prst="rect">
              <a:avLst/>
            </a:prstGeom>
            <a:noFill/>
          </p:spPr>
          <p:txBody>
            <a:bodyPr wrap="none" rtlCol="0">
              <a:spAutoFit/>
            </a:bodyPr>
            <a:lstStyle/>
            <a:p>
              <a:r>
                <a:rPr lang="en-US" altLang="zh-CN" sz="5400" dirty="0"/>
                <a:t>……</a:t>
              </a:r>
              <a:endParaRPr lang="zh-CN" altLang="en-US" sz="5400" dirty="0"/>
            </a:p>
          </p:txBody>
        </p:sp>
        <p:sp>
          <p:nvSpPr>
            <p:cNvPr id="30" name="右箭头 29"/>
            <p:cNvSpPr/>
            <p:nvPr/>
          </p:nvSpPr>
          <p:spPr>
            <a:xfrm>
              <a:off x="6569079" y="2196962"/>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569079" y="3507660"/>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569079" y="4818358"/>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内容占位符 2"/>
          <p:cNvSpPr>
            <a:spLocks noGrp="1"/>
          </p:cNvSpPr>
          <p:nvPr>
            <p:ph idx="1"/>
          </p:nvPr>
        </p:nvSpPr>
        <p:spPr>
          <a:xfrm>
            <a:off x="838200" y="1213837"/>
            <a:ext cx="10134600" cy="4963126"/>
          </a:xfrm>
        </p:spPr>
        <p:txBody>
          <a:bodyPr/>
          <a:lstStyle/>
          <a:p>
            <a:r>
              <a:rPr lang="en-US" altLang="zh-CN" dirty="0"/>
              <a:t>How to cope with heterogeneous GPU clusters?</a:t>
            </a:r>
            <a:endParaRPr lang="zh-CN" altLang="en-US" dirty="0"/>
          </a:p>
        </p:txBody>
      </p:sp>
    </p:spTree>
    <p:extLst>
      <p:ext uri="{BB962C8B-B14F-4D97-AF65-F5344CB8AC3E}">
        <p14:creationId xmlns:p14="http://schemas.microsoft.com/office/powerpoint/2010/main" val="284992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16</a:t>
            </a:fld>
            <a:endParaRPr lang="zh-CN" altLang="en-US"/>
          </a:p>
        </p:txBody>
      </p:sp>
      <p:grpSp>
        <p:nvGrpSpPr>
          <p:cNvPr id="6" name="组合 5"/>
          <p:cNvGrpSpPr/>
          <p:nvPr/>
        </p:nvGrpSpPr>
        <p:grpSpPr>
          <a:xfrm>
            <a:off x="751579" y="2481943"/>
            <a:ext cx="10852592" cy="4029952"/>
            <a:chOff x="751579" y="1524204"/>
            <a:chExt cx="10800281" cy="4987691"/>
          </a:xfrm>
        </p:grpSpPr>
        <p:grpSp>
          <p:nvGrpSpPr>
            <p:cNvPr id="25" name="组合 24"/>
            <p:cNvGrpSpPr/>
            <p:nvPr/>
          </p:nvGrpSpPr>
          <p:grpSpPr>
            <a:xfrm>
              <a:off x="8033657" y="1524204"/>
              <a:ext cx="1589314" cy="2373460"/>
              <a:chOff x="1153886" y="2231571"/>
              <a:chExt cx="1589314" cy="2373460"/>
            </a:xfrm>
          </p:grpSpPr>
          <p:sp>
            <p:nvSpPr>
              <p:cNvPr id="5" name="圆角矩形 4"/>
              <p:cNvSpPr/>
              <p:nvPr/>
            </p:nvSpPr>
            <p:spPr>
              <a:xfrm>
                <a:off x="1153886"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71600" y="2634343"/>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9" name="圆角矩形 8"/>
              <p:cNvSpPr/>
              <p:nvPr/>
            </p:nvSpPr>
            <p:spPr>
              <a:xfrm>
                <a:off x="1371600" y="3118116"/>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0" name="圆角矩形 9"/>
              <p:cNvSpPr/>
              <p:nvPr/>
            </p:nvSpPr>
            <p:spPr>
              <a:xfrm>
                <a:off x="1371600" y="3601889"/>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1" name="圆角矩形 10"/>
              <p:cNvSpPr/>
              <p:nvPr/>
            </p:nvSpPr>
            <p:spPr>
              <a:xfrm>
                <a:off x="1371600" y="4085662"/>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2" name="文本框 11"/>
              <p:cNvSpPr txBox="1"/>
              <p:nvPr/>
            </p:nvSpPr>
            <p:spPr>
              <a:xfrm>
                <a:off x="1526289" y="2265011"/>
                <a:ext cx="877163" cy="369332"/>
              </a:xfrm>
              <a:prstGeom prst="rect">
                <a:avLst/>
              </a:prstGeom>
              <a:noFill/>
            </p:spPr>
            <p:txBody>
              <a:bodyPr wrap="none" rtlCol="0">
                <a:spAutoFit/>
              </a:bodyPr>
              <a:lstStyle/>
              <a:p>
                <a:r>
                  <a:rPr lang="en-US" altLang="zh-CN" dirty="0"/>
                  <a:t>Node-1</a:t>
                </a:r>
                <a:endParaRPr lang="zh-CN" altLang="en-US" dirty="0"/>
              </a:p>
            </p:txBody>
          </p:sp>
        </p:grpSp>
        <p:grpSp>
          <p:nvGrpSpPr>
            <p:cNvPr id="26" name="组合 25"/>
            <p:cNvGrpSpPr/>
            <p:nvPr/>
          </p:nvGrpSpPr>
          <p:grpSpPr>
            <a:xfrm>
              <a:off x="9906000" y="1524204"/>
              <a:ext cx="1589314" cy="2373460"/>
              <a:chOff x="3429000" y="2231571"/>
              <a:chExt cx="1589314" cy="2373460"/>
            </a:xfrm>
          </p:grpSpPr>
          <p:sp>
            <p:nvSpPr>
              <p:cNvPr id="13" name="圆角矩形 12"/>
              <p:cNvSpPr/>
              <p:nvPr/>
            </p:nvSpPr>
            <p:spPr>
              <a:xfrm>
                <a:off x="3429000"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46714" y="2634343"/>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5" name="圆角矩形 14"/>
              <p:cNvSpPr/>
              <p:nvPr/>
            </p:nvSpPr>
            <p:spPr>
              <a:xfrm>
                <a:off x="3646714" y="3118116"/>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6" name="圆角矩形 15"/>
              <p:cNvSpPr/>
              <p:nvPr/>
            </p:nvSpPr>
            <p:spPr>
              <a:xfrm>
                <a:off x="3646714" y="3601889"/>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7" name="圆角矩形 16"/>
              <p:cNvSpPr/>
              <p:nvPr/>
            </p:nvSpPr>
            <p:spPr>
              <a:xfrm>
                <a:off x="3646714" y="4085662"/>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8" name="文本框 17"/>
              <p:cNvSpPr txBox="1"/>
              <p:nvPr/>
            </p:nvSpPr>
            <p:spPr>
              <a:xfrm>
                <a:off x="3801403" y="2265011"/>
                <a:ext cx="877163" cy="369332"/>
              </a:xfrm>
              <a:prstGeom prst="rect">
                <a:avLst/>
              </a:prstGeom>
              <a:noFill/>
            </p:spPr>
            <p:txBody>
              <a:bodyPr wrap="none" rtlCol="0">
                <a:spAutoFit/>
              </a:bodyPr>
              <a:lstStyle/>
              <a:p>
                <a:r>
                  <a:rPr lang="en-US" altLang="zh-CN" dirty="0"/>
                  <a:t>Node-2</a:t>
                </a:r>
                <a:endParaRPr lang="zh-CN" altLang="en-US" dirty="0"/>
              </a:p>
            </p:txBody>
          </p:sp>
        </p:grpSp>
        <p:grpSp>
          <p:nvGrpSpPr>
            <p:cNvPr id="27" name="组合 26"/>
            <p:cNvGrpSpPr/>
            <p:nvPr/>
          </p:nvGrpSpPr>
          <p:grpSpPr>
            <a:xfrm>
              <a:off x="8049984" y="4138435"/>
              <a:ext cx="1589314" cy="2373460"/>
              <a:chOff x="5508172" y="2231571"/>
              <a:chExt cx="1589314" cy="2373460"/>
            </a:xfrm>
          </p:grpSpPr>
          <p:sp>
            <p:nvSpPr>
              <p:cNvPr id="19" name="圆角矩形 18"/>
              <p:cNvSpPr/>
              <p:nvPr/>
            </p:nvSpPr>
            <p:spPr>
              <a:xfrm>
                <a:off x="5508172"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725886" y="2634343"/>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1" name="圆角矩形 20"/>
              <p:cNvSpPr/>
              <p:nvPr/>
            </p:nvSpPr>
            <p:spPr>
              <a:xfrm>
                <a:off x="5725886" y="3118116"/>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2" name="圆角矩形 21"/>
              <p:cNvSpPr/>
              <p:nvPr/>
            </p:nvSpPr>
            <p:spPr>
              <a:xfrm>
                <a:off x="5725886" y="3601889"/>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3" name="圆角矩形 22"/>
              <p:cNvSpPr/>
              <p:nvPr/>
            </p:nvSpPr>
            <p:spPr>
              <a:xfrm>
                <a:off x="5725886" y="4085662"/>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4" name="文本框 23"/>
              <p:cNvSpPr txBox="1"/>
              <p:nvPr/>
            </p:nvSpPr>
            <p:spPr>
              <a:xfrm>
                <a:off x="5880575" y="2265011"/>
                <a:ext cx="877163" cy="369332"/>
              </a:xfrm>
              <a:prstGeom prst="rect">
                <a:avLst/>
              </a:prstGeom>
              <a:noFill/>
            </p:spPr>
            <p:txBody>
              <a:bodyPr wrap="none" rtlCol="0">
                <a:spAutoFit/>
              </a:bodyPr>
              <a:lstStyle/>
              <a:p>
                <a:r>
                  <a:rPr lang="en-US" altLang="zh-CN" dirty="0"/>
                  <a:t>Node-3</a:t>
                </a:r>
                <a:endParaRPr lang="zh-CN" altLang="en-US" dirty="0"/>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1804789"/>
              <a:ext cx="5436053" cy="3806040"/>
            </a:xfrm>
            <a:prstGeom prst="rect">
              <a:avLst/>
            </a:prstGeom>
          </p:spPr>
        </p:pic>
        <p:sp>
          <p:nvSpPr>
            <p:cNvPr id="29" name="文本框 28"/>
            <p:cNvSpPr txBox="1"/>
            <p:nvPr/>
          </p:nvSpPr>
          <p:spPr>
            <a:xfrm>
              <a:off x="9982200" y="4701926"/>
              <a:ext cx="1569660" cy="923330"/>
            </a:xfrm>
            <a:prstGeom prst="rect">
              <a:avLst/>
            </a:prstGeom>
            <a:noFill/>
          </p:spPr>
          <p:txBody>
            <a:bodyPr wrap="none" rtlCol="0">
              <a:spAutoFit/>
            </a:bodyPr>
            <a:lstStyle/>
            <a:p>
              <a:r>
                <a:rPr lang="en-US" altLang="zh-CN" sz="5400" dirty="0"/>
                <a:t>……</a:t>
              </a:r>
              <a:endParaRPr lang="zh-CN" altLang="en-US" sz="5400" dirty="0"/>
            </a:p>
          </p:txBody>
        </p:sp>
        <p:sp>
          <p:nvSpPr>
            <p:cNvPr id="30" name="右箭头 29"/>
            <p:cNvSpPr/>
            <p:nvPr/>
          </p:nvSpPr>
          <p:spPr>
            <a:xfrm>
              <a:off x="6569079" y="2196962"/>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569079" y="3507660"/>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569079" y="4818358"/>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内容占位符 2"/>
          <p:cNvSpPr>
            <a:spLocks noGrp="1"/>
          </p:cNvSpPr>
          <p:nvPr>
            <p:ph idx="1"/>
          </p:nvPr>
        </p:nvSpPr>
        <p:spPr>
          <a:xfrm>
            <a:off x="838200" y="1213837"/>
            <a:ext cx="10134600" cy="4963126"/>
          </a:xfrm>
        </p:spPr>
        <p:txBody>
          <a:bodyPr/>
          <a:lstStyle/>
          <a:p>
            <a:r>
              <a:rPr lang="en-US" altLang="zh-CN" dirty="0"/>
              <a:t>Heterogeneous? </a:t>
            </a:r>
            <a:r>
              <a:rPr lang="en-US" altLang="zh-CN" dirty="0">
                <a:sym typeface="Wingdings" panose="05000000000000000000" pitchFamily="2" charset="2"/>
              </a:rPr>
              <a:t> </a:t>
            </a:r>
            <a:r>
              <a:rPr lang="en-US" altLang="zh-CN" dirty="0" smtClean="0">
                <a:sym typeface="Wingdings" panose="05000000000000000000" pitchFamily="2" charset="2"/>
              </a:rPr>
              <a:t>VW(Virtual worker)</a:t>
            </a:r>
            <a:endParaRPr lang="en-US" altLang="zh-CN" dirty="0">
              <a:sym typeface="Wingdings" panose="05000000000000000000" pitchFamily="2" charset="2"/>
            </a:endParaRPr>
          </a:p>
        </p:txBody>
      </p:sp>
      <p:sp>
        <p:nvSpPr>
          <p:cNvPr id="7" name="矩形 6"/>
          <p:cNvSpPr/>
          <p:nvPr/>
        </p:nvSpPr>
        <p:spPr>
          <a:xfrm>
            <a:off x="7740772" y="4875078"/>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7702038" y="2756176"/>
            <a:ext cx="3760618" cy="776304"/>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702038" y="3595384"/>
            <a:ext cx="3760618" cy="776304"/>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646912" y="2968067"/>
            <a:ext cx="684803" cy="369332"/>
          </a:xfrm>
          <a:prstGeom prst="rect">
            <a:avLst/>
          </a:prstGeom>
          <a:noFill/>
        </p:spPr>
        <p:txBody>
          <a:bodyPr wrap="none" rtlCol="0">
            <a:spAutoFit/>
          </a:bodyPr>
          <a:lstStyle/>
          <a:p>
            <a:r>
              <a:rPr lang="en-US" altLang="zh-CN" dirty="0"/>
              <a:t>VW1</a:t>
            </a:r>
            <a:endParaRPr lang="zh-CN" altLang="en-US" dirty="0"/>
          </a:p>
        </p:txBody>
      </p:sp>
      <p:sp>
        <p:nvSpPr>
          <p:cNvPr id="36" name="文本框 35"/>
          <p:cNvSpPr txBox="1"/>
          <p:nvPr/>
        </p:nvSpPr>
        <p:spPr>
          <a:xfrm>
            <a:off x="7646912" y="3840158"/>
            <a:ext cx="684803" cy="369332"/>
          </a:xfrm>
          <a:prstGeom prst="rect">
            <a:avLst/>
          </a:prstGeom>
          <a:noFill/>
        </p:spPr>
        <p:txBody>
          <a:bodyPr wrap="none" rtlCol="0">
            <a:spAutoFit/>
          </a:bodyPr>
          <a:lstStyle/>
          <a:p>
            <a:r>
              <a:rPr lang="en-US" altLang="zh-CN" dirty="0"/>
              <a:t>VW2</a:t>
            </a:r>
            <a:endParaRPr lang="zh-CN" altLang="en-US" dirty="0"/>
          </a:p>
        </p:txBody>
      </p:sp>
      <p:sp>
        <p:nvSpPr>
          <p:cNvPr id="37" name="文本框 36"/>
          <p:cNvSpPr txBox="1"/>
          <p:nvPr/>
        </p:nvSpPr>
        <p:spPr>
          <a:xfrm>
            <a:off x="7646912" y="5449199"/>
            <a:ext cx="684803" cy="369332"/>
          </a:xfrm>
          <a:prstGeom prst="rect">
            <a:avLst/>
          </a:prstGeom>
          <a:noFill/>
        </p:spPr>
        <p:txBody>
          <a:bodyPr wrap="none" rtlCol="0">
            <a:spAutoFit/>
          </a:bodyPr>
          <a:lstStyle/>
          <a:p>
            <a:r>
              <a:rPr lang="en-US" altLang="zh-CN" dirty="0"/>
              <a:t>VW3</a:t>
            </a:r>
            <a:endParaRPr lang="zh-CN" altLang="en-US" dirty="0"/>
          </a:p>
        </p:txBody>
      </p:sp>
    </p:spTree>
    <p:extLst>
      <p:ext uri="{BB962C8B-B14F-4D97-AF65-F5344CB8AC3E}">
        <p14:creationId xmlns:p14="http://schemas.microsoft.com/office/powerpoint/2010/main" val="4101539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17</a:t>
            </a:fld>
            <a:endParaRPr lang="zh-CN" altLang="en-US"/>
          </a:p>
        </p:txBody>
      </p:sp>
      <p:grpSp>
        <p:nvGrpSpPr>
          <p:cNvPr id="6" name="组合 5"/>
          <p:cNvGrpSpPr/>
          <p:nvPr/>
        </p:nvGrpSpPr>
        <p:grpSpPr>
          <a:xfrm>
            <a:off x="751579" y="2481943"/>
            <a:ext cx="10852592" cy="4029952"/>
            <a:chOff x="751579" y="1524204"/>
            <a:chExt cx="10800281" cy="4987691"/>
          </a:xfrm>
        </p:grpSpPr>
        <p:grpSp>
          <p:nvGrpSpPr>
            <p:cNvPr id="25" name="组合 24"/>
            <p:cNvGrpSpPr/>
            <p:nvPr/>
          </p:nvGrpSpPr>
          <p:grpSpPr>
            <a:xfrm>
              <a:off x="8033657" y="1524204"/>
              <a:ext cx="1589314" cy="2373460"/>
              <a:chOff x="1153886" y="2231571"/>
              <a:chExt cx="1589314" cy="2373460"/>
            </a:xfrm>
          </p:grpSpPr>
          <p:sp>
            <p:nvSpPr>
              <p:cNvPr id="5" name="圆角矩形 4"/>
              <p:cNvSpPr/>
              <p:nvPr/>
            </p:nvSpPr>
            <p:spPr>
              <a:xfrm>
                <a:off x="1153886"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371600" y="2634343"/>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9" name="圆角矩形 8"/>
              <p:cNvSpPr/>
              <p:nvPr/>
            </p:nvSpPr>
            <p:spPr>
              <a:xfrm>
                <a:off x="1371600" y="3118116"/>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0" name="圆角矩形 9"/>
              <p:cNvSpPr/>
              <p:nvPr/>
            </p:nvSpPr>
            <p:spPr>
              <a:xfrm>
                <a:off x="1371600" y="3601889"/>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1" name="圆角矩形 10"/>
              <p:cNvSpPr/>
              <p:nvPr/>
            </p:nvSpPr>
            <p:spPr>
              <a:xfrm>
                <a:off x="1371600" y="4085662"/>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12" name="文本框 11"/>
              <p:cNvSpPr txBox="1"/>
              <p:nvPr/>
            </p:nvSpPr>
            <p:spPr>
              <a:xfrm>
                <a:off x="1526289" y="2265011"/>
                <a:ext cx="877163" cy="369332"/>
              </a:xfrm>
              <a:prstGeom prst="rect">
                <a:avLst/>
              </a:prstGeom>
              <a:noFill/>
            </p:spPr>
            <p:txBody>
              <a:bodyPr wrap="none" rtlCol="0">
                <a:spAutoFit/>
              </a:bodyPr>
              <a:lstStyle/>
              <a:p>
                <a:r>
                  <a:rPr lang="en-US" altLang="zh-CN" dirty="0"/>
                  <a:t>Node-1</a:t>
                </a:r>
                <a:endParaRPr lang="zh-CN" altLang="en-US" dirty="0"/>
              </a:p>
            </p:txBody>
          </p:sp>
        </p:grpSp>
        <p:grpSp>
          <p:nvGrpSpPr>
            <p:cNvPr id="26" name="组合 25"/>
            <p:cNvGrpSpPr/>
            <p:nvPr/>
          </p:nvGrpSpPr>
          <p:grpSpPr>
            <a:xfrm>
              <a:off x="9906000" y="1524204"/>
              <a:ext cx="1589314" cy="2373460"/>
              <a:chOff x="3429000" y="2231571"/>
              <a:chExt cx="1589314" cy="2373460"/>
            </a:xfrm>
          </p:grpSpPr>
          <p:sp>
            <p:nvSpPr>
              <p:cNvPr id="13" name="圆角矩形 12"/>
              <p:cNvSpPr/>
              <p:nvPr/>
            </p:nvSpPr>
            <p:spPr>
              <a:xfrm>
                <a:off x="3429000"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46714" y="2634343"/>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5" name="圆角矩形 14"/>
              <p:cNvSpPr/>
              <p:nvPr/>
            </p:nvSpPr>
            <p:spPr>
              <a:xfrm>
                <a:off x="3646714" y="3118116"/>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6" name="圆角矩形 15"/>
              <p:cNvSpPr/>
              <p:nvPr/>
            </p:nvSpPr>
            <p:spPr>
              <a:xfrm>
                <a:off x="3646714" y="3601889"/>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7" name="圆角矩形 16"/>
              <p:cNvSpPr/>
              <p:nvPr/>
            </p:nvSpPr>
            <p:spPr>
              <a:xfrm>
                <a:off x="3646714" y="4085662"/>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18" name="文本框 17"/>
              <p:cNvSpPr txBox="1"/>
              <p:nvPr/>
            </p:nvSpPr>
            <p:spPr>
              <a:xfrm>
                <a:off x="3801403" y="2265011"/>
                <a:ext cx="877163" cy="369332"/>
              </a:xfrm>
              <a:prstGeom prst="rect">
                <a:avLst/>
              </a:prstGeom>
              <a:noFill/>
            </p:spPr>
            <p:txBody>
              <a:bodyPr wrap="none" rtlCol="0">
                <a:spAutoFit/>
              </a:bodyPr>
              <a:lstStyle/>
              <a:p>
                <a:r>
                  <a:rPr lang="en-US" altLang="zh-CN" dirty="0"/>
                  <a:t>Node-2</a:t>
                </a:r>
                <a:endParaRPr lang="zh-CN" altLang="en-US" dirty="0"/>
              </a:p>
            </p:txBody>
          </p:sp>
        </p:grpSp>
        <p:grpSp>
          <p:nvGrpSpPr>
            <p:cNvPr id="27" name="组合 26"/>
            <p:cNvGrpSpPr/>
            <p:nvPr/>
          </p:nvGrpSpPr>
          <p:grpSpPr>
            <a:xfrm>
              <a:off x="8049984" y="4138435"/>
              <a:ext cx="1589314" cy="2373460"/>
              <a:chOff x="5508172" y="2231571"/>
              <a:chExt cx="1589314" cy="2373460"/>
            </a:xfrm>
          </p:grpSpPr>
          <p:sp>
            <p:nvSpPr>
              <p:cNvPr id="19" name="圆角矩形 18"/>
              <p:cNvSpPr/>
              <p:nvPr/>
            </p:nvSpPr>
            <p:spPr>
              <a:xfrm>
                <a:off x="5508172"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5725886" y="2634343"/>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1" name="圆角矩形 20"/>
              <p:cNvSpPr/>
              <p:nvPr/>
            </p:nvSpPr>
            <p:spPr>
              <a:xfrm>
                <a:off x="5725886" y="3118116"/>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2" name="圆角矩形 21"/>
              <p:cNvSpPr/>
              <p:nvPr/>
            </p:nvSpPr>
            <p:spPr>
              <a:xfrm>
                <a:off x="5725886" y="3601889"/>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3" name="圆角矩形 22"/>
              <p:cNvSpPr/>
              <p:nvPr/>
            </p:nvSpPr>
            <p:spPr>
              <a:xfrm>
                <a:off x="5725886" y="4085662"/>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24" name="文本框 23"/>
              <p:cNvSpPr txBox="1"/>
              <p:nvPr/>
            </p:nvSpPr>
            <p:spPr>
              <a:xfrm>
                <a:off x="5880575" y="2265011"/>
                <a:ext cx="877163" cy="369332"/>
              </a:xfrm>
              <a:prstGeom prst="rect">
                <a:avLst/>
              </a:prstGeom>
              <a:noFill/>
            </p:spPr>
            <p:txBody>
              <a:bodyPr wrap="none" rtlCol="0">
                <a:spAutoFit/>
              </a:bodyPr>
              <a:lstStyle/>
              <a:p>
                <a:r>
                  <a:rPr lang="en-US" altLang="zh-CN" dirty="0"/>
                  <a:t>Node-3</a:t>
                </a:r>
                <a:endParaRPr lang="zh-CN" altLang="en-US" dirty="0"/>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1804789"/>
              <a:ext cx="5436053" cy="3806040"/>
            </a:xfrm>
            <a:prstGeom prst="rect">
              <a:avLst/>
            </a:prstGeom>
          </p:spPr>
        </p:pic>
        <p:sp>
          <p:nvSpPr>
            <p:cNvPr id="29" name="文本框 28"/>
            <p:cNvSpPr txBox="1"/>
            <p:nvPr/>
          </p:nvSpPr>
          <p:spPr>
            <a:xfrm>
              <a:off x="9982200" y="4701926"/>
              <a:ext cx="1569660" cy="923330"/>
            </a:xfrm>
            <a:prstGeom prst="rect">
              <a:avLst/>
            </a:prstGeom>
            <a:noFill/>
          </p:spPr>
          <p:txBody>
            <a:bodyPr wrap="none" rtlCol="0">
              <a:spAutoFit/>
            </a:bodyPr>
            <a:lstStyle/>
            <a:p>
              <a:r>
                <a:rPr lang="en-US" altLang="zh-CN" sz="5400" dirty="0"/>
                <a:t>……</a:t>
              </a:r>
              <a:endParaRPr lang="zh-CN" altLang="en-US" sz="5400" dirty="0"/>
            </a:p>
          </p:txBody>
        </p:sp>
        <p:sp>
          <p:nvSpPr>
            <p:cNvPr id="30" name="右箭头 29"/>
            <p:cNvSpPr/>
            <p:nvPr/>
          </p:nvSpPr>
          <p:spPr>
            <a:xfrm>
              <a:off x="6569079" y="2196962"/>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569079" y="3507660"/>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569079" y="4818358"/>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内容占位符 2"/>
          <p:cNvSpPr>
            <a:spLocks noGrp="1"/>
          </p:cNvSpPr>
          <p:nvPr>
            <p:ph idx="1"/>
          </p:nvPr>
        </p:nvSpPr>
        <p:spPr>
          <a:xfrm>
            <a:off x="838200" y="1213837"/>
            <a:ext cx="10134600" cy="4963126"/>
          </a:xfrm>
        </p:spPr>
        <p:txBody>
          <a:bodyPr/>
          <a:lstStyle/>
          <a:p>
            <a:r>
              <a:rPr lang="en-US" altLang="zh-CN" dirty="0"/>
              <a:t>Heterogeneous? </a:t>
            </a:r>
            <a:r>
              <a:rPr lang="en-US" altLang="zh-CN" dirty="0">
                <a:sym typeface="Wingdings" panose="05000000000000000000" pitchFamily="2" charset="2"/>
              </a:rPr>
              <a:t> </a:t>
            </a:r>
            <a:r>
              <a:rPr lang="en-US" altLang="zh-CN" dirty="0" smtClean="0">
                <a:sym typeface="Wingdings" panose="05000000000000000000" pitchFamily="2" charset="2"/>
              </a:rPr>
              <a:t>VW(Virtual worker)</a:t>
            </a:r>
            <a:endParaRPr lang="en-US" altLang="zh-CN" dirty="0">
              <a:sym typeface="Wingdings" panose="05000000000000000000" pitchFamily="2" charset="2"/>
            </a:endParaRPr>
          </a:p>
        </p:txBody>
      </p:sp>
      <p:sp>
        <p:nvSpPr>
          <p:cNvPr id="7" name="矩形 6"/>
          <p:cNvSpPr/>
          <p:nvPr/>
        </p:nvSpPr>
        <p:spPr>
          <a:xfrm>
            <a:off x="7740772" y="4875078"/>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7646912" y="5449199"/>
            <a:ext cx="684803" cy="369332"/>
          </a:xfrm>
          <a:prstGeom prst="rect">
            <a:avLst/>
          </a:prstGeom>
          <a:noFill/>
        </p:spPr>
        <p:txBody>
          <a:bodyPr wrap="none" rtlCol="0">
            <a:spAutoFit/>
          </a:bodyPr>
          <a:lstStyle/>
          <a:p>
            <a:r>
              <a:rPr lang="en-US" altLang="zh-CN" dirty="0"/>
              <a:t>VW3</a:t>
            </a:r>
            <a:endParaRPr lang="zh-CN" altLang="en-US" dirty="0"/>
          </a:p>
        </p:txBody>
      </p:sp>
      <p:sp>
        <p:nvSpPr>
          <p:cNvPr id="38" name="矩形 37"/>
          <p:cNvSpPr/>
          <p:nvPr/>
        </p:nvSpPr>
        <p:spPr>
          <a:xfrm>
            <a:off x="7740772" y="2776817"/>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7646912" y="3350938"/>
            <a:ext cx="684803" cy="369332"/>
          </a:xfrm>
          <a:prstGeom prst="rect">
            <a:avLst/>
          </a:prstGeom>
          <a:noFill/>
        </p:spPr>
        <p:txBody>
          <a:bodyPr wrap="none" rtlCol="0">
            <a:spAutoFit/>
          </a:bodyPr>
          <a:lstStyle/>
          <a:p>
            <a:r>
              <a:rPr lang="en-US" altLang="zh-CN" dirty="0" smtClean="0"/>
              <a:t>VW1</a:t>
            </a:r>
            <a:endParaRPr lang="zh-CN" altLang="en-US" dirty="0"/>
          </a:p>
        </p:txBody>
      </p:sp>
      <p:sp>
        <p:nvSpPr>
          <p:cNvPr id="40" name="矩形 39"/>
          <p:cNvSpPr/>
          <p:nvPr/>
        </p:nvSpPr>
        <p:spPr>
          <a:xfrm>
            <a:off x="10092373" y="2776817"/>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1297926" y="3350938"/>
            <a:ext cx="684803" cy="369332"/>
          </a:xfrm>
          <a:prstGeom prst="rect">
            <a:avLst/>
          </a:prstGeom>
          <a:noFill/>
        </p:spPr>
        <p:txBody>
          <a:bodyPr wrap="none" rtlCol="0">
            <a:spAutoFit/>
          </a:bodyPr>
          <a:lstStyle/>
          <a:p>
            <a:r>
              <a:rPr lang="en-US" altLang="zh-CN" dirty="0" smtClean="0"/>
              <a:t>VW2</a:t>
            </a:r>
            <a:endParaRPr lang="zh-CN" altLang="en-US" dirty="0"/>
          </a:p>
        </p:txBody>
      </p:sp>
    </p:spTree>
    <p:extLst>
      <p:ext uri="{BB962C8B-B14F-4D97-AF65-F5344CB8AC3E}">
        <p14:creationId xmlns:p14="http://schemas.microsoft.com/office/powerpoint/2010/main" val="50787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18</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2708650"/>
            <a:ext cx="5462382" cy="3075202"/>
          </a:xfrm>
          <a:prstGeom prst="rect">
            <a:avLst/>
          </a:prstGeom>
        </p:spPr>
      </p:pic>
      <p:sp>
        <p:nvSpPr>
          <p:cNvPr id="29" name="文本框 28"/>
          <p:cNvSpPr txBox="1"/>
          <p:nvPr/>
        </p:nvSpPr>
        <p:spPr>
          <a:xfrm>
            <a:off x="10026908" y="5049477"/>
            <a:ext cx="1577263" cy="746032"/>
          </a:xfrm>
          <a:prstGeom prst="rect">
            <a:avLst/>
          </a:prstGeom>
          <a:noFill/>
        </p:spPr>
        <p:txBody>
          <a:bodyPr wrap="none" rtlCol="0">
            <a:spAutoFit/>
          </a:bodyPr>
          <a:lstStyle/>
          <a:p>
            <a:r>
              <a:rPr lang="en-US" altLang="zh-CN" sz="5400" dirty="0"/>
              <a:t>……</a:t>
            </a:r>
            <a:endParaRPr lang="zh-CN" altLang="en-US" sz="5400" dirty="0"/>
          </a:p>
        </p:txBody>
      </p:sp>
      <p:sp>
        <p:nvSpPr>
          <p:cNvPr id="30" name="右箭头 29"/>
          <p:cNvSpPr/>
          <p:nvPr/>
        </p:nvSpPr>
        <p:spPr>
          <a:xfrm>
            <a:off x="6597256" y="3025518"/>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6597256" y="4084535"/>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597256" y="5143552"/>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内容占位符 2"/>
          <p:cNvSpPr>
            <a:spLocks noGrp="1"/>
          </p:cNvSpPr>
          <p:nvPr>
            <p:ph idx="1"/>
          </p:nvPr>
        </p:nvSpPr>
        <p:spPr>
          <a:xfrm>
            <a:off x="838200" y="1213837"/>
            <a:ext cx="10134600" cy="4963126"/>
          </a:xfrm>
        </p:spPr>
        <p:txBody>
          <a:bodyPr/>
          <a:lstStyle/>
          <a:p>
            <a:r>
              <a:rPr lang="en-US" altLang="zh-CN" dirty="0"/>
              <a:t>Heterogeneous? </a:t>
            </a:r>
            <a:r>
              <a:rPr lang="en-US" altLang="zh-CN" dirty="0">
                <a:sym typeface="Wingdings" panose="05000000000000000000" pitchFamily="2" charset="2"/>
              </a:rPr>
              <a:t> Virtual worker</a:t>
            </a:r>
          </a:p>
        </p:txBody>
      </p:sp>
      <p:sp>
        <p:nvSpPr>
          <p:cNvPr id="38" name="矩形 37"/>
          <p:cNvSpPr/>
          <p:nvPr/>
        </p:nvSpPr>
        <p:spPr>
          <a:xfrm>
            <a:off x="7740772" y="2406367"/>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7801581" y="3021850"/>
            <a:ext cx="1738361" cy="369332"/>
          </a:xfrm>
          <a:prstGeom prst="rect">
            <a:avLst/>
          </a:prstGeom>
          <a:noFill/>
        </p:spPr>
        <p:txBody>
          <a:bodyPr wrap="none" rtlCol="0">
            <a:spAutoFit/>
          </a:bodyPr>
          <a:lstStyle/>
          <a:p>
            <a:r>
              <a:rPr lang="en-US" altLang="zh-CN" dirty="0"/>
              <a:t>Virtual Worker 1</a:t>
            </a:r>
            <a:endParaRPr lang="zh-CN" altLang="en-US" dirty="0"/>
          </a:p>
        </p:txBody>
      </p:sp>
      <p:sp>
        <p:nvSpPr>
          <p:cNvPr id="42" name="矩形 41"/>
          <p:cNvSpPr/>
          <p:nvPr/>
        </p:nvSpPr>
        <p:spPr>
          <a:xfrm>
            <a:off x="10042809" y="2406367"/>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103618" y="3021850"/>
            <a:ext cx="1738361" cy="369332"/>
          </a:xfrm>
          <a:prstGeom prst="rect">
            <a:avLst/>
          </a:prstGeom>
          <a:noFill/>
        </p:spPr>
        <p:txBody>
          <a:bodyPr wrap="none" rtlCol="0">
            <a:spAutoFit/>
          </a:bodyPr>
          <a:lstStyle/>
          <a:p>
            <a:r>
              <a:rPr lang="en-US" altLang="zh-CN" dirty="0"/>
              <a:t>Virtual Worker 2</a:t>
            </a:r>
            <a:endParaRPr lang="zh-CN" altLang="en-US" dirty="0"/>
          </a:p>
        </p:txBody>
      </p:sp>
      <p:sp>
        <p:nvSpPr>
          <p:cNvPr id="44" name="矩形 43"/>
          <p:cNvSpPr/>
          <p:nvPr/>
        </p:nvSpPr>
        <p:spPr>
          <a:xfrm>
            <a:off x="7740772" y="4622149"/>
            <a:ext cx="1859982" cy="160029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7801581" y="5237632"/>
            <a:ext cx="1738361" cy="369332"/>
          </a:xfrm>
          <a:prstGeom prst="rect">
            <a:avLst/>
          </a:prstGeom>
          <a:noFill/>
        </p:spPr>
        <p:txBody>
          <a:bodyPr wrap="none" rtlCol="0">
            <a:spAutoFit/>
          </a:bodyPr>
          <a:lstStyle/>
          <a:p>
            <a:r>
              <a:rPr lang="en-US" altLang="zh-CN" dirty="0"/>
              <a:t>Virtual Worker 3</a:t>
            </a:r>
            <a:endParaRPr lang="zh-CN" altLang="en-US" dirty="0"/>
          </a:p>
        </p:txBody>
      </p:sp>
    </p:spTree>
    <p:extLst>
      <p:ext uri="{BB962C8B-B14F-4D97-AF65-F5344CB8AC3E}">
        <p14:creationId xmlns:p14="http://schemas.microsoft.com/office/powerpoint/2010/main" val="299495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19</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2708650"/>
            <a:ext cx="5462382" cy="3075202"/>
          </a:xfrm>
          <a:prstGeom prst="rect">
            <a:avLst/>
          </a:prstGeom>
        </p:spPr>
      </p:pic>
      <p:sp>
        <p:nvSpPr>
          <p:cNvPr id="31" name="右箭头 30"/>
          <p:cNvSpPr/>
          <p:nvPr/>
        </p:nvSpPr>
        <p:spPr>
          <a:xfrm>
            <a:off x="6597256" y="4084535"/>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内容占位符 2"/>
          <p:cNvSpPr>
            <a:spLocks noGrp="1"/>
          </p:cNvSpPr>
          <p:nvPr>
            <p:ph idx="1"/>
          </p:nvPr>
        </p:nvSpPr>
        <p:spPr>
          <a:xfrm>
            <a:off x="838200" y="1213837"/>
            <a:ext cx="10134600" cy="4963126"/>
          </a:xfrm>
        </p:spPr>
        <p:txBody>
          <a:bodyPr/>
          <a:lstStyle/>
          <a:p>
            <a:r>
              <a:rPr lang="en-US" altLang="zh-CN" dirty="0">
                <a:sym typeface="Wingdings" panose="05000000000000000000" pitchFamily="2" charset="2"/>
              </a:rPr>
              <a:t>Huge Model on multi </a:t>
            </a:r>
            <a:r>
              <a:rPr lang="en-US" altLang="zh-CN" dirty="0" err="1">
                <a:sym typeface="Wingdings" panose="05000000000000000000" pitchFamily="2" charset="2"/>
              </a:rPr>
              <a:t>whimpy</a:t>
            </a:r>
            <a:r>
              <a:rPr lang="en-US" altLang="zh-CN" dirty="0">
                <a:sym typeface="Wingdings" panose="05000000000000000000" pitchFamily="2" charset="2"/>
              </a:rPr>
              <a:t> GPUs</a:t>
            </a:r>
          </a:p>
        </p:txBody>
      </p:sp>
      <p:sp>
        <p:nvSpPr>
          <p:cNvPr id="38" name="矩形 37"/>
          <p:cNvSpPr/>
          <p:nvPr/>
        </p:nvSpPr>
        <p:spPr>
          <a:xfrm>
            <a:off x="8085333" y="2901219"/>
            <a:ext cx="3102936" cy="300472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774366" y="3117327"/>
            <a:ext cx="1738361" cy="369332"/>
          </a:xfrm>
          <a:prstGeom prst="rect">
            <a:avLst/>
          </a:prstGeom>
          <a:noFill/>
        </p:spPr>
        <p:txBody>
          <a:bodyPr wrap="none" rtlCol="0">
            <a:spAutoFit/>
          </a:bodyPr>
          <a:lstStyle/>
          <a:p>
            <a:r>
              <a:rPr lang="en-US" altLang="zh-CN" dirty="0"/>
              <a:t>Virtual Worker 1</a:t>
            </a:r>
            <a:endParaRPr lang="zh-CN" altLang="en-US" dirty="0"/>
          </a:p>
        </p:txBody>
      </p:sp>
      <p:sp>
        <p:nvSpPr>
          <p:cNvPr id="46" name="圆角矩形 45"/>
          <p:cNvSpPr/>
          <p:nvPr/>
        </p:nvSpPr>
        <p:spPr>
          <a:xfrm>
            <a:off x="9040656" y="3645325"/>
            <a:ext cx="1192290" cy="334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47" name="圆角矩形 46"/>
          <p:cNvSpPr/>
          <p:nvPr/>
        </p:nvSpPr>
        <p:spPr>
          <a:xfrm>
            <a:off x="9040656" y="4215875"/>
            <a:ext cx="1192290" cy="33422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48" name="圆角矩形 47"/>
          <p:cNvSpPr/>
          <p:nvPr/>
        </p:nvSpPr>
        <p:spPr>
          <a:xfrm>
            <a:off x="9040656" y="4786425"/>
            <a:ext cx="1192290" cy="3342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9" name="圆角矩形 48"/>
          <p:cNvSpPr/>
          <p:nvPr/>
        </p:nvSpPr>
        <p:spPr>
          <a:xfrm>
            <a:off x="9040656" y="5356975"/>
            <a:ext cx="1192290" cy="3342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GPU-D</a:t>
            </a:r>
            <a:endParaRPr lang="zh-CN" altLang="en-US" dirty="0"/>
          </a:p>
        </p:txBody>
      </p:sp>
    </p:spTree>
    <p:extLst>
      <p:ext uri="{BB962C8B-B14F-4D97-AF65-F5344CB8AC3E}">
        <p14:creationId xmlns:p14="http://schemas.microsoft.com/office/powerpoint/2010/main" val="121395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5296" y="1170817"/>
            <a:ext cx="12192000" cy="1323439"/>
          </a:xfrm>
          <a:prstGeom prst="rect">
            <a:avLst/>
          </a:prstGeom>
        </p:spPr>
        <p:txBody>
          <a:bodyPr wrap="square">
            <a:spAutoFit/>
          </a:bodyPr>
          <a:lstStyle/>
          <a:p>
            <a:pPr algn="ctr"/>
            <a:r>
              <a:rPr lang="en-US" altLang="zh-CN" sz="4000" b="1" dirty="0" err="1" smtClean="0">
                <a:effectLst>
                  <a:outerShdw blurRad="38100" dist="38100" dir="2700000" algn="tl">
                    <a:srgbClr val="000000">
                      <a:alpha val="43137"/>
                    </a:srgbClr>
                  </a:outerShdw>
                </a:effectLst>
                <a:latin typeface="+mn-ea"/>
              </a:rPr>
              <a:t>HetPipe</a:t>
            </a:r>
            <a:r>
              <a:rPr lang="en-US" altLang="zh-CN" sz="4000" b="1" dirty="0" smtClean="0">
                <a:effectLst>
                  <a:outerShdw blurRad="38100" dist="38100" dir="2700000" algn="tl">
                    <a:srgbClr val="000000">
                      <a:alpha val="43137"/>
                    </a:srgbClr>
                  </a:outerShdw>
                </a:effectLst>
                <a:latin typeface="+mn-ea"/>
              </a:rPr>
              <a:t>: Large DNN Models on Heterogeneous GPU Clusters</a:t>
            </a:r>
            <a:endParaRPr lang="en-US" altLang="zh-CN" sz="4000" b="1" dirty="0">
              <a:effectLst>
                <a:outerShdw blurRad="38100" dist="38100" dir="2700000" algn="tl">
                  <a:srgbClr val="000000">
                    <a:alpha val="43137"/>
                  </a:srgbClr>
                </a:outerShdw>
              </a:effectLst>
              <a:latin typeface="+mn-ea"/>
            </a:endParaRPr>
          </a:p>
        </p:txBody>
      </p:sp>
      <p:sp>
        <p:nvSpPr>
          <p:cNvPr id="14" name="文本框 13"/>
          <p:cNvSpPr txBox="1"/>
          <p:nvPr/>
        </p:nvSpPr>
        <p:spPr>
          <a:xfrm>
            <a:off x="2488195" y="4406597"/>
            <a:ext cx="7215438" cy="584775"/>
          </a:xfrm>
          <a:prstGeom prst="rect">
            <a:avLst/>
          </a:prstGeom>
          <a:noFill/>
        </p:spPr>
        <p:txBody>
          <a:bodyPr wrap="none" rtlCol="0">
            <a:spAutoFit/>
          </a:bodyPr>
          <a:lstStyle/>
          <a:p>
            <a:pPr algn="ctr"/>
            <a:r>
              <a:rPr lang="en-US" altLang="zh-CN" sz="3200" b="1" dirty="0" smtClean="0">
                <a:latin typeface="Gill Sans MT" panose="020B0502020104020203" pitchFamily="34" charset="0"/>
                <a:ea typeface="华文新魏" panose="02010800040101010101" pitchFamily="2" charset="-122"/>
              </a:rPr>
              <a:t>Shared by </a:t>
            </a:r>
            <a:r>
              <a:rPr lang="en-US" altLang="zh-CN" sz="3200" b="1" dirty="0" err="1" smtClean="0">
                <a:latin typeface="Gill Sans MT" panose="020B0502020104020203" pitchFamily="34" charset="0"/>
                <a:ea typeface="华文新魏" panose="02010800040101010101" pitchFamily="2" charset="-122"/>
              </a:rPr>
              <a:t>Quan</a:t>
            </a:r>
            <a:r>
              <a:rPr lang="en-US" altLang="zh-CN" sz="3200" b="1" dirty="0" smtClean="0">
                <a:latin typeface="Gill Sans MT" panose="020B0502020104020203" pitchFamily="34" charset="0"/>
                <a:ea typeface="华文新魏" panose="02010800040101010101" pitchFamily="2" charset="-122"/>
              </a:rPr>
              <a:t> ZHOU, </a:t>
            </a:r>
            <a:r>
              <a:rPr lang="en-US" altLang="zh-CN" sz="3200" b="1" dirty="0" err="1" smtClean="0">
                <a:latin typeface="Gill Sans MT" panose="020B0502020104020203" pitchFamily="34" charset="0"/>
                <a:ea typeface="华文新魏" panose="02010800040101010101" pitchFamily="2" charset="-122"/>
              </a:rPr>
              <a:t>Haiquan</a:t>
            </a:r>
            <a:r>
              <a:rPr lang="en-US" altLang="zh-CN" sz="3200" b="1" dirty="0" smtClean="0">
                <a:latin typeface="Gill Sans MT" panose="020B0502020104020203" pitchFamily="34" charset="0"/>
                <a:ea typeface="华文新魏" panose="02010800040101010101" pitchFamily="2" charset="-122"/>
              </a:rPr>
              <a:t> WANG</a:t>
            </a:r>
            <a:endParaRPr lang="en-US" altLang="zh-CN" sz="3200" dirty="0" smtClean="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224" y="5274960"/>
            <a:ext cx="5447372" cy="1656000"/>
          </a:xfrm>
          <a:prstGeom prst="rect">
            <a:avLst/>
          </a:prstGeom>
        </p:spPr>
      </p:pic>
      <p:pic>
        <p:nvPicPr>
          <p:cNvPr id="3" name="图片 2"/>
          <p:cNvPicPr>
            <a:picLocks noChangeAspect="1"/>
          </p:cNvPicPr>
          <p:nvPr/>
        </p:nvPicPr>
        <p:blipFill>
          <a:blip r:embed="rId4"/>
          <a:stretch>
            <a:fillRect/>
          </a:stretch>
        </p:blipFill>
        <p:spPr>
          <a:xfrm>
            <a:off x="738130" y="2810895"/>
            <a:ext cx="10946332" cy="1419602"/>
          </a:xfrm>
          <a:prstGeom prst="rect">
            <a:avLst/>
          </a:prstGeom>
        </p:spPr>
      </p:pic>
    </p:spTree>
    <p:extLst>
      <p:ext uri="{BB962C8B-B14F-4D97-AF65-F5344CB8AC3E}">
        <p14:creationId xmlns:p14="http://schemas.microsoft.com/office/powerpoint/2010/main" val="105276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20</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2708650"/>
            <a:ext cx="5462382" cy="3075202"/>
          </a:xfrm>
          <a:prstGeom prst="rect">
            <a:avLst/>
          </a:prstGeom>
        </p:spPr>
      </p:pic>
      <p:sp>
        <p:nvSpPr>
          <p:cNvPr id="31" name="右箭头 30"/>
          <p:cNvSpPr/>
          <p:nvPr/>
        </p:nvSpPr>
        <p:spPr>
          <a:xfrm>
            <a:off x="6597256" y="4084535"/>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内容占位符 2"/>
          <p:cNvSpPr>
            <a:spLocks noGrp="1"/>
          </p:cNvSpPr>
          <p:nvPr>
            <p:ph idx="1"/>
          </p:nvPr>
        </p:nvSpPr>
        <p:spPr>
          <a:xfrm>
            <a:off x="838200" y="1213837"/>
            <a:ext cx="10134600" cy="4963126"/>
          </a:xfrm>
        </p:spPr>
        <p:txBody>
          <a:bodyPr/>
          <a:lstStyle/>
          <a:p>
            <a:r>
              <a:rPr lang="en-US" altLang="zh-CN" dirty="0">
                <a:sym typeface="Wingdings" panose="05000000000000000000" pitchFamily="2" charset="2"/>
              </a:rPr>
              <a:t>Huge Model on multi </a:t>
            </a:r>
            <a:r>
              <a:rPr lang="en-US" altLang="zh-CN" dirty="0" err="1">
                <a:sym typeface="Wingdings" panose="05000000000000000000" pitchFamily="2" charset="2"/>
              </a:rPr>
              <a:t>whimpy</a:t>
            </a:r>
            <a:r>
              <a:rPr lang="en-US" altLang="zh-CN" dirty="0">
                <a:sym typeface="Wingdings" panose="05000000000000000000" pitchFamily="2" charset="2"/>
              </a:rPr>
              <a:t> GPUs</a:t>
            </a:r>
          </a:p>
        </p:txBody>
      </p:sp>
      <p:sp>
        <p:nvSpPr>
          <p:cNvPr id="38" name="矩形 37"/>
          <p:cNvSpPr/>
          <p:nvPr/>
        </p:nvSpPr>
        <p:spPr>
          <a:xfrm>
            <a:off x="8085333" y="2901219"/>
            <a:ext cx="3102936" cy="300472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774366" y="3117327"/>
            <a:ext cx="1738361" cy="369332"/>
          </a:xfrm>
          <a:prstGeom prst="rect">
            <a:avLst/>
          </a:prstGeom>
          <a:noFill/>
        </p:spPr>
        <p:txBody>
          <a:bodyPr wrap="none" rtlCol="0">
            <a:spAutoFit/>
          </a:bodyPr>
          <a:lstStyle/>
          <a:p>
            <a:r>
              <a:rPr lang="en-US" altLang="zh-CN" dirty="0"/>
              <a:t>Virtual Worker 1</a:t>
            </a:r>
            <a:endParaRPr lang="zh-CN" altLang="en-US" dirty="0"/>
          </a:p>
        </p:txBody>
      </p:sp>
      <p:sp>
        <p:nvSpPr>
          <p:cNvPr id="46" name="圆角矩形 45"/>
          <p:cNvSpPr/>
          <p:nvPr/>
        </p:nvSpPr>
        <p:spPr>
          <a:xfrm>
            <a:off x="9040656" y="3645325"/>
            <a:ext cx="1192290" cy="334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47" name="圆角矩形 46"/>
          <p:cNvSpPr/>
          <p:nvPr/>
        </p:nvSpPr>
        <p:spPr>
          <a:xfrm>
            <a:off x="9040656" y="4215875"/>
            <a:ext cx="1192290" cy="33422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48" name="圆角矩形 47"/>
          <p:cNvSpPr/>
          <p:nvPr/>
        </p:nvSpPr>
        <p:spPr>
          <a:xfrm>
            <a:off x="9040656" y="4786425"/>
            <a:ext cx="1192290" cy="3342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9" name="圆角矩形 48"/>
          <p:cNvSpPr/>
          <p:nvPr/>
        </p:nvSpPr>
        <p:spPr>
          <a:xfrm>
            <a:off x="9040656" y="5356975"/>
            <a:ext cx="1192290" cy="3342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GPU-D</a:t>
            </a:r>
            <a:endParaRPr lang="zh-CN" altLang="en-US" dirty="0"/>
          </a:p>
        </p:txBody>
      </p:sp>
      <p:sp>
        <p:nvSpPr>
          <p:cNvPr id="8" name="任意多边形 7"/>
          <p:cNvSpPr/>
          <p:nvPr/>
        </p:nvSpPr>
        <p:spPr>
          <a:xfrm>
            <a:off x="2657139" y="2710927"/>
            <a:ext cx="1925619" cy="1495313"/>
          </a:xfrm>
          <a:custGeom>
            <a:avLst/>
            <a:gdLst>
              <a:gd name="connsiteX0" fmla="*/ 1861073 w 1925619"/>
              <a:gd name="connsiteY0" fmla="*/ 1086522 h 1495313"/>
              <a:gd name="connsiteX1" fmla="*/ 1516828 w 1925619"/>
              <a:gd name="connsiteY1" fmla="*/ 1086522 h 1495313"/>
              <a:gd name="connsiteX2" fmla="*/ 1516828 w 1925619"/>
              <a:gd name="connsiteY2" fmla="*/ 0 h 1495313"/>
              <a:gd name="connsiteX3" fmla="*/ 0 w 1925619"/>
              <a:gd name="connsiteY3" fmla="*/ 0 h 1495313"/>
              <a:gd name="connsiteX4" fmla="*/ 0 w 1925619"/>
              <a:gd name="connsiteY4" fmla="*/ 1495313 h 1495313"/>
              <a:gd name="connsiteX5" fmla="*/ 1925619 w 1925619"/>
              <a:gd name="connsiteY5" fmla="*/ 1495313 h 1495313"/>
              <a:gd name="connsiteX6" fmla="*/ 1861073 w 1925619"/>
              <a:gd name="connsiteY6" fmla="*/ 1086522 h 14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619" h="1495313">
                <a:moveTo>
                  <a:pt x="1861073" y="1086522"/>
                </a:moveTo>
                <a:lnTo>
                  <a:pt x="1516828" y="1086522"/>
                </a:lnTo>
                <a:lnTo>
                  <a:pt x="1516828" y="0"/>
                </a:lnTo>
                <a:lnTo>
                  <a:pt x="0" y="0"/>
                </a:lnTo>
                <a:lnTo>
                  <a:pt x="0" y="1495313"/>
                </a:lnTo>
                <a:lnTo>
                  <a:pt x="1925619" y="1495313"/>
                </a:lnTo>
                <a:lnTo>
                  <a:pt x="1861073" y="1086522"/>
                </a:lnTo>
                <a:close/>
              </a:path>
            </a:pathLst>
          </a:custGeom>
          <a:noFill/>
          <a:ln w="19050">
            <a:solidFill>
              <a:srgbClr val="FFD9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99247" y="4378362"/>
            <a:ext cx="5174428" cy="1376979"/>
          </a:xfrm>
          <a:custGeom>
            <a:avLst/>
            <a:gdLst>
              <a:gd name="connsiteX0" fmla="*/ 0 w 5174428"/>
              <a:gd name="connsiteY0" fmla="*/ 150607 h 1376979"/>
              <a:gd name="connsiteX1" fmla="*/ 0 w 5174428"/>
              <a:gd name="connsiteY1" fmla="*/ 1376979 h 1376979"/>
              <a:gd name="connsiteX2" fmla="*/ 5174428 w 5174428"/>
              <a:gd name="connsiteY2" fmla="*/ 1376979 h 1376979"/>
              <a:gd name="connsiteX3" fmla="*/ 5174428 w 5174428"/>
              <a:gd name="connsiteY3" fmla="*/ 376518 h 1376979"/>
              <a:gd name="connsiteX4" fmla="*/ 3539266 w 5174428"/>
              <a:gd name="connsiteY4" fmla="*/ 376518 h 1376979"/>
              <a:gd name="connsiteX5" fmla="*/ 3539266 w 5174428"/>
              <a:gd name="connsiteY5" fmla="*/ 0 h 1376979"/>
              <a:gd name="connsiteX6" fmla="*/ 2259106 w 5174428"/>
              <a:gd name="connsiteY6" fmla="*/ 0 h 1376979"/>
              <a:gd name="connsiteX7" fmla="*/ 2259106 w 5174428"/>
              <a:gd name="connsiteY7" fmla="*/ 172123 h 1376979"/>
              <a:gd name="connsiteX8" fmla="*/ 10758 w 5174428"/>
              <a:gd name="connsiteY8" fmla="*/ 172123 h 1376979"/>
              <a:gd name="connsiteX9" fmla="*/ 0 w 5174428"/>
              <a:gd name="connsiteY9" fmla="*/ 150607 h 137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4428" h="1376979">
                <a:moveTo>
                  <a:pt x="0" y="150607"/>
                </a:moveTo>
                <a:lnTo>
                  <a:pt x="0" y="1376979"/>
                </a:lnTo>
                <a:lnTo>
                  <a:pt x="5174428" y="1376979"/>
                </a:lnTo>
                <a:lnTo>
                  <a:pt x="5174428" y="376518"/>
                </a:lnTo>
                <a:lnTo>
                  <a:pt x="3539266" y="376518"/>
                </a:lnTo>
                <a:lnTo>
                  <a:pt x="3539266" y="0"/>
                </a:lnTo>
                <a:lnTo>
                  <a:pt x="2259106" y="0"/>
                </a:lnTo>
                <a:lnTo>
                  <a:pt x="2259106" y="172123"/>
                </a:lnTo>
                <a:lnTo>
                  <a:pt x="10758" y="172123"/>
                </a:lnTo>
                <a:lnTo>
                  <a:pt x="0" y="150607"/>
                </a:lnTo>
                <a:close/>
              </a:path>
            </a:pathLst>
          </a:cu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10005" y="3442447"/>
            <a:ext cx="1839557" cy="1032734"/>
          </a:xfrm>
          <a:custGeom>
            <a:avLst/>
            <a:gdLst>
              <a:gd name="connsiteX0" fmla="*/ 0 w 1839557"/>
              <a:gd name="connsiteY0" fmla="*/ 10758 h 1032734"/>
              <a:gd name="connsiteX1" fmla="*/ 0 w 1839557"/>
              <a:gd name="connsiteY1" fmla="*/ 1032734 h 1032734"/>
              <a:gd name="connsiteX2" fmla="*/ 1839557 w 1839557"/>
              <a:gd name="connsiteY2" fmla="*/ 1032734 h 1032734"/>
              <a:gd name="connsiteX3" fmla="*/ 1839557 w 1839557"/>
              <a:gd name="connsiteY3" fmla="*/ 0 h 1032734"/>
              <a:gd name="connsiteX4" fmla="*/ 0 w 1839557"/>
              <a:gd name="connsiteY4" fmla="*/ 10758 h 10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57" h="1032734">
                <a:moveTo>
                  <a:pt x="0" y="10758"/>
                </a:moveTo>
                <a:lnTo>
                  <a:pt x="0" y="1032734"/>
                </a:lnTo>
                <a:lnTo>
                  <a:pt x="1839557" y="1032734"/>
                </a:lnTo>
                <a:lnTo>
                  <a:pt x="1839557" y="0"/>
                </a:lnTo>
                <a:lnTo>
                  <a:pt x="0" y="10758"/>
                </a:lnTo>
                <a:close/>
              </a:path>
            </a:pathLst>
          </a:custGeom>
          <a:noFill/>
          <a:ln w="1905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381500" y="3371850"/>
            <a:ext cx="2006600" cy="1358900"/>
          </a:xfrm>
          <a:custGeom>
            <a:avLst/>
            <a:gdLst>
              <a:gd name="connsiteX0" fmla="*/ 0 w 2006600"/>
              <a:gd name="connsiteY0" fmla="*/ 0 h 1358900"/>
              <a:gd name="connsiteX1" fmla="*/ 0 w 2006600"/>
              <a:gd name="connsiteY1" fmla="*/ 450850 h 1358900"/>
              <a:gd name="connsiteX2" fmla="*/ 330200 w 2006600"/>
              <a:gd name="connsiteY2" fmla="*/ 450850 h 1358900"/>
              <a:gd name="connsiteX3" fmla="*/ 330200 w 2006600"/>
              <a:gd name="connsiteY3" fmla="*/ 1358900 h 1358900"/>
              <a:gd name="connsiteX4" fmla="*/ 2006600 w 2006600"/>
              <a:gd name="connsiteY4" fmla="*/ 1358900 h 1358900"/>
              <a:gd name="connsiteX5" fmla="*/ 2006600 w 2006600"/>
              <a:gd name="connsiteY5" fmla="*/ 25400 h 1358900"/>
              <a:gd name="connsiteX6" fmla="*/ 0 w 2006600"/>
              <a:gd name="connsiteY6" fmla="*/ 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600" h="1358900">
                <a:moveTo>
                  <a:pt x="0" y="0"/>
                </a:moveTo>
                <a:lnTo>
                  <a:pt x="0" y="450850"/>
                </a:lnTo>
                <a:lnTo>
                  <a:pt x="330200" y="450850"/>
                </a:lnTo>
                <a:lnTo>
                  <a:pt x="330200" y="1358900"/>
                </a:lnTo>
                <a:lnTo>
                  <a:pt x="2006600" y="1358900"/>
                </a:lnTo>
                <a:lnTo>
                  <a:pt x="2006600" y="25400"/>
                </a:lnTo>
                <a:lnTo>
                  <a:pt x="0" y="0"/>
                </a:lnTo>
                <a:close/>
              </a:path>
            </a:pathLst>
          </a:custGeom>
          <a:noFill/>
          <a:ln w="19050">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61109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to Solve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21</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2708650"/>
            <a:ext cx="5462382" cy="3075202"/>
          </a:xfrm>
          <a:prstGeom prst="rect">
            <a:avLst/>
          </a:prstGeom>
        </p:spPr>
      </p:pic>
      <p:sp>
        <p:nvSpPr>
          <p:cNvPr id="31" name="右箭头 30"/>
          <p:cNvSpPr/>
          <p:nvPr/>
        </p:nvSpPr>
        <p:spPr>
          <a:xfrm>
            <a:off x="6597256" y="4084535"/>
            <a:ext cx="1104782"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内容占位符 2"/>
          <p:cNvSpPr>
            <a:spLocks noGrp="1"/>
          </p:cNvSpPr>
          <p:nvPr>
            <p:ph idx="1"/>
          </p:nvPr>
        </p:nvSpPr>
        <p:spPr>
          <a:xfrm>
            <a:off x="838200" y="1213837"/>
            <a:ext cx="10134600" cy="4963126"/>
          </a:xfrm>
        </p:spPr>
        <p:txBody>
          <a:bodyPr/>
          <a:lstStyle/>
          <a:p>
            <a:r>
              <a:rPr lang="en-US" altLang="zh-CN" dirty="0">
                <a:sym typeface="Wingdings" panose="05000000000000000000" pitchFamily="2" charset="2"/>
              </a:rPr>
              <a:t>How to schedule the pipeline</a:t>
            </a:r>
            <a:r>
              <a:rPr lang="en-US" altLang="zh-CN" dirty="0" smtClean="0">
                <a:sym typeface="Wingdings" panose="05000000000000000000" pitchFamily="2" charset="2"/>
              </a:rPr>
              <a:t>?</a:t>
            </a:r>
          </a:p>
          <a:p>
            <a:r>
              <a:rPr lang="en-US" altLang="zh-CN" dirty="0" smtClean="0">
                <a:sym typeface="Wingdings" panose="05000000000000000000" pitchFamily="2" charset="2"/>
              </a:rPr>
              <a:t>How </a:t>
            </a:r>
            <a:r>
              <a:rPr lang="en-US" altLang="zh-CN" dirty="0">
                <a:sym typeface="Wingdings" panose="05000000000000000000" pitchFamily="2" charset="2"/>
              </a:rPr>
              <a:t>to partition the model</a:t>
            </a:r>
            <a:r>
              <a:rPr lang="en-US" altLang="zh-CN" dirty="0" smtClean="0">
                <a:sym typeface="Wingdings" panose="05000000000000000000" pitchFamily="2" charset="2"/>
              </a:rPr>
              <a:t>?</a:t>
            </a:r>
            <a:endParaRPr lang="en-US" altLang="zh-CN" dirty="0">
              <a:sym typeface="Wingdings" panose="05000000000000000000" pitchFamily="2" charset="2"/>
            </a:endParaRPr>
          </a:p>
        </p:txBody>
      </p:sp>
      <p:sp>
        <p:nvSpPr>
          <p:cNvPr id="38" name="矩形 37"/>
          <p:cNvSpPr/>
          <p:nvPr/>
        </p:nvSpPr>
        <p:spPr>
          <a:xfrm>
            <a:off x="8085333" y="2901219"/>
            <a:ext cx="3102936" cy="300472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8774366" y="3117327"/>
            <a:ext cx="1738361" cy="369332"/>
          </a:xfrm>
          <a:prstGeom prst="rect">
            <a:avLst/>
          </a:prstGeom>
          <a:noFill/>
        </p:spPr>
        <p:txBody>
          <a:bodyPr wrap="none" rtlCol="0">
            <a:spAutoFit/>
          </a:bodyPr>
          <a:lstStyle/>
          <a:p>
            <a:r>
              <a:rPr lang="en-US" altLang="zh-CN" dirty="0"/>
              <a:t>Virtual Worker 1</a:t>
            </a:r>
            <a:endParaRPr lang="zh-CN" altLang="en-US" dirty="0"/>
          </a:p>
        </p:txBody>
      </p:sp>
      <p:sp>
        <p:nvSpPr>
          <p:cNvPr id="46" name="圆角矩形 45"/>
          <p:cNvSpPr/>
          <p:nvPr/>
        </p:nvSpPr>
        <p:spPr>
          <a:xfrm>
            <a:off x="9040656" y="3645325"/>
            <a:ext cx="1192290" cy="334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47" name="圆角矩形 46"/>
          <p:cNvSpPr/>
          <p:nvPr/>
        </p:nvSpPr>
        <p:spPr>
          <a:xfrm>
            <a:off x="9040656" y="4215875"/>
            <a:ext cx="1192290" cy="33422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48" name="圆角矩形 47"/>
          <p:cNvSpPr/>
          <p:nvPr/>
        </p:nvSpPr>
        <p:spPr>
          <a:xfrm>
            <a:off x="9040656" y="4786425"/>
            <a:ext cx="1192290" cy="3342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9" name="圆角矩形 48"/>
          <p:cNvSpPr/>
          <p:nvPr/>
        </p:nvSpPr>
        <p:spPr>
          <a:xfrm>
            <a:off x="9040656" y="5356975"/>
            <a:ext cx="1192290" cy="3342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GPU-D</a:t>
            </a:r>
            <a:endParaRPr lang="zh-CN" altLang="en-US" dirty="0"/>
          </a:p>
        </p:txBody>
      </p:sp>
      <p:sp>
        <p:nvSpPr>
          <p:cNvPr id="8" name="任意多边形 7"/>
          <p:cNvSpPr/>
          <p:nvPr/>
        </p:nvSpPr>
        <p:spPr>
          <a:xfrm>
            <a:off x="2657139" y="2710927"/>
            <a:ext cx="1925619" cy="1495313"/>
          </a:xfrm>
          <a:custGeom>
            <a:avLst/>
            <a:gdLst>
              <a:gd name="connsiteX0" fmla="*/ 1861073 w 1925619"/>
              <a:gd name="connsiteY0" fmla="*/ 1086522 h 1495313"/>
              <a:gd name="connsiteX1" fmla="*/ 1516828 w 1925619"/>
              <a:gd name="connsiteY1" fmla="*/ 1086522 h 1495313"/>
              <a:gd name="connsiteX2" fmla="*/ 1516828 w 1925619"/>
              <a:gd name="connsiteY2" fmla="*/ 0 h 1495313"/>
              <a:gd name="connsiteX3" fmla="*/ 0 w 1925619"/>
              <a:gd name="connsiteY3" fmla="*/ 0 h 1495313"/>
              <a:gd name="connsiteX4" fmla="*/ 0 w 1925619"/>
              <a:gd name="connsiteY4" fmla="*/ 1495313 h 1495313"/>
              <a:gd name="connsiteX5" fmla="*/ 1925619 w 1925619"/>
              <a:gd name="connsiteY5" fmla="*/ 1495313 h 1495313"/>
              <a:gd name="connsiteX6" fmla="*/ 1861073 w 1925619"/>
              <a:gd name="connsiteY6" fmla="*/ 1086522 h 14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619" h="1495313">
                <a:moveTo>
                  <a:pt x="1861073" y="1086522"/>
                </a:moveTo>
                <a:lnTo>
                  <a:pt x="1516828" y="1086522"/>
                </a:lnTo>
                <a:lnTo>
                  <a:pt x="1516828" y="0"/>
                </a:lnTo>
                <a:lnTo>
                  <a:pt x="0" y="0"/>
                </a:lnTo>
                <a:lnTo>
                  <a:pt x="0" y="1495313"/>
                </a:lnTo>
                <a:lnTo>
                  <a:pt x="1925619" y="1495313"/>
                </a:lnTo>
                <a:lnTo>
                  <a:pt x="1861073" y="1086522"/>
                </a:lnTo>
                <a:close/>
              </a:path>
            </a:pathLst>
          </a:custGeom>
          <a:noFill/>
          <a:ln w="19050">
            <a:solidFill>
              <a:srgbClr val="FFD9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699247" y="4378362"/>
            <a:ext cx="5174428" cy="1376979"/>
          </a:xfrm>
          <a:custGeom>
            <a:avLst/>
            <a:gdLst>
              <a:gd name="connsiteX0" fmla="*/ 0 w 5174428"/>
              <a:gd name="connsiteY0" fmla="*/ 150607 h 1376979"/>
              <a:gd name="connsiteX1" fmla="*/ 0 w 5174428"/>
              <a:gd name="connsiteY1" fmla="*/ 1376979 h 1376979"/>
              <a:gd name="connsiteX2" fmla="*/ 5174428 w 5174428"/>
              <a:gd name="connsiteY2" fmla="*/ 1376979 h 1376979"/>
              <a:gd name="connsiteX3" fmla="*/ 5174428 w 5174428"/>
              <a:gd name="connsiteY3" fmla="*/ 376518 h 1376979"/>
              <a:gd name="connsiteX4" fmla="*/ 3539266 w 5174428"/>
              <a:gd name="connsiteY4" fmla="*/ 376518 h 1376979"/>
              <a:gd name="connsiteX5" fmla="*/ 3539266 w 5174428"/>
              <a:gd name="connsiteY5" fmla="*/ 0 h 1376979"/>
              <a:gd name="connsiteX6" fmla="*/ 2259106 w 5174428"/>
              <a:gd name="connsiteY6" fmla="*/ 0 h 1376979"/>
              <a:gd name="connsiteX7" fmla="*/ 2259106 w 5174428"/>
              <a:gd name="connsiteY7" fmla="*/ 172123 h 1376979"/>
              <a:gd name="connsiteX8" fmla="*/ 10758 w 5174428"/>
              <a:gd name="connsiteY8" fmla="*/ 172123 h 1376979"/>
              <a:gd name="connsiteX9" fmla="*/ 0 w 5174428"/>
              <a:gd name="connsiteY9" fmla="*/ 150607 h 137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4428" h="1376979">
                <a:moveTo>
                  <a:pt x="0" y="150607"/>
                </a:moveTo>
                <a:lnTo>
                  <a:pt x="0" y="1376979"/>
                </a:lnTo>
                <a:lnTo>
                  <a:pt x="5174428" y="1376979"/>
                </a:lnTo>
                <a:lnTo>
                  <a:pt x="5174428" y="376518"/>
                </a:lnTo>
                <a:lnTo>
                  <a:pt x="3539266" y="376518"/>
                </a:lnTo>
                <a:lnTo>
                  <a:pt x="3539266" y="0"/>
                </a:lnTo>
                <a:lnTo>
                  <a:pt x="2259106" y="0"/>
                </a:lnTo>
                <a:lnTo>
                  <a:pt x="2259106" y="172123"/>
                </a:lnTo>
                <a:lnTo>
                  <a:pt x="10758" y="172123"/>
                </a:lnTo>
                <a:lnTo>
                  <a:pt x="0" y="150607"/>
                </a:lnTo>
                <a:close/>
              </a:path>
            </a:pathLst>
          </a:cu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710005" y="3442447"/>
            <a:ext cx="1839557" cy="1032734"/>
          </a:xfrm>
          <a:custGeom>
            <a:avLst/>
            <a:gdLst>
              <a:gd name="connsiteX0" fmla="*/ 0 w 1839557"/>
              <a:gd name="connsiteY0" fmla="*/ 10758 h 1032734"/>
              <a:gd name="connsiteX1" fmla="*/ 0 w 1839557"/>
              <a:gd name="connsiteY1" fmla="*/ 1032734 h 1032734"/>
              <a:gd name="connsiteX2" fmla="*/ 1839557 w 1839557"/>
              <a:gd name="connsiteY2" fmla="*/ 1032734 h 1032734"/>
              <a:gd name="connsiteX3" fmla="*/ 1839557 w 1839557"/>
              <a:gd name="connsiteY3" fmla="*/ 0 h 1032734"/>
              <a:gd name="connsiteX4" fmla="*/ 0 w 1839557"/>
              <a:gd name="connsiteY4" fmla="*/ 10758 h 10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57" h="1032734">
                <a:moveTo>
                  <a:pt x="0" y="10758"/>
                </a:moveTo>
                <a:lnTo>
                  <a:pt x="0" y="1032734"/>
                </a:lnTo>
                <a:lnTo>
                  <a:pt x="1839557" y="1032734"/>
                </a:lnTo>
                <a:lnTo>
                  <a:pt x="1839557" y="0"/>
                </a:lnTo>
                <a:lnTo>
                  <a:pt x="0" y="10758"/>
                </a:lnTo>
                <a:close/>
              </a:path>
            </a:pathLst>
          </a:custGeom>
          <a:noFill/>
          <a:ln w="1905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4381500" y="3371850"/>
            <a:ext cx="2006600" cy="1358900"/>
          </a:xfrm>
          <a:custGeom>
            <a:avLst/>
            <a:gdLst>
              <a:gd name="connsiteX0" fmla="*/ 0 w 2006600"/>
              <a:gd name="connsiteY0" fmla="*/ 0 h 1358900"/>
              <a:gd name="connsiteX1" fmla="*/ 0 w 2006600"/>
              <a:gd name="connsiteY1" fmla="*/ 450850 h 1358900"/>
              <a:gd name="connsiteX2" fmla="*/ 330200 w 2006600"/>
              <a:gd name="connsiteY2" fmla="*/ 450850 h 1358900"/>
              <a:gd name="connsiteX3" fmla="*/ 330200 w 2006600"/>
              <a:gd name="connsiteY3" fmla="*/ 1358900 h 1358900"/>
              <a:gd name="connsiteX4" fmla="*/ 2006600 w 2006600"/>
              <a:gd name="connsiteY4" fmla="*/ 1358900 h 1358900"/>
              <a:gd name="connsiteX5" fmla="*/ 2006600 w 2006600"/>
              <a:gd name="connsiteY5" fmla="*/ 25400 h 1358900"/>
              <a:gd name="connsiteX6" fmla="*/ 0 w 2006600"/>
              <a:gd name="connsiteY6" fmla="*/ 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600" h="1358900">
                <a:moveTo>
                  <a:pt x="0" y="0"/>
                </a:moveTo>
                <a:lnTo>
                  <a:pt x="0" y="450850"/>
                </a:lnTo>
                <a:lnTo>
                  <a:pt x="330200" y="450850"/>
                </a:lnTo>
                <a:lnTo>
                  <a:pt x="330200" y="1358900"/>
                </a:lnTo>
                <a:lnTo>
                  <a:pt x="2006600" y="1358900"/>
                </a:lnTo>
                <a:lnTo>
                  <a:pt x="2006600" y="25400"/>
                </a:lnTo>
                <a:lnTo>
                  <a:pt x="0" y="0"/>
                </a:lnTo>
                <a:close/>
              </a:path>
            </a:pathLst>
          </a:custGeom>
          <a:noFill/>
          <a:ln w="19050">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1270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schedule the pipeline?</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22</a:t>
            </a:fld>
            <a:endParaRPr lang="zh-CN" altLang="en-US"/>
          </a:p>
        </p:txBody>
      </p:sp>
      <p:pic>
        <p:nvPicPr>
          <p:cNvPr id="8" name="内容占位符 7"/>
          <p:cNvPicPr>
            <a:picLocks noGrp="1" noChangeAspect="1"/>
          </p:cNvPicPr>
          <p:nvPr>
            <p:ph idx="1"/>
          </p:nvPr>
        </p:nvPicPr>
        <p:blipFill>
          <a:blip r:embed="rId3"/>
          <a:stretch>
            <a:fillRect/>
          </a:stretch>
        </p:blipFill>
        <p:spPr>
          <a:xfrm>
            <a:off x="117337" y="3586260"/>
            <a:ext cx="4895238" cy="1876190"/>
          </a:xfrm>
          <a:prstGeom prst="rect">
            <a:avLst/>
          </a:prstGeom>
        </p:spPr>
      </p:pic>
      <p:pic>
        <p:nvPicPr>
          <p:cNvPr id="9" name="图片 8"/>
          <p:cNvPicPr>
            <a:picLocks noChangeAspect="1"/>
          </p:cNvPicPr>
          <p:nvPr/>
        </p:nvPicPr>
        <p:blipFill>
          <a:blip r:embed="rId4"/>
          <a:stretch>
            <a:fillRect/>
          </a:stretch>
        </p:blipFill>
        <p:spPr>
          <a:xfrm>
            <a:off x="5966908" y="3629292"/>
            <a:ext cx="5942857" cy="2161905"/>
          </a:xfrm>
          <a:prstGeom prst="rect">
            <a:avLst/>
          </a:prstGeom>
        </p:spPr>
      </p:pic>
      <p:pic>
        <p:nvPicPr>
          <p:cNvPr id="10" name="图片 9"/>
          <p:cNvPicPr>
            <a:picLocks noChangeAspect="1"/>
          </p:cNvPicPr>
          <p:nvPr/>
        </p:nvPicPr>
        <p:blipFill>
          <a:blip r:embed="rId5"/>
          <a:stretch>
            <a:fillRect/>
          </a:stretch>
        </p:blipFill>
        <p:spPr>
          <a:xfrm>
            <a:off x="3957384" y="6023017"/>
            <a:ext cx="4019048" cy="333333"/>
          </a:xfrm>
          <a:prstGeom prst="rect">
            <a:avLst/>
          </a:prstGeom>
        </p:spPr>
      </p:pic>
      <p:sp>
        <p:nvSpPr>
          <p:cNvPr id="11" name="内容占位符 2"/>
          <p:cNvSpPr txBox="1">
            <a:spLocks/>
          </p:cNvSpPr>
          <p:nvPr/>
        </p:nvSpPr>
        <p:spPr>
          <a:xfrm>
            <a:off x="838200" y="1213836"/>
            <a:ext cx="10134600" cy="4939537"/>
          </a:xfrm>
          <a:prstGeom prst="rect">
            <a:avLst/>
          </a:prstGeom>
        </p:spPr>
        <p:txBody>
          <a:bodyPr vert="horz" lIns="91440" tIns="45720" rIns="91440" bIns="45720">
            <a:normAutofit/>
          </a:bodyPr>
          <a:lstStyle>
            <a:lvl1pPr marL="228600" lvl="0" indent="-228600" algn="l" defTabSz="914400">
              <a:lnSpc>
                <a:spcPct val="90000"/>
              </a:lnSpc>
              <a:spcBef>
                <a:spcPts val="1000"/>
              </a:spcBef>
              <a:buFont typeface="Arial" panose="020B0604020202020204" pitchFamily="34" charset="0"/>
              <a:buChar char="•"/>
              <a:defRPr sz="3200" b="1" kern="1200" baseline="0">
                <a:solidFill>
                  <a:schemeClr val="tx1"/>
                </a:solidFill>
                <a:latin typeface="Gill Sans MT"/>
                <a:ea typeface="微软雅黑" panose="020B0503020204020204" charset="-122"/>
              </a:defRPr>
            </a:lvl1pPr>
            <a:lvl2pPr marL="685800" lvl="1" indent="-228600" algn="l" defTabSz="914400">
              <a:lnSpc>
                <a:spcPct val="90000"/>
              </a:lnSpc>
              <a:spcBef>
                <a:spcPts val="500"/>
              </a:spcBef>
              <a:buFont typeface="Arial" panose="020B0604020202020204" pitchFamily="34" charset="0"/>
              <a:buChar char="•"/>
              <a:defRPr sz="2800" b="1" kern="1200" baseline="0">
                <a:solidFill>
                  <a:schemeClr val="tx1"/>
                </a:solidFill>
                <a:latin typeface="楷体" panose="02010609060101010101" charset="-122"/>
                <a:ea typeface="楷体" panose="02010609060101010101" charset="-122"/>
              </a:defRPr>
            </a:lvl2pPr>
            <a:lvl3pPr marL="1143000" lvl="2" indent="-228600" algn="l" defTabSz="914400">
              <a:lnSpc>
                <a:spcPct val="90000"/>
              </a:lnSpc>
              <a:spcBef>
                <a:spcPts val="500"/>
              </a:spcBef>
              <a:buFont typeface="Arial" panose="020B0604020202020204" pitchFamily="34" charset="0"/>
              <a:buChar char="•"/>
              <a:defRPr sz="2400" b="1" kern="1200" baseline="0">
                <a:solidFill>
                  <a:schemeClr val="tx1"/>
                </a:solidFill>
                <a:latin typeface="楷体" panose="02010609060101010101" charset="-122"/>
                <a:ea typeface="楷体" panose="02010609060101010101" charset="-122"/>
              </a:defRPr>
            </a:lvl3pPr>
            <a:lvl4pPr marL="1600200" lvl="3" indent="-228600" algn="l" defTabSz="914400">
              <a:lnSpc>
                <a:spcPct val="90000"/>
              </a:lnSpc>
              <a:spcBef>
                <a:spcPts val="500"/>
              </a:spcBef>
              <a:buFont typeface="Arial" panose="020B0604020202020204" pitchFamily="34" charset="0"/>
              <a:buChar char="•"/>
              <a:defRPr sz="2000" b="1" kern="1200" baseline="0">
                <a:solidFill>
                  <a:schemeClr val="tx1"/>
                </a:solidFill>
                <a:latin typeface="楷体" panose="02010609060101010101" charset="-122"/>
                <a:ea typeface="楷体" panose="02010609060101010101" charset="-122"/>
              </a:defRPr>
            </a:lvl4pPr>
            <a:lvl5pPr marL="2057400" lvl="4" indent="-228600" algn="l" defTabSz="914400">
              <a:lnSpc>
                <a:spcPct val="90000"/>
              </a:lnSpc>
              <a:spcBef>
                <a:spcPts val="500"/>
              </a:spcBef>
              <a:buFont typeface="Arial" panose="020B0604020202020204" pitchFamily="34" charset="0"/>
              <a:buChar char="•"/>
              <a:defRPr sz="2000" b="1" kern="1200" baseline="0">
                <a:solidFill>
                  <a:schemeClr val="tx1"/>
                </a:solidFill>
                <a:latin typeface="楷体" panose="02010609060101010101" charset="-122"/>
                <a:ea typeface="楷体" panose="02010609060101010101" charset="-122"/>
              </a:defRPr>
            </a:lvl5pPr>
            <a:lvl6pPr marL="2514600" lvl="5"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6pPr>
            <a:lvl7pPr marL="2971800" lvl="6"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7pPr>
            <a:lvl8pPr marL="3429000" lvl="7"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8pPr>
            <a:lvl9pPr marL="3886200" lvl="8" indent="-228600" algn="l" defTabSz="914400">
              <a:lnSpc>
                <a:spcPct val="90000"/>
              </a:lnSpc>
              <a:spcBef>
                <a:spcPts val="500"/>
              </a:spcBef>
              <a:buFont typeface="Arial" panose="020B0604020202020204" pitchFamily="34" charset="0"/>
              <a:buChar char="•"/>
              <a:defRPr sz="1800" kern="1200">
                <a:solidFill>
                  <a:schemeClr val="tx1"/>
                </a:solidFill>
                <a:latin typeface="Times New Roman" panose="02020603050405020304"/>
                <a:ea typeface="微软雅黑" panose="020B0503020204020204" charset="-122"/>
              </a:defRPr>
            </a:lvl9pPr>
          </a:lstStyle>
          <a:p>
            <a:r>
              <a:rPr lang="en-US" altLang="zh-CN" dirty="0">
                <a:sym typeface="Wingdings" panose="05000000000000000000" pitchFamily="2" charset="2"/>
              </a:rPr>
              <a:t>Just like </a:t>
            </a:r>
            <a:r>
              <a:rPr lang="en-US" altLang="zh-CN" dirty="0" err="1">
                <a:sym typeface="Wingdings" panose="05000000000000000000" pitchFamily="2" charset="2"/>
              </a:rPr>
              <a:t>PipeDream</a:t>
            </a:r>
            <a:r>
              <a:rPr lang="en-US" altLang="zh-CN" dirty="0">
                <a:sym typeface="Wingdings" panose="05000000000000000000" pitchFamily="2" charset="2"/>
              </a:rPr>
              <a:t>, but simpler than </a:t>
            </a:r>
            <a:r>
              <a:rPr lang="en-US" altLang="zh-CN" dirty="0" err="1">
                <a:sym typeface="Wingdings" panose="05000000000000000000" pitchFamily="2" charset="2"/>
              </a:rPr>
              <a:t>PipeDream</a:t>
            </a:r>
            <a:r>
              <a:rPr lang="en-US" altLang="zh-CN" dirty="0">
                <a:sym typeface="Wingdings" panose="05000000000000000000" pitchFamily="2" charset="2"/>
              </a:rPr>
              <a:t>.</a:t>
            </a:r>
          </a:p>
          <a:p>
            <a:pPr lvl="1"/>
            <a:r>
              <a:rPr lang="en-US" altLang="zh-CN" dirty="0">
                <a:latin typeface="Gill Sans MT"/>
                <a:sym typeface="Wingdings" panose="05000000000000000000" pitchFamily="2" charset="2"/>
              </a:rPr>
              <a:t>High utilization</a:t>
            </a:r>
          </a:p>
          <a:p>
            <a:pPr lvl="1"/>
            <a:r>
              <a:rPr lang="en-US" altLang="zh-CN" dirty="0">
                <a:latin typeface="Gill Sans MT"/>
                <a:sym typeface="Wingdings" panose="05000000000000000000" pitchFamily="2" charset="2"/>
              </a:rPr>
              <a:t>Staleness</a:t>
            </a:r>
          </a:p>
        </p:txBody>
      </p:sp>
      <p:sp>
        <p:nvSpPr>
          <p:cNvPr id="3" name="矩形 2"/>
          <p:cNvSpPr/>
          <p:nvPr/>
        </p:nvSpPr>
        <p:spPr>
          <a:xfrm>
            <a:off x="0" y="3570889"/>
            <a:ext cx="635698" cy="170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05500" y="3570889"/>
            <a:ext cx="635698" cy="170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3933009" y="3398767"/>
            <a:ext cx="0" cy="327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933009" y="3071549"/>
            <a:ext cx="0" cy="3272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785169" y="3398767"/>
            <a:ext cx="0" cy="3272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041969" y="3398767"/>
            <a:ext cx="0" cy="3272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36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partition the model?</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23</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09" y="2981960"/>
            <a:ext cx="5462382" cy="3075202"/>
          </a:xfrm>
          <a:prstGeom prst="rect">
            <a:avLst/>
          </a:prstGeom>
        </p:spPr>
      </p:pic>
      <p:sp>
        <p:nvSpPr>
          <p:cNvPr id="46" name="圆角矩形 45"/>
          <p:cNvSpPr/>
          <p:nvPr/>
        </p:nvSpPr>
        <p:spPr>
          <a:xfrm>
            <a:off x="6185042" y="6235231"/>
            <a:ext cx="1192290" cy="334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47" name="圆角矩形 46"/>
          <p:cNvSpPr/>
          <p:nvPr/>
        </p:nvSpPr>
        <p:spPr>
          <a:xfrm>
            <a:off x="7393100" y="6235231"/>
            <a:ext cx="1192290" cy="33422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48" name="圆角矩形 47"/>
          <p:cNvSpPr/>
          <p:nvPr/>
        </p:nvSpPr>
        <p:spPr>
          <a:xfrm>
            <a:off x="8601158" y="6235231"/>
            <a:ext cx="1192290" cy="3342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9" name="圆角矩形 48"/>
          <p:cNvSpPr/>
          <p:nvPr/>
        </p:nvSpPr>
        <p:spPr>
          <a:xfrm>
            <a:off x="9809215" y="6235231"/>
            <a:ext cx="1192290" cy="3342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GPU-D</a:t>
            </a:r>
            <a:endParaRPr lang="zh-CN" altLang="en-US" dirty="0"/>
          </a:p>
        </p:txBody>
      </p:sp>
      <p:sp>
        <p:nvSpPr>
          <p:cNvPr id="8" name="任意多边形 7"/>
          <p:cNvSpPr/>
          <p:nvPr/>
        </p:nvSpPr>
        <p:spPr>
          <a:xfrm>
            <a:off x="7784969" y="2984237"/>
            <a:ext cx="1925619" cy="1495313"/>
          </a:xfrm>
          <a:custGeom>
            <a:avLst/>
            <a:gdLst>
              <a:gd name="connsiteX0" fmla="*/ 1861073 w 1925619"/>
              <a:gd name="connsiteY0" fmla="*/ 1086522 h 1495313"/>
              <a:gd name="connsiteX1" fmla="*/ 1516828 w 1925619"/>
              <a:gd name="connsiteY1" fmla="*/ 1086522 h 1495313"/>
              <a:gd name="connsiteX2" fmla="*/ 1516828 w 1925619"/>
              <a:gd name="connsiteY2" fmla="*/ 0 h 1495313"/>
              <a:gd name="connsiteX3" fmla="*/ 0 w 1925619"/>
              <a:gd name="connsiteY3" fmla="*/ 0 h 1495313"/>
              <a:gd name="connsiteX4" fmla="*/ 0 w 1925619"/>
              <a:gd name="connsiteY4" fmla="*/ 1495313 h 1495313"/>
              <a:gd name="connsiteX5" fmla="*/ 1925619 w 1925619"/>
              <a:gd name="connsiteY5" fmla="*/ 1495313 h 1495313"/>
              <a:gd name="connsiteX6" fmla="*/ 1861073 w 1925619"/>
              <a:gd name="connsiteY6" fmla="*/ 1086522 h 14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619" h="1495313">
                <a:moveTo>
                  <a:pt x="1861073" y="1086522"/>
                </a:moveTo>
                <a:lnTo>
                  <a:pt x="1516828" y="1086522"/>
                </a:lnTo>
                <a:lnTo>
                  <a:pt x="1516828" y="0"/>
                </a:lnTo>
                <a:lnTo>
                  <a:pt x="0" y="0"/>
                </a:lnTo>
                <a:lnTo>
                  <a:pt x="0" y="1495313"/>
                </a:lnTo>
                <a:lnTo>
                  <a:pt x="1925619" y="1495313"/>
                </a:lnTo>
                <a:lnTo>
                  <a:pt x="1861073" y="1086522"/>
                </a:lnTo>
                <a:close/>
              </a:path>
            </a:pathLst>
          </a:custGeom>
          <a:noFill/>
          <a:ln w="19050">
            <a:solidFill>
              <a:srgbClr val="FFD9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827077" y="4651672"/>
            <a:ext cx="5174428" cy="1376979"/>
          </a:xfrm>
          <a:custGeom>
            <a:avLst/>
            <a:gdLst>
              <a:gd name="connsiteX0" fmla="*/ 0 w 5174428"/>
              <a:gd name="connsiteY0" fmla="*/ 150607 h 1376979"/>
              <a:gd name="connsiteX1" fmla="*/ 0 w 5174428"/>
              <a:gd name="connsiteY1" fmla="*/ 1376979 h 1376979"/>
              <a:gd name="connsiteX2" fmla="*/ 5174428 w 5174428"/>
              <a:gd name="connsiteY2" fmla="*/ 1376979 h 1376979"/>
              <a:gd name="connsiteX3" fmla="*/ 5174428 w 5174428"/>
              <a:gd name="connsiteY3" fmla="*/ 376518 h 1376979"/>
              <a:gd name="connsiteX4" fmla="*/ 3539266 w 5174428"/>
              <a:gd name="connsiteY4" fmla="*/ 376518 h 1376979"/>
              <a:gd name="connsiteX5" fmla="*/ 3539266 w 5174428"/>
              <a:gd name="connsiteY5" fmla="*/ 0 h 1376979"/>
              <a:gd name="connsiteX6" fmla="*/ 2259106 w 5174428"/>
              <a:gd name="connsiteY6" fmla="*/ 0 h 1376979"/>
              <a:gd name="connsiteX7" fmla="*/ 2259106 w 5174428"/>
              <a:gd name="connsiteY7" fmla="*/ 172123 h 1376979"/>
              <a:gd name="connsiteX8" fmla="*/ 10758 w 5174428"/>
              <a:gd name="connsiteY8" fmla="*/ 172123 h 1376979"/>
              <a:gd name="connsiteX9" fmla="*/ 0 w 5174428"/>
              <a:gd name="connsiteY9" fmla="*/ 150607 h 137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4428" h="1376979">
                <a:moveTo>
                  <a:pt x="0" y="150607"/>
                </a:moveTo>
                <a:lnTo>
                  <a:pt x="0" y="1376979"/>
                </a:lnTo>
                <a:lnTo>
                  <a:pt x="5174428" y="1376979"/>
                </a:lnTo>
                <a:lnTo>
                  <a:pt x="5174428" y="376518"/>
                </a:lnTo>
                <a:lnTo>
                  <a:pt x="3539266" y="376518"/>
                </a:lnTo>
                <a:lnTo>
                  <a:pt x="3539266" y="0"/>
                </a:lnTo>
                <a:lnTo>
                  <a:pt x="2259106" y="0"/>
                </a:lnTo>
                <a:lnTo>
                  <a:pt x="2259106" y="172123"/>
                </a:lnTo>
                <a:lnTo>
                  <a:pt x="10758" y="172123"/>
                </a:lnTo>
                <a:lnTo>
                  <a:pt x="0" y="150607"/>
                </a:lnTo>
                <a:close/>
              </a:path>
            </a:pathLst>
          </a:cu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837835" y="3715757"/>
            <a:ext cx="1839557" cy="1032734"/>
          </a:xfrm>
          <a:custGeom>
            <a:avLst/>
            <a:gdLst>
              <a:gd name="connsiteX0" fmla="*/ 0 w 1839557"/>
              <a:gd name="connsiteY0" fmla="*/ 10758 h 1032734"/>
              <a:gd name="connsiteX1" fmla="*/ 0 w 1839557"/>
              <a:gd name="connsiteY1" fmla="*/ 1032734 h 1032734"/>
              <a:gd name="connsiteX2" fmla="*/ 1839557 w 1839557"/>
              <a:gd name="connsiteY2" fmla="*/ 1032734 h 1032734"/>
              <a:gd name="connsiteX3" fmla="*/ 1839557 w 1839557"/>
              <a:gd name="connsiteY3" fmla="*/ 0 h 1032734"/>
              <a:gd name="connsiteX4" fmla="*/ 0 w 1839557"/>
              <a:gd name="connsiteY4" fmla="*/ 10758 h 10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57" h="1032734">
                <a:moveTo>
                  <a:pt x="0" y="10758"/>
                </a:moveTo>
                <a:lnTo>
                  <a:pt x="0" y="1032734"/>
                </a:lnTo>
                <a:lnTo>
                  <a:pt x="1839557" y="1032734"/>
                </a:lnTo>
                <a:lnTo>
                  <a:pt x="1839557" y="0"/>
                </a:lnTo>
                <a:lnTo>
                  <a:pt x="0" y="10758"/>
                </a:lnTo>
                <a:close/>
              </a:path>
            </a:pathLst>
          </a:custGeom>
          <a:noFill/>
          <a:ln w="1905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509330" y="3645160"/>
            <a:ext cx="2006600" cy="1358900"/>
          </a:xfrm>
          <a:custGeom>
            <a:avLst/>
            <a:gdLst>
              <a:gd name="connsiteX0" fmla="*/ 0 w 2006600"/>
              <a:gd name="connsiteY0" fmla="*/ 0 h 1358900"/>
              <a:gd name="connsiteX1" fmla="*/ 0 w 2006600"/>
              <a:gd name="connsiteY1" fmla="*/ 450850 h 1358900"/>
              <a:gd name="connsiteX2" fmla="*/ 330200 w 2006600"/>
              <a:gd name="connsiteY2" fmla="*/ 450850 h 1358900"/>
              <a:gd name="connsiteX3" fmla="*/ 330200 w 2006600"/>
              <a:gd name="connsiteY3" fmla="*/ 1358900 h 1358900"/>
              <a:gd name="connsiteX4" fmla="*/ 2006600 w 2006600"/>
              <a:gd name="connsiteY4" fmla="*/ 1358900 h 1358900"/>
              <a:gd name="connsiteX5" fmla="*/ 2006600 w 2006600"/>
              <a:gd name="connsiteY5" fmla="*/ 25400 h 1358900"/>
              <a:gd name="connsiteX6" fmla="*/ 0 w 2006600"/>
              <a:gd name="connsiteY6" fmla="*/ 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600" h="1358900">
                <a:moveTo>
                  <a:pt x="0" y="0"/>
                </a:moveTo>
                <a:lnTo>
                  <a:pt x="0" y="450850"/>
                </a:lnTo>
                <a:lnTo>
                  <a:pt x="330200" y="450850"/>
                </a:lnTo>
                <a:lnTo>
                  <a:pt x="330200" y="1358900"/>
                </a:lnTo>
                <a:lnTo>
                  <a:pt x="2006600" y="1358900"/>
                </a:lnTo>
                <a:lnTo>
                  <a:pt x="2006600" y="25400"/>
                </a:lnTo>
                <a:lnTo>
                  <a:pt x="0" y="0"/>
                </a:lnTo>
                <a:close/>
              </a:path>
            </a:pathLst>
          </a:custGeom>
          <a:noFill/>
          <a:ln w="19050">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02941" y="3371512"/>
            <a:ext cx="441146" cy="369332"/>
          </a:xfrm>
          <a:prstGeom prst="rect">
            <a:avLst/>
          </a:prstGeom>
          <a:noFill/>
        </p:spPr>
        <p:txBody>
          <a:bodyPr wrap="none" rtlCol="0">
            <a:spAutoFit/>
          </a:bodyPr>
          <a:lstStyle/>
          <a:p>
            <a:r>
              <a:rPr lang="en-US" altLang="zh-CN" dirty="0"/>
              <a:t>T</a:t>
            </a:r>
            <a:r>
              <a:rPr lang="en-US" altLang="zh-CN" dirty="0" smtClean="0"/>
              <a:t>2</a:t>
            </a:r>
            <a:endParaRPr lang="zh-CN" altLang="en-US" dirty="0"/>
          </a:p>
        </p:txBody>
      </p:sp>
      <p:sp>
        <p:nvSpPr>
          <p:cNvPr id="19" name="文本框 18"/>
          <p:cNvSpPr txBox="1"/>
          <p:nvPr/>
        </p:nvSpPr>
        <p:spPr>
          <a:xfrm>
            <a:off x="6002941" y="5592199"/>
            <a:ext cx="441146" cy="369332"/>
          </a:xfrm>
          <a:prstGeom prst="rect">
            <a:avLst/>
          </a:prstGeom>
          <a:noFill/>
        </p:spPr>
        <p:txBody>
          <a:bodyPr wrap="none" rtlCol="0">
            <a:spAutoFit/>
          </a:bodyPr>
          <a:lstStyle/>
          <a:p>
            <a:r>
              <a:rPr lang="en-US" altLang="zh-CN" dirty="0" smtClean="0"/>
              <a:t>T1</a:t>
            </a:r>
            <a:endParaRPr lang="zh-CN" altLang="en-US" dirty="0"/>
          </a:p>
        </p:txBody>
      </p:sp>
      <p:sp>
        <p:nvSpPr>
          <p:cNvPr id="20" name="文本框 19"/>
          <p:cNvSpPr txBox="1"/>
          <p:nvPr/>
        </p:nvSpPr>
        <p:spPr>
          <a:xfrm>
            <a:off x="10988865" y="4599868"/>
            <a:ext cx="441146" cy="369332"/>
          </a:xfrm>
          <a:prstGeom prst="rect">
            <a:avLst/>
          </a:prstGeom>
          <a:noFill/>
        </p:spPr>
        <p:txBody>
          <a:bodyPr wrap="none" rtlCol="0">
            <a:spAutoFit/>
          </a:bodyPr>
          <a:lstStyle/>
          <a:p>
            <a:r>
              <a:rPr lang="en-US" altLang="zh-CN" dirty="0" smtClean="0"/>
              <a:t>T3</a:t>
            </a:r>
            <a:endParaRPr lang="zh-CN" altLang="en-US" dirty="0"/>
          </a:p>
        </p:txBody>
      </p:sp>
      <p:sp>
        <p:nvSpPr>
          <p:cNvPr id="21" name="文本框 20"/>
          <p:cNvSpPr txBox="1"/>
          <p:nvPr/>
        </p:nvSpPr>
        <p:spPr>
          <a:xfrm>
            <a:off x="7795484" y="2972836"/>
            <a:ext cx="441146" cy="369332"/>
          </a:xfrm>
          <a:prstGeom prst="rect">
            <a:avLst/>
          </a:prstGeom>
          <a:noFill/>
        </p:spPr>
        <p:txBody>
          <a:bodyPr wrap="none" rtlCol="0">
            <a:spAutoFit/>
          </a:bodyPr>
          <a:lstStyle/>
          <a:p>
            <a:r>
              <a:rPr lang="en-US" altLang="zh-CN" dirty="0" smtClean="0"/>
              <a:t>T4</a:t>
            </a:r>
            <a:endParaRPr lang="zh-CN" altLang="en-US" dirty="0"/>
          </a:p>
        </p:txBody>
      </p:sp>
      <p:sp>
        <p:nvSpPr>
          <p:cNvPr id="22" name="内容占位符 2"/>
          <p:cNvSpPr>
            <a:spLocks noGrp="1"/>
          </p:cNvSpPr>
          <p:nvPr>
            <p:ph idx="1"/>
          </p:nvPr>
        </p:nvSpPr>
        <p:spPr>
          <a:xfrm>
            <a:off x="838200" y="1213836"/>
            <a:ext cx="10134600" cy="4939537"/>
          </a:xfrm>
        </p:spPr>
        <p:txBody>
          <a:bodyPr>
            <a:normAutofit/>
          </a:bodyPr>
          <a:lstStyle/>
          <a:p>
            <a:r>
              <a:rPr lang="en-US" altLang="zh-CN" dirty="0">
                <a:sym typeface="Wingdings" panose="05000000000000000000" pitchFamily="2" charset="2"/>
              </a:rPr>
              <a:t>Partition algorithm</a:t>
            </a:r>
          </a:p>
          <a:p>
            <a:pPr lvl="1"/>
            <a:r>
              <a:rPr lang="en-US" altLang="zh-CN" dirty="0" smtClean="0">
                <a:latin typeface="Gill Sans MT"/>
                <a:sym typeface="Wingdings" panose="05000000000000000000" pitchFamily="2" charset="2"/>
              </a:rPr>
              <a:t>Minimize: max(T1,T2,T3,T4)+communication cost</a:t>
            </a:r>
          </a:p>
          <a:p>
            <a:pPr lvl="1"/>
            <a:r>
              <a:rPr lang="en-US" altLang="zh-CN" dirty="0" smtClean="0">
                <a:latin typeface="Gill Sans MT"/>
                <a:sym typeface="Wingdings" panose="05000000000000000000" pitchFamily="2" charset="2"/>
              </a:rPr>
              <a:t>Constraint: memory requirement</a:t>
            </a:r>
          </a:p>
          <a:p>
            <a:pPr lvl="1"/>
            <a:r>
              <a:rPr lang="en-US" altLang="zh-CN" dirty="0" smtClean="0">
                <a:latin typeface="Gill Sans MT"/>
                <a:sym typeface="Wingdings" panose="05000000000000000000" pitchFamily="2" charset="2"/>
              </a:rPr>
              <a:t>Tool</a:t>
            </a:r>
            <a:r>
              <a:rPr lang="en-US" altLang="zh-CN" dirty="0">
                <a:latin typeface="Gill Sans MT"/>
                <a:sym typeface="Wingdings" panose="05000000000000000000" pitchFamily="2" charset="2"/>
              </a:rPr>
              <a:t>: </a:t>
            </a:r>
            <a:r>
              <a:rPr lang="en-US" altLang="zh-CN" dirty="0" smtClean="0">
                <a:latin typeface="Gill Sans MT"/>
                <a:sym typeface="Wingdings" panose="05000000000000000000" pitchFamily="2" charset="2"/>
              </a:rPr>
              <a:t>CPLEX</a:t>
            </a:r>
            <a:endParaRPr lang="en-US" altLang="zh-CN" dirty="0" smtClean="0">
              <a:sym typeface="Wingdings" panose="05000000000000000000" pitchFamily="2" charset="2"/>
            </a:endParaRPr>
          </a:p>
          <a:p>
            <a:pPr lvl="1"/>
            <a:endParaRPr lang="en-US" altLang="zh-CN" dirty="0">
              <a:sym typeface="Wingdings" panose="05000000000000000000" pitchFamily="2" charset="2"/>
            </a:endParaRPr>
          </a:p>
        </p:txBody>
      </p:sp>
    </p:spTree>
    <p:extLst>
      <p:ext uri="{BB962C8B-B14F-4D97-AF65-F5344CB8AC3E}">
        <p14:creationId xmlns:p14="http://schemas.microsoft.com/office/powerpoint/2010/main" val="2194494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How to partition the model?</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24</a:t>
            </a:fld>
            <a:endParaRPr lang="zh-CN" altLang="en-US"/>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09" y="2981960"/>
            <a:ext cx="5462382" cy="3075202"/>
          </a:xfrm>
          <a:prstGeom prst="rect">
            <a:avLst/>
          </a:prstGeom>
        </p:spPr>
      </p:pic>
      <p:sp>
        <p:nvSpPr>
          <p:cNvPr id="46" name="圆角矩形 45"/>
          <p:cNvSpPr/>
          <p:nvPr/>
        </p:nvSpPr>
        <p:spPr>
          <a:xfrm>
            <a:off x="6185042" y="6235231"/>
            <a:ext cx="1192290" cy="334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47" name="圆角矩形 46"/>
          <p:cNvSpPr/>
          <p:nvPr/>
        </p:nvSpPr>
        <p:spPr>
          <a:xfrm>
            <a:off x="7393100" y="6235231"/>
            <a:ext cx="1192290" cy="33422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48" name="圆角矩形 47"/>
          <p:cNvSpPr/>
          <p:nvPr/>
        </p:nvSpPr>
        <p:spPr>
          <a:xfrm>
            <a:off x="8601158" y="6235231"/>
            <a:ext cx="1192290" cy="3342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49" name="圆角矩形 48"/>
          <p:cNvSpPr/>
          <p:nvPr/>
        </p:nvSpPr>
        <p:spPr>
          <a:xfrm>
            <a:off x="9809215" y="6235231"/>
            <a:ext cx="1192290" cy="33422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GPU-D</a:t>
            </a:r>
            <a:endParaRPr lang="zh-CN" altLang="en-US" dirty="0"/>
          </a:p>
        </p:txBody>
      </p:sp>
      <p:sp>
        <p:nvSpPr>
          <p:cNvPr id="8" name="任意多边形 7"/>
          <p:cNvSpPr/>
          <p:nvPr/>
        </p:nvSpPr>
        <p:spPr>
          <a:xfrm>
            <a:off x="7784969" y="2984237"/>
            <a:ext cx="1925619" cy="1495313"/>
          </a:xfrm>
          <a:custGeom>
            <a:avLst/>
            <a:gdLst>
              <a:gd name="connsiteX0" fmla="*/ 1861073 w 1925619"/>
              <a:gd name="connsiteY0" fmla="*/ 1086522 h 1495313"/>
              <a:gd name="connsiteX1" fmla="*/ 1516828 w 1925619"/>
              <a:gd name="connsiteY1" fmla="*/ 1086522 h 1495313"/>
              <a:gd name="connsiteX2" fmla="*/ 1516828 w 1925619"/>
              <a:gd name="connsiteY2" fmla="*/ 0 h 1495313"/>
              <a:gd name="connsiteX3" fmla="*/ 0 w 1925619"/>
              <a:gd name="connsiteY3" fmla="*/ 0 h 1495313"/>
              <a:gd name="connsiteX4" fmla="*/ 0 w 1925619"/>
              <a:gd name="connsiteY4" fmla="*/ 1495313 h 1495313"/>
              <a:gd name="connsiteX5" fmla="*/ 1925619 w 1925619"/>
              <a:gd name="connsiteY5" fmla="*/ 1495313 h 1495313"/>
              <a:gd name="connsiteX6" fmla="*/ 1861073 w 1925619"/>
              <a:gd name="connsiteY6" fmla="*/ 1086522 h 14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5619" h="1495313">
                <a:moveTo>
                  <a:pt x="1861073" y="1086522"/>
                </a:moveTo>
                <a:lnTo>
                  <a:pt x="1516828" y="1086522"/>
                </a:lnTo>
                <a:lnTo>
                  <a:pt x="1516828" y="0"/>
                </a:lnTo>
                <a:lnTo>
                  <a:pt x="0" y="0"/>
                </a:lnTo>
                <a:lnTo>
                  <a:pt x="0" y="1495313"/>
                </a:lnTo>
                <a:lnTo>
                  <a:pt x="1925619" y="1495313"/>
                </a:lnTo>
                <a:lnTo>
                  <a:pt x="1861073" y="1086522"/>
                </a:lnTo>
                <a:close/>
              </a:path>
            </a:pathLst>
          </a:custGeom>
          <a:noFill/>
          <a:ln w="19050">
            <a:solidFill>
              <a:srgbClr val="FFD9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5827077" y="4651672"/>
            <a:ext cx="5174428" cy="1376979"/>
          </a:xfrm>
          <a:custGeom>
            <a:avLst/>
            <a:gdLst>
              <a:gd name="connsiteX0" fmla="*/ 0 w 5174428"/>
              <a:gd name="connsiteY0" fmla="*/ 150607 h 1376979"/>
              <a:gd name="connsiteX1" fmla="*/ 0 w 5174428"/>
              <a:gd name="connsiteY1" fmla="*/ 1376979 h 1376979"/>
              <a:gd name="connsiteX2" fmla="*/ 5174428 w 5174428"/>
              <a:gd name="connsiteY2" fmla="*/ 1376979 h 1376979"/>
              <a:gd name="connsiteX3" fmla="*/ 5174428 w 5174428"/>
              <a:gd name="connsiteY3" fmla="*/ 376518 h 1376979"/>
              <a:gd name="connsiteX4" fmla="*/ 3539266 w 5174428"/>
              <a:gd name="connsiteY4" fmla="*/ 376518 h 1376979"/>
              <a:gd name="connsiteX5" fmla="*/ 3539266 w 5174428"/>
              <a:gd name="connsiteY5" fmla="*/ 0 h 1376979"/>
              <a:gd name="connsiteX6" fmla="*/ 2259106 w 5174428"/>
              <a:gd name="connsiteY6" fmla="*/ 0 h 1376979"/>
              <a:gd name="connsiteX7" fmla="*/ 2259106 w 5174428"/>
              <a:gd name="connsiteY7" fmla="*/ 172123 h 1376979"/>
              <a:gd name="connsiteX8" fmla="*/ 10758 w 5174428"/>
              <a:gd name="connsiteY8" fmla="*/ 172123 h 1376979"/>
              <a:gd name="connsiteX9" fmla="*/ 0 w 5174428"/>
              <a:gd name="connsiteY9" fmla="*/ 150607 h 137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4428" h="1376979">
                <a:moveTo>
                  <a:pt x="0" y="150607"/>
                </a:moveTo>
                <a:lnTo>
                  <a:pt x="0" y="1376979"/>
                </a:lnTo>
                <a:lnTo>
                  <a:pt x="5174428" y="1376979"/>
                </a:lnTo>
                <a:lnTo>
                  <a:pt x="5174428" y="376518"/>
                </a:lnTo>
                <a:lnTo>
                  <a:pt x="3539266" y="376518"/>
                </a:lnTo>
                <a:lnTo>
                  <a:pt x="3539266" y="0"/>
                </a:lnTo>
                <a:lnTo>
                  <a:pt x="2259106" y="0"/>
                </a:lnTo>
                <a:lnTo>
                  <a:pt x="2259106" y="172123"/>
                </a:lnTo>
                <a:lnTo>
                  <a:pt x="10758" y="172123"/>
                </a:lnTo>
                <a:lnTo>
                  <a:pt x="0" y="150607"/>
                </a:lnTo>
                <a:close/>
              </a:path>
            </a:pathLst>
          </a:cu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837835" y="3715757"/>
            <a:ext cx="1839557" cy="1032734"/>
          </a:xfrm>
          <a:custGeom>
            <a:avLst/>
            <a:gdLst>
              <a:gd name="connsiteX0" fmla="*/ 0 w 1839557"/>
              <a:gd name="connsiteY0" fmla="*/ 10758 h 1032734"/>
              <a:gd name="connsiteX1" fmla="*/ 0 w 1839557"/>
              <a:gd name="connsiteY1" fmla="*/ 1032734 h 1032734"/>
              <a:gd name="connsiteX2" fmla="*/ 1839557 w 1839557"/>
              <a:gd name="connsiteY2" fmla="*/ 1032734 h 1032734"/>
              <a:gd name="connsiteX3" fmla="*/ 1839557 w 1839557"/>
              <a:gd name="connsiteY3" fmla="*/ 0 h 1032734"/>
              <a:gd name="connsiteX4" fmla="*/ 0 w 1839557"/>
              <a:gd name="connsiteY4" fmla="*/ 10758 h 10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57" h="1032734">
                <a:moveTo>
                  <a:pt x="0" y="10758"/>
                </a:moveTo>
                <a:lnTo>
                  <a:pt x="0" y="1032734"/>
                </a:lnTo>
                <a:lnTo>
                  <a:pt x="1839557" y="1032734"/>
                </a:lnTo>
                <a:lnTo>
                  <a:pt x="1839557" y="0"/>
                </a:lnTo>
                <a:lnTo>
                  <a:pt x="0" y="10758"/>
                </a:lnTo>
                <a:close/>
              </a:path>
            </a:pathLst>
          </a:custGeom>
          <a:noFill/>
          <a:ln w="1905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9509330" y="3645160"/>
            <a:ext cx="2006600" cy="1358900"/>
          </a:xfrm>
          <a:custGeom>
            <a:avLst/>
            <a:gdLst>
              <a:gd name="connsiteX0" fmla="*/ 0 w 2006600"/>
              <a:gd name="connsiteY0" fmla="*/ 0 h 1358900"/>
              <a:gd name="connsiteX1" fmla="*/ 0 w 2006600"/>
              <a:gd name="connsiteY1" fmla="*/ 450850 h 1358900"/>
              <a:gd name="connsiteX2" fmla="*/ 330200 w 2006600"/>
              <a:gd name="connsiteY2" fmla="*/ 450850 h 1358900"/>
              <a:gd name="connsiteX3" fmla="*/ 330200 w 2006600"/>
              <a:gd name="connsiteY3" fmla="*/ 1358900 h 1358900"/>
              <a:gd name="connsiteX4" fmla="*/ 2006600 w 2006600"/>
              <a:gd name="connsiteY4" fmla="*/ 1358900 h 1358900"/>
              <a:gd name="connsiteX5" fmla="*/ 2006600 w 2006600"/>
              <a:gd name="connsiteY5" fmla="*/ 25400 h 1358900"/>
              <a:gd name="connsiteX6" fmla="*/ 0 w 2006600"/>
              <a:gd name="connsiteY6" fmla="*/ 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600" h="1358900">
                <a:moveTo>
                  <a:pt x="0" y="0"/>
                </a:moveTo>
                <a:lnTo>
                  <a:pt x="0" y="450850"/>
                </a:lnTo>
                <a:lnTo>
                  <a:pt x="330200" y="450850"/>
                </a:lnTo>
                <a:lnTo>
                  <a:pt x="330200" y="1358900"/>
                </a:lnTo>
                <a:lnTo>
                  <a:pt x="2006600" y="1358900"/>
                </a:lnTo>
                <a:lnTo>
                  <a:pt x="2006600" y="25400"/>
                </a:lnTo>
                <a:lnTo>
                  <a:pt x="0" y="0"/>
                </a:lnTo>
                <a:close/>
              </a:path>
            </a:pathLst>
          </a:custGeom>
          <a:noFill/>
          <a:ln w="19050">
            <a:solidFill>
              <a:srgbClr val="92D05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615492" y="2829261"/>
            <a:ext cx="6035040" cy="4028739"/>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内容占位符 2"/>
          <p:cNvSpPr>
            <a:spLocks noGrp="1"/>
          </p:cNvSpPr>
          <p:nvPr>
            <p:ph idx="1"/>
          </p:nvPr>
        </p:nvSpPr>
        <p:spPr>
          <a:xfrm>
            <a:off x="838200" y="1213836"/>
            <a:ext cx="10134600" cy="4939537"/>
          </a:xfrm>
        </p:spPr>
        <p:txBody>
          <a:bodyPr>
            <a:normAutofit lnSpcReduction="10000"/>
          </a:bodyPr>
          <a:lstStyle/>
          <a:p>
            <a:r>
              <a:rPr lang="en-US" altLang="zh-CN" dirty="0">
                <a:sym typeface="Wingdings" panose="05000000000000000000" pitchFamily="2" charset="2"/>
              </a:rPr>
              <a:t>Partition algorithm</a:t>
            </a:r>
          </a:p>
          <a:p>
            <a:pPr lvl="1"/>
            <a:r>
              <a:rPr lang="en-US" altLang="zh-CN" dirty="0">
                <a:latin typeface="Gill Sans MT"/>
                <a:sym typeface="Wingdings" panose="05000000000000000000" pitchFamily="2" charset="2"/>
              </a:rPr>
              <a:t>Minimize: max(T1,T2,T3,T4)+communication cost</a:t>
            </a:r>
          </a:p>
          <a:p>
            <a:pPr lvl="1"/>
            <a:r>
              <a:rPr lang="en-US" altLang="zh-CN" dirty="0">
                <a:latin typeface="Gill Sans MT"/>
                <a:sym typeface="Wingdings" panose="05000000000000000000" pitchFamily="2" charset="2"/>
              </a:rPr>
              <a:t>Constraint: memory requirement</a:t>
            </a:r>
          </a:p>
          <a:p>
            <a:pPr lvl="1"/>
            <a:r>
              <a:rPr lang="en-US" altLang="zh-CN" dirty="0">
                <a:latin typeface="Gill Sans MT"/>
                <a:sym typeface="Wingdings" panose="05000000000000000000" pitchFamily="2" charset="2"/>
              </a:rPr>
              <a:t>Tool: CPLEX</a:t>
            </a:r>
            <a:endParaRPr lang="en-US" altLang="zh-CN" dirty="0">
              <a:sym typeface="Wingdings" panose="05000000000000000000" pitchFamily="2" charset="2"/>
            </a:endParaRPr>
          </a:p>
          <a:p>
            <a:r>
              <a:rPr lang="en-US" altLang="zh-CN" dirty="0" smtClean="0">
                <a:sym typeface="Wingdings" panose="05000000000000000000" pitchFamily="2" charset="2"/>
              </a:rPr>
              <a:t>Computation </a:t>
            </a:r>
            <a:r>
              <a:rPr lang="en-US" altLang="zh-CN" dirty="0">
                <a:sym typeface="Wingdings" panose="05000000000000000000" pitchFamily="2" charset="2"/>
              </a:rPr>
              <a:t>cost</a:t>
            </a:r>
          </a:p>
          <a:p>
            <a:pPr lvl="1"/>
            <a:r>
              <a:rPr lang="en-US" altLang="zh-CN" dirty="0">
                <a:latin typeface="Gill Sans MT"/>
                <a:sym typeface="Wingdings" panose="05000000000000000000" pitchFamily="2" charset="2"/>
              </a:rPr>
              <a:t>Profile execution time of each layer of different GPUs</a:t>
            </a:r>
          </a:p>
          <a:p>
            <a:r>
              <a:rPr lang="en-US" altLang="zh-CN" dirty="0">
                <a:sym typeface="Wingdings" panose="05000000000000000000" pitchFamily="2" charset="2"/>
              </a:rPr>
              <a:t>Communication cost</a:t>
            </a:r>
          </a:p>
          <a:p>
            <a:pPr lvl="1"/>
            <a:r>
              <a:rPr lang="en-US" altLang="zh-CN" dirty="0" smtClean="0">
                <a:latin typeface="Gill Sans MT"/>
                <a:sym typeface="Wingdings" panose="05000000000000000000" pitchFamily="2" charset="2"/>
              </a:rPr>
              <a:t>Intra-node(</a:t>
            </a:r>
            <a:r>
              <a:rPr lang="en-US" altLang="zh-CN" dirty="0" err="1" smtClean="0">
                <a:latin typeface="Gill Sans MT"/>
                <a:sym typeface="Wingdings" panose="05000000000000000000" pitchFamily="2" charset="2"/>
              </a:rPr>
              <a:t>PCIe</a:t>
            </a:r>
            <a:r>
              <a:rPr lang="en-US" altLang="zh-CN" dirty="0" smtClean="0">
                <a:latin typeface="Gill Sans MT"/>
                <a:sym typeface="Wingdings" panose="05000000000000000000" pitchFamily="2" charset="2"/>
              </a:rPr>
              <a:t>): </a:t>
            </a:r>
            <a:r>
              <a:rPr lang="en-US" altLang="zh-CN" i="1" dirty="0" smtClean="0">
                <a:latin typeface="Times New Roman" panose="02020603050405020304" pitchFamily="18" charset="0"/>
                <a:cs typeface="Times New Roman" panose="02020603050405020304" pitchFamily="18" charset="0"/>
                <a:sym typeface="Wingdings" panose="05000000000000000000" pitchFamily="2" charset="2"/>
              </a:rPr>
              <a:t>Size*</a:t>
            </a:r>
            <a:r>
              <a:rPr lang="en-US" altLang="zh-CN" i="1" dirty="0" err="1">
                <a:latin typeface="Times New Roman" panose="02020603050405020304" pitchFamily="18" charset="0"/>
                <a:cs typeface="Times New Roman" panose="02020603050405020304" pitchFamily="18" charset="0"/>
                <a:sym typeface="Wingdings" panose="05000000000000000000" pitchFamily="2" charset="2"/>
              </a:rPr>
              <a:t>K</a:t>
            </a:r>
            <a:r>
              <a:rPr lang="en-US" altLang="zh-CN" i="1" baseline="-25000" dirty="0" err="1" smtClean="0">
                <a:latin typeface="Times New Roman" panose="02020603050405020304" pitchFamily="18" charset="0"/>
                <a:cs typeface="Times New Roman" panose="02020603050405020304" pitchFamily="18" charset="0"/>
                <a:sym typeface="Wingdings" panose="05000000000000000000" pitchFamily="2" charset="2"/>
              </a:rPr>
              <a:t>scaling</a:t>
            </a:r>
            <a:r>
              <a:rPr lang="en-US" altLang="zh-CN" i="1" baseline="-25000" dirty="0" smtClean="0">
                <a:latin typeface="Times New Roman" panose="02020603050405020304" pitchFamily="18" charset="0"/>
                <a:cs typeface="Times New Roman" panose="02020603050405020304" pitchFamily="18" charset="0"/>
                <a:sym typeface="Wingdings" panose="05000000000000000000" pitchFamily="2" charset="2"/>
              </a:rPr>
              <a:t>-down</a:t>
            </a:r>
            <a:endParaRPr lang="en-US" altLang="zh-CN" i="1" dirty="0">
              <a:latin typeface="Times New Roman" panose="02020603050405020304" pitchFamily="18" charset="0"/>
              <a:cs typeface="Times New Roman" panose="02020603050405020304" pitchFamily="18" charset="0"/>
              <a:sym typeface="Wingdings" panose="05000000000000000000" pitchFamily="2" charset="2"/>
            </a:endParaRPr>
          </a:p>
          <a:p>
            <a:pPr lvl="1"/>
            <a:r>
              <a:rPr lang="en-US" altLang="zh-CN" dirty="0" smtClean="0">
                <a:latin typeface="Gill Sans MT"/>
                <a:sym typeface="Wingdings" panose="05000000000000000000" pitchFamily="2" charset="2"/>
              </a:rPr>
              <a:t>Inter-node(</a:t>
            </a:r>
            <a:r>
              <a:rPr lang="en-US" altLang="zh-CN" dirty="0" err="1" smtClean="0">
                <a:latin typeface="Gill Sans MT"/>
                <a:sym typeface="Wingdings" panose="05000000000000000000" pitchFamily="2" charset="2"/>
              </a:rPr>
              <a:t>Infiniband</a:t>
            </a:r>
            <a:r>
              <a:rPr lang="en-US" altLang="zh-CN" dirty="0" smtClean="0">
                <a:latin typeface="Gill Sans MT"/>
                <a:sym typeface="Wingdings" panose="05000000000000000000" pitchFamily="2" charset="2"/>
              </a:rPr>
              <a:t> 56Gbps):Use </a:t>
            </a:r>
            <a:r>
              <a:rPr lang="en-US" altLang="zh-CN" dirty="0">
                <a:latin typeface="Gill Sans MT"/>
                <a:sym typeface="Wingdings" panose="05000000000000000000" pitchFamily="2" charset="2"/>
              </a:rPr>
              <a:t>linear regression to estimate</a:t>
            </a:r>
          </a:p>
          <a:p>
            <a:pPr lvl="1"/>
            <a:endParaRPr lang="en-US" altLang="zh-CN" dirty="0">
              <a:sym typeface="Wingdings" panose="05000000000000000000" pitchFamily="2" charset="2"/>
            </a:endParaRPr>
          </a:p>
        </p:txBody>
      </p:sp>
    </p:spTree>
    <p:extLst>
      <p:ext uri="{BB962C8B-B14F-4D97-AF65-F5344CB8AC3E}">
        <p14:creationId xmlns:p14="http://schemas.microsoft.com/office/powerpoint/2010/main" val="3584538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Outline</a:t>
            </a:r>
            <a:endParaRPr lang="zh-CN" altLang="en-US" dirty="0"/>
          </a:p>
        </p:txBody>
      </p:sp>
      <p:sp>
        <p:nvSpPr>
          <p:cNvPr id="7" name="内容占位符 6"/>
          <p:cNvSpPr>
            <a:spLocks noGrp="1"/>
          </p:cNvSpPr>
          <p:nvPr>
            <p:ph idx="1"/>
          </p:nvPr>
        </p:nvSpPr>
        <p:spPr/>
        <p:txBody>
          <a:bodyPr/>
          <a:lstStyle/>
          <a:p>
            <a:r>
              <a:rPr lang="en-US" altLang="zh-CN" dirty="0">
                <a:solidFill>
                  <a:schemeClr val="bg2">
                    <a:lumMod val="75000"/>
                  </a:schemeClr>
                </a:solidFill>
              </a:rPr>
              <a:t>Background</a:t>
            </a:r>
          </a:p>
          <a:p>
            <a:r>
              <a:rPr lang="en-US" altLang="zh-CN" dirty="0"/>
              <a:t>Design</a:t>
            </a:r>
          </a:p>
          <a:p>
            <a:pPr lvl="1"/>
            <a:r>
              <a:rPr lang="en-US" altLang="zh-CN" dirty="0">
                <a:solidFill>
                  <a:srgbClr val="AFABAB"/>
                </a:solidFill>
                <a:latin typeface="Gill Sans MT"/>
              </a:rPr>
              <a:t>Pipeline Model Parallelism within VW</a:t>
            </a:r>
          </a:p>
          <a:p>
            <a:pPr lvl="1"/>
            <a:r>
              <a:rPr lang="en-US" altLang="zh-CN" dirty="0">
                <a:latin typeface="Gill Sans MT"/>
              </a:rPr>
              <a:t>Data parallelism with multiple VWs</a:t>
            </a:r>
          </a:p>
          <a:p>
            <a:r>
              <a:rPr lang="en-US" altLang="zh-CN" dirty="0">
                <a:solidFill>
                  <a:schemeClr val="bg2">
                    <a:lumMod val="75000"/>
                  </a:schemeClr>
                </a:solidFill>
              </a:rPr>
              <a:t>Evaluation</a:t>
            </a:r>
          </a:p>
          <a:p>
            <a:r>
              <a:rPr lang="en-US" altLang="zh-CN" dirty="0">
                <a:solidFill>
                  <a:schemeClr val="bg2">
                    <a:lumMod val="75000"/>
                  </a:schemeClr>
                </a:solidFill>
              </a:rPr>
              <a:t>Conclusion</a:t>
            </a:r>
          </a:p>
        </p:txBody>
      </p:sp>
      <p:sp>
        <p:nvSpPr>
          <p:cNvPr id="8" name="灯片编号占位符 7"/>
          <p:cNvSpPr>
            <a:spLocks noGrp="1"/>
          </p:cNvSpPr>
          <p:nvPr>
            <p:ph type="sldNum" sz="quarter" idx="12"/>
          </p:nvPr>
        </p:nvSpPr>
        <p:spPr/>
        <p:txBody>
          <a:bodyPr/>
          <a:lstStyle/>
          <a:p>
            <a:fld id="{9121FD29-422F-4C06-A400-AB8263BE8C66}" type="slidenum">
              <a:rPr lang="zh-CN" altLang="en-US" smtClean="0"/>
              <a:t>25</a:t>
            </a:fld>
            <a:endParaRPr lang="zh-CN" altLang="en-US"/>
          </a:p>
        </p:txBody>
      </p:sp>
    </p:spTree>
    <p:extLst>
      <p:ext uri="{BB962C8B-B14F-4D97-AF65-F5344CB8AC3E}">
        <p14:creationId xmlns:p14="http://schemas.microsoft.com/office/powerpoint/2010/main" val="4192063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9121FD29-422F-4C06-A400-AB8263BE8C66}" type="slidenum">
              <a:rPr lang="zh-CN" altLang="en-US" smtClean="0"/>
              <a:t>26</a:t>
            </a:fld>
            <a:endParaRPr lang="zh-CN" altLang="en-US"/>
          </a:p>
        </p:txBody>
      </p:sp>
      <p:sp>
        <p:nvSpPr>
          <p:cNvPr id="3" name="标题 1">
            <a:extLst>
              <a:ext uri="{FF2B5EF4-FFF2-40B4-BE49-F238E27FC236}">
                <a16:creationId xmlns:a16="http://schemas.microsoft.com/office/drawing/2014/main" id="{B2E9699C-C6B3-4967-BADD-75775B49F5F5}"/>
              </a:ext>
            </a:extLst>
          </p:cNvPr>
          <p:cNvSpPr>
            <a:spLocks noGrp="1"/>
          </p:cNvSpPr>
          <p:nvPr>
            <p:ph type="title"/>
          </p:nvPr>
        </p:nvSpPr>
        <p:spPr>
          <a:xfrm>
            <a:off x="838200" y="388797"/>
            <a:ext cx="10515600" cy="688515"/>
          </a:xfrm>
        </p:spPr>
        <p:txBody>
          <a:bodyPr>
            <a:normAutofit/>
          </a:bodyPr>
          <a:lstStyle/>
          <a:p>
            <a:r>
              <a:rPr lang="en-US" altLang="zh-CN" b="1" dirty="0"/>
              <a:t>Data Parallelism with Multiple VWs</a:t>
            </a:r>
            <a:endParaRPr lang="zh-CN" altLang="en-US" dirty="0"/>
          </a:p>
        </p:txBody>
      </p:sp>
      <p:cxnSp>
        <p:nvCxnSpPr>
          <p:cNvPr id="93" name="直接箭头连接符 92">
            <a:extLst>
              <a:ext uri="{FF2B5EF4-FFF2-40B4-BE49-F238E27FC236}">
                <a16:creationId xmlns:a16="http://schemas.microsoft.com/office/drawing/2014/main" id="{1A24AF41-675F-4B69-9AD3-BB0221518FEB}"/>
              </a:ext>
            </a:extLst>
          </p:cNvPr>
          <p:cNvCxnSpPr>
            <a:cxnSpLocks/>
          </p:cNvCxnSpPr>
          <p:nvPr/>
        </p:nvCxnSpPr>
        <p:spPr>
          <a:xfrm>
            <a:off x="9073319" y="1925752"/>
            <a:ext cx="832141"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F1E8C70A-2A7C-408E-AADF-8DB7EC7311F7}"/>
              </a:ext>
            </a:extLst>
          </p:cNvPr>
          <p:cNvCxnSpPr>
            <a:cxnSpLocks/>
          </p:cNvCxnSpPr>
          <p:nvPr/>
        </p:nvCxnSpPr>
        <p:spPr>
          <a:xfrm>
            <a:off x="9073319" y="2305802"/>
            <a:ext cx="832141"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0" name="文本框 99">
            <a:extLst>
              <a:ext uri="{FF2B5EF4-FFF2-40B4-BE49-F238E27FC236}">
                <a16:creationId xmlns:a16="http://schemas.microsoft.com/office/drawing/2014/main" id="{FF8FED93-3C95-4F97-95B1-8D56B3933AAF}"/>
              </a:ext>
            </a:extLst>
          </p:cNvPr>
          <p:cNvSpPr txBox="1"/>
          <p:nvPr/>
        </p:nvSpPr>
        <p:spPr>
          <a:xfrm>
            <a:off x="10112184" y="1715276"/>
            <a:ext cx="671979" cy="369332"/>
          </a:xfrm>
          <a:prstGeom prst="rect">
            <a:avLst/>
          </a:prstGeom>
          <a:noFill/>
        </p:spPr>
        <p:txBody>
          <a:bodyPr wrap="none" rtlCol="0">
            <a:spAutoFit/>
          </a:bodyPr>
          <a:lstStyle/>
          <a:p>
            <a:r>
              <a:rPr lang="en-US" altLang="zh-CN" b="1" dirty="0"/>
              <a:t>Push</a:t>
            </a:r>
            <a:endParaRPr lang="zh-CN" altLang="en-US" b="1" dirty="0"/>
          </a:p>
        </p:txBody>
      </p:sp>
      <p:sp>
        <p:nvSpPr>
          <p:cNvPr id="101" name="文本框 100">
            <a:extLst>
              <a:ext uri="{FF2B5EF4-FFF2-40B4-BE49-F238E27FC236}">
                <a16:creationId xmlns:a16="http://schemas.microsoft.com/office/drawing/2014/main" id="{DCD300E3-9DA4-4C4D-9493-1663B001E78F}"/>
              </a:ext>
            </a:extLst>
          </p:cNvPr>
          <p:cNvSpPr txBox="1"/>
          <p:nvPr/>
        </p:nvSpPr>
        <p:spPr>
          <a:xfrm>
            <a:off x="10150655" y="2084608"/>
            <a:ext cx="582211" cy="369332"/>
          </a:xfrm>
          <a:prstGeom prst="rect">
            <a:avLst/>
          </a:prstGeom>
          <a:noFill/>
        </p:spPr>
        <p:txBody>
          <a:bodyPr wrap="none" rtlCol="0">
            <a:spAutoFit/>
          </a:bodyPr>
          <a:lstStyle/>
          <a:p>
            <a:r>
              <a:rPr lang="en-US" altLang="zh-CN" b="1" dirty="0"/>
              <a:t>Pull</a:t>
            </a:r>
            <a:endParaRPr lang="zh-CN" altLang="en-US" b="1" dirty="0"/>
          </a:p>
        </p:txBody>
      </p:sp>
      <p:grpSp>
        <p:nvGrpSpPr>
          <p:cNvPr id="107" name="组合 106">
            <a:extLst>
              <a:ext uri="{FF2B5EF4-FFF2-40B4-BE49-F238E27FC236}">
                <a16:creationId xmlns:a16="http://schemas.microsoft.com/office/drawing/2014/main" id="{D8695DCC-5103-40CB-81EF-4A9B7912AC3E}"/>
              </a:ext>
            </a:extLst>
          </p:cNvPr>
          <p:cNvGrpSpPr/>
          <p:nvPr/>
        </p:nvGrpSpPr>
        <p:grpSpPr>
          <a:xfrm>
            <a:off x="982705" y="1405326"/>
            <a:ext cx="7024744" cy="4623010"/>
            <a:chOff x="2431228" y="1405326"/>
            <a:chExt cx="7024744" cy="4623010"/>
          </a:xfrm>
        </p:grpSpPr>
        <p:grpSp>
          <p:nvGrpSpPr>
            <p:cNvPr id="19" name="组合 18">
              <a:extLst>
                <a:ext uri="{FF2B5EF4-FFF2-40B4-BE49-F238E27FC236}">
                  <a16:creationId xmlns:a16="http://schemas.microsoft.com/office/drawing/2014/main" id="{2C96A078-4016-40BD-8F5D-23D9A786D2A2}"/>
                </a:ext>
              </a:extLst>
            </p:cNvPr>
            <p:cNvGrpSpPr/>
            <p:nvPr/>
          </p:nvGrpSpPr>
          <p:grpSpPr>
            <a:xfrm>
              <a:off x="2606370" y="3106431"/>
              <a:ext cx="1390628" cy="1502536"/>
              <a:chOff x="6708979" y="1772416"/>
              <a:chExt cx="1366242" cy="1502535"/>
            </a:xfrm>
          </p:grpSpPr>
          <p:sp>
            <p:nvSpPr>
              <p:cNvPr id="66" name="矩形 65">
                <a:extLst>
                  <a:ext uri="{FF2B5EF4-FFF2-40B4-BE49-F238E27FC236}">
                    <a16:creationId xmlns:a16="http://schemas.microsoft.com/office/drawing/2014/main" id="{A0D4A656-9022-4E00-8731-7A3EEAB7FD35}"/>
                  </a:ext>
                </a:extLst>
              </p:cNvPr>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67" name="圆角矩形 6">
                <a:extLst>
                  <a:ext uri="{FF2B5EF4-FFF2-40B4-BE49-F238E27FC236}">
                    <a16:creationId xmlns:a16="http://schemas.microsoft.com/office/drawing/2014/main" id="{852810CE-AEB2-45EB-A6EF-B8DFF6455A51}"/>
                  </a:ext>
                </a:extLst>
              </p:cNvPr>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68" name="圆角矩形 7">
                <a:extLst>
                  <a:ext uri="{FF2B5EF4-FFF2-40B4-BE49-F238E27FC236}">
                    <a16:creationId xmlns:a16="http://schemas.microsoft.com/office/drawing/2014/main" id="{7C86CFF9-E951-409E-97D6-A4F7DCC81F09}"/>
                  </a:ext>
                </a:extLst>
              </p:cNvPr>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69" name="圆角矩形 8">
                <a:extLst>
                  <a:ext uri="{FF2B5EF4-FFF2-40B4-BE49-F238E27FC236}">
                    <a16:creationId xmlns:a16="http://schemas.microsoft.com/office/drawing/2014/main" id="{5BEC64A8-C28B-4FC6-ABE0-0F482FAFF69E}"/>
                  </a:ext>
                </a:extLst>
              </p:cNvPr>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70" name="圆角矩形 9">
                <a:extLst>
                  <a:ext uri="{FF2B5EF4-FFF2-40B4-BE49-F238E27FC236}">
                    <a16:creationId xmlns:a16="http://schemas.microsoft.com/office/drawing/2014/main" id="{38C61C22-E6EB-49D9-B598-62D6F6A4F4E6}"/>
                  </a:ext>
                </a:extLst>
              </p:cNvPr>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cxnSp>
            <p:nvCxnSpPr>
              <p:cNvPr id="71" name="直接箭头连接符 70">
                <a:extLst>
                  <a:ext uri="{FF2B5EF4-FFF2-40B4-BE49-F238E27FC236}">
                    <a16:creationId xmlns:a16="http://schemas.microsoft.com/office/drawing/2014/main" id="{3748630B-5454-4A4E-A27D-E785A808AF8B}"/>
                  </a:ext>
                </a:extLst>
              </p:cNvPr>
              <p:cNvCxnSpPr>
                <a:stCxn id="68" idx="0"/>
                <a:endCxn id="6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72" name="直接箭头连接符 71">
                <a:extLst>
                  <a:ext uri="{FF2B5EF4-FFF2-40B4-BE49-F238E27FC236}">
                    <a16:creationId xmlns:a16="http://schemas.microsoft.com/office/drawing/2014/main" id="{C9C5BB93-169B-47BA-A889-8506EC3207E0}"/>
                  </a:ext>
                </a:extLst>
              </p:cNvPr>
              <p:cNvCxnSpPr>
                <a:stCxn id="69" idx="0"/>
                <a:endCxn id="6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73" name="直接箭头连接符 72">
                <a:extLst>
                  <a:ext uri="{FF2B5EF4-FFF2-40B4-BE49-F238E27FC236}">
                    <a16:creationId xmlns:a16="http://schemas.microsoft.com/office/drawing/2014/main" id="{DAB66F7A-21B4-4646-AAE4-0532FCDEE67C}"/>
                  </a:ext>
                </a:extLst>
              </p:cNvPr>
              <p:cNvCxnSpPr>
                <a:stCxn id="70" idx="0"/>
                <a:endCxn id="6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74" name="直接箭头连接符 73">
                <a:extLst>
                  <a:ext uri="{FF2B5EF4-FFF2-40B4-BE49-F238E27FC236}">
                    <a16:creationId xmlns:a16="http://schemas.microsoft.com/office/drawing/2014/main" id="{47F149C0-981F-4ABB-9153-ADE0BDADACB0}"/>
                  </a:ext>
                </a:extLst>
              </p:cNvPr>
              <p:cNvCxnSpPr>
                <a:stCxn id="70" idx="0"/>
                <a:endCxn id="6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75" name="文本框 14">
                <a:extLst>
                  <a:ext uri="{FF2B5EF4-FFF2-40B4-BE49-F238E27FC236}">
                    <a16:creationId xmlns:a16="http://schemas.microsoft.com/office/drawing/2014/main" id="{7A91E7CA-6288-4AB6-92D9-BA4149E9B569}"/>
                  </a:ext>
                </a:extLst>
              </p:cNvPr>
              <p:cNvSpPr txBox="1"/>
              <p:nvPr/>
            </p:nvSpPr>
            <p:spPr>
              <a:xfrm>
                <a:off x="7065876" y="2905619"/>
                <a:ext cx="672794" cy="369332"/>
              </a:xfrm>
              <a:prstGeom prst="rect">
                <a:avLst/>
              </a:prstGeom>
              <a:noFill/>
            </p:spPr>
            <p:txBody>
              <a:bodyPr wrap="none">
                <a:spAutoFit/>
              </a:bodyP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r>
                  <a:rPr lang="en-US" altLang="zh-CN" dirty="0"/>
                  <a:t>VW</a:t>
                </a:r>
                <a:r>
                  <a:rPr lang="en-US" dirty="0"/>
                  <a:t>1</a:t>
                </a:r>
                <a:endParaRPr lang="zh-CN" dirty="0"/>
              </a:p>
            </p:txBody>
          </p:sp>
        </p:grpSp>
        <p:grpSp>
          <p:nvGrpSpPr>
            <p:cNvPr id="20" name="组合 19">
              <a:extLst>
                <a:ext uri="{FF2B5EF4-FFF2-40B4-BE49-F238E27FC236}">
                  <a16:creationId xmlns:a16="http://schemas.microsoft.com/office/drawing/2014/main" id="{206B4FBF-7CC2-4CD8-972E-24B8DF311481}"/>
                </a:ext>
              </a:extLst>
            </p:cNvPr>
            <p:cNvGrpSpPr/>
            <p:nvPr/>
          </p:nvGrpSpPr>
          <p:grpSpPr>
            <a:xfrm>
              <a:off x="4418806" y="3106430"/>
              <a:ext cx="1390628" cy="1502536"/>
              <a:chOff x="6708979" y="1772416"/>
              <a:chExt cx="1366242" cy="1502535"/>
            </a:xfrm>
          </p:grpSpPr>
          <p:sp>
            <p:nvSpPr>
              <p:cNvPr id="56" name="矩形 55">
                <a:extLst>
                  <a:ext uri="{FF2B5EF4-FFF2-40B4-BE49-F238E27FC236}">
                    <a16:creationId xmlns:a16="http://schemas.microsoft.com/office/drawing/2014/main" id="{5D580785-B53D-4379-8846-29D2EB20D9D3}"/>
                  </a:ext>
                </a:extLst>
              </p:cNvPr>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57" name="圆角矩形 17">
                <a:extLst>
                  <a:ext uri="{FF2B5EF4-FFF2-40B4-BE49-F238E27FC236}">
                    <a16:creationId xmlns:a16="http://schemas.microsoft.com/office/drawing/2014/main" id="{AACD8FAB-09F4-4BC4-B382-272209D6C4D4}"/>
                  </a:ext>
                </a:extLst>
              </p:cNvPr>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58" name="圆角矩形 18">
                <a:extLst>
                  <a:ext uri="{FF2B5EF4-FFF2-40B4-BE49-F238E27FC236}">
                    <a16:creationId xmlns:a16="http://schemas.microsoft.com/office/drawing/2014/main" id="{9A3FD59A-623A-43C3-A9CC-4AAFB9227AFA}"/>
                  </a:ext>
                </a:extLst>
              </p:cNvPr>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59" name="圆角矩形 19">
                <a:extLst>
                  <a:ext uri="{FF2B5EF4-FFF2-40B4-BE49-F238E27FC236}">
                    <a16:creationId xmlns:a16="http://schemas.microsoft.com/office/drawing/2014/main" id="{74160E0F-4B39-4177-8368-16B9A00BC0B4}"/>
                  </a:ext>
                </a:extLst>
              </p:cNvPr>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60" name="圆角矩形 20">
                <a:extLst>
                  <a:ext uri="{FF2B5EF4-FFF2-40B4-BE49-F238E27FC236}">
                    <a16:creationId xmlns:a16="http://schemas.microsoft.com/office/drawing/2014/main" id="{88E2D0D8-D2AA-49A8-9471-F6B8E5EAD5AF}"/>
                  </a:ext>
                </a:extLst>
              </p:cNvPr>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cxnSp>
            <p:nvCxnSpPr>
              <p:cNvPr id="61" name="直接箭头连接符 60">
                <a:extLst>
                  <a:ext uri="{FF2B5EF4-FFF2-40B4-BE49-F238E27FC236}">
                    <a16:creationId xmlns:a16="http://schemas.microsoft.com/office/drawing/2014/main" id="{CEA5E8F0-1211-4390-A85E-4A521D63249B}"/>
                  </a:ext>
                </a:extLst>
              </p:cNvPr>
              <p:cNvCxnSpPr>
                <a:stCxn id="58" idx="0"/>
                <a:endCxn id="5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62" name="直接箭头连接符 61">
                <a:extLst>
                  <a:ext uri="{FF2B5EF4-FFF2-40B4-BE49-F238E27FC236}">
                    <a16:creationId xmlns:a16="http://schemas.microsoft.com/office/drawing/2014/main" id="{51E17905-2EEA-4CB3-869F-DDCD090D8C06}"/>
                  </a:ext>
                </a:extLst>
              </p:cNvPr>
              <p:cNvCxnSpPr>
                <a:stCxn id="59" idx="0"/>
                <a:endCxn id="5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63" name="直接箭头连接符 62">
                <a:extLst>
                  <a:ext uri="{FF2B5EF4-FFF2-40B4-BE49-F238E27FC236}">
                    <a16:creationId xmlns:a16="http://schemas.microsoft.com/office/drawing/2014/main" id="{F1E55FB7-FFB5-448B-B71B-3ED0F7044181}"/>
                  </a:ext>
                </a:extLst>
              </p:cNvPr>
              <p:cNvCxnSpPr>
                <a:stCxn id="60" idx="0"/>
                <a:endCxn id="5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64" name="直接箭头连接符 63">
                <a:extLst>
                  <a:ext uri="{FF2B5EF4-FFF2-40B4-BE49-F238E27FC236}">
                    <a16:creationId xmlns:a16="http://schemas.microsoft.com/office/drawing/2014/main" id="{FF1F24E0-F6F2-4F10-BD64-F6ED91E26FBE}"/>
                  </a:ext>
                </a:extLst>
              </p:cNvPr>
              <p:cNvCxnSpPr>
                <a:stCxn id="60" idx="0"/>
                <a:endCxn id="5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65" name="文本框 25">
                <a:extLst>
                  <a:ext uri="{FF2B5EF4-FFF2-40B4-BE49-F238E27FC236}">
                    <a16:creationId xmlns:a16="http://schemas.microsoft.com/office/drawing/2014/main" id="{83DF278B-B65E-4A16-8951-A6BEFCAE997F}"/>
                  </a:ext>
                </a:extLst>
              </p:cNvPr>
              <p:cNvSpPr txBox="1"/>
              <p:nvPr/>
            </p:nvSpPr>
            <p:spPr>
              <a:xfrm>
                <a:off x="7065876" y="2905619"/>
                <a:ext cx="672794" cy="369332"/>
              </a:xfrm>
              <a:prstGeom prst="rect">
                <a:avLst/>
              </a:prstGeom>
              <a:noFill/>
            </p:spPr>
            <p:txBody>
              <a:bodyPr wrap="none">
                <a:spAutoFit/>
              </a:bodyP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r>
                  <a:rPr lang="en-US" altLang="zh-CN" dirty="0"/>
                  <a:t>VW</a:t>
                </a:r>
                <a:r>
                  <a:rPr lang="en-US" dirty="0"/>
                  <a:t>2</a:t>
                </a:r>
                <a:endParaRPr lang="zh-CN" dirty="0"/>
              </a:p>
            </p:txBody>
          </p:sp>
        </p:grpSp>
        <p:grpSp>
          <p:nvGrpSpPr>
            <p:cNvPr id="21" name="组合 20">
              <a:extLst>
                <a:ext uri="{FF2B5EF4-FFF2-40B4-BE49-F238E27FC236}">
                  <a16:creationId xmlns:a16="http://schemas.microsoft.com/office/drawing/2014/main" id="{1D44B130-4125-4539-9B77-5278196CF84A}"/>
                </a:ext>
              </a:extLst>
            </p:cNvPr>
            <p:cNvGrpSpPr/>
            <p:nvPr/>
          </p:nvGrpSpPr>
          <p:grpSpPr>
            <a:xfrm>
              <a:off x="6139234" y="3106430"/>
              <a:ext cx="1390628" cy="1502536"/>
              <a:chOff x="6708979" y="1772416"/>
              <a:chExt cx="1366242" cy="1502535"/>
            </a:xfrm>
          </p:grpSpPr>
          <p:sp>
            <p:nvSpPr>
              <p:cNvPr id="46" name="矩形 45">
                <a:extLst>
                  <a:ext uri="{FF2B5EF4-FFF2-40B4-BE49-F238E27FC236}">
                    <a16:creationId xmlns:a16="http://schemas.microsoft.com/office/drawing/2014/main" id="{FE792904-CF17-4CA3-8108-7D3564031E7C}"/>
                  </a:ext>
                </a:extLst>
              </p:cNvPr>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47" name="圆角矩形 28">
                <a:extLst>
                  <a:ext uri="{FF2B5EF4-FFF2-40B4-BE49-F238E27FC236}">
                    <a16:creationId xmlns:a16="http://schemas.microsoft.com/office/drawing/2014/main" id="{4914BFB9-ACEA-4137-A051-205D479B54CE}"/>
                  </a:ext>
                </a:extLst>
              </p:cNvPr>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48" name="圆角矩形 29">
                <a:extLst>
                  <a:ext uri="{FF2B5EF4-FFF2-40B4-BE49-F238E27FC236}">
                    <a16:creationId xmlns:a16="http://schemas.microsoft.com/office/drawing/2014/main" id="{9F984BB3-5434-454C-8046-AF37EEFC8B72}"/>
                  </a:ext>
                </a:extLst>
              </p:cNvPr>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49" name="圆角矩形 30">
                <a:extLst>
                  <a:ext uri="{FF2B5EF4-FFF2-40B4-BE49-F238E27FC236}">
                    <a16:creationId xmlns:a16="http://schemas.microsoft.com/office/drawing/2014/main" id="{1F5E196D-A832-4CAF-9602-713C94E48DBB}"/>
                  </a:ext>
                </a:extLst>
              </p:cNvPr>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50" name="圆角矩形 31">
                <a:extLst>
                  <a:ext uri="{FF2B5EF4-FFF2-40B4-BE49-F238E27FC236}">
                    <a16:creationId xmlns:a16="http://schemas.microsoft.com/office/drawing/2014/main" id="{0029E3F9-EB83-4AEC-8694-27A2AF3B8E6D}"/>
                  </a:ext>
                </a:extLst>
              </p:cNvPr>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cxnSp>
            <p:nvCxnSpPr>
              <p:cNvPr id="51" name="直接箭头连接符 50">
                <a:extLst>
                  <a:ext uri="{FF2B5EF4-FFF2-40B4-BE49-F238E27FC236}">
                    <a16:creationId xmlns:a16="http://schemas.microsoft.com/office/drawing/2014/main" id="{B35F5E9F-AD6F-4F4A-AA2A-EFA6777171D6}"/>
                  </a:ext>
                </a:extLst>
              </p:cNvPr>
              <p:cNvCxnSpPr>
                <a:stCxn id="48" idx="0"/>
                <a:endCxn id="4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52" name="直接箭头连接符 51">
                <a:extLst>
                  <a:ext uri="{FF2B5EF4-FFF2-40B4-BE49-F238E27FC236}">
                    <a16:creationId xmlns:a16="http://schemas.microsoft.com/office/drawing/2014/main" id="{F68D1F25-6E1C-42B5-A59F-3CAC8A11D060}"/>
                  </a:ext>
                </a:extLst>
              </p:cNvPr>
              <p:cNvCxnSpPr>
                <a:stCxn id="49" idx="0"/>
                <a:endCxn id="4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53" name="直接箭头连接符 52">
                <a:extLst>
                  <a:ext uri="{FF2B5EF4-FFF2-40B4-BE49-F238E27FC236}">
                    <a16:creationId xmlns:a16="http://schemas.microsoft.com/office/drawing/2014/main" id="{328638A9-0663-4F4B-957A-DACF7632BFCF}"/>
                  </a:ext>
                </a:extLst>
              </p:cNvPr>
              <p:cNvCxnSpPr>
                <a:stCxn id="50" idx="0"/>
                <a:endCxn id="4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54" name="直接箭头连接符 53">
                <a:extLst>
                  <a:ext uri="{FF2B5EF4-FFF2-40B4-BE49-F238E27FC236}">
                    <a16:creationId xmlns:a16="http://schemas.microsoft.com/office/drawing/2014/main" id="{C7E92A98-A6B2-4887-ABFD-BB27A0CB0C87}"/>
                  </a:ext>
                </a:extLst>
              </p:cNvPr>
              <p:cNvCxnSpPr>
                <a:stCxn id="50" idx="0"/>
                <a:endCxn id="4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55" name="文本框 36">
                <a:extLst>
                  <a:ext uri="{FF2B5EF4-FFF2-40B4-BE49-F238E27FC236}">
                    <a16:creationId xmlns:a16="http://schemas.microsoft.com/office/drawing/2014/main" id="{8EC16699-103B-473F-9D32-65570966C78C}"/>
                  </a:ext>
                </a:extLst>
              </p:cNvPr>
              <p:cNvSpPr txBox="1"/>
              <p:nvPr/>
            </p:nvSpPr>
            <p:spPr>
              <a:xfrm>
                <a:off x="7065876" y="2905619"/>
                <a:ext cx="672794" cy="369332"/>
              </a:xfrm>
              <a:prstGeom prst="rect">
                <a:avLst/>
              </a:prstGeom>
              <a:noFill/>
            </p:spPr>
            <p:txBody>
              <a:bodyPr wrap="none">
                <a:spAutoFit/>
              </a:bodyP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r>
                  <a:rPr lang="en-US" altLang="zh-CN" dirty="0"/>
                  <a:t>VW</a:t>
                </a:r>
                <a:r>
                  <a:rPr lang="en-US" dirty="0"/>
                  <a:t>3</a:t>
                </a:r>
                <a:endParaRPr lang="zh-CN" dirty="0"/>
              </a:p>
            </p:txBody>
          </p:sp>
        </p:grpSp>
        <p:grpSp>
          <p:nvGrpSpPr>
            <p:cNvPr id="22" name="组合 21">
              <a:extLst>
                <a:ext uri="{FF2B5EF4-FFF2-40B4-BE49-F238E27FC236}">
                  <a16:creationId xmlns:a16="http://schemas.microsoft.com/office/drawing/2014/main" id="{392E9566-5D49-44EB-AA34-468712BFD3A5}"/>
                </a:ext>
              </a:extLst>
            </p:cNvPr>
            <p:cNvGrpSpPr/>
            <p:nvPr/>
          </p:nvGrpSpPr>
          <p:grpSpPr>
            <a:xfrm>
              <a:off x="7859662" y="3106430"/>
              <a:ext cx="1390628" cy="1502536"/>
              <a:chOff x="6708979" y="1772416"/>
              <a:chExt cx="1366242" cy="1502535"/>
            </a:xfrm>
          </p:grpSpPr>
          <p:sp>
            <p:nvSpPr>
              <p:cNvPr id="36" name="矩形 35">
                <a:extLst>
                  <a:ext uri="{FF2B5EF4-FFF2-40B4-BE49-F238E27FC236}">
                    <a16:creationId xmlns:a16="http://schemas.microsoft.com/office/drawing/2014/main" id="{AAA4E57B-4A8E-45C1-80A0-0664125A327A}"/>
                  </a:ext>
                </a:extLst>
              </p:cNvPr>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37" name="圆角矩形 39">
                <a:extLst>
                  <a:ext uri="{FF2B5EF4-FFF2-40B4-BE49-F238E27FC236}">
                    <a16:creationId xmlns:a16="http://schemas.microsoft.com/office/drawing/2014/main" id="{AB4320EC-911B-4ABC-A1ED-B74F83DF388E}"/>
                  </a:ext>
                </a:extLst>
              </p:cNvPr>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38" name="圆角矩形 40">
                <a:extLst>
                  <a:ext uri="{FF2B5EF4-FFF2-40B4-BE49-F238E27FC236}">
                    <a16:creationId xmlns:a16="http://schemas.microsoft.com/office/drawing/2014/main" id="{5C03EC59-053F-4FC1-80F9-07DFBF25E08D}"/>
                  </a:ext>
                </a:extLst>
              </p:cNvPr>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39" name="圆角矩形 41">
                <a:extLst>
                  <a:ext uri="{FF2B5EF4-FFF2-40B4-BE49-F238E27FC236}">
                    <a16:creationId xmlns:a16="http://schemas.microsoft.com/office/drawing/2014/main" id="{916F57EA-8DD9-4EE2-BE0B-3DB7655EAB8F}"/>
                  </a:ext>
                </a:extLst>
              </p:cNvPr>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sp>
            <p:nvSpPr>
              <p:cNvPr id="40" name="圆角矩形 42">
                <a:extLst>
                  <a:ext uri="{FF2B5EF4-FFF2-40B4-BE49-F238E27FC236}">
                    <a16:creationId xmlns:a16="http://schemas.microsoft.com/office/drawing/2014/main" id="{F0BC96E8-3160-4193-9B95-D274DD87BA34}"/>
                  </a:ext>
                </a:extLst>
              </p:cNvPr>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pPr algn="ctr"/>
                <a:endParaRPr lang="zh-CN">
                  <a:solidFill>
                    <a:schemeClr val="lt1"/>
                  </a:solidFill>
                </a:endParaRPr>
              </a:p>
            </p:txBody>
          </p:sp>
          <p:cxnSp>
            <p:nvCxnSpPr>
              <p:cNvPr id="41" name="直接箭头连接符 40">
                <a:extLst>
                  <a:ext uri="{FF2B5EF4-FFF2-40B4-BE49-F238E27FC236}">
                    <a16:creationId xmlns:a16="http://schemas.microsoft.com/office/drawing/2014/main" id="{F1052E60-99EF-48D1-94B4-B9F0FF4C718E}"/>
                  </a:ext>
                </a:extLst>
              </p:cNvPr>
              <p:cNvCxnSpPr>
                <a:stCxn id="38" idx="0"/>
                <a:endCxn id="3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42" name="直接箭头连接符 41">
                <a:extLst>
                  <a:ext uri="{FF2B5EF4-FFF2-40B4-BE49-F238E27FC236}">
                    <a16:creationId xmlns:a16="http://schemas.microsoft.com/office/drawing/2014/main" id="{B76E456E-ED01-4CCC-B3AB-0473894B502F}"/>
                  </a:ext>
                </a:extLst>
              </p:cNvPr>
              <p:cNvCxnSpPr>
                <a:stCxn id="39" idx="0"/>
                <a:endCxn id="3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43" name="直接箭头连接符 42">
                <a:extLst>
                  <a:ext uri="{FF2B5EF4-FFF2-40B4-BE49-F238E27FC236}">
                    <a16:creationId xmlns:a16="http://schemas.microsoft.com/office/drawing/2014/main" id="{005A82A2-135D-4AEC-A2B0-1A0EADD85B17}"/>
                  </a:ext>
                </a:extLst>
              </p:cNvPr>
              <p:cNvCxnSpPr>
                <a:stCxn id="40" idx="0"/>
                <a:endCxn id="3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44" name="直接箭头连接符 43">
                <a:extLst>
                  <a:ext uri="{FF2B5EF4-FFF2-40B4-BE49-F238E27FC236}">
                    <a16:creationId xmlns:a16="http://schemas.microsoft.com/office/drawing/2014/main" id="{E2653B8C-96B9-4B9A-BC97-CB41AADBFEBA}"/>
                  </a:ext>
                </a:extLst>
              </p:cNvPr>
              <p:cNvCxnSpPr>
                <a:stCxn id="40" idx="0"/>
                <a:endCxn id="3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45" name="文本框 47">
                <a:extLst>
                  <a:ext uri="{FF2B5EF4-FFF2-40B4-BE49-F238E27FC236}">
                    <a16:creationId xmlns:a16="http://schemas.microsoft.com/office/drawing/2014/main" id="{17A0441F-299E-4AA4-92B1-518FF4A19472}"/>
                  </a:ext>
                </a:extLst>
              </p:cNvPr>
              <p:cNvSpPr txBox="1"/>
              <p:nvPr/>
            </p:nvSpPr>
            <p:spPr>
              <a:xfrm>
                <a:off x="7065876" y="2905619"/>
                <a:ext cx="672794" cy="369332"/>
              </a:xfrm>
              <a:prstGeom prst="rect">
                <a:avLst/>
              </a:prstGeom>
              <a:noFill/>
            </p:spPr>
            <p:txBody>
              <a:bodyPr wrap="none">
                <a:spAutoFit/>
              </a:bodyPr>
              <a:lstStyle>
                <a:lvl1pPr marL="0" lvl="0" algn="l" defTabSz="914400">
                  <a:defRPr sz="1800" kern="1200">
                    <a:solidFill>
                      <a:schemeClr val="tx1"/>
                    </a:solidFill>
                    <a:latin typeface="Times New Roman" panose="02020603050405020304"/>
                    <a:ea typeface="微软雅黑" panose="020B0503020204020204" charset="-122"/>
                  </a:defRPr>
                </a:lvl1pPr>
                <a:lvl2pPr marL="457200" lvl="1" algn="l" defTabSz="914400">
                  <a:defRPr sz="1800" kern="1200">
                    <a:solidFill>
                      <a:schemeClr val="tx1"/>
                    </a:solidFill>
                    <a:latin typeface="Times New Roman" panose="02020603050405020304"/>
                    <a:ea typeface="微软雅黑" panose="020B0503020204020204" charset="-122"/>
                  </a:defRPr>
                </a:lvl2pPr>
                <a:lvl3pPr marL="914400" lvl="2" algn="l" defTabSz="914400">
                  <a:defRPr sz="1800" kern="1200">
                    <a:solidFill>
                      <a:schemeClr val="tx1"/>
                    </a:solidFill>
                    <a:latin typeface="Times New Roman" panose="02020603050405020304"/>
                    <a:ea typeface="微软雅黑" panose="020B0503020204020204" charset="-122"/>
                  </a:defRPr>
                </a:lvl3pPr>
                <a:lvl4pPr marL="1371600" lvl="3" algn="l" defTabSz="914400">
                  <a:defRPr sz="1800" kern="1200">
                    <a:solidFill>
                      <a:schemeClr val="tx1"/>
                    </a:solidFill>
                    <a:latin typeface="Times New Roman" panose="02020603050405020304"/>
                    <a:ea typeface="微软雅黑" panose="020B0503020204020204" charset="-122"/>
                  </a:defRPr>
                </a:lvl4pPr>
                <a:lvl5pPr marL="1828800" lvl="4" algn="l" defTabSz="914400">
                  <a:defRPr sz="1800" kern="1200">
                    <a:solidFill>
                      <a:schemeClr val="tx1"/>
                    </a:solidFill>
                    <a:latin typeface="Times New Roman" panose="02020603050405020304"/>
                    <a:ea typeface="微软雅黑" panose="020B0503020204020204" charset="-122"/>
                  </a:defRPr>
                </a:lvl5pPr>
                <a:lvl6pPr marL="2286000" lvl="5" algn="l" defTabSz="914400">
                  <a:defRPr sz="1800" kern="1200">
                    <a:solidFill>
                      <a:schemeClr val="tx1"/>
                    </a:solidFill>
                    <a:latin typeface="Times New Roman" panose="02020603050405020304"/>
                    <a:ea typeface="微软雅黑" panose="020B0503020204020204" charset="-122"/>
                  </a:defRPr>
                </a:lvl6pPr>
                <a:lvl7pPr marL="2743200" lvl="6" algn="l" defTabSz="914400">
                  <a:defRPr sz="1800" kern="1200">
                    <a:solidFill>
                      <a:schemeClr val="tx1"/>
                    </a:solidFill>
                    <a:latin typeface="Times New Roman" panose="02020603050405020304"/>
                    <a:ea typeface="微软雅黑" panose="020B0503020204020204" charset="-122"/>
                  </a:defRPr>
                </a:lvl7pPr>
                <a:lvl8pPr marL="3200400" lvl="7" algn="l" defTabSz="914400">
                  <a:defRPr sz="1800" kern="1200">
                    <a:solidFill>
                      <a:schemeClr val="tx1"/>
                    </a:solidFill>
                    <a:latin typeface="Times New Roman" panose="02020603050405020304"/>
                    <a:ea typeface="微软雅黑" panose="020B0503020204020204" charset="-122"/>
                  </a:defRPr>
                </a:lvl8pPr>
                <a:lvl9pPr marL="3657600" lvl="8" algn="l" defTabSz="914400">
                  <a:defRPr sz="1800" kern="1200">
                    <a:solidFill>
                      <a:schemeClr val="tx1"/>
                    </a:solidFill>
                    <a:latin typeface="Times New Roman" panose="02020603050405020304"/>
                    <a:ea typeface="微软雅黑" panose="020B0503020204020204" charset="-122"/>
                  </a:defRPr>
                </a:lvl9pPr>
              </a:lstStyle>
              <a:p>
                <a:r>
                  <a:rPr lang="en-US" altLang="zh-CN" dirty="0"/>
                  <a:t>VW</a:t>
                </a:r>
                <a:r>
                  <a:rPr lang="en-US" dirty="0"/>
                  <a:t>4</a:t>
                </a:r>
                <a:endParaRPr lang="zh-CN" dirty="0"/>
              </a:p>
            </p:txBody>
          </p:sp>
        </p:grpSp>
        <p:pic>
          <p:nvPicPr>
            <p:cNvPr id="23" name="图片 22">
              <a:extLst>
                <a:ext uri="{FF2B5EF4-FFF2-40B4-BE49-F238E27FC236}">
                  <a16:creationId xmlns:a16="http://schemas.microsoft.com/office/drawing/2014/main" id="{663CFBA6-7C36-4047-B23A-BA218246CB09}"/>
                </a:ext>
              </a:extLst>
            </p:cNvPr>
            <p:cNvPicPr>
              <a:picLocks noChangeAspect="1"/>
            </p:cNvPicPr>
            <p:nvPr/>
          </p:nvPicPr>
          <p:blipFill>
            <a:blip r:embed="rId2"/>
            <a:stretch>
              <a:fillRect/>
            </a:stretch>
          </p:blipFill>
          <p:spPr>
            <a:xfrm>
              <a:off x="2786096" y="5068133"/>
              <a:ext cx="1031175" cy="934260"/>
            </a:xfrm>
            <a:prstGeom prst="rect">
              <a:avLst/>
            </a:prstGeom>
          </p:spPr>
        </p:pic>
        <p:pic>
          <p:nvPicPr>
            <p:cNvPr id="24" name="图片 23">
              <a:extLst>
                <a:ext uri="{FF2B5EF4-FFF2-40B4-BE49-F238E27FC236}">
                  <a16:creationId xmlns:a16="http://schemas.microsoft.com/office/drawing/2014/main" id="{A41747F5-232E-41C4-9D93-6CDD9DBEA32E}"/>
                </a:ext>
              </a:extLst>
            </p:cNvPr>
            <p:cNvPicPr>
              <a:picLocks noChangeAspect="1"/>
            </p:cNvPicPr>
            <p:nvPr/>
          </p:nvPicPr>
          <p:blipFill>
            <a:blip r:embed="rId3"/>
            <a:stretch>
              <a:fillRect/>
            </a:stretch>
          </p:blipFill>
          <p:spPr>
            <a:xfrm>
              <a:off x="4618274" y="5068133"/>
              <a:ext cx="991692" cy="941267"/>
            </a:xfrm>
            <a:prstGeom prst="rect">
              <a:avLst/>
            </a:prstGeom>
          </p:spPr>
        </p:pic>
        <p:pic>
          <p:nvPicPr>
            <p:cNvPr id="25" name="图片 24">
              <a:extLst>
                <a:ext uri="{FF2B5EF4-FFF2-40B4-BE49-F238E27FC236}">
                  <a16:creationId xmlns:a16="http://schemas.microsoft.com/office/drawing/2014/main" id="{31D47298-E1A6-49C5-B5B2-BF45AF1C7DAA}"/>
                </a:ext>
              </a:extLst>
            </p:cNvPr>
            <p:cNvPicPr>
              <a:picLocks noChangeAspect="1"/>
            </p:cNvPicPr>
            <p:nvPr/>
          </p:nvPicPr>
          <p:blipFill>
            <a:blip r:embed="rId4"/>
            <a:stretch>
              <a:fillRect/>
            </a:stretch>
          </p:blipFill>
          <p:spPr>
            <a:xfrm>
              <a:off x="6327692" y="5068133"/>
              <a:ext cx="1124959" cy="948495"/>
            </a:xfrm>
            <a:prstGeom prst="rect">
              <a:avLst/>
            </a:prstGeom>
          </p:spPr>
        </p:pic>
        <p:pic>
          <p:nvPicPr>
            <p:cNvPr id="26" name="图片 25">
              <a:extLst>
                <a:ext uri="{FF2B5EF4-FFF2-40B4-BE49-F238E27FC236}">
                  <a16:creationId xmlns:a16="http://schemas.microsoft.com/office/drawing/2014/main" id="{CBAEE7C9-FB99-4121-A8EB-5BFD769900C1}"/>
                </a:ext>
              </a:extLst>
            </p:cNvPr>
            <p:cNvPicPr>
              <a:picLocks noChangeAspect="1"/>
            </p:cNvPicPr>
            <p:nvPr/>
          </p:nvPicPr>
          <p:blipFill>
            <a:blip r:embed="rId5"/>
            <a:stretch>
              <a:fillRect/>
            </a:stretch>
          </p:blipFill>
          <p:spPr>
            <a:xfrm>
              <a:off x="8014861" y="5068133"/>
              <a:ext cx="1082134" cy="960203"/>
            </a:xfrm>
            <a:prstGeom prst="rect">
              <a:avLst/>
            </a:prstGeom>
          </p:spPr>
        </p:pic>
        <p:cxnSp>
          <p:nvCxnSpPr>
            <p:cNvPr id="27" name="直接箭头连接符 26">
              <a:extLst>
                <a:ext uri="{FF2B5EF4-FFF2-40B4-BE49-F238E27FC236}">
                  <a16:creationId xmlns:a16="http://schemas.microsoft.com/office/drawing/2014/main" id="{59C10841-CB53-4525-B2D8-40552209C888}"/>
                </a:ext>
              </a:extLst>
            </p:cNvPr>
            <p:cNvCxnSpPr>
              <a:stCxn id="23" idx="0"/>
              <a:endCxn id="75" idx="2"/>
            </p:cNvCxnSpPr>
            <p:nvPr/>
          </p:nvCxnSpPr>
          <p:spPr>
            <a:xfrm flipV="1">
              <a:off x="3301684" y="4608967"/>
              <a:ext cx="10355" cy="459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DD4BDD44-66C6-4846-83F5-47FFB49350B2}"/>
                </a:ext>
              </a:extLst>
            </p:cNvPr>
            <p:cNvCxnSpPr>
              <a:stCxn id="24" idx="0"/>
              <a:endCxn id="65" idx="2"/>
            </p:cNvCxnSpPr>
            <p:nvPr/>
          </p:nvCxnSpPr>
          <p:spPr>
            <a:xfrm flipV="1">
              <a:off x="5114120" y="4608966"/>
              <a:ext cx="10355"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8D2AB9EC-54A0-43BB-A45E-64E390360F7F}"/>
                </a:ext>
              </a:extLst>
            </p:cNvPr>
            <p:cNvCxnSpPr>
              <a:stCxn id="25" idx="0"/>
              <a:endCxn id="55" idx="2"/>
            </p:cNvCxnSpPr>
            <p:nvPr/>
          </p:nvCxnSpPr>
          <p:spPr>
            <a:xfrm flipH="1" flipV="1">
              <a:off x="6844903" y="4608966"/>
              <a:ext cx="45269"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61802575-CDF0-4F54-81A2-FAE1BF3B46CE}"/>
                </a:ext>
              </a:extLst>
            </p:cNvPr>
            <p:cNvCxnSpPr>
              <a:stCxn id="26" idx="0"/>
              <a:endCxn id="45" idx="2"/>
            </p:cNvCxnSpPr>
            <p:nvPr/>
          </p:nvCxnSpPr>
          <p:spPr>
            <a:xfrm flipV="1">
              <a:off x="8555928" y="4608966"/>
              <a:ext cx="9403"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C6D2A94C-E1B0-4C44-9F09-0E5E9A3A0BA9}"/>
                </a:ext>
              </a:extLst>
            </p:cNvPr>
            <p:cNvSpPr/>
            <p:nvPr/>
          </p:nvSpPr>
          <p:spPr>
            <a:xfrm>
              <a:off x="3173141" y="1405326"/>
              <a:ext cx="5437459" cy="1164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algn="l" defTabSz="914400">
                <a:defRPr sz="1800" kern="1200">
                  <a:solidFill>
                    <a:schemeClr val="lt1"/>
                  </a:solidFill>
                  <a:latin typeface="+mn-lt"/>
                  <a:ea typeface="+mn-ea"/>
                  <a:cs typeface="+mn-cs"/>
                </a:defRPr>
              </a:lvl1pPr>
              <a:lvl2pPr marL="457200" lvl="1" algn="l" defTabSz="914400">
                <a:defRPr sz="1800" kern="1200">
                  <a:solidFill>
                    <a:schemeClr val="lt1"/>
                  </a:solidFill>
                  <a:latin typeface="+mn-lt"/>
                  <a:ea typeface="+mn-ea"/>
                  <a:cs typeface="+mn-cs"/>
                </a:defRPr>
              </a:lvl2pPr>
              <a:lvl3pPr marL="914400" lvl="2" algn="l" defTabSz="914400">
                <a:defRPr sz="1800" kern="1200">
                  <a:solidFill>
                    <a:schemeClr val="lt1"/>
                  </a:solidFill>
                  <a:latin typeface="+mn-lt"/>
                  <a:ea typeface="+mn-ea"/>
                  <a:cs typeface="+mn-cs"/>
                </a:defRPr>
              </a:lvl3pPr>
              <a:lvl4pPr marL="1371600" lvl="3" algn="l" defTabSz="914400">
                <a:defRPr sz="1800" kern="1200">
                  <a:solidFill>
                    <a:schemeClr val="lt1"/>
                  </a:solidFill>
                  <a:latin typeface="+mn-lt"/>
                  <a:ea typeface="+mn-ea"/>
                  <a:cs typeface="+mn-cs"/>
                </a:defRPr>
              </a:lvl4pPr>
              <a:lvl5pPr marL="1828800" lvl="4" algn="l" defTabSz="914400">
                <a:defRPr sz="1800" kern="1200">
                  <a:solidFill>
                    <a:schemeClr val="lt1"/>
                  </a:solidFill>
                  <a:latin typeface="+mn-lt"/>
                  <a:ea typeface="+mn-ea"/>
                  <a:cs typeface="+mn-cs"/>
                </a:defRPr>
              </a:lvl5pPr>
              <a:lvl6pPr marL="2286000" lvl="5" algn="l" defTabSz="914400">
                <a:defRPr sz="1800" kern="1200">
                  <a:solidFill>
                    <a:schemeClr val="lt1"/>
                  </a:solidFill>
                  <a:latin typeface="+mn-lt"/>
                  <a:ea typeface="+mn-ea"/>
                  <a:cs typeface="+mn-cs"/>
                </a:defRPr>
              </a:lvl6pPr>
              <a:lvl7pPr marL="2743200" lvl="6" algn="l" defTabSz="914400">
                <a:defRPr sz="1800" kern="1200">
                  <a:solidFill>
                    <a:schemeClr val="lt1"/>
                  </a:solidFill>
                  <a:latin typeface="+mn-lt"/>
                  <a:ea typeface="+mn-ea"/>
                  <a:cs typeface="+mn-cs"/>
                </a:defRPr>
              </a:lvl7pPr>
              <a:lvl8pPr marL="3200400" lvl="7" algn="l" defTabSz="914400">
                <a:defRPr sz="1800" kern="1200">
                  <a:solidFill>
                    <a:schemeClr val="lt1"/>
                  </a:solidFill>
                  <a:latin typeface="+mn-lt"/>
                  <a:ea typeface="+mn-ea"/>
                  <a:cs typeface="+mn-cs"/>
                </a:defRPr>
              </a:lvl8pPr>
              <a:lvl9pPr marL="3657600" lvl="8" algn="l" defTabSz="914400">
                <a:defRPr sz="1800" kern="1200">
                  <a:solidFill>
                    <a:schemeClr val="lt1"/>
                  </a:solidFill>
                  <a:latin typeface="+mn-lt"/>
                  <a:ea typeface="+mn-ea"/>
                  <a:cs typeface="+mn-cs"/>
                </a:defRPr>
              </a:lvl9pPr>
            </a:lstStyle>
            <a:p>
              <a:pPr algn="ctr"/>
              <a:r>
                <a:rPr lang="en-US" altLang="zh-CN" dirty="0"/>
                <a:t>Parameter Server</a:t>
              </a:r>
              <a:endParaRPr lang="zh-CN" altLang="en-US" dirty="0"/>
            </a:p>
          </p:txBody>
        </p:sp>
        <p:cxnSp>
          <p:nvCxnSpPr>
            <p:cNvPr id="32" name="直接箭头连接符 31">
              <a:extLst>
                <a:ext uri="{FF2B5EF4-FFF2-40B4-BE49-F238E27FC236}">
                  <a16:creationId xmlns:a16="http://schemas.microsoft.com/office/drawing/2014/main" id="{A3CB08E1-2ED9-453C-9FF9-0763ED98019D}"/>
                </a:ext>
              </a:extLst>
            </p:cNvPr>
            <p:cNvCxnSpPr/>
            <p:nvPr/>
          </p:nvCxnSpPr>
          <p:spPr>
            <a:xfrm flipV="1">
              <a:off x="3329904" y="2342447"/>
              <a:ext cx="667094" cy="91779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7296F061-ABCD-4186-888D-2D8417A57453}"/>
                </a:ext>
              </a:extLst>
            </p:cNvPr>
            <p:cNvCxnSpPr>
              <a:stCxn id="56" idx="0"/>
            </p:cNvCxnSpPr>
            <p:nvPr/>
          </p:nvCxnSpPr>
          <p:spPr>
            <a:xfrm flipV="1">
              <a:off x="5114120" y="2533253"/>
              <a:ext cx="55624" cy="57317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FA2A815E-CF36-4D1C-9DBA-9459726159BA}"/>
                </a:ext>
              </a:extLst>
            </p:cNvPr>
            <p:cNvCxnSpPr>
              <a:stCxn id="46" idx="0"/>
            </p:cNvCxnSpPr>
            <p:nvPr/>
          </p:nvCxnSpPr>
          <p:spPr>
            <a:xfrm flipV="1">
              <a:off x="6834548" y="2533253"/>
              <a:ext cx="55623" cy="57317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190AE6BB-4D6B-4901-B097-8C76310B7AE5}"/>
                </a:ext>
              </a:extLst>
            </p:cNvPr>
            <p:cNvCxnSpPr>
              <a:stCxn id="36" idx="0"/>
              <a:endCxn id="31" idx="5"/>
            </p:cNvCxnSpPr>
            <p:nvPr/>
          </p:nvCxnSpPr>
          <p:spPr>
            <a:xfrm flipH="1" flipV="1">
              <a:off x="7814303" y="2399648"/>
              <a:ext cx="740673" cy="70678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a:extLst>
                <a:ext uri="{FF2B5EF4-FFF2-40B4-BE49-F238E27FC236}">
                  <a16:creationId xmlns:a16="http://schemas.microsoft.com/office/drawing/2014/main" id="{984BFE8F-DB46-421E-B53D-7F9FB1D86EA1}"/>
                </a:ext>
              </a:extLst>
            </p:cNvPr>
            <p:cNvCxnSpPr>
              <a:cxnSpLocks/>
            </p:cNvCxnSpPr>
            <p:nvPr/>
          </p:nvCxnSpPr>
          <p:spPr>
            <a:xfrm flipH="1">
              <a:off x="3711157" y="2484488"/>
              <a:ext cx="570282" cy="6662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1FBD659F-9DF0-4780-9B66-32663332E911}"/>
                </a:ext>
              </a:extLst>
            </p:cNvPr>
            <p:cNvCxnSpPr>
              <a:cxnSpLocks/>
            </p:cNvCxnSpPr>
            <p:nvPr/>
          </p:nvCxnSpPr>
          <p:spPr>
            <a:xfrm flipH="1">
              <a:off x="5298286" y="2570247"/>
              <a:ext cx="45359" cy="52183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EF1A0B1B-0D13-43B4-8826-C8732F853E12}"/>
                </a:ext>
              </a:extLst>
            </p:cNvPr>
            <p:cNvCxnSpPr>
              <a:cxnSpLocks/>
            </p:cNvCxnSpPr>
            <p:nvPr/>
          </p:nvCxnSpPr>
          <p:spPr>
            <a:xfrm>
              <a:off x="7016509" y="2562371"/>
              <a:ext cx="2205" cy="529714"/>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99B54283-40E6-4B3E-BD8D-7412B92D58DB}"/>
                </a:ext>
              </a:extLst>
            </p:cNvPr>
            <p:cNvCxnSpPr>
              <a:cxnSpLocks/>
            </p:cNvCxnSpPr>
            <p:nvPr/>
          </p:nvCxnSpPr>
          <p:spPr>
            <a:xfrm>
              <a:off x="8098744" y="2399647"/>
              <a:ext cx="603864" cy="64552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101">
              <a:extLst>
                <a:ext uri="{FF2B5EF4-FFF2-40B4-BE49-F238E27FC236}">
                  <a16:creationId xmlns:a16="http://schemas.microsoft.com/office/drawing/2014/main" id="{CE681406-A9A8-49F9-947D-0DB8A7C9DE32}"/>
                </a:ext>
              </a:extLst>
            </p:cNvPr>
            <p:cNvSpPr/>
            <p:nvPr/>
          </p:nvSpPr>
          <p:spPr>
            <a:xfrm>
              <a:off x="2431228" y="2172451"/>
              <a:ext cx="7024744" cy="1049077"/>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文本框 105">
            <a:extLst>
              <a:ext uri="{FF2B5EF4-FFF2-40B4-BE49-F238E27FC236}">
                <a16:creationId xmlns:a16="http://schemas.microsoft.com/office/drawing/2014/main" id="{3B3D663F-5FB4-4F29-9F32-0463C5321A92}"/>
              </a:ext>
            </a:extLst>
          </p:cNvPr>
          <p:cNvSpPr txBox="1"/>
          <p:nvPr/>
        </p:nvSpPr>
        <p:spPr>
          <a:xfrm>
            <a:off x="8336755" y="3358288"/>
            <a:ext cx="3806724" cy="1938992"/>
          </a:xfrm>
          <a:prstGeom prst="rect">
            <a:avLst/>
          </a:prstGeom>
          <a:noFill/>
        </p:spPr>
        <p:txBody>
          <a:bodyPr wrap="square">
            <a:spAutoFit/>
          </a:bodyPr>
          <a:lstStyle/>
          <a:p>
            <a:pPr marL="342900" indent="-342900">
              <a:buAutoNum type="arabicPeriod"/>
            </a:pPr>
            <a:r>
              <a:rPr lang="en-US" altLang="zh-CN" sz="2400" dirty="0"/>
              <a:t>Each single node holds the entire model.</a:t>
            </a:r>
          </a:p>
          <a:p>
            <a:pPr marL="342900" indent="-342900">
              <a:buAutoNum type="arabicPeriod"/>
            </a:pPr>
            <a:r>
              <a:rPr lang="en-US" altLang="zh-CN" sz="2400" dirty="0"/>
              <a:t>Each node sync parameter through </a:t>
            </a:r>
            <a:r>
              <a:rPr lang="en-US" altLang="zh-CN" sz="2400" dirty="0" err="1"/>
              <a:t>push&amp;pull</a:t>
            </a:r>
            <a:r>
              <a:rPr lang="en-US" altLang="zh-CN" sz="2400" dirty="0"/>
              <a:t> primitives</a:t>
            </a:r>
            <a:endParaRPr lang="zh-CN" altLang="en-US" sz="2400" dirty="0"/>
          </a:p>
        </p:txBody>
      </p:sp>
      <p:sp>
        <p:nvSpPr>
          <p:cNvPr id="2" name="文本框 1">
            <a:extLst>
              <a:ext uri="{FF2B5EF4-FFF2-40B4-BE49-F238E27FC236}">
                <a16:creationId xmlns:a16="http://schemas.microsoft.com/office/drawing/2014/main" id="{4A7AC18D-7A20-48FB-8C2E-0D09D70A4C85}"/>
              </a:ext>
            </a:extLst>
          </p:cNvPr>
          <p:cNvSpPr txBox="1"/>
          <p:nvPr/>
        </p:nvSpPr>
        <p:spPr>
          <a:xfrm>
            <a:off x="8218842" y="2570247"/>
            <a:ext cx="3973158" cy="646331"/>
          </a:xfrm>
          <a:prstGeom prst="rect">
            <a:avLst/>
          </a:prstGeom>
          <a:noFill/>
          <a:ln>
            <a:solidFill>
              <a:srgbClr val="FFFFFF"/>
            </a:solidFill>
          </a:ln>
        </p:spPr>
        <p:txBody>
          <a:bodyPr wrap="square" rtlCol="0">
            <a:spAutoFit/>
          </a:bodyPr>
          <a:lstStyle/>
          <a:p>
            <a:r>
              <a:rPr lang="en-US" altLang="zh-CN" b="1" dirty="0">
                <a:solidFill>
                  <a:srgbClr val="7030A0"/>
                </a:solidFill>
              </a:rPr>
              <a:t>Design a Wave Synchronization model to integrate with PMP</a:t>
            </a:r>
            <a:endParaRPr lang="zh-CN" altLang="en-US" b="1" dirty="0">
              <a:solidFill>
                <a:srgbClr val="7030A0"/>
              </a:solidFill>
            </a:endParaRPr>
          </a:p>
        </p:txBody>
      </p:sp>
    </p:spTree>
    <p:extLst>
      <p:ext uri="{BB962C8B-B14F-4D97-AF65-F5344CB8AC3E}">
        <p14:creationId xmlns:p14="http://schemas.microsoft.com/office/powerpoint/2010/main" val="1134684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C4971CE3-29FE-4915-8FA5-9DC19F79EB8D}"/>
              </a:ext>
            </a:extLst>
          </p:cNvPr>
          <p:cNvGrpSpPr/>
          <p:nvPr/>
        </p:nvGrpSpPr>
        <p:grpSpPr>
          <a:xfrm>
            <a:off x="347225" y="1109333"/>
            <a:ext cx="10317815" cy="5744718"/>
            <a:chOff x="347225" y="1109333"/>
            <a:chExt cx="10317815" cy="5744718"/>
          </a:xfrm>
        </p:grpSpPr>
        <p:sp>
          <p:nvSpPr>
            <p:cNvPr id="52" name="文本框 51">
              <a:extLst>
                <a:ext uri="{FF2B5EF4-FFF2-40B4-BE49-F238E27FC236}">
                  <a16:creationId xmlns:a16="http://schemas.microsoft.com/office/drawing/2014/main" id="{59867FA7-DE13-4954-87D8-5837C4EEA070}"/>
                </a:ext>
              </a:extLst>
            </p:cNvPr>
            <p:cNvSpPr txBox="1"/>
            <p:nvPr/>
          </p:nvSpPr>
          <p:spPr>
            <a:xfrm>
              <a:off x="7431506" y="6484719"/>
              <a:ext cx="960519" cy="369332"/>
            </a:xfrm>
            <a:prstGeom prst="rect">
              <a:avLst/>
            </a:prstGeom>
            <a:noFill/>
            <a:ln>
              <a:noFill/>
            </a:ln>
          </p:spPr>
          <p:txBody>
            <a:bodyPr wrap="none" rtlCol="0">
              <a:spAutoFit/>
            </a:bodyPr>
            <a:lstStyle/>
            <a:p>
              <a:r>
                <a:rPr lang="en-US" altLang="zh-CN" b="1" dirty="0"/>
                <a:t>Wave 1</a:t>
              </a:r>
              <a:endParaRPr lang="zh-CN" altLang="en-US" b="1" dirty="0"/>
            </a:p>
          </p:txBody>
        </p:sp>
        <p:grpSp>
          <p:nvGrpSpPr>
            <p:cNvPr id="20" name="组合 19">
              <a:extLst>
                <a:ext uri="{FF2B5EF4-FFF2-40B4-BE49-F238E27FC236}">
                  <a16:creationId xmlns:a16="http://schemas.microsoft.com/office/drawing/2014/main" id="{0AE49A68-F3A2-4BAC-AAAB-9493C08C4BC1}"/>
                </a:ext>
              </a:extLst>
            </p:cNvPr>
            <p:cNvGrpSpPr/>
            <p:nvPr/>
          </p:nvGrpSpPr>
          <p:grpSpPr>
            <a:xfrm>
              <a:off x="347225" y="1109333"/>
              <a:ext cx="10317815" cy="5560052"/>
              <a:chOff x="347225" y="1109333"/>
              <a:chExt cx="10317815" cy="5560052"/>
            </a:xfrm>
          </p:grpSpPr>
          <p:sp>
            <p:nvSpPr>
              <p:cNvPr id="53" name="箭头: 右 52">
                <a:extLst>
                  <a:ext uri="{FF2B5EF4-FFF2-40B4-BE49-F238E27FC236}">
                    <a16:creationId xmlns:a16="http://schemas.microsoft.com/office/drawing/2014/main" id="{8969EC2E-D6D3-498E-BA68-19BE37A59ECF}"/>
                  </a:ext>
                </a:extLst>
              </p:cNvPr>
              <p:cNvSpPr/>
              <p:nvPr/>
            </p:nvSpPr>
            <p:spPr>
              <a:xfrm>
                <a:off x="834089" y="5496178"/>
                <a:ext cx="313548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54" name="箭头: 右 53">
                <a:extLst>
                  <a:ext uri="{FF2B5EF4-FFF2-40B4-BE49-F238E27FC236}">
                    <a16:creationId xmlns:a16="http://schemas.microsoft.com/office/drawing/2014/main" id="{8C69537D-61E4-4128-8A2D-64A51D90FD5C}"/>
                  </a:ext>
                </a:extLst>
              </p:cNvPr>
              <p:cNvSpPr/>
              <p:nvPr/>
            </p:nvSpPr>
            <p:spPr>
              <a:xfrm>
                <a:off x="1083077" y="4777987"/>
                <a:ext cx="3752744"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55" name="箭头: 右 54">
                <a:extLst>
                  <a:ext uri="{FF2B5EF4-FFF2-40B4-BE49-F238E27FC236}">
                    <a16:creationId xmlns:a16="http://schemas.microsoft.com/office/drawing/2014/main" id="{27978005-2C02-4397-9450-504E26D574FC}"/>
                  </a:ext>
                </a:extLst>
              </p:cNvPr>
              <p:cNvSpPr/>
              <p:nvPr/>
            </p:nvSpPr>
            <p:spPr>
              <a:xfrm>
                <a:off x="1384918" y="4054703"/>
                <a:ext cx="4434969"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56" name="箭头: 右 55">
                <a:extLst>
                  <a:ext uri="{FF2B5EF4-FFF2-40B4-BE49-F238E27FC236}">
                    <a16:creationId xmlns:a16="http://schemas.microsoft.com/office/drawing/2014/main" id="{F01612BD-826F-4C34-BAC5-D9501244837B}"/>
                  </a:ext>
                </a:extLst>
              </p:cNvPr>
              <p:cNvSpPr/>
              <p:nvPr/>
            </p:nvSpPr>
            <p:spPr>
              <a:xfrm>
                <a:off x="1724815" y="3354310"/>
                <a:ext cx="4966441"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pic>
            <p:nvPicPr>
              <p:cNvPr id="5" name="图片 4">
                <a:extLst>
                  <a:ext uri="{FF2B5EF4-FFF2-40B4-BE49-F238E27FC236}">
                    <a16:creationId xmlns:a16="http://schemas.microsoft.com/office/drawing/2014/main" id="{0C79EC2A-5B7D-4093-8240-B2C457CD1B52}"/>
                  </a:ext>
                </a:extLst>
              </p:cNvPr>
              <p:cNvPicPr>
                <a:picLocks noChangeAspect="1"/>
              </p:cNvPicPr>
              <p:nvPr/>
            </p:nvPicPr>
            <p:blipFill>
              <a:blip r:embed="rId2"/>
              <a:stretch>
                <a:fillRect/>
              </a:stretch>
            </p:blipFill>
            <p:spPr>
              <a:xfrm>
                <a:off x="445634" y="1109333"/>
                <a:ext cx="10219406" cy="2137439"/>
              </a:xfrm>
              <a:prstGeom prst="rect">
                <a:avLst/>
              </a:prstGeom>
            </p:spPr>
          </p:pic>
          <p:sp>
            <p:nvSpPr>
              <p:cNvPr id="15" name="箭头: 右 14">
                <a:extLst>
                  <a:ext uri="{FF2B5EF4-FFF2-40B4-BE49-F238E27FC236}">
                    <a16:creationId xmlns:a16="http://schemas.microsoft.com/office/drawing/2014/main" id="{7829163A-8EC0-4E60-90CD-E2812F280525}"/>
                  </a:ext>
                </a:extLst>
              </p:cNvPr>
              <p:cNvSpPr/>
              <p:nvPr/>
            </p:nvSpPr>
            <p:spPr>
              <a:xfrm>
                <a:off x="3969573" y="5496178"/>
                <a:ext cx="3461934"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A7F7D24-B861-4D24-9F7F-B60D40F92EE6}"/>
                      </a:ext>
                    </a:extLst>
                  </p:cNvPr>
                  <p:cNvSpPr txBox="1"/>
                  <p:nvPr/>
                </p:nvSpPr>
                <p:spPr>
                  <a:xfrm>
                    <a:off x="352167" y="5528514"/>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𝟏</m:t>
                              </m:r>
                            </m:sub>
                          </m:sSub>
                        </m:oMath>
                      </m:oMathPara>
                    </a14:m>
                    <a:endParaRPr lang="zh-CN" altLang="en-US" b="1" dirty="0"/>
                  </a:p>
                </p:txBody>
              </p:sp>
            </mc:Choice>
            <mc:Fallback xmlns="">
              <p:sp>
                <p:nvSpPr>
                  <p:cNvPr id="34" name="文本框 33">
                    <a:extLst>
                      <a:ext uri="{FF2B5EF4-FFF2-40B4-BE49-F238E27FC236}">
                        <a16:creationId xmlns:a16="http://schemas.microsoft.com/office/drawing/2014/main" id="{2A7F7D24-B861-4D24-9F7F-B60D40F92EE6}"/>
                      </a:ext>
                    </a:extLst>
                  </p:cNvPr>
                  <p:cNvSpPr txBox="1">
                    <a:spLocks noRot="1" noChangeAspect="1" noMove="1" noResize="1" noEditPoints="1" noAdjustHandles="1" noChangeArrowheads="1" noChangeShapeType="1" noTextEdit="1"/>
                  </p:cNvSpPr>
                  <p:nvPr/>
                </p:nvSpPr>
                <p:spPr>
                  <a:xfrm>
                    <a:off x="352167" y="5528514"/>
                    <a:ext cx="514820" cy="369332"/>
                  </a:xfrm>
                  <a:prstGeom prst="rect">
                    <a:avLst/>
                  </a:prstGeom>
                  <a:blipFill>
                    <a:blip r:embed="rId3"/>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7224383-B882-4553-8AC6-3FD13B375262}"/>
                      </a:ext>
                    </a:extLst>
                  </p:cNvPr>
                  <p:cNvSpPr txBox="1"/>
                  <p:nvPr/>
                </p:nvSpPr>
                <p:spPr>
                  <a:xfrm>
                    <a:off x="347225" y="4816255"/>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𝟐</m:t>
                              </m:r>
                            </m:sub>
                          </m:sSub>
                        </m:oMath>
                      </m:oMathPara>
                    </a14:m>
                    <a:endParaRPr lang="zh-CN" altLang="en-US" b="1" dirty="0"/>
                  </a:p>
                </p:txBody>
              </p:sp>
            </mc:Choice>
            <mc:Fallback xmlns="">
              <p:sp>
                <p:nvSpPr>
                  <p:cNvPr id="37" name="文本框 36">
                    <a:extLst>
                      <a:ext uri="{FF2B5EF4-FFF2-40B4-BE49-F238E27FC236}">
                        <a16:creationId xmlns:a16="http://schemas.microsoft.com/office/drawing/2014/main" id="{F7224383-B882-4553-8AC6-3FD13B375262}"/>
                      </a:ext>
                    </a:extLst>
                  </p:cNvPr>
                  <p:cNvSpPr txBox="1">
                    <a:spLocks noRot="1" noChangeAspect="1" noMove="1" noResize="1" noEditPoints="1" noAdjustHandles="1" noChangeArrowheads="1" noChangeShapeType="1" noTextEdit="1"/>
                  </p:cNvSpPr>
                  <p:nvPr/>
                </p:nvSpPr>
                <p:spPr>
                  <a:xfrm>
                    <a:off x="347225" y="4816255"/>
                    <a:ext cx="514820" cy="369332"/>
                  </a:xfrm>
                  <a:prstGeom prst="rect">
                    <a:avLst/>
                  </a:prstGeom>
                  <a:blipFill>
                    <a:blip r:embed="rId4"/>
                    <a:stretch>
                      <a:fillRect b="-16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AFE273D2-3614-4629-B921-1032D5851162}"/>
                      </a:ext>
                    </a:extLst>
                  </p:cNvPr>
                  <p:cNvSpPr txBox="1"/>
                  <p:nvPr/>
                </p:nvSpPr>
                <p:spPr>
                  <a:xfrm>
                    <a:off x="347225" y="4136456"/>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𝟑</m:t>
                              </m:r>
                            </m:sub>
                          </m:sSub>
                        </m:oMath>
                      </m:oMathPara>
                    </a14:m>
                    <a:endParaRPr lang="zh-CN" altLang="en-US" b="1" dirty="0"/>
                  </a:p>
                </p:txBody>
              </p:sp>
            </mc:Choice>
            <mc:Fallback xmlns="">
              <p:sp>
                <p:nvSpPr>
                  <p:cNvPr id="38" name="文本框 37">
                    <a:extLst>
                      <a:ext uri="{FF2B5EF4-FFF2-40B4-BE49-F238E27FC236}">
                        <a16:creationId xmlns:a16="http://schemas.microsoft.com/office/drawing/2014/main" id="{AFE273D2-3614-4629-B921-1032D5851162}"/>
                      </a:ext>
                    </a:extLst>
                  </p:cNvPr>
                  <p:cNvSpPr txBox="1">
                    <a:spLocks noRot="1" noChangeAspect="1" noMove="1" noResize="1" noEditPoints="1" noAdjustHandles="1" noChangeArrowheads="1" noChangeShapeType="1" noTextEdit="1"/>
                  </p:cNvSpPr>
                  <p:nvPr/>
                </p:nvSpPr>
                <p:spPr>
                  <a:xfrm>
                    <a:off x="347225" y="4136456"/>
                    <a:ext cx="514820" cy="369332"/>
                  </a:xfrm>
                  <a:prstGeom prst="rect">
                    <a:avLst/>
                  </a:prstGeom>
                  <a:blipFill>
                    <a:blip r:embed="rId5"/>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6A22E9A5-A38B-47F6-908F-98FF2C7F4A19}"/>
                      </a:ext>
                    </a:extLst>
                  </p:cNvPr>
                  <p:cNvSpPr txBox="1"/>
                  <p:nvPr/>
                </p:nvSpPr>
                <p:spPr>
                  <a:xfrm>
                    <a:off x="347225" y="3490718"/>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𝟒</m:t>
                              </m:r>
                            </m:sub>
                          </m:sSub>
                        </m:oMath>
                      </m:oMathPara>
                    </a14:m>
                    <a:endParaRPr lang="zh-CN" altLang="en-US" b="1" dirty="0"/>
                  </a:p>
                </p:txBody>
              </p:sp>
            </mc:Choice>
            <mc:Fallback xmlns="">
              <p:sp>
                <p:nvSpPr>
                  <p:cNvPr id="39" name="文本框 38">
                    <a:extLst>
                      <a:ext uri="{FF2B5EF4-FFF2-40B4-BE49-F238E27FC236}">
                        <a16:creationId xmlns:a16="http://schemas.microsoft.com/office/drawing/2014/main" id="{6A22E9A5-A38B-47F6-908F-98FF2C7F4A19}"/>
                      </a:ext>
                    </a:extLst>
                  </p:cNvPr>
                  <p:cNvSpPr txBox="1">
                    <a:spLocks noRot="1" noChangeAspect="1" noMove="1" noResize="1" noEditPoints="1" noAdjustHandles="1" noChangeArrowheads="1" noChangeShapeType="1" noTextEdit="1"/>
                  </p:cNvSpPr>
                  <p:nvPr/>
                </p:nvSpPr>
                <p:spPr>
                  <a:xfrm>
                    <a:off x="347225" y="3490718"/>
                    <a:ext cx="514820" cy="369332"/>
                  </a:xfrm>
                  <a:prstGeom prst="rect">
                    <a:avLst/>
                  </a:prstGeom>
                  <a:blipFill>
                    <a:blip r:embed="rId6"/>
                    <a:stretch>
                      <a:fillRect b="-1667"/>
                    </a:stretch>
                  </a:blipFill>
                </p:spPr>
                <p:txBody>
                  <a:bodyPr/>
                  <a:lstStyle/>
                  <a:p>
                    <a:r>
                      <a:rPr lang="zh-CN" altLang="en-US">
                        <a:noFill/>
                      </a:rPr>
                      <a:t> </a:t>
                    </a:r>
                  </a:p>
                </p:txBody>
              </p:sp>
            </mc:Fallback>
          </mc:AlternateContent>
          <p:sp>
            <p:nvSpPr>
              <p:cNvPr id="40" name="箭头: 右 39">
                <a:extLst>
                  <a:ext uri="{FF2B5EF4-FFF2-40B4-BE49-F238E27FC236}">
                    <a16:creationId xmlns:a16="http://schemas.microsoft.com/office/drawing/2014/main" id="{0BA4BC90-D932-4261-B756-07BCEB4255B4}"/>
                  </a:ext>
                </a:extLst>
              </p:cNvPr>
              <p:cNvSpPr/>
              <p:nvPr/>
            </p:nvSpPr>
            <p:spPr>
              <a:xfrm>
                <a:off x="4849944" y="4777987"/>
                <a:ext cx="3542081"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41" name="箭头: 右 40">
                <a:extLst>
                  <a:ext uri="{FF2B5EF4-FFF2-40B4-BE49-F238E27FC236}">
                    <a16:creationId xmlns:a16="http://schemas.microsoft.com/office/drawing/2014/main" id="{1408BAAB-6512-467B-B02D-8BCAA0FE42BB}"/>
                  </a:ext>
                </a:extLst>
              </p:cNvPr>
              <p:cNvSpPr/>
              <p:nvPr/>
            </p:nvSpPr>
            <p:spPr>
              <a:xfrm>
                <a:off x="5819888" y="4054703"/>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42" name="箭头: 右 41">
                <a:extLst>
                  <a:ext uri="{FF2B5EF4-FFF2-40B4-BE49-F238E27FC236}">
                    <a16:creationId xmlns:a16="http://schemas.microsoft.com/office/drawing/2014/main" id="{D1593A85-483E-4014-AF4B-833F2BCC08F4}"/>
                  </a:ext>
                </a:extLst>
              </p:cNvPr>
              <p:cNvSpPr/>
              <p:nvPr/>
            </p:nvSpPr>
            <p:spPr>
              <a:xfrm>
                <a:off x="6710614" y="3358378"/>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8</a:t>
                </a:r>
                <a:endParaRPr lang="zh-CN" altLang="en-US" dirty="0"/>
              </a:p>
            </p:txBody>
          </p:sp>
          <p:cxnSp>
            <p:nvCxnSpPr>
              <p:cNvPr id="45" name="直接连接符 44">
                <a:extLst>
                  <a:ext uri="{FF2B5EF4-FFF2-40B4-BE49-F238E27FC236}">
                    <a16:creationId xmlns:a16="http://schemas.microsoft.com/office/drawing/2014/main" id="{85309A3D-E9D8-4EDC-9690-9AE86F066468}"/>
                  </a:ext>
                </a:extLst>
              </p:cNvPr>
              <p:cNvCxnSpPr>
                <a:cxnSpLocks/>
              </p:cNvCxnSpPr>
              <p:nvPr/>
            </p:nvCxnSpPr>
            <p:spPr>
              <a:xfrm>
                <a:off x="3966299" y="5936440"/>
                <a:ext cx="0" cy="7329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60EF5F8-5484-46AA-B66F-DF3EC45AC3A9}"/>
                  </a:ext>
                </a:extLst>
              </p:cNvPr>
              <p:cNvCxnSpPr>
                <a:cxnSpLocks/>
                <a:stCxn id="42" idx="3"/>
              </p:cNvCxnSpPr>
              <p:nvPr/>
            </p:nvCxnSpPr>
            <p:spPr>
              <a:xfrm>
                <a:off x="10079916" y="3633586"/>
                <a:ext cx="63948" cy="30357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5B0C455-13F8-4D15-A42E-E14EC190A5CD}"/>
                  </a:ext>
                </a:extLst>
              </p:cNvPr>
              <p:cNvCxnSpPr>
                <a:cxnSpLocks/>
              </p:cNvCxnSpPr>
              <p:nvPr/>
            </p:nvCxnSpPr>
            <p:spPr>
              <a:xfrm>
                <a:off x="83408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CD9B2BC-F317-4C79-B3CA-5A7E2D05A8FE}"/>
                  </a:ext>
                </a:extLst>
              </p:cNvPr>
              <p:cNvCxnSpPr>
                <a:cxnSpLocks/>
              </p:cNvCxnSpPr>
              <p:nvPr/>
            </p:nvCxnSpPr>
            <p:spPr>
              <a:xfrm>
                <a:off x="665997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12C7163D-A85F-4EF5-9B4F-354CF9FC09A1}"/>
                  </a:ext>
                </a:extLst>
              </p:cNvPr>
              <p:cNvSpPr txBox="1"/>
              <p:nvPr/>
            </p:nvSpPr>
            <p:spPr>
              <a:xfrm>
                <a:off x="2816932" y="6080990"/>
                <a:ext cx="960519" cy="369332"/>
              </a:xfrm>
              <a:prstGeom prst="rect">
                <a:avLst/>
              </a:prstGeom>
              <a:noFill/>
              <a:ln>
                <a:noFill/>
              </a:ln>
            </p:spPr>
            <p:txBody>
              <a:bodyPr wrap="none" rtlCol="0">
                <a:spAutoFit/>
              </a:bodyPr>
              <a:lstStyle/>
              <a:p>
                <a:r>
                  <a:rPr lang="en-US" altLang="zh-CN" b="1" dirty="0"/>
                  <a:t>Wave 0</a:t>
                </a:r>
                <a:endParaRPr lang="zh-CN" altLang="en-US" b="1" dirty="0"/>
              </a:p>
            </p:txBody>
          </p:sp>
          <p:cxnSp>
            <p:nvCxnSpPr>
              <p:cNvPr id="68" name="直接箭头连接符 67">
                <a:extLst>
                  <a:ext uri="{FF2B5EF4-FFF2-40B4-BE49-F238E27FC236}">
                    <a16:creationId xmlns:a16="http://schemas.microsoft.com/office/drawing/2014/main" id="{6C09889D-4B3C-4135-9B1B-8CFA06535F07}"/>
                  </a:ext>
                </a:extLst>
              </p:cNvPr>
              <p:cNvCxnSpPr>
                <a:cxnSpLocks/>
                <a:stCxn id="59" idx="1"/>
              </p:cNvCxnSpPr>
              <p:nvPr/>
            </p:nvCxnSpPr>
            <p:spPr>
              <a:xfrm flipH="1">
                <a:off x="862045" y="6265656"/>
                <a:ext cx="19548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5E25C284-0AD9-4FA0-BB15-2DED5DC4CB89}"/>
                  </a:ext>
                </a:extLst>
              </p:cNvPr>
              <p:cNvCxnSpPr>
                <a:cxnSpLocks/>
                <a:stCxn id="59" idx="3"/>
              </p:cNvCxnSpPr>
              <p:nvPr/>
            </p:nvCxnSpPr>
            <p:spPr>
              <a:xfrm>
                <a:off x="3777451" y="6265656"/>
                <a:ext cx="28825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5A966A1F-B698-47D6-9EEA-CD8A1A1E6E66}"/>
                  </a:ext>
                </a:extLst>
              </p:cNvPr>
              <p:cNvCxnSpPr>
                <a:cxnSpLocks/>
                <a:stCxn id="52" idx="3"/>
              </p:cNvCxnSpPr>
              <p:nvPr/>
            </p:nvCxnSpPr>
            <p:spPr>
              <a:xfrm>
                <a:off x="8392025" y="6669385"/>
                <a:ext cx="17974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6EADBE1C-06D4-44F0-A3AA-809CEA91E080}"/>
                  </a:ext>
                </a:extLst>
              </p:cNvPr>
              <p:cNvCxnSpPr>
                <a:cxnSpLocks/>
                <a:stCxn id="52" idx="1"/>
              </p:cNvCxnSpPr>
              <p:nvPr/>
            </p:nvCxnSpPr>
            <p:spPr>
              <a:xfrm flipH="1" flipV="1">
                <a:off x="3966299" y="6669384"/>
                <a:ext cx="346520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标题 1">
            <a:extLst>
              <a:ext uri="{FF2B5EF4-FFF2-40B4-BE49-F238E27FC236}">
                <a16:creationId xmlns:a16="http://schemas.microsoft.com/office/drawing/2014/main" id="{CE1314B0-01EF-4240-BAEC-4A638278944A}"/>
              </a:ext>
            </a:extLst>
          </p:cNvPr>
          <p:cNvSpPr>
            <a:spLocks noGrp="1"/>
          </p:cNvSpPr>
          <p:nvPr>
            <p:ph type="title"/>
          </p:nvPr>
        </p:nvSpPr>
        <p:spPr/>
        <p:txBody>
          <a:bodyPr>
            <a:normAutofit/>
          </a:bodyPr>
          <a:lstStyle/>
          <a:p>
            <a:r>
              <a:rPr lang="en-US" altLang="zh-CN" b="1" dirty="0"/>
              <a:t>Data Parallelism with Multiple VWs</a:t>
            </a:r>
            <a:endParaRPr lang="zh-CN" altLang="en-US" dirty="0"/>
          </a:p>
        </p:txBody>
      </p:sp>
      <p:cxnSp>
        <p:nvCxnSpPr>
          <p:cNvPr id="23" name="直接箭头连接符 22">
            <a:extLst>
              <a:ext uri="{FF2B5EF4-FFF2-40B4-BE49-F238E27FC236}">
                <a16:creationId xmlns:a16="http://schemas.microsoft.com/office/drawing/2014/main" id="{E338A527-9801-4CB0-88DA-86527B26C875}"/>
              </a:ext>
            </a:extLst>
          </p:cNvPr>
          <p:cNvCxnSpPr>
            <a:stCxn id="52" idx="0"/>
          </p:cNvCxnSpPr>
          <p:nvPr/>
        </p:nvCxnSpPr>
        <p:spPr>
          <a:xfrm flipV="1">
            <a:off x="7911766" y="5496178"/>
            <a:ext cx="1277424" cy="9885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81D8E1C6-DB1A-4CA2-8AFF-1D0939756D08}"/>
              </a:ext>
            </a:extLst>
          </p:cNvPr>
          <p:cNvSpPr txBox="1"/>
          <p:nvPr/>
        </p:nvSpPr>
        <p:spPr>
          <a:xfrm>
            <a:off x="8516955" y="4849846"/>
            <a:ext cx="3675045" cy="646331"/>
          </a:xfrm>
          <a:prstGeom prst="rect">
            <a:avLst/>
          </a:prstGeom>
          <a:noFill/>
        </p:spPr>
        <p:txBody>
          <a:bodyPr wrap="none" rtlCol="0">
            <a:spAutoFit/>
          </a:bodyPr>
          <a:lstStyle/>
          <a:p>
            <a:r>
              <a:rPr lang="en-US" altLang="zh-CN" b="1" dirty="0"/>
              <a:t>Sequence of concurrently executing</a:t>
            </a:r>
          </a:p>
          <a:p>
            <a:r>
              <a:rPr lang="en-US" altLang="zh-CN" b="1" dirty="0"/>
              <a:t>minibatches </a:t>
            </a:r>
            <a:endParaRPr lang="zh-CN" altLang="en-US" b="1" dirty="0"/>
          </a:p>
        </p:txBody>
      </p:sp>
    </p:spTree>
    <p:extLst>
      <p:ext uri="{BB962C8B-B14F-4D97-AF65-F5344CB8AC3E}">
        <p14:creationId xmlns:p14="http://schemas.microsoft.com/office/powerpoint/2010/main" val="422105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箭头: 右 52">
            <a:extLst>
              <a:ext uri="{FF2B5EF4-FFF2-40B4-BE49-F238E27FC236}">
                <a16:creationId xmlns:a16="http://schemas.microsoft.com/office/drawing/2014/main" id="{8969EC2E-D6D3-498E-BA68-19BE37A59ECF}"/>
              </a:ext>
            </a:extLst>
          </p:cNvPr>
          <p:cNvSpPr/>
          <p:nvPr/>
        </p:nvSpPr>
        <p:spPr>
          <a:xfrm>
            <a:off x="834089" y="5496178"/>
            <a:ext cx="313548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54" name="箭头: 右 53">
            <a:extLst>
              <a:ext uri="{FF2B5EF4-FFF2-40B4-BE49-F238E27FC236}">
                <a16:creationId xmlns:a16="http://schemas.microsoft.com/office/drawing/2014/main" id="{8C69537D-61E4-4128-8A2D-64A51D90FD5C}"/>
              </a:ext>
            </a:extLst>
          </p:cNvPr>
          <p:cNvSpPr/>
          <p:nvPr/>
        </p:nvSpPr>
        <p:spPr>
          <a:xfrm>
            <a:off x="1083077" y="4777987"/>
            <a:ext cx="3752744"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55" name="箭头: 右 54">
            <a:extLst>
              <a:ext uri="{FF2B5EF4-FFF2-40B4-BE49-F238E27FC236}">
                <a16:creationId xmlns:a16="http://schemas.microsoft.com/office/drawing/2014/main" id="{27978005-2C02-4397-9450-504E26D574FC}"/>
              </a:ext>
            </a:extLst>
          </p:cNvPr>
          <p:cNvSpPr/>
          <p:nvPr/>
        </p:nvSpPr>
        <p:spPr>
          <a:xfrm>
            <a:off x="1384918" y="4054703"/>
            <a:ext cx="4434969"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56" name="箭头: 右 55">
            <a:extLst>
              <a:ext uri="{FF2B5EF4-FFF2-40B4-BE49-F238E27FC236}">
                <a16:creationId xmlns:a16="http://schemas.microsoft.com/office/drawing/2014/main" id="{F01612BD-826F-4C34-BAC5-D9501244837B}"/>
              </a:ext>
            </a:extLst>
          </p:cNvPr>
          <p:cNvSpPr/>
          <p:nvPr/>
        </p:nvSpPr>
        <p:spPr>
          <a:xfrm>
            <a:off x="1724815" y="3354310"/>
            <a:ext cx="4966441"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pic>
        <p:nvPicPr>
          <p:cNvPr id="5" name="图片 4">
            <a:extLst>
              <a:ext uri="{FF2B5EF4-FFF2-40B4-BE49-F238E27FC236}">
                <a16:creationId xmlns:a16="http://schemas.microsoft.com/office/drawing/2014/main" id="{0C79EC2A-5B7D-4093-8240-B2C457CD1B52}"/>
              </a:ext>
            </a:extLst>
          </p:cNvPr>
          <p:cNvPicPr>
            <a:picLocks noChangeAspect="1"/>
          </p:cNvPicPr>
          <p:nvPr/>
        </p:nvPicPr>
        <p:blipFill>
          <a:blip r:embed="rId2"/>
          <a:stretch>
            <a:fillRect/>
          </a:stretch>
        </p:blipFill>
        <p:spPr>
          <a:xfrm>
            <a:off x="445634" y="1109333"/>
            <a:ext cx="10219406" cy="2137439"/>
          </a:xfrm>
          <a:prstGeom prst="rect">
            <a:avLst/>
          </a:prstGeom>
        </p:spPr>
      </p:pic>
      <p:sp>
        <p:nvSpPr>
          <p:cNvPr id="15" name="箭头: 右 14">
            <a:extLst>
              <a:ext uri="{FF2B5EF4-FFF2-40B4-BE49-F238E27FC236}">
                <a16:creationId xmlns:a16="http://schemas.microsoft.com/office/drawing/2014/main" id="{7829163A-8EC0-4E60-90CD-E2812F280525}"/>
              </a:ext>
            </a:extLst>
          </p:cNvPr>
          <p:cNvSpPr/>
          <p:nvPr/>
        </p:nvSpPr>
        <p:spPr>
          <a:xfrm>
            <a:off x="3969573" y="5496178"/>
            <a:ext cx="3461934"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A7F7D24-B861-4D24-9F7F-B60D40F92EE6}"/>
                  </a:ext>
                </a:extLst>
              </p:cNvPr>
              <p:cNvSpPr txBox="1"/>
              <p:nvPr/>
            </p:nvSpPr>
            <p:spPr>
              <a:xfrm>
                <a:off x="352167" y="5528514"/>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𝟏</m:t>
                          </m:r>
                        </m:sub>
                      </m:sSub>
                    </m:oMath>
                  </m:oMathPara>
                </a14:m>
                <a:endParaRPr lang="zh-CN" altLang="en-US" b="1" dirty="0"/>
              </a:p>
            </p:txBody>
          </p:sp>
        </mc:Choice>
        <mc:Fallback xmlns="">
          <p:sp>
            <p:nvSpPr>
              <p:cNvPr id="34" name="文本框 33">
                <a:extLst>
                  <a:ext uri="{FF2B5EF4-FFF2-40B4-BE49-F238E27FC236}">
                    <a16:creationId xmlns:a16="http://schemas.microsoft.com/office/drawing/2014/main" id="{2A7F7D24-B861-4D24-9F7F-B60D40F92EE6}"/>
                  </a:ext>
                </a:extLst>
              </p:cNvPr>
              <p:cNvSpPr txBox="1">
                <a:spLocks noRot="1" noChangeAspect="1" noMove="1" noResize="1" noEditPoints="1" noAdjustHandles="1" noChangeArrowheads="1" noChangeShapeType="1" noTextEdit="1"/>
              </p:cNvSpPr>
              <p:nvPr/>
            </p:nvSpPr>
            <p:spPr>
              <a:xfrm>
                <a:off x="352167" y="5528514"/>
                <a:ext cx="514820"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7224383-B882-4553-8AC6-3FD13B375262}"/>
                  </a:ext>
                </a:extLst>
              </p:cNvPr>
              <p:cNvSpPr txBox="1"/>
              <p:nvPr/>
            </p:nvSpPr>
            <p:spPr>
              <a:xfrm>
                <a:off x="347225" y="4816255"/>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𝟐</m:t>
                          </m:r>
                        </m:sub>
                      </m:sSub>
                    </m:oMath>
                  </m:oMathPara>
                </a14:m>
                <a:endParaRPr lang="zh-CN" altLang="en-US" b="1" dirty="0"/>
              </a:p>
            </p:txBody>
          </p:sp>
        </mc:Choice>
        <mc:Fallback xmlns="">
          <p:sp>
            <p:nvSpPr>
              <p:cNvPr id="37" name="文本框 36">
                <a:extLst>
                  <a:ext uri="{FF2B5EF4-FFF2-40B4-BE49-F238E27FC236}">
                    <a16:creationId xmlns:a16="http://schemas.microsoft.com/office/drawing/2014/main" id="{F7224383-B882-4553-8AC6-3FD13B375262}"/>
                  </a:ext>
                </a:extLst>
              </p:cNvPr>
              <p:cNvSpPr txBox="1">
                <a:spLocks noRot="1" noChangeAspect="1" noMove="1" noResize="1" noEditPoints="1" noAdjustHandles="1" noChangeArrowheads="1" noChangeShapeType="1" noTextEdit="1"/>
              </p:cNvSpPr>
              <p:nvPr/>
            </p:nvSpPr>
            <p:spPr>
              <a:xfrm>
                <a:off x="347225" y="4816255"/>
                <a:ext cx="514820"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AFE273D2-3614-4629-B921-1032D5851162}"/>
                  </a:ext>
                </a:extLst>
              </p:cNvPr>
              <p:cNvSpPr txBox="1"/>
              <p:nvPr/>
            </p:nvSpPr>
            <p:spPr>
              <a:xfrm>
                <a:off x="347225" y="4136456"/>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𝟑</m:t>
                          </m:r>
                        </m:sub>
                      </m:sSub>
                    </m:oMath>
                  </m:oMathPara>
                </a14:m>
                <a:endParaRPr lang="zh-CN" altLang="en-US" b="1" dirty="0"/>
              </a:p>
            </p:txBody>
          </p:sp>
        </mc:Choice>
        <mc:Fallback xmlns="">
          <p:sp>
            <p:nvSpPr>
              <p:cNvPr id="38" name="文本框 37">
                <a:extLst>
                  <a:ext uri="{FF2B5EF4-FFF2-40B4-BE49-F238E27FC236}">
                    <a16:creationId xmlns:a16="http://schemas.microsoft.com/office/drawing/2014/main" id="{AFE273D2-3614-4629-B921-1032D5851162}"/>
                  </a:ext>
                </a:extLst>
              </p:cNvPr>
              <p:cNvSpPr txBox="1">
                <a:spLocks noRot="1" noChangeAspect="1" noMove="1" noResize="1" noEditPoints="1" noAdjustHandles="1" noChangeArrowheads="1" noChangeShapeType="1" noTextEdit="1"/>
              </p:cNvSpPr>
              <p:nvPr/>
            </p:nvSpPr>
            <p:spPr>
              <a:xfrm>
                <a:off x="347225" y="4136456"/>
                <a:ext cx="514820"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6A22E9A5-A38B-47F6-908F-98FF2C7F4A19}"/>
                  </a:ext>
                </a:extLst>
              </p:cNvPr>
              <p:cNvSpPr txBox="1"/>
              <p:nvPr/>
            </p:nvSpPr>
            <p:spPr>
              <a:xfrm>
                <a:off x="347225" y="3490718"/>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𝟒</m:t>
                          </m:r>
                        </m:sub>
                      </m:sSub>
                    </m:oMath>
                  </m:oMathPara>
                </a14:m>
                <a:endParaRPr lang="zh-CN" altLang="en-US" b="1" dirty="0"/>
              </a:p>
            </p:txBody>
          </p:sp>
        </mc:Choice>
        <mc:Fallback xmlns="">
          <p:sp>
            <p:nvSpPr>
              <p:cNvPr id="39" name="文本框 38">
                <a:extLst>
                  <a:ext uri="{FF2B5EF4-FFF2-40B4-BE49-F238E27FC236}">
                    <a16:creationId xmlns:a16="http://schemas.microsoft.com/office/drawing/2014/main" id="{6A22E9A5-A38B-47F6-908F-98FF2C7F4A19}"/>
                  </a:ext>
                </a:extLst>
              </p:cNvPr>
              <p:cNvSpPr txBox="1">
                <a:spLocks noRot="1" noChangeAspect="1" noMove="1" noResize="1" noEditPoints="1" noAdjustHandles="1" noChangeArrowheads="1" noChangeShapeType="1" noTextEdit="1"/>
              </p:cNvSpPr>
              <p:nvPr/>
            </p:nvSpPr>
            <p:spPr>
              <a:xfrm>
                <a:off x="347225" y="3490718"/>
                <a:ext cx="514820" cy="369332"/>
              </a:xfrm>
              <a:prstGeom prst="rect">
                <a:avLst/>
              </a:prstGeom>
              <a:blipFill>
                <a:blip r:embed="rId6"/>
                <a:stretch>
                  <a:fillRect/>
                </a:stretch>
              </a:blipFill>
            </p:spPr>
            <p:txBody>
              <a:bodyPr/>
              <a:lstStyle/>
              <a:p>
                <a:r>
                  <a:rPr lang="zh-CN" altLang="en-US">
                    <a:noFill/>
                  </a:rPr>
                  <a:t> </a:t>
                </a:r>
              </a:p>
            </p:txBody>
          </p:sp>
        </mc:Fallback>
      </mc:AlternateContent>
      <p:sp>
        <p:nvSpPr>
          <p:cNvPr id="40" name="箭头: 右 39">
            <a:extLst>
              <a:ext uri="{FF2B5EF4-FFF2-40B4-BE49-F238E27FC236}">
                <a16:creationId xmlns:a16="http://schemas.microsoft.com/office/drawing/2014/main" id="{0BA4BC90-D932-4261-B756-07BCEB4255B4}"/>
              </a:ext>
            </a:extLst>
          </p:cNvPr>
          <p:cNvSpPr/>
          <p:nvPr/>
        </p:nvSpPr>
        <p:spPr>
          <a:xfrm>
            <a:off x="4849944" y="4777987"/>
            <a:ext cx="3542081"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41" name="箭头: 右 40">
            <a:extLst>
              <a:ext uri="{FF2B5EF4-FFF2-40B4-BE49-F238E27FC236}">
                <a16:creationId xmlns:a16="http://schemas.microsoft.com/office/drawing/2014/main" id="{1408BAAB-6512-467B-B02D-8BCAA0FE42BB}"/>
              </a:ext>
            </a:extLst>
          </p:cNvPr>
          <p:cNvSpPr/>
          <p:nvPr/>
        </p:nvSpPr>
        <p:spPr>
          <a:xfrm>
            <a:off x="5819888" y="4054703"/>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42" name="箭头: 右 41">
            <a:extLst>
              <a:ext uri="{FF2B5EF4-FFF2-40B4-BE49-F238E27FC236}">
                <a16:creationId xmlns:a16="http://schemas.microsoft.com/office/drawing/2014/main" id="{D1593A85-483E-4014-AF4B-833F2BCC08F4}"/>
              </a:ext>
            </a:extLst>
          </p:cNvPr>
          <p:cNvSpPr/>
          <p:nvPr/>
        </p:nvSpPr>
        <p:spPr>
          <a:xfrm>
            <a:off x="6710614" y="3358378"/>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8</a:t>
            </a:r>
            <a:endParaRPr lang="zh-CN" altLang="en-US" dirty="0"/>
          </a:p>
        </p:txBody>
      </p:sp>
      <p:cxnSp>
        <p:nvCxnSpPr>
          <p:cNvPr id="45" name="直接连接符 44">
            <a:extLst>
              <a:ext uri="{FF2B5EF4-FFF2-40B4-BE49-F238E27FC236}">
                <a16:creationId xmlns:a16="http://schemas.microsoft.com/office/drawing/2014/main" id="{85309A3D-E9D8-4EDC-9690-9AE86F066468}"/>
              </a:ext>
            </a:extLst>
          </p:cNvPr>
          <p:cNvCxnSpPr>
            <a:cxnSpLocks/>
          </p:cNvCxnSpPr>
          <p:nvPr/>
        </p:nvCxnSpPr>
        <p:spPr>
          <a:xfrm>
            <a:off x="3966299" y="5936440"/>
            <a:ext cx="0" cy="7329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60EF5F8-5484-46AA-B66F-DF3EC45AC3A9}"/>
              </a:ext>
            </a:extLst>
          </p:cNvPr>
          <p:cNvCxnSpPr>
            <a:cxnSpLocks/>
            <a:stCxn id="42" idx="3"/>
          </p:cNvCxnSpPr>
          <p:nvPr/>
        </p:nvCxnSpPr>
        <p:spPr>
          <a:xfrm>
            <a:off x="10079916" y="3633586"/>
            <a:ext cx="63948" cy="30357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59867FA7-DE13-4954-87D8-5837C4EEA070}"/>
              </a:ext>
            </a:extLst>
          </p:cNvPr>
          <p:cNvSpPr txBox="1"/>
          <p:nvPr/>
        </p:nvSpPr>
        <p:spPr>
          <a:xfrm>
            <a:off x="7431506" y="6484719"/>
            <a:ext cx="960519" cy="369332"/>
          </a:xfrm>
          <a:prstGeom prst="rect">
            <a:avLst/>
          </a:prstGeom>
          <a:noFill/>
          <a:ln>
            <a:noFill/>
          </a:ln>
        </p:spPr>
        <p:txBody>
          <a:bodyPr wrap="none" rtlCol="0">
            <a:spAutoFit/>
          </a:bodyPr>
          <a:lstStyle/>
          <a:p>
            <a:r>
              <a:rPr lang="en-US" altLang="zh-CN" b="1" dirty="0"/>
              <a:t>Wave 1</a:t>
            </a:r>
            <a:endParaRPr lang="zh-CN" altLang="en-US" b="1" dirty="0"/>
          </a:p>
        </p:txBody>
      </p:sp>
      <p:cxnSp>
        <p:nvCxnSpPr>
          <p:cNvPr id="57" name="直接连接符 56">
            <a:extLst>
              <a:ext uri="{FF2B5EF4-FFF2-40B4-BE49-F238E27FC236}">
                <a16:creationId xmlns:a16="http://schemas.microsoft.com/office/drawing/2014/main" id="{E5B0C455-13F8-4D15-A42E-E14EC190A5CD}"/>
              </a:ext>
            </a:extLst>
          </p:cNvPr>
          <p:cNvCxnSpPr>
            <a:cxnSpLocks/>
          </p:cNvCxnSpPr>
          <p:nvPr/>
        </p:nvCxnSpPr>
        <p:spPr>
          <a:xfrm>
            <a:off x="83408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CD9B2BC-F317-4C79-B3CA-5A7E2D05A8FE}"/>
              </a:ext>
            </a:extLst>
          </p:cNvPr>
          <p:cNvCxnSpPr>
            <a:cxnSpLocks/>
          </p:cNvCxnSpPr>
          <p:nvPr/>
        </p:nvCxnSpPr>
        <p:spPr>
          <a:xfrm>
            <a:off x="665997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12C7163D-A85F-4EF5-9B4F-354CF9FC09A1}"/>
              </a:ext>
            </a:extLst>
          </p:cNvPr>
          <p:cNvSpPr txBox="1"/>
          <p:nvPr/>
        </p:nvSpPr>
        <p:spPr>
          <a:xfrm>
            <a:off x="2816932" y="6080990"/>
            <a:ext cx="960519" cy="369332"/>
          </a:xfrm>
          <a:prstGeom prst="rect">
            <a:avLst/>
          </a:prstGeom>
          <a:noFill/>
          <a:ln>
            <a:noFill/>
          </a:ln>
        </p:spPr>
        <p:txBody>
          <a:bodyPr wrap="none" rtlCol="0">
            <a:spAutoFit/>
          </a:bodyPr>
          <a:lstStyle/>
          <a:p>
            <a:r>
              <a:rPr lang="en-US" altLang="zh-CN" b="1" dirty="0"/>
              <a:t>Wave 0</a:t>
            </a:r>
            <a:endParaRPr lang="zh-CN" altLang="en-US" b="1" dirty="0"/>
          </a:p>
        </p:txBody>
      </p:sp>
      <p:cxnSp>
        <p:nvCxnSpPr>
          <p:cNvPr id="68" name="直接箭头连接符 67">
            <a:extLst>
              <a:ext uri="{FF2B5EF4-FFF2-40B4-BE49-F238E27FC236}">
                <a16:creationId xmlns:a16="http://schemas.microsoft.com/office/drawing/2014/main" id="{6C09889D-4B3C-4135-9B1B-8CFA06535F07}"/>
              </a:ext>
            </a:extLst>
          </p:cNvPr>
          <p:cNvCxnSpPr>
            <a:cxnSpLocks/>
            <a:stCxn id="59" idx="1"/>
          </p:cNvCxnSpPr>
          <p:nvPr/>
        </p:nvCxnSpPr>
        <p:spPr>
          <a:xfrm flipH="1">
            <a:off x="862045" y="6265656"/>
            <a:ext cx="19548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5E25C284-0AD9-4FA0-BB15-2DED5DC4CB89}"/>
              </a:ext>
            </a:extLst>
          </p:cNvPr>
          <p:cNvCxnSpPr>
            <a:cxnSpLocks/>
            <a:stCxn id="59" idx="3"/>
          </p:cNvCxnSpPr>
          <p:nvPr/>
        </p:nvCxnSpPr>
        <p:spPr>
          <a:xfrm>
            <a:off x="3777451" y="6265656"/>
            <a:ext cx="28825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5A966A1F-B698-47D6-9EEA-CD8A1A1E6E66}"/>
              </a:ext>
            </a:extLst>
          </p:cNvPr>
          <p:cNvCxnSpPr>
            <a:cxnSpLocks/>
            <a:stCxn id="52" idx="3"/>
          </p:cNvCxnSpPr>
          <p:nvPr/>
        </p:nvCxnSpPr>
        <p:spPr>
          <a:xfrm>
            <a:off x="8392025" y="6669385"/>
            <a:ext cx="17974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6EADBE1C-06D4-44F0-A3AA-809CEA91E080}"/>
              </a:ext>
            </a:extLst>
          </p:cNvPr>
          <p:cNvCxnSpPr>
            <a:cxnSpLocks/>
            <a:stCxn id="52" idx="1"/>
          </p:cNvCxnSpPr>
          <p:nvPr/>
        </p:nvCxnSpPr>
        <p:spPr>
          <a:xfrm flipH="1" flipV="1">
            <a:off x="3966299" y="6669384"/>
            <a:ext cx="346520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CE1314B0-01EF-4240-BAEC-4A638278944A}"/>
              </a:ext>
            </a:extLst>
          </p:cNvPr>
          <p:cNvSpPr>
            <a:spLocks noGrp="1"/>
          </p:cNvSpPr>
          <p:nvPr>
            <p:ph type="title"/>
          </p:nvPr>
        </p:nvSpPr>
        <p:spPr/>
        <p:txBody>
          <a:bodyPr>
            <a:normAutofit/>
          </a:bodyPr>
          <a:lstStyle/>
          <a:p>
            <a:r>
              <a:rPr lang="en-US" altLang="zh-CN" b="1" dirty="0"/>
              <a:t>Data Parallelism with Multiple VWs</a:t>
            </a:r>
            <a:endParaRPr lang="zh-CN" altLang="en-US" dirty="0"/>
          </a:p>
        </p:txBody>
      </p:sp>
      <p:sp>
        <p:nvSpPr>
          <p:cNvPr id="26" name="文本框 25">
            <a:extLst>
              <a:ext uri="{FF2B5EF4-FFF2-40B4-BE49-F238E27FC236}">
                <a16:creationId xmlns:a16="http://schemas.microsoft.com/office/drawing/2014/main" id="{0848201D-AF72-490E-8ADF-A4739D6C29E7}"/>
              </a:ext>
            </a:extLst>
          </p:cNvPr>
          <p:cNvSpPr txBox="1"/>
          <p:nvPr/>
        </p:nvSpPr>
        <p:spPr>
          <a:xfrm>
            <a:off x="3313306" y="5186379"/>
            <a:ext cx="2629246" cy="369332"/>
          </a:xfrm>
          <a:prstGeom prst="rect">
            <a:avLst/>
          </a:prstGeom>
          <a:noFill/>
        </p:spPr>
        <p:txBody>
          <a:bodyPr wrap="none" rtlCol="0">
            <a:spAutoFit/>
          </a:bodyPr>
          <a:lstStyle/>
          <a:p>
            <a:r>
              <a:rPr lang="en-US" altLang="zh-CN" b="1" dirty="0">
                <a:solidFill>
                  <a:srgbClr val="FF0000"/>
                </a:solidFill>
              </a:rPr>
              <a:t>Push every minibatch?</a:t>
            </a:r>
            <a:endParaRPr lang="zh-CN" altLang="en-US" b="1" dirty="0">
              <a:solidFill>
                <a:srgbClr val="FF0000"/>
              </a:solidFill>
            </a:endParaRPr>
          </a:p>
        </p:txBody>
      </p:sp>
      <p:sp>
        <p:nvSpPr>
          <p:cNvPr id="27" name="笑脸 26">
            <a:extLst>
              <a:ext uri="{FF2B5EF4-FFF2-40B4-BE49-F238E27FC236}">
                <a16:creationId xmlns:a16="http://schemas.microsoft.com/office/drawing/2014/main" id="{4A2E6571-CA9E-496F-8D84-98221A4FE85E}"/>
              </a:ext>
            </a:extLst>
          </p:cNvPr>
          <p:cNvSpPr/>
          <p:nvPr/>
        </p:nvSpPr>
        <p:spPr>
          <a:xfrm>
            <a:off x="9149429" y="4792179"/>
            <a:ext cx="758207" cy="763532"/>
          </a:xfrm>
          <a:prstGeom prst="smileyFace">
            <a:avLst>
              <a:gd name="adj" fmla="val -465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73D90A49-B553-4A10-923E-455437734155}"/>
              </a:ext>
            </a:extLst>
          </p:cNvPr>
          <p:cNvSpPr txBox="1"/>
          <p:nvPr/>
        </p:nvSpPr>
        <p:spPr>
          <a:xfrm>
            <a:off x="8490080" y="5700573"/>
            <a:ext cx="2363147" cy="369332"/>
          </a:xfrm>
          <a:prstGeom prst="rect">
            <a:avLst/>
          </a:prstGeom>
          <a:noFill/>
        </p:spPr>
        <p:txBody>
          <a:bodyPr wrap="none" rtlCol="0">
            <a:spAutoFit/>
          </a:bodyPr>
          <a:lstStyle/>
          <a:p>
            <a:r>
              <a:rPr lang="en-US" altLang="zh-CN" b="1" dirty="0">
                <a:solidFill>
                  <a:srgbClr val="FF0000"/>
                </a:solidFill>
              </a:rPr>
              <a:t>comm cost too high!</a:t>
            </a:r>
            <a:endParaRPr lang="zh-CN" altLang="en-US" b="1" dirty="0">
              <a:solidFill>
                <a:srgbClr val="FF0000"/>
              </a:solidFill>
            </a:endParaRPr>
          </a:p>
        </p:txBody>
      </p:sp>
      <p:sp>
        <p:nvSpPr>
          <p:cNvPr id="29" name="椭圆 28">
            <a:extLst>
              <a:ext uri="{FF2B5EF4-FFF2-40B4-BE49-F238E27FC236}">
                <a16:creationId xmlns:a16="http://schemas.microsoft.com/office/drawing/2014/main" id="{BD4959D9-0224-4AC5-B6A3-AFAFEC4F24FA}"/>
              </a:ext>
            </a:extLst>
          </p:cNvPr>
          <p:cNvSpPr/>
          <p:nvPr/>
        </p:nvSpPr>
        <p:spPr>
          <a:xfrm>
            <a:off x="3895278" y="5732129"/>
            <a:ext cx="142042" cy="120758"/>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1408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箭头: 右 52">
            <a:extLst>
              <a:ext uri="{FF2B5EF4-FFF2-40B4-BE49-F238E27FC236}">
                <a16:creationId xmlns:a16="http://schemas.microsoft.com/office/drawing/2014/main" id="{8969EC2E-D6D3-498E-BA68-19BE37A59ECF}"/>
              </a:ext>
            </a:extLst>
          </p:cNvPr>
          <p:cNvSpPr/>
          <p:nvPr/>
        </p:nvSpPr>
        <p:spPr>
          <a:xfrm>
            <a:off x="834089" y="5496178"/>
            <a:ext cx="313548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54" name="箭头: 右 53">
            <a:extLst>
              <a:ext uri="{FF2B5EF4-FFF2-40B4-BE49-F238E27FC236}">
                <a16:creationId xmlns:a16="http://schemas.microsoft.com/office/drawing/2014/main" id="{8C69537D-61E4-4128-8A2D-64A51D90FD5C}"/>
              </a:ext>
            </a:extLst>
          </p:cNvPr>
          <p:cNvSpPr/>
          <p:nvPr/>
        </p:nvSpPr>
        <p:spPr>
          <a:xfrm>
            <a:off x="1083077" y="4777987"/>
            <a:ext cx="3752744"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55" name="箭头: 右 54">
            <a:extLst>
              <a:ext uri="{FF2B5EF4-FFF2-40B4-BE49-F238E27FC236}">
                <a16:creationId xmlns:a16="http://schemas.microsoft.com/office/drawing/2014/main" id="{27978005-2C02-4397-9450-504E26D574FC}"/>
              </a:ext>
            </a:extLst>
          </p:cNvPr>
          <p:cNvSpPr/>
          <p:nvPr/>
        </p:nvSpPr>
        <p:spPr>
          <a:xfrm>
            <a:off x="1384918" y="4054703"/>
            <a:ext cx="4434969"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56" name="箭头: 右 55">
            <a:extLst>
              <a:ext uri="{FF2B5EF4-FFF2-40B4-BE49-F238E27FC236}">
                <a16:creationId xmlns:a16="http://schemas.microsoft.com/office/drawing/2014/main" id="{F01612BD-826F-4C34-BAC5-D9501244837B}"/>
              </a:ext>
            </a:extLst>
          </p:cNvPr>
          <p:cNvSpPr/>
          <p:nvPr/>
        </p:nvSpPr>
        <p:spPr>
          <a:xfrm>
            <a:off x="1724815" y="3354310"/>
            <a:ext cx="4966441"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pic>
        <p:nvPicPr>
          <p:cNvPr id="5" name="图片 4">
            <a:extLst>
              <a:ext uri="{FF2B5EF4-FFF2-40B4-BE49-F238E27FC236}">
                <a16:creationId xmlns:a16="http://schemas.microsoft.com/office/drawing/2014/main" id="{0C79EC2A-5B7D-4093-8240-B2C457CD1B52}"/>
              </a:ext>
            </a:extLst>
          </p:cNvPr>
          <p:cNvPicPr>
            <a:picLocks noChangeAspect="1"/>
          </p:cNvPicPr>
          <p:nvPr/>
        </p:nvPicPr>
        <p:blipFill>
          <a:blip r:embed="rId2"/>
          <a:stretch>
            <a:fillRect/>
          </a:stretch>
        </p:blipFill>
        <p:spPr>
          <a:xfrm>
            <a:off x="445634" y="1109333"/>
            <a:ext cx="10219406" cy="2137439"/>
          </a:xfrm>
          <a:prstGeom prst="rect">
            <a:avLst/>
          </a:prstGeom>
        </p:spPr>
      </p:pic>
      <p:sp>
        <p:nvSpPr>
          <p:cNvPr id="15" name="箭头: 右 14">
            <a:extLst>
              <a:ext uri="{FF2B5EF4-FFF2-40B4-BE49-F238E27FC236}">
                <a16:creationId xmlns:a16="http://schemas.microsoft.com/office/drawing/2014/main" id="{7829163A-8EC0-4E60-90CD-E2812F280525}"/>
              </a:ext>
            </a:extLst>
          </p:cNvPr>
          <p:cNvSpPr/>
          <p:nvPr/>
        </p:nvSpPr>
        <p:spPr>
          <a:xfrm>
            <a:off x="3969573" y="5496178"/>
            <a:ext cx="3461934"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A7F7D24-B861-4D24-9F7F-B60D40F92EE6}"/>
                  </a:ext>
                </a:extLst>
              </p:cNvPr>
              <p:cNvSpPr txBox="1"/>
              <p:nvPr/>
            </p:nvSpPr>
            <p:spPr>
              <a:xfrm>
                <a:off x="352167" y="5528514"/>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𝟏</m:t>
                          </m:r>
                        </m:sub>
                      </m:sSub>
                    </m:oMath>
                  </m:oMathPara>
                </a14:m>
                <a:endParaRPr lang="zh-CN" altLang="en-US" b="1" dirty="0"/>
              </a:p>
            </p:txBody>
          </p:sp>
        </mc:Choice>
        <mc:Fallback xmlns="">
          <p:sp>
            <p:nvSpPr>
              <p:cNvPr id="34" name="文本框 33">
                <a:extLst>
                  <a:ext uri="{FF2B5EF4-FFF2-40B4-BE49-F238E27FC236}">
                    <a16:creationId xmlns:a16="http://schemas.microsoft.com/office/drawing/2014/main" id="{2A7F7D24-B861-4D24-9F7F-B60D40F92EE6}"/>
                  </a:ext>
                </a:extLst>
              </p:cNvPr>
              <p:cNvSpPr txBox="1">
                <a:spLocks noRot="1" noChangeAspect="1" noMove="1" noResize="1" noEditPoints="1" noAdjustHandles="1" noChangeArrowheads="1" noChangeShapeType="1" noTextEdit="1"/>
              </p:cNvSpPr>
              <p:nvPr/>
            </p:nvSpPr>
            <p:spPr>
              <a:xfrm>
                <a:off x="352167" y="5528514"/>
                <a:ext cx="514820"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7224383-B882-4553-8AC6-3FD13B375262}"/>
                  </a:ext>
                </a:extLst>
              </p:cNvPr>
              <p:cNvSpPr txBox="1"/>
              <p:nvPr/>
            </p:nvSpPr>
            <p:spPr>
              <a:xfrm>
                <a:off x="347225" y="4816255"/>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𝟐</m:t>
                          </m:r>
                        </m:sub>
                      </m:sSub>
                    </m:oMath>
                  </m:oMathPara>
                </a14:m>
                <a:endParaRPr lang="zh-CN" altLang="en-US" b="1" dirty="0"/>
              </a:p>
            </p:txBody>
          </p:sp>
        </mc:Choice>
        <mc:Fallback xmlns="">
          <p:sp>
            <p:nvSpPr>
              <p:cNvPr id="37" name="文本框 36">
                <a:extLst>
                  <a:ext uri="{FF2B5EF4-FFF2-40B4-BE49-F238E27FC236}">
                    <a16:creationId xmlns:a16="http://schemas.microsoft.com/office/drawing/2014/main" id="{F7224383-B882-4553-8AC6-3FD13B375262}"/>
                  </a:ext>
                </a:extLst>
              </p:cNvPr>
              <p:cNvSpPr txBox="1">
                <a:spLocks noRot="1" noChangeAspect="1" noMove="1" noResize="1" noEditPoints="1" noAdjustHandles="1" noChangeArrowheads="1" noChangeShapeType="1" noTextEdit="1"/>
              </p:cNvSpPr>
              <p:nvPr/>
            </p:nvSpPr>
            <p:spPr>
              <a:xfrm>
                <a:off x="347225" y="4816255"/>
                <a:ext cx="514820"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AFE273D2-3614-4629-B921-1032D5851162}"/>
                  </a:ext>
                </a:extLst>
              </p:cNvPr>
              <p:cNvSpPr txBox="1"/>
              <p:nvPr/>
            </p:nvSpPr>
            <p:spPr>
              <a:xfrm>
                <a:off x="347225" y="4136456"/>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𝟑</m:t>
                          </m:r>
                        </m:sub>
                      </m:sSub>
                    </m:oMath>
                  </m:oMathPara>
                </a14:m>
                <a:endParaRPr lang="zh-CN" altLang="en-US" b="1" dirty="0"/>
              </a:p>
            </p:txBody>
          </p:sp>
        </mc:Choice>
        <mc:Fallback xmlns="">
          <p:sp>
            <p:nvSpPr>
              <p:cNvPr id="38" name="文本框 37">
                <a:extLst>
                  <a:ext uri="{FF2B5EF4-FFF2-40B4-BE49-F238E27FC236}">
                    <a16:creationId xmlns:a16="http://schemas.microsoft.com/office/drawing/2014/main" id="{AFE273D2-3614-4629-B921-1032D5851162}"/>
                  </a:ext>
                </a:extLst>
              </p:cNvPr>
              <p:cNvSpPr txBox="1">
                <a:spLocks noRot="1" noChangeAspect="1" noMove="1" noResize="1" noEditPoints="1" noAdjustHandles="1" noChangeArrowheads="1" noChangeShapeType="1" noTextEdit="1"/>
              </p:cNvSpPr>
              <p:nvPr/>
            </p:nvSpPr>
            <p:spPr>
              <a:xfrm>
                <a:off x="347225" y="4136456"/>
                <a:ext cx="514820"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6A22E9A5-A38B-47F6-908F-98FF2C7F4A19}"/>
                  </a:ext>
                </a:extLst>
              </p:cNvPr>
              <p:cNvSpPr txBox="1"/>
              <p:nvPr/>
            </p:nvSpPr>
            <p:spPr>
              <a:xfrm>
                <a:off x="347225" y="3490718"/>
                <a:ext cx="514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𝑮</m:t>
                          </m:r>
                        </m:e>
                        <m:sub>
                          <m:r>
                            <a:rPr lang="en-US" altLang="zh-CN" b="1" i="1" smtClean="0">
                              <a:latin typeface="Cambria Math" panose="02040503050406030204" pitchFamily="18" charset="0"/>
                            </a:rPr>
                            <m:t>𝟒</m:t>
                          </m:r>
                        </m:sub>
                      </m:sSub>
                    </m:oMath>
                  </m:oMathPara>
                </a14:m>
                <a:endParaRPr lang="zh-CN" altLang="en-US" b="1" dirty="0"/>
              </a:p>
            </p:txBody>
          </p:sp>
        </mc:Choice>
        <mc:Fallback xmlns="">
          <p:sp>
            <p:nvSpPr>
              <p:cNvPr id="39" name="文本框 38">
                <a:extLst>
                  <a:ext uri="{FF2B5EF4-FFF2-40B4-BE49-F238E27FC236}">
                    <a16:creationId xmlns:a16="http://schemas.microsoft.com/office/drawing/2014/main" id="{6A22E9A5-A38B-47F6-908F-98FF2C7F4A19}"/>
                  </a:ext>
                </a:extLst>
              </p:cNvPr>
              <p:cNvSpPr txBox="1">
                <a:spLocks noRot="1" noChangeAspect="1" noMove="1" noResize="1" noEditPoints="1" noAdjustHandles="1" noChangeArrowheads="1" noChangeShapeType="1" noTextEdit="1"/>
              </p:cNvSpPr>
              <p:nvPr/>
            </p:nvSpPr>
            <p:spPr>
              <a:xfrm>
                <a:off x="347225" y="3490718"/>
                <a:ext cx="514820" cy="369332"/>
              </a:xfrm>
              <a:prstGeom prst="rect">
                <a:avLst/>
              </a:prstGeom>
              <a:blipFill>
                <a:blip r:embed="rId6"/>
                <a:stretch>
                  <a:fillRect/>
                </a:stretch>
              </a:blipFill>
            </p:spPr>
            <p:txBody>
              <a:bodyPr/>
              <a:lstStyle/>
              <a:p>
                <a:r>
                  <a:rPr lang="zh-CN" altLang="en-US">
                    <a:noFill/>
                  </a:rPr>
                  <a:t> </a:t>
                </a:r>
              </a:p>
            </p:txBody>
          </p:sp>
        </mc:Fallback>
      </mc:AlternateContent>
      <p:sp>
        <p:nvSpPr>
          <p:cNvPr id="40" name="箭头: 右 39">
            <a:extLst>
              <a:ext uri="{FF2B5EF4-FFF2-40B4-BE49-F238E27FC236}">
                <a16:creationId xmlns:a16="http://schemas.microsoft.com/office/drawing/2014/main" id="{0BA4BC90-D932-4261-B756-07BCEB4255B4}"/>
              </a:ext>
            </a:extLst>
          </p:cNvPr>
          <p:cNvSpPr/>
          <p:nvPr/>
        </p:nvSpPr>
        <p:spPr>
          <a:xfrm>
            <a:off x="4849944" y="4777987"/>
            <a:ext cx="3542081"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41" name="箭头: 右 40">
            <a:extLst>
              <a:ext uri="{FF2B5EF4-FFF2-40B4-BE49-F238E27FC236}">
                <a16:creationId xmlns:a16="http://schemas.microsoft.com/office/drawing/2014/main" id="{1408BAAB-6512-467B-B02D-8BCAA0FE42BB}"/>
              </a:ext>
            </a:extLst>
          </p:cNvPr>
          <p:cNvSpPr/>
          <p:nvPr/>
        </p:nvSpPr>
        <p:spPr>
          <a:xfrm>
            <a:off x="5819888" y="4054703"/>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42" name="箭头: 右 41">
            <a:extLst>
              <a:ext uri="{FF2B5EF4-FFF2-40B4-BE49-F238E27FC236}">
                <a16:creationId xmlns:a16="http://schemas.microsoft.com/office/drawing/2014/main" id="{D1593A85-483E-4014-AF4B-833F2BCC08F4}"/>
              </a:ext>
            </a:extLst>
          </p:cNvPr>
          <p:cNvSpPr/>
          <p:nvPr/>
        </p:nvSpPr>
        <p:spPr>
          <a:xfrm>
            <a:off x="6710614" y="3358378"/>
            <a:ext cx="3369302" cy="550415"/>
          </a:xfrm>
          <a:prstGeom prst="rightArrow">
            <a:avLst>
              <a:gd name="adj1" fmla="val 50000"/>
              <a:gd name="adj2" fmla="val 37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8</a:t>
            </a:r>
            <a:endParaRPr lang="zh-CN" altLang="en-US" dirty="0"/>
          </a:p>
        </p:txBody>
      </p:sp>
      <p:cxnSp>
        <p:nvCxnSpPr>
          <p:cNvPr id="45" name="直接连接符 44">
            <a:extLst>
              <a:ext uri="{FF2B5EF4-FFF2-40B4-BE49-F238E27FC236}">
                <a16:creationId xmlns:a16="http://schemas.microsoft.com/office/drawing/2014/main" id="{85309A3D-E9D8-4EDC-9690-9AE86F066468}"/>
              </a:ext>
            </a:extLst>
          </p:cNvPr>
          <p:cNvCxnSpPr>
            <a:cxnSpLocks/>
          </p:cNvCxnSpPr>
          <p:nvPr/>
        </p:nvCxnSpPr>
        <p:spPr>
          <a:xfrm>
            <a:off x="3966299" y="5936440"/>
            <a:ext cx="0" cy="7329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60EF5F8-5484-46AA-B66F-DF3EC45AC3A9}"/>
              </a:ext>
            </a:extLst>
          </p:cNvPr>
          <p:cNvCxnSpPr>
            <a:cxnSpLocks/>
            <a:stCxn id="42" idx="3"/>
          </p:cNvCxnSpPr>
          <p:nvPr/>
        </p:nvCxnSpPr>
        <p:spPr>
          <a:xfrm>
            <a:off x="10079916" y="3633586"/>
            <a:ext cx="63948" cy="303579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59867FA7-DE13-4954-87D8-5837C4EEA070}"/>
              </a:ext>
            </a:extLst>
          </p:cNvPr>
          <p:cNvSpPr txBox="1"/>
          <p:nvPr/>
        </p:nvSpPr>
        <p:spPr>
          <a:xfrm>
            <a:off x="7431506" y="6484719"/>
            <a:ext cx="960519" cy="369332"/>
          </a:xfrm>
          <a:prstGeom prst="rect">
            <a:avLst/>
          </a:prstGeom>
          <a:noFill/>
          <a:ln>
            <a:noFill/>
          </a:ln>
        </p:spPr>
        <p:txBody>
          <a:bodyPr wrap="none" rtlCol="0">
            <a:spAutoFit/>
          </a:bodyPr>
          <a:lstStyle/>
          <a:p>
            <a:r>
              <a:rPr lang="en-US" altLang="zh-CN" b="1" dirty="0"/>
              <a:t>Wave 1</a:t>
            </a:r>
            <a:endParaRPr lang="zh-CN" altLang="en-US" b="1" dirty="0"/>
          </a:p>
        </p:txBody>
      </p:sp>
      <p:cxnSp>
        <p:nvCxnSpPr>
          <p:cNvPr id="57" name="直接连接符 56">
            <a:extLst>
              <a:ext uri="{FF2B5EF4-FFF2-40B4-BE49-F238E27FC236}">
                <a16:creationId xmlns:a16="http://schemas.microsoft.com/office/drawing/2014/main" id="{E5B0C455-13F8-4D15-A42E-E14EC190A5CD}"/>
              </a:ext>
            </a:extLst>
          </p:cNvPr>
          <p:cNvCxnSpPr>
            <a:cxnSpLocks/>
          </p:cNvCxnSpPr>
          <p:nvPr/>
        </p:nvCxnSpPr>
        <p:spPr>
          <a:xfrm>
            <a:off x="83408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CD9B2BC-F317-4C79-B3CA-5A7E2D05A8FE}"/>
              </a:ext>
            </a:extLst>
          </p:cNvPr>
          <p:cNvCxnSpPr>
            <a:cxnSpLocks/>
          </p:cNvCxnSpPr>
          <p:nvPr/>
        </p:nvCxnSpPr>
        <p:spPr>
          <a:xfrm>
            <a:off x="6659979" y="5897846"/>
            <a:ext cx="0" cy="5868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12C7163D-A85F-4EF5-9B4F-354CF9FC09A1}"/>
              </a:ext>
            </a:extLst>
          </p:cNvPr>
          <p:cNvSpPr txBox="1"/>
          <p:nvPr/>
        </p:nvSpPr>
        <p:spPr>
          <a:xfrm>
            <a:off x="2816932" y="6080990"/>
            <a:ext cx="960519" cy="369332"/>
          </a:xfrm>
          <a:prstGeom prst="rect">
            <a:avLst/>
          </a:prstGeom>
          <a:noFill/>
          <a:ln>
            <a:noFill/>
          </a:ln>
        </p:spPr>
        <p:txBody>
          <a:bodyPr wrap="none" rtlCol="0">
            <a:spAutoFit/>
          </a:bodyPr>
          <a:lstStyle/>
          <a:p>
            <a:r>
              <a:rPr lang="en-US" altLang="zh-CN" b="1" dirty="0"/>
              <a:t>Wave 0</a:t>
            </a:r>
            <a:endParaRPr lang="zh-CN" altLang="en-US" b="1" dirty="0"/>
          </a:p>
        </p:txBody>
      </p:sp>
      <p:cxnSp>
        <p:nvCxnSpPr>
          <p:cNvPr id="68" name="直接箭头连接符 67">
            <a:extLst>
              <a:ext uri="{FF2B5EF4-FFF2-40B4-BE49-F238E27FC236}">
                <a16:creationId xmlns:a16="http://schemas.microsoft.com/office/drawing/2014/main" id="{6C09889D-4B3C-4135-9B1B-8CFA06535F07}"/>
              </a:ext>
            </a:extLst>
          </p:cNvPr>
          <p:cNvCxnSpPr>
            <a:cxnSpLocks/>
            <a:stCxn id="59" idx="1"/>
          </p:cNvCxnSpPr>
          <p:nvPr/>
        </p:nvCxnSpPr>
        <p:spPr>
          <a:xfrm flipH="1">
            <a:off x="862045" y="6265656"/>
            <a:ext cx="19548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5E25C284-0AD9-4FA0-BB15-2DED5DC4CB89}"/>
              </a:ext>
            </a:extLst>
          </p:cNvPr>
          <p:cNvCxnSpPr>
            <a:cxnSpLocks/>
            <a:stCxn id="59" idx="3"/>
          </p:cNvCxnSpPr>
          <p:nvPr/>
        </p:nvCxnSpPr>
        <p:spPr>
          <a:xfrm>
            <a:off x="3777451" y="6265656"/>
            <a:ext cx="28825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5A966A1F-B698-47D6-9EEA-CD8A1A1E6E66}"/>
              </a:ext>
            </a:extLst>
          </p:cNvPr>
          <p:cNvCxnSpPr>
            <a:cxnSpLocks/>
            <a:stCxn id="52" idx="3"/>
          </p:cNvCxnSpPr>
          <p:nvPr/>
        </p:nvCxnSpPr>
        <p:spPr>
          <a:xfrm>
            <a:off x="8392025" y="6669385"/>
            <a:ext cx="179745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6EADBE1C-06D4-44F0-A3AA-809CEA91E080}"/>
              </a:ext>
            </a:extLst>
          </p:cNvPr>
          <p:cNvCxnSpPr>
            <a:cxnSpLocks/>
            <a:stCxn id="52" idx="1"/>
          </p:cNvCxnSpPr>
          <p:nvPr/>
        </p:nvCxnSpPr>
        <p:spPr>
          <a:xfrm flipH="1" flipV="1">
            <a:off x="3966299" y="6669384"/>
            <a:ext cx="3465207"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a:extLst>
              <a:ext uri="{FF2B5EF4-FFF2-40B4-BE49-F238E27FC236}">
                <a16:creationId xmlns:a16="http://schemas.microsoft.com/office/drawing/2014/main" id="{CE1314B0-01EF-4240-BAEC-4A638278944A}"/>
              </a:ext>
            </a:extLst>
          </p:cNvPr>
          <p:cNvSpPr>
            <a:spLocks noGrp="1"/>
          </p:cNvSpPr>
          <p:nvPr>
            <p:ph type="title"/>
          </p:nvPr>
        </p:nvSpPr>
        <p:spPr/>
        <p:txBody>
          <a:bodyPr>
            <a:normAutofit/>
          </a:bodyPr>
          <a:lstStyle/>
          <a:p>
            <a:r>
              <a:rPr lang="en-US" altLang="zh-CN" b="1" dirty="0"/>
              <a:t>Data Parallelism with Multiple VWs</a:t>
            </a:r>
            <a:endParaRPr lang="zh-CN" altLang="en-US" dirty="0"/>
          </a:p>
        </p:txBody>
      </p:sp>
      <p:sp>
        <p:nvSpPr>
          <p:cNvPr id="26" name="文本框 25">
            <a:extLst>
              <a:ext uri="{FF2B5EF4-FFF2-40B4-BE49-F238E27FC236}">
                <a16:creationId xmlns:a16="http://schemas.microsoft.com/office/drawing/2014/main" id="{43E42CAE-D4CA-4786-8F17-B0E04FCAB105}"/>
              </a:ext>
            </a:extLst>
          </p:cNvPr>
          <p:cNvSpPr txBox="1"/>
          <p:nvPr/>
        </p:nvSpPr>
        <p:spPr>
          <a:xfrm>
            <a:off x="5986510" y="3827596"/>
            <a:ext cx="1917513" cy="369332"/>
          </a:xfrm>
          <a:prstGeom prst="rect">
            <a:avLst/>
          </a:prstGeom>
          <a:noFill/>
        </p:spPr>
        <p:txBody>
          <a:bodyPr wrap="none" rtlCol="0">
            <a:spAutoFit/>
          </a:bodyPr>
          <a:lstStyle/>
          <a:p>
            <a:r>
              <a:rPr lang="en-US" altLang="zh-CN" b="1" dirty="0">
                <a:solidFill>
                  <a:srgbClr val="FF0000"/>
                </a:solidFill>
              </a:rPr>
              <a:t>Push every wave</a:t>
            </a:r>
            <a:endParaRPr lang="zh-CN" altLang="en-US" b="1" dirty="0">
              <a:solidFill>
                <a:srgbClr val="FF0000"/>
              </a:solidFill>
            </a:endParaRPr>
          </a:p>
        </p:txBody>
      </p:sp>
      <p:sp>
        <p:nvSpPr>
          <p:cNvPr id="27" name="笑脸 26">
            <a:extLst>
              <a:ext uri="{FF2B5EF4-FFF2-40B4-BE49-F238E27FC236}">
                <a16:creationId xmlns:a16="http://schemas.microsoft.com/office/drawing/2014/main" id="{6935989B-7091-40E7-BDC1-EBA152E72EC7}"/>
              </a:ext>
            </a:extLst>
          </p:cNvPr>
          <p:cNvSpPr/>
          <p:nvPr/>
        </p:nvSpPr>
        <p:spPr>
          <a:xfrm>
            <a:off x="9149429" y="4792179"/>
            <a:ext cx="758207" cy="763532"/>
          </a:xfrm>
          <a:prstGeom prst="smileyFace">
            <a:avLst>
              <a:gd name="adj" fmla="val 465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22C05F04-44C6-40BE-94DA-7F94BC905762}"/>
              </a:ext>
            </a:extLst>
          </p:cNvPr>
          <p:cNvSpPr/>
          <p:nvPr/>
        </p:nvSpPr>
        <p:spPr>
          <a:xfrm>
            <a:off x="6639593" y="3580156"/>
            <a:ext cx="142042" cy="120758"/>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069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Outline</a:t>
            </a:r>
            <a:endParaRPr lang="zh-CN" altLang="en-US" dirty="0"/>
          </a:p>
        </p:txBody>
      </p:sp>
      <p:sp>
        <p:nvSpPr>
          <p:cNvPr id="7" name="内容占位符 6"/>
          <p:cNvSpPr>
            <a:spLocks noGrp="1"/>
          </p:cNvSpPr>
          <p:nvPr>
            <p:ph idx="1"/>
          </p:nvPr>
        </p:nvSpPr>
        <p:spPr/>
        <p:txBody>
          <a:bodyPr/>
          <a:lstStyle/>
          <a:p>
            <a:r>
              <a:rPr lang="en-US" altLang="zh-CN" dirty="0"/>
              <a:t>Background</a:t>
            </a:r>
          </a:p>
          <a:p>
            <a:r>
              <a:rPr lang="en-US" altLang="zh-CN" dirty="0"/>
              <a:t>Design</a:t>
            </a:r>
          </a:p>
          <a:p>
            <a:pPr lvl="1"/>
            <a:r>
              <a:rPr lang="en-US" altLang="zh-CN" dirty="0">
                <a:latin typeface="Gill Sans MT" panose="020B0502020104020203"/>
              </a:rPr>
              <a:t>Pipeline Model Parallelism within VW</a:t>
            </a:r>
          </a:p>
          <a:p>
            <a:pPr lvl="1"/>
            <a:r>
              <a:rPr lang="en-US" altLang="zh-CN" dirty="0">
                <a:latin typeface="Gill Sans MT" panose="020B0502020104020203"/>
              </a:rPr>
              <a:t>Data parallelism with multiple VWs</a:t>
            </a:r>
          </a:p>
          <a:p>
            <a:r>
              <a:rPr lang="en-US" altLang="zh-CN" dirty="0" smtClean="0"/>
              <a:t>Evaluation</a:t>
            </a:r>
          </a:p>
          <a:p>
            <a:r>
              <a:rPr lang="en-US" altLang="zh-CN" dirty="0" smtClean="0"/>
              <a:t>Conclusion</a:t>
            </a:r>
            <a:endParaRPr lang="en-US" altLang="zh-CN" dirty="0"/>
          </a:p>
        </p:txBody>
      </p:sp>
      <p:sp>
        <p:nvSpPr>
          <p:cNvPr id="8" name="灯片编号占位符 7"/>
          <p:cNvSpPr>
            <a:spLocks noGrp="1"/>
          </p:cNvSpPr>
          <p:nvPr>
            <p:ph type="sldNum" sz="quarter" idx="12"/>
          </p:nvPr>
        </p:nvSpPr>
        <p:spPr/>
        <p:txBody>
          <a:bodyPr/>
          <a:lstStyle/>
          <a:p>
            <a:fld id="{9121FD29-422F-4C06-A400-AB8263BE8C66}" type="slidenum">
              <a:rPr lang="zh-CN" altLang="en-US" smtClean="0"/>
              <a:t>3</a:t>
            </a:fld>
            <a:endParaRPr lang="zh-CN" altLang="en-US"/>
          </a:p>
        </p:txBody>
      </p:sp>
    </p:spTree>
    <p:extLst>
      <p:ext uri="{BB962C8B-B14F-4D97-AF65-F5344CB8AC3E}">
        <p14:creationId xmlns:p14="http://schemas.microsoft.com/office/powerpoint/2010/main" val="216239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94E1DB-7134-4EC0-9B13-EC8655D2FFA8}"/>
              </a:ext>
            </a:extLst>
          </p:cNvPr>
          <p:cNvSpPr>
            <a:spLocks noGrp="1"/>
          </p:cNvSpPr>
          <p:nvPr>
            <p:ph type="title"/>
          </p:nvPr>
        </p:nvSpPr>
        <p:spPr/>
        <p:txBody>
          <a:bodyPr/>
          <a:lstStyle/>
          <a:p>
            <a:r>
              <a:rPr lang="en-US" altLang="zh-CN" b="1" dirty="0"/>
              <a:t>Data Parallelism with Multiple VWs</a:t>
            </a:r>
            <a:endParaRPr lang="zh-CN" altLang="en-US" dirty="0"/>
          </a:p>
        </p:txBody>
      </p:sp>
      <p:sp>
        <p:nvSpPr>
          <p:cNvPr id="4" name="灯片编号占位符 3">
            <a:extLst>
              <a:ext uri="{FF2B5EF4-FFF2-40B4-BE49-F238E27FC236}">
                <a16:creationId xmlns:a16="http://schemas.microsoft.com/office/drawing/2014/main" id="{F638243C-E7F8-4B67-95AE-C3AC564715D7}"/>
              </a:ext>
            </a:extLst>
          </p:cNvPr>
          <p:cNvSpPr>
            <a:spLocks noGrp="1"/>
          </p:cNvSpPr>
          <p:nvPr>
            <p:ph type="sldNum" sz="quarter" idx="12"/>
          </p:nvPr>
        </p:nvSpPr>
        <p:spPr/>
        <p:txBody>
          <a:bodyPr/>
          <a:lstStyle/>
          <a:p>
            <a:fld id="{9121FD29-422F-4C06-A400-AB8263BE8C66}" type="slidenum">
              <a:rPr lang="zh-CN" altLang="en-US" smtClean="0"/>
              <a:t>30</a:t>
            </a:fld>
            <a:endParaRPr lang="zh-CN" altLang="en-US" dirty="0"/>
          </a:p>
        </p:txBody>
      </p:sp>
      <p:grpSp>
        <p:nvGrpSpPr>
          <p:cNvPr id="5" name="组合 4">
            <a:extLst>
              <a:ext uri="{FF2B5EF4-FFF2-40B4-BE49-F238E27FC236}">
                <a16:creationId xmlns:a16="http://schemas.microsoft.com/office/drawing/2014/main" id="{0F0FEC1A-BEE7-41AA-BA16-2988926D435F}"/>
              </a:ext>
            </a:extLst>
          </p:cNvPr>
          <p:cNvGrpSpPr/>
          <p:nvPr/>
        </p:nvGrpSpPr>
        <p:grpSpPr>
          <a:xfrm>
            <a:off x="1037113" y="1835802"/>
            <a:ext cx="9397805" cy="2160113"/>
            <a:chOff x="1037113" y="1276398"/>
            <a:chExt cx="10941728" cy="2160113"/>
          </a:xfrm>
        </p:grpSpPr>
        <p:grpSp>
          <p:nvGrpSpPr>
            <p:cNvPr id="6" name="组合 5">
              <a:extLst>
                <a:ext uri="{FF2B5EF4-FFF2-40B4-BE49-F238E27FC236}">
                  <a16:creationId xmlns:a16="http://schemas.microsoft.com/office/drawing/2014/main" id="{2DCE6AEC-28F1-43BA-9771-7D91A7CBB4A3}"/>
                </a:ext>
              </a:extLst>
            </p:cNvPr>
            <p:cNvGrpSpPr/>
            <p:nvPr/>
          </p:nvGrpSpPr>
          <p:grpSpPr>
            <a:xfrm>
              <a:off x="1336185" y="1494036"/>
              <a:ext cx="7140605" cy="1942475"/>
              <a:chOff x="1336185" y="1494036"/>
              <a:chExt cx="7140605" cy="1942475"/>
            </a:xfrm>
          </p:grpSpPr>
          <p:grpSp>
            <p:nvGrpSpPr>
              <p:cNvPr id="8" name="组合 7">
                <a:extLst>
                  <a:ext uri="{FF2B5EF4-FFF2-40B4-BE49-F238E27FC236}">
                    <a16:creationId xmlns:a16="http://schemas.microsoft.com/office/drawing/2014/main" id="{F646AD19-2670-4BD7-94B9-45E1DFCA483F}"/>
                  </a:ext>
                </a:extLst>
              </p:cNvPr>
              <p:cNvGrpSpPr/>
              <p:nvPr/>
            </p:nvGrpSpPr>
            <p:grpSpPr>
              <a:xfrm>
                <a:off x="1336185" y="1494036"/>
                <a:ext cx="6246920" cy="1942475"/>
                <a:chOff x="1336185" y="1494036"/>
                <a:chExt cx="6246920" cy="1942475"/>
              </a:xfrm>
            </p:grpSpPr>
            <p:sp>
              <p:nvSpPr>
                <p:cNvPr id="13" name="箭头: 右 12">
                  <a:extLst>
                    <a:ext uri="{FF2B5EF4-FFF2-40B4-BE49-F238E27FC236}">
                      <a16:creationId xmlns:a16="http://schemas.microsoft.com/office/drawing/2014/main" id="{D8D5341C-A6CE-4BE4-9A15-87914FD00BC7}"/>
                    </a:ext>
                  </a:extLst>
                </p:cNvPr>
                <p:cNvSpPr/>
                <p:nvPr/>
              </p:nvSpPr>
              <p:spPr>
                <a:xfrm>
                  <a:off x="1336185" y="288609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14" name="箭头: 右 13">
                  <a:extLst>
                    <a:ext uri="{FF2B5EF4-FFF2-40B4-BE49-F238E27FC236}">
                      <a16:creationId xmlns:a16="http://schemas.microsoft.com/office/drawing/2014/main" id="{4860B1E8-7122-4FB0-AE2A-FBD6F0DB3360}"/>
                    </a:ext>
                  </a:extLst>
                </p:cNvPr>
                <p:cNvSpPr/>
                <p:nvPr/>
              </p:nvSpPr>
              <p:spPr>
                <a:xfrm>
                  <a:off x="2216555" y="2425360"/>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15" name="箭头: 右 14">
                  <a:extLst>
                    <a:ext uri="{FF2B5EF4-FFF2-40B4-BE49-F238E27FC236}">
                      <a16:creationId xmlns:a16="http://schemas.microsoft.com/office/drawing/2014/main" id="{6FC6B5BD-1A4E-470A-9304-D2080C137A2B}"/>
                    </a:ext>
                  </a:extLst>
                </p:cNvPr>
                <p:cNvSpPr/>
                <p:nvPr/>
              </p:nvSpPr>
              <p:spPr>
                <a:xfrm>
                  <a:off x="3123556" y="1950654"/>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6" name="箭头: 右 15">
                  <a:extLst>
                    <a:ext uri="{FF2B5EF4-FFF2-40B4-BE49-F238E27FC236}">
                      <a16:creationId xmlns:a16="http://schemas.microsoft.com/office/drawing/2014/main" id="{DD78DB10-1980-46F0-93B7-7203BBB07D90}"/>
                    </a:ext>
                  </a:extLst>
                </p:cNvPr>
                <p:cNvSpPr/>
                <p:nvPr/>
              </p:nvSpPr>
              <p:spPr>
                <a:xfrm>
                  <a:off x="4014282" y="149403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grpSp>
          <p:sp>
            <p:nvSpPr>
              <p:cNvPr id="9" name="箭头: 右 8">
                <a:extLst>
                  <a:ext uri="{FF2B5EF4-FFF2-40B4-BE49-F238E27FC236}">
                    <a16:creationId xmlns:a16="http://schemas.microsoft.com/office/drawing/2014/main" id="{695B3253-4DCD-408D-8D6A-C53B62BD8B63}"/>
                  </a:ext>
                </a:extLst>
              </p:cNvPr>
              <p:cNvSpPr/>
              <p:nvPr/>
            </p:nvSpPr>
            <p:spPr>
              <a:xfrm>
                <a:off x="4907967" y="2886096"/>
                <a:ext cx="3568823"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10" name="箭头: 右 9">
                <a:extLst>
                  <a:ext uri="{FF2B5EF4-FFF2-40B4-BE49-F238E27FC236}">
                    <a16:creationId xmlns:a16="http://schemas.microsoft.com/office/drawing/2014/main" id="{0F455C7A-0126-48A1-BB10-755F182BFD74}"/>
                  </a:ext>
                </a:extLst>
              </p:cNvPr>
              <p:cNvSpPr/>
              <p:nvPr/>
            </p:nvSpPr>
            <p:spPr>
              <a:xfrm>
                <a:off x="5788337" y="2425360"/>
                <a:ext cx="2688453"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1" name="箭头: 右 10">
                <a:extLst>
                  <a:ext uri="{FF2B5EF4-FFF2-40B4-BE49-F238E27FC236}">
                    <a16:creationId xmlns:a16="http://schemas.microsoft.com/office/drawing/2014/main" id="{A5CF5C27-E150-4446-AA29-A52076D30CDA}"/>
                  </a:ext>
                </a:extLst>
              </p:cNvPr>
              <p:cNvSpPr/>
              <p:nvPr/>
            </p:nvSpPr>
            <p:spPr>
              <a:xfrm>
                <a:off x="6695339" y="1950654"/>
                <a:ext cx="1778492"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12" name="箭头: 右 11">
                <a:extLst>
                  <a:ext uri="{FF2B5EF4-FFF2-40B4-BE49-F238E27FC236}">
                    <a16:creationId xmlns:a16="http://schemas.microsoft.com/office/drawing/2014/main" id="{A40859AA-CA06-42CD-B521-8E9FBC0326A6}"/>
                  </a:ext>
                </a:extLst>
              </p:cNvPr>
              <p:cNvSpPr/>
              <p:nvPr/>
            </p:nvSpPr>
            <p:spPr>
              <a:xfrm>
                <a:off x="7586064" y="1494036"/>
                <a:ext cx="887767" cy="550415"/>
              </a:xfrm>
              <a:prstGeom prst="rightArrow">
                <a:avLst>
                  <a:gd name="adj1" fmla="val 50000"/>
                  <a:gd name="adj2" fmla="val 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8</a:t>
                </a:r>
                <a:endParaRPr lang="zh-CN" altLang="en-US" dirty="0">
                  <a:solidFill>
                    <a:schemeClr val="tx1"/>
                  </a:solidFill>
                </a:endParaRPr>
              </a:p>
            </p:txBody>
          </p:sp>
        </p:grpSp>
        <p:sp>
          <p:nvSpPr>
            <p:cNvPr id="7" name="矩形: 圆角 6">
              <a:extLst>
                <a:ext uri="{FF2B5EF4-FFF2-40B4-BE49-F238E27FC236}">
                  <a16:creationId xmlns:a16="http://schemas.microsoft.com/office/drawing/2014/main" id="{4FD5D8D7-CF5C-40F1-A308-3DECE89A89FD}"/>
                </a:ext>
              </a:extLst>
            </p:cNvPr>
            <p:cNvSpPr/>
            <p:nvPr/>
          </p:nvSpPr>
          <p:spPr>
            <a:xfrm>
              <a:off x="1037113" y="1276398"/>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8DE5B1B6-0730-4F84-A425-0C26CA67DFA5}"/>
              </a:ext>
            </a:extLst>
          </p:cNvPr>
          <p:cNvGrpSpPr/>
          <p:nvPr/>
        </p:nvGrpSpPr>
        <p:grpSpPr>
          <a:xfrm>
            <a:off x="1037113" y="4188429"/>
            <a:ext cx="9397805" cy="2160113"/>
            <a:chOff x="1037113" y="3629025"/>
            <a:chExt cx="10941728" cy="2160113"/>
          </a:xfrm>
        </p:grpSpPr>
        <p:sp>
          <p:nvSpPr>
            <p:cNvPr id="18" name="箭头: 右 17">
              <a:extLst>
                <a:ext uri="{FF2B5EF4-FFF2-40B4-BE49-F238E27FC236}">
                  <a16:creationId xmlns:a16="http://schemas.microsoft.com/office/drawing/2014/main" id="{9E2B6500-9E23-4CC8-BEB5-A277086BD927}"/>
                </a:ext>
              </a:extLst>
            </p:cNvPr>
            <p:cNvSpPr/>
            <p:nvPr/>
          </p:nvSpPr>
          <p:spPr>
            <a:xfrm>
              <a:off x="3123557" y="4303281"/>
              <a:ext cx="3258194" cy="550415"/>
            </a:xfrm>
            <a:prstGeom prst="rightArrow">
              <a:avLst>
                <a:gd name="adj1" fmla="val 50000"/>
                <a:gd name="adj2"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9" name="箭头: 右 18">
              <a:extLst>
                <a:ext uri="{FF2B5EF4-FFF2-40B4-BE49-F238E27FC236}">
                  <a16:creationId xmlns:a16="http://schemas.microsoft.com/office/drawing/2014/main" id="{D11F58CB-463C-4B05-B0B3-A9EB5B62613B}"/>
                </a:ext>
              </a:extLst>
            </p:cNvPr>
            <p:cNvSpPr/>
            <p:nvPr/>
          </p:nvSpPr>
          <p:spPr>
            <a:xfrm>
              <a:off x="4014283" y="3846663"/>
              <a:ext cx="2367467" cy="550415"/>
            </a:xfrm>
            <a:prstGeom prst="rightArrow">
              <a:avLst>
                <a:gd name="adj1" fmla="val 50000"/>
                <a:gd name="adj2"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20" name="矩形: 圆角 19">
              <a:extLst>
                <a:ext uri="{FF2B5EF4-FFF2-40B4-BE49-F238E27FC236}">
                  <a16:creationId xmlns:a16="http://schemas.microsoft.com/office/drawing/2014/main" id="{8D554F61-C41B-4002-B7F0-0B2AD7B52439}"/>
                </a:ext>
              </a:extLst>
            </p:cNvPr>
            <p:cNvSpPr/>
            <p:nvPr/>
          </p:nvSpPr>
          <p:spPr>
            <a:xfrm>
              <a:off x="1037113" y="3629025"/>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5E6B238-62A3-4E54-9963-B1F7299605D7}"/>
                </a:ext>
              </a:extLst>
            </p:cNvPr>
            <p:cNvSpPr/>
            <p:nvPr/>
          </p:nvSpPr>
          <p:spPr>
            <a:xfrm>
              <a:off x="1339144" y="5200869"/>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22" name="箭头: 右 21">
              <a:extLst>
                <a:ext uri="{FF2B5EF4-FFF2-40B4-BE49-F238E27FC236}">
                  <a16:creationId xmlns:a16="http://schemas.microsoft.com/office/drawing/2014/main" id="{A3A66611-0DD0-4E0F-B447-674892F76781}"/>
                </a:ext>
              </a:extLst>
            </p:cNvPr>
            <p:cNvSpPr/>
            <p:nvPr/>
          </p:nvSpPr>
          <p:spPr>
            <a:xfrm>
              <a:off x="2219514" y="4740133"/>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grpSp>
      <p:sp>
        <p:nvSpPr>
          <p:cNvPr id="23" name="文本框 22">
            <a:extLst>
              <a:ext uri="{FF2B5EF4-FFF2-40B4-BE49-F238E27FC236}">
                <a16:creationId xmlns:a16="http://schemas.microsoft.com/office/drawing/2014/main" id="{54982DD8-0833-4C27-B7C8-3D35E9F0B913}"/>
              </a:ext>
            </a:extLst>
          </p:cNvPr>
          <p:cNvSpPr txBox="1"/>
          <p:nvPr/>
        </p:nvSpPr>
        <p:spPr>
          <a:xfrm>
            <a:off x="10541959" y="2890639"/>
            <a:ext cx="869149" cy="461665"/>
          </a:xfrm>
          <a:prstGeom prst="rect">
            <a:avLst/>
          </a:prstGeom>
          <a:noFill/>
        </p:spPr>
        <p:txBody>
          <a:bodyPr wrap="none" rtlCol="0">
            <a:spAutoFit/>
          </a:bodyPr>
          <a:lstStyle/>
          <a:p>
            <a:r>
              <a:rPr lang="en-US" altLang="zh-CN" sz="2400" b="1" dirty="0">
                <a:solidFill>
                  <a:srgbClr val="7030A0"/>
                </a:solidFill>
              </a:rPr>
              <a:t>VW1</a:t>
            </a:r>
            <a:endParaRPr lang="zh-CN" altLang="en-US" sz="2400" b="1" dirty="0">
              <a:solidFill>
                <a:srgbClr val="7030A0"/>
              </a:solidFill>
            </a:endParaRPr>
          </a:p>
        </p:txBody>
      </p:sp>
      <p:sp>
        <p:nvSpPr>
          <p:cNvPr id="24" name="文本框 23">
            <a:extLst>
              <a:ext uri="{FF2B5EF4-FFF2-40B4-BE49-F238E27FC236}">
                <a16:creationId xmlns:a16="http://schemas.microsoft.com/office/drawing/2014/main" id="{CB0A7115-1223-4377-B2A2-F47A7873DBEB}"/>
              </a:ext>
            </a:extLst>
          </p:cNvPr>
          <p:cNvSpPr txBox="1"/>
          <p:nvPr/>
        </p:nvSpPr>
        <p:spPr>
          <a:xfrm>
            <a:off x="10565938" y="5205412"/>
            <a:ext cx="869149" cy="461665"/>
          </a:xfrm>
          <a:prstGeom prst="rect">
            <a:avLst/>
          </a:prstGeom>
          <a:noFill/>
        </p:spPr>
        <p:txBody>
          <a:bodyPr wrap="none" rtlCol="0">
            <a:spAutoFit/>
          </a:bodyPr>
          <a:lstStyle/>
          <a:p>
            <a:r>
              <a:rPr lang="en-US" altLang="zh-CN" sz="2400" b="1" dirty="0">
                <a:solidFill>
                  <a:srgbClr val="7030A0"/>
                </a:solidFill>
              </a:rPr>
              <a:t>VW2</a:t>
            </a:r>
            <a:endParaRPr lang="zh-CN" altLang="en-US" sz="2400" b="1" dirty="0">
              <a:solidFill>
                <a:srgbClr val="7030A0"/>
              </a:solidFill>
            </a:endParaRPr>
          </a:p>
        </p:txBody>
      </p:sp>
      <p:pic>
        <p:nvPicPr>
          <p:cNvPr id="25" name="图片 24">
            <a:extLst>
              <a:ext uri="{FF2B5EF4-FFF2-40B4-BE49-F238E27FC236}">
                <a16:creationId xmlns:a16="http://schemas.microsoft.com/office/drawing/2014/main" id="{D8566A7B-D797-4D09-82BC-3B285DBFE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905" y="4681274"/>
            <a:ext cx="2018551" cy="1513913"/>
          </a:xfrm>
          <a:prstGeom prst="rect">
            <a:avLst/>
          </a:prstGeom>
        </p:spPr>
      </p:pic>
      <p:cxnSp>
        <p:nvCxnSpPr>
          <p:cNvPr id="27" name="直接连接符 26">
            <a:extLst>
              <a:ext uri="{FF2B5EF4-FFF2-40B4-BE49-F238E27FC236}">
                <a16:creationId xmlns:a16="http://schemas.microsoft.com/office/drawing/2014/main" id="{795BC701-89A5-4350-8DA9-EF85214F7B5E}"/>
              </a:ext>
            </a:extLst>
          </p:cNvPr>
          <p:cNvCxnSpPr>
            <a:cxnSpLocks/>
            <a:stCxn id="12" idx="0"/>
            <a:endCxn id="9" idx="2"/>
          </p:cNvCxnSpPr>
          <p:nvPr/>
        </p:nvCxnSpPr>
        <p:spPr>
          <a:xfrm>
            <a:off x="7424479" y="2053440"/>
            <a:ext cx="2542" cy="19424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E1B5F485-13E1-43BB-95F4-AF986DEB614C}"/>
              </a:ext>
            </a:extLst>
          </p:cNvPr>
          <p:cNvSpPr txBox="1"/>
          <p:nvPr/>
        </p:nvSpPr>
        <p:spPr>
          <a:xfrm>
            <a:off x="7676881" y="1953666"/>
            <a:ext cx="2624451" cy="646331"/>
          </a:xfrm>
          <a:prstGeom prst="rect">
            <a:avLst/>
          </a:prstGeom>
          <a:noFill/>
        </p:spPr>
        <p:txBody>
          <a:bodyPr wrap="square">
            <a:spAutoFit/>
          </a:bodyPr>
          <a:lstStyle/>
          <a:p>
            <a:r>
              <a:rPr lang="en-US" altLang="zh-CN" b="1" dirty="0"/>
              <a:t>If </a:t>
            </a:r>
            <a:r>
              <a:rPr lang="en-US" altLang="zh-CN" b="1" dirty="0">
                <a:solidFill>
                  <a:schemeClr val="accent2"/>
                </a:solidFill>
              </a:rPr>
              <a:t>D=0 </a:t>
            </a:r>
          </a:p>
          <a:p>
            <a:r>
              <a:rPr lang="en-US" altLang="zh-CN" b="1" dirty="0"/>
              <a:t>Minibatch 8 has to wait</a:t>
            </a:r>
            <a:endParaRPr lang="zh-CN" altLang="en-US" b="1" dirty="0"/>
          </a:p>
        </p:txBody>
      </p:sp>
      <p:cxnSp>
        <p:nvCxnSpPr>
          <p:cNvPr id="31" name="直接箭头连接符 30">
            <a:extLst>
              <a:ext uri="{FF2B5EF4-FFF2-40B4-BE49-F238E27FC236}">
                <a16:creationId xmlns:a16="http://schemas.microsoft.com/office/drawing/2014/main" id="{6D48F2D5-D3E1-4D3D-BCC5-A6E6168E2EA9}"/>
              </a:ext>
            </a:extLst>
          </p:cNvPr>
          <p:cNvCxnSpPr>
            <a:cxnSpLocks/>
            <a:endCxn id="12" idx="1"/>
          </p:cNvCxnSpPr>
          <p:nvPr/>
        </p:nvCxnSpPr>
        <p:spPr>
          <a:xfrm flipH="1" flipV="1">
            <a:off x="6661980" y="2328648"/>
            <a:ext cx="1148072" cy="6561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B5478A45-A375-4EB8-9D27-7B5C4C393BA8}"/>
              </a:ext>
            </a:extLst>
          </p:cNvPr>
          <p:cNvSpPr txBox="1"/>
          <p:nvPr/>
        </p:nvSpPr>
        <p:spPr>
          <a:xfrm>
            <a:off x="7531520" y="2967487"/>
            <a:ext cx="2296391" cy="369332"/>
          </a:xfrm>
          <a:prstGeom prst="rect">
            <a:avLst/>
          </a:prstGeom>
          <a:noFill/>
        </p:spPr>
        <p:txBody>
          <a:bodyPr wrap="square">
            <a:spAutoFit/>
          </a:bodyPr>
          <a:lstStyle/>
          <a:p>
            <a:r>
              <a:rPr lang="en-US" altLang="zh-CN" b="1" dirty="0"/>
              <a:t>Pull will be blocked!</a:t>
            </a:r>
            <a:endParaRPr lang="zh-CN" altLang="en-US" b="1" dirty="0"/>
          </a:p>
        </p:txBody>
      </p:sp>
      <p:grpSp>
        <p:nvGrpSpPr>
          <p:cNvPr id="41" name="组合 40">
            <a:extLst>
              <a:ext uri="{FF2B5EF4-FFF2-40B4-BE49-F238E27FC236}">
                <a16:creationId xmlns:a16="http://schemas.microsoft.com/office/drawing/2014/main" id="{EC9DBCC2-6780-4CD6-B4C8-F2C455BE4DC3}"/>
              </a:ext>
            </a:extLst>
          </p:cNvPr>
          <p:cNvGrpSpPr/>
          <p:nvPr/>
        </p:nvGrpSpPr>
        <p:grpSpPr>
          <a:xfrm>
            <a:off x="5953801" y="4670170"/>
            <a:ext cx="2351104" cy="1513913"/>
            <a:chOff x="9309490" y="5819836"/>
            <a:chExt cx="1646625" cy="980108"/>
          </a:xfrm>
        </p:grpSpPr>
        <p:cxnSp>
          <p:nvCxnSpPr>
            <p:cNvPr id="42" name="直接箭头连接符 41">
              <a:extLst>
                <a:ext uri="{FF2B5EF4-FFF2-40B4-BE49-F238E27FC236}">
                  <a16:creationId xmlns:a16="http://schemas.microsoft.com/office/drawing/2014/main" id="{A18DB839-6A97-4C92-ACEA-C9DFD40C164A}"/>
                </a:ext>
              </a:extLst>
            </p:cNvPr>
            <p:cNvCxnSpPr>
              <a:cxnSpLocks/>
              <a:stCxn id="44" idx="0"/>
            </p:cNvCxnSpPr>
            <p:nvPr/>
          </p:nvCxnSpPr>
          <p:spPr>
            <a:xfrm flipV="1">
              <a:off x="9622095" y="5954934"/>
              <a:ext cx="0" cy="58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722CF461-B21C-45D8-B27C-27BA763ECE05}"/>
                </a:ext>
              </a:extLst>
            </p:cNvPr>
            <p:cNvGrpSpPr/>
            <p:nvPr/>
          </p:nvGrpSpPr>
          <p:grpSpPr>
            <a:xfrm>
              <a:off x="9309490" y="5819836"/>
              <a:ext cx="1646625" cy="980108"/>
              <a:chOff x="9309490" y="5819836"/>
              <a:chExt cx="1646625" cy="980108"/>
            </a:xfrm>
          </p:grpSpPr>
          <p:sp>
            <p:nvSpPr>
              <p:cNvPr id="44" name="任意多边形: 形状 43">
                <a:extLst>
                  <a:ext uri="{FF2B5EF4-FFF2-40B4-BE49-F238E27FC236}">
                    <a16:creationId xmlns:a16="http://schemas.microsoft.com/office/drawing/2014/main" id="{703C8948-2ACF-4176-A90D-6145A320A236}"/>
                  </a:ext>
                </a:extLst>
              </p:cNvPr>
              <p:cNvSpPr/>
              <p:nvPr/>
            </p:nvSpPr>
            <p:spPr>
              <a:xfrm>
                <a:off x="9622095" y="6000384"/>
                <a:ext cx="1026811" cy="542973"/>
              </a:xfrm>
              <a:custGeom>
                <a:avLst/>
                <a:gdLst>
                  <a:gd name="connsiteX0" fmla="*/ 0 w 2657475"/>
                  <a:gd name="connsiteY0" fmla="*/ 152400 h 152400"/>
                  <a:gd name="connsiteX1" fmla="*/ 1304925 w 2657475"/>
                  <a:gd name="connsiteY1" fmla="*/ 57150 h 152400"/>
                  <a:gd name="connsiteX2" fmla="*/ 2047875 w 2657475"/>
                  <a:gd name="connsiteY2" fmla="*/ 142875 h 152400"/>
                  <a:gd name="connsiteX3" fmla="*/ 2657475 w 2657475"/>
                  <a:gd name="connsiteY3" fmla="*/ 0 h 152400"/>
                </a:gdLst>
                <a:ahLst/>
                <a:cxnLst>
                  <a:cxn ang="0">
                    <a:pos x="connsiteX0" y="connsiteY0"/>
                  </a:cxn>
                  <a:cxn ang="0">
                    <a:pos x="connsiteX1" y="connsiteY1"/>
                  </a:cxn>
                  <a:cxn ang="0">
                    <a:pos x="connsiteX2" y="connsiteY2"/>
                  </a:cxn>
                  <a:cxn ang="0">
                    <a:pos x="connsiteX3" y="connsiteY3"/>
                  </a:cxn>
                </a:cxnLst>
                <a:rect l="l" t="t" r="r" b="b"/>
                <a:pathLst>
                  <a:path w="2657475" h="152400">
                    <a:moveTo>
                      <a:pt x="0" y="152400"/>
                    </a:moveTo>
                    <a:cubicBezTo>
                      <a:pt x="481806" y="105568"/>
                      <a:pt x="963613" y="58737"/>
                      <a:pt x="1304925" y="57150"/>
                    </a:cubicBezTo>
                    <a:cubicBezTo>
                      <a:pt x="1646237" y="55563"/>
                      <a:pt x="1822450" y="152400"/>
                      <a:pt x="2047875" y="142875"/>
                    </a:cubicBezTo>
                    <a:cubicBezTo>
                      <a:pt x="2273300" y="133350"/>
                      <a:pt x="2511425" y="46037"/>
                      <a:pt x="265747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a:extLst>
                  <a:ext uri="{FF2B5EF4-FFF2-40B4-BE49-F238E27FC236}">
                    <a16:creationId xmlns:a16="http://schemas.microsoft.com/office/drawing/2014/main" id="{F6EAB9CD-ABD9-4AAB-97EC-8B7B68870A62}"/>
                  </a:ext>
                </a:extLst>
              </p:cNvPr>
              <p:cNvCxnSpPr>
                <a:stCxn id="44" idx="0"/>
              </p:cNvCxnSpPr>
              <p:nvPr/>
            </p:nvCxnSpPr>
            <p:spPr>
              <a:xfrm flipV="1">
                <a:off x="9622095" y="6539913"/>
                <a:ext cx="1213928" cy="3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B51E2E4-14FE-4CBC-A363-065BA6D67B04}"/>
                  </a:ext>
                </a:extLst>
              </p:cNvPr>
              <p:cNvSpPr txBox="1"/>
              <p:nvPr/>
            </p:nvSpPr>
            <p:spPr>
              <a:xfrm>
                <a:off x="10726565" y="6538334"/>
                <a:ext cx="229550" cy="261610"/>
              </a:xfrm>
              <a:prstGeom prst="rect">
                <a:avLst/>
              </a:prstGeom>
              <a:noFill/>
            </p:spPr>
            <p:txBody>
              <a:bodyPr wrap="none" rtlCol="0">
                <a:spAutoFit/>
              </a:bodyPr>
              <a:lstStyle/>
              <a:p>
                <a:r>
                  <a:rPr lang="en-US" altLang="zh-CN" sz="1050" dirty="0"/>
                  <a:t>t</a:t>
                </a:r>
                <a:endParaRPr lang="zh-CN" altLang="en-US" sz="1050" dirty="0"/>
              </a:p>
            </p:txBody>
          </p:sp>
          <p:sp>
            <p:nvSpPr>
              <p:cNvPr id="47" name="文本框 46">
                <a:extLst>
                  <a:ext uri="{FF2B5EF4-FFF2-40B4-BE49-F238E27FC236}">
                    <a16:creationId xmlns:a16="http://schemas.microsoft.com/office/drawing/2014/main" id="{FCD68735-9FF1-469B-895E-C84F93A67984}"/>
                  </a:ext>
                </a:extLst>
              </p:cNvPr>
              <p:cNvSpPr txBox="1"/>
              <p:nvPr/>
            </p:nvSpPr>
            <p:spPr>
              <a:xfrm rot="16200000">
                <a:off x="9025758" y="6103568"/>
                <a:ext cx="829073" cy="261610"/>
              </a:xfrm>
              <a:prstGeom prst="rect">
                <a:avLst/>
              </a:prstGeom>
              <a:noFill/>
            </p:spPr>
            <p:txBody>
              <a:bodyPr wrap="none" rtlCol="0">
                <a:spAutoFit/>
              </a:bodyPr>
              <a:lstStyle/>
              <a:p>
                <a:r>
                  <a:rPr lang="en-US" altLang="zh-CN" sz="1050" dirty="0"/>
                  <a:t>bandwidth</a:t>
                </a:r>
                <a:endParaRPr lang="zh-CN" altLang="en-US" sz="1050" dirty="0"/>
              </a:p>
            </p:txBody>
          </p:sp>
        </p:grpSp>
      </p:grpSp>
      <p:cxnSp>
        <p:nvCxnSpPr>
          <p:cNvPr id="49" name="直接箭头连接符 48">
            <a:extLst>
              <a:ext uri="{FF2B5EF4-FFF2-40B4-BE49-F238E27FC236}">
                <a16:creationId xmlns:a16="http://schemas.microsoft.com/office/drawing/2014/main" id="{6D4C6A10-A3E4-4F53-93D3-745B87F37409}"/>
              </a:ext>
            </a:extLst>
          </p:cNvPr>
          <p:cNvCxnSpPr>
            <a:stCxn id="44" idx="2"/>
            <a:endCxn id="25" idx="1"/>
          </p:cNvCxnSpPr>
          <p:nvPr/>
        </p:nvCxnSpPr>
        <p:spPr>
          <a:xfrm flipV="1">
            <a:off x="7529949" y="5438231"/>
            <a:ext cx="774956" cy="2970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34BE0DFE-E483-406B-A856-C847B4364241}"/>
              </a:ext>
            </a:extLst>
          </p:cNvPr>
          <p:cNvSpPr txBox="1"/>
          <p:nvPr/>
        </p:nvSpPr>
        <p:spPr>
          <a:xfrm>
            <a:off x="6066243" y="4311942"/>
            <a:ext cx="3954929" cy="369332"/>
          </a:xfrm>
          <a:prstGeom prst="rect">
            <a:avLst/>
          </a:prstGeom>
          <a:noFill/>
        </p:spPr>
        <p:txBody>
          <a:bodyPr wrap="none" rtlCol="0">
            <a:spAutoFit/>
          </a:bodyPr>
          <a:lstStyle/>
          <a:p>
            <a:r>
              <a:rPr lang="en-US" altLang="zh-CN" dirty="0"/>
              <a:t>Struggler occurs when network varying</a:t>
            </a:r>
            <a:endParaRPr lang="zh-CN" altLang="en-US" dirty="0"/>
          </a:p>
        </p:txBody>
      </p:sp>
      <p:sp>
        <p:nvSpPr>
          <p:cNvPr id="52" name="文本框 51">
            <a:extLst>
              <a:ext uri="{FF2B5EF4-FFF2-40B4-BE49-F238E27FC236}">
                <a16:creationId xmlns:a16="http://schemas.microsoft.com/office/drawing/2014/main" id="{42B61345-EBC4-4415-ABCE-7020DA0E7F09}"/>
              </a:ext>
            </a:extLst>
          </p:cNvPr>
          <p:cNvSpPr txBox="1"/>
          <p:nvPr/>
        </p:nvSpPr>
        <p:spPr>
          <a:xfrm>
            <a:off x="838200" y="1269442"/>
            <a:ext cx="7622792" cy="400110"/>
          </a:xfrm>
          <a:prstGeom prst="rect">
            <a:avLst/>
          </a:prstGeom>
          <a:noFill/>
        </p:spPr>
        <p:txBody>
          <a:bodyPr wrap="none" rtlCol="0">
            <a:spAutoFit/>
          </a:bodyPr>
          <a:lstStyle/>
          <a:p>
            <a:r>
              <a:rPr lang="en-US" altLang="zh-CN" sz="2000" b="1" dirty="0"/>
              <a:t>Pull occurs intermittently – Depending on user defined distance </a:t>
            </a:r>
            <a:r>
              <a:rPr lang="en-US" altLang="zh-CN" sz="2000" b="1" dirty="0">
                <a:solidFill>
                  <a:schemeClr val="accent2"/>
                </a:solidFill>
              </a:rPr>
              <a:t>D</a:t>
            </a:r>
            <a:endParaRPr lang="zh-CN" altLang="en-US" sz="2000" b="1" dirty="0">
              <a:solidFill>
                <a:schemeClr val="accent2"/>
              </a:solidFill>
            </a:endParaRPr>
          </a:p>
        </p:txBody>
      </p:sp>
    </p:spTree>
    <p:extLst>
      <p:ext uri="{BB962C8B-B14F-4D97-AF65-F5344CB8AC3E}">
        <p14:creationId xmlns:p14="http://schemas.microsoft.com/office/powerpoint/2010/main" val="434780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94E1DB-7134-4EC0-9B13-EC8655D2FFA8}"/>
              </a:ext>
            </a:extLst>
          </p:cNvPr>
          <p:cNvSpPr>
            <a:spLocks noGrp="1"/>
          </p:cNvSpPr>
          <p:nvPr>
            <p:ph type="title"/>
          </p:nvPr>
        </p:nvSpPr>
        <p:spPr/>
        <p:txBody>
          <a:bodyPr/>
          <a:lstStyle/>
          <a:p>
            <a:r>
              <a:rPr lang="en-US" altLang="zh-CN" b="1" dirty="0"/>
              <a:t>Data Parallelism with Multiple VWs</a:t>
            </a:r>
            <a:endParaRPr lang="zh-CN" altLang="en-US" dirty="0"/>
          </a:p>
        </p:txBody>
      </p:sp>
      <p:sp>
        <p:nvSpPr>
          <p:cNvPr id="4" name="灯片编号占位符 3">
            <a:extLst>
              <a:ext uri="{FF2B5EF4-FFF2-40B4-BE49-F238E27FC236}">
                <a16:creationId xmlns:a16="http://schemas.microsoft.com/office/drawing/2014/main" id="{F638243C-E7F8-4B67-95AE-C3AC564715D7}"/>
              </a:ext>
            </a:extLst>
          </p:cNvPr>
          <p:cNvSpPr>
            <a:spLocks noGrp="1"/>
          </p:cNvSpPr>
          <p:nvPr>
            <p:ph type="sldNum" sz="quarter" idx="12"/>
          </p:nvPr>
        </p:nvSpPr>
        <p:spPr/>
        <p:txBody>
          <a:bodyPr/>
          <a:lstStyle/>
          <a:p>
            <a:fld id="{9121FD29-422F-4C06-A400-AB8263BE8C66}" type="slidenum">
              <a:rPr lang="zh-CN" altLang="en-US" smtClean="0"/>
              <a:t>31</a:t>
            </a:fld>
            <a:endParaRPr lang="zh-CN" altLang="en-US" dirty="0"/>
          </a:p>
        </p:txBody>
      </p:sp>
      <p:grpSp>
        <p:nvGrpSpPr>
          <p:cNvPr id="5" name="组合 4">
            <a:extLst>
              <a:ext uri="{FF2B5EF4-FFF2-40B4-BE49-F238E27FC236}">
                <a16:creationId xmlns:a16="http://schemas.microsoft.com/office/drawing/2014/main" id="{0F0FEC1A-BEE7-41AA-BA16-2988926D435F}"/>
              </a:ext>
            </a:extLst>
          </p:cNvPr>
          <p:cNvGrpSpPr/>
          <p:nvPr/>
        </p:nvGrpSpPr>
        <p:grpSpPr>
          <a:xfrm>
            <a:off x="1037113" y="1814289"/>
            <a:ext cx="9397805" cy="2160113"/>
            <a:chOff x="1037113" y="1276398"/>
            <a:chExt cx="10941728" cy="2160113"/>
          </a:xfrm>
        </p:grpSpPr>
        <p:grpSp>
          <p:nvGrpSpPr>
            <p:cNvPr id="6" name="组合 5">
              <a:extLst>
                <a:ext uri="{FF2B5EF4-FFF2-40B4-BE49-F238E27FC236}">
                  <a16:creationId xmlns:a16="http://schemas.microsoft.com/office/drawing/2014/main" id="{2DCE6AEC-28F1-43BA-9771-7D91A7CBB4A3}"/>
                </a:ext>
              </a:extLst>
            </p:cNvPr>
            <p:cNvGrpSpPr/>
            <p:nvPr/>
          </p:nvGrpSpPr>
          <p:grpSpPr>
            <a:xfrm>
              <a:off x="1336185" y="1494036"/>
              <a:ext cx="7140605" cy="1942475"/>
              <a:chOff x="1336185" y="1494036"/>
              <a:chExt cx="7140605" cy="1942475"/>
            </a:xfrm>
          </p:grpSpPr>
          <p:grpSp>
            <p:nvGrpSpPr>
              <p:cNvPr id="8" name="组合 7">
                <a:extLst>
                  <a:ext uri="{FF2B5EF4-FFF2-40B4-BE49-F238E27FC236}">
                    <a16:creationId xmlns:a16="http://schemas.microsoft.com/office/drawing/2014/main" id="{F646AD19-2670-4BD7-94B9-45E1DFCA483F}"/>
                  </a:ext>
                </a:extLst>
              </p:cNvPr>
              <p:cNvGrpSpPr/>
              <p:nvPr/>
            </p:nvGrpSpPr>
            <p:grpSpPr>
              <a:xfrm>
                <a:off x="1336185" y="1494036"/>
                <a:ext cx="6246920" cy="1942475"/>
                <a:chOff x="1336185" y="1494036"/>
                <a:chExt cx="6246920" cy="1942475"/>
              </a:xfrm>
            </p:grpSpPr>
            <p:sp>
              <p:nvSpPr>
                <p:cNvPr id="13" name="箭头: 右 12">
                  <a:extLst>
                    <a:ext uri="{FF2B5EF4-FFF2-40B4-BE49-F238E27FC236}">
                      <a16:creationId xmlns:a16="http://schemas.microsoft.com/office/drawing/2014/main" id="{D8D5341C-A6CE-4BE4-9A15-87914FD00BC7}"/>
                    </a:ext>
                  </a:extLst>
                </p:cNvPr>
                <p:cNvSpPr/>
                <p:nvPr/>
              </p:nvSpPr>
              <p:spPr>
                <a:xfrm>
                  <a:off x="1336185" y="288609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14" name="箭头: 右 13">
                  <a:extLst>
                    <a:ext uri="{FF2B5EF4-FFF2-40B4-BE49-F238E27FC236}">
                      <a16:creationId xmlns:a16="http://schemas.microsoft.com/office/drawing/2014/main" id="{4860B1E8-7122-4FB0-AE2A-FBD6F0DB3360}"/>
                    </a:ext>
                  </a:extLst>
                </p:cNvPr>
                <p:cNvSpPr/>
                <p:nvPr/>
              </p:nvSpPr>
              <p:spPr>
                <a:xfrm>
                  <a:off x="2216555" y="2425360"/>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15" name="箭头: 右 14">
                  <a:extLst>
                    <a:ext uri="{FF2B5EF4-FFF2-40B4-BE49-F238E27FC236}">
                      <a16:creationId xmlns:a16="http://schemas.microsoft.com/office/drawing/2014/main" id="{6FC6B5BD-1A4E-470A-9304-D2080C137A2B}"/>
                    </a:ext>
                  </a:extLst>
                </p:cNvPr>
                <p:cNvSpPr/>
                <p:nvPr/>
              </p:nvSpPr>
              <p:spPr>
                <a:xfrm>
                  <a:off x="3123556" y="1950654"/>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6" name="箭头: 右 15">
                  <a:extLst>
                    <a:ext uri="{FF2B5EF4-FFF2-40B4-BE49-F238E27FC236}">
                      <a16:creationId xmlns:a16="http://schemas.microsoft.com/office/drawing/2014/main" id="{DD78DB10-1980-46F0-93B7-7203BBB07D90}"/>
                    </a:ext>
                  </a:extLst>
                </p:cNvPr>
                <p:cNvSpPr/>
                <p:nvPr/>
              </p:nvSpPr>
              <p:spPr>
                <a:xfrm>
                  <a:off x="4014282" y="149403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grpSp>
          <p:sp>
            <p:nvSpPr>
              <p:cNvPr id="9" name="箭头: 右 8">
                <a:extLst>
                  <a:ext uri="{FF2B5EF4-FFF2-40B4-BE49-F238E27FC236}">
                    <a16:creationId xmlns:a16="http://schemas.microsoft.com/office/drawing/2014/main" id="{695B3253-4DCD-408D-8D6A-C53B62BD8B63}"/>
                  </a:ext>
                </a:extLst>
              </p:cNvPr>
              <p:cNvSpPr/>
              <p:nvPr/>
            </p:nvSpPr>
            <p:spPr>
              <a:xfrm>
                <a:off x="4907967" y="2886096"/>
                <a:ext cx="3568823"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10" name="箭头: 右 9">
                <a:extLst>
                  <a:ext uri="{FF2B5EF4-FFF2-40B4-BE49-F238E27FC236}">
                    <a16:creationId xmlns:a16="http://schemas.microsoft.com/office/drawing/2014/main" id="{0F455C7A-0126-48A1-BB10-755F182BFD74}"/>
                  </a:ext>
                </a:extLst>
              </p:cNvPr>
              <p:cNvSpPr/>
              <p:nvPr/>
            </p:nvSpPr>
            <p:spPr>
              <a:xfrm>
                <a:off x="5788337" y="2425360"/>
                <a:ext cx="2688453"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1" name="箭头: 右 10">
                <a:extLst>
                  <a:ext uri="{FF2B5EF4-FFF2-40B4-BE49-F238E27FC236}">
                    <a16:creationId xmlns:a16="http://schemas.microsoft.com/office/drawing/2014/main" id="{A5CF5C27-E150-4446-AA29-A52076D30CDA}"/>
                  </a:ext>
                </a:extLst>
              </p:cNvPr>
              <p:cNvSpPr/>
              <p:nvPr/>
            </p:nvSpPr>
            <p:spPr>
              <a:xfrm>
                <a:off x="6695339" y="1950654"/>
                <a:ext cx="1778492" cy="550415"/>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12" name="箭头: 右 11">
                <a:extLst>
                  <a:ext uri="{FF2B5EF4-FFF2-40B4-BE49-F238E27FC236}">
                    <a16:creationId xmlns:a16="http://schemas.microsoft.com/office/drawing/2014/main" id="{A40859AA-CA06-42CD-B521-8E9FBC0326A6}"/>
                  </a:ext>
                </a:extLst>
              </p:cNvPr>
              <p:cNvSpPr/>
              <p:nvPr/>
            </p:nvSpPr>
            <p:spPr>
              <a:xfrm>
                <a:off x="7586064" y="1494036"/>
                <a:ext cx="887767" cy="550415"/>
              </a:xfrm>
              <a:prstGeom prst="rightArrow">
                <a:avLst>
                  <a:gd name="adj1" fmla="val 50000"/>
                  <a:gd name="adj2" fmla="val 0"/>
                </a:avLst>
              </a:prstGeom>
              <a:solidFill>
                <a:schemeClr val="accent5"/>
              </a:solid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8</a:t>
                </a:r>
                <a:endParaRPr lang="zh-CN" altLang="en-US" dirty="0">
                  <a:solidFill>
                    <a:schemeClr val="bg1"/>
                  </a:solidFill>
                </a:endParaRPr>
              </a:p>
            </p:txBody>
          </p:sp>
        </p:grpSp>
        <p:sp>
          <p:nvSpPr>
            <p:cNvPr id="7" name="矩形: 圆角 6">
              <a:extLst>
                <a:ext uri="{FF2B5EF4-FFF2-40B4-BE49-F238E27FC236}">
                  <a16:creationId xmlns:a16="http://schemas.microsoft.com/office/drawing/2014/main" id="{4FD5D8D7-CF5C-40F1-A308-3DECE89A89FD}"/>
                </a:ext>
              </a:extLst>
            </p:cNvPr>
            <p:cNvSpPr/>
            <p:nvPr/>
          </p:nvSpPr>
          <p:spPr>
            <a:xfrm>
              <a:off x="1037113" y="1276398"/>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8DE5B1B6-0730-4F84-A425-0C26CA67DFA5}"/>
              </a:ext>
            </a:extLst>
          </p:cNvPr>
          <p:cNvGrpSpPr/>
          <p:nvPr/>
        </p:nvGrpSpPr>
        <p:grpSpPr>
          <a:xfrm>
            <a:off x="1037113" y="4166916"/>
            <a:ext cx="9397805" cy="2160113"/>
            <a:chOff x="1037113" y="3629025"/>
            <a:chExt cx="10941728" cy="2160113"/>
          </a:xfrm>
        </p:grpSpPr>
        <p:sp>
          <p:nvSpPr>
            <p:cNvPr id="18" name="箭头: 右 17">
              <a:extLst>
                <a:ext uri="{FF2B5EF4-FFF2-40B4-BE49-F238E27FC236}">
                  <a16:creationId xmlns:a16="http://schemas.microsoft.com/office/drawing/2014/main" id="{9E2B6500-9E23-4CC8-BEB5-A277086BD927}"/>
                </a:ext>
              </a:extLst>
            </p:cNvPr>
            <p:cNvSpPr/>
            <p:nvPr/>
          </p:nvSpPr>
          <p:spPr>
            <a:xfrm>
              <a:off x="3123557" y="4303281"/>
              <a:ext cx="3258194" cy="550415"/>
            </a:xfrm>
            <a:prstGeom prst="rightArrow">
              <a:avLst>
                <a:gd name="adj1" fmla="val 50000"/>
                <a:gd name="adj2"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9" name="箭头: 右 18">
              <a:extLst>
                <a:ext uri="{FF2B5EF4-FFF2-40B4-BE49-F238E27FC236}">
                  <a16:creationId xmlns:a16="http://schemas.microsoft.com/office/drawing/2014/main" id="{D11F58CB-463C-4B05-B0B3-A9EB5B62613B}"/>
                </a:ext>
              </a:extLst>
            </p:cNvPr>
            <p:cNvSpPr/>
            <p:nvPr/>
          </p:nvSpPr>
          <p:spPr>
            <a:xfrm>
              <a:off x="4014283" y="3846663"/>
              <a:ext cx="2367467" cy="550415"/>
            </a:xfrm>
            <a:prstGeom prst="rightArrow">
              <a:avLst>
                <a:gd name="adj1" fmla="val 50000"/>
                <a:gd name="adj2"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20" name="矩形: 圆角 19">
              <a:extLst>
                <a:ext uri="{FF2B5EF4-FFF2-40B4-BE49-F238E27FC236}">
                  <a16:creationId xmlns:a16="http://schemas.microsoft.com/office/drawing/2014/main" id="{8D554F61-C41B-4002-B7F0-0B2AD7B52439}"/>
                </a:ext>
              </a:extLst>
            </p:cNvPr>
            <p:cNvSpPr/>
            <p:nvPr/>
          </p:nvSpPr>
          <p:spPr>
            <a:xfrm>
              <a:off x="1037113" y="3629025"/>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5E6B238-62A3-4E54-9963-B1F7299605D7}"/>
                </a:ext>
              </a:extLst>
            </p:cNvPr>
            <p:cNvSpPr/>
            <p:nvPr/>
          </p:nvSpPr>
          <p:spPr>
            <a:xfrm>
              <a:off x="1339144" y="5200869"/>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22" name="箭头: 右 21">
              <a:extLst>
                <a:ext uri="{FF2B5EF4-FFF2-40B4-BE49-F238E27FC236}">
                  <a16:creationId xmlns:a16="http://schemas.microsoft.com/office/drawing/2014/main" id="{A3A66611-0DD0-4E0F-B447-674892F76781}"/>
                </a:ext>
              </a:extLst>
            </p:cNvPr>
            <p:cNvSpPr/>
            <p:nvPr/>
          </p:nvSpPr>
          <p:spPr>
            <a:xfrm>
              <a:off x="2219514" y="4740133"/>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grpSp>
      <p:sp>
        <p:nvSpPr>
          <p:cNvPr id="23" name="文本框 22">
            <a:extLst>
              <a:ext uri="{FF2B5EF4-FFF2-40B4-BE49-F238E27FC236}">
                <a16:creationId xmlns:a16="http://schemas.microsoft.com/office/drawing/2014/main" id="{54982DD8-0833-4C27-B7C8-3D35E9F0B913}"/>
              </a:ext>
            </a:extLst>
          </p:cNvPr>
          <p:cNvSpPr txBox="1"/>
          <p:nvPr/>
        </p:nvSpPr>
        <p:spPr>
          <a:xfrm>
            <a:off x="10541959" y="2869126"/>
            <a:ext cx="869149" cy="461665"/>
          </a:xfrm>
          <a:prstGeom prst="rect">
            <a:avLst/>
          </a:prstGeom>
          <a:noFill/>
        </p:spPr>
        <p:txBody>
          <a:bodyPr wrap="none" rtlCol="0">
            <a:spAutoFit/>
          </a:bodyPr>
          <a:lstStyle/>
          <a:p>
            <a:r>
              <a:rPr lang="en-US" altLang="zh-CN" sz="2400" b="1" dirty="0">
                <a:solidFill>
                  <a:srgbClr val="7030A0"/>
                </a:solidFill>
              </a:rPr>
              <a:t>VW1</a:t>
            </a:r>
            <a:endParaRPr lang="zh-CN" altLang="en-US" sz="2400" b="1" dirty="0">
              <a:solidFill>
                <a:srgbClr val="7030A0"/>
              </a:solidFill>
            </a:endParaRPr>
          </a:p>
        </p:txBody>
      </p:sp>
      <p:sp>
        <p:nvSpPr>
          <p:cNvPr id="24" name="文本框 23">
            <a:extLst>
              <a:ext uri="{FF2B5EF4-FFF2-40B4-BE49-F238E27FC236}">
                <a16:creationId xmlns:a16="http://schemas.microsoft.com/office/drawing/2014/main" id="{CB0A7115-1223-4377-B2A2-F47A7873DBEB}"/>
              </a:ext>
            </a:extLst>
          </p:cNvPr>
          <p:cNvSpPr txBox="1"/>
          <p:nvPr/>
        </p:nvSpPr>
        <p:spPr>
          <a:xfrm>
            <a:off x="10565938" y="5183899"/>
            <a:ext cx="869149" cy="461665"/>
          </a:xfrm>
          <a:prstGeom prst="rect">
            <a:avLst/>
          </a:prstGeom>
          <a:noFill/>
        </p:spPr>
        <p:txBody>
          <a:bodyPr wrap="none" rtlCol="0">
            <a:spAutoFit/>
          </a:bodyPr>
          <a:lstStyle/>
          <a:p>
            <a:r>
              <a:rPr lang="en-US" altLang="zh-CN" sz="2400" b="1" dirty="0">
                <a:solidFill>
                  <a:srgbClr val="7030A0"/>
                </a:solidFill>
              </a:rPr>
              <a:t>VW2</a:t>
            </a:r>
            <a:endParaRPr lang="zh-CN" altLang="en-US" sz="2400" b="1" dirty="0">
              <a:solidFill>
                <a:srgbClr val="7030A0"/>
              </a:solidFill>
            </a:endParaRPr>
          </a:p>
        </p:txBody>
      </p:sp>
      <p:pic>
        <p:nvPicPr>
          <p:cNvPr id="25" name="图片 24">
            <a:extLst>
              <a:ext uri="{FF2B5EF4-FFF2-40B4-BE49-F238E27FC236}">
                <a16:creationId xmlns:a16="http://schemas.microsoft.com/office/drawing/2014/main" id="{D8566A7B-D797-4D09-82BC-3B285DBFE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905" y="4659761"/>
            <a:ext cx="2018551" cy="1513913"/>
          </a:xfrm>
          <a:prstGeom prst="rect">
            <a:avLst/>
          </a:prstGeom>
        </p:spPr>
      </p:pic>
      <p:cxnSp>
        <p:nvCxnSpPr>
          <p:cNvPr id="27" name="直接连接符 26">
            <a:extLst>
              <a:ext uri="{FF2B5EF4-FFF2-40B4-BE49-F238E27FC236}">
                <a16:creationId xmlns:a16="http://schemas.microsoft.com/office/drawing/2014/main" id="{795BC701-89A5-4350-8DA9-EF85214F7B5E}"/>
              </a:ext>
            </a:extLst>
          </p:cNvPr>
          <p:cNvCxnSpPr>
            <a:cxnSpLocks/>
            <a:stCxn id="12" idx="0"/>
            <a:endCxn id="9" idx="2"/>
          </p:cNvCxnSpPr>
          <p:nvPr/>
        </p:nvCxnSpPr>
        <p:spPr>
          <a:xfrm>
            <a:off x="7424479" y="2031927"/>
            <a:ext cx="2542" cy="19424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E1B5F485-13E1-43BB-95F4-AF986DEB614C}"/>
              </a:ext>
            </a:extLst>
          </p:cNvPr>
          <p:cNvSpPr txBox="1"/>
          <p:nvPr/>
        </p:nvSpPr>
        <p:spPr>
          <a:xfrm>
            <a:off x="7699005" y="2060208"/>
            <a:ext cx="2304017" cy="923330"/>
          </a:xfrm>
          <a:prstGeom prst="rect">
            <a:avLst/>
          </a:prstGeom>
          <a:noFill/>
        </p:spPr>
        <p:txBody>
          <a:bodyPr wrap="square">
            <a:spAutoFit/>
          </a:bodyPr>
          <a:lstStyle/>
          <a:p>
            <a:r>
              <a:rPr lang="en-US" altLang="zh-CN" b="1" dirty="0"/>
              <a:t>If </a:t>
            </a:r>
            <a:r>
              <a:rPr lang="en-US" altLang="zh-CN" b="1" dirty="0">
                <a:solidFill>
                  <a:schemeClr val="accent2"/>
                </a:solidFill>
              </a:rPr>
              <a:t>D=1 </a:t>
            </a:r>
          </a:p>
          <a:p>
            <a:r>
              <a:rPr lang="en-US" altLang="zh-CN" b="1" dirty="0"/>
              <a:t>Minibatch 8 can start without pull</a:t>
            </a:r>
            <a:endParaRPr lang="zh-CN" altLang="en-US" b="1" dirty="0"/>
          </a:p>
        </p:txBody>
      </p:sp>
      <p:grpSp>
        <p:nvGrpSpPr>
          <p:cNvPr id="41" name="组合 40">
            <a:extLst>
              <a:ext uri="{FF2B5EF4-FFF2-40B4-BE49-F238E27FC236}">
                <a16:creationId xmlns:a16="http://schemas.microsoft.com/office/drawing/2014/main" id="{EC9DBCC2-6780-4CD6-B4C8-F2C455BE4DC3}"/>
              </a:ext>
            </a:extLst>
          </p:cNvPr>
          <p:cNvGrpSpPr/>
          <p:nvPr/>
        </p:nvGrpSpPr>
        <p:grpSpPr>
          <a:xfrm>
            <a:off x="5953801" y="4648657"/>
            <a:ext cx="2351104" cy="1513913"/>
            <a:chOff x="9309490" y="5819836"/>
            <a:chExt cx="1646625" cy="980108"/>
          </a:xfrm>
        </p:grpSpPr>
        <p:cxnSp>
          <p:nvCxnSpPr>
            <p:cNvPr id="42" name="直接箭头连接符 41">
              <a:extLst>
                <a:ext uri="{FF2B5EF4-FFF2-40B4-BE49-F238E27FC236}">
                  <a16:creationId xmlns:a16="http://schemas.microsoft.com/office/drawing/2014/main" id="{A18DB839-6A97-4C92-ACEA-C9DFD40C164A}"/>
                </a:ext>
              </a:extLst>
            </p:cNvPr>
            <p:cNvCxnSpPr>
              <a:cxnSpLocks/>
              <a:stCxn id="44" idx="0"/>
            </p:cNvCxnSpPr>
            <p:nvPr/>
          </p:nvCxnSpPr>
          <p:spPr>
            <a:xfrm flipV="1">
              <a:off x="9622095" y="5954934"/>
              <a:ext cx="0" cy="58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3" name="组合 42">
              <a:extLst>
                <a:ext uri="{FF2B5EF4-FFF2-40B4-BE49-F238E27FC236}">
                  <a16:creationId xmlns:a16="http://schemas.microsoft.com/office/drawing/2014/main" id="{722CF461-B21C-45D8-B27C-27BA763ECE05}"/>
                </a:ext>
              </a:extLst>
            </p:cNvPr>
            <p:cNvGrpSpPr/>
            <p:nvPr/>
          </p:nvGrpSpPr>
          <p:grpSpPr>
            <a:xfrm>
              <a:off x="9309490" y="5819836"/>
              <a:ext cx="1646625" cy="980108"/>
              <a:chOff x="9309490" y="5819836"/>
              <a:chExt cx="1646625" cy="980108"/>
            </a:xfrm>
          </p:grpSpPr>
          <p:sp>
            <p:nvSpPr>
              <p:cNvPr id="44" name="任意多边形: 形状 43">
                <a:extLst>
                  <a:ext uri="{FF2B5EF4-FFF2-40B4-BE49-F238E27FC236}">
                    <a16:creationId xmlns:a16="http://schemas.microsoft.com/office/drawing/2014/main" id="{703C8948-2ACF-4176-A90D-6145A320A236}"/>
                  </a:ext>
                </a:extLst>
              </p:cNvPr>
              <p:cNvSpPr/>
              <p:nvPr/>
            </p:nvSpPr>
            <p:spPr>
              <a:xfrm>
                <a:off x="9622095" y="6000384"/>
                <a:ext cx="1026811" cy="542973"/>
              </a:xfrm>
              <a:custGeom>
                <a:avLst/>
                <a:gdLst>
                  <a:gd name="connsiteX0" fmla="*/ 0 w 2657475"/>
                  <a:gd name="connsiteY0" fmla="*/ 152400 h 152400"/>
                  <a:gd name="connsiteX1" fmla="*/ 1304925 w 2657475"/>
                  <a:gd name="connsiteY1" fmla="*/ 57150 h 152400"/>
                  <a:gd name="connsiteX2" fmla="*/ 2047875 w 2657475"/>
                  <a:gd name="connsiteY2" fmla="*/ 142875 h 152400"/>
                  <a:gd name="connsiteX3" fmla="*/ 2657475 w 2657475"/>
                  <a:gd name="connsiteY3" fmla="*/ 0 h 152400"/>
                </a:gdLst>
                <a:ahLst/>
                <a:cxnLst>
                  <a:cxn ang="0">
                    <a:pos x="connsiteX0" y="connsiteY0"/>
                  </a:cxn>
                  <a:cxn ang="0">
                    <a:pos x="connsiteX1" y="connsiteY1"/>
                  </a:cxn>
                  <a:cxn ang="0">
                    <a:pos x="connsiteX2" y="connsiteY2"/>
                  </a:cxn>
                  <a:cxn ang="0">
                    <a:pos x="connsiteX3" y="connsiteY3"/>
                  </a:cxn>
                </a:cxnLst>
                <a:rect l="l" t="t" r="r" b="b"/>
                <a:pathLst>
                  <a:path w="2657475" h="152400">
                    <a:moveTo>
                      <a:pt x="0" y="152400"/>
                    </a:moveTo>
                    <a:cubicBezTo>
                      <a:pt x="481806" y="105568"/>
                      <a:pt x="963613" y="58737"/>
                      <a:pt x="1304925" y="57150"/>
                    </a:cubicBezTo>
                    <a:cubicBezTo>
                      <a:pt x="1646237" y="55563"/>
                      <a:pt x="1822450" y="152400"/>
                      <a:pt x="2047875" y="142875"/>
                    </a:cubicBezTo>
                    <a:cubicBezTo>
                      <a:pt x="2273300" y="133350"/>
                      <a:pt x="2511425" y="46037"/>
                      <a:pt x="265747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a:extLst>
                  <a:ext uri="{FF2B5EF4-FFF2-40B4-BE49-F238E27FC236}">
                    <a16:creationId xmlns:a16="http://schemas.microsoft.com/office/drawing/2014/main" id="{F6EAB9CD-ABD9-4AAB-97EC-8B7B68870A62}"/>
                  </a:ext>
                </a:extLst>
              </p:cNvPr>
              <p:cNvCxnSpPr>
                <a:stCxn id="44" idx="0"/>
              </p:cNvCxnSpPr>
              <p:nvPr/>
            </p:nvCxnSpPr>
            <p:spPr>
              <a:xfrm flipV="1">
                <a:off x="9622095" y="6539913"/>
                <a:ext cx="1213928" cy="3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B51E2E4-14FE-4CBC-A363-065BA6D67B04}"/>
                  </a:ext>
                </a:extLst>
              </p:cNvPr>
              <p:cNvSpPr txBox="1"/>
              <p:nvPr/>
            </p:nvSpPr>
            <p:spPr>
              <a:xfrm>
                <a:off x="10726565" y="6538334"/>
                <a:ext cx="229550" cy="261610"/>
              </a:xfrm>
              <a:prstGeom prst="rect">
                <a:avLst/>
              </a:prstGeom>
              <a:noFill/>
            </p:spPr>
            <p:txBody>
              <a:bodyPr wrap="none" rtlCol="0">
                <a:spAutoFit/>
              </a:bodyPr>
              <a:lstStyle/>
              <a:p>
                <a:r>
                  <a:rPr lang="en-US" altLang="zh-CN" sz="1050" dirty="0"/>
                  <a:t>t</a:t>
                </a:r>
                <a:endParaRPr lang="zh-CN" altLang="en-US" sz="1050" dirty="0"/>
              </a:p>
            </p:txBody>
          </p:sp>
          <p:sp>
            <p:nvSpPr>
              <p:cNvPr id="47" name="文本框 46">
                <a:extLst>
                  <a:ext uri="{FF2B5EF4-FFF2-40B4-BE49-F238E27FC236}">
                    <a16:creationId xmlns:a16="http://schemas.microsoft.com/office/drawing/2014/main" id="{FCD68735-9FF1-469B-895E-C84F93A67984}"/>
                  </a:ext>
                </a:extLst>
              </p:cNvPr>
              <p:cNvSpPr txBox="1"/>
              <p:nvPr/>
            </p:nvSpPr>
            <p:spPr>
              <a:xfrm rot="16200000">
                <a:off x="9025758" y="6103568"/>
                <a:ext cx="829073" cy="261610"/>
              </a:xfrm>
              <a:prstGeom prst="rect">
                <a:avLst/>
              </a:prstGeom>
              <a:noFill/>
            </p:spPr>
            <p:txBody>
              <a:bodyPr wrap="none" rtlCol="0">
                <a:spAutoFit/>
              </a:bodyPr>
              <a:lstStyle/>
              <a:p>
                <a:r>
                  <a:rPr lang="en-US" altLang="zh-CN" sz="1050" dirty="0"/>
                  <a:t>bandwidth</a:t>
                </a:r>
                <a:endParaRPr lang="zh-CN" altLang="en-US" sz="1050" dirty="0"/>
              </a:p>
            </p:txBody>
          </p:sp>
        </p:grpSp>
      </p:grpSp>
      <p:cxnSp>
        <p:nvCxnSpPr>
          <p:cNvPr id="49" name="直接箭头连接符 48">
            <a:extLst>
              <a:ext uri="{FF2B5EF4-FFF2-40B4-BE49-F238E27FC236}">
                <a16:creationId xmlns:a16="http://schemas.microsoft.com/office/drawing/2014/main" id="{6D4C6A10-A3E4-4F53-93D3-745B87F37409}"/>
              </a:ext>
            </a:extLst>
          </p:cNvPr>
          <p:cNvCxnSpPr>
            <a:stCxn id="44" idx="2"/>
            <a:endCxn id="25" idx="1"/>
          </p:cNvCxnSpPr>
          <p:nvPr/>
        </p:nvCxnSpPr>
        <p:spPr>
          <a:xfrm flipV="1">
            <a:off x="7529949" y="5416718"/>
            <a:ext cx="774956" cy="2970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34BE0DFE-E483-406B-A856-C847B4364241}"/>
              </a:ext>
            </a:extLst>
          </p:cNvPr>
          <p:cNvSpPr txBox="1"/>
          <p:nvPr/>
        </p:nvSpPr>
        <p:spPr>
          <a:xfrm>
            <a:off x="6066243" y="4290429"/>
            <a:ext cx="3954929" cy="369332"/>
          </a:xfrm>
          <a:prstGeom prst="rect">
            <a:avLst/>
          </a:prstGeom>
          <a:noFill/>
        </p:spPr>
        <p:txBody>
          <a:bodyPr wrap="none" rtlCol="0">
            <a:spAutoFit/>
          </a:bodyPr>
          <a:lstStyle/>
          <a:p>
            <a:r>
              <a:rPr lang="en-US" altLang="zh-CN" dirty="0"/>
              <a:t>Struggler occurs when network varying</a:t>
            </a:r>
            <a:endParaRPr lang="zh-CN" altLang="en-US" dirty="0"/>
          </a:p>
        </p:txBody>
      </p:sp>
      <p:sp>
        <p:nvSpPr>
          <p:cNvPr id="37" name="文本框 36">
            <a:extLst>
              <a:ext uri="{FF2B5EF4-FFF2-40B4-BE49-F238E27FC236}">
                <a16:creationId xmlns:a16="http://schemas.microsoft.com/office/drawing/2014/main" id="{48ACC180-E0C9-4FEE-BEBF-1E8635FF3122}"/>
              </a:ext>
            </a:extLst>
          </p:cNvPr>
          <p:cNvSpPr txBox="1"/>
          <p:nvPr/>
        </p:nvSpPr>
        <p:spPr>
          <a:xfrm>
            <a:off x="838200" y="1269442"/>
            <a:ext cx="7622792" cy="400110"/>
          </a:xfrm>
          <a:prstGeom prst="rect">
            <a:avLst/>
          </a:prstGeom>
          <a:noFill/>
        </p:spPr>
        <p:txBody>
          <a:bodyPr wrap="none" rtlCol="0">
            <a:spAutoFit/>
          </a:bodyPr>
          <a:lstStyle/>
          <a:p>
            <a:r>
              <a:rPr lang="en-US" altLang="zh-CN" sz="2000" b="1" dirty="0"/>
              <a:t>Pull occurs intermittently – Depending on user defined distance </a:t>
            </a:r>
            <a:r>
              <a:rPr lang="en-US" altLang="zh-CN" sz="2000" b="1" dirty="0">
                <a:solidFill>
                  <a:schemeClr val="accent2"/>
                </a:solidFill>
              </a:rPr>
              <a:t>D</a:t>
            </a:r>
            <a:endParaRPr lang="zh-CN" altLang="en-US" sz="2000" b="1" dirty="0">
              <a:solidFill>
                <a:schemeClr val="accent2"/>
              </a:solidFill>
            </a:endParaRPr>
          </a:p>
        </p:txBody>
      </p:sp>
    </p:spTree>
    <p:extLst>
      <p:ext uri="{BB962C8B-B14F-4D97-AF65-F5344CB8AC3E}">
        <p14:creationId xmlns:p14="http://schemas.microsoft.com/office/powerpoint/2010/main" val="397266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DFF8A1-97CA-4832-9E76-0E919C87ED1E}"/>
              </a:ext>
            </a:extLst>
          </p:cNvPr>
          <p:cNvSpPr>
            <a:spLocks noGrp="1"/>
          </p:cNvSpPr>
          <p:nvPr>
            <p:ph type="title"/>
          </p:nvPr>
        </p:nvSpPr>
        <p:spPr/>
        <p:txBody>
          <a:bodyPr/>
          <a:lstStyle/>
          <a:p>
            <a:r>
              <a:rPr lang="en-US" altLang="zh-CN" b="1" dirty="0"/>
              <a:t>Data Parallelism with Multiple VWs</a:t>
            </a:r>
            <a:endParaRPr lang="zh-CN" altLang="en-US" dirty="0"/>
          </a:p>
        </p:txBody>
      </p:sp>
      <p:sp>
        <p:nvSpPr>
          <p:cNvPr id="4" name="灯片编号占位符 3">
            <a:extLst>
              <a:ext uri="{FF2B5EF4-FFF2-40B4-BE49-F238E27FC236}">
                <a16:creationId xmlns:a16="http://schemas.microsoft.com/office/drawing/2014/main" id="{5E158A55-9115-4A16-ABD3-65E9BF497870}"/>
              </a:ext>
            </a:extLst>
          </p:cNvPr>
          <p:cNvSpPr>
            <a:spLocks noGrp="1"/>
          </p:cNvSpPr>
          <p:nvPr>
            <p:ph type="sldNum" sz="quarter" idx="12"/>
          </p:nvPr>
        </p:nvSpPr>
        <p:spPr/>
        <p:txBody>
          <a:bodyPr/>
          <a:lstStyle/>
          <a:p>
            <a:fld id="{9121FD29-422F-4C06-A400-AB8263BE8C66}" type="slidenum">
              <a:rPr lang="zh-CN" altLang="en-US" smtClean="0"/>
              <a:t>32</a:t>
            </a:fld>
            <a:endParaRPr lang="zh-CN" altLang="en-US"/>
          </a:p>
        </p:txBody>
      </p:sp>
      <p:sp>
        <p:nvSpPr>
          <p:cNvPr id="15" name="箭头: 右 14">
            <a:extLst>
              <a:ext uri="{FF2B5EF4-FFF2-40B4-BE49-F238E27FC236}">
                <a16:creationId xmlns:a16="http://schemas.microsoft.com/office/drawing/2014/main" id="{ADB7A3CF-0B19-43E0-BA01-30E666471DF2}"/>
              </a:ext>
            </a:extLst>
          </p:cNvPr>
          <p:cNvSpPr/>
          <p:nvPr/>
        </p:nvSpPr>
        <p:spPr>
          <a:xfrm>
            <a:off x="2845562" y="4518437"/>
            <a:ext cx="3041370" cy="550415"/>
          </a:xfrm>
          <a:prstGeom prst="rightArrow">
            <a:avLst>
              <a:gd name="adj1" fmla="val 50000"/>
              <a:gd name="adj2" fmla="val 5018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6" name="箭头: 右 15">
            <a:extLst>
              <a:ext uri="{FF2B5EF4-FFF2-40B4-BE49-F238E27FC236}">
                <a16:creationId xmlns:a16="http://schemas.microsoft.com/office/drawing/2014/main" id="{9D002F3D-B871-49F0-BEA4-D9D8ECF14497}"/>
              </a:ext>
            </a:extLst>
          </p:cNvPr>
          <p:cNvSpPr/>
          <p:nvPr/>
        </p:nvSpPr>
        <p:spPr>
          <a:xfrm>
            <a:off x="3617608" y="4061819"/>
            <a:ext cx="2996285" cy="550415"/>
          </a:xfrm>
          <a:prstGeom prst="rightArrow">
            <a:avLst>
              <a:gd name="adj1" fmla="val 50000"/>
              <a:gd name="adj2" fmla="val 398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18" name="箭头: 右 17">
            <a:extLst>
              <a:ext uri="{FF2B5EF4-FFF2-40B4-BE49-F238E27FC236}">
                <a16:creationId xmlns:a16="http://schemas.microsoft.com/office/drawing/2014/main" id="{C90C2727-2E4A-4F6D-B785-CC09F2AC4B42}"/>
              </a:ext>
            </a:extLst>
          </p:cNvPr>
          <p:cNvSpPr/>
          <p:nvPr/>
        </p:nvSpPr>
        <p:spPr>
          <a:xfrm>
            <a:off x="1298902" y="5416025"/>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19" name="箭头: 右 18">
            <a:extLst>
              <a:ext uri="{FF2B5EF4-FFF2-40B4-BE49-F238E27FC236}">
                <a16:creationId xmlns:a16="http://schemas.microsoft.com/office/drawing/2014/main" id="{4912FE0A-B69E-48AA-A442-BEC1C8FAC86D}"/>
              </a:ext>
            </a:extLst>
          </p:cNvPr>
          <p:cNvSpPr/>
          <p:nvPr/>
        </p:nvSpPr>
        <p:spPr>
          <a:xfrm>
            <a:off x="2061972" y="4955289"/>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20" name="箭头: 右 19">
            <a:extLst>
              <a:ext uri="{FF2B5EF4-FFF2-40B4-BE49-F238E27FC236}">
                <a16:creationId xmlns:a16="http://schemas.microsoft.com/office/drawing/2014/main" id="{A3731281-B732-49C8-AC68-C4224CC7495C}"/>
              </a:ext>
            </a:extLst>
          </p:cNvPr>
          <p:cNvSpPr/>
          <p:nvPr/>
        </p:nvSpPr>
        <p:spPr>
          <a:xfrm>
            <a:off x="5897157" y="4515787"/>
            <a:ext cx="3041370" cy="550415"/>
          </a:xfrm>
          <a:prstGeom prst="rightArrow">
            <a:avLst>
              <a:gd name="adj1" fmla="val 50000"/>
              <a:gd name="adj2" fmla="val 5018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21" name="箭头: 右 20">
            <a:extLst>
              <a:ext uri="{FF2B5EF4-FFF2-40B4-BE49-F238E27FC236}">
                <a16:creationId xmlns:a16="http://schemas.microsoft.com/office/drawing/2014/main" id="{DA2E8CE1-A032-4BF4-A235-34D9C2DA0CFE}"/>
              </a:ext>
            </a:extLst>
          </p:cNvPr>
          <p:cNvSpPr/>
          <p:nvPr/>
        </p:nvSpPr>
        <p:spPr>
          <a:xfrm>
            <a:off x="6631100" y="4071879"/>
            <a:ext cx="2996285" cy="550415"/>
          </a:xfrm>
          <a:prstGeom prst="rightArrow">
            <a:avLst>
              <a:gd name="adj1" fmla="val 50000"/>
              <a:gd name="adj2" fmla="val 398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8</a:t>
            </a:r>
            <a:endParaRPr lang="zh-CN" altLang="en-US" dirty="0"/>
          </a:p>
        </p:txBody>
      </p:sp>
      <p:sp>
        <p:nvSpPr>
          <p:cNvPr id="22" name="箭头: 右 21">
            <a:extLst>
              <a:ext uri="{FF2B5EF4-FFF2-40B4-BE49-F238E27FC236}">
                <a16:creationId xmlns:a16="http://schemas.microsoft.com/office/drawing/2014/main" id="{CCCA7A42-FFDF-43FA-815C-992581A1C45F}"/>
              </a:ext>
            </a:extLst>
          </p:cNvPr>
          <p:cNvSpPr/>
          <p:nvPr/>
        </p:nvSpPr>
        <p:spPr>
          <a:xfrm>
            <a:off x="4392219" y="5434952"/>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23" name="箭头: 右 22">
            <a:extLst>
              <a:ext uri="{FF2B5EF4-FFF2-40B4-BE49-F238E27FC236}">
                <a16:creationId xmlns:a16="http://schemas.microsoft.com/office/drawing/2014/main" id="{610CEE7F-2018-4BD0-BF90-8B24B9B83B07}"/>
              </a:ext>
            </a:extLst>
          </p:cNvPr>
          <p:cNvSpPr/>
          <p:nvPr/>
        </p:nvSpPr>
        <p:spPr>
          <a:xfrm>
            <a:off x="5155290" y="4974216"/>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7" name="矩形: 圆角 16">
            <a:extLst>
              <a:ext uri="{FF2B5EF4-FFF2-40B4-BE49-F238E27FC236}">
                <a16:creationId xmlns:a16="http://schemas.microsoft.com/office/drawing/2014/main" id="{B6F58D34-273C-421A-9F9D-6E6D71C29B4B}"/>
              </a:ext>
            </a:extLst>
          </p:cNvPr>
          <p:cNvSpPr/>
          <p:nvPr/>
        </p:nvSpPr>
        <p:spPr>
          <a:xfrm>
            <a:off x="1037113" y="3844181"/>
            <a:ext cx="9451593"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178C2CF8-CDD8-4340-B054-B9E5784DEB62}"/>
              </a:ext>
            </a:extLst>
          </p:cNvPr>
          <p:cNvSpPr/>
          <p:nvPr/>
        </p:nvSpPr>
        <p:spPr>
          <a:xfrm>
            <a:off x="6255993" y="4169500"/>
            <a:ext cx="2241939" cy="157157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A9D74A46-A128-46B2-93EF-BD404D8D092A}"/>
              </a:ext>
            </a:extLst>
          </p:cNvPr>
          <p:cNvGrpSpPr/>
          <p:nvPr/>
        </p:nvGrpSpPr>
        <p:grpSpPr>
          <a:xfrm>
            <a:off x="1037113" y="1491554"/>
            <a:ext cx="9451593" cy="2160113"/>
            <a:chOff x="1037113" y="1276398"/>
            <a:chExt cx="10941728" cy="2160113"/>
          </a:xfrm>
        </p:grpSpPr>
        <p:sp>
          <p:nvSpPr>
            <p:cNvPr id="6" name="箭头: 右 5">
              <a:extLst>
                <a:ext uri="{FF2B5EF4-FFF2-40B4-BE49-F238E27FC236}">
                  <a16:creationId xmlns:a16="http://schemas.microsoft.com/office/drawing/2014/main" id="{CD85D15E-1393-465D-81B9-05ECF13879A8}"/>
                </a:ext>
              </a:extLst>
            </p:cNvPr>
            <p:cNvSpPr/>
            <p:nvPr/>
          </p:nvSpPr>
          <p:spPr>
            <a:xfrm>
              <a:off x="1336185" y="288609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7" name="箭头: 右 6">
              <a:extLst>
                <a:ext uri="{FF2B5EF4-FFF2-40B4-BE49-F238E27FC236}">
                  <a16:creationId xmlns:a16="http://schemas.microsoft.com/office/drawing/2014/main" id="{DB98EC85-1DA8-455B-B1C5-F90CA17544A9}"/>
                </a:ext>
              </a:extLst>
            </p:cNvPr>
            <p:cNvSpPr/>
            <p:nvPr/>
          </p:nvSpPr>
          <p:spPr>
            <a:xfrm>
              <a:off x="2216555" y="2425360"/>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8" name="箭头: 右 7">
              <a:extLst>
                <a:ext uri="{FF2B5EF4-FFF2-40B4-BE49-F238E27FC236}">
                  <a16:creationId xmlns:a16="http://schemas.microsoft.com/office/drawing/2014/main" id="{5AC7C097-21B5-4199-B959-95ED31C47DB2}"/>
                </a:ext>
              </a:extLst>
            </p:cNvPr>
            <p:cNvSpPr/>
            <p:nvPr/>
          </p:nvSpPr>
          <p:spPr>
            <a:xfrm>
              <a:off x="3123556" y="1950654"/>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9" name="箭头: 右 8">
              <a:extLst>
                <a:ext uri="{FF2B5EF4-FFF2-40B4-BE49-F238E27FC236}">
                  <a16:creationId xmlns:a16="http://schemas.microsoft.com/office/drawing/2014/main" id="{E2607265-1E32-46DB-AC18-F2EA3EF1106A}"/>
                </a:ext>
              </a:extLst>
            </p:cNvPr>
            <p:cNvSpPr/>
            <p:nvPr/>
          </p:nvSpPr>
          <p:spPr>
            <a:xfrm>
              <a:off x="4014282" y="149403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10" name="箭头: 右 9">
              <a:extLst>
                <a:ext uri="{FF2B5EF4-FFF2-40B4-BE49-F238E27FC236}">
                  <a16:creationId xmlns:a16="http://schemas.microsoft.com/office/drawing/2014/main" id="{32EA4EBE-7A94-42AF-9E6F-965D8241A888}"/>
                </a:ext>
              </a:extLst>
            </p:cNvPr>
            <p:cNvSpPr/>
            <p:nvPr/>
          </p:nvSpPr>
          <p:spPr>
            <a:xfrm>
              <a:off x="4907967" y="2886096"/>
              <a:ext cx="3568823" cy="550415"/>
            </a:xfrm>
            <a:prstGeom prst="rightArrow">
              <a:avLst>
                <a:gd name="adj1" fmla="val 50000"/>
                <a:gd name="adj2" fmla="val 31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11" name="箭头: 右 10">
              <a:extLst>
                <a:ext uri="{FF2B5EF4-FFF2-40B4-BE49-F238E27FC236}">
                  <a16:creationId xmlns:a16="http://schemas.microsoft.com/office/drawing/2014/main" id="{42D3A1DE-D794-4C15-AF08-02CD6F8617F9}"/>
                </a:ext>
              </a:extLst>
            </p:cNvPr>
            <p:cNvSpPr/>
            <p:nvPr/>
          </p:nvSpPr>
          <p:spPr>
            <a:xfrm>
              <a:off x="5788337" y="2425360"/>
              <a:ext cx="3521152" cy="550415"/>
            </a:xfrm>
            <a:prstGeom prst="rightArrow">
              <a:avLst>
                <a:gd name="adj1" fmla="val 50000"/>
                <a:gd name="adj2" fmla="val 34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2" name="箭头: 右 11">
              <a:extLst>
                <a:ext uri="{FF2B5EF4-FFF2-40B4-BE49-F238E27FC236}">
                  <a16:creationId xmlns:a16="http://schemas.microsoft.com/office/drawing/2014/main" id="{E775B7D3-2B0A-46EB-8042-A2A43C957237}"/>
                </a:ext>
              </a:extLst>
            </p:cNvPr>
            <p:cNvSpPr/>
            <p:nvPr/>
          </p:nvSpPr>
          <p:spPr>
            <a:xfrm>
              <a:off x="6695338" y="1950654"/>
              <a:ext cx="3457796" cy="550415"/>
            </a:xfrm>
            <a:prstGeom prst="rightArrow">
              <a:avLst>
                <a:gd name="adj1" fmla="val 50000"/>
                <a:gd name="adj2" fmla="val 3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13" name="箭头: 右 12">
              <a:extLst>
                <a:ext uri="{FF2B5EF4-FFF2-40B4-BE49-F238E27FC236}">
                  <a16:creationId xmlns:a16="http://schemas.microsoft.com/office/drawing/2014/main" id="{206B2BAB-4E2A-4AA9-A25D-ACA409C71AB7}"/>
                </a:ext>
              </a:extLst>
            </p:cNvPr>
            <p:cNvSpPr/>
            <p:nvPr/>
          </p:nvSpPr>
          <p:spPr>
            <a:xfrm>
              <a:off x="7586063" y="1494036"/>
              <a:ext cx="2567069" cy="550415"/>
            </a:xfrm>
            <a:prstGeom prst="rightArrow">
              <a:avLst>
                <a:gd name="adj1" fmla="val 50000"/>
                <a:gd name="adj2" fmla="val 0"/>
              </a:avLst>
            </a:prstGeom>
            <a:solidFill>
              <a:schemeClr val="accent1"/>
            </a:solid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8</a:t>
              </a:r>
              <a:endParaRPr lang="zh-CN" altLang="en-US" dirty="0">
                <a:solidFill>
                  <a:schemeClr val="bg1"/>
                </a:solidFill>
              </a:endParaRPr>
            </a:p>
          </p:txBody>
        </p:sp>
        <p:sp>
          <p:nvSpPr>
            <p:cNvPr id="14" name="矩形: 圆角 13">
              <a:extLst>
                <a:ext uri="{FF2B5EF4-FFF2-40B4-BE49-F238E27FC236}">
                  <a16:creationId xmlns:a16="http://schemas.microsoft.com/office/drawing/2014/main" id="{DDFEA14A-AF4E-4169-928A-4C9ED0BCBA77}"/>
                </a:ext>
              </a:extLst>
            </p:cNvPr>
            <p:cNvSpPr/>
            <p:nvPr/>
          </p:nvSpPr>
          <p:spPr>
            <a:xfrm>
              <a:off x="1037113" y="1276398"/>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a:extLst>
              <a:ext uri="{FF2B5EF4-FFF2-40B4-BE49-F238E27FC236}">
                <a16:creationId xmlns:a16="http://schemas.microsoft.com/office/drawing/2014/main" id="{9387E55E-FB38-488D-B0F5-4729BC1F4692}"/>
              </a:ext>
            </a:extLst>
          </p:cNvPr>
          <p:cNvSpPr txBox="1"/>
          <p:nvPr/>
        </p:nvSpPr>
        <p:spPr>
          <a:xfrm>
            <a:off x="10565938" y="2458950"/>
            <a:ext cx="869149" cy="461665"/>
          </a:xfrm>
          <a:prstGeom prst="rect">
            <a:avLst/>
          </a:prstGeom>
          <a:noFill/>
        </p:spPr>
        <p:txBody>
          <a:bodyPr wrap="none" rtlCol="0">
            <a:spAutoFit/>
          </a:bodyPr>
          <a:lstStyle/>
          <a:p>
            <a:r>
              <a:rPr lang="en-US" altLang="zh-CN" sz="2400" b="1" dirty="0">
                <a:solidFill>
                  <a:srgbClr val="7030A0"/>
                </a:solidFill>
              </a:rPr>
              <a:t>VW1</a:t>
            </a:r>
            <a:endParaRPr lang="zh-CN" altLang="en-US" sz="2400" b="1" dirty="0">
              <a:solidFill>
                <a:srgbClr val="7030A0"/>
              </a:solidFill>
            </a:endParaRPr>
          </a:p>
        </p:txBody>
      </p:sp>
      <p:sp>
        <p:nvSpPr>
          <p:cNvPr id="31" name="文本框 30">
            <a:extLst>
              <a:ext uri="{FF2B5EF4-FFF2-40B4-BE49-F238E27FC236}">
                <a16:creationId xmlns:a16="http://schemas.microsoft.com/office/drawing/2014/main" id="{5B8B8A80-E910-4D91-929F-8E9AAA64756B}"/>
              </a:ext>
            </a:extLst>
          </p:cNvPr>
          <p:cNvSpPr txBox="1"/>
          <p:nvPr/>
        </p:nvSpPr>
        <p:spPr>
          <a:xfrm>
            <a:off x="10574546" y="4835369"/>
            <a:ext cx="869149" cy="461665"/>
          </a:xfrm>
          <a:prstGeom prst="rect">
            <a:avLst/>
          </a:prstGeom>
          <a:noFill/>
        </p:spPr>
        <p:txBody>
          <a:bodyPr wrap="none" rtlCol="0">
            <a:spAutoFit/>
          </a:bodyPr>
          <a:lstStyle/>
          <a:p>
            <a:r>
              <a:rPr lang="en-US" altLang="zh-CN" sz="2400" b="1" dirty="0">
                <a:solidFill>
                  <a:srgbClr val="7030A0"/>
                </a:solidFill>
              </a:rPr>
              <a:t>VW2</a:t>
            </a:r>
            <a:endParaRPr lang="zh-CN" altLang="en-US" sz="2400" b="1" dirty="0">
              <a:solidFill>
                <a:srgbClr val="7030A0"/>
              </a:solidFill>
            </a:endParaRPr>
          </a:p>
        </p:txBody>
      </p:sp>
      <p:sp>
        <p:nvSpPr>
          <p:cNvPr id="33" name="文本框 32">
            <a:extLst>
              <a:ext uri="{FF2B5EF4-FFF2-40B4-BE49-F238E27FC236}">
                <a16:creationId xmlns:a16="http://schemas.microsoft.com/office/drawing/2014/main" id="{D4FC870B-FB58-45FA-B01E-11C46D5EFA03}"/>
              </a:ext>
            </a:extLst>
          </p:cNvPr>
          <p:cNvSpPr txBox="1"/>
          <p:nvPr/>
        </p:nvSpPr>
        <p:spPr>
          <a:xfrm>
            <a:off x="8319411" y="5294823"/>
            <a:ext cx="2212215" cy="646331"/>
          </a:xfrm>
          <a:prstGeom prst="rect">
            <a:avLst/>
          </a:prstGeom>
          <a:noFill/>
        </p:spPr>
        <p:txBody>
          <a:bodyPr wrap="square">
            <a:spAutoFit/>
          </a:bodyPr>
          <a:lstStyle/>
          <a:p>
            <a:r>
              <a:rPr lang="en-US" altLang="zh-CN" b="1" dirty="0"/>
              <a:t>“Straggler” catches up later</a:t>
            </a:r>
            <a:endParaRPr lang="zh-CN" altLang="en-US" b="1" dirty="0"/>
          </a:p>
        </p:txBody>
      </p:sp>
      <p:sp>
        <p:nvSpPr>
          <p:cNvPr id="34" name="文本框 33">
            <a:extLst>
              <a:ext uri="{FF2B5EF4-FFF2-40B4-BE49-F238E27FC236}">
                <a16:creationId xmlns:a16="http://schemas.microsoft.com/office/drawing/2014/main" id="{625E47A9-C6FD-46D6-B545-E5A2E12D382D}"/>
              </a:ext>
            </a:extLst>
          </p:cNvPr>
          <p:cNvSpPr txBox="1"/>
          <p:nvPr/>
        </p:nvSpPr>
        <p:spPr>
          <a:xfrm>
            <a:off x="8968167" y="1645229"/>
            <a:ext cx="2304017" cy="923330"/>
          </a:xfrm>
          <a:prstGeom prst="rect">
            <a:avLst/>
          </a:prstGeom>
          <a:noFill/>
        </p:spPr>
        <p:txBody>
          <a:bodyPr wrap="square">
            <a:spAutoFit/>
          </a:bodyPr>
          <a:lstStyle/>
          <a:p>
            <a:r>
              <a:rPr lang="en-US" altLang="zh-CN" b="1" dirty="0"/>
              <a:t>If </a:t>
            </a:r>
            <a:r>
              <a:rPr lang="en-US" altLang="zh-CN" b="1" dirty="0">
                <a:solidFill>
                  <a:schemeClr val="accent2"/>
                </a:solidFill>
              </a:rPr>
              <a:t>D=1 </a:t>
            </a:r>
          </a:p>
          <a:p>
            <a:r>
              <a:rPr lang="en-US" altLang="zh-CN" b="1" dirty="0"/>
              <a:t>Minibatch 8 can start without wait</a:t>
            </a:r>
            <a:endParaRPr lang="zh-CN" altLang="en-US" b="1" dirty="0"/>
          </a:p>
        </p:txBody>
      </p:sp>
    </p:spTree>
    <p:extLst>
      <p:ext uri="{BB962C8B-B14F-4D97-AF65-F5344CB8AC3E}">
        <p14:creationId xmlns:p14="http://schemas.microsoft.com/office/powerpoint/2010/main" val="287506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DFF8A1-97CA-4832-9E76-0E919C87ED1E}"/>
              </a:ext>
            </a:extLst>
          </p:cNvPr>
          <p:cNvSpPr>
            <a:spLocks noGrp="1"/>
          </p:cNvSpPr>
          <p:nvPr>
            <p:ph type="title"/>
          </p:nvPr>
        </p:nvSpPr>
        <p:spPr/>
        <p:txBody>
          <a:bodyPr/>
          <a:lstStyle/>
          <a:p>
            <a:r>
              <a:rPr lang="en-US" altLang="zh-CN" b="1" dirty="0"/>
              <a:t>Data Parallelism with Multiple VWs</a:t>
            </a:r>
            <a:endParaRPr lang="zh-CN" altLang="en-US" dirty="0"/>
          </a:p>
        </p:txBody>
      </p:sp>
      <p:sp>
        <p:nvSpPr>
          <p:cNvPr id="4" name="灯片编号占位符 3">
            <a:extLst>
              <a:ext uri="{FF2B5EF4-FFF2-40B4-BE49-F238E27FC236}">
                <a16:creationId xmlns:a16="http://schemas.microsoft.com/office/drawing/2014/main" id="{5E158A55-9115-4A16-ABD3-65E9BF497870}"/>
              </a:ext>
            </a:extLst>
          </p:cNvPr>
          <p:cNvSpPr>
            <a:spLocks noGrp="1"/>
          </p:cNvSpPr>
          <p:nvPr>
            <p:ph type="sldNum" sz="quarter" idx="12"/>
          </p:nvPr>
        </p:nvSpPr>
        <p:spPr/>
        <p:txBody>
          <a:bodyPr/>
          <a:lstStyle/>
          <a:p>
            <a:fld id="{9121FD29-422F-4C06-A400-AB8263BE8C66}" type="slidenum">
              <a:rPr lang="zh-CN" altLang="en-US" smtClean="0"/>
              <a:t>33</a:t>
            </a:fld>
            <a:endParaRPr lang="zh-CN" altLang="en-US"/>
          </a:p>
        </p:txBody>
      </p:sp>
      <p:sp>
        <p:nvSpPr>
          <p:cNvPr id="15" name="箭头: 右 14">
            <a:extLst>
              <a:ext uri="{FF2B5EF4-FFF2-40B4-BE49-F238E27FC236}">
                <a16:creationId xmlns:a16="http://schemas.microsoft.com/office/drawing/2014/main" id="{ADB7A3CF-0B19-43E0-BA01-30E666471DF2}"/>
              </a:ext>
            </a:extLst>
          </p:cNvPr>
          <p:cNvSpPr/>
          <p:nvPr/>
        </p:nvSpPr>
        <p:spPr>
          <a:xfrm>
            <a:off x="2845562" y="4518437"/>
            <a:ext cx="3041370" cy="550415"/>
          </a:xfrm>
          <a:prstGeom prst="rightArrow">
            <a:avLst>
              <a:gd name="adj1" fmla="val 50000"/>
              <a:gd name="adj2" fmla="val 5018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16" name="箭头: 右 15">
            <a:extLst>
              <a:ext uri="{FF2B5EF4-FFF2-40B4-BE49-F238E27FC236}">
                <a16:creationId xmlns:a16="http://schemas.microsoft.com/office/drawing/2014/main" id="{9D002F3D-B871-49F0-BEA4-D9D8ECF14497}"/>
              </a:ext>
            </a:extLst>
          </p:cNvPr>
          <p:cNvSpPr/>
          <p:nvPr/>
        </p:nvSpPr>
        <p:spPr>
          <a:xfrm>
            <a:off x="3617608" y="4061819"/>
            <a:ext cx="2996285" cy="550415"/>
          </a:xfrm>
          <a:prstGeom prst="rightArrow">
            <a:avLst>
              <a:gd name="adj1" fmla="val 50000"/>
              <a:gd name="adj2" fmla="val 398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18" name="箭头: 右 17">
            <a:extLst>
              <a:ext uri="{FF2B5EF4-FFF2-40B4-BE49-F238E27FC236}">
                <a16:creationId xmlns:a16="http://schemas.microsoft.com/office/drawing/2014/main" id="{C90C2727-2E4A-4F6D-B785-CC09F2AC4B42}"/>
              </a:ext>
            </a:extLst>
          </p:cNvPr>
          <p:cNvSpPr/>
          <p:nvPr/>
        </p:nvSpPr>
        <p:spPr>
          <a:xfrm>
            <a:off x="1298902" y="5416025"/>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19" name="箭头: 右 18">
            <a:extLst>
              <a:ext uri="{FF2B5EF4-FFF2-40B4-BE49-F238E27FC236}">
                <a16:creationId xmlns:a16="http://schemas.microsoft.com/office/drawing/2014/main" id="{4912FE0A-B69E-48AA-A442-BEC1C8FAC86D}"/>
              </a:ext>
            </a:extLst>
          </p:cNvPr>
          <p:cNvSpPr/>
          <p:nvPr/>
        </p:nvSpPr>
        <p:spPr>
          <a:xfrm>
            <a:off x="2061972" y="4955289"/>
            <a:ext cx="3093318"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20" name="箭头: 右 19">
            <a:extLst>
              <a:ext uri="{FF2B5EF4-FFF2-40B4-BE49-F238E27FC236}">
                <a16:creationId xmlns:a16="http://schemas.microsoft.com/office/drawing/2014/main" id="{A3731281-B732-49C8-AC68-C4224CC7495C}"/>
              </a:ext>
            </a:extLst>
          </p:cNvPr>
          <p:cNvSpPr/>
          <p:nvPr/>
        </p:nvSpPr>
        <p:spPr>
          <a:xfrm>
            <a:off x="5897157" y="4515787"/>
            <a:ext cx="3041370" cy="550415"/>
          </a:xfrm>
          <a:prstGeom prst="rightArrow">
            <a:avLst>
              <a:gd name="adj1" fmla="val 50000"/>
              <a:gd name="adj2" fmla="val 50185"/>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21" name="箭头: 右 20">
            <a:extLst>
              <a:ext uri="{FF2B5EF4-FFF2-40B4-BE49-F238E27FC236}">
                <a16:creationId xmlns:a16="http://schemas.microsoft.com/office/drawing/2014/main" id="{DA2E8CE1-A032-4BF4-A235-34D9C2DA0CFE}"/>
              </a:ext>
            </a:extLst>
          </p:cNvPr>
          <p:cNvSpPr/>
          <p:nvPr/>
        </p:nvSpPr>
        <p:spPr>
          <a:xfrm>
            <a:off x="6631100" y="4071879"/>
            <a:ext cx="2996285" cy="550415"/>
          </a:xfrm>
          <a:prstGeom prst="rightArrow">
            <a:avLst>
              <a:gd name="adj1" fmla="val 50000"/>
              <a:gd name="adj2" fmla="val 39802"/>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8</a:t>
            </a:r>
            <a:endParaRPr lang="zh-CN" altLang="en-US" dirty="0"/>
          </a:p>
        </p:txBody>
      </p:sp>
      <p:sp>
        <p:nvSpPr>
          <p:cNvPr id="22" name="箭头: 右 21">
            <a:extLst>
              <a:ext uri="{FF2B5EF4-FFF2-40B4-BE49-F238E27FC236}">
                <a16:creationId xmlns:a16="http://schemas.microsoft.com/office/drawing/2014/main" id="{CCCA7A42-FFDF-43FA-815C-992581A1C45F}"/>
              </a:ext>
            </a:extLst>
          </p:cNvPr>
          <p:cNvSpPr/>
          <p:nvPr/>
        </p:nvSpPr>
        <p:spPr>
          <a:xfrm>
            <a:off x="4392219" y="5434952"/>
            <a:ext cx="3093318" cy="550415"/>
          </a:xfrm>
          <a:prstGeom prst="rightArrow">
            <a:avLst>
              <a:gd name="adj1" fmla="val 50000"/>
              <a:gd name="adj2" fmla="val 37764"/>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23" name="箭头: 右 22">
            <a:extLst>
              <a:ext uri="{FF2B5EF4-FFF2-40B4-BE49-F238E27FC236}">
                <a16:creationId xmlns:a16="http://schemas.microsoft.com/office/drawing/2014/main" id="{610CEE7F-2018-4BD0-BF90-8B24B9B83B07}"/>
              </a:ext>
            </a:extLst>
          </p:cNvPr>
          <p:cNvSpPr/>
          <p:nvPr/>
        </p:nvSpPr>
        <p:spPr>
          <a:xfrm>
            <a:off x="5155290" y="4974216"/>
            <a:ext cx="3093318" cy="550415"/>
          </a:xfrm>
          <a:prstGeom prst="rightArrow">
            <a:avLst>
              <a:gd name="adj1" fmla="val 50000"/>
              <a:gd name="adj2" fmla="val 37764"/>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7" name="矩形: 圆角 16">
            <a:extLst>
              <a:ext uri="{FF2B5EF4-FFF2-40B4-BE49-F238E27FC236}">
                <a16:creationId xmlns:a16="http://schemas.microsoft.com/office/drawing/2014/main" id="{B6F58D34-273C-421A-9F9D-6E6D71C29B4B}"/>
              </a:ext>
            </a:extLst>
          </p:cNvPr>
          <p:cNvSpPr/>
          <p:nvPr/>
        </p:nvSpPr>
        <p:spPr>
          <a:xfrm>
            <a:off x="1037113" y="3844181"/>
            <a:ext cx="9451593"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178C2CF8-CDD8-4340-B054-B9E5784DEB62}"/>
              </a:ext>
            </a:extLst>
          </p:cNvPr>
          <p:cNvSpPr/>
          <p:nvPr/>
        </p:nvSpPr>
        <p:spPr>
          <a:xfrm>
            <a:off x="6255993" y="4169500"/>
            <a:ext cx="2241939" cy="1571577"/>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A9D74A46-A128-46B2-93EF-BD404D8D092A}"/>
              </a:ext>
            </a:extLst>
          </p:cNvPr>
          <p:cNvGrpSpPr/>
          <p:nvPr/>
        </p:nvGrpSpPr>
        <p:grpSpPr>
          <a:xfrm>
            <a:off x="1037113" y="1491554"/>
            <a:ext cx="9451593" cy="2160113"/>
            <a:chOff x="1037113" y="1276398"/>
            <a:chExt cx="10941728" cy="2160113"/>
          </a:xfrm>
        </p:grpSpPr>
        <p:sp>
          <p:nvSpPr>
            <p:cNvPr id="6" name="箭头: 右 5">
              <a:extLst>
                <a:ext uri="{FF2B5EF4-FFF2-40B4-BE49-F238E27FC236}">
                  <a16:creationId xmlns:a16="http://schemas.microsoft.com/office/drawing/2014/main" id="{CD85D15E-1393-465D-81B9-05ECF13879A8}"/>
                </a:ext>
              </a:extLst>
            </p:cNvPr>
            <p:cNvSpPr/>
            <p:nvPr/>
          </p:nvSpPr>
          <p:spPr>
            <a:xfrm>
              <a:off x="1336185" y="288609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1</a:t>
              </a:r>
              <a:endParaRPr lang="zh-CN" altLang="en-US" dirty="0"/>
            </a:p>
          </p:txBody>
        </p:sp>
        <p:sp>
          <p:nvSpPr>
            <p:cNvPr id="7" name="箭头: 右 6">
              <a:extLst>
                <a:ext uri="{FF2B5EF4-FFF2-40B4-BE49-F238E27FC236}">
                  <a16:creationId xmlns:a16="http://schemas.microsoft.com/office/drawing/2014/main" id="{DB98EC85-1DA8-455B-B1C5-F90CA17544A9}"/>
                </a:ext>
              </a:extLst>
            </p:cNvPr>
            <p:cNvSpPr/>
            <p:nvPr/>
          </p:nvSpPr>
          <p:spPr>
            <a:xfrm>
              <a:off x="2216555" y="2425360"/>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2</a:t>
              </a:r>
              <a:endParaRPr lang="zh-CN" altLang="en-US" dirty="0"/>
            </a:p>
          </p:txBody>
        </p:sp>
        <p:sp>
          <p:nvSpPr>
            <p:cNvPr id="8" name="箭头: 右 7">
              <a:extLst>
                <a:ext uri="{FF2B5EF4-FFF2-40B4-BE49-F238E27FC236}">
                  <a16:creationId xmlns:a16="http://schemas.microsoft.com/office/drawing/2014/main" id="{5AC7C097-21B5-4199-B959-95ED31C47DB2}"/>
                </a:ext>
              </a:extLst>
            </p:cNvPr>
            <p:cNvSpPr/>
            <p:nvPr/>
          </p:nvSpPr>
          <p:spPr>
            <a:xfrm>
              <a:off x="3123556" y="1950654"/>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3</a:t>
              </a:r>
              <a:endParaRPr lang="zh-CN" altLang="en-US" dirty="0"/>
            </a:p>
          </p:txBody>
        </p:sp>
        <p:sp>
          <p:nvSpPr>
            <p:cNvPr id="9" name="箭头: 右 8">
              <a:extLst>
                <a:ext uri="{FF2B5EF4-FFF2-40B4-BE49-F238E27FC236}">
                  <a16:creationId xmlns:a16="http://schemas.microsoft.com/office/drawing/2014/main" id="{E2607265-1E32-46DB-AC18-F2EA3EF1106A}"/>
                </a:ext>
              </a:extLst>
            </p:cNvPr>
            <p:cNvSpPr/>
            <p:nvPr/>
          </p:nvSpPr>
          <p:spPr>
            <a:xfrm>
              <a:off x="4014282" y="1494036"/>
              <a:ext cx="3568823" cy="550415"/>
            </a:xfrm>
            <a:prstGeom prst="rightArrow">
              <a:avLst>
                <a:gd name="adj1" fmla="val 50000"/>
                <a:gd name="adj2" fmla="val 3776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4</a:t>
              </a:r>
              <a:endParaRPr lang="zh-CN" altLang="en-US" dirty="0"/>
            </a:p>
          </p:txBody>
        </p:sp>
        <p:sp>
          <p:nvSpPr>
            <p:cNvPr id="10" name="箭头: 右 9">
              <a:extLst>
                <a:ext uri="{FF2B5EF4-FFF2-40B4-BE49-F238E27FC236}">
                  <a16:creationId xmlns:a16="http://schemas.microsoft.com/office/drawing/2014/main" id="{32EA4EBE-7A94-42AF-9E6F-965D8241A888}"/>
                </a:ext>
              </a:extLst>
            </p:cNvPr>
            <p:cNvSpPr/>
            <p:nvPr/>
          </p:nvSpPr>
          <p:spPr>
            <a:xfrm>
              <a:off x="4907967" y="2886096"/>
              <a:ext cx="3568823" cy="550415"/>
            </a:xfrm>
            <a:prstGeom prst="rightArrow">
              <a:avLst>
                <a:gd name="adj1" fmla="val 50000"/>
                <a:gd name="adj2" fmla="val 31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5</a:t>
              </a:r>
              <a:endParaRPr lang="zh-CN" altLang="en-US" dirty="0"/>
            </a:p>
          </p:txBody>
        </p:sp>
        <p:sp>
          <p:nvSpPr>
            <p:cNvPr id="11" name="箭头: 右 10">
              <a:extLst>
                <a:ext uri="{FF2B5EF4-FFF2-40B4-BE49-F238E27FC236}">
                  <a16:creationId xmlns:a16="http://schemas.microsoft.com/office/drawing/2014/main" id="{42D3A1DE-D794-4C15-AF08-02CD6F8617F9}"/>
                </a:ext>
              </a:extLst>
            </p:cNvPr>
            <p:cNvSpPr/>
            <p:nvPr/>
          </p:nvSpPr>
          <p:spPr>
            <a:xfrm>
              <a:off x="5788337" y="2425360"/>
              <a:ext cx="3521152" cy="550415"/>
            </a:xfrm>
            <a:prstGeom prst="rightArrow">
              <a:avLst>
                <a:gd name="adj1" fmla="val 50000"/>
                <a:gd name="adj2" fmla="val 34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6</a:t>
              </a:r>
              <a:endParaRPr lang="zh-CN" altLang="en-US" dirty="0"/>
            </a:p>
          </p:txBody>
        </p:sp>
        <p:sp>
          <p:nvSpPr>
            <p:cNvPr id="12" name="箭头: 右 11">
              <a:extLst>
                <a:ext uri="{FF2B5EF4-FFF2-40B4-BE49-F238E27FC236}">
                  <a16:creationId xmlns:a16="http://schemas.microsoft.com/office/drawing/2014/main" id="{E775B7D3-2B0A-46EB-8042-A2A43C957237}"/>
                </a:ext>
              </a:extLst>
            </p:cNvPr>
            <p:cNvSpPr/>
            <p:nvPr/>
          </p:nvSpPr>
          <p:spPr>
            <a:xfrm>
              <a:off x="6695338" y="1950654"/>
              <a:ext cx="3457796" cy="550415"/>
            </a:xfrm>
            <a:prstGeom prst="rightArrow">
              <a:avLst>
                <a:gd name="adj1" fmla="val 50000"/>
                <a:gd name="adj2" fmla="val 3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Minibatch 7</a:t>
              </a:r>
              <a:endParaRPr lang="zh-CN" altLang="en-US" dirty="0"/>
            </a:p>
          </p:txBody>
        </p:sp>
        <p:sp>
          <p:nvSpPr>
            <p:cNvPr id="13" name="箭头: 右 12">
              <a:extLst>
                <a:ext uri="{FF2B5EF4-FFF2-40B4-BE49-F238E27FC236}">
                  <a16:creationId xmlns:a16="http://schemas.microsoft.com/office/drawing/2014/main" id="{206B2BAB-4E2A-4AA9-A25D-ACA409C71AB7}"/>
                </a:ext>
              </a:extLst>
            </p:cNvPr>
            <p:cNvSpPr/>
            <p:nvPr/>
          </p:nvSpPr>
          <p:spPr>
            <a:xfrm>
              <a:off x="7586063" y="1494036"/>
              <a:ext cx="2567069" cy="550415"/>
            </a:xfrm>
            <a:prstGeom prst="rightArrow">
              <a:avLst>
                <a:gd name="adj1" fmla="val 50000"/>
                <a:gd name="adj2" fmla="val 0"/>
              </a:avLst>
            </a:prstGeom>
            <a:solidFill>
              <a:schemeClr val="accent1"/>
            </a:solidFill>
            <a:ln>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8</a:t>
              </a:r>
              <a:endParaRPr lang="zh-CN" altLang="en-US" dirty="0">
                <a:solidFill>
                  <a:schemeClr val="bg1"/>
                </a:solidFill>
              </a:endParaRPr>
            </a:p>
          </p:txBody>
        </p:sp>
        <p:sp>
          <p:nvSpPr>
            <p:cNvPr id="14" name="矩形: 圆角 13">
              <a:extLst>
                <a:ext uri="{FF2B5EF4-FFF2-40B4-BE49-F238E27FC236}">
                  <a16:creationId xmlns:a16="http://schemas.microsoft.com/office/drawing/2014/main" id="{DDFEA14A-AF4E-4169-928A-4C9ED0BCBA77}"/>
                </a:ext>
              </a:extLst>
            </p:cNvPr>
            <p:cNvSpPr/>
            <p:nvPr/>
          </p:nvSpPr>
          <p:spPr>
            <a:xfrm>
              <a:off x="1037113" y="1276398"/>
              <a:ext cx="10941728" cy="2160113"/>
            </a:xfrm>
            <a:prstGeom prst="roundRect">
              <a:avLst/>
            </a:prstGeom>
            <a:noFill/>
            <a:ln w="381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a:extLst>
              <a:ext uri="{FF2B5EF4-FFF2-40B4-BE49-F238E27FC236}">
                <a16:creationId xmlns:a16="http://schemas.microsoft.com/office/drawing/2014/main" id="{9387E55E-FB38-488D-B0F5-4729BC1F4692}"/>
              </a:ext>
            </a:extLst>
          </p:cNvPr>
          <p:cNvSpPr txBox="1"/>
          <p:nvPr/>
        </p:nvSpPr>
        <p:spPr>
          <a:xfrm>
            <a:off x="10565938" y="2458950"/>
            <a:ext cx="869149" cy="461665"/>
          </a:xfrm>
          <a:prstGeom prst="rect">
            <a:avLst/>
          </a:prstGeom>
          <a:noFill/>
        </p:spPr>
        <p:txBody>
          <a:bodyPr wrap="none" rtlCol="0">
            <a:spAutoFit/>
          </a:bodyPr>
          <a:lstStyle/>
          <a:p>
            <a:r>
              <a:rPr lang="en-US" altLang="zh-CN" sz="2400" b="1" dirty="0">
                <a:solidFill>
                  <a:srgbClr val="7030A0"/>
                </a:solidFill>
              </a:rPr>
              <a:t>VW1</a:t>
            </a:r>
            <a:endParaRPr lang="zh-CN" altLang="en-US" sz="2400" b="1" dirty="0">
              <a:solidFill>
                <a:srgbClr val="7030A0"/>
              </a:solidFill>
            </a:endParaRPr>
          </a:p>
        </p:txBody>
      </p:sp>
      <p:sp>
        <p:nvSpPr>
          <p:cNvPr id="31" name="文本框 30">
            <a:extLst>
              <a:ext uri="{FF2B5EF4-FFF2-40B4-BE49-F238E27FC236}">
                <a16:creationId xmlns:a16="http://schemas.microsoft.com/office/drawing/2014/main" id="{5B8B8A80-E910-4D91-929F-8E9AAA64756B}"/>
              </a:ext>
            </a:extLst>
          </p:cNvPr>
          <p:cNvSpPr txBox="1"/>
          <p:nvPr/>
        </p:nvSpPr>
        <p:spPr>
          <a:xfrm>
            <a:off x="10574546" y="4835369"/>
            <a:ext cx="869149" cy="461665"/>
          </a:xfrm>
          <a:prstGeom prst="rect">
            <a:avLst/>
          </a:prstGeom>
          <a:noFill/>
        </p:spPr>
        <p:txBody>
          <a:bodyPr wrap="none" rtlCol="0">
            <a:spAutoFit/>
          </a:bodyPr>
          <a:lstStyle/>
          <a:p>
            <a:r>
              <a:rPr lang="en-US" altLang="zh-CN" sz="2400" b="1" dirty="0">
                <a:solidFill>
                  <a:srgbClr val="7030A0"/>
                </a:solidFill>
              </a:rPr>
              <a:t>VW2</a:t>
            </a:r>
            <a:endParaRPr lang="zh-CN" altLang="en-US" sz="2400" b="1" dirty="0">
              <a:solidFill>
                <a:srgbClr val="7030A0"/>
              </a:solidFill>
            </a:endParaRPr>
          </a:p>
        </p:txBody>
      </p:sp>
      <p:sp>
        <p:nvSpPr>
          <p:cNvPr id="33" name="文本框 32">
            <a:extLst>
              <a:ext uri="{FF2B5EF4-FFF2-40B4-BE49-F238E27FC236}">
                <a16:creationId xmlns:a16="http://schemas.microsoft.com/office/drawing/2014/main" id="{D4FC870B-FB58-45FA-B01E-11C46D5EFA03}"/>
              </a:ext>
            </a:extLst>
          </p:cNvPr>
          <p:cNvSpPr txBox="1"/>
          <p:nvPr/>
        </p:nvSpPr>
        <p:spPr>
          <a:xfrm>
            <a:off x="8319411" y="5294823"/>
            <a:ext cx="2212215" cy="646331"/>
          </a:xfrm>
          <a:prstGeom prst="rect">
            <a:avLst/>
          </a:prstGeom>
          <a:noFill/>
        </p:spPr>
        <p:txBody>
          <a:bodyPr wrap="square">
            <a:spAutoFit/>
          </a:bodyPr>
          <a:lstStyle/>
          <a:p>
            <a:r>
              <a:rPr lang="en-US" altLang="zh-CN" b="1" dirty="0"/>
              <a:t>“Straggler” catches up later</a:t>
            </a:r>
            <a:endParaRPr lang="zh-CN" altLang="en-US" b="1" dirty="0"/>
          </a:p>
        </p:txBody>
      </p:sp>
      <p:sp>
        <p:nvSpPr>
          <p:cNvPr id="34" name="文本框 33">
            <a:extLst>
              <a:ext uri="{FF2B5EF4-FFF2-40B4-BE49-F238E27FC236}">
                <a16:creationId xmlns:a16="http://schemas.microsoft.com/office/drawing/2014/main" id="{625E47A9-C6FD-46D6-B545-E5A2E12D382D}"/>
              </a:ext>
            </a:extLst>
          </p:cNvPr>
          <p:cNvSpPr txBox="1"/>
          <p:nvPr/>
        </p:nvSpPr>
        <p:spPr>
          <a:xfrm>
            <a:off x="8968167" y="1645229"/>
            <a:ext cx="2304017" cy="923330"/>
          </a:xfrm>
          <a:prstGeom prst="rect">
            <a:avLst/>
          </a:prstGeom>
          <a:noFill/>
        </p:spPr>
        <p:txBody>
          <a:bodyPr wrap="square">
            <a:spAutoFit/>
          </a:bodyPr>
          <a:lstStyle/>
          <a:p>
            <a:r>
              <a:rPr lang="en-US" altLang="zh-CN" b="1" dirty="0"/>
              <a:t>If </a:t>
            </a:r>
            <a:r>
              <a:rPr lang="en-US" altLang="zh-CN" b="1" dirty="0">
                <a:solidFill>
                  <a:schemeClr val="accent2"/>
                </a:solidFill>
              </a:rPr>
              <a:t>D=1 </a:t>
            </a:r>
          </a:p>
          <a:p>
            <a:r>
              <a:rPr lang="en-US" altLang="zh-CN" b="1" dirty="0"/>
              <a:t>Minibatch 8 can start without wait</a:t>
            </a:r>
            <a:endParaRPr lang="zh-CN" altLang="en-US" b="1" dirty="0"/>
          </a:p>
        </p:txBody>
      </p:sp>
      <p:cxnSp>
        <p:nvCxnSpPr>
          <p:cNvPr id="28" name="直接箭头连接符 27">
            <a:extLst>
              <a:ext uri="{FF2B5EF4-FFF2-40B4-BE49-F238E27FC236}">
                <a16:creationId xmlns:a16="http://schemas.microsoft.com/office/drawing/2014/main" id="{1B81EC36-3434-4E91-94F5-8CAFCFAC8726}"/>
              </a:ext>
            </a:extLst>
          </p:cNvPr>
          <p:cNvCxnSpPr>
            <a:cxnSpLocks/>
          </p:cNvCxnSpPr>
          <p:nvPr/>
        </p:nvCxnSpPr>
        <p:spPr>
          <a:xfrm flipH="1">
            <a:off x="3895727" y="5698347"/>
            <a:ext cx="2622160" cy="8399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0A84A26-A637-4491-89E4-D7413B89EA0B}"/>
                  </a:ext>
                </a:extLst>
              </p:cNvPr>
              <p:cNvSpPr txBox="1"/>
              <p:nvPr/>
            </p:nvSpPr>
            <p:spPr>
              <a:xfrm>
                <a:off x="8790621" y="2959151"/>
                <a:ext cx="86857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𝑺</m:t>
                          </m:r>
                        </m:e>
                        <m:sub>
                          <m:r>
                            <a:rPr lang="en-US" altLang="zh-CN" sz="2000" b="1" i="1" smtClean="0">
                              <a:solidFill>
                                <a:srgbClr val="FF0000"/>
                              </a:solidFill>
                              <a:latin typeface="Cambria Math" panose="02040503050406030204" pitchFamily="18" charset="0"/>
                            </a:rPr>
                            <m:t>𝒍𝒐𝒄𝒂𝒍</m:t>
                          </m:r>
                        </m:sub>
                      </m:sSub>
                    </m:oMath>
                  </m:oMathPara>
                </a14:m>
                <a:endParaRPr lang="zh-CN" altLang="en-US" sz="2000" b="1" dirty="0">
                  <a:solidFill>
                    <a:srgbClr val="FF0000"/>
                  </a:solidFill>
                </a:endParaRPr>
              </a:p>
            </p:txBody>
          </p:sp>
        </mc:Choice>
        <mc:Fallback xmlns="">
          <p:sp>
            <p:nvSpPr>
              <p:cNvPr id="29" name="文本框 28">
                <a:extLst>
                  <a:ext uri="{FF2B5EF4-FFF2-40B4-BE49-F238E27FC236}">
                    <a16:creationId xmlns:a16="http://schemas.microsoft.com/office/drawing/2014/main" id="{80A84A26-A637-4491-89E4-D7413B89EA0B}"/>
                  </a:ext>
                </a:extLst>
              </p:cNvPr>
              <p:cNvSpPr txBox="1">
                <a:spLocks noRot="1" noChangeAspect="1" noMove="1" noResize="1" noEditPoints="1" noAdjustHandles="1" noChangeArrowheads="1" noChangeShapeType="1" noTextEdit="1"/>
              </p:cNvSpPr>
              <p:nvPr/>
            </p:nvSpPr>
            <p:spPr>
              <a:xfrm>
                <a:off x="8790621" y="2959151"/>
                <a:ext cx="868571" cy="400110"/>
              </a:xfrm>
              <a:prstGeom prst="rect">
                <a:avLst/>
              </a:prstGeom>
              <a:blipFill>
                <a:blip r:embed="rId2"/>
                <a:stretch>
                  <a:fillRect b="-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6664AF76-6CF6-49A7-B5C5-0FE683BBCE52}"/>
                  </a:ext>
                </a:extLst>
              </p:cNvPr>
              <p:cNvSpPr txBox="1"/>
              <p:nvPr/>
            </p:nvSpPr>
            <p:spPr>
              <a:xfrm>
                <a:off x="1086702" y="3911217"/>
                <a:ext cx="2453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CN" b="1" i="1" smtClean="0">
                              <a:solidFill>
                                <a:srgbClr val="FF0000"/>
                              </a:solidFill>
                              <a:latin typeface="Cambria Math" panose="02040503050406030204" pitchFamily="18" charset="0"/>
                            </a:rPr>
                          </m:ctrlPr>
                        </m:dPr>
                        <m:e>
                          <m:r>
                            <a:rPr lang="en-US" altLang="zh-CN" b="1" i="1" smtClean="0">
                              <a:solidFill>
                                <a:srgbClr val="FF0000"/>
                              </a:solidFill>
                              <a:latin typeface="Cambria Math" panose="02040503050406030204" pitchFamily="18" charset="0"/>
                            </a:rPr>
                            <m:t>𝑫</m:t>
                          </m:r>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𝟏</m:t>
                          </m:r>
                        </m:e>
                      </m:d>
                      <m:r>
                        <a:rPr lang="en-US" altLang="zh-CN" b="1" i="1">
                          <a:solidFill>
                            <a:srgbClr val="FF0000"/>
                          </a:solidFill>
                          <a:latin typeface="Cambria Math" panose="02040503050406030204" pitchFamily="18" charset="0"/>
                          <a:ea typeface="Cambria Math" panose="02040503050406030204" pitchFamily="18" charset="0"/>
                        </a:rPr>
                        <m:t>×</m:t>
                      </m:r>
                      <m:r>
                        <a:rPr lang="en-US" altLang="zh-CN" b="1" i="1" smtClean="0">
                          <a:solidFill>
                            <a:srgbClr val="FF0000"/>
                          </a:solidFill>
                          <a:latin typeface="Cambria Math" panose="02040503050406030204" pitchFamily="18" charset="0"/>
                        </a:rPr>
                        <m:t>(</m:t>
                      </m:r>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𝑺</m:t>
                          </m:r>
                        </m:e>
                        <m:sub>
                          <m:r>
                            <a:rPr lang="en-US" altLang="zh-CN" b="1" i="1" smtClean="0">
                              <a:solidFill>
                                <a:srgbClr val="FF0000"/>
                              </a:solidFill>
                              <a:latin typeface="Cambria Math" panose="02040503050406030204" pitchFamily="18" charset="0"/>
                            </a:rPr>
                            <m:t>𝒍𝒐𝒄𝒂𝒍</m:t>
                          </m:r>
                        </m:sub>
                      </m:sSub>
                      <m:r>
                        <a:rPr lang="en-US" altLang="zh-CN" b="1" i="1" smtClean="0">
                          <a:solidFill>
                            <a:srgbClr val="FF0000"/>
                          </a:solidFill>
                          <a:latin typeface="Cambria Math" panose="02040503050406030204" pitchFamily="18" charset="0"/>
                        </a:rPr>
                        <m:t>+</m:t>
                      </m:r>
                      <m:r>
                        <a:rPr lang="en-US" altLang="zh-CN" b="1" i="1" smtClean="0">
                          <a:solidFill>
                            <a:srgbClr val="FF0000"/>
                          </a:solidFill>
                          <a:latin typeface="Cambria Math" panose="02040503050406030204" pitchFamily="18" charset="0"/>
                        </a:rPr>
                        <m:t>𝟏</m:t>
                      </m:r>
                      <m:r>
                        <a:rPr lang="en-US" altLang="zh-CN" b="1" i="1" smtClean="0">
                          <a:solidFill>
                            <a:srgbClr val="FF0000"/>
                          </a:solidFill>
                          <a:latin typeface="Cambria Math" panose="02040503050406030204" pitchFamily="18" charset="0"/>
                        </a:rPr>
                        <m:t>)</m:t>
                      </m:r>
                    </m:oMath>
                  </m:oMathPara>
                </a14:m>
                <a:endParaRPr lang="zh-CN" altLang="en-US" b="1" dirty="0">
                  <a:solidFill>
                    <a:srgbClr val="FF0000"/>
                  </a:solidFill>
                </a:endParaRPr>
              </a:p>
            </p:txBody>
          </p:sp>
        </mc:Choice>
        <mc:Fallback xmlns="">
          <p:sp>
            <p:nvSpPr>
              <p:cNvPr id="32" name="文本框 31">
                <a:extLst>
                  <a:ext uri="{FF2B5EF4-FFF2-40B4-BE49-F238E27FC236}">
                    <a16:creationId xmlns:a16="http://schemas.microsoft.com/office/drawing/2014/main" id="{6664AF76-6CF6-49A7-B5C5-0FE683BBCE52}"/>
                  </a:ext>
                </a:extLst>
              </p:cNvPr>
              <p:cNvSpPr txBox="1">
                <a:spLocks noRot="1" noChangeAspect="1" noMove="1" noResize="1" noEditPoints="1" noAdjustHandles="1" noChangeArrowheads="1" noChangeShapeType="1" noTextEdit="1"/>
              </p:cNvSpPr>
              <p:nvPr/>
            </p:nvSpPr>
            <p:spPr>
              <a:xfrm>
                <a:off x="1086702" y="3911217"/>
                <a:ext cx="2453684" cy="369332"/>
              </a:xfrm>
              <a:prstGeom prst="rect">
                <a:avLst/>
              </a:prstGeom>
              <a:blipFill>
                <a:blip r:embed="rId3"/>
                <a:stretch>
                  <a:fillRect b="-15000"/>
                </a:stretch>
              </a:blipFill>
            </p:spPr>
            <p:txBody>
              <a:bodyPr/>
              <a:lstStyle/>
              <a:p>
                <a:r>
                  <a:rPr lang="zh-CN" altLang="en-US">
                    <a:noFill/>
                  </a:rPr>
                  <a:t> </a:t>
                </a:r>
              </a:p>
            </p:txBody>
          </p:sp>
        </mc:Fallback>
      </mc:AlternateContent>
      <p:cxnSp>
        <p:nvCxnSpPr>
          <p:cNvPr id="35" name="直接箭头连接符 34">
            <a:extLst>
              <a:ext uri="{FF2B5EF4-FFF2-40B4-BE49-F238E27FC236}">
                <a16:creationId xmlns:a16="http://schemas.microsoft.com/office/drawing/2014/main" id="{BE9E3CC9-BEAB-4CF3-AB1D-FEA866C6D754}"/>
              </a:ext>
            </a:extLst>
          </p:cNvPr>
          <p:cNvCxnSpPr>
            <a:cxnSpLocks/>
          </p:cNvCxnSpPr>
          <p:nvPr/>
        </p:nvCxnSpPr>
        <p:spPr>
          <a:xfrm flipH="1">
            <a:off x="3894194" y="3357050"/>
            <a:ext cx="3387906" cy="3181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96BF52DA-971F-4164-9284-E92CD1B680D2}"/>
              </a:ext>
            </a:extLst>
          </p:cNvPr>
          <p:cNvSpPr/>
          <p:nvPr/>
        </p:nvSpPr>
        <p:spPr>
          <a:xfrm>
            <a:off x="5117171" y="2252309"/>
            <a:ext cx="2993444" cy="1312599"/>
          </a:xfrm>
          <a:prstGeom prst="rect">
            <a:avLst/>
          </a:prstGeom>
          <a:noFill/>
          <a:ln w="571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9BCF2C62-238D-4C77-BC82-CCE4CA4AE561}"/>
              </a:ext>
            </a:extLst>
          </p:cNvPr>
          <p:cNvSpPr/>
          <p:nvPr/>
        </p:nvSpPr>
        <p:spPr>
          <a:xfrm>
            <a:off x="3474038" y="4123029"/>
            <a:ext cx="5316583" cy="1794166"/>
          </a:xfrm>
          <a:prstGeom prst="rect">
            <a:avLst/>
          </a:prstGeom>
          <a:noFill/>
          <a:ln w="571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213346C5-12AE-4474-A40B-DE426A9EDFAC}"/>
                  </a:ext>
                </a:extLst>
              </p:cNvPr>
              <p:cNvSpPr txBox="1"/>
              <p:nvPr/>
            </p:nvSpPr>
            <p:spPr>
              <a:xfrm>
                <a:off x="3186578" y="6466098"/>
                <a:ext cx="1628775" cy="3919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solidFill>
                                <a:srgbClr val="FF0000"/>
                              </a:solidFill>
                              <a:latin typeface="Cambria Math" panose="02040503050406030204" pitchFamily="18" charset="0"/>
                            </a:rPr>
                          </m:ctrlPr>
                        </m:sSubPr>
                        <m:e>
                          <m:r>
                            <a:rPr lang="en-US" altLang="zh-CN" b="1" i="1" smtClean="0">
                              <a:solidFill>
                                <a:srgbClr val="FF0000"/>
                              </a:solidFill>
                              <a:latin typeface="Cambria Math" panose="02040503050406030204" pitchFamily="18" charset="0"/>
                            </a:rPr>
                            <m:t>𝑺</m:t>
                          </m:r>
                        </m:e>
                        <m:sub>
                          <m:r>
                            <a:rPr lang="en-US" altLang="zh-CN" b="1" i="1" smtClean="0">
                              <a:solidFill>
                                <a:srgbClr val="FF0000"/>
                              </a:solidFill>
                              <a:latin typeface="Cambria Math" panose="02040503050406030204" pitchFamily="18" charset="0"/>
                            </a:rPr>
                            <m:t>𝒈𝒍𝒐𝒃𝒂𝒍</m:t>
                          </m:r>
                        </m:sub>
                      </m:sSub>
                    </m:oMath>
                  </m:oMathPara>
                </a14:m>
                <a:endParaRPr lang="zh-CN" altLang="en-US" b="1" dirty="0">
                  <a:solidFill>
                    <a:srgbClr val="FF0000"/>
                  </a:solidFill>
                </a:endParaRPr>
              </a:p>
            </p:txBody>
          </p:sp>
        </mc:Choice>
        <mc:Fallback xmlns="">
          <p:sp>
            <p:nvSpPr>
              <p:cNvPr id="38" name="文本框 37">
                <a:extLst>
                  <a:ext uri="{FF2B5EF4-FFF2-40B4-BE49-F238E27FC236}">
                    <a16:creationId xmlns:a16="http://schemas.microsoft.com/office/drawing/2014/main" id="{213346C5-12AE-4474-A40B-DE426A9EDFAC}"/>
                  </a:ext>
                </a:extLst>
              </p:cNvPr>
              <p:cNvSpPr txBox="1">
                <a:spLocks noRot="1" noChangeAspect="1" noMove="1" noResize="1" noEditPoints="1" noAdjustHandles="1" noChangeArrowheads="1" noChangeShapeType="1" noTextEdit="1"/>
              </p:cNvSpPr>
              <p:nvPr/>
            </p:nvSpPr>
            <p:spPr>
              <a:xfrm>
                <a:off x="3186578" y="6466098"/>
                <a:ext cx="1628775" cy="391902"/>
              </a:xfrm>
              <a:prstGeom prst="rect">
                <a:avLst/>
              </a:prstGeom>
              <a:blipFill>
                <a:blip r:embed="rId4"/>
                <a:stretch>
                  <a:fillRect b="-109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422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 of design</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34</a:t>
            </a:fld>
            <a:endParaRPr lang="zh-CN" altLang="en-US"/>
          </a:p>
        </p:txBody>
      </p:sp>
      <p:grpSp>
        <p:nvGrpSpPr>
          <p:cNvPr id="5" name="组合 4"/>
          <p:cNvGrpSpPr/>
          <p:nvPr/>
        </p:nvGrpSpPr>
        <p:grpSpPr>
          <a:xfrm>
            <a:off x="751579" y="2481943"/>
            <a:ext cx="10852592" cy="4029952"/>
            <a:chOff x="751579" y="1524204"/>
            <a:chExt cx="10800281" cy="4987691"/>
          </a:xfrm>
        </p:grpSpPr>
        <p:grpSp>
          <p:nvGrpSpPr>
            <p:cNvPr id="6" name="组合 5"/>
            <p:cNvGrpSpPr/>
            <p:nvPr/>
          </p:nvGrpSpPr>
          <p:grpSpPr>
            <a:xfrm>
              <a:off x="8033657" y="1524204"/>
              <a:ext cx="1589314" cy="2373460"/>
              <a:chOff x="1153886" y="2231571"/>
              <a:chExt cx="1589314" cy="2373460"/>
            </a:xfrm>
          </p:grpSpPr>
          <p:sp>
            <p:nvSpPr>
              <p:cNvPr id="26" name="圆角矩形 25"/>
              <p:cNvSpPr/>
              <p:nvPr/>
            </p:nvSpPr>
            <p:spPr>
              <a:xfrm>
                <a:off x="1153886"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1371600" y="2634343"/>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28" name="圆角矩形 27"/>
              <p:cNvSpPr/>
              <p:nvPr/>
            </p:nvSpPr>
            <p:spPr>
              <a:xfrm>
                <a:off x="1371600" y="3118116"/>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29" name="圆角矩形 28"/>
              <p:cNvSpPr/>
              <p:nvPr/>
            </p:nvSpPr>
            <p:spPr>
              <a:xfrm>
                <a:off x="1371600" y="3601889"/>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30" name="圆角矩形 29"/>
              <p:cNvSpPr/>
              <p:nvPr/>
            </p:nvSpPr>
            <p:spPr>
              <a:xfrm>
                <a:off x="1371600" y="4085662"/>
                <a:ext cx="1186543" cy="41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GPU-A</a:t>
                </a:r>
                <a:endParaRPr lang="zh-CN" altLang="en-US" dirty="0"/>
              </a:p>
            </p:txBody>
          </p:sp>
          <p:sp>
            <p:nvSpPr>
              <p:cNvPr id="31" name="文本框 30"/>
              <p:cNvSpPr txBox="1"/>
              <p:nvPr/>
            </p:nvSpPr>
            <p:spPr>
              <a:xfrm>
                <a:off x="1526289" y="2265011"/>
                <a:ext cx="877163" cy="369332"/>
              </a:xfrm>
              <a:prstGeom prst="rect">
                <a:avLst/>
              </a:prstGeom>
              <a:noFill/>
            </p:spPr>
            <p:txBody>
              <a:bodyPr wrap="none" rtlCol="0">
                <a:spAutoFit/>
              </a:bodyPr>
              <a:lstStyle/>
              <a:p>
                <a:r>
                  <a:rPr lang="en-US" altLang="zh-CN" dirty="0"/>
                  <a:t>Node-1</a:t>
                </a:r>
                <a:endParaRPr lang="zh-CN" altLang="en-US" dirty="0"/>
              </a:p>
            </p:txBody>
          </p:sp>
        </p:grpSp>
        <p:grpSp>
          <p:nvGrpSpPr>
            <p:cNvPr id="7" name="组合 6"/>
            <p:cNvGrpSpPr/>
            <p:nvPr/>
          </p:nvGrpSpPr>
          <p:grpSpPr>
            <a:xfrm>
              <a:off x="9906000" y="1524204"/>
              <a:ext cx="1589314" cy="2373460"/>
              <a:chOff x="3429000" y="2231571"/>
              <a:chExt cx="1589314" cy="2373460"/>
            </a:xfrm>
          </p:grpSpPr>
          <p:sp>
            <p:nvSpPr>
              <p:cNvPr id="20" name="圆角矩形 19"/>
              <p:cNvSpPr/>
              <p:nvPr/>
            </p:nvSpPr>
            <p:spPr>
              <a:xfrm>
                <a:off x="3429000"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3646714" y="2634343"/>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22" name="圆角矩形 21"/>
              <p:cNvSpPr/>
              <p:nvPr/>
            </p:nvSpPr>
            <p:spPr>
              <a:xfrm>
                <a:off x="3646714" y="3118116"/>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23" name="圆角矩形 22"/>
              <p:cNvSpPr/>
              <p:nvPr/>
            </p:nvSpPr>
            <p:spPr>
              <a:xfrm>
                <a:off x="3646714" y="3601889"/>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24" name="圆角矩形 23"/>
              <p:cNvSpPr/>
              <p:nvPr/>
            </p:nvSpPr>
            <p:spPr>
              <a:xfrm>
                <a:off x="3646714" y="4085662"/>
                <a:ext cx="1186543" cy="4136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GPU-B</a:t>
                </a:r>
                <a:endParaRPr lang="zh-CN" altLang="en-US" dirty="0"/>
              </a:p>
            </p:txBody>
          </p:sp>
          <p:sp>
            <p:nvSpPr>
              <p:cNvPr id="25" name="文本框 24"/>
              <p:cNvSpPr txBox="1"/>
              <p:nvPr/>
            </p:nvSpPr>
            <p:spPr>
              <a:xfrm>
                <a:off x="3801403" y="2265011"/>
                <a:ext cx="877163" cy="369332"/>
              </a:xfrm>
              <a:prstGeom prst="rect">
                <a:avLst/>
              </a:prstGeom>
              <a:noFill/>
            </p:spPr>
            <p:txBody>
              <a:bodyPr wrap="none" rtlCol="0">
                <a:spAutoFit/>
              </a:bodyPr>
              <a:lstStyle/>
              <a:p>
                <a:r>
                  <a:rPr lang="en-US" altLang="zh-CN" dirty="0"/>
                  <a:t>Node-2</a:t>
                </a:r>
                <a:endParaRPr lang="zh-CN" altLang="en-US" dirty="0"/>
              </a:p>
            </p:txBody>
          </p:sp>
        </p:grpSp>
        <p:grpSp>
          <p:nvGrpSpPr>
            <p:cNvPr id="8" name="组合 7"/>
            <p:cNvGrpSpPr/>
            <p:nvPr/>
          </p:nvGrpSpPr>
          <p:grpSpPr>
            <a:xfrm>
              <a:off x="8049984" y="4138435"/>
              <a:ext cx="1589314" cy="2373460"/>
              <a:chOff x="5508172" y="2231571"/>
              <a:chExt cx="1589314" cy="2373460"/>
            </a:xfrm>
          </p:grpSpPr>
          <p:sp>
            <p:nvSpPr>
              <p:cNvPr id="14" name="圆角矩形 13"/>
              <p:cNvSpPr/>
              <p:nvPr/>
            </p:nvSpPr>
            <p:spPr>
              <a:xfrm>
                <a:off x="5508172" y="2231571"/>
                <a:ext cx="1589314" cy="23734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725886" y="2634343"/>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16" name="圆角矩形 15"/>
              <p:cNvSpPr/>
              <p:nvPr/>
            </p:nvSpPr>
            <p:spPr>
              <a:xfrm>
                <a:off x="5725886" y="3118116"/>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17" name="圆角矩形 16"/>
              <p:cNvSpPr/>
              <p:nvPr/>
            </p:nvSpPr>
            <p:spPr>
              <a:xfrm>
                <a:off x="5725886" y="3601889"/>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18" name="圆角矩形 17"/>
              <p:cNvSpPr/>
              <p:nvPr/>
            </p:nvSpPr>
            <p:spPr>
              <a:xfrm>
                <a:off x="5725886" y="4085662"/>
                <a:ext cx="1186543" cy="413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GPU-C</a:t>
                </a:r>
                <a:endParaRPr lang="zh-CN" altLang="en-US" dirty="0"/>
              </a:p>
            </p:txBody>
          </p:sp>
          <p:sp>
            <p:nvSpPr>
              <p:cNvPr id="19" name="文本框 18"/>
              <p:cNvSpPr txBox="1"/>
              <p:nvPr/>
            </p:nvSpPr>
            <p:spPr>
              <a:xfrm>
                <a:off x="5880575" y="2265011"/>
                <a:ext cx="877163" cy="369332"/>
              </a:xfrm>
              <a:prstGeom prst="rect">
                <a:avLst/>
              </a:prstGeom>
              <a:noFill/>
            </p:spPr>
            <p:txBody>
              <a:bodyPr wrap="none" rtlCol="0">
                <a:spAutoFit/>
              </a:bodyPr>
              <a:lstStyle/>
              <a:p>
                <a:r>
                  <a:rPr lang="en-US" altLang="zh-CN" dirty="0"/>
                  <a:t>Node-3</a:t>
                </a:r>
                <a:endParaRPr lang="zh-CN" altLang="en-US" dirty="0"/>
              </a:p>
            </p:txBody>
          </p:sp>
        </p:gr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79" y="1804789"/>
              <a:ext cx="5436053" cy="3806040"/>
            </a:xfrm>
            <a:prstGeom prst="rect">
              <a:avLst/>
            </a:prstGeom>
          </p:spPr>
        </p:pic>
        <p:sp>
          <p:nvSpPr>
            <p:cNvPr id="10" name="文本框 9"/>
            <p:cNvSpPr txBox="1"/>
            <p:nvPr/>
          </p:nvSpPr>
          <p:spPr>
            <a:xfrm>
              <a:off x="9982200" y="4701926"/>
              <a:ext cx="1569660" cy="923330"/>
            </a:xfrm>
            <a:prstGeom prst="rect">
              <a:avLst/>
            </a:prstGeom>
            <a:noFill/>
          </p:spPr>
          <p:txBody>
            <a:bodyPr wrap="none" rtlCol="0">
              <a:spAutoFit/>
            </a:bodyPr>
            <a:lstStyle/>
            <a:p>
              <a:r>
                <a:rPr lang="en-US" altLang="zh-CN" sz="5400" dirty="0"/>
                <a:t>……</a:t>
              </a:r>
              <a:endParaRPr lang="zh-CN" altLang="en-US" sz="5400" dirty="0"/>
            </a:p>
          </p:txBody>
        </p:sp>
        <p:sp>
          <p:nvSpPr>
            <p:cNvPr id="11" name="右箭头 10"/>
            <p:cNvSpPr/>
            <p:nvPr/>
          </p:nvSpPr>
          <p:spPr>
            <a:xfrm>
              <a:off x="6569079" y="2196962"/>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569079" y="3507660"/>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6569079" y="4818358"/>
              <a:ext cx="1099457" cy="848881"/>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31"/>
          <p:cNvSpPr/>
          <p:nvPr/>
        </p:nvSpPr>
        <p:spPr>
          <a:xfrm>
            <a:off x="50458" y="2336236"/>
            <a:ext cx="11553713" cy="43978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圆角矩形 33"/>
          <p:cNvSpPr/>
          <p:nvPr/>
        </p:nvSpPr>
        <p:spPr>
          <a:xfrm>
            <a:off x="574368" y="1920040"/>
            <a:ext cx="2034652" cy="13056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Heterogeneous cluster</a:t>
            </a:r>
            <a:endParaRPr lang="zh-CN" altLang="en-US" dirty="0"/>
          </a:p>
        </p:txBody>
      </p:sp>
      <p:sp>
        <p:nvSpPr>
          <p:cNvPr id="35" name="圆角矩形 34"/>
          <p:cNvSpPr/>
          <p:nvPr/>
        </p:nvSpPr>
        <p:spPr>
          <a:xfrm>
            <a:off x="3629540" y="1920040"/>
            <a:ext cx="2034652" cy="13056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Strategy within Virtual Worker</a:t>
            </a:r>
            <a:endParaRPr lang="zh-CN" altLang="en-US" dirty="0"/>
          </a:p>
        </p:txBody>
      </p:sp>
      <p:sp>
        <p:nvSpPr>
          <p:cNvPr id="36" name="圆角矩形 35"/>
          <p:cNvSpPr/>
          <p:nvPr/>
        </p:nvSpPr>
        <p:spPr>
          <a:xfrm>
            <a:off x="6684712" y="1920040"/>
            <a:ext cx="2034652" cy="13056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Strategy among Virtual Workers</a:t>
            </a:r>
            <a:endParaRPr lang="zh-CN" altLang="en-US" dirty="0"/>
          </a:p>
        </p:txBody>
      </p:sp>
      <p:sp>
        <p:nvSpPr>
          <p:cNvPr id="37" name="圆角矩形 36"/>
          <p:cNvSpPr/>
          <p:nvPr/>
        </p:nvSpPr>
        <p:spPr>
          <a:xfrm>
            <a:off x="9739884" y="1920040"/>
            <a:ext cx="2034652" cy="13056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Convergence Guarantee</a:t>
            </a:r>
            <a:endParaRPr lang="zh-CN" altLang="en-US" dirty="0"/>
          </a:p>
        </p:txBody>
      </p:sp>
      <p:sp>
        <p:nvSpPr>
          <p:cNvPr id="40" name="文本框 39"/>
          <p:cNvSpPr txBox="1"/>
          <p:nvPr/>
        </p:nvSpPr>
        <p:spPr>
          <a:xfrm>
            <a:off x="677635" y="3699082"/>
            <a:ext cx="1824587" cy="369332"/>
          </a:xfrm>
          <a:prstGeom prst="rect">
            <a:avLst/>
          </a:prstGeom>
          <a:solidFill>
            <a:schemeClr val="bg1"/>
          </a:solidFill>
          <a:ln>
            <a:solidFill>
              <a:schemeClr val="tx1"/>
            </a:solidFill>
          </a:ln>
        </p:spPr>
        <p:txBody>
          <a:bodyPr wrap="square" rtlCol="0">
            <a:spAutoFit/>
          </a:bodyPr>
          <a:lstStyle/>
          <a:p>
            <a:r>
              <a:rPr lang="en-US" altLang="zh-CN" dirty="0"/>
              <a:t>Virtualize worker</a:t>
            </a:r>
            <a:endParaRPr lang="zh-CN" altLang="en-US" dirty="0"/>
          </a:p>
        </p:txBody>
      </p:sp>
      <p:sp>
        <p:nvSpPr>
          <p:cNvPr id="41" name="文本框 40"/>
          <p:cNvSpPr txBox="1"/>
          <p:nvPr/>
        </p:nvSpPr>
        <p:spPr>
          <a:xfrm>
            <a:off x="3734572" y="3699082"/>
            <a:ext cx="1824587" cy="923330"/>
          </a:xfrm>
          <a:prstGeom prst="rect">
            <a:avLst/>
          </a:prstGeom>
          <a:solidFill>
            <a:schemeClr val="bg1"/>
          </a:solidFill>
          <a:ln>
            <a:solidFill>
              <a:schemeClr val="tx1"/>
            </a:solidFill>
          </a:ln>
        </p:spPr>
        <p:txBody>
          <a:bodyPr wrap="square" rtlCol="0">
            <a:spAutoFit/>
          </a:bodyPr>
          <a:lstStyle/>
          <a:p>
            <a:r>
              <a:rPr lang="en-US" altLang="zh-CN" dirty="0"/>
              <a:t>Split Model + Pipeline Model Parallelism</a:t>
            </a:r>
          </a:p>
        </p:txBody>
      </p:sp>
      <p:sp>
        <p:nvSpPr>
          <p:cNvPr id="42" name="文本框 41"/>
          <p:cNvSpPr txBox="1"/>
          <p:nvPr/>
        </p:nvSpPr>
        <p:spPr>
          <a:xfrm>
            <a:off x="6681793" y="3699082"/>
            <a:ext cx="1824587" cy="646331"/>
          </a:xfrm>
          <a:prstGeom prst="rect">
            <a:avLst/>
          </a:prstGeom>
          <a:solidFill>
            <a:schemeClr val="bg1"/>
          </a:solidFill>
          <a:ln>
            <a:solidFill>
              <a:schemeClr val="tx1"/>
            </a:solidFill>
          </a:ln>
        </p:spPr>
        <p:txBody>
          <a:bodyPr wrap="square" rtlCol="0">
            <a:spAutoFit/>
          </a:bodyPr>
          <a:lstStyle/>
          <a:p>
            <a:r>
              <a:rPr lang="en-US" altLang="zh-CN" dirty="0"/>
              <a:t>Data Parallelism + WSP</a:t>
            </a:r>
          </a:p>
        </p:txBody>
      </p:sp>
      <p:sp>
        <p:nvSpPr>
          <p:cNvPr id="43" name="文本框 42"/>
          <p:cNvSpPr txBox="1"/>
          <p:nvPr/>
        </p:nvSpPr>
        <p:spPr>
          <a:xfrm>
            <a:off x="9791034" y="3699082"/>
            <a:ext cx="1824587" cy="923330"/>
          </a:xfrm>
          <a:prstGeom prst="rect">
            <a:avLst/>
          </a:prstGeom>
          <a:solidFill>
            <a:schemeClr val="bg1"/>
          </a:solidFill>
          <a:ln>
            <a:solidFill>
              <a:schemeClr val="tx1"/>
            </a:solidFill>
          </a:ln>
        </p:spPr>
        <p:txBody>
          <a:bodyPr wrap="square" rtlCol="0">
            <a:spAutoFit/>
          </a:bodyPr>
          <a:lstStyle/>
          <a:p>
            <a:r>
              <a:rPr lang="en-US" altLang="zh-CN" dirty="0"/>
              <a:t>Analysis &amp; </a:t>
            </a:r>
            <a:r>
              <a:rPr lang="en-US" altLang="zh-CN" dirty="0" smtClean="0"/>
              <a:t>Proof</a:t>
            </a:r>
          </a:p>
          <a:p>
            <a:r>
              <a:rPr lang="en-US" altLang="zh-CN" dirty="0" smtClean="0"/>
              <a:t>(Detailed in Paper)</a:t>
            </a:r>
            <a:endParaRPr lang="en-US" altLang="zh-CN" dirty="0"/>
          </a:p>
        </p:txBody>
      </p:sp>
      <p:sp>
        <p:nvSpPr>
          <p:cNvPr id="44" name="右箭头 43"/>
          <p:cNvSpPr/>
          <p:nvPr/>
        </p:nvSpPr>
        <p:spPr>
          <a:xfrm>
            <a:off x="2629790" y="2229924"/>
            <a:ext cx="999750"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5674577" y="2229924"/>
            <a:ext cx="999750"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8719364" y="2229924"/>
            <a:ext cx="999750" cy="685878"/>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8669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Outline</a:t>
            </a:r>
            <a:endParaRPr lang="zh-CN" altLang="en-US" dirty="0"/>
          </a:p>
        </p:txBody>
      </p:sp>
      <p:sp>
        <p:nvSpPr>
          <p:cNvPr id="7" name="内容占位符 6"/>
          <p:cNvSpPr>
            <a:spLocks noGrp="1"/>
          </p:cNvSpPr>
          <p:nvPr>
            <p:ph idx="1"/>
          </p:nvPr>
        </p:nvSpPr>
        <p:spPr/>
        <p:txBody>
          <a:bodyPr/>
          <a:lstStyle/>
          <a:p>
            <a:r>
              <a:rPr lang="en-US" altLang="zh-CN" dirty="0">
                <a:solidFill>
                  <a:schemeClr val="bg2">
                    <a:lumMod val="75000"/>
                  </a:schemeClr>
                </a:solidFill>
              </a:rPr>
              <a:t>Background</a:t>
            </a:r>
          </a:p>
          <a:p>
            <a:r>
              <a:rPr lang="en-US" altLang="zh-CN" dirty="0">
                <a:solidFill>
                  <a:schemeClr val="bg2">
                    <a:lumMod val="75000"/>
                  </a:schemeClr>
                </a:solidFill>
              </a:rPr>
              <a:t>Design</a:t>
            </a:r>
          </a:p>
          <a:p>
            <a:r>
              <a:rPr lang="en-US" altLang="zh-CN" dirty="0" smtClean="0"/>
              <a:t>Evaluation</a:t>
            </a:r>
          </a:p>
          <a:p>
            <a:r>
              <a:rPr lang="en-US" altLang="zh-CN" dirty="0" smtClean="0">
                <a:solidFill>
                  <a:schemeClr val="bg2">
                    <a:lumMod val="75000"/>
                  </a:schemeClr>
                </a:solidFill>
              </a:rPr>
              <a:t>Conclusion</a:t>
            </a:r>
            <a:endParaRPr lang="en-US" altLang="zh-CN" dirty="0">
              <a:solidFill>
                <a:schemeClr val="bg2">
                  <a:lumMod val="75000"/>
                </a:schemeClr>
              </a:solidFill>
            </a:endParaRPr>
          </a:p>
        </p:txBody>
      </p:sp>
      <p:sp>
        <p:nvSpPr>
          <p:cNvPr id="8" name="灯片编号占位符 7"/>
          <p:cNvSpPr>
            <a:spLocks noGrp="1"/>
          </p:cNvSpPr>
          <p:nvPr>
            <p:ph type="sldNum" sz="quarter" idx="12"/>
          </p:nvPr>
        </p:nvSpPr>
        <p:spPr/>
        <p:txBody>
          <a:bodyPr/>
          <a:lstStyle/>
          <a:p>
            <a:fld id="{9121FD29-422F-4C06-A400-AB8263BE8C66}" type="slidenum">
              <a:rPr lang="zh-CN" altLang="en-US" smtClean="0"/>
              <a:t>35</a:t>
            </a:fld>
            <a:endParaRPr lang="zh-CN" altLang="en-US"/>
          </a:p>
        </p:txBody>
      </p:sp>
    </p:spTree>
    <p:extLst>
      <p:ext uri="{BB962C8B-B14F-4D97-AF65-F5344CB8AC3E}">
        <p14:creationId xmlns:p14="http://schemas.microsoft.com/office/powerpoint/2010/main" val="1640514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Evaluation</a:t>
            </a:r>
            <a:endParaRPr lang="zh-CN" altLang="en-US" dirty="0"/>
          </a:p>
        </p:txBody>
      </p:sp>
      <p:pic>
        <p:nvPicPr>
          <p:cNvPr id="5" name="内容占位符 4">
            <a:extLst>
              <a:ext uri="{FF2B5EF4-FFF2-40B4-BE49-F238E27FC236}">
                <a16:creationId xmlns:a16="http://schemas.microsoft.com/office/drawing/2014/main" id="{4B9FC548-B68A-48C5-91FC-F5E3A939FAAC}"/>
              </a:ext>
            </a:extLst>
          </p:cNvPr>
          <p:cNvPicPr>
            <a:picLocks noGrp="1" noChangeAspect="1"/>
          </p:cNvPicPr>
          <p:nvPr>
            <p:ph idx="1"/>
          </p:nvPr>
        </p:nvPicPr>
        <p:blipFill>
          <a:blip r:embed="rId2"/>
          <a:stretch>
            <a:fillRect/>
          </a:stretch>
        </p:blipFill>
        <p:spPr>
          <a:xfrm>
            <a:off x="838200" y="3541816"/>
            <a:ext cx="6760260" cy="2246389"/>
          </a:xfrm>
          <a:prstGeom prst="rect">
            <a:avLst/>
          </a:prstGeom>
        </p:spPr>
      </p:pic>
      <p:sp>
        <p:nvSpPr>
          <p:cNvPr id="4" name="灯片编号占位符 3"/>
          <p:cNvSpPr>
            <a:spLocks noGrp="1"/>
          </p:cNvSpPr>
          <p:nvPr>
            <p:ph type="sldNum" sz="quarter" idx="12"/>
          </p:nvPr>
        </p:nvSpPr>
        <p:spPr/>
        <p:txBody>
          <a:bodyPr/>
          <a:lstStyle/>
          <a:p>
            <a:fld id="{9121FD29-422F-4C06-A400-AB8263BE8C66}" type="slidenum">
              <a:rPr lang="zh-CN" altLang="en-US" smtClean="0"/>
              <a:t>36</a:t>
            </a:fld>
            <a:endParaRPr lang="zh-CN" altLang="en-US"/>
          </a:p>
        </p:txBody>
      </p:sp>
      <p:sp>
        <p:nvSpPr>
          <p:cNvPr id="6" name="文本框 5">
            <a:extLst>
              <a:ext uri="{FF2B5EF4-FFF2-40B4-BE49-F238E27FC236}">
                <a16:creationId xmlns:a16="http://schemas.microsoft.com/office/drawing/2014/main" id="{1F8E097D-77D5-40CB-B3B9-463430E86F82}"/>
              </a:ext>
            </a:extLst>
          </p:cNvPr>
          <p:cNvSpPr txBox="1"/>
          <p:nvPr/>
        </p:nvSpPr>
        <p:spPr>
          <a:xfrm>
            <a:off x="838200" y="1559859"/>
            <a:ext cx="2537874" cy="2215991"/>
          </a:xfrm>
          <a:prstGeom prst="rect">
            <a:avLst/>
          </a:prstGeom>
          <a:noFill/>
        </p:spPr>
        <p:txBody>
          <a:bodyPr wrap="none" rtlCol="0">
            <a:spAutoFit/>
          </a:bodyPr>
          <a:lstStyle/>
          <a:p>
            <a:r>
              <a:rPr lang="en-US" altLang="zh-CN" sz="2400" b="1" dirty="0"/>
              <a:t>Cluster Setup:</a:t>
            </a:r>
          </a:p>
          <a:p>
            <a:endParaRPr lang="en-US" altLang="zh-CN" sz="2400" b="1" dirty="0"/>
          </a:p>
          <a:p>
            <a:pPr marL="285750" indent="-285750">
              <a:buFontTx/>
              <a:buChar char="-"/>
            </a:pPr>
            <a:r>
              <a:rPr lang="en-US" altLang="zh-CN" dirty="0"/>
              <a:t>4 nodes</a:t>
            </a:r>
          </a:p>
          <a:p>
            <a:pPr marL="285750" indent="-285750">
              <a:buFontTx/>
              <a:buChar char="-"/>
            </a:pPr>
            <a:r>
              <a:rPr lang="en-US" altLang="zh-CN" dirty="0"/>
              <a:t>4 homogeneous GPUs</a:t>
            </a:r>
          </a:p>
          <a:p>
            <a:pPr marL="285750" indent="-285750">
              <a:buFontTx/>
              <a:buChar char="-"/>
            </a:pPr>
            <a:r>
              <a:rPr lang="en-US" altLang="zh-CN" dirty="0"/>
              <a:t>InfiniBand(56 Gbps)</a:t>
            </a:r>
          </a:p>
          <a:p>
            <a:pPr marL="285750" indent="-285750">
              <a:buFontTx/>
              <a:buChar char="-"/>
            </a:pPr>
            <a:r>
              <a:rPr lang="en-US" altLang="zh-CN" dirty="0"/>
              <a:t>PCIe</a:t>
            </a:r>
          </a:p>
          <a:p>
            <a:endParaRPr lang="zh-CN" altLang="en-US" dirty="0"/>
          </a:p>
        </p:txBody>
      </p:sp>
      <p:sp>
        <p:nvSpPr>
          <p:cNvPr id="7" name="文本框 6">
            <a:extLst>
              <a:ext uri="{FF2B5EF4-FFF2-40B4-BE49-F238E27FC236}">
                <a16:creationId xmlns:a16="http://schemas.microsoft.com/office/drawing/2014/main" id="{AFF4BF2A-37D8-4CFA-BC3C-31FC861DD555}"/>
              </a:ext>
            </a:extLst>
          </p:cNvPr>
          <p:cNvSpPr txBox="1"/>
          <p:nvPr/>
        </p:nvSpPr>
        <p:spPr>
          <a:xfrm>
            <a:off x="4519109" y="1559859"/>
            <a:ext cx="3547766" cy="1938992"/>
          </a:xfrm>
          <a:prstGeom prst="rect">
            <a:avLst/>
          </a:prstGeom>
          <a:noFill/>
        </p:spPr>
        <p:txBody>
          <a:bodyPr wrap="none" rtlCol="0">
            <a:spAutoFit/>
          </a:bodyPr>
          <a:lstStyle/>
          <a:p>
            <a:r>
              <a:rPr lang="en-US" altLang="zh-CN" sz="2400" b="1" dirty="0"/>
              <a:t>DNN models and dataset:</a:t>
            </a:r>
          </a:p>
          <a:p>
            <a:endParaRPr lang="en-US" altLang="zh-CN" sz="2400" b="1" dirty="0"/>
          </a:p>
          <a:p>
            <a:pPr marL="285750" indent="-285750">
              <a:buFontTx/>
              <a:buChar char="-"/>
            </a:pPr>
            <a:r>
              <a:rPr lang="en-US" altLang="zh-CN" dirty="0"/>
              <a:t>Resnet152(230MB) </a:t>
            </a:r>
          </a:p>
          <a:p>
            <a:pPr marL="285750" indent="-285750">
              <a:buFontTx/>
              <a:buChar char="-"/>
            </a:pPr>
            <a:r>
              <a:rPr lang="en-US" altLang="zh-CN" dirty="0"/>
              <a:t>Vgg19(548MB)</a:t>
            </a:r>
          </a:p>
          <a:p>
            <a:pPr marL="285750" indent="-285750">
              <a:buFontTx/>
              <a:buChar char="-"/>
            </a:pPr>
            <a:r>
              <a:rPr lang="en-US" altLang="zh-CN" dirty="0" err="1"/>
              <a:t>Imagenet</a:t>
            </a:r>
            <a:endParaRPr lang="en-US" altLang="zh-CN" dirty="0"/>
          </a:p>
          <a:p>
            <a:pPr marL="285750" indent="-285750">
              <a:buFontTx/>
              <a:buChar char="-"/>
            </a:pPr>
            <a:r>
              <a:rPr lang="en-US" altLang="zh-CN" dirty="0"/>
              <a:t>Batch size = 32</a:t>
            </a:r>
          </a:p>
        </p:txBody>
      </p:sp>
      <p:sp>
        <p:nvSpPr>
          <p:cNvPr id="8" name="矩形: 圆角 7">
            <a:extLst>
              <a:ext uri="{FF2B5EF4-FFF2-40B4-BE49-F238E27FC236}">
                <a16:creationId xmlns:a16="http://schemas.microsoft.com/office/drawing/2014/main" id="{15BEBBA4-10A3-4F85-A114-EE92D141D6CD}"/>
              </a:ext>
            </a:extLst>
          </p:cNvPr>
          <p:cNvSpPr/>
          <p:nvPr/>
        </p:nvSpPr>
        <p:spPr>
          <a:xfrm>
            <a:off x="8610601" y="154064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05C8F796-3A8C-4479-AA21-9665E3A133C4}"/>
              </a:ext>
            </a:extLst>
          </p:cNvPr>
          <p:cNvSpPr txBox="1"/>
          <p:nvPr/>
        </p:nvSpPr>
        <p:spPr>
          <a:xfrm>
            <a:off x="8787547" y="1620748"/>
            <a:ext cx="889987" cy="369332"/>
          </a:xfrm>
          <a:prstGeom prst="rect">
            <a:avLst/>
          </a:prstGeom>
          <a:noFill/>
        </p:spPr>
        <p:txBody>
          <a:bodyPr wrap="none" rtlCol="0">
            <a:spAutoFit/>
          </a:bodyPr>
          <a:lstStyle/>
          <a:p>
            <a:r>
              <a:rPr lang="en-US" altLang="zh-CN" b="1" dirty="0"/>
              <a:t>Node-1</a:t>
            </a:r>
            <a:endParaRPr lang="zh-CN" altLang="en-US" b="1" dirty="0"/>
          </a:p>
        </p:txBody>
      </p:sp>
      <p:sp>
        <p:nvSpPr>
          <p:cNvPr id="15" name="矩形 14">
            <a:extLst>
              <a:ext uri="{FF2B5EF4-FFF2-40B4-BE49-F238E27FC236}">
                <a16:creationId xmlns:a16="http://schemas.microsoft.com/office/drawing/2014/main" id="{1E2BBF30-8A79-41EF-AF5D-4EDEE276CA3D}"/>
              </a:ext>
            </a:extLst>
          </p:cNvPr>
          <p:cNvSpPr/>
          <p:nvPr/>
        </p:nvSpPr>
        <p:spPr>
          <a:xfrm>
            <a:off x="8787547" y="2009583"/>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V0</a:t>
            </a:r>
            <a:endParaRPr lang="zh-CN" altLang="en-US" dirty="0"/>
          </a:p>
        </p:txBody>
      </p:sp>
      <p:sp>
        <p:nvSpPr>
          <p:cNvPr id="17" name="矩形 16">
            <a:extLst>
              <a:ext uri="{FF2B5EF4-FFF2-40B4-BE49-F238E27FC236}">
                <a16:creationId xmlns:a16="http://schemas.microsoft.com/office/drawing/2014/main" id="{82761387-3FFC-4D7C-8E9D-98444EBCA16A}"/>
              </a:ext>
            </a:extLst>
          </p:cNvPr>
          <p:cNvSpPr/>
          <p:nvPr/>
        </p:nvSpPr>
        <p:spPr>
          <a:xfrm>
            <a:off x="8787547" y="2458772"/>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V1</a:t>
            </a:r>
            <a:endParaRPr lang="zh-CN" altLang="en-US" dirty="0"/>
          </a:p>
        </p:txBody>
      </p:sp>
      <p:sp>
        <p:nvSpPr>
          <p:cNvPr id="18" name="矩形 17">
            <a:extLst>
              <a:ext uri="{FF2B5EF4-FFF2-40B4-BE49-F238E27FC236}">
                <a16:creationId xmlns:a16="http://schemas.microsoft.com/office/drawing/2014/main" id="{9C21CC8E-DE60-4D2E-BAD8-5ADE82FDC112}"/>
              </a:ext>
            </a:extLst>
          </p:cNvPr>
          <p:cNvSpPr/>
          <p:nvPr/>
        </p:nvSpPr>
        <p:spPr>
          <a:xfrm>
            <a:off x="8787547" y="2907961"/>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V2</a:t>
            </a:r>
            <a:endParaRPr lang="zh-CN" altLang="en-US" dirty="0"/>
          </a:p>
        </p:txBody>
      </p:sp>
      <p:sp>
        <p:nvSpPr>
          <p:cNvPr id="19" name="矩形 18">
            <a:extLst>
              <a:ext uri="{FF2B5EF4-FFF2-40B4-BE49-F238E27FC236}">
                <a16:creationId xmlns:a16="http://schemas.microsoft.com/office/drawing/2014/main" id="{5D546A75-2742-4471-95D0-631C5F094D60}"/>
              </a:ext>
            </a:extLst>
          </p:cNvPr>
          <p:cNvSpPr/>
          <p:nvPr/>
        </p:nvSpPr>
        <p:spPr>
          <a:xfrm>
            <a:off x="8787547" y="3357150"/>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V3</a:t>
            </a:r>
            <a:endParaRPr lang="zh-CN" altLang="en-US" dirty="0"/>
          </a:p>
        </p:txBody>
      </p:sp>
      <p:sp>
        <p:nvSpPr>
          <p:cNvPr id="20" name="矩形: 圆角 19">
            <a:extLst>
              <a:ext uri="{FF2B5EF4-FFF2-40B4-BE49-F238E27FC236}">
                <a16:creationId xmlns:a16="http://schemas.microsoft.com/office/drawing/2014/main" id="{AC13950B-2CF6-408F-9D72-ACC03D99BEC0}"/>
              </a:ext>
            </a:extLst>
          </p:cNvPr>
          <p:cNvSpPr/>
          <p:nvPr/>
        </p:nvSpPr>
        <p:spPr>
          <a:xfrm>
            <a:off x="10098876" y="154064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3647E5B4-494F-40C1-B7F7-0B908B9816C1}"/>
              </a:ext>
            </a:extLst>
          </p:cNvPr>
          <p:cNvSpPr txBox="1"/>
          <p:nvPr/>
        </p:nvSpPr>
        <p:spPr>
          <a:xfrm>
            <a:off x="10275822" y="1620748"/>
            <a:ext cx="889987" cy="369332"/>
          </a:xfrm>
          <a:prstGeom prst="rect">
            <a:avLst/>
          </a:prstGeom>
          <a:noFill/>
        </p:spPr>
        <p:txBody>
          <a:bodyPr wrap="none" rtlCol="0">
            <a:spAutoFit/>
          </a:bodyPr>
          <a:lstStyle/>
          <a:p>
            <a:r>
              <a:rPr lang="en-US" altLang="zh-CN" b="1" dirty="0"/>
              <a:t>Node-2</a:t>
            </a:r>
            <a:endParaRPr lang="zh-CN" altLang="en-US" b="1" dirty="0"/>
          </a:p>
        </p:txBody>
      </p:sp>
      <p:sp>
        <p:nvSpPr>
          <p:cNvPr id="22" name="矩形 21">
            <a:extLst>
              <a:ext uri="{FF2B5EF4-FFF2-40B4-BE49-F238E27FC236}">
                <a16:creationId xmlns:a16="http://schemas.microsoft.com/office/drawing/2014/main" id="{A1DB0B73-E390-431F-BE00-0ACA663572BE}"/>
              </a:ext>
            </a:extLst>
          </p:cNvPr>
          <p:cNvSpPr/>
          <p:nvPr/>
        </p:nvSpPr>
        <p:spPr>
          <a:xfrm>
            <a:off x="10275822" y="2009583"/>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R0</a:t>
            </a:r>
            <a:endParaRPr lang="zh-CN" altLang="en-US" dirty="0"/>
          </a:p>
        </p:txBody>
      </p:sp>
      <p:sp>
        <p:nvSpPr>
          <p:cNvPr id="23" name="矩形 22">
            <a:extLst>
              <a:ext uri="{FF2B5EF4-FFF2-40B4-BE49-F238E27FC236}">
                <a16:creationId xmlns:a16="http://schemas.microsoft.com/office/drawing/2014/main" id="{E9AFB6C1-04E6-46AA-AB72-B5055B45E4B7}"/>
              </a:ext>
            </a:extLst>
          </p:cNvPr>
          <p:cNvSpPr/>
          <p:nvPr/>
        </p:nvSpPr>
        <p:spPr>
          <a:xfrm>
            <a:off x="10275822" y="2458772"/>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R1</a:t>
            </a:r>
            <a:endParaRPr lang="zh-CN" altLang="en-US" dirty="0"/>
          </a:p>
        </p:txBody>
      </p:sp>
      <p:sp>
        <p:nvSpPr>
          <p:cNvPr id="24" name="矩形 23">
            <a:extLst>
              <a:ext uri="{FF2B5EF4-FFF2-40B4-BE49-F238E27FC236}">
                <a16:creationId xmlns:a16="http://schemas.microsoft.com/office/drawing/2014/main" id="{5D45F512-5D1D-4E96-99FA-919DC0A0FFE2}"/>
              </a:ext>
            </a:extLst>
          </p:cNvPr>
          <p:cNvSpPr/>
          <p:nvPr/>
        </p:nvSpPr>
        <p:spPr>
          <a:xfrm>
            <a:off x="10275822" y="2907961"/>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R2</a:t>
            </a:r>
            <a:endParaRPr lang="zh-CN" altLang="en-US" dirty="0"/>
          </a:p>
        </p:txBody>
      </p:sp>
      <p:sp>
        <p:nvSpPr>
          <p:cNvPr id="25" name="矩形 24">
            <a:extLst>
              <a:ext uri="{FF2B5EF4-FFF2-40B4-BE49-F238E27FC236}">
                <a16:creationId xmlns:a16="http://schemas.microsoft.com/office/drawing/2014/main" id="{4A63EF00-2644-474F-BFC7-795ED51568B5}"/>
              </a:ext>
            </a:extLst>
          </p:cNvPr>
          <p:cNvSpPr/>
          <p:nvPr/>
        </p:nvSpPr>
        <p:spPr>
          <a:xfrm>
            <a:off x="10275822" y="3357150"/>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R3</a:t>
            </a:r>
            <a:endParaRPr lang="zh-CN" altLang="en-US" dirty="0"/>
          </a:p>
        </p:txBody>
      </p:sp>
      <p:sp>
        <p:nvSpPr>
          <p:cNvPr id="26" name="矩形: 圆角 25">
            <a:extLst>
              <a:ext uri="{FF2B5EF4-FFF2-40B4-BE49-F238E27FC236}">
                <a16:creationId xmlns:a16="http://schemas.microsoft.com/office/drawing/2014/main" id="{CE511991-BBBF-4CD5-B3D3-A575ABE20CEC}"/>
              </a:ext>
            </a:extLst>
          </p:cNvPr>
          <p:cNvSpPr/>
          <p:nvPr/>
        </p:nvSpPr>
        <p:spPr>
          <a:xfrm>
            <a:off x="8610601" y="3948497"/>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7AED7C6B-6F6D-46EB-BA28-C1749EE506F9}"/>
              </a:ext>
            </a:extLst>
          </p:cNvPr>
          <p:cNvSpPr txBox="1"/>
          <p:nvPr/>
        </p:nvSpPr>
        <p:spPr>
          <a:xfrm>
            <a:off x="8787547" y="4028601"/>
            <a:ext cx="889987" cy="369332"/>
          </a:xfrm>
          <a:prstGeom prst="rect">
            <a:avLst/>
          </a:prstGeom>
          <a:noFill/>
        </p:spPr>
        <p:txBody>
          <a:bodyPr wrap="none" rtlCol="0">
            <a:spAutoFit/>
          </a:bodyPr>
          <a:lstStyle/>
          <a:p>
            <a:r>
              <a:rPr lang="en-US" altLang="zh-CN" b="1" dirty="0"/>
              <a:t>Node-3</a:t>
            </a:r>
            <a:endParaRPr lang="zh-CN" altLang="en-US" b="1" dirty="0"/>
          </a:p>
        </p:txBody>
      </p:sp>
      <p:sp>
        <p:nvSpPr>
          <p:cNvPr id="28" name="矩形 27">
            <a:extLst>
              <a:ext uri="{FF2B5EF4-FFF2-40B4-BE49-F238E27FC236}">
                <a16:creationId xmlns:a16="http://schemas.microsoft.com/office/drawing/2014/main" id="{EEB171CD-F7FA-43BF-B793-D2F5C6BED660}"/>
              </a:ext>
            </a:extLst>
          </p:cNvPr>
          <p:cNvSpPr/>
          <p:nvPr/>
        </p:nvSpPr>
        <p:spPr>
          <a:xfrm>
            <a:off x="8787547" y="4417436"/>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G0</a:t>
            </a:r>
            <a:endParaRPr lang="zh-CN" altLang="en-US" dirty="0"/>
          </a:p>
        </p:txBody>
      </p:sp>
      <p:sp>
        <p:nvSpPr>
          <p:cNvPr id="29" name="矩形 28">
            <a:extLst>
              <a:ext uri="{FF2B5EF4-FFF2-40B4-BE49-F238E27FC236}">
                <a16:creationId xmlns:a16="http://schemas.microsoft.com/office/drawing/2014/main" id="{F3A27A6E-C9B2-4403-9A93-7C17989ECC1E}"/>
              </a:ext>
            </a:extLst>
          </p:cNvPr>
          <p:cNvSpPr/>
          <p:nvPr/>
        </p:nvSpPr>
        <p:spPr>
          <a:xfrm>
            <a:off x="8787547" y="4866625"/>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G1</a:t>
            </a:r>
            <a:endParaRPr lang="zh-CN" altLang="en-US" dirty="0"/>
          </a:p>
        </p:txBody>
      </p:sp>
      <p:sp>
        <p:nvSpPr>
          <p:cNvPr id="30" name="矩形 29">
            <a:extLst>
              <a:ext uri="{FF2B5EF4-FFF2-40B4-BE49-F238E27FC236}">
                <a16:creationId xmlns:a16="http://schemas.microsoft.com/office/drawing/2014/main" id="{C5CF94F4-310E-45FE-B4C5-EF917CB30471}"/>
              </a:ext>
            </a:extLst>
          </p:cNvPr>
          <p:cNvSpPr/>
          <p:nvPr/>
        </p:nvSpPr>
        <p:spPr>
          <a:xfrm>
            <a:off x="8787547" y="5315814"/>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G2</a:t>
            </a:r>
            <a:endParaRPr lang="zh-CN" altLang="en-US" dirty="0"/>
          </a:p>
        </p:txBody>
      </p:sp>
      <p:sp>
        <p:nvSpPr>
          <p:cNvPr id="31" name="矩形 30">
            <a:extLst>
              <a:ext uri="{FF2B5EF4-FFF2-40B4-BE49-F238E27FC236}">
                <a16:creationId xmlns:a16="http://schemas.microsoft.com/office/drawing/2014/main" id="{A2B89340-DDA4-4C4C-9AF1-08E93261B073}"/>
              </a:ext>
            </a:extLst>
          </p:cNvPr>
          <p:cNvSpPr/>
          <p:nvPr/>
        </p:nvSpPr>
        <p:spPr>
          <a:xfrm>
            <a:off x="8787547" y="5765003"/>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G3</a:t>
            </a:r>
            <a:endParaRPr lang="zh-CN" altLang="en-US" dirty="0"/>
          </a:p>
        </p:txBody>
      </p:sp>
      <p:sp>
        <p:nvSpPr>
          <p:cNvPr id="32" name="矩形: 圆角 31">
            <a:extLst>
              <a:ext uri="{FF2B5EF4-FFF2-40B4-BE49-F238E27FC236}">
                <a16:creationId xmlns:a16="http://schemas.microsoft.com/office/drawing/2014/main" id="{2DC667A0-0264-46D4-913F-F6E58DEEFB46}"/>
              </a:ext>
            </a:extLst>
          </p:cNvPr>
          <p:cNvSpPr/>
          <p:nvPr/>
        </p:nvSpPr>
        <p:spPr>
          <a:xfrm>
            <a:off x="10098876" y="3948497"/>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a:extLst>
              <a:ext uri="{FF2B5EF4-FFF2-40B4-BE49-F238E27FC236}">
                <a16:creationId xmlns:a16="http://schemas.microsoft.com/office/drawing/2014/main" id="{48D6C455-9B61-49CB-9C99-9D220C7D6145}"/>
              </a:ext>
            </a:extLst>
          </p:cNvPr>
          <p:cNvSpPr txBox="1"/>
          <p:nvPr/>
        </p:nvSpPr>
        <p:spPr>
          <a:xfrm>
            <a:off x="10275822" y="4028601"/>
            <a:ext cx="889987" cy="369332"/>
          </a:xfrm>
          <a:prstGeom prst="rect">
            <a:avLst/>
          </a:prstGeom>
          <a:noFill/>
        </p:spPr>
        <p:txBody>
          <a:bodyPr wrap="none" rtlCol="0">
            <a:spAutoFit/>
          </a:bodyPr>
          <a:lstStyle/>
          <a:p>
            <a:r>
              <a:rPr lang="en-US" altLang="zh-CN" b="1" dirty="0"/>
              <a:t>Node-4</a:t>
            </a:r>
            <a:endParaRPr lang="zh-CN" altLang="en-US" b="1" dirty="0"/>
          </a:p>
        </p:txBody>
      </p:sp>
      <p:sp>
        <p:nvSpPr>
          <p:cNvPr id="34" name="矩形 33">
            <a:extLst>
              <a:ext uri="{FF2B5EF4-FFF2-40B4-BE49-F238E27FC236}">
                <a16:creationId xmlns:a16="http://schemas.microsoft.com/office/drawing/2014/main" id="{6474CA7E-D2AE-4C33-A84E-0A95AB0AACF2}"/>
              </a:ext>
            </a:extLst>
          </p:cNvPr>
          <p:cNvSpPr/>
          <p:nvPr/>
        </p:nvSpPr>
        <p:spPr>
          <a:xfrm>
            <a:off x="10275822" y="4417436"/>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Q0</a:t>
            </a:r>
            <a:endParaRPr lang="zh-CN" altLang="en-US" dirty="0"/>
          </a:p>
        </p:txBody>
      </p:sp>
      <p:sp>
        <p:nvSpPr>
          <p:cNvPr id="35" name="矩形 34">
            <a:extLst>
              <a:ext uri="{FF2B5EF4-FFF2-40B4-BE49-F238E27FC236}">
                <a16:creationId xmlns:a16="http://schemas.microsoft.com/office/drawing/2014/main" id="{D9081942-8E37-4CFB-B1F6-7C24A7332AEF}"/>
              </a:ext>
            </a:extLst>
          </p:cNvPr>
          <p:cNvSpPr/>
          <p:nvPr/>
        </p:nvSpPr>
        <p:spPr>
          <a:xfrm>
            <a:off x="10275822" y="4866625"/>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Q1</a:t>
            </a:r>
            <a:endParaRPr lang="zh-CN" altLang="en-US" dirty="0"/>
          </a:p>
        </p:txBody>
      </p:sp>
      <p:sp>
        <p:nvSpPr>
          <p:cNvPr id="36" name="矩形 35">
            <a:extLst>
              <a:ext uri="{FF2B5EF4-FFF2-40B4-BE49-F238E27FC236}">
                <a16:creationId xmlns:a16="http://schemas.microsoft.com/office/drawing/2014/main" id="{AEA33AF0-D190-48F7-9DF2-5298C7853EAE}"/>
              </a:ext>
            </a:extLst>
          </p:cNvPr>
          <p:cNvSpPr/>
          <p:nvPr/>
        </p:nvSpPr>
        <p:spPr>
          <a:xfrm>
            <a:off x="10275822" y="5315814"/>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Q2</a:t>
            </a:r>
            <a:endParaRPr lang="zh-CN" altLang="en-US" dirty="0"/>
          </a:p>
        </p:txBody>
      </p:sp>
      <p:sp>
        <p:nvSpPr>
          <p:cNvPr id="37" name="矩形 36">
            <a:extLst>
              <a:ext uri="{FF2B5EF4-FFF2-40B4-BE49-F238E27FC236}">
                <a16:creationId xmlns:a16="http://schemas.microsoft.com/office/drawing/2014/main" id="{95590361-3A5F-42B6-83BE-676D18E6AAE2}"/>
              </a:ext>
            </a:extLst>
          </p:cNvPr>
          <p:cNvSpPr/>
          <p:nvPr/>
        </p:nvSpPr>
        <p:spPr>
          <a:xfrm>
            <a:off x="10275822" y="5765003"/>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Q3</a:t>
            </a:r>
            <a:endParaRPr lang="zh-CN" altLang="en-US" dirty="0"/>
          </a:p>
        </p:txBody>
      </p:sp>
      <p:sp>
        <p:nvSpPr>
          <p:cNvPr id="38" name="文本框 37">
            <a:extLst>
              <a:ext uri="{FF2B5EF4-FFF2-40B4-BE49-F238E27FC236}">
                <a16:creationId xmlns:a16="http://schemas.microsoft.com/office/drawing/2014/main" id="{54E97191-F209-449A-A2C7-55674984C9E3}"/>
              </a:ext>
            </a:extLst>
          </p:cNvPr>
          <p:cNvSpPr txBox="1"/>
          <p:nvPr/>
        </p:nvSpPr>
        <p:spPr>
          <a:xfrm>
            <a:off x="838200" y="5949669"/>
            <a:ext cx="3541034" cy="646331"/>
          </a:xfrm>
          <a:prstGeom prst="rect">
            <a:avLst/>
          </a:prstGeom>
          <a:noFill/>
        </p:spPr>
        <p:txBody>
          <a:bodyPr wrap="none" rtlCol="0">
            <a:spAutoFit/>
          </a:bodyPr>
          <a:lstStyle/>
          <a:p>
            <a:r>
              <a:rPr lang="en-US" altLang="zh-CN" dirty="0"/>
              <a:t>Computation Power: V &gt; R &gt; G &gt; Q</a:t>
            </a:r>
          </a:p>
          <a:p>
            <a:r>
              <a:rPr lang="en-US" altLang="zh-CN" dirty="0"/>
              <a:t>Memory Size: R &gt; V &gt; Q &gt; G</a:t>
            </a:r>
            <a:endParaRPr lang="zh-CN" altLang="en-US" dirty="0"/>
          </a:p>
        </p:txBody>
      </p:sp>
    </p:spTree>
    <p:extLst>
      <p:ext uri="{BB962C8B-B14F-4D97-AF65-F5344CB8AC3E}">
        <p14:creationId xmlns:p14="http://schemas.microsoft.com/office/powerpoint/2010/main" val="1703841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37</a:t>
            </a:fld>
            <a:endParaRPr lang="zh-CN" altLang="en-US" dirty="0"/>
          </a:p>
        </p:txBody>
      </p:sp>
      <p:sp>
        <p:nvSpPr>
          <p:cNvPr id="5" name="矩形: 圆角 4">
            <a:extLst>
              <a:ext uri="{FF2B5EF4-FFF2-40B4-BE49-F238E27FC236}">
                <a16:creationId xmlns:a16="http://schemas.microsoft.com/office/drawing/2014/main" id="{C4372ACF-3FB8-4B52-B783-BAB92EEC0D63}"/>
              </a:ext>
            </a:extLst>
          </p:cNvPr>
          <p:cNvSpPr/>
          <p:nvPr/>
        </p:nvSpPr>
        <p:spPr>
          <a:xfrm>
            <a:off x="1705297"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38C24A1E-E95E-4B92-8BD0-181AA39EE740}"/>
              </a:ext>
            </a:extLst>
          </p:cNvPr>
          <p:cNvSpPr txBox="1"/>
          <p:nvPr/>
        </p:nvSpPr>
        <p:spPr>
          <a:xfrm>
            <a:off x="1882243" y="2206498"/>
            <a:ext cx="889987" cy="369332"/>
          </a:xfrm>
          <a:prstGeom prst="rect">
            <a:avLst/>
          </a:prstGeom>
          <a:noFill/>
        </p:spPr>
        <p:txBody>
          <a:bodyPr wrap="none" rtlCol="0">
            <a:spAutoFit/>
          </a:bodyPr>
          <a:lstStyle/>
          <a:p>
            <a:r>
              <a:rPr lang="en-US" altLang="zh-CN" b="1" dirty="0"/>
              <a:t>Node-1</a:t>
            </a:r>
            <a:endParaRPr lang="zh-CN" altLang="en-US" b="1" dirty="0"/>
          </a:p>
        </p:txBody>
      </p:sp>
      <p:sp>
        <p:nvSpPr>
          <p:cNvPr id="7" name="矩形 6">
            <a:extLst>
              <a:ext uri="{FF2B5EF4-FFF2-40B4-BE49-F238E27FC236}">
                <a16:creationId xmlns:a16="http://schemas.microsoft.com/office/drawing/2014/main" id="{2FFD1A10-0212-4DA8-9689-4C59A291542A}"/>
              </a:ext>
            </a:extLst>
          </p:cNvPr>
          <p:cNvSpPr/>
          <p:nvPr/>
        </p:nvSpPr>
        <p:spPr>
          <a:xfrm>
            <a:off x="1882243" y="2595333"/>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V0</a:t>
            </a:r>
            <a:endParaRPr lang="zh-CN" altLang="en-US" dirty="0"/>
          </a:p>
        </p:txBody>
      </p:sp>
      <p:sp>
        <p:nvSpPr>
          <p:cNvPr id="8" name="矩形 7">
            <a:extLst>
              <a:ext uri="{FF2B5EF4-FFF2-40B4-BE49-F238E27FC236}">
                <a16:creationId xmlns:a16="http://schemas.microsoft.com/office/drawing/2014/main" id="{20DE11C7-BED2-4479-A85C-4C11637BD76B}"/>
              </a:ext>
            </a:extLst>
          </p:cNvPr>
          <p:cNvSpPr/>
          <p:nvPr/>
        </p:nvSpPr>
        <p:spPr>
          <a:xfrm>
            <a:off x="1882243" y="3044522"/>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V1</a:t>
            </a:r>
            <a:endParaRPr lang="zh-CN" altLang="en-US" dirty="0"/>
          </a:p>
        </p:txBody>
      </p:sp>
      <p:sp>
        <p:nvSpPr>
          <p:cNvPr id="9" name="矩形 8">
            <a:extLst>
              <a:ext uri="{FF2B5EF4-FFF2-40B4-BE49-F238E27FC236}">
                <a16:creationId xmlns:a16="http://schemas.microsoft.com/office/drawing/2014/main" id="{5E984F8F-0D10-4D9D-AE0C-C4DE17A5FAF6}"/>
              </a:ext>
            </a:extLst>
          </p:cNvPr>
          <p:cNvSpPr/>
          <p:nvPr/>
        </p:nvSpPr>
        <p:spPr>
          <a:xfrm>
            <a:off x="1882243" y="3493711"/>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V2</a:t>
            </a:r>
            <a:endParaRPr lang="zh-CN" altLang="en-US" dirty="0"/>
          </a:p>
        </p:txBody>
      </p:sp>
      <p:sp>
        <p:nvSpPr>
          <p:cNvPr id="10" name="矩形 9">
            <a:extLst>
              <a:ext uri="{FF2B5EF4-FFF2-40B4-BE49-F238E27FC236}">
                <a16:creationId xmlns:a16="http://schemas.microsoft.com/office/drawing/2014/main" id="{5B9D5AFC-5202-4247-B1E9-7E9C94E7DC08}"/>
              </a:ext>
            </a:extLst>
          </p:cNvPr>
          <p:cNvSpPr/>
          <p:nvPr/>
        </p:nvSpPr>
        <p:spPr>
          <a:xfrm>
            <a:off x="1882243" y="3942900"/>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V3</a:t>
            </a:r>
            <a:endParaRPr lang="zh-CN" altLang="en-US" dirty="0"/>
          </a:p>
        </p:txBody>
      </p:sp>
      <p:sp>
        <p:nvSpPr>
          <p:cNvPr id="11" name="矩形: 圆角 10">
            <a:extLst>
              <a:ext uri="{FF2B5EF4-FFF2-40B4-BE49-F238E27FC236}">
                <a16:creationId xmlns:a16="http://schemas.microsoft.com/office/drawing/2014/main" id="{7550C28A-0A8C-47D2-BE63-40CE21C339AE}"/>
              </a:ext>
            </a:extLst>
          </p:cNvPr>
          <p:cNvSpPr/>
          <p:nvPr/>
        </p:nvSpPr>
        <p:spPr>
          <a:xfrm>
            <a:off x="4225342"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527AE5C2-2F21-41CA-A64A-50A8090251FE}"/>
              </a:ext>
            </a:extLst>
          </p:cNvPr>
          <p:cNvSpPr txBox="1"/>
          <p:nvPr/>
        </p:nvSpPr>
        <p:spPr>
          <a:xfrm>
            <a:off x="4402288" y="2206498"/>
            <a:ext cx="889987" cy="369332"/>
          </a:xfrm>
          <a:prstGeom prst="rect">
            <a:avLst/>
          </a:prstGeom>
          <a:noFill/>
        </p:spPr>
        <p:txBody>
          <a:bodyPr wrap="none" rtlCol="0">
            <a:spAutoFit/>
          </a:bodyPr>
          <a:lstStyle/>
          <a:p>
            <a:r>
              <a:rPr lang="en-US" altLang="zh-CN" b="1" dirty="0"/>
              <a:t>Node-2</a:t>
            </a:r>
            <a:endParaRPr lang="zh-CN" altLang="en-US" b="1" dirty="0"/>
          </a:p>
        </p:txBody>
      </p:sp>
      <p:sp>
        <p:nvSpPr>
          <p:cNvPr id="13" name="矩形 12">
            <a:extLst>
              <a:ext uri="{FF2B5EF4-FFF2-40B4-BE49-F238E27FC236}">
                <a16:creationId xmlns:a16="http://schemas.microsoft.com/office/drawing/2014/main" id="{519B02FD-B166-46A1-A902-97C6A7F08353}"/>
              </a:ext>
            </a:extLst>
          </p:cNvPr>
          <p:cNvSpPr/>
          <p:nvPr/>
        </p:nvSpPr>
        <p:spPr>
          <a:xfrm>
            <a:off x="4402288" y="2595333"/>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R0</a:t>
            </a:r>
            <a:endParaRPr lang="zh-CN" altLang="en-US" dirty="0"/>
          </a:p>
        </p:txBody>
      </p:sp>
      <p:sp>
        <p:nvSpPr>
          <p:cNvPr id="14" name="矩形 13">
            <a:extLst>
              <a:ext uri="{FF2B5EF4-FFF2-40B4-BE49-F238E27FC236}">
                <a16:creationId xmlns:a16="http://schemas.microsoft.com/office/drawing/2014/main" id="{16F0982D-0317-4F70-B719-6E5DC560E282}"/>
              </a:ext>
            </a:extLst>
          </p:cNvPr>
          <p:cNvSpPr/>
          <p:nvPr/>
        </p:nvSpPr>
        <p:spPr>
          <a:xfrm>
            <a:off x="4402288" y="3044522"/>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R1</a:t>
            </a:r>
            <a:endParaRPr lang="zh-CN" altLang="en-US" dirty="0"/>
          </a:p>
        </p:txBody>
      </p:sp>
      <p:sp>
        <p:nvSpPr>
          <p:cNvPr id="15" name="矩形 14">
            <a:extLst>
              <a:ext uri="{FF2B5EF4-FFF2-40B4-BE49-F238E27FC236}">
                <a16:creationId xmlns:a16="http://schemas.microsoft.com/office/drawing/2014/main" id="{D8187C90-399D-49C2-9A67-3A8897B817EF}"/>
              </a:ext>
            </a:extLst>
          </p:cNvPr>
          <p:cNvSpPr/>
          <p:nvPr/>
        </p:nvSpPr>
        <p:spPr>
          <a:xfrm>
            <a:off x="4402288" y="3493711"/>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R2</a:t>
            </a:r>
            <a:endParaRPr lang="zh-CN" altLang="en-US" dirty="0"/>
          </a:p>
        </p:txBody>
      </p:sp>
      <p:sp>
        <p:nvSpPr>
          <p:cNvPr id="16" name="矩形 15">
            <a:extLst>
              <a:ext uri="{FF2B5EF4-FFF2-40B4-BE49-F238E27FC236}">
                <a16:creationId xmlns:a16="http://schemas.microsoft.com/office/drawing/2014/main" id="{5B1DEDB3-70C8-4672-8031-DD9FE405494E}"/>
              </a:ext>
            </a:extLst>
          </p:cNvPr>
          <p:cNvSpPr/>
          <p:nvPr/>
        </p:nvSpPr>
        <p:spPr>
          <a:xfrm>
            <a:off x="4402288" y="3942900"/>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R3</a:t>
            </a:r>
            <a:endParaRPr lang="zh-CN" altLang="en-US" dirty="0"/>
          </a:p>
        </p:txBody>
      </p:sp>
      <p:sp>
        <p:nvSpPr>
          <p:cNvPr id="17" name="矩形: 圆角 16">
            <a:extLst>
              <a:ext uri="{FF2B5EF4-FFF2-40B4-BE49-F238E27FC236}">
                <a16:creationId xmlns:a16="http://schemas.microsoft.com/office/drawing/2014/main" id="{BBD54D71-6CA8-4F9E-BADA-3DBFD15A3DD3}"/>
              </a:ext>
            </a:extLst>
          </p:cNvPr>
          <p:cNvSpPr/>
          <p:nvPr/>
        </p:nvSpPr>
        <p:spPr>
          <a:xfrm>
            <a:off x="6745388" y="2132375"/>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9C195C48-C442-4660-B0FF-95649B39B298}"/>
              </a:ext>
            </a:extLst>
          </p:cNvPr>
          <p:cNvSpPr txBox="1"/>
          <p:nvPr/>
        </p:nvSpPr>
        <p:spPr>
          <a:xfrm>
            <a:off x="6922334" y="2212479"/>
            <a:ext cx="889987" cy="369332"/>
          </a:xfrm>
          <a:prstGeom prst="rect">
            <a:avLst/>
          </a:prstGeom>
          <a:noFill/>
        </p:spPr>
        <p:txBody>
          <a:bodyPr wrap="none" rtlCol="0">
            <a:spAutoFit/>
          </a:bodyPr>
          <a:lstStyle/>
          <a:p>
            <a:r>
              <a:rPr lang="en-US" altLang="zh-CN" b="1" dirty="0"/>
              <a:t>Node-3</a:t>
            </a:r>
            <a:endParaRPr lang="zh-CN" altLang="en-US" b="1" dirty="0"/>
          </a:p>
        </p:txBody>
      </p:sp>
      <p:sp>
        <p:nvSpPr>
          <p:cNvPr id="19" name="矩形 18">
            <a:extLst>
              <a:ext uri="{FF2B5EF4-FFF2-40B4-BE49-F238E27FC236}">
                <a16:creationId xmlns:a16="http://schemas.microsoft.com/office/drawing/2014/main" id="{A58DBA5A-C350-407D-A962-F05EFC1A774D}"/>
              </a:ext>
            </a:extLst>
          </p:cNvPr>
          <p:cNvSpPr/>
          <p:nvPr/>
        </p:nvSpPr>
        <p:spPr>
          <a:xfrm>
            <a:off x="6922334" y="2601314"/>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G0</a:t>
            </a:r>
            <a:endParaRPr lang="zh-CN" altLang="en-US" dirty="0"/>
          </a:p>
        </p:txBody>
      </p:sp>
      <p:sp>
        <p:nvSpPr>
          <p:cNvPr id="20" name="矩形 19">
            <a:extLst>
              <a:ext uri="{FF2B5EF4-FFF2-40B4-BE49-F238E27FC236}">
                <a16:creationId xmlns:a16="http://schemas.microsoft.com/office/drawing/2014/main" id="{5DCBFFED-F2E7-49B1-88E3-AEF3482C1708}"/>
              </a:ext>
            </a:extLst>
          </p:cNvPr>
          <p:cNvSpPr/>
          <p:nvPr/>
        </p:nvSpPr>
        <p:spPr>
          <a:xfrm>
            <a:off x="6922334" y="3050503"/>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G1</a:t>
            </a:r>
            <a:endParaRPr lang="zh-CN" altLang="en-US" dirty="0"/>
          </a:p>
        </p:txBody>
      </p:sp>
      <p:sp>
        <p:nvSpPr>
          <p:cNvPr id="21" name="矩形 20">
            <a:extLst>
              <a:ext uri="{FF2B5EF4-FFF2-40B4-BE49-F238E27FC236}">
                <a16:creationId xmlns:a16="http://schemas.microsoft.com/office/drawing/2014/main" id="{055A0FEE-3ECB-4917-B71D-4C825D57CB6A}"/>
              </a:ext>
            </a:extLst>
          </p:cNvPr>
          <p:cNvSpPr/>
          <p:nvPr/>
        </p:nvSpPr>
        <p:spPr>
          <a:xfrm>
            <a:off x="6922334" y="3499692"/>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G2</a:t>
            </a:r>
            <a:endParaRPr lang="zh-CN" altLang="en-US" dirty="0"/>
          </a:p>
        </p:txBody>
      </p:sp>
      <p:sp>
        <p:nvSpPr>
          <p:cNvPr id="22" name="矩形 21">
            <a:extLst>
              <a:ext uri="{FF2B5EF4-FFF2-40B4-BE49-F238E27FC236}">
                <a16:creationId xmlns:a16="http://schemas.microsoft.com/office/drawing/2014/main" id="{E0604563-C02B-4440-91D2-FAEC4A3B3B85}"/>
              </a:ext>
            </a:extLst>
          </p:cNvPr>
          <p:cNvSpPr/>
          <p:nvPr/>
        </p:nvSpPr>
        <p:spPr>
          <a:xfrm>
            <a:off x="6922334" y="3948881"/>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G3</a:t>
            </a:r>
            <a:endParaRPr lang="zh-CN" altLang="en-US" dirty="0"/>
          </a:p>
        </p:txBody>
      </p:sp>
      <p:sp>
        <p:nvSpPr>
          <p:cNvPr id="23" name="矩形: 圆角 22">
            <a:extLst>
              <a:ext uri="{FF2B5EF4-FFF2-40B4-BE49-F238E27FC236}">
                <a16:creationId xmlns:a16="http://schemas.microsoft.com/office/drawing/2014/main" id="{ACB69774-9ADA-44E5-94E9-5D4FEC74B33F}"/>
              </a:ext>
            </a:extLst>
          </p:cNvPr>
          <p:cNvSpPr/>
          <p:nvPr/>
        </p:nvSpPr>
        <p:spPr>
          <a:xfrm>
            <a:off x="9393910"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a:extLst>
              <a:ext uri="{FF2B5EF4-FFF2-40B4-BE49-F238E27FC236}">
                <a16:creationId xmlns:a16="http://schemas.microsoft.com/office/drawing/2014/main" id="{B12A9240-1DF0-490E-BAEF-46AEBAB47730}"/>
              </a:ext>
            </a:extLst>
          </p:cNvPr>
          <p:cNvSpPr txBox="1"/>
          <p:nvPr/>
        </p:nvSpPr>
        <p:spPr>
          <a:xfrm>
            <a:off x="9570856" y="2206498"/>
            <a:ext cx="889987" cy="369332"/>
          </a:xfrm>
          <a:prstGeom prst="rect">
            <a:avLst/>
          </a:prstGeom>
          <a:noFill/>
        </p:spPr>
        <p:txBody>
          <a:bodyPr wrap="none" rtlCol="0">
            <a:spAutoFit/>
          </a:bodyPr>
          <a:lstStyle/>
          <a:p>
            <a:r>
              <a:rPr lang="en-US" altLang="zh-CN" b="1" dirty="0"/>
              <a:t>Node-4</a:t>
            </a:r>
            <a:endParaRPr lang="zh-CN" altLang="en-US" b="1" dirty="0"/>
          </a:p>
        </p:txBody>
      </p:sp>
      <p:sp>
        <p:nvSpPr>
          <p:cNvPr id="25" name="矩形 24">
            <a:extLst>
              <a:ext uri="{FF2B5EF4-FFF2-40B4-BE49-F238E27FC236}">
                <a16:creationId xmlns:a16="http://schemas.microsoft.com/office/drawing/2014/main" id="{87075631-47EC-47A8-ACC6-46C1C6C72914}"/>
              </a:ext>
            </a:extLst>
          </p:cNvPr>
          <p:cNvSpPr/>
          <p:nvPr/>
        </p:nvSpPr>
        <p:spPr>
          <a:xfrm>
            <a:off x="9570856" y="2595333"/>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Q0</a:t>
            </a:r>
            <a:endParaRPr lang="zh-CN" altLang="en-US" dirty="0"/>
          </a:p>
        </p:txBody>
      </p:sp>
      <p:sp>
        <p:nvSpPr>
          <p:cNvPr id="26" name="矩形 25">
            <a:extLst>
              <a:ext uri="{FF2B5EF4-FFF2-40B4-BE49-F238E27FC236}">
                <a16:creationId xmlns:a16="http://schemas.microsoft.com/office/drawing/2014/main" id="{DF296FF9-4F34-48EC-80A2-2EAE8BEB4D9E}"/>
              </a:ext>
            </a:extLst>
          </p:cNvPr>
          <p:cNvSpPr/>
          <p:nvPr/>
        </p:nvSpPr>
        <p:spPr>
          <a:xfrm>
            <a:off x="9570856" y="3044522"/>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Q1</a:t>
            </a:r>
            <a:endParaRPr lang="zh-CN" altLang="en-US" dirty="0"/>
          </a:p>
        </p:txBody>
      </p:sp>
      <p:sp>
        <p:nvSpPr>
          <p:cNvPr id="27" name="矩形 26">
            <a:extLst>
              <a:ext uri="{FF2B5EF4-FFF2-40B4-BE49-F238E27FC236}">
                <a16:creationId xmlns:a16="http://schemas.microsoft.com/office/drawing/2014/main" id="{512133D1-8558-4677-8A04-A7F7E4B339DD}"/>
              </a:ext>
            </a:extLst>
          </p:cNvPr>
          <p:cNvSpPr/>
          <p:nvPr/>
        </p:nvSpPr>
        <p:spPr>
          <a:xfrm>
            <a:off x="9570856" y="3493711"/>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Q2</a:t>
            </a:r>
            <a:endParaRPr lang="zh-CN" altLang="en-US" dirty="0"/>
          </a:p>
        </p:txBody>
      </p:sp>
      <p:sp>
        <p:nvSpPr>
          <p:cNvPr id="28" name="矩形 27">
            <a:extLst>
              <a:ext uri="{FF2B5EF4-FFF2-40B4-BE49-F238E27FC236}">
                <a16:creationId xmlns:a16="http://schemas.microsoft.com/office/drawing/2014/main" id="{C297EE63-79BD-49B1-8B5A-24F730F24ACA}"/>
              </a:ext>
            </a:extLst>
          </p:cNvPr>
          <p:cNvSpPr/>
          <p:nvPr/>
        </p:nvSpPr>
        <p:spPr>
          <a:xfrm>
            <a:off x="9570856" y="3942900"/>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Q3</a:t>
            </a:r>
            <a:endParaRPr lang="zh-CN" altLang="en-US" dirty="0"/>
          </a:p>
        </p:txBody>
      </p:sp>
      <p:sp>
        <p:nvSpPr>
          <p:cNvPr id="55" name="文本框 54">
            <a:extLst>
              <a:ext uri="{FF2B5EF4-FFF2-40B4-BE49-F238E27FC236}">
                <a16:creationId xmlns:a16="http://schemas.microsoft.com/office/drawing/2014/main" id="{B8FB7BDA-61C8-4EA0-9189-1932B4460733}"/>
              </a:ext>
            </a:extLst>
          </p:cNvPr>
          <p:cNvSpPr txBox="1"/>
          <p:nvPr/>
        </p:nvSpPr>
        <p:spPr>
          <a:xfrm>
            <a:off x="838200" y="1309811"/>
            <a:ext cx="3877985" cy="584775"/>
          </a:xfrm>
          <a:prstGeom prst="rect">
            <a:avLst/>
          </a:prstGeom>
          <a:noFill/>
        </p:spPr>
        <p:txBody>
          <a:bodyPr wrap="none" rtlCol="0">
            <a:spAutoFit/>
          </a:bodyPr>
          <a:lstStyle/>
          <a:p>
            <a:pPr marL="285750" indent="-285750">
              <a:buFont typeface="Arial" panose="020B0604020202020204" pitchFamily="34" charset="0"/>
              <a:buChar char="•"/>
            </a:pPr>
            <a:r>
              <a:rPr lang="en-US" altLang="zh-CN" sz="3200" b="1" dirty="0"/>
              <a:t>Node Partition(NP)</a:t>
            </a:r>
            <a:endParaRPr lang="zh-CN" altLang="en-US" sz="3200" b="1" dirty="0"/>
          </a:p>
        </p:txBody>
      </p:sp>
      <p:sp>
        <p:nvSpPr>
          <p:cNvPr id="56" name="矩形 55">
            <a:extLst>
              <a:ext uri="{FF2B5EF4-FFF2-40B4-BE49-F238E27FC236}">
                <a16:creationId xmlns:a16="http://schemas.microsoft.com/office/drawing/2014/main" id="{8DB86010-FC64-44B2-82CB-6A2167CBE195}"/>
              </a:ext>
            </a:extLst>
          </p:cNvPr>
          <p:cNvSpPr/>
          <p:nvPr/>
        </p:nvSpPr>
        <p:spPr>
          <a:xfrm>
            <a:off x="1495313" y="2033196"/>
            <a:ext cx="1645920" cy="249577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a:extLst>
              <a:ext uri="{FF2B5EF4-FFF2-40B4-BE49-F238E27FC236}">
                <a16:creationId xmlns:a16="http://schemas.microsoft.com/office/drawing/2014/main" id="{B090CFC6-DD41-44A2-9069-2125BBC9D82B}"/>
              </a:ext>
            </a:extLst>
          </p:cNvPr>
          <p:cNvSpPr/>
          <p:nvPr/>
        </p:nvSpPr>
        <p:spPr>
          <a:xfrm>
            <a:off x="4024321" y="2045163"/>
            <a:ext cx="1645920" cy="249577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id="{AE6C5EEF-C7A6-4703-AD5D-3A63F9C3B544}"/>
              </a:ext>
            </a:extLst>
          </p:cNvPr>
          <p:cNvSpPr/>
          <p:nvPr/>
        </p:nvSpPr>
        <p:spPr>
          <a:xfrm>
            <a:off x="6553329" y="2045163"/>
            <a:ext cx="1645920" cy="249577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95578A30-D400-4366-8F8D-F222D0D8E3E1}"/>
              </a:ext>
            </a:extLst>
          </p:cNvPr>
          <p:cNvSpPr/>
          <p:nvPr/>
        </p:nvSpPr>
        <p:spPr>
          <a:xfrm>
            <a:off x="9159240" y="2045163"/>
            <a:ext cx="1645920" cy="2495774"/>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id="{F5D210EC-AD33-42EC-AD47-0563966EDAE2}"/>
              </a:ext>
            </a:extLst>
          </p:cNvPr>
          <p:cNvSpPr txBox="1"/>
          <p:nvPr/>
        </p:nvSpPr>
        <p:spPr>
          <a:xfrm>
            <a:off x="1969459" y="4667580"/>
            <a:ext cx="697627" cy="369332"/>
          </a:xfrm>
          <a:prstGeom prst="rect">
            <a:avLst/>
          </a:prstGeom>
          <a:noFill/>
        </p:spPr>
        <p:txBody>
          <a:bodyPr wrap="none" rtlCol="0">
            <a:spAutoFit/>
          </a:bodyPr>
          <a:lstStyle/>
          <a:p>
            <a:r>
              <a:rPr lang="en-US" altLang="zh-CN" b="1" dirty="0"/>
              <a:t>VW1</a:t>
            </a:r>
            <a:endParaRPr lang="zh-CN" altLang="en-US" b="1" dirty="0"/>
          </a:p>
        </p:txBody>
      </p:sp>
      <p:sp>
        <p:nvSpPr>
          <p:cNvPr id="61" name="文本框 60">
            <a:extLst>
              <a:ext uri="{FF2B5EF4-FFF2-40B4-BE49-F238E27FC236}">
                <a16:creationId xmlns:a16="http://schemas.microsoft.com/office/drawing/2014/main" id="{A9C560AB-CF53-4DC3-A7B6-6DA3F19905BF}"/>
              </a:ext>
            </a:extLst>
          </p:cNvPr>
          <p:cNvSpPr txBox="1"/>
          <p:nvPr/>
        </p:nvSpPr>
        <p:spPr>
          <a:xfrm>
            <a:off x="4498467" y="4667580"/>
            <a:ext cx="697627" cy="369332"/>
          </a:xfrm>
          <a:prstGeom prst="rect">
            <a:avLst/>
          </a:prstGeom>
          <a:noFill/>
        </p:spPr>
        <p:txBody>
          <a:bodyPr wrap="none" rtlCol="0">
            <a:spAutoFit/>
          </a:bodyPr>
          <a:lstStyle/>
          <a:p>
            <a:r>
              <a:rPr lang="en-US" altLang="zh-CN" b="1" dirty="0"/>
              <a:t>VW2</a:t>
            </a:r>
            <a:endParaRPr lang="zh-CN" altLang="en-US" b="1" dirty="0"/>
          </a:p>
        </p:txBody>
      </p:sp>
      <p:sp>
        <p:nvSpPr>
          <p:cNvPr id="62" name="文本框 61">
            <a:extLst>
              <a:ext uri="{FF2B5EF4-FFF2-40B4-BE49-F238E27FC236}">
                <a16:creationId xmlns:a16="http://schemas.microsoft.com/office/drawing/2014/main" id="{4A933E37-3296-4D21-B3F9-DCF88325D3F6}"/>
              </a:ext>
            </a:extLst>
          </p:cNvPr>
          <p:cNvSpPr txBox="1"/>
          <p:nvPr/>
        </p:nvSpPr>
        <p:spPr>
          <a:xfrm>
            <a:off x="7027475" y="4667580"/>
            <a:ext cx="697627" cy="369332"/>
          </a:xfrm>
          <a:prstGeom prst="rect">
            <a:avLst/>
          </a:prstGeom>
          <a:noFill/>
        </p:spPr>
        <p:txBody>
          <a:bodyPr wrap="none" rtlCol="0">
            <a:spAutoFit/>
          </a:bodyPr>
          <a:lstStyle/>
          <a:p>
            <a:r>
              <a:rPr lang="en-US" altLang="zh-CN" b="1" dirty="0"/>
              <a:t>VW3</a:t>
            </a:r>
            <a:endParaRPr lang="zh-CN" altLang="en-US" b="1" dirty="0"/>
          </a:p>
        </p:txBody>
      </p:sp>
      <p:sp>
        <p:nvSpPr>
          <p:cNvPr id="63" name="文本框 62">
            <a:extLst>
              <a:ext uri="{FF2B5EF4-FFF2-40B4-BE49-F238E27FC236}">
                <a16:creationId xmlns:a16="http://schemas.microsoft.com/office/drawing/2014/main" id="{99CB8185-A94E-4218-971F-A137AED97AA8}"/>
              </a:ext>
            </a:extLst>
          </p:cNvPr>
          <p:cNvSpPr txBox="1"/>
          <p:nvPr/>
        </p:nvSpPr>
        <p:spPr>
          <a:xfrm>
            <a:off x="9633386" y="4667580"/>
            <a:ext cx="697627" cy="369332"/>
          </a:xfrm>
          <a:prstGeom prst="rect">
            <a:avLst/>
          </a:prstGeom>
          <a:noFill/>
        </p:spPr>
        <p:txBody>
          <a:bodyPr wrap="none" rtlCol="0">
            <a:spAutoFit/>
          </a:bodyPr>
          <a:lstStyle/>
          <a:p>
            <a:r>
              <a:rPr lang="en-US" altLang="zh-CN" b="1" dirty="0"/>
              <a:t>VW4</a:t>
            </a:r>
            <a:endParaRPr lang="zh-CN" altLang="en-US" b="1" dirty="0"/>
          </a:p>
        </p:txBody>
      </p:sp>
      <p:sp>
        <p:nvSpPr>
          <p:cNvPr id="65" name="文本框 64">
            <a:extLst>
              <a:ext uri="{FF2B5EF4-FFF2-40B4-BE49-F238E27FC236}">
                <a16:creationId xmlns:a16="http://schemas.microsoft.com/office/drawing/2014/main" id="{4E40C631-45B1-4E9E-8CED-527B49CD4E19}"/>
              </a:ext>
            </a:extLst>
          </p:cNvPr>
          <p:cNvSpPr txBox="1"/>
          <p:nvPr/>
        </p:nvSpPr>
        <p:spPr>
          <a:xfrm>
            <a:off x="1495313" y="5260210"/>
            <a:ext cx="7245641"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t>Minimum communication overhead within VW </a:t>
            </a:r>
          </a:p>
          <a:p>
            <a:pPr marL="342900" indent="-342900">
              <a:buFont typeface="Arial" panose="020B0604020202020204" pitchFamily="34" charset="0"/>
              <a:buChar char="•"/>
            </a:pPr>
            <a:r>
              <a:rPr lang="en-US" altLang="zh-CN" sz="2400" dirty="0"/>
              <a:t>Performance of each virtual worker varies</a:t>
            </a:r>
          </a:p>
          <a:p>
            <a:pPr marL="342900" indent="-342900">
              <a:buFont typeface="Arial" panose="020B0604020202020204" pitchFamily="34" charset="0"/>
              <a:buChar char="•"/>
            </a:pPr>
            <a:r>
              <a:rPr lang="en-US" altLang="zh-CN" sz="2400" dirty="0"/>
              <a:t>Straggler may degrade performance with DP</a:t>
            </a:r>
            <a:endParaRPr lang="zh-CN" altLang="en-US" sz="2400" dirty="0"/>
          </a:p>
        </p:txBody>
      </p:sp>
    </p:spTree>
    <p:extLst>
      <p:ext uri="{BB962C8B-B14F-4D97-AF65-F5344CB8AC3E}">
        <p14:creationId xmlns:p14="http://schemas.microsoft.com/office/powerpoint/2010/main" val="709279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38</a:t>
            </a:fld>
            <a:endParaRPr lang="zh-CN" altLang="en-US" dirty="0"/>
          </a:p>
        </p:txBody>
      </p:sp>
      <p:sp>
        <p:nvSpPr>
          <p:cNvPr id="5" name="矩形: 圆角 4">
            <a:extLst>
              <a:ext uri="{FF2B5EF4-FFF2-40B4-BE49-F238E27FC236}">
                <a16:creationId xmlns:a16="http://schemas.microsoft.com/office/drawing/2014/main" id="{C4372ACF-3FB8-4B52-B783-BAB92EEC0D63}"/>
              </a:ext>
            </a:extLst>
          </p:cNvPr>
          <p:cNvSpPr/>
          <p:nvPr/>
        </p:nvSpPr>
        <p:spPr>
          <a:xfrm>
            <a:off x="1705297"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38C24A1E-E95E-4B92-8BD0-181AA39EE740}"/>
              </a:ext>
            </a:extLst>
          </p:cNvPr>
          <p:cNvSpPr txBox="1"/>
          <p:nvPr/>
        </p:nvSpPr>
        <p:spPr>
          <a:xfrm>
            <a:off x="1882243" y="2206498"/>
            <a:ext cx="889987" cy="369332"/>
          </a:xfrm>
          <a:prstGeom prst="rect">
            <a:avLst/>
          </a:prstGeom>
          <a:noFill/>
        </p:spPr>
        <p:txBody>
          <a:bodyPr wrap="none" rtlCol="0">
            <a:spAutoFit/>
          </a:bodyPr>
          <a:lstStyle/>
          <a:p>
            <a:r>
              <a:rPr lang="en-US" altLang="zh-CN" b="1" dirty="0"/>
              <a:t>Node-1</a:t>
            </a:r>
            <a:endParaRPr lang="zh-CN" altLang="en-US" b="1" dirty="0"/>
          </a:p>
        </p:txBody>
      </p:sp>
      <p:sp>
        <p:nvSpPr>
          <p:cNvPr id="7" name="矩形 6">
            <a:extLst>
              <a:ext uri="{FF2B5EF4-FFF2-40B4-BE49-F238E27FC236}">
                <a16:creationId xmlns:a16="http://schemas.microsoft.com/office/drawing/2014/main" id="{2FFD1A10-0212-4DA8-9689-4C59A291542A}"/>
              </a:ext>
            </a:extLst>
          </p:cNvPr>
          <p:cNvSpPr/>
          <p:nvPr/>
        </p:nvSpPr>
        <p:spPr>
          <a:xfrm>
            <a:off x="1882243" y="2595333"/>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V0</a:t>
            </a:r>
            <a:endParaRPr lang="zh-CN" altLang="en-US" dirty="0"/>
          </a:p>
        </p:txBody>
      </p:sp>
      <p:sp>
        <p:nvSpPr>
          <p:cNvPr id="8" name="矩形 7">
            <a:extLst>
              <a:ext uri="{FF2B5EF4-FFF2-40B4-BE49-F238E27FC236}">
                <a16:creationId xmlns:a16="http://schemas.microsoft.com/office/drawing/2014/main" id="{20DE11C7-BED2-4479-A85C-4C11637BD76B}"/>
              </a:ext>
            </a:extLst>
          </p:cNvPr>
          <p:cNvSpPr/>
          <p:nvPr/>
        </p:nvSpPr>
        <p:spPr>
          <a:xfrm>
            <a:off x="1882243" y="3044522"/>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V1</a:t>
            </a:r>
            <a:endParaRPr lang="zh-CN" altLang="en-US" dirty="0"/>
          </a:p>
        </p:txBody>
      </p:sp>
      <p:sp>
        <p:nvSpPr>
          <p:cNvPr id="9" name="矩形 8">
            <a:extLst>
              <a:ext uri="{FF2B5EF4-FFF2-40B4-BE49-F238E27FC236}">
                <a16:creationId xmlns:a16="http://schemas.microsoft.com/office/drawing/2014/main" id="{5E984F8F-0D10-4D9D-AE0C-C4DE17A5FAF6}"/>
              </a:ext>
            </a:extLst>
          </p:cNvPr>
          <p:cNvSpPr/>
          <p:nvPr/>
        </p:nvSpPr>
        <p:spPr>
          <a:xfrm>
            <a:off x="1882243" y="3493711"/>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V2</a:t>
            </a:r>
            <a:endParaRPr lang="zh-CN" altLang="en-US" dirty="0"/>
          </a:p>
        </p:txBody>
      </p:sp>
      <p:sp>
        <p:nvSpPr>
          <p:cNvPr id="10" name="矩形 9">
            <a:extLst>
              <a:ext uri="{FF2B5EF4-FFF2-40B4-BE49-F238E27FC236}">
                <a16:creationId xmlns:a16="http://schemas.microsoft.com/office/drawing/2014/main" id="{5B9D5AFC-5202-4247-B1E9-7E9C94E7DC08}"/>
              </a:ext>
            </a:extLst>
          </p:cNvPr>
          <p:cNvSpPr/>
          <p:nvPr/>
        </p:nvSpPr>
        <p:spPr>
          <a:xfrm>
            <a:off x="1882243" y="3942900"/>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V3</a:t>
            </a:r>
            <a:endParaRPr lang="zh-CN" altLang="en-US" dirty="0"/>
          </a:p>
        </p:txBody>
      </p:sp>
      <p:sp>
        <p:nvSpPr>
          <p:cNvPr id="11" name="矩形: 圆角 10">
            <a:extLst>
              <a:ext uri="{FF2B5EF4-FFF2-40B4-BE49-F238E27FC236}">
                <a16:creationId xmlns:a16="http://schemas.microsoft.com/office/drawing/2014/main" id="{7550C28A-0A8C-47D2-BE63-40CE21C339AE}"/>
              </a:ext>
            </a:extLst>
          </p:cNvPr>
          <p:cNvSpPr/>
          <p:nvPr/>
        </p:nvSpPr>
        <p:spPr>
          <a:xfrm>
            <a:off x="4225342"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527AE5C2-2F21-41CA-A64A-50A8090251FE}"/>
              </a:ext>
            </a:extLst>
          </p:cNvPr>
          <p:cNvSpPr txBox="1"/>
          <p:nvPr/>
        </p:nvSpPr>
        <p:spPr>
          <a:xfrm>
            <a:off x="4402288" y="2206498"/>
            <a:ext cx="889987" cy="369332"/>
          </a:xfrm>
          <a:prstGeom prst="rect">
            <a:avLst/>
          </a:prstGeom>
          <a:noFill/>
        </p:spPr>
        <p:txBody>
          <a:bodyPr wrap="none" rtlCol="0">
            <a:spAutoFit/>
          </a:bodyPr>
          <a:lstStyle/>
          <a:p>
            <a:r>
              <a:rPr lang="en-US" altLang="zh-CN" b="1" dirty="0"/>
              <a:t>Node-2</a:t>
            </a:r>
            <a:endParaRPr lang="zh-CN" altLang="en-US" b="1" dirty="0"/>
          </a:p>
        </p:txBody>
      </p:sp>
      <p:sp>
        <p:nvSpPr>
          <p:cNvPr id="13" name="矩形 12">
            <a:extLst>
              <a:ext uri="{FF2B5EF4-FFF2-40B4-BE49-F238E27FC236}">
                <a16:creationId xmlns:a16="http://schemas.microsoft.com/office/drawing/2014/main" id="{519B02FD-B166-46A1-A902-97C6A7F08353}"/>
              </a:ext>
            </a:extLst>
          </p:cNvPr>
          <p:cNvSpPr/>
          <p:nvPr/>
        </p:nvSpPr>
        <p:spPr>
          <a:xfrm>
            <a:off x="4402288" y="2595333"/>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R0</a:t>
            </a:r>
            <a:endParaRPr lang="zh-CN" altLang="en-US" dirty="0"/>
          </a:p>
        </p:txBody>
      </p:sp>
      <p:sp>
        <p:nvSpPr>
          <p:cNvPr id="14" name="矩形 13">
            <a:extLst>
              <a:ext uri="{FF2B5EF4-FFF2-40B4-BE49-F238E27FC236}">
                <a16:creationId xmlns:a16="http://schemas.microsoft.com/office/drawing/2014/main" id="{16F0982D-0317-4F70-B719-6E5DC560E282}"/>
              </a:ext>
            </a:extLst>
          </p:cNvPr>
          <p:cNvSpPr/>
          <p:nvPr/>
        </p:nvSpPr>
        <p:spPr>
          <a:xfrm>
            <a:off x="4402288" y="3044522"/>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R1</a:t>
            </a:r>
            <a:endParaRPr lang="zh-CN" altLang="en-US" dirty="0"/>
          </a:p>
        </p:txBody>
      </p:sp>
      <p:sp>
        <p:nvSpPr>
          <p:cNvPr id="15" name="矩形 14">
            <a:extLst>
              <a:ext uri="{FF2B5EF4-FFF2-40B4-BE49-F238E27FC236}">
                <a16:creationId xmlns:a16="http://schemas.microsoft.com/office/drawing/2014/main" id="{D8187C90-399D-49C2-9A67-3A8897B817EF}"/>
              </a:ext>
            </a:extLst>
          </p:cNvPr>
          <p:cNvSpPr/>
          <p:nvPr/>
        </p:nvSpPr>
        <p:spPr>
          <a:xfrm>
            <a:off x="4402288" y="3493711"/>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R2</a:t>
            </a:r>
            <a:endParaRPr lang="zh-CN" altLang="en-US" dirty="0"/>
          </a:p>
        </p:txBody>
      </p:sp>
      <p:sp>
        <p:nvSpPr>
          <p:cNvPr id="16" name="矩形 15">
            <a:extLst>
              <a:ext uri="{FF2B5EF4-FFF2-40B4-BE49-F238E27FC236}">
                <a16:creationId xmlns:a16="http://schemas.microsoft.com/office/drawing/2014/main" id="{5B1DEDB3-70C8-4672-8031-DD9FE405494E}"/>
              </a:ext>
            </a:extLst>
          </p:cNvPr>
          <p:cNvSpPr/>
          <p:nvPr/>
        </p:nvSpPr>
        <p:spPr>
          <a:xfrm>
            <a:off x="4402288" y="3942900"/>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R3</a:t>
            </a:r>
            <a:endParaRPr lang="zh-CN" altLang="en-US" dirty="0"/>
          </a:p>
        </p:txBody>
      </p:sp>
      <p:sp>
        <p:nvSpPr>
          <p:cNvPr id="17" name="矩形: 圆角 16">
            <a:extLst>
              <a:ext uri="{FF2B5EF4-FFF2-40B4-BE49-F238E27FC236}">
                <a16:creationId xmlns:a16="http://schemas.microsoft.com/office/drawing/2014/main" id="{BBD54D71-6CA8-4F9E-BADA-3DBFD15A3DD3}"/>
              </a:ext>
            </a:extLst>
          </p:cNvPr>
          <p:cNvSpPr/>
          <p:nvPr/>
        </p:nvSpPr>
        <p:spPr>
          <a:xfrm>
            <a:off x="6745388" y="2132375"/>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a:extLst>
              <a:ext uri="{FF2B5EF4-FFF2-40B4-BE49-F238E27FC236}">
                <a16:creationId xmlns:a16="http://schemas.microsoft.com/office/drawing/2014/main" id="{9C195C48-C442-4660-B0FF-95649B39B298}"/>
              </a:ext>
            </a:extLst>
          </p:cNvPr>
          <p:cNvSpPr txBox="1"/>
          <p:nvPr/>
        </p:nvSpPr>
        <p:spPr>
          <a:xfrm>
            <a:off x="6922334" y="2212479"/>
            <a:ext cx="889987" cy="369332"/>
          </a:xfrm>
          <a:prstGeom prst="rect">
            <a:avLst/>
          </a:prstGeom>
          <a:noFill/>
        </p:spPr>
        <p:txBody>
          <a:bodyPr wrap="none" rtlCol="0">
            <a:spAutoFit/>
          </a:bodyPr>
          <a:lstStyle/>
          <a:p>
            <a:r>
              <a:rPr lang="en-US" altLang="zh-CN" b="1" dirty="0"/>
              <a:t>Node-3</a:t>
            </a:r>
            <a:endParaRPr lang="zh-CN" altLang="en-US" b="1" dirty="0"/>
          </a:p>
        </p:txBody>
      </p:sp>
      <p:sp>
        <p:nvSpPr>
          <p:cNvPr id="19" name="矩形 18">
            <a:extLst>
              <a:ext uri="{FF2B5EF4-FFF2-40B4-BE49-F238E27FC236}">
                <a16:creationId xmlns:a16="http://schemas.microsoft.com/office/drawing/2014/main" id="{A58DBA5A-C350-407D-A962-F05EFC1A774D}"/>
              </a:ext>
            </a:extLst>
          </p:cNvPr>
          <p:cNvSpPr/>
          <p:nvPr/>
        </p:nvSpPr>
        <p:spPr>
          <a:xfrm>
            <a:off x="6922334" y="2601314"/>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G0</a:t>
            </a:r>
            <a:endParaRPr lang="zh-CN" altLang="en-US" dirty="0"/>
          </a:p>
        </p:txBody>
      </p:sp>
      <p:sp>
        <p:nvSpPr>
          <p:cNvPr id="20" name="矩形 19">
            <a:extLst>
              <a:ext uri="{FF2B5EF4-FFF2-40B4-BE49-F238E27FC236}">
                <a16:creationId xmlns:a16="http://schemas.microsoft.com/office/drawing/2014/main" id="{5DCBFFED-F2E7-49B1-88E3-AEF3482C1708}"/>
              </a:ext>
            </a:extLst>
          </p:cNvPr>
          <p:cNvSpPr/>
          <p:nvPr/>
        </p:nvSpPr>
        <p:spPr>
          <a:xfrm>
            <a:off x="6922334" y="3050503"/>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G1</a:t>
            </a:r>
            <a:endParaRPr lang="zh-CN" altLang="en-US" dirty="0"/>
          </a:p>
        </p:txBody>
      </p:sp>
      <p:sp>
        <p:nvSpPr>
          <p:cNvPr id="21" name="矩形 20">
            <a:extLst>
              <a:ext uri="{FF2B5EF4-FFF2-40B4-BE49-F238E27FC236}">
                <a16:creationId xmlns:a16="http://schemas.microsoft.com/office/drawing/2014/main" id="{055A0FEE-3ECB-4917-B71D-4C825D57CB6A}"/>
              </a:ext>
            </a:extLst>
          </p:cNvPr>
          <p:cNvSpPr/>
          <p:nvPr/>
        </p:nvSpPr>
        <p:spPr>
          <a:xfrm>
            <a:off x="6922334" y="3499692"/>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G2</a:t>
            </a:r>
            <a:endParaRPr lang="zh-CN" altLang="en-US" dirty="0"/>
          </a:p>
        </p:txBody>
      </p:sp>
      <p:sp>
        <p:nvSpPr>
          <p:cNvPr id="22" name="矩形 21">
            <a:extLst>
              <a:ext uri="{FF2B5EF4-FFF2-40B4-BE49-F238E27FC236}">
                <a16:creationId xmlns:a16="http://schemas.microsoft.com/office/drawing/2014/main" id="{E0604563-C02B-4440-91D2-FAEC4A3B3B85}"/>
              </a:ext>
            </a:extLst>
          </p:cNvPr>
          <p:cNvSpPr/>
          <p:nvPr/>
        </p:nvSpPr>
        <p:spPr>
          <a:xfrm>
            <a:off x="6922334" y="3948881"/>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G3</a:t>
            </a:r>
            <a:endParaRPr lang="zh-CN" altLang="en-US" dirty="0"/>
          </a:p>
        </p:txBody>
      </p:sp>
      <p:sp>
        <p:nvSpPr>
          <p:cNvPr id="23" name="矩形: 圆角 22">
            <a:extLst>
              <a:ext uri="{FF2B5EF4-FFF2-40B4-BE49-F238E27FC236}">
                <a16:creationId xmlns:a16="http://schemas.microsoft.com/office/drawing/2014/main" id="{ACB69774-9ADA-44E5-94E9-5D4FEC74B33F}"/>
              </a:ext>
            </a:extLst>
          </p:cNvPr>
          <p:cNvSpPr/>
          <p:nvPr/>
        </p:nvSpPr>
        <p:spPr>
          <a:xfrm>
            <a:off x="9393910" y="2126394"/>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文本框 23">
            <a:extLst>
              <a:ext uri="{FF2B5EF4-FFF2-40B4-BE49-F238E27FC236}">
                <a16:creationId xmlns:a16="http://schemas.microsoft.com/office/drawing/2014/main" id="{B12A9240-1DF0-490E-BAEF-46AEBAB47730}"/>
              </a:ext>
            </a:extLst>
          </p:cNvPr>
          <p:cNvSpPr txBox="1"/>
          <p:nvPr/>
        </p:nvSpPr>
        <p:spPr>
          <a:xfrm>
            <a:off x="9570856" y="2206498"/>
            <a:ext cx="889987" cy="369332"/>
          </a:xfrm>
          <a:prstGeom prst="rect">
            <a:avLst/>
          </a:prstGeom>
          <a:noFill/>
        </p:spPr>
        <p:txBody>
          <a:bodyPr wrap="none" rtlCol="0">
            <a:spAutoFit/>
          </a:bodyPr>
          <a:lstStyle/>
          <a:p>
            <a:r>
              <a:rPr lang="en-US" altLang="zh-CN" b="1" dirty="0"/>
              <a:t>Node-4</a:t>
            </a:r>
            <a:endParaRPr lang="zh-CN" altLang="en-US" b="1" dirty="0"/>
          </a:p>
        </p:txBody>
      </p:sp>
      <p:sp>
        <p:nvSpPr>
          <p:cNvPr id="25" name="矩形 24">
            <a:extLst>
              <a:ext uri="{FF2B5EF4-FFF2-40B4-BE49-F238E27FC236}">
                <a16:creationId xmlns:a16="http://schemas.microsoft.com/office/drawing/2014/main" id="{87075631-47EC-47A8-ACC6-46C1C6C72914}"/>
              </a:ext>
            </a:extLst>
          </p:cNvPr>
          <p:cNvSpPr/>
          <p:nvPr/>
        </p:nvSpPr>
        <p:spPr>
          <a:xfrm>
            <a:off x="9570856" y="2595333"/>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Q0</a:t>
            </a:r>
            <a:endParaRPr lang="zh-CN" altLang="en-US" dirty="0"/>
          </a:p>
        </p:txBody>
      </p:sp>
      <p:sp>
        <p:nvSpPr>
          <p:cNvPr id="26" name="矩形 25">
            <a:extLst>
              <a:ext uri="{FF2B5EF4-FFF2-40B4-BE49-F238E27FC236}">
                <a16:creationId xmlns:a16="http://schemas.microsoft.com/office/drawing/2014/main" id="{DF296FF9-4F34-48EC-80A2-2EAE8BEB4D9E}"/>
              </a:ext>
            </a:extLst>
          </p:cNvPr>
          <p:cNvSpPr/>
          <p:nvPr/>
        </p:nvSpPr>
        <p:spPr>
          <a:xfrm>
            <a:off x="9570856" y="3044522"/>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Q1</a:t>
            </a:r>
            <a:endParaRPr lang="zh-CN" altLang="en-US" dirty="0"/>
          </a:p>
        </p:txBody>
      </p:sp>
      <p:sp>
        <p:nvSpPr>
          <p:cNvPr id="27" name="矩形 26">
            <a:extLst>
              <a:ext uri="{FF2B5EF4-FFF2-40B4-BE49-F238E27FC236}">
                <a16:creationId xmlns:a16="http://schemas.microsoft.com/office/drawing/2014/main" id="{512133D1-8558-4677-8A04-A7F7E4B339DD}"/>
              </a:ext>
            </a:extLst>
          </p:cNvPr>
          <p:cNvSpPr/>
          <p:nvPr/>
        </p:nvSpPr>
        <p:spPr>
          <a:xfrm>
            <a:off x="9570856" y="3493711"/>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Q2</a:t>
            </a:r>
            <a:endParaRPr lang="zh-CN" altLang="en-US" dirty="0"/>
          </a:p>
        </p:txBody>
      </p:sp>
      <p:sp>
        <p:nvSpPr>
          <p:cNvPr id="28" name="矩形 27">
            <a:extLst>
              <a:ext uri="{FF2B5EF4-FFF2-40B4-BE49-F238E27FC236}">
                <a16:creationId xmlns:a16="http://schemas.microsoft.com/office/drawing/2014/main" id="{C297EE63-79BD-49B1-8B5A-24F730F24ACA}"/>
              </a:ext>
            </a:extLst>
          </p:cNvPr>
          <p:cNvSpPr/>
          <p:nvPr/>
        </p:nvSpPr>
        <p:spPr>
          <a:xfrm>
            <a:off x="9570856" y="3942900"/>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Q3</a:t>
            </a:r>
            <a:endParaRPr lang="zh-CN" altLang="en-US" dirty="0"/>
          </a:p>
        </p:txBody>
      </p:sp>
      <p:sp>
        <p:nvSpPr>
          <p:cNvPr id="55" name="文本框 54">
            <a:extLst>
              <a:ext uri="{FF2B5EF4-FFF2-40B4-BE49-F238E27FC236}">
                <a16:creationId xmlns:a16="http://schemas.microsoft.com/office/drawing/2014/main" id="{B8FB7BDA-61C8-4EA0-9189-1932B4460733}"/>
              </a:ext>
            </a:extLst>
          </p:cNvPr>
          <p:cNvSpPr txBox="1"/>
          <p:nvPr/>
        </p:nvSpPr>
        <p:spPr>
          <a:xfrm>
            <a:off x="838200" y="1309811"/>
            <a:ext cx="3991798" cy="584775"/>
          </a:xfrm>
          <a:prstGeom prst="rect">
            <a:avLst/>
          </a:prstGeom>
          <a:noFill/>
        </p:spPr>
        <p:txBody>
          <a:bodyPr wrap="none" rtlCol="0">
            <a:spAutoFit/>
          </a:bodyPr>
          <a:lstStyle/>
          <a:p>
            <a:pPr marL="285750" indent="-285750">
              <a:buFont typeface="Arial" panose="020B0604020202020204" pitchFamily="34" charset="0"/>
              <a:buChar char="•"/>
            </a:pPr>
            <a:r>
              <a:rPr lang="en-US" altLang="zh-CN" sz="3200" b="1" dirty="0"/>
              <a:t>Equal Partition(EP)</a:t>
            </a:r>
            <a:endParaRPr lang="zh-CN" altLang="en-US" sz="3200" b="1" dirty="0"/>
          </a:p>
        </p:txBody>
      </p:sp>
      <p:sp>
        <p:nvSpPr>
          <p:cNvPr id="56" name="矩形 55">
            <a:extLst>
              <a:ext uri="{FF2B5EF4-FFF2-40B4-BE49-F238E27FC236}">
                <a16:creationId xmlns:a16="http://schemas.microsoft.com/office/drawing/2014/main" id="{8DB86010-FC64-44B2-82CB-6A2167CBE195}"/>
              </a:ext>
            </a:extLst>
          </p:cNvPr>
          <p:cNvSpPr/>
          <p:nvPr/>
        </p:nvSpPr>
        <p:spPr>
          <a:xfrm>
            <a:off x="1495312" y="2575830"/>
            <a:ext cx="9309847" cy="410087"/>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id="{F5D210EC-AD33-42EC-AD47-0563966EDAE2}"/>
              </a:ext>
            </a:extLst>
          </p:cNvPr>
          <p:cNvSpPr txBox="1"/>
          <p:nvPr/>
        </p:nvSpPr>
        <p:spPr>
          <a:xfrm>
            <a:off x="772011" y="2616585"/>
            <a:ext cx="697627" cy="369332"/>
          </a:xfrm>
          <a:prstGeom prst="rect">
            <a:avLst/>
          </a:prstGeom>
          <a:noFill/>
        </p:spPr>
        <p:txBody>
          <a:bodyPr wrap="none" rtlCol="0">
            <a:spAutoFit/>
          </a:bodyPr>
          <a:lstStyle/>
          <a:p>
            <a:r>
              <a:rPr lang="en-US" altLang="zh-CN" b="1" dirty="0"/>
              <a:t>VW1</a:t>
            </a:r>
            <a:endParaRPr lang="zh-CN" altLang="en-US" b="1" dirty="0"/>
          </a:p>
        </p:txBody>
      </p:sp>
      <p:sp>
        <p:nvSpPr>
          <p:cNvPr id="61" name="文本框 60">
            <a:extLst>
              <a:ext uri="{FF2B5EF4-FFF2-40B4-BE49-F238E27FC236}">
                <a16:creationId xmlns:a16="http://schemas.microsoft.com/office/drawing/2014/main" id="{A9C560AB-CF53-4DC3-A7B6-6DA3F19905BF}"/>
              </a:ext>
            </a:extLst>
          </p:cNvPr>
          <p:cNvSpPr txBox="1"/>
          <p:nvPr/>
        </p:nvSpPr>
        <p:spPr>
          <a:xfrm>
            <a:off x="758212" y="3043283"/>
            <a:ext cx="697627" cy="369332"/>
          </a:xfrm>
          <a:prstGeom prst="rect">
            <a:avLst/>
          </a:prstGeom>
          <a:noFill/>
        </p:spPr>
        <p:txBody>
          <a:bodyPr wrap="none" rtlCol="0">
            <a:spAutoFit/>
          </a:bodyPr>
          <a:lstStyle/>
          <a:p>
            <a:r>
              <a:rPr lang="en-US" altLang="zh-CN" b="1" dirty="0"/>
              <a:t>VW2</a:t>
            </a:r>
            <a:endParaRPr lang="zh-CN" altLang="en-US" b="1" dirty="0"/>
          </a:p>
        </p:txBody>
      </p:sp>
      <p:sp>
        <p:nvSpPr>
          <p:cNvPr id="62" name="文本框 61">
            <a:extLst>
              <a:ext uri="{FF2B5EF4-FFF2-40B4-BE49-F238E27FC236}">
                <a16:creationId xmlns:a16="http://schemas.microsoft.com/office/drawing/2014/main" id="{4A933E37-3296-4D21-B3F9-DCF88325D3F6}"/>
              </a:ext>
            </a:extLst>
          </p:cNvPr>
          <p:cNvSpPr txBox="1"/>
          <p:nvPr/>
        </p:nvSpPr>
        <p:spPr>
          <a:xfrm>
            <a:off x="754849" y="3503094"/>
            <a:ext cx="697627" cy="369332"/>
          </a:xfrm>
          <a:prstGeom prst="rect">
            <a:avLst/>
          </a:prstGeom>
          <a:noFill/>
        </p:spPr>
        <p:txBody>
          <a:bodyPr wrap="none" rtlCol="0">
            <a:spAutoFit/>
          </a:bodyPr>
          <a:lstStyle/>
          <a:p>
            <a:r>
              <a:rPr lang="en-US" altLang="zh-CN" b="1" dirty="0"/>
              <a:t>VW3</a:t>
            </a:r>
            <a:endParaRPr lang="zh-CN" altLang="en-US" b="1" dirty="0"/>
          </a:p>
        </p:txBody>
      </p:sp>
      <p:sp>
        <p:nvSpPr>
          <p:cNvPr id="63" name="文本框 62">
            <a:extLst>
              <a:ext uri="{FF2B5EF4-FFF2-40B4-BE49-F238E27FC236}">
                <a16:creationId xmlns:a16="http://schemas.microsoft.com/office/drawing/2014/main" id="{99CB8185-A94E-4218-971F-A137AED97AA8}"/>
              </a:ext>
            </a:extLst>
          </p:cNvPr>
          <p:cNvSpPr txBox="1"/>
          <p:nvPr/>
        </p:nvSpPr>
        <p:spPr>
          <a:xfrm>
            <a:off x="754849" y="3967318"/>
            <a:ext cx="697627" cy="369332"/>
          </a:xfrm>
          <a:prstGeom prst="rect">
            <a:avLst/>
          </a:prstGeom>
          <a:noFill/>
        </p:spPr>
        <p:txBody>
          <a:bodyPr wrap="none" rtlCol="0">
            <a:spAutoFit/>
          </a:bodyPr>
          <a:lstStyle/>
          <a:p>
            <a:r>
              <a:rPr lang="en-US" altLang="zh-CN" b="1" dirty="0"/>
              <a:t>VW4</a:t>
            </a:r>
            <a:endParaRPr lang="zh-CN" altLang="en-US" b="1" dirty="0"/>
          </a:p>
        </p:txBody>
      </p:sp>
      <p:sp>
        <p:nvSpPr>
          <p:cNvPr id="65" name="文本框 64">
            <a:extLst>
              <a:ext uri="{FF2B5EF4-FFF2-40B4-BE49-F238E27FC236}">
                <a16:creationId xmlns:a16="http://schemas.microsoft.com/office/drawing/2014/main" id="{4E40C631-45B1-4E9E-8CED-527B49CD4E19}"/>
              </a:ext>
            </a:extLst>
          </p:cNvPr>
          <p:cNvSpPr txBox="1"/>
          <p:nvPr/>
        </p:nvSpPr>
        <p:spPr>
          <a:xfrm>
            <a:off x="1319515" y="4997125"/>
            <a:ext cx="7245641"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dirty="0"/>
              <a:t>Performance will be same across the VWs</a:t>
            </a:r>
          </a:p>
          <a:p>
            <a:pPr marL="342900" indent="-342900">
              <a:buFont typeface="Arial" panose="020B0604020202020204" pitchFamily="34" charset="0"/>
              <a:buChar char="•"/>
            </a:pPr>
            <a:r>
              <a:rPr lang="en-US" altLang="zh-CN" sz="2400" dirty="0"/>
              <a:t>Mitigates the straggler problem </a:t>
            </a:r>
          </a:p>
          <a:p>
            <a:pPr marL="342900" indent="-342900">
              <a:buFont typeface="Arial" panose="020B0604020202020204" pitchFamily="34" charset="0"/>
              <a:buChar char="•"/>
            </a:pPr>
            <a:r>
              <a:rPr lang="en-US" altLang="zh-CN" sz="2400" dirty="0"/>
              <a:t>High communication overhead within each VW</a:t>
            </a:r>
          </a:p>
        </p:txBody>
      </p:sp>
      <p:sp>
        <p:nvSpPr>
          <p:cNvPr id="38" name="矩形 37">
            <a:extLst>
              <a:ext uri="{FF2B5EF4-FFF2-40B4-BE49-F238E27FC236}">
                <a16:creationId xmlns:a16="http://schemas.microsoft.com/office/drawing/2014/main" id="{910494A4-1012-40DA-97C5-0FC09FD2B433}"/>
              </a:ext>
            </a:extLst>
          </p:cNvPr>
          <p:cNvSpPr/>
          <p:nvPr/>
        </p:nvSpPr>
        <p:spPr>
          <a:xfrm>
            <a:off x="1488952" y="3019285"/>
            <a:ext cx="9309847" cy="410087"/>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51EE2AD7-A7D9-4E37-8FCB-2A5BB844E20F}"/>
              </a:ext>
            </a:extLst>
          </p:cNvPr>
          <p:cNvSpPr/>
          <p:nvPr/>
        </p:nvSpPr>
        <p:spPr>
          <a:xfrm>
            <a:off x="1486452" y="3462339"/>
            <a:ext cx="9309847" cy="410087"/>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a:extLst>
              <a:ext uri="{FF2B5EF4-FFF2-40B4-BE49-F238E27FC236}">
                <a16:creationId xmlns:a16="http://schemas.microsoft.com/office/drawing/2014/main" id="{DDEBF3F5-887C-4F88-9343-90BBCBCEC154}"/>
              </a:ext>
            </a:extLst>
          </p:cNvPr>
          <p:cNvSpPr/>
          <p:nvPr/>
        </p:nvSpPr>
        <p:spPr>
          <a:xfrm>
            <a:off x="1495312" y="3949029"/>
            <a:ext cx="9309847" cy="410087"/>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07823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en-US" altLang="zh-CN" dirty="0"/>
              <a:t>Evaluation</a:t>
            </a:r>
            <a:endParaRPr lang="zh-CN" altLang="en-US" dirty="0"/>
          </a:p>
        </p:txBody>
      </p:sp>
      <p:sp>
        <p:nvSpPr>
          <p:cNvPr id="7" name="内容占位符 6"/>
          <p:cNvSpPr>
            <a:spLocks noGrp="1"/>
          </p:cNvSpPr>
          <p:nvPr>
            <p:ph idx="1"/>
          </p:nvPr>
        </p:nvSpPr>
        <p:spPr/>
        <p:txBody>
          <a:bodyPr/>
          <a:lstStyle/>
          <a:p>
            <a:r>
              <a:rPr lang="en-US" altLang="zh-CN" dirty="0"/>
              <a:t>Hybrid Distribution</a:t>
            </a:r>
            <a:endParaRPr lang="zh-CN" altLang="en-US" dirty="0"/>
          </a:p>
        </p:txBody>
      </p:sp>
      <p:sp>
        <p:nvSpPr>
          <p:cNvPr id="8" name="灯片编号占位符 7"/>
          <p:cNvSpPr>
            <a:spLocks noGrp="1"/>
          </p:cNvSpPr>
          <p:nvPr>
            <p:ph type="sldNum" sz="quarter" idx="12"/>
          </p:nvPr>
        </p:nvSpPr>
        <p:spPr/>
        <p:txBody>
          <a:bodyPr/>
          <a:lstStyle/>
          <a:p>
            <a:fld id="{9121FD29-422F-4C06-A400-AB8263BE8C66}" type="slidenum">
              <a:rPr lang="zh-CN" altLang="en-US" smtClean="0"/>
              <a:t>39</a:t>
            </a:fld>
            <a:endParaRPr lang="zh-CN" altLang="en-US"/>
          </a:p>
        </p:txBody>
      </p:sp>
      <p:sp>
        <p:nvSpPr>
          <p:cNvPr id="5" name="矩形: 圆角 4">
            <a:extLst>
              <a:ext uri="{FF2B5EF4-FFF2-40B4-BE49-F238E27FC236}">
                <a16:creationId xmlns:a16="http://schemas.microsoft.com/office/drawing/2014/main" id="{1D6A3BE9-3DA3-400C-A845-031D2180A994}"/>
              </a:ext>
            </a:extLst>
          </p:cNvPr>
          <p:cNvSpPr/>
          <p:nvPr/>
        </p:nvSpPr>
        <p:spPr>
          <a:xfrm>
            <a:off x="1273886" y="1831101"/>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4C93F684-BB4B-43D0-9F37-BE6DBE0DBD39}"/>
              </a:ext>
            </a:extLst>
          </p:cNvPr>
          <p:cNvSpPr txBox="1"/>
          <p:nvPr/>
        </p:nvSpPr>
        <p:spPr>
          <a:xfrm>
            <a:off x="1450832" y="1911205"/>
            <a:ext cx="889987" cy="369332"/>
          </a:xfrm>
          <a:prstGeom prst="rect">
            <a:avLst/>
          </a:prstGeom>
          <a:noFill/>
        </p:spPr>
        <p:txBody>
          <a:bodyPr wrap="none" rtlCol="0">
            <a:spAutoFit/>
          </a:bodyPr>
          <a:lstStyle/>
          <a:p>
            <a:r>
              <a:rPr lang="en-US" altLang="zh-CN" b="1" dirty="0"/>
              <a:t>Node-1</a:t>
            </a:r>
            <a:endParaRPr lang="zh-CN" altLang="en-US" b="1" dirty="0"/>
          </a:p>
        </p:txBody>
      </p:sp>
      <p:sp>
        <p:nvSpPr>
          <p:cNvPr id="10" name="矩形 9">
            <a:extLst>
              <a:ext uri="{FF2B5EF4-FFF2-40B4-BE49-F238E27FC236}">
                <a16:creationId xmlns:a16="http://schemas.microsoft.com/office/drawing/2014/main" id="{38AC2B79-CDD8-40FA-90C2-556E3D9CE0E3}"/>
              </a:ext>
            </a:extLst>
          </p:cNvPr>
          <p:cNvSpPr/>
          <p:nvPr/>
        </p:nvSpPr>
        <p:spPr>
          <a:xfrm>
            <a:off x="1450832" y="2300040"/>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V0</a:t>
            </a:r>
            <a:endParaRPr lang="zh-CN" altLang="en-US" dirty="0"/>
          </a:p>
        </p:txBody>
      </p:sp>
      <p:sp>
        <p:nvSpPr>
          <p:cNvPr id="11" name="矩形 10">
            <a:extLst>
              <a:ext uri="{FF2B5EF4-FFF2-40B4-BE49-F238E27FC236}">
                <a16:creationId xmlns:a16="http://schemas.microsoft.com/office/drawing/2014/main" id="{0C3F9A28-480C-4009-A630-6099F02A24EB}"/>
              </a:ext>
            </a:extLst>
          </p:cNvPr>
          <p:cNvSpPr/>
          <p:nvPr/>
        </p:nvSpPr>
        <p:spPr>
          <a:xfrm>
            <a:off x="1450832" y="2749229"/>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V1</a:t>
            </a:r>
            <a:endParaRPr lang="zh-CN" altLang="en-US" dirty="0"/>
          </a:p>
        </p:txBody>
      </p:sp>
      <p:sp>
        <p:nvSpPr>
          <p:cNvPr id="12" name="矩形 11">
            <a:extLst>
              <a:ext uri="{FF2B5EF4-FFF2-40B4-BE49-F238E27FC236}">
                <a16:creationId xmlns:a16="http://schemas.microsoft.com/office/drawing/2014/main" id="{DFA9FEEE-F76D-43C9-BD83-C9AE657EB731}"/>
              </a:ext>
            </a:extLst>
          </p:cNvPr>
          <p:cNvSpPr/>
          <p:nvPr/>
        </p:nvSpPr>
        <p:spPr>
          <a:xfrm>
            <a:off x="1450832" y="3198418"/>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V2</a:t>
            </a:r>
            <a:endParaRPr lang="zh-CN" altLang="en-US" dirty="0"/>
          </a:p>
        </p:txBody>
      </p:sp>
      <p:sp>
        <p:nvSpPr>
          <p:cNvPr id="13" name="矩形 12">
            <a:extLst>
              <a:ext uri="{FF2B5EF4-FFF2-40B4-BE49-F238E27FC236}">
                <a16:creationId xmlns:a16="http://schemas.microsoft.com/office/drawing/2014/main" id="{3D1DCC1C-CC74-4C43-AFF7-5DDBF7F55CEE}"/>
              </a:ext>
            </a:extLst>
          </p:cNvPr>
          <p:cNvSpPr/>
          <p:nvPr/>
        </p:nvSpPr>
        <p:spPr>
          <a:xfrm>
            <a:off x="1450832" y="3647607"/>
            <a:ext cx="889987" cy="369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V3</a:t>
            </a:r>
            <a:endParaRPr lang="zh-CN" altLang="en-US" dirty="0"/>
          </a:p>
        </p:txBody>
      </p:sp>
      <p:sp>
        <p:nvSpPr>
          <p:cNvPr id="14" name="矩形: 圆角 13">
            <a:extLst>
              <a:ext uri="{FF2B5EF4-FFF2-40B4-BE49-F238E27FC236}">
                <a16:creationId xmlns:a16="http://schemas.microsoft.com/office/drawing/2014/main" id="{3DB5E8C8-1A16-4A78-BF1E-2A3DD242AD82}"/>
              </a:ext>
            </a:extLst>
          </p:cNvPr>
          <p:cNvSpPr/>
          <p:nvPr/>
        </p:nvSpPr>
        <p:spPr>
          <a:xfrm>
            <a:off x="1269750" y="4234252"/>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a:extLst>
              <a:ext uri="{FF2B5EF4-FFF2-40B4-BE49-F238E27FC236}">
                <a16:creationId xmlns:a16="http://schemas.microsoft.com/office/drawing/2014/main" id="{9D59434B-013E-45E6-839D-1BE0E470B3B2}"/>
              </a:ext>
            </a:extLst>
          </p:cNvPr>
          <p:cNvSpPr txBox="1"/>
          <p:nvPr/>
        </p:nvSpPr>
        <p:spPr>
          <a:xfrm>
            <a:off x="1446696" y="4314356"/>
            <a:ext cx="889987" cy="369332"/>
          </a:xfrm>
          <a:prstGeom prst="rect">
            <a:avLst/>
          </a:prstGeom>
          <a:noFill/>
        </p:spPr>
        <p:txBody>
          <a:bodyPr wrap="none" rtlCol="0">
            <a:spAutoFit/>
          </a:bodyPr>
          <a:lstStyle/>
          <a:p>
            <a:r>
              <a:rPr lang="en-US" altLang="zh-CN" b="1" dirty="0"/>
              <a:t>Node-2</a:t>
            </a:r>
            <a:endParaRPr lang="zh-CN" altLang="en-US" b="1" dirty="0"/>
          </a:p>
        </p:txBody>
      </p:sp>
      <p:sp>
        <p:nvSpPr>
          <p:cNvPr id="16" name="矩形 15">
            <a:extLst>
              <a:ext uri="{FF2B5EF4-FFF2-40B4-BE49-F238E27FC236}">
                <a16:creationId xmlns:a16="http://schemas.microsoft.com/office/drawing/2014/main" id="{2458AA99-E429-4EBA-98B1-77B9464BEA67}"/>
              </a:ext>
            </a:extLst>
          </p:cNvPr>
          <p:cNvSpPr/>
          <p:nvPr/>
        </p:nvSpPr>
        <p:spPr>
          <a:xfrm>
            <a:off x="1446696" y="4703191"/>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R0</a:t>
            </a:r>
            <a:endParaRPr lang="zh-CN" altLang="en-US" dirty="0"/>
          </a:p>
        </p:txBody>
      </p:sp>
      <p:sp>
        <p:nvSpPr>
          <p:cNvPr id="17" name="矩形 16">
            <a:extLst>
              <a:ext uri="{FF2B5EF4-FFF2-40B4-BE49-F238E27FC236}">
                <a16:creationId xmlns:a16="http://schemas.microsoft.com/office/drawing/2014/main" id="{A68147C3-1EE4-4682-BFAF-A45CEEEBDBF9}"/>
              </a:ext>
            </a:extLst>
          </p:cNvPr>
          <p:cNvSpPr/>
          <p:nvPr/>
        </p:nvSpPr>
        <p:spPr>
          <a:xfrm>
            <a:off x="1446696" y="5152380"/>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R1</a:t>
            </a:r>
            <a:endParaRPr lang="zh-CN" altLang="en-US" dirty="0"/>
          </a:p>
        </p:txBody>
      </p:sp>
      <p:sp>
        <p:nvSpPr>
          <p:cNvPr id="18" name="矩形 17">
            <a:extLst>
              <a:ext uri="{FF2B5EF4-FFF2-40B4-BE49-F238E27FC236}">
                <a16:creationId xmlns:a16="http://schemas.microsoft.com/office/drawing/2014/main" id="{37712240-37EF-4EC0-BF2E-8823F974A26C}"/>
              </a:ext>
            </a:extLst>
          </p:cNvPr>
          <p:cNvSpPr/>
          <p:nvPr/>
        </p:nvSpPr>
        <p:spPr>
          <a:xfrm>
            <a:off x="1446696" y="5601569"/>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R2</a:t>
            </a:r>
            <a:endParaRPr lang="zh-CN" altLang="en-US" dirty="0"/>
          </a:p>
        </p:txBody>
      </p:sp>
      <p:sp>
        <p:nvSpPr>
          <p:cNvPr id="19" name="矩形 18">
            <a:extLst>
              <a:ext uri="{FF2B5EF4-FFF2-40B4-BE49-F238E27FC236}">
                <a16:creationId xmlns:a16="http://schemas.microsoft.com/office/drawing/2014/main" id="{CFEDD47E-9315-4C86-92B9-896B63DE1275}"/>
              </a:ext>
            </a:extLst>
          </p:cNvPr>
          <p:cNvSpPr/>
          <p:nvPr/>
        </p:nvSpPr>
        <p:spPr>
          <a:xfrm>
            <a:off x="1446696" y="6050758"/>
            <a:ext cx="889987" cy="3693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R3</a:t>
            </a:r>
            <a:endParaRPr lang="zh-CN" altLang="en-US" dirty="0"/>
          </a:p>
        </p:txBody>
      </p:sp>
      <p:sp>
        <p:nvSpPr>
          <p:cNvPr id="20" name="矩形: 圆角 19">
            <a:extLst>
              <a:ext uri="{FF2B5EF4-FFF2-40B4-BE49-F238E27FC236}">
                <a16:creationId xmlns:a16="http://schemas.microsoft.com/office/drawing/2014/main" id="{B17A3EDD-D029-44E8-A113-6AC38D23EA50}"/>
              </a:ext>
            </a:extLst>
          </p:cNvPr>
          <p:cNvSpPr/>
          <p:nvPr/>
        </p:nvSpPr>
        <p:spPr>
          <a:xfrm>
            <a:off x="2700858" y="4234252"/>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852C61DE-7D8F-47C6-ACD8-77C0DCDE1076}"/>
              </a:ext>
            </a:extLst>
          </p:cNvPr>
          <p:cNvSpPr txBox="1"/>
          <p:nvPr/>
        </p:nvSpPr>
        <p:spPr>
          <a:xfrm>
            <a:off x="2877804" y="4314356"/>
            <a:ext cx="889987" cy="369332"/>
          </a:xfrm>
          <a:prstGeom prst="rect">
            <a:avLst/>
          </a:prstGeom>
          <a:noFill/>
        </p:spPr>
        <p:txBody>
          <a:bodyPr wrap="none" rtlCol="0">
            <a:spAutoFit/>
          </a:bodyPr>
          <a:lstStyle/>
          <a:p>
            <a:r>
              <a:rPr lang="en-US" altLang="zh-CN" b="1" dirty="0"/>
              <a:t>Node-3</a:t>
            </a:r>
            <a:endParaRPr lang="zh-CN" altLang="en-US" b="1" dirty="0"/>
          </a:p>
        </p:txBody>
      </p:sp>
      <p:sp>
        <p:nvSpPr>
          <p:cNvPr id="22" name="矩形 21">
            <a:extLst>
              <a:ext uri="{FF2B5EF4-FFF2-40B4-BE49-F238E27FC236}">
                <a16:creationId xmlns:a16="http://schemas.microsoft.com/office/drawing/2014/main" id="{62E23B81-FAF0-4405-AE1A-DD6019F4B5F6}"/>
              </a:ext>
            </a:extLst>
          </p:cNvPr>
          <p:cNvSpPr/>
          <p:nvPr/>
        </p:nvSpPr>
        <p:spPr>
          <a:xfrm>
            <a:off x="2877804" y="4703191"/>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G0</a:t>
            </a:r>
            <a:endParaRPr lang="zh-CN" altLang="en-US" dirty="0"/>
          </a:p>
        </p:txBody>
      </p:sp>
      <p:sp>
        <p:nvSpPr>
          <p:cNvPr id="23" name="矩形 22">
            <a:extLst>
              <a:ext uri="{FF2B5EF4-FFF2-40B4-BE49-F238E27FC236}">
                <a16:creationId xmlns:a16="http://schemas.microsoft.com/office/drawing/2014/main" id="{644E46E0-DD07-4A45-9921-85DF281DD59A}"/>
              </a:ext>
            </a:extLst>
          </p:cNvPr>
          <p:cNvSpPr/>
          <p:nvPr/>
        </p:nvSpPr>
        <p:spPr>
          <a:xfrm>
            <a:off x="2877804" y="5152380"/>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G1</a:t>
            </a:r>
            <a:endParaRPr lang="zh-CN" altLang="en-US" dirty="0"/>
          </a:p>
        </p:txBody>
      </p:sp>
      <p:sp>
        <p:nvSpPr>
          <p:cNvPr id="24" name="矩形 23">
            <a:extLst>
              <a:ext uri="{FF2B5EF4-FFF2-40B4-BE49-F238E27FC236}">
                <a16:creationId xmlns:a16="http://schemas.microsoft.com/office/drawing/2014/main" id="{E3ED992C-126D-482E-9575-AA36653F4979}"/>
              </a:ext>
            </a:extLst>
          </p:cNvPr>
          <p:cNvSpPr/>
          <p:nvPr/>
        </p:nvSpPr>
        <p:spPr>
          <a:xfrm>
            <a:off x="2877804" y="5601569"/>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G2</a:t>
            </a:r>
            <a:endParaRPr lang="zh-CN" altLang="en-US" dirty="0"/>
          </a:p>
        </p:txBody>
      </p:sp>
      <p:sp>
        <p:nvSpPr>
          <p:cNvPr id="25" name="矩形 24">
            <a:extLst>
              <a:ext uri="{FF2B5EF4-FFF2-40B4-BE49-F238E27FC236}">
                <a16:creationId xmlns:a16="http://schemas.microsoft.com/office/drawing/2014/main" id="{ACB01645-6079-4841-AE61-A38A405EE434}"/>
              </a:ext>
            </a:extLst>
          </p:cNvPr>
          <p:cNvSpPr/>
          <p:nvPr/>
        </p:nvSpPr>
        <p:spPr>
          <a:xfrm>
            <a:off x="2877804" y="6050758"/>
            <a:ext cx="889987" cy="369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G3</a:t>
            </a:r>
            <a:endParaRPr lang="zh-CN" altLang="en-US" dirty="0"/>
          </a:p>
        </p:txBody>
      </p:sp>
      <p:sp>
        <p:nvSpPr>
          <p:cNvPr id="26" name="矩形: 圆角 25">
            <a:extLst>
              <a:ext uri="{FF2B5EF4-FFF2-40B4-BE49-F238E27FC236}">
                <a16:creationId xmlns:a16="http://schemas.microsoft.com/office/drawing/2014/main" id="{5B26F1DE-002D-4A71-AF26-1C52F6456062}"/>
              </a:ext>
            </a:extLst>
          </p:cNvPr>
          <p:cNvSpPr/>
          <p:nvPr/>
        </p:nvSpPr>
        <p:spPr>
          <a:xfrm>
            <a:off x="2700859" y="1830711"/>
            <a:ext cx="1254162" cy="2321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26">
            <a:extLst>
              <a:ext uri="{FF2B5EF4-FFF2-40B4-BE49-F238E27FC236}">
                <a16:creationId xmlns:a16="http://schemas.microsoft.com/office/drawing/2014/main" id="{52A8BD4D-C4F4-4258-9C3E-ECF32D8FF7DF}"/>
              </a:ext>
            </a:extLst>
          </p:cNvPr>
          <p:cNvSpPr txBox="1"/>
          <p:nvPr/>
        </p:nvSpPr>
        <p:spPr>
          <a:xfrm>
            <a:off x="2877805" y="1910815"/>
            <a:ext cx="889987" cy="369332"/>
          </a:xfrm>
          <a:prstGeom prst="rect">
            <a:avLst/>
          </a:prstGeom>
          <a:noFill/>
        </p:spPr>
        <p:txBody>
          <a:bodyPr wrap="none" rtlCol="0">
            <a:spAutoFit/>
          </a:bodyPr>
          <a:lstStyle/>
          <a:p>
            <a:r>
              <a:rPr lang="en-US" altLang="zh-CN" b="1" dirty="0"/>
              <a:t>Node-4</a:t>
            </a:r>
            <a:endParaRPr lang="zh-CN" altLang="en-US" b="1" dirty="0"/>
          </a:p>
        </p:txBody>
      </p:sp>
      <p:sp>
        <p:nvSpPr>
          <p:cNvPr id="28" name="矩形 27">
            <a:extLst>
              <a:ext uri="{FF2B5EF4-FFF2-40B4-BE49-F238E27FC236}">
                <a16:creationId xmlns:a16="http://schemas.microsoft.com/office/drawing/2014/main" id="{1CF0DC5B-A957-4FF3-95FD-55951802A7FD}"/>
              </a:ext>
            </a:extLst>
          </p:cNvPr>
          <p:cNvSpPr/>
          <p:nvPr/>
        </p:nvSpPr>
        <p:spPr>
          <a:xfrm>
            <a:off x="2877805" y="2299650"/>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Q0</a:t>
            </a:r>
            <a:endParaRPr lang="zh-CN" altLang="en-US" dirty="0"/>
          </a:p>
        </p:txBody>
      </p:sp>
      <p:sp>
        <p:nvSpPr>
          <p:cNvPr id="29" name="矩形 28">
            <a:extLst>
              <a:ext uri="{FF2B5EF4-FFF2-40B4-BE49-F238E27FC236}">
                <a16:creationId xmlns:a16="http://schemas.microsoft.com/office/drawing/2014/main" id="{CCFCBD92-15C9-48C8-9761-DE9F2D04EE60}"/>
              </a:ext>
            </a:extLst>
          </p:cNvPr>
          <p:cNvSpPr/>
          <p:nvPr/>
        </p:nvSpPr>
        <p:spPr>
          <a:xfrm>
            <a:off x="2877805" y="2748839"/>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Q1</a:t>
            </a:r>
            <a:endParaRPr lang="zh-CN" altLang="en-US" dirty="0"/>
          </a:p>
        </p:txBody>
      </p:sp>
      <p:sp>
        <p:nvSpPr>
          <p:cNvPr id="30" name="矩形 29">
            <a:extLst>
              <a:ext uri="{FF2B5EF4-FFF2-40B4-BE49-F238E27FC236}">
                <a16:creationId xmlns:a16="http://schemas.microsoft.com/office/drawing/2014/main" id="{04B4E735-DD04-4DE2-9586-0C2D47DF0C1E}"/>
              </a:ext>
            </a:extLst>
          </p:cNvPr>
          <p:cNvSpPr/>
          <p:nvPr/>
        </p:nvSpPr>
        <p:spPr>
          <a:xfrm>
            <a:off x="2877805" y="3198028"/>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Q2</a:t>
            </a:r>
            <a:endParaRPr lang="zh-CN" altLang="en-US" dirty="0"/>
          </a:p>
        </p:txBody>
      </p:sp>
      <p:sp>
        <p:nvSpPr>
          <p:cNvPr id="31" name="矩形 30">
            <a:extLst>
              <a:ext uri="{FF2B5EF4-FFF2-40B4-BE49-F238E27FC236}">
                <a16:creationId xmlns:a16="http://schemas.microsoft.com/office/drawing/2014/main" id="{2877E201-D128-4E33-B5D2-6636E1B19915}"/>
              </a:ext>
            </a:extLst>
          </p:cNvPr>
          <p:cNvSpPr/>
          <p:nvPr/>
        </p:nvSpPr>
        <p:spPr>
          <a:xfrm>
            <a:off x="2877805" y="3647217"/>
            <a:ext cx="889987" cy="3693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Q3</a:t>
            </a:r>
            <a:endParaRPr lang="zh-CN" altLang="en-US" dirty="0"/>
          </a:p>
        </p:txBody>
      </p:sp>
      <p:pic>
        <p:nvPicPr>
          <p:cNvPr id="3" name="图片 2">
            <a:extLst>
              <a:ext uri="{FF2B5EF4-FFF2-40B4-BE49-F238E27FC236}">
                <a16:creationId xmlns:a16="http://schemas.microsoft.com/office/drawing/2014/main" id="{F087553B-C980-435A-B6E9-4FE7E7F2A33A}"/>
              </a:ext>
            </a:extLst>
          </p:cNvPr>
          <p:cNvPicPr>
            <a:picLocks noChangeAspect="1"/>
          </p:cNvPicPr>
          <p:nvPr/>
        </p:nvPicPr>
        <p:blipFill>
          <a:blip r:embed="rId3"/>
          <a:stretch>
            <a:fillRect/>
          </a:stretch>
        </p:blipFill>
        <p:spPr>
          <a:xfrm>
            <a:off x="6476104" y="1826859"/>
            <a:ext cx="4265064" cy="2874467"/>
          </a:xfrm>
          <a:prstGeom prst="rect">
            <a:avLst/>
          </a:prstGeom>
        </p:spPr>
      </p:pic>
      <p:sp>
        <p:nvSpPr>
          <p:cNvPr id="33" name="矩形 32">
            <a:extLst>
              <a:ext uri="{FF2B5EF4-FFF2-40B4-BE49-F238E27FC236}">
                <a16:creationId xmlns:a16="http://schemas.microsoft.com/office/drawing/2014/main" id="{AFED7B43-86B0-4706-A57E-36F7AB8BEF96}"/>
              </a:ext>
            </a:extLst>
          </p:cNvPr>
          <p:cNvSpPr/>
          <p:nvPr/>
        </p:nvSpPr>
        <p:spPr>
          <a:xfrm>
            <a:off x="6680842" y="2280147"/>
            <a:ext cx="591327" cy="290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35" name="矩形 34">
            <a:extLst>
              <a:ext uri="{FF2B5EF4-FFF2-40B4-BE49-F238E27FC236}">
                <a16:creationId xmlns:a16="http://schemas.microsoft.com/office/drawing/2014/main" id="{AFD5C241-0DC3-43E7-A323-72E9D6DBE45B}"/>
              </a:ext>
            </a:extLst>
          </p:cNvPr>
          <p:cNvSpPr/>
          <p:nvPr/>
        </p:nvSpPr>
        <p:spPr>
          <a:xfrm>
            <a:off x="7798665" y="2280147"/>
            <a:ext cx="591327" cy="2909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t>
            </a:r>
            <a:endParaRPr lang="zh-CN" altLang="en-US" dirty="0"/>
          </a:p>
        </p:txBody>
      </p:sp>
      <p:sp>
        <p:nvSpPr>
          <p:cNvPr id="36" name="矩形 35">
            <a:extLst>
              <a:ext uri="{FF2B5EF4-FFF2-40B4-BE49-F238E27FC236}">
                <a16:creationId xmlns:a16="http://schemas.microsoft.com/office/drawing/2014/main" id="{93D26896-C096-4958-B111-096324F9ABA8}"/>
              </a:ext>
            </a:extLst>
          </p:cNvPr>
          <p:cNvSpPr/>
          <p:nvPr/>
        </p:nvSpPr>
        <p:spPr>
          <a:xfrm>
            <a:off x="8859055" y="2280147"/>
            <a:ext cx="591327" cy="2909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a:t>
            </a:r>
            <a:endParaRPr lang="zh-CN" altLang="en-US" dirty="0"/>
          </a:p>
        </p:txBody>
      </p:sp>
      <p:sp>
        <p:nvSpPr>
          <p:cNvPr id="37" name="矩形 36">
            <a:extLst>
              <a:ext uri="{FF2B5EF4-FFF2-40B4-BE49-F238E27FC236}">
                <a16:creationId xmlns:a16="http://schemas.microsoft.com/office/drawing/2014/main" id="{0ABD2831-5581-4D90-965F-A29FCD37D891}"/>
              </a:ext>
            </a:extLst>
          </p:cNvPr>
          <p:cNvSpPr/>
          <p:nvPr/>
        </p:nvSpPr>
        <p:spPr>
          <a:xfrm>
            <a:off x="9987368" y="2280147"/>
            <a:ext cx="591327" cy="2909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a:t>
            </a:r>
            <a:endParaRPr lang="zh-CN" altLang="en-US" dirty="0"/>
          </a:p>
        </p:txBody>
      </p:sp>
      <p:sp>
        <p:nvSpPr>
          <p:cNvPr id="38" name="矩形 37">
            <a:extLst>
              <a:ext uri="{FF2B5EF4-FFF2-40B4-BE49-F238E27FC236}">
                <a16:creationId xmlns:a16="http://schemas.microsoft.com/office/drawing/2014/main" id="{918E6F58-198A-40DF-9FB9-629973B2E3EF}"/>
              </a:ext>
            </a:extLst>
          </p:cNvPr>
          <p:cNvSpPr/>
          <p:nvPr/>
        </p:nvSpPr>
        <p:spPr>
          <a:xfrm>
            <a:off x="6680842" y="3791793"/>
            <a:ext cx="591327" cy="2909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a:t>
            </a:r>
            <a:endParaRPr lang="zh-CN" altLang="en-US" dirty="0"/>
          </a:p>
        </p:txBody>
      </p:sp>
      <p:sp>
        <p:nvSpPr>
          <p:cNvPr id="39" name="矩形 38">
            <a:extLst>
              <a:ext uri="{FF2B5EF4-FFF2-40B4-BE49-F238E27FC236}">
                <a16:creationId xmlns:a16="http://schemas.microsoft.com/office/drawing/2014/main" id="{546BBE8A-277B-4C22-923D-33B0A0CB72AF}"/>
              </a:ext>
            </a:extLst>
          </p:cNvPr>
          <p:cNvSpPr/>
          <p:nvPr/>
        </p:nvSpPr>
        <p:spPr>
          <a:xfrm>
            <a:off x="7798664" y="3784139"/>
            <a:ext cx="591327" cy="290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a:t>
            </a:r>
            <a:endParaRPr lang="zh-CN" altLang="en-US" dirty="0"/>
          </a:p>
        </p:txBody>
      </p:sp>
      <p:sp>
        <p:nvSpPr>
          <p:cNvPr id="40" name="矩形 39">
            <a:extLst>
              <a:ext uri="{FF2B5EF4-FFF2-40B4-BE49-F238E27FC236}">
                <a16:creationId xmlns:a16="http://schemas.microsoft.com/office/drawing/2014/main" id="{B6C2F994-AE59-47E1-AAB2-145952161B20}"/>
              </a:ext>
            </a:extLst>
          </p:cNvPr>
          <p:cNvSpPr/>
          <p:nvPr/>
        </p:nvSpPr>
        <p:spPr>
          <a:xfrm>
            <a:off x="8875671" y="3784139"/>
            <a:ext cx="591327" cy="2909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Q</a:t>
            </a:r>
            <a:endParaRPr lang="zh-CN" altLang="en-US" dirty="0"/>
          </a:p>
        </p:txBody>
      </p:sp>
      <p:sp>
        <p:nvSpPr>
          <p:cNvPr id="41" name="矩形 40">
            <a:extLst>
              <a:ext uri="{FF2B5EF4-FFF2-40B4-BE49-F238E27FC236}">
                <a16:creationId xmlns:a16="http://schemas.microsoft.com/office/drawing/2014/main" id="{46C62D4F-E169-4601-B9EA-6A95DF474FD9}"/>
              </a:ext>
            </a:extLst>
          </p:cNvPr>
          <p:cNvSpPr/>
          <p:nvPr/>
        </p:nvSpPr>
        <p:spPr>
          <a:xfrm>
            <a:off x="9987367" y="3784139"/>
            <a:ext cx="591327" cy="2909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a:t>
            </a:r>
            <a:endParaRPr lang="zh-CN" altLang="en-US" dirty="0"/>
          </a:p>
        </p:txBody>
      </p:sp>
      <p:sp>
        <p:nvSpPr>
          <p:cNvPr id="4" name="矩形: 圆角 3">
            <a:extLst>
              <a:ext uri="{FF2B5EF4-FFF2-40B4-BE49-F238E27FC236}">
                <a16:creationId xmlns:a16="http://schemas.microsoft.com/office/drawing/2014/main" id="{00382B43-C72A-48D5-8918-703ECC75BD19}"/>
              </a:ext>
            </a:extLst>
          </p:cNvPr>
          <p:cNvSpPr/>
          <p:nvPr/>
        </p:nvSpPr>
        <p:spPr>
          <a:xfrm>
            <a:off x="1194444" y="2269389"/>
            <a:ext cx="2871944" cy="898378"/>
          </a:xfrm>
          <a:prstGeom prst="round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id="{0DA836F9-9AB9-48ED-AA86-1C28139081E1}"/>
              </a:ext>
            </a:extLst>
          </p:cNvPr>
          <p:cNvSpPr/>
          <p:nvPr/>
        </p:nvSpPr>
        <p:spPr>
          <a:xfrm>
            <a:off x="1189580" y="3164834"/>
            <a:ext cx="2871944" cy="898378"/>
          </a:xfrm>
          <a:prstGeom prst="round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id="{F32D3DEF-14E6-4878-8E8F-0112C0A81593}"/>
              </a:ext>
            </a:extLst>
          </p:cNvPr>
          <p:cNvSpPr/>
          <p:nvPr/>
        </p:nvSpPr>
        <p:spPr>
          <a:xfrm>
            <a:off x="1169861" y="4670055"/>
            <a:ext cx="2871944" cy="898378"/>
          </a:xfrm>
          <a:prstGeom prst="round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79CD4DF6-CE66-4BDC-852E-C4F605215F34}"/>
              </a:ext>
            </a:extLst>
          </p:cNvPr>
          <p:cNvSpPr/>
          <p:nvPr/>
        </p:nvSpPr>
        <p:spPr>
          <a:xfrm>
            <a:off x="1169861" y="5570825"/>
            <a:ext cx="2871944" cy="898378"/>
          </a:xfrm>
          <a:prstGeom prst="round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DF5CA0CF-4941-4723-A5EA-14C2B1164D15}"/>
              </a:ext>
            </a:extLst>
          </p:cNvPr>
          <p:cNvSpPr txBox="1"/>
          <p:nvPr/>
        </p:nvSpPr>
        <p:spPr>
          <a:xfrm>
            <a:off x="4236855" y="2543744"/>
            <a:ext cx="684803" cy="369332"/>
          </a:xfrm>
          <a:prstGeom prst="rect">
            <a:avLst/>
          </a:prstGeom>
          <a:noFill/>
        </p:spPr>
        <p:txBody>
          <a:bodyPr wrap="none" rtlCol="0">
            <a:spAutoFit/>
          </a:bodyPr>
          <a:lstStyle/>
          <a:p>
            <a:r>
              <a:rPr lang="en-US" altLang="zh-CN" b="1" dirty="0"/>
              <a:t>VM1</a:t>
            </a:r>
            <a:endParaRPr lang="zh-CN" altLang="en-US" b="1" dirty="0"/>
          </a:p>
        </p:txBody>
      </p:sp>
      <p:sp>
        <p:nvSpPr>
          <p:cNvPr id="46" name="文本框 45">
            <a:extLst>
              <a:ext uri="{FF2B5EF4-FFF2-40B4-BE49-F238E27FC236}">
                <a16:creationId xmlns:a16="http://schemas.microsoft.com/office/drawing/2014/main" id="{788CB03E-06A9-462F-92D5-A4A20E764E52}"/>
              </a:ext>
            </a:extLst>
          </p:cNvPr>
          <p:cNvSpPr txBox="1"/>
          <p:nvPr/>
        </p:nvSpPr>
        <p:spPr>
          <a:xfrm>
            <a:off x="4234335" y="3382694"/>
            <a:ext cx="684803" cy="369332"/>
          </a:xfrm>
          <a:prstGeom prst="rect">
            <a:avLst/>
          </a:prstGeom>
          <a:noFill/>
        </p:spPr>
        <p:txBody>
          <a:bodyPr wrap="none" rtlCol="0">
            <a:spAutoFit/>
          </a:bodyPr>
          <a:lstStyle/>
          <a:p>
            <a:r>
              <a:rPr lang="en-US" altLang="zh-CN" b="1" dirty="0"/>
              <a:t>VM2</a:t>
            </a:r>
            <a:endParaRPr lang="zh-CN" altLang="en-US" b="1" dirty="0"/>
          </a:p>
        </p:txBody>
      </p:sp>
      <p:sp>
        <p:nvSpPr>
          <p:cNvPr id="47" name="文本框 46">
            <a:extLst>
              <a:ext uri="{FF2B5EF4-FFF2-40B4-BE49-F238E27FC236}">
                <a16:creationId xmlns:a16="http://schemas.microsoft.com/office/drawing/2014/main" id="{3DF4B7C8-44A2-4C2E-8E9E-A9E26911E3FF}"/>
              </a:ext>
            </a:extLst>
          </p:cNvPr>
          <p:cNvSpPr txBox="1"/>
          <p:nvPr/>
        </p:nvSpPr>
        <p:spPr>
          <a:xfrm>
            <a:off x="4230298" y="4792260"/>
            <a:ext cx="684803" cy="369332"/>
          </a:xfrm>
          <a:prstGeom prst="rect">
            <a:avLst/>
          </a:prstGeom>
          <a:noFill/>
        </p:spPr>
        <p:txBody>
          <a:bodyPr wrap="none" rtlCol="0">
            <a:spAutoFit/>
          </a:bodyPr>
          <a:lstStyle/>
          <a:p>
            <a:r>
              <a:rPr lang="en-US" altLang="zh-CN" b="1" dirty="0"/>
              <a:t>VM3</a:t>
            </a:r>
            <a:endParaRPr lang="zh-CN" altLang="en-US" b="1" dirty="0"/>
          </a:p>
        </p:txBody>
      </p:sp>
      <p:sp>
        <p:nvSpPr>
          <p:cNvPr id="48" name="文本框 47">
            <a:extLst>
              <a:ext uri="{FF2B5EF4-FFF2-40B4-BE49-F238E27FC236}">
                <a16:creationId xmlns:a16="http://schemas.microsoft.com/office/drawing/2014/main" id="{F525E0ED-5A7E-4F4B-A9FC-BE108BC8AA75}"/>
              </a:ext>
            </a:extLst>
          </p:cNvPr>
          <p:cNvSpPr txBox="1"/>
          <p:nvPr/>
        </p:nvSpPr>
        <p:spPr>
          <a:xfrm>
            <a:off x="4230297" y="5802060"/>
            <a:ext cx="684803" cy="369332"/>
          </a:xfrm>
          <a:prstGeom prst="rect">
            <a:avLst/>
          </a:prstGeom>
          <a:noFill/>
        </p:spPr>
        <p:txBody>
          <a:bodyPr wrap="none" rtlCol="0">
            <a:spAutoFit/>
          </a:bodyPr>
          <a:lstStyle/>
          <a:p>
            <a:r>
              <a:rPr lang="en-US" altLang="zh-CN" b="1" dirty="0"/>
              <a:t>VM4</a:t>
            </a:r>
            <a:endParaRPr lang="zh-CN" altLang="en-US" b="1" dirty="0"/>
          </a:p>
        </p:txBody>
      </p:sp>
      <p:sp>
        <p:nvSpPr>
          <p:cNvPr id="49" name="文本框 48">
            <a:extLst>
              <a:ext uri="{FF2B5EF4-FFF2-40B4-BE49-F238E27FC236}">
                <a16:creationId xmlns:a16="http://schemas.microsoft.com/office/drawing/2014/main" id="{E9276AD5-FED6-4838-ADF7-63EAC1E659D0}"/>
              </a:ext>
            </a:extLst>
          </p:cNvPr>
          <p:cNvSpPr txBox="1"/>
          <p:nvPr/>
        </p:nvSpPr>
        <p:spPr>
          <a:xfrm>
            <a:off x="6096001" y="5150301"/>
            <a:ext cx="6096000"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Mitigates the straggler problem</a:t>
            </a:r>
          </a:p>
          <a:p>
            <a:pPr marL="285750" indent="-285750">
              <a:buFont typeface="Arial" panose="020B0604020202020204" pitchFamily="34" charset="0"/>
              <a:buChar char="•"/>
            </a:pPr>
            <a:r>
              <a:rPr lang="en-US" altLang="zh-CN" sz="2400" b="1" dirty="0"/>
              <a:t>Reduces communication overhead within each VWs</a:t>
            </a:r>
            <a:endParaRPr lang="zh-CN" altLang="en-US" sz="2400" b="1" dirty="0"/>
          </a:p>
        </p:txBody>
      </p:sp>
    </p:spTree>
    <p:extLst>
      <p:ext uri="{BB962C8B-B14F-4D97-AF65-F5344CB8AC3E}">
        <p14:creationId xmlns:p14="http://schemas.microsoft.com/office/powerpoint/2010/main" val="321889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a:t>Outline</a:t>
            </a:r>
            <a:endParaRPr lang="zh-CN" altLang="en-US" dirty="0"/>
          </a:p>
        </p:txBody>
      </p:sp>
      <p:sp>
        <p:nvSpPr>
          <p:cNvPr id="7" name="内容占位符 6"/>
          <p:cNvSpPr>
            <a:spLocks noGrp="1"/>
          </p:cNvSpPr>
          <p:nvPr>
            <p:ph idx="1"/>
          </p:nvPr>
        </p:nvSpPr>
        <p:spPr/>
        <p:txBody>
          <a:bodyPr/>
          <a:lstStyle/>
          <a:p>
            <a:r>
              <a:rPr lang="en-US" altLang="zh-CN" dirty="0"/>
              <a:t>Background</a:t>
            </a:r>
          </a:p>
          <a:p>
            <a:r>
              <a:rPr lang="en-US" altLang="zh-CN" dirty="0">
                <a:solidFill>
                  <a:schemeClr val="bg2">
                    <a:lumMod val="75000"/>
                  </a:schemeClr>
                </a:solidFill>
              </a:rPr>
              <a:t>Design</a:t>
            </a:r>
          </a:p>
          <a:p>
            <a:r>
              <a:rPr lang="en-US" altLang="zh-CN" dirty="0" smtClean="0">
                <a:solidFill>
                  <a:schemeClr val="bg2">
                    <a:lumMod val="75000"/>
                  </a:schemeClr>
                </a:solidFill>
              </a:rPr>
              <a:t>Evaluation</a:t>
            </a:r>
          </a:p>
          <a:p>
            <a:r>
              <a:rPr lang="en-US" altLang="zh-CN" dirty="0" smtClean="0">
                <a:solidFill>
                  <a:schemeClr val="bg2">
                    <a:lumMod val="75000"/>
                  </a:schemeClr>
                </a:solidFill>
              </a:rPr>
              <a:t>Conclusion</a:t>
            </a:r>
            <a:endParaRPr lang="en-US" altLang="zh-CN" dirty="0">
              <a:solidFill>
                <a:schemeClr val="bg2">
                  <a:lumMod val="75000"/>
                </a:schemeClr>
              </a:solidFill>
            </a:endParaRPr>
          </a:p>
        </p:txBody>
      </p:sp>
      <p:sp>
        <p:nvSpPr>
          <p:cNvPr id="8" name="灯片编号占位符 7"/>
          <p:cNvSpPr>
            <a:spLocks noGrp="1"/>
          </p:cNvSpPr>
          <p:nvPr>
            <p:ph type="sldNum" sz="quarter" idx="12"/>
          </p:nvPr>
        </p:nvSpPr>
        <p:spPr/>
        <p:txBody>
          <a:bodyPr/>
          <a:lstStyle/>
          <a:p>
            <a:fld id="{9121FD29-422F-4C06-A400-AB8263BE8C66}" type="slidenum">
              <a:rPr lang="zh-CN" altLang="en-US" smtClean="0"/>
              <a:t>4</a:t>
            </a:fld>
            <a:endParaRPr lang="zh-CN" altLang="en-US"/>
          </a:p>
        </p:txBody>
      </p:sp>
    </p:spTree>
    <p:extLst>
      <p:ext uri="{BB962C8B-B14F-4D97-AF65-F5344CB8AC3E}">
        <p14:creationId xmlns:p14="http://schemas.microsoft.com/office/powerpoint/2010/main" val="6328280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8361F7-BA74-4F6B-9FC7-86E4D9E6F233}"/>
              </a:ext>
            </a:extLst>
          </p:cNvPr>
          <p:cNvPicPr>
            <a:picLocks noChangeAspect="1"/>
          </p:cNvPicPr>
          <p:nvPr/>
        </p:nvPicPr>
        <p:blipFill>
          <a:blip r:embed="rId2"/>
          <a:stretch>
            <a:fillRect/>
          </a:stretch>
        </p:blipFill>
        <p:spPr>
          <a:xfrm>
            <a:off x="838200" y="2454500"/>
            <a:ext cx="8041869" cy="4191202"/>
          </a:xfrm>
          <a:prstGeom prst="rect">
            <a:avLst/>
          </a:prstGeom>
        </p:spPr>
      </p:pic>
      <p:sp>
        <p:nvSpPr>
          <p:cNvPr id="21" name="矩形 20">
            <a:extLst>
              <a:ext uri="{FF2B5EF4-FFF2-40B4-BE49-F238E27FC236}">
                <a16:creationId xmlns:a16="http://schemas.microsoft.com/office/drawing/2014/main" id="{BFB7C898-287B-4601-8B74-E622C0DCA361}"/>
              </a:ext>
            </a:extLst>
          </p:cNvPr>
          <p:cNvSpPr/>
          <p:nvPr/>
        </p:nvSpPr>
        <p:spPr>
          <a:xfrm>
            <a:off x="4141694" y="3765176"/>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53FFFAC1-E647-42F0-892C-33AF4BD7F061}"/>
              </a:ext>
            </a:extLst>
          </p:cNvPr>
          <p:cNvSpPr/>
          <p:nvPr/>
        </p:nvSpPr>
        <p:spPr>
          <a:xfrm>
            <a:off x="5273040" y="3765175"/>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07B55A09-0B52-4D69-B6A1-07EEC871957D}"/>
              </a:ext>
            </a:extLst>
          </p:cNvPr>
          <p:cNvSpPr/>
          <p:nvPr/>
        </p:nvSpPr>
        <p:spPr>
          <a:xfrm>
            <a:off x="6404619" y="3765175"/>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D5276E08-4B9C-4994-BAB7-2B8078C838BE}"/>
              </a:ext>
            </a:extLst>
          </p:cNvPr>
          <p:cNvSpPr/>
          <p:nvPr/>
        </p:nvSpPr>
        <p:spPr>
          <a:xfrm>
            <a:off x="7564756" y="3749207"/>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01AE934-19B8-40B3-AB02-ED0D3E16EA14}"/>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FB380A29-A0FB-4039-B80B-51AE8FD8C99D}"/>
              </a:ext>
            </a:extLst>
          </p:cNvPr>
          <p:cNvSpPr>
            <a:spLocks noGrp="1"/>
          </p:cNvSpPr>
          <p:nvPr>
            <p:ph idx="1"/>
          </p:nvPr>
        </p:nvSpPr>
        <p:spPr/>
        <p:txBody>
          <a:bodyPr/>
          <a:lstStyle/>
          <a:p>
            <a:r>
              <a:rPr lang="en-US" altLang="zh-CN" dirty="0"/>
              <a:t>Parameter Placement</a:t>
            </a:r>
          </a:p>
          <a:p>
            <a:pPr lvl="1"/>
            <a:r>
              <a:rPr lang="en-US" altLang="zh-CN" dirty="0"/>
              <a:t>Round-robin policy(default):</a:t>
            </a:r>
            <a:endParaRPr lang="zh-CN" altLang="en-US" dirty="0"/>
          </a:p>
        </p:txBody>
      </p:sp>
      <p:sp>
        <p:nvSpPr>
          <p:cNvPr id="4" name="灯片编号占位符 3">
            <a:extLst>
              <a:ext uri="{FF2B5EF4-FFF2-40B4-BE49-F238E27FC236}">
                <a16:creationId xmlns:a16="http://schemas.microsoft.com/office/drawing/2014/main" id="{D13F077C-478E-4F65-9D5A-FEC39229187A}"/>
              </a:ext>
            </a:extLst>
          </p:cNvPr>
          <p:cNvSpPr>
            <a:spLocks noGrp="1"/>
          </p:cNvSpPr>
          <p:nvPr>
            <p:ph type="sldNum" sz="quarter" idx="12"/>
          </p:nvPr>
        </p:nvSpPr>
        <p:spPr/>
        <p:txBody>
          <a:bodyPr/>
          <a:lstStyle/>
          <a:p>
            <a:fld id="{9121FD29-422F-4C06-A400-AB8263BE8C66}" type="slidenum">
              <a:rPr lang="zh-CN" altLang="en-US" smtClean="0"/>
              <a:t>40</a:t>
            </a:fld>
            <a:endParaRPr lang="zh-CN" altLang="en-US"/>
          </a:p>
        </p:txBody>
      </p:sp>
      <p:sp>
        <p:nvSpPr>
          <p:cNvPr id="7" name="文本框 6">
            <a:extLst>
              <a:ext uri="{FF2B5EF4-FFF2-40B4-BE49-F238E27FC236}">
                <a16:creationId xmlns:a16="http://schemas.microsoft.com/office/drawing/2014/main" id="{676A7437-E9D2-4237-855E-9BBCFE0BFFA2}"/>
              </a:ext>
            </a:extLst>
          </p:cNvPr>
          <p:cNvSpPr txBox="1"/>
          <p:nvPr/>
        </p:nvSpPr>
        <p:spPr>
          <a:xfrm>
            <a:off x="6663466" y="2085168"/>
            <a:ext cx="4869923" cy="369332"/>
          </a:xfrm>
          <a:prstGeom prst="rect">
            <a:avLst/>
          </a:prstGeom>
          <a:noFill/>
        </p:spPr>
        <p:txBody>
          <a:bodyPr wrap="none" rtlCol="0">
            <a:spAutoFit/>
          </a:bodyPr>
          <a:lstStyle/>
          <a:p>
            <a:r>
              <a:rPr lang="en-US" altLang="zh-CN" dirty="0"/>
              <a:t>Can be used in all three policies: </a:t>
            </a:r>
            <a:r>
              <a:rPr lang="en-US" altLang="zh-CN" b="1" dirty="0"/>
              <a:t>NP, ED, and HD</a:t>
            </a:r>
            <a:endParaRPr lang="zh-CN" altLang="en-US" b="1" dirty="0"/>
          </a:p>
        </p:txBody>
      </p:sp>
      <p:sp>
        <p:nvSpPr>
          <p:cNvPr id="8" name="矩形 7">
            <a:extLst>
              <a:ext uri="{FF2B5EF4-FFF2-40B4-BE49-F238E27FC236}">
                <a16:creationId xmlns:a16="http://schemas.microsoft.com/office/drawing/2014/main" id="{AC4646CE-8591-43E7-8615-DD99EDB76B47}"/>
              </a:ext>
            </a:extLst>
          </p:cNvPr>
          <p:cNvSpPr/>
          <p:nvPr/>
        </p:nvSpPr>
        <p:spPr>
          <a:xfrm>
            <a:off x="6843055" y="2633886"/>
            <a:ext cx="1870639" cy="50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22AA837B-4612-415F-A1CB-9DBE50693C37}"/>
              </a:ext>
            </a:extLst>
          </p:cNvPr>
          <p:cNvSpPr/>
          <p:nvPr/>
        </p:nvSpPr>
        <p:spPr>
          <a:xfrm>
            <a:off x="7071593" y="2639166"/>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344C7F05-B36A-46C4-BBE0-DF30F8C75012}"/>
              </a:ext>
            </a:extLst>
          </p:cNvPr>
          <p:cNvSpPr/>
          <p:nvPr/>
        </p:nvSpPr>
        <p:spPr>
          <a:xfrm>
            <a:off x="6957324" y="2765684"/>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A4B527F1-19EE-4AB2-BA06-8D42DF992B80}"/>
              </a:ext>
            </a:extLst>
          </p:cNvPr>
          <p:cNvSpPr/>
          <p:nvPr/>
        </p:nvSpPr>
        <p:spPr>
          <a:xfrm>
            <a:off x="7470816" y="2639166"/>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91B1599B-21C9-40EC-9B44-D05943DFF31B}"/>
              </a:ext>
            </a:extLst>
          </p:cNvPr>
          <p:cNvSpPr/>
          <p:nvPr/>
        </p:nvSpPr>
        <p:spPr>
          <a:xfrm>
            <a:off x="7356547" y="2765684"/>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6AE7F482-9251-40FD-A32F-4B825F118BB8}"/>
              </a:ext>
            </a:extLst>
          </p:cNvPr>
          <p:cNvSpPr/>
          <p:nvPr/>
        </p:nvSpPr>
        <p:spPr>
          <a:xfrm>
            <a:off x="7866817" y="2632278"/>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a:extLst>
              <a:ext uri="{FF2B5EF4-FFF2-40B4-BE49-F238E27FC236}">
                <a16:creationId xmlns:a16="http://schemas.microsoft.com/office/drawing/2014/main" id="{052BF39E-6961-434E-9390-C6F626CFA9C7}"/>
              </a:ext>
            </a:extLst>
          </p:cNvPr>
          <p:cNvSpPr/>
          <p:nvPr/>
        </p:nvSpPr>
        <p:spPr>
          <a:xfrm>
            <a:off x="7752548" y="2758796"/>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0EDB0767-1E16-4AA3-8441-FCF86CE53C3D}"/>
              </a:ext>
            </a:extLst>
          </p:cNvPr>
          <p:cNvSpPr/>
          <p:nvPr/>
        </p:nvSpPr>
        <p:spPr>
          <a:xfrm>
            <a:off x="8245543" y="2647108"/>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93FB70D0-58C3-4A8A-B4D9-2CDCB49E1826}"/>
              </a:ext>
            </a:extLst>
          </p:cNvPr>
          <p:cNvSpPr/>
          <p:nvPr/>
        </p:nvSpPr>
        <p:spPr>
          <a:xfrm>
            <a:off x="8131274" y="2773626"/>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圆角 24">
            <a:extLst>
              <a:ext uri="{FF2B5EF4-FFF2-40B4-BE49-F238E27FC236}">
                <a16:creationId xmlns:a16="http://schemas.microsoft.com/office/drawing/2014/main" id="{8576911B-78A6-4E49-8E1A-9D58D7681B72}"/>
              </a:ext>
            </a:extLst>
          </p:cNvPr>
          <p:cNvSpPr/>
          <p:nvPr/>
        </p:nvSpPr>
        <p:spPr>
          <a:xfrm>
            <a:off x="3722146" y="3749207"/>
            <a:ext cx="4785646" cy="689597"/>
          </a:xfrm>
          <a:prstGeom prst="round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F8FF4D4E-28C4-4C58-9F27-3E428CB05DA0}"/>
              </a:ext>
            </a:extLst>
          </p:cNvPr>
          <p:cNvSpPr txBox="1"/>
          <p:nvPr/>
        </p:nvSpPr>
        <p:spPr>
          <a:xfrm>
            <a:off x="8576096" y="3908617"/>
            <a:ext cx="1943802" cy="369332"/>
          </a:xfrm>
          <a:prstGeom prst="rect">
            <a:avLst/>
          </a:prstGeom>
          <a:noFill/>
        </p:spPr>
        <p:txBody>
          <a:bodyPr wrap="none" rtlCol="0">
            <a:spAutoFit/>
          </a:bodyPr>
          <a:lstStyle/>
          <a:p>
            <a:r>
              <a:rPr lang="en-US" altLang="zh-CN" b="1" dirty="0"/>
              <a:t>Parameter Server</a:t>
            </a:r>
            <a:endParaRPr lang="zh-CN" altLang="en-US" b="1" dirty="0"/>
          </a:p>
        </p:txBody>
      </p:sp>
      <p:sp>
        <p:nvSpPr>
          <p:cNvPr id="27" name="文本框 26">
            <a:extLst>
              <a:ext uri="{FF2B5EF4-FFF2-40B4-BE49-F238E27FC236}">
                <a16:creationId xmlns:a16="http://schemas.microsoft.com/office/drawing/2014/main" id="{EC24A680-4C2D-49A0-BBF4-B2667D678BBC}"/>
              </a:ext>
            </a:extLst>
          </p:cNvPr>
          <p:cNvSpPr txBox="1"/>
          <p:nvPr/>
        </p:nvSpPr>
        <p:spPr>
          <a:xfrm>
            <a:off x="521376" y="5219409"/>
            <a:ext cx="3060919" cy="923330"/>
          </a:xfrm>
          <a:prstGeom prst="rect">
            <a:avLst/>
          </a:prstGeom>
          <a:noFill/>
        </p:spPr>
        <p:txBody>
          <a:bodyPr wrap="square" rtlCol="0">
            <a:spAutoFit/>
          </a:bodyPr>
          <a:lstStyle/>
          <a:p>
            <a:r>
              <a:rPr lang="en-US" altLang="zh-CN" dirty="0"/>
              <a:t>Neural Network has been partitioned into 4 parts and placed into VWs</a:t>
            </a:r>
            <a:endParaRPr lang="zh-CN" altLang="en-US" dirty="0"/>
          </a:p>
        </p:txBody>
      </p:sp>
      <p:cxnSp>
        <p:nvCxnSpPr>
          <p:cNvPr id="29" name="直接箭头连接符 28">
            <a:extLst>
              <a:ext uri="{FF2B5EF4-FFF2-40B4-BE49-F238E27FC236}">
                <a16:creationId xmlns:a16="http://schemas.microsoft.com/office/drawing/2014/main" id="{604EF315-CA98-40DE-AAB9-AA7430E9FA8F}"/>
              </a:ext>
            </a:extLst>
          </p:cNvPr>
          <p:cNvCxnSpPr>
            <a:cxnSpLocks/>
            <a:endCxn id="27" idx="0"/>
          </p:cNvCxnSpPr>
          <p:nvPr/>
        </p:nvCxnSpPr>
        <p:spPr>
          <a:xfrm flipH="1">
            <a:off x="2051836" y="5023821"/>
            <a:ext cx="1670312" cy="1955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43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2.59259E-6 L -0.22774 0.14885 " pathEditMode="relative" rAng="0" ptsTypes="AA">
                                      <p:cBhvr>
                                        <p:cTn id="6" dur="2000" fill="hold"/>
                                        <p:tgtEl>
                                          <p:spTgt spid="10"/>
                                        </p:tgtEl>
                                        <p:attrNameLst>
                                          <p:attrName>ppt_x</p:attrName>
                                          <p:attrName>ppt_y</p:attrName>
                                        </p:attrNameLst>
                                      </p:cBhvr>
                                      <p:rCtr x="-11393" y="7431"/>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70833E-6 -4.07407E-6 L -0.14635 0.16737 " pathEditMode="relative" rAng="0" ptsTypes="AA">
                                      <p:cBhvr>
                                        <p:cTn id="9" dur="2000" fill="hold"/>
                                        <p:tgtEl>
                                          <p:spTgt spid="9"/>
                                        </p:tgtEl>
                                        <p:attrNameLst>
                                          <p:attrName>ppt_x</p:attrName>
                                          <p:attrName>ppt_y</p:attrName>
                                        </p:attrNameLst>
                                      </p:cBhvr>
                                      <p:rCtr x="-7318" y="8356"/>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1.11022E-16 -2.59259E-6 L -0.07878 0.15023 " pathEditMode="relative" rAng="0" ptsTypes="AA">
                                      <p:cBhvr>
                                        <p:cTn id="12" dur="2000" fill="hold"/>
                                        <p:tgtEl>
                                          <p:spTgt spid="12"/>
                                        </p:tgtEl>
                                        <p:attrNameLst>
                                          <p:attrName>ppt_x</p:attrName>
                                          <p:attrName>ppt_y</p:attrName>
                                        </p:attrNameLst>
                                      </p:cBhvr>
                                      <p:rCtr x="-3945" y="7500"/>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5E-6 -4.07407E-6 L 0.00756 0.16737 " pathEditMode="relative" rAng="0" ptsTypes="AA">
                                      <p:cBhvr>
                                        <p:cTn id="15" dur="2000" fill="hold"/>
                                        <p:tgtEl>
                                          <p:spTgt spid="11"/>
                                        </p:tgtEl>
                                        <p:attrNameLst>
                                          <p:attrName>ppt_x</p:attrName>
                                          <p:attrName>ppt_y</p:attrName>
                                        </p:attrNameLst>
                                      </p:cBhvr>
                                      <p:rCtr x="378" y="8356"/>
                                    </p:animMotion>
                                  </p:childTnLst>
                                </p:cTn>
                              </p:par>
                            </p:childTnLst>
                          </p:cTn>
                        </p:par>
                        <p:par>
                          <p:cTn id="16" fill="hold">
                            <p:stCondLst>
                              <p:cond delay="8000"/>
                            </p:stCondLst>
                            <p:childTnLst>
                              <p:par>
                                <p:cTn id="17" presetID="42" presetClass="path" presetSubtype="0" accel="50000" decel="50000" fill="hold" grpId="0" nodeType="afterEffect">
                                  <p:stCondLst>
                                    <p:cond delay="0"/>
                                  </p:stCondLst>
                                  <p:childTnLst>
                                    <p:animMotion origin="layout" path="M -2.08333E-6 3.33333E-6 L -0.27174 0.18564 " pathEditMode="relative" rAng="0" ptsTypes="AA">
                                      <p:cBhvr>
                                        <p:cTn id="18" dur="2000" fill="hold"/>
                                        <p:tgtEl>
                                          <p:spTgt spid="18"/>
                                        </p:tgtEl>
                                        <p:attrNameLst>
                                          <p:attrName>ppt_x</p:attrName>
                                          <p:attrName>ppt_y</p:attrName>
                                        </p:attrNameLst>
                                      </p:cBhvr>
                                      <p:rCtr x="-13594" y="9282"/>
                                    </p:animMotion>
                                  </p:childTnLst>
                                </p:cTn>
                              </p:par>
                            </p:childTnLst>
                          </p:cTn>
                        </p:par>
                        <p:par>
                          <p:cTn id="19" fill="hold">
                            <p:stCondLst>
                              <p:cond delay="10000"/>
                            </p:stCondLst>
                            <p:childTnLst>
                              <p:par>
                                <p:cTn id="20" presetID="42" presetClass="path" presetSubtype="0" accel="50000" decel="50000" fill="hold" grpId="0" nodeType="afterEffect">
                                  <p:stCondLst>
                                    <p:cond delay="0"/>
                                  </p:stCondLst>
                                  <p:childTnLst>
                                    <p:animMotion origin="layout" path="M 2.91667E-6 1.85185E-6 L -0.18724 0.20787 " pathEditMode="relative" rAng="0" ptsTypes="AA">
                                      <p:cBhvr>
                                        <p:cTn id="21" dur="2000" fill="hold"/>
                                        <p:tgtEl>
                                          <p:spTgt spid="17"/>
                                        </p:tgtEl>
                                        <p:attrNameLst>
                                          <p:attrName>ppt_x</p:attrName>
                                          <p:attrName>ppt_y</p:attrName>
                                        </p:attrNameLst>
                                      </p:cBhvr>
                                      <p:rCtr x="-9362" y="10394"/>
                                    </p:animMotion>
                                  </p:childTnLst>
                                </p:cTn>
                              </p:par>
                            </p:childTnLst>
                          </p:cTn>
                        </p:par>
                        <p:par>
                          <p:cTn id="22" fill="hold">
                            <p:stCondLst>
                              <p:cond delay="12000"/>
                            </p:stCondLst>
                            <p:childTnLst>
                              <p:par>
                                <p:cTn id="23" presetID="42" presetClass="path" presetSubtype="0" accel="50000" decel="50000" fill="hold" grpId="0" nodeType="afterEffect">
                                  <p:stCondLst>
                                    <p:cond delay="0"/>
                                  </p:stCondLst>
                                  <p:childTnLst>
                                    <p:animMotion origin="layout" path="M -1.66667E-6 0 L -0.12096 0.18958 " pathEditMode="relative" rAng="0" ptsTypes="AA">
                                      <p:cBhvr>
                                        <p:cTn id="24" dur="2000" fill="hold"/>
                                        <p:tgtEl>
                                          <p:spTgt spid="20"/>
                                        </p:tgtEl>
                                        <p:attrNameLst>
                                          <p:attrName>ppt_x</p:attrName>
                                          <p:attrName>ppt_y</p:attrName>
                                        </p:attrNameLst>
                                      </p:cBhvr>
                                      <p:rCtr x="-6055" y="9468"/>
                                    </p:animMotion>
                                  </p:childTnLst>
                                </p:cTn>
                              </p:par>
                            </p:childTnLst>
                          </p:cTn>
                        </p:par>
                        <p:par>
                          <p:cTn id="25" fill="hold">
                            <p:stCondLst>
                              <p:cond delay="14000"/>
                            </p:stCondLst>
                            <p:childTnLst>
                              <p:par>
                                <p:cTn id="26" presetID="42" presetClass="path" presetSubtype="0" accel="50000" decel="50000" fill="hold" grpId="0" nodeType="afterEffect">
                                  <p:stCondLst>
                                    <p:cond delay="0"/>
                                  </p:stCondLst>
                                  <p:childTnLst>
                                    <p:animMotion origin="layout" path="M 3.33333E-6 -1.48148E-6 L -0.03138 0.20579 " pathEditMode="relative" rAng="0" ptsTypes="AA">
                                      <p:cBhvr>
                                        <p:cTn id="27" dur="2000" fill="hold"/>
                                        <p:tgtEl>
                                          <p:spTgt spid="19"/>
                                        </p:tgtEl>
                                        <p:attrNameLst>
                                          <p:attrName>ppt_x</p:attrName>
                                          <p:attrName>ppt_y</p:attrName>
                                        </p:attrNameLst>
                                      </p:cBhvr>
                                      <p:rCtr x="-1576" y="1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8361F7-BA74-4F6B-9FC7-86E4D9E6F233}"/>
              </a:ext>
            </a:extLst>
          </p:cNvPr>
          <p:cNvPicPr>
            <a:picLocks noChangeAspect="1"/>
          </p:cNvPicPr>
          <p:nvPr/>
        </p:nvPicPr>
        <p:blipFill>
          <a:blip r:embed="rId2"/>
          <a:stretch>
            <a:fillRect/>
          </a:stretch>
        </p:blipFill>
        <p:spPr>
          <a:xfrm>
            <a:off x="838200" y="2454500"/>
            <a:ext cx="8041869" cy="4191202"/>
          </a:xfrm>
          <a:prstGeom prst="rect">
            <a:avLst/>
          </a:prstGeom>
        </p:spPr>
      </p:pic>
      <p:sp>
        <p:nvSpPr>
          <p:cNvPr id="21" name="矩形 20">
            <a:extLst>
              <a:ext uri="{FF2B5EF4-FFF2-40B4-BE49-F238E27FC236}">
                <a16:creationId xmlns:a16="http://schemas.microsoft.com/office/drawing/2014/main" id="{BFB7C898-287B-4601-8B74-E622C0DCA361}"/>
              </a:ext>
            </a:extLst>
          </p:cNvPr>
          <p:cNvSpPr/>
          <p:nvPr/>
        </p:nvSpPr>
        <p:spPr>
          <a:xfrm>
            <a:off x="4141694" y="3765176"/>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53FFFAC1-E647-42F0-892C-33AF4BD7F061}"/>
              </a:ext>
            </a:extLst>
          </p:cNvPr>
          <p:cNvSpPr/>
          <p:nvPr/>
        </p:nvSpPr>
        <p:spPr>
          <a:xfrm>
            <a:off x="5273040" y="3765175"/>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07B55A09-0B52-4D69-B6A1-07EEC871957D}"/>
              </a:ext>
            </a:extLst>
          </p:cNvPr>
          <p:cNvSpPr/>
          <p:nvPr/>
        </p:nvSpPr>
        <p:spPr>
          <a:xfrm>
            <a:off x="6404619" y="3765175"/>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D5276E08-4B9C-4994-BAB7-2B8078C838BE}"/>
              </a:ext>
            </a:extLst>
          </p:cNvPr>
          <p:cNvSpPr/>
          <p:nvPr/>
        </p:nvSpPr>
        <p:spPr>
          <a:xfrm>
            <a:off x="7564756" y="3749207"/>
            <a:ext cx="666974"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01AE934-19B8-40B3-AB02-ED0D3E16EA14}"/>
              </a:ext>
            </a:extLst>
          </p:cNvPr>
          <p:cNvSpPr>
            <a:spLocks noGrp="1"/>
          </p:cNvSpPr>
          <p:nvPr>
            <p:ph type="title"/>
          </p:nvPr>
        </p:nvSpPr>
        <p:spPr/>
        <p:txBody>
          <a:bodyPr/>
          <a:lstStyle/>
          <a:p>
            <a:r>
              <a:rPr lang="en-US" altLang="zh-CN" dirty="0"/>
              <a:t>Evaluation</a:t>
            </a:r>
            <a:endParaRPr lang="zh-CN" altLang="en-US" dirty="0"/>
          </a:p>
        </p:txBody>
      </p:sp>
      <p:sp>
        <p:nvSpPr>
          <p:cNvPr id="3" name="内容占位符 2">
            <a:extLst>
              <a:ext uri="{FF2B5EF4-FFF2-40B4-BE49-F238E27FC236}">
                <a16:creationId xmlns:a16="http://schemas.microsoft.com/office/drawing/2014/main" id="{FB380A29-A0FB-4039-B80B-51AE8FD8C99D}"/>
              </a:ext>
            </a:extLst>
          </p:cNvPr>
          <p:cNvSpPr>
            <a:spLocks noGrp="1"/>
          </p:cNvSpPr>
          <p:nvPr>
            <p:ph idx="1"/>
          </p:nvPr>
        </p:nvSpPr>
        <p:spPr/>
        <p:txBody>
          <a:bodyPr/>
          <a:lstStyle/>
          <a:p>
            <a:r>
              <a:rPr lang="en-US" altLang="zh-CN" dirty="0"/>
              <a:t>Parameter Placement</a:t>
            </a:r>
          </a:p>
          <a:p>
            <a:pPr lvl="1"/>
            <a:r>
              <a:rPr lang="en-US" altLang="zh-CN" dirty="0"/>
              <a:t>ED-local</a:t>
            </a:r>
            <a:endParaRPr lang="zh-CN" altLang="en-US" dirty="0"/>
          </a:p>
        </p:txBody>
      </p:sp>
      <p:sp>
        <p:nvSpPr>
          <p:cNvPr id="4" name="灯片编号占位符 3">
            <a:extLst>
              <a:ext uri="{FF2B5EF4-FFF2-40B4-BE49-F238E27FC236}">
                <a16:creationId xmlns:a16="http://schemas.microsoft.com/office/drawing/2014/main" id="{D13F077C-478E-4F65-9D5A-FEC39229187A}"/>
              </a:ext>
            </a:extLst>
          </p:cNvPr>
          <p:cNvSpPr>
            <a:spLocks noGrp="1"/>
          </p:cNvSpPr>
          <p:nvPr>
            <p:ph type="sldNum" sz="quarter" idx="12"/>
          </p:nvPr>
        </p:nvSpPr>
        <p:spPr/>
        <p:txBody>
          <a:bodyPr/>
          <a:lstStyle/>
          <a:p>
            <a:fld id="{9121FD29-422F-4C06-A400-AB8263BE8C66}" type="slidenum">
              <a:rPr lang="zh-CN" altLang="en-US" smtClean="0"/>
              <a:t>41</a:t>
            </a:fld>
            <a:endParaRPr lang="zh-CN" altLang="en-US"/>
          </a:p>
        </p:txBody>
      </p:sp>
      <p:sp>
        <p:nvSpPr>
          <p:cNvPr id="8" name="矩形 7">
            <a:extLst>
              <a:ext uri="{FF2B5EF4-FFF2-40B4-BE49-F238E27FC236}">
                <a16:creationId xmlns:a16="http://schemas.microsoft.com/office/drawing/2014/main" id="{AC4646CE-8591-43E7-8615-DD99EDB76B47}"/>
              </a:ext>
            </a:extLst>
          </p:cNvPr>
          <p:cNvSpPr/>
          <p:nvPr/>
        </p:nvSpPr>
        <p:spPr>
          <a:xfrm>
            <a:off x="6843055" y="2633886"/>
            <a:ext cx="1870639" cy="509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22AA837B-4612-415F-A1CB-9DBE50693C37}"/>
              </a:ext>
            </a:extLst>
          </p:cNvPr>
          <p:cNvSpPr/>
          <p:nvPr/>
        </p:nvSpPr>
        <p:spPr>
          <a:xfrm>
            <a:off x="7071593" y="2639166"/>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344C7F05-B36A-46C4-BBE0-DF30F8C75012}"/>
              </a:ext>
            </a:extLst>
          </p:cNvPr>
          <p:cNvSpPr/>
          <p:nvPr/>
        </p:nvSpPr>
        <p:spPr>
          <a:xfrm>
            <a:off x="6957324" y="2765684"/>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A4B527F1-19EE-4AB2-BA06-8D42DF992B80}"/>
              </a:ext>
            </a:extLst>
          </p:cNvPr>
          <p:cNvSpPr/>
          <p:nvPr/>
        </p:nvSpPr>
        <p:spPr>
          <a:xfrm>
            <a:off x="7470816" y="2639166"/>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91B1599B-21C9-40EC-9B44-D05943DFF31B}"/>
              </a:ext>
            </a:extLst>
          </p:cNvPr>
          <p:cNvSpPr/>
          <p:nvPr/>
        </p:nvSpPr>
        <p:spPr>
          <a:xfrm>
            <a:off x="7356547" y="2765684"/>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6AE7F482-9251-40FD-A32F-4B825F118BB8}"/>
              </a:ext>
            </a:extLst>
          </p:cNvPr>
          <p:cNvSpPr/>
          <p:nvPr/>
        </p:nvSpPr>
        <p:spPr>
          <a:xfrm>
            <a:off x="7866817" y="2632278"/>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a:extLst>
              <a:ext uri="{FF2B5EF4-FFF2-40B4-BE49-F238E27FC236}">
                <a16:creationId xmlns:a16="http://schemas.microsoft.com/office/drawing/2014/main" id="{052BF39E-6961-434E-9390-C6F626CFA9C7}"/>
              </a:ext>
            </a:extLst>
          </p:cNvPr>
          <p:cNvSpPr/>
          <p:nvPr/>
        </p:nvSpPr>
        <p:spPr>
          <a:xfrm>
            <a:off x="7752548" y="2758796"/>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0EDB0767-1E16-4AA3-8441-FCF86CE53C3D}"/>
              </a:ext>
            </a:extLst>
          </p:cNvPr>
          <p:cNvSpPr/>
          <p:nvPr/>
        </p:nvSpPr>
        <p:spPr>
          <a:xfrm>
            <a:off x="8245543" y="2647108"/>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93FB70D0-58C3-4A8A-B4D9-2CDCB49E1826}"/>
              </a:ext>
            </a:extLst>
          </p:cNvPr>
          <p:cNvSpPr/>
          <p:nvPr/>
        </p:nvSpPr>
        <p:spPr>
          <a:xfrm>
            <a:off x="8131274" y="2773626"/>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圆角 24">
            <a:extLst>
              <a:ext uri="{FF2B5EF4-FFF2-40B4-BE49-F238E27FC236}">
                <a16:creationId xmlns:a16="http://schemas.microsoft.com/office/drawing/2014/main" id="{8576911B-78A6-4E49-8E1A-9D58D7681B72}"/>
              </a:ext>
            </a:extLst>
          </p:cNvPr>
          <p:cNvSpPr/>
          <p:nvPr/>
        </p:nvSpPr>
        <p:spPr>
          <a:xfrm>
            <a:off x="3722146" y="3749207"/>
            <a:ext cx="4785646" cy="689597"/>
          </a:xfrm>
          <a:prstGeom prst="round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F8FF4D4E-28C4-4C58-9F27-3E428CB05DA0}"/>
              </a:ext>
            </a:extLst>
          </p:cNvPr>
          <p:cNvSpPr txBox="1"/>
          <p:nvPr/>
        </p:nvSpPr>
        <p:spPr>
          <a:xfrm>
            <a:off x="8576096" y="3908617"/>
            <a:ext cx="1943802" cy="369332"/>
          </a:xfrm>
          <a:prstGeom prst="rect">
            <a:avLst/>
          </a:prstGeom>
          <a:noFill/>
        </p:spPr>
        <p:txBody>
          <a:bodyPr wrap="none" rtlCol="0">
            <a:spAutoFit/>
          </a:bodyPr>
          <a:lstStyle/>
          <a:p>
            <a:r>
              <a:rPr lang="en-US" altLang="zh-CN" b="1" dirty="0"/>
              <a:t>Parameter Server</a:t>
            </a:r>
            <a:endParaRPr lang="zh-CN" altLang="en-US" b="1" dirty="0"/>
          </a:p>
        </p:txBody>
      </p:sp>
      <p:sp>
        <p:nvSpPr>
          <p:cNvPr id="27" name="椭圆 26">
            <a:extLst>
              <a:ext uri="{FF2B5EF4-FFF2-40B4-BE49-F238E27FC236}">
                <a16:creationId xmlns:a16="http://schemas.microsoft.com/office/drawing/2014/main" id="{CE7F72C8-3F04-40D2-A086-53970695EC77}"/>
              </a:ext>
            </a:extLst>
          </p:cNvPr>
          <p:cNvSpPr/>
          <p:nvPr/>
        </p:nvSpPr>
        <p:spPr>
          <a:xfrm>
            <a:off x="4352190" y="3870990"/>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B69C6F6-8296-4B2E-A05D-EAD9BD32D14A}"/>
              </a:ext>
            </a:extLst>
          </p:cNvPr>
          <p:cNvSpPr/>
          <p:nvPr/>
        </p:nvSpPr>
        <p:spPr>
          <a:xfrm>
            <a:off x="4237921" y="3997508"/>
            <a:ext cx="376518" cy="369332"/>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a:extLst>
              <a:ext uri="{FF2B5EF4-FFF2-40B4-BE49-F238E27FC236}">
                <a16:creationId xmlns:a16="http://schemas.microsoft.com/office/drawing/2014/main" id="{6D82A0E8-068A-4A19-84E2-8E011490BFA9}"/>
              </a:ext>
            </a:extLst>
          </p:cNvPr>
          <p:cNvSpPr/>
          <p:nvPr/>
        </p:nvSpPr>
        <p:spPr>
          <a:xfrm>
            <a:off x="5475519" y="3870989"/>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D143A0D9-1082-41C5-B951-E212CCAE0012}"/>
              </a:ext>
            </a:extLst>
          </p:cNvPr>
          <p:cNvSpPr/>
          <p:nvPr/>
        </p:nvSpPr>
        <p:spPr>
          <a:xfrm>
            <a:off x="5361250" y="3997507"/>
            <a:ext cx="376518" cy="369332"/>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椭圆 30">
            <a:extLst>
              <a:ext uri="{FF2B5EF4-FFF2-40B4-BE49-F238E27FC236}">
                <a16:creationId xmlns:a16="http://schemas.microsoft.com/office/drawing/2014/main" id="{E3C85E5C-7749-491A-8FA8-ACF8C107A33C}"/>
              </a:ext>
            </a:extLst>
          </p:cNvPr>
          <p:cNvSpPr/>
          <p:nvPr/>
        </p:nvSpPr>
        <p:spPr>
          <a:xfrm>
            <a:off x="6621261" y="3864530"/>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a:extLst>
              <a:ext uri="{FF2B5EF4-FFF2-40B4-BE49-F238E27FC236}">
                <a16:creationId xmlns:a16="http://schemas.microsoft.com/office/drawing/2014/main" id="{1173623F-B57B-4CDC-93F0-1377DA6A2332}"/>
              </a:ext>
            </a:extLst>
          </p:cNvPr>
          <p:cNvSpPr/>
          <p:nvPr/>
        </p:nvSpPr>
        <p:spPr>
          <a:xfrm>
            <a:off x="6506992" y="3991048"/>
            <a:ext cx="376518" cy="36933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a:extLst>
              <a:ext uri="{FF2B5EF4-FFF2-40B4-BE49-F238E27FC236}">
                <a16:creationId xmlns:a16="http://schemas.microsoft.com/office/drawing/2014/main" id="{1A3628AA-8525-4ACB-B359-5E09099E2232}"/>
              </a:ext>
            </a:extLst>
          </p:cNvPr>
          <p:cNvSpPr/>
          <p:nvPr/>
        </p:nvSpPr>
        <p:spPr>
          <a:xfrm>
            <a:off x="7773344" y="3863005"/>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76C7AE1E-EA5B-4AC4-A010-C4880298C6FE}"/>
              </a:ext>
            </a:extLst>
          </p:cNvPr>
          <p:cNvSpPr/>
          <p:nvPr/>
        </p:nvSpPr>
        <p:spPr>
          <a:xfrm>
            <a:off x="7659075" y="3989523"/>
            <a:ext cx="376518" cy="369332"/>
          </a:xfrm>
          <a:prstGeom prst="ellipse">
            <a:avLst/>
          </a:prstGeom>
          <a:solidFill>
            <a:schemeClr val="accent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07E5101B-00FD-49A9-8276-7AEB0E923CDC}"/>
              </a:ext>
            </a:extLst>
          </p:cNvPr>
          <p:cNvSpPr txBox="1"/>
          <p:nvPr/>
        </p:nvSpPr>
        <p:spPr>
          <a:xfrm>
            <a:off x="252436" y="4910857"/>
            <a:ext cx="2743201" cy="646331"/>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US" altLang="zh-CN" dirty="0"/>
              <a:t>Significantly reduce communication</a:t>
            </a:r>
            <a:endParaRPr lang="zh-CN" altLang="en-US" dirty="0"/>
          </a:p>
        </p:txBody>
      </p:sp>
    </p:spTree>
    <p:extLst>
      <p:ext uri="{BB962C8B-B14F-4D97-AF65-F5344CB8AC3E}">
        <p14:creationId xmlns:p14="http://schemas.microsoft.com/office/powerpoint/2010/main" val="3681396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DE74AB-421A-40DE-879D-819294BCEB69}"/>
              </a:ext>
            </a:extLst>
          </p:cNvPr>
          <p:cNvSpPr>
            <a:spLocks noGrp="1"/>
          </p:cNvSpPr>
          <p:nvPr>
            <p:ph type="title"/>
          </p:nvPr>
        </p:nvSpPr>
        <p:spPr/>
        <p:txBody>
          <a:bodyPr/>
          <a:lstStyle/>
          <a:p>
            <a:r>
              <a:rPr lang="en-US" altLang="zh-CN" dirty="0"/>
              <a:t>Evaluation</a:t>
            </a:r>
            <a:endParaRPr lang="zh-CN" altLang="en-US" dirty="0"/>
          </a:p>
        </p:txBody>
      </p:sp>
      <p:pic>
        <p:nvPicPr>
          <p:cNvPr id="5" name="内容占位符 4">
            <a:extLst>
              <a:ext uri="{FF2B5EF4-FFF2-40B4-BE49-F238E27FC236}">
                <a16:creationId xmlns:a16="http://schemas.microsoft.com/office/drawing/2014/main" id="{8C37708E-0A38-4AB6-8864-4E7FD6204C68}"/>
              </a:ext>
            </a:extLst>
          </p:cNvPr>
          <p:cNvPicPr>
            <a:picLocks noGrp="1" noChangeAspect="1"/>
          </p:cNvPicPr>
          <p:nvPr>
            <p:ph idx="1"/>
          </p:nvPr>
        </p:nvPicPr>
        <p:blipFill>
          <a:blip r:embed="rId2"/>
          <a:stretch>
            <a:fillRect/>
          </a:stretch>
        </p:blipFill>
        <p:spPr>
          <a:xfrm>
            <a:off x="838200" y="2534355"/>
            <a:ext cx="11320474" cy="3651292"/>
          </a:xfrm>
          <a:prstGeom prst="rect">
            <a:avLst/>
          </a:prstGeom>
        </p:spPr>
      </p:pic>
      <p:sp>
        <p:nvSpPr>
          <p:cNvPr id="4" name="灯片编号占位符 3">
            <a:extLst>
              <a:ext uri="{FF2B5EF4-FFF2-40B4-BE49-F238E27FC236}">
                <a16:creationId xmlns:a16="http://schemas.microsoft.com/office/drawing/2014/main" id="{D3770173-649D-4653-85AB-D2D18B85744F}"/>
              </a:ext>
            </a:extLst>
          </p:cNvPr>
          <p:cNvSpPr>
            <a:spLocks noGrp="1"/>
          </p:cNvSpPr>
          <p:nvPr>
            <p:ph type="sldNum" sz="quarter" idx="12"/>
          </p:nvPr>
        </p:nvSpPr>
        <p:spPr/>
        <p:txBody>
          <a:bodyPr/>
          <a:lstStyle/>
          <a:p>
            <a:fld id="{9121FD29-422F-4C06-A400-AB8263BE8C66}" type="slidenum">
              <a:rPr lang="zh-CN" altLang="en-US" smtClean="0"/>
              <a:t>42</a:t>
            </a:fld>
            <a:endParaRPr lang="zh-CN" altLang="en-US"/>
          </a:p>
        </p:txBody>
      </p:sp>
      <p:sp>
        <p:nvSpPr>
          <p:cNvPr id="7" name="文本框 6">
            <a:extLst>
              <a:ext uri="{FF2B5EF4-FFF2-40B4-BE49-F238E27FC236}">
                <a16:creationId xmlns:a16="http://schemas.microsoft.com/office/drawing/2014/main" id="{E74F047B-6E5B-4B9C-BB40-F4F416946547}"/>
              </a:ext>
            </a:extLst>
          </p:cNvPr>
          <p:cNvSpPr txBox="1"/>
          <p:nvPr/>
        </p:nvSpPr>
        <p:spPr>
          <a:xfrm>
            <a:off x="838200" y="1420009"/>
            <a:ext cx="3403368" cy="523220"/>
          </a:xfrm>
          <a:prstGeom prst="rect">
            <a:avLst/>
          </a:prstGeom>
          <a:noFill/>
        </p:spPr>
        <p:txBody>
          <a:bodyPr wrap="none" rtlCol="0">
            <a:spAutoFit/>
          </a:bodyPr>
          <a:lstStyle/>
          <a:p>
            <a:r>
              <a:rPr lang="en-US" altLang="zh-CN" sz="2800" b="1" dirty="0" err="1"/>
              <a:t>HetPipe</a:t>
            </a:r>
            <a:r>
              <a:rPr lang="en-US" altLang="zh-CN" sz="2800" b="1" dirty="0"/>
              <a:t> VS </a:t>
            </a:r>
            <a:r>
              <a:rPr lang="en-US" altLang="zh-CN" sz="2800" b="1" dirty="0" err="1"/>
              <a:t>Horovod</a:t>
            </a:r>
            <a:endParaRPr lang="zh-CN" altLang="en-US" sz="2800" b="1" dirty="0"/>
          </a:p>
        </p:txBody>
      </p:sp>
      <p:sp>
        <p:nvSpPr>
          <p:cNvPr id="3" name="文本框 2">
            <a:extLst>
              <a:ext uri="{FF2B5EF4-FFF2-40B4-BE49-F238E27FC236}">
                <a16:creationId xmlns:a16="http://schemas.microsoft.com/office/drawing/2014/main" id="{5D5BBF50-918E-4367-98F0-21FA08C66269}"/>
              </a:ext>
            </a:extLst>
          </p:cNvPr>
          <p:cNvSpPr txBox="1"/>
          <p:nvPr/>
        </p:nvSpPr>
        <p:spPr>
          <a:xfrm>
            <a:off x="4086559" y="6185647"/>
            <a:ext cx="4823756" cy="369332"/>
          </a:xfrm>
          <a:prstGeom prst="rect">
            <a:avLst/>
          </a:prstGeom>
          <a:noFill/>
        </p:spPr>
        <p:txBody>
          <a:bodyPr wrap="none" rtlCol="0">
            <a:spAutoFit/>
          </a:bodyPr>
          <a:lstStyle/>
          <a:p>
            <a:r>
              <a:rPr lang="en-US" altLang="zh-CN" b="1" dirty="0"/>
              <a:t>Performance with allocation policies when </a:t>
            </a:r>
            <a:r>
              <a:rPr lang="en-US" altLang="zh-CN" b="1" dirty="0">
                <a:solidFill>
                  <a:schemeClr val="accent2"/>
                </a:solidFill>
              </a:rPr>
              <a:t>D</a:t>
            </a:r>
            <a:r>
              <a:rPr lang="en-US" altLang="zh-CN" b="1" dirty="0"/>
              <a:t>=0</a:t>
            </a:r>
            <a:endParaRPr lang="zh-CN" altLang="en-US" b="1" dirty="0"/>
          </a:p>
        </p:txBody>
      </p:sp>
    </p:spTree>
    <p:extLst>
      <p:ext uri="{BB962C8B-B14F-4D97-AF65-F5344CB8AC3E}">
        <p14:creationId xmlns:p14="http://schemas.microsoft.com/office/powerpoint/2010/main" val="3644020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4B3EC5-49D2-4529-AAB2-4F12E85E7734}"/>
              </a:ext>
            </a:extLst>
          </p:cNvPr>
          <p:cNvSpPr>
            <a:spLocks noGrp="1"/>
          </p:cNvSpPr>
          <p:nvPr>
            <p:ph type="title"/>
          </p:nvPr>
        </p:nvSpPr>
        <p:spPr/>
        <p:txBody>
          <a:bodyPr/>
          <a:lstStyle/>
          <a:p>
            <a:r>
              <a:rPr lang="en-US" altLang="zh-CN" dirty="0"/>
              <a:t>Evaluation</a:t>
            </a:r>
            <a:endParaRPr lang="zh-CN" altLang="en-US" dirty="0"/>
          </a:p>
        </p:txBody>
      </p:sp>
      <p:pic>
        <p:nvPicPr>
          <p:cNvPr id="5" name="内容占位符 4">
            <a:extLst>
              <a:ext uri="{FF2B5EF4-FFF2-40B4-BE49-F238E27FC236}">
                <a16:creationId xmlns:a16="http://schemas.microsoft.com/office/drawing/2014/main" id="{BF7ACA70-D118-4EA9-A9DE-E95DB220BFC0}"/>
              </a:ext>
            </a:extLst>
          </p:cNvPr>
          <p:cNvPicPr>
            <a:picLocks noGrp="1" noChangeAspect="1"/>
          </p:cNvPicPr>
          <p:nvPr>
            <p:ph idx="1"/>
          </p:nvPr>
        </p:nvPicPr>
        <p:blipFill>
          <a:blip r:embed="rId2"/>
          <a:stretch>
            <a:fillRect/>
          </a:stretch>
        </p:blipFill>
        <p:spPr>
          <a:xfrm>
            <a:off x="838200" y="1714062"/>
            <a:ext cx="10515600" cy="4642288"/>
          </a:xfrm>
          <a:prstGeom prst="rect">
            <a:avLst/>
          </a:prstGeom>
        </p:spPr>
      </p:pic>
      <p:sp>
        <p:nvSpPr>
          <p:cNvPr id="4" name="灯片编号占位符 3">
            <a:extLst>
              <a:ext uri="{FF2B5EF4-FFF2-40B4-BE49-F238E27FC236}">
                <a16:creationId xmlns:a16="http://schemas.microsoft.com/office/drawing/2014/main" id="{8D540E8F-60B3-4B53-A6FF-6CCE0E40ADB8}"/>
              </a:ext>
            </a:extLst>
          </p:cNvPr>
          <p:cNvSpPr>
            <a:spLocks noGrp="1"/>
          </p:cNvSpPr>
          <p:nvPr>
            <p:ph type="sldNum" sz="quarter" idx="12"/>
          </p:nvPr>
        </p:nvSpPr>
        <p:spPr/>
        <p:txBody>
          <a:bodyPr/>
          <a:lstStyle/>
          <a:p>
            <a:fld id="{9121FD29-422F-4C06-A400-AB8263BE8C66}" type="slidenum">
              <a:rPr lang="zh-CN" altLang="en-US" smtClean="0"/>
              <a:t>43</a:t>
            </a:fld>
            <a:endParaRPr lang="zh-CN" altLang="en-US"/>
          </a:p>
        </p:txBody>
      </p:sp>
      <p:sp>
        <p:nvSpPr>
          <p:cNvPr id="7" name="文本框 6">
            <a:extLst>
              <a:ext uri="{FF2B5EF4-FFF2-40B4-BE49-F238E27FC236}">
                <a16:creationId xmlns:a16="http://schemas.microsoft.com/office/drawing/2014/main" id="{E78EA98B-B7E0-4E8E-9C9D-4946488A01F3}"/>
              </a:ext>
            </a:extLst>
          </p:cNvPr>
          <p:cNvSpPr txBox="1"/>
          <p:nvPr/>
        </p:nvSpPr>
        <p:spPr>
          <a:xfrm>
            <a:off x="838200" y="1149926"/>
            <a:ext cx="10780059" cy="584775"/>
          </a:xfrm>
          <a:prstGeom prst="rect">
            <a:avLst/>
          </a:prstGeom>
          <a:noFill/>
        </p:spPr>
        <p:txBody>
          <a:bodyPr wrap="square">
            <a:spAutoFit/>
          </a:bodyPr>
          <a:lstStyle/>
          <a:p>
            <a:r>
              <a:rPr lang="en-US" altLang="zh-CN" sz="3200" b="1" dirty="0">
                <a:latin typeface="Gill Sans MT"/>
              </a:rPr>
              <a:t>Performance Improvement of Adding </a:t>
            </a:r>
            <a:r>
              <a:rPr lang="en-US" altLang="zh-CN" sz="3200" b="1" dirty="0" err="1">
                <a:latin typeface="Gill Sans MT"/>
              </a:rPr>
              <a:t>Whimpy</a:t>
            </a:r>
            <a:r>
              <a:rPr lang="en-US" altLang="zh-CN" sz="3200" b="1" dirty="0">
                <a:latin typeface="Gill Sans MT"/>
              </a:rPr>
              <a:t> GPUs</a:t>
            </a:r>
          </a:p>
        </p:txBody>
      </p:sp>
    </p:spTree>
    <p:extLst>
      <p:ext uri="{BB962C8B-B14F-4D97-AF65-F5344CB8AC3E}">
        <p14:creationId xmlns:p14="http://schemas.microsoft.com/office/powerpoint/2010/main" val="1601769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0AB143FF-1780-4223-AEA8-2494FF96EAAA}"/>
              </a:ext>
            </a:extLst>
          </p:cNvPr>
          <p:cNvSpPr>
            <a:spLocks noGrp="1"/>
          </p:cNvSpPr>
          <p:nvPr>
            <p:ph idx="1"/>
          </p:nvPr>
        </p:nvSpPr>
        <p:spPr/>
        <p:txBody>
          <a:bodyPr/>
          <a:lstStyle/>
          <a:p>
            <a:r>
              <a:rPr lang="en-US" altLang="zh-CN" dirty="0"/>
              <a:t>Convergence Results</a:t>
            </a:r>
          </a:p>
          <a:p>
            <a:pPr lvl="1"/>
            <a:r>
              <a:rPr lang="en-US" altLang="zh-CN" dirty="0"/>
              <a:t>Resnet-152</a:t>
            </a:r>
            <a:endParaRPr lang="zh-CN" altLang="en-US" dirty="0"/>
          </a:p>
        </p:txBody>
      </p:sp>
      <p:sp>
        <p:nvSpPr>
          <p:cNvPr id="2" name="标题 1">
            <a:extLst>
              <a:ext uri="{FF2B5EF4-FFF2-40B4-BE49-F238E27FC236}">
                <a16:creationId xmlns:a16="http://schemas.microsoft.com/office/drawing/2014/main" id="{55DE74AB-421A-40DE-879D-819294BCEB69}"/>
              </a:ext>
            </a:extLst>
          </p:cNvPr>
          <p:cNvSpPr>
            <a:spLocks noGrp="1"/>
          </p:cNvSpPr>
          <p:nvPr>
            <p:ph type="title"/>
          </p:nvPr>
        </p:nvSpPr>
        <p:spPr/>
        <p:txBody>
          <a:bodyPr/>
          <a:lstStyle/>
          <a:p>
            <a:r>
              <a:rPr lang="en-US" altLang="zh-CN" dirty="0"/>
              <a:t>Evaluation</a:t>
            </a:r>
            <a:endParaRPr lang="zh-CN" altLang="en-US" dirty="0"/>
          </a:p>
        </p:txBody>
      </p:sp>
      <p:sp>
        <p:nvSpPr>
          <p:cNvPr id="4" name="灯片编号占位符 3">
            <a:extLst>
              <a:ext uri="{FF2B5EF4-FFF2-40B4-BE49-F238E27FC236}">
                <a16:creationId xmlns:a16="http://schemas.microsoft.com/office/drawing/2014/main" id="{D3770173-649D-4653-85AB-D2D18B85744F}"/>
              </a:ext>
            </a:extLst>
          </p:cNvPr>
          <p:cNvSpPr>
            <a:spLocks noGrp="1"/>
          </p:cNvSpPr>
          <p:nvPr>
            <p:ph type="sldNum" sz="quarter" idx="12"/>
          </p:nvPr>
        </p:nvSpPr>
        <p:spPr/>
        <p:txBody>
          <a:bodyPr/>
          <a:lstStyle/>
          <a:p>
            <a:fld id="{9121FD29-422F-4C06-A400-AB8263BE8C66}" type="slidenum">
              <a:rPr lang="zh-CN" altLang="en-US" smtClean="0"/>
              <a:t>44</a:t>
            </a:fld>
            <a:endParaRPr lang="zh-CN" altLang="en-US"/>
          </a:p>
        </p:txBody>
      </p:sp>
      <p:sp>
        <p:nvSpPr>
          <p:cNvPr id="9" name="矩形 8">
            <a:extLst>
              <a:ext uri="{FF2B5EF4-FFF2-40B4-BE49-F238E27FC236}">
                <a16:creationId xmlns:a16="http://schemas.microsoft.com/office/drawing/2014/main" id="{7EA5B3DB-00EB-4A22-AC2E-E92AA9D08C68}"/>
              </a:ext>
            </a:extLst>
          </p:cNvPr>
          <p:cNvSpPr/>
          <p:nvPr/>
        </p:nvSpPr>
        <p:spPr>
          <a:xfrm>
            <a:off x="9907793" y="6045798"/>
            <a:ext cx="849853" cy="630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BAF50958-97BD-43C4-B8EF-0A33979A5C77}"/>
              </a:ext>
            </a:extLst>
          </p:cNvPr>
          <p:cNvGrpSpPr/>
          <p:nvPr/>
        </p:nvGrpSpPr>
        <p:grpSpPr>
          <a:xfrm>
            <a:off x="685799" y="2228693"/>
            <a:ext cx="10071847" cy="4448089"/>
            <a:chOff x="685799" y="2228693"/>
            <a:chExt cx="10071847" cy="4448089"/>
          </a:xfrm>
        </p:grpSpPr>
        <p:pic>
          <p:nvPicPr>
            <p:cNvPr id="8" name="图片 7">
              <a:extLst>
                <a:ext uri="{FF2B5EF4-FFF2-40B4-BE49-F238E27FC236}">
                  <a16:creationId xmlns:a16="http://schemas.microsoft.com/office/drawing/2014/main" id="{0AEA1EAA-4E25-417D-8E7F-4ED3BA331E7E}"/>
                </a:ext>
              </a:extLst>
            </p:cNvPr>
            <p:cNvPicPr>
              <a:picLocks noChangeAspect="1"/>
            </p:cNvPicPr>
            <p:nvPr/>
          </p:nvPicPr>
          <p:blipFill>
            <a:blip r:embed="rId2"/>
            <a:stretch>
              <a:fillRect/>
            </a:stretch>
          </p:blipFill>
          <p:spPr>
            <a:xfrm>
              <a:off x="838199" y="2228693"/>
              <a:ext cx="9919447" cy="4448089"/>
            </a:xfrm>
            <a:prstGeom prst="rect">
              <a:avLst/>
            </a:prstGeom>
          </p:spPr>
        </p:pic>
        <p:sp>
          <p:nvSpPr>
            <p:cNvPr id="10" name="矩形 9">
              <a:extLst>
                <a:ext uri="{FF2B5EF4-FFF2-40B4-BE49-F238E27FC236}">
                  <a16:creationId xmlns:a16="http://schemas.microsoft.com/office/drawing/2014/main" id="{CD802924-294B-4DC1-A711-AB7094C6CED1}"/>
                </a:ext>
              </a:extLst>
            </p:cNvPr>
            <p:cNvSpPr/>
            <p:nvPr/>
          </p:nvSpPr>
          <p:spPr>
            <a:xfrm>
              <a:off x="10112188" y="6176963"/>
              <a:ext cx="645458" cy="49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26E5BDE3-02F9-4ED2-8BF6-43117F47F183}"/>
                </a:ext>
              </a:extLst>
            </p:cNvPr>
            <p:cNvSpPr/>
            <p:nvPr/>
          </p:nvSpPr>
          <p:spPr>
            <a:xfrm>
              <a:off x="685799" y="6176962"/>
              <a:ext cx="1723914" cy="49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a:extLst>
              <a:ext uri="{FF2B5EF4-FFF2-40B4-BE49-F238E27FC236}">
                <a16:creationId xmlns:a16="http://schemas.microsoft.com/office/drawing/2014/main" id="{35592327-0A84-4127-BD0E-3E149A3F845F}"/>
              </a:ext>
            </a:extLst>
          </p:cNvPr>
          <p:cNvSpPr txBox="1"/>
          <p:nvPr/>
        </p:nvSpPr>
        <p:spPr>
          <a:xfrm>
            <a:off x="2794968" y="6284537"/>
            <a:ext cx="1572866" cy="369332"/>
          </a:xfrm>
          <a:prstGeom prst="rect">
            <a:avLst/>
          </a:prstGeom>
          <a:noFill/>
        </p:spPr>
        <p:txBody>
          <a:bodyPr wrap="none" rtlCol="0">
            <a:spAutoFit/>
          </a:bodyPr>
          <a:lstStyle/>
          <a:p>
            <a:r>
              <a:rPr lang="en-US" altLang="zh-CN" b="1" dirty="0"/>
              <a:t>ED-local, D=0</a:t>
            </a:r>
            <a:endParaRPr lang="zh-CN" altLang="en-US" b="1" dirty="0"/>
          </a:p>
        </p:txBody>
      </p:sp>
    </p:spTree>
    <p:extLst>
      <p:ext uri="{BB962C8B-B14F-4D97-AF65-F5344CB8AC3E}">
        <p14:creationId xmlns:p14="http://schemas.microsoft.com/office/powerpoint/2010/main" val="2798154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0AB143FF-1780-4223-AEA8-2494FF96EAAA}"/>
              </a:ext>
            </a:extLst>
          </p:cNvPr>
          <p:cNvSpPr>
            <a:spLocks noGrp="1"/>
          </p:cNvSpPr>
          <p:nvPr>
            <p:ph idx="1"/>
          </p:nvPr>
        </p:nvSpPr>
        <p:spPr/>
        <p:txBody>
          <a:bodyPr/>
          <a:lstStyle/>
          <a:p>
            <a:r>
              <a:rPr lang="en-US" altLang="zh-CN" dirty="0"/>
              <a:t>Convergence Results</a:t>
            </a:r>
          </a:p>
          <a:p>
            <a:pPr lvl="1"/>
            <a:r>
              <a:rPr lang="en-US" altLang="zh-CN" dirty="0"/>
              <a:t>VGG-19</a:t>
            </a:r>
          </a:p>
        </p:txBody>
      </p:sp>
      <p:sp>
        <p:nvSpPr>
          <p:cNvPr id="2" name="标题 1">
            <a:extLst>
              <a:ext uri="{FF2B5EF4-FFF2-40B4-BE49-F238E27FC236}">
                <a16:creationId xmlns:a16="http://schemas.microsoft.com/office/drawing/2014/main" id="{55DE74AB-421A-40DE-879D-819294BCEB69}"/>
              </a:ext>
            </a:extLst>
          </p:cNvPr>
          <p:cNvSpPr>
            <a:spLocks noGrp="1"/>
          </p:cNvSpPr>
          <p:nvPr>
            <p:ph type="title"/>
          </p:nvPr>
        </p:nvSpPr>
        <p:spPr/>
        <p:txBody>
          <a:bodyPr/>
          <a:lstStyle/>
          <a:p>
            <a:r>
              <a:rPr lang="en-US" altLang="zh-CN" dirty="0"/>
              <a:t>Evaluation</a:t>
            </a:r>
            <a:endParaRPr lang="zh-CN" altLang="en-US" dirty="0"/>
          </a:p>
        </p:txBody>
      </p:sp>
      <p:sp>
        <p:nvSpPr>
          <p:cNvPr id="4" name="灯片编号占位符 3">
            <a:extLst>
              <a:ext uri="{FF2B5EF4-FFF2-40B4-BE49-F238E27FC236}">
                <a16:creationId xmlns:a16="http://schemas.microsoft.com/office/drawing/2014/main" id="{D3770173-649D-4653-85AB-D2D18B85744F}"/>
              </a:ext>
            </a:extLst>
          </p:cNvPr>
          <p:cNvSpPr>
            <a:spLocks noGrp="1"/>
          </p:cNvSpPr>
          <p:nvPr>
            <p:ph type="sldNum" sz="quarter" idx="12"/>
          </p:nvPr>
        </p:nvSpPr>
        <p:spPr/>
        <p:txBody>
          <a:bodyPr/>
          <a:lstStyle/>
          <a:p>
            <a:fld id="{9121FD29-422F-4C06-A400-AB8263BE8C66}" type="slidenum">
              <a:rPr lang="zh-CN" altLang="en-US" smtClean="0"/>
              <a:t>45</a:t>
            </a:fld>
            <a:endParaRPr lang="zh-CN" altLang="en-US"/>
          </a:p>
        </p:txBody>
      </p:sp>
      <p:sp>
        <p:nvSpPr>
          <p:cNvPr id="7" name="矩形 6">
            <a:extLst>
              <a:ext uri="{FF2B5EF4-FFF2-40B4-BE49-F238E27FC236}">
                <a16:creationId xmlns:a16="http://schemas.microsoft.com/office/drawing/2014/main" id="{A18D6388-F78C-4645-A62D-93082A922A08}"/>
              </a:ext>
            </a:extLst>
          </p:cNvPr>
          <p:cNvSpPr/>
          <p:nvPr/>
        </p:nvSpPr>
        <p:spPr>
          <a:xfrm>
            <a:off x="10334963" y="5766837"/>
            <a:ext cx="645458" cy="49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960C77C4-54CF-48F9-A352-AB78FDF2C82E}"/>
              </a:ext>
            </a:extLst>
          </p:cNvPr>
          <p:cNvGrpSpPr/>
          <p:nvPr/>
        </p:nvGrpSpPr>
        <p:grpSpPr>
          <a:xfrm>
            <a:off x="838200" y="2092940"/>
            <a:ext cx="8374155" cy="3801132"/>
            <a:chOff x="838200" y="2092940"/>
            <a:chExt cx="8374155" cy="3801132"/>
          </a:xfrm>
        </p:grpSpPr>
        <p:pic>
          <p:nvPicPr>
            <p:cNvPr id="3" name="图片 2">
              <a:extLst>
                <a:ext uri="{FF2B5EF4-FFF2-40B4-BE49-F238E27FC236}">
                  <a16:creationId xmlns:a16="http://schemas.microsoft.com/office/drawing/2014/main" id="{392A64C5-24A6-4319-8C95-B9FF0450611F}"/>
                </a:ext>
              </a:extLst>
            </p:cNvPr>
            <p:cNvPicPr>
              <a:picLocks noChangeAspect="1"/>
            </p:cNvPicPr>
            <p:nvPr/>
          </p:nvPicPr>
          <p:blipFill>
            <a:blip r:embed="rId2"/>
            <a:stretch>
              <a:fillRect/>
            </a:stretch>
          </p:blipFill>
          <p:spPr>
            <a:xfrm>
              <a:off x="838200" y="2092940"/>
              <a:ext cx="8187466" cy="3730351"/>
            </a:xfrm>
            <a:prstGeom prst="rect">
              <a:avLst/>
            </a:prstGeom>
          </p:spPr>
        </p:pic>
        <p:sp>
          <p:nvSpPr>
            <p:cNvPr id="8" name="矩形 7">
              <a:extLst>
                <a:ext uri="{FF2B5EF4-FFF2-40B4-BE49-F238E27FC236}">
                  <a16:creationId xmlns:a16="http://schemas.microsoft.com/office/drawing/2014/main" id="{15B2773A-0DA6-43E1-9DE4-D951175408A6}"/>
                </a:ext>
              </a:extLst>
            </p:cNvPr>
            <p:cNvSpPr/>
            <p:nvPr/>
          </p:nvSpPr>
          <p:spPr>
            <a:xfrm>
              <a:off x="838200" y="5394253"/>
              <a:ext cx="1668329" cy="49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FA13A2B-321C-45B7-895F-DC06A0DBA6EB}"/>
                </a:ext>
              </a:extLst>
            </p:cNvPr>
            <p:cNvSpPr/>
            <p:nvPr/>
          </p:nvSpPr>
          <p:spPr>
            <a:xfrm>
              <a:off x="7544026" y="5358862"/>
              <a:ext cx="1668329" cy="49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6273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4B1EB-1E80-4E88-8F9F-526E8173D0C4}"/>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35C9CA0F-886B-42E7-A4C1-1708B13BA156}"/>
              </a:ext>
            </a:extLst>
          </p:cNvPr>
          <p:cNvSpPr>
            <a:spLocks noGrp="1"/>
          </p:cNvSpPr>
          <p:nvPr>
            <p:ph idx="1"/>
          </p:nvPr>
        </p:nvSpPr>
        <p:spPr>
          <a:xfrm>
            <a:off x="838200" y="1393224"/>
            <a:ext cx="11199607" cy="4963126"/>
          </a:xfrm>
        </p:spPr>
        <p:txBody>
          <a:bodyPr>
            <a:normAutofit/>
          </a:bodyPr>
          <a:lstStyle/>
          <a:p>
            <a:r>
              <a:rPr lang="en-US" altLang="zh-CN" b="0" i="0" dirty="0" err="1">
                <a:solidFill>
                  <a:srgbClr val="000000"/>
                </a:solidFill>
                <a:effectLst/>
                <a:latin typeface="Times New Roman" panose="02020603050405020304" pitchFamily="18" charset="0"/>
                <a:cs typeface="Times New Roman" panose="02020603050405020304" pitchFamily="18" charset="0"/>
              </a:rPr>
              <a:t>HetPipe</a:t>
            </a:r>
            <a:r>
              <a:rPr lang="en-US" altLang="zh-CN" b="0" i="0" dirty="0">
                <a:solidFill>
                  <a:srgbClr val="000000"/>
                </a:solidFill>
                <a:effectLst/>
                <a:latin typeface="Times New Roman" panose="02020603050405020304" pitchFamily="18" charset="0"/>
                <a:cs typeface="Times New Roman" panose="02020603050405020304" pitchFamily="18" charset="0"/>
              </a:rPr>
              <a:t> makes it possible to efficiently </a:t>
            </a:r>
            <a:r>
              <a:rPr lang="en-US" altLang="zh-CN" b="1" i="0" dirty="0">
                <a:solidFill>
                  <a:srgbClr val="000000"/>
                </a:solidFill>
                <a:effectLst/>
                <a:latin typeface="Times New Roman" panose="02020603050405020304" pitchFamily="18" charset="0"/>
                <a:cs typeface="Times New Roman" panose="02020603050405020304" pitchFamily="18" charset="0"/>
              </a:rPr>
              <a:t>train large DNN models with heterogeneous GPUs</a:t>
            </a: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b="1" i="0" dirty="0">
                <a:solidFill>
                  <a:srgbClr val="000000"/>
                </a:solidFill>
                <a:effectLst/>
                <a:latin typeface="Times New Roman" panose="02020603050405020304" pitchFamily="18" charset="0"/>
                <a:cs typeface="Times New Roman" panose="02020603050405020304" pitchFamily="18" charset="0"/>
              </a:rPr>
              <a:t>Integrate pipelined model parallelism with data parallelism</a:t>
            </a: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b="0" i="0" dirty="0">
                <a:solidFill>
                  <a:srgbClr val="000000"/>
                </a:solidFill>
                <a:effectLst/>
                <a:latin typeface="Times New Roman" panose="02020603050405020304" pitchFamily="18" charset="0"/>
                <a:cs typeface="Times New Roman" panose="02020603050405020304" pitchFamily="18" charset="0"/>
              </a:rPr>
              <a:t>Propose a novel parameter synchronization model: </a:t>
            </a:r>
            <a:r>
              <a:rPr lang="en-US" altLang="zh-CN" b="1" i="0" dirty="0">
                <a:solidFill>
                  <a:srgbClr val="000000"/>
                </a:solidFill>
                <a:effectLst/>
                <a:latin typeface="Times New Roman" panose="02020603050405020304" pitchFamily="18" charset="0"/>
                <a:cs typeface="Times New Roman" panose="02020603050405020304" pitchFamily="18" charset="0"/>
              </a:rPr>
              <a:t>WSP</a:t>
            </a:r>
          </a:p>
          <a:p>
            <a:endParaRPr lang="en-US" altLang="zh-CN" dirty="0">
              <a:solidFill>
                <a:srgbClr val="000000"/>
              </a:solidFill>
              <a:latin typeface="Times New Roman" panose="02020603050405020304" pitchFamily="18" charset="0"/>
              <a:cs typeface="Times New Roman" panose="02020603050405020304" pitchFamily="18" charset="0"/>
            </a:endParaRPr>
          </a:p>
          <a:p>
            <a:r>
              <a:rPr lang="en-US" altLang="zh-CN" b="0" i="0" dirty="0">
                <a:solidFill>
                  <a:srgbClr val="000000"/>
                </a:solidFill>
                <a:effectLst/>
                <a:latin typeface="Times New Roman" panose="02020603050405020304" pitchFamily="18" charset="0"/>
                <a:cs typeface="Times New Roman" panose="02020603050405020304" pitchFamily="18" charset="0"/>
              </a:rPr>
              <a:t>DNN models converge up to </a:t>
            </a:r>
            <a:r>
              <a:rPr lang="en-US" altLang="zh-CN" b="1" i="0" dirty="0">
                <a:solidFill>
                  <a:srgbClr val="000000"/>
                </a:solidFill>
                <a:effectLst/>
                <a:latin typeface="Times New Roman" panose="02020603050405020304" pitchFamily="18" charset="0"/>
                <a:cs typeface="Times New Roman" panose="02020603050405020304" pitchFamily="18" charset="0"/>
              </a:rPr>
              <a:t>49% faster with </a:t>
            </a:r>
            <a:r>
              <a:rPr lang="en-US" altLang="zh-CN" b="1" i="0" dirty="0" err="1">
                <a:solidFill>
                  <a:srgbClr val="000000"/>
                </a:solidFill>
                <a:effectLst/>
                <a:latin typeface="Times New Roman" panose="02020603050405020304" pitchFamily="18" charset="0"/>
                <a:cs typeface="Times New Roman" panose="02020603050405020304" pitchFamily="18" charset="0"/>
              </a:rPr>
              <a:t>HetPipe</a:t>
            </a:r>
            <a:endParaRPr lang="zh-CN" altLang="en-US" sz="48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ED38F3A-DB6C-41AF-95A8-A32C38446A6B}"/>
              </a:ext>
            </a:extLst>
          </p:cNvPr>
          <p:cNvSpPr>
            <a:spLocks noGrp="1"/>
          </p:cNvSpPr>
          <p:nvPr>
            <p:ph type="sldNum" sz="quarter" idx="12"/>
          </p:nvPr>
        </p:nvSpPr>
        <p:spPr/>
        <p:txBody>
          <a:bodyPr/>
          <a:lstStyle/>
          <a:p>
            <a:fld id="{9121FD29-422F-4C06-A400-AB8263BE8C66}" type="slidenum">
              <a:rPr lang="zh-CN" altLang="en-US" smtClean="0"/>
              <a:t>46</a:t>
            </a:fld>
            <a:endParaRPr lang="zh-CN" altLang="en-US"/>
          </a:p>
        </p:txBody>
      </p:sp>
    </p:spTree>
    <p:extLst>
      <p:ext uri="{BB962C8B-B14F-4D97-AF65-F5344CB8AC3E}">
        <p14:creationId xmlns:p14="http://schemas.microsoft.com/office/powerpoint/2010/main" val="726808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5F945EC-6519-4CD9-80AE-E5F413FB60DC}"/>
              </a:ext>
            </a:extLst>
          </p:cNvPr>
          <p:cNvSpPr>
            <a:spLocks noGrp="1"/>
          </p:cNvSpPr>
          <p:nvPr>
            <p:ph type="sldNum" sz="quarter" idx="12"/>
          </p:nvPr>
        </p:nvSpPr>
        <p:spPr/>
        <p:txBody>
          <a:bodyPr/>
          <a:lstStyle/>
          <a:p>
            <a:fld id="{9121FD29-422F-4C06-A400-AB8263BE8C66}" type="slidenum">
              <a:rPr lang="zh-CN" altLang="en-US" smtClean="0"/>
              <a:t>47</a:t>
            </a:fld>
            <a:endParaRPr lang="zh-CN" altLang="en-US"/>
          </a:p>
        </p:txBody>
      </p:sp>
      <p:sp>
        <p:nvSpPr>
          <p:cNvPr id="5" name="文本框 4">
            <a:extLst>
              <a:ext uri="{FF2B5EF4-FFF2-40B4-BE49-F238E27FC236}">
                <a16:creationId xmlns:a16="http://schemas.microsoft.com/office/drawing/2014/main" id="{FCB4AAED-3402-4286-8B10-BBCE5AED3B83}"/>
              </a:ext>
            </a:extLst>
          </p:cNvPr>
          <p:cNvSpPr txBox="1"/>
          <p:nvPr/>
        </p:nvSpPr>
        <p:spPr>
          <a:xfrm>
            <a:off x="3655909" y="2921168"/>
            <a:ext cx="4880182" cy="1015663"/>
          </a:xfrm>
          <a:prstGeom prst="rect">
            <a:avLst/>
          </a:prstGeom>
          <a:noFill/>
        </p:spPr>
        <p:txBody>
          <a:bodyPr wrap="none" rtlCol="0">
            <a:spAutoFit/>
          </a:bodyPr>
          <a:lstStyle/>
          <a:p>
            <a:r>
              <a:rPr lang="en-US" altLang="zh-CN" sz="6000" b="1" dirty="0"/>
              <a:t>THANK YOU</a:t>
            </a:r>
            <a:endParaRPr lang="zh-CN" altLang="en-US" sz="6000" b="1" dirty="0"/>
          </a:p>
        </p:txBody>
      </p:sp>
    </p:spTree>
    <p:extLst>
      <p:ext uri="{BB962C8B-B14F-4D97-AF65-F5344CB8AC3E}">
        <p14:creationId xmlns:p14="http://schemas.microsoft.com/office/powerpoint/2010/main" val="372818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Observation</a:t>
            </a:r>
            <a:endParaRPr lang="zh-CN" altLang="en-US" dirty="0"/>
          </a:p>
        </p:txBody>
      </p:sp>
      <p:sp>
        <p:nvSpPr>
          <p:cNvPr id="3" name="内容占位符 2"/>
          <p:cNvSpPr>
            <a:spLocks noGrp="1"/>
          </p:cNvSpPr>
          <p:nvPr>
            <p:ph idx="1"/>
          </p:nvPr>
        </p:nvSpPr>
        <p:spPr/>
        <p:txBody>
          <a:bodyPr/>
          <a:lstStyle/>
          <a:p>
            <a:r>
              <a:rPr lang="en-US" altLang="zh-CN" dirty="0"/>
              <a:t>Huge models</a:t>
            </a:r>
          </a:p>
          <a:p>
            <a:r>
              <a:rPr lang="en-US" altLang="zh-CN" dirty="0"/>
              <a:t>Frequent release of accelerators</a:t>
            </a:r>
          </a:p>
        </p:txBody>
      </p:sp>
      <p:sp>
        <p:nvSpPr>
          <p:cNvPr id="4" name="灯片编号占位符 3"/>
          <p:cNvSpPr>
            <a:spLocks noGrp="1"/>
          </p:cNvSpPr>
          <p:nvPr>
            <p:ph type="sldNum" sz="quarter" idx="12"/>
          </p:nvPr>
        </p:nvSpPr>
        <p:spPr/>
        <p:txBody>
          <a:bodyPr/>
          <a:lstStyle/>
          <a:p>
            <a:fld id="{9121FD29-422F-4C06-A400-AB8263BE8C66}" type="slidenum">
              <a:rPr lang="zh-CN" altLang="en-US" smtClean="0"/>
              <a:t>5</a:t>
            </a:fld>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65" y="2518218"/>
            <a:ext cx="4846577" cy="2950859"/>
          </a:xfrm>
          <a:prstGeom prst="rect">
            <a:avLst/>
          </a:prstGeom>
        </p:spPr>
      </p:pic>
      <p:sp>
        <p:nvSpPr>
          <p:cNvPr id="6" name="文本框 9"/>
          <p:cNvSpPr txBox="1"/>
          <p:nvPr/>
        </p:nvSpPr>
        <p:spPr>
          <a:xfrm>
            <a:off x="1289225" y="5605602"/>
            <a:ext cx="3798071" cy="707886"/>
          </a:xfrm>
          <a:prstGeom prst="rect">
            <a:avLst/>
          </a:prstGeom>
          <a:noFill/>
        </p:spPr>
        <p:txBody>
          <a:bodyPr wrap="square">
            <a:spAutoFit/>
          </a:bodyPr>
          <a:lstStyle>
            <a:lvl1pPr marL="0" lvl="0" algn="l" defTabSz="914400">
              <a:defRPr sz="1800" kern="1200">
                <a:solidFill>
                  <a:schemeClr val="tx1"/>
                </a:solidFill>
                <a:latin typeface="Times New Roman"/>
                <a:ea typeface="微软雅黑"/>
              </a:defRPr>
            </a:lvl1pPr>
            <a:lvl2pPr marL="457200" lvl="1" algn="l" defTabSz="914400">
              <a:defRPr sz="1800" kern="1200">
                <a:solidFill>
                  <a:schemeClr val="tx1"/>
                </a:solidFill>
                <a:latin typeface="Times New Roman"/>
                <a:ea typeface="微软雅黑"/>
              </a:defRPr>
            </a:lvl2pPr>
            <a:lvl3pPr marL="914400" lvl="2" algn="l" defTabSz="914400">
              <a:defRPr sz="1800" kern="1200">
                <a:solidFill>
                  <a:schemeClr val="tx1"/>
                </a:solidFill>
                <a:latin typeface="Times New Roman"/>
                <a:ea typeface="微软雅黑"/>
              </a:defRPr>
            </a:lvl3pPr>
            <a:lvl4pPr marL="1371600" lvl="3" algn="l" defTabSz="914400">
              <a:defRPr sz="1800" kern="1200">
                <a:solidFill>
                  <a:schemeClr val="tx1"/>
                </a:solidFill>
                <a:latin typeface="Times New Roman"/>
                <a:ea typeface="微软雅黑"/>
              </a:defRPr>
            </a:lvl4pPr>
            <a:lvl5pPr marL="1828800" lvl="4" algn="l" defTabSz="914400">
              <a:defRPr sz="1800" kern="1200">
                <a:solidFill>
                  <a:schemeClr val="tx1"/>
                </a:solidFill>
                <a:latin typeface="Times New Roman"/>
                <a:ea typeface="微软雅黑"/>
              </a:defRPr>
            </a:lvl5pPr>
            <a:lvl6pPr marL="2286000" lvl="5" algn="l" defTabSz="914400">
              <a:defRPr sz="1800" kern="1200">
                <a:solidFill>
                  <a:schemeClr val="tx1"/>
                </a:solidFill>
                <a:latin typeface="Times New Roman"/>
                <a:ea typeface="微软雅黑"/>
              </a:defRPr>
            </a:lvl6pPr>
            <a:lvl7pPr marL="2743200" lvl="6" algn="l" defTabSz="914400">
              <a:defRPr sz="1800" kern="1200">
                <a:solidFill>
                  <a:schemeClr val="tx1"/>
                </a:solidFill>
                <a:latin typeface="Times New Roman"/>
                <a:ea typeface="微软雅黑"/>
              </a:defRPr>
            </a:lvl7pPr>
            <a:lvl8pPr marL="3200400" lvl="7" algn="l" defTabSz="914400">
              <a:defRPr sz="1800" kern="1200">
                <a:solidFill>
                  <a:schemeClr val="tx1"/>
                </a:solidFill>
                <a:latin typeface="Times New Roman"/>
                <a:ea typeface="微软雅黑"/>
              </a:defRPr>
            </a:lvl8pPr>
            <a:lvl9pPr marL="3657600" lvl="8" algn="l" defTabSz="914400">
              <a:defRPr sz="1800" kern="1200">
                <a:solidFill>
                  <a:schemeClr val="tx1"/>
                </a:solidFill>
                <a:latin typeface="Times New Roman"/>
                <a:ea typeface="微软雅黑"/>
              </a:defRPr>
            </a:lvl9pPr>
          </a:lstStyle>
          <a:p>
            <a:pPr algn="ctr"/>
            <a:r>
              <a:rPr lang="en-US" altLang="zh-CN" sz="2000" dirty="0">
                <a:latin typeface="+mj-lt"/>
              </a:rPr>
              <a:t>More complicated models, </a:t>
            </a:r>
          </a:p>
          <a:p>
            <a:pPr algn="ctr"/>
            <a:r>
              <a:rPr lang="en-US" altLang="zh-CN" sz="2000" dirty="0">
                <a:latin typeface="+mj-lt"/>
              </a:rPr>
              <a:t>more computation</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3689" y="2518218"/>
            <a:ext cx="2950859" cy="2950859"/>
          </a:xfrm>
          <a:prstGeom prst="rect">
            <a:avLst/>
          </a:prstGeom>
        </p:spPr>
      </p:pic>
      <p:sp>
        <p:nvSpPr>
          <p:cNvPr id="8" name="文本框 7"/>
          <p:cNvSpPr txBox="1"/>
          <p:nvPr/>
        </p:nvSpPr>
        <p:spPr>
          <a:xfrm>
            <a:off x="8151900" y="5099745"/>
            <a:ext cx="2217274" cy="369332"/>
          </a:xfrm>
          <a:prstGeom prst="rect">
            <a:avLst/>
          </a:prstGeom>
          <a:noFill/>
          <a:ln w="19050">
            <a:solidFill>
              <a:schemeClr val="tx1"/>
            </a:solidFill>
          </a:ln>
        </p:spPr>
        <p:txBody>
          <a:bodyPr wrap="none" rtlCol="0">
            <a:spAutoFit/>
          </a:bodyPr>
          <a:lstStyle/>
          <a:p>
            <a:r>
              <a:rPr lang="en-US" altLang="zh-CN" dirty="0"/>
              <a:t>2017.2 </a:t>
            </a:r>
            <a:r>
              <a:rPr lang="en-US" altLang="zh-CN" dirty="0" err="1"/>
              <a:t>Quadro</a:t>
            </a:r>
            <a:r>
              <a:rPr lang="en-US" altLang="zh-CN" dirty="0"/>
              <a:t> P4000</a:t>
            </a:r>
            <a:endParaRPr lang="zh-CN" altLang="en-US" dirty="0"/>
          </a:p>
        </p:txBody>
      </p:sp>
      <p:sp>
        <p:nvSpPr>
          <p:cNvPr id="9" name="文本框 8"/>
          <p:cNvSpPr txBox="1"/>
          <p:nvPr/>
        </p:nvSpPr>
        <p:spPr>
          <a:xfrm>
            <a:off x="8487033" y="4536359"/>
            <a:ext cx="1882695" cy="369332"/>
          </a:xfrm>
          <a:prstGeom prst="rect">
            <a:avLst/>
          </a:prstGeom>
          <a:noFill/>
          <a:ln w="19050">
            <a:solidFill>
              <a:schemeClr val="tx1"/>
            </a:solidFill>
          </a:ln>
        </p:spPr>
        <p:txBody>
          <a:bodyPr wrap="none" rtlCol="0">
            <a:spAutoFit/>
          </a:bodyPr>
          <a:lstStyle/>
          <a:p>
            <a:r>
              <a:rPr lang="en-US" altLang="zh-CN" dirty="0"/>
              <a:t>2017.12 TITAN V</a:t>
            </a:r>
            <a:endParaRPr lang="zh-CN" altLang="en-US" dirty="0"/>
          </a:p>
        </p:txBody>
      </p:sp>
      <p:sp>
        <p:nvSpPr>
          <p:cNvPr id="10" name="文本框 9"/>
          <p:cNvSpPr txBox="1"/>
          <p:nvPr/>
        </p:nvSpPr>
        <p:spPr>
          <a:xfrm>
            <a:off x="8610600" y="3972973"/>
            <a:ext cx="2167966" cy="369332"/>
          </a:xfrm>
          <a:prstGeom prst="rect">
            <a:avLst/>
          </a:prstGeom>
          <a:noFill/>
          <a:ln w="19050">
            <a:solidFill>
              <a:schemeClr val="tx1"/>
            </a:solidFill>
          </a:ln>
        </p:spPr>
        <p:txBody>
          <a:bodyPr wrap="none" rtlCol="0">
            <a:spAutoFit/>
          </a:bodyPr>
          <a:lstStyle/>
          <a:p>
            <a:r>
              <a:rPr lang="en-US" altLang="zh-CN" dirty="0"/>
              <a:t>2018.12 TITAN RTX</a:t>
            </a:r>
            <a:endParaRPr lang="zh-CN" altLang="en-US" dirty="0"/>
          </a:p>
        </p:txBody>
      </p:sp>
      <p:sp>
        <p:nvSpPr>
          <p:cNvPr id="12" name="文本框 11"/>
          <p:cNvSpPr txBox="1"/>
          <p:nvPr/>
        </p:nvSpPr>
        <p:spPr>
          <a:xfrm>
            <a:off x="8798860" y="3409587"/>
            <a:ext cx="1844351" cy="369332"/>
          </a:xfrm>
          <a:prstGeom prst="rect">
            <a:avLst/>
          </a:prstGeom>
          <a:noFill/>
          <a:ln w="19050">
            <a:solidFill>
              <a:schemeClr val="tx1"/>
            </a:solidFill>
          </a:ln>
        </p:spPr>
        <p:txBody>
          <a:bodyPr wrap="none" rtlCol="0">
            <a:spAutoFit/>
          </a:bodyPr>
          <a:lstStyle/>
          <a:p>
            <a:r>
              <a:rPr lang="en-US" altLang="zh-CN" dirty="0"/>
              <a:t>2019.1 RTX 2060</a:t>
            </a:r>
            <a:endParaRPr lang="zh-CN" altLang="en-US" dirty="0"/>
          </a:p>
        </p:txBody>
      </p:sp>
    </p:spTree>
    <p:extLst>
      <p:ext uri="{BB962C8B-B14F-4D97-AF65-F5344CB8AC3E}">
        <p14:creationId xmlns:p14="http://schemas.microsoft.com/office/powerpoint/2010/main" val="233475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Observation</a:t>
            </a:r>
            <a:endParaRPr lang="zh-CN" altLang="en-US" dirty="0"/>
          </a:p>
        </p:txBody>
      </p:sp>
      <p:sp>
        <p:nvSpPr>
          <p:cNvPr id="3" name="内容占位符 2"/>
          <p:cNvSpPr>
            <a:spLocks noGrp="1"/>
          </p:cNvSpPr>
          <p:nvPr>
            <p:ph idx="1"/>
          </p:nvPr>
        </p:nvSpPr>
        <p:spPr/>
        <p:txBody>
          <a:bodyPr/>
          <a:lstStyle/>
          <a:p>
            <a:r>
              <a:rPr lang="en-US" altLang="zh-CN" dirty="0"/>
              <a:t>Huge models</a:t>
            </a:r>
          </a:p>
          <a:p>
            <a:r>
              <a:rPr lang="en-US" altLang="zh-CN" dirty="0"/>
              <a:t>Frequent release of accelerators</a:t>
            </a:r>
          </a:p>
        </p:txBody>
      </p:sp>
      <p:sp>
        <p:nvSpPr>
          <p:cNvPr id="4" name="灯片编号占位符 3"/>
          <p:cNvSpPr>
            <a:spLocks noGrp="1"/>
          </p:cNvSpPr>
          <p:nvPr>
            <p:ph type="sldNum" sz="quarter" idx="12"/>
          </p:nvPr>
        </p:nvSpPr>
        <p:spPr/>
        <p:txBody>
          <a:bodyPr/>
          <a:lstStyle/>
          <a:p>
            <a:fld id="{9121FD29-422F-4C06-A400-AB8263BE8C66}" type="slidenum">
              <a:rPr lang="zh-CN" altLang="en-US" smtClean="0"/>
              <a:t>6</a:t>
            </a:fld>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65" y="2518218"/>
            <a:ext cx="4846577" cy="2950859"/>
          </a:xfrm>
          <a:prstGeom prst="rect">
            <a:avLst/>
          </a:prstGeom>
        </p:spPr>
      </p:pic>
      <p:sp>
        <p:nvSpPr>
          <p:cNvPr id="6" name="文本框 9"/>
          <p:cNvSpPr txBox="1"/>
          <p:nvPr/>
        </p:nvSpPr>
        <p:spPr>
          <a:xfrm>
            <a:off x="1289225" y="5605602"/>
            <a:ext cx="3798071" cy="707886"/>
          </a:xfrm>
          <a:prstGeom prst="rect">
            <a:avLst/>
          </a:prstGeom>
          <a:noFill/>
        </p:spPr>
        <p:txBody>
          <a:bodyPr wrap="square">
            <a:spAutoFit/>
          </a:bodyPr>
          <a:lstStyle>
            <a:lvl1pPr marL="0" lvl="0" algn="l" defTabSz="914400">
              <a:defRPr sz="1800" kern="1200">
                <a:solidFill>
                  <a:schemeClr val="tx1"/>
                </a:solidFill>
                <a:latin typeface="Times New Roman"/>
                <a:ea typeface="微软雅黑"/>
              </a:defRPr>
            </a:lvl1pPr>
            <a:lvl2pPr marL="457200" lvl="1" algn="l" defTabSz="914400">
              <a:defRPr sz="1800" kern="1200">
                <a:solidFill>
                  <a:schemeClr val="tx1"/>
                </a:solidFill>
                <a:latin typeface="Times New Roman"/>
                <a:ea typeface="微软雅黑"/>
              </a:defRPr>
            </a:lvl2pPr>
            <a:lvl3pPr marL="914400" lvl="2" algn="l" defTabSz="914400">
              <a:defRPr sz="1800" kern="1200">
                <a:solidFill>
                  <a:schemeClr val="tx1"/>
                </a:solidFill>
                <a:latin typeface="Times New Roman"/>
                <a:ea typeface="微软雅黑"/>
              </a:defRPr>
            </a:lvl3pPr>
            <a:lvl4pPr marL="1371600" lvl="3" algn="l" defTabSz="914400">
              <a:defRPr sz="1800" kern="1200">
                <a:solidFill>
                  <a:schemeClr val="tx1"/>
                </a:solidFill>
                <a:latin typeface="Times New Roman"/>
                <a:ea typeface="微软雅黑"/>
              </a:defRPr>
            </a:lvl4pPr>
            <a:lvl5pPr marL="1828800" lvl="4" algn="l" defTabSz="914400">
              <a:defRPr sz="1800" kern="1200">
                <a:solidFill>
                  <a:schemeClr val="tx1"/>
                </a:solidFill>
                <a:latin typeface="Times New Roman"/>
                <a:ea typeface="微软雅黑"/>
              </a:defRPr>
            </a:lvl5pPr>
            <a:lvl6pPr marL="2286000" lvl="5" algn="l" defTabSz="914400">
              <a:defRPr sz="1800" kern="1200">
                <a:solidFill>
                  <a:schemeClr val="tx1"/>
                </a:solidFill>
                <a:latin typeface="Times New Roman"/>
                <a:ea typeface="微软雅黑"/>
              </a:defRPr>
            </a:lvl6pPr>
            <a:lvl7pPr marL="2743200" lvl="6" algn="l" defTabSz="914400">
              <a:defRPr sz="1800" kern="1200">
                <a:solidFill>
                  <a:schemeClr val="tx1"/>
                </a:solidFill>
                <a:latin typeface="Times New Roman"/>
                <a:ea typeface="微软雅黑"/>
              </a:defRPr>
            </a:lvl7pPr>
            <a:lvl8pPr marL="3200400" lvl="7" algn="l" defTabSz="914400">
              <a:defRPr sz="1800" kern="1200">
                <a:solidFill>
                  <a:schemeClr val="tx1"/>
                </a:solidFill>
                <a:latin typeface="Times New Roman"/>
                <a:ea typeface="微软雅黑"/>
              </a:defRPr>
            </a:lvl8pPr>
            <a:lvl9pPr marL="3657600" lvl="8" algn="l" defTabSz="914400">
              <a:defRPr sz="1800" kern="1200">
                <a:solidFill>
                  <a:schemeClr val="tx1"/>
                </a:solidFill>
                <a:latin typeface="Times New Roman"/>
                <a:ea typeface="微软雅黑"/>
              </a:defRPr>
            </a:lvl9pPr>
          </a:lstStyle>
          <a:p>
            <a:pPr algn="ctr"/>
            <a:r>
              <a:rPr lang="en-US" altLang="zh-CN" sz="2000" dirty="0">
                <a:latin typeface="+mj-lt"/>
              </a:rPr>
              <a:t>More complicated models, </a:t>
            </a:r>
          </a:p>
          <a:p>
            <a:pPr algn="ctr"/>
            <a:r>
              <a:rPr lang="en-US" altLang="zh-CN" sz="2000" dirty="0">
                <a:latin typeface="+mj-lt"/>
              </a:rPr>
              <a:t>more computation</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192" y="2443582"/>
            <a:ext cx="5070731" cy="2902969"/>
          </a:xfrm>
          <a:prstGeom prst="rect">
            <a:avLst/>
          </a:prstGeom>
        </p:spPr>
      </p:pic>
    </p:spTree>
    <p:extLst>
      <p:ext uri="{BB962C8B-B14F-4D97-AF65-F5344CB8AC3E}">
        <p14:creationId xmlns:p14="http://schemas.microsoft.com/office/powerpoint/2010/main" val="209268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Observation</a:t>
            </a:r>
            <a:endParaRPr lang="zh-CN" altLang="en-US" dirty="0"/>
          </a:p>
        </p:txBody>
      </p:sp>
      <p:sp>
        <p:nvSpPr>
          <p:cNvPr id="3" name="内容占位符 2"/>
          <p:cNvSpPr>
            <a:spLocks noGrp="1"/>
          </p:cNvSpPr>
          <p:nvPr>
            <p:ph idx="1"/>
          </p:nvPr>
        </p:nvSpPr>
        <p:spPr/>
        <p:txBody>
          <a:bodyPr/>
          <a:lstStyle/>
          <a:p>
            <a:r>
              <a:rPr lang="en-US" altLang="zh-CN" dirty="0"/>
              <a:t>Outdated GPUs can help to:</a:t>
            </a:r>
          </a:p>
          <a:p>
            <a:pPr lvl="1"/>
            <a:r>
              <a:rPr lang="en-US" altLang="zh-CN" dirty="0">
                <a:latin typeface="Gill Sans MT" panose="020B0502020104020203"/>
              </a:rPr>
              <a:t>Train larger </a:t>
            </a:r>
            <a:r>
              <a:rPr lang="en-US" altLang="zh-CN" dirty="0" smtClean="0">
                <a:latin typeface="Gill Sans MT" panose="020B0502020104020203"/>
              </a:rPr>
              <a:t>models by providing more memory capacity</a:t>
            </a:r>
            <a:endParaRPr lang="en-US" altLang="zh-CN" dirty="0">
              <a:latin typeface="Gill Sans MT" panose="020B0502020104020203"/>
            </a:endParaRPr>
          </a:p>
          <a:p>
            <a:pPr lvl="1"/>
            <a:r>
              <a:rPr lang="en-US" altLang="zh-CN" dirty="0">
                <a:latin typeface="Gill Sans MT" panose="020B0502020104020203"/>
              </a:rPr>
              <a:t>Accelerate training by providing more computing power</a:t>
            </a:r>
          </a:p>
          <a:p>
            <a:r>
              <a:rPr lang="en-US" altLang="zh-CN" dirty="0"/>
              <a:t>But how?</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7</a:t>
            </a:fld>
            <a:endParaRPr lang="zh-CN" altLang="en-US"/>
          </a:p>
        </p:txBody>
      </p:sp>
    </p:spTree>
    <p:extLst>
      <p:ext uri="{BB962C8B-B14F-4D97-AF65-F5344CB8AC3E}">
        <p14:creationId xmlns:p14="http://schemas.microsoft.com/office/powerpoint/2010/main" val="2377636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Required knowledge</a:t>
            </a:r>
            <a:endParaRPr lang="zh-CN" altLang="en-US" dirty="0"/>
          </a:p>
        </p:txBody>
      </p:sp>
      <p:sp>
        <p:nvSpPr>
          <p:cNvPr id="3" name="内容占位符 2"/>
          <p:cNvSpPr>
            <a:spLocks noGrp="1"/>
          </p:cNvSpPr>
          <p:nvPr>
            <p:ph idx="1"/>
          </p:nvPr>
        </p:nvSpPr>
        <p:spPr/>
        <p:txBody>
          <a:bodyPr/>
          <a:lstStyle/>
          <a:p>
            <a:r>
              <a:rPr lang="en-US" altLang="zh-CN" dirty="0"/>
              <a:t>Data Parallelism and Parameter Server</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8</a:t>
            </a:fld>
            <a:endParaRPr lang="zh-CN" altLang="en-US"/>
          </a:p>
        </p:txBody>
      </p:sp>
      <p:grpSp>
        <p:nvGrpSpPr>
          <p:cNvPr id="5" name="组合 4"/>
          <p:cNvGrpSpPr/>
          <p:nvPr/>
        </p:nvGrpSpPr>
        <p:grpSpPr>
          <a:xfrm>
            <a:off x="748855" y="3799570"/>
            <a:ext cx="1390628" cy="1502536"/>
            <a:chOff x="6708979" y="1772416"/>
            <a:chExt cx="1366242" cy="1502535"/>
          </a:xfrm>
        </p:grpSpPr>
        <p:sp>
          <p:nvSpPr>
            <p:cNvPr id="6" name="矩形 5"/>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 name="圆角矩形 6"/>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8" name="圆角矩形 7"/>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9" name="圆角矩形 8"/>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0" name="圆角矩形 9"/>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11" name="直接箭头连接符 10"/>
            <p:cNvCxnSpPr>
              <a:stCxn id="8" idx="0"/>
              <a:endCxn id="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12" name="直接箭头连接符 11"/>
            <p:cNvCxnSpPr>
              <a:stCxn id="9" idx="0"/>
              <a:endCxn id="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13" name="直接箭头连接符 12"/>
            <p:cNvCxnSpPr>
              <a:stCxn id="10" idx="0"/>
              <a:endCxn id="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14" name="直接箭头连接符 13"/>
            <p:cNvCxnSpPr>
              <a:stCxn id="10" idx="0"/>
              <a:endCxn id="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15" name="文本框 14"/>
            <p:cNvSpPr txBox="1"/>
            <p:nvPr/>
          </p:nvSpPr>
          <p:spPr>
            <a:xfrm>
              <a:off x="7065876" y="2905619"/>
              <a:ext cx="763351" cy="369332"/>
            </a:xfrm>
            <a:prstGeom prst="rect">
              <a:avLst/>
            </a:prstGeom>
            <a:noFill/>
          </p:spPr>
          <p:txBody>
            <a:bodyPr wrap="none">
              <a:spAutoFit/>
            </a:bodyPr>
            <a:lstStyle/>
            <a:p>
              <a:r>
                <a:rPr lang="zh-CN" dirty="0"/>
                <a:t>机器</a:t>
              </a:r>
              <a:r>
                <a:rPr lang="en-US" dirty="0"/>
                <a:t>1</a:t>
              </a:r>
              <a:endParaRPr lang="zh-CN" dirty="0"/>
            </a:p>
          </p:txBody>
        </p:sp>
      </p:grpSp>
      <p:grpSp>
        <p:nvGrpSpPr>
          <p:cNvPr id="16" name="组合 15"/>
          <p:cNvGrpSpPr/>
          <p:nvPr/>
        </p:nvGrpSpPr>
        <p:grpSpPr>
          <a:xfrm>
            <a:off x="2561291" y="3799569"/>
            <a:ext cx="1390628" cy="1502536"/>
            <a:chOff x="6708979" y="1772416"/>
            <a:chExt cx="1366242" cy="1502535"/>
          </a:xfrm>
        </p:grpSpPr>
        <p:sp>
          <p:nvSpPr>
            <p:cNvPr id="17" name="矩形 16"/>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18" name="圆角矩形 17"/>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9" name="圆角矩形 18"/>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0" name="圆角矩形 19"/>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1" name="圆角矩形 20"/>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22" name="直接箭头连接符 21"/>
            <p:cNvCxnSpPr>
              <a:stCxn id="19" idx="0"/>
              <a:endCxn id="18"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23" name="直接箭头连接符 22"/>
            <p:cNvCxnSpPr>
              <a:stCxn id="20" idx="0"/>
              <a:endCxn id="18"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24" name="直接箭头连接符 23"/>
            <p:cNvCxnSpPr>
              <a:stCxn id="21" idx="0"/>
              <a:endCxn id="19"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25" name="直接箭头连接符 24"/>
            <p:cNvCxnSpPr>
              <a:stCxn id="21" idx="0"/>
              <a:endCxn id="20"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26" name="文本框 25"/>
            <p:cNvSpPr txBox="1"/>
            <p:nvPr/>
          </p:nvSpPr>
          <p:spPr>
            <a:xfrm>
              <a:off x="7065876" y="2905619"/>
              <a:ext cx="761747" cy="369332"/>
            </a:xfrm>
            <a:prstGeom prst="rect">
              <a:avLst/>
            </a:prstGeom>
            <a:noFill/>
          </p:spPr>
          <p:txBody>
            <a:bodyPr wrap="none">
              <a:spAutoFit/>
            </a:bodyPr>
            <a:lstStyle/>
            <a:p>
              <a:r>
                <a:rPr lang="zh-CN"/>
                <a:t>机器</a:t>
              </a:r>
              <a:r>
                <a:rPr lang="en-US"/>
                <a:t>2</a:t>
              </a:r>
              <a:endParaRPr lang="zh-CN"/>
            </a:p>
          </p:txBody>
        </p:sp>
      </p:grpSp>
      <p:grpSp>
        <p:nvGrpSpPr>
          <p:cNvPr id="27" name="组合 26"/>
          <p:cNvGrpSpPr/>
          <p:nvPr/>
        </p:nvGrpSpPr>
        <p:grpSpPr>
          <a:xfrm>
            <a:off x="4281719" y="3799569"/>
            <a:ext cx="1390628" cy="1502536"/>
            <a:chOff x="6708979" y="1772416"/>
            <a:chExt cx="1366242" cy="1502535"/>
          </a:xfrm>
        </p:grpSpPr>
        <p:sp>
          <p:nvSpPr>
            <p:cNvPr id="28" name="矩形 27"/>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29" name="圆角矩形 28"/>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0" name="圆角矩形 29"/>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1" name="圆角矩形 30"/>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2" name="圆角矩形 31"/>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33" name="直接箭头连接符 32"/>
            <p:cNvCxnSpPr>
              <a:stCxn id="30" idx="0"/>
              <a:endCxn id="29"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34" name="直接箭头连接符 33"/>
            <p:cNvCxnSpPr>
              <a:stCxn id="31" idx="0"/>
              <a:endCxn id="29"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35" name="直接箭头连接符 34"/>
            <p:cNvCxnSpPr>
              <a:stCxn id="32" idx="0"/>
              <a:endCxn id="30"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36" name="直接箭头连接符 35"/>
            <p:cNvCxnSpPr>
              <a:stCxn id="32" idx="0"/>
              <a:endCxn id="31"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37" name="文本框 36"/>
            <p:cNvSpPr txBox="1"/>
            <p:nvPr/>
          </p:nvSpPr>
          <p:spPr>
            <a:xfrm>
              <a:off x="7065876" y="2905619"/>
              <a:ext cx="761747" cy="369332"/>
            </a:xfrm>
            <a:prstGeom prst="rect">
              <a:avLst/>
            </a:prstGeom>
            <a:noFill/>
          </p:spPr>
          <p:txBody>
            <a:bodyPr wrap="none">
              <a:spAutoFit/>
            </a:bodyPr>
            <a:lstStyle/>
            <a:p>
              <a:r>
                <a:rPr lang="zh-CN"/>
                <a:t>机器</a:t>
              </a:r>
              <a:r>
                <a:rPr lang="en-US"/>
                <a:t>3</a:t>
              </a:r>
              <a:endParaRPr lang="zh-CN"/>
            </a:p>
          </p:txBody>
        </p:sp>
      </p:grpSp>
      <p:grpSp>
        <p:nvGrpSpPr>
          <p:cNvPr id="38" name="组合 37"/>
          <p:cNvGrpSpPr/>
          <p:nvPr/>
        </p:nvGrpSpPr>
        <p:grpSpPr>
          <a:xfrm>
            <a:off x="6002147" y="3799569"/>
            <a:ext cx="1390628" cy="1502536"/>
            <a:chOff x="6708979" y="1772416"/>
            <a:chExt cx="1366242" cy="1502535"/>
          </a:xfrm>
        </p:grpSpPr>
        <p:sp>
          <p:nvSpPr>
            <p:cNvPr id="39" name="矩形 38"/>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40" name="圆角矩形 39"/>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1" name="圆角矩形 40"/>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2" name="圆角矩形 41"/>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3" name="圆角矩形 42"/>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44" name="直接箭头连接符 43"/>
            <p:cNvCxnSpPr>
              <a:stCxn id="41" idx="0"/>
              <a:endCxn id="40"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45" name="直接箭头连接符 44"/>
            <p:cNvCxnSpPr>
              <a:stCxn id="42" idx="0"/>
              <a:endCxn id="40"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46" name="直接箭头连接符 45"/>
            <p:cNvCxnSpPr>
              <a:stCxn id="43" idx="0"/>
              <a:endCxn id="41"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47" name="直接箭头连接符 46"/>
            <p:cNvCxnSpPr>
              <a:stCxn id="43" idx="0"/>
              <a:endCxn id="42"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48" name="文本框 47"/>
            <p:cNvSpPr txBox="1"/>
            <p:nvPr/>
          </p:nvSpPr>
          <p:spPr>
            <a:xfrm>
              <a:off x="7065876" y="2905619"/>
              <a:ext cx="761747" cy="369332"/>
            </a:xfrm>
            <a:prstGeom prst="rect">
              <a:avLst/>
            </a:prstGeom>
            <a:noFill/>
          </p:spPr>
          <p:txBody>
            <a:bodyPr wrap="none">
              <a:spAutoFit/>
            </a:bodyPr>
            <a:lstStyle/>
            <a:p>
              <a:r>
                <a:rPr lang="zh-CN"/>
                <a:t>机器</a:t>
              </a:r>
              <a:r>
                <a:rPr lang="en-US"/>
                <a:t>4</a:t>
              </a:r>
              <a:endParaRPr lang="zh-CN"/>
            </a:p>
          </p:txBody>
        </p:sp>
      </p:grpSp>
      <p:pic>
        <p:nvPicPr>
          <p:cNvPr id="49" name="图片 48"/>
          <p:cNvPicPr>
            <a:picLocks noChangeAspect="1"/>
          </p:cNvPicPr>
          <p:nvPr/>
        </p:nvPicPr>
        <p:blipFill>
          <a:blip r:embed="rId3"/>
          <a:stretch>
            <a:fillRect/>
          </a:stretch>
        </p:blipFill>
        <p:spPr>
          <a:xfrm>
            <a:off x="928581" y="5761272"/>
            <a:ext cx="1031175" cy="934260"/>
          </a:xfrm>
          <a:prstGeom prst="rect">
            <a:avLst/>
          </a:prstGeom>
        </p:spPr>
      </p:pic>
      <p:pic>
        <p:nvPicPr>
          <p:cNvPr id="50" name="图片 49"/>
          <p:cNvPicPr>
            <a:picLocks noChangeAspect="1"/>
          </p:cNvPicPr>
          <p:nvPr/>
        </p:nvPicPr>
        <p:blipFill>
          <a:blip r:embed="rId4"/>
          <a:stretch>
            <a:fillRect/>
          </a:stretch>
        </p:blipFill>
        <p:spPr>
          <a:xfrm>
            <a:off x="2760759" y="5761272"/>
            <a:ext cx="991692" cy="941267"/>
          </a:xfrm>
          <a:prstGeom prst="rect">
            <a:avLst/>
          </a:prstGeom>
        </p:spPr>
      </p:pic>
      <p:pic>
        <p:nvPicPr>
          <p:cNvPr id="51" name="图片 50"/>
          <p:cNvPicPr>
            <a:picLocks noChangeAspect="1"/>
          </p:cNvPicPr>
          <p:nvPr/>
        </p:nvPicPr>
        <p:blipFill>
          <a:blip r:embed="rId5"/>
          <a:stretch>
            <a:fillRect/>
          </a:stretch>
        </p:blipFill>
        <p:spPr>
          <a:xfrm>
            <a:off x="4470177" y="5761272"/>
            <a:ext cx="1124959" cy="948495"/>
          </a:xfrm>
          <a:prstGeom prst="rect">
            <a:avLst/>
          </a:prstGeom>
        </p:spPr>
      </p:pic>
      <p:pic>
        <p:nvPicPr>
          <p:cNvPr id="52" name="图片 51"/>
          <p:cNvPicPr>
            <a:picLocks noChangeAspect="1"/>
          </p:cNvPicPr>
          <p:nvPr/>
        </p:nvPicPr>
        <p:blipFill>
          <a:blip r:embed="rId6"/>
          <a:stretch>
            <a:fillRect/>
          </a:stretch>
        </p:blipFill>
        <p:spPr>
          <a:xfrm>
            <a:off x="6157346" y="5761272"/>
            <a:ext cx="1082134" cy="960203"/>
          </a:xfrm>
          <a:prstGeom prst="rect">
            <a:avLst/>
          </a:prstGeom>
        </p:spPr>
      </p:pic>
      <p:cxnSp>
        <p:nvCxnSpPr>
          <p:cNvPr id="53" name="直接箭头连接符 52"/>
          <p:cNvCxnSpPr>
            <a:stCxn id="49" idx="0"/>
            <a:endCxn id="15" idx="2"/>
          </p:cNvCxnSpPr>
          <p:nvPr/>
        </p:nvCxnSpPr>
        <p:spPr>
          <a:xfrm flipV="1">
            <a:off x="1444169" y="5302106"/>
            <a:ext cx="56441" cy="459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50" idx="0"/>
            <a:endCxn id="26" idx="2"/>
          </p:cNvCxnSpPr>
          <p:nvPr/>
        </p:nvCxnSpPr>
        <p:spPr>
          <a:xfrm flipV="1">
            <a:off x="3256605" y="5302105"/>
            <a:ext cx="55625"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1" idx="0"/>
            <a:endCxn id="37" idx="2"/>
          </p:cNvCxnSpPr>
          <p:nvPr/>
        </p:nvCxnSpPr>
        <p:spPr>
          <a:xfrm flipV="1">
            <a:off x="5032657" y="5302105"/>
            <a:ext cx="1"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2" idx="0"/>
            <a:endCxn id="48" idx="2"/>
          </p:cNvCxnSpPr>
          <p:nvPr/>
        </p:nvCxnSpPr>
        <p:spPr>
          <a:xfrm flipV="1">
            <a:off x="6698413" y="5302105"/>
            <a:ext cx="54673"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26720" y="1956654"/>
            <a:ext cx="6581119"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9" name="直接箭头连接符 68"/>
          <p:cNvCxnSpPr>
            <a:endCxn id="6" idx="0"/>
          </p:cNvCxnSpPr>
          <p:nvPr/>
        </p:nvCxnSpPr>
        <p:spPr>
          <a:xfrm>
            <a:off x="1444168"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3248490"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497703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68030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7716909" y="2517016"/>
            <a:ext cx="3557384" cy="400110"/>
          </a:xfrm>
          <a:prstGeom prst="rect">
            <a:avLst/>
          </a:prstGeom>
          <a:noFill/>
        </p:spPr>
        <p:txBody>
          <a:bodyPr wrap="none" rtlCol="0">
            <a:spAutoFit/>
          </a:bodyPr>
          <a:lstStyle/>
          <a:p>
            <a:r>
              <a:rPr lang="en-US" altLang="zh-CN" sz="2000" dirty="0"/>
              <a:t>BSP(Bulk Synchronous Parallel)</a:t>
            </a:r>
            <a:endParaRPr lang="zh-CN" altLang="en-US" sz="2000" dirty="0"/>
          </a:p>
        </p:txBody>
      </p:sp>
      <p:sp>
        <p:nvSpPr>
          <p:cNvPr id="78" name="文本框 77"/>
          <p:cNvSpPr txBox="1"/>
          <p:nvPr/>
        </p:nvSpPr>
        <p:spPr>
          <a:xfrm>
            <a:off x="7716909" y="3388428"/>
            <a:ext cx="3151825" cy="400110"/>
          </a:xfrm>
          <a:prstGeom prst="rect">
            <a:avLst/>
          </a:prstGeom>
          <a:noFill/>
        </p:spPr>
        <p:txBody>
          <a:bodyPr wrap="none" rtlCol="0">
            <a:spAutoFit/>
          </a:bodyPr>
          <a:lstStyle/>
          <a:p>
            <a:r>
              <a:rPr lang="en-US" altLang="zh-CN" sz="2000" dirty="0"/>
              <a:t>ASP(Asynchronous Parallel)</a:t>
            </a:r>
            <a:endParaRPr lang="zh-CN" altLang="en-US" sz="2000" dirty="0"/>
          </a:p>
        </p:txBody>
      </p:sp>
      <p:sp>
        <p:nvSpPr>
          <p:cNvPr id="79" name="文本框 78"/>
          <p:cNvSpPr txBox="1"/>
          <p:nvPr/>
        </p:nvSpPr>
        <p:spPr>
          <a:xfrm>
            <a:off x="7716909" y="4213492"/>
            <a:ext cx="3595984" cy="400110"/>
          </a:xfrm>
          <a:prstGeom prst="rect">
            <a:avLst/>
          </a:prstGeom>
          <a:noFill/>
        </p:spPr>
        <p:txBody>
          <a:bodyPr wrap="none" rtlCol="0">
            <a:spAutoFit/>
          </a:bodyPr>
          <a:lstStyle/>
          <a:p>
            <a:r>
              <a:rPr lang="en-US" altLang="zh-CN" sz="2000" dirty="0"/>
              <a:t>SSP (Stale Synchronous Parallel)</a:t>
            </a:r>
            <a:endParaRPr lang="zh-CN" altLang="en-US" sz="2000" dirty="0"/>
          </a:p>
        </p:txBody>
      </p:sp>
    </p:spTree>
    <p:extLst>
      <p:ext uri="{BB962C8B-B14F-4D97-AF65-F5344CB8AC3E}">
        <p14:creationId xmlns:p14="http://schemas.microsoft.com/office/powerpoint/2010/main" val="114123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Required knowledge</a:t>
            </a:r>
            <a:endParaRPr lang="zh-CN" altLang="en-US" dirty="0"/>
          </a:p>
        </p:txBody>
      </p:sp>
      <p:sp>
        <p:nvSpPr>
          <p:cNvPr id="3" name="内容占位符 2"/>
          <p:cNvSpPr>
            <a:spLocks noGrp="1"/>
          </p:cNvSpPr>
          <p:nvPr>
            <p:ph idx="1"/>
          </p:nvPr>
        </p:nvSpPr>
        <p:spPr/>
        <p:txBody>
          <a:bodyPr/>
          <a:lstStyle/>
          <a:p>
            <a:r>
              <a:rPr lang="en-US" altLang="zh-CN" dirty="0"/>
              <a:t>Multi Parameter Servers</a:t>
            </a:r>
            <a:endParaRPr lang="zh-CN" altLang="en-US" dirty="0"/>
          </a:p>
        </p:txBody>
      </p:sp>
      <p:sp>
        <p:nvSpPr>
          <p:cNvPr id="4" name="灯片编号占位符 3"/>
          <p:cNvSpPr>
            <a:spLocks noGrp="1"/>
          </p:cNvSpPr>
          <p:nvPr>
            <p:ph type="sldNum" sz="quarter" idx="12"/>
          </p:nvPr>
        </p:nvSpPr>
        <p:spPr/>
        <p:txBody>
          <a:bodyPr/>
          <a:lstStyle/>
          <a:p>
            <a:fld id="{9121FD29-422F-4C06-A400-AB8263BE8C66}" type="slidenum">
              <a:rPr lang="zh-CN" altLang="en-US" smtClean="0"/>
              <a:t>9</a:t>
            </a:fld>
            <a:endParaRPr lang="zh-CN" altLang="en-US"/>
          </a:p>
        </p:txBody>
      </p:sp>
      <p:grpSp>
        <p:nvGrpSpPr>
          <p:cNvPr id="5" name="组合 4"/>
          <p:cNvGrpSpPr/>
          <p:nvPr/>
        </p:nvGrpSpPr>
        <p:grpSpPr>
          <a:xfrm>
            <a:off x="748855" y="3799570"/>
            <a:ext cx="1390628" cy="1502536"/>
            <a:chOff x="6708979" y="1772416"/>
            <a:chExt cx="1366242" cy="1502535"/>
          </a:xfrm>
        </p:grpSpPr>
        <p:sp>
          <p:nvSpPr>
            <p:cNvPr id="6" name="矩形 5"/>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7" name="圆角矩形 6"/>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8" name="圆角矩形 7"/>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9" name="圆角矩形 8"/>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0" name="圆角矩形 9"/>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11" name="直接箭头连接符 10"/>
            <p:cNvCxnSpPr>
              <a:stCxn id="8" idx="0"/>
              <a:endCxn id="7"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12" name="直接箭头连接符 11"/>
            <p:cNvCxnSpPr>
              <a:stCxn id="9" idx="0"/>
              <a:endCxn id="7"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13" name="直接箭头连接符 12"/>
            <p:cNvCxnSpPr>
              <a:stCxn id="10" idx="0"/>
              <a:endCxn id="8"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14" name="直接箭头连接符 13"/>
            <p:cNvCxnSpPr>
              <a:stCxn id="10" idx="0"/>
              <a:endCxn id="9"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15" name="文本框 14"/>
            <p:cNvSpPr txBox="1"/>
            <p:nvPr/>
          </p:nvSpPr>
          <p:spPr>
            <a:xfrm>
              <a:off x="7065876" y="2905619"/>
              <a:ext cx="763351" cy="369332"/>
            </a:xfrm>
            <a:prstGeom prst="rect">
              <a:avLst/>
            </a:prstGeom>
            <a:noFill/>
          </p:spPr>
          <p:txBody>
            <a:bodyPr wrap="none">
              <a:spAutoFit/>
            </a:bodyPr>
            <a:lstStyle/>
            <a:p>
              <a:r>
                <a:rPr lang="zh-CN" dirty="0"/>
                <a:t>机器</a:t>
              </a:r>
              <a:r>
                <a:rPr lang="en-US" dirty="0"/>
                <a:t>1</a:t>
              </a:r>
              <a:endParaRPr lang="zh-CN" dirty="0"/>
            </a:p>
          </p:txBody>
        </p:sp>
      </p:grpSp>
      <p:grpSp>
        <p:nvGrpSpPr>
          <p:cNvPr id="16" name="组合 15"/>
          <p:cNvGrpSpPr/>
          <p:nvPr/>
        </p:nvGrpSpPr>
        <p:grpSpPr>
          <a:xfrm>
            <a:off x="2561291" y="3799569"/>
            <a:ext cx="1390628" cy="1502536"/>
            <a:chOff x="6708979" y="1772416"/>
            <a:chExt cx="1366242" cy="1502535"/>
          </a:xfrm>
        </p:grpSpPr>
        <p:sp>
          <p:nvSpPr>
            <p:cNvPr id="17" name="矩形 16"/>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18" name="圆角矩形 17"/>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19" name="圆角矩形 18"/>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0" name="圆角矩形 19"/>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21" name="圆角矩形 20"/>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22" name="直接箭头连接符 21"/>
            <p:cNvCxnSpPr>
              <a:stCxn id="19" idx="0"/>
              <a:endCxn id="18"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23" name="直接箭头连接符 22"/>
            <p:cNvCxnSpPr>
              <a:stCxn id="20" idx="0"/>
              <a:endCxn id="18"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24" name="直接箭头连接符 23"/>
            <p:cNvCxnSpPr>
              <a:stCxn id="21" idx="0"/>
              <a:endCxn id="19"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25" name="直接箭头连接符 24"/>
            <p:cNvCxnSpPr>
              <a:stCxn id="21" idx="0"/>
              <a:endCxn id="20"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26" name="文本框 25"/>
            <p:cNvSpPr txBox="1"/>
            <p:nvPr/>
          </p:nvSpPr>
          <p:spPr>
            <a:xfrm>
              <a:off x="7065876" y="2905619"/>
              <a:ext cx="761747" cy="369332"/>
            </a:xfrm>
            <a:prstGeom prst="rect">
              <a:avLst/>
            </a:prstGeom>
            <a:noFill/>
          </p:spPr>
          <p:txBody>
            <a:bodyPr wrap="none">
              <a:spAutoFit/>
            </a:bodyPr>
            <a:lstStyle/>
            <a:p>
              <a:r>
                <a:rPr lang="zh-CN"/>
                <a:t>机器</a:t>
              </a:r>
              <a:r>
                <a:rPr lang="en-US"/>
                <a:t>2</a:t>
              </a:r>
              <a:endParaRPr lang="zh-CN"/>
            </a:p>
          </p:txBody>
        </p:sp>
      </p:grpSp>
      <p:grpSp>
        <p:nvGrpSpPr>
          <p:cNvPr id="27" name="组合 26"/>
          <p:cNvGrpSpPr/>
          <p:nvPr/>
        </p:nvGrpSpPr>
        <p:grpSpPr>
          <a:xfrm>
            <a:off x="4281719" y="3799569"/>
            <a:ext cx="1390628" cy="1502536"/>
            <a:chOff x="6708979" y="1772416"/>
            <a:chExt cx="1366242" cy="1502535"/>
          </a:xfrm>
        </p:grpSpPr>
        <p:sp>
          <p:nvSpPr>
            <p:cNvPr id="28" name="矩形 27"/>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29" name="圆角矩形 28"/>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0" name="圆角矩形 29"/>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1" name="圆角矩形 30"/>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32" name="圆角矩形 31"/>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33" name="直接箭头连接符 32"/>
            <p:cNvCxnSpPr>
              <a:stCxn id="30" idx="0"/>
              <a:endCxn id="29"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34" name="直接箭头连接符 33"/>
            <p:cNvCxnSpPr>
              <a:stCxn id="31" idx="0"/>
              <a:endCxn id="29"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35" name="直接箭头连接符 34"/>
            <p:cNvCxnSpPr>
              <a:stCxn id="32" idx="0"/>
              <a:endCxn id="30"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36" name="直接箭头连接符 35"/>
            <p:cNvCxnSpPr>
              <a:stCxn id="32" idx="0"/>
              <a:endCxn id="31"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37" name="文本框 36"/>
            <p:cNvSpPr txBox="1"/>
            <p:nvPr/>
          </p:nvSpPr>
          <p:spPr>
            <a:xfrm>
              <a:off x="7065876" y="2905619"/>
              <a:ext cx="761747" cy="369332"/>
            </a:xfrm>
            <a:prstGeom prst="rect">
              <a:avLst/>
            </a:prstGeom>
            <a:noFill/>
          </p:spPr>
          <p:txBody>
            <a:bodyPr wrap="none">
              <a:spAutoFit/>
            </a:bodyPr>
            <a:lstStyle/>
            <a:p>
              <a:r>
                <a:rPr lang="zh-CN"/>
                <a:t>机器</a:t>
              </a:r>
              <a:r>
                <a:rPr lang="en-US"/>
                <a:t>3</a:t>
              </a:r>
              <a:endParaRPr lang="zh-CN"/>
            </a:p>
          </p:txBody>
        </p:sp>
      </p:grpSp>
      <p:grpSp>
        <p:nvGrpSpPr>
          <p:cNvPr id="38" name="组合 37"/>
          <p:cNvGrpSpPr/>
          <p:nvPr/>
        </p:nvGrpSpPr>
        <p:grpSpPr>
          <a:xfrm>
            <a:off x="6002147" y="3799569"/>
            <a:ext cx="1390628" cy="1502536"/>
            <a:chOff x="6708979" y="1772416"/>
            <a:chExt cx="1366242" cy="1502535"/>
          </a:xfrm>
        </p:grpSpPr>
        <p:sp>
          <p:nvSpPr>
            <p:cNvPr id="39" name="矩形 38"/>
            <p:cNvSpPr/>
            <p:nvPr/>
          </p:nvSpPr>
          <p:spPr>
            <a:xfrm>
              <a:off x="6708979" y="1772416"/>
              <a:ext cx="1366242" cy="1502535"/>
            </a:xfrm>
            <a:prstGeom prst="rect">
              <a:avLst/>
            </a:prstGeom>
            <a:solidFill>
              <a:schemeClr val="accent1">
                <a:lumMod val="40000"/>
                <a:lumOff val="60000"/>
              </a:schemeClr>
            </a:solidFill>
            <a:ln w="12700">
              <a:solidFill>
                <a:schemeClr val="tx1"/>
              </a:solidFill>
              <a:prstDash val="dash"/>
              <a:miter/>
            </a:ln>
          </p:spPr>
          <p:txBody>
            <a:bodyPr anchor="ctr"/>
            <a:lstStyle/>
            <a:p>
              <a:pPr algn="ctr"/>
              <a:endParaRPr lang="zh-CN">
                <a:solidFill>
                  <a:schemeClr val="lt1"/>
                </a:solidFill>
              </a:endParaRPr>
            </a:p>
          </p:txBody>
        </p:sp>
        <p:sp>
          <p:nvSpPr>
            <p:cNvPr id="40" name="圆角矩形 39"/>
            <p:cNvSpPr/>
            <p:nvPr/>
          </p:nvSpPr>
          <p:spPr>
            <a:xfrm>
              <a:off x="7213036" y="1926226"/>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1" name="圆角矩形 40"/>
            <p:cNvSpPr/>
            <p:nvPr/>
          </p:nvSpPr>
          <p:spPr>
            <a:xfrm>
              <a:off x="685299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2" name="圆角矩形 41"/>
            <p:cNvSpPr/>
            <p:nvPr/>
          </p:nvSpPr>
          <p:spPr>
            <a:xfrm>
              <a:off x="7573076" y="2302453"/>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sp>
          <p:nvSpPr>
            <p:cNvPr id="43" name="圆角矩形 42"/>
            <p:cNvSpPr/>
            <p:nvPr/>
          </p:nvSpPr>
          <p:spPr>
            <a:xfrm>
              <a:off x="7213780" y="2690554"/>
              <a:ext cx="360000" cy="144000"/>
            </a:xfrm>
            <a:prstGeom prst="roundRect">
              <a:avLst/>
            </a:prstGeom>
            <a:solidFill>
              <a:schemeClr val="accent6"/>
            </a:solidFill>
            <a:ln w="12700" cap="flat" cmpd="sng">
              <a:solidFill>
                <a:schemeClr val="accent6">
                  <a:shade val="50000"/>
                </a:schemeClr>
              </a:solidFill>
              <a:prstDash val="solid"/>
              <a:miter/>
            </a:ln>
          </p:spPr>
          <p:txBody>
            <a:bodyPr anchor="ctr"/>
            <a:lstStyle/>
            <a:p>
              <a:pPr algn="ctr"/>
              <a:endParaRPr lang="zh-CN">
                <a:solidFill>
                  <a:schemeClr val="lt1"/>
                </a:solidFill>
              </a:endParaRPr>
            </a:p>
          </p:txBody>
        </p:sp>
        <p:cxnSp>
          <p:nvCxnSpPr>
            <p:cNvPr id="44" name="直接箭头连接符 43"/>
            <p:cNvCxnSpPr>
              <a:stCxn id="41" idx="0"/>
              <a:endCxn id="40" idx="2"/>
            </p:cNvCxnSpPr>
            <p:nvPr/>
          </p:nvCxnSpPr>
          <p:spPr>
            <a:xfrm flipV="1">
              <a:off x="7032996" y="2070226"/>
              <a:ext cx="360040" cy="232227"/>
            </a:xfrm>
            <a:prstGeom prst="straightConnector1">
              <a:avLst/>
            </a:prstGeom>
            <a:ln w="19050">
              <a:solidFill>
                <a:schemeClr val="tx1"/>
              </a:solidFill>
              <a:prstDash val="solid"/>
              <a:miter/>
              <a:tailEnd type="stealth" w="lg" len="lg"/>
            </a:ln>
          </p:spPr>
        </p:cxnSp>
        <p:cxnSp>
          <p:nvCxnSpPr>
            <p:cNvPr id="45" name="直接箭头连接符 44"/>
            <p:cNvCxnSpPr>
              <a:stCxn id="42" idx="0"/>
              <a:endCxn id="40" idx="2"/>
            </p:cNvCxnSpPr>
            <p:nvPr/>
          </p:nvCxnSpPr>
          <p:spPr>
            <a:xfrm flipH="1" flipV="1">
              <a:off x="7393036" y="2070226"/>
              <a:ext cx="360040" cy="232227"/>
            </a:xfrm>
            <a:prstGeom prst="straightConnector1">
              <a:avLst/>
            </a:prstGeom>
            <a:ln w="19050">
              <a:solidFill>
                <a:schemeClr val="tx1"/>
              </a:solidFill>
              <a:prstDash val="solid"/>
              <a:miter/>
              <a:tailEnd type="stealth" w="lg" len="lg"/>
            </a:ln>
          </p:spPr>
        </p:cxnSp>
        <p:cxnSp>
          <p:nvCxnSpPr>
            <p:cNvPr id="46" name="直接箭头连接符 45"/>
            <p:cNvCxnSpPr>
              <a:stCxn id="43" idx="0"/>
              <a:endCxn id="41" idx="2"/>
            </p:cNvCxnSpPr>
            <p:nvPr/>
          </p:nvCxnSpPr>
          <p:spPr>
            <a:xfrm flipH="1" flipV="1">
              <a:off x="7032996" y="2446453"/>
              <a:ext cx="360784" cy="244101"/>
            </a:xfrm>
            <a:prstGeom prst="straightConnector1">
              <a:avLst/>
            </a:prstGeom>
            <a:ln w="19050">
              <a:solidFill>
                <a:schemeClr val="tx1"/>
              </a:solidFill>
              <a:prstDash val="solid"/>
              <a:miter/>
              <a:tailEnd type="stealth" w="lg" len="lg"/>
            </a:ln>
          </p:spPr>
        </p:cxnSp>
        <p:cxnSp>
          <p:nvCxnSpPr>
            <p:cNvPr id="47" name="直接箭头连接符 46"/>
            <p:cNvCxnSpPr>
              <a:stCxn id="43" idx="0"/>
              <a:endCxn id="42" idx="2"/>
            </p:cNvCxnSpPr>
            <p:nvPr/>
          </p:nvCxnSpPr>
          <p:spPr>
            <a:xfrm flipV="1">
              <a:off x="7393780" y="2446453"/>
              <a:ext cx="359296" cy="244101"/>
            </a:xfrm>
            <a:prstGeom prst="straightConnector1">
              <a:avLst/>
            </a:prstGeom>
            <a:ln w="19050">
              <a:solidFill>
                <a:schemeClr val="tx1"/>
              </a:solidFill>
              <a:prstDash val="solid"/>
              <a:miter/>
              <a:tailEnd type="stealth" w="lg" len="lg"/>
            </a:ln>
          </p:spPr>
        </p:cxnSp>
        <p:sp>
          <p:nvSpPr>
            <p:cNvPr id="48" name="文本框 47"/>
            <p:cNvSpPr txBox="1"/>
            <p:nvPr/>
          </p:nvSpPr>
          <p:spPr>
            <a:xfrm>
              <a:off x="7065876" y="2905619"/>
              <a:ext cx="761747" cy="369332"/>
            </a:xfrm>
            <a:prstGeom prst="rect">
              <a:avLst/>
            </a:prstGeom>
            <a:noFill/>
          </p:spPr>
          <p:txBody>
            <a:bodyPr wrap="none">
              <a:spAutoFit/>
            </a:bodyPr>
            <a:lstStyle/>
            <a:p>
              <a:r>
                <a:rPr lang="zh-CN"/>
                <a:t>机器</a:t>
              </a:r>
              <a:r>
                <a:rPr lang="en-US"/>
                <a:t>4</a:t>
              </a:r>
              <a:endParaRPr lang="zh-CN"/>
            </a:p>
          </p:txBody>
        </p:sp>
      </p:grpSp>
      <p:pic>
        <p:nvPicPr>
          <p:cNvPr id="49" name="图片 48"/>
          <p:cNvPicPr>
            <a:picLocks noChangeAspect="1"/>
          </p:cNvPicPr>
          <p:nvPr/>
        </p:nvPicPr>
        <p:blipFill>
          <a:blip r:embed="rId3"/>
          <a:stretch>
            <a:fillRect/>
          </a:stretch>
        </p:blipFill>
        <p:spPr>
          <a:xfrm>
            <a:off x="928581" y="5761272"/>
            <a:ext cx="1031175" cy="934260"/>
          </a:xfrm>
          <a:prstGeom prst="rect">
            <a:avLst/>
          </a:prstGeom>
        </p:spPr>
      </p:pic>
      <p:pic>
        <p:nvPicPr>
          <p:cNvPr id="50" name="图片 49"/>
          <p:cNvPicPr>
            <a:picLocks noChangeAspect="1"/>
          </p:cNvPicPr>
          <p:nvPr/>
        </p:nvPicPr>
        <p:blipFill>
          <a:blip r:embed="rId4"/>
          <a:stretch>
            <a:fillRect/>
          </a:stretch>
        </p:blipFill>
        <p:spPr>
          <a:xfrm>
            <a:off x="2760759" y="5761272"/>
            <a:ext cx="991692" cy="941267"/>
          </a:xfrm>
          <a:prstGeom prst="rect">
            <a:avLst/>
          </a:prstGeom>
        </p:spPr>
      </p:pic>
      <p:pic>
        <p:nvPicPr>
          <p:cNvPr id="51" name="图片 50"/>
          <p:cNvPicPr>
            <a:picLocks noChangeAspect="1"/>
          </p:cNvPicPr>
          <p:nvPr/>
        </p:nvPicPr>
        <p:blipFill>
          <a:blip r:embed="rId5"/>
          <a:stretch>
            <a:fillRect/>
          </a:stretch>
        </p:blipFill>
        <p:spPr>
          <a:xfrm>
            <a:off x="4470177" y="5761272"/>
            <a:ext cx="1124959" cy="948495"/>
          </a:xfrm>
          <a:prstGeom prst="rect">
            <a:avLst/>
          </a:prstGeom>
        </p:spPr>
      </p:pic>
      <p:pic>
        <p:nvPicPr>
          <p:cNvPr id="52" name="图片 51"/>
          <p:cNvPicPr>
            <a:picLocks noChangeAspect="1"/>
          </p:cNvPicPr>
          <p:nvPr/>
        </p:nvPicPr>
        <p:blipFill>
          <a:blip r:embed="rId6"/>
          <a:stretch>
            <a:fillRect/>
          </a:stretch>
        </p:blipFill>
        <p:spPr>
          <a:xfrm>
            <a:off x="6157346" y="5761272"/>
            <a:ext cx="1082134" cy="960203"/>
          </a:xfrm>
          <a:prstGeom prst="rect">
            <a:avLst/>
          </a:prstGeom>
        </p:spPr>
      </p:pic>
      <p:cxnSp>
        <p:nvCxnSpPr>
          <p:cNvPr id="53" name="直接箭头连接符 52"/>
          <p:cNvCxnSpPr>
            <a:stCxn id="49" idx="0"/>
            <a:endCxn id="15" idx="2"/>
          </p:cNvCxnSpPr>
          <p:nvPr/>
        </p:nvCxnSpPr>
        <p:spPr>
          <a:xfrm flipV="1">
            <a:off x="1444169" y="5302106"/>
            <a:ext cx="56441" cy="45916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50" idx="0"/>
            <a:endCxn id="26" idx="2"/>
          </p:cNvCxnSpPr>
          <p:nvPr/>
        </p:nvCxnSpPr>
        <p:spPr>
          <a:xfrm flipV="1">
            <a:off x="3256605" y="5302105"/>
            <a:ext cx="55625"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51" idx="0"/>
            <a:endCxn id="37" idx="2"/>
          </p:cNvCxnSpPr>
          <p:nvPr/>
        </p:nvCxnSpPr>
        <p:spPr>
          <a:xfrm flipV="1">
            <a:off x="5032657" y="5302105"/>
            <a:ext cx="1"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2" idx="0"/>
            <a:endCxn id="48" idx="2"/>
          </p:cNvCxnSpPr>
          <p:nvPr/>
        </p:nvCxnSpPr>
        <p:spPr>
          <a:xfrm flipV="1">
            <a:off x="6698413" y="5302105"/>
            <a:ext cx="54673" cy="459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726720" y="1956654"/>
            <a:ext cx="3225199"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9" name="直接箭头连接符 68"/>
          <p:cNvCxnSpPr>
            <a:endCxn id="6" idx="0"/>
          </p:cNvCxnSpPr>
          <p:nvPr/>
        </p:nvCxnSpPr>
        <p:spPr>
          <a:xfrm>
            <a:off x="1444168"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3248490"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497703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6680303" y="3077379"/>
            <a:ext cx="1" cy="72219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4281719" y="1956654"/>
            <a:ext cx="3225199" cy="11207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Parameter Server</a:t>
            </a:r>
            <a:endParaRPr lang="zh-CN" altLang="en-US" dirty="0">
              <a:solidFill>
                <a:schemeClr val="tx1"/>
              </a:solidFill>
            </a:endParaRPr>
          </a:p>
        </p:txBody>
      </p:sp>
      <p:cxnSp>
        <p:nvCxnSpPr>
          <p:cNvPr id="66" name="直接箭头连接符 65"/>
          <p:cNvCxnSpPr>
            <a:stCxn id="62" idx="3"/>
            <a:endCxn id="65" idx="1"/>
          </p:cNvCxnSpPr>
          <p:nvPr/>
        </p:nvCxnSpPr>
        <p:spPr>
          <a:xfrm>
            <a:off x="3951919" y="2517017"/>
            <a:ext cx="32980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1714</TotalTime>
  <Words>2868</Words>
  <Application>Microsoft Office PowerPoint</Application>
  <PresentationFormat>宽屏</PresentationFormat>
  <Paragraphs>752</Paragraphs>
  <Slides>47</Slides>
  <Notes>31</Notes>
  <HiddenSlides>1</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Gill Sans MT</vt:lpstr>
      <vt:lpstr>华康俪金黑W8(P)</vt:lpstr>
      <vt:lpstr>华文新魏</vt:lpstr>
      <vt:lpstr>楷体</vt:lpstr>
      <vt:lpstr>微软雅黑</vt:lpstr>
      <vt:lpstr>Arial</vt:lpstr>
      <vt:lpstr>Cambria Math</vt:lpstr>
      <vt:lpstr>Times New Roman</vt:lpstr>
      <vt:lpstr>Wingdings</vt:lpstr>
      <vt:lpstr>Office 主题​​</vt:lpstr>
      <vt:lpstr>PowerPoint 演示文稿</vt:lpstr>
      <vt:lpstr>PowerPoint 演示文稿</vt:lpstr>
      <vt:lpstr>Outline</vt:lpstr>
      <vt:lpstr>Outline</vt:lpstr>
      <vt:lpstr>Observation</vt:lpstr>
      <vt:lpstr>Observation</vt:lpstr>
      <vt:lpstr>Observation</vt:lpstr>
      <vt:lpstr>Required knowledge</vt:lpstr>
      <vt:lpstr>Required knowledge</vt:lpstr>
      <vt:lpstr>Required knowledge</vt:lpstr>
      <vt:lpstr>Required knowledge</vt:lpstr>
      <vt:lpstr>Required knowledge</vt:lpstr>
      <vt:lpstr>Outline</vt:lpstr>
      <vt:lpstr>Problem to Solve</vt:lpstr>
      <vt:lpstr>Problem to Solve</vt:lpstr>
      <vt:lpstr>Problem to Solve</vt:lpstr>
      <vt:lpstr>Problem to Solve</vt:lpstr>
      <vt:lpstr>Problem to Solve</vt:lpstr>
      <vt:lpstr>Problem to Solve</vt:lpstr>
      <vt:lpstr>Problem to Solve</vt:lpstr>
      <vt:lpstr>Problem to Solve</vt:lpstr>
      <vt:lpstr>How to schedule the pipeline?</vt:lpstr>
      <vt:lpstr>How to partition the model?</vt:lpstr>
      <vt:lpstr>How to partition the model?</vt:lpstr>
      <vt:lpstr>Outline</vt:lpstr>
      <vt:lpstr>Data Parallelism with Multiple VWs</vt:lpstr>
      <vt:lpstr>Data Parallelism with Multiple VWs</vt:lpstr>
      <vt:lpstr>Data Parallelism with Multiple VWs</vt:lpstr>
      <vt:lpstr>Data Parallelism with Multiple VWs</vt:lpstr>
      <vt:lpstr>Data Parallelism with Multiple VWs</vt:lpstr>
      <vt:lpstr>Data Parallelism with Multiple VWs</vt:lpstr>
      <vt:lpstr>Data Parallelism with Multiple VWs</vt:lpstr>
      <vt:lpstr>Data Parallelism with Multiple VWs</vt:lpstr>
      <vt:lpstr>Conclusion of design</vt:lpstr>
      <vt:lpstr>Outline</vt:lpstr>
      <vt:lpstr>Evaluation</vt:lpstr>
      <vt:lpstr>Evaluation</vt:lpstr>
      <vt:lpstr>Evaluation</vt:lpstr>
      <vt:lpstr>Evaluation</vt:lpstr>
      <vt:lpstr>Evaluation</vt:lpstr>
      <vt:lpstr>Evaluation</vt:lpstr>
      <vt:lpstr>Evaluation</vt:lpstr>
      <vt:lpstr>Evaluation</vt:lpstr>
      <vt:lpstr>Evaluation</vt:lpstr>
      <vt:lpstr>Evaluation</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20200918报告</dc:title>
  <dc:creator>周泉</dc:creator>
  <cp:lastModifiedBy>周泉</cp:lastModifiedBy>
  <cp:revision>80</cp:revision>
  <dcterms:created xsi:type="dcterms:W3CDTF">2020-09-17T23:09:22Z</dcterms:created>
  <dcterms:modified xsi:type="dcterms:W3CDTF">2020-12-09T12:12:58Z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