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83" r:id="rId2"/>
    <p:sldId id="729" r:id="rId3"/>
    <p:sldId id="743" r:id="rId4"/>
    <p:sldId id="772" r:id="rId5"/>
    <p:sldId id="771" r:id="rId6"/>
    <p:sldId id="770" r:id="rId7"/>
    <p:sldId id="781" r:id="rId8"/>
    <p:sldId id="745" r:id="rId9"/>
    <p:sldId id="786" r:id="rId10"/>
    <p:sldId id="787" r:id="rId11"/>
    <p:sldId id="785" r:id="rId12"/>
    <p:sldId id="784" r:id="rId13"/>
    <p:sldId id="788" r:id="rId14"/>
    <p:sldId id="747" r:id="rId15"/>
    <p:sldId id="749" r:id="rId16"/>
    <p:sldId id="748" r:id="rId17"/>
    <p:sldId id="750" r:id="rId18"/>
    <p:sldId id="723" r:id="rId19"/>
    <p:sldId id="754" r:id="rId20"/>
    <p:sldId id="753" r:id="rId21"/>
    <p:sldId id="751" r:id="rId22"/>
    <p:sldId id="728" r:id="rId23"/>
    <p:sldId id="730" r:id="rId24"/>
    <p:sldId id="726" r:id="rId25"/>
    <p:sldId id="766" r:id="rId26"/>
    <p:sldId id="765" r:id="rId27"/>
    <p:sldId id="764" r:id="rId28"/>
    <p:sldId id="763" r:id="rId29"/>
    <p:sldId id="733" r:id="rId30"/>
    <p:sldId id="757" r:id="rId31"/>
    <p:sldId id="774" r:id="rId32"/>
    <p:sldId id="732" r:id="rId33"/>
    <p:sldId id="755" r:id="rId34"/>
    <p:sldId id="758" r:id="rId35"/>
    <p:sldId id="734" r:id="rId36"/>
    <p:sldId id="777" r:id="rId37"/>
    <p:sldId id="778" r:id="rId38"/>
    <p:sldId id="735" r:id="rId39"/>
    <p:sldId id="736" r:id="rId40"/>
    <p:sldId id="767" r:id="rId41"/>
    <p:sldId id="737" r:id="rId42"/>
    <p:sldId id="768" r:id="rId43"/>
    <p:sldId id="769" r:id="rId44"/>
    <p:sldId id="739" r:id="rId45"/>
    <p:sldId id="740" r:id="rId46"/>
    <p:sldId id="780" r:id="rId47"/>
    <p:sldId id="762" r:id="rId48"/>
    <p:sldId id="761" r:id="rId49"/>
    <p:sldId id="760" r:id="rId50"/>
    <p:sldId id="731" r:id="rId51"/>
    <p:sldId id="779" r:id="rId52"/>
    <p:sldId id="722" r:id="rId53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>
    <p:extLst>
      <p:ext uri="{19B8F6BF-5375-455C-9EA6-DF929625EA0E}">
        <p15:presenceInfo xmlns:p15="http://schemas.microsoft.com/office/powerpoint/2012/main" userId="c4ed7d33dd594e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F3E"/>
    <a:srgbClr val="99FF99"/>
    <a:srgbClr val="CC99FF"/>
    <a:srgbClr val="FF7F00"/>
    <a:srgbClr val="C63D00"/>
    <a:srgbClr val="F6AD8E"/>
    <a:srgbClr val="A38ACB"/>
    <a:srgbClr val="0066FF"/>
    <a:srgbClr val="543795"/>
    <a:srgbClr val="9FB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14" autoAdjust="0"/>
    <p:restoredTop sz="84615" autoAdjust="0"/>
  </p:normalViewPr>
  <p:slideViewPr>
    <p:cSldViewPr snapToGrid="0" showGuides="1">
      <p:cViewPr varScale="1">
        <p:scale>
          <a:sx n="106" d="100"/>
          <a:sy n="106" d="100"/>
        </p:scale>
        <p:origin x="1144" y="184"/>
      </p:cViewPr>
      <p:guideLst>
        <p:guide orient="horz" pos="238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59" d="100"/>
          <a:sy n="159" d="100"/>
        </p:scale>
        <p:origin x="56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金泽文" userId="9745bfeb-88d4-4cc5-b1a9-311e0753f31e" providerId="ADAL" clId="{F90F822A-7C0E-1E4C-A7BB-1C6A14637526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0621BE1C-2B74-9A40-9DF0-728A15992A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BBB94-385C-8E4C-A9A4-C464D4C065B7}" type="datetimeFigureOut">
              <a:rPr kumimoji="1" lang="zh-CN" altLang="en-US" smtClean="0"/>
              <a:t>2020/3/21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492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2020/3/21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今天的这篇</a:t>
            </a:r>
            <a:r>
              <a:rPr lang="en-US" altLang="zh-CN" dirty="0"/>
              <a:t>paper</a:t>
            </a:r>
            <a:r>
              <a:rPr lang="zh-CN" altLang="en-US" dirty="0"/>
              <a:t>是讲的是</a:t>
            </a:r>
            <a:r>
              <a:rPr lang="en-US" altLang="zh-CN" dirty="0" err="1"/>
              <a:t>InifiniCache</a:t>
            </a:r>
            <a:r>
              <a:rPr lang="en-US" altLang="zh-CN" dirty="0"/>
              <a:t>,</a:t>
            </a:r>
          </a:p>
          <a:p>
            <a:r>
              <a:rPr lang="zh-CN" altLang="en-US" dirty="0"/>
              <a:t>这是基于</a:t>
            </a:r>
            <a:r>
              <a:rPr lang="en-US" altLang="zh-CN" dirty="0"/>
              <a:t>Serverless</a:t>
            </a:r>
            <a:r>
              <a:rPr lang="zh-CN" altLang="en-US" dirty="0"/>
              <a:t> </a:t>
            </a:r>
            <a:r>
              <a:rPr lang="en-US" altLang="zh-CN" dirty="0"/>
              <a:t>function</a:t>
            </a:r>
            <a:r>
              <a:rPr lang="zh-CN" altLang="en-US" dirty="0"/>
              <a:t>实现的</a:t>
            </a:r>
            <a:r>
              <a:rPr lang="en-US" altLang="zh-CN" dirty="0"/>
              <a:t>memory</a:t>
            </a:r>
            <a:r>
              <a:rPr lang="zh-CN" altLang="en-US" dirty="0"/>
              <a:t> </a:t>
            </a:r>
            <a:r>
              <a:rPr lang="en-US" altLang="zh-CN" dirty="0"/>
              <a:t>cache.</a:t>
            </a:r>
          </a:p>
          <a:p>
            <a:r>
              <a:rPr lang="zh-CN" altLang="en-US" dirty="0"/>
              <a:t>提到</a:t>
            </a:r>
            <a:r>
              <a:rPr lang="en-US" altLang="zh-CN" dirty="0"/>
              <a:t>serverless,</a:t>
            </a:r>
            <a:r>
              <a:rPr lang="zh-CN" altLang="en-US" dirty="0"/>
              <a:t>首先想到的</a:t>
            </a:r>
            <a:r>
              <a:rPr lang="en-US" altLang="zh-CN" dirty="0"/>
              <a:t>stateless,</a:t>
            </a:r>
            <a:r>
              <a:rPr lang="zh-CN" altLang="en-US" dirty="0"/>
              <a:t>而</a:t>
            </a:r>
            <a:r>
              <a:rPr lang="en-US" altLang="zh-CN" dirty="0"/>
              <a:t>cache</a:t>
            </a:r>
            <a:r>
              <a:rPr lang="zh-CN" altLang="en-US" dirty="0"/>
              <a:t>明显是</a:t>
            </a:r>
            <a:r>
              <a:rPr lang="en-US" altLang="zh-CN" dirty="0"/>
              <a:t>stateful</a:t>
            </a:r>
            <a:r>
              <a:rPr lang="zh-CN" altLang="en-US" dirty="0"/>
              <a:t>的</a:t>
            </a:r>
            <a:r>
              <a:rPr lang="en-US" altLang="zh-CN" dirty="0"/>
              <a:t>,</a:t>
            </a:r>
            <a:r>
              <a:rPr lang="zh-CN" altLang="en-US" dirty="0"/>
              <a:t>这怎么可能呢</a:t>
            </a:r>
            <a:r>
              <a:rPr lang="en-US" altLang="zh-CN" dirty="0"/>
              <a:t>?</a:t>
            </a:r>
          </a:p>
          <a:p>
            <a:r>
              <a:rPr lang="zh-CN" altLang="en-US" dirty="0"/>
              <a:t>这篇</a:t>
            </a:r>
            <a:r>
              <a:rPr lang="en-US" altLang="zh-CN" dirty="0"/>
              <a:t>paper</a:t>
            </a:r>
            <a:r>
              <a:rPr lang="zh-CN" altLang="en-US" dirty="0"/>
              <a:t>用了很多</a:t>
            </a:r>
            <a:r>
              <a:rPr lang="en-US" altLang="zh-CN" dirty="0"/>
              <a:t>tricky</a:t>
            </a:r>
            <a:r>
              <a:rPr lang="zh-CN" altLang="en-US" dirty="0"/>
              <a:t>的东西成功实现了</a:t>
            </a:r>
            <a:r>
              <a:rPr lang="en-US" altLang="zh-CN" dirty="0"/>
              <a:t>cache.</a:t>
            </a:r>
          </a:p>
          <a:p>
            <a:r>
              <a:rPr lang="zh-CN" altLang="en-US" dirty="0"/>
              <a:t>在正式开始之前</a:t>
            </a:r>
            <a:r>
              <a:rPr lang="en-US" altLang="zh-CN" dirty="0"/>
              <a:t>,</a:t>
            </a:r>
            <a:r>
              <a:rPr lang="zh-CN" altLang="en-US" dirty="0"/>
              <a:t>我们用几分钟给小朋友们简单介绍一下</a:t>
            </a:r>
            <a:r>
              <a:rPr lang="en-US" altLang="zh-CN" dirty="0"/>
              <a:t>Serverless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4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然后这篇工作里面有一个和</a:t>
            </a:r>
            <a:r>
              <a:rPr kumimoji="1" lang="en-US" altLang="zh-CN" dirty="0"/>
              <a:t>common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case</a:t>
            </a:r>
            <a:r>
              <a:rPr kumimoji="1" lang="zh-CN" altLang="en-US" dirty="0"/>
              <a:t>不太一样的地方</a:t>
            </a:r>
            <a:r>
              <a:rPr kumimoji="1" lang="en-US" altLang="zh-CN" dirty="0"/>
              <a:t>,</a:t>
            </a:r>
            <a:r>
              <a:rPr kumimoji="1" lang="zh-CN" altLang="en-US" dirty="0"/>
              <a:t>很巧妙</a:t>
            </a:r>
            <a:endParaRPr kumimoji="1" lang="en-US" altLang="zh-CN" dirty="0"/>
          </a:p>
          <a:p>
            <a:r>
              <a:rPr kumimoji="1" lang="zh-CN" altLang="en-US" dirty="0"/>
              <a:t>官方给出了很多成功的</a:t>
            </a:r>
            <a:r>
              <a:rPr kumimoji="1" lang="en-US" altLang="zh-CN" dirty="0"/>
              <a:t>common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case,</a:t>
            </a:r>
            <a:r>
              <a:rPr kumimoji="1" lang="zh-CN" altLang="en-US" dirty="0"/>
              <a:t>他们是这样的</a:t>
            </a:r>
            <a:endParaRPr kumimoji="1" lang="en-US" altLang="zh-CN" dirty="0"/>
          </a:p>
          <a:p>
            <a:r>
              <a:rPr kumimoji="1" lang="zh-CN" altLang="en-US" dirty="0"/>
              <a:t>客户用一个代码包</a:t>
            </a:r>
            <a:r>
              <a:rPr kumimoji="1" lang="en-US" altLang="zh-CN" dirty="0"/>
              <a:t>,</a:t>
            </a:r>
            <a:r>
              <a:rPr kumimoji="1" lang="zh-CN" altLang="en-US" dirty="0"/>
              <a:t>部署一个</a:t>
            </a:r>
            <a:r>
              <a:rPr kumimoji="1" lang="en-US" altLang="zh-CN" dirty="0"/>
              <a:t>lambda,</a:t>
            </a:r>
          </a:p>
          <a:p>
            <a:r>
              <a:rPr kumimoji="1" lang="en-US" altLang="zh-CN" dirty="0"/>
              <a:t>workload</a:t>
            </a:r>
            <a:r>
              <a:rPr kumimoji="1" lang="zh-CN" altLang="en-US" dirty="0"/>
              <a:t>一般是并发的调用这个</a:t>
            </a:r>
            <a:r>
              <a:rPr kumimoji="1" lang="en-US" altLang="zh-CN" dirty="0"/>
              <a:t>lambda,</a:t>
            </a:r>
            <a:r>
              <a:rPr kumimoji="1" lang="zh-CN" altLang="en-US" dirty="0"/>
              <a:t>可能会开启几千个实例</a:t>
            </a:r>
            <a:endParaRPr kumimoji="1" lang="en-US" altLang="zh-CN" dirty="0"/>
          </a:p>
          <a:p>
            <a:r>
              <a:rPr kumimoji="1" lang="zh-CN" altLang="en-US" dirty="0"/>
              <a:t>然后按照官方给出的教程</a:t>
            </a:r>
            <a:r>
              <a:rPr kumimoji="1" lang="en-US" altLang="zh-CN" dirty="0"/>
              <a:t>,client</a:t>
            </a:r>
            <a:r>
              <a:rPr kumimoji="1" lang="zh-CN" altLang="en-US" dirty="0"/>
              <a:t>是不能知道指定</a:t>
            </a:r>
            <a:r>
              <a:rPr kumimoji="1" lang="en-US" altLang="zh-CN" dirty="0"/>
              <a:t>invoke</a:t>
            </a:r>
            <a:r>
              <a:rPr kumimoji="1" lang="zh-CN" altLang="en-US" dirty="0"/>
              <a:t>某一个固定实例的</a:t>
            </a:r>
            <a:r>
              <a:rPr kumimoji="1" lang="en-US" altLang="zh-CN" dirty="0"/>
              <a:t>,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314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然后这篇工作里面有一个和</a:t>
            </a:r>
            <a:r>
              <a:rPr kumimoji="1" lang="en-US" altLang="zh-CN" dirty="0"/>
              <a:t>common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case</a:t>
            </a:r>
            <a:r>
              <a:rPr kumimoji="1" lang="zh-CN" altLang="en-US" dirty="0"/>
              <a:t>不太一样的地方</a:t>
            </a:r>
            <a:r>
              <a:rPr kumimoji="1" lang="en-US" altLang="zh-CN" dirty="0"/>
              <a:t>,</a:t>
            </a:r>
            <a:r>
              <a:rPr kumimoji="1" lang="zh-CN" altLang="en-US" dirty="0"/>
              <a:t>很巧妙</a:t>
            </a:r>
            <a:endParaRPr kumimoji="1" lang="en-US" altLang="zh-CN" dirty="0"/>
          </a:p>
          <a:p>
            <a:r>
              <a:rPr kumimoji="1" lang="zh-CN" altLang="en-US" dirty="0"/>
              <a:t>官方给出了很多成功的</a:t>
            </a:r>
            <a:r>
              <a:rPr kumimoji="1" lang="en-US" altLang="zh-CN" dirty="0"/>
              <a:t>common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case,</a:t>
            </a:r>
            <a:r>
              <a:rPr kumimoji="1" lang="zh-CN" altLang="en-US" dirty="0"/>
              <a:t>他们是这样的</a:t>
            </a:r>
            <a:endParaRPr kumimoji="1" lang="en-US" altLang="zh-CN" dirty="0"/>
          </a:p>
          <a:p>
            <a:r>
              <a:rPr kumimoji="1" lang="zh-CN" altLang="en-US" dirty="0"/>
              <a:t>客户用一个代码包</a:t>
            </a:r>
            <a:r>
              <a:rPr kumimoji="1" lang="en-US" altLang="zh-CN" dirty="0"/>
              <a:t>,</a:t>
            </a:r>
            <a:r>
              <a:rPr kumimoji="1" lang="zh-CN" altLang="en-US" dirty="0"/>
              <a:t>部署一个</a:t>
            </a:r>
            <a:r>
              <a:rPr kumimoji="1" lang="en-US" altLang="zh-CN" dirty="0"/>
              <a:t>lambda,</a:t>
            </a:r>
          </a:p>
          <a:p>
            <a:r>
              <a:rPr kumimoji="1" lang="en-US" altLang="zh-CN" dirty="0"/>
              <a:t>workload</a:t>
            </a:r>
            <a:r>
              <a:rPr kumimoji="1" lang="zh-CN" altLang="en-US" dirty="0"/>
              <a:t>一般是并发的调用这个</a:t>
            </a:r>
            <a:r>
              <a:rPr kumimoji="1" lang="en-US" altLang="zh-CN" dirty="0"/>
              <a:t>lambda,</a:t>
            </a:r>
            <a:r>
              <a:rPr kumimoji="1" lang="zh-CN" altLang="en-US" dirty="0"/>
              <a:t>可能会开启几千个实例</a:t>
            </a:r>
            <a:endParaRPr kumimoji="1" lang="en-US" altLang="zh-CN" dirty="0"/>
          </a:p>
          <a:p>
            <a:r>
              <a:rPr kumimoji="1" lang="en-US" altLang="zh-CN" dirty="0"/>
              <a:t>client</a:t>
            </a:r>
            <a:r>
              <a:rPr kumimoji="1" lang="zh-CN" altLang="en-US" dirty="0"/>
              <a:t>是不能知道指定</a:t>
            </a:r>
            <a:r>
              <a:rPr kumimoji="1" lang="en-US" altLang="zh-CN" dirty="0"/>
              <a:t>invoke</a:t>
            </a:r>
            <a:r>
              <a:rPr kumimoji="1" lang="zh-CN" altLang="en-US" dirty="0"/>
              <a:t>某一个固定实例的</a:t>
            </a:r>
            <a:r>
              <a:rPr kumimoji="1" lang="en-US" altLang="zh-CN" dirty="0"/>
              <a:t>,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519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但是在</a:t>
            </a:r>
            <a:r>
              <a:rPr kumimoji="1" lang="en-US" altLang="zh-CN" dirty="0" err="1"/>
              <a:t>infiniCache</a:t>
            </a:r>
            <a:r>
              <a:rPr kumimoji="1" lang="zh-CN" altLang="en-US" dirty="0"/>
              <a:t>里面</a:t>
            </a:r>
            <a:r>
              <a:rPr kumimoji="1" lang="en-US" altLang="zh-CN" dirty="0"/>
              <a:t>,</a:t>
            </a:r>
            <a:r>
              <a:rPr kumimoji="1" lang="zh-CN" altLang="en-US" dirty="0"/>
              <a:t>他们是怎么做的呢</a:t>
            </a:r>
            <a:r>
              <a:rPr kumimoji="1" lang="en-US" altLang="zh-CN" dirty="0"/>
              <a:t>?</a:t>
            </a:r>
          </a:p>
          <a:p>
            <a:r>
              <a:rPr kumimoji="1" lang="zh-CN" altLang="en-US" dirty="0"/>
              <a:t>他们提交了相同的代码包</a:t>
            </a:r>
            <a:r>
              <a:rPr kumimoji="1" lang="en-US" altLang="zh-CN" dirty="0"/>
              <a:t>,</a:t>
            </a:r>
            <a:r>
              <a:rPr kumimoji="1" lang="zh-CN" altLang="en-US" dirty="0"/>
              <a:t>但是提交了几百次</a:t>
            </a:r>
            <a:endParaRPr kumimoji="1" lang="en-US" altLang="zh-CN" dirty="0"/>
          </a:p>
          <a:p>
            <a:r>
              <a:rPr kumimoji="1" lang="zh-CN" altLang="en-US" dirty="0"/>
              <a:t>每提交一次</a:t>
            </a:r>
            <a:r>
              <a:rPr kumimoji="1" lang="en-US" altLang="zh-CN" dirty="0"/>
              <a:t>,</a:t>
            </a:r>
            <a:r>
              <a:rPr kumimoji="1" lang="zh-CN" altLang="en-US" dirty="0"/>
              <a:t>就有一个</a:t>
            </a:r>
            <a:r>
              <a:rPr kumimoji="1" lang="en-US" altLang="zh-CN" dirty="0"/>
              <a:t>ID</a:t>
            </a:r>
          </a:p>
          <a:p>
            <a:r>
              <a:rPr kumimoji="1" lang="zh-CN" altLang="en-US" dirty="0"/>
              <a:t>然后他们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259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但是在</a:t>
            </a:r>
            <a:r>
              <a:rPr kumimoji="1" lang="en-US" altLang="zh-CN" dirty="0" err="1"/>
              <a:t>infiniCache</a:t>
            </a:r>
            <a:r>
              <a:rPr kumimoji="1" lang="zh-CN" altLang="en-US" dirty="0"/>
              <a:t>里面</a:t>
            </a:r>
            <a:r>
              <a:rPr kumimoji="1" lang="en-US" altLang="zh-CN" dirty="0"/>
              <a:t>,</a:t>
            </a:r>
            <a:r>
              <a:rPr kumimoji="1" lang="zh-CN" altLang="en-US" dirty="0"/>
              <a:t>他们是怎么做的呢</a:t>
            </a:r>
            <a:r>
              <a:rPr kumimoji="1" lang="en-US" altLang="zh-CN" dirty="0"/>
              <a:t>?</a:t>
            </a:r>
          </a:p>
          <a:p>
            <a:r>
              <a:rPr kumimoji="1" lang="zh-CN" altLang="en-US" dirty="0"/>
              <a:t>他们提交了相同的代码包</a:t>
            </a:r>
            <a:r>
              <a:rPr kumimoji="1" lang="en-US" altLang="zh-CN" dirty="0"/>
              <a:t>,</a:t>
            </a:r>
            <a:r>
              <a:rPr kumimoji="1" lang="zh-CN" altLang="en-US" dirty="0"/>
              <a:t>但是提交了几百次</a:t>
            </a:r>
            <a:endParaRPr kumimoji="1" lang="en-US" altLang="zh-CN" dirty="0"/>
          </a:p>
          <a:p>
            <a:r>
              <a:rPr kumimoji="1" lang="zh-CN" altLang="en-US" dirty="0"/>
              <a:t>提交时的</a:t>
            </a:r>
            <a:r>
              <a:rPr kumimoji="1" lang="en-US" altLang="zh-CN" dirty="0"/>
              <a:t>ID</a:t>
            </a:r>
            <a:r>
              <a:rPr kumimoji="1" lang="zh-CN" altLang="en-US" dirty="0"/>
              <a:t>都不同</a:t>
            </a:r>
            <a:r>
              <a:rPr kumimoji="1" lang="en-US" altLang="zh-CN" dirty="0"/>
              <a:t>,</a:t>
            </a:r>
          </a:p>
          <a:p>
            <a:r>
              <a:rPr kumimoji="1" lang="zh-CN" altLang="en-US" dirty="0"/>
              <a:t>并发的只</a:t>
            </a:r>
            <a:r>
              <a:rPr kumimoji="1" lang="en-US" altLang="zh-CN" dirty="0"/>
              <a:t>invoke</a:t>
            </a:r>
            <a:r>
              <a:rPr kumimoji="1" lang="zh-CN" altLang="en-US" dirty="0"/>
              <a:t>个</a:t>
            </a:r>
            <a:r>
              <a:rPr kumimoji="1" lang="en-US" altLang="zh-CN" dirty="0"/>
              <a:t>instance,</a:t>
            </a:r>
          </a:p>
          <a:p>
            <a:r>
              <a:rPr kumimoji="1" lang="zh-CN" altLang="en-US" dirty="0"/>
              <a:t>这样就可以在第一次</a:t>
            </a:r>
            <a:r>
              <a:rPr kumimoji="1" lang="en-US" altLang="zh-CN" dirty="0"/>
              <a:t>invoke</a:t>
            </a:r>
            <a:r>
              <a:rPr kumimoji="1" lang="zh-CN" altLang="en-US" dirty="0"/>
              <a:t>之后复用</a:t>
            </a:r>
            <a:r>
              <a:rPr kumimoji="1" lang="en-US" altLang="zh-CN" dirty="0"/>
              <a:t>instance,</a:t>
            </a:r>
            <a:r>
              <a:rPr kumimoji="1" lang="zh-CN" altLang="en-US" dirty="0"/>
              <a:t>如果没有被收回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036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17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176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969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0109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然后简单介绍一下</a:t>
            </a:r>
            <a:r>
              <a:rPr kumimoji="1" lang="en-US" altLang="zh-CN" dirty="0"/>
              <a:t>EC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541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然后简单讲一下</a:t>
            </a:r>
            <a:r>
              <a:rPr kumimoji="1" lang="en-US" altLang="zh-CN" dirty="0"/>
              <a:t>EC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96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我先来介绍一下</a:t>
            </a:r>
            <a:r>
              <a:rPr kumimoji="1" lang="en-US" altLang="zh-CN" dirty="0"/>
              <a:t>serverless,</a:t>
            </a:r>
            <a:r>
              <a:rPr kumimoji="1" lang="zh-CN" altLang="en-US" dirty="0"/>
              <a:t>然后由波波讲一下这篇</a:t>
            </a:r>
            <a:r>
              <a:rPr kumimoji="1" lang="en-US" altLang="zh-CN" dirty="0"/>
              <a:t>paper</a:t>
            </a:r>
            <a:r>
              <a:rPr kumimoji="1" lang="zh-CN" altLang="en-US" dirty="0"/>
              <a:t>的背景</a:t>
            </a:r>
            <a:r>
              <a:rPr kumimoji="1" lang="en-US" altLang="zh-CN" dirty="0"/>
              <a:t>,</a:t>
            </a:r>
            <a:r>
              <a:rPr kumimoji="1" lang="zh-CN" altLang="en-US" dirty="0"/>
              <a:t>动机和设计</a:t>
            </a:r>
            <a:r>
              <a:rPr kumimoji="1" lang="en-US" altLang="zh-CN" dirty="0"/>
              <a:t>,</a:t>
            </a:r>
            <a:r>
              <a:rPr kumimoji="1" lang="zh-CN" altLang="en-US" dirty="0"/>
              <a:t>然后我讲一下</a:t>
            </a:r>
            <a:r>
              <a:rPr kumimoji="1" lang="en-US" altLang="zh-CN" dirty="0"/>
              <a:t>evaluation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1996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9446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568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003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164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949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3245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373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469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6149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844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这是我们用</a:t>
            </a:r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的大致流程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557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3042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538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2167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1893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8458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2363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8943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5380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5815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23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第一步</a:t>
            </a:r>
            <a:r>
              <a:rPr kumimoji="1" lang="en-US" altLang="zh-CN" dirty="0"/>
              <a:t>,</a:t>
            </a:r>
            <a:r>
              <a:rPr kumimoji="1" lang="zh-CN" altLang="en-US" dirty="0"/>
              <a:t>用户提交函数到</a:t>
            </a:r>
            <a:r>
              <a:rPr kumimoji="1" lang="en-US" altLang="zh-CN" dirty="0"/>
              <a:t>provider,</a:t>
            </a:r>
          </a:p>
          <a:p>
            <a:r>
              <a:rPr kumimoji="1" lang="zh-CN" altLang="en-US" dirty="0"/>
              <a:t>这里的函数指的是一个</a:t>
            </a:r>
            <a:r>
              <a:rPr kumimoji="1" lang="en-US" altLang="zh-CN" dirty="0"/>
              <a:t>code</a:t>
            </a:r>
            <a:r>
              <a:rPr kumimoji="1" lang="zh-CN" altLang="en-US" dirty="0"/>
              <a:t> </a:t>
            </a:r>
            <a:r>
              <a:rPr kumimoji="1" lang="en-US" altLang="zh-CN" dirty="0"/>
              <a:t>package,</a:t>
            </a:r>
            <a:r>
              <a:rPr kumimoji="1" lang="zh-CN" altLang="en-US" dirty="0"/>
              <a:t>可以是</a:t>
            </a:r>
            <a:r>
              <a:rPr kumimoji="1" lang="en-US" altLang="zh-CN" dirty="0"/>
              <a:t>python/</a:t>
            </a:r>
            <a:r>
              <a:rPr kumimoji="1" lang="en-US" altLang="zh-CN" dirty="0" err="1"/>
              <a:t>node.js</a:t>
            </a:r>
            <a:r>
              <a:rPr kumimoji="1" lang="en-US" altLang="zh-CN" dirty="0"/>
              <a:t>/java/go,</a:t>
            </a:r>
            <a:r>
              <a:rPr kumimoji="1" lang="zh-CN" altLang="en-US" dirty="0"/>
              <a:t>里面有一些配置文件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2498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066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3731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2682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88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5643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9402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这是今天的主线思路</a:t>
            </a:r>
            <a:r>
              <a:rPr kumimoji="1" lang="en-US" altLang="zh-CN" dirty="0"/>
              <a:t>,</a:t>
            </a:r>
          </a:p>
          <a:p>
            <a:r>
              <a:rPr kumimoji="1" lang="zh-CN" altLang="en-US" dirty="0"/>
              <a:t>首先是背景</a:t>
            </a:r>
            <a:r>
              <a:rPr kumimoji="1" lang="en-US" altLang="zh-CN" dirty="0"/>
              <a:t>,</a:t>
            </a:r>
            <a:r>
              <a:rPr kumimoji="1" lang="zh-CN" altLang="en-US" dirty="0"/>
              <a:t>介绍一下这三个概念</a:t>
            </a:r>
            <a:r>
              <a:rPr kumimoji="1" lang="en-US" altLang="zh-CN" dirty="0"/>
              <a:t>;</a:t>
            </a:r>
          </a:p>
          <a:p>
            <a:r>
              <a:rPr kumimoji="1" lang="zh-CN" altLang="en-US" dirty="0"/>
              <a:t>其次是迁移的理由</a:t>
            </a:r>
            <a:r>
              <a:rPr kumimoji="1" lang="en-US" altLang="zh-CN" dirty="0"/>
              <a:t>,</a:t>
            </a:r>
            <a:r>
              <a:rPr kumimoji="1" lang="zh-CN" altLang="en-US" dirty="0"/>
              <a:t>为什么要迁移</a:t>
            </a:r>
            <a:r>
              <a:rPr kumimoji="1" lang="en-US" altLang="zh-CN" dirty="0"/>
              <a:t>;</a:t>
            </a:r>
          </a:p>
          <a:p>
            <a:r>
              <a:rPr kumimoji="1" lang="zh-CN" altLang="en-US" dirty="0"/>
              <a:t>然后是我们用来向</a:t>
            </a:r>
            <a:r>
              <a:rPr kumimoji="1" lang="en-US" altLang="zh-CN" dirty="0"/>
              <a:t>serverless</a:t>
            </a:r>
            <a:r>
              <a:rPr kumimoji="1" lang="zh-CN" altLang="en-US" dirty="0"/>
              <a:t>迁移的一个</a:t>
            </a:r>
            <a:r>
              <a:rPr kumimoji="1" lang="en-US" altLang="zh-CN" dirty="0"/>
              <a:t>case</a:t>
            </a:r>
            <a:r>
              <a:rPr kumimoji="1" lang="zh-CN" altLang="en-US" dirty="0"/>
              <a:t> </a:t>
            </a:r>
            <a:r>
              <a:rPr kumimoji="1" lang="en-US" altLang="zh-CN" dirty="0"/>
              <a:t>study,</a:t>
            </a:r>
            <a:r>
              <a:rPr kumimoji="1" lang="zh-CN" altLang="en-US" dirty="0"/>
              <a:t>用的是</a:t>
            </a:r>
            <a:r>
              <a:rPr kumimoji="1" lang="en-US" altLang="zh-CN" dirty="0" err="1"/>
              <a:t>sharelatex</a:t>
            </a:r>
            <a:r>
              <a:rPr kumimoji="1" lang="en-US" altLang="zh-CN" dirty="0"/>
              <a:t>;</a:t>
            </a:r>
          </a:p>
          <a:p>
            <a:r>
              <a:rPr kumimoji="1" lang="zh-CN" altLang="en-US" dirty="0"/>
              <a:t>最后是我们对未来工作的一些思考</a:t>
            </a:r>
            <a:endParaRPr kumimoji="1" lang="en-US" altLang="zh-CN" dirty="0"/>
          </a:p>
          <a:p>
            <a:r>
              <a:rPr kumimoji="1" lang="zh-CN" altLang="en-US" dirty="0"/>
              <a:t>下面来介绍一下这三个概念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7263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1535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2591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18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提交了</a:t>
            </a:r>
            <a:r>
              <a:rPr kumimoji="1" lang="en-US" altLang="zh-CN" dirty="0"/>
              <a:t>provider</a:t>
            </a:r>
            <a:r>
              <a:rPr kumimoji="1" lang="zh-CN" altLang="en-US" dirty="0"/>
              <a:t>就部署了</a:t>
            </a:r>
            <a:endParaRPr kumimoji="1" lang="en-US" altLang="zh-CN" dirty="0"/>
          </a:p>
          <a:p>
            <a:r>
              <a:rPr kumimoji="1" lang="zh-CN" altLang="en-US" dirty="0"/>
              <a:t>用户可以发送</a:t>
            </a:r>
            <a:r>
              <a:rPr kumimoji="1" lang="en-US" altLang="zh-CN" dirty="0"/>
              <a:t>message</a:t>
            </a:r>
            <a:r>
              <a:rPr kumimoji="1" lang="zh-CN" altLang="en-US" dirty="0"/>
              <a:t>给</a:t>
            </a:r>
            <a:r>
              <a:rPr kumimoji="1" lang="en-US" altLang="zh-CN" dirty="0"/>
              <a:t>provider</a:t>
            </a:r>
          </a:p>
          <a:p>
            <a:r>
              <a:rPr kumimoji="1" lang="zh-CN" altLang="en-US" dirty="0"/>
              <a:t>来调用我们的函数</a:t>
            </a:r>
            <a:r>
              <a:rPr kumimoji="1" lang="en-US" altLang="zh-CN" dirty="0"/>
              <a:t>/</a:t>
            </a:r>
            <a:r>
              <a:rPr kumimoji="1" lang="zh-CN" altLang="en-US" dirty="0"/>
              <a:t>代码</a:t>
            </a:r>
            <a:r>
              <a:rPr kumimoji="1" lang="en-US" altLang="zh-CN" dirty="0"/>
              <a:t>,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803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735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目前比较值得一谈的软件架构有这三种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5648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27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然后</a:t>
            </a:r>
            <a:r>
              <a:rPr kumimoji="1" lang="en-US" altLang="zh-CN" dirty="0"/>
              <a:t>provider</a:t>
            </a:r>
            <a:r>
              <a:rPr kumimoji="1" lang="zh-CN" altLang="en-US" dirty="0"/>
              <a:t>就会在一个容器里面</a:t>
            </a:r>
            <a:r>
              <a:rPr kumimoji="1" lang="en-US" altLang="zh-CN" dirty="0"/>
              <a:t>,</a:t>
            </a:r>
            <a:r>
              <a:rPr kumimoji="1" lang="zh-CN" altLang="en-US" dirty="0"/>
              <a:t>调用我们的入口函数</a:t>
            </a:r>
            <a:r>
              <a:rPr kumimoji="1" lang="en-US" altLang="zh-CN" dirty="0"/>
              <a:t>,</a:t>
            </a:r>
          </a:p>
          <a:p>
            <a:r>
              <a:rPr kumimoji="1" lang="zh-CN" altLang="en-US" dirty="0"/>
              <a:t>如果之前没有正在跑的容器</a:t>
            </a:r>
            <a:r>
              <a:rPr kumimoji="1" lang="en-US" altLang="zh-CN" dirty="0"/>
              <a:t>,</a:t>
            </a:r>
            <a:r>
              <a:rPr kumimoji="1" lang="zh-CN" altLang="en-US" dirty="0"/>
              <a:t>就新开一个</a:t>
            </a:r>
            <a:endParaRPr kumimoji="1" lang="en-US" altLang="zh-CN" dirty="0"/>
          </a:p>
          <a:p>
            <a:r>
              <a:rPr kumimoji="1" lang="zh-CN" altLang="en-US" dirty="0"/>
              <a:t>执行之后返回结果给用户</a:t>
            </a:r>
            <a:endParaRPr kumimoji="1" lang="en-US" altLang="zh-CN" dirty="0"/>
          </a:p>
          <a:p>
            <a:r>
              <a:rPr kumimoji="1" lang="zh-CN" altLang="en-US" dirty="0"/>
              <a:t>这就是</a:t>
            </a:r>
            <a:r>
              <a:rPr kumimoji="1" lang="en-US" altLang="zh-CN" dirty="0"/>
              <a:t>flow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409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以</a:t>
            </a:r>
            <a:r>
              <a:rPr kumimoji="1" lang="en-US" altLang="zh-CN" dirty="0"/>
              <a:t>lambda</a:t>
            </a:r>
            <a:r>
              <a:rPr kumimoji="1" lang="zh-CN" altLang="en-US" dirty="0"/>
              <a:t>为代表的</a:t>
            </a:r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服务</a:t>
            </a:r>
            <a:endParaRPr kumimoji="1" lang="en-US" altLang="zh-CN" dirty="0"/>
          </a:p>
          <a:p>
            <a:r>
              <a:rPr kumimoji="1" lang="zh-CN" altLang="en-US" dirty="0"/>
              <a:t>有这么几个好处</a:t>
            </a:r>
            <a:r>
              <a:rPr kumimoji="1" lang="en-US" altLang="zh-CN" dirty="0"/>
              <a:t>:</a:t>
            </a:r>
          </a:p>
          <a:p>
            <a:r>
              <a:rPr kumimoji="1" lang="zh-CN" altLang="en-US" dirty="0"/>
              <a:t>它支持</a:t>
            </a:r>
            <a:r>
              <a:rPr kumimoji="1" lang="en-US" altLang="zh-CN" dirty="0"/>
              <a:t>autoscaling,</a:t>
            </a:r>
            <a:r>
              <a:rPr kumimoji="1" lang="zh-CN" altLang="en-US" dirty="0"/>
              <a:t>自动扩展</a:t>
            </a:r>
            <a:r>
              <a:rPr kumimoji="1" lang="en-US" altLang="zh-CN" dirty="0"/>
              <a:t>,</a:t>
            </a:r>
            <a:r>
              <a:rPr kumimoji="1" lang="zh-CN" altLang="en-US" dirty="0"/>
              <a:t>如果没有人</a:t>
            </a:r>
            <a:r>
              <a:rPr kumimoji="1" lang="en-US" altLang="zh-CN" dirty="0"/>
              <a:t>invoke,</a:t>
            </a:r>
            <a:r>
              <a:rPr kumimoji="1" lang="zh-CN" altLang="en-US" dirty="0"/>
              <a:t>就不执行</a:t>
            </a:r>
            <a:r>
              <a:rPr kumimoji="1" lang="en-US" altLang="zh-CN" dirty="0"/>
              <a:t>,</a:t>
            </a:r>
            <a:r>
              <a:rPr kumimoji="1" lang="zh-CN" altLang="en-US" dirty="0"/>
              <a:t>如果突然又了</a:t>
            </a:r>
            <a:r>
              <a:rPr kumimoji="1" lang="en-US" altLang="zh-CN" dirty="0"/>
              <a:t>1</a:t>
            </a:r>
            <a:r>
              <a:rPr kumimoji="1" lang="zh-CN" altLang="en-US" dirty="0"/>
              <a:t>百万个人</a:t>
            </a:r>
            <a:r>
              <a:rPr kumimoji="1" lang="en-US" altLang="zh-CN" dirty="0"/>
              <a:t>invoke,</a:t>
            </a:r>
            <a:r>
              <a:rPr kumimoji="1" lang="zh-CN" altLang="en-US" dirty="0"/>
              <a:t>就会马上开启</a:t>
            </a:r>
            <a:r>
              <a:rPr kumimoji="1" lang="en-US" altLang="zh-CN" dirty="0"/>
              <a:t>1</a:t>
            </a:r>
            <a:r>
              <a:rPr kumimoji="1" lang="zh-CN" altLang="en-US" dirty="0"/>
              <a:t>百万个</a:t>
            </a:r>
            <a:r>
              <a:rPr kumimoji="1" lang="en-US" altLang="zh-CN" dirty="0"/>
              <a:t>instance</a:t>
            </a:r>
          </a:p>
          <a:p>
            <a:r>
              <a:rPr kumimoji="1" lang="zh-CN" altLang="en-US" dirty="0"/>
              <a:t>他的付费方式是很细粒度的</a:t>
            </a:r>
            <a:r>
              <a:rPr kumimoji="1" lang="en-US" altLang="zh-CN" dirty="0"/>
              <a:t>.</a:t>
            </a:r>
          </a:p>
          <a:p>
            <a:r>
              <a:rPr kumimoji="1" lang="zh-CN" altLang="en-US" dirty="0"/>
              <a:t>分成两个维度</a:t>
            </a:r>
            <a:r>
              <a:rPr kumimoji="1" lang="en-US" altLang="zh-CN" dirty="0"/>
              <a:t>,</a:t>
            </a:r>
            <a:r>
              <a:rPr kumimoji="1" lang="zh-CN" altLang="en-US" dirty="0"/>
              <a:t>一是</a:t>
            </a:r>
            <a:r>
              <a:rPr kumimoji="1" lang="en-US" altLang="zh-CN" dirty="0"/>
              <a:t>request</a:t>
            </a:r>
            <a:r>
              <a:rPr kumimoji="1" lang="zh-CN" altLang="en-US" dirty="0"/>
              <a:t>个数</a:t>
            </a:r>
            <a:endParaRPr kumimoji="1" lang="en-US" altLang="zh-CN" dirty="0"/>
          </a:p>
          <a:p>
            <a:r>
              <a:rPr kumimoji="1" lang="zh-CN" altLang="en-US" dirty="0"/>
              <a:t>二是计算时长和内存使用</a:t>
            </a:r>
            <a:endParaRPr kumimoji="1" lang="en-US" altLang="zh-CN" dirty="0"/>
          </a:p>
          <a:p>
            <a:r>
              <a:rPr kumimoji="1" lang="zh-CN" altLang="en-US" dirty="0"/>
              <a:t>时长是以</a:t>
            </a:r>
            <a:r>
              <a:rPr kumimoji="1" lang="en-US" altLang="zh-CN" dirty="0"/>
              <a:t>100ms</a:t>
            </a:r>
            <a:r>
              <a:rPr kumimoji="1" lang="zh-CN" altLang="en-US" dirty="0"/>
              <a:t>为粒度的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786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然后</a:t>
            </a:r>
            <a:r>
              <a:rPr kumimoji="1" lang="en-US" altLang="zh-CN" dirty="0"/>
              <a:t>lambda</a:t>
            </a:r>
            <a:r>
              <a:rPr kumimoji="1" lang="zh-CN" altLang="en-US" dirty="0"/>
              <a:t>中</a:t>
            </a:r>
            <a:r>
              <a:rPr kumimoji="1" lang="en-US" altLang="zh-CN" dirty="0"/>
              <a:t>,</a:t>
            </a:r>
            <a:r>
              <a:rPr kumimoji="1" lang="zh-CN" altLang="en-US" dirty="0"/>
              <a:t>每个任务一次最多执行</a:t>
            </a:r>
            <a:r>
              <a:rPr kumimoji="1" lang="en-US" altLang="zh-CN" dirty="0"/>
              <a:t>15min</a:t>
            </a:r>
          </a:p>
          <a:p>
            <a:r>
              <a:rPr kumimoji="1" lang="zh-CN" altLang="en-US" dirty="0"/>
              <a:t>这里是计算和存储分离</a:t>
            </a:r>
            <a:r>
              <a:rPr kumimoji="1" lang="en-US" altLang="zh-CN" dirty="0"/>
              <a:t>,</a:t>
            </a:r>
            <a:r>
              <a:rPr kumimoji="1" lang="zh-CN" altLang="en-US" dirty="0"/>
              <a:t>所以想要持久化的存储</a:t>
            </a:r>
            <a:r>
              <a:rPr kumimoji="1" lang="en-US" altLang="zh-CN" dirty="0"/>
              <a:t>,</a:t>
            </a:r>
            <a:r>
              <a:rPr kumimoji="1" lang="zh-CN" altLang="en-US" dirty="0"/>
              <a:t>必须通过网络发送到</a:t>
            </a:r>
            <a:r>
              <a:rPr kumimoji="1" lang="en-US" altLang="zh-CN" dirty="0"/>
              <a:t>S3</a:t>
            </a:r>
            <a:r>
              <a:rPr kumimoji="1" lang="zh-CN" altLang="en-US" dirty="0"/>
              <a:t>等</a:t>
            </a:r>
            <a:endParaRPr kumimoji="1" lang="en-US" altLang="zh-CN" dirty="0"/>
          </a:p>
          <a:p>
            <a:r>
              <a:rPr kumimoji="1" lang="zh-CN" altLang="en-US" dirty="0"/>
              <a:t>之后因为</a:t>
            </a:r>
            <a:r>
              <a:rPr kumimoji="1" lang="en-US" altLang="zh-CN" dirty="0"/>
              <a:t>NAT</a:t>
            </a:r>
            <a:r>
              <a:rPr kumimoji="1" lang="zh-CN" altLang="en-US" dirty="0"/>
              <a:t>的网络模式</a:t>
            </a:r>
            <a:r>
              <a:rPr kumimoji="1" lang="en-US" altLang="zh-CN" dirty="0"/>
              <a:t>,</a:t>
            </a:r>
            <a:r>
              <a:rPr kumimoji="1" lang="zh-CN" altLang="en-US" dirty="0"/>
              <a:t>一个</a:t>
            </a:r>
            <a:r>
              <a:rPr kumimoji="1" lang="en-US" altLang="zh-CN" dirty="0"/>
              <a:t>lambda</a:t>
            </a:r>
            <a:r>
              <a:rPr kumimoji="1" lang="zh-CN" altLang="en-US" dirty="0"/>
              <a:t>实例不支持由外界发起的连接</a:t>
            </a:r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236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然后这篇工作里面有一个和</a:t>
            </a:r>
            <a:r>
              <a:rPr kumimoji="1" lang="en-US" altLang="zh-CN" dirty="0"/>
              <a:t>common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case</a:t>
            </a:r>
            <a:r>
              <a:rPr kumimoji="1" lang="zh-CN" altLang="en-US" dirty="0"/>
              <a:t>不太一样的地方</a:t>
            </a:r>
            <a:r>
              <a:rPr kumimoji="1" lang="en-US" altLang="zh-CN" dirty="0"/>
              <a:t>,</a:t>
            </a:r>
            <a:r>
              <a:rPr kumimoji="1" lang="zh-CN" altLang="en-US" dirty="0"/>
              <a:t>很巧妙</a:t>
            </a:r>
            <a:endParaRPr kumimoji="1" lang="en-US" altLang="zh-CN" dirty="0"/>
          </a:p>
          <a:p>
            <a:r>
              <a:rPr kumimoji="1" lang="zh-CN" altLang="en-US" dirty="0"/>
              <a:t>官方给出了很多成功的</a:t>
            </a:r>
            <a:r>
              <a:rPr kumimoji="1" lang="en-US" altLang="zh-CN" dirty="0"/>
              <a:t>common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case,</a:t>
            </a:r>
            <a:r>
              <a:rPr kumimoji="1" lang="zh-CN" altLang="en-US" dirty="0"/>
              <a:t>他们是这样的</a:t>
            </a:r>
            <a:endParaRPr kumimoji="1" lang="en-US" altLang="zh-CN" dirty="0"/>
          </a:p>
          <a:p>
            <a:r>
              <a:rPr kumimoji="1" lang="zh-CN" altLang="en-US" dirty="0"/>
              <a:t>客户用一个代码包</a:t>
            </a:r>
            <a:r>
              <a:rPr kumimoji="1" lang="en-US" altLang="zh-CN" dirty="0"/>
              <a:t>,</a:t>
            </a:r>
            <a:r>
              <a:rPr kumimoji="1" lang="zh-CN" altLang="en-US" dirty="0"/>
              <a:t>部署一个</a:t>
            </a:r>
            <a:r>
              <a:rPr kumimoji="1" lang="en-US" altLang="zh-CN" dirty="0"/>
              <a:t>lambda,</a:t>
            </a:r>
          </a:p>
          <a:p>
            <a:r>
              <a:rPr kumimoji="1" lang="en-US" altLang="zh-CN" dirty="0"/>
              <a:t>workload</a:t>
            </a:r>
            <a:r>
              <a:rPr kumimoji="1" lang="zh-CN" altLang="en-US" dirty="0"/>
              <a:t>一般是并发的调用这个</a:t>
            </a:r>
            <a:r>
              <a:rPr kumimoji="1" lang="en-US" altLang="zh-CN" dirty="0"/>
              <a:t>lambda,</a:t>
            </a:r>
            <a:r>
              <a:rPr kumimoji="1" lang="zh-CN" altLang="en-US" dirty="0"/>
              <a:t>可能会开启几千个实例</a:t>
            </a:r>
            <a:endParaRPr kumimoji="1" lang="en-US" altLang="zh-CN" dirty="0"/>
          </a:p>
          <a:p>
            <a:r>
              <a:rPr kumimoji="1" lang="zh-CN" altLang="en-US" dirty="0"/>
              <a:t>然后按照官方给出的教程</a:t>
            </a:r>
            <a:r>
              <a:rPr kumimoji="1" lang="en-US" altLang="zh-CN" dirty="0"/>
              <a:t>,client</a:t>
            </a:r>
            <a:r>
              <a:rPr kumimoji="1" lang="zh-CN" altLang="en-US" dirty="0"/>
              <a:t>是不能知道指定</a:t>
            </a:r>
            <a:r>
              <a:rPr kumimoji="1" lang="en-US" altLang="zh-CN" dirty="0"/>
              <a:t>invoke</a:t>
            </a:r>
            <a:r>
              <a:rPr kumimoji="1" lang="zh-CN" altLang="en-US" dirty="0"/>
              <a:t>某一个固定实例的</a:t>
            </a:r>
            <a:r>
              <a:rPr kumimoji="1" lang="en-US" altLang="zh-CN" dirty="0"/>
              <a:t>,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53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470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3">
            <a:extLst>
              <a:ext uri="{FF2B5EF4-FFF2-40B4-BE49-F238E27FC236}">
                <a16:creationId xmlns:a16="http://schemas.microsoft.com/office/drawing/2014/main" id="{CD06ED99-1597-934D-8F58-0F59B2583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5E76A-B525-1E4E-B839-FC7FD808CFDE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7EC21AB-2327-9C4D-B09F-38D8BF218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55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日期占位符 3">
            <a:extLst>
              <a:ext uri="{FF2B5EF4-FFF2-40B4-BE49-F238E27FC236}">
                <a16:creationId xmlns:a16="http://schemas.microsoft.com/office/drawing/2014/main" id="{FDE5C85A-7DCB-6844-81FD-3B078284D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21007-4BC9-D143-9B7A-0D97ECF6F31C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C3B1238F-8251-984E-B16D-C25D7BDB0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15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801"/>
            <a:ext cx="10515600" cy="688515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日期占位符 3"/>
          <p:cNvSpPr txBox="1">
            <a:spLocks/>
          </p:cNvSpPr>
          <p:nvPr userDrawn="1"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z="1200" smtClean="0"/>
              <a:pPr algn="r"/>
              <a:t>‹#›</a:t>
            </a:fld>
            <a:endParaRPr lang="zh-CN" altLang="en-US" sz="1200" dirty="0"/>
          </a:p>
        </p:txBody>
      </p:sp>
      <p:sp>
        <p:nvSpPr>
          <p:cNvPr id="9" name="日期占位符 3">
            <a:extLst>
              <a:ext uri="{FF2B5EF4-FFF2-40B4-BE49-F238E27FC236}">
                <a16:creationId xmlns:a16="http://schemas.microsoft.com/office/drawing/2014/main" id="{9879B4D2-0B84-0545-A4A5-E27103AA7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04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日期占位符 3"/>
          <p:cNvSpPr txBox="1">
            <a:spLocks/>
          </p:cNvSpPr>
          <p:nvPr userDrawn="1"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z="1200" smtClean="0"/>
              <a:pPr algn="r"/>
              <a:t>‹#›</a:t>
            </a:fld>
            <a:endParaRPr lang="zh-CN" altLang="en-US" sz="1200" dirty="0"/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FA0CB2DB-5681-D44D-A1BB-3E37D7599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849E5-71DD-DD4D-B743-97846FA07BD7}" type="datetime1">
              <a:rPr lang="zh-CN" altLang="en-US" smtClean="0"/>
              <a:t>2020/3/21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1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z="1200" smtClean="0"/>
              <a:pPr algn="r"/>
              <a:t>‹#›</a:t>
            </a:fld>
            <a:endParaRPr lang="zh-CN" altLang="en-US" sz="1200" dirty="0"/>
          </a:p>
        </p:txBody>
      </p:sp>
      <p:sp>
        <p:nvSpPr>
          <p:cNvPr id="12" name="日期占位符 3">
            <a:extLst>
              <a:ext uri="{FF2B5EF4-FFF2-40B4-BE49-F238E27FC236}">
                <a16:creationId xmlns:a16="http://schemas.microsoft.com/office/drawing/2014/main" id="{61EBC237-FA0F-9A4A-8F6E-2B40FBDF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0032F-52ED-F746-B76E-CD58FA114448}" type="datetime1">
              <a:rPr lang="zh-CN" altLang="en-US" smtClean="0"/>
              <a:t>2020/3/21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0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5" y="568189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10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z="1200" smtClean="0"/>
              <a:pPr algn="r"/>
              <a:t>‹#›</a:t>
            </a:fld>
            <a:endParaRPr lang="zh-CN" altLang="en-US" sz="1200" dirty="0"/>
          </a:p>
        </p:txBody>
      </p:sp>
      <p:sp>
        <p:nvSpPr>
          <p:cNvPr id="12" name="日期占位符 3">
            <a:extLst>
              <a:ext uri="{FF2B5EF4-FFF2-40B4-BE49-F238E27FC236}">
                <a16:creationId xmlns:a16="http://schemas.microsoft.com/office/drawing/2014/main" id="{D414E9A7-7610-8B41-8635-493B40E6B9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5DCB8-5597-8540-B445-4E6ED9111446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13" name="页脚占位符 4">
            <a:extLst>
              <a:ext uri="{FF2B5EF4-FFF2-40B4-BE49-F238E27FC236}">
                <a16:creationId xmlns:a16="http://schemas.microsoft.com/office/drawing/2014/main" id="{9328052E-7F11-B742-98E2-7182098F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98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C718A432-C124-3448-A23C-416C01DCE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FAE39-5C6A-604E-A613-55C02EBD9A7A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页脚占位符 4">
            <a:extLst>
              <a:ext uri="{FF2B5EF4-FFF2-40B4-BE49-F238E27FC236}">
                <a16:creationId xmlns:a16="http://schemas.microsoft.com/office/drawing/2014/main" id="{93AD6335-3687-C143-8A70-E951F240D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3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51EDCC-5ADA-AB4B-A7A9-078DF1CCB7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EA963-DF28-D541-B85A-A2BCD9C44DF4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9892047A-1179-E241-AA53-DD74A19BA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2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D9AF60EA-2BE5-4342-A121-719B15E01C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3C731-E160-614C-A9FD-F73E7D28A15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154A57CE-0A58-D049-83E2-29025D900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28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88813824-A9C2-2D42-BB9B-4F476402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A895C-977D-9F4E-A7B8-CF8FBC3A4D94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F3C14A22-40F4-A04F-A87A-22ADE58E58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7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4D26D-A79A-174A-B2FA-5FFE0BB41AEA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Reading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19</a:t>
            </a:r>
            <a:r>
              <a:rPr lang="zh-CN" altLang="en-US" dirty="0"/>
              <a:t> </a:t>
            </a:r>
            <a:r>
              <a:rPr lang="en-US" altLang="zh-CN" dirty="0"/>
              <a:t>Spring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86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h.wikipedia.org/wiki/&#31665;&#22411;&#22270;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h.wikipedia.org/wiki/&#31665;&#22411;&#22270;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68848" y="1291549"/>
            <a:ext cx="1085418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InfiniCache</a:t>
            </a: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Exploiting Ephemeral </a:t>
            </a:r>
          </a:p>
          <a:p>
            <a:pPr algn="ctr"/>
            <a:r>
              <a:rPr lang="en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Serverless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Functions to </a:t>
            </a:r>
          </a:p>
          <a:p>
            <a:pPr algn="ctr"/>
            <a:r>
              <a:rPr lang="en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Build a Cost-Effective </a:t>
            </a:r>
            <a:r>
              <a:rPr lang="en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Memory Cache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en-US" altLang="zh-C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69698" y="3824965"/>
            <a:ext cx="585243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28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Shared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by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Zevin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King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and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 err="1">
                <a:latin typeface="Gill Sans MT" panose="020B0502020104020203" pitchFamily="34" charset="0"/>
                <a:ea typeface="华文新魏" panose="02010800040101010101" pitchFamily="2" charset="-122"/>
              </a:rPr>
              <a:t>Dongbo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Yu</a:t>
            </a:r>
          </a:p>
          <a:p>
            <a:pPr algn="ctr"/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March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820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035D7-67E3-5144-BC11-633B3B5E6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Intro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4CCA4D-F825-594D-9210-7DBE68104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Lambda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InfiniCache</a:t>
            </a:r>
            <a:r>
              <a:rPr kumimoji="1" lang="en-US" altLang="zh-CN" dirty="0"/>
              <a:t>:</a:t>
            </a:r>
          </a:p>
          <a:p>
            <a:pPr lvl="1"/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common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case:</a:t>
            </a:r>
          </a:p>
          <a:p>
            <a:pPr lvl="2"/>
            <a:r>
              <a:rPr kumimoji="1" lang="zh-CN" altLang="en-US" dirty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deploy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Lambda</a:t>
            </a:r>
            <a:r>
              <a:rPr kumimoji="1" lang="zh-CN" altLang="en-US" dirty="0"/>
              <a:t> </a:t>
            </a:r>
            <a:r>
              <a:rPr kumimoji="1" lang="en-US" altLang="zh-CN" dirty="0"/>
              <a:t>package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one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Lambda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ID</a:t>
            </a:r>
          </a:p>
          <a:p>
            <a:pPr lvl="2"/>
            <a:r>
              <a:rPr kumimoji="1" lang="zh-CN" altLang="en-US" dirty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concurrently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invoke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Lambda</a:t>
            </a:r>
            <a:r>
              <a:rPr kumimoji="1" lang="zh-CN" altLang="en-US" dirty="0"/>
              <a:t> </a:t>
            </a:r>
            <a:r>
              <a:rPr kumimoji="1" lang="en-US" altLang="zh-CN" dirty="0"/>
              <a:t>ID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several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or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thousands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of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instances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0CCA22-2747-0149-A233-7D6E14951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2056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035D7-67E3-5144-BC11-633B3B5E6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Intro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4CCA4D-F825-594D-9210-7DBE68104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Lambda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InfiniCache</a:t>
            </a:r>
            <a:r>
              <a:rPr kumimoji="1" lang="en-US" altLang="zh-CN" dirty="0"/>
              <a:t>:</a:t>
            </a:r>
          </a:p>
          <a:p>
            <a:pPr lvl="1"/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common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case:</a:t>
            </a:r>
          </a:p>
          <a:p>
            <a:pPr lvl="2"/>
            <a:r>
              <a:rPr kumimoji="1" lang="zh-CN" altLang="en-US" dirty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deploy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Lambda</a:t>
            </a:r>
            <a:r>
              <a:rPr kumimoji="1" lang="zh-CN" altLang="en-US" dirty="0"/>
              <a:t> </a:t>
            </a:r>
            <a:r>
              <a:rPr kumimoji="1" lang="en-US" altLang="zh-CN" dirty="0"/>
              <a:t>package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one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Lambda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ID</a:t>
            </a:r>
          </a:p>
          <a:p>
            <a:pPr lvl="2"/>
            <a:r>
              <a:rPr kumimoji="1" lang="zh-CN" altLang="en-US" dirty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concurrently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invoke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Lambda</a:t>
            </a:r>
            <a:r>
              <a:rPr kumimoji="1" lang="zh-CN" altLang="en-US" dirty="0"/>
              <a:t> </a:t>
            </a:r>
            <a:r>
              <a:rPr kumimoji="1" lang="en-US" altLang="zh-CN" dirty="0"/>
              <a:t>ID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several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or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thousands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of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instances</a:t>
            </a:r>
          </a:p>
          <a:p>
            <a:pPr lvl="2"/>
            <a:r>
              <a:rPr kumimoji="1" lang="zh-CN" altLang="en-US" dirty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can’t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specify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invoke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0CCA22-2747-0149-A233-7D6E14951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1201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035D7-67E3-5144-BC11-633B3B5E6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Intro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4CCA4D-F825-594D-9210-7DBE68104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Lambda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InfiniCache</a:t>
            </a:r>
            <a:r>
              <a:rPr kumimoji="1" lang="en-US" altLang="zh-CN" dirty="0"/>
              <a:t>:</a:t>
            </a:r>
          </a:p>
          <a:p>
            <a:pPr lvl="1"/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common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case:</a:t>
            </a:r>
          </a:p>
          <a:p>
            <a:pPr lvl="2"/>
            <a:r>
              <a:rPr kumimoji="1" lang="zh-CN" altLang="en-US" dirty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deploy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Lambda</a:t>
            </a:r>
            <a:r>
              <a:rPr kumimoji="1" lang="zh-CN" altLang="en-US" dirty="0"/>
              <a:t> </a:t>
            </a:r>
            <a:r>
              <a:rPr kumimoji="1" lang="en-US" altLang="zh-CN" dirty="0"/>
              <a:t>package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one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Lambda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ID</a:t>
            </a:r>
          </a:p>
          <a:p>
            <a:pPr lvl="2"/>
            <a:r>
              <a:rPr kumimoji="1" lang="zh-CN" altLang="en-US" dirty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concurrently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invoke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Lambda</a:t>
            </a:r>
            <a:r>
              <a:rPr kumimoji="1" lang="zh-CN" altLang="en-US" dirty="0"/>
              <a:t> </a:t>
            </a:r>
            <a:r>
              <a:rPr kumimoji="1" lang="en-US" altLang="zh-CN" dirty="0"/>
              <a:t>ID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several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or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thousands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of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instances</a:t>
            </a:r>
          </a:p>
          <a:p>
            <a:pPr lvl="2"/>
            <a:r>
              <a:rPr kumimoji="1" lang="zh-CN" altLang="en-US" dirty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can’t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specify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invoke</a:t>
            </a:r>
          </a:p>
          <a:p>
            <a:pPr lvl="1"/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InfiniCache</a:t>
            </a:r>
            <a:r>
              <a:rPr kumimoji="1" lang="en-US" altLang="zh-CN" dirty="0"/>
              <a:t>:</a:t>
            </a:r>
          </a:p>
          <a:p>
            <a:pPr lvl="2"/>
            <a:r>
              <a:rPr kumimoji="1" lang="zh-CN" altLang="en-US" dirty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deploy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Lambda</a:t>
            </a:r>
            <a:r>
              <a:rPr kumimoji="1" lang="zh-CN" altLang="en-US" dirty="0"/>
              <a:t> </a:t>
            </a:r>
            <a:r>
              <a:rPr kumimoji="1" lang="en-US" altLang="zh-CN" dirty="0"/>
              <a:t>package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hundreds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of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Lambda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IDs</a:t>
            </a:r>
          </a:p>
          <a:p>
            <a:pPr lvl="1"/>
            <a:endParaRPr kumimoji="1" lang="en-US" altLang="zh-CN" sz="2000" dirty="0"/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0CCA22-2747-0149-A233-7D6E14951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815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035D7-67E3-5144-BC11-633B3B5E6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Intro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4CCA4D-F825-594D-9210-7DBE68104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Lambda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InfiniCache</a:t>
            </a:r>
            <a:r>
              <a:rPr kumimoji="1" lang="en-US" altLang="zh-CN" dirty="0"/>
              <a:t>:</a:t>
            </a:r>
          </a:p>
          <a:p>
            <a:pPr lvl="1"/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common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case:</a:t>
            </a:r>
          </a:p>
          <a:p>
            <a:pPr lvl="2"/>
            <a:r>
              <a:rPr kumimoji="1" lang="zh-CN" altLang="en-US" dirty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deploy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Lambda</a:t>
            </a:r>
            <a:r>
              <a:rPr kumimoji="1" lang="zh-CN" altLang="en-US" dirty="0"/>
              <a:t> </a:t>
            </a:r>
            <a:r>
              <a:rPr kumimoji="1" lang="en-US" altLang="zh-CN" dirty="0"/>
              <a:t>package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one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Lambda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ID</a:t>
            </a:r>
          </a:p>
          <a:p>
            <a:pPr lvl="2"/>
            <a:r>
              <a:rPr kumimoji="1" lang="zh-CN" altLang="en-US" dirty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concurrently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invoke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Lambda</a:t>
            </a:r>
            <a:r>
              <a:rPr kumimoji="1" lang="zh-CN" altLang="en-US" dirty="0"/>
              <a:t> </a:t>
            </a:r>
            <a:r>
              <a:rPr kumimoji="1" lang="en-US" altLang="zh-CN" dirty="0"/>
              <a:t>ID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several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or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thousands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of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instances</a:t>
            </a:r>
          </a:p>
          <a:p>
            <a:pPr lvl="2"/>
            <a:r>
              <a:rPr kumimoji="1" lang="zh-CN" altLang="en-US" dirty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can’t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specify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/>
              <a:t>an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invoke</a:t>
            </a:r>
          </a:p>
          <a:p>
            <a:pPr lvl="1"/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InfiniCache</a:t>
            </a:r>
            <a:r>
              <a:rPr kumimoji="1" lang="en-US" altLang="zh-CN" dirty="0"/>
              <a:t>:</a:t>
            </a:r>
          </a:p>
          <a:p>
            <a:pPr lvl="2"/>
            <a:r>
              <a:rPr kumimoji="1" lang="zh-CN" altLang="en-US" dirty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deploy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Lambda</a:t>
            </a:r>
            <a:r>
              <a:rPr kumimoji="1" lang="zh-CN" altLang="en-US" dirty="0"/>
              <a:t> </a:t>
            </a:r>
            <a:r>
              <a:rPr kumimoji="1" lang="en-US" altLang="zh-CN" dirty="0"/>
              <a:t>package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hundreds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of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Lambda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IDs</a:t>
            </a:r>
          </a:p>
          <a:p>
            <a:pPr lvl="2"/>
            <a:r>
              <a:rPr kumimoji="1" lang="zh-CN" altLang="en-US" dirty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invoke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specific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ID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run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reused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instance</a:t>
            </a:r>
            <a:endParaRPr kumimoji="1" lang="en-US" altLang="zh-CN" dirty="0">
              <a:solidFill>
                <a:srgbClr val="FF0000"/>
              </a:solidFill>
            </a:endParaRPr>
          </a:p>
          <a:p>
            <a:pPr lvl="1"/>
            <a:endParaRPr kumimoji="1" lang="en-US" altLang="zh-CN" sz="2000" dirty="0"/>
          </a:p>
          <a:p>
            <a:pPr lvl="1"/>
            <a:endParaRPr kumimoji="1" lang="en-US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0CCA22-2747-0149-A233-7D6E14951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9642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InfiniCache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Basic:</a:t>
            </a:r>
          </a:p>
          <a:p>
            <a:pPr lvl="2"/>
            <a:r>
              <a:rPr kumimoji="1" lang="en-US" altLang="zh-CN" sz="2400" dirty="0"/>
              <a:t>serverless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functions’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&lt;</a:t>
            </a:r>
            <a:r>
              <a:rPr kumimoji="1" lang="en-US" altLang="zh-CN" sz="2400" dirty="0" err="1"/>
              <a:t>cpu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memory&gt;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resources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are</a:t>
            </a:r>
            <a:r>
              <a:rPr kumimoji="1" lang="zh-CN" altLang="en-US" sz="2400" dirty="0"/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pay-per-use</a:t>
            </a: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Intro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3704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altLang="zh-CN" dirty="0"/>
              <a:t>Insights in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InfiniCache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Basic:</a:t>
            </a:r>
          </a:p>
          <a:p>
            <a:pPr lvl="2"/>
            <a:r>
              <a:rPr kumimoji="1" lang="en-US" altLang="zh-CN" sz="2400" dirty="0"/>
              <a:t>serverless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functions’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&lt;</a:t>
            </a:r>
            <a:r>
              <a:rPr kumimoji="1" lang="en-US" altLang="zh-CN" sz="2400" dirty="0" err="1"/>
              <a:t>cpu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memory&gt;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resources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are</a:t>
            </a:r>
            <a:r>
              <a:rPr kumimoji="1" lang="zh-CN" altLang="en-US" sz="2400" dirty="0"/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pay-per-use</a:t>
            </a:r>
          </a:p>
          <a:p>
            <a:pPr lvl="1"/>
            <a:r>
              <a:rPr kumimoji="1" lang="en-US" altLang="zh-CN" dirty="0"/>
              <a:t>Advanced:</a:t>
            </a:r>
          </a:p>
          <a:p>
            <a:pPr lvl="2"/>
            <a:r>
              <a:rPr kumimoji="1" lang="en-US" altLang="zh-CN" sz="2400" dirty="0"/>
              <a:t>serverless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providers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offer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“</a:t>
            </a:r>
            <a:r>
              <a:rPr kumimoji="1" lang="en-US" altLang="zh-CN" sz="2400" dirty="0">
                <a:solidFill>
                  <a:srgbClr val="FF0000"/>
                </a:solidFill>
              </a:rPr>
              <a:t>free</a:t>
            </a:r>
            <a:r>
              <a:rPr kumimoji="1" lang="en-US" altLang="zh-CN" sz="2400" dirty="0"/>
              <a:t>”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caching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lower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latency</a:t>
            </a: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Intro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300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altLang="zh-CN" dirty="0"/>
              <a:t>Insights in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InfiniCache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Basic:</a:t>
            </a:r>
          </a:p>
          <a:p>
            <a:pPr lvl="2"/>
            <a:r>
              <a:rPr kumimoji="1" lang="en-US" altLang="zh-CN" sz="2400" dirty="0"/>
              <a:t>serverless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functions’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&lt;</a:t>
            </a:r>
            <a:r>
              <a:rPr kumimoji="1" lang="en-US" altLang="zh-CN" sz="2400" dirty="0" err="1"/>
              <a:t>cpu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memory&gt;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resources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are</a:t>
            </a:r>
            <a:r>
              <a:rPr kumimoji="1" lang="zh-CN" altLang="en-US" sz="2400" dirty="0"/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pay-per-use</a:t>
            </a:r>
          </a:p>
          <a:p>
            <a:pPr lvl="1"/>
            <a:r>
              <a:rPr kumimoji="1" lang="en-US" altLang="zh-CN" dirty="0"/>
              <a:t>Advanced:</a:t>
            </a:r>
          </a:p>
          <a:p>
            <a:pPr lvl="2"/>
            <a:r>
              <a:rPr kumimoji="1" lang="en-US" altLang="zh-CN" sz="2400" dirty="0"/>
              <a:t>serverless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providers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offer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“</a:t>
            </a:r>
            <a:r>
              <a:rPr kumimoji="1" lang="en-US" altLang="zh-CN" sz="2400" dirty="0">
                <a:solidFill>
                  <a:srgbClr val="FF0000"/>
                </a:solidFill>
              </a:rPr>
              <a:t>free</a:t>
            </a:r>
            <a:r>
              <a:rPr kumimoji="1" lang="en-US" altLang="zh-CN" sz="2400" dirty="0"/>
              <a:t>”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caching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lower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latency</a:t>
            </a:r>
          </a:p>
          <a:p>
            <a:pPr lvl="1"/>
            <a:r>
              <a:rPr kumimoji="1" lang="en-US" altLang="zh-CN" dirty="0"/>
              <a:t>Tricky:</a:t>
            </a:r>
          </a:p>
          <a:p>
            <a:pPr lvl="2"/>
            <a:r>
              <a:rPr kumimoji="1" lang="en-US" altLang="zh-CN" sz="2400" dirty="0"/>
              <a:t>users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can</a:t>
            </a:r>
            <a:r>
              <a:rPr kumimoji="1" lang="zh-CN" altLang="en-US" sz="2400" dirty="0"/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pin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lambda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nodes</a:t>
            </a:r>
            <a:r>
              <a:rPr kumimoji="1" lang="zh-CN" altLang="en-US" sz="2400" dirty="0"/>
              <a:t> </a:t>
            </a:r>
            <a:endParaRPr kumimoji="1" lang="en-US" altLang="zh-CN" sz="2400" dirty="0"/>
          </a:p>
          <a:p>
            <a:pPr lvl="3"/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deploying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same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code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package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hundreds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of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lambda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IDs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launch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1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2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instances,</a:t>
            </a: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Intro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6579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altLang="zh-CN" dirty="0"/>
              <a:t>Insights in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InfiniCache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Basic:</a:t>
            </a:r>
          </a:p>
          <a:p>
            <a:pPr lvl="2"/>
            <a:r>
              <a:rPr kumimoji="1" lang="en-US" altLang="zh-CN" sz="2400" dirty="0"/>
              <a:t>serverless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functions’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&lt;</a:t>
            </a:r>
            <a:r>
              <a:rPr kumimoji="1" lang="en-US" altLang="zh-CN" sz="2400" dirty="0" err="1"/>
              <a:t>cpu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memory&gt;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resources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are</a:t>
            </a:r>
            <a:r>
              <a:rPr kumimoji="1" lang="zh-CN" altLang="en-US" sz="2400" dirty="0"/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pay-per-use</a:t>
            </a:r>
          </a:p>
          <a:p>
            <a:pPr lvl="1"/>
            <a:r>
              <a:rPr kumimoji="1" lang="en-US" altLang="zh-CN" dirty="0"/>
              <a:t>Advanced:</a:t>
            </a:r>
          </a:p>
          <a:p>
            <a:pPr lvl="2"/>
            <a:r>
              <a:rPr kumimoji="1" lang="en-US" altLang="zh-CN" sz="2400" dirty="0"/>
              <a:t>serverless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providers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offer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“</a:t>
            </a:r>
            <a:r>
              <a:rPr kumimoji="1" lang="en-US" altLang="zh-CN" sz="2400" dirty="0">
                <a:solidFill>
                  <a:srgbClr val="FF0000"/>
                </a:solidFill>
              </a:rPr>
              <a:t>free</a:t>
            </a:r>
            <a:r>
              <a:rPr kumimoji="1" lang="en-US" altLang="zh-CN" sz="2400" dirty="0"/>
              <a:t>”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caching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lower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latency</a:t>
            </a:r>
          </a:p>
          <a:p>
            <a:pPr lvl="1"/>
            <a:r>
              <a:rPr kumimoji="1" lang="en-US" altLang="zh-CN" dirty="0"/>
              <a:t>Tricky:</a:t>
            </a:r>
          </a:p>
          <a:p>
            <a:pPr lvl="2"/>
            <a:r>
              <a:rPr kumimoji="1" lang="en-US" altLang="zh-CN" sz="2400" dirty="0"/>
              <a:t>users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can</a:t>
            </a:r>
            <a:r>
              <a:rPr kumimoji="1" lang="zh-CN" altLang="en-US" sz="2400" dirty="0"/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pin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lambda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nodes</a:t>
            </a:r>
            <a:r>
              <a:rPr kumimoji="1" lang="zh-CN" altLang="en-US" sz="2400" dirty="0"/>
              <a:t> </a:t>
            </a:r>
            <a:endParaRPr kumimoji="1" lang="en-US" altLang="zh-CN" sz="2400" dirty="0"/>
          </a:p>
          <a:p>
            <a:pPr lvl="3"/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deploying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same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code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package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hundreds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of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lambda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IDs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launch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1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2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instances,</a:t>
            </a:r>
          </a:p>
          <a:p>
            <a:pPr lvl="3"/>
            <a:r>
              <a:rPr kumimoji="1" lang="en-US" altLang="zh-CN" sz="2000" dirty="0"/>
              <a:t>while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common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cases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are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deploy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one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ID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launch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hundreds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instances</a:t>
            </a:r>
          </a:p>
          <a:p>
            <a:pPr lvl="3"/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was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believed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that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couldn’t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invoke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a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specific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instance</a:t>
            </a: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Intro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3239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i="1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b="1" i="1" dirty="0"/>
              <a:t>d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b="1" i="1" dirty="0"/>
              <a:t>p</a:t>
            </a:r>
            <a:r>
              <a:rPr kumimoji="1" lang="en-US" altLang="zh-CN" dirty="0"/>
              <a:t>:</a:t>
            </a:r>
          </a:p>
          <a:p>
            <a:pPr marL="457189" lvl="1" indent="0">
              <a:buNone/>
            </a:pPr>
            <a:r>
              <a:rPr kumimoji="1" lang="en-US" altLang="zh-CN" b="1" i="1" dirty="0"/>
              <a:t>d</a:t>
            </a:r>
            <a:r>
              <a:rPr kumimoji="1" lang="zh-CN" altLang="en-US" dirty="0"/>
              <a:t> </a:t>
            </a:r>
            <a:r>
              <a:rPr kumimoji="1" lang="en-US" altLang="zh-CN" dirty="0"/>
              <a:t>chunks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b="1" i="1" dirty="0"/>
              <a:t>p</a:t>
            </a:r>
            <a:r>
              <a:rPr kumimoji="1" lang="zh-CN" altLang="en-US" dirty="0"/>
              <a:t> </a:t>
            </a:r>
            <a:r>
              <a:rPr kumimoji="1" lang="en-US" altLang="zh-CN" dirty="0"/>
              <a:t>chunks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parities</a:t>
            </a:r>
          </a:p>
          <a:p>
            <a:endParaRPr lang="en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Intro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2.</a:t>
            </a:r>
            <a:r>
              <a:rPr kumimoji="1" lang="zh-CN" altLang="en-US" dirty="0"/>
              <a:t> </a:t>
            </a:r>
            <a:r>
              <a:rPr kumimoji="1" lang="en-US" altLang="zh-CN" dirty="0"/>
              <a:t>Erasure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Coding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465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i="1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b="1" i="1" dirty="0"/>
              <a:t>d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b="1" i="1" dirty="0"/>
              <a:t>p</a:t>
            </a:r>
            <a:r>
              <a:rPr kumimoji="1" lang="en-US" altLang="zh-CN" dirty="0"/>
              <a:t>:</a:t>
            </a:r>
          </a:p>
          <a:p>
            <a:pPr marL="457189" lvl="1" indent="0">
              <a:buNone/>
            </a:pPr>
            <a:r>
              <a:rPr kumimoji="1" lang="en-US" altLang="zh-CN" b="1" i="1" dirty="0"/>
              <a:t>d</a:t>
            </a:r>
            <a:r>
              <a:rPr kumimoji="1" lang="zh-CN" altLang="en-US" dirty="0"/>
              <a:t> </a:t>
            </a:r>
            <a:r>
              <a:rPr kumimoji="1" lang="en-US" altLang="zh-CN" dirty="0"/>
              <a:t>chunks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b="1" i="1" dirty="0"/>
              <a:t>p</a:t>
            </a:r>
            <a:r>
              <a:rPr kumimoji="1" lang="zh-CN" altLang="en-US" dirty="0"/>
              <a:t> </a:t>
            </a:r>
            <a:r>
              <a:rPr kumimoji="1" lang="en-US" altLang="zh-CN" dirty="0"/>
              <a:t>chunks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parities</a:t>
            </a:r>
          </a:p>
          <a:p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loss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even</a:t>
            </a:r>
            <a:r>
              <a:rPr kumimoji="1" lang="zh-CN" altLang="en-US" dirty="0"/>
              <a:t> </a:t>
            </a:r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pieces(≤</a:t>
            </a:r>
            <a:r>
              <a:rPr kumimoji="1" lang="en-US" altLang="zh-CN" b="1" i="1" dirty="0"/>
              <a:t>p</a:t>
            </a:r>
            <a:r>
              <a:rPr kumimoji="1" lang="en-US" altLang="zh-CN" dirty="0"/>
              <a:t>)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chunks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erased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endParaRPr lang="en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Intro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2.</a:t>
            </a:r>
            <a:r>
              <a:rPr kumimoji="1" lang="zh-CN" altLang="en-US" dirty="0"/>
              <a:t> </a:t>
            </a:r>
            <a:r>
              <a:rPr kumimoji="1" lang="en-US" altLang="zh-CN" dirty="0"/>
              <a:t>Erasure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Coding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060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530167-8B4A-6F49-8DFE-50E102588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533EC9-A275-DF4E-AA40-A73C98317A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86344F67-791E-004F-9D13-1851D7C7D3E2}"/>
              </a:ext>
            </a:extLst>
          </p:cNvPr>
          <p:cNvGrpSpPr>
            <a:grpSpLocks/>
          </p:cNvGrpSpPr>
          <p:nvPr/>
        </p:nvGrpSpPr>
        <p:grpSpPr bwMode="auto">
          <a:xfrm>
            <a:off x="1639057" y="1591923"/>
            <a:ext cx="762000" cy="665163"/>
            <a:chOff x="1110" y="2656"/>
            <a:chExt cx="1549" cy="1351"/>
          </a:xfrm>
        </p:grpSpPr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900EBA79-8D2A-0644-A7DE-58821D442A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EFF191FA-45EB-A140-992A-C383681F7E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9C8FA77C-41BE-E94D-9F15-4CC85F4D36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Line 11">
            <a:extLst>
              <a:ext uri="{FF2B5EF4-FFF2-40B4-BE49-F238E27FC236}">
                <a16:creationId xmlns:a16="http://schemas.microsoft.com/office/drawing/2014/main" id="{83BBD0C5-A340-C648-A344-2CF0BE39D4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8657" y="220152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DC6DDF35-9A42-DA4E-B6DD-ED4257045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137" y="1668126"/>
            <a:ext cx="9047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Intro</a:t>
            </a:r>
            <a:endParaRPr lang="en-US" altLang="zh-CN" sz="2800" b="1" dirty="0">
              <a:solidFill>
                <a:srgbClr val="FF0000"/>
              </a:solidFill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E2A0E69C-7927-454B-ABE1-F993BEB154D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34036" y="169035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oup 7">
            <a:extLst>
              <a:ext uri="{FF2B5EF4-FFF2-40B4-BE49-F238E27FC236}">
                <a16:creationId xmlns:a16="http://schemas.microsoft.com/office/drawing/2014/main" id="{7F0B8393-48ED-5541-8AD7-F0338E6E2A44}"/>
              </a:ext>
            </a:extLst>
          </p:cNvPr>
          <p:cNvGrpSpPr>
            <a:grpSpLocks/>
          </p:cNvGrpSpPr>
          <p:nvPr/>
        </p:nvGrpSpPr>
        <p:grpSpPr bwMode="auto">
          <a:xfrm>
            <a:off x="1639057" y="2506323"/>
            <a:ext cx="762000" cy="665163"/>
            <a:chOff x="3174" y="2656"/>
            <a:chExt cx="1549" cy="1351"/>
          </a:xfrm>
        </p:grpSpPr>
        <p:sp>
          <p:nvSpPr>
            <p:cNvPr id="13" name="AutoShape 8">
              <a:extLst>
                <a:ext uri="{FF2B5EF4-FFF2-40B4-BE49-F238E27FC236}">
                  <a16:creationId xmlns:a16="http://schemas.microsoft.com/office/drawing/2014/main" id="{FE74E457-5ACB-8942-819B-89484C7345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AutoShape 9">
              <a:extLst>
                <a:ext uri="{FF2B5EF4-FFF2-40B4-BE49-F238E27FC236}">
                  <a16:creationId xmlns:a16="http://schemas.microsoft.com/office/drawing/2014/main" id="{3C293775-9392-FD47-B6E7-EFAE0EFB5B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10">
              <a:extLst>
                <a:ext uri="{FF2B5EF4-FFF2-40B4-BE49-F238E27FC236}">
                  <a16:creationId xmlns:a16="http://schemas.microsoft.com/office/drawing/2014/main" id="{FF05860A-E822-8B45-BC5B-0C1EECA685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Line 14">
            <a:extLst>
              <a:ext uri="{FF2B5EF4-FFF2-40B4-BE49-F238E27FC236}">
                <a16:creationId xmlns:a16="http://schemas.microsoft.com/office/drawing/2014/main" id="{96C54AA2-75CA-014C-9E74-E9E9AE416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8657" y="311592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4FB909B3-232C-CA45-BFEC-FF668D064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137" y="2582526"/>
            <a:ext cx="75754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Dongbo’s</a:t>
            </a:r>
            <a:r>
              <a:rPr lang="zh-CN" altLang="en-US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Part:</a:t>
            </a:r>
            <a:r>
              <a:rPr lang="zh-CN" altLang="en-US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Background,</a:t>
            </a:r>
            <a:r>
              <a:rPr lang="zh-CN" altLang="en-US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Motivation</a:t>
            </a:r>
            <a:r>
              <a:rPr lang="zh-CN" altLang="en-US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and</a:t>
            </a:r>
            <a:r>
              <a:rPr lang="zh-CN" altLang="en-US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Design</a:t>
            </a:r>
          </a:p>
          <a:p>
            <a:pPr eaLnBrk="0" hangingPunct="0"/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CE06FC9F-BBF7-9E47-95CF-A6F28A9B586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34036" y="260475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Line 28">
            <a:extLst>
              <a:ext uri="{FF2B5EF4-FFF2-40B4-BE49-F238E27FC236}">
                <a16:creationId xmlns:a16="http://schemas.microsoft.com/office/drawing/2014/main" id="{BE372B53-2B3B-214E-A4A3-F2029949B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8653" y="40599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48376B0A-4211-B747-9FFE-DEA2263E280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34032" y="3548730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 Box 29">
            <a:extLst>
              <a:ext uri="{FF2B5EF4-FFF2-40B4-BE49-F238E27FC236}">
                <a16:creationId xmlns:a16="http://schemas.microsoft.com/office/drawing/2014/main" id="{3BEA0B92-8CA6-C045-B758-AD7433F0D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137" y="3526506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grpSp>
        <p:nvGrpSpPr>
          <p:cNvPr id="32" name="Group 17">
            <a:extLst>
              <a:ext uri="{FF2B5EF4-FFF2-40B4-BE49-F238E27FC236}">
                <a16:creationId xmlns:a16="http://schemas.microsoft.com/office/drawing/2014/main" id="{A4AF8653-6DF5-424A-A676-2DDBE4AD1729}"/>
              </a:ext>
            </a:extLst>
          </p:cNvPr>
          <p:cNvGrpSpPr>
            <a:grpSpLocks/>
          </p:cNvGrpSpPr>
          <p:nvPr/>
        </p:nvGrpSpPr>
        <p:grpSpPr bwMode="auto">
          <a:xfrm>
            <a:off x="1617531" y="3419551"/>
            <a:ext cx="762001" cy="665163"/>
            <a:chOff x="1110" y="2656"/>
            <a:chExt cx="1549" cy="1351"/>
          </a:xfrm>
        </p:grpSpPr>
        <p:sp>
          <p:nvSpPr>
            <p:cNvPr id="33" name="AutoShape 18">
              <a:extLst>
                <a:ext uri="{FF2B5EF4-FFF2-40B4-BE49-F238E27FC236}">
                  <a16:creationId xmlns:a16="http://schemas.microsoft.com/office/drawing/2014/main" id="{F1FDC2A1-CF88-834A-A190-90592E62B5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>
              <a:extLst>
                <a:ext uri="{FF2B5EF4-FFF2-40B4-BE49-F238E27FC236}">
                  <a16:creationId xmlns:a16="http://schemas.microsoft.com/office/drawing/2014/main" id="{6D2BBBA0-C1FF-F244-99B8-D17E06B091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>
              <a:extLst>
                <a:ext uri="{FF2B5EF4-FFF2-40B4-BE49-F238E27FC236}">
                  <a16:creationId xmlns:a16="http://schemas.microsoft.com/office/drawing/2014/main" id="{0F57C8DA-5E67-BA4D-83B2-FBAFBFE5CF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>
            <a:extLst>
              <a:ext uri="{FF2B5EF4-FFF2-40B4-BE49-F238E27FC236}">
                <a16:creationId xmlns:a16="http://schemas.microsoft.com/office/drawing/2014/main" id="{2EEE3B05-4DF5-A74C-B654-374211C83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2256" y="496269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9168BEA0-FAB4-4647-B7CF-3D287AD0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739" y="4429301"/>
            <a:ext cx="1688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Discussion</a:t>
            </a: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080DFC9C-6667-844A-948F-35FA0821B43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17649" y="353740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4" name="Group 21">
            <a:extLst>
              <a:ext uri="{FF2B5EF4-FFF2-40B4-BE49-F238E27FC236}">
                <a16:creationId xmlns:a16="http://schemas.microsoft.com/office/drawing/2014/main" id="{94EB4C65-2F32-454A-A42F-7FCE0325B595}"/>
              </a:ext>
            </a:extLst>
          </p:cNvPr>
          <p:cNvGrpSpPr>
            <a:grpSpLocks/>
          </p:cNvGrpSpPr>
          <p:nvPr/>
        </p:nvGrpSpPr>
        <p:grpSpPr bwMode="auto">
          <a:xfrm>
            <a:off x="1623927" y="4356697"/>
            <a:ext cx="762000" cy="665163"/>
            <a:chOff x="3174" y="2656"/>
            <a:chExt cx="1549" cy="1351"/>
          </a:xfrm>
        </p:grpSpPr>
        <p:sp>
          <p:nvSpPr>
            <p:cNvPr id="45" name="AutoShape 22">
              <a:extLst>
                <a:ext uri="{FF2B5EF4-FFF2-40B4-BE49-F238E27FC236}">
                  <a16:creationId xmlns:a16="http://schemas.microsoft.com/office/drawing/2014/main" id="{5565B397-1A18-2648-B3D6-7018A74712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AutoShape 23">
              <a:extLst>
                <a:ext uri="{FF2B5EF4-FFF2-40B4-BE49-F238E27FC236}">
                  <a16:creationId xmlns:a16="http://schemas.microsoft.com/office/drawing/2014/main" id="{10970124-1BB8-5D4C-9CEB-8E7E651542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24">
              <a:extLst>
                <a:ext uri="{FF2B5EF4-FFF2-40B4-BE49-F238E27FC236}">
                  <a16:creationId xmlns:a16="http://schemas.microsoft.com/office/drawing/2014/main" id="{572220F4-87FD-4B49-9EF2-0E5C02AD88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 Box 27">
            <a:extLst>
              <a:ext uri="{FF2B5EF4-FFF2-40B4-BE49-F238E27FC236}">
                <a16:creationId xmlns:a16="http://schemas.microsoft.com/office/drawing/2014/main" id="{D92C9D36-186B-7948-8EAD-3D6618B60D0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16566" y="4466592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80072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i="1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b="1" i="1" dirty="0"/>
              <a:t>d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b="1" i="1" dirty="0"/>
              <a:t>p</a:t>
            </a:r>
            <a:r>
              <a:rPr kumimoji="1" lang="en-US" altLang="zh-CN" dirty="0"/>
              <a:t>:</a:t>
            </a:r>
          </a:p>
          <a:p>
            <a:pPr marL="457189" lvl="1" indent="0">
              <a:buNone/>
            </a:pPr>
            <a:r>
              <a:rPr kumimoji="1" lang="en-US" altLang="zh-CN" b="1" i="1" dirty="0"/>
              <a:t>d</a:t>
            </a:r>
            <a:r>
              <a:rPr kumimoji="1" lang="zh-CN" altLang="en-US" dirty="0"/>
              <a:t> </a:t>
            </a:r>
            <a:r>
              <a:rPr kumimoji="1" lang="en-US" altLang="zh-CN" dirty="0"/>
              <a:t>chunks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b="1" i="1" dirty="0"/>
              <a:t>p</a:t>
            </a:r>
            <a:r>
              <a:rPr kumimoji="1" lang="zh-CN" altLang="en-US" dirty="0"/>
              <a:t> </a:t>
            </a:r>
            <a:r>
              <a:rPr kumimoji="1" lang="en-US" altLang="zh-CN" dirty="0"/>
              <a:t>chunks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parities</a:t>
            </a:r>
          </a:p>
          <a:p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loss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even</a:t>
            </a:r>
            <a:r>
              <a:rPr kumimoji="1" lang="zh-CN" altLang="en-US" dirty="0"/>
              <a:t> </a:t>
            </a:r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pieces(≤</a:t>
            </a:r>
            <a:r>
              <a:rPr kumimoji="1" lang="en-US" altLang="zh-CN" b="1" i="1" dirty="0"/>
              <a:t>p</a:t>
            </a:r>
            <a:r>
              <a:rPr kumimoji="1" lang="en-US" altLang="zh-CN" dirty="0"/>
              <a:t>)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chunks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erased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Cases: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lang="en" altLang="zh-CN" dirty="0"/>
              <a:t>Reed–Solomon</a:t>
            </a:r>
          </a:p>
          <a:p>
            <a:endParaRPr lang="en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Intro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2.</a:t>
            </a:r>
            <a:r>
              <a:rPr kumimoji="1" lang="zh-CN" altLang="en-US" dirty="0"/>
              <a:t> </a:t>
            </a:r>
            <a:r>
              <a:rPr kumimoji="1" lang="en-US" altLang="zh-CN" dirty="0"/>
              <a:t>Erasure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Coding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4743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b="1" i="1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b="1" i="1" dirty="0"/>
              <a:t>d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b="1" i="1" dirty="0"/>
              <a:t>p</a:t>
            </a:r>
            <a:r>
              <a:rPr kumimoji="1" lang="en-US" altLang="zh-CN" dirty="0"/>
              <a:t>:</a:t>
            </a:r>
          </a:p>
          <a:p>
            <a:pPr marL="457189" lvl="1" indent="0">
              <a:buNone/>
            </a:pPr>
            <a:r>
              <a:rPr kumimoji="1" lang="en-US" altLang="zh-CN" b="1" i="1" dirty="0"/>
              <a:t>d</a:t>
            </a:r>
            <a:r>
              <a:rPr kumimoji="1" lang="zh-CN" altLang="en-US" dirty="0"/>
              <a:t> </a:t>
            </a:r>
            <a:r>
              <a:rPr kumimoji="1" lang="en-US" altLang="zh-CN" dirty="0"/>
              <a:t>chunks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b="1" i="1" dirty="0"/>
              <a:t>p</a:t>
            </a:r>
            <a:r>
              <a:rPr kumimoji="1" lang="zh-CN" altLang="en-US" dirty="0"/>
              <a:t> </a:t>
            </a:r>
            <a:r>
              <a:rPr kumimoji="1" lang="en-US" altLang="zh-CN" dirty="0"/>
              <a:t>chunks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parities</a:t>
            </a:r>
          </a:p>
          <a:p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loss</a:t>
            </a:r>
            <a:r>
              <a:rPr kumimoji="1" lang="zh-CN" altLang="en-US" dirty="0"/>
              <a:t> </a:t>
            </a:r>
            <a:r>
              <a:rPr kumimoji="1" lang="en-US" altLang="zh-CN" dirty="0"/>
              <a:t>even</a:t>
            </a:r>
            <a:r>
              <a:rPr kumimoji="1" lang="zh-CN" altLang="en-US" dirty="0"/>
              <a:t> </a:t>
            </a:r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pieces(≤</a:t>
            </a:r>
            <a:r>
              <a:rPr kumimoji="1" lang="en-US" altLang="zh-CN" b="1" i="1" dirty="0"/>
              <a:t>p</a:t>
            </a:r>
            <a:r>
              <a:rPr kumimoji="1" lang="en-US" altLang="zh-CN" dirty="0"/>
              <a:t>)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chunks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erased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r>
              <a:rPr kumimoji="1" lang="en-US" altLang="zh-CN" dirty="0"/>
              <a:t>Cases: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lang="en" altLang="zh-CN" dirty="0"/>
              <a:t>Reed–Solomon</a:t>
            </a:r>
          </a:p>
          <a:p>
            <a:r>
              <a:rPr lang="en-US" altLang="zh-CN" dirty="0"/>
              <a:t>Insights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 err="1"/>
              <a:t>InfiniCache</a:t>
            </a:r>
            <a:r>
              <a:rPr lang="en-US" altLang="zh-CN" dirty="0"/>
              <a:t>:</a:t>
            </a:r>
          </a:p>
          <a:p>
            <a:pPr lvl="1"/>
            <a:r>
              <a:rPr lang="en-US" altLang="zh-CN" dirty="0"/>
              <a:t>mitigate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straggler</a:t>
            </a:r>
            <a:r>
              <a:rPr lang="zh-CN" altLang="en-US" dirty="0"/>
              <a:t> </a:t>
            </a:r>
            <a:r>
              <a:rPr lang="en-US" altLang="zh-CN" dirty="0"/>
              <a:t>issue</a:t>
            </a:r>
          </a:p>
          <a:p>
            <a:pPr lvl="1"/>
            <a:r>
              <a:rPr lang="en-US" altLang="zh-CN" dirty="0"/>
              <a:t>fault</a:t>
            </a:r>
            <a:r>
              <a:rPr lang="zh-CN" altLang="en-US" dirty="0"/>
              <a:t> </a:t>
            </a:r>
            <a:r>
              <a:rPr lang="en-US" altLang="zh-CN" dirty="0"/>
              <a:t>tolerance</a:t>
            </a:r>
            <a:r>
              <a:rPr lang="zh-CN" altLang="en-US" dirty="0"/>
              <a:t> </a:t>
            </a:r>
            <a:r>
              <a:rPr lang="en-US" altLang="zh-CN" dirty="0"/>
              <a:t>against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potential</a:t>
            </a:r>
            <a:r>
              <a:rPr lang="zh-CN" altLang="en-US" dirty="0"/>
              <a:t> </a:t>
            </a:r>
            <a:r>
              <a:rPr lang="en-US" altLang="zh-CN" dirty="0"/>
              <a:t>loss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cloud</a:t>
            </a:r>
            <a:r>
              <a:rPr lang="zh-CN" altLang="en-US" dirty="0"/>
              <a:t> </a:t>
            </a:r>
            <a:r>
              <a:rPr lang="en-US" altLang="zh-CN" dirty="0"/>
              <a:t>functions</a:t>
            </a:r>
          </a:p>
          <a:p>
            <a:endParaRPr lang="en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Intro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2.</a:t>
            </a:r>
            <a:r>
              <a:rPr kumimoji="1" lang="zh-CN" altLang="en-US" dirty="0"/>
              <a:t> </a:t>
            </a:r>
            <a:r>
              <a:rPr kumimoji="1" lang="en-US" altLang="zh-CN" dirty="0"/>
              <a:t>Erasure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Coding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1895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530167-8B4A-6F49-8DFE-50E102588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533EC9-A275-DF4E-AA40-A73C98317A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86344F67-791E-004F-9D13-1851D7C7D3E2}"/>
              </a:ext>
            </a:extLst>
          </p:cNvPr>
          <p:cNvGrpSpPr>
            <a:grpSpLocks/>
          </p:cNvGrpSpPr>
          <p:nvPr/>
        </p:nvGrpSpPr>
        <p:grpSpPr bwMode="auto">
          <a:xfrm>
            <a:off x="1639057" y="1591923"/>
            <a:ext cx="762000" cy="665163"/>
            <a:chOff x="1110" y="2656"/>
            <a:chExt cx="1549" cy="1351"/>
          </a:xfrm>
        </p:grpSpPr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900EBA79-8D2A-0644-A7DE-58821D442A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EFF191FA-45EB-A140-992A-C383681F7E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9C8FA77C-41BE-E94D-9F15-4CC85F4D36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Line 11">
            <a:extLst>
              <a:ext uri="{FF2B5EF4-FFF2-40B4-BE49-F238E27FC236}">
                <a16:creationId xmlns:a16="http://schemas.microsoft.com/office/drawing/2014/main" id="{83BBD0C5-A340-C648-A344-2CF0BE39D4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8657" y="220152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DC6DDF35-9A42-DA4E-B6DD-ED4257045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137" y="1668126"/>
            <a:ext cx="9047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Intro</a:t>
            </a:r>
            <a:endParaRPr lang="en-US" altLang="zh-CN" sz="28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E2A0E69C-7927-454B-ABE1-F993BEB154D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34036" y="169035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oup 7">
            <a:extLst>
              <a:ext uri="{FF2B5EF4-FFF2-40B4-BE49-F238E27FC236}">
                <a16:creationId xmlns:a16="http://schemas.microsoft.com/office/drawing/2014/main" id="{7F0B8393-48ED-5541-8AD7-F0338E6E2A44}"/>
              </a:ext>
            </a:extLst>
          </p:cNvPr>
          <p:cNvGrpSpPr>
            <a:grpSpLocks/>
          </p:cNvGrpSpPr>
          <p:nvPr/>
        </p:nvGrpSpPr>
        <p:grpSpPr bwMode="auto">
          <a:xfrm>
            <a:off x="1639057" y="2506323"/>
            <a:ext cx="762000" cy="665163"/>
            <a:chOff x="3174" y="2656"/>
            <a:chExt cx="1549" cy="1351"/>
          </a:xfrm>
        </p:grpSpPr>
        <p:sp>
          <p:nvSpPr>
            <p:cNvPr id="13" name="AutoShape 8">
              <a:extLst>
                <a:ext uri="{FF2B5EF4-FFF2-40B4-BE49-F238E27FC236}">
                  <a16:creationId xmlns:a16="http://schemas.microsoft.com/office/drawing/2014/main" id="{FE74E457-5ACB-8942-819B-89484C7345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AutoShape 9">
              <a:extLst>
                <a:ext uri="{FF2B5EF4-FFF2-40B4-BE49-F238E27FC236}">
                  <a16:creationId xmlns:a16="http://schemas.microsoft.com/office/drawing/2014/main" id="{3C293775-9392-FD47-B6E7-EFAE0EFB5B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10">
              <a:extLst>
                <a:ext uri="{FF2B5EF4-FFF2-40B4-BE49-F238E27FC236}">
                  <a16:creationId xmlns:a16="http://schemas.microsoft.com/office/drawing/2014/main" id="{FF05860A-E822-8B45-BC5B-0C1EECA685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Line 14">
            <a:extLst>
              <a:ext uri="{FF2B5EF4-FFF2-40B4-BE49-F238E27FC236}">
                <a16:creationId xmlns:a16="http://schemas.microsoft.com/office/drawing/2014/main" id="{96C54AA2-75CA-014C-9E74-E9E9AE416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8657" y="311592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4FB909B3-232C-CA45-BFEC-FF668D064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137" y="2582526"/>
            <a:ext cx="75754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err="1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Dongbo’s</a:t>
            </a:r>
            <a:r>
              <a:rPr lang="zh-CN" altLang="en-US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Part:</a:t>
            </a:r>
            <a:r>
              <a:rPr lang="zh-CN" altLang="en-US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Background,</a:t>
            </a:r>
            <a:r>
              <a:rPr lang="zh-CN" altLang="en-US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Motivation</a:t>
            </a:r>
            <a:r>
              <a:rPr lang="zh-CN" altLang="en-US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and</a:t>
            </a:r>
            <a:r>
              <a:rPr lang="zh-CN" altLang="en-US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Design</a:t>
            </a:r>
          </a:p>
          <a:p>
            <a:pPr eaLnBrk="0" hangingPunct="0"/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CE06FC9F-BBF7-9E47-95CF-A6F28A9B586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34036" y="260475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Line 28">
            <a:extLst>
              <a:ext uri="{FF2B5EF4-FFF2-40B4-BE49-F238E27FC236}">
                <a16:creationId xmlns:a16="http://schemas.microsoft.com/office/drawing/2014/main" id="{BE372B53-2B3B-214E-A4A3-F2029949B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8653" y="40599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48376B0A-4211-B747-9FFE-DEA2263E280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34032" y="3548730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 Box 29">
            <a:extLst>
              <a:ext uri="{FF2B5EF4-FFF2-40B4-BE49-F238E27FC236}">
                <a16:creationId xmlns:a16="http://schemas.microsoft.com/office/drawing/2014/main" id="{3BEA0B92-8CA6-C045-B758-AD7433F0D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137" y="3526506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grpSp>
        <p:nvGrpSpPr>
          <p:cNvPr id="32" name="Group 17">
            <a:extLst>
              <a:ext uri="{FF2B5EF4-FFF2-40B4-BE49-F238E27FC236}">
                <a16:creationId xmlns:a16="http://schemas.microsoft.com/office/drawing/2014/main" id="{A4AF8653-6DF5-424A-A676-2DDBE4AD1729}"/>
              </a:ext>
            </a:extLst>
          </p:cNvPr>
          <p:cNvGrpSpPr>
            <a:grpSpLocks/>
          </p:cNvGrpSpPr>
          <p:nvPr/>
        </p:nvGrpSpPr>
        <p:grpSpPr bwMode="auto">
          <a:xfrm>
            <a:off x="1617531" y="3419551"/>
            <a:ext cx="762001" cy="665163"/>
            <a:chOff x="1110" y="2656"/>
            <a:chExt cx="1549" cy="1351"/>
          </a:xfrm>
        </p:grpSpPr>
        <p:sp>
          <p:nvSpPr>
            <p:cNvPr id="33" name="AutoShape 18">
              <a:extLst>
                <a:ext uri="{FF2B5EF4-FFF2-40B4-BE49-F238E27FC236}">
                  <a16:creationId xmlns:a16="http://schemas.microsoft.com/office/drawing/2014/main" id="{F1FDC2A1-CF88-834A-A190-90592E62B5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>
              <a:extLst>
                <a:ext uri="{FF2B5EF4-FFF2-40B4-BE49-F238E27FC236}">
                  <a16:creationId xmlns:a16="http://schemas.microsoft.com/office/drawing/2014/main" id="{6D2BBBA0-C1FF-F244-99B8-D17E06B091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>
              <a:extLst>
                <a:ext uri="{FF2B5EF4-FFF2-40B4-BE49-F238E27FC236}">
                  <a16:creationId xmlns:a16="http://schemas.microsoft.com/office/drawing/2014/main" id="{0F57C8DA-5E67-BA4D-83B2-FBAFBFE5CF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>
            <a:extLst>
              <a:ext uri="{FF2B5EF4-FFF2-40B4-BE49-F238E27FC236}">
                <a16:creationId xmlns:a16="http://schemas.microsoft.com/office/drawing/2014/main" id="{2EEE3B05-4DF5-A74C-B654-374211C83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2256" y="496269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9168BEA0-FAB4-4647-B7CF-3D287AD0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739" y="4429301"/>
            <a:ext cx="1688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Discussion</a:t>
            </a: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080DFC9C-6667-844A-948F-35FA0821B43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17649" y="353740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4" name="Group 21">
            <a:extLst>
              <a:ext uri="{FF2B5EF4-FFF2-40B4-BE49-F238E27FC236}">
                <a16:creationId xmlns:a16="http://schemas.microsoft.com/office/drawing/2014/main" id="{94EB4C65-2F32-454A-A42F-7FCE0325B595}"/>
              </a:ext>
            </a:extLst>
          </p:cNvPr>
          <p:cNvGrpSpPr>
            <a:grpSpLocks/>
          </p:cNvGrpSpPr>
          <p:nvPr/>
        </p:nvGrpSpPr>
        <p:grpSpPr bwMode="auto">
          <a:xfrm>
            <a:off x="1623927" y="4356697"/>
            <a:ext cx="762000" cy="665163"/>
            <a:chOff x="3174" y="2656"/>
            <a:chExt cx="1549" cy="1351"/>
          </a:xfrm>
        </p:grpSpPr>
        <p:sp>
          <p:nvSpPr>
            <p:cNvPr id="45" name="AutoShape 22">
              <a:extLst>
                <a:ext uri="{FF2B5EF4-FFF2-40B4-BE49-F238E27FC236}">
                  <a16:creationId xmlns:a16="http://schemas.microsoft.com/office/drawing/2014/main" id="{5565B397-1A18-2648-B3D6-7018A74712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AutoShape 23">
              <a:extLst>
                <a:ext uri="{FF2B5EF4-FFF2-40B4-BE49-F238E27FC236}">
                  <a16:creationId xmlns:a16="http://schemas.microsoft.com/office/drawing/2014/main" id="{10970124-1BB8-5D4C-9CEB-8E7E651542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24">
              <a:extLst>
                <a:ext uri="{FF2B5EF4-FFF2-40B4-BE49-F238E27FC236}">
                  <a16:creationId xmlns:a16="http://schemas.microsoft.com/office/drawing/2014/main" id="{572220F4-87FD-4B49-9EF2-0E5C02AD88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 Box 27">
            <a:extLst>
              <a:ext uri="{FF2B5EF4-FFF2-40B4-BE49-F238E27FC236}">
                <a16:creationId xmlns:a16="http://schemas.microsoft.com/office/drawing/2014/main" id="{D92C9D36-186B-7948-8EAD-3D6618B60D0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16566" y="4466592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28948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530167-8B4A-6F49-8DFE-50E102588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533EC9-A275-DF4E-AA40-A73C98317A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86344F67-791E-004F-9D13-1851D7C7D3E2}"/>
              </a:ext>
            </a:extLst>
          </p:cNvPr>
          <p:cNvGrpSpPr>
            <a:grpSpLocks/>
          </p:cNvGrpSpPr>
          <p:nvPr/>
        </p:nvGrpSpPr>
        <p:grpSpPr bwMode="auto">
          <a:xfrm>
            <a:off x="1639057" y="1591923"/>
            <a:ext cx="762000" cy="665163"/>
            <a:chOff x="1110" y="2656"/>
            <a:chExt cx="1549" cy="1351"/>
          </a:xfrm>
        </p:grpSpPr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900EBA79-8D2A-0644-A7DE-58821D442A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EFF191FA-45EB-A140-992A-C383681F7E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9C8FA77C-41BE-E94D-9F15-4CC85F4D36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Line 11">
            <a:extLst>
              <a:ext uri="{FF2B5EF4-FFF2-40B4-BE49-F238E27FC236}">
                <a16:creationId xmlns:a16="http://schemas.microsoft.com/office/drawing/2014/main" id="{83BBD0C5-A340-C648-A344-2CF0BE39D4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8657" y="220152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DC6DDF35-9A42-DA4E-B6DD-ED4257045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137" y="1668126"/>
            <a:ext cx="9047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Intro</a:t>
            </a:r>
            <a:endParaRPr lang="en-US" altLang="zh-CN" sz="28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E2A0E69C-7927-454B-ABE1-F993BEB154D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34036" y="169035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oup 7">
            <a:extLst>
              <a:ext uri="{FF2B5EF4-FFF2-40B4-BE49-F238E27FC236}">
                <a16:creationId xmlns:a16="http://schemas.microsoft.com/office/drawing/2014/main" id="{7F0B8393-48ED-5541-8AD7-F0338E6E2A44}"/>
              </a:ext>
            </a:extLst>
          </p:cNvPr>
          <p:cNvGrpSpPr>
            <a:grpSpLocks/>
          </p:cNvGrpSpPr>
          <p:nvPr/>
        </p:nvGrpSpPr>
        <p:grpSpPr bwMode="auto">
          <a:xfrm>
            <a:off x="1639057" y="2506323"/>
            <a:ext cx="762000" cy="665163"/>
            <a:chOff x="3174" y="2656"/>
            <a:chExt cx="1549" cy="1351"/>
          </a:xfrm>
        </p:grpSpPr>
        <p:sp>
          <p:nvSpPr>
            <p:cNvPr id="13" name="AutoShape 8">
              <a:extLst>
                <a:ext uri="{FF2B5EF4-FFF2-40B4-BE49-F238E27FC236}">
                  <a16:creationId xmlns:a16="http://schemas.microsoft.com/office/drawing/2014/main" id="{FE74E457-5ACB-8942-819B-89484C7345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AutoShape 9">
              <a:extLst>
                <a:ext uri="{FF2B5EF4-FFF2-40B4-BE49-F238E27FC236}">
                  <a16:creationId xmlns:a16="http://schemas.microsoft.com/office/drawing/2014/main" id="{3C293775-9392-FD47-B6E7-EFAE0EFB5B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10">
              <a:extLst>
                <a:ext uri="{FF2B5EF4-FFF2-40B4-BE49-F238E27FC236}">
                  <a16:creationId xmlns:a16="http://schemas.microsoft.com/office/drawing/2014/main" id="{FF05860A-E822-8B45-BC5B-0C1EECA685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Line 14">
            <a:extLst>
              <a:ext uri="{FF2B5EF4-FFF2-40B4-BE49-F238E27FC236}">
                <a16:creationId xmlns:a16="http://schemas.microsoft.com/office/drawing/2014/main" id="{96C54AA2-75CA-014C-9E74-E9E9AE416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8657" y="311592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4FB909B3-232C-CA45-BFEC-FF668D064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137" y="2582526"/>
            <a:ext cx="75754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Dongbo’s</a:t>
            </a:r>
            <a:r>
              <a:rPr lang="zh-CN" altLang="en-US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Part:</a:t>
            </a:r>
            <a:r>
              <a:rPr lang="zh-CN" altLang="en-US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Background,</a:t>
            </a:r>
            <a:r>
              <a:rPr lang="zh-CN" altLang="en-US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Motivation</a:t>
            </a:r>
            <a:r>
              <a:rPr lang="zh-CN" altLang="en-US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and</a:t>
            </a:r>
            <a:r>
              <a:rPr lang="zh-CN" altLang="en-US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Design</a:t>
            </a:r>
          </a:p>
          <a:p>
            <a:pPr eaLnBrk="0" hangingPunct="0"/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CE06FC9F-BBF7-9E47-95CF-A6F28A9B586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34036" y="260475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Line 28">
            <a:extLst>
              <a:ext uri="{FF2B5EF4-FFF2-40B4-BE49-F238E27FC236}">
                <a16:creationId xmlns:a16="http://schemas.microsoft.com/office/drawing/2014/main" id="{BE372B53-2B3B-214E-A4A3-F2029949B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8653" y="40599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48376B0A-4211-B747-9FFE-DEA2263E280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34032" y="3548730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 Box 29">
            <a:extLst>
              <a:ext uri="{FF2B5EF4-FFF2-40B4-BE49-F238E27FC236}">
                <a16:creationId xmlns:a16="http://schemas.microsoft.com/office/drawing/2014/main" id="{3BEA0B92-8CA6-C045-B758-AD7433F0D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137" y="3526506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grpSp>
        <p:nvGrpSpPr>
          <p:cNvPr id="32" name="Group 17">
            <a:extLst>
              <a:ext uri="{FF2B5EF4-FFF2-40B4-BE49-F238E27FC236}">
                <a16:creationId xmlns:a16="http://schemas.microsoft.com/office/drawing/2014/main" id="{A4AF8653-6DF5-424A-A676-2DDBE4AD1729}"/>
              </a:ext>
            </a:extLst>
          </p:cNvPr>
          <p:cNvGrpSpPr>
            <a:grpSpLocks/>
          </p:cNvGrpSpPr>
          <p:nvPr/>
        </p:nvGrpSpPr>
        <p:grpSpPr bwMode="auto">
          <a:xfrm>
            <a:off x="1617531" y="3419551"/>
            <a:ext cx="762001" cy="665163"/>
            <a:chOff x="1110" y="2656"/>
            <a:chExt cx="1549" cy="1351"/>
          </a:xfrm>
        </p:grpSpPr>
        <p:sp>
          <p:nvSpPr>
            <p:cNvPr id="33" name="AutoShape 18">
              <a:extLst>
                <a:ext uri="{FF2B5EF4-FFF2-40B4-BE49-F238E27FC236}">
                  <a16:creationId xmlns:a16="http://schemas.microsoft.com/office/drawing/2014/main" id="{F1FDC2A1-CF88-834A-A190-90592E62B5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>
              <a:extLst>
                <a:ext uri="{FF2B5EF4-FFF2-40B4-BE49-F238E27FC236}">
                  <a16:creationId xmlns:a16="http://schemas.microsoft.com/office/drawing/2014/main" id="{6D2BBBA0-C1FF-F244-99B8-D17E06B091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>
              <a:extLst>
                <a:ext uri="{FF2B5EF4-FFF2-40B4-BE49-F238E27FC236}">
                  <a16:creationId xmlns:a16="http://schemas.microsoft.com/office/drawing/2014/main" id="{0F57C8DA-5E67-BA4D-83B2-FBAFBFE5CF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>
            <a:extLst>
              <a:ext uri="{FF2B5EF4-FFF2-40B4-BE49-F238E27FC236}">
                <a16:creationId xmlns:a16="http://schemas.microsoft.com/office/drawing/2014/main" id="{2EEE3B05-4DF5-A74C-B654-374211C83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2256" y="496269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9168BEA0-FAB4-4647-B7CF-3D287AD0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739" y="4429301"/>
            <a:ext cx="1688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Discussion</a:t>
            </a: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080DFC9C-6667-844A-948F-35FA0821B43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17649" y="353740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4" name="Group 21">
            <a:extLst>
              <a:ext uri="{FF2B5EF4-FFF2-40B4-BE49-F238E27FC236}">
                <a16:creationId xmlns:a16="http://schemas.microsoft.com/office/drawing/2014/main" id="{94EB4C65-2F32-454A-A42F-7FCE0325B595}"/>
              </a:ext>
            </a:extLst>
          </p:cNvPr>
          <p:cNvGrpSpPr>
            <a:grpSpLocks/>
          </p:cNvGrpSpPr>
          <p:nvPr/>
        </p:nvGrpSpPr>
        <p:grpSpPr bwMode="auto">
          <a:xfrm>
            <a:off x="1623927" y="4356697"/>
            <a:ext cx="762000" cy="665163"/>
            <a:chOff x="3174" y="2656"/>
            <a:chExt cx="1549" cy="1351"/>
          </a:xfrm>
        </p:grpSpPr>
        <p:sp>
          <p:nvSpPr>
            <p:cNvPr id="45" name="AutoShape 22">
              <a:extLst>
                <a:ext uri="{FF2B5EF4-FFF2-40B4-BE49-F238E27FC236}">
                  <a16:creationId xmlns:a16="http://schemas.microsoft.com/office/drawing/2014/main" id="{5565B397-1A18-2648-B3D6-7018A74712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AutoShape 23">
              <a:extLst>
                <a:ext uri="{FF2B5EF4-FFF2-40B4-BE49-F238E27FC236}">
                  <a16:creationId xmlns:a16="http://schemas.microsoft.com/office/drawing/2014/main" id="{10970124-1BB8-5D4C-9CEB-8E7E651542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24">
              <a:extLst>
                <a:ext uri="{FF2B5EF4-FFF2-40B4-BE49-F238E27FC236}">
                  <a16:creationId xmlns:a16="http://schemas.microsoft.com/office/drawing/2014/main" id="{572220F4-87FD-4B49-9EF2-0E5C02AD88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 Box 27">
            <a:extLst>
              <a:ext uri="{FF2B5EF4-FFF2-40B4-BE49-F238E27FC236}">
                <a16:creationId xmlns:a16="http://schemas.microsoft.com/office/drawing/2014/main" id="{D92C9D36-186B-7948-8EAD-3D6618B60D0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16566" y="4466592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45278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5k+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Go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Setup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3592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5k+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Go</a:t>
            </a:r>
          </a:p>
          <a:p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Proxy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c5n.4xlarge</a:t>
            </a:r>
            <a:r>
              <a:rPr kumimoji="1" lang="zh-CN" altLang="en-US" dirty="0"/>
              <a:t> </a:t>
            </a:r>
            <a:r>
              <a:rPr kumimoji="1" lang="en-US" altLang="zh-CN" dirty="0"/>
              <a:t>EC2</a:t>
            </a:r>
            <a:r>
              <a:rPr kumimoji="1" lang="zh-CN" altLang="en-US" dirty="0"/>
              <a:t> </a:t>
            </a:r>
            <a:r>
              <a:rPr kumimoji="1" lang="en-US" altLang="zh-CN" dirty="0"/>
              <a:t>VMs</a:t>
            </a:r>
          </a:p>
          <a:p>
            <a:pPr lvl="1"/>
            <a:r>
              <a:rPr kumimoji="1" lang="en-US" altLang="zh-CN" dirty="0"/>
              <a:t>c5n.4xlarge:</a:t>
            </a:r>
            <a:r>
              <a:rPr kumimoji="1" lang="zh-CN" altLang="en-US" dirty="0"/>
              <a:t>  </a:t>
            </a:r>
            <a:r>
              <a:rPr kumimoji="1" lang="en-US" altLang="zh-CN" sz="2000" i="1" dirty="0"/>
              <a:t>16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vCPUs,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42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 err="1"/>
              <a:t>GiB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RAM,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EBS,</a:t>
            </a:r>
            <a:r>
              <a:rPr kumimoji="1" lang="zh-CN" altLang="en-US" sz="2000" i="1" dirty="0"/>
              <a:t> </a:t>
            </a:r>
            <a:r>
              <a:rPr kumimoji="1" lang="en" altLang="zh-CN" sz="2000" i="1" dirty="0"/>
              <a:t>$0.864 per Hour</a:t>
            </a:r>
            <a:endParaRPr kumimoji="1" lang="en-US" altLang="zh-CN" sz="2000" i="1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Setup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7233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5k+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Go</a:t>
            </a:r>
          </a:p>
          <a:p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Proxy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c5n.4xlarge</a:t>
            </a:r>
            <a:r>
              <a:rPr kumimoji="1" lang="zh-CN" altLang="en-US" dirty="0"/>
              <a:t> </a:t>
            </a:r>
            <a:r>
              <a:rPr kumimoji="1" lang="en-US" altLang="zh-CN" dirty="0"/>
              <a:t>EC2</a:t>
            </a:r>
            <a:r>
              <a:rPr kumimoji="1" lang="zh-CN" altLang="en-US" dirty="0"/>
              <a:t> </a:t>
            </a:r>
            <a:r>
              <a:rPr kumimoji="1" lang="en-US" altLang="zh-CN" dirty="0"/>
              <a:t>VMs</a:t>
            </a:r>
          </a:p>
          <a:p>
            <a:pPr lvl="1"/>
            <a:r>
              <a:rPr kumimoji="1" lang="en-US" altLang="zh-CN" dirty="0"/>
              <a:t>c5n.4xlarge:</a:t>
            </a:r>
            <a:r>
              <a:rPr kumimoji="1" lang="zh-CN" altLang="en-US" dirty="0"/>
              <a:t>  </a:t>
            </a:r>
            <a:r>
              <a:rPr kumimoji="1" lang="en-US" altLang="zh-CN" sz="2000" i="1" dirty="0"/>
              <a:t>16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vCPUs,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42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 err="1"/>
              <a:t>GiB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RAM,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EBS,</a:t>
            </a:r>
            <a:r>
              <a:rPr kumimoji="1" lang="zh-CN" altLang="en-US" sz="2000" i="1" dirty="0"/>
              <a:t> </a:t>
            </a:r>
            <a:r>
              <a:rPr kumimoji="1" lang="en" altLang="zh-CN" sz="2000" i="1" dirty="0"/>
              <a:t>$0.864 per Hour</a:t>
            </a:r>
            <a:endParaRPr kumimoji="1" lang="en-US" altLang="zh-CN" sz="2000" i="1" dirty="0"/>
          </a:p>
          <a:p>
            <a:r>
              <a:rPr kumimoji="1" lang="en-US" altLang="zh-CN" dirty="0"/>
              <a:t>Lambda</a:t>
            </a:r>
            <a:r>
              <a:rPr kumimoji="1" lang="zh-CN" altLang="en-US" dirty="0"/>
              <a:t> </a:t>
            </a:r>
            <a:r>
              <a:rPr kumimoji="1" lang="en-US" altLang="zh-CN" dirty="0"/>
              <a:t>nodes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10Gbps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connection</a:t>
            </a:r>
          </a:p>
          <a:p>
            <a:pPr lvl="1"/>
            <a:r>
              <a:rPr kumimoji="1" lang="en-US" altLang="zh-CN" i="1" dirty="0"/>
              <a:t>50-160</a:t>
            </a:r>
            <a:r>
              <a:rPr kumimoji="1" lang="zh-CN" altLang="en-US" i="1" dirty="0"/>
              <a:t> </a:t>
            </a:r>
            <a:r>
              <a:rPr kumimoji="1" lang="en-US" altLang="zh-CN" i="1" dirty="0" err="1"/>
              <a:t>MBps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for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each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Lambda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Setup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399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5k+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Go</a:t>
            </a:r>
          </a:p>
          <a:p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Proxy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c5n.4xlarge</a:t>
            </a:r>
            <a:r>
              <a:rPr kumimoji="1" lang="zh-CN" altLang="en-US" dirty="0"/>
              <a:t> </a:t>
            </a:r>
            <a:r>
              <a:rPr kumimoji="1" lang="en-US" altLang="zh-CN" dirty="0"/>
              <a:t>EC2</a:t>
            </a:r>
            <a:r>
              <a:rPr kumimoji="1" lang="zh-CN" altLang="en-US" dirty="0"/>
              <a:t> </a:t>
            </a:r>
            <a:r>
              <a:rPr kumimoji="1" lang="en-US" altLang="zh-CN" dirty="0"/>
              <a:t>VMs</a:t>
            </a:r>
          </a:p>
          <a:p>
            <a:pPr lvl="1"/>
            <a:r>
              <a:rPr kumimoji="1" lang="en-US" altLang="zh-CN" dirty="0"/>
              <a:t>c5n.4xlarge:</a:t>
            </a:r>
            <a:r>
              <a:rPr kumimoji="1" lang="zh-CN" altLang="en-US" dirty="0"/>
              <a:t>  </a:t>
            </a:r>
            <a:r>
              <a:rPr kumimoji="1" lang="en-US" altLang="zh-CN" sz="2000" i="1" dirty="0"/>
              <a:t>16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vCPUs,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42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 err="1"/>
              <a:t>GiB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RAM,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EBS,</a:t>
            </a:r>
            <a:r>
              <a:rPr kumimoji="1" lang="zh-CN" altLang="en-US" sz="2000" i="1" dirty="0"/>
              <a:t> </a:t>
            </a:r>
            <a:r>
              <a:rPr kumimoji="1" lang="en" altLang="zh-CN" sz="2000" i="1" dirty="0"/>
              <a:t>$0.864 per Hour</a:t>
            </a:r>
            <a:endParaRPr kumimoji="1" lang="en-US" altLang="zh-CN" sz="2000" i="1" dirty="0"/>
          </a:p>
          <a:p>
            <a:r>
              <a:rPr kumimoji="1" lang="en-US" altLang="zh-CN" dirty="0"/>
              <a:t>Lambda</a:t>
            </a:r>
            <a:r>
              <a:rPr kumimoji="1" lang="zh-CN" altLang="en-US" dirty="0"/>
              <a:t> </a:t>
            </a:r>
            <a:r>
              <a:rPr kumimoji="1" lang="en-US" altLang="zh-CN" dirty="0"/>
              <a:t>nodes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10Gbps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connection</a:t>
            </a:r>
          </a:p>
          <a:p>
            <a:pPr lvl="1"/>
            <a:r>
              <a:rPr kumimoji="1" lang="en-US" altLang="zh-CN" i="1" dirty="0"/>
              <a:t>50-160</a:t>
            </a:r>
            <a:r>
              <a:rPr kumimoji="1" lang="zh-CN" altLang="en-US" i="1" dirty="0"/>
              <a:t> </a:t>
            </a:r>
            <a:r>
              <a:rPr kumimoji="1" lang="en-US" altLang="zh-CN" i="1" dirty="0" err="1"/>
              <a:t>MBps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for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each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Lambda</a:t>
            </a:r>
          </a:p>
          <a:p>
            <a:r>
              <a:rPr kumimoji="1" lang="en-US" altLang="zh-CN" dirty="0"/>
              <a:t>2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Workloads:</a:t>
            </a:r>
            <a:r>
              <a:rPr kumimoji="1" lang="zh-CN" altLang="en-US" dirty="0"/>
              <a:t> </a:t>
            </a:r>
            <a:r>
              <a:rPr kumimoji="1" lang="en-US" altLang="zh-CN" dirty="0"/>
              <a:t>Microbenchmark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Production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workload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Setup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0005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5k+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Go</a:t>
            </a:r>
          </a:p>
          <a:p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Proxy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c5n.4xlarge</a:t>
            </a:r>
            <a:r>
              <a:rPr kumimoji="1" lang="zh-CN" altLang="en-US" dirty="0"/>
              <a:t> </a:t>
            </a:r>
            <a:r>
              <a:rPr kumimoji="1" lang="en-US" altLang="zh-CN" dirty="0"/>
              <a:t>EC2</a:t>
            </a:r>
            <a:r>
              <a:rPr kumimoji="1" lang="zh-CN" altLang="en-US" dirty="0"/>
              <a:t> </a:t>
            </a:r>
            <a:r>
              <a:rPr kumimoji="1" lang="en-US" altLang="zh-CN" dirty="0"/>
              <a:t>VMs</a:t>
            </a:r>
          </a:p>
          <a:p>
            <a:pPr lvl="1"/>
            <a:r>
              <a:rPr kumimoji="1" lang="en-US" altLang="zh-CN" dirty="0"/>
              <a:t>c5n.4xlarge:</a:t>
            </a:r>
            <a:r>
              <a:rPr kumimoji="1" lang="zh-CN" altLang="en-US" dirty="0"/>
              <a:t>  </a:t>
            </a:r>
            <a:r>
              <a:rPr kumimoji="1" lang="en-US" altLang="zh-CN" sz="2000" i="1" dirty="0"/>
              <a:t>16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vCPUs,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42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 err="1"/>
              <a:t>GiB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RAM,</a:t>
            </a:r>
            <a:r>
              <a:rPr kumimoji="1" lang="zh-CN" altLang="en-US" sz="2000" i="1" dirty="0"/>
              <a:t> </a:t>
            </a:r>
            <a:r>
              <a:rPr kumimoji="1" lang="en-US" altLang="zh-CN" sz="2000" i="1" dirty="0"/>
              <a:t>EBS,</a:t>
            </a:r>
            <a:r>
              <a:rPr kumimoji="1" lang="zh-CN" altLang="en-US" sz="2000" i="1" dirty="0"/>
              <a:t> </a:t>
            </a:r>
            <a:r>
              <a:rPr kumimoji="1" lang="en" altLang="zh-CN" sz="2000" i="1" dirty="0"/>
              <a:t>$0.864 per Hour</a:t>
            </a:r>
            <a:endParaRPr kumimoji="1" lang="en-US" altLang="zh-CN" sz="2000" i="1" dirty="0"/>
          </a:p>
          <a:p>
            <a:r>
              <a:rPr kumimoji="1" lang="en-US" altLang="zh-CN" dirty="0"/>
              <a:t>Lambda</a:t>
            </a:r>
            <a:r>
              <a:rPr kumimoji="1" lang="zh-CN" altLang="en-US" dirty="0"/>
              <a:t> </a:t>
            </a:r>
            <a:r>
              <a:rPr kumimoji="1" lang="en-US" altLang="zh-CN" dirty="0"/>
              <a:t>nodes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10Gbps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connection</a:t>
            </a:r>
          </a:p>
          <a:p>
            <a:pPr lvl="1"/>
            <a:r>
              <a:rPr kumimoji="1" lang="en-US" altLang="zh-CN" i="1" dirty="0"/>
              <a:t>50-160</a:t>
            </a:r>
            <a:r>
              <a:rPr kumimoji="1" lang="zh-CN" altLang="en-US" i="1" dirty="0"/>
              <a:t> </a:t>
            </a:r>
            <a:r>
              <a:rPr kumimoji="1" lang="en-US" altLang="zh-CN" i="1" dirty="0" err="1"/>
              <a:t>MBps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for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each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Lambda</a:t>
            </a:r>
          </a:p>
          <a:p>
            <a:r>
              <a:rPr kumimoji="1" lang="en-US" altLang="zh-CN" dirty="0"/>
              <a:t>2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Workloads:</a:t>
            </a:r>
            <a:r>
              <a:rPr kumimoji="1" lang="zh-CN" altLang="en-US" dirty="0"/>
              <a:t> </a:t>
            </a:r>
            <a:r>
              <a:rPr kumimoji="1" lang="en-US" altLang="zh-CN" dirty="0"/>
              <a:t>Microbenchmark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Production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workload</a:t>
            </a:r>
          </a:p>
          <a:p>
            <a:r>
              <a:rPr kumimoji="1" lang="en-US" altLang="zh-CN" dirty="0"/>
              <a:t>VS: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ElastiCache</a:t>
            </a:r>
            <a:r>
              <a:rPr kumimoji="1" lang="en-US" altLang="zh-CN" dirty="0"/>
              <a:t>(with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Redis</a:t>
            </a:r>
            <a:r>
              <a:rPr kumimoji="1" lang="zh-CN" altLang="en-US" dirty="0"/>
              <a:t> </a:t>
            </a:r>
            <a:r>
              <a:rPr kumimoji="1" lang="en-US" altLang="zh-CN" dirty="0"/>
              <a:t>engine)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S3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Setup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9212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Factor-Y:</a:t>
            </a:r>
          </a:p>
          <a:p>
            <a:pPr lvl="1"/>
            <a:r>
              <a:rPr kumimoji="1" lang="en-US" altLang="zh-CN" dirty="0"/>
              <a:t>Latency</a:t>
            </a:r>
          </a:p>
          <a:p>
            <a:r>
              <a:rPr kumimoji="1" lang="en-US" altLang="zh-CN" dirty="0"/>
              <a:t>Factor-X: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EC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Code(</a:t>
            </a:r>
            <a:r>
              <a:rPr kumimoji="1" lang="en-US" altLang="zh-CN" b="1" i="1" dirty="0" err="1"/>
              <a:t>d</a:t>
            </a:r>
            <a:r>
              <a:rPr kumimoji="1" lang="en-US" altLang="zh-CN" dirty="0" err="1"/>
              <a:t>+</a:t>
            </a:r>
            <a:r>
              <a:rPr kumimoji="1" lang="en-US" altLang="zh-CN" b="1" i="1" dirty="0" err="1"/>
              <a:t>p</a:t>
            </a:r>
            <a:r>
              <a:rPr kumimoji="1" lang="en-US" altLang="zh-CN" dirty="0"/>
              <a:t>)</a:t>
            </a:r>
          </a:p>
          <a:p>
            <a:pPr lvl="1"/>
            <a:r>
              <a:rPr kumimoji="1" lang="en-US" altLang="zh-CN" dirty="0"/>
              <a:t>Object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sizes(10-100MB)</a:t>
            </a:r>
          </a:p>
          <a:p>
            <a:pPr lvl="1"/>
            <a:r>
              <a:rPr kumimoji="1" lang="en-US" altLang="zh-CN" dirty="0"/>
              <a:t>Mem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Lambda(128-3008MB)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Microbenchmark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72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AE0E60A-F3E3-8C41-AB26-BC0115925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462" y="3852326"/>
            <a:ext cx="8756790" cy="2324637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altLang="zh-CN" dirty="0"/>
              <a:t>Flow:</a:t>
            </a:r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1:</a:t>
            </a:r>
            <a:r>
              <a:rPr kumimoji="1" lang="zh-CN" altLang="en-US" dirty="0"/>
              <a:t> 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2: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2"/>
            <a:endParaRPr kumimoji="1" lang="en-US" altLang="zh-CN" dirty="0"/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3: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Intro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</a:t>
            </a:r>
            <a:endParaRPr kumimoji="1" lang="zh-CN" altLang="en-US" dirty="0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6F7356E2-C465-D249-905B-DFC57B37D3E4}"/>
              </a:ext>
            </a:extLst>
          </p:cNvPr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704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Factor-X: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EC</a:t>
            </a:r>
            <a:r>
              <a:rPr kumimoji="1" lang="zh-CN" altLang="en-US" dirty="0"/>
              <a:t> </a:t>
            </a:r>
            <a:r>
              <a:rPr kumimoji="1" lang="en-US" altLang="zh-CN" dirty="0"/>
              <a:t>Code(</a:t>
            </a:r>
            <a:r>
              <a:rPr kumimoji="1" lang="en-US" altLang="zh-CN" b="1" i="1" dirty="0" err="1"/>
              <a:t>d</a:t>
            </a:r>
            <a:r>
              <a:rPr kumimoji="1" lang="en-US" altLang="zh-CN" dirty="0" err="1"/>
              <a:t>+</a:t>
            </a:r>
            <a:r>
              <a:rPr kumimoji="1" lang="en-US" altLang="zh-CN" b="1" i="1" dirty="0" err="1"/>
              <a:t>p</a:t>
            </a:r>
            <a:r>
              <a:rPr kumimoji="1" lang="en-US" altLang="zh-CN" dirty="0"/>
              <a:t>)</a:t>
            </a:r>
          </a:p>
          <a:p>
            <a:pPr lvl="1"/>
            <a:r>
              <a:rPr kumimoji="1" lang="en-US" altLang="zh-CN" dirty="0"/>
              <a:t>Object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sizes(10-100MB)</a:t>
            </a:r>
          </a:p>
          <a:p>
            <a:pPr lvl="1"/>
            <a:r>
              <a:rPr kumimoji="1" lang="en-US" altLang="zh-CN" dirty="0"/>
              <a:t>Mem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Lambda(128-3008MB)</a:t>
            </a:r>
          </a:p>
          <a:p>
            <a:r>
              <a:rPr kumimoji="1" lang="en-US" altLang="zh-CN" dirty="0"/>
              <a:t>Factor-Y:</a:t>
            </a:r>
          </a:p>
          <a:p>
            <a:pPr lvl="1"/>
            <a:r>
              <a:rPr kumimoji="1" lang="en-US" altLang="zh-CN" dirty="0"/>
              <a:t>Latency</a:t>
            </a:r>
          </a:p>
          <a:p>
            <a:pPr lvl="1"/>
            <a:r>
              <a:rPr kumimoji="1" lang="en-US" altLang="zh-CN" dirty="0"/>
              <a:t>Throughput</a:t>
            </a:r>
          </a:p>
          <a:p>
            <a:pPr lvl="1"/>
            <a:r>
              <a:rPr kumimoji="1" lang="en-US" altLang="zh-CN" dirty="0"/>
              <a:t>Scalability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Microbenchmark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3952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End-to-end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latency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Microbenchmark</a:t>
            </a:r>
            <a:endParaRPr kumimoji="1"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89DC65E-223C-4148-885A-CF32AF55F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11" y="1906896"/>
            <a:ext cx="11353800" cy="49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95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box</a:t>
            </a:r>
            <a:r>
              <a:rPr kumimoji="1" lang="zh-CN" altLang="en-US" dirty="0"/>
              <a:t> </a:t>
            </a:r>
            <a:r>
              <a:rPr kumimoji="1" lang="en-US" altLang="zh-CN" dirty="0"/>
              <a:t>plots(</a:t>
            </a:r>
            <a:r>
              <a:rPr kumimoji="1" lang="zh-CN" altLang="en-US" dirty="0"/>
              <a:t>箱型图</a:t>
            </a:r>
            <a:r>
              <a:rPr kumimoji="1" lang="en-US" altLang="zh-CN" dirty="0"/>
              <a:t>,</a:t>
            </a:r>
            <a:r>
              <a:rPr kumimoji="1" lang="zh-CN" altLang="en-US" dirty="0"/>
              <a:t>盒须图</a:t>
            </a:r>
            <a:r>
              <a:rPr kumimoji="1" lang="en-US" altLang="zh-CN" dirty="0"/>
              <a:t>,</a:t>
            </a:r>
            <a:r>
              <a:rPr kumimoji="1" lang="zh-CN" altLang="en-US" dirty="0"/>
              <a:t>盒式图</a:t>
            </a:r>
            <a:r>
              <a:rPr kumimoji="1" lang="en-US" altLang="zh-CN" dirty="0"/>
              <a:t>,</a:t>
            </a:r>
            <a:r>
              <a:rPr kumimoji="1" lang="zh-CN" altLang="en-US" dirty="0"/>
              <a:t>盒状图</a:t>
            </a:r>
            <a:r>
              <a:rPr kumimoji="1" lang="en-US" altLang="zh-CN" dirty="0"/>
              <a:t>)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Box-and-Whisk</a:t>
            </a:r>
            <a:r>
              <a:rPr kumimoji="1" lang="zh-CN" altLang="en-US" dirty="0"/>
              <a:t> </a:t>
            </a:r>
            <a:r>
              <a:rPr kumimoji="1" lang="en-US" altLang="zh-CN" dirty="0"/>
              <a:t>Plots</a:t>
            </a: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C5E01FA-0B3C-7A42-B3DA-5E1216271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350" y="2768300"/>
            <a:ext cx="5067300" cy="18542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F8B0D01-0126-494B-9767-B8028C24844D}"/>
              </a:ext>
            </a:extLst>
          </p:cNvPr>
          <p:cNvSpPr/>
          <p:nvPr/>
        </p:nvSpPr>
        <p:spPr>
          <a:xfrm>
            <a:off x="4298004" y="6128818"/>
            <a:ext cx="3595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>
                <a:latin typeface="Gill Sans MT" panose="020B0502020104020203" pitchFamily="34" charset="0"/>
                <a:hlinkClick r:id="rId4"/>
              </a:rPr>
              <a:t>https://zh.wikipedia.org/wiki</a:t>
            </a:r>
            <a:r>
              <a:rPr lang="en-US" altLang="zh-CN" dirty="0">
                <a:latin typeface="Gill Sans MT" panose="020B0502020104020203" pitchFamily="34" charset="0"/>
                <a:hlinkClick r:id="rId4"/>
              </a:rPr>
              <a:t>/</a:t>
            </a:r>
            <a:r>
              <a:rPr lang="zh-CN" altLang="en-US" dirty="0">
                <a:latin typeface="Gill Sans MT" panose="020B0502020104020203" pitchFamily="34" charset="0"/>
                <a:hlinkClick r:id="rId4"/>
              </a:rPr>
              <a:t>箱形圖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09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box</a:t>
            </a:r>
            <a:r>
              <a:rPr kumimoji="1" lang="zh-CN" altLang="en-US" dirty="0"/>
              <a:t> </a:t>
            </a:r>
            <a:r>
              <a:rPr kumimoji="1" lang="en-US" altLang="zh-CN" dirty="0"/>
              <a:t>plots(</a:t>
            </a:r>
            <a:r>
              <a:rPr kumimoji="1" lang="zh-CN" altLang="en-US" dirty="0"/>
              <a:t>箱型图</a:t>
            </a:r>
            <a:r>
              <a:rPr kumimoji="1" lang="en-US" altLang="zh-CN" dirty="0"/>
              <a:t>,</a:t>
            </a:r>
            <a:r>
              <a:rPr kumimoji="1" lang="zh-CN" altLang="en-US" dirty="0"/>
              <a:t>盒须图</a:t>
            </a:r>
            <a:r>
              <a:rPr kumimoji="1" lang="en-US" altLang="zh-CN" dirty="0"/>
              <a:t>,</a:t>
            </a:r>
            <a:r>
              <a:rPr kumimoji="1" lang="zh-CN" altLang="en-US" dirty="0"/>
              <a:t>盒式图</a:t>
            </a:r>
            <a:r>
              <a:rPr kumimoji="1" lang="en-US" altLang="zh-CN" dirty="0"/>
              <a:t>,</a:t>
            </a:r>
            <a:r>
              <a:rPr kumimoji="1" lang="zh-CN" altLang="en-US" dirty="0"/>
              <a:t>盒状图</a:t>
            </a:r>
            <a:r>
              <a:rPr kumimoji="1" lang="en-US" altLang="zh-CN" dirty="0"/>
              <a:t>)</a:t>
            </a:r>
          </a:p>
          <a:p>
            <a:r>
              <a:rPr kumimoji="1" lang="en-US" altLang="zh-CN" dirty="0"/>
              <a:t>Left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right: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lang="en" altLang="zh-CN" dirty="0"/>
              <a:t>extreme outlier</a:t>
            </a:r>
            <a:r>
              <a:rPr lang="zh-CN" altLang="en-US" dirty="0"/>
              <a:t> </a:t>
            </a:r>
            <a:r>
              <a:rPr kumimoji="1" lang="zh-CN" altLang="en-US" dirty="0"/>
              <a:t>极端值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0.5</a:t>
            </a:r>
          </a:p>
          <a:p>
            <a:pPr lvl="1"/>
            <a:r>
              <a:rPr lang="en" altLang="zh-CN" dirty="0"/>
              <a:t>mild outlier</a:t>
            </a:r>
            <a:r>
              <a:rPr lang="zh-CN" altLang="en-US" dirty="0"/>
              <a:t> </a:t>
            </a:r>
            <a:r>
              <a:rPr kumimoji="1" lang="zh-CN" altLang="en-US" dirty="0"/>
              <a:t>离群值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3.5</a:t>
            </a:r>
          </a:p>
          <a:p>
            <a:pPr lvl="1"/>
            <a:r>
              <a:rPr kumimoji="1" lang="en" altLang="zh-CN" dirty="0"/>
              <a:t>minimum</a:t>
            </a:r>
            <a:r>
              <a:rPr kumimoji="1" lang="zh-CN" altLang="en-US" dirty="0"/>
              <a:t> 最小值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5</a:t>
            </a:r>
          </a:p>
          <a:p>
            <a:pPr lvl="1"/>
            <a:r>
              <a:rPr kumimoji="1" lang="en-US" altLang="zh-CN" dirty="0"/>
              <a:t>Q1</a:t>
            </a:r>
            <a:r>
              <a:rPr kumimoji="1" lang="zh-CN" altLang="en-US" dirty="0"/>
              <a:t> 下四分位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7</a:t>
            </a:r>
          </a:p>
          <a:p>
            <a:pPr lvl="1"/>
            <a:r>
              <a:rPr kumimoji="1" lang="en-US" altLang="zh-CN" dirty="0"/>
              <a:t>Average</a:t>
            </a:r>
            <a:r>
              <a:rPr kumimoji="1" lang="zh-CN" altLang="en-US" dirty="0"/>
              <a:t> 平均值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8</a:t>
            </a:r>
          </a:p>
          <a:p>
            <a:pPr lvl="1"/>
            <a:r>
              <a:rPr kumimoji="1" lang="en-US" altLang="zh-CN" dirty="0"/>
              <a:t>Med(Q2)</a:t>
            </a:r>
            <a:r>
              <a:rPr kumimoji="1" lang="zh-CN" altLang="en-US" dirty="0"/>
              <a:t> 中位数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8.5</a:t>
            </a:r>
          </a:p>
          <a:p>
            <a:pPr lvl="1"/>
            <a:r>
              <a:rPr kumimoji="1" lang="en-US" altLang="zh-CN" dirty="0"/>
              <a:t>Q3</a:t>
            </a:r>
            <a:r>
              <a:rPr kumimoji="1" lang="zh-CN" altLang="en-US" dirty="0"/>
              <a:t> 上四分位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9</a:t>
            </a:r>
          </a:p>
          <a:p>
            <a:pPr lvl="1"/>
            <a:r>
              <a:rPr kumimoji="1" lang="en-US" altLang="zh-CN" dirty="0"/>
              <a:t>...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Box-and-Whisk</a:t>
            </a:r>
            <a:r>
              <a:rPr kumimoji="1" lang="zh-CN" altLang="en-US" dirty="0"/>
              <a:t> </a:t>
            </a:r>
            <a:r>
              <a:rPr kumimoji="1" lang="en-US" altLang="zh-CN" dirty="0"/>
              <a:t>Plots</a:t>
            </a: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C5E01FA-0B3C-7A42-B3DA-5E1216271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44228"/>
            <a:ext cx="5067300" cy="18542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F8B0D01-0126-494B-9767-B8028C24844D}"/>
              </a:ext>
            </a:extLst>
          </p:cNvPr>
          <p:cNvSpPr/>
          <p:nvPr/>
        </p:nvSpPr>
        <p:spPr>
          <a:xfrm>
            <a:off x="4298004" y="6128818"/>
            <a:ext cx="3595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dirty="0">
                <a:latin typeface="Gill Sans MT" panose="020B0502020104020203" pitchFamily="34" charset="0"/>
                <a:hlinkClick r:id="rId4"/>
              </a:rPr>
              <a:t>https://zh.wikipedia.org/wiki</a:t>
            </a:r>
            <a:r>
              <a:rPr lang="en-US" altLang="zh-CN" dirty="0">
                <a:latin typeface="Gill Sans MT" panose="020B0502020104020203" pitchFamily="34" charset="0"/>
                <a:hlinkClick r:id="rId4"/>
              </a:rPr>
              <a:t>/</a:t>
            </a:r>
            <a:r>
              <a:rPr lang="zh-CN" altLang="en-US" dirty="0">
                <a:latin typeface="Gill Sans MT" panose="020B0502020104020203" pitchFamily="34" charset="0"/>
                <a:hlinkClick r:id="rId4"/>
              </a:rPr>
              <a:t>箱形圖</a:t>
            </a:r>
            <a:endParaRPr lang="zh-CN" alt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4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End-to-end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latency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Microbenchmark</a:t>
            </a:r>
            <a:endParaRPr kumimoji="1"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89DC65E-223C-4148-885A-CF32AF55F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11" y="1906896"/>
            <a:ext cx="11353800" cy="495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46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End-to-end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latency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Microbenchmark</a:t>
            </a:r>
            <a:endParaRPr kumimoji="1"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89DC65E-223C-4148-885A-CF32AF55F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11" y="1906896"/>
            <a:ext cx="11353800" cy="495110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6E05E09-7AE6-444E-BB19-34C8A562514A}"/>
              </a:ext>
            </a:extLst>
          </p:cNvPr>
          <p:cNvSpPr/>
          <p:nvPr/>
        </p:nvSpPr>
        <p:spPr>
          <a:xfrm>
            <a:off x="4227426" y="1906896"/>
            <a:ext cx="3831770" cy="1951671"/>
          </a:xfrm>
          <a:prstGeom prst="rect">
            <a:avLst/>
          </a:prstGeom>
          <a:solidFill>
            <a:srgbClr val="252F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en-US" altLang="zh-CN" sz="1400" noProof="1">
                <a:latin typeface="Gill Sans MT" panose="020B0502020104020203" pitchFamily="34" charset="0"/>
              </a:rPr>
              <a:t>EC Code(d+p)</a:t>
            </a:r>
          </a:p>
          <a:p>
            <a:endParaRPr kumimoji="1" lang="en-US" altLang="zh-CN" sz="1400" noProof="1">
              <a:latin typeface="Gill Sans MT" panose="020B0502020104020203" pitchFamily="34" charset="0"/>
            </a:endParaRPr>
          </a:p>
          <a:p>
            <a:r>
              <a:rPr kumimoji="1" lang="en-US" altLang="zh-CN" sz="1400" noProof="1">
                <a:latin typeface="Gill Sans MT" panose="020B0502020104020203" pitchFamily="34" charset="0"/>
              </a:rPr>
              <a:t>Conclusion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1: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(10+1)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better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than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(10+x)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endParaRPr kumimoji="1" lang="en-US" altLang="zh-CN" sz="1400" noProof="1">
              <a:latin typeface="Gill Sans MT" panose="020B0502020104020203" pitchFamily="34" charset="0"/>
            </a:endParaRPr>
          </a:p>
          <a:p>
            <a:r>
              <a:rPr kumimoji="1" lang="en-US" altLang="zh-CN" sz="1400" noProof="1">
                <a:latin typeface="Gill Sans MT" panose="020B0502020104020203" pitchFamily="34" charset="0"/>
              </a:rPr>
              <a:t>Explanation: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endParaRPr kumimoji="1" lang="en-US" altLang="zh-CN" sz="1400" noProof="1">
              <a:latin typeface="Gill Sans MT" panose="020B0502020104020203" pitchFamily="34" charset="0"/>
            </a:endParaRP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minimum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IO</a:t>
            </a: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minimum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coding</a:t>
            </a: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stragglers</a:t>
            </a:r>
            <a:endParaRPr kumimoji="1" lang="zh-CN" altLang="en-US" sz="1400" noProof="1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71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End-to-end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latency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Microbenchmark</a:t>
            </a:r>
            <a:endParaRPr kumimoji="1"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89DC65E-223C-4148-885A-CF32AF55F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11" y="1906896"/>
            <a:ext cx="11353800" cy="495110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6E05E09-7AE6-444E-BB19-34C8A562514A}"/>
              </a:ext>
            </a:extLst>
          </p:cNvPr>
          <p:cNvSpPr/>
          <p:nvPr/>
        </p:nvSpPr>
        <p:spPr>
          <a:xfrm>
            <a:off x="395656" y="1906895"/>
            <a:ext cx="3831770" cy="1951671"/>
          </a:xfrm>
          <a:prstGeom prst="rect">
            <a:avLst/>
          </a:prstGeom>
          <a:solidFill>
            <a:srgbClr val="252F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en-US" altLang="zh-CN" sz="1400" noProof="1">
                <a:latin typeface="Gill Sans MT" panose="020B0502020104020203" pitchFamily="34" charset="0"/>
              </a:rPr>
              <a:t>EC Code(d+p)</a:t>
            </a:r>
          </a:p>
          <a:p>
            <a:endParaRPr kumimoji="1" lang="en-US" altLang="zh-CN" sz="1400" noProof="1">
              <a:latin typeface="Gill Sans MT" panose="020B0502020104020203" pitchFamily="34" charset="0"/>
            </a:endParaRPr>
          </a:p>
          <a:p>
            <a:r>
              <a:rPr kumimoji="1" lang="en-US" altLang="zh-CN" sz="1400" noProof="1">
                <a:latin typeface="Gill Sans MT" panose="020B0502020104020203" pitchFamily="34" charset="0"/>
              </a:rPr>
              <a:t>Conclusion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1: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(10+1)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better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than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(10+x)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endParaRPr kumimoji="1" lang="en-US" altLang="zh-CN" sz="1400" noProof="1">
              <a:latin typeface="Gill Sans MT" panose="020B0502020104020203" pitchFamily="34" charset="0"/>
            </a:endParaRPr>
          </a:p>
          <a:p>
            <a:r>
              <a:rPr kumimoji="1" lang="en-US" altLang="zh-CN" sz="1400" noProof="1">
                <a:latin typeface="Gill Sans MT" panose="020B0502020104020203" pitchFamily="34" charset="0"/>
              </a:rPr>
              <a:t>Explanation: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endParaRPr kumimoji="1" lang="en-US" altLang="zh-CN" sz="1400" noProof="1">
              <a:latin typeface="Gill Sans MT" panose="020B0502020104020203" pitchFamily="34" charset="0"/>
            </a:endParaRP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minimum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IO</a:t>
            </a: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minimum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coding</a:t>
            </a: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stragglers</a:t>
            </a:r>
            <a:endParaRPr kumimoji="1" lang="zh-CN" altLang="en-US" sz="1400" noProof="1">
              <a:latin typeface="Gill Sans MT" panose="020B0502020104020203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4A5ABD4-8438-F048-BE44-1885F638E4C1}"/>
              </a:ext>
            </a:extLst>
          </p:cNvPr>
          <p:cNvSpPr/>
          <p:nvPr/>
        </p:nvSpPr>
        <p:spPr>
          <a:xfrm>
            <a:off x="4227426" y="1906895"/>
            <a:ext cx="3831770" cy="1951671"/>
          </a:xfrm>
          <a:prstGeom prst="rect">
            <a:avLst/>
          </a:prstGeom>
          <a:solidFill>
            <a:srgbClr val="252F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en-US" altLang="zh-CN" sz="1400" noProof="1">
                <a:latin typeface="Gill Sans MT" panose="020B0502020104020203" pitchFamily="34" charset="0"/>
              </a:rPr>
              <a:t>Mem in Lambda(128-3008MB)</a:t>
            </a:r>
          </a:p>
          <a:p>
            <a:endParaRPr kumimoji="1" lang="en-US" altLang="zh-CN" sz="1400" noProof="1">
              <a:latin typeface="Gill Sans MT" panose="020B0502020104020203" pitchFamily="34" charset="0"/>
            </a:endParaRPr>
          </a:p>
          <a:p>
            <a:r>
              <a:rPr kumimoji="1" lang="en-US" altLang="zh-CN" sz="1400" noProof="1">
                <a:latin typeface="Gill Sans MT" panose="020B0502020104020203" pitchFamily="34" charset="0"/>
              </a:rPr>
              <a:t>Conclusion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2: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Larger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mem,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lower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latency</a:t>
            </a:r>
          </a:p>
          <a:p>
            <a:r>
              <a:rPr kumimoji="1" lang="en-US" altLang="zh-CN" sz="1400" noProof="1">
                <a:latin typeface="Gill Sans MT" panose="020B0502020104020203" pitchFamily="34" charset="0"/>
              </a:rPr>
              <a:t>Explanation: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for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(10+1)</a:t>
            </a: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110-290ms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in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(c)</a:t>
            </a: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100-160ms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in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(e)</a:t>
            </a:r>
            <a:endParaRPr kumimoji="1" lang="zh-CN" altLang="en-US" sz="1400" noProof="1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18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End-to-end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latency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Microbenchmark</a:t>
            </a:r>
            <a:endParaRPr kumimoji="1"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89DC65E-223C-4148-885A-CF32AF55F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11" y="1906896"/>
            <a:ext cx="11353800" cy="495110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6E05E09-7AE6-444E-BB19-34C8A562514A}"/>
              </a:ext>
            </a:extLst>
          </p:cNvPr>
          <p:cNvSpPr/>
          <p:nvPr/>
        </p:nvSpPr>
        <p:spPr>
          <a:xfrm>
            <a:off x="395656" y="1906895"/>
            <a:ext cx="3831770" cy="1951671"/>
          </a:xfrm>
          <a:prstGeom prst="rect">
            <a:avLst/>
          </a:prstGeom>
          <a:solidFill>
            <a:srgbClr val="252F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en-US" altLang="zh-CN" sz="1400" noProof="1">
                <a:latin typeface="Gill Sans MT" panose="020B0502020104020203" pitchFamily="34" charset="0"/>
              </a:rPr>
              <a:t>EC Code(d+p)</a:t>
            </a:r>
          </a:p>
          <a:p>
            <a:endParaRPr kumimoji="1" lang="en-US" altLang="zh-CN" sz="1400" noProof="1">
              <a:latin typeface="Gill Sans MT" panose="020B0502020104020203" pitchFamily="34" charset="0"/>
            </a:endParaRPr>
          </a:p>
          <a:p>
            <a:r>
              <a:rPr kumimoji="1" lang="en-US" altLang="zh-CN" sz="1400" noProof="1">
                <a:latin typeface="Gill Sans MT" panose="020B0502020104020203" pitchFamily="34" charset="0"/>
              </a:rPr>
              <a:t>Conclusion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1: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(10+1)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better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than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(10+x)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endParaRPr kumimoji="1" lang="en-US" altLang="zh-CN" sz="1400" noProof="1">
              <a:latin typeface="Gill Sans MT" panose="020B0502020104020203" pitchFamily="34" charset="0"/>
            </a:endParaRPr>
          </a:p>
          <a:p>
            <a:r>
              <a:rPr kumimoji="1" lang="en-US" altLang="zh-CN" sz="1400" noProof="1">
                <a:latin typeface="Gill Sans MT" panose="020B0502020104020203" pitchFamily="34" charset="0"/>
              </a:rPr>
              <a:t>Explanation: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endParaRPr kumimoji="1" lang="en-US" altLang="zh-CN" sz="1400" noProof="1">
              <a:latin typeface="Gill Sans MT" panose="020B0502020104020203" pitchFamily="34" charset="0"/>
            </a:endParaRP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minimum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IO</a:t>
            </a: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minimum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coding</a:t>
            </a: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stragglers</a:t>
            </a:r>
            <a:endParaRPr kumimoji="1" lang="zh-CN" altLang="en-US" sz="1400" noProof="1">
              <a:latin typeface="Gill Sans MT" panose="020B0502020104020203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4A5ABD4-8438-F048-BE44-1885F638E4C1}"/>
              </a:ext>
            </a:extLst>
          </p:cNvPr>
          <p:cNvSpPr/>
          <p:nvPr/>
        </p:nvSpPr>
        <p:spPr>
          <a:xfrm>
            <a:off x="4227426" y="1906895"/>
            <a:ext cx="3831770" cy="1951671"/>
          </a:xfrm>
          <a:prstGeom prst="rect">
            <a:avLst/>
          </a:prstGeom>
          <a:solidFill>
            <a:srgbClr val="252F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en-US" altLang="zh-CN" sz="1400" noProof="1">
                <a:latin typeface="Gill Sans MT" panose="020B0502020104020203" pitchFamily="34" charset="0"/>
              </a:rPr>
              <a:t>Mem in Lambda(128-3008MB)</a:t>
            </a:r>
          </a:p>
          <a:p>
            <a:endParaRPr kumimoji="1" lang="en-US" altLang="zh-CN" sz="1400" noProof="1">
              <a:latin typeface="Gill Sans MT" panose="020B0502020104020203" pitchFamily="34" charset="0"/>
            </a:endParaRPr>
          </a:p>
          <a:p>
            <a:r>
              <a:rPr kumimoji="1" lang="en-US" altLang="zh-CN" sz="1400" noProof="1">
                <a:latin typeface="Gill Sans MT" panose="020B0502020104020203" pitchFamily="34" charset="0"/>
              </a:rPr>
              <a:t>Conclusion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2: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Larger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mem,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lower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latency</a:t>
            </a:r>
          </a:p>
          <a:p>
            <a:r>
              <a:rPr kumimoji="1" lang="en-US" altLang="zh-CN" sz="1400" noProof="1">
                <a:latin typeface="Gill Sans MT" panose="020B0502020104020203" pitchFamily="34" charset="0"/>
              </a:rPr>
              <a:t>Explanation: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for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(10+1)</a:t>
            </a: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110-290ms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in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(c)</a:t>
            </a: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100-160ms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in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(e)</a:t>
            </a:r>
            <a:endParaRPr kumimoji="1" lang="zh-CN" altLang="en-US" sz="1400" noProof="1">
              <a:latin typeface="Gill Sans MT" panose="020B0502020104020203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6BE001A-F1C9-B341-8A5E-B74CF217C660}"/>
              </a:ext>
            </a:extLst>
          </p:cNvPr>
          <p:cNvSpPr/>
          <p:nvPr/>
        </p:nvSpPr>
        <p:spPr>
          <a:xfrm>
            <a:off x="8059196" y="1906894"/>
            <a:ext cx="3831770" cy="1951671"/>
          </a:xfrm>
          <a:prstGeom prst="rect">
            <a:avLst/>
          </a:prstGeom>
          <a:solidFill>
            <a:srgbClr val="252F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en-US" altLang="zh-CN" sz="1400" noProof="1">
                <a:latin typeface="Gill Sans MT" panose="020B0502020104020203" pitchFamily="34" charset="0"/>
              </a:rPr>
              <a:t>vs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ElastiCache(f)</a:t>
            </a:r>
          </a:p>
          <a:p>
            <a:endParaRPr kumimoji="1" lang="en-US" altLang="zh-CN" sz="1400" noProof="1">
              <a:latin typeface="Gill Sans MT" panose="020B0502020104020203" pitchFamily="34" charset="0"/>
            </a:endParaRPr>
          </a:p>
          <a:p>
            <a:r>
              <a:rPr kumimoji="1" lang="en-US" altLang="zh-CN" sz="1400" noProof="1">
                <a:latin typeface="Gill Sans MT" panose="020B0502020104020203" pitchFamily="34" charset="0"/>
              </a:rPr>
              <a:t>Conclusion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3: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endParaRPr kumimoji="1" lang="en-US" altLang="zh-CN" sz="1400" noProof="1">
              <a:latin typeface="Gill Sans MT" panose="020B0502020104020203" pitchFamily="34" charset="0"/>
            </a:endParaRP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Better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in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all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large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objects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than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1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Node</a:t>
            </a: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Exp: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1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thread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in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Redis</a:t>
            </a: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Better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in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larger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objects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than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10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Nodes</a:t>
            </a: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Exp: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stragglers</a:t>
            </a:r>
          </a:p>
        </p:txBody>
      </p:sp>
    </p:spTree>
    <p:extLst>
      <p:ext uri="{BB962C8B-B14F-4D97-AF65-F5344CB8AC3E}">
        <p14:creationId xmlns:p14="http://schemas.microsoft.com/office/powerpoint/2010/main" val="3175841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Scalability: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Setup:</a:t>
            </a:r>
            <a:r>
              <a:rPr kumimoji="1" lang="zh-CN" altLang="en-US" dirty="0"/>
              <a:t> </a:t>
            </a:r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Microbenchmark</a:t>
            </a:r>
            <a:endParaRPr kumimoji="1"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65FE119-D5AA-5D4E-A3BA-BE99B756B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050" y="1606550"/>
            <a:ext cx="65659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4534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F5E6932-AC9D-5540-9A24-0A5FA84AC3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Setup:</a:t>
                </a:r>
              </a:p>
              <a:p>
                <a:pPr lvl="1"/>
                <a:r>
                  <a:rPr kumimoji="1" lang="en-US" altLang="zh-CN" dirty="0"/>
                  <a:t>400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1.5GB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Lambda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functions</a:t>
                </a:r>
              </a:p>
              <a:p>
                <a:pPr lvl="1"/>
                <a:r>
                  <a:rPr kumimoji="1" lang="en-US" altLang="zh-CN" dirty="0"/>
                  <a:t>one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proxy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co-located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with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client.</a:t>
                </a:r>
              </a:p>
              <a:p>
                <a:pPr lvl="1"/>
                <a:r>
                  <a:rPr kumimoji="1" lang="en-US" altLang="zh-CN" dirty="0"/>
                  <a:t>RS(10+2)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𝑤𝑎𝑟</m:t>
                        </m:r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1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min,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𝑏𝑎𝑘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5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min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F5E6932-AC9D-5540-9A24-0A5FA84AC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Production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Workload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AE0E60A-F3E3-8C41-AB26-BC0115925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462" y="3852326"/>
            <a:ext cx="8756790" cy="2324637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altLang="zh-CN" dirty="0"/>
              <a:t>Flow:</a:t>
            </a:r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1:</a:t>
            </a:r>
            <a:r>
              <a:rPr kumimoji="1" lang="zh-CN" altLang="en-US" dirty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submit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providers</a:t>
            </a:r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2: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2"/>
            <a:endParaRPr kumimoji="1" lang="en-US" altLang="zh-CN" dirty="0"/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3: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Intro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</a:t>
            </a:r>
            <a:endParaRPr kumimoji="1"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108875-F4F6-3B4A-A5D2-F6D0B083167C}"/>
              </a:ext>
            </a:extLst>
          </p:cNvPr>
          <p:cNvSpPr/>
          <p:nvPr/>
        </p:nvSpPr>
        <p:spPr>
          <a:xfrm>
            <a:off x="9175141" y="1696158"/>
            <a:ext cx="2088223" cy="1690730"/>
          </a:xfrm>
          <a:prstGeom prst="rect">
            <a:avLst/>
          </a:prstGeom>
          <a:solidFill>
            <a:srgbClr val="252F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kumimoji="1" lang="en-US" altLang="zh-CN" sz="1400" noProof="1">
                <a:latin typeface="Gill Sans MT" panose="020B0502020104020203" pitchFamily="34" charset="0"/>
              </a:rPr>
              <a:t>Code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Package:</a:t>
            </a:r>
          </a:p>
          <a:p>
            <a:r>
              <a:rPr kumimoji="1" lang="zh-CN" altLang="en-US" sz="1400" noProof="1"/>
              <a:t>├─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app.js:</a:t>
            </a: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     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...</a:t>
            </a: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     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function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handler():</a:t>
            </a: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     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...</a:t>
            </a:r>
          </a:p>
          <a:p>
            <a:r>
              <a:rPr kumimoji="1" lang="zh-CN" altLang="en-US" sz="1400" noProof="1"/>
              <a:t>├─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pakcage.json</a:t>
            </a:r>
          </a:p>
          <a:p>
            <a:r>
              <a:rPr kumimoji="1" lang="zh-CN" altLang="en-US" sz="1400" noProof="1"/>
              <a:t>├─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node_modules/</a:t>
            </a:r>
            <a:endParaRPr kumimoji="1" lang="zh-CN" altLang="en-US" sz="1400" noProof="1">
              <a:latin typeface="Gill Sans MT" panose="020B0502020104020203" pitchFamily="34" charset="0"/>
            </a:endParaRP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6F7356E2-C465-D249-905B-DFC57B37D3E4}"/>
              </a:ext>
            </a:extLst>
          </p:cNvPr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478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F5E6932-AC9D-5540-9A24-0A5FA84AC3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zh-CN" dirty="0"/>
                  <a:t>Setup:</a:t>
                </a:r>
              </a:p>
              <a:p>
                <a:pPr lvl="1"/>
                <a:r>
                  <a:rPr kumimoji="1" lang="en-US" altLang="zh-CN" dirty="0"/>
                  <a:t>400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1.5GB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Lambda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functions</a:t>
                </a:r>
              </a:p>
              <a:p>
                <a:pPr lvl="1"/>
                <a:r>
                  <a:rPr kumimoji="1" lang="en-US" altLang="zh-CN" dirty="0"/>
                  <a:t>one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proxy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co-located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with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client.</a:t>
                </a:r>
              </a:p>
              <a:p>
                <a:pPr lvl="1"/>
                <a:r>
                  <a:rPr kumimoji="1" lang="en-US" altLang="zh-CN" dirty="0"/>
                  <a:t>RS(10+2)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𝑤𝑎𝑟</m:t>
                        </m:r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1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min,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𝑏𝑎𝑘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=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5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min</a:t>
                </a:r>
              </a:p>
              <a:p>
                <a:r>
                  <a:rPr kumimoji="1" lang="en-US" altLang="zh-CN" dirty="0"/>
                  <a:t>Workload:</a:t>
                </a:r>
              </a:p>
              <a:p>
                <a:pPr lvl="1"/>
                <a:r>
                  <a:rPr kumimoji="1" lang="en-US" altLang="zh-CN" dirty="0"/>
                  <a:t>IBM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Docker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registry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production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workload(50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hours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out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75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days)</a:t>
                </a:r>
              </a:p>
              <a:p>
                <a:pPr lvl="1"/>
                <a:r>
                  <a:rPr kumimoji="1" lang="en-US" altLang="zh-CN" dirty="0"/>
                  <a:t>objects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sizes: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lvl="2"/>
                <a:r>
                  <a:rPr kumimoji="1" lang="en-US" altLang="zh-CN" dirty="0"/>
                  <a:t>a)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all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objects</a:t>
                </a:r>
              </a:p>
              <a:p>
                <a:pPr lvl="2"/>
                <a:r>
                  <a:rPr kumimoji="1" lang="en-US" altLang="zh-CN" dirty="0"/>
                  <a:t>b)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large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only(with/without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backup)</a:t>
                </a:r>
              </a:p>
              <a:p>
                <a:pPr lvl="1"/>
                <a:r>
                  <a:rPr kumimoji="1" lang="en-US" altLang="zh-CN" dirty="0"/>
                  <a:t>request: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mostly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GET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F5E6932-AC9D-5540-9A24-0A5FA84AC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Production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Workload</a:t>
            </a:r>
            <a:endParaRPr kumimoji="1"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F3ED0A3-47DE-0C47-9938-6F80EC515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374" y="4424244"/>
            <a:ext cx="6204626" cy="175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56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F5E6932-AC9D-5540-9A24-0A5FA84AC3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3836"/>
                <a:ext cx="10515600" cy="588029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/>
                  <a:t>Cost-savings: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Cost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model: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457189" lvl="1" indent="0" algn="ctr">
                  <a:buNone/>
                </a:pP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1" lang="en-US" altLang="zh-CN" dirty="0"/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𝑠𝑒𝑟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𝑣𝑖𝑛𝑔</m:t>
                        </m:r>
                      </m:sub>
                    </m:sSub>
                  </m:oMath>
                </a14:m>
                <a:r>
                  <a:rPr kumimoji="1" lang="en-US" altLang="zh-CN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𝑎𝑟𝑚</m:t>
                        </m:r>
                      </m:sub>
                    </m:sSub>
                  </m:oMath>
                </a14:m>
                <a:r>
                  <a:rPr kumimoji="1" lang="en-US" altLang="zh-CN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𝑏𝑎𝑘</m:t>
                        </m:r>
                      </m:sub>
                    </m:sSub>
                  </m:oMath>
                </a14:m>
                <a:r>
                  <a:rPr kumimoji="1" lang="en-US" altLang="zh-CN" dirty="0"/>
                  <a:t> </a:t>
                </a:r>
              </a:p>
              <a:p>
                <a:pPr marL="457189" lvl="1" indent="0" algn="ctr">
                  <a:buNone/>
                </a:pPr>
                <a:r>
                  <a:rPr kumimoji="1" lang="en-US" altLang="zh-CN" dirty="0"/>
                  <a:t>Each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𝑟𝑒𝑞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𝑐𝑜𝑢𝑛𝑡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+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𝑑𝑢𝑟𝑎𝑡𝑖𝑜𝑛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lvl="1"/>
                <a:endParaRPr kumimoji="1" lang="en-US" altLang="zh-CN" dirty="0"/>
              </a:p>
              <a:p>
                <a:pPr lvl="1"/>
                <a:endParaRPr kumimoji="1" lang="en-US" altLang="zh-CN" dirty="0"/>
              </a:p>
              <a:p>
                <a:pPr lvl="1"/>
                <a:endParaRPr kumimoji="1" lang="en-US" altLang="zh-CN" dirty="0"/>
              </a:p>
              <a:p>
                <a:pPr lvl="1"/>
                <a:endParaRPr kumimoji="1" lang="en-US" altLang="zh-CN" dirty="0"/>
              </a:p>
              <a:p>
                <a:pPr lvl="1"/>
                <a:endParaRPr kumimoji="1" lang="en-US" altLang="zh-CN" dirty="0"/>
              </a:p>
              <a:p>
                <a:pPr lvl="1"/>
                <a:endParaRPr kumimoji="1" lang="en-US" altLang="zh-CN" dirty="0"/>
              </a:p>
              <a:p>
                <a:pPr marL="457189" lvl="1" indent="0">
                  <a:buNone/>
                </a:pPr>
                <a:endParaRPr kumimoji="1" lang="en-US" altLang="zh-CN" dirty="0"/>
              </a:p>
              <a:p>
                <a:pPr lvl="1"/>
                <a:endParaRPr kumimoji="1" lang="en-US" altLang="zh-CN" dirty="0"/>
              </a:p>
              <a:p>
                <a:pPr marL="457189" lvl="1" indent="0">
                  <a:buNone/>
                </a:pPr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F5E6932-AC9D-5540-9A24-0A5FA84AC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3836"/>
                <a:ext cx="10515600" cy="5880299"/>
              </a:xfrm>
              <a:blipFill>
                <a:blip r:embed="rId3"/>
                <a:stretch>
                  <a:fillRect l="-965" t="-1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Production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Workload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83842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F5E6932-AC9D-5540-9A24-0A5FA84AC3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3836"/>
                <a:ext cx="10515600" cy="588029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/>
                  <a:t>Cost-savings: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Cost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model: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457189" lvl="1" indent="0" algn="ctr">
                  <a:buNone/>
                </a:pP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1" lang="en-US" altLang="zh-CN" dirty="0"/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𝑠𝑒𝑟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𝑣𝑖𝑛𝑔</m:t>
                        </m:r>
                      </m:sub>
                    </m:sSub>
                  </m:oMath>
                </a14:m>
                <a:r>
                  <a:rPr kumimoji="1" lang="en-US" altLang="zh-CN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𝑎𝑟𝑚</m:t>
                        </m:r>
                      </m:sub>
                    </m:sSub>
                  </m:oMath>
                </a14:m>
                <a:r>
                  <a:rPr kumimoji="1" lang="en-US" altLang="zh-CN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𝑏𝑎𝑘</m:t>
                        </m:r>
                      </m:sub>
                    </m:sSub>
                  </m:oMath>
                </a14:m>
                <a:r>
                  <a:rPr kumimoji="1" lang="en-US" altLang="zh-CN" dirty="0"/>
                  <a:t> </a:t>
                </a:r>
              </a:p>
              <a:p>
                <a:pPr marL="457189" lvl="1" indent="0" algn="ctr">
                  <a:buNone/>
                </a:pPr>
                <a:r>
                  <a:rPr kumimoji="1" lang="en-US" altLang="zh-CN" dirty="0"/>
                  <a:t>Each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𝑟𝑒𝑞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𝑐𝑜𝑢𝑛𝑡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+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𝑑𝑢𝑟𝑎𝑡𝑖𝑜𝑛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lvl="1"/>
                <a:endParaRPr kumimoji="1" lang="en-US" altLang="zh-CN" dirty="0"/>
              </a:p>
              <a:p>
                <a:pPr lvl="1"/>
                <a:endParaRPr kumimoji="1" lang="en-US" altLang="zh-CN" dirty="0"/>
              </a:p>
              <a:p>
                <a:pPr lvl="1"/>
                <a:endParaRPr kumimoji="1" lang="en-US" altLang="zh-CN" dirty="0"/>
              </a:p>
              <a:p>
                <a:pPr lvl="1"/>
                <a:endParaRPr kumimoji="1" lang="en-US" altLang="zh-CN" dirty="0"/>
              </a:p>
              <a:p>
                <a:pPr lvl="1"/>
                <a:endParaRPr kumimoji="1" lang="en-US" altLang="zh-CN" dirty="0"/>
              </a:p>
              <a:p>
                <a:pPr lvl="1"/>
                <a:endParaRPr kumimoji="1" lang="en-US" altLang="zh-CN" dirty="0"/>
              </a:p>
              <a:p>
                <a:pPr marL="457189" lvl="1" indent="0">
                  <a:buNone/>
                </a:pPr>
                <a:endParaRPr kumimoji="1" lang="en-US" altLang="zh-CN" dirty="0"/>
              </a:p>
              <a:p>
                <a:pPr lvl="1"/>
                <a:endParaRPr kumimoji="1" lang="en-US" altLang="zh-CN" dirty="0"/>
              </a:p>
              <a:p>
                <a:pPr marL="457189" lvl="1" indent="0">
                  <a:buNone/>
                </a:pPr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F5E6932-AC9D-5540-9A24-0A5FA84AC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3836"/>
                <a:ext cx="10515600" cy="5880299"/>
              </a:xfrm>
              <a:blipFill>
                <a:blip r:embed="rId3"/>
                <a:stretch>
                  <a:fillRect l="-965" t="-1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Production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Workload</a:t>
            </a:r>
            <a:endParaRPr kumimoji="1"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9D0C38E-D93F-A24F-8796-AEFB4A551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33215"/>
            <a:ext cx="12192000" cy="264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67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F5E6932-AC9D-5540-9A24-0A5FA84AC3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3836"/>
                <a:ext cx="10515600" cy="588029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zh-CN" dirty="0"/>
                  <a:t>Cost-savings: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Cost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model: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marL="457189" lvl="1" indent="0" algn="ctr">
                  <a:buNone/>
                </a:pP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kumimoji="1" lang="en-US" altLang="zh-CN" dirty="0"/>
                  <a:t> 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𝑠𝑒𝑟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𝑣𝑖𝑛𝑔</m:t>
                        </m:r>
                      </m:sub>
                    </m:sSub>
                  </m:oMath>
                </a14:m>
                <a:r>
                  <a:rPr kumimoji="1" lang="en-US" altLang="zh-CN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𝑎𝑟𝑚</m:t>
                        </m:r>
                      </m:sub>
                    </m:sSub>
                  </m:oMath>
                </a14:m>
                <a:r>
                  <a:rPr kumimoji="1" lang="en-US" altLang="zh-CN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𝑏𝑎𝑘</m:t>
                        </m:r>
                      </m:sub>
                    </m:sSub>
                  </m:oMath>
                </a14:m>
                <a:r>
                  <a:rPr kumimoji="1" lang="en-US" altLang="zh-CN" dirty="0"/>
                  <a:t> </a:t>
                </a:r>
              </a:p>
              <a:p>
                <a:pPr marL="457189" lvl="1" indent="0" algn="ctr">
                  <a:buNone/>
                </a:pPr>
                <a:r>
                  <a:rPr kumimoji="1" lang="en-US" altLang="zh-CN" dirty="0"/>
                  <a:t>Each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𝑟𝑒𝑞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𝑐𝑜𝑢𝑛𝑡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+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𝑑𝑢𝑟𝑎𝑡𝑖𝑜𝑛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pPr lvl="1"/>
                <a:endParaRPr kumimoji="1" lang="en-US" altLang="zh-CN" dirty="0"/>
              </a:p>
              <a:p>
                <a:pPr lvl="1"/>
                <a:endParaRPr kumimoji="1" lang="en-US" altLang="zh-CN" dirty="0"/>
              </a:p>
              <a:p>
                <a:pPr lvl="1"/>
                <a:endParaRPr kumimoji="1" lang="en-US" altLang="zh-CN" dirty="0"/>
              </a:p>
              <a:p>
                <a:pPr lvl="1"/>
                <a:endParaRPr kumimoji="1" lang="en-US" altLang="zh-CN" dirty="0"/>
              </a:p>
              <a:p>
                <a:pPr lvl="1"/>
                <a:endParaRPr kumimoji="1" lang="en-US" altLang="zh-CN" dirty="0"/>
              </a:p>
              <a:p>
                <a:pPr lvl="1"/>
                <a:endParaRPr kumimoji="1" lang="en-US" altLang="zh-CN" dirty="0"/>
              </a:p>
              <a:p>
                <a:pPr marL="457189" lvl="1" indent="0">
                  <a:buNone/>
                </a:pPr>
                <a:endParaRPr kumimoji="1" lang="en-US" altLang="zh-CN" dirty="0"/>
              </a:p>
              <a:p>
                <a:pPr lvl="1"/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Cost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of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Proxy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and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Client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library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not</a:t>
                </a:r>
                <a:r>
                  <a:rPr kumimoji="1"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involved</a:t>
                </a:r>
              </a:p>
              <a:p>
                <a:pPr lvl="1"/>
                <a:endParaRPr kumimoji="1" lang="en-US" altLang="zh-CN" dirty="0"/>
              </a:p>
              <a:p>
                <a:pPr marL="457189" lvl="1" indent="0">
                  <a:buNone/>
                </a:pPr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F5E6932-AC9D-5540-9A24-0A5FA84AC3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3836"/>
                <a:ext cx="10515600" cy="5880299"/>
              </a:xfrm>
              <a:blipFill>
                <a:blip r:embed="rId3"/>
                <a:stretch>
                  <a:fillRect l="-965" t="-1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Production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Workload</a:t>
            </a:r>
            <a:endParaRPr kumimoji="1"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9D0C38E-D93F-A24F-8796-AEFB4A551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33215"/>
            <a:ext cx="12192000" cy="264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191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Fault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tolerance: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endParaRPr kumimoji="1" lang="en-US" altLang="zh-CN" dirty="0"/>
          </a:p>
          <a:p>
            <a:pPr marL="457189" lvl="1" indent="0">
              <a:buNone/>
            </a:pPr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Production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Workload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A87C52-7E16-5E46-80E7-84DC4DFAE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72222"/>
            <a:ext cx="12192000" cy="251355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6F44B2D-FD75-EE4B-8252-567BE5A0EB46}"/>
              </a:ext>
            </a:extLst>
          </p:cNvPr>
          <p:cNvSpPr/>
          <p:nvPr/>
        </p:nvSpPr>
        <p:spPr>
          <a:xfrm>
            <a:off x="4180115" y="4769808"/>
            <a:ext cx="3831770" cy="1951671"/>
          </a:xfrm>
          <a:prstGeom prst="rect">
            <a:avLst/>
          </a:prstGeom>
          <a:solidFill>
            <a:srgbClr val="252F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kumimoji="1" lang="en-US" altLang="zh-CN" sz="1400" noProof="1">
                <a:latin typeface="Gill Sans MT" panose="020B0502020104020203" pitchFamily="34" charset="0"/>
              </a:rPr>
              <a:t>Recovery: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EC-based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recovery</a:t>
            </a:r>
          </a:p>
          <a:p>
            <a:r>
              <a:rPr kumimoji="1" lang="en-US" altLang="zh-CN" sz="1400" noProof="1">
                <a:latin typeface="Gill Sans MT" panose="020B0502020104020203" pitchFamily="34" charset="0"/>
              </a:rPr>
              <a:t>RESET: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after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a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cache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miss,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retrieves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from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S3</a:t>
            </a:r>
          </a:p>
        </p:txBody>
      </p:sp>
    </p:spTree>
    <p:extLst>
      <p:ext uri="{BB962C8B-B14F-4D97-AF65-F5344CB8AC3E}">
        <p14:creationId xmlns:p14="http://schemas.microsoft.com/office/powerpoint/2010/main" val="21482062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Performance:</a:t>
            </a:r>
          </a:p>
          <a:p>
            <a:pPr lvl="1"/>
            <a:r>
              <a:rPr kumimoji="1" lang="en-US" altLang="zh-CN" dirty="0"/>
              <a:t>vs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ElastiCache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S3</a:t>
            </a:r>
          </a:p>
          <a:p>
            <a:pPr lvl="1"/>
            <a:endParaRPr kumimoji="1" lang="en-US" altLang="zh-CN" dirty="0"/>
          </a:p>
          <a:p>
            <a:pPr marL="457189" lvl="1" indent="0">
              <a:buNone/>
            </a:pPr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Evaluation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Production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Workload</a:t>
            </a:r>
            <a:endParaRPr kumimoji="1"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242ABAD-4716-0A44-A2A5-BB9726242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28" y="2545482"/>
            <a:ext cx="5240322" cy="26422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3C1FD16-BA26-FA44-8E66-FB757D315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233" y="2587752"/>
            <a:ext cx="5723107" cy="259997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3F9D98C-FB26-3540-A57D-04A5D0FB7D38}"/>
              </a:ext>
            </a:extLst>
          </p:cNvPr>
          <p:cNvSpPr/>
          <p:nvPr/>
        </p:nvSpPr>
        <p:spPr>
          <a:xfrm>
            <a:off x="6830901" y="5319001"/>
            <a:ext cx="3831770" cy="1322962"/>
          </a:xfrm>
          <a:prstGeom prst="rect">
            <a:avLst/>
          </a:prstGeom>
          <a:solidFill>
            <a:srgbClr val="252F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kumimoji="1" lang="en-US" altLang="zh-CN" sz="1400" noProof="1">
                <a:latin typeface="Gill Sans MT" panose="020B0502020104020203" pitchFamily="34" charset="0"/>
              </a:rPr>
              <a:t>&lt;1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: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warm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invoking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latency: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~13ms</a:t>
            </a:r>
          </a:p>
          <a:p>
            <a:r>
              <a:rPr kumimoji="1" lang="en-US" altLang="zh-CN" sz="1400" noProof="1">
                <a:latin typeface="Gill Sans MT" panose="020B0502020104020203" pitchFamily="34" charset="0"/>
              </a:rPr>
              <a:t>≥100: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parallel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IO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of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IC</a:t>
            </a:r>
            <a:endParaRPr kumimoji="1" lang="zh-CN" altLang="en-US" sz="1400" noProof="1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172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530167-8B4A-6F49-8DFE-50E102588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533EC9-A275-DF4E-AA40-A73C98317A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86344F67-791E-004F-9D13-1851D7C7D3E2}"/>
              </a:ext>
            </a:extLst>
          </p:cNvPr>
          <p:cNvGrpSpPr>
            <a:grpSpLocks/>
          </p:cNvGrpSpPr>
          <p:nvPr/>
        </p:nvGrpSpPr>
        <p:grpSpPr bwMode="auto">
          <a:xfrm>
            <a:off x="1639057" y="1591923"/>
            <a:ext cx="762000" cy="665163"/>
            <a:chOff x="1110" y="2656"/>
            <a:chExt cx="1549" cy="1351"/>
          </a:xfrm>
        </p:grpSpPr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900EBA79-8D2A-0644-A7DE-58821D442A1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EFF191FA-45EB-A140-992A-C383681F7E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9C8FA77C-41BE-E94D-9F15-4CC85F4D366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Line 11">
            <a:extLst>
              <a:ext uri="{FF2B5EF4-FFF2-40B4-BE49-F238E27FC236}">
                <a16:creationId xmlns:a16="http://schemas.microsoft.com/office/drawing/2014/main" id="{83BBD0C5-A340-C648-A344-2CF0BE39D4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8657" y="220152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DC6DDF35-9A42-DA4E-B6DD-ED4257045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137" y="1668126"/>
            <a:ext cx="9047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Intro</a:t>
            </a:r>
            <a:endParaRPr lang="en-US" altLang="zh-CN" sz="28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E2A0E69C-7927-454B-ABE1-F993BEB154D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34036" y="169035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12" name="Group 7">
            <a:extLst>
              <a:ext uri="{FF2B5EF4-FFF2-40B4-BE49-F238E27FC236}">
                <a16:creationId xmlns:a16="http://schemas.microsoft.com/office/drawing/2014/main" id="{7F0B8393-48ED-5541-8AD7-F0338E6E2A44}"/>
              </a:ext>
            </a:extLst>
          </p:cNvPr>
          <p:cNvGrpSpPr>
            <a:grpSpLocks/>
          </p:cNvGrpSpPr>
          <p:nvPr/>
        </p:nvGrpSpPr>
        <p:grpSpPr bwMode="auto">
          <a:xfrm>
            <a:off x="1639057" y="2506323"/>
            <a:ext cx="762000" cy="665163"/>
            <a:chOff x="3174" y="2656"/>
            <a:chExt cx="1549" cy="1351"/>
          </a:xfrm>
        </p:grpSpPr>
        <p:sp>
          <p:nvSpPr>
            <p:cNvPr id="13" name="AutoShape 8">
              <a:extLst>
                <a:ext uri="{FF2B5EF4-FFF2-40B4-BE49-F238E27FC236}">
                  <a16:creationId xmlns:a16="http://schemas.microsoft.com/office/drawing/2014/main" id="{FE74E457-5ACB-8942-819B-89484C7345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AutoShape 9">
              <a:extLst>
                <a:ext uri="{FF2B5EF4-FFF2-40B4-BE49-F238E27FC236}">
                  <a16:creationId xmlns:a16="http://schemas.microsoft.com/office/drawing/2014/main" id="{3C293775-9392-FD47-B6E7-EFAE0EFB5B5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AutoShape 10">
              <a:extLst>
                <a:ext uri="{FF2B5EF4-FFF2-40B4-BE49-F238E27FC236}">
                  <a16:creationId xmlns:a16="http://schemas.microsoft.com/office/drawing/2014/main" id="{FF05860A-E822-8B45-BC5B-0C1EECA685D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Line 14">
            <a:extLst>
              <a:ext uri="{FF2B5EF4-FFF2-40B4-BE49-F238E27FC236}">
                <a16:creationId xmlns:a16="http://schemas.microsoft.com/office/drawing/2014/main" id="{96C54AA2-75CA-014C-9E74-E9E9AE4165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8657" y="311592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4FB909B3-232C-CA45-BFEC-FF668D064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137" y="2582526"/>
            <a:ext cx="75754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 err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Dongbo’s</a:t>
            </a:r>
            <a:r>
              <a:rPr lang="zh-CN" altLang="en-US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Part:</a:t>
            </a:r>
            <a:r>
              <a:rPr lang="zh-CN" altLang="en-US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Background,</a:t>
            </a:r>
            <a:r>
              <a:rPr lang="zh-CN" altLang="en-US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Motivation</a:t>
            </a:r>
            <a:r>
              <a:rPr lang="zh-CN" altLang="en-US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and</a:t>
            </a:r>
            <a:r>
              <a:rPr lang="zh-CN" altLang="en-US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Design</a:t>
            </a:r>
          </a:p>
          <a:p>
            <a:pPr eaLnBrk="0" hangingPunct="0"/>
            <a:endParaRPr lang="en-US" altLang="zh-CN" sz="2400" b="1" dirty="0">
              <a:latin typeface="Gill Sans MT" panose="020B0502020104020203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CE06FC9F-BBF7-9E47-95CF-A6F28A9B586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34036" y="2604751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Line 28">
            <a:extLst>
              <a:ext uri="{FF2B5EF4-FFF2-40B4-BE49-F238E27FC236}">
                <a16:creationId xmlns:a16="http://schemas.microsoft.com/office/drawing/2014/main" id="{BE372B53-2B3B-214E-A4A3-F2029949BB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8653" y="4059903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48376B0A-4211-B747-9FFE-DEA2263E280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34032" y="3548730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9" name="Text Box 29">
            <a:extLst>
              <a:ext uri="{FF2B5EF4-FFF2-40B4-BE49-F238E27FC236}">
                <a16:creationId xmlns:a16="http://schemas.microsoft.com/office/drawing/2014/main" id="{3BEA0B92-8CA6-C045-B758-AD7433F0D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137" y="3526506"/>
            <a:ext cx="16979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Evaluation</a:t>
            </a:r>
          </a:p>
        </p:txBody>
      </p:sp>
      <p:grpSp>
        <p:nvGrpSpPr>
          <p:cNvPr id="32" name="Group 17">
            <a:extLst>
              <a:ext uri="{FF2B5EF4-FFF2-40B4-BE49-F238E27FC236}">
                <a16:creationId xmlns:a16="http://schemas.microsoft.com/office/drawing/2014/main" id="{A4AF8653-6DF5-424A-A676-2DDBE4AD1729}"/>
              </a:ext>
            </a:extLst>
          </p:cNvPr>
          <p:cNvGrpSpPr>
            <a:grpSpLocks/>
          </p:cNvGrpSpPr>
          <p:nvPr/>
        </p:nvGrpSpPr>
        <p:grpSpPr bwMode="auto">
          <a:xfrm>
            <a:off x="1617531" y="3419551"/>
            <a:ext cx="762001" cy="665163"/>
            <a:chOff x="1110" y="2656"/>
            <a:chExt cx="1549" cy="1351"/>
          </a:xfrm>
        </p:grpSpPr>
        <p:sp>
          <p:nvSpPr>
            <p:cNvPr id="33" name="AutoShape 18">
              <a:extLst>
                <a:ext uri="{FF2B5EF4-FFF2-40B4-BE49-F238E27FC236}">
                  <a16:creationId xmlns:a16="http://schemas.microsoft.com/office/drawing/2014/main" id="{F1FDC2A1-CF88-834A-A190-90592E62B5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AutoShape 19">
              <a:extLst>
                <a:ext uri="{FF2B5EF4-FFF2-40B4-BE49-F238E27FC236}">
                  <a16:creationId xmlns:a16="http://schemas.microsoft.com/office/drawing/2014/main" id="{6D2BBBA0-C1FF-F244-99B8-D17E06B091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AutoShape 20">
              <a:extLst>
                <a:ext uri="{FF2B5EF4-FFF2-40B4-BE49-F238E27FC236}">
                  <a16:creationId xmlns:a16="http://schemas.microsoft.com/office/drawing/2014/main" id="{0F57C8DA-5E67-BA4D-83B2-FBAFBFE5CF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Line 25">
            <a:extLst>
              <a:ext uri="{FF2B5EF4-FFF2-40B4-BE49-F238E27FC236}">
                <a16:creationId xmlns:a16="http://schemas.microsoft.com/office/drawing/2014/main" id="{2EEE3B05-4DF5-A74C-B654-374211C831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42256" y="4962698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9168BEA0-FAB4-4647-B7CF-3D287AD0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739" y="4429301"/>
            <a:ext cx="1688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Discussion</a:t>
            </a: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080DFC9C-6667-844A-948F-35FA0821B43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17649" y="3537406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44" name="Group 21">
            <a:extLst>
              <a:ext uri="{FF2B5EF4-FFF2-40B4-BE49-F238E27FC236}">
                <a16:creationId xmlns:a16="http://schemas.microsoft.com/office/drawing/2014/main" id="{94EB4C65-2F32-454A-A42F-7FCE0325B595}"/>
              </a:ext>
            </a:extLst>
          </p:cNvPr>
          <p:cNvGrpSpPr>
            <a:grpSpLocks/>
          </p:cNvGrpSpPr>
          <p:nvPr/>
        </p:nvGrpSpPr>
        <p:grpSpPr bwMode="auto">
          <a:xfrm>
            <a:off x="1623927" y="4356697"/>
            <a:ext cx="762000" cy="665163"/>
            <a:chOff x="3174" y="2656"/>
            <a:chExt cx="1549" cy="1351"/>
          </a:xfrm>
        </p:grpSpPr>
        <p:sp>
          <p:nvSpPr>
            <p:cNvPr id="45" name="AutoShape 22">
              <a:extLst>
                <a:ext uri="{FF2B5EF4-FFF2-40B4-BE49-F238E27FC236}">
                  <a16:creationId xmlns:a16="http://schemas.microsoft.com/office/drawing/2014/main" id="{5565B397-1A18-2648-B3D6-7018A74712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AutoShape 23">
              <a:extLst>
                <a:ext uri="{FF2B5EF4-FFF2-40B4-BE49-F238E27FC236}">
                  <a16:creationId xmlns:a16="http://schemas.microsoft.com/office/drawing/2014/main" id="{10970124-1BB8-5D4C-9CEB-8E7E651542B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24">
              <a:extLst>
                <a:ext uri="{FF2B5EF4-FFF2-40B4-BE49-F238E27FC236}">
                  <a16:creationId xmlns:a16="http://schemas.microsoft.com/office/drawing/2014/main" id="{572220F4-87FD-4B49-9EF2-0E5C02AD886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dirty="0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8" name="Text Box 27">
            <a:extLst>
              <a:ext uri="{FF2B5EF4-FFF2-40B4-BE49-F238E27FC236}">
                <a16:creationId xmlns:a16="http://schemas.microsoft.com/office/drawing/2014/main" id="{D92C9D36-186B-7948-8EAD-3D6618B60D0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16566" y="4466592"/>
            <a:ext cx="3545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787660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altLang="zh-CN" dirty="0"/>
              <a:t>Insights in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Basic:</a:t>
            </a:r>
          </a:p>
          <a:p>
            <a:pPr lvl="2"/>
            <a:r>
              <a:rPr kumimoji="1" lang="en-US" altLang="zh-CN" sz="2400" dirty="0"/>
              <a:t>serverless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functions’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&lt;</a:t>
            </a:r>
            <a:r>
              <a:rPr kumimoji="1" lang="en-US" altLang="zh-CN" sz="2400" dirty="0" err="1"/>
              <a:t>cpu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memory&gt;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resources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are</a:t>
            </a:r>
            <a:r>
              <a:rPr kumimoji="1" lang="zh-CN" altLang="en-US" sz="2400" dirty="0"/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pay-per-use</a:t>
            </a:r>
          </a:p>
          <a:p>
            <a:pPr lvl="1"/>
            <a:r>
              <a:rPr kumimoji="1" lang="en-US" altLang="zh-CN" dirty="0"/>
              <a:t>Advanced:</a:t>
            </a:r>
          </a:p>
          <a:p>
            <a:pPr lvl="2"/>
            <a:r>
              <a:rPr kumimoji="1" lang="en-US" altLang="zh-CN" sz="2400" dirty="0"/>
              <a:t>serverless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providers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offer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“</a:t>
            </a:r>
            <a:r>
              <a:rPr kumimoji="1" lang="en-US" altLang="zh-CN" sz="2400" dirty="0">
                <a:solidFill>
                  <a:srgbClr val="FF0000"/>
                </a:solidFill>
              </a:rPr>
              <a:t>free</a:t>
            </a:r>
            <a:r>
              <a:rPr kumimoji="1" lang="en-US" altLang="zh-CN" sz="2400" dirty="0"/>
              <a:t>”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caching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lower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latency</a:t>
            </a: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Discussion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95954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altLang="zh-CN" dirty="0"/>
              <a:t>Insights in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Basic:</a:t>
            </a:r>
          </a:p>
          <a:p>
            <a:pPr lvl="2"/>
            <a:r>
              <a:rPr kumimoji="1" lang="en-US" altLang="zh-CN" sz="2400" dirty="0"/>
              <a:t>serverless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functions’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&lt;</a:t>
            </a:r>
            <a:r>
              <a:rPr kumimoji="1" lang="en-US" altLang="zh-CN" sz="2400" dirty="0" err="1"/>
              <a:t>cpu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memory&gt;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resources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are</a:t>
            </a:r>
            <a:r>
              <a:rPr kumimoji="1" lang="zh-CN" altLang="en-US" sz="2400" dirty="0"/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pay-per-use</a:t>
            </a:r>
          </a:p>
          <a:p>
            <a:pPr lvl="1"/>
            <a:r>
              <a:rPr kumimoji="1" lang="en-US" altLang="zh-CN" dirty="0"/>
              <a:t>Advanced:</a:t>
            </a:r>
          </a:p>
          <a:p>
            <a:pPr lvl="2"/>
            <a:r>
              <a:rPr kumimoji="1" lang="en-US" altLang="zh-CN" sz="2400" dirty="0"/>
              <a:t>serverless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providers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offer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“</a:t>
            </a:r>
            <a:r>
              <a:rPr kumimoji="1" lang="en-US" altLang="zh-CN" sz="2400" dirty="0">
                <a:solidFill>
                  <a:srgbClr val="FF0000"/>
                </a:solidFill>
              </a:rPr>
              <a:t>free</a:t>
            </a:r>
            <a:r>
              <a:rPr kumimoji="1" lang="en-US" altLang="zh-CN" sz="2400" dirty="0"/>
              <a:t>”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caching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lower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latency</a:t>
            </a:r>
          </a:p>
          <a:p>
            <a:pPr lvl="1"/>
            <a:r>
              <a:rPr kumimoji="1" lang="en-US" altLang="zh-CN" dirty="0"/>
              <a:t>Tricky:</a:t>
            </a:r>
          </a:p>
          <a:p>
            <a:pPr lvl="2"/>
            <a:r>
              <a:rPr kumimoji="1" lang="en-US" altLang="zh-CN" sz="2400" dirty="0"/>
              <a:t>users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can</a:t>
            </a:r>
            <a:r>
              <a:rPr kumimoji="1" lang="zh-CN" altLang="en-US" sz="2400" dirty="0"/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pin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lambda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nodes</a:t>
            </a:r>
            <a:r>
              <a:rPr kumimoji="1" lang="zh-CN" altLang="en-US" sz="2400" dirty="0"/>
              <a:t> </a:t>
            </a:r>
            <a:endParaRPr kumimoji="1" lang="en-US" altLang="zh-CN" sz="2400" dirty="0"/>
          </a:p>
          <a:p>
            <a:pPr lvl="3"/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deploying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same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code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package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hundreds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of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lambda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IDs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launch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1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2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instances,</a:t>
            </a: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Discussion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39141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altLang="zh-CN" dirty="0"/>
              <a:t>Insights in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Basic:</a:t>
            </a:r>
          </a:p>
          <a:p>
            <a:pPr lvl="2"/>
            <a:r>
              <a:rPr kumimoji="1" lang="en-US" altLang="zh-CN" sz="2400" dirty="0"/>
              <a:t>serverless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functions’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&lt;</a:t>
            </a:r>
            <a:r>
              <a:rPr kumimoji="1" lang="en-US" altLang="zh-CN" sz="2400" dirty="0" err="1"/>
              <a:t>cpu</a:t>
            </a:r>
            <a:r>
              <a:rPr kumimoji="1" lang="en-US" altLang="zh-CN" sz="2400" dirty="0"/>
              <a:t>,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memory&gt;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resources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are</a:t>
            </a:r>
            <a:r>
              <a:rPr kumimoji="1" lang="zh-CN" altLang="en-US" sz="2400" dirty="0"/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pay-per-use</a:t>
            </a:r>
          </a:p>
          <a:p>
            <a:pPr lvl="1"/>
            <a:r>
              <a:rPr kumimoji="1" lang="en-US" altLang="zh-CN" dirty="0"/>
              <a:t>Advanced:</a:t>
            </a:r>
          </a:p>
          <a:p>
            <a:pPr lvl="2"/>
            <a:r>
              <a:rPr kumimoji="1" lang="en-US" altLang="zh-CN" sz="2400" dirty="0"/>
              <a:t>serverless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providers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offer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“</a:t>
            </a:r>
            <a:r>
              <a:rPr kumimoji="1" lang="en-US" altLang="zh-CN" sz="2400" dirty="0">
                <a:solidFill>
                  <a:srgbClr val="FF0000"/>
                </a:solidFill>
              </a:rPr>
              <a:t>free</a:t>
            </a:r>
            <a:r>
              <a:rPr kumimoji="1" lang="en-US" altLang="zh-CN" sz="2400" dirty="0"/>
              <a:t>”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caching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for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lower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latency</a:t>
            </a:r>
          </a:p>
          <a:p>
            <a:pPr lvl="1"/>
            <a:r>
              <a:rPr kumimoji="1" lang="en-US" altLang="zh-CN" dirty="0"/>
              <a:t>Tricky:</a:t>
            </a:r>
          </a:p>
          <a:p>
            <a:pPr lvl="2"/>
            <a:r>
              <a:rPr kumimoji="1" lang="en-US" altLang="zh-CN" sz="2400" dirty="0"/>
              <a:t>users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can</a:t>
            </a:r>
            <a:r>
              <a:rPr kumimoji="1" lang="zh-CN" altLang="en-US" sz="2400" dirty="0"/>
              <a:t> </a:t>
            </a:r>
            <a:r>
              <a:rPr kumimoji="1" lang="en-US" altLang="zh-CN" sz="2400" dirty="0">
                <a:solidFill>
                  <a:srgbClr val="FF0000"/>
                </a:solidFill>
              </a:rPr>
              <a:t>pin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lambda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nodes</a:t>
            </a:r>
            <a:r>
              <a:rPr kumimoji="1" lang="zh-CN" altLang="en-US" sz="2400" dirty="0"/>
              <a:t> </a:t>
            </a:r>
            <a:endParaRPr kumimoji="1" lang="en-US" altLang="zh-CN" sz="2400" dirty="0"/>
          </a:p>
          <a:p>
            <a:pPr lvl="3"/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deploying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same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code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package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with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hundreds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of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lambda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IDs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launch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1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or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2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instances,</a:t>
            </a:r>
          </a:p>
          <a:p>
            <a:pPr lvl="3"/>
            <a:r>
              <a:rPr kumimoji="1" lang="en-US" altLang="zh-CN" sz="2000" dirty="0"/>
              <a:t>while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common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cases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are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to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deploy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one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ID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launch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hundreds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of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instances</a:t>
            </a:r>
          </a:p>
          <a:p>
            <a:pPr lvl="3"/>
            <a:r>
              <a:rPr kumimoji="1" lang="en-US" altLang="zh-CN" sz="2000" dirty="0"/>
              <a:t>and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was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believed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that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we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couldn’t</a:t>
            </a:r>
            <a:r>
              <a:rPr kumimoji="1" lang="zh-CN" altLang="en-US" sz="2000" dirty="0"/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invoke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a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specific</a:t>
            </a:r>
            <a:r>
              <a:rPr kumimoji="1" lang="zh-CN" altLang="en-US" sz="2000" dirty="0">
                <a:solidFill>
                  <a:srgbClr val="FF0000"/>
                </a:solidFill>
              </a:rPr>
              <a:t> </a:t>
            </a:r>
            <a:r>
              <a:rPr kumimoji="1" lang="en-US" altLang="zh-CN" sz="2000" dirty="0">
                <a:solidFill>
                  <a:srgbClr val="FF0000"/>
                </a:solidFill>
              </a:rPr>
              <a:t>instance</a:t>
            </a: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Discussion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78377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AE0E60A-F3E3-8C41-AB26-BC0115925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462" y="3852326"/>
            <a:ext cx="8756790" cy="2324637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altLang="zh-CN" dirty="0"/>
              <a:t>Flow:</a:t>
            </a:r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1:</a:t>
            </a:r>
            <a:r>
              <a:rPr kumimoji="1" lang="zh-CN" altLang="en-US" dirty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submit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providers</a:t>
            </a:r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2: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invoke</a:t>
            </a:r>
            <a:r>
              <a:rPr kumimoji="1" lang="zh-CN" altLang="en-US" dirty="0"/>
              <a:t> </a:t>
            </a:r>
            <a:r>
              <a:rPr kumimoji="1" lang="en-US" altLang="zh-CN" dirty="0"/>
              <a:t>it,</a:t>
            </a:r>
            <a:r>
              <a:rPr kumimoji="1" lang="zh-CN" altLang="en-US" dirty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send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message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providers.</a:t>
            </a:r>
          </a:p>
          <a:p>
            <a:pPr lvl="2"/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parameters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input</a:t>
            </a:r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3:</a:t>
            </a:r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Intro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</a:t>
            </a:r>
            <a:endParaRPr kumimoji="1"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108875-F4F6-3B4A-A5D2-F6D0B083167C}"/>
              </a:ext>
            </a:extLst>
          </p:cNvPr>
          <p:cNvSpPr/>
          <p:nvPr/>
        </p:nvSpPr>
        <p:spPr>
          <a:xfrm>
            <a:off x="9175141" y="1696158"/>
            <a:ext cx="2088223" cy="1690730"/>
          </a:xfrm>
          <a:prstGeom prst="rect">
            <a:avLst/>
          </a:prstGeom>
          <a:solidFill>
            <a:srgbClr val="252F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kumimoji="1" lang="en-US" altLang="zh-CN" sz="1400" noProof="1">
                <a:latin typeface="Gill Sans MT" panose="020B0502020104020203" pitchFamily="34" charset="0"/>
              </a:rPr>
              <a:t>Code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Package:</a:t>
            </a:r>
          </a:p>
          <a:p>
            <a:r>
              <a:rPr kumimoji="1" lang="zh-CN" altLang="en-US" sz="1400" noProof="1"/>
              <a:t>├─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app.js:</a:t>
            </a: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     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...</a:t>
            </a: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     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function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handler():</a:t>
            </a: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     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...</a:t>
            </a:r>
          </a:p>
          <a:p>
            <a:r>
              <a:rPr kumimoji="1" lang="zh-CN" altLang="en-US" sz="1400" noProof="1"/>
              <a:t>├─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pakcage.json</a:t>
            </a:r>
          </a:p>
          <a:p>
            <a:r>
              <a:rPr kumimoji="1" lang="zh-CN" altLang="en-US" sz="1400" noProof="1"/>
              <a:t>├─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node_modules/</a:t>
            </a:r>
            <a:endParaRPr kumimoji="1" lang="zh-CN" altLang="en-US" sz="1400" noProof="1">
              <a:latin typeface="Gill Sans MT" panose="020B0502020104020203" pitchFamily="34" charset="0"/>
            </a:endParaRP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6F7356E2-C465-D249-905B-DFC57B37D3E4}"/>
              </a:ext>
            </a:extLst>
          </p:cNvPr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9121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Insights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EC:</a:t>
            </a:r>
          </a:p>
          <a:p>
            <a:pPr lvl="1"/>
            <a:r>
              <a:rPr lang="en-US" altLang="zh-CN" dirty="0"/>
              <a:t>mitigate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straggler</a:t>
            </a:r>
            <a:r>
              <a:rPr lang="zh-CN" altLang="en-US" dirty="0"/>
              <a:t> </a:t>
            </a:r>
            <a:r>
              <a:rPr lang="en-US" altLang="zh-CN" dirty="0"/>
              <a:t>issue</a:t>
            </a:r>
          </a:p>
          <a:p>
            <a:pPr lvl="1"/>
            <a:r>
              <a:rPr lang="en-US" altLang="zh-CN" dirty="0"/>
              <a:t>fault</a:t>
            </a:r>
            <a:r>
              <a:rPr lang="zh-CN" altLang="en-US" dirty="0"/>
              <a:t> </a:t>
            </a:r>
            <a:r>
              <a:rPr lang="en-US" altLang="zh-CN" dirty="0"/>
              <a:t>tolerance</a:t>
            </a:r>
            <a:r>
              <a:rPr lang="zh-CN" altLang="en-US" dirty="0"/>
              <a:t> </a:t>
            </a:r>
            <a:r>
              <a:rPr lang="en-US" altLang="zh-CN" dirty="0"/>
              <a:t>against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potential</a:t>
            </a:r>
            <a:r>
              <a:rPr lang="zh-CN" altLang="en-US" dirty="0"/>
              <a:t> </a:t>
            </a:r>
            <a:r>
              <a:rPr lang="en-US" altLang="zh-CN" dirty="0"/>
              <a:t>loss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cloud</a:t>
            </a:r>
            <a:r>
              <a:rPr lang="zh-CN" altLang="en-US" dirty="0"/>
              <a:t> </a:t>
            </a:r>
            <a:r>
              <a:rPr lang="en-US" altLang="zh-CN" dirty="0"/>
              <a:t>functions</a:t>
            </a:r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Discussion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86806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Tricky:</a:t>
            </a:r>
          </a:p>
          <a:p>
            <a:pPr lvl="1"/>
            <a:r>
              <a:rPr kumimoji="1" lang="en-US" altLang="zh-CN" dirty="0"/>
              <a:t>TCP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connection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from</a:t>
            </a:r>
            <a:r>
              <a:rPr kumimoji="1" lang="zh-CN" altLang="en-US" dirty="0"/>
              <a:t> </a:t>
            </a:r>
            <a:r>
              <a:rPr kumimoji="1" lang="en-US" altLang="zh-CN" dirty="0"/>
              <a:t>Lambda</a:t>
            </a:r>
            <a:endParaRPr kumimoji="1" lang="zh-CN" altLang="en-US" dirty="0"/>
          </a:p>
          <a:p>
            <a:pPr lvl="1"/>
            <a:r>
              <a:rPr kumimoji="1" lang="en-US" altLang="zh-CN" dirty="0"/>
              <a:t>backup</a:t>
            </a:r>
            <a:r>
              <a:rPr kumimoji="1" lang="zh-CN" altLang="en-US" dirty="0"/>
              <a:t> </a:t>
            </a:r>
            <a:r>
              <a:rPr kumimoji="1" lang="en-US" altLang="zh-CN" dirty="0"/>
              <a:t>Lambda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invoked</a:t>
            </a:r>
            <a:r>
              <a:rPr kumimoji="1" lang="zh-CN" altLang="en-US" dirty="0"/>
              <a:t> </a:t>
            </a:r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primary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lambda</a:t>
            </a:r>
            <a:r>
              <a:rPr kumimoji="1" lang="zh-CN" altLang="en-US" dirty="0"/>
              <a:t> </a:t>
            </a:r>
            <a:r>
              <a:rPr kumimoji="1" lang="en-US" altLang="zh-CN" dirty="0"/>
              <a:t>instance</a:t>
            </a:r>
          </a:p>
          <a:p>
            <a:pPr lvl="1"/>
            <a:r>
              <a:rPr kumimoji="1" lang="en-US" altLang="zh-CN" dirty="0"/>
              <a:t>cost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modeling: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proxy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library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involved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Discussion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51221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68848" y="1291549"/>
            <a:ext cx="1085418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InfiniCache</a:t>
            </a: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Exploiting Ephemeral </a:t>
            </a:r>
          </a:p>
          <a:p>
            <a:pPr algn="ctr"/>
            <a:r>
              <a:rPr lang="en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Serverless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Functions to </a:t>
            </a:r>
          </a:p>
          <a:p>
            <a:pPr algn="ctr"/>
            <a:r>
              <a:rPr lang="en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Build a </a:t>
            </a:r>
            <a:r>
              <a:rPr lang="en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Cost-Effective</a:t>
            </a:r>
            <a:r>
              <a:rPr lang="en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Memory Cache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endParaRPr lang="en-US" altLang="zh-C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69698" y="3824965"/>
            <a:ext cx="58524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latin typeface="Gill Sans MT" panose="020B0502020104020203" pitchFamily="34" charset="0"/>
                <a:ea typeface="华文新魏" panose="02010800040101010101" pitchFamily="2" charset="-122"/>
              </a:rPr>
              <a:t>Thanks!</a:t>
            </a:r>
          </a:p>
          <a:p>
            <a:pPr algn="ctr"/>
            <a:endParaRPr lang="en-US" altLang="zh-CN" sz="2800" b="1" dirty="0">
              <a:latin typeface="Gill Sans MT" panose="020B0502020104020203" pitchFamily="34" charset="0"/>
              <a:ea typeface="华文新魏" panose="02010800040101010101" pitchFamily="2" charset="-122"/>
            </a:endParaRPr>
          </a:p>
          <a:p>
            <a:pPr algn="ctr"/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Shared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by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Zevin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King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and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 err="1">
                <a:latin typeface="Gill Sans MT" panose="020B0502020104020203" pitchFamily="34" charset="0"/>
                <a:ea typeface="华文新魏" panose="02010800040101010101" pitchFamily="2" charset="-122"/>
              </a:rPr>
              <a:t>Dongbo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Yu</a:t>
            </a:r>
          </a:p>
          <a:p>
            <a:pPr algn="ctr"/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March</a:t>
            </a:r>
            <a:r>
              <a:rPr lang="zh-CN" altLang="en-US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 </a:t>
            </a:r>
            <a:r>
              <a:rPr lang="en-US" altLang="zh-CN" sz="3200" i="1" dirty="0">
                <a:latin typeface="Gill Sans MT" panose="020B0502020104020203" pitchFamily="34" charset="0"/>
                <a:ea typeface="华文新魏" panose="02010800040101010101" pitchFamily="2" charset="-122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54279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AE0E60A-F3E3-8C41-AB26-BC0115925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462" y="3852326"/>
            <a:ext cx="8756790" cy="2324637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/>
          <a:p>
            <a:r>
              <a:rPr kumimoji="1" lang="en-US" altLang="zh-CN" dirty="0"/>
              <a:t>Flow:</a:t>
            </a:r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1:</a:t>
            </a:r>
            <a:r>
              <a:rPr kumimoji="1" lang="zh-CN" altLang="en-US" dirty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submit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providers</a:t>
            </a:r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2: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invoke</a:t>
            </a:r>
            <a:r>
              <a:rPr kumimoji="1" lang="zh-CN" altLang="en-US" dirty="0"/>
              <a:t> </a:t>
            </a:r>
            <a:r>
              <a:rPr kumimoji="1" lang="en-US" altLang="zh-CN" dirty="0"/>
              <a:t>it,</a:t>
            </a:r>
            <a:r>
              <a:rPr kumimoji="1" lang="zh-CN" altLang="en-US" dirty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send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message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providers.</a:t>
            </a:r>
          </a:p>
          <a:p>
            <a:pPr lvl="2"/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some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parameters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/>
              <a:t>input</a:t>
            </a:r>
          </a:p>
          <a:p>
            <a:pPr lvl="1"/>
            <a:r>
              <a:rPr kumimoji="1" lang="en-US" altLang="zh-CN" dirty="0"/>
              <a:t>Step</a:t>
            </a:r>
            <a:r>
              <a:rPr kumimoji="1" lang="zh-CN" altLang="en-US" dirty="0"/>
              <a:t> </a:t>
            </a:r>
            <a:r>
              <a:rPr kumimoji="1" lang="en-US" altLang="zh-CN" dirty="0"/>
              <a:t>3: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providers</a:t>
            </a:r>
          </a:p>
          <a:p>
            <a:pPr lvl="2"/>
            <a:r>
              <a:rPr kumimoji="1" lang="en-US" altLang="zh-CN" dirty="0"/>
              <a:t>1)</a:t>
            </a:r>
            <a:r>
              <a:rPr kumimoji="1" lang="zh-CN" altLang="en-US" dirty="0"/>
              <a:t> </a:t>
            </a:r>
            <a:r>
              <a:rPr kumimoji="1" lang="en-US" altLang="zh-CN" dirty="0"/>
              <a:t>start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container</a:t>
            </a:r>
            <a:r>
              <a:rPr kumimoji="1" lang="zh-CN" altLang="en-US" dirty="0"/>
              <a:t> </a:t>
            </a:r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warm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available</a:t>
            </a:r>
          </a:p>
          <a:p>
            <a:pPr lvl="2"/>
            <a:r>
              <a:rPr kumimoji="1" lang="en-US" altLang="zh-CN" dirty="0"/>
              <a:t>2)</a:t>
            </a:r>
            <a:r>
              <a:rPr kumimoji="1" lang="zh-CN" altLang="en-US" dirty="0"/>
              <a:t> </a:t>
            </a:r>
            <a:r>
              <a:rPr kumimoji="1" lang="en-US" altLang="zh-CN" dirty="0"/>
              <a:t>invoke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handler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</a:p>
          <a:p>
            <a:pPr lvl="2"/>
            <a:r>
              <a:rPr kumimoji="1" lang="en-US" altLang="zh-CN" dirty="0"/>
              <a:t>3)</a:t>
            </a:r>
            <a:r>
              <a:rPr kumimoji="1" lang="zh-CN" altLang="en-US" dirty="0"/>
              <a:t> </a:t>
            </a:r>
            <a:r>
              <a:rPr kumimoji="1" lang="en-US" altLang="zh-CN" dirty="0"/>
              <a:t>return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caller</a:t>
            </a:r>
          </a:p>
          <a:p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Intro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</a:t>
            </a:r>
            <a:endParaRPr kumimoji="1"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9108875-F4F6-3B4A-A5D2-F6D0B083167C}"/>
              </a:ext>
            </a:extLst>
          </p:cNvPr>
          <p:cNvSpPr/>
          <p:nvPr/>
        </p:nvSpPr>
        <p:spPr>
          <a:xfrm>
            <a:off x="9175141" y="1696158"/>
            <a:ext cx="2088223" cy="1690730"/>
          </a:xfrm>
          <a:prstGeom prst="rect">
            <a:avLst/>
          </a:prstGeom>
          <a:solidFill>
            <a:srgbClr val="252F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kumimoji="1" lang="en-US" altLang="zh-CN" sz="1400" noProof="1">
                <a:latin typeface="Gill Sans MT" panose="020B0502020104020203" pitchFamily="34" charset="0"/>
              </a:rPr>
              <a:t>Code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Package:</a:t>
            </a:r>
          </a:p>
          <a:p>
            <a:r>
              <a:rPr kumimoji="1" lang="zh-CN" altLang="en-US" sz="1400" noProof="1"/>
              <a:t>├─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app.js:</a:t>
            </a: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     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...</a:t>
            </a: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     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function</a:t>
            </a:r>
            <a:r>
              <a:rPr kumimoji="1" lang="zh-CN" altLang="en-US" sz="1400" noProof="1">
                <a:latin typeface="Gill Sans MT" panose="020B0502020104020203" pitchFamily="34" charset="0"/>
              </a:rPr>
              <a:t>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handler():</a:t>
            </a:r>
          </a:p>
          <a:p>
            <a:r>
              <a:rPr kumimoji="1" lang="zh-CN" altLang="en-US" sz="1400" noProof="1">
                <a:latin typeface="Gill Sans MT" panose="020B0502020104020203" pitchFamily="34" charset="0"/>
              </a:rPr>
              <a:t>         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...</a:t>
            </a:r>
          </a:p>
          <a:p>
            <a:r>
              <a:rPr kumimoji="1" lang="zh-CN" altLang="en-US" sz="1400" noProof="1"/>
              <a:t>├─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pakcage.json</a:t>
            </a:r>
          </a:p>
          <a:p>
            <a:r>
              <a:rPr kumimoji="1" lang="zh-CN" altLang="en-US" sz="1400" noProof="1"/>
              <a:t>├─  </a:t>
            </a:r>
            <a:r>
              <a:rPr kumimoji="1" lang="en-US" altLang="zh-CN" sz="1400" noProof="1">
                <a:latin typeface="Gill Sans MT" panose="020B0502020104020203" pitchFamily="34" charset="0"/>
              </a:rPr>
              <a:t>node_modules/</a:t>
            </a:r>
            <a:endParaRPr kumimoji="1" lang="zh-CN" altLang="en-US" sz="1400" noProof="1">
              <a:latin typeface="Gill Sans MT" panose="020B0502020104020203" pitchFamily="34" charset="0"/>
            </a:endParaRP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6F7356E2-C465-D249-905B-DFC57B37D3E4}"/>
              </a:ext>
            </a:extLst>
          </p:cNvPr>
          <p:cNvCxnSpPr/>
          <p:nvPr/>
        </p:nvCxnSpPr>
        <p:spPr>
          <a:xfrm>
            <a:off x="5391150" y="6858000"/>
            <a:ext cx="914400" cy="9144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208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Pros:</a:t>
            </a:r>
          </a:p>
          <a:p>
            <a:pPr lvl="1"/>
            <a:r>
              <a:rPr kumimoji="1" lang="en-US" altLang="zh-CN" dirty="0"/>
              <a:t>Auto-scaling</a:t>
            </a:r>
          </a:p>
          <a:p>
            <a:pPr lvl="1"/>
            <a:r>
              <a:rPr kumimoji="1" lang="en-US" altLang="zh-CN" dirty="0"/>
              <a:t>Pay-as-you-go:</a:t>
            </a:r>
            <a:r>
              <a:rPr kumimoji="1" lang="zh-CN" altLang="en-US" dirty="0"/>
              <a:t> </a:t>
            </a:r>
            <a:r>
              <a:rPr kumimoji="1" lang="en-US" altLang="zh-CN" dirty="0"/>
              <a:t>100ms-grained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duration</a:t>
            </a:r>
          </a:p>
          <a:p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Intro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</a:t>
            </a:r>
            <a:endParaRPr kumimoji="1"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0CE1181-B040-9345-9D05-D97EC723C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115" y="1291658"/>
            <a:ext cx="44196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63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5E6932-AC9D-5540-9A24-0A5FA84A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Pros:</a:t>
            </a:r>
          </a:p>
          <a:p>
            <a:pPr lvl="1"/>
            <a:r>
              <a:rPr kumimoji="1" lang="en-US" altLang="zh-CN" dirty="0"/>
              <a:t>Auto-scaling</a:t>
            </a:r>
          </a:p>
          <a:p>
            <a:pPr lvl="1"/>
            <a:r>
              <a:rPr kumimoji="1" lang="en-US" altLang="zh-CN" dirty="0"/>
              <a:t>Pay-as-you-go:</a:t>
            </a:r>
            <a:r>
              <a:rPr kumimoji="1" lang="zh-CN" altLang="en-US" dirty="0"/>
              <a:t> </a:t>
            </a:r>
            <a:r>
              <a:rPr kumimoji="1" lang="en-US" altLang="zh-CN" dirty="0"/>
              <a:t>100ms-grained</a:t>
            </a:r>
            <a:r>
              <a:rPr kumimoji="1" lang="zh-CN" altLang="en-US" dirty="0"/>
              <a:t> </a:t>
            </a:r>
            <a:r>
              <a:rPr kumimoji="1" lang="en-US" altLang="zh-CN" dirty="0"/>
              <a:t>duration</a:t>
            </a:r>
          </a:p>
          <a:p>
            <a:r>
              <a:rPr kumimoji="1" lang="en-US" altLang="zh-CN" dirty="0"/>
              <a:t>Cons:</a:t>
            </a:r>
          </a:p>
          <a:p>
            <a:pPr lvl="1"/>
            <a:r>
              <a:rPr kumimoji="1" lang="en-US" altLang="zh-CN" dirty="0"/>
              <a:t>Short</a:t>
            </a:r>
            <a:r>
              <a:rPr kumimoji="1" lang="zh-CN" altLang="en-US" dirty="0"/>
              <a:t> </a:t>
            </a:r>
            <a:r>
              <a:rPr kumimoji="1" lang="en-US" altLang="zh-CN" dirty="0"/>
              <a:t>lifetime:</a:t>
            </a:r>
            <a:r>
              <a:rPr kumimoji="1" lang="zh-CN" altLang="en-US" dirty="0"/>
              <a:t> </a:t>
            </a:r>
            <a:r>
              <a:rPr kumimoji="1" lang="en-US" altLang="zh-CN" dirty="0"/>
              <a:t>15</a:t>
            </a:r>
            <a:r>
              <a:rPr kumimoji="1" lang="zh-CN" altLang="en-US" dirty="0"/>
              <a:t> </a:t>
            </a:r>
            <a:r>
              <a:rPr kumimoji="1" lang="en-US" altLang="zh-CN" dirty="0"/>
              <a:t>mins</a:t>
            </a:r>
          </a:p>
          <a:p>
            <a:pPr lvl="1"/>
            <a:r>
              <a:rPr kumimoji="1" lang="en-US" altLang="zh-CN" dirty="0"/>
              <a:t>Storage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through</a:t>
            </a:r>
            <a:r>
              <a:rPr kumimoji="1" lang="zh-CN" altLang="en-US" dirty="0"/>
              <a:t> </a:t>
            </a:r>
            <a:r>
              <a:rPr kumimoji="1" lang="en-US" altLang="zh-CN" dirty="0"/>
              <a:t>network:</a:t>
            </a:r>
            <a:r>
              <a:rPr kumimoji="1" lang="zh-CN" altLang="en-US" dirty="0"/>
              <a:t> </a:t>
            </a:r>
            <a:r>
              <a:rPr kumimoji="1" lang="en-US" altLang="zh-CN" dirty="0"/>
              <a:t>e.g.</a:t>
            </a:r>
            <a:r>
              <a:rPr kumimoji="1" lang="zh-CN" altLang="en-US" dirty="0"/>
              <a:t> </a:t>
            </a:r>
            <a:r>
              <a:rPr kumimoji="1" lang="en-US" altLang="zh-CN" dirty="0"/>
              <a:t>S3</a:t>
            </a:r>
          </a:p>
          <a:p>
            <a:pPr lvl="1"/>
            <a:r>
              <a:rPr kumimoji="1" lang="en-US" altLang="zh-CN" dirty="0"/>
              <a:t>No</a:t>
            </a:r>
            <a:r>
              <a:rPr kumimoji="1" lang="zh-CN" altLang="en-US" dirty="0"/>
              <a:t> </a:t>
            </a:r>
            <a:r>
              <a:rPr kumimoji="1" lang="en-US" altLang="zh-CN" dirty="0"/>
              <a:t>in-bound</a:t>
            </a:r>
            <a:r>
              <a:rPr kumimoji="1" lang="zh-CN" altLang="en-US" dirty="0"/>
              <a:t> </a:t>
            </a:r>
            <a:r>
              <a:rPr kumimoji="1" lang="en-US" altLang="zh-CN" dirty="0"/>
              <a:t>network:</a:t>
            </a:r>
            <a:r>
              <a:rPr kumimoji="1" lang="zh-CN" altLang="en-US" dirty="0"/>
              <a:t> </a:t>
            </a:r>
            <a:r>
              <a:rPr kumimoji="1" lang="en-US" altLang="zh-CN" dirty="0"/>
              <a:t>NAT</a:t>
            </a:r>
          </a:p>
          <a:p>
            <a:endParaRPr kumimoji="1" lang="en-US" altLang="zh-CN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B69CDB-0E3D-0146-B6AB-3D6DD73A3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B7A4EFF-9A77-EA4C-8E90-8BB17451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Intro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</a:t>
            </a:r>
            <a:endParaRPr kumimoji="1"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0CE1181-B040-9345-9D05-D97EC723C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115" y="1291658"/>
            <a:ext cx="44196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5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0035D7-67E3-5144-BC11-633B3B5E6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b="1" dirty="0"/>
              <a:t>Intro</a:t>
            </a:r>
            <a:r>
              <a:rPr kumimoji="1" lang="zh-CN" altLang="en-US" dirty="0"/>
              <a:t>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1.</a:t>
            </a:r>
            <a:r>
              <a:rPr kumimoji="1" lang="zh-CN" altLang="en-US" dirty="0"/>
              <a:t> </a:t>
            </a:r>
            <a:r>
              <a:rPr kumimoji="1" lang="en-US" altLang="zh-CN" dirty="0"/>
              <a:t>Serverless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4CCA4D-F825-594D-9210-7DBE68104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Lambda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InfiniCache</a:t>
            </a:r>
            <a:r>
              <a:rPr kumimoji="1" lang="en-US" altLang="zh-CN" dirty="0"/>
              <a:t>:</a:t>
            </a:r>
          </a:p>
          <a:p>
            <a:pPr lvl="1"/>
            <a:r>
              <a:rPr kumimoji="1" lang="en-US" altLang="zh-CN" dirty="0"/>
              <a:t>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common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case:</a:t>
            </a:r>
          </a:p>
          <a:p>
            <a:pPr lvl="2"/>
            <a:r>
              <a:rPr kumimoji="1" lang="zh-CN" altLang="en-US" dirty="0"/>
              <a:t> </a:t>
            </a:r>
            <a:r>
              <a:rPr kumimoji="1" lang="en-US" altLang="zh-CN" dirty="0"/>
              <a:t>Clients</a:t>
            </a:r>
            <a:r>
              <a:rPr kumimoji="1" lang="zh-CN" altLang="en-US" dirty="0"/>
              <a:t> </a:t>
            </a:r>
            <a:r>
              <a:rPr kumimoji="1" lang="en-US" altLang="zh-CN" dirty="0"/>
              <a:t>deploy</a:t>
            </a:r>
            <a:r>
              <a:rPr kumimoji="1" lang="zh-CN" altLang="en-US" dirty="0"/>
              <a:t> </a:t>
            </a:r>
            <a:r>
              <a:rPr kumimoji="1" lang="en-US" altLang="zh-CN" dirty="0"/>
              <a:t>one</a:t>
            </a:r>
            <a:r>
              <a:rPr kumimoji="1" lang="zh-CN" altLang="en-US" dirty="0"/>
              <a:t> </a:t>
            </a:r>
            <a:r>
              <a:rPr kumimoji="1" lang="en-US" altLang="zh-CN" dirty="0"/>
              <a:t>Lambda</a:t>
            </a:r>
            <a:r>
              <a:rPr kumimoji="1" lang="zh-CN" altLang="en-US" dirty="0"/>
              <a:t> </a:t>
            </a:r>
            <a:r>
              <a:rPr kumimoji="1" lang="en-US" altLang="zh-CN" dirty="0"/>
              <a:t>package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one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Lambda</a:t>
            </a:r>
            <a:r>
              <a:rPr kumimoji="1" lang="zh-CN" altLang="en-US" dirty="0">
                <a:solidFill>
                  <a:srgbClr val="FF0000"/>
                </a:solidFill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</a:rPr>
              <a:t>ID</a:t>
            </a:r>
          </a:p>
          <a:p>
            <a:pPr lvl="1"/>
            <a:endParaRPr kumimoji="1"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0CCA22-2747-0149-A233-7D6E14951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E0F2F3-02E0-8940-B86F-9020602586B5}" type="datetime1">
              <a:rPr lang="zh-CN" altLang="en-US" smtClean="0"/>
              <a:t>2020/3/21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5596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19140</TotalTime>
  <Words>3262</Words>
  <Application>Microsoft Macintosh PowerPoint</Application>
  <PresentationFormat>宽屏</PresentationFormat>
  <Paragraphs>602</Paragraphs>
  <Slides>52</Slides>
  <Notes>52</Notes>
  <HiddenSlides>8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2" baseType="lpstr">
      <vt:lpstr>华康俪金黑W8(P)</vt:lpstr>
      <vt:lpstr>华文新魏</vt:lpstr>
      <vt:lpstr>宋体</vt:lpstr>
      <vt:lpstr>微软雅黑</vt:lpstr>
      <vt:lpstr>Arial</vt:lpstr>
      <vt:lpstr>Calibri</vt:lpstr>
      <vt:lpstr>Cambria Math</vt:lpstr>
      <vt:lpstr>Gill Sans MT</vt:lpstr>
      <vt:lpstr>Times New Roman</vt:lpstr>
      <vt:lpstr>Office 主题</vt:lpstr>
      <vt:lpstr>PowerPoint 演示文稿</vt:lpstr>
      <vt:lpstr>Outline</vt:lpstr>
      <vt:lpstr>Intro - 1. Serverless Functions</vt:lpstr>
      <vt:lpstr>Intro - 1. Serverless Functions</vt:lpstr>
      <vt:lpstr>Intro - 1. Serverless Functions</vt:lpstr>
      <vt:lpstr>Intro - 1. Serverless Functions</vt:lpstr>
      <vt:lpstr>Intro - 1. Serverless Functions</vt:lpstr>
      <vt:lpstr>Intro - 1. Serverless Functions</vt:lpstr>
      <vt:lpstr>Intro - 1. Serverless Functions</vt:lpstr>
      <vt:lpstr>Intro - 1. Serverless Functions</vt:lpstr>
      <vt:lpstr>Intro - 1. Serverless Functions</vt:lpstr>
      <vt:lpstr>Intro - 1. Serverless Functions</vt:lpstr>
      <vt:lpstr>Intro - 1. Serverless Functions</vt:lpstr>
      <vt:lpstr>Intro - 1. Serverless Functions</vt:lpstr>
      <vt:lpstr>Intro - 1. Serverless Functions</vt:lpstr>
      <vt:lpstr>Intro - 1. Serverless Functions</vt:lpstr>
      <vt:lpstr>Intro - 1. Serverless Functions</vt:lpstr>
      <vt:lpstr>Intro - 2. Erasure Coding</vt:lpstr>
      <vt:lpstr>Intro - 2. Erasure Coding</vt:lpstr>
      <vt:lpstr>Intro - 2. Erasure Coding</vt:lpstr>
      <vt:lpstr>Intro - 2. Erasure Coding</vt:lpstr>
      <vt:lpstr>Outline</vt:lpstr>
      <vt:lpstr>Outline</vt:lpstr>
      <vt:lpstr>Evaluation - Setup</vt:lpstr>
      <vt:lpstr>Evaluation - Setup</vt:lpstr>
      <vt:lpstr>Evaluation - Setup</vt:lpstr>
      <vt:lpstr>Evaluation - Setup</vt:lpstr>
      <vt:lpstr>Evaluation - Setup</vt:lpstr>
      <vt:lpstr>Evaluation - Microbenchmark</vt:lpstr>
      <vt:lpstr>Evaluation - Microbenchmark</vt:lpstr>
      <vt:lpstr>Evaluation - Microbenchmark</vt:lpstr>
      <vt:lpstr>Evaluation - Box-and-Whisk Plots</vt:lpstr>
      <vt:lpstr>Evaluation - Box-and-Whisk Plots</vt:lpstr>
      <vt:lpstr>Evaluation - Microbenchmark</vt:lpstr>
      <vt:lpstr>Evaluation - Microbenchmark</vt:lpstr>
      <vt:lpstr>Evaluation - Microbenchmark</vt:lpstr>
      <vt:lpstr>Evaluation - Microbenchmark</vt:lpstr>
      <vt:lpstr>Evaluation - Microbenchmark</vt:lpstr>
      <vt:lpstr>Evaluation - Production Workload</vt:lpstr>
      <vt:lpstr>Evaluation - Production Workload</vt:lpstr>
      <vt:lpstr>Evaluation - Production Workload</vt:lpstr>
      <vt:lpstr>Evaluation - Production Workload</vt:lpstr>
      <vt:lpstr>Evaluation - Production Workload</vt:lpstr>
      <vt:lpstr>Evaluation - Production Workload</vt:lpstr>
      <vt:lpstr>Evaluation - Production Workload</vt:lpstr>
      <vt:lpstr>Outline</vt:lpstr>
      <vt:lpstr>Discussion</vt:lpstr>
      <vt:lpstr>Discussion</vt:lpstr>
      <vt:lpstr>Discussion</vt:lpstr>
      <vt:lpstr>Discussion</vt:lpstr>
      <vt:lpstr>Discussion</vt:lpstr>
      <vt:lpstr>PowerPoint 演示文稿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金泽文</cp:lastModifiedBy>
  <cp:revision>983</cp:revision>
  <cp:lastPrinted>2018-07-10T14:59:54Z</cp:lastPrinted>
  <dcterms:created xsi:type="dcterms:W3CDTF">2013-05-07T11:05:13Z</dcterms:created>
  <dcterms:modified xsi:type="dcterms:W3CDTF">2020-03-21T03:09:12Z</dcterms:modified>
</cp:coreProperties>
</file>