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83" r:id="rId2"/>
    <p:sldId id="581" r:id="rId3"/>
    <p:sldId id="582" r:id="rId4"/>
    <p:sldId id="584" r:id="rId5"/>
    <p:sldId id="583" r:id="rId6"/>
    <p:sldId id="540" r:id="rId7"/>
    <p:sldId id="585" r:id="rId8"/>
    <p:sldId id="586" r:id="rId9"/>
    <p:sldId id="587" r:id="rId10"/>
    <p:sldId id="588" r:id="rId11"/>
    <p:sldId id="573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89" r:id="rId32"/>
    <p:sldId id="590" r:id="rId33"/>
    <p:sldId id="591" r:id="rId34"/>
    <p:sldId id="592" r:id="rId35"/>
    <p:sldId id="593" r:id="rId36"/>
    <p:sldId id="560" r:id="rId37"/>
    <p:sldId id="594" r:id="rId38"/>
    <p:sldId id="595" r:id="rId39"/>
    <p:sldId id="561" r:id="rId40"/>
    <p:sldId id="575" r:id="rId41"/>
    <p:sldId id="576" r:id="rId42"/>
    <p:sldId id="577" r:id="rId43"/>
    <p:sldId id="578" r:id="rId44"/>
    <p:sldId id="579" r:id="rId45"/>
    <p:sldId id="580" r:id="rId46"/>
    <p:sldId id="562" r:id="rId47"/>
    <p:sldId id="563" r:id="rId48"/>
    <p:sldId id="570" r:id="rId49"/>
    <p:sldId id="571" r:id="rId50"/>
    <p:sldId id="564" r:id="rId51"/>
    <p:sldId id="596" r:id="rId52"/>
    <p:sldId id="565" r:id="rId53"/>
    <p:sldId id="566" r:id="rId54"/>
    <p:sldId id="597" r:id="rId55"/>
    <p:sldId id="598" r:id="rId56"/>
    <p:sldId id="567" r:id="rId57"/>
    <p:sldId id="568" r:id="rId58"/>
    <p:sldId id="569" r:id="rId59"/>
    <p:sldId id="572" r:id="rId60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99"/>
    <a:srgbClr val="CC99FF"/>
    <a:srgbClr val="A38ACB"/>
    <a:srgbClr val="543795"/>
    <a:srgbClr val="9FBFE5"/>
    <a:srgbClr val="F6AD8E"/>
    <a:srgbClr val="70AD47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77264" autoAdjust="0"/>
  </p:normalViewPr>
  <p:slideViewPr>
    <p:cSldViewPr snapToGrid="0" showGuides="1">
      <p:cViewPr varScale="1">
        <p:scale>
          <a:sx n="78" d="100"/>
          <a:sy n="78" d="100"/>
        </p:scale>
        <p:origin x="102" y="336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2019/10/30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Master-Slave</a:t>
            </a:r>
            <a:r>
              <a:rPr lang="en-US" altLang="zh-CN" baseline="0" dirty="0" smtClean="0"/>
              <a:t>: </a:t>
            </a:r>
          </a:p>
          <a:p>
            <a:r>
              <a:rPr lang="en-US" altLang="zh-CN" baseline="0" dirty="0" err="1" smtClean="0"/>
              <a:t>Namenode</a:t>
            </a:r>
            <a:r>
              <a:rPr lang="en-US" altLang="zh-CN" baseline="0" dirty="0" smtClean="0"/>
              <a:t>: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整个文件系统的文件目录树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文件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目录的元信息和每个文件对应的数据块列表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接收用户的操作请求。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Datanode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提供真实文件数据的存储服务。</a:t>
            </a:r>
            <a:endParaRPr lang="en-US" altLang="zh-CN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19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Client</a:t>
            </a:r>
            <a:r>
              <a:rPr lang="zh-CN" altLang="en-US" dirty="0" smtClean="0"/>
              <a:t>向</a:t>
            </a:r>
            <a:r>
              <a:rPr lang="en-US" altLang="zh-CN" dirty="0" err="1" smtClean="0"/>
              <a:t>Namenode</a:t>
            </a:r>
            <a:r>
              <a:rPr lang="zh-CN" altLang="en-US" dirty="0" smtClean="0"/>
              <a:t>发出写文件的请求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err="1" smtClean="0"/>
              <a:t>Namenode</a:t>
            </a:r>
            <a:r>
              <a:rPr lang="zh-CN" altLang="en-US" dirty="0" smtClean="0"/>
              <a:t>返回给可写的</a:t>
            </a:r>
            <a:r>
              <a:rPr lang="en-US" altLang="zh-CN" dirty="0" err="1" smtClean="0"/>
              <a:t>Datanode</a:t>
            </a:r>
            <a:r>
              <a:rPr lang="zh-CN" altLang="en-US" dirty="0" smtClean="0"/>
              <a:t>的列表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Client</a:t>
            </a:r>
            <a:r>
              <a:rPr lang="zh-CN" altLang="en-US" dirty="0" smtClean="0"/>
              <a:t>按照一定的大小对文件进行切分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09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纠删码是通过编码产生冗余，通过对</a:t>
            </a:r>
            <a:r>
              <a:rPr lang="en-US" altLang="zh-CN" dirty="0" smtClean="0"/>
              <a:t>k</a:t>
            </a:r>
            <a:r>
              <a:rPr lang="zh-CN" altLang="en-US" dirty="0" smtClean="0"/>
              <a:t>个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的数据进行编码生成</a:t>
            </a:r>
            <a:r>
              <a:rPr lang="en-US" altLang="zh-CN" dirty="0" smtClean="0"/>
              <a:t>r</a:t>
            </a:r>
            <a:r>
              <a:rPr lang="zh-CN" altLang="en-US" dirty="0" smtClean="0"/>
              <a:t>个校验块，对于满足</a:t>
            </a:r>
            <a:r>
              <a:rPr lang="en-US" altLang="zh-CN" dirty="0" smtClean="0"/>
              <a:t>MDS</a:t>
            </a:r>
            <a:r>
              <a:rPr lang="zh-CN" altLang="en-US" dirty="0" smtClean="0"/>
              <a:t>性质的纠删码，能容任意</a:t>
            </a:r>
            <a:r>
              <a:rPr lang="en-US" altLang="zh-CN" dirty="0" smtClean="0"/>
              <a:t>r</a:t>
            </a:r>
            <a:r>
              <a:rPr lang="zh-CN" altLang="en-US" dirty="0" smtClean="0"/>
              <a:t>个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的错，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5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纠删码是通过编码产生冗余，通过对</a:t>
            </a:r>
            <a:r>
              <a:rPr lang="en-US" altLang="zh-CN" dirty="0" smtClean="0"/>
              <a:t>k</a:t>
            </a:r>
            <a:r>
              <a:rPr lang="zh-CN" altLang="en-US" dirty="0" smtClean="0"/>
              <a:t>个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的数据进行编码生成</a:t>
            </a:r>
            <a:r>
              <a:rPr lang="en-US" altLang="zh-CN" dirty="0" smtClean="0"/>
              <a:t>r</a:t>
            </a:r>
            <a:r>
              <a:rPr lang="zh-CN" altLang="en-US" dirty="0" smtClean="0"/>
              <a:t>个校验块，对于满足</a:t>
            </a:r>
            <a:r>
              <a:rPr lang="en-US" altLang="zh-CN" dirty="0" smtClean="0"/>
              <a:t>MDS</a:t>
            </a:r>
            <a:r>
              <a:rPr lang="zh-CN" altLang="en-US" dirty="0" smtClean="0"/>
              <a:t>性质的纠删码，能容任意</a:t>
            </a:r>
            <a:r>
              <a:rPr lang="en-US" altLang="zh-CN" dirty="0" smtClean="0"/>
              <a:t>r</a:t>
            </a:r>
            <a:r>
              <a:rPr lang="zh-CN" altLang="en-US" dirty="0" smtClean="0"/>
              <a:t>个</a:t>
            </a:r>
            <a:r>
              <a:rPr lang="en-US" altLang="zh-CN" dirty="0" smtClean="0"/>
              <a:t>block</a:t>
            </a:r>
            <a:r>
              <a:rPr lang="zh-CN" altLang="en-US" dirty="0" smtClean="0"/>
              <a:t>的错，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08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每个节点上</a:t>
            </a:r>
            <a:r>
              <a:rPr lang="en-US" altLang="zh-CN" dirty="0"/>
              <a:t>chunk</a:t>
            </a:r>
            <a:r>
              <a:rPr lang="zh-CN" altLang="en-US" dirty="0"/>
              <a:t>数的</a:t>
            </a:r>
            <a:r>
              <a:rPr lang="en-US" altLang="zh-CN" dirty="0"/>
              <a:t>CDF</a:t>
            </a:r>
            <a:r>
              <a:rPr lang="zh-CN" altLang="en-US" dirty="0"/>
              <a:t>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80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CoV</a:t>
            </a:r>
            <a:r>
              <a:rPr lang="zh-CN" altLang="en-US" dirty="0"/>
              <a:t>：变异系数（标准差和平均数的比值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这个结点上的</a:t>
            </a:r>
            <a:r>
              <a:rPr lang="en-US" altLang="zh-CN" dirty="0" smtClean="0"/>
              <a:t>chunk</a:t>
            </a:r>
            <a:r>
              <a:rPr lang="zh-CN" altLang="en-US" dirty="0" smtClean="0"/>
              <a:t>的所有</a:t>
            </a:r>
            <a:r>
              <a:rPr lang="en-US" altLang="zh-CN" dirty="0" smtClean="0"/>
              <a:t>chunk</a:t>
            </a:r>
            <a:r>
              <a:rPr lang="zh-CN" altLang="en-US" dirty="0" smtClean="0"/>
              <a:t>副本在其他节点的分布</a:t>
            </a:r>
            <a:r>
              <a:rPr lang="zh-CN" altLang="en-US" baseline="0" dirty="0" smtClean="0"/>
              <a:t> 是不均匀的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64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node’s foreground traffic changes in 5 hours</a:t>
            </a:r>
          </a:p>
          <a:p>
            <a:endParaRPr lang="en-US" altLang="zh-CN" dirty="0"/>
          </a:p>
          <a:p>
            <a:r>
              <a:rPr lang="en-US" altLang="zh-CN" dirty="0"/>
              <a:t>95%</a:t>
            </a:r>
            <a:r>
              <a:rPr lang="en-US" altLang="zh-CN" baseline="0" dirty="0"/>
              <a:t> cases delta bandwidth &lt;= 36MB/s (14.4% of the max bandwidth (250 MB/s))</a:t>
            </a:r>
          </a:p>
          <a:p>
            <a:r>
              <a:rPr lang="en-US" altLang="zh-CN" baseline="0" dirty="0"/>
              <a:t>5% cases: 2/3 of the max </a:t>
            </a:r>
            <a:r>
              <a:rPr lang="en-US" altLang="zh-CN" baseline="0" dirty="0" smtClean="0"/>
              <a:t>bandwidth </a:t>
            </a:r>
            <a:r>
              <a:rPr lang="zh-CN" altLang="en-US" baseline="0" dirty="0" smtClean="0"/>
              <a:t>（</a:t>
            </a:r>
            <a:r>
              <a:rPr lang="en-US" altLang="zh-CN" baseline="0" dirty="0" smtClean="0"/>
              <a:t>166 MB/s</a:t>
            </a:r>
            <a:r>
              <a:rPr lang="zh-CN" altLang="en-US" baseline="0" dirty="0" smtClean="0"/>
              <a:t>）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Datanode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会定期将当前该结点上所有的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信息报告给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Namenode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70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8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179D-7936-4840-A5EE-1FC6BC949708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B413F5A-538F-485C-B2E5-D84E9140936F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582BA3F-EF11-4BED-BEC9-19AF3C475718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7091-9D44-4B2F-AE94-D77C157C4DB0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7C437-7EE1-405F-AA54-4E688AB038FB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E3080E7-2FDD-4A45-A960-DA5CC303B64D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06688E1-DC9B-44B6-B653-EE0F718BE06B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D60B9E6-1370-4E87-8067-5FE6691F7C5C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867DBE6-2E37-43FB-8261-001C2F62D61B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FAFF-FAB3-4950-8E02-877853502D5B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8542" y="534947"/>
            <a:ext cx="10234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Dayu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Fast and Low-interference Data Recovery in Very-large Storage Systems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23338" y="2921459"/>
            <a:ext cx="3345147" cy="2894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altLang="zh-CN" sz="2400" dirty="0">
              <a:latin typeface="Gill Sans MT" panose="020B0502020104020203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3600" b="1" dirty="0">
                <a:latin typeface="Gill Sans MT" panose="020B0502020104020203" pitchFamily="34" charset="0"/>
              </a:rPr>
              <a:t>ATC 19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altLang="zh-CN" sz="2400" dirty="0">
              <a:latin typeface="Gill Sans MT" panose="020B0502020104020203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latin typeface="Gill Sans MT" panose="020B0502020104020203" pitchFamily="34" charset="0"/>
              </a:rPr>
              <a:t>by </a:t>
            </a:r>
            <a:r>
              <a:rPr lang="en-US" altLang="zh-CN" sz="2400" dirty="0" err="1">
                <a:latin typeface="Gill Sans MT" panose="020B0502020104020203" pitchFamily="34" charset="0"/>
              </a:rPr>
              <a:t>Zhufan</a:t>
            </a:r>
            <a:r>
              <a:rPr lang="en-US" altLang="zh-CN" sz="2400" dirty="0">
                <a:latin typeface="Gill Sans MT" panose="020B0502020104020203" pitchFamily="34" charset="0"/>
              </a:rPr>
              <a:t> Wang @ THU 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altLang="zh-CN" sz="2400" dirty="0">
              <a:latin typeface="Gill Sans MT" panose="020B0502020104020203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i="1" dirty="0">
                <a:latin typeface="Gill Sans MT" panose="020B0502020104020203" pitchFamily="34" charset="0"/>
              </a:rPr>
              <a:t>Presented by</a:t>
            </a:r>
            <a:r>
              <a:rPr lang="zh-CN" altLang="en-US" sz="2400" i="1" dirty="0">
                <a:latin typeface="Gill Sans MT" panose="020B0502020104020203" pitchFamily="34" charset="0"/>
              </a:rPr>
              <a:t> </a:t>
            </a:r>
            <a:r>
              <a:rPr lang="en-US" altLang="zh-CN" sz="2400" i="1" dirty="0" err="1">
                <a:latin typeface="Gill Sans MT" panose="020B0502020104020203" pitchFamily="34" charset="0"/>
              </a:rPr>
              <a:t>Qiliang</a:t>
            </a:r>
            <a:r>
              <a:rPr lang="en-US" altLang="zh-CN" sz="2400" i="1" dirty="0">
                <a:latin typeface="Gill Sans MT" panose="020B0502020104020203" pitchFamily="34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Overview of Data Recovery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Recovery using </a:t>
            </a:r>
            <a:r>
              <a:rPr lang="en-US" altLang="zh-CN" dirty="0">
                <a:solidFill>
                  <a:srgbClr val="FF0000"/>
                </a:solidFill>
              </a:rPr>
              <a:t>Replication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xmlns="" id="{F8328CFF-0743-4D0E-AB9A-CF4F8CF7D6C4}"/>
              </a:ext>
            </a:extLst>
          </p:cNvPr>
          <p:cNvGrpSpPr/>
          <p:nvPr/>
        </p:nvGrpSpPr>
        <p:grpSpPr>
          <a:xfrm>
            <a:off x="4038600" y="2103205"/>
            <a:ext cx="4114800" cy="3272836"/>
            <a:chOff x="609600" y="1673352"/>
            <a:chExt cx="4115871" cy="3273688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xmlns="" id="{A019ED39-E6E7-423E-A3EE-A5778122CB4A}"/>
                </a:ext>
              </a:extLst>
            </p:cNvPr>
            <p:cNvSpPr/>
            <p:nvPr/>
          </p:nvSpPr>
          <p:spPr bwMode="auto">
            <a:xfrm>
              <a:off x="2133600" y="1752600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xmlns="" id="{2E2A2E1A-6FE5-4B93-AE01-8B810CD27A84}"/>
                </a:ext>
              </a:extLst>
            </p:cNvPr>
            <p:cNvSpPr/>
            <p:nvPr/>
          </p:nvSpPr>
          <p:spPr bwMode="auto">
            <a:xfrm>
              <a:off x="2286000" y="1836322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xmlns="" id="{976E495F-B8FD-4EF2-A5B7-56344D7301F0}"/>
                </a:ext>
              </a:extLst>
            </p:cNvPr>
            <p:cNvSpPr/>
            <p:nvPr/>
          </p:nvSpPr>
          <p:spPr bwMode="auto">
            <a:xfrm>
              <a:off x="609600" y="1673352"/>
              <a:ext cx="4115871" cy="32736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ounded Rectangle 55">
              <a:extLst>
                <a:ext uri="{FF2B5EF4-FFF2-40B4-BE49-F238E27FC236}">
                  <a16:creationId xmlns:a16="http://schemas.microsoft.com/office/drawing/2014/main" xmlns="" id="{2C241D08-C97C-4971-8C2A-263AC7306D1B}"/>
                </a:ext>
              </a:extLst>
            </p:cNvPr>
            <p:cNvSpPr/>
            <p:nvPr/>
          </p:nvSpPr>
          <p:spPr bwMode="auto">
            <a:xfrm>
              <a:off x="2133600" y="2262338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xmlns="" id="{D138ACAF-4665-4A77-86E1-DC6398A83437}"/>
                </a:ext>
              </a:extLst>
            </p:cNvPr>
            <p:cNvSpPr/>
            <p:nvPr/>
          </p:nvSpPr>
          <p:spPr bwMode="auto">
            <a:xfrm>
              <a:off x="2286000" y="2346060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6" name="Rounded Rectangle 57">
              <a:extLst>
                <a:ext uri="{FF2B5EF4-FFF2-40B4-BE49-F238E27FC236}">
                  <a16:creationId xmlns:a16="http://schemas.microsoft.com/office/drawing/2014/main" xmlns="" id="{98553B50-A4B1-41A2-8F0A-9D2DAE339F3D}"/>
                </a:ext>
              </a:extLst>
            </p:cNvPr>
            <p:cNvSpPr/>
            <p:nvPr/>
          </p:nvSpPr>
          <p:spPr bwMode="auto">
            <a:xfrm>
              <a:off x="2133600" y="2766444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Rectangle 58">
              <a:extLst>
                <a:ext uri="{FF2B5EF4-FFF2-40B4-BE49-F238E27FC236}">
                  <a16:creationId xmlns:a16="http://schemas.microsoft.com/office/drawing/2014/main" xmlns="" id="{C18443A4-2F25-4C7E-9356-F48650D5EAB9}"/>
                </a:ext>
              </a:extLst>
            </p:cNvPr>
            <p:cNvSpPr/>
            <p:nvPr/>
          </p:nvSpPr>
          <p:spPr bwMode="auto">
            <a:xfrm>
              <a:off x="3162300" y="2342901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48" name="Rounded Rectangle 59">
              <a:extLst>
                <a:ext uri="{FF2B5EF4-FFF2-40B4-BE49-F238E27FC236}">
                  <a16:creationId xmlns:a16="http://schemas.microsoft.com/office/drawing/2014/main" xmlns="" id="{B7DB8B1A-0959-49EC-A822-A3C664C5EF0E}"/>
                </a:ext>
              </a:extLst>
            </p:cNvPr>
            <p:cNvSpPr/>
            <p:nvPr/>
          </p:nvSpPr>
          <p:spPr bwMode="auto">
            <a:xfrm>
              <a:off x="2133600" y="3276182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xmlns="" id="{2FA643E3-5233-4F8B-93DD-D2A6F5E20C88}"/>
                </a:ext>
              </a:extLst>
            </p:cNvPr>
            <p:cNvSpPr/>
            <p:nvPr/>
          </p:nvSpPr>
          <p:spPr bwMode="auto">
            <a:xfrm>
              <a:off x="2286000" y="33599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0" name="Rectangle 61">
              <a:extLst>
                <a:ext uri="{FF2B5EF4-FFF2-40B4-BE49-F238E27FC236}">
                  <a16:creationId xmlns:a16="http://schemas.microsoft.com/office/drawing/2014/main" xmlns="" id="{596E9573-E99D-4830-BD7E-D9333DC2D85D}"/>
                </a:ext>
              </a:extLst>
            </p:cNvPr>
            <p:cNvSpPr/>
            <p:nvPr/>
          </p:nvSpPr>
          <p:spPr bwMode="auto">
            <a:xfrm>
              <a:off x="3162300" y="18317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1" name="Rectangle 63">
              <a:extLst>
                <a:ext uri="{FF2B5EF4-FFF2-40B4-BE49-F238E27FC236}">
                  <a16:creationId xmlns:a16="http://schemas.microsoft.com/office/drawing/2014/main" xmlns="" id="{EF3BFB86-8353-4406-AFD6-27483A50B7E6}"/>
                </a:ext>
              </a:extLst>
            </p:cNvPr>
            <p:cNvSpPr/>
            <p:nvPr/>
          </p:nvSpPr>
          <p:spPr bwMode="auto">
            <a:xfrm>
              <a:off x="2286000" y="285091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52" name="TextBox 76">
              <a:extLst>
                <a:ext uri="{FF2B5EF4-FFF2-40B4-BE49-F238E27FC236}">
                  <a16:creationId xmlns:a16="http://schemas.microsoft.com/office/drawing/2014/main" xmlns="" id="{66EDBEAF-D4F4-4B8D-9BED-DA1F541D7CDD}"/>
                </a:ext>
              </a:extLst>
            </p:cNvPr>
            <p:cNvSpPr txBox="1"/>
            <p:nvPr/>
          </p:nvSpPr>
          <p:spPr>
            <a:xfrm>
              <a:off x="1051260" y="1777205"/>
              <a:ext cx="890219" cy="369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Node1</a:t>
              </a:r>
            </a:p>
          </p:txBody>
        </p:sp>
        <p:sp>
          <p:nvSpPr>
            <p:cNvPr id="53" name="TextBox 77">
              <a:extLst>
                <a:ext uri="{FF2B5EF4-FFF2-40B4-BE49-F238E27FC236}">
                  <a16:creationId xmlns:a16="http://schemas.microsoft.com/office/drawing/2014/main" xmlns="" id="{52DCF8BF-E420-47CB-A8F6-9820530DA1B5}"/>
                </a:ext>
              </a:extLst>
            </p:cNvPr>
            <p:cNvSpPr txBox="1"/>
            <p:nvPr/>
          </p:nvSpPr>
          <p:spPr>
            <a:xfrm>
              <a:off x="1051260" y="228152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Node2</a:t>
              </a:r>
            </a:p>
          </p:txBody>
        </p:sp>
        <p:sp>
          <p:nvSpPr>
            <p:cNvPr id="54" name="TextBox 78">
              <a:extLst>
                <a:ext uri="{FF2B5EF4-FFF2-40B4-BE49-F238E27FC236}">
                  <a16:creationId xmlns:a16="http://schemas.microsoft.com/office/drawing/2014/main" xmlns="" id="{6E035E0A-41C7-47A6-A4EC-524731CC6404}"/>
                </a:ext>
              </a:extLst>
            </p:cNvPr>
            <p:cNvSpPr txBox="1"/>
            <p:nvPr/>
          </p:nvSpPr>
          <p:spPr>
            <a:xfrm>
              <a:off x="1048582" y="279104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Node3</a:t>
              </a:r>
            </a:p>
          </p:txBody>
        </p:sp>
        <p:sp>
          <p:nvSpPr>
            <p:cNvPr id="55" name="TextBox 79">
              <a:extLst>
                <a:ext uri="{FF2B5EF4-FFF2-40B4-BE49-F238E27FC236}">
                  <a16:creationId xmlns:a16="http://schemas.microsoft.com/office/drawing/2014/main" xmlns="" id="{F7A24AA6-D77C-4E4C-BB42-AEAA3E7C8FDA}"/>
                </a:ext>
              </a:extLst>
            </p:cNvPr>
            <p:cNvSpPr txBox="1"/>
            <p:nvPr/>
          </p:nvSpPr>
          <p:spPr>
            <a:xfrm>
              <a:off x="1048582" y="329537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Node4</a:t>
              </a:r>
            </a:p>
          </p:txBody>
        </p:sp>
      </p:grpSp>
      <p:sp>
        <p:nvSpPr>
          <p:cNvPr id="73" name="Rounded Rectangle 59">
            <a:extLst>
              <a:ext uri="{FF2B5EF4-FFF2-40B4-BE49-F238E27FC236}">
                <a16:creationId xmlns:a16="http://schemas.microsoft.com/office/drawing/2014/main" xmlns="" id="{AD3B121C-1DDD-40E3-B8C5-DF63F4EFD5C4}"/>
              </a:ext>
            </a:extLst>
          </p:cNvPr>
          <p:cNvSpPr/>
          <p:nvPr/>
        </p:nvSpPr>
        <p:spPr bwMode="auto">
          <a:xfrm>
            <a:off x="5562203" y="4235564"/>
            <a:ext cx="1980684" cy="4570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4" name="TextBox 79">
            <a:extLst>
              <a:ext uri="{FF2B5EF4-FFF2-40B4-BE49-F238E27FC236}">
                <a16:creationId xmlns:a16="http://schemas.microsoft.com/office/drawing/2014/main" xmlns="" id="{CB186C4F-361F-4FB8-9D26-2FB77AC33E5B}"/>
              </a:ext>
            </a:extLst>
          </p:cNvPr>
          <p:cNvSpPr txBox="1"/>
          <p:nvPr/>
        </p:nvSpPr>
        <p:spPr>
          <a:xfrm>
            <a:off x="4477468" y="425474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Node5</a:t>
            </a:r>
          </a:p>
        </p:txBody>
      </p:sp>
      <p:sp>
        <p:nvSpPr>
          <p:cNvPr id="75" name="Rounded Rectangle 59">
            <a:extLst>
              <a:ext uri="{FF2B5EF4-FFF2-40B4-BE49-F238E27FC236}">
                <a16:creationId xmlns:a16="http://schemas.microsoft.com/office/drawing/2014/main" xmlns="" id="{9681FC45-CD49-473E-B519-E974777B4A7E}"/>
              </a:ext>
            </a:extLst>
          </p:cNvPr>
          <p:cNvSpPr/>
          <p:nvPr/>
        </p:nvSpPr>
        <p:spPr bwMode="auto">
          <a:xfrm>
            <a:off x="5562203" y="4774335"/>
            <a:ext cx="1980684" cy="4570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6" name="TextBox 79">
            <a:extLst>
              <a:ext uri="{FF2B5EF4-FFF2-40B4-BE49-F238E27FC236}">
                <a16:creationId xmlns:a16="http://schemas.microsoft.com/office/drawing/2014/main" xmlns="" id="{CDC703AC-FB06-4229-AD3D-EB257AB4E780}"/>
              </a:ext>
            </a:extLst>
          </p:cNvPr>
          <p:cNvSpPr txBox="1"/>
          <p:nvPr/>
        </p:nvSpPr>
        <p:spPr>
          <a:xfrm>
            <a:off x="4477468" y="47935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Node6</a:t>
            </a:r>
          </a:p>
        </p:txBody>
      </p:sp>
      <p:sp>
        <p:nvSpPr>
          <p:cNvPr id="77" name="&quot;No&quot; Symbol 40">
            <a:extLst>
              <a:ext uri="{FF2B5EF4-FFF2-40B4-BE49-F238E27FC236}">
                <a16:creationId xmlns:a16="http://schemas.microsoft.com/office/drawing/2014/main" xmlns="" id="{791ACE6D-D861-422B-AAD7-77317466EDC7}"/>
              </a:ext>
            </a:extLst>
          </p:cNvPr>
          <p:cNvSpPr/>
          <p:nvPr/>
        </p:nvSpPr>
        <p:spPr bwMode="auto">
          <a:xfrm>
            <a:off x="6323826" y="3210478"/>
            <a:ext cx="457200" cy="4222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3000918" y="2182432"/>
            <a:ext cx="111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(Source)</a:t>
            </a:r>
            <a:endParaRPr lang="zh-CN" alt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A7A929EF-C05F-42D3-807A-BC55BC7BBCFB}"/>
              </a:ext>
            </a:extLst>
          </p:cNvPr>
          <p:cNvSpPr/>
          <p:nvPr/>
        </p:nvSpPr>
        <p:spPr>
          <a:xfrm>
            <a:off x="2770358" y="4772090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(Destination)</a:t>
            </a:r>
            <a:endParaRPr lang="zh-CN" alt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右中括号 10">
            <a:extLst>
              <a:ext uri="{FF2B5EF4-FFF2-40B4-BE49-F238E27FC236}">
                <a16:creationId xmlns:a16="http://schemas.microsoft.com/office/drawing/2014/main" xmlns="" id="{78C371AA-49FF-433A-8DF4-53ABF5E62B95}"/>
              </a:ext>
            </a:extLst>
          </p:cNvPr>
          <p:cNvSpPr/>
          <p:nvPr/>
        </p:nvSpPr>
        <p:spPr>
          <a:xfrm>
            <a:off x="7542649" y="2427890"/>
            <a:ext cx="1448077" cy="2585544"/>
          </a:xfrm>
          <a:prstGeom prst="rightBracke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0F427147-90C2-4AF4-A42E-D4940A8D4F8B}"/>
              </a:ext>
            </a:extLst>
          </p:cNvPr>
          <p:cNvSpPr/>
          <p:nvPr/>
        </p:nvSpPr>
        <p:spPr>
          <a:xfrm>
            <a:off x="8261622" y="3429000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(Transmitting)</a:t>
            </a:r>
            <a:endParaRPr lang="zh-CN" alt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xmlns="" id="{15081D29-17C2-4A90-B5A2-D402F3F4E85F}"/>
              </a:ext>
            </a:extLst>
          </p:cNvPr>
          <p:cNvSpPr/>
          <p:nvPr/>
        </p:nvSpPr>
        <p:spPr bwMode="auto">
          <a:xfrm>
            <a:off x="5726554" y="4861073"/>
            <a:ext cx="761802" cy="304721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4D874E00-33F1-4141-98E1-513528EEF35E}"/>
              </a:ext>
            </a:extLst>
          </p:cNvPr>
          <p:cNvSpPr/>
          <p:nvPr/>
        </p:nvSpPr>
        <p:spPr>
          <a:xfrm>
            <a:off x="8503025" y="1466472"/>
            <a:ext cx="335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Task: recover chunk A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2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Motivation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Responsibility of the recovery protocol: </a:t>
            </a:r>
            <a:endParaRPr lang="en-US" altLang="zh-CN" dirty="0" smtClean="0"/>
          </a:p>
          <a:p>
            <a:pPr indent="0"/>
            <a:r>
              <a:rPr lang="en-US" altLang="zh-CN" dirty="0"/>
              <a:t> </a:t>
            </a:r>
            <a:r>
              <a:rPr lang="en-US" altLang="zh-CN" sz="2400" dirty="0"/>
              <a:t>Schedule the </a:t>
            </a:r>
            <a:r>
              <a:rPr lang="en-US" altLang="zh-CN" sz="2400" dirty="0">
                <a:solidFill>
                  <a:srgbClr val="C00000"/>
                </a:solidFill>
              </a:rPr>
              <a:t>source</a:t>
            </a:r>
            <a:r>
              <a:rPr lang="en-US" altLang="zh-CN" sz="2400" dirty="0"/>
              <a:t>, the </a:t>
            </a:r>
            <a:r>
              <a:rPr lang="en-US" altLang="zh-CN" sz="2400" dirty="0">
                <a:solidFill>
                  <a:srgbClr val="C00000"/>
                </a:solidFill>
              </a:rPr>
              <a:t>destination</a:t>
            </a:r>
            <a:r>
              <a:rPr lang="en-US" altLang="zh-CN" sz="2400" dirty="0"/>
              <a:t>, and the </a:t>
            </a:r>
            <a:r>
              <a:rPr lang="en-US" altLang="zh-CN" sz="2400" dirty="0">
                <a:solidFill>
                  <a:srgbClr val="C00000"/>
                </a:solidFill>
              </a:rPr>
              <a:t>bandwidth </a:t>
            </a:r>
            <a:r>
              <a:rPr lang="en-US" altLang="zh-CN" sz="2400" dirty="0"/>
              <a:t>for re-replicating each lost chunk</a:t>
            </a:r>
            <a:endParaRPr lang="en-US" altLang="zh-CN" sz="2400" dirty="0"/>
          </a:p>
          <a:p>
            <a:endParaRPr lang="en-US" altLang="zh-CN" dirty="0"/>
          </a:p>
          <a:p>
            <a:r>
              <a:rPr lang="en-US" altLang="zh-CN" dirty="0"/>
              <a:t>Goals of scheduling: </a:t>
            </a:r>
            <a:r>
              <a:rPr lang="en-US" altLang="zh-CN" dirty="0">
                <a:solidFill>
                  <a:srgbClr val="C00000"/>
                </a:solidFill>
              </a:rPr>
              <a:t>high quality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C00000"/>
                </a:solidFill>
              </a:rPr>
              <a:t>high speed</a:t>
            </a:r>
          </a:p>
          <a:p>
            <a:pPr indent="0"/>
            <a:r>
              <a:rPr lang="en-US" altLang="zh-CN" dirty="0"/>
              <a:t> </a:t>
            </a:r>
            <a:r>
              <a:rPr lang="en-US" altLang="zh-CN" sz="2400" dirty="0"/>
              <a:t>High quality: Achieve fast and low-interference recovery </a:t>
            </a:r>
          </a:p>
          <a:p>
            <a:pPr marL="230400" indent="0"/>
            <a:r>
              <a:rPr lang="en-US" altLang="zh-CN" sz="2400" dirty="0"/>
              <a:t> High speed: The scheduling algorithm should not become the bottleneck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0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Observed Production System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/>
              <a:t>Pangu</a:t>
            </a:r>
            <a:r>
              <a:rPr lang="en-US" altLang="zh-CN" dirty="0"/>
              <a:t> — </a:t>
            </a:r>
            <a:r>
              <a:rPr lang="en-US" altLang="zh-CN" dirty="0" err="1"/>
              <a:t>AliCloud’s</a:t>
            </a:r>
            <a:r>
              <a:rPr lang="en-US" altLang="zh-CN" dirty="0"/>
              <a:t> underlying storage system</a:t>
            </a:r>
          </a:p>
          <a:p>
            <a:r>
              <a:rPr lang="en-US" altLang="zh-CN" dirty="0"/>
              <a:t>Architecture: similar to GFS, HDFS, etc.</a:t>
            </a:r>
          </a:p>
          <a:p>
            <a:r>
              <a:rPr lang="en-US" altLang="zh-CN" dirty="0"/>
              <a:t>Deployment: about 3500-node cluster</a:t>
            </a:r>
          </a:p>
          <a:p>
            <a:r>
              <a:rPr lang="en-US" altLang="zh-CN" dirty="0"/>
              <a:t>Trace collected from data server and meta-data server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77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Observation 1— Very-large Scale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3500 </a:t>
            </a:r>
            <a:r>
              <a:rPr lang="en-US" altLang="zh-CN" dirty="0"/>
              <a:t>nodes in our observed cluster</a:t>
            </a:r>
          </a:p>
          <a:p>
            <a:r>
              <a:rPr lang="en-US" altLang="zh-CN" dirty="0"/>
              <a:t>Every node stores </a:t>
            </a:r>
            <a:r>
              <a:rPr lang="en-US" altLang="zh-CN" dirty="0">
                <a:solidFill>
                  <a:srgbClr val="C00000"/>
                </a:solidFill>
              </a:rPr>
              <a:t>250K</a:t>
            </a:r>
            <a:r>
              <a:rPr lang="en-US" altLang="zh-CN" dirty="0"/>
              <a:t> chunks on average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Scheduler needs massive computation</a:t>
            </a:r>
          </a:p>
          <a:p>
            <a:pPr indent="0"/>
            <a:r>
              <a:rPr lang="en-US" altLang="zh-CN" sz="2400" dirty="0"/>
              <a:t> Single node failure means 250K chunks lose simultaneously</a:t>
            </a:r>
          </a:p>
          <a:p>
            <a:pPr indent="0"/>
            <a:r>
              <a:rPr lang="en-US" altLang="zh-CN" sz="2400" dirty="0"/>
              <a:t> Choose a destination from thousands of nodes for one lost chunk</a:t>
            </a:r>
            <a:endParaRPr lang="zh-CN" alt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99" y="3695400"/>
            <a:ext cx="3366113" cy="2618088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 flipH="1" flipV="1">
            <a:off x="5562600" y="4743450"/>
            <a:ext cx="9525" cy="105727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6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Observation 2 — Tight Time Constraint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763250" cy="4963126"/>
          </a:xfrm>
        </p:spPr>
        <p:txBody>
          <a:bodyPr/>
          <a:lstStyle/>
          <a:p>
            <a:r>
              <a:rPr lang="en-US" altLang="zh-CN" dirty="0"/>
              <a:t>Foreground traffic consumes less than half of the bandwidth on average</a:t>
            </a:r>
          </a:p>
          <a:p>
            <a:r>
              <a:rPr lang="en-US" altLang="zh-CN" dirty="0"/>
              <a:t>Recovery can be highly paralleled at very-large scale</a:t>
            </a:r>
          </a:p>
          <a:p>
            <a:r>
              <a:rPr lang="en-US" altLang="zh-CN" dirty="0"/>
              <a:t>Simulation of 50 failure cases shows ideal recovery time is averagely 51s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65" y="2919649"/>
            <a:ext cx="4157663" cy="32573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93" y="4041923"/>
            <a:ext cx="5631657" cy="56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Observation 3 — Imbalanced Resources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foreground is experiencing significant short-term load imbalance</a:t>
            </a:r>
          </a:p>
          <a:p>
            <a:r>
              <a:rPr lang="en-US" altLang="zh-CN" dirty="0"/>
              <a:t>Replicas of lost chunks are distributed unevenly among other nodes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It is easy to overload some nodes, i.e. low scheduling quality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740" y="2741751"/>
            <a:ext cx="3776663" cy="3035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99" y="2741751"/>
            <a:ext cx="3852455" cy="303510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256409" y="4867214"/>
            <a:ext cx="203297" cy="2000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039351" y="4443352"/>
            <a:ext cx="857250" cy="84772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9633" y="5946774"/>
            <a:ext cx="482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Gill Sans MT" panose="020B0502020104020203" pitchFamily="34" charset="0"/>
              </a:rPr>
              <a:t>Imbalance of foreground traffic among nodes</a:t>
            </a:r>
            <a:endParaRPr lang="zh-CN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90502" y="5956240"/>
            <a:ext cx="4591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Gill Sans MT" panose="020B0502020104020203" pitchFamily="34" charset="0"/>
              </a:rPr>
              <a:t>Distribution of available data among nodes</a:t>
            </a:r>
            <a:endParaRPr lang="zh-CN" altLang="en-US" sz="20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Observation 4 — Dynamic Foreground Traffic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most cases foreground traffic fluctuates within 14.4% of max bandwidth</a:t>
            </a:r>
          </a:p>
          <a:p>
            <a:r>
              <a:rPr lang="en-US" altLang="zh-CN" dirty="0"/>
              <a:t>Sometimes foreground traffic changes dramatically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Recovery protocol should adjust its plan punctually</a:t>
            </a:r>
          </a:p>
          <a:p>
            <a:r>
              <a:rPr lang="en-US" altLang="zh-CN" dirty="0">
                <a:solidFill>
                  <a:srgbClr val="C00000"/>
                </a:solidFill>
              </a:rPr>
              <a:t>Stragglers should be considered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66" y="3557505"/>
            <a:ext cx="3433234" cy="270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22DB87-552F-4F6A-B69F-B3F387595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Existing Approaches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CBAD09C-5E71-4657-AEB9-B75B1A5DA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Simple and decentralized scheduler</a:t>
            </a:r>
          </a:p>
          <a:p>
            <a:pPr indent="0"/>
            <a:r>
              <a:rPr lang="en-US" altLang="zh-CN" sz="2400" dirty="0"/>
              <a:t> E.g. GFS, HDFS, Azure, </a:t>
            </a:r>
            <a:r>
              <a:rPr lang="en-US" altLang="zh-CN" sz="2400" dirty="0" err="1"/>
              <a:t>RAMCloud</a:t>
            </a:r>
            <a:r>
              <a:rPr lang="en-US" altLang="zh-CN" sz="2400" dirty="0"/>
              <a:t>, Sparrow, </a:t>
            </a:r>
            <a:r>
              <a:rPr lang="en-US" altLang="zh-CN" sz="2400" dirty="0" err="1"/>
              <a:t>etc</a:t>
            </a:r>
            <a:endParaRPr lang="en-US" altLang="zh-CN" sz="2400" dirty="0"/>
          </a:p>
          <a:p>
            <a:pPr indent="0"/>
            <a:r>
              <a:rPr lang="en-US" altLang="zh-CN" sz="2400" dirty="0"/>
              <a:t> High speed but low quality</a:t>
            </a:r>
          </a:p>
          <a:p>
            <a:r>
              <a:rPr lang="en-US" altLang="zh-CN" dirty="0"/>
              <a:t>Sophisticated and centralized scheduler</a:t>
            </a:r>
          </a:p>
          <a:p>
            <a:pPr indent="0"/>
            <a:r>
              <a:rPr lang="en-US" altLang="zh-CN" sz="2400" dirty="0"/>
              <a:t> E.g. CAR, PPR, Mirador, DH-HDFS, Firmament, </a:t>
            </a:r>
            <a:r>
              <a:rPr lang="en-US" altLang="zh-CN" sz="2400" dirty="0" err="1"/>
              <a:t>etc</a:t>
            </a:r>
            <a:endParaRPr lang="en-US" altLang="zh-CN" sz="2400" dirty="0"/>
          </a:p>
          <a:p>
            <a:pPr indent="0"/>
            <a:r>
              <a:rPr lang="en-US" altLang="zh-CN" sz="2400" dirty="0"/>
              <a:t> High quality but low speed</a:t>
            </a:r>
            <a:endParaRPr lang="zh-CN" altLang="en-US" sz="2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2710BAE-2B36-4FC0-91E8-93C1CEE8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E19C629-DCCB-4B3E-9824-5BDD3D6B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EA84E64-D2C1-4006-96F9-672D9DD91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55" y="3445496"/>
            <a:ext cx="6745345" cy="291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5CC538-28B4-4D20-904C-012607E7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/>
              <a:t>Dayu</a:t>
            </a:r>
            <a:r>
              <a:rPr lang="en-US" altLang="zh-CN" sz="3200" dirty="0"/>
              <a:t>: High-quality and high-speed Recovery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777CA94-4475-41F0-B253-6AE021844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Centralized scheduler</a:t>
            </a:r>
          </a:p>
          <a:p>
            <a:r>
              <a:rPr lang="en-US" altLang="zh-CN" dirty="0"/>
              <a:t>Timeslot-based scheduling</a:t>
            </a:r>
          </a:p>
          <a:p>
            <a:r>
              <a:rPr lang="en-US" altLang="zh-CN" dirty="0"/>
              <a:t>Four key techniques when scheduling single timeslot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8C3E4E-25A2-4379-BDF2-E384CDB6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D6DABCF-B839-4552-8E4B-658A90051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A6E372E-6AA1-4289-B38C-986815EF3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525" y="3102702"/>
            <a:ext cx="7090949" cy="3074261"/>
          </a:xfrm>
          <a:prstGeom prst="rect">
            <a:avLst/>
          </a:prstGeom>
        </p:spPr>
      </p:pic>
      <p:sp>
        <p:nvSpPr>
          <p:cNvPr id="8" name="箭头: 右 7">
            <a:extLst>
              <a:ext uri="{FF2B5EF4-FFF2-40B4-BE49-F238E27FC236}">
                <a16:creationId xmlns:a16="http://schemas.microsoft.com/office/drawing/2014/main" xmlns="" id="{BB7FF376-0CD6-4093-9AD7-CB4F4C544D8F}"/>
              </a:ext>
            </a:extLst>
          </p:cNvPr>
          <p:cNvSpPr/>
          <p:nvPr/>
        </p:nvSpPr>
        <p:spPr>
          <a:xfrm>
            <a:off x="5804453" y="3612695"/>
            <a:ext cx="1722782" cy="150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20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C4C14B-ABDA-426B-9AF9-60F6722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Timeslot-based Scheduling: Methodology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2B11E57-DBD3-4A18-8227-1D99B2F63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Divide recovery time into fixed-length time slices</a:t>
            </a:r>
          </a:p>
          <a:p>
            <a:r>
              <a:rPr lang="en-US" altLang="zh-CN" dirty="0"/>
              <a:t>Gather the latest information </a:t>
            </a:r>
            <a:r>
              <a:rPr lang="zh-CN" altLang="en-US" dirty="0"/>
              <a:t>→ </a:t>
            </a:r>
            <a:r>
              <a:rPr lang="en-US" altLang="zh-CN" dirty="0"/>
              <a:t>Schedule the tasks</a:t>
            </a:r>
          </a:p>
          <a:p>
            <a:r>
              <a:rPr lang="en-US" altLang="zh-CN" dirty="0"/>
              <a:t>Overlap multiple timeslots: fully use bandwidth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158B5D0-CC33-4A32-AAC4-E424F0A1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EEA03E7-61A6-4DB7-A212-E878621E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B61333F-845C-4C48-8B7F-987A50366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451" y="2861987"/>
            <a:ext cx="7601098" cy="31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3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Overview of Data Recovery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 storage system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59551FBB-A503-42A9-966C-72C51B19C836}"/>
              </a:ext>
            </a:extLst>
          </p:cNvPr>
          <p:cNvCxnSpPr/>
          <p:nvPr/>
        </p:nvCxnSpPr>
        <p:spPr bwMode="auto">
          <a:xfrm flipV="1">
            <a:off x="6279292" y="4363245"/>
            <a:ext cx="0" cy="4032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EBE5AE9-D0E7-4BDC-BAC4-A990CA209AA1}"/>
              </a:ext>
            </a:extLst>
          </p:cNvPr>
          <p:cNvSpPr/>
          <p:nvPr/>
        </p:nvSpPr>
        <p:spPr bwMode="auto">
          <a:xfrm>
            <a:off x="2793244" y="4712503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n 6">
            <a:extLst>
              <a:ext uri="{FF2B5EF4-FFF2-40B4-BE49-F238E27FC236}">
                <a16:creationId xmlns:a16="http://schemas.microsoft.com/office/drawing/2014/main" xmlns="" id="{D77D5FE4-7423-46E1-B78E-3119157CF69B}"/>
              </a:ext>
            </a:extLst>
          </p:cNvPr>
          <p:cNvSpPr/>
          <p:nvPr/>
        </p:nvSpPr>
        <p:spPr>
          <a:xfrm>
            <a:off x="30026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9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95137BB0-8C1D-4EB4-8C81-10DC1C15BE3B}"/>
              </a:ext>
            </a:extLst>
          </p:cNvPr>
          <p:cNvCxnSpPr>
            <a:stCxn id="9" idx="2"/>
            <a:endCxn id="8" idx="1"/>
          </p:cNvCxnSpPr>
          <p:nvPr/>
        </p:nvCxnSpPr>
        <p:spPr>
          <a:xfrm flipH="1">
            <a:off x="32267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9">
            <a:extLst>
              <a:ext uri="{FF2B5EF4-FFF2-40B4-BE49-F238E27FC236}">
                <a16:creationId xmlns:a16="http://schemas.microsoft.com/office/drawing/2014/main" xmlns="" id="{42EAB0D4-6E17-4BF1-BD49-4FBA88B92E90}"/>
              </a:ext>
            </a:extLst>
          </p:cNvPr>
          <p:cNvSpPr/>
          <p:nvPr/>
        </p:nvSpPr>
        <p:spPr>
          <a:xfrm>
            <a:off x="35360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DBAA65D3-1868-46C2-9A0E-4A3B11E3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3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xmlns="" id="{40E45713-A38C-442A-BDF8-F89DD7B2A8DD}"/>
              </a:ext>
            </a:extLst>
          </p:cNvPr>
          <p:cNvCxnSpPr>
            <a:stCxn id="12" idx="2"/>
            <a:endCxn id="11" idx="1"/>
          </p:cNvCxnSpPr>
          <p:nvPr/>
        </p:nvCxnSpPr>
        <p:spPr>
          <a:xfrm flipH="1">
            <a:off x="37601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2">
            <a:extLst>
              <a:ext uri="{FF2B5EF4-FFF2-40B4-BE49-F238E27FC236}">
                <a16:creationId xmlns:a16="http://schemas.microsoft.com/office/drawing/2014/main" xmlns="" id="{E4DFF818-D1B2-4F3A-B289-A849D00182A4}"/>
              </a:ext>
            </a:extLst>
          </p:cNvPr>
          <p:cNvSpPr/>
          <p:nvPr/>
        </p:nvSpPr>
        <p:spPr>
          <a:xfrm>
            <a:off x="40694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2932638D-7AE5-4425-B61D-5A728850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7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xmlns="" id="{42D0B6AC-5023-4937-BEBB-01912D1A424E}"/>
              </a:ext>
            </a:extLst>
          </p:cNvPr>
          <p:cNvCxnSpPr>
            <a:stCxn id="15" idx="2"/>
            <a:endCxn id="14" idx="1"/>
          </p:cNvCxnSpPr>
          <p:nvPr/>
        </p:nvCxnSpPr>
        <p:spPr>
          <a:xfrm flipH="1">
            <a:off x="42935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n 15">
            <a:extLst>
              <a:ext uri="{FF2B5EF4-FFF2-40B4-BE49-F238E27FC236}">
                <a16:creationId xmlns:a16="http://schemas.microsoft.com/office/drawing/2014/main" xmlns="" id="{A1312408-271F-4120-818F-CE4FEBB0A943}"/>
              </a:ext>
            </a:extLst>
          </p:cNvPr>
          <p:cNvSpPr/>
          <p:nvPr/>
        </p:nvSpPr>
        <p:spPr>
          <a:xfrm>
            <a:off x="55172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BDC3CF7C-D570-4625-9B6E-AC97BF80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5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xmlns="" id="{C42BF3BB-E322-4538-93A4-3E4D39339088}"/>
              </a:ext>
            </a:extLst>
          </p:cNvPr>
          <p:cNvCxnSpPr>
            <a:stCxn id="18" idx="2"/>
            <a:endCxn id="17" idx="1"/>
          </p:cNvCxnSpPr>
          <p:nvPr/>
        </p:nvCxnSpPr>
        <p:spPr>
          <a:xfrm flipH="1">
            <a:off x="57413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8">
            <a:extLst>
              <a:ext uri="{FF2B5EF4-FFF2-40B4-BE49-F238E27FC236}">
                <a16:creationId xmlns:a16="http://schemas.microsoft.com/office/drawing/2014/main" xmlns="" id="{3E32C575-9A81-47ED-A7AC-C6857B3C5D47}"/>
              </a:ext>
            </a:extLst>
          </p:cNvPr>
          <p:cNvSpPr/>
          <p:nvPr/>
        </p:nvSpPr>
        <p:spPr>
          <a:xfrm>
            <a:off x="60506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C938CDB6-0552-47E3-8E7A-FEDA165B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29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xmlns="" id="{CF8CC7EC-ACE0-477D-A1F8-8988D22D59DB}"/>
              </a:ext>
            </a:extLst>
          </p:cNvPr>
          <p:cNvCxnSpPr>
            <a:stCxn id="21" idx="2"/>
            <a:endCxn id="20" idx="1"/>
          </p:cNvCxnSpPr>
          <p:nvPr/>
        </p:nvCxnSpPr>
        <p:spPr>
          <a:xfrm flipH="1">
            <a:off x="62747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1">
            <a:extLst>
              <a:ext uri="{FF2B5EF4-FFF2-40B4-BE49-F238E27FC236}">
                <a16:creationId xmlns:a16="http://schemas.microsoft.com/office/drawing/2014/main" xmlns="" id="{767EB384-1374-4B99-8D84-704CF9E33FD8}"/>
              </a:ext>
            </a:extLst>
          </p:cNvPr>
          <p:cNvSpPr/>
          <p:nvPr/>
        </p:nvSpPr>
        <p:spPr>
          <a:xfrm>
            <a:off x="65840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BCC29242-1877-4CF7-B8EF-EC35CC5A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3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xmlns="" id="{1E63C684-50AB-4FA8-BF00-79D37758650E}"/>
              </a:ext>
            </a:extLst>
          </p:cNvPr>
          <p:cNvCxnSpPr>
            <a:stCxn id="24" idx="2"/>
            <a:endCxn id="23" idx="1"/>
          </p:cNvCxnSpPr>
          <p:nvPr/>
        </p:nvCxnSpPr>
        <p:spPr>
          <a:xfrm flipH="1">
            <a:off x="68081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4">
            <a:extLst>
              <a:ext uri="{FF2B5EF4-FFF2-40B4-BE49-F238E27FC236}">
                <a16:creationId xmlns:a16="http://schemas.microsoft.com/office/drawing/2014/main" xmlns="" id="{8B4411CA-3716-4DD0-AD76-215F9CBAE8E4}"/>
              </a:ext>
            </a:extLst>
          </p:cNvPr>
          <p:cNvSpPr/>
          <p:nvPr/>
        </p:nvSpPr>
        <p:spPr>
          <a:xfrm>
            <a:off x="81080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E61DCF98-CE63-4FE0-8A2D-7430B3AD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3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xmlns="" id="{301FCF89-8A00-4D79-BFF1-02D3395A0FE3}"/>
              </a:ext>
            </a:extLst>
          </p:cNvPr>
          <p:cNvCxnSpPr>
            <a:stCxn id="27" idx="2"/>
            <a:endCxn id="26" idx="1"/>
          </p:cNvCxnSpPr>
          <p:nvPr/>
        </p:nvCxnSpPr>
        <p:spPr>
          <a:xfrm flipH="1">
            <a:off x="83321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7">
            <a:extLst>
              <a:ext uri="{FF2B5EF4-FFF2-40B4-BE49-F238E27FC236}">
                <a16:creationId xmlns:a16="http://schemas.microsoft.com/office/drawing/2014/main" xmlns="" id="{B7DBFE2A-A67D-427A-B66F-A0131A69631F}"/>
              </a:ext>
            </a:extLst>
          </p:cNvPr>
          <p:cNvSpPr/>
          <p:nvPr/>
        </p:nvSpPr>
        <p:spPr>
          <a:xfrm>
            <a:off x="86414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09A4FDF0-8BDF-4585-84BB-009793CD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37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29">
            <a:extLst>
              <a:ext uri="{FF2B5EF4-FFF2-40B4-BE49-F238E27FC236}">
                <a16:creationId xmlns:a16="http://schemas.microsoft.com/office/drawing/2014/main" xmlns="" id="{FC002201-8609-4B52-81C5-CDD8A92ED4B0}"/>
              </a:ext>
            </a:extLst>
          </p:cNvPr>
          <p:cNvCxnSpPr>
            <a:stCxn id="30" idx="2"/>
            <a:endCxn id="29" idx="1"/>
          </p:cNvCxnSpPr>
          <p:nvPr/>
        </p:nvCxnSpPr>
        <p:spPr>
          <a:xfrm flipH="1">
            <a:off x="88655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0">
            <a:extLst>
              <a:ext uri="{FF2B5EF4-FFF2-40B4-BE49-F238E27FC236}">
                <a16:creationId xmlns:a16="http://schemas.microsoft.com/office/drawing/2014/main" xmlns="" id="{A169BDB5-AEC4-4F63-BF8F-B3491FDC0765}"/>
              </a:ext>
            </a:extLst>
          </p:cNvPr>
          <p:cNvSpPr/>
          <p:nvPr/>
        </p:nvSpPr>
        <p:spPr>
          <a:xfrm>
            <a:off x="91748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63754F90-9421-4D37-B5A9-64D7F382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71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2">
            <a:extLst>
              <a:ext uri="{FF2B5EF4-FFF2-40B4-BE49-F238E27FC236}">
                <a16:creationId xmlns:a16="http://schemas.microsoft.com/office/drawing/2014/main" xmlns="" id="{316D2FD3-F161-417D-919E-3D32F743FA45}"/>
              </a:ext>
            </a:extLst>
          </p:cNvPr>
          <p:cNvCxnSpPr>
            <a:stCxn id="33" idx="2"/>
            <a:endCxn id="32" idx="1"/>
          </p:cNvCxnSpPr>
          <p:nvPr/>
        </p:nvCxnSpPr>
        <p:spPr>
          <a:xfrm flipH="1">
            <a:off x="93989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xmlns="" id="{86EA7667-AB52-413F-98FE-26597314B2C5}"/>
              </a:ext>
            </a:extLst>
          </p:cNvPr>
          <p:cNvSpPr/>
          <p:nvPr/>
        </p:nvSpPr>
        <p:spPr bwMode="auto">
          <a:xfrm>
            <a:off x="5307844" y="4766474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34">
            <a:extLst>
              <a:ext uri="{FF2B5EF4-FFF2-40B4-BE49-F238E27FC236}">
                <a16:creationId xmlns:a16="http://schemas.microsoft.com/office/drawing/2014/main" xmlns="" id="{2E61B2B3-6504-4601-B231-32C032CFF632}"/>
              </a:ext>
            </a:extLst>
          </p:cNvPr>
          <p:cNvSpPr/>
          <p:nvPr/>
        </p:nvSpPr>
        <p:spPr bwMode="auto">
          <a:xfrm>
            <a:off x="7879492" y="4766474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xmlns="" id="{5F81B3CD-65CA-4063-BB0D-53595099BA8C}"/>
              </a:ext>
            </a:extLst>
          </p:cNvPr>
          <p:cNvSpPr/>
          <p:nvPr/>
        </p:nvSpPr>
        <p:spPr bwMode="auto">
          <a:xfrm>
            <a:off x="4755292" y="4156874"/>
            <a:ext cx="304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Network core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5" name="标注: 线形 5">
            <a:extLst>
              <a:ext uri="{FF2B5EF4-FFF2-40B4-BE49-F238E27FC236}">
                <a16:creationId xmlns:a16="http://schemas.microsoft.com/office/drawing/2014/main" xmlns="" id="{5ACE680C-BB0F-4888-96AE-286CA0FC0721}"/>
              </a:ext>
            </a:extLst>
          </p:cNvPr>
          <p:cNvSpPr/>
          <p:nvPr/>
        </p:nvSpPr>
        <p:spPr>
          <a:xfrm>
            <a:off x="1666875" y="4617015"/>
            <a:ext cx="841527" cy="467166"/>
          </a:xfrm>
          <a:prstGeom prst="borderCallout1">
            <a:avLst>
              <a:gd name="adj1" fmla="val 53103"/>
              <a:gd name="adj2" fmla="val 100714"/>
              <a:gd name="adj3" fmla="val 83956"/>
              <a:gd name="adj4" fmla="val 137148"/>
            </a:avLst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Gill Sans MT" panose="020B0502020104020203" pitchFamily="34" charset="0"/>
              </a:rPr>
              <a:t>Rack</a:t>
            </a:r>
            <a:endParaRPr lang="zh-CN" alt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76" name="标注: 线形 5">
            <a:extLst>
              <a:ext uri="{FF2B5EF4-FFF2-40B4-BE49-F238E27FC236}">
                <a16:creationId xmlns:a16="http://schemas.microsoft.com/office/drawing/2014/main" xmlns="" id="{5ACE680C-BB0F-4888-96AE-286CA0FC0721}"/>
              </a:ext>
            </a:extLst>
          </p:cNvPr>
          <p:cNvSpPr/>
          <p:nvPr/>
        </p:nvSpPr>
        <p:spPr>
          <a:xfrm>
            <a:off x="647700" y="5339350"/>
            <a:ext cx="1860702" cy="467166"/>
          </a:xfrm>
          <a:prstGeom prst="borderCallout1">
            <a:avLst>
              <a:gd name="adj1" fmla="val 53103"/>
              <a:gd name="adj2" fmla="val 100714"/>
              <a:gd name="adj3" fmla="val 18711"/>
              <a:gd name="adj4" fmla="val 126403"/>
            </a:avLst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DataNode</a:t>
            </a:r>
            <a:endParaRPr lang="zh-CN" alt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3" name="标注: 线形 5">
            <a:extLst>
              <a:ext uri="{FF2B5EF4-FFF2-40B4-BE49-F238E27FC236}">
                <a16:creationId xmlns:a16="http://schemas.microsoft.com/office/drawing/2014/main" xmlns="" id="{5ACE680C-BB0F-4888-96AE-286CA0FC0721}"/>
              </a:ext>
            </a:extLst>
          </p:cNvPr>
          <p:cNvSpPr/>
          <p:nvPr/>
        </p:nvSpPr>
        <p:spPr>
          <a:xfrm>
            <a:off x="10196859" y="3689708"/>
            <a:ext cx="1860702" cy="467166"/>
          </a:xfrm>
          <a:prstGeom prst="borderCallout1">
            <a:avLst>
              <a:gd name="adj1" fmla="val 57655"/>
              <a:gd name="adj2" fmla="val 143"/>
              <a:gd name="adj3" fmla="val -31360"/>
              <a:gd name="adj4" fmla="val -9597"/>
            </a:avLst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NameNode</a:t>
            </a:r>
            <a:endParaRPr lang="zh-CN" alt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1540" y="274990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50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C4C14B-ABDA-426B-9AF9-60F6722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Timeslot-based Scheduling: Methodology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2B11E57-DBD3-4A18-8227-1D99B2F63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Reduce the computation overhead: only schedule some tasks in one timeslot</a:t>
            </a:r>
          </a:p>
          <a:p>
            <a:r>
              <a:rPr lang="en-US" altLang="zh-CN" dirty="0"/>
              <a:t>Cope with dynamic foreground traffic: adjust in next timeslot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158B5D0-CC33-4A32-AAC4-E424F0A1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EEA03E7-61A6-4DB7-A212-E878621E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706E4A9-2679-4412-B7D0-801342198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451" y="2861987"/>
            <a:ext cx="7601098" cy="310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42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79170D-D7BD-44DB-B561-823C10E3E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Scheduling in One Timeslot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88A7281-6683-498F-AB63-253A01A7D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13837"/>
            <a:ext cx="10624929" cy="49631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/>
              <a:t>For each task:</a:t>
            </a:r>
          </a:p>
          <a:p>
            <a:pPr marL="720000" indent="0">
              <a:buFont typeface="+mj-ea"/>
              <a:buAutoNum type="circleNumDbPlain"/>
            </a:pPr>
            <a:r>
              <a:rPr lang="en-US" altLang="zh-CN" dirty="0"/>
              <a:t> Choose a source node for each recovery task</a:t>
            </a:r>
          </a:p>
          <a:p>
            <a:pPr marL="720000" indent="0">
              <a:buFont typeface="+mj-ea"/>
              <a:buAutoNum type="circleNumDbPlain"/>
            </a:pPr>
            <a:r>
              <a:rPr lang="en-US" altLang="zh-CN" dirty="0"/>
              <a:t> Choose a destination node for each recovery task</a:t>
            </a:r>
          </a:p>
          <a:p>
            <a:pPr marL="720000" indent="0">
              <a:buFont typeface="+mj-ea"/>
              <a:buAutoNum type="circleNumDbPlain"/>
            </a:pPr>
            <a:r>
              <a:rPr lang="en-US" altLang="zh-CN" dirty="0"/>
              <a:t> Allocate a bandwidth (rate) for each recovery task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Four techniques during </a:t>
            </a:r>
            <a:r>
              <a:rPr lang="en-US" altLang="zh-CN" dirty="0" err="1"/>
              <a:t>Dayu’s</a:t>
            </a:r>
            <a:r>
              <a:rPr lang="en-US" altLang="zh-CN" dirty="0"/>
              <a:t> </a:t>
            </a:r>
            <a:r>
              <a:rPr lang="en-US" altLang="zh-CN"/>
              <a:t>scheduling:</a:t>
            </a:r>
            <a:endParaRPr lang="en-US" altLang="zh-CN" dirty="0"/>
          </a:p>
          <a:p>
            <a:r>
              <a:rPr lang="en-US" altLang="zh-CN" dirty="0"/>
              <a:t>Bucket convex hull optimization to choose the source and destination(</a:t>
            </a:r>
            <a:r>
              <a:rPr lang="en-US" altLang="zh-CN" dirty="0">
                <a:solidFill>
                  <a:srgbClr val="00B0F0"/>
                </a:solidFill>
              </a:rPr>
              <a:t>①②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Underemployed node recognition to adjust the task priority (</a:t>
            </a:r>
            <a:r>
              <a:rPr lang="en-US" altLang="zh-CN" dirty="0">
                <a:solidFill>
                  <a:srgbClr val="00B0F0"/>
                </a:solidFill>
              </a:rPr>
              <a:t>①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Iterative WSS algorithm to assign bandwidth (</a:t>
            </a:r>
            <a:r>
              <a:rPr lang="en-US" altLang="zh-CN" dirty="0">
                <a:solidFill>
                  <a:srgbClr val="00B0F0"/>
                </a:solidFill>
              </a:rPr>
              <a:t>③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Heuristic algorithm to minimize the cost of re-scheduling straggles 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2886726-121F-4BF1-86D3-D0E6994D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3B2C7DF-F224-4CB7-8976-97A184DE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2469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507369-045F-43C8-B1DD-C8D67484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Tech1: Choose the Source and Destination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3AC9474D-AD20-4BB8-BE02-1D2B048579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3837"/>
                <a:ext cx="10515600" cy="496312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Principle:</a:t>
                </a:r>
              </a:p>
              <a:p>
                <a:pPr indent="0"/>
                <a:r>
                  <a:rPr lang="en-US" altLang="zh-CN" dirty="0"/>
                  <a:t> </a:t>
                </a:r>
                <a:r>
                  <a:rPr lang="en-US" altLang="zh-CN" sz="2400" dirty="0"/>
                  <a:t>For each task and each node, compute</a:t>
                </a:r>
              </a:p>
              <a:p>
                <a:pPr indent="0" algn="ctr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CN" sz="4000" dirty="0"/>
              </a:p>
              <a:p>
                <a:pPr marL="230400" indent="0"/>
                <a:r>
                  <a:rPr lang="zh-CN" altLang="en-US" dirty="0"/>
                  <a:t> </a:t>
                </a:r>
                <a:r>
                  <a:rPr lang="en-US" altLang="zh-CN" sz="2400" dirty="0"/>
                  <a:t>For each task, find the node with minimal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altLang="zh-CN" sz="2400" dirty="0"/>
                  <a:t> (expected completion time)</a:t>
                </a:r>
              </a:p>
              <a:p>
                <a:pPr marL="0" indent="0"/>
                <a:r>
                  <a:rPr lang="en-US" altLang="zh-CN" dirty="0"/>
                  <a:t> Choose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source</a:t>
                </a:r>
                <a:r>
                  <a:rPr lang="en-US" altLang="zh-CN" dirty="0"/>
                  <a:t>:</a:t>
                </a:r>
              </a:p>
              <a:p>
                <a:pPr marL="230400" indent="0"/>
                <a:r>
                  <a:rPr lang="zh-CN" altLang="en-US" sz="2400" dirty="0"/>
                  <a:t> </a:t>
                </a:r>
                <a:r>
                  <a:rPr lang="en-US" altLang="zh-CN" sz="2400" dirty="0"/>
                  <a:t>Usually there are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2 candidates</a:t>
                </a:r>
                <a:r>
                  <a:rPr lang="en-US" altLang="zh-CN" sz="2400" dirty="0"/>
                  <a:t>, choose the one with smaller expected finish time</a:t>
                </a:r>
              </a:p>
              <a:p>
                <a:pPr marL="230400" indent="0"/>
                <a:r>
                  <a:rPr lang="en-US" altLang="zh-CN" sz="2400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𝑡𝑖𝑚𝑒𝑠𝑙𝑜𝑡</m:t>
                        </m:r>
                      </m:sub>
                    </m:sSub>
                  </m:oMath>
                </a14:m>
                <a:r>
                  <a:rPr lang="en-US" altLang="zh-CN" sz="2400" dirty="0"/>
                  <a:t>, drop this task in current timeslot</a:t>
                </a:r>
              </a:p>
              <a:p>
                <a:r>
                  <a:rPr lang="en-US" altLang="zh-CN" dirty="0"/>
                  <a:t>Choose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destination</a:t>
                </a:r>
                <a:r>
                  <a:rPr lang="en-US" altLang="zh-CN" dirty="0"/>
                  <a:t>:</a:t>
                </a:r>
              </a:p>
              <a:p>
                <a:pPr indent="0"/>
                <a:r>
                  <a:rPr lang="en-US" altLang="zh-CN" sz="2400" dirty="0"/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Thousands of candidates</a:t>
                </a:r>
                <a:r>
                  <a:rPr lang="en-US" altLang="zh-CN" sz="2400" dirty="0"/>
                  <a:t>, scan them all is time consuming</a:t>
                </a:r>
              </a:p>
              <a:p>
                <a:pPr indent="0"/>
                <a:r>
                  <a:rPr lang="en-US" altLang="zh-CN" sz="2400" dirty="0"/>
                  <a:t> Bucket convex hull optimization</a:t>
                </a:r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AC9474D-AD20-4BB8-BE02-1D2B048579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3837"/>
                <a:ext cx="10515600" cy="4963126"/>
              </a:xfrm>
              <a:blipFill>
                <a:blip r:embed="rId2"/>
                <a:stretch>
                  <a:fillRect l="-1043" t="-2948" r="-870" b="-6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45B14E9-8F4C-48E7-909D-C0207E24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F0FFFFA-B5A9-40EE-9FAB-09153CA5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标注: 线形 5">
            <a:extLst>
              <a:ext uri="{FF2B5EF4-FFF2-40B4-BE49-F238E27FC236}">
                <a16:creationId xmlns:a16="http://schemas.microsoft.com/office/drawing/2014/main" xmlns="" id="{5ACE680C-BB0F-4888-96AE-286CA0FC0721}"/>
              </a:ext>
            </a:extLst>
          </p:cNvPr>
          <p:cNvSpPr/>
          <p:nvPr/>
        </p:nvSpPr>
        <p:spPr>
          <a:xfrm>
            <a:off x="7194604" y="1707487"/>
            <a:ext cx="1469335" cy="467166"/>
          </a:xfrm>
          <a:prstGeom prst="borderCallout1">
            <a:avLst>
              <a:gd name="adj1" fmla="val 49025"/>
              <a:gd name="adj2" fmla="val -1062"/>
              <a:gd name="adj3" fmla="val 112500"/>
              <a:gd name="adj4" fmla="val -38333"/>
            </a:avLst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Gill Sans MT" panose="020B0502020104020203" pitchFamily="34" charset="0"/>
              </a:rPr>
              <a:t>Size of task</a:t>
            </a:r>
            <a:endParaRPr lang="zh-CN" alt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标注: 线形 6">
            <a:extLst>
              <a:ext uri="{FF2B5EF4-FFF2-40B4-BE49-F238E27FC236}">
                <a16:creationId xmlns:a16="http://schemas.microsoft.com/office/drawing/2014/main" xmlns="" id="{9FA98163-FD3B-45F5-8CC7-83F9CD340CA2}"/>
              </a:ext>
            </a:extLst>
          </p:cNvPr>
          <p:cNvSpPr/>
          <p:nvPr/>
        </p:nvSpPr>
        <p:spPr>
          <a:xfrm>
            <a:off x="7194604" y="2434720"/>
            <a:ext cx="3595317" cy="467166"/>
          </a:xfrm>
          <a:prstGeom prst="borderCallout1">
            <a:avLst>
              <a:gd name="adj1" fmla="val 58811"/>
              <a:gd name="adj2" fmla="val -427"/>
              <a:gd name="adj3" fmla="val 58673"/>
              <a:gd name="adj4" fmla="val -19894"/>
            </a:avLst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Gill Sans MT" panose="020B0502020104020203" pitchFamily="34" charset="0"/>
              </a:rPr>
              <a:t>Available bandwidth of the node</a:t>
            </a:r>
            <a:endParaRPr lang="zh-CN" alt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标注: 线形 7">
            <a:extLst>
              <a:ext uri="{FF2B5EF4-FFF2-40B4-BE49-F238E27FC236}">
                <a16:creationId xmlns:a16="http://schemas.microsoft.com/office/drawing/2014/main" xmlns="" id="{6816894D-5E00-4127-91BB-162CF8B1C43B}"/>
              </a:ext>
            </a:extLst>
          </p:cNvPr>
          <p:cNvSpPr/>
          <p:nvPr/>
        </p:nvSpPr>
        <p:spPr>
          <a:xfrm>
            <a:off x="1589928" y="2174653"/>
            <a:ext cx="3595317" cy="610270"/>
          </a:xfrm>
          <a:prstGeom prst="borderCallout1">
            <a:avLst>
              <a:gd name="adj1" fmla="val 44131"/>
              <a:gd name="adj2" fmla="val 100669"/>
              <a:gd name="adj3" fmla="val 21281"/>
              <a:gd name="adj4" fmla="val 118080"/>
            </a:avLst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  <a:latin typeface="Gill Sans MT" panose="020B0502020104020203" pitchFamily="34" charset="0"/>
              </a:rPr>
              <a:t>Accumulated size of assigned task to the node</a:t>
            </a:r>
            <a:endParaRPr lang="zh-CN" alt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228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DA3572-976A-4DEB-9EE3-7A714C44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Tech1: Bucket Convex Hull Optimization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189EA151-20FD-4378-A30E-6DE7D3DC98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Principle</a:t>
                </a:r>
              </a:p>
              <a:p>
                <a:pPr indent="0"/>
                <a:r>
                  <a:rPr lang="en-US" altLang="zh-CN" dirty="0"/>
                  <a:t> </a:t>
                </a:r>
                <a:r>
                  <a:rPr lang="en-US" altLang="zh-CN" sz="2400" dirty="0"/>
                  <a:t>For each task, scan all candidates to find the one with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pPr indent="0"/>
                <a:r>
                  <a:rPr lang="en-US" altLang="zh-CN" sz="2400" dirty="0"/>
                  <a:t>Where </a:t>
                </a:r>
                <a:r>
                  <a:rPr lang="en-US" altLang="zh-CN" sz="2400" i="1" dirty="0"/>
                  <a:t>c</a:t>
                </a:r>
                <a:r>
                  <a:rPr lang="en-US" altLang="zh-CN" sz="2400" dirty="0"/>
                  <a:t> is accumulated size of assigned task to the node, </a:t>
                </a:r>
                <a:r>
                  <a:rPr lang="en-US" altLang="zh-CN" sz="2400" i="1" dirty="0"/>
                  <a:t>B </a:t>
                </a:r>
                <a:r>
                  <a:rPr lang="en-US" altLang="zh-CN" sz="2400" dirty="0"/>
                  <a:t>is available bandwidth of the node, </a:t>
                </a:r>
                <a:r>
                  <a:rPr lang="en-US" altLang="zh-CN" sz="2400" i="1" dirty="0"/>
                  <a:t>s </a:t>
                </a:r>
                <a:r>
                  <a:rPr lang="en-US" altLang="zh-CN" sz="2400" dirty="0"/>
                  <a:t>is the size of the task</a:t>
                </a:r>
              </a:p>
              <a:p>
                <a:r>
                  <a:rPr lang="en-US" altLang="zh-CN" dirty="0"/>
                  <a:t>Methodology:</a:t>
                </a:r>
              </a:p>
              <a:p>
                <a:pPr indent="0"/>
                <a:r>
                  <a:rPr lang="en-US" altLang="zh-CN" sz="2400" dirty="0"/>
                  <a:t> Build convex hull, then find the best node on convex shell through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binary search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9EA151-20FD-4378-A30E-6DE7D3DC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11" r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54C8FA-8869-491A-8A91-9DF11AEF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43C1CC0-C190-4EE7-987D-E6B86E75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xmlns="" id="{83E63882-CC4F-4A5C-BC68-1B6E66807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53225" y="1865312"/>
            <a:ext cx="40195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81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DA3572-976A-4DEB-9EE3-7A714C44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Tech1: Bucket Convex Hull Optimization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189EA151-20FD-4378-A30E-6DE7D3DC98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Principle</a:t>
                </a:r>
              </a:p>
              <a:p>
                <a:pPr indent="0"/>
                <a:r>
                  <a:rPr lang="en-US" altLang="zh-CN" dirty="0"/>
                  <a:t> </a:t>
                </a:r>
                <a:r>
                  <a:rPr lang="en-US" altLang="zh-CN" sz="2400" dirty="0"/>
                  <a:t>For each task, scan all candidates to find the one with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pPr indent="0"/>
                <a:r>
                  <a:rPr lang="en-US" altLang="zh-CN" sz="2400" dirty="0"/>
                  <a:t>Where </a:t>
                </a:r>
                <a:r>
                  <a:rPr lang="en-US" altLang="zh-CN" sz="2400" i="1" dirty="0"/>
                  <a:t>c</a:t>
                </a:r>
                <a:r>
                  <a:rPr lang="en-US" altLang="zh-CN" sz="2400" dirty="0"/>
                  <a:t> is accumulated size of assigned task to the node, </a:t>
                </a:r>
                <a:r>
                  <a:rPr lang="en-US" altLang="zh-CN" sz="2400" i="1" dirty="0"/>
                  <a:t>B </a:t>
                </a:r>
                <a:r>
                  <a:rPr lang="en-US" altLang="zh-CN" sz="2400" dirty="0"/>
                  <a:t>is available bandwidth of the node, </a:t>
                </a:r>
                <a:r>
                  <a:rPr lang="en-US" altLang="zh-CN" sz="2400" i="1" dirty="0"/>
                  <a:t>s </a:t>
                </a:r>
                <a:r>
                  <a:rPr lang="en-US" altLang="zh-CN" sz="2400" dirty="0"/>
                  <a:t>is the size of the task</a:t>
                </a:r>
              </a:p>
              <a:p>
                <a:r>
                  <a:rPr lang="en-US" altLang="zh-CN" dirty="0"/>
                  <a:t>Methodology:</a:t>
                </a:r>
              </a:p>
              <a:p>
                <a:pPr indent="0"/>
                <a:r>
                  <a:rPr lang="en-US" altLang="zh-CN" sz="2400" dirty="0"/>
                  <a:t> Build convex hull, then find the best node on convex shell through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binary search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9EA151-20FD-4378-A30E-6DE7D3DC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11" r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54C8FA-8869-491A-8A91-9DF11AEF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43C1CC0-C190-4EE7-987D-E6B86E75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xmlns="" id="{2B368E03-0020-402C-B5B4-94A02C03E0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6062" y="1889125"/>
            <a:ext cx="43338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0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DA3572-976A-4DEB-9EE3-7A714C44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Tech1: Bucket Convex Hull Optimization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189EA151-20FD-4378-A30E-6DE7D3DC98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Principle</a:t>
                </a:r>
              </a:p>
              <a:p>
                <a:pPr indent="0"/>
                <a:r>
                  <a:rPr lang="en-US" altLang="zh-CN" dirty="0"/>
                  <a:t> </a:t>
                </a:r>
                <a:r>
                  <a:rPr lang="en-US" altLang="zh-CN" sz="2400" dirty="0"/>
                  <a:t>For each task, scan all candidates to find the one with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pPr indent="0"/>
                <a:r>
                  <a:rPr lang="en-US" altLang="zh-CN" sz="2400" dirty="0"/>
                  <a:t>Where </a:t>
                </a:r>
                <a:r>
                  <a:rPr lang="en-US" altLang="zh-CN" sz="2400" i="1" dirty="0"/>
                  <a:t>c</a:t>
                </a:r>
                <a:r>
                  <a:rPr lang="en-US" altLang="zh-CN" sz="2400" dirty="0"/>
                  <a:t> is accumulated size of assigned task to the node, </a:t>
                </a:r>
                <a:r>
                  <a:rPr lang="en-US" altLang="zh-CN" sz="2400" i="1" dirty="0"/>
                  <a:t>B </a:t>
                </a:r>
                <a:r>
                  <a:rPr lang="en-US" altLang="zh-CN" sz="2400" dirty="0"/>
                  <a:t>is available bandwidth of the node, </a:t>
                </a:r>
                <a:r>
                  <a:rPr lang="en-US" altLang="zh-CN" sz="2400" i="1" dirty="0"/>
                  <a:t>s </a:t>
                </a:r>
                <a:r>
                  <a:rPr lang="en-US" altLang="zh-CN" sz="2400" dirty="0"/>
                  <a:t>is the size of the task</a:t>
                </a:r>
              </a:p>
              <a:p>
                <a:r>
                  <a:rPr lang="en-US" altLang="zh-CN" dirty="0"/>
                  <a:t>Methodology:</a:t>
                </a:r>
              </a:p>
              <a:p>
                <a:pPr indent="0"/>
                <a:r>
                  <a:rPr lang="en-US" altLang="zh-CN" sz="2400" dirty="0"/>
                  <a:t> Build convex hull, then find the best node on convex shell through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binary search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9EA151-20FD-4378-A30E-6DE7D3DC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11" r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54C8FA-8869-491A-8A91-9DF11AEF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43C1CC0-C190-4EE7-987D-E6B86E75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xmlns="" id="{51501592-55DC-4034-B11A-E035B3DB2A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1300" y="1917700"/>
            <a:ext cx="43434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69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DA3572-976A-4DEB-9EE3-7A714C44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Tech1: Bucket Convex Hull Optimization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189EA151-20FD-4378-A30E-6DE7D3DC98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Principle</a:t>
                </a:r>
              </a:p>
              <a:p>
                <a:pPr indent="0"/>
                <a:r>
                  <a:rPr lang="en-US" altLang="zh-CN" dirty="0"/>
                  <a:t> </a:t>
                </a:r>
                <a:r>
                  <a:rPr lang="en-US" altLang="zh-CN" sz="2400" dirty="0"/>
                  <a:t>For each task, scan all candidates to find the one with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pPr indent="0"/>
                <a:r>
                  <a:rPr lang="en-US" altLang="zh-CN" sz="2400" dirty="0"/>
                  <a:t>Where </a:t>
                </a:r>
                <a:r>
                  <a:rPr lang="en-US" altLang="zh-CN" sz="2400" i="1" dirty="0"/>
                  <a:t>c</a:t>
                </a:r>
                <a:r>
                  <a:rPr lang="en-US" altLang="zh-CN" sz="2400" dirty="0"/>
                  <a:t> is accumulated size of assigned task to the node, </a:t>
                </a:r>
                <a:r>
                  <a:rPr lang="en-US" altLang="zh-CN" sz="2400" i="1" dirty="0"/>
                  <a:t>B </a:t>
                </a:r>
                <a:r>
                  <a:rPr lang="en-US" altLang="zh-CN" sz="2400" dirty="0"/>
                  <a:t>is available bandwidth of the node, </a:t>
                </a:r>
                <a:r>
                  <a:rPr lang="en-US" altLang="zh-CN" sz="2400" i="1" dirty="0"/>
                  <a:t>s </a:t>
                </a:r>
                <a:r>
                  <a:rPr lang="en-US" altLang="zh-CN" sz="2400" dirty="0"/>
                  <a:t>is the size of the task</a:t>
                </a:r>
              </a:p>
              <a:p>
                <a:r>
                  <a:rPr lang="en-US" altLang="zh-CN" dirty="0"/>
                  <a:t>Methodology:</a:t>
                </a:r>
              </a:p>
              <a:p>
                <a:pPr indent="0"/>
                <a:r>
                  <a:rPr lang="en-US" altLang="zh-CN" sz="2400" dirty="0"/>
                  <a:t> Build convex hull, then find the best node on convex shell through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binary search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9EA151-20FD-4378-A30E-6DE7D3DC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11" r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54C8FA-8869-491A-8A91-9DF11AEF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43C1CC0-C190-4EE7-987D-E6B86E75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xmlns="" id="{2926D8FE-EAB6-4A9E-92E7-4E3C9A0116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6537" y="1893887"/>
            <a:ext cx="43529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75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DA3572-976A-4DEB-9EE3-7A714C44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Tech1: Bucket Convex Hull Optimization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189EA151-20FD-4378-A30E-6DE7D3DC98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Principle</a:t>
                </a:r>
              </a:p>
              <a:p>
                <a:pPr indent="0"/>
                <a:r>
                  <a:rPr lang="en-US" altLang="zh-CN" dirty="0"/>
                  <a:t> </a:t>
                </a:r>
                <a:r>
                  <a:rPr lang="en-US" altLang="zh-CN" sz="2400" dirty="0"/>
                  <a:t>For each task, scan all candidates to find the one with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pPr indent="0"/>
                <a:r>
                  <a:rPr lang="en-US" altLang="zh-CN" sz="2400" dirty="0"/>
                  <a:t>Where </a:t>
                </a:r>
                <a:r>
                  <a:rPr lang="en-US" altLang="zh-CN" sz="2400" i="1" dirty="0"/>
                  <a:t>c</a:t>
                </a:r>
                <a:r>
                  <a:rPr lang="en-US" altLang="zh-CN" sz="2400" dirty="0"/>
                  <a:t> is accumulated size of assigned task to the node, </a:t>
                </a:r>
                <a:r>
                  <a:rPr lang="en-US" altLang="zh-CN" sz="2400" i="1" dirty="0"/>
                  <a:t>B </a:t>
                </a:r>
                <a:r>
                  <a:rPr lang="en-US" altLang="zh-CN" sz="2400" dirty="0"/>
                  <a:t>is available bandwidth of the node, </a:t>
                </a:r>
                <a:r>
                  <a:rPr lang="en-US" altLang="zh-CN" sz="2400" i="1" dirty="0"/>
                  <a:t>s </a:t>
                </a:r>
                <a:r>
                  <a:rPr lang="en-US" altLang="zh-CN" sz="2400" dirty="0"/>
                  <a:t>is the size of the task</a:t>
                </a:r>
              </a:p>
              <a:p>
                <a:r>
                  <a:rPr lang="en-US" altLang="zh-CN" dirty="0"/>
                  <a:t>Methodology:</a:t>
                </a:r>
              </a:p>
              <a:p>
                <a:pPr indent="0"/>
                <a:r>
                  <a:rPr lang="en-US" altLang="zh-CN" sz="2400" dirty="0"/>
                  <a:t> Build convex hull, then find the best node on convex shell through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binary search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9EA151-20FD-4378-A30E-6DE7D3DC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11" r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54C8FA-8869-491A-8A91-9DF11AEF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43C1CC0-C190-4EE7-987D-E6B86E75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xmlns="" id="{FDAADE2A-9996-41D6-BFD6-2F199D9C12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0825" y="1908175"/>
            <a:ext cx="43243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82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DA3572-976A-4DEB-9EE3-7A714C44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Tech1: Bucket Convex Hull Optimization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189EA151-20FD-4378-A30E-6DE7D3DC98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Principle</a:t>
                </a:r>
              </a:p>
              <a:p>
                <a:pPr indent="0"/>
                <a:r>
                  <a:rPr lang="en-US" altLang="zh-CN" dirty="0"/>
                  <a:t> </a:t>
                </a:r>
                <a:r>
                  <a:rPr lang="en-US" altLang="zh-CN" sz="2400" dirty="0"/>
                  <a:t>For each task, scan all candidates to find the one with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pPr indent="0"/>
                <a:r>
                  <a:rPr lang="en-US" altLang="zh-CN" sz="2400" dirty="0"/>
                  <a:t>Where </a:t>
                </a:r>
                <a:r>
                  <a:rPr lang="en-US" altLang="zh-CN" sz="2400" i="1" dirty="0"/>
                  <a:t>c</a:t>
                </a:r>
                <a:r>
                  <a:rPr lang="en-US" altLang="zh-CN" sz="2400" dirty="0"/>
                  <a:t> is accumulated size of assigned task to the node, </a:t>
                </a:r>
                <a:r>
                  <a:rPr lang="en-US" altLang="zh-CN" sz="2400" i="1" dirty="0"/>
                  <a:t>B </a:t>
                </a:r>
                <a:r>
                  <a:rPr lang="en-US" altLang="zh-CN" sz="2400" dirty="0"/>
                  <a:t>is available bandwidth of the node, </a:t>
                </a:r>
                <a:r>
                  <a:rPr lang="en-US" altLang="zh-CN" sz="2400" i="1" dirty="0"/>
                  <a:t>s </a:t>
                </a:r>
                <a:r>
                  <a:rPr lang="en-US" altLang="zh-CN" sz="2400" dirty="0"/>
                  <a:t>is the size of the task</a:t>
                </a:r>
              </a:p>
              <a:p>
                <a:r>
                  <a:rPr lang="en-US" altLang="zh-CN" dirty="0"/>
                  <a:t>Methodology:</a:t>
                </a:r>
              </a:p>
              <a:p>
                <a:pPr indent="0"/>
                <a:r>
                  <a:rPr lang="en-US" altLang="zh-CN" sz="2400" dirty="0"/>
                  <a:t> Build convex hull, then find the best node on convex shell through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binary search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9EA151-20FD-4378-A30E-6DE7D3DC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11" r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54C8FA-8869-491A-8A91-9DF11AEF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43C1CC0-C190-4EE7-987D-E6B86E75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xmlns="" id="{85E7B429-4B36-447F-A296-F4F604EF59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86537" y="1893887"/>
            <a:ext cx="435292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23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DA3572-976A-4DEB-9EE3-7A714C44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Tech1: Bucket Convex Hull Optimization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189EA151-20FD-4378-A30E-6DE7D3DC98C8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Principle</a:t>
                </a:r>
              </a:p>
              <a:p>
                <a:pPr indent="0"/>
                <a:r>
                  <a:rPr lang="en-US" altLang="zh-CN" dirty="0"/>
                  <a:t> </a:t>
                </a:r>
                <a:r>
                  <a:rPr lang="en-US" altLang="zh-CN" sz="2400" dirty="0"/>
                  <a:t>For each task, scan all candidates to find the one with smallest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endParaRPr lang="en-US" altLang="zh-CN" sz="2400" dirty="0"/>
              </a:p>
              <a:p>
                <a:pPr indent="0"/>
                <a:r>
                  <a:rPr lang="en-US" altLang="zh-CN" sz="2400" dirty="0"/>
                  <a:t>Where </a:t>
                </a:r>
                <a:r>
                  <a:rPr lang="en-US" altLang="zh-CN" sz="2400" i="1" dirty="0"/>
                  <a:t>c</a:t>
                </a:r>
                <a:r>
                  <a:rPr lang="en-US" altLang="zh-CN" sz="2400" dirty="0"/>
                  <a:t> is accumulated size of assigned task to the node, </a:t>
                </a:r>
                <a:r>
                  <a:rPr lang="en-US" altLang="zh-CN" sz="2400" i="1" dirty="0"/>
                  <a:t>B </a:t>
                </a:r>
                <a:r>
                  <a:rPr lang="en-US" altLang="zh-CN" sz="2400" dirty="0"/>
                  <a:t>is available bandwidth of the node, </a:t>
                </a:r>
                <a:r>
                  <a:rPr lang="en-US" altLang="zh-CN" sz="2400" i="1" dirty="0"/>
                  <a:t>s </a:t>
                </a:r>
                <a:r>
                  <a:rPr lang="en-US" altLang="zh-CN" sz="2400" dirty="0"/>
                  <a:t>is the size of the task</a:t>
                </a:r>
              </a:p>
              <a:p>
                <a:r>
                  <a:rPr lang="en-US" altLang="zh-CN" dirty="0"/>
                  <a:t>Methodology:</a:t>
                </a:r>
              </a:p>
              <a:p>
                <a:pPr indent="0"/>
                <a:r>
                  <a:rPr lang="en-US" altLang="zh-CN" sz="2400" dirty="0"/>
                  <a:t> Build convex hull, then find the best node on convex shell through </a:t>
                </a:r>
                <a:r>
                  <a:rPr lang="en-US" altLang="zh-CN" sz="2400" dirty="0">
                    <a:solidFill>
                      <a:srgbClr val="C00000"/>
                    </a:solidFill>
                  </a:rPr>
                  <a:t>binary search</a:t>
                </a:r>
                <a:endParaRPr lang="zh-CN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89EA151-20FD-4378-A30E-6DE7D3DC98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118" t="-2211" r="-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54C8FA-8869-491A-8A91-9DF11AEF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776D-86D4-4A2C-8344-27156853DDF1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43C1CC0-C190-4EE7-987D-E6B86E75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xmlns="" id="{BE2CA4C0-9BAD-4E7B-9C98-C2EF9046DD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5575" y="1884362"/>
            <a:ext cx="45148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4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Overview of Data Recovery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 storage system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59551FBB-A503-42A9-966C-72C51B19C836}"/>
              </a:ext>
            </a:extLst>
          </p:cNvPr>
          <p:cNvCxnSpPr/>
          <p:nvPr/>
        </p:nvCxnSpPr>
        <p:spPr bwMode="auto">
          <a:xfrm flipV="1">
            <a:off x="6279292" y="4363245"/>
            <a:ext cx="0" cy="4032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EBE5AE9-D0E7-4BDC-BAC4-A990CA209AA1}"/>
              </a:ext>
            </a:extLst>
          </p:cNvPr>
          <p:cNvSpPr/>
          <p:nvPr/>
        </p:nvSpPr>
        <p:spPr bwMode="auto">
          <a:xfrm>
            <a:off x="2793244" y="4712503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n 6">
            <a:extLst>
              <a:ext uri="{FF2B5EF4-FFF2-40B4-BE49-F238E27FC236}">
                <a16:creationId xmlns:a16="http://schemas.microsoft.com/office/drawing/2014/main" xmlns="" id="{D77D5FE4-7423-46E1-B78E-3119157CF69B}"/>
              </a:ext>
            </a:extLst>
          </p:cNvPr>
          <p:cNvSpPr/>
          <p:nvPr/>
        </p:nvSpPr>
        <p:spPr>
          <a:xfrm>
            <a:off x="30026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9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95137BB0-8C1D-4EB4-8C81-10DC1C15BE3B}"/>
              </a:ext>
            </a:extLst>
          </p:cNvPr>
          <p:cNvCxnSpPr>
            <a:stCxn id="9" idx="2"/>
            <a:endCxn id="8" idx="1"/>
          </p:cNvCxnSpPr>
          <p:nvPr/>
        </p:nvCxnSpPr>
        <p:spPr>
          <a:xfrm flipH="1">
            <a:off x="32267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9">
            <a:extLst>
              <a:ext uri="{FF2B5EF4-FFF2-40B4-BE49-F238E27FC236}">
                <a16:creationId xmlns:a16="http://schemas.microsoft.com/office/drawing/2014/main" xmlns="" id="{42EAB0D4-6E17-4BF1-BD49-4FBA88B92E90}"/>
              </a:ext>
            </a:extLst>
          </p:cNvPr>
          <p:cNvSpPr/>
          <p:nvPr/>
        </p:nvSpPr>
        <p:spPr>
          <a:xfrm>
            <a:off x="35360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DBAA65D3-1868-46C2-9A0E-4A3B11E3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3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xmlns="" id="{40E45713-A38C-442A-BDF8-F89DD7B2A8DD}"/>
              </a:ext>
            </a:extLst>
          </p:cNvPr>
          <p:cNvCxnSpPr>
            <a:stCxn id="12" idx="2"/>
            <a:endCxn id="11" idx="1"/>
          </p:cNvCxnSpPr>
          <p:nvPr/>
        </p:nvCxnSpPr>
        <p:spPr>
          <a:xfrm flipH="1">
            <a:off x="37601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2">
            <a:extLst>
              <a:ext uri="{FF2B5EF4-FFF2-40B4-BE49-F238E27FC236}">
                <a16:creationId xmlns:a16="http://schemas.microsoft.com/office/drawing/2014/main" xmlns="" id="{E4DFF818-D1B2-4F3A-B289-A849D00182A4}"/>
              </a:ext>
            </a:extLst>
          </p:cNvPr>
          <p:cNvSpPr/>
          <p:nvPr/>
        </p:nvSpPr>
        <p:spPr>
          <a:xfrm>
            <a:off x="40694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2932638D-7AE5-4425-B61D-5A728850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7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xmlns="" id="{42D0B6AC-5023-4937-BEBB-01912D1A424E}"/>
              </a:ext>
            </a:extLst>
          </p:cNvPr>
          <p:cNvCxnSpPr>
            <a:stCxn id="15" idx="2"/>
            <a:endCxn id="14" idx="1"/>
          </p:cNvCxnSpPr>
          <p:nvPr/>
        </p:nvCxnSpPr>
        <p:spPr>
          <a:xfrm flipH="1">
            <a:off x="42935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n 15">
            <a:extLst>
              <a:ext uri="{FF2B5EF4-FFF2-40B4-BE49-F238E27FC236}">
                <a16:creationId xmlns:a16="http://schemas.microsoft.com/office/drawing/2014/main" xmlns="" id="{A1312408-271F-4120-818F-CE4FEBB0A943}"/>
              </a:ext>
            </a:extLst>
          </p:cNvPr>
          <p:cNvSpPr/>
          <p:nvPr/>
        </p:nvSpPr>
        <p:spPr>
          <a:xfrm>
            <a:off x="55172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BDC3CF7C-D570-4625-9B6E-AC97BF80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5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xmlns="" id="{C42BF3BB-E322-4538-93A4-3E4D39339088}"/>
              </a:ext>
            </a:extLst>
          </p:cNvPr>
          <p:cNvCxnSpPr>
            <a:stCxn id="18" idx="2"/>
            <a:endCxn id="17" idx="1"/>
          </p:cNvCxnSpPr>
          <p:nvPr/>
        </p:nvCxnSpPr>
        <p:spPr>
          <a:xfrm flipH="1">
            <a:off x="57413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8">
            <a:extLst>
              <a:ext uri="{FF2B5EF4-FFF2-40B4-BE49-F238E27FC236}">
                <a16:creationId xmlns:a16="http://schemas.microsoft.com/office/drawing/2014/main" xmlns="" id="{3E32C575-9A81-47ED-A7AC-C6857B3C5D47}"/>
              </a:ext>
            </a:extLst>
          </p:cNvPr>
          <p:cNvSpPr/>
          <p:nvPr/>
        </p:nvSpPr>
        <p:spPr>
          <a:xfrm>
            <a:off x="60506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C938CDB6-0552-47E3-8E7A-FEDA165B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9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xmlns="" id="{CF8CC7EC-ACE0-477D-A1F8-8988D22D59DB}"/>
              </a:ext>
            </a:extLst>
          </p:cNvPr>
          <p:cNvCxnSpPr>
            <a:stCxn id="21" idx="2"/>
            <a:endCxn id="20" idx="1"/>
          </p:cNvCxnSpPr>
          <p:nvPr/>
        </p:nvCxnSpPr>
        <p:spPr>
          <a:xfrm flipH="1">
            <a:off x="62747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1">
            <a:extLst>
              <a:ext uri="{FF2B5EF4-FFF2-40B4-BE49-F238E27FC236}">
                <a16:creationId xmlns:a16="http://schemas.microsoft.com/office/drawing/2014/main" xmlns="" id="{767EB384-1374-4B99-8D84-704CF9E33FD8}"/>
              </a:ext>
            </a:extLst>
          </p:cNvPr>
          <p:cNvSpPr/>
          <p:nvPr/>
        </p:nvSpPr>
        <p:spPr>
          <a:xfrm>
            <a:off x="65840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BCC29242-1877-4CF7-B8EF-EC35CC5A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3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xmlns="" id="{1E63C684-50AB-4FA8-BF00-79D37758650E}"/>
              </a:ext>
            </a:extLst>
          </p:cNvPr>
          <p:cNvCxnSpPr>
            <a:stCxn id="24" idx="2"/>
            <a:endCxn id="23" idx="1"/>
          </p:cNvCxnSpPr>
          <p:nvPr/>
        </p:nvCxnSpPr>
        <p:spPr>
          <a:xfrm flipH="1">
            <a:off x="68081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4">
            <a:extLst>
              <a:ext uri="{FF2B5EF4-FFF2-40B4-BE49-F238E27FC236}">
                <a16:creationId xmlns:a16="http://schemas.microsoft.com/office/drawing/2014/main" xmlns="" id="{8B4411CA-3716-4DD0-AD76-215F9CBAE8E4}"/>
              </a:ext>
            </a:extLst>
          </p:cNvPr>
          <p:cNvSpPr/>
          <p:nvPr/>
        </p:nvSpPr>
        <p:spPr>
          <a:xfrm>
            <a:off x="81080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E61DCF98-CE63-4FE0-8A2D-7430B3AD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3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xmlns="" id="{301FCF89-8A00-4D79-BFF1-02D3395A0FE3}"/>
              </a:ext>
            </a:extLst>
          </p:cNvPr>
          <p:cNvCxnSpPr>
            <a:stCxn id="27" idx="2"/>
            <a:endCxn id="26" idx="1"/>
          </p:cNvCxnSpPr>
          <p:nvPr/>
        </p:nvCxnSpPr>
        <p:spPr>
          <a:xfrm flipH="1">
            <a:off x="83321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7">
            <a:extLst>
              <a:ext uri="{FF2B5EF4-FFF2-40B4-BE49-F238E27FC236}">
                <a16:creationId xmlns:a16="http://schemas.microsoft.com/office/drawing/2014/main" xmlns="" id="{B7DBFE2A-A67D-427A-B66F-A0131A69631F}"/>
              </a:ext>
            </a:extLst>
          </p:cNvPr>
          <p:cNvSpPr/>
          <p:nvPr/>
        </p:nvSpPr>
        <p:spPr>
          <a:xfrm>
            <a:off x="86414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09A4FDF0-8BDF-4585-84BB-009793CD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7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29">
            <a:extLst>
              <a:ext uri="{FF2B5EF4-FFF2-40B4-BE49-F238E27FC236}">
                <a16:creationId xmlns:a16="http://schemas.microsoft.com/office/drawing/2014/main" xmlns="" id="{FC002201-8609-4B52-81C5-CDD8A92ED4B0}"/>
              </a:ext>
            </a:extLst>
          </p:cNvPr>
          <p:cNvCxnSpPr>
            <a:stCxn id="30" idx="2"/>
            <a:endCxn id="29" idx="1"/>
          </p:cNvCxnSpPr>
          <p:nvPr/>
        </p:nvCxnSpPr>
        <p:spPr>
          <a:xfrm flipH="1">
            <a:off x="88655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0">
            <a:extLst>
              <a:ext uri="{FF2B5EF4-FFF2-40B4-BE49-F238E27FC236}">
                <a16:creationId xmlns:a16="http://schemas.microsoft.com/office/drawing/2014/main" xmlns="" id="{A169BDB5-AEC4-4F63-BF8F-B3491FDC0765}"/>
              </a:ext>
            </a:extLst>
          </p:cNvPr>
          <p:cNvSpPr/>
          <p:nvPr/>
        </p:nvSpPr>
        <p:spPr>
          <a:xfrm>
            <a:off x="91748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63754F90-9421-4D37-B5A9-64D7F382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71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2">
            <a:extLst>
              <a:ext uri="{FF2B5EF4-FFF2-40B4-BE49-F238E27FC236}">
                <a16:creationId xmlns:a16="http://schemas.microsoft.com/office/drawing/2014/main" xmlns="" id="{316D2FD3-F161-417D-919E-3D32F743FA45}"/>
              </a:ext>
            </a:extLst>
          </p:cNvPr>
          <p:cNvCxnSpPr>
            <a:stCxn id="33" idx="2"/>
            <a:endCxn id="32" idx="1"/>
          </p:cNvCxnSpPr>
          <p:nvPr/>
        </p:nvCxnSpPr>
        <p:spPr>
          <a:xfrm flipH="1">
            <a:off x="93989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xmlns="" id="{86EA7667-AB52-413F-98FE-26597314B2C5}"/>
              </a:ext>
            </a:extLst>
          </p:cNvPr>
          <p:cNvSpPr/>
          <p:nvPr/>
        </p:nvSpPr>
        <p:spPr bwMode="auto">
          <a:xfrm>
            <a:off x="5307844" y="4766474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34">
            <a:extLst>
              <a:ext uri="{FF2B5EF4-FFF2-40B4-BE49-F238E27FC236}">
                <a16:creationId xmlns:a16="http://schemas.microsoft.com/office/drawing/2014/main" xmlns="" id="{2E61B2B3-6504-4601-B231-32C032CFF632}"/>
              </a:ext>
            </a:extLst>
          </p:cNvPr>
          <p:cNvSpPr/>
          <p:nvPr/>
        </p:nvSpPr>
        <p:spPr bwMode="auto">
          <a:xfrm>
            <a:off x="7879492" y="4766474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xmlns="" id="{5F81B3CD-65CA-4063-BB0D-53595099BA8C}"/>
              </a:ext>
            </a:extLst>
          </p:cNvPr>
          <p:cNvSpPr/>
          <p:nvPr/>
        </p:nvSpPr>
        <p:spPr bwMode="auto">
          <a:xfrm>
            <a:off x="4755292" y="4156874"/>
            <a:ext cx="304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Network core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813617" y="1928209"/>
            <a:ext cx="1026474" cy="819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39326"/>
            <a:ext cx="461709" cy="557361"/>
          </a:xfrm>
          <a:prstGeom prst="rect">
            <a:avLst/>
          </a:prstGeom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1540" y="274990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10475606" y="2930366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latin typeface="Gill Sans MT" panose="020B0502020104020203" pitchFamily="34" charset="0"/>
              </a:rPr>
              <a:t>NameNode</a:t>
            </a:r>
            <a:endParaRPr lang="zh-CN" altLang="en-US" b="1" dirty="0">
              <a:latin typeface="Gill Sans MT" panose="020B0502020104020203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1374432" y="5023137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latin typeface="Gill Sans MT" panose="020B0502020104020203" pitchFamily="34" charset="0"/>
              </a:rPr>
              <a:t>DataNodes</a:t>
            </a:r>
            <a:endParaRPr lang="zh-CN" altLang="en-US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2ED6601-520C-434D-9F1D-7ACF174A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890" y="3544085"/>
            <a:ext cx="3148220" cy="29251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70D3B3D-1744-416A-9C12-3565CB36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Tech1: Bucket Convex Hull Optimization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xmlns="" id="{362FF14C-95A6-4294-B023-6C6463ACBD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Bucket approximation during maintenance</a:t>
                </a:r>
              </a:p>
              <a:p>
                <a:pPr indent="0"/>
                <a:r>
                  <a:rPr lang="en-US" altLang="zh-CN" sz="2400" dirty="0"/>
                  <a:t> Divide the plane into buckets (dash boxes)</a:t>
                </a:r>
              </a:p>
              <a:p>
                <a:pPr indent="0"/>
                <a:r>
                  <a:rPr lang="en-US" altLang="zh-CN" sz="2400" dirty="0"/>
                  <a:t> Each box only have one candidate member of lower convex shell (hollow circles)</a:t>
                </a:r>
              </a:p>
              <a:p>
                <a:r>
                  <a:rPr lang="en-US" altLang="zh-CN" dirty="0"/>
                  <a:t>Benefit</a:t>
                </a:r>
              </a:p>
              <a:p>
                <a:pPr indent="0"/>
                <a:r>
                  <a:rPr lang="en-US" altLang="zh-CN" sz="2400" dirty="0"/>
                  <a:t> With bucket size 1MB/s, the reduced candidate set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22.8</m:t>
                        </m:r>
                      </m:den>
                    </m:f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/>
                  <a:t>of the original one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62FF14C-95A6-4294-B023-6C6463ACBD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088" r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E6EB703-B1B4-40BF-BFBB-0CC5ED16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9F29DC2-3C58-48F0-84CE-3543D448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675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of Tech1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Choose Source: Nodes with high available bandwidth but only a small number of available chunks likely get under-utilized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926503" y="2578393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1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26503" y="3461482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2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26503" y="4344571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926503" y="5227660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22041" y="2998379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A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22041" y="4374726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6737282" y="3540640"/>
            <a:ext cx="18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Gill Sans MT" panose="020B0502020104020203" pitchFamily="34" charset="0"/>
              </a:rPr>
              <a:t>Available outgoing bandwidth</a:t>
            </a:r>
            <a:r>
              <a:rPr lang="en-US" altLang="zh-CN" sz="1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: 50MB/s</a:t>
            </a:r>
            <a:endParaRPr lang="zh-CN" altLang="en-US" sz="1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6737282" y="5030764"/>
            <a:ext cx="1800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Gill Sans MT" panose="020B0502020104020203" pitchFamily="34" charset="0"/>
              </a:rPr>
              <a:t>Available outgoing bandwidth</a:t>
            </a:r>
            <a:r>
              <a:rPr lang="en-US" altLang="zh-CN" sz="1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: 60MB/s</a:t>
            </a:r>
            <a:endParaRPr lang="zh-CN" altLang="en-US" sz="14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9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of Tech1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Choose Source: Nodes with high available bandwidth but only a small number of available chunks likely get under-utilized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93396" y="2642188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1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3396" y="3525277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2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3396" y="4408366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396" y="5291455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07241" y="2599658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0227" y="2599658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21417" y="3525277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05668" y="3529225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0226" y="4458792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70226" y="5317877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438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of Tech1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Choose Source: Nodes with high available bandwidth but only a small number of available chunks likely get under-utilized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93396" y="2642188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1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3396" y="3525277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2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3396" y="4408366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396" y="5291455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07241" y="2599658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0227" y="2599658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21417" y="3525277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05668" y="3529225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0226" y="4458792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70226" y="5317877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085367" y="2111147"/>
            <a:ext cx="10633" cy="3912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6207641" y="2076438"/>
            <a:ext cx="2537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Ideal scheduling: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18888" y="2986632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373135" y="3025546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1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857261" y="3025546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2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18888" y="4458791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396950" y="4458791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904891" y="4437512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45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of Tech1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Choose Source: Nodes with high available bandwidth but only a small number of available chunks likely get under-utilized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93396" y="2642188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1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3396" y="3525277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2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3396" y="4408366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396" y="5291455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07241" y="2599658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0227" y="2599658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21417" y="3525277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05668" y="3529225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0226" y="4458792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70226" y="5317877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085367" y="2111147"/>
            <a:ext cx="10633" cy="3912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6207641" y="2076438"/>
            <a:ext cx="4552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However, if scans task1 first…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18888" y="2986632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42516" y="4458791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1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899887" y="4480055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2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18888" y="4458791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57258" y="4457808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814632" y="4460545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42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of Tech1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Choose Source: Nodes with high available bandwidth but only a small number of available chunks likely get under-utilized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93396" y="2642188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1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93396" y="3525277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2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93396" y="4408366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93396" y="5291455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007241" y="2599658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70227" y="2599658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21417" y="3525277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605668" y="3529225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70226" y="4458792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70226" y="5317877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6085367" y="2111147"/>
            <a:ext cx="10633" cy="3912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6207641" y="2076438"/>
            <a:ext cx="4552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However, if scans task1 first…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18888" y="2986632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  <a:p>
            <a:pPr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(50MB/s)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942516" y="4458791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1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899888" y="4480055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2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18888" y="4458791"/>
            <a:ext cx="1031359" cy="54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  <a:p>
            <a:pPr lvl="0" algn="ctr"/>
            <a:r>
              <a:rPr lang="en-US" altLang="zh-CN" sz="16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(60MB/s)</a:t>
            </a:r>
            <a:endParaRPr lang="zh-CN" altLang="en-US" sz="16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57260" y="4480054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814632" y="4460545"/>
            <a:ext cx="861238" cy="499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Task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endParaRPr lang="zh-CN" altLang="en-US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标注: 线形 5">
            <a:extLst>
              <a:ext uri="{FF2B5EF4-FFF2-40B4-BE49-F238E27FC236}">
                <a16:creationId xmlns:a16="http://schemas.microsoft.com/office/drawing/2014/main" xmlns="" id="{5ACE680C-BB0F-4888-96AE-286CA0FC0721}"/>
              </a:ext>
            </a:extLst>
          </p:cNvPr>
          <p:cNvSpPr/>
          <p:nvPr/>
        </p:nvSpPr>
        <p:spPr>
          <a:xfrm>
            <a:off x="9004012" y="2710025"/>
            <a:ext cx="2661232" cy="467166"/>
          </a:xfrm>
          <a:prstGeom prst="borderCallout1">
            <a:avLst>
              <a:gd name="adj1" fmla="val 48551"/>
              <a:gd name="adj2" fmla="val -830"/>
              <a:gd name="adj3" fmla="val 122647"/>
              <a:gd name="adj4" fmla="val -47321"/>
            </a:avLst>
          </a:prstGeom>
          <a:noFill/>
          <a:ln w="1905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Underemployed nodes</a:t>
            </a:r>
            <a:endParaRPr lang="zh-CN" altLang="en-US" sz="20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864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0F579D-FA80-495B-BFCB-FA56600FB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Tech2: Underemployed Nodes Recognition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5C5CE48-5E1E-433D-9461-6F994466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706100" cy="4963126"/>
          </a:xfrm>
        </p:spPr>
        <p:txBody>
          <a:bodyPr/>
          <a:lstStyle/>
          <a:p>
            <a:r>
              <a:rPr lang="en-US" altLang="zh-CN" dirty="0"/>
              <a:t>Solution:</a:t>
            </a:r>
          </a:p>
          <a:p>
            <a:pPr indent="0"/>
            <a:r>
              <a:rPr lang="en-US" altLang="zh-CN" sz="2400" dirty="0"/>
              <a:t> Find the underemployed nodes (high available bandwidth but few available chunks)</a:t>
            </a:r>
          </a:p>
          <a:p>
            <a:pPr indent="0"/>
            <a:r>
              <a:rPr lang="en-US" altLang="zh-CN" sz="2400" dirty="0"/>
              <a:t> Prioritize the tasks that can use the underemployed nodes as source</a:t>
            </a:r>
            <a:endParaRPr lang="zh-CN" altLang="en-US" sz="2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16C1151-0A6C-4224-A470-070093F4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BA07ADB-907D-4FE7-900C-D48E2392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F58DFC1-DFC3-4B3E-9056-5362323C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14236"/>
            <a:ext cx="8839200" cy="29908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1213646" y="3072805"/>
            <a:ext cx="2505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Descending order: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1220734" y="4628425"/>
            <a:ext cx="2332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Ascending order: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5669440" y="3780461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First β</a:t>
            </a:r>
            <a:endParaRPr lang="zh-CN" altLang="en-US" sz="20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02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in allocating bandwidth </a:t>
            </a:r>
            <a:endParaRPr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 coarse-grained limit on all tasks within one node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𝑟𝑒𝑐𝑜𝑣𝑒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cannot fully use available bandwidth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428172" y="2567761"/>
            <a:ext cx="1235149" cy="728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</p:txBody>
      </p:sp>
      <p:sp>
        <p:nvSpPr>
          <p:cNvPr id="7" name="矩形 6"/>
          <p:cNvSpPr/>
          <p:nvPr/>
        </p:nvSpPr>
        <p:spPr>
          <a:xfrm>
            <a:off x="5428172" y="4889203"/>
            <a:ext cx="1235149" cy="728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4070498" y="2701094"/>
            <a:ext cx="111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Source: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3581400" y="5022536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Destination: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5635506" y="3327990"/>
            <a:ext cx="820479" cy="1529315"/>
          </a:xfrm>
          <a:custGeom>
            <a:avLst/>
            <a:gdLst>
              <a:gd name="connsiteX0" fmla="*/ 0 w 233916"/>
              <a:gd name="connsiteY0" fmla="*/ 1348561 h 1465519"/>
              <a:gd name="connsiteX1" fmla="*/ 58479 w 233916"/>
              <a:gd name="connsiteY1" fmla="*/ 1348561 h 1465519"/>
              <a:gd name="connsiteX2" fmla="*/ 58479 w 233916"/>
              <a:gd name="connsiteY2" fmla="*/ 0 h 1465519"/>
              <a:gd name="connsiteX3" fmla="*/ 175437 w 233916"/>
              <a:gd name="connsiteY3" fmla="*/ 0 h 1465519"/>
              <a:gd name="connsiteX4" fmla="*/ 175437 w 233916"/>
              <a:gd name="connsiteY4" fmla="*/ 1348561 h 1465519"/>
              <a:gd name="connsiteX5" fmla="*/ 233916 w 233916"/>
              <a:gd name="connsiteY5" fmla="*/ 1348561 h 1465519"/>
              <a:gd name="connsiteX6" fmla="*/ 116958 w 233916"/>
              <a:gd name="connsiteY6" fmla="*/ 1465519 h 1465519"/>
              <a:gd name="connsiteX7" fmla="*/ 0 w 233916"/>
              <a:gd name="connsiteY7" fmla="*/ 1348561 h 1465519"/>
              <a:gd name="connsiteX0" fmla="*/ 0 w 324293"/>
              <a:gd name="connsiteY0" fmla="*/ 1348561 h 1465519"/>
              <a:gd name="connsiteX1" fmla="*/ 58479 w 324293"/>
              <a:gd name="connsiteY1" fmla="*/ 1348561 h 1465519"/>
              <a:gd name="connsiteX2" fmla="*/ 58479 w 324293"/>
              <a:gd name="connsiteY2" fmla="*/ 0 h 1465519"/>
              <a:gd name="connsiteX3" fmla="*/ 324293 w 324293"/>
              <a:gd name="connsiteY3" fmla="*/ 10633 h 1465519"/>
              <a:gd name="connsiteX4" fmla="*/ 175437 w 324293"/>
              <a:gd name="connsiteY4" fmla="*/ 1348561 h 1465519"/>
              <a:gd name="connsiteX5" fmla="*/ 233916 w 324293"/>
              <a:gd name="connsiteY5" fmla="*/ 1348561 h 1465519"/>
              <a:gd name="connsiteX6" fmla="*/ 116958 w 324293"/>
              <a:gd name="connsiteY6" fmla="*/ 1465519 h 1465519"/>
              <a:gd name="connsiteX7" fmla="*/ 0 w 324293"/>
              <a:gd name="connsiteY7" fmla="*/ 1348561 h 1465519"/>
              <a:gd name="connsiteX0" fmla="*/ 313661 w 637954"/>
              <a:gd name="connsiteY0" fmla="*/ 1348561 h 1465519"/>
              <a:gd name="connsiteX1" fmla="*/ 372140 w 637954"/>
              <a:gd name="connsiteY1" fmla="*/ 1348561 h 1465519"/>
              <a:gd name="connsiteX2" fmla="*/ 0 w 637954"/>
              <a:gd name="connsiteY2" fmla="*/ 0 h 1465519"/>
              <a:gd name="connsiteX3" fmla="*/ 637954 w 637954"/>
              <a:gd name="connsiteY3" fmla="*/ 10633 h 1465519"/>
              <a:gd name="connsiteX4" fmla="*/ 489098 w 637954"/>
              <a:gd name="connsiteY4" fmla="*/ 1348561 h 1465519"/>
              <a:gd name="connsiteX5" fmla="*/ 547577 w 637954"/>
              <a:gd name="connsiteY5" fmla="*/ 1348561 h 1465519"/>
              <a:gd name="connsiteX6" fmla="*/ 430619 w 637954"/>
              <a:gd name="connsiteY6" fmla="*/ 1465519 h 1465519"/>
              <a:gd name="connsiteX7" fmla="*/ 313661 w 637954"/>
              <a:gd name="connsiteY7" fmla="*/ 1348561 h 1465519"/>
              <a:gd name="connsiteX0" fmla="*/ 313661 w 776177"/>
              <a:gd name="connsiteY0" fmla="*/ 1348561 h 1465519"/>
              <a:gd name="connsiteX1" fmla="*/ 372140 w 776177"/>
              <a:gd name="connsiteY1" fmla="*/ 1348561 h 1465519"/>
              <a:gd name="connsiteX2" fmla="*/ 0 w 776177"/>
              <a:gd name="connsiteY2" fmla="*/ 0 h 1465519"/>
              <a:gd name="connsiteX3" fmla="*/ 776177 w 776177"/>
              <a:gd name="connsiteY3" fmla="*/ 1 h 1465519"/>
              <a:gd name="connsiteX4" fmla="*/ 489098 w 776177"/>
              <a:gd name="connsiteY4" fmla="*/ 1348561 h 1465519"/>
              <a:gd name="connsiteX5" fmla="*/ 547577 w 776177"/>
              <a:gd name="connsiteY5" fmla="*/ 1348561 h 1465519"/>
              <a:gd name="connsiteX6" fmla="*/ 430619 w 776177"/>
              <a:gd name="connsiteY6" fmla="*/ 1465519 h 1465519"/>
              <a:gd name="connsiteX7" fmla="*/ 313661 w 776177"/>
              <a:gd name="connsiteY7" fmla="*/ 1348561 h 146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177" h="1465519">
                <a:moveTo>
                  <a:pt x="313661" y="1348561"/>
                </a:moveTo>
                <a:lnTo>
                  <a:pt x="372140" y="1348561"/>
                </a:lnTo>
                <a:lnTo>
                  <a:pt x="0" y="0"/>
                </a:lnTo>
                <a:lnTo>
                  <a:pt x="776177" y="1"/>
                </a:lnTo>
                <a:lnTo>
                  <a:pt x="489098" y="1348561"/>
                </a:lnTo>
                <a:lnTo>
                  <a:pt x="547577" y="1348561"/>
                </a:lnTo>
                <a:lnTo>
                  <a:pt x="430619" y="1465519"/>
                </a:lnTo>
                <a:lnTo>
                  <a:pt x="313661" y="134856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54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Problem in allocating bandwidth </a:t>
            </a:r>
            <a:endParaRPr lang="zh-CN" alt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 coarse-grained limit on all tasks within one node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𝑟𝑒𝑐𝑜𝑣𝑒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cannot fully use available bandwidth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421025" y="2589026"/>
            <a:ext cx="1235149" cy="728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</p:txBody>
      </p:sp>
      <p:sp>
        <p:nvSpPr>
          <p:cNvPr id="7" name="矩形 6"/>
          <p:cNvSpPr/>
          <p:nvPr/>
        </p:nvSpPr>
        <p:spPr>
          <a:xfrm>
            <a:off x="3421025" y="4910468"/>
            <a:ext cx="1235149" cy="728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2063351" y="2722359"/>
            <a:ext cx="111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Source: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1574253" y="5043801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Destination: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3628359" y="3349255"/>
            <a:ext cx="820479" cy="1529315"/>
          </a:xfrm>
          <a:custGeom>
            <a:avLst/>
            <a:gdLst>
              <a:gd name="connsiteX0" fmla="*/ 0 w 233916"/>
              <a:gd name="connsiteY0" fmla="*/ 1348561 h 1465519"/>
              <a:gd name="connsiteX1" fmla="*/ 58479 w 233916"/>
              <a:gd name="connsiteY1" fmla="*/ 1348561 h 1465519"/>
              <a:gd name="connsiteX2" fmla="*/ 58479 w 233916"/>
              <a:gd name="connsiteY2" fmla="*/ 0 h 1465519"/>
              <a:gd name="connsiteX3" fmla="*/ 175437 w 233916"/>
              <a:gd name="connsiteY3" fmla="*/ 0 h 1465519"/>
              <a:gd name="connsiteX4" fmla="*/ 175437 w 233916"/>
              <a:gd name="connsiteY4" fmla="*/ 1348561 h 1465519"/>
              <a:gd name="connsiteX5" fmla="*/ 233916 w 233916"/>
              <a:gd name="connsiteY5" fmla="*/ 1348561 h 1465519"/>
              <a:gd name="connsiteX6" fmla="*/ 116958 w 233916"/>
              <a:gd name="connsiteY6" fmla="*/ 1465519 h 1465519"/>
              <a:gd name="connsiteX7" fmla="*/ 0 w 233916"/>
              <a:gd name="connsiteY7" fmla="*/ 1348561 h 1465519"/>
              <a:gd name="connsiteX0" fmla="*/ 0 w 324293"/>
              <a:gd name="connsiteY0" fmla="*/ 1348561 h 1465519"/>
              <a:gd name="connsiteX1" fmla="*/ 58479 w 324293"/>
              <a:gd name="connsiteY1" fmla="*/ 1348561 h 1465519"/>
              <a:gd name="connsiteX2" fmla="*/ 58479 w 324293"/>
              <a:gd name="connsiteY2" fmla="*/ 0 h 1465519"/>
              <a:gd name="connsiteX3" fmla="*/ 324293 w 324293"/>
              <a:gd name="connsiteY3" fmla="*/ 10633 h 1465519"/>
              <a:gd name="connsiteX4" fmla="*/ 175437 w 324293"/>
              <a:gd name="connsiteY4" fmla="*/ 1348561 h 1465519"/>
              <a:gd name="connsiteX5" fmla="*/ 233916 w 324293"/>
              <a:gd name="connsiteY5" fmla="*/ 1348561 h 1465519"/>
              <a:gd name="connsiteX6" fmla="*/ 116958 w 324293"/>
              <a:gd name="connsiteY6" fmla="*/ 1465519 h 1465519"/>
              <a:gd name="connsiteX7" fmla="*/ 0 w 324293"/>
              <a:gd name="connsiteY7" fmla="*/ 1348561 h 1465519"/>
              <a:gd name="connsiteX0" fmla="*/ 313661 w 637954"/>
              <a:gd name="connsiteY0" fmla="*/ 1348561 h 1465519"/>
              <a:gd name="connsiteX1" fmla="*/ 372140 w 637954"/>
              <a:gd name="connsiteY1" fmla="*/ 1348561 h 1465519"/>
              <a:gd name="connsiteX2" fmla="*/ 0 w 637954"/>
              <a:gd name="connsiteY2" fmla="*/ 0 h 1465519"/>
              <a:gd name="connsiteX3" fmla="*/ 637954 w 637954"/>
              <a:gd name="connsiteY3" fmla="*/ 10633 h 1465519"/>
              <a:gd name="connsiteX4" fmla="*/ 489098 w 637954"/>
              <a:gd name="connsiteY4" fmla="*/ 1348561 h 1465519"/>
              <a:gd name="connsiteX5" fmla="*/ 547577 w 637954"/>
              <a:gd name="connsiteY5" fmla="*/ 1348561 h 1465519"/>
              <a:gd name="connsiteX6" fmla="*/ 430619 w 637954"/>
              <a:gd name="connsiteY6" fmla="*/ 1465519 h 1465519"/>
              <a:gd name="connsiteX7" fmla="*/ 313661 w 637954"/>
              <a:gd name="connsiteY7" fmla="*/ 1348561 h 1465519"/>
              <a:gd name="connsiteX0" fmla="*/ 313661 w 776177"/>
              <a:gd name="connsiteY0" fmla="*/ 1348561 h 1465519"/>
              <a:gd name="connsiteX1" fmla="*/ 372140 w 776177"/>
              <a:gd name="connsiteY1" fmla="*/ 1348561 h 1465519"/>
              <a:gd name="connsiteX2" fmla="*/ 0 w 776177"/>
              <a:gd name="connsiteY2" fmla="*/ 0 h 1465519"/>
              <a:gd name="connsiteX3" fmla="*/ 776177 w 776177"/>
              <a:gd name="connsiteY3" fmla="*/ 1 h 1465519"/>
              <a:gd name="connsiteX4" fmla="*/ 489098 w 776177"/>
              <a:gd name="connsiteY4" fmla="*/ 1348561 h 1465519"/>
              <a:gd name="connsiteX5" fmla="*/ 547577 w 776177"/>
              <a:gd name="connsiteY5" fmla="*/ 1348561 h 1465519"/>
              <a:gd name="connsiteX6" fmla="*/ 430619 w 776177"/>
              <a:gd name="connsiteY6" fmla="*/ 1465519 h 1465519"/>
              <a:gd name="connsiteX7" fmla="*/ 313661 w 776177"/>
              <a:gd name="connsiteY7" fmla="*/ 1348561 h 146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6177" h="1465519">
                <a:moveTo>
                  <a:pt x="313661" y="1348561"/>
                </a:moveTo>
                <a:lnTo>
                  <a:pt x="372140" y="1348561"/>
                </a:lnTo>
                <a:lnTo>
                  <a:pt x="0" y="0"/>
                </a:lnTo>
                <a:lnTo>
                  <a:pt x="776177" y="1"/>
                </a:lnTo>
                <a:lnTo>
                  <a:pt x="489098" y="1348561"/>
                </a:lnTo>
                <a:lnTo>
                  <a:pt x="547577" y="1348561"/>
                </a:lnTo>
                <a:lnTo>
                  <a:pt x="430619" y="1465519"/>
                </a:lnTo>
                <a:lnTo>
                  <a:pt x="313661" y="134856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6085367" y="2111147"/>
            <a:ext cx="10633" cy="39127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6207641" y="2076438"/>
            <a:ext cx="2392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Ideal allocating: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54413" y="2599658"/>
            <a:ext cx="1235149" cy="728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</a:t>
            </a:r>
          </a:p>
        </p:txBody>
      </p:sp>
      <p:sp>
        <p:nvSpPr>
          <p:cNvPr id="16" name="矩形 15"/>
          <p:cNvSpPr/>
          <p:nvPr/>
        </p:nvSpPr>
        <p:spPr>
          <a:xfrm>
            <a:off x="8054413" y="4921100"/>
            <a:ext cx="1235149" cy="728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B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6696739" y="2732991"/>
            <a:ext cx="111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Source: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6207641" y="5054433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Destination: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8480601" y="3405756"/>
            <a:ext cx="382772" cy="1416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0025615" y="2589026"/>
            <a:ext cx="1235149" cy="728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C</a:t>
            </a:r>
          </a:p>
        </p:txBody>
      </p:sp>
      <p:sp>
        <p:nvSpPr>
          <p:cNvPr id="21" name="矩形 20"/>
          <p:cNvSpPr/>
          <p:nvPr/>
        </p:nvSpPr>
        <p:spPr>
          <a:xfrm>
            <a:off x="10025615" y="4910468"/>
            <a:ext cx="1235149" cy="728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Gill Sans MT" panose="020B0502020104020203" pitchFamily="34" charset="0"/>
              </a:rPr>
              <a:t>Node </a:t>
            </a:r>
            <a:r>
              <a:rPr lang="en-US" altLang="zh-CN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</a:t>
            </a:r>
          </a:p>
        </p:txBody>
      </p:sp>
      <p:sp>
        <p:nvSpPr>
          <p:cNvPr id="22" name="下箭头 21"/>
          <p:cNvSpPr/>
          <p:nvPr/>
        </p:nvSpPr>
        <p:spPr>
          <a:xfrm>
            <a:off x="10558127" y="3405755"/>
            <a:ext cx="170123" cy="1416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8920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89F812-BE8A-41C2-A464-427E060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Tech3: Allocate Task’s Rate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0F19140-89E6-4897-8F64-4D32FD02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Our solution:</a:t>
            </a:r>
          </a:p>
          <a:p>
            <a:pPr indent="0"/>
            <a:r>
              <a:rPr lang="en-US" altLang="zh-CN" sz="2000" dirty="0"/>
              <a:t> Use iterative WSS (Weight Shuffle Scheduling) to allocate the bandwidth to each task</a:t>
            </a:r>
          </a:p>
          <a:p>
            <a:pPr indent="0"/>
            <a:r>
              <a:rPr lang="en-US" altLang="zh-CN" sz="2000" dirty="0"/>
              <a:t> Each task uses the allocated bandwidth to re-replicate the data</a:t>
            </a:r>
          </a:p>
          <a:p>
            <a:r>
              <a:rPr lang="en-US" altLang="zh-CN" sz="2400" dirty="0"/>
              <a:t>Goal:</a:t>
            </a:r>
          </a:p>
          <a:p>
            <a:pPr indent="0"/>
            <a:r>
              <a:rPr lang="en-US" altLang="zh-CN" sz="2000" dirty="0"/>
              <a:t> Finish tasks as soon as possible within one timeslot</a:t>
            </a:r>
          </a:p>
          <a:p>
            <a:pPr indent="0"/>
            <a:r>
              <a:rPr lang="en-US" altLang="zh-CN" sz="2000" dirty="0"/>
              <a:t> Introduce small interference to foreground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7F0BBA-049E-477C-8FA5-6A1E3824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9F4153D-15C8-4CEE-A5E2-7C41121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324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Overview of Data Recovery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 storage system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59551FBB-A503-42A9-966C-72C51B19C836}"/>
              </a:ext>
            </a:extLst>
          </p:cNvPr>
          <p:cNvCxnSpPr/>
          <p:nvPr/>
        </p:nvCxnSpPr>
        <p:spPr bwMode="auto">
          <a:xfrm flipV="1">
            <a:off x="6279292" y="4363245"/>
            <a:ext cx="0" cy="4032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EBE5AE9-D0E7-4BDC-BAC4-A990CA209AA1}"/>
              </a:ext>
            </a:extLst>
          </p:cNvPr>
          <p:cNvSpPr/>
          <p:nvPr/>
        </p:nvSpPr>
        <p:spPr bwMode="auto">
          <a:xfrm>
            <a:off x="2793244" y="4712503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n 6">
            <a:extLst>
              <a:ext uri="{FF2B5EF4-FFF2-40B4-BE49-F238E27FC236}">
                <a16:creationId xmlns:a16="http://schemas.microsoft.com/office/drawing/2014/main" xmlns="" id="{D77D5FE4-7423-46E1-B78E-3119157CF69B}"/>
              </a:ext>
            </a:extLst>
          </p:cNvPr>
          <p:cNvSpPr/>
          <p:nvPr/>
        </p:nvSpPr>
        <p:spPr>
          <a:xfrm>
            <a:off x="30026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49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95137BB0-8C1D-4EB4-8C81-10DC1C15BE3B}"/>
              </a:ext>
            </a:extLst>
          </p:cNvPr>
          <p:cNvCxnSpPr>
            <a:stCxn id="9" idx="2"/>
            <a:endCxn id="8" idx="1"/>
          </p:cNvCxnSpPr>
          <p:nvPr/>
        </p:nvCxnSpPr>
        <p:spPr>
          <a:xfrm flipH="1">
            <a:off x="32267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9">
            <a:extLst>
              <a:ext uri="{FF2B5EF4-FFF2-40B4-BE49-F238E27FC236}">
                <a16:creationId xmlns:a16="http://schemas.microsoft.com/office/drawing/2014/main" xmlns="" id="{42EAB0D4-6E17-4BF1-BD49-4FBA88B92E90}"/>
              </a:ext>
            </a:extLst>
          </p:cNvPr>
          <p:cNvSpPr/>
          <p:nvPr/>
        </p:nvSpPr>
        <p:spPr>
          <a:xfrm>
            <a:off x="35360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DBAA65D3-1868-46C2-9A0E-4A3B11E3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3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xmlns="" id="{40E45713-A38C-442A-BDF8-F89DD7B2A8DD}"/>
              </a:ext>
            </a:extLst>
          </p:cNvPr>
          <p:cNvCxnSpPr>
            <a:stCxn id="12" idx="2"/>
            <a:endCxn id="11" idx="1"/>
          </p:cNvCxnSpPr>
          <p:nvPr/>
        </p:nvCxnSpPr>
        <p:spPr>
          <a:xfrm flipH="1">
            <a:off x="37601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2">
            <a:extLst>
              <a:ext uri="{FF2B5EF4-FFF2-40B4-BE49-F238E27FC236}">
                <a16:creationId xmlns:a16="http://schemas.microsoft.com/office/drawing/2014/main" xmlns="" id="{E4DFF818-D1B2-4F3A-B289-A849D00182A4}"/>
              </a:ext>
            </a:extLst>
          </p:cNvPr>
          <p:cNvSpPr/>
          <p:nvPr/>
        </p:nvSpPr>
        <p:spPr>
          <a:xfrm>
            <a:off x="40694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2932638D-7AE5-4425-B61D-5A728850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7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xmlns="" id="{42D0B6AC-5023-4937-BEBB-01912D1A424E}"/>
              </a:ext>
            </a:extLst>
          </p:cNvPr>
          <p:cNvCxnSpPr>
            <a:stCxn id="15" idx="2"/>
            <a:endCxn id="14" idx="1"/>
          </p:cNvCxnSpPr>
          <p:nvPr/>
        </p:nvCxnSpPr>
        <p:spPr>
          <a:xfrm flipH="1">
            <a:off x="42935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n 15">
            <a:extLst>
              <a:ext uri="{FF2B5EF4-FFF2-40B4-BE49-F238E27FC236}">
                <a16:creationId xmlns:a16="http://schemas.microsoft.com/office/drawing/2014/main" xmlns="" id="{A1312408-271F-4120-818F-CE4FEBB0A943}"/>
              </a:ext>
            </a:extLst>
          </p:cNvPr>
          <p:cNvSpPr/>
          <p:nvPr/>
        </p:nvSpPr>
        <p:spPr>
          <a:xfrm>
            <a:off x="55172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BDC3CF7C-D570-4625-9B6E-AC97BF80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5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xmlns="" id="{C42BF3BB-E322-4538-93A4-3E4D39339088}"/>
              </a:ext>
            </a:extLst>
          </p:cNvPr>
          <p:cNvCxnSpPr>
            <a:stCxn id="18" idx="2"/>
            <a:endCxn id="17" idx="1"/>
          </p:cNvCxnSpPr>
          <p:nvPr/>
        </p:nvCxnSpPr>
        <p:spPr>
          <a:xfrm flipH="1">
            <a:off x="57413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8">
            <a:extLst>
              <a:ext uri="{FF2B5EF4-FFF2-40B4-BE49-F238E27FC236}">
                <a16:creationId xmlns:a16="http://schemas.microsoft.com/office/drawing/2014/main" xmlns="" id="{3E32C575-9A81-47ED-A7AC-C6857B3C5D47}"/>
              </a:ext>
            </a:extLst>
          </p:cNvPr>
          <p:cNvSpPr/>
          <p:nvPr/>
        </p:nvSpPr>
        <p:spPr>
          <a:xfrm>
            <a:off x="60506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C938CDB6-0552-47E3-8E7A-FEDA165B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29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xmlns="" id="{CF8CC7EC-ACE0-477D-A1F8-8988D22D59DB}"/>
              </a:ext>
            </a:extLst>
          </p:cNvPr>
          <p:cNvCxnSpPr>
            <a:stCxn id="21" idx="2"/>
            <a:endCxn id="20" idx="1"/>
          </p:cNvCxnSpPr>
          <p:nvPr/>
        </p:nvCxnSpPr>
        <p:spPr>
          <a:xfrm flipH="1">
            <a:off x="62747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1">
            <a:extLst>
              <a:ext uri="{FF2B5EF4-FFF2-40B4-BE49-F238E27FC236}">
                <a16:creationId xmlns:a16="http://schemas.microsoft.com/office/drawing/2014/main" xmlns="" id="{767EB384-1374-4B99-8D84-704CF9E33FD8}"/>
              </a:ext>
            </a:extLst>
          </p:cNvPr>
          <p:cNvSpPr/>
          <p:nvPr/>
        </p:nvSpPr>
        <p:spPr>
          <a:xfrm>
            <a:off x="65840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BCC29242-1877-4CF7-B8EF-EC35CC5A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63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xmlns="" id="{1E63C684-50AB-4FA8-BF00-79D37758650E}"/>
              </a:ext>
            </a:extLst>
          </p:cNvPr>
          <p:cNvCxnSpPr>
            <a:stCxn id="24" idx="2"/>
            <a:endCxn id="23" idx="1"/>
          </p:cNvCxnSpPr>
          <p:nvPr/>
        </p:nvCxnSpPr>
        <p:spPr>
          <a:xfrm flipH="1">
            <a:off x="68081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4">
            <a:extLst>
              <a:ext uri="{FF2B5EF4-FFF2-40B4-BE49-F238E27FC236}">
                <a16:creationId xmlns:a16="http://schemas.microsoft.com/office/drawing/2014/main" xmlns="" id="{8B4411CA-3716-4DD0-AD76-215F9CBAE8E4}"/>
              </a:ext>
            </a:extLst>
          </p:cNvPr>
          <p:cNvSpPr/>
          <p:nvPr/>
        </p:nvSpPr>
        <p:spPr>
          <a:xfrm>
            <a:off x="81080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E61DCF98-CE63-4FE0-8A2D-7430B3AD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3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xmlns="" id="{301FCF89-8A00-4D79-BFF1-02D3395A0FE3}"/>
              </a:ext>
            </a:extLst>
          </p:cNvPr>
          <p:cNvCxnSpPr>
            <a:stCxn id="27" idx="2"/>
            <a:endCxn id="26" idx="1"/>
          </p:cNvCxnSpPr>
          <p:nvPr/>
        </p:nvCxnSpPr>
        <p:spPr>
          <a:xfrm flipH="1">
            <a:off x="83321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7">
            <a:extLst>
              <a:ext uri="{FF2B5EF4-FFF2-40B4-BE49-F238E27FC236}">
                <a16:creationId xmlns:a16="http://schemas.microsoft.com/office/drawing/2014/main" xmlns="" id="{B7DBFE2A-A67D-427A-B66F-A0131A69631F}"/>
              </a:ext>
            </a:extLst>
          </p:cNvPr>
          <p:cNvSpPr/>
          <p:nvPr/>
        </p:nvSpPr>
        <p:spPr>
          <a:xfrm>
            <a:off x="86414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09A4FDF0-8BDF-4585-84BB-009793CD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37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29">
            <a:extLst>
              <a:ext uri="{FF2B5EF4-FFF2-40B4-BE49-F238E27FC236}">
                <a16:creationId xmlns:a16="http://schemas.microsoft.com/office/drawing/2014/main" xmlns="" id="{FC002201-8609-4B52-81C5-CDD8A92ED4B0}"/>
              </a:ext>
            </a:extLst>
          </p:cNvPr>
          <p:cNvCxnSpPr>
            <a:stCxn id="30" idx="2"/>
            <a:endCxn id="29" idx="1"/>
          </p:cNvCxnSpPr>
          <p:nvPr/>
        </p:nvCxnSpPr>
        <p:spPr>
          <a:xfrm flipH="1">
            <a:off x="88655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0">
            <a:extLst>
              <a:ext uri="{FF2B5EF4-FFF2-40B4-BE49-F238E27FC236}">
                <a16:creationId xmlns:a16="http://schemas.microsoft.com/office/drawing/2014/main" xmlns="" id="{A169BDB5-AEC4-4F63-BF8F-B3491FDC0765}"/>
              </a:ext>
            </a:extLst>
          </p:cNvPr>
          <p:cNvSpPr/>
          <p:nvPr/>
        </p:nvSpPr>
        <p:spPr>
          <a:xfrm>
            <a:off x="91748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63754F90-9421-4D37-B5A9-64D7F382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71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2">
            <a:extLst>
              <a:ext uri="{FF2B5EF4-FFF2-40B4-BE49-F238E27FC236}">
                <a16:creationId xmlns:a16="http://schemas.microsoft.com/office/drawing/2014/main" xmlns="" id="{316D2FD3-F161-417D-919E-3D32F743FA45}"/>
              </a:ext>
            </a:extLst>
          </p:cNvPr>
          <p:cNvCxnSpPr>
            <a:stCxn id="33" idx="2"/>
            <a:endCxn id="32" idx="1"/>
          </p:cNvCxnSpPr>
          <p:nvPr/>
        </p:nvCxnSpPr>
        <p:spPr>
          <a:xfrm flipH="1">
            <a:off x="93989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xmlns="" id="{86EA7667-AB52-413F-98FE-26597314B2C5}"/>
              </a:ext>
            </a:extLst>
          </p:cNvPr>
          <p:cNvSpPr/>
          <p:nvPr/>
        </p:nvSpPr>
        <p:spPr bwMode="auto">
          <a:xfrm>
            <a:off x="5307844" y="4766474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34">
            <a:extLst>
              <a:ext uri="{FF2B5EF4-FFF2-40B4-BE49-F238E27FC236}">
                <a16:creationId xmlns:a16="http://schemas.microsoft.com/office/drawing/2014/main" xmlns="" id="{2E61B2B3-6504-4601-B231-32C032CFF632}"/>
              </a:ext>
            </a:extLst>
          </p:cNvPr>
          <p:cNvSpPr/>
          <p:nvPr/>
        </p:nvSpPr>
        <p:spPr bwMode="auto">
          <a:xfrm>
            <a:off x="7879492" y="4766474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xmlns="" id="{5F81B3CD-65CA-4063-BB0D-53595099BA8C}"/>
              </a:ext>
            </a:extLst>
          </p:cNvPr>
          <p:cNvSpPr/>
          <p:nvPr/>
        </p:nvSpPr>
        <p:spPr bwMode="auto">
          <a:xfrm>
            <a:off x="4755292" y="4156874"/>
            <a:ext cx="304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Network core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09618" y="2120176"/>
            <a:ext cx="1026474" cy="819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右箭头 38"/>
          <p:cNvSpPr/>
          <p:nvPr/>
        </p:nvSpPr>
        <p:spPr>
          <a:xfrm>
            <a:off x="3816761" y="2456756"/>
            <a:ext cx="99737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001898" y="212017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Gill Sans MT" panose="020B0502020104020203" pitchFamily="34" charset="0"/>
              </a:rPr>
              <a:t>Split</a:t>
            </a:r>
            <a:endParaRPr lang="zh-CN" altLang="en-US" sz="2000" b="1" dirty="0">
              <a:latin typeface="Gill Sans MT" panose="020B0502020104020203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166175" y="2377351"/>
            <a:ext cx="524723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C1</a:t>
            </a:r>
            <a:endParaRPr lang="zh-CN" altLang="en-US" dirty="0"/>
          </a:p>
        </p:txBody>
      </p:sp>
      <p:sp>
        <p:nvSpPr>
          <p:cNvPr id="47" name="文本框 46"/>
          <p:cNvSpPr txBox="1"/>
          <p:nvPr/>
        </p:nvSpPr>
        <p:spPr>
          <a:xfrm>
            <a:off x="5690899" y="1877216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Chunks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974082" y="2377351"/>
            <a:ext cx="524723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C2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6701354" y="2377351"/>
            <a:ext cx="524723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C3</a:t>
            </a:r>
            <a:endParaRPr lang="zh-CN" altLang="en-US" dirty="0"/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39326"/>
            <a:ext cx="461709" cy="557361"/>
          </a:xfrm>
          <a:prstGeom prst="rect">
            <a:avLst/>
          </a:prstGeom>
        </p:spPr>
      </p:pic>
      <p:pic>
        <p:nvPicPr>
          <p:cNvPr id="50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1540" y="274990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直接箭头连接符 43"/>
          <p:cNvCxnSpPr/>
          <p:nvPr/>
        </p:nvCxnSpPr>
        <p:spPr>
          <a:xfrm>
            <a:off x="7226077" y="3019647"/>
            <a:ext cx="221666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 flipV="1">
            <a:off x="7269892" y="3264195"/>
            <a:ext cx="2172852" cy="1063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10475606" y="2930366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latin typeface="Gill Sans MT" panose="020B0502020104020203" pitchFamily="34" charset="0"/>
              </a:rPr>
              <a:t>NameNode</a:t>
            </a:r>
            <a:endParaRPr lang="zh-CN" altLang="en-US" b="1" dirty="0">
              <a:latin typeface="Gill Sans MT" panose="020B0502020104020203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1374432" y="5033728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latin typeface="Gill Sans MT" panose="020B0502020104020203" pitchFamily="34" charset="0"/>
              </a:rPr>
              <a:t>DataNodes</a:t>
            </a:r>
            <a:endParaRPr lang="zh-CN" altLang="en-US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90" y="3794253"/>
            <a:ext cx="7677219" cy="200518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89F812-BE8A-41C2-A464-427E060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Tech3: Allocate Task’s Rate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0F19140-89E6-4897-8F64-4D32FD02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Our solution:</a:t>
            </a:r>
          </a:p>
          <a:p>
            <a:pPr indent="0"/>
            <a:r>
              <a:rPr lang="en-US" altLang="zh-CN" sz="2000" dirty="0"/>
              <a:t> Use iterative WSS (Weight Shuffle Scheduling) to allocate the bandwidth to each task</a:t>
            </a:r>
          </a:p>
          <a:p>
            <a:pPr indent="0"/>
            <a:r>
              <a:rPr lang="en-US" altLang="zh-CN" sz="2000" dirty="0"/>
              <a:t> Each task uses the allocated bandwidth to re-replicate the data</a:t>
            </a:r>
          </a:p>
          <a:p>
            <a:r>
              <a:rPr lang="en-US" altLang="zh-CN" sz="2400" dirty="0"/>
              <a:t>Goal:</a:t>
            </a:r>
          </a:p>
          <a:p>
            <a:pPr indent="0"/>
            <a:r>
              <a:rPr lang="en-US" altLang="zh-CN" sz="2000" dirty="0"/>
              <a:t> Finish tasks as soon as possible within one timeslot</a:t>
            </a:r>
          </a:p>
          <a:p>
            <a:pPr indent="0"/>
            <a:r>
              <a:rPr lang="en-US" altLang="zh-CN" sz="2000" dirty="0"/>
              <a:t> Introduce small interference to foreground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7F0BBA-049E-477C-8FA5-6A1E3824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9F4153D-15C8-4CEE-A5E2-7C41121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49" y="3073933"/>
            <a:ext cx="2686822" cy="12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43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92" y="3804854"/>
            <a:ext cx="7536308" cy="237210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89F812-BE8A-41C2-A464-427E060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Tech3: Allocate Task’s Rate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0F19140-89E6-4897-8F64-4D32FD02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Our solution:</a:t>
            </a:r>
          </a:p>
          <a:p>
            <a:pPr indent="0"/>
            <a:r>
              <a:rPr lang="en-US" altLang="zh-CN" sz="2000" dirty="0"/>
              <a:t> Use iterative WSS (Weight Shuffle Scheduling) to allocate the bandwidth to each task</a:t>
            </a:r>
          </a:p>
          <a:p>
            <a:pPr indent="0"/>
            <a:r>
              <a:rPr lang="en-US" altLang="zh-CN" sz="2000" dirty="0"/>
              <a:t> Each task uses the allocated bandwidth to re-replicate the data</a:t>
            </a:r>
          </a:p>
          <a:p>
            <a:r>
              <a:rPr lang="en-US" altLang="zh-CN" sz="2400" dirty="0"/>
              <a:t>Goal:</a:t>
            </a:r>
          </a:p>
          <a:p>
            <a:pPr indent="0"/>
            <a:r>
              <a:rPr lang="en-US" altLang="zh-CN" sz="2000" dirty="0"/>
              <a:t> Finish tasks as soon as possible within one timeslot</a:t>
            </a:r>
          </a:p>
          <a:p>
            <a:pPr indent="0"/>
            <a:r>
              <a:rPr lang="en-US" altLang="zh-CN" sz="2000" dirty="0"/>
              <a:t> Introduce small interference to foreground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7F0BBA-049E-477C-8FA5-6A1E3824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9F4153D-15C8-4CEE-A5E2-7C41121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49" y="3073933"/>
            <a:ext cx="2686822" cy="12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84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092" y="3833545"/>
            <a:ext cx="7536308" cy="23434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89F812-BE8A-41C2-A464-427E060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Tech3: Allocate Task’s Rate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0F19140-89E6-4897-8F64-4D32FD02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Our solution:</a:t>
            </a:r>
          </a:p>
          <a:p>
            <a:pPr indent="0"/>
            <a:r>
              <a:rPr lang="en-US" altLang="zh-CN" sz="2000" dirty="0"/>
              <a:t> Use iterative WSS (Weight Shuffle Scheduling) to allocate the bandwidth to each task</a:t>
            </a:r>
          </a:p>
          <a:p>
            <a:pPr indent="0"/>
            <a:r>
              <a:rPr lang="en-US" altLang="zh-CN" sz="2000" dirty="0"/>
              <a:t> Each task uses the allocated bandwidth to re-replicate the data</a:t>
            </a:r>
          </a:p>
          <a:p>
            <a:r>
              <a:rPr lang="en-US" altLang="zh-CN" sz="2400" dirty="0"/>
              <a:t>Goal:</a:t>
            </a:r>
          </a:p>
          <a:p>
            <a:pPr indent="0"/>
            <a:r>
              <a:rPr lang="en-US" altLang="zh-CN" sz="2000" dirty="0"/>
              <a:t> Finish tasks as soon as possible within one timeslot</a:t>
            </a:r>
          </a:p>
          <a:p>
            <a:pPr indent="0"/>
            <a:r>
              <a:rPr lang="en-US" altLang="zh-CN" sz="2000" dirty="0"/>
              <a:t> Introduce small interference to foreground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7F0BBA-049E-477C-8FA5-6A1E3824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9F4153D-15C8-4CEE-A5E2-7C41121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49" y="3073933"/>
            <a:ext cx="2686822" cy="12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720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3" y="3852539"/>
            <a:ext cx="7544853" cy="232442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89F812-BE8A-41C2-A464-427E060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Tech3: Allocate Task’s Rate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0F19140-89E6-4897-8F64-4D32FD02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Our solution:</a:t>
            </a:r>
          </a:p>
          <a:p>
            <a:pPr indent="0"/>
            <a:r>
              <a:rPr lang="en-US" altLang="zh-CN" sz="2000" dirty="0"/>
              <a:t> Use iterative WSS (Weight Shuffle Scheduling) to allocate the bandwidth to each task</a:t>
            </a:r>
          </a:p>
          <a:p>
            <a:pPr indent="0"/>
            <a:r>
              <a:rPr lang="en-US" altLang="zh-CN" sz="2000" dirty="0"/>
              <a:t> Each task uses the allocated bandwidth to re-replicate the data</a:t>
            </a:r>
          </a:p>
          <a:p>
            <a:r>
              <a:rPr lang="en-US" altLang="zh-CN" sz="2400" dirty="0"/>
              <a:t>Goal:</a:t>
            </a:r>
          </a:p>
          <a:p>
            <a:pPr indent="0"/>
            <a:r>
              <a:rPr lang="en-US" altLang="zh-CN" sz="2000" dirty="0"/>
              <a:t> Finish tasks as soon as possible within one timeslot</a:t>
            </a:r>
          </a:p>
          <a:p>
            <a:pPr indent="0"/>
            <a:r>
              <a:rPr lang="en-US" altLang="zh-CN" sz="2000" dirty="0"/>
              <a:t> Introduce small interference to foreground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7F0BBA-049E-477C-8FA5-6A1E3824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9F4153D-15C8-4CEE-A5E2-7C41121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49" y="3073933"/>
            <a:ext cx="2686822" cy="12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57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3" y="3852539"/>
            <a:ext cx="7544853" cy="23809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89F812-BE8A-41C2-A464-427E060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Tech3: Allocate Task’s Rate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0F19140-89E6-4897-8F64-4D32FD02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Our solution:</a:t>
            </a:r>
          </a:p>
          <a:p>
            <a:pPr indent="0"/>
            <a:r>
              <a:rPr lang="en-US" altLang="zh-CN" sz="2000" dirty="0"/>
              <a:t> Use iterative WSS (Weight Shuffle Scheduling) to allocate the bandwidth to each task</a:t>
            </a:r>
          </a:p>
          <a:p>
            <a:pPr indent="0"/>
            <a:r>
              <a:rPr lang="en-US" altLang="zh-CN" sz="2000" dirty="0"/>
              <a:t> Each task uses the allocated bandwidth to re-replicate the data</a:t>
            </a:r>
          </a:p>
          <a:p>
            <a:r>
              <a:rPr lang="en-US" altLang="zh-CN" sz="2400" dirty="0"/>
              <a:t>Goal:</a:t>
            </a:r>
          </a:p>
          <a:p>
            <a:pPr indent="0"/>
            <a:r>
              <a:rPr lang="en-US" altLang="zh-CN" sz="2000" dirty="0"/>
              <a:t> Finish tasks as soon as possible within one timeslot</a:t>
            </a:r>
          </a:p>
          <a:p>
            <a:pPr indent="0"/>
            <a:r>
              <a:rPr lang="en-US" altLang="zh-CN" sz="2000" dirty="0"/>
              <a:t> Introduce small interference to foreground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7F0BBA-049E-477C-8FA5-6A1E3824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9F4153D-15C8-4CEE-A5E2-7C41121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49" y="3073933"/>
            <a:ext cx="2686822" cy="12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863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32" y="3852539"/>
            <a:ext cx="7544853" cy="242942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489F812-BE8A-41C2-A464-427E0603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Tech3: Allocate Task’s Rate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0F19140-89E6-4897-8F64-4D32FD02F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Our solution:</a:t>
            </a:r>
          </a:p>
          <a:p>
            <a:pPr indent="0"/>
            <a:r>
              <a:rPr lang="en-US" altLang="zh-CN" sz="2000" dirty="0"/>
              <a:t> Use iterative WSS (Weight Shuffle Scheduling) to allocate the bandwidth to each task</a:t>
            </a:r>
          </a:p>
          <a:p>
            <a:pPr indent="0"/>
            <a:r>
              <a:rPr lang="en-US" altLang="zh-CN" sz="2000" dirty="0"/>
              <a:t> Each task uses the allocated bandwidth to re-replicate the data</a:t>
            </a:r>
          </a:p>
          <a:p>
            <a:r>
              <a:rPr lang="en-US" altLang="zh-CN" sz="2400" dirty="0"/>
              <a:t>Goal:</a:t>
            </a:r>
          </a:p>
          <a:p>
            <a:pPr indent="0"/>
            <a:r>
              <a:rPr lang="en-US" altLang="zh-CN" sz="2000" dirty="0"/>
              <a:t> Finish tasks as soon as possible within one timeslot</a:t>
            </a:r>
          </a:p>
          <a:p>
            <a:pPr indent="0"/>
            <a:r>
              <a:rPr lang="en-US" altLang="zh-CN" sz="2000" dirty="0"/>
              <a:t> Introduce small interference to foreground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97F0BBA-049E-477C-8FA5-6A1E3824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9F4153D-15C8-4CEE-A5E2-7C41121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249" y="3073933"/>
            <a:ext cx="2686822" cy="124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81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D5D8530-C7B9-4EA3-BB65-C0DDDEA4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Tech4: Re-scheduling Stragglers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B9BF78E-AC9A-42AF-A7F7-3A811E924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1353800" cy="4963126"/>
          </a:xfrm>
        </p:spPr>
        <p:txBody>
          <a:bodyPr>
            <a:noAutofit/>
          </a:bodyPr>
          <a:lstStyle/>
          <a:p>
            <a:r>
              <a:rPr lang="en-US" altLang="zh-CN" dirty="0"/>
              <a:t>Problem: How to treat stragglers</a:t>
            </a:r>
          </a:p>
          <a:p>
            <a:pPr indent="0"/>
            <a:r>
              <a:rPr lang="en-US" altLang="zh-CN" sz="2400" dirty="0"/>
              <a:t> Not re-schedule? Stragglers finish irregularly, </a:t>
            </a:r>
            <a:r>
              <a:rPr lang="en-US" altLang="zh-CN" sz="2400" dirty="0">
                <a:solidFill>
                  <a:srgbClr val="C00000"/>
                </a:solidFill>
              </a:rPr>
              <a:t>harming the schedule quality</a:t>
            </a:r>
          </a:p>
          <a:p>
            <a:pPr indent="0"/>
            <a:r>
              <a:rPr lang="en-US" altLang="zh-CN" sz="2400" dirty="0"/>
              <a:t> Treat stragglers as new tasks? Tasks with destination changed lose their progress</a:t>
            </a:r>
          </a:p>
          <a:p>
            <a:r>
              <a:rPr lang="en-US" altLang="zh-CN" dirty="0"/>
              <a:t>Solution:</a:t>
            </a:r>
          </a:p>
          <a:p>
            <a:pPr indent="0"/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Evict</a:t>
            </a:r>
            <a:r>
              <a:rPr lang="en-US" altLang="zh-CN" sz="2400" dirty="0"/>
              <a:t> the least finished straggler from each saturated node, until it is no longer saturated</a:t>
            </a:r>
          </a:p>
          <a:p>
            <a:pPr indent="0"/>
            <a:r>
              <a:rPr lang="en-US" altLang="zh-CN" sz="2400" dirty="0"/>
              <a:t> Stragglers evicted from their destination: </a:t>
            </a:r>
            <a:r>
              <a:rPr lang="en-US" altLang="zh-CN" sz="2400" dirty="0">
                <a:solidFill>
                  <a:srgbClr val="C00000"/>
                </a:solidFill>
              </a:rPr>
              <a:t>re-transmit</a:t>
            </a:r>
          </a:p>
          <a:p>
            <a:pPr indent="0"/>
            <a:r>
              <a:rPr lang="en-US" altLang="zh-CN" sz="2400" dirty="0"/>
              <a:t> Stragglers evicted from their source: </a:t>
            </a:r>
            <a:r>
              <a:rPr lang="en-US" altLang="zh-CN" sz="2400" dirty="0">
                <a:solidFill>
                  <a:srgbClr val="C00000"/>
                </a:solidFill>
              </a:rPr>
              <a:t>choose another source</a:t>
            </a:r>
            <a:r>
              <a:rPr lang="en-US" altLang="zh-CN" sz="2400" dirty="0"/>
              <a:t> and </a:t>
            </a:r>
            <a:r>
              <a:rPr lang="en-US" altLang="zh-CN" sz="2400" dirty="0">
                <a:solidFill>
                  <a:srgbClr val="C00000"/>
                </a:solidFill>
              </a:rPr>
              <a:t>adjust the bandwidth</a:t>
            </a:r>
          </a:p>
          <a:p>
            <a:pPr indent="0"/>
            <a:r>
              <a:rPr lang="en-US" altLang="zh-CN" sz="2400" dirty="0"/>
              <a:t> The rest stragglers: </a:t>
            </a:r>
            <a:r>
              <a:rPr lang="en-US" altLang="zh-CN" sz="2400" dirty="0">
                <a:solidFill>
                  <a:srgbClr val="C00000"/>
                </a:solidFill>
              </a:rPr>
              <a:t>adjust the bandwidth</a:t>
            </a:r>
          </a:p>
          <a:p>
            <a:r>
              <a:rPr lang="en-US" altLang="zh-CN" dirty="0"/>
              <a:t>Advantage</a:t>
            </a:r>
          </a:p>
          <a:p>
            <a:pPr indent="0"/>
            <a:r>
              <a:rPr lang="zh-CN" altLang="en-US" dirty="0"/>
              <a:t> </a:t>
            </a:r>
            <a:r>
              <a:rPr lang="en-US" altLang="zh-CN" sz="2400" dirty="0"/>
              <a:t>Improve the performance and minimize the waste</a:t>
            </a:r>
            <a:endParaRPr lang="zh-CN" altLang="en-US" sz="2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F9012AE-A32F-43D2-8185-C7FE0146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42C084C-1A07-42E9-8EAC-2C1958FF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71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B404B0-847B-4619-B679-92560EF6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Scheduling in One Timeslot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781CD8F-FEA4-4510-A177-FBE554E8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Combine 4 techniques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7310CCA3-26E4-4F40-A581-4A73751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DAC8CD-188F-401F-83C7-B8660589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1320872-48AC-47AA-B8CD-B5FD1CC1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461" y="1799131"/>
            <a:ext cx="6653078" cy="446752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1276745" y="3464567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Scheduling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2C845C8-CDD8-4432-8BE9-EE66355C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Scheduling in One Timeslot</a:t>
            </a:r>
            <a:endParaRPr lang="zh-CN" altLang="en-US" sz="3200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xmlns="" id="{73FD0DB9-A86C-4F2D-B430-DA4115D47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378" y="2362908"/>
            <a:ext cx="8439244" cy="3465120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2C2FFED2-B073-4AAE-B55A-457434268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69A2BCA-B34E-4E34-A530-B03EA7EAA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08392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8E88FEC-B879-4AC5-B24E-37DB9BC9A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Implementation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4DD0595-8424-4848-BD4A-352237456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Implement </a:t>
            </a:r>
            <a:r>
              <a:rPr lang="en-US" altLang="zh-CN" dirty="0" err="1"/>
              <a:t>Dayu</a:t>
            </a:r>
            <a:r>
              <a:rPr lang="en-US" altLang="zh-CN" dirty="0"/>
              <a:t> upon </a:t>
            </a:r>
            <a:r>
              <a:rPr lang="en-US" altLang="zh-CN" dirty="0" err="1"/>
              <a:t>Pangu</a:t>
            </a:r>
            <a:r>
              <a:rPr lang="en-US" altLang="zh-CN" dirty="0"/>
              <a:t> distributed storage system</a:t>
            </a:r>
          </a:p>
          <a:p>
            <a:pPr indent="0"/>
            <a:r>
              <a:rPr lang="en-US" altLang="zh-CN" dirty="0"/>
              <a:t> Adds some function upon current components (gray boxes)</a:t>
            </a:r>
          </a:p>
          <a:p>
            <a:pPr indent="0"/>
            <a:r>
              <a:rPr lang="en-US" altLang="zh-CN" dirty="0"/>
              <a:t> Introduce a centralized scheduler: </a:t>
            </a:r>
            <a:r>
              <a:rPr lang="en-US" altLang="zh-CN" dirty="0" err="1"/>
              <a:t>ObServer</a:t>
            </a:r>
            <a:endParaRPr lang="en-US" altLang="zh-CN" dirty="0"/>
          </a:p>
          <a:p>
            <a:pPr indent="0"/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C834EFD0-69E6-4737-B73A-AB2C83C00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BE91064-A9F8-467A-9AEA-F9084ECC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5BB127D-8614-4FA3-8D52-B0DBB1760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975258"/>
            <a:ext cx="104298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7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Overview of Data Recovery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Distributed storage system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59551FBB-A503-42A9-966C-72C51B19C836}"/>
              </a:ext>
            </a:extLst>
          </p:cNvPr>
          <p:cNvCxnSpPr/>
          <p:nvPr/>
        </p:nvCxnSpPr>
        <p:spPr bwMode="auto">
          <a:xfrm flipV="1">
            <a:off x="6279292" y="4363245"/>
            <a:ext cx="0" cy="4032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EBE5AE9-D0E7-4BDC-BAC4-A990CA209AA1}"/>
              </a:ext>
            </a:extLst>
          </p:cNvPr>
          <p:cNvSpPr/>
          <p:nvPr/>
        </p:nvSpPr>
        <p:spPr bwMode="auto">
          <a:xfrm>
            <a:off x="2793244" y="4712503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n 6">
            <a:extLst>
              <a:ext uri="{FF2B5EF4-FFF2-40B4-BE49-F238E27FC236}">
                <a16:creationId xmlns:a16="http://schemas.microsoft.com/office/drawing/2014/main" xmlns="" id="{D77D5FE4-7423-46E1-B78E-3119157CF69B}"/>
              </a:ext>
            </a:extLst>
          </p:cNvPr>
          <p:cNvSpPr/>
          <p:nvPr/>
        </p:nvSpPr>
        <p:spPr>
          <a:xfrm>
            <a:off x="30026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9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95137BB0-8C1D-4EB4-8C81-10DC1C15BE3B}"/>
              </a:ext>
            </a:extLst>
          </p:cNvPr>
          <p:cNvCxnSpPr>
            <a:stCxn id="9" idx="2"/>
            <a:endCxn id="8" idx="1"/>
          </p:cNvCxnSpPr>
          <p:nvPr/>
        </p:nvCxnSpPr>
        <p:spPr>
          <a:xfrm flipH="1">
            <a:off x="32267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9">
            <a:extLst>
              <a:ext uri="{FF2B5EF4-FFF2-40B4-BE49-F238E27FC236}">
                <a16:creationId xmlns:a16="http://schemas.microsoft.com/office/drawing/2014/main" xmlns="" id="{42EAB0D4-6E17-4BF1-BD49-4FBA88B92E90}"/>
              </a:ext>
            </a:extLst>
          </p:cNvPr>
          <p:cNvSpPr/>
          <p:nvPr/>
        </p:nvSpPr>
        <p:spPr>
          <a:xfrm>
            <a:off x="35360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DBAA65D3-1868-46C2-9A0E-4A3B11E3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83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xmlns="" id="{40E45713-A38C-442A-BDF8-F89DD7B2A8DD}"/>
              </a:ext>
            </a:extLst>
          </p:cNvPr>
          <p:cNvCxnSpPr>
            <a:stCxn id="12" idx="2"/>
            <a:endCxn id="11" idx="1"/>
          </p:cNvCxnSpPr>
          <p:nvPr/>
        </p:nvCxnSpPr>
        <p:spPr>
          <a:xfrm flipH="1">
            <a:off x="37601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2">
            <a:extLst>
              <a:ext uri="{FF2B5EF4-FFF2-40B4-BE49-F238E27FC236}">
                <a16:creationId xmlns:a16="http://schemas.microsoft.com/office/drawing/2014/main" xmlns="" id="{E4DFF818-D1B2-4F3A-B289-A849D00182A4}"/>
              </a:ext>
            </a:extLst>
          </p:cNvPr>
          <p:cNvSpPr/>
          <p:nvPr/>
        </p:nvSpPr>
        <p:spPr>
          <a:xfrm>
            <a:off x="40694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2932638D-7AE5-4425-B61D-5A728850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7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xmlns="" id="{42D0B6AC-5023-4937-BEBB-01912D1A424E}"/>
              </a:ext>
            </a:extLst>
          </p:cNvPr>
          <p:cNvCxnSpPr>
            <a:stCxn id="15" idx="2"/>
            <a:endCxn id="14" idx="1"/>
          </p:cNvCxnSpPr>
          <p:nvPr/>
        </p:nvCxnSpPr>
        <p:spPr>
          <a:xfrm flipH="1">
            <a:off x="42935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n 15">
            <a:extLst>
              <a:ext uri="{FF2B5EF4-FFF2-40B4-BE49-F238E27FC236}">
                <a16:creationId xmlns:a16="http://schemas.microsoft.com/office/drawing/2014/main" xmlns="" id="{A1312408-271F-4120-818F-CE4FEBB0A943}"/>
              </a:ext>
            </a:extLst>
          </p:cNvPr>
          <p:cNvSpPr/>
          <p:nvPr/>
        </p:nvSpPr>
        <p:spPr>
          <a:xfrm>
            <a:off x="55172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BDC3CF7C-D570-4625-9B6E-AC97BF80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95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xmlns="" id="{C42BF3BB-E322-4538-93A4-3E4D39339088}"/>
              </a:ext>
            </a:extLst>
          </p:cNvPr>
          <p:cNvCxnSpPr>
            <a:stCxn id="18" idx="2"/>
            <a:endCxn id="17" idx="1"/>
          </p:cNvCxnSpPr>
          <p:nvPr/>
        </p:nvCxnSpPr>
        <p:spPr>
          <a:xfrm flipH="1">
            <a:off x="57413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8">
            <a:extLst>
              <a:ext uri="{FF2B5EF4-FFF2-40B4-BE49-F238E27FC236}">
                <a16:creationId xmlns:a16="http://schemas.microsoft.com/office/drawing/2014/main" xmlns="" id="{3E32C575-9A81-47ED-A7AC-C6857B3C5D47}"/>
              </a:ext>
            </a:extLst>
          </p:cNvPr>
          <p:cNvSpPr/>
          <p:nvPr/>
        </p:nvSpPr>
        <p:spPr>
          <a:xfrm>
            <a:off x="60506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C938CDB6-0552-47E3-8E7A-FEDA165B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29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xmlns="" id="{CF8CC7EC-ACE0-477D-A1F8-8988D22D59DB}"/>
              </a:ext>
            </a:extLst>
          </p:cNvPr>
          <p:cNvCxnSpPr>
            <a:stCxn id="21" idx="2"/>
            <a:endCxn id="20" idx="1"/>
          </p:cNvCxnSpPr>
          <p:nvPr/>
        </p:nvCxnSpPr>
        <p:spPr>
          <a:xfrm flipH="1">
            <a:off x="62747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1">
            <a:extLst>
              <a:ext uri="{FF2B5EF4-FFF2-40B4-BE49-F238E27FC236}">
                <a16:creationId xmlns:a16="http://schemas.microsoft.com/office/drawing/2014/main" xmlns="" id="{767EB384-1374-4B99-8D84-704CF9E33FD8}"/>
              </a:ext>
            </a:extLst>
          </p:cNvPr>
          <p:cNvSpPr/>
          <p:nvPr/>
        </p:nvSpPr>
        <p:spPr>
          <a:xfrm>
            <a:off x="65840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BCC29242-1877-4CF7-B8EF-EC35CC5A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3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xmlns="" id="{1E63C684-50AB-4FA8-BF00-79D37758650E}"/>
              </a:ext>
            </a:extLst>
          </p:cNvPr>
          <p:cNvCxnSpPr>
            <a:stCxn id="24" idx="2"/>
            <a:endCxn id="23" idx="1"/>
          </p:cNvCxnSpPr>
          <p:nvPr/>
        </p:nvCxnSpPr>
        <p:spPr>
          <a:xfrm flipH="1">
            <a:off x="68081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4">
            <a:extLst>
              <a:ext uri="{FF2B5EF4-FFF2-40B4-BE49-F238E27FC236}">
                <a16:creationId xmlns:a16="http://schemas.microsoft.com/office/drawing/2014/main" xmlns="" id="{8B4411CA-3716-4DD0-AD76-215F9CBAE8E4}"/>
              </a:ext>
            </a:extLst>
          </p:cNvPr>
          <p:cNvSpPr/>
          <p:nvPr/>
        </p:nvSpPr>
        <p:spPr>
          <a:xfrm>
            <a:off x="81080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E61DCF98-CE63-4FE0-8A2D-7430B3AD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03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xmlns="" id="{301FCF89-8A00-4D79-BFF1-02D3395A0FE3}"/>
              </a:ext>
            </a:extLst>
          </p:cNvPr>
          <p:cNvCxnSpPr>
            <a:stCxn id="27" idx="2"/>
            <a:endCxn id="26" idx="1"/>
          </p:cNvCxnSpPr>
          <p:nvPr/>
        </p:nvCxnSpPr>
        <p:spPr>
          <a:xfrm flipH="1">
            <a:off x="83321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7">
            <a:extLst>
              <a:ext uri="{FF2B5EF4-FFF2-40B4-BE49-F238E27FC236}">
                <a16:creationId xmlns:a16="http://schemas.microsoft.com/office/drawing/2014/main" xmlns="" id="{B7DBFE2A-A67D-427A-B66F-A0131A69631F}"/>
              </a:ext>
            </a:extLst>
          </p:cNvPr>
          <p:cNvSpPr/>
          <p:nvPr/>
        </p:nvSpPr>
        <p:spPr>
          <a:xfrm>
            <a:off x="8641492" y="5617371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09A4FDF0-8BDF-4585-84BB-009793CD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795" y="4850598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29">
            <a:extLst>
              <a:ext uri="{FF2B5EF4-FFF2-40B4-BE49-F238E27FC236}">
                <a16:creationId xmlns:a16="http://schemas.microsoft.com/office/drawing/2014/main" xmlns="" id="{FC002201-8609-4B52-81C5-CDD8A92ED4B0}"/>
              </a:ext>
            </a:extLst>
          </p:cNvPr>
          <p:cNvCxnSpPr>
            <a:stCxn id="30" idx="2"/>
            <a:endCxn id="29" idx="1"/>
          </p:cNvCxnSpPr>
          <p:nvPr/>
        </p:nvCxnSpPr>
        <p:spPr>
          <a:xfrm flipH="1">
            <a:off x="8865549" y="5580857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0">
            <a:extLst>
              <a:ext uri="{FF2B5EF4-FFF2-40B4-BE49-F238E27FC236}">
                <a16:creationId xmlns:a16="http://schemas.microsoft.com/office/drawing/2014/main" xmlns="" id="{A169BDB5-AEC4-4F63-BF8F-B3491FDC0765}"/>
              </a:ext>
            </a:extLst>
          </p:cNvPr>
          <p:cNvSpPr/>
          <p:nvPr/>
        </p:nvSpPr>
        <p:spPr>
          <a:xfrm>
            <a:off x="9174892" y="5609447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63754F90-9421-4D37-B5A9-64D7F382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7195" y="4842674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2">
            <a:extLst>
              <a:ext uri="{FF2B5EF4-FFF2-40B4-BE49-F238E27FC236}">
                <a16:creationId xmlns:a16="http://schemas.microsoft.com/office/drawing/2014/main" xmlns="" id="{316D2FD3-F161-417D-919E-3D32F743FA45}"/>
              </a:ext>
            </a:extLst>
          </p:cNvPr>
          <p:cNvCxnSpPr>
            <a:stCxn id="33" idx="2"/>
            <a:endCxn id="32" idx="1"/>
          </p:cNvCxnSpPr>
          <p:nvPr/>
        </p:nvCxnSpPr>
        <p:spPr>
          <a:xfrm flipH="1">
            <a:off x="9398949" y="5572933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xmlns="" id="{86EA7667-AB52-413F-98FE-26597314B2C5}"/>
              </a:ext>
            </a:extLst>
          </p:cNvPr>
          <p:cNvSpPr/>
          <p:nvPr/>
        </p:nvSpPr>
        <p:spPr bwMode="auto">
          <a:xfrm>
            <a:off x="5307844" y="4766474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34">
            <a:extLst>
              <a:ext uri="{FF2B5EF4-FFF2-40B4-BE49-F238E27FC236}">
                <a16:creationId xmlns:a16="http://schemas.microsoft.com/office/drawing/2014/main" xmlns="" id="{2E61B2B3-6504-4601-B231-32C032CFF632}"/>
              </a:ext>
            </a:extLst>
          </p:cNvPr>
          <p:cNvSpPr/>
          <p:nvPr/>
        </p:nvSpPr>
        <p:spPr bwMode="auto">
          <a:xfrm>
            <a:off x="7879492" y="4766474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xmlns="" id="{5F81B3CD-65CA-4063-BB0D-53595099BA8C}"/>
              </a:ext>
            </a:extLst>
          </p:cNvPr>
          <p:cNvSpPr/>
          <p:nvPr/>
        </p:nvSpPr>
        <p:spPr bwMode="auto">
          <a:xfrm>
            <a:off x="4755292" y="4156874"/>
            <a:ext cx="304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Network core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509618" y="2120176"/>
            <a:ext cx="1026474" cy="819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File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右箭头 38"/>
          <p:cNvSpPr/>
          <p:nvPr/>
        </p:nvSpPr>
        <p:spPr>
          <a:xfrm>
            <a:off x="3816761" y="2456756"/>
            <a:ext cx="99737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4001898" y="212017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Gill Sans MT" panose="020B0502020104020203" pitchFamily="34" charset="0"/>
              </a:rPr>
              <a:t>Split</a:t>
            </a:r>
            <a:endParaRPr lang="zh-CN" altLang="en-US" sz="2000" b="1" dirty="0">
              <a:latin typeface="Gill Sans MT" panose="020B0502020104020203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690899" y="1877216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Gill Sans MT" panose="020B0502020104020203" pitchFamily="34" charset="0"/>
              </a:rPr>
              <a:t>Chunks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945235" y="5510282"/>
            <a:ext cx="524723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C1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8069786" y="5536431"/>
            <a:ext cx="524723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C3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6041810" y="5504657"/>
            <a:ext cx="524723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C2</a:t>
            </a:r>
            <a:endParaRPr lang="zh-CN" altLang="en-US" dirty="0"/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39326"/>
            <a:ext cx="461709" cy="557361"/>
          </a:xfrm>
          <a:prstGeom prst="rect">
            <a:avLst/>
          </a:prstGeom>
        </p:spPr>
      </p:pic>
      <p:pic>
        <p:nvPicPr>
          <p:cNvPr id="50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1540" y="274990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直接箭头连接符 50"/>
          <p:cNvCxnSpPr/>
          <p:nvPr/>
        </p:nvCxnSpPr>
        <p:spPr>
          <a:xfrm>
            <a:off x="7226077" y="3019647"/>
            <a:ext cx="2216667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 flipH="1" flipV="1">
            <a:off x="7269892" y="3264195"/>
            <a:ext cx="2172852" cy="1063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10475606" y="2930366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latin typeface="Gill Sans MT" panose="020B0502020104020203" pitchFamily="34" charset="0"/>
              </a:rPr>
              <a:t>NameNode</a:t>
            </a:r>
            <a:endParaRPr lang="zh-CN" altLang="en-US" b="1" dirty="0">
              <a:latin typeface="Gill Sans MT" panose="020B0502020104020203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1374432" y="5033728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latin typeface="Gill Sans MT" panose="020B0502020104020203" pitchFamily="34" charset="0"/>
              </a:rPr>
              <a:t>DataNodes</a:t>
            </a:r>
            <a:endParaRPr lang="zh-CN" altLang="en-US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9BF785-3A16-4BBD-9021-A86A303A3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Evaluation 1: Performance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BB7C12D-5D9C-46C3-A9D9-2B8DB22E4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On the real-world systems</a:t>
            </a:r>
          </a:p>
          <a:p>
            <a:pPr indent="0"/>
            <a:r>
              <a:rPr lang="en-US" altLang="zh-CN" sz="2400" dirty="0" smtClean="0"/>
              <a:t>1000-node </a:t>
            </a:r>
            <a:r>
              <a:rPr lang="en-US" altLang="zh-CN" sz="2400" dirty="0"/>
              <a:t>cluster &amp; 15TB data to </a:t>
            </a:r>
            <a:r>
              <a:rPr lang="en-US" altLang="zh-CN" sz="2400" dirty="0" smtClean="0"/>
              <a:t>recover</a:t>
            </a:r>
          </a:p>
          <a:p>
            <a:pPr indent="0"/>
            <a:r>
              <a:rPr lang="en-US" altLang="zh-CN" sz="2400" dirty="0" smtClean="0"/>
              <a:t>Each node: two 12-core Intel E5-2630, 96GB DDR4 memory, two 10Gbps NICs, 10 or 11 2TB hard disks</a:t>
            </a:r>
          </a:p>
          <a:p>
            <a:r>
              <a:rPr lang="en-US" altLang="zh-CN" dirty="0" smtClean="0"/>
              <a:t>On the simulation systems</a:t>
            </a:r>
          </a:p>
          <a:p>
            <a:pPr indent="0"/>
            <a:r>
              <a:rPr lang="en-US" altLang="zh-CN" sz="2400" dirty="0" smtClean="0"/>
              <a:t>A server with two 16-core Intel E5-2620 processors, 64GB DDR4 memory</a:t>
            </a:r>
            <a:endParaRPr lang="en-US" altLang="zh-CN" sz="2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1BAC577-D1F0-48C0-8980-E82EE355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EEEC697-4874-4158-B722-434E99EC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6535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Evaluation 1: Performance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Baseline in the real-world systems</a:t>
            </a:r>
          </a:p>
          <a:p>
            <a:pPr indent="457200"/>
            <a:r>
              <a:rPr lang="en-US" altLang="zh-CN" sz="2400" dirty="0" err="1" smtClean="0"/>
              <a:t>Pangu’s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strategy: randomly pick node and limit recovery traffic on each node</a:t>
            </a:r>
          </a:p>
          <a:p>
            <a:pPr indent="457200"/>
            <a:r>
              <a:rPr lang="en-US" altLang="zh-CN" sz="2400" dirty="0" err="1" smtClean="0"/>
              <a:t>Pangu</a:t>
            </a:r>
            <a:r>
              <a:rPr lang="en-US" altLang="zh-CN" sz="2400" dirty="0" smtClean="0"/>
              <a:t>-slow</a:t>
            </a:r>
            <a:r>
              <a:rPr lang="en-US" altLang="zh-CN" sz="2400" dirty="0"/>
              <a:t>: limit recovery traffic to 30MB/s (default configuration)</a:t>
            </a:r>
          </a:p>
          <a:p>
            <a:pPr indent="457200"/>
            <a:r>
              <a:rPr lang="en-US" altLang="zh-CN" sz="2400" dirty="0" err="1" smtClean="0"/>
              <a:t>Pangu</a:t>
            </a:r>
            <a:r>
              <a:rPr lang="en-US" altLang="zh-CN" sz="2400" dirty="0" smtClean="0"/>
              <a:t>-mid</a:t>
            </a:r>
            <a:r>
              <a:rPr lang="en-US" altLang="zh-CN" sz="2400" dirty="0"/>
              <a:t>: limit recovery traffic to 90MB/s</a:t>
            </a:r>
          </a:p>
          <a:p>
            <a:pPr indent="457200"/>
            <a:r>
              <a:rPr lang="en-US" altLang="zh-CN" sz="2400" dirty="0" err="1" smtClean="0"/>
              <a:t>Pangu</a:t>
            </a:r>
            <a:r>
              <a:rPr lang="en-US" altLang="zh-CN" sz="2400" dirty="0" smtClean="0"/>
              <a:t>-fast</a:t>
            </a:r>
            <a:r>
              <a:rPr lang="en-US" altLang="zh-CN" sz="2400" dirty="0"/>
              <a:t>: limit recovery traffic to 150MB/s</a:t>
            </a:r>
            <a:endParaRPr lang="zh-CN" altLang="en-US" sz="2400" dirty="0"/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68816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14163B-32BC-46A9-B032-A83A172C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Evaluation 1: Performance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CE28A86-4B6C-476F-97CB-38DBBD3F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1000 node cluster &amp; 15TB data to recover</a:t>
            </a:r>
          </a:p>
          <a:p>
            <a:r>
              <a:rPr lang="en-US" altLang="zh-CN" dirty="0"/>
              <a:t>Result:</a:t>
            </a:r>
          </a:p>
          <a:p>
            <a:pPr indent="0"/>
            <a:r>
              <a:rPr lang="en-US" altLang="zh-CN" dirty="0"/>
              <a:t> </a:t>
            </a:r>
            <a:r>
              <a:rPr lang="en-US" altLang="zh-CN" sz="2400" dirty="0" err="1"/>
              <a:t>Dayu</a:t>
            </a:r>
            <a:r>
              <a:rPr lang="en-US" altLang="zh-CN" sz="2400" dirty="0"/>
              <a:t> is 2.96x faster than </a:t>
            </a:r>
            <a:r>
              <a:rPr lang="en-US" altLang="zh-CN" sz="2400" dirty="0" err="1"/>
              <a:t>Pangu</a:t>
            </a:r>
            <a:r>
              <a:rPr lang="en-US" altLang="zh-CN" sz="2400" dirty="0"/>
              <a:t>-slow (default) with slightly higher interference</a:t>
            </a:r>
            <a:endParaRPr lang="zh-CN" altLang="en-US" sz="2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A97E9BF-3A30-4D15-A5F3-8A228364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D644D58-922E-47CB-BFD3-A98B2F1B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9CD061-7E07-460C-818F-705434902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342715"/>
            <a:ext cx="6105939" cy="300997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963886" y="4789714"/>
            <a:ext cx="4572000" cy="1387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8308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14163B-32BC-46A9-B032-A83A172C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Evaluation 1: Performance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CE28A86-4B6C-476F-97CB-38DBBD3FB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1000 node cluster &amp; 15TB data to recover</a:t>
            </a:r>
          </a:p>
          <a:p>
            <a:r>
              <a:rPr lang="en-US" altLang="zh-CN" dirty="0"/>
              <a:t>Result:</a:t>
            </a:r>
          </a:p>
          <a:p>
            <a:pPr indent="0"/>
            <a:r>
              <a:rPr lang="en-US" altLang="zh-CN" dirty="0"/>
              <a:t> </a:t>
            </a:r>
            <a:r>
              <a:rPr lang="en-US" altLang="zh-CN" sz="2400" dirty="0" err="1"/>
              <a:t>Dayu</a:t>
            </a:r>
            <a:r>
              <a:rPr lang="en-US" altLang="zh-CN" sz="2400" dirty="0"/>
              <a:t> is 2.96x faster than </a:t>
            </a:r>
            <a:r>
              <a:rPr lang="en-US" altLang="zh-CN" sz="2400" dirty="0" err="1"/>
              <a:t>Pangu</a:t>
            </a:r>
            <a:r>
              <a:rPr lang="en-US" altLang="zh-CN" sz="2400" dirty="0"/>
              <a:t>-slow (default) with slightly higher interference</a:t>
            </a:r>
          </a:p>
          <a:p>
            <a:pPr indent="0"/>
            <a:r>
              <a:rPr lang="en-US" altLang="zh-CN" sz="2400" dirty="0"/>
              <a:t> </a:t>
            </a:r>
            <a:r>
              <a:rPr lang="en-US" altLang="zh-CN" sz="2400" dirty="0" err="1"/>
              <a:t>Dayu</a:t>
            </a:r>
            <a:r>
              <a:rPr lang="en-US" altLang="zh-CN" sz="2400" dirty="0"/>
              <a:t> has comparable recovery speed with </a:t>
            </a:r>
            <a:r>
              <a:rPr lang="en-US" altLang="zh-CN" sz="2400" dirty="0" err="1"/>
              <a:t>Pangu</a:t>
            </a:r>
            <a:r>
              <a:rPr lang="en-US" altLang="zh-CN" sz="2400" dirty="0"/>
              <a:t>-mid and </a:t>
            </a:r>
            <a:r>
              <a:rPr lang="en-US" altLang="zh-CN" sz="2400" dirty="0" err="1"/>
              <a:t>Pangu</a:t>
            </a:r>
            <a:r>
              <a:rPr lang="en-US" altLang="zh-CN" sz="2400" dirty="0"/>
              <a:t>-fast, but has far lower interference</a:t>
            </a:r>
            <a:endParaRPr lang="zh-CN" altLang="en-US" sz="24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A97E9BF-3A30-4D15-A5F3-8A228364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D644D58-922E-47CB-BFD3-A98B2F1B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E02FB8E-B67B-445A-90E7-513D3A674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399" y="3342715"/>
            <a:ext cx="6105939" cy="300997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963886" y="4789714"/>
            <a:ext cx="4572000" cy="13872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615542" y="3339050"/>
            <a:ext cx="2409371" cy="2837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1676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Evaluation 1: Performance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Baseline in the simulation systems</a:t>
            </a:r>
          </a:p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6EEB4D7-1D07-439E-9B64-D23D5F17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62" y="2195063"/>
            <a:ext cx="9074676" cy="255577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989665" y="1733398"/>
            <a:ext cx="407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Choose source and destination</a:t>
            </a:r>
            <a:endParaRPr lang="zh-CN" altLang="en-US" sz="24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558B0416-292B-4971-9E02-2F646F79A58C}"/>
                  </a:ext>
                </a:extLst>
              </p:cNvPr>
              <p:cNvSpPr/>
              <p:nvPr/>
            </p:nvSpPr>
            <p:spPr>
              <a:xfrm>
                <a:off x="989665" y="4750834"/>
                <a:ext cx="8318303" cy="1405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Allocating bandwidth</a:t>
                </a:r>
              </a:p>
              <a:p>
                <a:endParaRPr lang="en-US" altLang="zh-CN" sz="2400" dirty="0">
                  <a:solidFill>
                    <a:srgbClr val="FF0000"/>
                  </a:solidFill>
                  <a:latin typeface="Gill Sans MT" panose="020B0502020104020203" pitchFamily="34" charset="0"/>
                </a:endParaRPr>
              </a:p>
              <a:p>
                <a:r>
                  <a:rPr lang="en-US" altLang="zh-CN" sz="2400" dirty="0" smtClean="0">
                    <a:solidFill>
                      <a:srgbClr val="FF0000"/>
                    </a:solidFill>
                    <a:latin typeface="Gill Sans MT" panose="020B0502020104020203" pitchFamily="34" charset="0"/>
                  </a:rPr>
                  <a:t> 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Deadline-based allocation(DA): assign a rate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𝑡𝑖𝑚𝑒𝑠𝑙𝑜𝑡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altLang="zh-CN" sz="2400" dirty="0" smtClean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to task t</a:t>
                </a:r>
                <a:endParaRPr lang="zh-CN" altLang="en-US" sz="2400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558B0416-292B-4971-9E02-2F646F79A5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65" y="4750834"/>
                <a:ext cx="8318303" cy="1405706"/>
              </a:xfrm>
              <a:prstGeom prst="rect">
                <a:avLst/>
              </a:prstGeom>
              <a:blipFill rotWithShape="0">
                <a:blip r:embed="rId3"/>
                <a:stretch>
                  <a:fillRect l="-1099" t="-3463" r="-2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4415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379" y="1635149"/>
            <a:ext cx="4639118" cy="126381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Evaluation 1: Performance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Evaluation on the simulation systems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707074"/>
            <a:ext cx="6827874" cy="364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41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731B7E1-49AC-41FD-A52B-56C30B10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Evaluation 2: Scalability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90D3340-15A1-476F-A7F3-7C0873495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Simulate data recovery for 20 timeslots and report the throughput</a:t>
            </a:r>
          </a:p>
          <a:p>
            <a:r>
              <a:rPr lang="en-US" altLang="zh-CN" dirty="0"/>
              <a:t>Baselines: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F4ACF23-6753-45A8-B363-4457246C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3BB43BE-35C0-41B5-9A86-048F6CAE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36EEB4D7-1D07-439E-9B64-D23D5F17E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62" y="3088392"/>
            <a:ext cx="9074676" cy="25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573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551A9CD-E191-40A1-A558-469E0B8A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Evaluation 2: Scalability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249C4FF-8BC8-4C3E-B32B-6364059D6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Simulate infinite data recovery and report the throughput of first 20 timeslots </a:t>
            </a:r>
          </a:p>
          <a:p>
            <a:r>
              <a:rPr lang="en-US" altLang="zh-CN" sz="2400" dirty="0"/>
              <a:t>Result:</a:t>
            </a:r>
          </a:p>
          <a:p>
            <a:pPr indent="0"/>
            <a:r>
              <a:rPr lang="en-US" altLang="zh-CN" sz="2000" dirty="0"/>
              <a:t> </a:t>
            </a:r>
            <a:r>
              <a:rPr lang="en-US" altLang="zh-CN" sz="2000" dirty="0" err="1"/>
              <a:t>Dayu</a:t>
            </a:r>
            <a:r>
              <a:rPr lang="en-US" altLang="zh-CN" sz="2000" dirty="0"/>
              <a:t> can scale to 25K nodes</a:t>
            </a:r>
          </a:p>
          <a:p>
            <a:pPr indent="0"/>
            <a:r>
              <a:rPr lang="en-US" altLang="zh-CN" sz="2000" dirty="0"/>
              <a:t> Some baselines can also scale to 25K nodes, but the scheduling qualities are low</a:t>
            </a:r>
          </a:p>
          <a:p>
            <a:pPr indent="0"/>
            <a:r>
              <a:rPr lang="en-US" altLang="zh-CN" sz="2000" dirty="0"/>
              <a:t> Though G1 has comparable scheduling quality with </a:t>
            </a:r>
            <a:r>
              <a:rPr lang="en-US" altLang="zh-CN" sz="2000" dirty="0" err="1"/>
              <a:t>Dayu</a:t>
            </a:r>
            <a:r>
              <a:rPr lang="en-US" altLang="zh-CN" sz="2000" dirty="0"/>
              <a:t>, it can only scale to 5000 nodes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F37C8B8-5688-41BA-BC9F-96C8BE3A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AFF50F4-B61E-4D8F-A820-4C0A125CC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00EBC93-A512-4DFD-805A-5A205821B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05" y="3316147"/>
            <a:ext cx="5657990" cy="30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791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7F79F7-D09B-4157-8124-C60C34C4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Conclusion</a:t>
            </a:r>
            <a:endParaRPr lang="zh-CN" altLang="en-US" sz="32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3B65709-0DA9-47BD-9356-167EC2D62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Dayu</a:t>
            </a:r>
            <a:r>
              <a:rPr lang="en-US" altLang="zh-CN" dirty="0"/>
              <a:t> uses timeslot-based protocol and incorporates four techniques in each timeslot to achieve high speed and high quality scheduling</a:t>
            </a:r>
          </a:p>
          <a:p>
            <a:endParaRPr lang="en-US" altLang="zh-CN" dirty="0"/>
          </a:p>
          <a:p>
            <a:r>
              <a:rPr lang="en-US" altLang="zh-CN" dirty="0"/>
              <a:t>Real-world evaluation results indicate that </a:t>
            </a:r>
            <a:r>
              <a:rPr lang="en-US" altLang="zh-CN" dirty="0" err="1"/>
              <a:t>Dayu</a:t>
            </a:r>
            <a:r>
              <a:rPr lang="en-US" altLang="zh-CN" dirty="0"/>
              <a:t> significantly outperforms existing and has a good scalability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F1279F4-B41F-43B3-B727-F4026891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C56C144-408F-4FFF-B04B-50840C5C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23614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78542" y="534947"/>
            <a:ext cx="10234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Dayu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 Fast and Low-interference Data Recovery in Very-large Storage Systems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73630" y="3690086"/>
            <a:ext cx="5644559" cy="1623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400" b="1" dirty="0">
                <a:solidFill>
                  <a:prstClr val="black"/>
                </a:solidFill>
                <a:latin typeface="Gill Sans MT" panose="020B0502020104020203" pitchFamily="34" charset="0"/>
              </a:rPr>
              <a:t>That’s all, Thank you!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altLang="zh-CN" sz="2400" dirty="0">
              <a:latin typeface="Gill Sans MT" panose="020B0502020104020203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2400" dirty="0">
                <a:latin typeface="Gill Sans MT" panose="020B0502020104020203" pitchFamily="34" charset="0"/>
              </a:rPr>
              <a:t>Reporter:</a:t>
            </a:r>
            <a:r>
              <a:rPr lang="zh-CN" altLang="en-US" sz="2400" dirty="0">
                <a:latin typeface="Gill Sans MT" panose="020B0502020104020203" pitchFamily="34" charset="0"/>
              </a:rPr>
              <a:t> </a:t>
            </a:r>
            <a:r>
              <a:rPr lang="en-US" altLang="zh-CN" sz="2400" dirty="0" err="1">
                <a:latin typeface="Gill Sans MT" panose="020B0502020104020203" pitchFamily="34" charset="0"/>
              </a:rPr>
              <a:t>Qiliang</a:t>
            </a:r>
            <a:r>
              <a:rPr lang="en-US" altLang="zh-CN" sz="2400" dirty="0">
                <a:latin typeface="Gill Sans MT" panose="020B0502020104020203" pitchFamily="34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28727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Overview of Data Recovery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Failures are common in distributed storage system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Basic ideas: Replication or Erasure Coding</a:t>
            </a:r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59551FBB-A503-42A9-966C-72C51B19C836}"/>
              </a:ext>
            </a:extLst>
          </p:cNvPr>
          <p:cNvCxnSpPr/>
          <p:nvPr/>
        </p:nvCxnSpPr>
        <p:spPr bwMode="auto">
          <a:xfrm flipV="1">
            <a:off x="5974492" y="1963090"/>
            <a:ext cx="0" cy="4032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EBE5AE9-D0E7-4BDC-BAC4-A990CA209AA1}"/>
              </a:ext>
            </a:extLst>
          </p:cNvPr>
          <p:cNvSpPr/>
          <p:nvPr/>
        </p:nvSpPr>
        <p:spPr bwMode="auto">
          <a:xfrm>
            <a:off x="2488444" y="2312348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n 6">
            <a:extLst>
              <a:ext uri="{FF2B5EF4-FFF2-40B4-BE49-F238E27FC236}">
                <a16:creationId xmlns:a16="http://schemas.microsoft.com/office/drawing/2014/main" xmlns="" id="{D77D5FE4-7423-46E1-B78E-3119157CF69B}"/>
              </a:ext>
            </a:extLst>
          </p:cNvPr>
          <p:cNvSpPr/>
          <p:nvPr/>
        </p:nvSpPr>
        <p:spPr>
          <a:xfrm>
            <a:off x="26978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1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95137BB0-8C1D-4EB4-8C81-10DC1C15BE3B}"/>
              </a:ext>
            </a:extLst>
          </p:cNvPr>
          <p:cNvCxnSpPr>
            <a:stCxn id="9" idx="2"/>
            <a:endCxn id="8" idx="1"/>
          </p:cNvCxnSpPr>
          <p:nvPr/>
        </p:nvCxnSpPr>
        <p:spPr>
          <a:xfrm flipH="1">
            <a:off x="29219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9">
            <a:extLst>
              <a:ext uri="{FF2B5EF4-FFF2-40B4-BE49-F238E27FC236}">
                <a16:creationId xmlns:a16="http://schemas.microsoft.com/office/drawing/2014/main" xmlns="" id="{42EAB0D4-6E17-4BF1-BD49-4FBA88B92E90}"/>
              </a:ext>
            </a:extLst>
          </p:cNvPr>
          <p:cNvSpPr/>
          <p:nvPr/>
        </p:nvSpPr>
        <p:spPr>
          <a:xfrm>
            <a:off x="3231292" y="3217216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DBAA65D3-1868-46C2-9A0E-4A3B11E3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595" y="245044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xmlns="" id="{40E45713-A38C-442A-BDF8-F89DD7B2A8DD}"/>
              </a:ext>
            </a:extLst>
          </p:cNvPr>
          <p:cNvCxnSpPr>
            <a:stCxn id="12" idx="2"/>
            <a:endCxn id="11" idx="1"/>
          </p:cNvCxnSpPr>
          <p:nvPr/>
        </p:nvCxnSpPr>
        <p:spPr>
          <a:xfrm flipH="1">
            <a:off x="3455349" y="3180702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2">
            <a:extLst>
              <a:ext uri="{FF2B5EF4-FFF2-40B4-BE49-F238E27FC236}">
                <a16:creationId xmlns:a16="http://schemas.microsoft.com/office/drawing/2014/main" xmlns="" id="{E4DFF818-D1B2-4F3A-B289-A849D00182A4}"/>
              </a:ext>
            </a:extLst>
          </p:cNvPr>
          <p:cNvSpPr/>
          <p:nvPr/>
        </p:nvSpPr>
        <p:spPr>
          <a:xfrm>
            <a:off x="3764692" y="3217216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2932638D-7AE5-4425-B61D-5A728850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6995" y="245044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xmlns="" id="{42D0B6AC-5023-4937-BEBB-01912D1A424E}"/>
              </a:ext>
            </a:extLst>
          </p:cNvPr>
          <p:cNvCxnSpPr>
            <a:stCxn id="15" idx="2"/>
            <a:endCxn id="14" idx="1"/>
          </p:cNvCxnSpPr>
          <p:nvPr/>
        </p:nvCxnSpPr>
        <p:spPr>
          <a:xfrm flipH="1">
            <a:off x="3988749" y="3180702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n 15">
            <a:extLst>
              <a:ext uri="{FF2B5EF4-FFF2-40B4-BE49-F238E27FC236}">
                <a16:creationId xmlns:a16="http://schemas.microsoft.com/office/drawing/2014/main" xmlns="" id="{A1312408-271F-4120-818F-CE4FEBB0A943}"/>
              </a:ext>
            </a:extLst>
          </p:cNvPr>
          <p:cNvSpPr/>
          <p:nvPr/>
        </p:nvSpPr>
        <p:spPr>
          <a:xfrm>
            <a:off x="52124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BDC3CF7C-D570-4625-9B6E-AC97BF80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7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xmlns="" id="{C42BF3BB-E322-4538-93A4-3E4D39339088}"/>
              </a:ext>
            </a:extLst>
          </p:cNvPr>
          <p:cNvCxnSpPr>
            <a:stCxn id="18" idx="2"/>
            <a:endCxn id="17" idx="1"/>
          </p:cNvCxnSpPr>
          <p:nvPr/>
        </p:nvCxnSpPr>
        <p:spPr>
          <a:xfrm flipH="1">
            <a:off x="54365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8">
            <a:extLst>
              <a:ext uri="{FF2B5EF4-FFF2-40B4-BE49-F238E27FC236}">
                <a16:creationId xmlns:a16="http://schemas.microsoft.com/office/drawing/2014/main" xmlns="" id="{3E32C575-9A81-47ED-A7AC-C6857B3C5D47}"/>
              </a:ext>
            </a:extLst>
          </p:cNvPr>
          <p:cNvSpPr/>
          <p:nvPr/>
        </p:nvSpPr>
        <p:spPr>
          <a:xfrm>
            <a:off x="5745892" y="3217216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C938CDB6-0552-47E3-8E7A-FEDA165B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8195" y="245044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xmlns="" id="{CF8CC7EC-ACE0-477D-A1F8-8988D22D59DB}"/>
              </a:ext>
            </a:extLst>
          </p:cNvPr>
          <p:cNvCxnSpPr>
            <a:stCxn id="21" idx="2"/>
            <a:endCxn id="20" idx="1"/>
          </p:cNvCxnSpPr>
          <p:nvPr/>
        </p:nvCxnSpPr>
        <p:spPr>
          <a:xfrm flipH="1">
            <a:off x="5969949" y="3180702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1">
            <a:extLst>
              <a:ext uri="{FF2B5EF4-FFF2-40B4-BE49-F238E27FC236}">
                <a16:creationId xmlns:a16="http://schemas.microsoft.com/office/drawing/2014/main" xmlns="" id="{767EB384-1374-4B99-8D84-704CF9E33FD8}"/>
              </a:ext>
            </a:extLst>
          </p:cNvPr>
          <p:cNvSpPr/>
          <p:nvPr/>
        </p:nvSpPr>
        <p:spPr>
          <a:xfrm>
            <a:off x="62792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BCC29242-1877-4CF7-B8EF-EC35CC5A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5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xmlns="" id="{1E63C684-50AB-4FA8-BF00-79D37758650E}"/>
              </a:ext>
            </a:extLst>
          </p:cNvPr>
          <p:cNvCxnSpPr>
            <a:stCxn id="24" idx="2"/>
            <a:endCxn id="23" idx="1"/>
          </p:cNvCxnSpPr>
          <p:nvPr/>
        </p:nvCxnSpPr>
        <p:spPr>
          <a:xfrm flipH="1">
            <a:off x="65033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4">
            <a:extLst>
              <a:ext uri="{FF2B5EF4-FFF2-40B4-BE49-F238E27FC236}">
                <a16:creationId xmlns:a16="http://schemas.microsoft.com/office/drawing/2014/main" xmlns="" id="{8B4411CA-3716-4DD0-AD76-215F9CBAE8E4}"/>
              </a:ext>
            </a:extLst>
          </p:cNvPr>
          <p:cNvSpPr/>
          <p:nvPr/>
        </p:nvSpPr>
        <p:spPr>
          <a:xfrm>
            <a:off x="78032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E61DCF98-CE63-4FE0-8A2D-7430B3AD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55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xmlns="" id="{301FCF89-8A00-4D79-BFF1-02D3395A0FE3}"/>
              </a:ext>
            </a:extLst>
          </p:cNvPr>
          <p:cNvCxnSpPr>
            <a:stCxn id="27" idx="2"/>
            <a:endCxn id="26" idx="1"/>
          </p:cNvCxnSpPr>
          <p:nvPr/>
        </p:nvCxnSpPr>
        <p:spPr>
          <a:xfrm flipH="1">
            <a:off x="80273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7">
            <a:extLst>
              <a:ext uri="{FF2B5EF4-FFF2-40B4-BE49-F238E27FC236}">
                <a16:creationId xmlns:a16="http://schemas.microsoft.com/office/drawing/2014/main" xmlns="" id="{B7DBFE2A-A67D-427A-B66F-A0131A69631F}"/>
              </a:ext>
            </a:extLst>
          </p:cNvPr>
          <p:cNvSpPr/>
          <p:nvPr/>
        </p:nvSpPr>
        <p:spPr>
          <a:xfrm>
            <a:off x="8336692" y="3217216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09A4FDF0-8BDF-4585-84BB-009793CD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8995" y="245044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29">
            <a:extLst>
              <a:ext uri="{FF2B5EF4-FFF2-40B4-BE49-F238E27FC236}">
                <a16:creationId xmlns:a16="http://schemas.microsoft.com/office/drawing/2014/main" xmlns="" id="{FC002201-8609-4B52-81C5-CDD8A92ED4B0}"/>
              </a:ext>
            </a:extLst>
          </p:cNvPr>
          <p:cNvCxnSpPr>
            <a:stCxn id="30" idx="2"/>
            <a:endCxn id="29" idx="1"/>
          </p:cNvCxnSpPr>
          <p:nvPr/>
        </p:nvCxnSpPr>
        <p:spPr>
          <a:xfrm flipH="1">
            <a:off x="8560749" y="3180702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0">
            <a:extLst>
              <a:ext uri="{FF2B5EF4-FFF2-40B4-BE49-F238E27FC236}">
                <a16:creationId xmlns:a16="http://schemas.microsoft.com/office/drawing/2014/main" xmlns="" id="{A169BDB5-AEC4-4F63-BF8F-B3491FDC0765}"/>
              </a:ext>
            </a:extLst>
          </p:cNvPr>
          <p:cNvSpPr/>
          <p:nvPr/>
        </p:nvSpPr>
        <p:spPr>
          <a:xfrm>
            <a:off x="88700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63754F90-9421-4D37-B5A9-64D7F382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23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2">
            <a:extLst>
              <a:ext uri="{FF2B5EF4-FFF2-40B4-BE49-F238E27FC236}">
                <a16:creationId xmlns:a16="http://schemas.microsoft.com/office/drawing/2014/main" xmlns="" id="{316D2FD3-F161-417D-919E-3D32F743FA45}"/>
              </a:ext>
            </a:extLst>
          </p:cNvPr>
          <p:cNvCxnSpPr>
            <a:stCxn id="33" idx="2"/>
            <a:endCxn id="32" idx="1"/>
          </p:cNvCxnSpPr>
          <p:nvPr/>
        </p:nvCxnSpPr>
        <p:spPr>
          <a:xfrm flipH="1">
            <a:off x="90941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xmlns="" id="{86EA7667-AB52-413F-98FE-26597314B2C5}"/>
              </a:ext>
            </a:extLst>
          </p:cNvPr>
          <p:cNvSpPr/>
          <p:nvPr/>
        </p:nvSpPr>
        <p:spPr bwMode="auto">
          <a:xfrm>
            <a:off x="5003044" y="2366319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34">
            <a:extLst>
              <a:ext uri="{FF2B5EF4-FFF2-40B4-BE49-F238E27FC236}">
                <a16:creationId xmlns:a16="http://schemas.microsoft.com/office/drawing/2014/main" xmlns="" id="{2E61B2B3-6504-4601-B231-32C032CFF632}"/>
              </a:ext>
            </a:extLst>
          </p:cNvPr>
          <p:cNvSpPr/>
          <p:nvPr/>
        </p:nvSpPr>
        <p:spPr bwMode="auto">
          <a:xfrm>
            <a:off x="7574692" y="2366319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xmlns="" id="{5F81B3CD-65CA-4063-BB0D-53595099BA8C}"/>
              </a:ext>
            </a:extLst>
          </p:cNvPr>
          <p:cNvSpPr/>
          <p:nvPr/>
        </p:nvSpPr>
        <p:spPr bwMode="auto">
          <a:xfrm>
            <a:off x="4450492" y="1756719"/>
            <a:ext cx="304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Network core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8" name="&quot;No&quot; Symbol 39">
            <a:extLst>
              <a:ext uri="{FF2B5EF4-FFF2-40B4-BE49-F238E27FC236}">
                <a16:creationId xmlns:a16="http://schemas.microsoft.com/office/drawing/2014/main" xmlns="" id="{9A72F6BB-0642-4B68-AFAF-0ADEB8D2B745}"/>
              </a:ext>
            </a:extLst>
          </p:cNvPr>
          <p:cNvSpPr/>
          <p:nvPr/>
        </p:nvSpPr>
        <p:spPr bwMode="auto">
          <a:xfrm>
            <a:off x="2621692" y="3217216"/>
            <a:ext cx="457200" cy="4222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&quot;No&quot; Symbol 40">
            <a:extLst>
              <a:ext uri="{FF2B5EF4-FFF2-40B4-BE49-F238E27FC236}">
                <a16:creationId xmlns:a16="http://schemas.microsoft.com/office/drawing/2014/main" xmlns="" id="{4738A204-AAE9-4363-B271-CB7F34DED900}"/>
              </a:ext>
            </a:extLst>
          </p:cNvPr>
          <p:cNvSpPr/>
          <p:nvPr/>
        </p:nvSpPr>
        <p:spPr bwMode="auto">
          <a:xfrm>
            <a:off x="8332148" y="2139820"/>
            <a:ext cx="457200" cy="4222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xmlns="" id="{F8328CFF-0743-4D0E-AB9A-CF4F8CF7D6C4}"/>
              </a:ext>
            </a:extLst>
          </p:cNvPr>
          <p:cNvGrpSpPr/>
          <p:nvPr/>
        </p:nvGrpSpPr>
        <p:grpSpPr>
          <a:xfrm>
            <a:off x="2280916" y="4294612"/>
            <a:ext cx="3732828" cy="2136092"/>
            <a:chOff x="609600" y="1673352"/>
            <a:chExt cx="3733800" cy="2136648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xmlns="" id="{A019ED39-E6E7-423E-A3EE-A5778122CB4A}"/>
                </a:ext>
              </a:extLst>
            </p:cNvPr>
            <p:cNvSpPr/>
            <p:nvPr/>
          </p:nvSpPr>
          <p:spPr bwMode="auto">
            <a:xfrm>
              <a:off x="2133600" y="1752600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xmlns="" id="{2E2A2E1A-6FE5-4B93-AE01-8B810CD27A84}"/>
                </a:ext>
              </a:extLst>
            </p:cNvPr>
            <p:cNvSpPr/>
            <p:nvPr/>
          </p:nvSpPr>
          <p:spPr bwMode="auto">
            <a:xfrm>
              <a:off x="2286000" y="1836322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xmlns="" id="{976E495F-B8FD-4EF2-A5B7-56344D7301F0}"/>
                </a:ext>
              </a:extLst>
            </p:cNvPr>
            <p:cNvSpPr/>
            <p:nvPr/>
          </p:nvSpPr>
          <p:spPr bwMode="auto">
            <a:xfrm>
              <a:off x="609600" y="1673352"/>
              <a:ext cx="3733800" cy="213664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ounded Rectangle 55">
              <a:extLst>
                <a:ext uri="{FF2B5EF4-FFF2-40B4-BE49-F238E27FC236}">
                  <a16:creationId xmlns:a16="http://schemas.microsoft.com/office/drawing/2014/main" xmlns="" id="{2C241D08-C97C-4971-8C2A-263AC7306D1B}"/>
                </a:ext>
              </a:extLst>
            </p:cNvPr>
            <p:cNvSpPr/>
            <p:nvPr/>
          </p:nvSpPr>
          <p:spPr bwMode="auto">
            <a:xfrm>
              <a:off x="2133600" y="2262338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xmlns="" id="{D138ACAF-4665-4A77-86E1-DC6398A83437}"/>
                </a:ext>
              </a:extLst>
            </p:cNvPr>
            <p:cNvSpPr/>
            <p:nvPr/>
          </p:nvSpPr>
          <p:spPr bwMode="auto">
            <a:xfrm>
              <a:off x="2286000" y="2346060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6" name="Rounded Rectangle 57">
              <a:extLst>
                <a:ext uri="{FF2B5EF4-FFF2-40B4-BE49-F238E27FC236}">
                  <a16:creationId xmlns:a16="http://schemas.microsoft.com/office/drawing/2014/main" xmlns="" id="{98553B50-A4B1-41A2-8F0A-9D2DAE339F3D}"/>
                </a:ext>
              </a:extLst>
            </p:cNvPr>
            <p:cNvSpPr/>
            <p:nvPr/>
          </p:nvSpPr>
          <p:spPr bwMode="auto">
            <a:xfrm>
              <a:off x="2133600" y="2766444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Rectangle 58">
              <a:extLst>
                <a:ext uri="{FF2B5EF4-FFF2-40B4-BE49-F238E27FC236}">
                  <a16:creationId xmlns:a16="http://schemas.microsoft.com/office/drawing/2014/main" xmlns="" id="{C18443A4-2F25-4C7E-9356-F48650D5EAB9}"/>
                </a:ext>
              </a:extLst>
            </p:cNvPr>
            <p:cNvSpPr/>
            <p:nvPr/>
          </p:nvSpPr>
          <p:spPr bwMode="auto">
            <a:xfrm>
              <a:off x="3162300" y="2342901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48" name="Rounded Rectangle 59">
              <a:extLst>
                <a:ext uri="{FF2B5EF4-FFF2-40B4-BE49-F238E27FC236}">
                  <a16:creationId xmlns:a16="http://schemas.microsoft.com/office/drawing/2014/main" xmlns="" id="{B7DB8B1A-0959-49EC-A822-A3C664C5EF0E}"/>
                </a:ext>
              </a:extLst>
            </p:cNvPr>
            <p:cNvSpPr/>
            <p:nvPr/>
          </p:nvSpPr>
          <p:spPr bwMode="auto">
            <a:xfrm>
              <a:off x="2133600" y="3276182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xmlns="" id="{2FA643E3-5233-4F8B-93DD-D2A6F5E20C88}"/>
                </a:ext>
              </a:extLst>
            </p:cNvPr>
            <p:cNvSpPr/>
            <p:nvPr/>
          </p:nvSpPr>
          <p:spPr bwMode="auto">
            <a:xfrm>
              <a:off x="2286000" y="33599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0" name="Rectangle 61">
              <a:extLst>
                <a:ext uri="{FF2B5EF4-FFF2-40B4-BE49-F238E27FC236}">
                  <a16:creationId xmlns:a16="http://schemas.microsoft.com/office/drawing/2014/main" xmlns="" id="{596E9573-E99D-4830-BD7E-D9333DC2D85D}"/>
                </a:ext>
              </a:extLst>
            </p:cNvPr>
            <p:cNvSpPr/>
            <p:nvPr/>
          </p:nvSpPr>
          <p:spPr bwMode="auto">
            <a:xfrm>
              <a:off x="3162300" y="18317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1" name="Rectangle 63">
              <a:extLst>
                <a:ext uri="{FF2B5EF4-FFF2-40B4-BE49-F238E27FC236}">
                  <a16:creationId xmlns:a16="http://schemas.microsoft.com/office/drawing/2014/main" xmlns="" id="{EF3BFB86-8353-4406-AFD6-27483A50B7E6}"/>
                </a:ext>
              </a:extLst>
            </p:cNvPr>
            <p:cNvSpPr/>
            <p:nvPr/>
          </p:nvSpPr>
          <p:spPr bwMode="auto">
            <a:xfrm>
              <a:off x="2286000" y="285091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52" name="TextBox 76">
              <a:extLst>
                <a:ext uri="{FF2B5EF4-FFF2-40B4-BE49-F238E27FC236}">
                  <a16:creationId xmlns:a16="http://schemas.microsoft.com/office/drawing/2014/main" xmlns="" id="{66EDBEAF-D4F4-4B8D-9BED-DA1F541D7CDD}"/>
                </a:ext>
              </a:extLst>
            </p:cNvPr>
            <p:cNvSpPr txBox="1"/>
            <p:nvPr/>
          </p:nvSpPr>
          <p:spPr>
            <a:xfrm>
              <a:off x="1051260" y="1777205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Node1</a:t>
              </a:r>
            </a:p>
          </p:txBody>
        </p:sp>
        <p:sp>
          <p:nvSpPr>
            <p:cNvPr id="53" name="TextBox 77">
              <a:extLst>
                <a:ext uri="{FF2B5EF4-FFF2-40B4-BE49-F238E27FC236}">
                  <a16:creationId xmlns:a16="http://schemas.microsoft.com/office/drawing/2014/main" xmlns="" id="{52DCF8BF-E420-47CB-A8F6-9820530DA1B5}"/>
                </a:ext>
              </a:extLst>
            </p:cNvPr>
            <p:cNvSpPr txBox="1"/>
            <p:nvPr/>
          </p:nvSpPr>
          <p:spPr>
            <a:xfrm>
              <a:off x="1051260" y="228152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Node2</a:t>
              </a:r>
            </a:p>
          </p:txBody>
        </p:sp>
        <p:sp>
          <p:nvSpPr>
            <p:cNvPr id="54" name="TextBox 78">
              <a:extLst>
                <a:ext uri="{FF2B5EF4-FFF2-40B4-BE49-F238E27FC236}">
                  <a16:creationId xmlns:a16="http://schemas.microsoft.com/office/drawing/2014/main" xmlns="" id="{6E035E0A-41C7-47A6-A4EC-524731CC6404}"/>
                </a:ext>
              </a:extLst>
            </p:cNvPr>
            <p:cNvSpPr txBox="1"/>
            <p:nvPr/>
          </p:nvSpPr>
          <p:spPr>
            <a:xfrm>
              <a:off x="1048582" y="279104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Node3</a:t>
              </a:r>
            </a:p>
          </p:txBody>
        </p:sp>
        <p:sp>
          <p:nvSpPr>
            <p:cNvPr id="55" name="TextBox 79">
              <a:extLst>
                <a:ext uri="{FF2B5EF4-FFF2-40B4-BE49-F238E27FC236}">
                  <a16:creationId xmlns:a16="http://schemas.microsoft.com/office/drawing/2014/main" xmlns="" id="{F7A24AA6-D77C-4E4C-BB42-AEAA3E7C8FDA}"/>
                </a:ext>
              </a:extLst>
            </p:cNvPr>
            <p:cNvSpPr txBox="1"/>
            <p:nvPr/>
          </p:nvSpPr>
          <p:spPr>
            <a:xfrm>
              <a:off x="1048582" y="329537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Node4</a:t>
              </a:r>
            </a:p>
          </p:txBody>
        </p:sp>
      </p:grpSp>
      <p:grpSp>
        <p:nvGrpSpPr>
          <p:cNvPr id="56" name="Group 10">
            <a:extLst>
              <a:ext uri="{FF2B5EF4-FFF2-40B4-BE49-F238E27FC236}">
                <a16:creationId xmlns:a16="http://schemas.microsoft.com/office/drawing/2014/main" xmlns="" id="{E6A3174A-EAB8-4593-9D8E-057E63812FD2}"/>
              </a:ext>
            </a:extLst>
          </p:cNvPr>
          <p:cNvGrpSpPr/>
          <p:nvPr/>
        </p:nvGrpSpPr>
        <p:grpSpPr>
          <a:xfrm>
            <a:off x="6356554" y="4294612"/>
            <a:ext cx="3732828" cy="2136092"/>
            <a:chOff x="4686300" y="1673352"/>
            <a:chExt cx="3733800" cy="2136648"/>
          </a:xfrm>
        </p:grpSpPr>
        <p:sp>
          <p:nvSpPr>
            <p:cNvPr id="57" name="Rounded Rectangle 65">
              <a:extLst>
                <a:ext uri="{FF2B5EF4-FFF2-40B4-BE49-F238E27FC236}">
                  <a16:creationId xmlns:a16="http://schemas.microsoft.com/office/drawing/2014/main" xmlns="" id="{10D76275-C6E6-4CE1-8E31-3BEEE6446641}"/>
                </a:ext>
              </a:extLst>
            </p:cNvPr>
            <p:cNvSpPr/>
            <p:nvPr/>
          </p:nvSpPr>
          <p:spPr bwMode="auto">
            <a:xfrm>
              <a:off x="6210300" y="1752600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xmlns="" id="{6DBC71EB-16E9-4412-99BD-D2F8291F3EF9}"/>
                </a:ext>
              </a:extLst>
            </p:cNvPr>
            <p:cNvSpPr/>
            <p:nvPr/>
          </p:nvSpPr>
          <p:spPr bwMode="auto">
            <a:xfrm>
              <a:off x="6362700" y="1836322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59" name="Rounded Rectangle 67">
              <a:extLst>
                <a:ext uri="{FF2B5EF4-FFF2-40B4-BE49-F238E27FC236}">
                  <a16:creationId xmlns:a16="http://schemas.microsoft.com/office/drawing/2014/main" xmlns="" id="{B5AADD15-1DD9-4444-8B58-8BA94B3BB3EF}"/>
                </a:ext>
              </a:extLst>
            </p:cNvPr>
            <p:cNvSpPr/>
            <p:nvPr/>
          </p:nvSpPr>
          <p:spPr bwMode="auto">
            <a:xfrm>
              <a:off x="4686300" y="1673352"/>
              <a:ext cx="3733800" cy="213664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ounded Rectangle 68">
              <a:extLst>
                <a:ext uri="{FF2B5EF4-FFF2-40B4-BE49-F238E27FC236}">
                  <a16:creationId xmlns:a16="http://schemas.microsoft.com/office/drawing/2014/main" xmlns="" id="{0DBE8AE0-B63C-4656-B644-F5CA65EAB4BB}"/>
                </a:ext>
              </a:extLst>
            </p:cNvPr>
            <p:cNvSpPr/>
            <p:nvPr/>
          </p:nvSpPr>
          <p:spPr bwMode="auto">
            <a:xfrm>
              <a:off x="6210300" y="2262338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Rectangle 69">
              <a:extLst>
                <a:ext uri="{FF2B5EF4-FFF2-40B4-BE49-F238E27FC236}">
                  <a16:creationId xmlns:a16="http://schemas.microsoft.com/office/drawing/2014/main" xmlns="" id="{0A79DA1A-F9C4-48A8-AB7B-42994F87876C}"/>
                </a:ext>
              </a:extLst>
            </p:cNvPr>
            <p:cNvSpPr/>
            <p:nvPr/>
          </p:nvSpPr>
          <p:spPr bwMode="auto">
            <a:xfrm>
              <a:off x="6362700" y="2346060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62" name="Rounded Rectangle 70">
              <a:extLst>
                <a:ext uri="{FF2B5EF4-FFF2-40B4-BE49-F238E27FC236}">
                  <a16:creationId xmlns:a16="http://schemas.microsoft.com/office/drawing/2014/main" xmlns="" id="{D8398542-5C00-416E-B105-E306F57A5624}"/>
                </a:ext>
              </a:extLst>
            </p:cNvPr>
            <p:cNvSpPr/>
            <p:nvPr/>
          </p:nvSpPr>
          <p:spPr bwMode="auto">
            <a:xfrm>
              <a:off x="6210300" y="2766444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Rectangle 71">
              <a:extLst>
                <a:ext uri="{FF2B5EF4-FFF2-40B4-BE49-F238E27FC236}">
                  <a16:creationId xmlns:a16="http://schemas.microsoft.com/office/drawing/2014/main" xmlns="" id="{A5091A24-5B18-493C-8245-0C2D0169801E}"/>
                </a:ext>
              </a:extLst>
            </p:cNvPr>
            <p:cNvSpPr/>
            <p:nvPr/>
          </p:nvSpPr>
          <p:spPr bwMode="auto">
            <a:xfrm>
              <a:off x="6362700" y="2850166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A+B</a:t>
              </a:r>
            </a:p>
          </p:txBody>
        </p:sp>
        <p:sp>
          <p:nvSpPr>
            <p:cNvPr id="64" name="Rounded Rectangle 72">
              <a:extLst>
                <a:ext uri="{FF2B5EF4-FFF2-40B4-BE49-F238E27FC236}">
                  <a16:creationId xmlns:a16="http://schemas.microsoft.com/office/drawing/2014/main" xmlns="" id="{738D5B4F-3ECF-4AA1-8166-2586CA75C9C0}"/>
                </a:ext>
              </a:extLst>
            </p:cNvPr>
            <p:cNvSpPr/>
            <p:nvPr/>
          </p:nvSpPr>
          <p:spPr bwMode="auto">
            <a:xfrm>
              <a:off x="6210300" y="3276182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5" name="Rectangle 73">
              <a:extLst>
                <a:ext uri="{FF2B5EF4-FFF2-40B4-BE49-F238E27FC236}">
                  <a16:creationId xmlns:a16="http://schemas.microsoft.com/office/drawing/2014/main" xmlns="" id="{D9EBB3AE-9534-464E-B3B5-2BA9FE5D12A1}"/>
                </a:ext>
              </a:extLst>
            </p:cNvPr>
            <p:cNvSpPr/>
            <p:nvPr/>
          </p:nvSpPr>
          <p:spPr bwMode="auto">
            <a:xfrm>
              <a:off x="6362700" y="33599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A+2B</a:t>
              </a:r>
            </a:p>
          </p:txBody>
        </p:sp>
        <p:sp>
          <p:nvSpPr>
            <p:cNvPr id="66" name="TextBox 80">
              <a:extLst>
                <a:ext uri="{FF2B5EF4-FFF2-40B4-BE49-F238E27FC236}">
                  <a16:creationId xmlns:a16="http://schemas.microsoft.com/office/drawing/2014/main" xmlns="" id="{711EF2EF-93D1-4276-82F4-A74F3189C490}"/>
                </a:ext>
              </a:extLst>
            </p:cNvPr>
            <p:cNvSpPr txBox="1"/>
            <p:nvPr/>
          </p:nvSpPr>
          <p:spPr>
            <a:xfrm>
              <a:off x="5120039" y="178182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Node1</a:t>
              </a:r>
            </a:p>
          </p:txBody>
        </p:sp>
        <p:sp>
          <p:nvSpPr>
            <p:cNvPr id="67" name="TextBox 81">
              <a:extLst>
                <a:ext uri="{FF2B5EF4-FFF2-40B4-BE49-F238E27FC236}">
                  <a16:creationId xmlns:a16="http://schemas.microsoft.com/office/drawing/2014/main" xmlns="" id="{FBDA11F9-009E-4C52-99A7-4866570479E4}"/>
                </a:ext>
              </a:extLst>
            </p:cNvPr>
            <p:cNvSpPr txBox="1"/>
            <p:nvPr/>
          </p:nvSpPr>
          <p:spPr>
            <a:xfrm>
              <a:off x="5120039" y="2286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Node2</a:t>
              </a:r>
            </a:p>
          </p:txBody>
        </p:sp>
        <p:sp>
          <p:nvSpPr>
            <p:cNvPr id="68" name="TextBox 82">
              <a:extLst>
                <a:ext uri="{FF2B5EF4-FFF2-40B4-BE49-F238E27FC236}">
                  <a16:creationId xmlns:a16="http://schemas.microsoft.com/office/drawing/2014/main" xmlns="" id="{0A9DBB24-CAA4-4900-B281-460D7FA3F74D}"/>
                </a:ext>
              </a:extLst>
            </p:cNvPr>
            <p:cNvSpPr txBox="1"/>
            <p:nvPr/>
          </p:nvSpPr>
          <p:spPr>
            <a:xfrm>
              <a:off x="5117361" y="2795667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Node3</a:t>
              </a:r>
            </a:p>
          </p:txBody>
        </p:sp>
        <p:sp>
          <p:nvSpPr>
            <p:cNvPr id="69" name="TextBox 83">
              <a:extLst>
                <a:ext uri="{FF2B5EF4-FFF2-40B4-BE49-F238E27FC236}">
                  <a16:creationId xmlns:a16="http://schemas.microsoft.com/office/drawing/2014/main" xmlns="" id="{69E1CE94-D4E0-43A5-8F10-4F937B9D01BC}"/>
                </a:ext>
              </a:extLst>
            </p:cNvPr>
            <p:cNvSpPr txBox="1"/>
            <p:nvPr/>
          </p:nvSpPr>
          <p:spPr>
            <a:xfrm>
              <a:off x="5117361" y="329999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2">
                <a:extLst>
                  <a:ext uri="{FF2B5EF4-FFF2-40B4-BE49-F238E27FC236}">
                    <a16:creationId xmlns:a16="http://schemas.microsoft.com/office/drawing/2014/main" xmlns="" id="{A6F6979B-76E4-42FB-BC9C-ADB2E695AD8C}"/>
                  </a:ext>
                </a:extLst>
              </p:cNvPr>
              <p:cNvSpPr txBox="1"/>
              <p:nvPr/>
            </p:nvSpPr>
            <p:spPr>
              <a:xfrm>
                <a:off x="10175545" y="4950352"/>
                <a:ext cx="20164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erasure code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data blocks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parity blocks</a:t>
                </a:r>
              </a:p>
            </p:txBody>
          </p:sp>
        </mc:Choice>
        <mc:Fallback xmlns="">
          <p:sp>
            <p:nvSpPr>
              <p:cNvPr id="70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F6979B-76E4-42FB-BC9C-ADB2E695A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545" y="4950352"/>
                <a:ext cx="2016455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417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13">
                <a:extLst>
                  <a:ext uri="{FF2B5EF4-FFF2-40B4-BE49-F238E27FC236}">
                    <a16:creationId xmlns:a16="http://schemas.microsoft.com/office/drawing/2014/main" xmlns="" id="{28D0E477-BA11-4567-B8B1-C23B6B508798}"/>
                  </a:ext>
                </a:extLst>
              </p:cNvPr>
              <p:cNvSpPr txBox="1"/>
              <p:nvPr/>
            </p:nvSpPr>
            <p:spPr>
              <a:xfrm>
                <a:off x="145200" y="4811853"/>
                <a:ext cx="20785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-way replication: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replicas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nodes</a:t>
                </a:r>
              </a:p>
              <a:p>
                <a:r>
                  <a:rPr lang="en-US" dirty="0"/>
                  <a:t>3-way most commonly used</a:t>
                </a:r>
              </a:p>
            </p:txBody>
          </p:sp>
        </mc:Choice>
        <mc:Fallback xmlns="">
          <p:sp>
            <p:nvSpPr>
              <p:cNvPr id="71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D0E477-BA11-4567-B8B1-C23B6B50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00" y="4811853"/>
                <a:ext cx="207858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639" t="-2538" r="-2053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1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Overview of Data Recovery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Failures are common in distributed storage system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Basic ideas: </a:t>
            </a:r>
            <a:r>
              <a:rPr lang="en-US" altLang="zh-CN" dirty="0">
                <a:solidFill>
                  <a:srgbClr val="FF0000"/>
                </a:solidFill>
              </a:rPr>
              <a:t>Replication</a:t>
            </a:r>
            <a:r>
              <a:rPr lang="en-US" altLang="zh-CN" dirty="0"/>
              <a:t> or Erasure Coding</a:t>
            </a:r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cxnSp>
        <p:nvCxnSpPr>
          <p:cNvPr id="6" name="Straight Connector 4">
            <a:extLst>
              <a:ext uri="{FF2B5EF4-FFF2-40B4-BE49-F238E27FC236}">
                <a16:creationId xmlns:a16="http://schemas.microsoft.com/office/drawing/2014/main" xmlns="" id="{59551FBB-A503-42A9-966C-72C51B19C836}"/>
              </a:ext>
            </a:extLst>
          </p:cNvPr>
          <p:cNvCxnSpPr/>
          <p:nvPr/>
        </p:nvCxnSpPr>
        <p:spPr bwMode="auto">
          <a:xfrm flipV="1">
            <a:off x="5974492" y="1963090"/>
            <a:ext cx="0" cy="40322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4EBE5AE9-D0E7-4BDC-BAC4-A990CA209AA1}"/>
              </a:ext>
            </a:extLst>
          </p:cNvPr>
          <p:cNvSpPr/>
          <p:nvPr/>
        </p:nvSpPr>
        <p:spPr bwMode="auto">
          <a:xfrm>
            <a:off x="2488444" y="2312348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an 6">
            <a:extLst>
              <a:ext uri="{FF2B5EF4-FFF2-40B4-BE49-F238E27FC236}">
                <a16:creationId xmlns:a16="http://schemas.microsoft.com/office/drawing/2014/main" xmlns="" id="{D77D5FE4-7423-46E1-B78E-3119157CF69B}"/>
              </a:ext>
            </a:extLst>
          </p:cNvPr>
          <p:cNvSpPr/>
          <p:nvPr/>
        </p:nvSpPr>
        <p:spPr>
          <a:xfrm>
            <a:off x="26978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4DBB95A7-E90C-4C34-B086-8546F5BF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1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xmlns="" id="{95137BB0-8C1D-4EB4-8C81-10DC1C15BE3B}"/>
              </a:ext>
            </a:extLst>
          </p:cNvPr>
          <p:cNvCxnSpPr>
            <a:stCxn id="9" idx="2"/>
            <a:endCxn id="8" idx="1"/>
          </p:cNvCxnSpPr>
          <p:nvPr/>
        </p:nvCxnSpPr>
        <p:spPr>
          <a:xfrm flipH="1">
            <a:off x="29219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n 9">
            <a:extLst>
              <a:ext uri="{FF2B5EF4-FFF2-40B4-BE49-F238E27FC236}">
                <a16:creationId xmlns:a16="http://schemas.microsoft.com/office/drawing/2014/main" xmlns="" id="{42EAB0D4-6E17-4BF1-BD49-4FBA88B92E90}"/>
              </a:ext>
            </a:extLst>
          </p:cNvPr>
          <p:cNvSpPr/>
          <p:nvPr/>
        </p:nvSpPr>
        <p:spPr>
          <a:xfrm>
            <a:off x="3231292" y="3217216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xmlns="" id="{DBAA65D3-1868-46C2-9A0E-4A3B11E3A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595" y="245044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xmlns="" id="{40E45713-A38C-442A-BDF8-F89DD7B2A8DD}"/>
              </a:ext>
            </a:extLst>
          </p:cNvPr>
          <p:cNvCxnSpPr>
            <a:stCxn id="12" idx="2"/>
            <a:endCxn id="11" idx="1"/>
          </p:cNvCxnSpPr>
          <p:nvPr/>
        </p:nvCxnSpPr>
        <p:spPr>
          <a:xfrm flipH="1">
            <a:off x="3455349" y="3180702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n 12">
            <a:extLst>
              <a:ext uri="{FF2B5EF4-FFF2-40B4-BE49-F238E27FC236}">
                <a16:creationId xmlns:a16="http://schemas.microsoft.com/office/drawing/2014/main" xmlns="" id="{E4DFF818-D1B2-4F3A-B289-A849D00182A4}"/>
              </a:ext>
            </a:extLst>
          </p:cNvPr>
          <p:cNvSpPr/>
          <p:nvPr/>
        </p:nvSpPr>
        <p:spPr>
          <a:xfrm>
            <a:off x="3764692" y="3217216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2932638D-7AE5-4425-B61D-5A728850A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6995" y="245044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xmlns="" id="{42D0B6AC-5023-4937-BEBB-01912D1A424E}"/>
              </a:ext>
            </a:extLst>
          </p:cNvPr>
          <p:cNvCxnSpPr>
            <a:stCxn id="15" idx="2"/>
            <a:endCxn id="14" idx="1"/>
          </p:cNvCxnSpPr>
          <p:nvPr/>
        </p:nvCxnSpPr>
        <p:spPr>
          <a:xfrm flipH="1">
            <a:off x="3988749" y="3180702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n 15">
            <a:extLst>
              <a:ext uri="{FF2B5EF4-FFF2-40B4-BE49-F238E27FC236}">
                <a16:creationId xmlns:a16="http://schemas.microsoft.com/office/drawing/2014/main" xmlns="" id="{A1312408-271F-4120-818F-CE4FEBB0A943}"/>
              </a:ext>
            </a:extLst>
          </p:cNvPr>
          <p:cNvSpPr/>
          <p:nvPr/>
        </p:nvSpPr>
        <p:spPr>
          <a:xfrm>
            <a:off x="52124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BDC3CF7C-D570-4625-9B6E-AC97BF80C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7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7">
            <a:extLst>
              <a:ext uri="{FF2B5EF4-FFF2-40B4-BE49-F238E27FC236}">
                <a16:creationId xmlns:a16="http://schemas.microsoft.com/office/drawing/2014/main" xmlns="" id="{C42BF3BB-E322-4538-93A4-3E4D39339088}"/>
              </a:ext>
            </a:extLst>
          </p:cNvPr>
          <p:cNvCxnSpPr>
            <a:stCxn id="18" idx="2"/>
            <a:endCxn id="17" idx="1"/>
          </p:cNvCxnSpPr>
          <p:nvPr/>
        </p:nvCxnSpPr>
        <p:spPr>
          <a:xfrm flipH="1">
            <a:off x="54365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n 18">
            <a:extLst>
              <a:ext uri="{FF2B5EF4-FFF2-40B4-BE49-F238E27FC236}">
                <a16:creationId xmlns:a16="http://schemas.microsoft.com/office/drawing/2014/main" xmlns="" id="{3E32C575-9A81-47ED-A7AC-C6857B3C5D47}"/>
              </a:ext>
            </a:extLst>
          </p:cNvPr>
          <p:cNvSpPr/>
          <p:nvPr/>
        </p:nvSpPr>
        <p:spPr>
          <a:xfrm>
            <a:off x="5745892" y="3217216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C938CDB6-0552-47E3-8E7A-FEDA165B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8195" y="245044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0">
            <a:extLst>
              <a:ext uri="{FF2B5EF4-FFF2-40B4-BE49-F238E27FC236}">
                <a16:creationId xmlns:a16="http://schemas.microsoft.com/office/drawing/2014/main" xmlns="" id="{CF8CC7EC-ACE0-477D-A1F8-8988D22D59DB}"/>
              </a:ext>
            </a:extLst>
          </p:cNvPr>
          <p:cNvCxnSpPr>
            <a:stCxn id="21" idx="2"/>
            <a:endCxn id="20" idx="1"/>
          </p:cNvCxnSpPr>
          <p:nvPr/>
        </p:nvCxnSpPr>
        <p:spPr>
          <a:xfrm flipH="1">
            <a:off x="5969949" y="3180702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1">
            <a:extLst>
              <a:ext uri="{FF2B5EF4-FFF2-40B4-BE49-F238E27FC236}">
                <a16:creationId xmlns:a16="http://schemas.microsoft.com/office/drawing/2014/main" xmlns="" id="{767EB384-1374-4B99-8D84-704CF9E33FD8}"/>
              </a:ext>
            </a:extLst>
          </p:cNvPr>
          <p:cNvSpPr/>
          <p:nvPr/>
        </p:nvSpPr>
        <p:spPr>
          <a:xfrm>
            <a:off x="62792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BCC29242-1877-4CF7-B8EF-EC35CC5A5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5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xmlns="" id="{1E63C684-50AB-4FA8-BF00-79D37758650E}"/>
              </a:ext>
            </a:extLst>
          </p:cNvPr>
          <p:cNvCxnSpPr>
            <a:stCxn id="24" idx="2"/>
            <a:endCxn id="23" idx="1"/>
          </p:cNvCxnSpPr>
          <p:nvPr/>
        </p:nvCxnSpPr>
        <p:spPr>
          <a:xfrm flipH="1">
            <a:off x="65033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4">
            <a:extLst>
              <a:ext uri="{FF2B5EF4-FFF2-40B4-BE49-F238E27FC236}">
                <a16:creationId xmlns:a16="http://schemas.microsoft.com/office/drawing/2014/main" xmlns="" id="{8B4411CA-3716-4DD0-AD76-215F9CBAE8E4}"/>
              </a:ext>
            </a:extLst>
          </p:cNvPr>
          <p:cNvSpPr/>
          <p:nvPr/>
        </p:nvSpPr>
        <p:spPr>
          <a:xfrm>
            <a:off x="78032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xmlns="" id="{E61DCF98-CE63-4FE0-8A2D-7430B3AD7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55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6">
            <a:extLst>
              <a:ext uri="{FF2B5EF4-FFF2-40B4-BE49-F238E27FC236}">
                <a16:creationId xmlns:a16="http://schemas.microsoft.com/office/drawing/2014/main" xmlns="" id="{301FCF89-8A00-4D79-BFF1-02D3395A0FE3}"/>
              </a:ext>
            </a:extLst>
          </p:cNvPr>
          <p:cNvCxnSpPr>
            <a:stCxn id="27" idx="2"/>
            <a:endCxn id="26" idx="1"/>
          </p:cNvCxnSpPr>
          <p:nvPr/>
        </p:nvCxnSpPr>
        <p:spPr>
          <a:xfrm flipH="1">
            <a:off x="80273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7">
            <a:extLst>
              <a:ext uri="{FF2B5EF4-FFF2-40B4-BE49-F238E27FC236}">
                <a16:creationId xmlns:a16="http://schemas.microsoft.com/office/drawing/2014/main" xmlns="" id="{B7DBFE2A-A67D-427A-B66F-A0131A69631F}"/>
              </a:ext>
            </a:extLst>
          </p:cNvPr>
          <p:cNvSpPr/>
          <p:nvPr/>
        </p:nvSpPr>
        <p:spPr>
          <a:xfrm>
            <a:off x="8336692" y="3217216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xmlns="" id="{09A4FDF0-8BDF-4585-84BB-009793CD7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8995" y="2450443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Connector 29">
            <a:extLst>
              <a:ext uri="{FF2B5EF4-FFF2-40B4-BE49-F238E27FC236}">
                <a16:creationId xmlns:a16="http://schemas.microsoft.com/office/drawing/2014/main" xmlns="" id="{FC002201-8609-4B52-81C5-CDD8A92ED4B0}"/>
              </a:ext>
            </a:extLst>
          </p:cNvPr>
          <p:cNvCxnSpPr>
            <a:stCxn id="30" idx="2"/>
            <a:endCxn id="29" idx="1"/>
          </p:cNvCxnSpPr>
          <p:nvPr/>
        </p:nvCxnSpPr>
        <p:spPr>
          <a:xfrm flipH="1">
            <a:off x="8560749" y="3180702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0">
            <a:extLst>
              <a:ext uri="{FF2B5EF4-FFF2-40B4-BE49-F238E27FC236}">
                <a16:creationId xmlns:a16="http://schemas.microsoft.com/office/drawing/2014/main" xmlns="" id="{A169BDB5-AEC4-4F63-BF8F-B3491FDC0765}"/>
              </a:ext>
            </a:extLst>
          </p:cNvPr>
          <p:cNvSpPr/>
          <p:nvPr/>
        </p:nvSpPr>
        <p:spPr>
          <a:xfrm>
            <a:off x="8870092" y="3209292"/>
            <a:ext cx="448113" cy="292103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3" name="Picture 3">
            <a:extLst>
              <a:ext uri="{FF2B5EF4-FFF2-40B4-BE49-F238E27FC236}">
                <a16:creationId xmlns:a16="http://schemas.microsoft.com/office/drawing/2014/main" xmlns="" id="{63754F90-9421-4D37-B5A9-64D7F3820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2395" y="2442519"/>
            <a:ext cx="531097" cy="7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Straight Connector 32">
            <a:extLst>
              <a:ext uri="{FF2B5EF4-FFF2-40B4-BE49-F238E27FC236}">
                <a16:creationId xmlns:a16="http://schemas.microsoft.com/office/drawing/2014/main" xmlns="" id="{316D2FD3-F161-417D-919E-3D32F743FA45}"/>
              </a:ext>
            </a:extLst>
          </p:cNvPr>
          <p:cNvCxnSpPr>
            <a:stCxn id="33" idx="2"/>
            <a:endCxn id="32" idx="1"/>
          </p:cNvCxnSpPr>
          <p:nvPr/>
        </p:nvCxnSpPr>
        <p:spPr>
          <a:xfrm flipH="1">
            <a:off x="9094149" y="3172778"/>
            <a:ext cx="43795" cy="3651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3">
            <a:extLst>
              <a:ext uri="{FF2B5EF4-FFF2-40B4-BE49-F238E27FC236}">
                <a16:creationId xmlns:a16="http://schemas.microsoft.com/office/drawing/2014/main" xmlns="" id="{86EA7667-AB52-413F-98FE-26597314B2C5}"/>
              </a:ext>
            </a:extLst>
          </p:cNvPr>
          <p:cNvSpPr/>
          <p:nvPr/>
        </p:nvSpPr>
        <p:spPr bwMode="auto">
          <a:xfrm>
            <a:off x="5003044" y="2366319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ounded Rectangle 34">
            <a:extLst>
              <a:ext uri="{FF2B5EF4-FFF2-40B4-BE49-F238E27FC236}">
                <a16:creationId xmlns:a16="http://schemas.microsoft.com/office/drawing/2014/main" xmlns="" id="{2E61B2B3-6504-4601-B231-32C032CFF632}"/>
              </a:ext>
            </a:extLst>
          </p:cNvPr>
          <p:cNvSpPr/>
          <p:nvPr/>
        </p:nvSpPr>
        <p:spPr bwMode="auto">
          <a:xfrm>
            <a:off x="7574692" y="2366319"/>
            <a:ext cx="1962048" cy="12731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8">
            <a:extLst>
              <a:ext uri="{FF2B5EF4-FFF2-40B4-BE49-F238E27FC236}">
                <a16:creationId xmlns:a16="http://schemas.microsoft.com/office/drawing/2014/main" xmlns="" id="{5F81B3CD-65CA-4063-BB0D-53595099BA8C}"/>
              </a:ext>
            </a:extLst>
          </p:cNvPr>
          <p:cNvSpPr/>
          <p:nvPr/>
        </p:nvSpPr>
        <p:spPr bwMode="auto">
          <a:xfrm>
            <a:off x="4450492" y="1756719"/>
            <a:ext cx="30480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Network core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8" name="&quot;No&quot; Symbol 39">
            <a:extLst>
              <a:ext uri="{FF2B5EF4-FFF2-40B4-BE49-F238E27FC236}">
                <a16:creationId xmlns:a16="http://schemas.microsoft.com/office/drawing/2014/main" xmlns="" id="{9A72F6BB-0642-4B68-AFAF-0ADEB8D2B745}"/>
              </a:ext>
            </a:extLst>
          </p:cNvPr>
          <p:cNvSpPr/>
          <p:nvPr/>
        </p:nvSpPr>
        <p:spPr bwMode="auto">
          <a:xfrm>
            <a:off x="2621692" y="3217216"/>
            <a:ext cx="457200" cy="4222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&quot;No&quot; Symbol 40">
            <a:extLst>
              <a:ext uri="{FF2B5EF4-FFF2-40B4-BE49-F238E27FC236}">
                <a16:creationId xmlns:a16="http://schemas.microsoft.com/office/drawing/2014/main" xmlns="" id="{4738A204-AAE9-4363-B271-CB7F34DED900}"/>
              </a:ext>
            </a:extLst>
          </p:cNvPr>
          <p:cNvSpPr/>
          <p:nvPr/>
        </p:nvSpPr>
        <p:spPr bwMode="auto">
          <a:xfrm>
            <a:off x="8332148" y="2139820"/>
            <a:ext cx="457200" cy="4222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xmlns="" id="{F8328CFF-0743-4D0E-AB9A-CF4F8CF7D6C4}"/>
              </a:ext>
            </a:extLst>
          </p:cNvPr>
          <p:cNvGrpSpPr/>
          <p:nvPr/>
        </p:nvGrpSpPr>
        <p:grpSpPr>
          <a:xfrm>
            <a:off x="2280916" y="4294612"/>
            <a:ext cx="3732828" cy="2136092"/>
            <a:chOff x="609600" y="1673352"/>
            <a:chExt cx="3733800" cy="2136648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xmlns="" id="{A019ED39-E6E7-423E-A3EE-A5778122CB4A}"/>
                </a:ext>
              </a:extLst>
            </p:cNvPr>
            <p:cNvSpPr/>
            <p:nvPr/>
          </p:nvSpPr>
          <p:spPr bwMode="auto">
            <a:xfrm>
              <a:off x="2133600" y="1752600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xmlns="" id="{2E2A2E1A-6FE5-4B93-AE01-8B810CD27A84}"/>
                </a:ext>
              </a:extLst>
            </p:cNvPr>
            <p:cNvSpPr/>
            <p:nvPr/>
          </p:nvSpPr>
          <p:spPr bwMode="auto">
            <a:xfrm>
              <a:off x="2286000" y="1836322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xmlns="" id="{976E495F-B8FD-4EF2-A5B7-56344D7301F0}"/>
                </a:ext>
              </a:extLst>
            </p:cNvPr>
            <p:cNvSpPr/>
            <p:nvPr/>
          </p:nvSpPr>
          <p:spPr bwMode="auto">
            <a:xfrm>
              <a:off x="609600" y="1673352"/>
              <a:ext cx="3733800" cy="213664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ounded Rectangle 55">
              <a:extLst>
                <a:ext uri="{FF2B5EF4-FFF2-40B4-BE49-F238E27FC236}">
                  <a16:creationId xmlns:a16="http://schemas.microsoft.com/office/drawing/2014/main" xmlns="" id="{2C241D08-C97C-4971-8C2A-263AC7306D1B}"/>
                </a:ext>
              </a:extLst>
            </p:cNvPr>
            <p:cNvSpPr/>
            <p:nvPr/>
          </p:nvSpPr>
          <p:spPr bwMode="auto">
            <a:xfrm>
              <a:off x="2133600" y="2262338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xmlns="" id="{D138ACAF-4665-4A77-86E1-DC6398A83437}"/>
                </a:ext>
              </a:extLst>
            </p:cNvPr>
            <p:cNvSpPr/>
            <p:nvPr/>
          </p:nvSpPr>
          <p:spPr bwMode="auto">
            <a:xfrm>
              <a:off x="2286000" y="2346060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6" name="Rounded Rectangle 57">
              <a:extLst>
                <a:ext uri="{FF2B5EF4-FFF2-40B4-BE49-F238E27FC236}">
                  <a16:creationId xmlns:a16="http://schemas.microsoft.com/office/drawing/2014/main" xmlns="" id="{98553B50-A4B1-41A2-8F0A-9D2DAE339F3D}"/>
                </a:ext>
              </a:extLst>
            </p:cNvPr>
            <p:cNvSpPr/>
            <p:nvPr/>
          </p:nvSpPr>
          <p:spPr bwMode="auto">
            <a:xfrm>
              <a:off x="2133600" y="2766444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Rectangle 58">
              <a:extLst>
                <a:ext uri="{FF2B5EF4-FFF2-40B4-BE49-F238E27FC236}">
                  <a16:creationId xmlns:a16="http://schemas.microsoft.com/office/drawing/2014/main" xmlns="" id="{C18443A4-2F25-4C7E-9356-F48650D5EAB9}"/>
                </a:ext>
              </a:extLst>
            </p:cNvPr>
            <p:cNvSpPr/>
            <p:nvPr/>
          </p:nvSpPr>
          <p:spPr bwMode="auto">
            <a:xfrm>
              <a:off x="3162300" y="2342901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48" name="Rounded Rectangle 59">
              <a:extLst>
                <a:ext uri="{FF2B5EF4-FFF2-40B4-BE49-F238E27FC236}">
                  <a16:creationId xmlns:a16="http://schemas.microsoft.com/office/drawing/2014/main" xmlns="" id="{B7DB8B1A-0959-49EC-A822-A3C664C5EF0E}"/>
                </a:ext>
              </a:extLst>
            </p:cNvPr>
            <p:cNvSpPr/>
            <p:nvPr/>
          </p:nvSpPr>
          <p:spPr bwMode="auto">
            <a:xfrm>
              <a:off x="2133600" y="3276182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xmlns="" id="{2FA643E3-5233-4F8B-93DD-D2A6F5E20C88}"/>
                </a:ext>
              </a:extLst>
            </p:cNvPr>
            <p:cNvSpPr/>
            <p:nvPr/>
          </p:nvSpPr>
          <p:spPr bwMode="auto">
            <a:xfrm>
              <a:off x="2286000" y="33599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0" name="Rectangle 61">
              <a:extLst>
                <a:ext uri="{FF2B5EF4-FFF2-40B4-BE49-F238E27FC236}">
                  <a16:creationId xmlns:a16="http://schemas.microsoft.com/office/drawing/2014/main" xmlns="" id="{596E9573-E99D-4830-BD7E-D9333DC2D85D}"/>
                </a:ext>
              </a:extLst>
            </p:cNvPr>
            <p:cNvSpPr/>
            <p:nvPr/>
          </p:nvSpPr>
          <p:spPr bwMode="auto">
            <a:xfrm>
              <a:off x="3162300" y="18317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1" name="Rectangle 63">
              <a:extLst>
                <a:ext uri="{FF2B5EF4-FFF2-40B4-BE49-F238E27FC236}">
                  <a16:creationId xmlns:a16="http://schemas.microsoft.com/office/drawing/2014/main" xmlns="" id="{EF3BFB86-8353-4406-AFD6-27483A50B7E6}"/>
                </a:ext>
              </a:extLst>
            </p:cNvPr>
            <p:cNvSpPr/>
            <p:nvPr/>
          </p:nvSpPr>
          <p:spPr bwMode="auto">
            <a:xfrm>
              <a:off x="2286000" y="285091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52" name="TextBox 76">
              <a:extLst>
                <a:ext uri="{FF2B5EF4-FFF2-40B4-BE49-F238E27FC236}">
                  <a16:creationId xmlns:a16="http://schemas.microsoft.com/office/drawing/2014/main" xmlns="" id="{66EDBEAF-D4F4-4B8D-9BED-DA1F541D7CDD}"/>
                </a:ext>
              </a:extLst>
            </p:cNvPr>
            <p:cNvSpPr txBox="1"/>
            <p:nvPr/>
          </p:nvSpPr>
          <p:spPr>
            <a:xfrm>
              <a:off x="1051260" y="1777205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Node1</a:t>
              </a:r>
            </a:p>
          </p:txBody>
        </p:sp>
        <p:sp>
          <p:nvSpPr>
            <p:cNvPr id="53" name="TextBox 77">
              <a:extLst>
                <a:ext uri="{FF2B5EF4-FFF2-40B4-BE49-F238E27FC236}">
                  <a16:creationId xmlns:a16="http://schemas.microsoft.com/office/drawing/2014/main" xmlns="" id="{52DCF8BF-E420-47CB-A8F6-9820530DA1B5}"/>
                </a:ext>
              </a:extLst>
            </p:cNvPr>
            <p:cNvSpPr txBox="1"/>
            <p:nvPr/>
          </p:nvSpPr>
          <p:spPr>
            <a:xfrm>
              <a:off x="1051260" y="228152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Node2</a:t>
              </a:r>
            </a:p>
          </p:txBody>
        </p:sp>
        <p:sp>
          <p:nvSpPr>
            <p:cNvPr id="54" name="TextBox 78">
              <a:extLst>
                <a:ext uri="{FF2B5EF4-FFF2-40B4-BE49-F238E27FC236}">
                  <a16:creationId xmlns:a16="http://schemas.microsoft.com/office/drawing/2014/main" xmlns="" id="{6E035E0A-41C7-47A6-A4EC-524731CC6404}"/>
                </a:ext>
              </a:extLst>
            </p:cNvPr>
            <p:cNvSpPr txBox="1"/>
            <p:nvPr/>
          </p:nvSpPr>
          <p:spPr>
            <a:xfrm>
              <a:off x="1048582" y="279104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Node3</a:t>
              </a:r>
            </a:p>
          </p:txBody>
        </p:sp>
        <p:sp>
          <p:nvSpPr>
            <p:cNvPr id="55" name="TextBox 79">
              <a:extLst>
                <a:ext uri="{FF2B5EF4-FFF2-40B4-BE49-F238E27FC236}">
                  <a16:creationId xmlns:a16="http://schemas.microsoft.com/office/drawing/2014/main" xmlns="" id="{F7A24AA6-D77C-4E4C-BB42-AEAA3E7C8FDA}"/>
                </a:ext>
              </a:extLst>
            </p:cNvPr>
            <p:cNvSpPr txBox="1"/>
            <p:nvPr/>
          </p:nvSpPr>
          <p:spPr>
            <a:xfrm>
              <a:off x="1048582" y="329537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Node4</a:t>
              </a:r>
            </a:p>
          </p:txBody>
        </p:sp>
      </p:grpSp>
      <p:grpSp>
        <p:nvGrpSpPr>
          <p:cNvPr id="56" name="Group 10">
            <a:extLst>
              <a:ext uri="{FF2B5EF4-FFF2-40B4-BE49-F238E27FC236}">
                <a16:creationId xmlns:a16="http://schemas.microsoft.com/office/drawing/2014/main" xmlns="" id="{E6A3174A-EAB8-4593-9D8E-057E63812FD2}"/>
              </a:ext>
            </a:extLst>
          </p:cNvPr>
          <p:cNvGrpSpPr/>
          <p:nvPr/>
        </p:nvGrpSpPr>
        <p:grpSpPr>
          <a:xfrm>
            <a:off x="6356554" y="4294612"/>
            <a:ext cx="3732828" cy="2136092"/>
            <a:chOff x="4686300" y="1673352"/>
            <a:chExt cx="3733800" cy="2136648"/>
          </a:xfrm>
        </p:grpSpPr>
        <p:sp>
          <p:nvSpPr>
            <p:cNvPr id="57" name="Rounded Rectangle 65">
              <a:extLst>
                <a:ext uri="{FF2B5EF4-FFF2-40B4-BE49-F238E27FC236}">
                  <a16:creationId xmlns:a16="http://schemas.microsoft.com/office/drawing/2014/main" xmlns="" id="{10D76275-C6E6-4CE1-8E31-3BEEE6446641}"/>
                </a:ext>
              </a:extLst>
            </p:cNvPr>
            <p:cNvSpPr/>
            <p:nvPr/>
          </p:nvSpPr>
          <p:spPr bwMode="auto">
            <a:xfrm>
              <a:off x="6210300" y="1752600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Rectangle 66">
              <a:extLst>
                <a:ext uri="{FF2B5EF4-FFF2-40B4-BE49-F238E27FC236}">
                  <a16:creationId xmlns:a16="http://schemas.microsoft.com/office/drawing/2014/main" xmlns="" id="{6DBC71EB-16E9-4412-99BD-D2F8291F3EF9}"/>
                </a:ext>
              </a:extLst>
            </p:cNvPr>
            <p:cNvSpPr/>
            <p:nvPr/>
          </p:nvSpPr>
          <p:spPr bwMode="auto">
            <a:xfrm>
              <a:off x="6362700" y="1836322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59" name="Rounded Rectangle 67">
              <a:extLst>
                <a:ext uri="{FF2B5EF4-FFF2-40B4-BE49-F238E27FC236}">
                  <a16:creationId xmlns:a16="http://schemas.microsoft.com/office/drawing/2014/main" xmlns="" id="{B5AADD15-1DD9-4444-8B58-8BA94B3BB3EF}"/>
                </a:ext>
              </a:extLst>
            </p:cNvPr>
            <p:cNvSpPr/>
            <p:nvPr/>
          </p:nvSpPr>
          <p:spPr bwMode="auto">
            <a:xfrm>
              <a:off x="4686300" y="1673352"/>
              <a:ext cx="3733800" cy="213664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ounded Rectangle 68">
              <a:extLst>
                <a:ext uri="{FF2B5EF4-FFF2-40B4-BE49-F238E27FC236}">
                  <a16:creationId xmlns:a16="http://schemas.microsoft.com/office/drawing/2014/main" xmlns="" id="{0DBE8AE0-B63C-4656-B644-F5CA65EAB4BB}"/>
                </a:ext>
              </a:extLst>
            </p:cNvPr>
            <p:cNvSpPr/>
            <p:nvPr/>
          </p:nvSpPr>
          <p:spPr bwMode="auto">
            <a:xfrm>
              <a:off x="6210300" y="2262338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Rectangle 69">
              <a:extLst>
                <a:ext uri="{FF2B5EF4-FFF2-40B4-BE49-F238E27FC236}">
                  <a16:creationId xmlns:a16="http://schemas.microsoft.com/office/drawing/2014/main" xmlns="" id="{0A79DA1A-F9C4-48A8-AB7B-42994F87876C}"/>
                </a:ext>
              </a:extLst>
            </p:cNvPr>
            <p:cNvSpPr/>
            <p:nvPr/>
          </p:nvSpPr>
          <p:spPr bwMode="auto">
            <a:xfrm>
              <a:off x="6362700" y="2346060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62" name="Rounded Rectangle 70">
              <a:extLst>
                <a:ext uri="{FF2B5EF4-FFF2-40B4-BE49-F238E27FC236}">
                  <a16:creationId xmlns:a16="http://schemas.microsoft.com/office/drawing/2014/main" xmlns="" id="{D8398542-5C00-416E-B105-E306F57A5624}"/>
                </a:ext>
              </a:extLst>
            </p:cNvPr>
            <p:cNvSpPr/>
            <p:nvPr/>
          </p:nvSpPr>
          <p:spPr bwMode="auto">
            <a:xfrm>
              <a:off x="6210300" y="2766444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3" name="Rectangle 71">
              <a:extLst>
                <a:ext uri="{FF2B5EF4-FFF2-40B4-BE49-F238E27FC236}">
                  <a16:creationId xmlns:a16="http://schemas.microsoft.com/office/drawing/2014/main" xmlns="" id="{A5091A24-5B18-493C-8245-0C2D0169801E}"/>
                </a:ext>
              </a:extLst>
            </p:cNvPr>
            <p:cNvSpPr/>
            <p:nvPr/>
          </p:nvSpPr>
          <p:spPr bwMode="auto">
            <a:xfrm>
              <a:off x="6362700" y="2850166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A+B</a:t>
              </a:r>
            </a:p>
          </p:txBody>
        </p:sp>
        <p:sp>
          <p:nvSpPr>
            <p:cNvPr id="64" name="Rounded Rectangle 72">
              <a:extLst>
                <a:ext uri="{FF2B5EF4-FFF2-40B4-BE49-F238E27FC236}">
                  <a16:creationId xmlns:a16="http://schemas.microsoft.com/office/drawing/2014/main" xmlns="" id="{738D5B4F-3ECF-4AA1-8166-2586CA75C9C0}"/>
                </a:ext>
              </a:extLst>
            </p:cNvPr>
            <p:cNvSpPr/>
            <p:nvPr/>
          </p:nvSpPr>
          <p:spPr bwMode="auto">
            <a:xfrm>
              <a:off x="6210300" y="3276182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5" name="Rectangle 73">
              <a:extLst>
                <a:ext uri="{FF2B5EF4-FFF2-40B4-BE49-F238E27FC236}">
                  <a16:creationId xmlns:a16="http://schemas.microsoft.com/office/drawing/2014/main" xmlns="" id="{D9EBB3AE-9534-464E-B3B5-2BA9FE5D12A1}"/>
                </a:ext>
              </a:extLst>
            </p:cNvPr>
            <p:cNvSpPr/>
            <p:nvPr/>
          </p:nvSpPr>
          <p:spPr bwMode="auto">
            <a:xfrm>
              <a:off x="6362700" y="33599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i="1" dirty="0">
                  <a:solidFill>
                    <a:srgbClr val="C0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A+2B</a:t>
              </a:r>
            </a:p>
          </p:txBody>
        </p:sp>
        <p:sp>
          <p:nvSpPr>
            <p:cNvPr id="66" name="TextBox 80">
              <a:extLst>
                <a:ext uri="{FF2B5EF4-FFF2-40B4-BE49-F238E27FC236}">
                  <a16:creationId xmlns:a16="http://schemas.microsoft.com/office/drawing/2014/main" xmlns="" id="{711EF2EF-93D1-4276-82F4-A74F3189C490}"/>
                </a:ext>
              </a:extLst>
            </p:cNvPr>
            <p:cNvSpPr txBox="1"/>
            <p:nvPr/>
          </p:nvSpPr>
          <p:spPr>
            <a:xfrm>
              <a:off x="5120039" y="1781823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Node1</a:t>
              </a:r>
            </a:p>
          </p:txBody>
        </p:sp>
        <p:sp>
          <p:nvSpPr>
            <p:cNvPr id="67" name="TextBox 81">
              <a:extLst>
                <a:ext uri="{FF2B5EF4-FFF2-40B4-BE49-F238E27FC236}">
                  <a16:creationId xmlns:a16="http://schemas.microsoft.com/office/drawing/2014/main" xmlns="" id="{FBDA11F9-009E-4C52-99A7-4866570479E4}"/>
                </a:ext>
              </a:extLst>
            </p:cNvPr>
            <p:cNvSpPr txBox="1"/>
            <p:nvPr/>
          </p:nvSpPr>
          <p:spPr>
            <a:xfrm>
              <a:off x="5120039" y="2286146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Node2</a:t>
              </a:r>
            </a:p>
          </p:txBody>
        </p:sp>
        <p:sp>
          <p:nvSpPr>
            <p:cNvPr id="68" name="TextBox 82">
              <a:extLst>
                <a:ext uri="{FF2B5EF4-FFF2-40B4-BE49-F238E27FC236}">
                  <a16:creationId xmlns:a16="http://schemas.microsoft.com/office/drawing/2014/main" xmlns="" id="{0A9DBB24-CAA4-4900-B281-460D7FA3F74D}"/>
                </a:ext>
              </a:extLst>
            </p:cNvPr>
            <p:cNvSpPr txBox="1"/>
            <p:nvPr/>
          </p:nvSpPr>
          <p:spPr>
            <a:xfrm>
              <a:off x="5117361" y="2795667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Node3</a:t>
              </a:r>
            </a:p>
          </p:txBody>
        </p:sp>
        <p:sp>
          <p:nvSpPr>
            <p:cNvPr id="69" name="TextBox 83">
              <a:extLst>
                <a:ext uri="{FF2B5EF4-FFF2-40B4-BE49-F238E27FC236}">
                  <a16:creationId xmlns:a16="http://schemas.microsoft.com/office/drawing/2014/main" xmlns="" id="{69E1CE94-D4E0-43A5-8F10-4F937B9D01BC}"/>
                </a:ext>
              </a:extLst>
            </p:cNvPr>
            <p:cNvSpPr txBox="1"/>
            <p:nvPr/>
          </p:nvSpPr>
          <p:spPr>
            <a:xfrm>
              <a:off x="5117361" y="329999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12">
                <a:extLst>
                  <a:ext uri="{FF2B5EF4-FFF2-40B4-BE49-F238E27FC236}">
                    <a16:creationId xmlns:a16="http://schemas.microsoft.com/office/drawing/2014/main" xmlns="" id="{A6F6979B-76E4-42FB-BC9C-ADB2E695AD8C}"/>
                  </a:ext>
                </a:extLst>
              </p:cNvPr>
              <p:cNvSpPr txBox="1"/>
              <p:nvPr/>
            </p:nvSpPr>
            <p:spPr>
              <a:xfrm>
                <a:off x="10175545" y="4950352"/>
                <a:ext cx="20164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(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) </a:t>
                </a:r>
                <a:r>
                  <a:rPr lang="en-US" dirty="0"/>
                  <a:t>erasure code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data blocks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parity blocks</a:t>
                </a:r>
              </a:p>
            </p:txBody>
          </p:sp>
        </mc:Choice>
        <mc:Fallback xmlns="">
          <p:sp>
            <p:nvSpPr>
              <p:cNvPr id="70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F6979B-76E4-42FB-BC9C-ADB2E695A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5545" y="4950352"/>
                <a:ext cx="2016455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417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13">
                <a:extLst>
                  <a:ext uri="{FF2B5EF4-FFF2-40B4-BE49-F238E27FC236}">
                    <a16:creationId xmlns:a16="http://schemas.microsoft.com/office/drawing/2014/main" xmlns="" id="{28D0E477-BA11-4567-B8B1-C23B6B508798}"/>
                  </a:ext>
                </a:extLst>
              </p:cNvPr>
              <p:cNvSpPr txBox="1"/>
              <p:nvPr/>
            </p:nvSpPr>
            <p:spPr>
              <a:xfrm>
                <a:off x="145200" y="4811853"/>
                <a:ext cx="207858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-way replication: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replicas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nodes</a:t>
                </a:r>
              </a:p>
              <a:p>
                <a:r>
                  <a:rPr lang="en-US" dirty="0"/>
                  <a:t>3-way most commonly used</a:t>
                </a:r>
              </a:p>
            </p:txBody>
          </p:sp>
        </mc:Choice>
        <mc:Fallback xmlns="">
          <p:sp>
            <p:nvSpPr>
              <p:cNvPr id="71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D0E477-BA11-4567-B8B1-C23B6B50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00" y="4811853"/>
                <a:ext cx="207858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2639" t="-2538" r="-2053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Overview of Data Recovery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Recovery using </a:t>
            </a:r>
            <a:r>
              <a:rPr lang="en-US" altLang="zh-CN" dirty="0">
                <a:solidFill>
                  <a:srgbClr val="FF0000"/>
                </a:solidFill>
              </a:rPr>
              <a:t>Replication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xmlns="" id="{F8328CFF-0743-4D0E-AB9A-CF4F8CF7D6C4}"/>
              </a:ext>
            </a:extLst>
          </p:cNvPr>
          <p:cNvGrpSpPr/>
          <p:nvPr/>
        </p:nvGrpSpPr>
        <p:grpSpPr>
          <a:xfrm>
            <a:off x="4038600" y="2103205"/>
            <a:ext cx="4114800" cy="3272836"/>
            <a:chOff x="609600" y="1673352"/>
            <a:chExt cx="4115871" cy="3273688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xmlns="" id="{A019ED39-E6E7-423E-A3EE-A5778122CB4A}"/>
                </a:ext>
              </a:extLst>
            </p:cNvPr>
            <p:cNvSpPr/>
            <p:nvPr/>
          </p:nvSpPr>
          <p:spPr bwMode="auto">
            <a:xfrm>
              <a:off x="2133600" y="1752600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xmlns="" id="{2E2A2E1A-6FE5-4B93-AE01-8B810CD27A84}"/>
                </a:ext>
              </a:extLst>
            </p:cNvPr>
            <p:cNvSpPr/>
            <p:nvPr/>
          </p:nvSpPr>
          <p:spPr bwMode="auto">
            <a:xfrm>
              <a:off x="2286000" y="1836322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xmlns="" id="{976E495F-B8FD-4EF2-A5B7-56344D7301F0}"/>
                </a:ext>
              </a:extLst>
            </p:cNvPr>
            <p:cNvSpPr/>
            <p:nvPr/>
          </p:nvSpPr>
          <p:spPr bwMode="auto">
            <a:xfrm>
              <a:off x="609600" y="1673352"/>
              <a:ext cx="4115871" cy="32736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ounded Rectangle 55">
              <a:extLst>
                <a:ext uri="{FF2B5EF4-FFF2-40B4-BE49-F238E27FC236}">
                  <a16:creationId xmlns:a16="http://schemas.microsoft.com/office/drawing/2014/main" xmlns="" id="{2C241D08-C97C-4971-8C2A-263AC7306D1B}"/>
                </a:ext>
              </a:extLst>
            </p:cNvPr>
            <p:cNvSpPr/>
            <p:nvPr/>
          </p:nvSpPr>
          <p:spPr bwMode="auto">
            <a:xfrm>
              <a:off x="2133600" y="2262338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xmlns="" id="{D138ACAF-4665-4A77-86E1-DC6398A83437}"/>
                </a:ext>
              </a:extLst>
            </p:cNvPr>
            <p:cNvSpPr/>
            <p:nvPr/>
          </p:nvSpPr>
          <p:spPr bwMode="auto">
            <a:xfrm>
              <a:off x="2286000" y="2346060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6" name="Rounded Rectangle 57">
              <a:extLst>
                <a:ext uri="{FF2B5EF4-FFF2-40B4-BE49-F238E27FC236}">
                  <a16:creationId xmlns:a16="http://schemas.microsoft.com/office/drawing/2014/main" xmlns="" id="{98553B50-A4B1-41A2-8F0A-9D2DAE339F3D}"/>
                </a:ext>
              </a:extLst>
            </p:cNvPr>
            <p:cNvSpPr/>
            <p:nvPr/>
          </p:nvSpPr>
          <p:spPr bwMode="auto">
            <a:xfrm>
              <a:off x="2133600" y="2766444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Rectangle 58">
              <a:extLst>
                <a:ext uri="{FF2B5EF4-FFF2-40B4-BE49-F238E27FC236}">
                  <a16:creationId xmlns:a16="http://schemas.microsoft.com/office/drawing/2014/main" xmlns="" id="{C18443A4-2F25-4C7E-9356-F48650D5EAB9}"/>
                </a:ext>
              </a:extLst>
            </p:cNvPr>
            <p:cNvSpPr/>
            <p:nvPr/>
          </p:nvSpPr>
          <p:spPr bwMode="auto">
            <a:xfrm>
              <a:off x="3162300" y="2342901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48" name="Rounded Rectangle 59">
              <a:extLst>
                <a:ext uri="{FF2B5EF4-FFF2-40B4-BE49-F238E27FC236}">
                  <a16:creationId xmlns:a16="http://schemas.microsoft.com/office/drawing/2014/main" xmlns="" id="{B7DB8B1A-0959-49EC-A822-A3C664C5EF0E}"/>
                </a:ext>
              </a:extLst>
            </p:cNvPr>
            <p:cNvSpPr/>
            <p:nvPr/>
          </p:nvSpPr>
          <p:spPr bwMode="auto">
            <a:xfrm>
              <a:off x="2133600" y="3276182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xmlns="" id="{2FA643E3-5233-4F8B-93DD-D2A6F5E20C88}"/>
                </a:ext>
              </a:extLst>
            </p:cNvPr>
            <p:cNvSpPr/>
            <p:nvPr/>
          </p:nvSpPr>
          <p:spPr bwMode="auto">
            <a:xfrm>
              <a:off x="2286000" y="33599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0" name="Rectangle 61">
              <a:extLst>
                <a:ext uri="{FF2B5EF4-FFF2-40B4-BE49-F238E27FC236}">
                  <a16:creationId xmlns:a16="http://schemas.microsoft.com/office/drawing/2014/main" xmlns="" id="{596E9573-E99D-4830-BD7E-D9333DC2D85D}"/>
                </a:ext>
              </a:extLst>
            </p:cNvPr>
            <p:cNvSpPr/>
            <p:nvPr/>
          </p:nvSpPr>
          <p:spPr bwMode="auto">
            <a:xfrm>
              <a:off x="3162300" y="18317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1" name="Rectangle 63">
              <a:extLst>
                <a:ext uri="{FF2B5EF4-FFF2-40B4-BE49-F238E27FC236}">
                  <a16:creationId xmlns:a16="http://schemas.microsoft.com/office/drawing/2014/main" xmlns="" id="{EF3BFB86-8353-4406-AFD6-27483A50B7E6}"/>
                </a:ext>
              </a:extLst>
            </p:cNvPr>
            <p:cNvSpPr/>
            <p:nvPr/>
          </p:nvSpPr>
          <p:spPr bwMode="auto">
            <a:xfrm>
              <a:off x="2286000" y="285091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52" name="TextBox 76">
              <a:extLst>
                <a:ext uri="{FF2B5EF4-FFF2-40B4-BE49-F238E27FC236}">
                  <a16:creationId xmlns:a16="http://schemas.microsoft.com/office/drawing/2014/main" xmlns="" id="{66EDBEAF-D4F4-4B8D-9BED-DA1F541D7CDD}"/>
                </a:ext>
              </a:extLst>
            </p:cNvPr>
            <p:cNvSpPr txBox="1"/>
            <p:nvPr/>
          </p:nvSpPr>
          <p:spPr>
            <a:xfrm>
              <a:off x="1051260" y="1777205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Node1</a:t>
              </a:r>
            </a:p>
          </p:txBody>
        </p:sp>
        <p:sp>
          <p:nvSpPr>
            <p:cNvPr id="53" name="TextBox 77">
              <a:extLst>
                <a:ext uri="{FF2B5EF4-FFF2-40B4-BE49-F238E27FC236}">
                  <a16:creationId xmlns:a16="http://schemas.microsoft.com/office/drawing/2014/main" xmlns="" id="{52DCF8BF-E420-47CB-A8F6-9820530DA1B5}"/>
                </a:ext>
              </a:extLst>
            </p:cNvPr>
            <p:cNvSpPr txBox="1"/>
            <p:nvPr/>
          </p:nvSpPr>
          <p:spPr>
            <a:xfrm>
              <a:off x="1051260" y="228152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Node2</a:t>
              </a:r>
            </a:p>
          </p:txBody>
        </p:sp>
        <p:sp>
          <p:nvSpPr>
            <p:cNvPr id="54" name="TextBox 78">
              <a:extLst>
                <a:ext uri="{FF2B5EF4-FFF2-40B4-BE49-F238E27FC236}">
                  <a16:creationId xmlns:a16="http://schemas.microsoft.com/office/drawing/2014/main" xmlns="" id="{6E035E0A-41C7-47A6-A4EC-524731CC6404}"/>
                </a:ext>
              </a:extLst>
            </p:cNvPr>
            <p:cNvSpPr txBox="1"/>
            <p:nvPr/>
          </p:nvSpPr>
          <p:spPr>
            <a:xfrm>
              <a:off x="1048582" y="279104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Node3</a:t>
              </a:r>
            </a:p>
          </p:txBody>
        </p:sp>
        <p:sp>
          <p:nvSpPr>
            <p:cNvPr id="55" name="TextBox 79">
              <a:extLst>
                <a:ext uri="{FF2B5EF4-FFF2-40B4-BE49-F238E27FC236}">
                  <a16:creationId xmlns:a16="http://schemas.microsoft.com/office/drawing/2014/main" xmlns="" id="{F7A24AA6-D77C-4E4C-BB42-AEAA3E7C8FDA}"/>
                </a:ext>
              </a:extLst>
            </p:cNvPr>
            <p:cNvSpPr txBox="1"/>
            <p:nvPr/>
          </p:nvSpPr>
          <p:spPr>
            <a:xfrm>
              <a:off x="1048582" y="329537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Node4</a:t>
              </a:r>
            </a:p>
          </p:txBody>
        </p:sp>
      </p:grpSp>
      <p:sp>
        <p:nvSpPr>
          <p:cNvPr id="73" name="Rounded Rectangle 59">
            <a:extLst>
              <a:ext uri="{FF2B5EF4-FFF2-40B4-BE49-F238E27FC236}">
                <a16:creationId xmlns:a16="http://schemas.microsoft.com/office/drawing/2014/main" xmlns="" id="{AD3B121C-1DDD-40E3-B8C5-DF63F4EFD5C4}"/>
              </a:ext>
            </a:extLst>
          </p:cNvPr>
          <p:cNvSpPr/>
          <p:nvPr/>
        </p:nvSpPr>
        <p:spPr bwMode="auto">
          <a:xfrm>
            <a:off x="5562203" y="4235564"/>
            <a:ext cx="1980684" cy="4570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4" name="TextBox 79">
            <a:extLst>
              <a:ext uri="{FF2B5EF4-FFF2-40B4-BE49-F238E27FC236}">
                <a16:creationId xmlns:a16="http://schemas.microsoft.com/office/drawing/2014/main" xmlns="" id="{CB186C4F-361F-4FB8-9D26-2FB77AC33E5B}"/>
              </a:ext>
            </a:extLst>
          </p:cNvPr>
          <p:cNvSpPr txBox="1"/>
          <p:nvPr/>
        </p:nvSpPr>
        <p:spPr>
          <a:xfrm>
            <a:off x="4477468" y="425474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Node5</a:t>
            </a:r>
          </a:p>
        </p:txBody>
      </p:sp>
      <p:sp>
        <p:nvSpPr>
          <p:cNvPr id="75" name="Rounded Rectangle 59">
            <a:extLst>
              <a:ext uri="{FF2B5EF4-FFF2-40B4-BE49-F238E27FC236}">
                <a16:creationId xmlns:a16="http://schemas.microsoft.com/office/drawing/2014/main" xmlns="" id="{9681FC45-CD49-473E-B519-E974777B4A7E}"/>
              </a:ext>
            </a:extLst>
          </p:cNvPr>
          <p:cNvSpPr/>
          <p:nvPr/>
        </p:nvSpPr>
        <p:spPr bwMode="auto">
          <a:xfrm>
            <a:off x="5562203" y="4774335"/>
            <a:ext cx="1980684" cy="4570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6" name="TextBox 79">
            <a:extLst>
              <a:ext uri="{FF2B5EF4-FFF2-40B4-BE49-F238E27FC236}">
                <a16:creationId xmlns:a16="http://schemas.microsoft.com/office/drawing/2014/main" xmlns="" id="{CDC703AC-FB06-4229-AD3D-EB257AB4E780}"/>
              </a:ext>
            </a:extLst>
          </p:cNvPr>
          <p:cNvSpPr txBox="1"/>
          <p:nvPr/>
        </p:nvSpPr>
        <p:spPr>
          <a:xfrm>
            <a:off x="4477468" y="479352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Node6</a:t>
            </a:r>
          </a:p>
        </p:txBody>
      </p:sp>
      <p:sp>
        <p:nvSpPr>
          <p:cNvPr id="77" name="&quot;No&quot; Symbol 40">
            <a:extLst>
              <a:ext uri="{FF2B5EF4-FFF2-40B4-BE49-F238E27FC236}">
                <a16:creationId xmlns:a16="http://schemas.microsoft.com/office/drawing/2014/main" xmlns="" id="{791ACE6D-D861-422B-AAD7-77317466EDC7}"/>
              </a:ext>
            </a:extLst>
          </p:cNvPr>
          <p:cNvSpPr/>
          <p:nvPr/>
        </p:nvSpPr>
        <p:spPr bwMode="auto">
          <a:xfrm>
            <a:off x="6323826" y="3210478"/>
            <a:ext cx="457200" cy="4222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8563146" y="2319564"/>
            <a:ext cx="1190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Source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xmlns="" id="{F5311FCD-795A-443C-8F4B-6074B7CFE1C5}"/>
              </a:ext>
            </a:extLst>
          </p:cNvPr>
          <p:cNvSpPr/>
          <p:nvPr/>
        </p:nvSpPr>
        <p:spPr>
          <a:xfrm>
            <a:off x="8563146" y="4254749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Destination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1" name="右大括号 80">
            <a:extLst>
              <a:ext uri="{FF2B5EF4-FFF2-40B4-BE49-F238E27FC236}">
                <a16:creationId xmlns:a16="http://schemas.microsoft.com/office/drawing/2014/main" xmlns="" id="{F2F94BFC-8FE2-4784-8A52-C30BBFAFDE2A}"/>
              </a:ext>
            </a:extLst>
          </p:cNvPr>
          <p:cNvSpPr/>
          <p:nvPr/>
        </p:nvSpPr>
        <p:spPr>
          <a:xfrm>
            <a:off x="7721192" y="2319564"/>
            <a:ext cx="432208" cy="757737"/>
          </a:xfrm>
          <a:prstGeom prst="rightBrace">
            <a:avLst>
              <a:gd name="adj1" fmla="val 8333"/>
              <a:gd name="adj2" fmla="val 41678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右大括号 81">
            <a:extLst>
              <a:ext uri="{FF2B5EF4-FFF2-40B4-BE49-F238E27FC236}">
                <a16:creationId xmlns:a16="http://schemas.microsoft.com/office/drawing/2014/main" xmlns="" id="{E8D94B17-0756-43D6-8C95-3212C3D3BBA8}"/>
              </a:ext>
            </a:extLst>
          </p:cNvPr>
          <p:cNvSpPr/>
          <p:nvPr/>
        </p:nvSpPr>
        <p:spPr>
          <a:xfrm>
            <a:off x="7755029" y="3965013"/>
            <a:ext cx="432208" cy="1048421"/>
          </a:xfrm>
          <a:prstGeom prst="rightBrace">
            <a:avLst>
              <a:gd name="adj1" fmla="val 8333"/>
              <a:gd name="adj2" fmla="val 50701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BF4CFCA4-B46D-47E3-986C-8296C2105FB8}"/>
              </a:ext>
            </a:extLst>
          </p:cNvPr>
          <p:cNvSpPr/>
          <p:nvPr/>
        </p:nvSpPr>
        <p:spPr>
          <a:xfrm>
            <a:off x="8503025" y="1466472"/>
            <a:ext cx="335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Task: recover chunk A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Overview of Data Recovery Protocol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Recovery using </a:t>
            </a:r>
            <a:r>
              <a:rPr lang="en-US" altLang="zh-CN" dirty="0">
                <a:solidFill>
                  <a:srgbClr val="FF0000"/>
                </a:solidFill>
              </a:rPr>
              <a:t>Replication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090A2-CAAE-4283-8EAB-E15E064FEC49}" type="datetime1">
              <a:rPr lang="en-US" altLang="zh-CN" smtClean="0"/>
              <a:t>10/30/2019</a:t>
            </a:fld>
            <a:endParaRPr lang="zh-CN" altLang="en-US" dirty="0"/>
          </a:p>
        </p:txBody>
      </p:sp>
      <p:grpSp>
        <p:nvGrpSpPr>
          <p:cNvPr id="40" name="Group 3">
            <a:extLst>
              <a:ext uri="{FF2B5EF4-FFF2-40B4-BE49-F238E27FC236}">
                <a16:creationId xmlns:a16="http://schemas.microsoft.com/office/drawing/2014/main" xmlns="" id="{F8328CFF-0743-4D0E-AB9A-CF4F8CF7D6C4}"/>
              </a:ext>
            </a:extLst>
          </p:cNvPr>
          <p:cNvGrpSpPr/>
          <p:nvPr/>
        </p:nvGrpSpPr>
        <p:grpSpPr>
          <a:xfrm>
            <a:off x="4038600" y="2103205"/>
            <a:ext cx="4114800" cy="3272836"/>
            <a:chOff x="609600" y="1673352"/>
            <a:chExt cx="4115871" cy="3273688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xmlns="" id="{A019ED39-E6E7-423E-A3EE-A5778122CB4A}"/>
                </a:ext>
              </a:extLst>
            </p:cNvPr>
            <p:cNvSpPr/>
            <p:nvPr/>
          </p:nvSpPr>
          <p:spPr bwMode="auto">
            <a:xfrm>
              <a:off x="2133600" y="1752600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xmlns="" id="{2E2A2E1A-6FE5-4B93-AE01-8B810CD27A84}"/>
                </a:ext>
              </a:extLst>
            </p:cNvPr>
            <p:cNvSpPr/>
            <p:nvPr/>
          </p:nvSpPr>
          <p:spPr bwMode="auto">
            <a:xfrm>
              <a:off x="2286000" y="1836322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3" name="Rounded Rectangle 7">
              <a:extLst>
                <a:ext uri="{FF2B5EF4-FFF2-40B4-BE49-F238E27FC236}">
                  <a16:creationId xmlns:a16="http://schemas.microsoft.com/office/drawing/2014/main" xmlns="" id="{976E495F-B8FD-4EF2-A5B7-56344D7301F0}"/>
                </a:ext>
              </a:extLst>
            </p:cNvPr>
            <p:cNvSpPr/>
            <p:nvPr/>
          </p:nvSpPr>
          <p:spPr bwMode="auto">
            <a:xfrm>
              <a:off x="609600" y="1673352"/>
              <a:ext cx="4115871" cy="3273688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ounded Rectangle 55">
              <a:extLst>
                <a:ext uri="{FF2B5EF4-FFF2-40B4-BE49-F238E27FC236}">
                  <a16:creationId xmlns:a16="http://schemas.microsoft.com/office/drawing/2014/main" xmlns="" id="{2C241D08-C97C-4971-8C2A-263AC7306D1B}"/>
                </a:ext>
              </a:extLst>
            </p:cNvPr>
            <p:cNvSpPr/>
            <p:nvPr/>
          </p:nvSpPr>
          <p:spPr bwMode="auto">
            <a:xfrm>
              <a:off x="2133600" y="2262338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xmlns="" id="{D138ACAF-4665-4A77-86E1-DC6398A83437}"/>
                </a:ext>
              </a:extLst>
            </p:cNvPr>
            <p:cNvSpPr/>
            <p:nvPr/>
          </p:nvSpPr>
          <p:spPr bwMode="auto">
            <a:xfrm>
              <a:off x="2286000" y="2346060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46" name="Rounded Rectangle 57">
              <a:extLst>
                <a:ext uri="{FF2B5EF4-FFF2-40B4-BE49-F238E27FC236}">
                  <a16:creationId xmlns:a16="http://schemas.microsoft.com/office/drawing/2014/main" xmlns="" id="{98553B50-A4B1-41A2-8F0A-9D2DAE339F3D}"/>
                </a:ext>
              </a:extLst>
            </p:cNvPr>
            <p:cNvSpPr/>
            <p:nvPr/>
          </p:nvSpPr>
          <p:spPr bwMode="auto">
            <a:xfrm>
              <a:off x="2133600" y="2766444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Rectangle 58">
              <a:extLst>
                <a:ext uri="{FF2B5EF4-FFF2-40B4-BE49-F238E27FC236}">
                  <a16:creationId xmlns:a16="http://schemas.microsoft.com/office/drawing/2014/main" xmlns="" id="{C18443A4-2F25-4C7E-9356-F48650D5EAB9}"/>
                </a:ext>
              </a:extLst>
            </p:cNvPr>
            <p:cNvSpPr/>
            <p:nvPr/>
          </p:nvSpPr>
          <p:spPr bwMode="auto">
            <a:xfrm>
              <a:off x="3162300" y="2342901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48" name="Rounded Rectangle 59">
              <a:extLst>
                <a:ext uri="{FF2B5EF4-FFF2-40B4-BE49-F238E27FC236}">
                  <a16:creationId xmlns:a16="http://schemas.microsoft.com/office/drawing/2014/main" xmlns="" id="{B7DB8B1A-0959-49EC-A822-A3C664C5EF0E}"/>
                </a:ext>
              </a:extLst>
            </p:cNvPr>
            <p:cNvSpPr/>
            <p:nvPr/>
          </p:nvSpPr>
          <p:spPr bwMode="auto">
            <a:xfrm>
              <a:off x="2133600" y="3276182"/>
              <a:ext cx="1981200" cy="457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Rectangle 60">
              <a:extLst>
                <a:ext uri="{FF2B5EF4-FFF2-40B4-BE49-F238E27FC236}">
                  <a16:creationId xmlns:a16="http://schemas.microsoft.com/office/drawing/2014/main" xmlns="" id="{2FA643E3-5233-4F8B-93DD-D2A6F5E20C88}"/>
                </a:ext>
              </a:extLst>
            </p:cNvPr>
            <p:cNvSpPr/>
            <p:nvPr/>
          </p:nvSpPr>
          <p:spPr bwMode="auto">
            <a:xfrm>
              <a:off x="2286000" y="33599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0" name="Rectangle 61">
              <a:extLst>
                <a:ext uri="{FF2B5EF4-FFF2-40B4-BE49-F238E27FC236}">
                  <a16:creationId xmlns:a16="http://schemas.microsoft.com/office/drawing/2014/main" xmlns="" id="{596E9573-E99D-4830-BD7E-D9333DC2D85D}"/>
                </a:ext>
              </a:extLst>
            </p:cNvPr>
            <p:cNvSpPr/>
            <p:nvPr/>
          </p:nvSpPr>
          <p:spPr bwMode="auto">
            <a:xfrm>
              <a:off x="3162300" y="183170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B</a:t>
              </a:r>
            </a:p>
          </p:txBody>
        </p:sp>
        <p:sp>
          <p:nvSpPr>
            <p:cNvPr id="51" name="Rectangle 63">
              <a:extLst>
                <a:ext uri="{FF2B5EF4-FFF2-40B4-BE49-F238E27FC236}">
                  <a16:creationId xmlns:a16="http://schemas.microsoft.com/office/drawing/2014/main" xmlns="" id="{EF3BFB86-8353-4406-AFD6-27483A50B7E6}"/>
                </a:ext>
              </a:extLst>
            </p:cNvPr>
            <p:cNvSpPr/>
            <p:nvPr/>
          </p:nvSpPr>
          <p:spPr bwMode="auto">
            <a:xfrm>
              <a:off x="2286000" y="2850914"/>
              <a:ext cx="762000" cy="304800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>
                  <a:solidFill>
                    <a:srgbClr val="FF66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A</a:t>
              </a:r>
            </a:p>
          </p:txBody>
        </p:sp>
        <p:sp>
          <p:nvSpPr>
            <p:cNvPr id="52" name="TextBox 76">
              <a:extLst>
                <a:ext uri="{FF2B5EF4-FFF2-40B4-BE49-F238E27FC236}">
                  <a16:creationId xmlns:a16="http://schemas.microsoft.com/office/drawing/2014/main" xmlns="" id="{66EDBEAF-D4F4-4B8D-9BED-DA1F541D7CDD}"/>
                </a:ext>
              </a:extLst>
            </p:cNvPr>
            <p:cNvSpPr txBox="1"/>
            <p:nvPr/>
          </p:nvSpPr>
          <p:spPr>
            <a:xfrm>
              <a:off x="1051260" y="1777205"/>
              <a:ext cx="890219" cy="369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Node1</a:t>
              </a:r>
            </a:p>
          </p:txBody>
        </p:sp>
        <p:sp>
          <p:nvSpPr>
            <p:cNvPr id="53" name="TextBox 77">
              <a:extLst>
                <a:ext uri="{FF2B5EF4-FFF2-40B4-BE49-F238E27FC236}">
                  <a16:creationId xmlns:a16="http://schemas.microsoft.com/office/drawing/2014/main" xmlns="" id="{52DCF8BF-E420-47CB-A8F6-9820530DA1B5}"/>
                </a:ext>
              </a:extLst>
            </p:cNvPr>
            <p:cNvSpPr txBox="1"/>
            <p:nvPr/>
          </p:nvSpPr>
          <p:spPr>
            <a:xfrm>
              <a:off x="1051260" y="2281528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Node2</a:t>
              </a:r>
            </a:p>
          </p:txBody>
        </p:sp>
        <p:sp>
          <p:nvSpPr>
            <p:cNvPr id="54" name="TextBox 78">
              <a:extLst>
                <a:ext uri="{FF2B5EF4-FFF2-40B4-BE49-F238E27FC236}">
                  <a16:creationId xmlns:a16="http://schemas.microsoft.com/office/drawing/2014/main" xmlns="" id="{6E035E0A-41C7-47A6-A4EC-524731CC6404}"/>
                </a:ext>
              </a:extLst>
            </p:cNvPr>
            <p:cNvSpPr txBox="1"/>
            <p:nvPr/>
          </p:nvSpPr>
          <p:spPr>
            <a:xfrm>
              <a:off x="1048582" y="279104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Node3</a:t>
              </a:r>
            </a:p>
          </p:txBody>
        </p:sp>
        <p:sp>
          <p:nvSpPr>
            <p:cNvPr id="55" name="TextBox 79">
              <a:extLst>
                <a:ext uri="{FF2B5EF4-FFF2-40B4-BE49-F238E27FC236}">
                  <a16:creationId xmlns:a16="http://schemas.microsoft.com/office/drawing/2014/main" xmlns="" id="{F7A24AA6-D77C-4E4C-BB42-AEAA3E7C8FDA}"/>
                </a:ext>
              </a:extLst>
            </p:cNvPr>
            <p:cNvSpPr txBox="1"/>
            <p:nvPr/>
          </p:nvSpPr>
          <p:spPr>
            <a:xfrm>
              <a:off x="1048582" y="329537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Node4</a:t>
              </a:r>
            </a:p>
          </p:txBody>
        </p:sp>
      </p:grpSp>
      <p:sp>
        <p:nvSpPr>
          <p:cNvPr id="73" name="Rounded Rectangle 59">
            <a:extLst>
              <a:ext uri="{FF2B5EF4-FFF2-40B4-BE49-F238E27FC236}">
                <a16:creationId xmlns:a16="http://schemas.microsoft.com/office/drawing/2014/main" xmlns="" id="{AD3B121C-1DDD-40E3-B8C5-DF63F4EFD5C4}"/>
              </a:ext>
            </a:extLst>
          </p:cNvPr>
          <p:cNvSpPr/>
          <p:nvPr/>
        </p:nvSpPr>
        <p:spPr bwMode="auto">
          <a:xfrm>
            <a:off x="5562203" y="4235564"/>
            <a:ext cx="1980684" cy="4570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4" name="TextBox 79">
            <a:extLst>
              <a:ext uri="{FF2B5EF4-FFF2-40B4-BE49-F238E27FC236}">
                <a16:creationId xmlns:a16="http://schemas.microsoft.com/office/drawing/2014/main" xmlns="" id="{CB186C4F-361F-4FB8-9D26-2FB77AC33E5B}"/>
              </a:ext>
            </a:extLst>
          </p:cNvPr>
          <p:cNvSpPr txBox="1"/>
          <p:nvPr/>
        </p:nvSpPr>
        <p:spPr>
          <a:xfrm>
            <a:off x="4477468" y="425474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Node5</a:t>
            </a:r>
          </a:p>
        </p:txBody>
      </p:sp>
      <p:sp>
        <p:nvSpPr>
          <p:cNvPr id="75" name="Rounded Rectangle 59">
            <a:extLst>
              <a:ext uri="{FF2B5EF4-FFF2-40B4-BE49-F238E27FC236}">
                <a16:creationId xmlns:a16="http://schemas.microsoft.com/office/drawing/2014/main" xmlns="" id="{9681FC45-CD49-473E-B519-E974777B4A7E}"/>
              </a:ext>
            </a:extLst>
          </p:cNvPr>
          <p:cNvSpPr/>
          <p:nvPr/>
        </p:nvSpPr>
        <p:spPr bwMode="auto">
          <a:xfrm>
            <a:off x="5562203" y="4774335"/>
            <a:ext cx="1980684" cy="457081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6" name="TextBox 79">
            <a:extLst>
              <a:ext uri="{FF2B5EF4-FFF2-40B4-BE49-F238E27FC236}">
                <a16:creationId xmlns:a16="http://schemas.microsoft.com/office/drawing/2014/main" xmlns="" id="{CDC703AC-FB06-4229-AD3D-EB257AB4E780}"/>
              </a:ext>
            </a:extLst>
          </p:cNvPr>
          <p:cNvSpPr txBox="1"/>
          <p:nvPr/>
        </p:nvSpPr>
        <p:spPr>
          <a:xfrm>
            <a:off x="4477468" y="479352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Node6</a:t>
            </a:r>
          </a:p>
        </p:txBody>
      </p:sp>
      <p:sp>
        <p:nvSpPr>
          <p:cNvPr id="77" name="&quot;No&quot; Symbol 40">
            <a:extLst>
              <a:ext uri="{FF2B5EF4-FFF2-40B4-BE49-F238E27FC236}">
                <a16:creationId xmlns:a16="http://schemas.microsoft.com/office/drawing/2014/main" xmlns="" id="{791ACE6D-D861-422B-AAD7-77317466EDC7}"/>
              </a:ext>
            </a:extLst>
          </p:cNvPr>
          <p:cNvSpPr/>
          <p:nvPr/>
        </p:nvSpPr>
        <p:spPr bwMode="auto">
          <a:xfrm>
            <a:off x="6323826" y="3210478"/>
            <a:ext cx="457200" cy="422275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xmlns="" id="{1155FAA8-F756-4DB1-A8A2-81AFCB20EB2C}"/>
              </a:ext>
            </a:extLst>
          </p:cNvPr>
          <p:cNvSpPr/>
          <p:nvPr/>
        </p:nvSpPr>
        <p:spPr>
          <a:xfrm>
            <a:off x="3000918" y="2182432"/>
            <a:ext cx="1113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(Source)</a:t>
            </a:r>
            <a:endParaRPr lang="zh-CN" alt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A7A929EF-C05F-42D3-807A-BC55BC7BBCFB}"/>
              </a:ext>
            </a:extLst>
          </p:cNvPr>
          <p:cNvSpPr/>
          <p:nvPr/>
        </p:nvSpPr>
        <p:spPr>
          <a:xfrm>
            <a:off x="2770358" y="4772090"/>
            <a:ext cx="1609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ill Sans MT" panose="020B0502020104020203" pitchFamily="34" charset="0"/>
              </a:rPr>
              <a:t>(Destination)</a:t>
            </a:r>
            <a:endParaRPr lang="zh-CN" altLang="en-US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558B0416-292B-4971-9E02-2F646F79A58C}"/>
              </a:ext>
            </a:extLst>
          </p:cNvPr>
          <p:cNvSpPr/>
          <p:nvPr/>
        </p:nvSpPr>
        <p:spPr>
          <a:xfrm>
            <a:off x="8503025" y="1466472"/>
            <a:ext cx="335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Gill Sans MT" panose="020B0502020104020203" pitchFamily="34" charset="0"/>
              </a:rPr>
              <a:t>Task: recover chunk A</a:t>
            </a:r>
            <a:endParaRPr lang="zh-CN" altLang="en-US" sz="2800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8885</TotalTime>
  <Words>2769</Words>
  <Application>Microsoft Office PowerPoint</Application>
  <PresentationFormat>宽屏</PresentationFormat>
  <Paragraphs>692</Paragraphs>
  <Slides>59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1" baseType="lpstr">
      <vt:lpstr>Arial Unicode MS</vt:lpstr>
      <vt:lpstr>华康俪金黑W8(P)</vt:lpstr>
      <vt:lpstr>华文新魏</vt:lpstr>
      <vt:lpstr>宋体</vt:lpstr>
      <vt:lpstr>微软雅黑</vt:lpstr>
      <vt:lpstr>Arial</vt:lpstr>
      <vt:lpstr>Calibri</vt:lpstr>
      <vt:lpstr>Cambria Math</vt:lpstr>
      <vt:lpstr>Gill Sans MT</vt:lpstr>
      <vt:lpstr>Times New Roman</vt:lpstr>
      <vt:lpstr>Wingdings</vt:lpstr>
      <vt:lpstr>Office 主题</vt:lpstr>
      <vt:lpstr>PowerPoint 演示文稿</vt:lpstr>
      <vt:lpstr>Overview of Data Recovery Protocol</vt:lpstr>
      <vt:lpstr>Overview of Data Recovery Protocol</vt:lpstr>
      <vt:lpstr>Overview of Data Recovery Protocol</vt:lpstr>
      <vt:lpstr>Overview of Data Recovery Protocol</vt:lpstr>
      <vt:lpstr>Overview of Data Recovery Protocol</vt:lpstr>
      <vt:lpstr>Overview of Data Recovery Protocol</vt:lpstr>
      <vt:lpstr>Overview of Data Recovery Protocol</vt:lpstr>
      <vt:lpstr>Overview of Data Recovery Protocol</vt:lpstr>
      <vt:lpstr>Overview of Data Recovery Protocol</vt:lpstr>
      <vt:lpstr>Motivation</vt:lpstr>
      <vt:lpstr>Observed Production System</vt:lpstr>
      <vt:lpstr>Observation 1— Very-large Scale</vt:lpstr>
      <vt:lpstr>Observation 2 — Tight Time Constraint</vt:lpstr>
      <vt:lpstr>Observation 3 — Imbalanced Resources</vt:lpstr>
      <vt:lpstr>Observation 4 — Dynamic Foreground Traffic</vt:lpstr>
      <vt:lpstr>Existing Approaches</vt:lpstr>
      <vt:lpstr>Dayu: High-quality and high-speed Recovery</vt:lpstr>
      <vt:lpstr>Timeslot-based Scheduling: Methodology</vt:lpstr>
      <vt:lpstr>Timeslot-based Scheduling: Methodology</vt:lpstr>
      <vt:lpstr>Scheduling in One Timeslot</vt:lpstr>
      <vt:lpstr>Tech1: Choose the Source and Destination</vt:lpstr>
      <vt:lpstr>Tech1: Bucket Convex Hull Optimization</vt:lpstr>
      <vt:lpstr>Tech1: Bucket Convex Hull Optimization</vt:lpstr>
      <vt:lpstr>Tech1: Bucket Convex Hull Optimization</vt:lpstr>
      <vt:lpstr>Tech1: Bucket Convex Hull Optimization</vt:lpstr>
      <vt:lpstr>Tech1: Bucket Convex Hull Optimization</vt:lpstr>
      <vt:lpstr>Tech1: Bucket Convex Hull Optimization</vt:lpstr>
      <vt:lpstr>Tech1: Bucket Convex Hull Optimization</vt:lpstr>
      <vt:lpstr>Tech1: Bucket Convex Hull Optimization</vt:lpstr>
      <vt:lpstr>Problem of Tech1</vt:lpstr>
      <vt:lpstr>Problem of Tech1</vt:lpstr>
      <vt:lpstr>Problem of Tech1</vt:lpstr>
      <vt:lpstr>Problem of Tech1</vt:lpstr>
      <vt:lpstr>Problem of Tech1</vt:lpstr>
      <vt:lpstr>Tech2: Underemployed Nodes Recognition</vt:lpstr>
      <vt:lpstr>Problem in allocating bandwidth </vt:lpstr>
      <vt:lpstr>Problem in allocating bandwidth </vt:lpstr>
      <vt:lpstr>Tech3: Allocate Task’s Rate</vt:lpstr>
      <vt:lpstr>Tech3: Allocate Task’s Rate</vt:lpstr>
      <vt:lpstr>Tech3: Allocate Task’s Rate</vt:lpstr>
      <vt:lpstr>Tech3: Allocate Task’s Rate</vt:lpstr>
      <vt:lpstr>Tech3: Allocate Task’s Rate</vt:lpstr>
      <vt:lpstr>Tech3: Allocate Task’s Rate</vt:lpstr>
      <vt:lpstr>Tech3: Allocate Task’s Rate</vt:lpstr>
      <vt:lpstr>Tech4: Re-scheduling Stragglers</vt:lpstr>
      <vt:lpstr>Scheduling in One Timeslot</vt:lpstr>
      <vt:lpstr>Scheduling in One Timeslot</vt:lpstr>
      <vt:lpstr>Implementation</vt:lpstr>
      <vt:lpstr>Evaluation 1: Performance</vt:lpstr>
      <vt:lpstr>Evaluation 1: Performance</vt:lpstr>
      <vt:lpstr>Evaluation 1: Performance</vt:lpstr>
      <vt:lpstr>Evaluation 1: Performance</vt:lpstr>
      <vt:lpstr>Evaluation 1: Performance</vt:lpstr>
      <vt:lpstr>Evaluation 1: Performance</vt:lpstr>
      <vt:lpstr>Evaluation 2: Scalability</vt:lpstr>
      <vt:lpstr>Evaluation 2: Scalability</vt:lpstr>
      <vt:lpstr>Conclusion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USTC</cp:lastModifiedBy>
  <cp:revision>768</cp:revision>
  <cp:lastPrinted>2018-07-10T14:59:54Z</cp:lastPrinted>
  <dcterms:created xsi:type="dcterms:W3CDTF">2013-05-07T11:05:13Z</dcterms:created>
  <dcterms:modified xsi:type="dcterms:W3CDTF">2019-10-30T10:09:29Z</dcterms:modified>
</cp:coreProperties>
</file>