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483" r:id="rId2"/>
    <p:sldId id="794" r:id="rId3"/>
    <p:sldId id="805" r:id="rId4"/>
    <p:sldId id="876" r:id="rId5"/>
    <p:sldId id="875" r:id="rId6"/>
    <p:sldId id="877" r:id="rId7"/>
    <p:sldId id="901" r:id="rId8"/>
    <p:sldId id="900" r:id="rId9"/>
    <p:sldId id="902" r:id="rId10"/>
    <p:sldId id="886" r:id="rId11"/>
    <p:sldId id="888" r:id="rId12"/>
    <p:sldId id="870" r:id="rId13"/>
    <p:sldId id="868" r:id="rId14"/>
    <p:sldId id="880" r:id="rId15"/>
    <p:sldId id="891" r:id="rId16"/>
    <p:sldId id="889" r:id="rId17"/>
    <p:sldId id="890" r:id="rId18"/>
    <p:sldId id="903" r:id="rId19"/>
    <p:sldId id="904" r:id="rId20"/>
    <p:sldId id="883" r:id="rId21"/>
    <p:sldId id="887" r:id="rId22"/>
    <p:sldId id="897" r:id="rId23"/>
    <p:sldId id="898" r:id="rId24"/>
    <p:sldId id="905" r:id="rId25"/>
    <p:sldId id="885" r:id="rId26"/>
    <p:sldId id="894" r:id="rId27"/>
    <p:sldId id="906" r:id="rId28"/>
    <p:sldId id="899" r:id="rId29"/>
    <p:sldId id="907" r:id="rId30"/>
    <p:sldId id="871" r:id="rId31"/>
    <p:sldId id="916" r:id="rId32"/>
    <p:sldId id="908" r:id="rId33"/>
    <p:sldId id="910" r:id="rId34"/>
    <p:sldId id="911" r:id="rId35"/>
    <p:sldId id="912" r:id="rId36"/>
    <p:sldId id="909" r:id="rId37"/>
    <p:sldId id="914" r:id="rId38"/>
    <p:sldId id="915" r:id="rId39"/>
    <p:sldId id="922" r:id="rId40"/>
    <p:sldId id="920" r:id="rId41"/>
    <p:sldId id="913" r:id="rId42"/>
    <p:sldId id="919" r:id="rId43"/>
    <p:sldId id="918" r:id="rId44"/>
  </p:sldIdLst>
  <p:sldSz cx="12192000" cy="6858000"/>
  <p:notesSz cx="9925050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1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曹将" initials="曹将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2122"/>
    <a:srgbClr val="252F3E"/>
    <a:srgbClr val="99FF99"/>
    <a:srgbClr val="CC99FF"/>
    <a:srgbClr val="FF7F00"/>
    <a:srgbClr val="C63D00"/>
    <a:srgbClr val="F6AD8E"/>
    <a:srgbClr val="A38ACB"/>
    <a:srgbClr val="0066FF"/>
    <a:srgbClr val="5437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9" autoAdjust="0"/>
    <p:restoredTop sz="84641" autoAdjust="0"/>
  </p:normalViewPr>
  <p:slideViewPr>
    <p:cSldViewPr snapToGrid="0" showGuides="1">
      <p:cViewPr varScale="1">
        <p:scale>
          <a:sx n="136" d="100"/>
          <a:sy n="136" d="100"/>
        </p:scale>
        <p:origin x="512" y="192"/>
      </p:cViewPr>
      <p:guideLst>
        <p:guide orient="horz" pos="241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59" d="100"/>
          <a:sy n="159" d="100"/>
        </p:scale>
        <p:origin x="56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937" cy="3403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7357"/>
            <a:ext cx="4301937" cy="3403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0796" y="6457357"/>
            <a:ext cx="4301937" cy="3403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4D52A-61AB-4812-969F-BE0056F03EC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quarter" idx="1"/>
          </p:nvPr>
        </p:nvSpPr>
        <p:spPr>
          <a:xfrm>
            <a:off x="5621338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BBB94-385C-8E4C-A9A4-C464D4C065B7}" type="datetimeFigureOut">
              <a:rPr kumimoji="1" lang="zh-CN" altLang="en-US" smtClean="0"/>
              <a:t>2021/6/1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1899" y="0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990F5-43F9-40AD-9E69-A5743A253161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849313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506" y="3271382"/>
            <a:ext cx="794004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1899" y="6456613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0FDD1-5445-47D8-99AF-E17C10F84B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79875" cy="2295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宋体"/>
              <a:cs typeface="Calibr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79875" cy="2295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宋体"/>
              <a:cs typeface="Calibr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205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79875" cy="2295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宋体"/>
              <a:cs typeface="Calibr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8097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serverless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computing</a:t>
            </a:r>
            <a:r>
              <a:rPr kumimoji="1" lang="zh-CN" altLang="en-US" dirty="0"/>
              <a:t>的定义是这样的</a:t>
            </a:r>
            <a:r>
              <a:rPr kumimoji="1" lang="en-US" altLang="zh-CN" dirty="0"/>
              <a:t>,</a:t>
            </a:r>
            <a:r>
              <a:rPr kumimoji="1" lang="zh-CN" altLang="en-US" dirty="0"/>
              <a:t>它是由</a:t>
            </a:r>
            <a:r>
              <a:rPr kumimoji="1" lang="en-US" altLang="zh-CN" dirty="0"/>
              <a:t>Function-as-a-service</a:t>
            </a:r>
            <a:r>
              <a:rPr kumimoji="1" lang="zh-CN" altLang="en-US" dirty="0"/>
              <a:t>的这样一个服务架构</a:t>
            </a:r>
            <a:r>
              <a:rPr kumimoji="1" lang="en-US" altLang="zh-CN" dirty="0"/>
              <a:t>/</a:t>
            </a:r>
            <a:r>
              <a:rPr kumimoji="1" lang="zh-CN" altLang="en-US" dirty="0"/>
              <a:t>编程架构</a:t>
            </a:r>
            <a:r>
              <a:rPr kumimoji="1" lang="en-US" altLang="zh-CN" dirty="0"/>
              <a:t>,</a:t>
            </a:r>
            <a:r>
              <a:rPr kumimoji="1" lang="zh-CN" altLang="en-US" dirty="0"/>
              <a:t>和其他后端的服务组成的</a:t>
            </a:r>
            <a:r>
              <a:rPr kumimoji="1" lang="en-US" altLang="zh-CN" dirty="0"/>
              <a:t>.</a:t>
            </a:r>
            <a:r>
              <a:rPr kumimoji="1" lang="zh-CN" altLang="en-US" dirty="0"/>
              <a:t>重点是这里的</a:t>
            </a:r>
          </a:p>
          <a:p>
            <a:r>
              <a:rPr kumimoji="1" lang="zh-CN" altLang="en-US" dirty="0"/>
              <a:t>包装含函数的概念</a:t>
            </a:r>
          </a:p>
          <a:p>
            <a:r>
              <a:rPr kumimoji="1" lang="zh-CN" altLang="en-US" dirty="0"/>
              <a:t>工作流程是这样</a:t>
            </a:r>
            <a:endParaRPr kumimoji="1" lang="en-US" altLang="zh-CN" dirty="0"/>
          </a:p>
          <a:p>
            <a:r>
              <a:rPr kumimoji="1" lang="zh-CN" altLang="en-US" dirty="0"/>
              <a:t>  用户提交了代码就会由平台自动部署</a:t>
            </a: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89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serverless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computing</a:t>
            </a:r>
            <a:r>
              <a:rPr kumimoji="1" lang="zh-CN" altLang="en-US" dirty="0"/>
              <a:t>的定义是这样的</a:t>
            </a:r>
            <a:r>
              <a:rPr kumimoji="1" lang="en-US" altLang="zh-CN" dirty="0"/>
              <a:t>,</a:t>
            </a:r>
            <a:r>
              <a:rPr kumimoji="1" lang="zh-CN" altLang="en-US" dirty="0"/>
              <a:t>它是由</a:t>
            </a:r>
            <a:r>
              <a:rPr kumimoji="1" lang="en-US" altLang="zh-CN" dirty="0"/>
              <a:t>Function-as-a-service</a:t>
            </a:r>
            <a:r>
              <a:rPr kumimoji="1" lang="zh-CN" altLang="en-US" dirty="0"/>
              <a:t>的这样一个服务架构</a:t>
            </a:r>
            <a:r>
              <a:rPr kumimoji="1" lang="en-US" altLang="zh-CN" dirty="0"/>
              <a:t>/</a:t>
            </a:r>
            <a:r>
              <a:rPr kumimoji="1" lang="zh-CN" altLang="en-US" dirty="0"/>
              <a:t>编程架构</a:t>
            </a:r>
            <a:r>
              <a:rPr kumimoji="1" lang="en-US" altLang="zh-CN" dirty="0"/>
              <a:t>,</a:t>
            </a:r>
            <a:r>
              <a:rPr kumimoji="1" lang="zh-CN" altLang="en-US" dirty="0"/>
              <a:t>和其他后端的服务组成的</a:t>
            </a:r>
            <a:r>
              <a:rPr kumimoji="1" lang="en-US" altLang="zh-CN" dirty="0"/>
              <a:t>.</a:t>
            </a:r>
            <a:r>
              <a:rPr kumimoji="1" lang="zh-CN" altLang="en-US" dirty="0"/>
              <a:t>重点是这里的</a:t>
            </a:r>
          </a:p>
          <a:p>
            <a:r>
              <a:rPr kumimoji="1" lang="zh-CN" altLang="en-US" dirty="0"/>
              <a:t>包装含函数的概念</a:t>
            </a:r>
          </a:p>
          <a:p>
            <a:r>
              <a:rPr kumimoji="1" lang="zh-CN" altLang="en-US" dirty="0"/>
              <a:t>工作流程是这样</a:t>
            </a:r>
            <a:endParaRPr kumimoji="1" lang="en-US" altLang="zh-CN" dirty="0"/>
          </a:p>
          <a:p>
            <a:r>
              <a:rPr kumimoji="1" lang="zh-CN" altLang="en-US" dirty="0"/>
              <a:t>  用户提交了代码就会由平台自动部署</a:t>
            </a: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619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serverless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computing</a:t>
            </a:r>
            <a:r>
              <a:rPr kumimoji="1" lang="zh-CN" altLang="en-US" dirty="0"/>
              <a:t>的定义是这样的</a:t>
            </a:r>
            <a:r>
              <a:rPr kumimoji="1" lang="en-US" altLang="zh-CN" dirty="0"/>
              <a:t>,</a:t>
            </a:r>
            <a:r>
              <a:rPr kumimoji="1" lang="zh-CN" altLang="en-US" dirty="0"/>
              <a:t>它是由</a:t>
            </a:r>
            <a:r>
              <a:rPr kumimoji="1" lang="en-US" altLang="zh-CN" dirty="0"/>
              <a:t>Function-as-a-service</a:t>
            </a:r>
            <a:r>
              <a:rPr kumimoji="1" lang="zh-CN" altLang="en-US" dirty="0"/>
              <a:t>的这样一个服务架构</a:t>
            </a:r>
            <a:r>
              <a:rPr kumimoji="1" lang="en-US" altLang="zh-CN" dirty="0"/>
              <a:t>/</a:t>
            </a:r>
            <a:r>
              <a:rPr kumimoji="1" lang="zh-CN" altLang="en-US" dirty="0"/>
              <a:t>编程架构</a:t>
            </a:r>
            <a:r>
              <a:rPr kumimoji="1" lang="en-US" altLang="zh-CN" dirty="0"/>
              <a:t>,</a:t>
            </a:r>
            <a:r>
              <a:rPr kumimoji="1" lang="zh-CN" altLang="en-US" dirty="0"/>
              <a:t>和其他后端的服务组成的</a:t>
            </a:r>
            <a:r>
              <a:rPr kumimoji="1" lang="en-US" altLang="zh-CN" dirty="0"/>
              <a:t>.</a:t>
            </a:r>
            <a:r>
              <a:rPr kumimoji="1" lang="zh-CN" altLang="en-US" dirty="0"/>
              <a:t>重点是这里的</a:t>
            </a:r>
          </a:p>
          <a:p>
            <a:r>
              <a:rPr kumimoji="1" lang="zh-CN" altLang="en-US" dirty="0"/>
              <a:t>包装含函数的概念</a:t>
            </a:r>
          </a:p>
          <a:p>
            <a:r>
              <a:rPr kumimoji="1" lang="zh-CN" altLang="en-US" dirty="0"/>
              <a:t>工作流程是这样</a:t>
            </a:r>
            <a:endParaRPr kumimoji="1" lang="en-US" altLang="zh-CN" dirty="0"/>
          </a:p>
          <a:p>
            <a:r>
              <a:rPr kumimoji="1" lang="zh-CN" altLang="en-US" dirty="0"/>
              <a:t>  用户提交了代码就会由平台自动部署</a:t>
            </a: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504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serverless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computing</a:t>
            </a:r>
            <a:r>
              <a:rPr kumimoji="1" lang="zh-CN" altLang="en-US" dirty="0"/>
              <a:t>的定义是这样的</a:t>
            </a:r>
            <a:r>
              <a:rPr kumimoji="1" lang="en-US" altLang="zh-CN" dirty="0"/>
              <a:t>,</a:t>
            </a:r>
            <a:r>
              <a:rPr kumimoji="1" lang="zh-CN" altLang="en-US" dirty="0"/>
              <a:t>它是由</a:t>
            </a:r>
            <a:r>
              <a:rPr kumimoji="1" lang="en-US" altLang="zh-CN" dirty="0"/>
              <a:t>Function-as-a-service</a:t>
            </a:r>
            <a:r>
              <a:rPr kumimoji="1" lang="zh-CN" altLang="en-US" dirty="0"/>
              <a:t>的这样一个服务架构</a:t>
            </a:r>
            <a:r>
              <a:rPr kumimoji="1" lang="en-US" altLang="zh-CN" dirty="0"/>
              <a:t>/</a:t>
            </a:r>
            <a:r>
              <a:rPr kumimoji="1" lang="zh-CN" altLang="en-US" dirty="0"/>
              <a:t>编程架构</a:t>
            </a:r>
            <a:r>
              <a:rPr kumimoji="1" lang="en-US" altLang="zh-CN" dirty="0"/>
              <a:t>,</a:t>
            </a:r>
            <a:r>
              <a:rPr kumimoji="1" lang="zh-CN" altLang="en-US" dirty="0"/>
              <a:t>和其他后端的服务组成的</a:t>
            </a:r>
            <a:r>
              <a:rPr kumimoji="1" lang="en-US" altLang="zh-CN" dirty="0"/>
              <a:t>.</a:t>
            </a:r>
            <a:r>
              <a:rPr kumimoji="1" lang="zh-CN" altLang="en-US" dirty="0"/>
              <a:t>重点是这里的</a:t>
            </a:r>
          </a:p>
          <a:p>
            <a:r>
              <a:rPr kumimoji="1" lang="zh-CN" altLang="en-US" dirty="0"/>
              <a:t>包装含函数的概念</a:t>
            </a:r>
          </a:p>
          <a:p>
            <a:r>
              <a:rPr kumimoji="1" lang="zh-CN" altLang="en-US" dirty="0"/>
              <a:t>工作流程是这样</a:t>
            </a:r>
            <a:endParaRPr kumimoji="1" lang="en-US" altLang="zh-CN" dirty="0"/>
          </a:p>
          <a:p>
            <a:r>
              <a:rPr kumimoji="1" lang="zh-CN" altLang="en-US" dirty="0"/>
              <a:t>  用户提交了代码就会由平台自动部署</a:t>
            </a: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191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serverless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computing</a:t>
            </a:r>
            <a:r>
              <a:rPr kumimoji="1" lang="zh-CN" altLang="en-US" dirty="0"/>
              <a:t>的定义是这样的</a:t>
            </a:r>
            <a:r>
              <a:rPr kumimoji="1" lang="en-US" altLang="zh-CN" dirty="0"/>
              <a:t>,</a:t>
            </a:r>
            <a:r>
              <a:rPr kumimoji="1" lang="zh-CN" altLang="en-US" dirty="0"/>
              <a:t>它是由</a:t>
            </a:r>
            <a:r>
              <a:rPr kumimoji="1" lang="en-US" altLang="zh-CN" dirty="0"/>
              <a:t>Function-as-a-service</a:t>
            </a:r>
            <a:r>
              <a:rPr kumimoji="1" lang="zh-CN" altLang="en-US" dirty="0"/>
              <a:t>的这样一个服务架构</a:t>
            </a:r>
            <a:r>
              <a:rPr kumimoji="1" lang="en-US" altLang="zh-CN" dirty="0"/>
              <a:t>/</a:t>
            </a:r>
            <a:r>
              <a:rPr kumimoji="1" lang="zh-CN" altLang="en-US" dirty="0"/>
              <a:t>编程架构</a:t>
            </a:r>
            <a:r>
              <a:rPr kumimoji="1" lang="en-US" altLang="zh-CN" dirty="0"/>
              <a:t>,</a:t>
            </a:r>
            <a:r>
              <a:rPr kumimoji="1" lang="zh-CN" altLang="en-US" dirty="0"/>
              <a:t>和其他后端的服务组成的</a:t>
            </a:r>
            <a:r>
              <a:rPr kumimoji="1" lang="en-US" altLang="zh-CN" dirty="0"/>
              <a:t>.</a:t>
            </a:r>
            <a:r>
              <a:rPr kumimoji="1" lang="zh-CN" altLang="en-US" dirty="0"/>
              <a:t>重点是这里的</a:t>
            </a:r>
          </a:p>
          <a:p>
            <a:r>
              <a:rPr kumimoji="1" lang="zh-CN" altLang="en-US" dirty="0"/>
              <a:t>包装含函数的概念</a:t>
            </a:r>
          </a:p>
          <a:p>
            <a:r>
              <a:rPr kumimoji="1" lang="zh-CN" altLang="en-US" dirty="0"/>
              <a:t>工作流程是这样</a:t>
            </a:r>
            <a:endParaRPr kumimoji="1" lang="en-US" altLang="zh-CN" dirty="0"/>
          </a:p>
          <a:p>
            <a:r>
              <a:rPr kumimoji="1" lang="zh-CN" altLang="en-US" dirty="0"/>
              <a:t>  用户提交了代码就会由平台自动部署</a:t>
            </a: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110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>
                <a:ea typeface="宋体"/>
                <a:cs typeface="Calibri"/>
              </a:rPr>
              <a:t>这篇论文采取的是一种叫 </a:t>
            </a:r>
            <a:r>
              <a:rPr lang="en-US" altLang="zh-CN">
                <a:ea typeface="宋体"/>
              </a:rPr>
              <a:t>Greedy-Dual-Size-Frequency 的策略，考虑以下四个因素：</a:t>
            </a:r>
          </a:p>
          <a:p>
            <a:r>
              <a:rPr lang="en-US" altLang="zh-CN">
                <a:ea typeface="宋体"/>
                <a:cs typeface="Calibri"/>
              </a:rPr>
              <a:t>CLOCK，每次被使用，时钟就更新为当前时间，这样越近被访问过，Priority值越大，代表越应该被保留；</a:t>
            </a:r>
          </a:p>
          <a:p>
            <a:r>
              <a:rPr lang="en-US" altLang="zh-CN">
                <a:ea typeface="宋体"/>
                <a:cs typeface="Calibri"/>
              </a:rPr>
              <a:t>Freq是访问频率，频率越大，P越大，越说明是热块，越应该被保留；</a:t>
            </a:r>
          </a:p>
          <a:p>
            <a:r>
              <a:rPr lang="en-US" altLang="zh-CN">
                <a:ea typeface="宋体"/>
                <a:cs typeface="Calibri"/>
              </a:rPr>
              <a:t>Cost 指的是这个function冷启动所消耗的时间，如果消耗时间很大，P越大，越不应该被剔除；</a:t>
            </a:r>
          </a:p>
          <a:p>
            <a:r>
              <a:rPr lang="en-US" altLang="zh-CN">
                <a:ea typeface="宋体"/>
                <a:cs typeface="Calibri"/>
              </a:rPr>
              <a:t>Size 指的是资源占用，占用资源越少，P越大，越可以先留着</a:t>
            </a:r>
            <a:endParaRPr lang="en-US" altLang="zh-CN" dirty="0">
              <a:ea typeface="宋体"/>
              <a:cs typeface="Calibr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922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>
                <a:ea typeface="宋体"/>
                <a:cs typeface="Calibri"/>
              </a:rPr>
              <a:t>值得一提的是，Greedy Dual 退化后就是我们常用的一些算法，比如，只保留 Clock 就是 LRU，只保留 Freq 就是 LFU。后面的evaluation还会用到一种算法叫做 LAND-LORD，思路是每个function的初始信用为cost，每次需要evict的时候，挑选出性价比最低的function，也就是</a:t>
            </a:r>
            <a:r>
              <a:rPr lang="en-US" altLang="zh-CN">
                <a:ea typeface="宋体"/>
              </a:rPr>
              <a:t>min{Cost/Size} 进行 evict，同时减少所有f的credit，当</a:t>
            </a:r>
            <a:r>
              <a:rPr lang="en-US"/>
              <a:t>function</a:t>
            </a:r>
            <a:r>
              <a:rPr lang="zh-CN" altLang="en-US">
                <a:ea typeface="宋体"/>
              </a:rPr>
              <a:t>被唤醒</a:t>
            </a:r>
            <a:r>
              <a:rPr lang="en-US"/>
              <a:t>，</a:t>
            </a:r>
            <a:r>
              <a:rPr lang="zh-CN" altLang="en-US">
                <a:ea typeface="宋体"/>
              </a:rPr>
              <a:t>就重置</a:t>
            </a:r>
            <a:r>
              <a:rPr lang="en-US"/>
              <a:t>credit</a:t>
            </a:r>
            <a:r>
              <a:rPr lang="zh-CN" altLang="en-US">
                <a:ea typeface="宋体"/>
              </a:rPr>
              <a:t>为初始值</a:t>
            </a:r>
            <a:r>
              <a:rPr lang="en-US"/>
              <a:t>，</a:t>
            </a:r>
            <a:r>
              <a:rPr lang="zh-CN" altLang="en-US">
                <a:ea typeface="宋体"/>
              </a:rPr>
              <a:t>这样就可以同时考虑最近访问、cost和size了。</a:t>
            </a:r>
            <a:endParaRPr lang="en-US">
              <a:ea typeface="宋体"/>
              <a:cs typeface="Calibr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592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79875" cy="2295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宋体"/>
              <a:cs typeface="Calibr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0456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Gill Sans MT" panose="020B05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5E76A-B525-1E4E-B839-FC7FD808CFDE}" type="datetime1">
              <a:rPr lang="zh-CN" altLang="en-US" smtClean="0"/>
              <a:t>2021/6/1</a:t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Reading</a:t>
            </a:r>
            <a:r>
              <a:rPr lang="zh-CN" altLang="en-US" dirty="0"/>
              <a:t> </a:t>
            </a:r>
            <a:r>
              <a:rPr lang="en-US" altLang="zh-CN" dirty="0"/>
              <a:t>Group</a:t>
            </a:r>
            <a:r>
              <a:rPr lang="zh-CN" altLang="en-US" dirty="0"/>
              <a:t> </a:t>
            </a:r>
            <a:r>
              <a:rPr lang="en-US" altLang="zh-CN" dirty="0"/>
              <a:t>19</a:t>
            </a:r>
            <a:r>
              <a:rPr lang="zh-CN" altLang="en-US" dirty="0"/>
              <a:t> </a:t>
            </a:r>
            <a:r>
              <a:rPr lang="en-US" altLang="zh-CN" dirty="0"/>
              <a:t>Spring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21007-4BC9-D143-9B7A-0D97ECF6F31C}" type="datetime1">
              <a:rPr lang="zh-CN" altLang="en-US" smtClean="0"/>
              <a:t>2021/6/1</a:t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Reading</a:t>
            </a:r>
            <a:r>
              <a:rPr lang="zh-CN" altLang="en-US" dirty="0"/>
              <a:t> </a:t>
            </a:r>
            <a:r>
              <a:rPr lang="en-US" altLang="zh-CN" dirty="0"/>
              <a:t>Group</a:t>
            </a:r>
            <a:r>
              <a:rPr lang="zh-CN" altLang="en-US" dirty="0"/>
              <a:t> </a:t>
            </a:r>
            <a:r>
              <a:rPr lang="en-US" altLang="zh-CN" dirty="0"/>
              <a:t>19</a:t>
            </a:r>
            <a:r>
              <a:rPr lang="zh-CN" altLang="en-US" dirty="0"/>
              <a:t> </a:t>
            </a:r>
            <a:r>
              <a:rPr lang="en-US" altLang="zh-CN" dirty="0"/>
              <a:t>Spring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88801"/>
            <a:ext cx="10515600" cy="688515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</a:defRPr>
            </a:lvl1pPr>
            <a:lvl2pPr>
              <a:defRPr baseline="0">
                <a:latin typeface="Gill Sans MT" panose="020B0502020104020203" pitchFamily="34" charset="0"/>
              </a:defRPr>
            </a:lvl2pPr>
            <a:lvl3pPr>
              <a:defRPr baseline="0">
                <a:latin typeface="Gill Sans MT" panose="020B0502020104020203" pitchFamily="34" charset="0"/>
              </a:defRPr>
            </a:lvl3pPr>
            <a:lvl4pPr>
              <a:defRPr baseline="0">
                <a:latin typeface="Gill Sans MT" panose="020B0502020104020203" pitchFamily="34" charset="0"/>
              </a:defRPr>
            </a:lvl4pPr>
            <a:lvl5pPr>
              <a:defRPr baseline="0"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5" y="568189"/>
            <a:ext cx="3148460" cy="547123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 flipV="1">
            <a:off x="838200" y="1064810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日期占位符 3"/>
          <p:cNvSpPr txBox="1"/>
          <p:nvPr userDrawn="1"/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z="1200" smtClean="0"/>
              <a:t>‹#›</a:t>
            </a:fld>
            <a:endParaRPr lang="zh-CN" altLang="en-US" sz="1200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0F2F3-02E0-8940-B86F-9020602586B5}" type="datetime1">
              <a:rPr lang="zh-CN" altLang="en-US" smtClean="0"/>
              <a:t>2021/6/1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日期占位符 3"/>
          <p:cNvSpPr txBox="1"/>
          <p:nvPr userDrawn="1"/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z="1200" smtClean="0"/>
              <a:t>‹#›</a:t>
            </a:fld>
            <a:endParaRPr lang="zh-CN" altLang="en-US" sz="1200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849E5-71DD-DD4D-B743-97846FA07BD7}" type="datetime1">
              <a:rPr lang="zh-CN" altLang="en-US" smtClean="0"/>
              <a:t>2021/6/1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800"/>
          </a:xfrm>
        </p:spPr>
        <p:txBody>
          <a:bodyPr/>
          <a:lstStyle>
            <a:lvl1pPr>
              <a:defRPr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216152"/>
            <a:ext cx="5181600" cy="4965192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</a:defRPr>
            </a:lvl1pPr>
            <a:lvl2pPr>
              <a:defRPr baseline="0">
                <a:latin typeface="Gill Sans MT" panose="020B0502020104020203" pitchFamily="34" charset="0"/>
              </a:defRPr>
            </a:lvl2pPr>
            <a:lvl3pPr>
              <a:defRPr baseline="0">
                <a:latin typeface="Gill Sans MT" panose="020B0502020104020203" pitchFamily="34" charset="0"/>
              </a:defRPr>
            </a:lvl3pPr>
            <a:lvl4pPr>
              <a:defRPr baseline="0">
                <a:latin typeface="Gill Sans MT" panose="020B0502020104020203" pitchFamily="34" charset="0"/>
              </a:defRPr>
            </a:lvl4pPr>
            <a:lvl5pPr>
              <a:defRPr baseline="0"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216152"/>
            <a:ext cx="5181600" cy="4965192"/>
          </a:xfrm>
        </p:spPr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5" y="568189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 flipV="1">
            <a:off x="838200" y="1064810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日期占位符 3"/>
          <p:cNvSpPr txBox="1"/>
          <p:nvPr userDrawn="1"/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z="1200" smtClean="0"/>
              <a:t>‹#›</a:t>
            </a:fld>
            <a:endParaRPr lang="zh-CN" altLang="en-US" sz="1200" dirty="0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0032F-52ED-F746-B76E-CD58FA114448}" type="datetime1">
              <a:rPr lang="zh-CN" altLang="en-US" smtClean="0"/>
              <a:t>2021/6/1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85800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21615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145691"/>
            <a:ext cx="5157787" cy="40439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21615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145691"/>
            <a:ext cx="5183188" cy="40439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5" y="568189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 flipV="1">
            <a:off x="838200" y="1064810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日期占位符 3"/>
          <p:cNvSpPr txBox="1"/>
          <p:nvPr userDrawn="1"/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z="1200" smtClean="0"/>
              <a:t>‹#›</a:t>
            </a:fld>
            <a:endParaRPr lang="zh-CN" altLang="en-US" sz="1200" dirty="0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5DCB8-5597-8540-B445-4E6ED9111446}" type="datetime1">
              <a:rPr lang="zh-CN" altLang="en-US" smtClean="0"/>
              <a:t>2021/6/1</a:t>
            </a:fld>
            <a:endParaRPr lang="zh-CN" altLang="en-US" dirty="0"/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Reading</a:t>
            </a:r>
            <a:r>
              <a:rPr lang="zh-CN" altLang="en-US" dirty="0"/>
              <a:t> </a:t>
            </a:r>
            <a:r>
              <a:rPr lang="en-US" altLang="zh-CN" dirty="0"/>
              <a:t>Group</a:t>
            </a:r>
            <a:r>
              <a:rPr lang="zh-CN" altLang="en-US" dirty="0"/>
              <a:t> </a:t>
            </a:r>
            <a:r>
              <a:rPr lang="en-US" altLang="zh-CN" dirty="0"/>
              <a:t>19</a:t>
            </a:r>
            <a:r>
              <a:rPr lang="zh-CN" altLang="en-US" dirty="0"/>
              <a:t> </a:t>
            </a:r>
            <a:r>
              <a:rPr lang="en-US" altLang="zh-CN" dirty="0"/>
              <a:t>Spring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FAE39-5C6A-604E-A613-55C02EBD9A7A}" type="datetime1">
              <a:rPr lang="zh-CN" altLang="en-US" smtClean="0"/>
              <a:t>2021/6/1</a:t>
            </a:fld>
            <a:endParaRPr lang="zh-CN" altLang="en-US" dirty="0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Reading</a:t>
            </a:r>
            <a:r>
              <a:rPr lang="zh-CN" altLang="en-US" dirty="0"/>
              <a:t> </a:t>
            </a:r>
            <a:r>
              <a:rPr lang="en-US" altLang="zh-CN" dirty="0"/>
              <a:t>Group</a:t>
            </a:r>
            <a:r>
              <a:rPr lang="zh-CN" altLang="en-US" dirty="0"/>
              <a:t> </a:t>
            </a:r>
            <a:r>
              <a:rPr lang="en-US" altLang="zh-CN" dirty="0"/>
              <a:t>19</a:t>
            </a:r>
            <a:r>
              <a:rPr lang="zh-CN" altLang="en-US" dirty="0"/>
              <a:t> </a:t>
            </a:r>
            <a:r>
              <a:rPr lang="en-US" altLang="zh-CN" dirty="0"/>
              <a:t>Spring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EA963-DF28-D541-B85A-A2BCD9C44DF4}" type="datetime1">
              <a:rPr lang="zh-CN" altLang="en-US" smtClean="0"/>
              <a:t>2021/6/1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Reading</a:t>
            </a:r>
            <a:r>
              <a:rPr lang="zh-CN" altLang="en-US" dirty="0"/>
              <a:t> </a:t>
            </a:r>
            <a:r>
              <a:rPr lang="en-US" altLang="zh-CN" dirty="0"/>
              <a:t>Group</a:t>
            </a:r>
            <a:r>
              <a:rPr lang="zh-CN" altLang="en-US" dirty="0"/>
              <a:t> </a:t>
            </a:r>
            <a:r>
              <a:rPr lang="en-US" altLang="zh-CN" dirty="0"/>
              <a:t>19</a:t>
            </a:r>
            <a:r>
              <a:rPr lang="zh-CN" altLang="en-US" dirty="0"/>
              <a:t> </a:t>
            </a:r>
            <a:r>
              <a:rPr lang="en-US" altLang="zh-CN" dirty="0"/>
              <a:t>Spring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3C731-E160-614C-A9FD-F73E7D28A155}" type="datetime1">
              <a:rPr lang="zh-CN" altLang="en-US" smtClean="0"/>
              <a:t>2021/6/1</a:t>
            </a:fld>
            <a:endParaRPr lang="zh-CN" altLang="en-US" dirty="0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Reading</a:t>
            </a:r>
            <a:r>
              <a:rPr lang="zh-CN" altLang="en-US" dirty="0"/>
              <a:t> </a:t>
            </a:r>
            <a:r>
              <a:rPr lang="en-US" altLang="zh-CN" dirty="0"/>
              <a:t>Group</a:t>
            </a:r>
            <a:r>
              <a:rPr lang="zh-CN" altLang="en-US" dirty="0"/>
              <a:t> </a:t>
            </a:r>
            <a:r>
              <a:rPr lang="en-US" altLang="zh-CN" dirty="0"/>
              <a:t>19</a:t>
            </a:r>
            <a:r>
              <a:rPr lang="zh-CN" altLang="en-US" dirty="0"/>
              <a:t> </a:t>
            </a:r>
            <a:r>
              <a:rPr lang="en-US" altLang="zh-CN" dirty="0"/>
              <a:t>Spring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A895C-977D-9F4E-A7B8-CF8FBC3A4D94}" type="datetime1">
              <a:rPr lang="zh-CN" altLang="en-US" smtClean="0"/>
              <a:t>2021/6/1</a:t>
            </a:fld>
            <a:endParaRPr lang="zh-CN" altLang="en-US" dirty="0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Reading</a:t>
            </a:r>
            <a:r>
              <a:rPr lang="zh-CN" altLang="en-US" dirty="0"/>
              <a:t> </a:t>
            </a:r>
            <a:r>
              <a:rPr lang="en-US" altLang="zh-CN" dirty="0"/>
              <a:t>Group</a:t>
            </a:r>
            <a:r>
              <a:rPr lang="zh-CN" altLang="en-US" dirty="0"/>
              <a:t> </a:t>
            </a:r>
            <a:r>
              <a:rPr lang="en-US" altLang="zh-CN" dirty="0"/>
              <a:t>19</a:t>
            </a:r>
            <a:r>
              <a:rPr lang="zh-CN" altLang="en-US" dirty="0"/>
              <a:t> </a:t>
            </a:r>
            <a:r>
              <a:rPr lang="en-US" altLang="zh-CN" dirty="0"/>
              <a:t>Spring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4D26D-A79A-174A-B2FA-5FFE0BB41AEA}" type="datetime1">
              <a:rPr lang="zh-CN" altLang="en-US" smtClean="0"/>
              <a:t>2021/6/1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Reading</a:t>
            </a:r>
            <a:r>
              <a:rPr lang="zh-CN" altLang="en-US" dirty="0"/>
              <a:t> </a:t>
            </a:r>
            <a:r>
              <a:rPr lang="en-US" altLang="zh-CN" dirty="0"/>
              <a:t>Group</a:t>
            </a:r>
            <a:r>
              <a:rPr lang="zh-CN" altLang="en-US" dirty="0"/>
              <a:t> </a:t>
            </a:r>
            <a:r>
              <a:rPr lang="en-US" altLang="zh-CN" dirty="0"/>
              <a:t>19</a:t>
            </a:r>
            <a:r>
              <a:rPr lang="zh-CN" altLang="en-US" dirty="0"/>
              <a:t> </a:t>
            </a:r>
            <a:r>
              <a:rPr lang="en-US" altLang="zh-CN" dirty="0"/>
              <a:t>Spring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94661" y="1713962"/>
            <a:ext cx="11105948" cy="144655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FaasCache: Keeping Serverless Computing Alive with Greedy-Dual Caching</a:t>
            </a:r>
            <a:r>
              <a:rPr lang="en-US" altLang="zh-C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 </a:t>
            </a:r>
            <a:endParaRPr lang="zh-CN" dirty="0"/>
          </a:p>
        </p:txBody>
      </p:sp>
      <p:sp>
        <p:nvSpPr>
          <p:cNvPr id="14" name="文本框 13"/>
          <p:cNvSpPr txBox="1"/>
          <p:nvPr/>
        </p:nvSpPr>
        <p:spPr>
          <a:xfrm>
            <a:off x="3017135" y="3675878"/>
            <a:ext cx="6157562" cy="15081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altLang="zh-CN" sz="2800" b="1" dirty="0">
              <a:latin typeface="Gill Sans MT" panose="020B0502020104020203" pitchFamily="34" charset="0"/>
              <a:ea typeface="华文新魏" panose="02010800040101010101" pitchFamily="2" charset="-122"/>
            </a:endParaRPr>
          </a:p>
          <a:p>
            <a:pPr algn="ctr"/>
            <a:r>
              <a:rPr lang="en-US" altLang="zh-CN" sz="3200" i="1" dirty="0">
                <a:latin typeface="Gill Sans MT"/>
                <a:ea typeface="华文新魏"/>
              </a:rPr>
              <a:t>Shared</a:t>
            </a:r>
            <a:r>
              <a:rPr lang="zh-CN" altLang="en-US" sz="3200" i="1" dirty="0">
                <a:latin typeface="Gill Sans MT"/>
                <a:ea typeface="华文新魏"/>
              </a:rPr>
              <a:t> </a:t>
            </a:r>
            <a:r>
              <a:rPr lang="en-US" altLang="zh-CN" sz="3200" i="1" dirty="0">
                <a:latin typeface="Gill Sans MT"/>
                <a:ea typeface="华文新魏"/>
              </a:rPr>
              <a:t>by</a:t>
            </a:r>
            <a:r>
              <a:rPr lang="zh-CN" altLang="en-US" sz="3200" i="1" dirty="0">
                <a:latin typeface="Gill Sans MT"/>
                <a:ea typeface="华文新魏"/>
              </a:rPr>
              <a:t> </a:t>
            </a:r>
            <a:r>
              <a:rPr lang="en-US" altLang="zh-CN" sz="3200" i="1" dirty="0">
                <a:latin typeface="Gill Sans MT"/>
                <a:ea typeface="华文新魏"/>
              </a:rPr>
              <a:t>Zevin</a:t>
            </a:r>
            <a:r>
              <a:rPr lang="zh-CN" altLang="en-US" sz="3200" i="1" dirty="0">
                <a:latin typeface="Gill Sans MT"/>
                <a:ea typeface="华文新魏"/>
              </a:rPr>
              <a:t> </a:t>
            </a:r>
            <a:r>
              <a:rPr lang="en-US" altLang="zh-CN" sz="3200" i="1" dirty="0">
                <a:latin typeface="Gill Sans MT"/>
                <a:ea typeface="华文新魏"/>
              </a:rPr>
              <a:t>King</a:t>
            </a:r>
            <a:r>
              <a:rPr lang="zh-CN" altLang="en-US" sz="3200" i="1" dirty="0">
                <a:latin typeface="Gill Sans MT"/>
                <a:ea typeface="华文新魏"/>
              </a:rPr>
              <a:t> </a:t>
            </a:r>
            <a:r>
              <a:rPr lang="en-US" altLang="zh-CN" sz="3200" i="1" dirty="0">
                <a:latin typeface="Gill Sans MT"/>
                <a:ea typeface="华文新魏"/>
              </a:rPr>
              <a:t>and</a:t>
            </a:r>
            <a:r>
              <a:rPr lang="zh-CN" altLang="en-US" sz="3200" i="1" dirty="0">
                <a:latin typeface="Gill Sans MT"/>
                <a:ea typeface="华文新魏"/>
              </a:rPr>
              <a:t> </a:t>
            </a:r>
            <a:r>
              <a:rPr lang="en-US" sz="3200" i="1" dirty="0">
                <a:latin typeface="Gill Sans MT"/>
                <a:ea typeface="华文新魏"/>
              </a:rPr>
              <a:t>Ziyue Qiu</a:t>
            </a:r>
            <a:endParaRPr lang="en-US" altLang="zh-CN" sz="3200" i="1" dirty="0">
              <a:latin typeface="Gill Sans MT"/>
              <a:ea typeface="华文新魏"/>
            </a:endParaRPr>
          </a:p>
          <a:p>
            <a:pPr algn="ctr"/>
            <a:r>
              <a:rPr lang="en-US" altLang="zh-CN" sz="3200" i="1">
                <a:latin typeface="Gill Sans MT"/>
                <a:ea typeface="华文新魏"/>
              </a:rPr>
              <a:t>May 26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4145BE-A534-724A-A9CC-A784ACE5D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13837"/>
            <a:ext cx="10756769" cy="4963126"/>
          </a:xfrm>
        </p:spPr>
        <p:txBody>
          <a:bodyPr/>
          <a:lstStyle/>
          <a:p>
            <a:r>
              <a:rPr kumimoji="1" lang="en-US" altLang="zh-CN" dirty="0"/>
              <a:t>Current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keep-alive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policies:</a:t>
            </a:r>
          </a:p>
          <a:p>
            <a:pPr lvl="1"/>
            <a:r>
              <a:rPr kumimoji="1" lang="en-US" altLang="zh-CN" dirty="0"/>
              <a:t>TTL(e.g.</a:t>
            </a:r>
            <a:r>
              <a:rPr kumimoji="1" lang="zh-CN" altLang="en-US" dirty="0"/>
              <a:t> </a:t>
            </a:r>
            <a:r>
              <a:rPr kumimoji="1" lang="en-US" altLang="zh-CN" dirty="0"/>
              <a:t>10min-TTL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OpenWhisk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30-60mins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AWS</a:t>
            </a:r>
            <a:r>
              <a:rPr kumimoji="1" lang="zh-CN" altLang="en-US" dirty="0"/>
              <a:t> </a:t>
            </a:r>
            <a:r>
              <a:rPr kumimoji="1" lang="en-US" altLang="zh-CN" dirty="0"/>
              <a:t>Lambda)</a:t>
            </a:r>
          </a:p>
          <a:p>
            <a:pPr lvl="1"/>
            <a:r>
              <a:rPr kumimoji="1" lang="en-US" altLang="zh-CN" dirty="0"/>
              <a:t>HIST</a:t>
            </a:r>
          </a:p>
          <a:p>
            <a:pPr lvl="2"/>
            <a:r>
              <a:rPr kumimoji="1" lang="en-US" altLang="zh-CN" dirty="0"/>
              <a:t>based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on</a:t>
            </a:r>
            <a:r>
              <a:rPr kumimoji="1" lang="zh-CN" altLang="en-US" dirty="0"/>
              <a:t> </a:t>
            </a:r>
            <a:r>
              <a:rPr kumimoji="1" lang="en-US" altLang="zh-CN" dirty="0"/>
              <a:t>histogram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inter-arrival</a:t>
            </a:r>
            <a:r>
              <a:rPr kumimoji="1" lang="zh-CN" altLang="en-US" dirty="0"/>
              <a:t> </a:t>
            </a:r>
            <a:r>
              <a:rPr kumimoji="1" lang="en-US" altLang="zh-CN" dirty="0"/>
              <a:t>times</a:t>
            </a:r>
          </a:p>
          <a:p>
            <a:pPr lvl="2"/>
            <a:r>
              <a:rPr kumimoji="1" lang="en-US" altLang="zh-CN" dirty="0" err="1"/>
              <a:t>TTL+Prefetching</a:t>
            </a:r>
            <a:endParaRPr kumimoji="1" lang="en-US" altLang="zh-CN" dirty="0"/>
          </a:p>
          <a:p>
            <a:r>
              <a:rPr kumimoji="1" lang="en-US" altLang="zh-CN" dirty="0"/>
              <a:t>Considerations:</a:t>
            </a:r>
          </a:p>
          <a:p>
            <a:pPr lvl="1"/>
            <a:r>
              <a:rPr kumimoji="1" lang="en-US" altLang="zh-CN" dirty="0"/>
              <a:t>Warm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containers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cannot</a:t>
            </a:r>
            <a:r>
              <a:rPr kumimoji="1" lang="zh-CN" altLang="en-US" dirty="0"/>
              <a:t> </a:t>
            </a:r>
            <a:r>
              <a:rPr kumimoji="1" lang="en-US" altLang="zh-CN" dirty="0"/>
              <a:t>be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reused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by</a:t>
            </a:r>
            <a:r>
              <a:rPr kumimoji="1" lang="zh-CN" altLang="en-US" dirty="0"/>
              <a:t> </a:t>
            </a:r>
            <a:r>
              <a:rPr kumimoji="1" lang="en-US" altLang="zh-CN" dirty="0"/>
              <a:t>other</a:t>
            </a:r>
            <a:r>
              <a:rPr kumimoji="1" lang="zh-CN" altLang="en-US" dirty="0"/>
              <a:t> </a:t>
            </a:r>
            <a:r>
              <a:rPr kumimoji="1" lang="en-US" altLang="zh-CN" dirty="0"/>
              <a:t>functions</a:t>
            </a:r>
          </a:p>
          <a:p>
            <a:pPr lvl="1"/>
            <a:r>
              <a:rPr kumimoji="1" lang="en-US" altLang="zh-CN" dirty="0"/>
              <a:t>Memory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consumed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running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containers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kept-alive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containers</a:t>
            </a:r>
          </a:p>
          <a:p>
            <a:pPr lvl="1"/>
            <a:r>
              <a:rPr kumimoji="1" lang="en-US" altLang="zh-CN" dirty="0"/>
              <a:t>Workload</a:t>
            </a:r>
            <a:r>
              <a:rPr kumimoji="1" lang="zh-CN" altLang="en-US" dirty="0"/>
              <a:t> </a:t>
            </a:r>
            <a:r>
              <a:rPr kumimoji="1" lang="en-US" altLang="zh-CN" dirty="0"/>
              <a:t>varies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</a:p>
          <a:p>
            <a:pPr lvl="2"/>
            <a:r>
              <a:rPr kumimoji="1" lang="en-US" altLang="zh-CN" dirty="0"/>
              <a:t>Frequency,</a:t>
            </a:r>
            <a:r>
              <a:rPr kumimoji="1" lang="zh-CN" altLang="en-US" dirty="0"/>
              <a:t> </a:t>
            </a:r>
            <a:r>
              <a:rPr kumimoji="1" lang="en-US" altLang="zh-CN" dirty="0"/>
              <a:t>recency,</a:t>
            </a:r>
            <a:r>
              <a:rPr kumimoji="1" lang="zh-CN" altLang="en-US" dirty="0"/>
              <a:t> </a:t>
            </a:r>
            <a:r>
              <a:rPr kumimoji="1" lang="en-US" altLang="zh-CN" dirty="0"/>
              <a:t>size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cold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cost</a:t>
            </a:r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136EAE-0B32-354B-B8D8-28D87FBA780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2021/6/1</a:t>
            </a:fld>
            <a:endParaRPr lang="zh-CN" altLang="en-US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23409F16-5856-B94B-BF5A-CB8E65835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801"/>
            <a:ext cx="10515600" cy="688515"/>
          </a:xfrm>
        </p:spPr>
        <p:txBody>
          <a:bodyPr>
            <a:normAutofit fontScale="90000"/>
          </a:bodyPr>
          <a:lstStyle/>
          <a:p>
            <a:r>
              <a:rPr kumimoji="1" lang="en-US" altLang="zh-CN" b="1" dirty="0">
                <a:sym typeface="+mn-ea"/>
              </a:rPr>
              <a:t>Background</a:t>
            </a:r>
            <a:r>
              <a:rPr kumimoji="1" lang="zh-CN" altLang="en-US" b="1" dirty="0">
                <a:sym typeface="+mn-ea"/>
              </a:rPr>
              <a:t> </a:t>
            </a:r>
            <a:r>
              <a:rPr kumimoji="1" lang="en-US" altLang="zh-CN" dirty="0">
                <a:sym typeface="+mn-ea"/>
              </a:rPr>
              <a:t>-</a:t>
            </a:r>
            <a:r>
              <a:rPr kumimoji="1" lang="zh-CN" altLang="en-US" b="1" dirty="0">
                <a:sym typeface="+mn-ea"/>
              </a:rPr>
              <a:t> </a:t>
            </a:r>
            <a:r>
              <a:rPr kumimoji="1" lang="en-US" altLang="zh-CN" dirty="0"/>
              <a:t>Keep-Alive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3949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FBA8AA-57A9-6941-91C2-BCC8F4E35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Insight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6A5141-5203-7C4D-BED2-0827FE6A0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kumimoji="1" lang="en-US" altLang="zh-CN" sz="3600" dirty="0"/>
          </a:p>
          <a:p>
            <a:pPr marL="0" indent="0" algn="ctr">
              <a:buNone/>
            </a:pPr>
            <a:endParaRPr kumimoji="1" lang="en-US" altLang="zh-CN" sz="3600" dirty="0"/>
          </a:p>
          <a:p>
            <a:pPr marL="0" indent="0" algn="ctr">
              <a:buNone/>
            </a:pPr>
            <a:endParaRPr kumimoji="1" lang="en-US" altLang="zh-CN" sz="3600" dirty="0"/>
          </a:p>
          <a:p>
            <a:pPr marL="0" indent="0" algn="ctr">
              <a:buNone/>
            </a:pPr>
            <a:r>
              <a:rPr kumimoji="1" lang="en-US" altLang="zh-CN" sz="3600" dirty="0"/>
              <a:t>Keeping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functions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alive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=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keeping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objects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in</a:t>
            </a:r>
            <a:r>
              <a:rPr kumimoji="1" lang="zh-CN" altLang="en-US" sz="3600" dirty="0"/>
              <a:t>  </a:t>
            </a:r>
            <a:r>
              <a:rPr kumimoji="1" lang="en-US" altLang="zh-CN" sz="3600" dirty="0"/>
              <a:t>cache</a:t>
            </a:r>
            <a:endParaRPr kumimoji="1" lang="zh-CN" altLang="en-US" sz="36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036183-0AF9-EF4E-A3F2-CEF9656EC1F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2021/6/1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73686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101229"/>
            <a:ext cx="10515600" cy="40757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altLang="zh-CN">
                <a:latin typeface="Gill Sans MT"/>
              </a:rPr>
              <a:t>Greedy-Dual-Size-Frequency Policy</a:t>
            </a:r>
            <a:endParaRPr lang="en-US" altLang="zh-CN" dirty="0">
              <a:latin typeface="Gill Sans MT"/>
            </a:endParaRPr>
          </a:p>
          <a:p>
            <a:r>
              <a:rPr lang="en-US" altLang="zh-CN">
                <a:latin typeface="Gill Sans MT"/>
              </a:rPr>
              <a:t>Clock – Evict the least recent</a:t>
            </a:r>
            <a:endParaRPr lang="zh-CN"/>
          </a:p>
          <a:p>
            <a:pPr lvl="1"/>
            <a:r>
              <a:rPr lang="en-US" altLang="zh-CN">
                <a:latin typeface="Gill Sans MT"/>
              </a:rPr>
              <a:t>Each time a container is used, clock is assigned to the container</a:t>
            </a:r>
          </a:p>
          <a:p>
            <a:pPr lvl="1"/>
            <a:r>
              <a:rPr lang="en-US" altLang="zh-CN" sz="2400">
                <a:latin typeface="Gill Sans MT"/>
              </a:rPr>
              <a:t>Priority is updated</a:t>
            </a:r>
          </a:p>
          <a:p>
            <a:pPr>
              <a:buFont typeface="Arial"/>
              <a:buChar char="•"/>
            </a:pPr>
            <a:r>
              <a:rPr lang="en-US">
                <a:latin typeface="Gill Sans MT"/>
              </a:rPr>
              <a:t>Frequency</a:t>
            </a:r>
            <a:endParaRPr lang="en-US"/>
          </a:p>
          <a:p>
            <a:pPr lvl="1" indent="-285750">
              <a:buFont typeface="Arial"/>
              <a:buChar char="•"/>
            </a:pPr>
            <a:r>
              <a:rPr lang="en-US">
                <a:latin typeface="Gill Sans MT"/>
              </a:rPr>
              <a:t>more frequently executed functions are kept alive for longer </a:t>
            </a:r>
            <a:endParaRPr lang="en-US"/>
          </a:p>
          <a:p>
            <a:pPr>
              <a:buFont typeface="Arial"/>
              <a:buChar char="•"/>
            </a:pPr>
            <a:r>
              <a:rPr lang="en-US">
                <a:latin typeface="Gill Sans MT"/>
              </a:rPr>
              <a:t>Cost – Initialization overhead</a:t>
            </a:r>
          </a:p>
          <a:p>
            <a:pPr>
              <a:buFont typeface="Arial"/>
              <a:buChar char="•"/>
            </a:pPr>
            <a:r>
              <a:rPr lang="en-US">
                <a:latin typeface="Gill Sans MT"/>
              </a:rPr>
              <a:t>Size – Resource footprint</a:t>
            </a:r>
            <a:endParaRPr lang="en-US" dirty="0">
              <a:latin typeface="Gill Sans MT"/>
            </a:endParaRPr>
          </a:p>
          <a:p>
            <a:pPr>
              <a:buFont typeface="Arial"/>
              <a:buChar char="•"/>
            </a:pPr>
            <a:endParaRPr lang="en-US" dirty="0">
              <a:latin typeface="Gill Sans M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EBE0F2F3-02E0-8940-B86F-9020602586B5}" type="datetime1">
              <a:rPr lang="zh-CN" altLang="en-US" smtClean="0"/>
              <a:t>2021/6/1</a:t>
            </a:fld>
            <a:endParaRPr lang="zh-CN" altLang="en-US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>
                <a:latin typeface="Gill Sans MT"/>
              </a:rPr>
              <a:t>Caching-based Keep-alive Policies</a:t>
            </a:r>
            <a:endParaRPr lang="zh-CN" altLang="en-US" dirty="0"/>
          </a:p>
        </p:txBody>
      </p:sp>
      <p:cxnSp>
        <p:nvCxnSpPr>
          <p:cNvPr id="8" name="直线箭头连接符 7"/>
          <p:cNvCxnSpPr/>
          <p:nvPr/>
        </p:nvCxnSpPr>
        <p:spPr>
          <a:xfrm>
            <a:off x="5391150" y="6858000"/>
            <a:ext cx="914400" cy="9144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5" descr="图片包含 图示&#10;&#10;已自动生成说明">
            <a:extLst>
              <a:ext uri="{FF2B5EF4-FFF2-40B4-BE49-F238E27FC236}">
                <a16:creationId xmlns:a16="http://schemas.microsoft.com/office/drawing/2014/main" id="{225E70FD-EACB-4CFC-8F2B-9DFA17738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008" y="1334428"/>
            <a:ext cx="4035706" cy="75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86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26039"/>
            <a:ext cx="10515600" cy="7769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CN">
                <a:latin typeface="Gill Sans MT"/>
              </a:rPr>
              <a:t>LRU </a:t>
            </a:r>
            <a:r>
              <a:rPr lang="en-US">
                <a:latin typeface="Gill Sans MT"/>
              </a:rPr>
              <a:t>(Least Recently Used) </a:t>
            </a:r>
            <a:endParaRPr lang="en-US" altLang="zh-CN" dirty="0"/>
          </a:p>
          <a:p>
            <a:pPr marL="457200" lvl="1" indent="0">
              <a:buNone/>
            </a:pP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EBE0F2F3-02E0-8940-B86F-9020602586B5}" type="datetime1">
              <a:rPr lang="zh-CN" altLang="en-US" smtClean="0"/>
              <a:t>2021/6/1</a:t>
            </a:fld>
            <a:endParaRPr lang="zh-CN" altLang="en-US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>
                <a:latin typeface="Gill Sans MT"/>
              </a:rPr>
              <a:t>Caching-based Keep-alive Policies</a:t>
            </a:r>
            <a:endParaRPr lang="zh-CN" altLang="en-US" dirty="0"/>
          </a:p>
        </p:txBody>
      </p:sp>
      <p:cxnSp>
        <p:nvCxnSpPr>
          <p:cNvPr id="8" name="直线箭头连接符 7"/>
          <p:cNvCxnSpPr/>
          <p:nvPr/>
        </p:nvCxnSpPr>
        <p:spPr>
          <a:xfrm>
            <a:off x="5391150" y="6858000"/>
            <a:ext cx="914400" cy="9144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5" descr="图片包含 图示&#10;&#10;已自动生成说明">
            <a:extLst>
              <a:ext uri="{FF2B5EF4-FFF2-40B4-BE49-F238E27FC236}">
                <a16:creationId xmlns:a16="http://schemas.microsoft.com/office/drawing/2014/main" id="{225E70FD-EACB-4CFC-8F2B-9DFA17738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755" y="1257263"/>
            <a:ext cx="4035706" cy="755320"/>
          </a:xfrm>
          <a:prstGeom prst="rect">
            <a:avLst/>
          </a:prstGeom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F1628070-E03B-4286-9CBC-7DC5B6BD7E5E}"/>
              </a:ext>
            </a:extLst>
          </p:cNvPr>
          <p:cNvCxnSpPr/>
          <p:nvPr/>
        </p:nvCxnSpPr>
        <p:spPr>
          <a:xfrm>
            <a:off x="7874765" y="1282015"/>
            <a:ext cx="1271283" cy="702197"/>
          </a:xfrm>
          <a:prstGeom prst="straightConnector1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107CFD3B-74D0-4955-AA9A-702B7D66FEB3}"/>
              </a:ext>
            </a:extLst>
          </p:cNvPr>
          <p:cNvSpPr txBox="1">
            <a:spLocks/>
          </p:cNvSpPr>
          <p:nvPr/>
        </p:nvSpPr>
        <p:spPr>
          <a:xfrm>
            <a:off x="836271" y="2735908"/>
            <a:ext cx="10515600" cy="3096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37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Gill Sans MT"/>
              </a:rPr>
              <a:t>LFU </a:t>
            </a:r>
            <a:r>
              <a:rPr lang="en-US" dirty="0">
                <a:latin typeface="Gill Sans MT"/>
              </a:rPr>
              <a:t>(Least Frequently Used) </a:t>
            </a:r>
          </a:p>
          <a:p>
            <a:endParaRPr lang="en-US" dirty="0"/>
          </a:p>
          <a:p>
            <a:r>
              <a:rPr lang="en-US" dirty="0">
                <a:latin typeface="Gill Sans MT"/>
              </a:rPr>
              <a:t>LAND-LORD</a:t>
            </a:r>
            <a:endParaRPr lang="en-US" dirty="0"/>
          </a:p>
          <a:p>
            <a:pPr lvl="1"/>
            <a:r>
              <a:rPr lang="en-US" dirty="0">
                <a:latin typeface="Gill Sans MT"/>
              </a:rPr>
              <a:t>Init credit &lt;- </a:t>
            </a:r>
            <a:r>
              <a:rPr lang="en-US" dirty="0" err="1">
                <a:latin typeface="Gill Sans MT"/>
              </a:rPr>
              <a:t>init</a:t>
            </a:r>
            <a:r>
              <a:rPr lang="en-US" dirty="0">
                <a:latin typeface="Gill Sans MT"/>
              </a:rPr>
              <a:t> cost</a:t>
            </a:r>
            <a:endParaRPr lang="en-US" dirty="0"/>
          </a:p>
          <a:p>
            <a:pPr lvl="1"/>
            <a:r>
              <a:rPr lang="en-US" dirty="0">
                <a:latin typeface="Gill Sans MT"/>
              </a:rPr>
              <a:t>Credit -= min{Cost/Size} * Size before evict</a:t>
            </a:r>
          </a:p>
          <a:p>
            <a:pPr lvl="1"/>
            <a:r>
              <a:rPr lang="en-US" dirty="0">
                <a:latin typeface="Gill Sans MT"/>
              </a:rPr>
              <a:t>Evict when credit = 0</a:t>
            </a:r>
          </a:p>
          <a:p>
            <a:pPr lvl="1"/>
            <a:r>
              <a:rPr lang="en-US" dirty="0">
                <a:latin typeface="Gill Sans MT"/>
              </a:rPr>
              <a:t>Credit &lt;- </a:t>
            </a:r>
            <a:r>
              <a:rPr lang="en-US" dirty="0" err="1">
                <a:latin typeface="Gill Sans MT"/>
              </a:rPr>
              <a:t>init</a:t>
            </a:r>
            <a:r>
              <a:rPr lang="en-US" dirty="0">
                <a:latin typeface="Gill Sans MT"/>
              </a:rPr>
              <a:t> cost if invoke</a:t>
            </a:r>
            <a:endParaRPr lang="en-US" dirty="0"/>
          </a:p>
        </p:txBody>
      </p:sp>
      <p:pic>
        <p:nvPicPr>
          <p:cNvPr id="11" name="图片 5" descr="图片包含 图示&#10;&#10;已自动生成说明">
            <a:extLst>
              <a:ext uri="{FF2B5EF4-FFF2-40B4-BE49-F238E27FC236}">
                <a16:creationId xmlns:a16="http://schemas.microsoft.com/office/drawing/2014/main" id="{C4E64F48-E94F-49A8-91FF-CD59F0E8F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755" y="2549768"/>
            <a:ext cx="4035706" cy="755320"/>
          </a:xfrm>
          <a:prstGeom prst="rect">
            <a:avLst/>
          </a:prstGeom>
        </p:spPr>
      </p:pic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16678DFA-15AC-497C-9D94-567DF4C3A1A4}"/>
              </a:ext>
            </a:extLst>
          </p:cNvPr>
          <p:cNvCxnSpPr>
            <a:cxnSpLocks/>
          </p:cNvCxnSpPr>
          <p:nvPr/>
        </p:nvCxnSpPr>
        <p:spPr>
          <a:xfrm flipH="1">
            <a:off x="8480504" y="2632395"/>
            <a:ext cx="445627" cy="653968"/>
          </a:xfrm>
          <a:prstGeom prst="straightConnector1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26B51546-EDE3-4177-B491-698AE2B58AC2}"/>
              </a:ext>
            </a:extLst>
          </p:cNvPr>
          <p:cNvCxnSpPr>
            <a:cxnSpLocks/>
          </p:cNvCxnSpPr>
          <p:nvPr/>
        </p:nvCxnSpPr>
        <p:spPr>
          <a:xfrm>
            <a:off x="6852335" y="2921761"/>
            <a:ext cx="769714" cy="17362"/>
          </a:xfrm>
          <a:prstGeom prst="straightConnector1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9FAEDCE5-234D-4F39-B298-66CA10865C6B}"/>
              </a:ext>
            </a:extLst>
          </p:cNvPr>
          <p:cNvCxnSpPr>
            <a:cxnSpLocks/>
          </p:cNvCxnSpPr>
          <p:nvPr/>
        </p:nvCxnSpPr>
        <p:spPr>
          <a:xfrm flipH="1">
            <a:off x="7961635" y="1290297"/>
            <a:ext cx="1080977" cy="702198"/>
          </a:xfrm>
          <a:prstGeom prst="straightConnector1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630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D48DA6-7EDC-3B46-8C7B-D70500F55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Limit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Cache</a:t>
            </a:r>
            <a:r>
              <a:rPr kumimoji="1" lang="zh-CN" altLang="en-US" dirty="0"/>
              <a:t> ≠ </a:t>
            </a:r>
            <a:r>
              <a:rPr kumimoji="1" lang="en-US" altLang="zh-CN" dirty="0"/>
              <a:t>Keep-Alive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99EB3D-E55F-1E40-B0BD-0F2F2BFBF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Difference:</a:t>
            </a:r>
          </a:p>
          <a:p>
            <a:pPr lvl="1"/>
            <a:r>
              <a:rPr kumimoji="1" lang="en-US" altLang="zh-CN" dirty="0"/>
              <a:t>Concurrency:</a:t>
            </a:r>
          </a:p>
          <a:p>
            <a:pPr lvl="2"/>
            <a:r>
              <a:rPr kumimoji="1" lang="en-US" altLang="zh-CN" dirty="0"/>
              <a:t>Cached</a:t>
            </a:r>
            <a:r>
              <a:rPr kumimoji="1" lang="zh-CN" altLang="en-US" dirty="0"/>
              <a:t> </a:t>
            </a:r>
            <a:r>
              <a:rPr kumimoji="1" lang="en-US" altLang="zh-CN" dirty="0"/>
              <a:t>object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unique</a:t>
            </a:r>
          </a:p>
          <a:p>
            <a:pPr lvl="2"/>
            <a:r>
              <a:rPr kumimoji="1" lang="en-US" altLang="zh-CN" dirty="0"/>
              <a:t>Kept-alive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function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instances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be</a:t>
            </a:r>
            <a:r>
              <a:rPr kumimoji="1" lang="zh-CN" altLang="en-US" dirty="0"/>
              <a:t> </a:t>
            </a:r>
            <a:r>
              <a:rPr kumimoji="1" lang="en-US" altLang="zh-CN" dirty="0"/>
              <a:t>multiple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concurrency</a:t>
            </a:r>
          </a:p>
          <a:p>
            <a:pPr lvl="1"/>
            <a:r>
              <a:rPr kumimoji="1" lang="en-US" altLang="zh-CN" dirty="0"/>
              <a:t>Exclusive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running:</a:t>
            </a:r>
          </a:p>
          <a:p>
            <a:pPr lvl="2"/>
            <a:r>
              <a:rPr kumimoji="1" lang="en-US" altLang="zh-CN" dirty="0"/>
              <a:t>Cached</a:t>
            </a:r>
            <a:r>
              <a:rPr kumimoji="1" lang="zh-CN" altLang="en-US" dirty="0"/>
              <a:t> </a:t>
            </a:r>
            <a:r>
              <a:rPr kumimoji="1" lang="en-US" altLang="zh-CN" dirty="0"/>
              <a:t>object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static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reused</a:t>
            </a:r>
          </a:p>
          <a:p>
            <a:pPr lvl="2"/>
            <a:r>
              <a:rPr kumimoji="1" lang="en-US" altLang="zh-CN" dirty="0"/>
              <a:t>Kept-alive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function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instances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all</a:t>
            </a:r>
            <a:r>
              <a:rPr kumimoji="1" lang="zh-CN" altLang="en-US" dirty="0"/>
              <a:t> </a:t>
            </a:r>
            <a:r>
              <a:rPr kumimoji="1" lang="en-US" altLang="zh-CN" dirty="0"/>
              <a:t>be</a:t>
            </a:r>
            <a:r>
              <a:rPr kumimoji="1" lang="zh-CN" altLang="en-US" dirty="0"/>
              <a:t> </a:t>
            </a:r>
            <a:r>
              <a:rPr kumimoji="1" lang="en-US" altLang="zh-CN" dirty="0"/>
              <a:t>running,</a:t>
            </a:r>
            <a:r>
              <a:rPr kumimoji="1" lang="zh-CN" altLang="en-US" dirty="0"/>
              <a:t> </a:t>
            </a:r>
            <a:r>
              <a:rPr kumimoji="1" lang="en-US" altLang="zh-CN" dirty="0"/>
              <a:t>which</a:t>
            </a:r>
            <a:r>
              <a:rPr kumimoji="1" lang="zh-CN" altLang="en-US" dirty="0"/>
              <a:t> </a:t>
            </a:r>
            <a:r>
              <a:rPr kumimoji="1" lang="en-US" altLang="zh-CN" dirty="0"/>
              <a:t>triggers</a:t>
            </a:r>
            <a:r>
              <a:rPr kumimoji="1" lang="zh-CN" altLang="en-US" dirty="0"/>
              <a:t> </a:t>
            </a:r>
            <a:r>
              <a:rPr kumimoji="1" lang="en-US" altLang="zh-CN" dirty="0"/>
              <a:t>cold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start</a:t>
            </a:r>
          </a:p>
          <a:p>
            <a:pPr lvl="1"/>
            <a:endParaRPr kumimoji="1"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B34247-D591-704F-ACEF-D4A210AD63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2021/6/1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64805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D48DA6-7EDC-3B46-8C7B-D70500F55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Limit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Cache</a:t>
            </a:r>
            <a:r>
              <a:rPr kumimoji="1" lang="zh-CN" altLang="en-US" dirty="0"/>
              <a:t> ≠ </a:t>
            </a:r>
            <a:r>
              <a:rPr kumimoji="1" lang="en-US" altLang="zh-CN" dirty="0"/>
              <a:t>Keep-Alive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99EB3D-E55F-1E40-B0BD-0F2F2BFBF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Difference:</a:t>
            </a:r>
          </a:p>
          <a:p>
            <a:pPr lvl="1"/>
            <a:r>
              <a:rPr kumimoji="1" lang="en-US" altLang="zh-CN" dirty="0"/>
              <a:t>Concurrency:</a:t>
            </a:r>
          </a:p>
          <a:p>
            <a:pPr lvl="2"/>
            <a:r>
              <a:rPr kumimoji="1" lang="en-US" altLang="zh-CN" dirty="0"/>
              <a:t>Cached</a:t>
            </a:r>
            <a:r>
              <a:rPr kumimoji="1" lang="zh-CN" altLang="en-US" dirty="0"/>
              <a:t> </a:t>
            </a:r>
            <a:r>
              <a:rPr kumimoji="1" lang="en-US" altLang="zh-CN" dirty="0"/>
              <a:t>object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unique</a:t>
            </a:r>
          </a:p>
          <a:p>
            <a:pPr lvl="2"/>
            <a:r>
              <a:rPr kumimoji="1" lang="en-US" altLang="zh-CN" dirty="0"/>
              <a:t>Kept-alive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function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instances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be</a:t>
            </a:r>
            <a:r>
              <a:rPr kumimoji="1" lang="zh-CN" altLang="en-US" dirty="0"/>
              <a:t> </a:t>
            </a:r>
            <a:r>
              <a:rPr kumimoji="1" lang="en-US" altLang="zh-CN" dirty="0"/>
              <a:t>multiple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concurrency</a:t>
            </a:r>
          </a:p>
          <a:p>
            <a:pPr lvl="1"/>
            <a:r>
              <a:rPr kumimoji="1" lang="en-US" altLang="zh-CN" dirty="0"/>
              <a:t>Exclusive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running:</a:t>
            </a:r>
          </a:p>
          <a:p>
            <a:pPr lvl="2"/>
            <a:r>
              <a:rPr kumimoji="1" lang="en-US" altLang="zh-CN" dirty="0"/>
              <a:t>Cached</a:t>
            </a:r>
            <a:r>
              <a:rPr kumimoji="1" lang="zh-CN" altLang="en-US" dirty="0"/>
              <a:t> </a:t>
            </a:r>
            <a:r>
              <a:rPr kumimoji="1" lang="en-US" altLang="zh-CN" dirty="0"/>
              <a:t>object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static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reused</a:t>
            </a:r>
          </a:p>
          <a:p>
            <a:pPr lvl="2"/>
            <a:r>
              <a:rPr kumimoji="1" lang="en-US" altLang="zh-CN" dirty="0"/>
              <a:t>Kept-alive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function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instances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all</a:t>
            </a:r>
            <a:r>
              <a:rPr kumimoji="1" lang="zh-CN" altLang="en-US" dirty="0"/>
              <a:t> </a:t>
            </a:r>
            <a:r>
              <a:rPr kumimoji="1" lang="en-US" altLang="zh-CN" dirty="0"/>
              <a:t>be</a:t>
            </a:r>
            <a:r>
              <a:rPr kumimoji="1" lang="zh-CN" altLang="en-US" dirty="0"/>
              <a:t> </a:t>
            </a:r>
            <a:r>
              <a:rPr kumimoji="1" lang="en-US" altLang="zh-CN" dirty="0"/>
              <a:t>running,</a:t>
            </a:r>
            <a:r>
              <a:rPr kumimoji="1" lang="zh-CN" altLang="en-US" dirty="0"/>
              <a:t> </a:t>
            </a:r>
            <a:r>
              <a:rPr kumimoji="1" lang="en-US" altLang="zh-CN" dirty="0"/>
              <a:t>which</a:t>
            </a:r>
            <a:r>
              <a:rPr kumimoji="1" lang="zh-CN" altLang="en-US" dirty="0"/>
              <a:t> </a:t>
            </a:r>
            <a:r>
              <a:rPr kumimoji="1" lang="en-US" altLang="zh-CN" dirty="0"/>
              <a:t>triggers</a:t>
            </a:r>
            <a:r>
              <a:rPr kumimoji="1" lang="zh-CN" altLang="en-US" dirty="0"/>
              <a:t> </a:t>
            </a:r>
            <a:r>
              <a:rPr kumimoji="1" lang="en-US" altLang="zh-CN" dirty="0"/>
              <a:t>cold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start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How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these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cache</a:t>
            </a:r>
            <a:r>
              <a:rPr kumimoji="1" lang="zh-CN" altLang="en-US" dirty="0"/>
              <a:t> </a:t>
            </a:r>
            <a:r>
              <a:rPr kumimoji="1" lang="en-US" altLang="zh-CN" dirty="0"/>
              <a:t>policies</a:t>
            </a:r>
            <a:r>
              <a:rPr kumimoji="1" lang="zh-CN" altLang="en-US" dirty="0"/>
              <a:t> </a:t>
            </a:r>
            <a:r>
              <a:rPr kumimoji="1" lang="en-US" altLang="zh-CN" dirty="0"/>
              <a:t>work</a:t>
            </a:r>
            <a:r>
              <a:rPr kumimoji="1" lang="zh-CN" altLang="en-US" dirty="0"/>
              <a:t> </a:t>
            </a:r>
            <a:r>
              <a:rPr kumimoji="1" lang="en-US" altLang="zh-CN" dirty="0"/>
              <a:t>as</a:t>
            </a:r>
            <a:r>
              <a:rPr kumimoji="1" lang="zh-CN" altLang="en-US" dirty="0"/>
              <a:t> </a:t>
            </a:r>
            <a:r>
              <a:rPr kumimoji="1" lang="en-US" altLang="zh-CN" dirty="0"/>
              <a:t>keep-alive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polices?</a:t>
            </a:r>
          </a:p>
          <a:p>
            <a:pPr lvl="1"/>
            <a:endParaRPr kumimoji="1"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B34247-D591-704F-ACEF-D4A210AD63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2021/6/1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7056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50982D-BB3C-8B4F-82FB-35C8A82DD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Simulating</a:t>
            </a:r>
            <a:r>
              <a:rPr kumimoji="1" lang="zh-CN" altLang="en-US" b="1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b="1" dirty="0"/>
              <a:t> </a:t>
            </a:r>
            <a:r>
              <a:rPr kumimoji="1" lang="en-US" altLang="zh-CN" dirty="0"/>
              <a:t>Different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Policies</a:t>
            </a:r>
            <a:endParaRPr kumimoji="1"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52EF2E1-A080-ED43-B46E-1294FCDA4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6"/>
            <a:ext cx="10515600" cy="5422633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Goal:</a:t>
            </a:r>
          </a:p>
          <a:p>
            <a:pPr lvl="1"/>
            <a:r>
              <a:rPr kumimoji="1" lang="en-US" altLang="zh-CN" dirty="0"/>
              <a:t>Compare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hit</a:t>
            </a:r>
            <a:r>
              <a:rPr kumimoji="1" lang="zh-CN" altLang="en-US" dirty="0"/>
              <a:t> </a:t>
            </a:r>
            <a:r>
              <a:rPr kumimoji="1" lang="en-US" altLang="zh-CN" dirty="0"/>
              <a:t>ratio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different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cache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sizes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keep-alive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policies</a:t>
            </a:r>
          </a:p>
          <a:p>
            <a:r>
              <a:rPr kumimoji="1" lang="en-US" altLang="zh-CN" dirty="0"/>
              <a:t>Workload:</a:t>
            </a:r>
          </a:p>
          <a:p>
            <a:pPr lvl="1"/>
            <a:r>
              <a:rPr kumimoji="1" lang="en-US" altLang="zh-CN" dirty="0"/>
              <a:t>Based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on</a:t>
            </a:r>
            <a:r>
              <a:rPr kumimoji="1" lang="zh-CN" altLang="en-US" dirty="0"/>
              <a:t> </a:t>
            </a:r>
            <a:r>
              <a:rPr kumimoji="1" lang="en-US" altLang="zh-CN" dirty="0"/>
              <a:t>Azure</a:t>
            </a:r>
            <a:r>
              <a:rPr kumimoji="1" lang="zh-CN" altLang="en-US" dirty="0"/>
              <a:t> </a:t>
            </a:r>
            <a:r>
              <a:rPr kumimoji="1" lang="en-US" altLang="zh-CN" dirty="0"/>
              <a:t>Function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Trace</a:t>
            </a:r>
          </a:p>
          <a:p>
            <a:pPr lvl="2"/>
            <a:r>
              <a:rPr kumimoji="1" lang="en-US" altLang="zh-CN" dirty="0"/>
              <a:t>contains</a:t>
            </a:r>
            <a:r>
              <a:rPr kumimoji="1" lang="zh-CN" altLang="en-US" dirty="0"/>
              <a:t> </a:t>
            </a:r>
            <a:r>
              <a:rPr kumimoji="1" lang="en-US" altLang="zh-CN" dirty="0"/>
              <a:t>execution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times,</a:t>
            </a:r>
            <a:r>
              <a:rPr kumimoji="1" lang="zh-CN" altLang="en-US" dirty="0"/>
              <a:t> </a:t>
            </a:r>
            <a:r>
              <a:rPr kumimoji="1" lang="en-US" altLang="zh-CN" dirty="0"/>
              <a:t>mem</a:t>
            </a:r>
            <a:r>
              <a:rPr kumimoji="1" lang="zh-CN" altLang="en-US" dirty="0"/>
              <a:t> </a:t>
            </a:r>
            <a:r>
              <a:rPr kumimoji="1" lang="en-US" altLang="zh-CN" dirty="0"/>
              <a:t>sizes,</a:t>
            </a:r>
            <a:r>
              <a:rPr kumimoji="1" lang="zh-CN" altLang="en-US" dirty="0"/>
              <a:t> </a:t>
            </a:r>
            <a:r>
              <a:rPr kumimoji="1" lang="en-US" altLang="zh-CN" dirty="0"/>
              <a:t>invocation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timestamps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</a:p>
          <a:p>
            <a:pPr lvl="2"/>
            <a:r>
              <a:rPr kumimoji="1" lang="en-US" altLang="zh-CN" dirty="0"/>
              <a:t>50,000</a:t>
            </a:r>
            <a:r>
              <a:rPr kumimoji="1" lang="zh-CN" altLang="en-US" dirty="0"/>
              <a:t> </a:t>
            </a:r>
            <a:r>
              <a:rPr kumimoji="1" lang="en-US" altLang="zh-CN" dirty="0"/>
              <a:t>functions,</a:t>
            </a:r>
            <a:r>
              <a:rPr kumimoji="1" lang="zh-CN" altLang="en-US" dirty="0"/>
              <a:t> </a:t>
            </a:r>
            <a:r>
              <a:rPr kumimoji="1" lang="en-US" altLang="zh-CN" dirty="0"/>
              <a:t>14</a:t>
            </a:r>
            <a:r>
              <a:rPr kumimoji="1" lang="zh-CN" altLang="en-US" dirty="0"/>
              <a:t> </a:t>
            </a:r>
            <a:r>
              <a:rPr kumimoji="1" lang="en-US" altLang="zh-CN" dirty="0"/>
              <a:t>days,</a:t>
            </a:r>
            <a:r>
              <a:rPr kumimoji="1" lang="zh-CN" altLang="en-US" dirty="0"/>
              <a:t> </a:t>
            </a:r>
            <a:r>
              <a:rPr kumimoji="1" lang="en-US" altLang="zh-CN" dirty="0"/>
              <a:t>billions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individual</a:t>
            </a:r>
            <a:r>
              <a:rPr kumimoji="1" lang="zh-CN" altLang="en-US" dirty="0"/>
              <a:t> </a:t>
            </a:r>
            <a:r>
              <a:rPr kumimoji="1" lang="en-US" altLang="zh-CN" dirty="0"/>
              <a:t>invocations</a:t>
            </a:r>
          </a:p>
          <a:p>
            <a:pPr lvl="1"/>
            <a:r>
              <a:rPr kumimoji="1" lang="en-US" altLang="zh-CN" dirty="0"/>
              <a:t>2</a:t>
            </a:r>
            <a:r>
              <a:rPr kumimoji="1" lang="zh-CN" altLang="en-US" dirty="0"/>
              <a:t> </a:t>
            </a:r>
            <a:r>
              <a:rPr kumimoji="1" lang="en-US" altLang="zh-CN" dirty="0"/>
              <a:t>Samples:</a:t>
            </a:r>
          </a:p>
          <a:p>
            <a:pPr lvl="2"/>
            <a:r>
              <a:rPr kumimoji="1" lang="en-US" altLang="zh-CN" dirty="0"/>
              <a:t>REPRESENTATIVE: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lvl="3"/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different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function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frequency</a:t>
            </a:r>
            <a:r>
              <a:rPr kumimoji="1" lang="zh-CN" altLang="en-US" dirty="0"/>
              <a:t> </a:t>
            </a:r>
            <a:r>
              <a:rPr kumimoji="1" lang="en-US" altLang="zh-CN" dirty="0"/>
              <a:t>diversity</a:t>
            </a:r>
          </a:p>
          <a:p>
            <a:pPr lvl="2"/>
            <a:r>
              <a:rPr kumimoji="1" lang="en-US" altLang="zh-CN" dirty="0"/>
              <a:t>RARE: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lvl="3"/>
            <a:r>
              <a:rPr kumimoji="1" lang="en-US" altLang="zh-CN" dirty="0"/>
              <a:t>rarest,</a:t>
            </a:r>
            <a:r>
              <a:rPr kumimoji="1" lang="zh-CN" altLang="en-US" dirty="0"/>
              <a:t> </a:t>
            </a:r>
            <a:r>
              <a:rPr kumimoji="1" lang="en-US" altLang="zh-CN" dirty="0"/>
              <a:t>most</a:t>
            </a:r>
            <a:r>
              <a:rPr kumimoji="1" lang="zh-CN" altLang="en-US" dirty="0"/>
              <a:t> </a:t>
            </a:r>
            <a:r>
              <a:rPr kumimoji="1" lang="en-US" altLang="zh-CN" dirty="0"/>
              <a:t>infrequently</a:t>
            </a:r>
            <a:r>
              <a:rPr kumimoji="1" lang="zh-CN" altLang="en-US" dirty="0"/>
              <a:t> </a:t>
            </a:r>
            <a:r>
              <a:rPr kumimoji="1" lang="en-US" altLang="zh-CN" dirty="0"/>
              <a:t>invoked</a:t>
            </a:r>
            <a:r>
              <a:rPr kumimoji="1" lang="zh-CN" altLang="en-US" dirty="0"/>
              <a:t> </a:t>
            </a:r>
            <a:r>
              <a:rPr kumimoji="1" lang="en-US" altLang="zh-CN" dirty="0"/>
              <a:t>functions</a:t>
            </a:r>
          </a:p>
          <a:p>
            <a:r>
              <a:rPr kumimoji="1" lang="en-US" altLang="zh-CN" dirty="0"/>
              <a:t>Implementation:</a:t>
            </a:r>
          </a:p>
          <a:p>
            <a:pPr lvl="1"/>
            <a:r>
              <a:rPr kumimoji="1" lang="en-US" altLang="zh-CN" dirty="0"/>
              <a:t>2,000</a:t>
            </a:r>
            <a:r>
              <a:rPr kumimoji="1" lang="zh-CN" altLang="en-US" dirty="0"/>
              <a:t> </a:t>
            </a:r>
            <a:r>
              <a:rPr kumimoji="1" lang="en-US" altLang="zh-CN" dirty="0"/>
              <a:t>lines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Python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549D2E-1EEE-4141-AE32-0C5541DB566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2021/6/1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07142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722831-FA9C-E24A-B9E4-ACE17F46D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Simulating</a:t>
            </a:r>
            <a:r>
              <a:rPr kumimoji="1" lang="zh-CN" altLang="en-US" b="1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b="1" dirty="0"/>
              <a:t> </a:t>
            </a:r>
            <a:r>
              <a:rPr kumimoji="1" lang="en-US" altLang="zh-CN" dirty="0"/>
              <a:t>Different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Policies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7B0A9A-80F3-2E49-9E4F-2F6FEDA2C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4299408" cy="4963126"/>
          </a:xfrm>
        </p:spPr>
        <p:txBody>
          <a:bodyPr/>
          <a:lstStyle/>
          <a:p>
            <a:r>
              <a:rPr kumimoji="1" lang="en-US" altLang="zh-CN" dirty="0"/>
              <a:t>Result:</a:t>
            </a:r>
          </a:p>
          <a:p>
            <a:pPr lvl="1"/>
            <a:r>
              <a:rPr kumimoji="1" lang="en-US" altLang="zh-CN" dirty="0"/>
              <a:t>GD</a:t>
            </a:r>
            <a:r>
              <a:rPr kumimoji="1" lang="zh-CN" altLang="en-US" dirty="0"/>
              <a:t> </a:t>
            </a:r>
            <a:r>
              <a:rPr kumimoji="1" lang="en-US" altLang="zh-CN" dirty="0"/>
              <a:t>outperforms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representative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workload</a:t>
            </a:r>
          </a:p>
          <a:p>
            <a:endParaRPr kumimoji="1"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5B3EC9-E679-EA44-8FAF-134194B3ADF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2021/6/1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C5D7418-5531-644E-9E23-0A7652B63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222" y="1584462"/>
            <a:ext cx="6123527" cy="227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01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722831-FA9C-E24A-B9E4-ACE17F46D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Simulating</a:t>
            </a:r>
            <a:r>
              <a:rPr kumimoji="1" lang="zh-CN" altLang="en-US" b="1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b="1" dirty="0"/>
              <a:t> </a:t>
            </a:r>
            <a:r>
              <a:rPr kumimoji="1" lang="en-US" altLang="zh-CN" dirty="0"/>
              <a:t>Different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Policies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7B0A9A-80F3-2E49-9E4F-2F6FEDA2C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4299408" cy="4963126"/>
          </a:xfrm>
        </p:spPr>
        <p:txBody>
          <a:bodyPr/>
          <a:lstStyle/>
          <a:p>
            <a:r>
              <a:rPr kumimoji="1" lang="en-US" altLang="zh-CN" dirty="0"/>
              <a:t>Result:</a:t>
            </a:r>
          </a:p>
          <a:p>
            <a:pPr lvl="1"/>
            <a:r>
              <a:rPr kumimoji="1" lang="en-US" altLang="zh-CN" dirty="0"/>
              <a:t>GD</a:t>
            </a:r>
            <a:r>
              <a:rPr kumimoji="1" lang="zh-CN" altLang="en-US" dirty="0"/>
              <a:t> </a:t>
            </a:r>
            <a:r>
              <a:rPr kumimoji="1" lang="en-US" altLang="zh-CN" dirty="0"/>
              <a:t>outperforms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representative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workload</a:t>
            </a:r>
          </a:p>
          <a:p>
            <a:endParaRPr kumimoji="1"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5B3EC9-E679-EA44-8FAF-134194B3ADF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2021/6/1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BBFF463-7D98-FF43-93FB-916BE7E92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608" y="3901549"/>
            <a:ext cx="6940638" cy="241193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C5D7418-5531-644E-9E23-0A7652B63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222" y="1584462"/>
            <a:ext cx="6123527" cy="227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40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722831-FA9C-E24A-B9E4-ACE17F46D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Simulating</a:t>
            </a:r>
            <a:r>
              <a:rPr kumimoji="1" lang="zh-CN" altLang="en-US" b="1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b="1" dirty="0"/>
              <a:t> </a:t>
            </a:r>
            <a:r>
              <a:rPr kumimoji="1" lang="en-US" altLang="zh-CN" dirty="0"/>
              <a:t>Different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Policies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7B0A9A-80F3-2E49-9E4F-2F6FEDA2C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4299408" cy="4963126"/>
          </a:xfrm>
        </p:spPr>
        <p:txBody>
          <a:bodyPr/>
          <a:lstStyle/>
          <a:p>
            <a:r>
              <a:rPr kumimoji="1" lang="en-US" altLang="zh-CN" dirty="0"/>
              <a:t>Result:</a:t>
            </a:r>
          </a:p>
          <a:p>
            <a:pPr lvl="1"/>
            <a:r>
              <a:rPr kumimoji="1" lang="en-US" altLang="zh-CN" dirty="0"/>
              <a:t>GD</a:t>
            </a:r>
            <a:r>
              <a:rPr kumimoji="1" lang="zh-CN" altLang="en-US" dirty="0"/>
              <a:t> </a:t>
            </a:r>
            <a:r>
              <a:rPr kumimoji="1" lang="en-US" altLang="zh-CN" dirty="0"/>
              <a:t>outperforms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representative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workload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HIST:</a:t>
            </a:r>
          </a:p>
          <a:p>
            <a:pPr lvl="1"/>
            <a:r>
              <a:rPr kumimoji="1" lang="en-US" altLang="zh-CN" dirty="0"/>
              <a:t>re-implemented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by</a:t>
            </a:r>
            <a:r>
              <a:rPr kumimoji="1" lang="zh-CN" altLang="en-US" dirty="0"/>
              <a:t> </a:t>
            </a:r>
            <a:r>
              <a:rPr kumimoji="1" lang="en-US" altLang="zh-CN" dirty="0"/>
              <a:t>authors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works</a:t>
            </a:r>
            <a:r>
              <a:rPr kumimoji="1" lang="zh-CN" altLang="en-US" dirty="0"/>
              <a:t> </a:t>
            </a:r>
            <a:r>
              <a:rPr kumimoji="1" lang="en-US" altLang="zh-CN" dirty="0"/>
              <a:t>even</a:t>
            </a:r>
            <a:r>
              <a:rPr kumimoji="1" lang="zh-CN" altLang="en-US" dirty="0"/>
              <a:t> </a:t>
            </a:r>
            <a:r>
              <a:rPr kumimoji="1" lang="en-US" altLang="zh-CN" dirty="0"/>
              <a:t>worse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than</a:t>
            </a:r>
            <a:r>
              <a:rPr kumimoji="1" lang="zh-CN" altLang="en-US" dirty="0"/>
              <a:t> </a:t>
            </a:r>
            <a:r>
              <a:rPr kumimoji="1" lang="en-US" altLang="zh-CN" sz="2000" dirty="0"/>
              <a:t>TTL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becomes</a:t>
            </a:r>
            <a:r>
              <a:rPr kumimoji="1" lang="zh-CN" altLang="en-US" dirty="0"/>
              <a:t> </a:t>
            </a:r>
            <a:r>
              <a:rPr kumimoji="1" lang="en-US" altLang="zh-CN" dirty="0"/>
              <a:t>2hour-TTL</a:t>
            </a:r>
            <a:r>
              <a:rPr kumimoji="1" lang="zh-CN" altLang="en-US" dirty="0"/>
              <a:t> </a:t>
            </a:r>
            <a:r>
              <a:rPr kumimoji="1" lang="en-US" altLang="zh-CN" dirty="0"/>
              <a:t>when</a:t>
            </a:r>
            <a:r>
              <a:rPr kumimoji="1" lang="zh-CN" altLang="en-US" dirty="0"/>
              <a:t> </a:t>
            </a:r>
            <a:r>
              <a:rPr kumimoji="1" lang="en-US" altLang="zh-CN" dirty="0"/>
              <a:t>hard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predict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5B3EC9-E679-EA44-8FAF-134194B3ADF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2021/6/1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BBFF463-7D98-FF43-93FB-916BE7E92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608" y="3901549"/>
            <a:ext cx="6940638" cy="241193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C5D7418-5531-644E-9E23-0A7652B63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222" y="1584462"/>
            <a:ext cx="6123527" cy="227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99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5E6932-AC9D-5540-9A24-0A5FA84AC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/>
          <a:p>
            <a:r>
              <a:rPr kumimoji="1" lang="en-US" altLang="zh-CN" dirty="0"/>
              <a:t>Serverless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Computing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=</a:t>
            </a:r>
            <a:r>
              <a:rPr kumimoji="1" lang="zh-CN" altLang="en-US" dirty="0"/>
              <a:t> </a:t>
            </a:r>
            <a:r>
              <a:rPr kumimoji="1" lang="en-US" altLang="zh-CN" dirty="0"/>
              <a:t>FaaS(Function-as-a-Service)</a:t>
            </a:r>
            <a:r>
              <a:rPr kumimoji="1" lang="zh-CN" altLang="en-US" dirty="0"/>
              <a:t> </a:t>
            </a:r>
            <a:r>
              <a:rPr kumimoji="1" lang="en-US" altLang="zh-CN" dirty="0"/>
              <a:t>+</a:t>
            </a:r>
            <a:r>
              <a:rPr kumimoji="1" lang="zh-CN" altLang="en-US" dirty="0"/>
              <a:t> </a:t>
            </a:r>
            <a:r>
              <a:rPr kumimoji="1" lang="en-US" altLang="zh-CN" dirty="0"/>
              <a:t>other</a:t>
            </a:r>
            <a:r>
              <a:rPr kumimoji="1" lang="zh-CN" altLang="en-US" dirty="0"/>
              <a:t> </a:t>
            </a:r>
            <a:r>
              <a:rPr kumimoji="1" lang="en-US" altLang="zh-CN" dirty="0"/>
              <a:t>services</a:t>
            </a:r>
          </a:p>
          <a:p>
            <a:endParaRPr kumimoji="1" lang="zh-CN" altLang="en-US" dirty="0"/>
          </a:p>
        </p:txBody>
      </p: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6F7356E2-C465-D249-905B-DFC57B37D3E4}"/>
              </a:ext>
            </a:extLst>
          </p:cNvPr>
          <p:cNvCxnSpPr/>
          <p:nvPr/>
        </p:nvCxnSpPr>
        <p:spPr>
          <a:xfrm>
            <a:off x="5391150" y="6858000"/>
            <a:ext cx="914400" cy="9144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 1">
            <a:extLst>
              <a:ext uri="{FF2B5EF4-FFF2-40B4-BE49-F238E27FC236}">
                <a16:creationId xmlns:a16="http://schemas.microsoft.com/office/drawing/2014/main" id="{A443A7B9-0CBB-C44C-A0F4-2530ADD86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801"/>
            <a:ext cx="10515600" cy="688515"/>
          </a:xfrm>
        </p:spPr>
        <p:txBody>
          <a:bodyPr>
            <a:normAutofit fontScale="90000"/>
          </a:bodyPr>
          <a:lstStyle/>
          <a:p>
            <a:r>
              <a:rPr kumimoji="1" lang="en-US" altLang="zh-CN" b="1" dirty="0">
                <a:sym typeface="+mn-ea"/>
              </a:rPr>
              <a:t>Background</a:t>
            </a:r>
            <a:r>
              <a:rPr kumimoji="1" lang="zh-CN" altLang="en-US" b="1" dirty="0">
                <a:sym typeface="+mn-ea"/>
              </a:rPr>
              <a:t> </a:t>
            </a:r>
            <a:r>
              <a:rPr kumimoji="1" lang="en-US" altLang="zh-CN" dirty="0">
                <a:sym typeface="+mn-ea"/>
              </a:rPr>
              <a:t>-</a:t>
            </a:r>
            <a:r>
              <a:rPr kumimoji="1" lang="zh-CN" altLang="en-US" b="1" dirty="0">
                <a:sym typeface="+mn-ea"/>
              </a:rPr>
              <a:t> </a:t>
            </a:r>
            <a:r>
              <a:rPr kumimoji="1" lang="en-US" altLang="zh-CN" dirty="0">
                <a:sym typeface="+mn-ea"/>
              </a:rPr>
              <a:t>Serverless</a:t>
            </a:r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01927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D48DA6-7EDC-3B46-8C7B-D70500F55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FaasCache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Implementation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99EB3D-E55F-1E40-B0BD-0F2F2BFBF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FaasCache:</a:t>
            </a:r>
            <a:r>
              <a:rPr kumimoji="1" lang="zh-CN" altLang="en-US" dirty="0"/>
              <a:t> </a:t>
            </a:r>
            <a:r>
              <a:rPr kumimoji="1" lang="en-US" altLang="zh-CN" dirty="0"/>
              <a:t>as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customed</a:t>
            </a:r>
            <a:r>
              <a:rPr kumimoji="1" lang="zh-CN" altLang="en-US" dirty="0"/>
              <a:t> </a:t>
            </a:r>
            <a:r>
              <a:rPr kumimoji="1" lang="en-US" altLang="zh-CN" dirty="0"/>
              <a:t>OpenWhisk</a:t>
            </a:r>
          </a:p>
          <a:p>
            <a:pPr lvl="1"/>
            <a:r>
              <a:rPr kumimoji="1" lang="en-US" altLang="zh-CN" dirty="0"/>
              <a:t>replace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default</a:t>
            </a:r>
            <a:r>
              <a:rPr kumimoji="1" lang="zh-CN" altLang="en-US" dirty="0"/>
              <a:t> </a:t>
            </a:r>
            <a:r>
              <a:rPr kumimoji="1" lang="en-US" altLang="zh-CN" dirty="0"/>
              <a:t>10min-TTL</a:t>
            </a:r>
            <a:r>
              <a:rPr kumimoji="1" lang="zh-CN" altLang="en-US" dirty="0"/>
              <a:t> </a:t>
            </a:r>
            <a:r>
              <a:rPr kumimoji="1" lang="en-US" altLang="zh-CN" dirty="0"/>
              <a:t>policy</a:t>
            </a:r>
          </a:p>
          <a:p>
            <a:pPr lvl="1"/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Greedy-Dual-Size-Frequency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i="1" dirty="0"/>
              <a:t>100</a:t>
            </a:r>
            <a:r>
              <a:rPr kumimoji="1" lang="en-US" altLang="zh-CN" dirty="0"/>
              <a:t>-line</a:t>
            </a:r>
            <a:r>
              <a:rPr kumimoji="1" lang="zh-CN" altLang="en-US" dirty="0"/>
              <a:t> </a:t>
            </a:r>
            <a:r>
              <a:rPr kumimoji="1" lang="en-US" altLang="zh-CN" dirty="0"/>
              <a:t>Scala</a:t>
            </a:r>
          </a:p>
          <a:p>
            <a:pPr lvl="1"/>
            <a:endParaRPr kumimoji="1"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B34247-D591-704F-ACEF-D4A210AD63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2021/6/1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3ABFD6F-E150-CE41-910B-693A29E6D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318" y="2724150"/>
            <a:ext cx="5929364" cy="254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350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D48DA6-7EDC-3B46-8C7B-D70500F55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Implementation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99EB3D-E55F-1E40-B0BD-0F2F2BFBF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Detailed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metrics:</a:t>
            </a:r>
          </a:p>
          <a:p>
            <a:pPr lvl="1"/>
            <a:r>
              <a:rPr kumimoji="1" lang="en-US" altLang="zh-CN" dirty="0"/>
              <a:t>cost</a:t>
            </a:r>
            <a:r>
              <a:rPr kumimoji="1" lang="zh-CN" altLang="en-US" dirty="0"/>
              <a:t> </a:t>
            </a:r>
            <a:r>
              <a:rPr kumimoji="1" lang="en-US" altLang="zh-CN" dirty="0"/>
              <a:t>=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duration_first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duration_second</a:t>
            </a:r>
            <a:endParaRPr kumimoji="1" lang="en-US" altLang="zh-CN" dirty="0"/>
          </a:p>
          <a:p>
            <a:pPr lvl="1"/>
            <a:endParaRPr kumimoji="1" lang="en-US" altLang="zh-CN" dirty="0"/>
          </a:p>
          <a:p>
            <a:pPr lvl="1"/>
            <a:r>
              <a:rPr kumimoji="1" lang="en-US" altLang="zh-CN" dirty="0"/>
              <a:t>once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eviction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triggered,</a:t>
            </a:r>
            <a:r>
              <a:rPr kumimoji="1" lang="zh-CN" altLang="en-US" dirty="0"/>
              <a:t> </a:t>
            </a:r>
            <a:r>
              <a:rPr kumimoji="1" lang="en-US" altLang="zh-CN" dirty="0"/>
              <a:t>reclaim</a:t>
            </a:r>
            <a:r>
              <a:rPr kumimoji="1" lang="zh-CN" altLang="en-US" dirty="0"/>
              <a:t> </a:t>
            </a:r>
            <a:r>
              <a:rPr kumimoji="1" lang="en-US" altLang="zh-CN" dirty="0"/>
              <a:t>1G</a:t>
            </a:r>
            <a:r>
              <a:rPr kumimoji="1" lang="zh-CN" altLang="en-US" dirty="0"/>
              <a:t> </a:t>
            </a:r>
            <a:r>
              <a:rPr kumimoji="1" lang="en-US" altLang="zh-CN" dirty="0"/>
              <a:t>memory</a:t>
            </a:r>
          </a:p>
          <a:p>
            <a:pPr lvl="1"/>
            <a:endParaRPr kumimoji="1"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B34247-D591-704F-ACEF-D4A210AD63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2021/6/1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3154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242BD9-F02A-8641-9583-0657A7DC1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FaasCache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-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Evaluation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07396BF-730B-2E43-850D-14142EA5E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6354452" cy="5507642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Config:</a:t>
            </a:r>
          </a:p>
          <a:p>
            <a:pPr lvl="1"/>
            <a:r>
              <a:rPr kumimoji="1" lang="en-US" altLang="zh-CN" dirty="0"/>
              <a:t>Baseline:</a:t>
            </a:r>
          </a:p>
          <a:p>
            <a:pPr lvl="2"/>
            <a:r>
              <a:rPr kumimoji="1" lang="en-US" altLang="zh-CN" dirty="0"/>
              <a:t>Vanilla</a:t>
            </a:r>
            <a:r>
              <a:rPr kumimoji="1" lang="zh-CN" altLang="en-US" dirty="0"/>
              <a:t> </a:t>
            </a:r>
            <a:r>
              <a:rPr kumimoji="1" lang="en-US" altLang="zh-CN" dirty="0"/>
              <a:t>OpenWhisk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10-min</a:t>
            </a:r>
            <a:r>
              <a:rPr kumimoji="1" lang="zh-CN" altLang="en-US" dirty="0"/>
              <a:t> </a:t>
            </a:r>
            <a:r>
              <a:rPr kumimoji="1" lang="en-US" altLang="zh-CN" dirty="0"/>
              <a:t>TTL</a:t>
            </a:r>
          </a:p>
          <a:p>
            <a:pPr lvl="1"/>
            <a:r>
              <a:rPr kumimoji="1" lang="en-US" altLang="zh-CN" dirty="0"/>
              <a:t>Hardware:</a:t>
            </a:r>
          </a:p>
          <a:p>
            <a:pPr lvl="2"/>
            <a:r>
              <a:rPr kumimoji="1" lang="en-US" altLang="zh-CN" dirty="0"/>
              <a:t>48</a:t>
            </a:r>
            <a:r>
              <a:rPr kumimoji="1" lang="zh-CN" altLang="en-US" dirty="0"/>
              <a:t> </a:t>
            </a:r>
            <a:r>
              <a:rPr kumimoji="1" lang="en-US" altLang="zh-CN" dirty="0"/>
              <a:t>cores</a:t>
            </a:r>
            <a:r>
              <a:rPr kumimoji="1" lang="zh-CN" altLang="en-US" dirty="0"/>
              <a:t> </a:t>
            </a:r>
            <a:r>
              <a:rPr kumimoji="1" lang="en-US" altLang="zh-CN" dirty="0"/>
              <a:t>&amp;</a:t>
            </a:r>
            <a:r>
              <a:rPr kumimoji="1" lang="zh-CN" altLang="en-US" dirty="0"/>
              <a:t> </a:t>
            </a:r>
            <a:r>
              <a:rPr kumimoji="1" lang="en-US" altLang="zh-CN" dirty="0"/>
              <a:t>250GB</a:t>
            </a:r>
            <a:r>
              <a:rPr kumimoji="1" lang="zh-CN" altLang="en-US" dirty="0"/>
              <a:t> </a:t>
            </a:r>
            <a:r>
              <a:rPr kumimoji="1" lang="en-US" altLang="zh-CN" dirty="0"/>
              <a:t>RAM</a:t>
            </a:r>
          </a:p>
          <a:p>
            <a:pPr marL="0" indent="0">
              <a:buNone/>
            </a:pPr>
            <a:endParaRPr kumimoji="1"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1C0E56-4B53-C144-A1A3-8CD14F7EAC9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2021/6/1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BB9135B-3168-4740-B04B-EE71CA107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542" y="1408350"/>
            <a:ext cx="4411744" cy="18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11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242BD9-F02A-8641-9583-0657A7DC1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FaasCache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-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Evaluation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07396BF-730B-2E43-850D-14142EA5E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6354452" cy="5507642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Config:</a:t>
            </a:r>
          </a:p>
          <a:p>
            <a:pPr lvl="1"/>
            <a:r>
              <a:rPr kumimoji="1" lang="en-US" altLang="zh-CN" dirty="0"/>
              <a:t>Baseline:</a:t>
            </a:r>
          </a:p>
          <a:p>
            <a:pPr lvl="2"/>
            <a:r>
              <a:rPr kumimoji="1" lang="en-US" altLang="zh-CN" dirty="0"/>
              <a:t>Vanilla</a:t>
            </a:r>
            <a:r>
              <a:rPr kumimoji="1" lang="zh-CN" altLang="en-US" dirty="0"/>
              <a:t> </a:t>
            </a:r>
            <a:r>
              <a:rPr kumimoji="1" lang="en-US" altLang="zh-CN" dirty="0"/>
              <a:t>OpenWhisk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10-min</a:t>
            </a:r>
            <a:r>
              <a:rPr kumimoji="1" lang="zh-CN" altLang="en-US" dirty="0"/>
              <a:t> </a:t>
            </a:r>
            <a:r>
              <a:rPr kumimoji="1" lang="en-US" altLang="zh-CN" dirty="0"/>
              <a:t>TTL</a:t>
            </a:r>
          </a:p>
          <a:p>
            <a:pPr lvl="1"/>
            <a:r>
              <a:rPr kumimoji="1" lang="en-US" altLang="zh-CN" dirty="0"/>
              <a:t>Hardware:</a:t>
            </a:r>
          </a:p>
          <a:p>
            <a:pPr lvl="2"/>
            <a:r>
              <a:rPr kumimoji="1" lang="en-US" altLang="zh-CN" dirty="0"/>
              <a:t>48</a:t>
            </a:r>
            <a:r>
              <a:rPr kumimoji="1" lang="zh-CN" altLang="en-US" dirty="0"/>
              <a:t> </a:t>
            </a:r>
            <a:r>
              <a:rPr kumimoji="1" lang="en-US" altLang="zh-CN" dirty="0"/>
              <a:t>cores</a:t>
            </a:r>
            <a:r>
              <a:rPr kumimoji="1" lang="zh-CN" altLang="en-US" dirty="0"/>
              <a:t> </a:t>
            </a:r>
            <a:r>
              <a:rPr kumimoji="1" lang="en-US" altLang="zh-CN" dirty="0"/>
              <a:t>&amp;</a:t>
            </a:r>
            <a:r>
              <a:rPr kumimoji="1" lang="zh-CN" altLang="en-US" dirty="0"/>
              <a:t> </a:t>
            </a:r>
            <a:r>
              <a:rPr kumimoji="1" lang="en-US" altLang="zh-CN" dirty="0"/>
              <a:t>250GB</a:t>
            </a:r>
            <a:r>
              <a:rPr kumimoji="1" lang="zh-CN" altLang="en-US" dirty="0"/>
              <a:t> </a:t>
            </a:r>
            <a:r>
              <a:rPr kumimoji="1" lang="en-US" altLang="zh-CN" dirty="0"/>
              <a:t>RAM</a:t>
            </a:r>
          </a:p>
          <a:p>
            <a:pPr marL="0" indent="0">
              <a:buNone/>
            </a:pPr>
            <a:endParaRPr kumimoji="1" lang="en-US" altLang="zh-CN" dirty="0"/>
          </a:p>
          <a:p>
            <a:r>
              <a:rPr kumimoji="1" lang="en-US" altLang="zh-CN" dirty="0"/>
              <a:t>Result:</a:t>
            </a:r>
          </a:p>
          <a:p>
            <a:pPr lvl="1"/>
            <a:r>
              <a:rPr kumimoji="1" lang="en-US" altLang="zh-CN" dirty="0"/>
              <a:t>FaasCache</a:t>
            </a:r>
            <a:r>
              <a:rPr kumimoji="1" lang="zh-CN" altLang="en-US" dirty="0"/>
              <a:t> </a:t>
            </a:r>
            <a:r>
              <a:rPr kumimoji="1" lang="en-US" altLang="zh-CN" dirty="0"/>
              <a:t>outperforms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1C0E56-4B53-C144-A1A3-8CD14F7EAC9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2021/6/1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E34F4B1-051E-F74D-80A5-4433DA85E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542" y="3388678"/>
            <a:ext cx="4688767" cy="296767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BB9135B-3168-4740-B04B-EE71CA107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542" y="1408350"/>
            <a:ext cx="4411744" cy="18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80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242BD9-F02A-8641-9583-0657A7DC1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FaasCache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-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Evaluation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07396BF-730B-2E43-850D-14142EA5E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6354452" cy="5507642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Config:</a:t>
            </a:r>
          </a:p>
          <a:p>
            <a:pPr lvl="1"/>
            <a:r>
              <a:rPr kumimoji="1" lang="en-US" altLang="zh-CN" dirty="0"/>
              <a:t>Baseline:</a:t>
            </a:r>
          </a:p>
          <a:p>
            <a:pPr lvl="2"/>
            <a:r>
              <a:rPr kumimoji="1" lang="en-US" altLang="zh-CN" dirty="0"/>
              <a:t>Vanilla</a:t>
            </a:r>
            <a:r>
              <a:rPr kumimoji="1" lang="zh-CN" altLang="en-US" dirty="0"/>
              <a:t> </a:t>
            </a:r>
            <a:r>
              <a:rPr kumimoji="1" lang="en-US" altLang="zh-CN" dirty="0"/>
              <a:t>OpenWhisk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10-min</a:t>
            </a:r>
            <a:r>
              <a:rPr kumimoji="1" lang="zh-CN" altLang="en-US" dirty="0"/>
              <a:t> </a:t>
            </a:r>
            <a:r>
              <a:rPr kumimoji="1" lang="en-US" altLang="zh-CN" dirty="0"/>
              <a:t>TTL</a:t>
            </a:r>
          </a:p>
          <a:p>
            <a:pPr lvl="1"/>
            <a:r>
              <a:rPr kumimoji="1" lang="en-US" altLang="zh-CN" dirty="0"/>
              <a:t>Hardware:</a:t>
            </a:r>
          </a:p>
          <a:p>
            <a:pPr lvl="2"/>
            <a:r>
              <a:rPr kumimoji="1" lang="en-US" altLang="zh-CN" dirty="0"/>
              <a:t>48</a:t>
            </a:r>
            <a:r>
              <a:rPr kumimoji="1" lang="zh-CN" altLang="en-US" dirty="0"/>
              <a:t> </a:t>
            </a:r>
            <a:r>
              <a:rPr kumimoji="1" lang="en-US" altLang="zh-CN" dirty="0"/>
              <a:t>cores</a:t>
            </a:r>
            <a:r>
              <a:rPr kumimoji="1" lang="zh-CN" altLang="en-US" dirty="0"/>
              <a:t> </a:t>
            </a:r>
            <a:r>
              <a:rPr kumimoji="1" lang="en-US" altLang="zh-CN" dirty="0"/>
              <a:t>&amp;</a:t>
            </a:r>
            <a:r>
              <a:rPr kumimoji="1" lang="zh-CN" altLang="en-US" dirty="0"/>
              <a:t> </a:t>
            </a:r>
            <a:r>
              <a:rPr kumimoji="1" lang="en-US" altLang="zh-CN" dirty="0"/>
              <a:t>250GB</a:t>
            </a:r>
            <a:r>
              <a:rPr kumimoji="1" lang="zh-CN" altLang="en-US" dirty="0"/>
              <a:t> </a:t>
            </a:r>
            <a:r>
              <a:rPr kumimoji="1" lang="en-US" altLang="zh-CN" dirty="0"/>
              <a:t>RAM</a:t>
            </a:r>
          </a:p>
          <a:p>
            <a:pPr marL="0" indent="0">
              <a:buNone/>
            </a:pPr>
            <a:endParaRPr kumimoji="1" lang="en-US" altLang="zh-CN" dirty="0"/>
          </a:p>
          <a:p>
            <a:r>
              <a:rPr kumimoji="1" lang="en-US" altLang="zh-CN" dirty="0"/>
              <a:t>Result:</a:t>
            </a:r>
          </a:p>
          <a:p>
            <a:pPr lvl="1"/>
            <a:r>
              <a:rPr kumimoji="1" lang="en-US" altLang="zh-CN" dirty="0"/>
              <a:t>FaasCache</a:t>
            </a:r>
            <a:r>
              <a:rPr kumimoji="1" lang="zh-CN" altLang="en-US" dirty="0"/>
              <a:t> </a:t>
            </a:r>
            <a:r>
              <a:rPr kumimoji="1" lang="en-US" altLang="zh-CN" dirty="0"/>
              <a:t>outperforms</a:t>
            </a:r>
          </a:p>
          <a:p>
            <a:r>
              <a:rPr kumimoji="1" lang="en-US" altLang="zh-CN" dirty="0"/>
              <a:t>Explanation:</a:t>
            </a:r>
          </a:p>
          <a:p>
            <a:pPr lvl="1"/>
            <a:r>
              <a:rPr kumimoji="1" lang="en-US" altLang="zh-CN" dirty="0"/>
              <a:t>Cold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harms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overall</a:t>
            </a:r>
            <a:r>
              <a:rPr kumimoji="1" lang="zh-CN" altLang="en-US" dirty="0"/>
              <a:t> </a:t>
            </a:r>
            <a:r>
              <a:rPr kumimoji="1" lang="en-US" altLang="zh-CN" dirty="0"/>
              <a:t>performance</a:t>
            </a:r>
          </a:p>
          <a:p>
            <a:pPr lvl="1"/>
            <a:r>
              <a:rPr kumimoji="1" lang="en-US" altLang="zh-CN" dirty="0"/>
              <a:t>OpenWhisk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overloaded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drops</a:t>
            </a:r>
            <a:r>
              <a:rPr kumimoji="1" lang="zh-CN" altLang="en-US" dirty="0"/>
              <a:t> </a:t>
            </a:r>
            <a:r>
              <a:rPr kumimoji="1" lang="en-US" altLang="zh-CN" dirty="0"/>
              <a:t>requests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1C0E56-4B53-C144-A1A3-8CD14F7EAC9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2021/6/1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E34F4B1-051E-F74D-80A5-4433DA85E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542" y="3388678"/>
            <a:ext cx="4688767" cy="296767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BB9135B-3168-4740-B04B-EE71CA107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542" y="1408350"/>
            <a:ext cx="4411744" cy="18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33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809157-4AB2-EE46-8B81-0F139B637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Elastic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Provisioning</a:t>
            </a:r>
            <a:endParaRPr kumimoji="1"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758575-C9E9-8A47-B5D7-5488FB54E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scale</a:t>
            </a:r>
            <a:r>
              <a:rPr kumimoji="1" lang="zh-CN" altLang="en-US" dirty="0"/>
              <a:t> </a:t>
            </a:r>
            <a:r>
              <a:rPr kumimoji="1" lang="en-US" altLang="zh-CN" dirty="0"/>
              <a:t>based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on</a:t>
            </a:r>
            <a:r>
              <a:rPr kumimoji="1" lang="zh-CN" altLang="en-US" dirty="0"/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ideal</a:t>
            </a:r>
            <a:r>
              <a:rPr kumimoji="1" lang="zh-CN" altLang="en-US" dirty="0"/>
              <a:t> </a:t>
            </a:r>
            <a:r>
              <a:rPr kumimoji="1" lang="en-US" altLang="zh-CN" dirty="0"/>
              <a:t>cold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rate</a:t>
            </a:r>
          </a:p>
          <a:p>
            <a:pPr lvl="1"/>
            <a:r>
              <a:rPr kumimoji="1" lang="en-US" altLang="zh-CN" dirty="0"/>
              <a:t>cold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ratio</a:t>
            </a:r>
            <a:r>
              <a:rPr kumimoji="1" lang="zh-CN" altLang="en-US" dirty="0"/>
              <a:t> * </a:t>
            </a:r>
            <a:r>
              <a:rPr kumimoji="1" lang="en-US" altLang="zh-CN" dirty="0"/>
              <a:t>invocation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rates</a:t>
            </a:r>
          </a:p>
          <a:p>
            <a:r>
              <a:rPr kumimoji="1" lang="zh-CN" altLang="en-US" dirty="0"/>
              <a:t> </a:t>
            </a:r>
            <a:r>
              <a:rPr kumimoji="1" lang="en-US" altLang="zh-CN" dirty="0"/>
              <a:t>Adjust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server</a:t>
            </a:r>
            <a:r>
              <a:rPr kumimoji="1" lang="zh-CN" altLang="en-US" dirty="0"/>
              <a:t> </a:t>
            </a:r>
            <a:r>
              <a:rPr kumimoji="1" lang="en-US" altLang="zh-CN" dirty="0"/>
              <a:t>size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when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observed</a:t>
            </a:r>
            <a:r>
              <a:rPr kumimoji="1" lang="zh-CN" altLang="en-US" dirty="0"/>
              <a:t> </a:t>
            </a:r>
            <a:r>
              <a:rPr kumimoji="1" lang="en-US" altLang="zh-CN" dirty="0"/>
              <a:t>cold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rate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deviates</a:t>
            </a:r>
            <a:r>
              <a:rPr kumimoji="1" lang="zh-CN" altLang="en-US" dirty="0"/>
              <a:t> </a:t>
            </a:r>
            <a:r>
              <a:rPr kumimoji="1" lang="en-US" altLang="zh-CN" dirty="0"/>
              <a:t>from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ideal</a:t>
            </a:r>
            <a:r>
              <a:rPr kumimoji="1" lang="zh-CN" altLang="en-US" dirty="0"/>
              <a:t> </a:t>
            </a:r>
            <a:r>
              <a:rPr kumimoji="1" lang="en-US" altLang="zh-CN" dirty="0"/>
              <a:t>value</a:t>
            </a:r>
          </a:p>
          <a:p>
            <a:pPr lvl="1"/>
            <a:r>
              <a:rPr kumimoji="1" lang="en-US" altLang="zh-CN" dirty="0"/>
              <a:t>e.g.</a:t>
            </a:r>
            <a:r>
              <a:rPr kumimoji="1" lang="zh-CN" altLang="en-US" dirty="0"/>
              <a:t> </a:t>
            </a:r>
            <a:r>
              <a:rPr kumimoji="1" lang="en-US" altLang="zh-CN" dirty="0"/>
              <a:t>30%</a:t>
            </a:r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745019-81A4-844A-9A81-4F82B7AE354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2021/6/1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3066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809157-4AB2-EE46-8B81-0F139B637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Elastic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Provisioning</a:t>
            </a:r>
            <a:r>
              <a:rPr kumimoji="1" lang="zh-CN" altLang="en-US" b="1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Evaluation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758575-C9E9-8A47-B5D7-5488FB54E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Config</a:t>
            </a:r>
          </a:p>
          <a:p>
            <a:pPr lvl="1"/>
            <a:r>
              <a:rPr kumimoji="1" lang="en-US" altLang="zh-CN" dirty="0"/>
              <a:t>Target</a:t>
            </a:r>
            <a:r>
              <a:rPr kumimoji="1" lang="zh-CN" altLang="en-US" dirty="0"/>
              <a:t> </a:t>
            </a:r>
            <a:r>
              <a:rPr kumimoji="1" lang="en-US" altLang="zh-CN" dirty="0"/>
              <a:t>cold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rate</a:t>
            </a:r>
            <a:r>
              <a:rPr kumimoji="1" lang="zh-CN" altLang="en-US" dirty="0"/>
              <a:t> </a:t>
            </a:r>
            <a:r>
              <a:rPr kumimoji="1" lang="en-US" altLang="zh-CN" dirty="0"/>
              <a:t>=</a:t>
            </a:r>
            <a:r>
              <a:rPr kumimoji="1" lang="zh-CN" altLang="en-US" dirty="0"/>
              <a:t> </a:t>
            </a:r>
            <a:r>
              <a:rPr kumimoji="1" lang="en" altLang="zh-CN" dirty="0"/>
              <a:t>0.0015 misses</a:t>
            </a:r>
            <a:r>
              <a:rPr kumimoji="1" lang="zh-CN" altLang="en-US" dirty="0"/>
              <a:t> </a:t>
            </a:r>
            <a:r>
              <a:rPr kumimoji="1" lang="en-US" altLang="zh-CN" dirty="0"/>
              <a:t>/</a:t>
            </a:r>
            <a:r>
              <a:rPr kumimoji="1" lang="zh-CN" altLang="en-US" dirty="0"/>
              <a:t> </a:t>
            </a:r>
            <a:r>
              <a:rPr kumimoji="1" lang="en-US" altLang="zh-CN" dirty="0"/>
              <a:t>second</a:t>
            </a:r>
          </a:p>
          <a:p>
            <a:pPr lvl="1"/>
            <a:r>
              <a:rPr kumimoji="1" lang="en-US" altLang="zh-CN" dirty="0"/>
              <a:t>Resizing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if</a:t>
            </a:r>
            <a:r>
              <a:rPr kumimoji="1" lang="zh-CN" altLang="en-US" dirty="0"/>
              <a:t> </a:t>
            </a:r>
            <a:r>
              <a:rPr kumimoji="1" lang="en-US" altLang="zh-CN" dirty="0"/>
              <a:t>error</a:t>
            </a:r>
            <a:r>
              <a:rPr kumimoji="1" lang="zh-CN" altLang="en-US" dirty="0"/>
              <a:t> </a:t>
            </a:r>
            <a:r>
              <a:rPr kumimoji="1" lang="en-US" altLang="zh-CN" dirty="0"/>
              <a:t>exceeds</a:t>
            </a:r>
            <a:r>
              <a:rPr kumimoji="1" lang="zh-CN" altLang="en-US" dirty="0"/>
              <a:t> </a:t>
            </a:r>
            <a:r>
              <a:rPr kumimoji="1" lang="en-US" altLang="zh-CN" dirty="0"/>
              <a:t>30%</a:t>
            </a:r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745019-81A4-844A-9A81-4F82B7AE354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2021/6/1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57109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809157-4AB2-EE46-8B81-0F139B637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Elastic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Provisioning</a:t>
            </a:r>
            <a:r>
              <a:rPr kumimoji="1" lang="zh-CN" altLang="en-US" b="1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Evaluation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758575-C9E9-8A47-B5D7-5488FB54E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Config</a:t>
            </a:r>
          </a:p>
          <a:p>
            <a:pPr lvl="1"/>
            <a:r>
              <a:rPr kumimoji="1" lang="en-US" altLang="zh-CN" dirty="0"/>
              <a:t>Target</a:t>
            </a:r>
            <a:r>
              <a:rPr kumimoji="1" lang="zh-CN" altLang="en-US" dirty="0"/>
              <a:t> </a:t>
            </a:r>
            <a:r>
              <a:rPr kumimoji="1" lang="en-US" altLang="zh-CN" dirty="0"/>
              <a:t>cold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rate</a:t>
            </a:r>
            <a:r>
              <a:rPr kumimoji="1" lang="zh-CN" altLang="en-US" dirty="0"/>
              <a:t> </a:t>
            </a:r>
            <a:r>
              <a:rPr kumimoji="1" lang="en-US" altLang="zh-CN" dirty="0"/>
              <a:t>=</a:t>
            </a:r>
            <a:r>
              <a:rPr kumimoji="1" lang="zh-CN" altLang="en-US" dirty="0"/>
              <a:t> </a:t>
            </a:r>
            <a:r>
              <a:rPr kumimoji="1" lang="en" altLang="zh-CN" dirty="0"/>
              <a:t>0.0015 misses</a:t>
            </a:r>
            <a:r>
              <a:rPr kumimoji="1" lang="zh-CN" altLang="en-US" dirty="0"/>
              <a:t> </a:t>
            </a:r>
            <a:r>
              <a:rPr kumimoji="1" lang="en-US" altLang="zh-CN" dirty="0"/>
              <a:t>/</a:t>
            </a:r>
            <a:r>
              <a:rPr kumimoji="1" lang="zh-CN" altLang="en-US" dirty="0"/>
              <a:t> </a:t>
            </a:r>
            <a:r>
              <a:rPr kumimoji="1" lang="en-US" altLang="zh-CN" dirty="0"/>
              <a:t>second</a:t>
            </a:r>
          </a:p>
          <a:p>
            <a:pPr lvl="1"/>
            <a:r>
              <a:rPr kumimoji="1" lang="en-US" altLang="zh-CN" dirty="0"/>
              <a:t>Resizing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if</a:t>
            </a:r>
            <a:r>
              <a:rPr kumimoji="1" lang="zh-CN" altLang="en-US" dirty="0"/>
              <a:t> </a:t>
            </a:r>
            <a:r>
              <a:rPr kumimoji="1" lang="en-US" altLang="zh-CN" dirty="0"/>
              <a:t>error</a:t>
            </a:r>
            <a:r>
              <a:rPr kumimoji="1" lang="zh-CN" altLang="en-US" dirty="0"/>
              <a:t> </a:t>
            </a:r>
            <a:r>
              <a:rPr kumimoji="1" lang="en-US" altLang="zh-CN" dirty="0"/>
              <a:t>exceeds</a:t>
            </a:r>
            <a:r>
              <a:rPr kumimoji="1" lang="zh-CN" altLang="en-US" dirty="0"/>
              <a:t> </a:t>
            </a:r>
            <a:r>
              <a:rPr kumimoji="1" lang="en-US" altLang="zh-CN" dirty="0"/>
              <a:t>30%</a:t>
            </a:r>
          </a:p>
          <a:p>
            <a:r>
              <a:rPr kumimoji="1" lang="en-US" altLang="zh-CN" dirty="0"/>
              <a:t>Result</a:t>
            </a:r>
          </a:p>
          <a:p>
            <a:pPr lvl="1"/>
            <a:r>
              <a:rPr kumimoji="1" lang="en-US" altLang="zh-CN" dirty="0"/>
              <a:t>saves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average</a:t>
            </a:r>
            <a:r>
              <a:rPr kumimoji="1" lang="zh-CN" altLang="en-US" dirty="0"/>
              <a:t> </a:t>
            </a:r>
            <a:r>
              <a:rPr kumimoji="1" lang="en-US" altLang="zh-CN" dirty="0"/>
              <a:t>server</a:t>
            </a:r>
            <a:r>
              <a:rPr kumimoji="1" lang="zh-CN" altLang="en-US" dirty="0"/>
              <a:t> </a:t>
            </a:r>
            <a:r>
              <a:rPr kumimoji="1" lang="en-US" altLang="zh-CN" dirty="0"/>
              <a:t>size</a:t>
            </a:r>
            <a:r>
              <a:rPr kumimoji="1" lang="zh-CN" altLang="en-US" dirty="0"/>
              <a:t> </a:t>
            </a:r>
            <a:r>
              <a:rPr kumimoji="1" lang="en-US" altLang="zh-CN" dirty="0"/>
              <a:t>by</a:t>
            </a:r>
            <a:r>
              <a:rPr kumimoji="1" lang="zh-CN" altLang="en-US" dirty="0"/>
              <a:t> </a:t>
            </a:r>
            <a:r>
              <a:rPr kumimoji="1" lang="en-US" altLang="zh-CN" dirty="0"/>
              <a:t>30%</a:t>
            </a:r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745019-81A4-844A-9A81-4F82B7AE354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2021/6/1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932FDC6-9922-2041-B6D5-41F0800C7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013" y="3389696"/>
            <a:ext cx="4939973" cy="339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00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FBA8AA-57A9-6941-91C2-BCC8F4E35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Insight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6A5141-5203-7C4D-BED2-0827FE6A0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kumimoji="1" lang="en-US" altLang="zh-CN" sz="3600" dirty="0"/>
          </a:p>
          <a:p>
            <a:pPr marL="0" indent="0" algn="ctr">
              <a:buNone/>
            </a:pPr>
            <a:endParaRPr kumimoji="1" lang="en-US" altLang="zh-CN" sz="3600" dirty="0"/>
          </a:p>
          <a:p>
            <a:pPr marL="0" indent="0" algn="ctr">
              <a:buNone/>
            </a:pPr>
            <a:endParaRPr kumimoji="1" lang="en-US" altLang="zh-CN" sz="3600" dirty="0"/>
          </a:p>
          <a:p>
            <a:pPr marL="0" indent="0" algn="ctr">
              <a:buNone/>
            </a:pPr>
            <a:r>
              <a:rPr kumimoji="1" lang="en-US" altLang="zh-CN" sz="3600" dirty="0"/>
              <a:t>Keeping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functions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alive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≈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keeping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objects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in</a:t>
            </a:r>
            <a:r>
              <a:rPr kumimoji="1" lang="zh-CN" altLang="en-US" sz="3600" dirty="0"/>
              <a:t>  </a:t>
            </a:r>
            <a:r>
              <a:rPr kumimoji="1" lang="en-US" altLang="zh-CN" sz="3600" dirty="0"/>
              <a:t>cache</a:t>
            </a:r>
            <a:endParaRPr kumimoji="1" lang="zh-CN" altLang="en-US" sz="36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036183-0AF9-EF4E-A3F2-CEF9656EC1F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2021/6/1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65786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4297FF-48E6-994B-9C2E-12BCD6C53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/>
              <a:t>Thoughts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18244D-67EA-0348-86D5-2EEB8A5DE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noticed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default</a:t>
            </a:r>
            <a:r>
              <a:rPr kumimoji="1" lang="zh-CN" altLang="en-US" dirty="0"/>
              <a:t> </a:t>
            </a:r>
            <a:r>
              <a:rPr kumimoji="1" lang="en-US" altLang="zh-CN" dirty="0"/>
              <a:t>10min-TTL</a:t>
            </a:r>
            <a:r>
              <a:rPr kumimoji="1" lang="zh-CN" altLang="en-US" dirty="0"/>
              <a:t> </a:t>
            </a:r>
            <a:r>
              <a:rPr kumimoji="1" lang="en-US" altLang="zh-CN" dirty="0"/>
              <a:t>policy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OpenWhisk</a:t>
            </a:r>
          </a:p>
          <a:p>
            <a:pPr lvl="1"/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knew</a:t>
            </a:r>
            <a:r>
              <a:rPr kumimoji="1" lang="zh-CN" altLang="en-US" dirty="0"/>
              <a:t> </a:t>
            </a:r>
            <a:r>
              <a:rPr kumimoji="1" lang="en-US" altLang="zh-CN" dirty="0"/>
              <a:t>it’s</a:t>
            </a:r>
            <a:r>
              <a:rPr kumimoji="1" lang="zh-CN" altLang="en-US" dirty="0"/>
              <a:t> </a:t>
            </a:r>
            <a:r>
              <a:rPr kumimoji="1" lang="en-US" altLang="zh-CN" dirty="0"/>
              <a:t>unintelligent</a:t>
            </a:r>
          </a:p>
          <a:p>
            <a:pPr lvl="1"/>
            <a:r>
              <a:rPr kumimoji="1" lang="en-US" altLang="zh-CN" dirty="0"/>
              <a:t>but</a:t>
            </a:r>
            <a:r>
              <a:rPr kumimoji="1" lang="zh-CN" altLang="en-US" dirty="0"/>
              <a:t> </a:t>
            </a:r>
            <a:r>
              <a:rPr kumimoji="1" lang="en-US" altLang="zh-CN" dirty="0"/>
              <a:t>didn’t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think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caching</a:t>
            </a:r>
          </a:p>
          <a:p>
            <a:r>
              <a:rPr kumimoji="1" lang="en-US" altLang="zh-CN" dirty="0"/>
              <a:t>Great</a:t>
            </a:r>
            <a:r>
              <a:rPr kumimoji="1" lang="zh-CN" altLang="en-US" dirty="0"/>
              <a:t> </a:t>
            </a:r>
            <a:r>
              <a:rPr kumimoji="1" lang="en-US" altLang="zh-CN" dirty="0"/>
              <a:t>idea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finally</a:t>
            </a:r>
            <a:r>
              <a:rPr kumimoji="1" lang="zh-CN" altLang="en-US" dirty="0"/>
              <a:t> </a:t>
            </a:r>
            <a:r>
              <a:rPr kumimoji="1" lang="en-US" altLang="zh-CN" dirty="0"/>
              <a:t>100</a:t>
            </a:r>
            <a:r>
              <a:rPr kumimoji="1" lang="zh-CN" altLang="en-US" dirty="0"/>
              <a:t> </a:t>
            </a:r>
            <a:r>
              <a:rPr kumimoji="1" lang="en-US" altLang="zh-CN" dirty="0"/>
              <a:t>lines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Scala</a:t>
            </a:r>
          </a:p>
          <a:p>
            <a:pPr lvl="1"/>
            <a:r>
              <a:rPr kumimoji="1" lang="en-US" altLang="zh-CN" dirty="0"/>
              <a:t>2000</a:t>
            </a:r>
            <a:r>
              <a:rPr kumimoji="1" lang="zh-CN" altLang="en-US" dirty="0"/>
              <a:t> </a:t>
            </a:r>
            <a:r>
              <a:rPr kumimoji="1" lang="en-US" altLang="zh-CN" dirty="0"/>
              <a:t>lines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Python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simulating</a:t>
            </a:r>
          </a:p>
          <a:p>
            <a:r>
              <a:rPr kumimoji="1" lang="en-US" altLang="zh-CN" dirty="0"/>
              <a:t>Broaden</a:t>
            </a:r>
            <a:r>
              <a:rPr kumimoji="1" lang="zh-CN" altLang="en-US" dirty="0"/>
              <a:t> </a:t>
            </a:r>
            <a:r>
              <a:rPr kumimoji="1" lang="en-US" altLang="zh-CN" dirty="0"/>
              <a:t>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research</a:t>
            </a:r>
            <a:r>
              <a:rPr kumimoji="1" lang="zh-CN" altLang="en-US" dirty="0"/>
              <a:t> </a:t>
            </a:r>
            <a:r>
              <a:rPr kumimoji="1" lang="en-US" altLang="zh-CN" dirty="0"/>
              <a:t>scope</a:t>
            </a:r>
          </a:p>
          <a:p>
            <a:pPr lvl="1"/>
            <a:r>
              <a:rPr kumimoji="1" lang="en-US" altLang="zh-CN" dirty="0"/>
              <a:t>Reading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Group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perfect</a:t>
            </a:r>
            <a:r>
              <a:rPr kumimoji="1" lang="zh-CN" altLang="en-US" dirty="0"/>
              <a:t> </a:t>
            </a:r>
            <a:r>
              <a:rPr kumimoji="1" lang="en-US" altLang="zh-CN" dirty="0"/>
              <a:t>choice!</a:t>
            </a:r>
          </a:p>
          <a:p>
            <a:endParaRPr kumimoji="1"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78084D-0517-1440-9E09-98A93A6DF1E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2021/6/1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57360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5E6932-AC9D-5540-9A24-0A5FA84AC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/>
          <a:p>
            <a:r>
              <a:rPr kumimoji="1" lang="en-US" altLang="zh-CN" dirty="0"/>
              <a:t>Serverless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Computing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=</a:t>
            </a:r>
            <a:r>
              <a:rPr kumimoji="1" lang="zh-CN" altLang="en-US" dirty="0"/>
              <a:t> </a:t>
            </a:r>
            <a:r>
              <a:rPr kumimoji="1" lang="en-US" altLang="zh-CN" dirty="0"/>
              <a:t>FaaS(Function-as-a-Service)</a:t>
            </a:r>
            <a:r>
              <a:rPr kumimoji="1" lang="zh-CN" altLang="en-US" dirty="0"/>
              <a:t> </a:t>
            </a:r>
            <a:r>
              <a:rPr kumimoji="1" lang="en-US" altLang="zh-CN" dirty="0"/>
              <a:t>+</a:t>
            </a:r>
            <a:r>
              <a:rPr kumimoji="1" lang="zh-CN" altLang="en-US" dirty="0"/>
              <a:t> </a:t>
            </a:r>
            <a:r>
              <a:rPr kumimoji="1" lang="en-US" altLang="zh-CN" dirty="0"/>
              <a:t>other</a:t>
            </a:r>
            <a:r>
              <a:rPr kumimoji="1" lang="zh-CN" altLang="en-US" dirty="0"/>
              <a:t> </a:t>
            </a:r>
            <a:r>
              <a:rPr kumimoji="1" lang="en-US" altLang="zh-CN" dirty="0"/>
              <a:t>services</a:t>
            </a:r>
          </a:p>
          <a:p>
            <a:r>
              <a:rPr kumimoji="1" lang="en-US" altLang="zh-CN" dirty="0"/>
              <a:t>Work</a:t>
            </a:r>
            <a:r>
              <a:rPr kumimoji="1" lang="zh-CN" altLang="en-US" dirty="0"/>
              <a:t> </a:t>
            </a:r>
            <a:r>
              <a:rPr kumimoji="1" lang="en-US" altLang="zh-CN" dirty="0"/>
              <a:t>Flow:</a:t>
            </a:r>
          </a:p>
          <a:p>
            <a:pPr lvl="1"/>
            <a:r>
              <a:rPr kumimoji="1" lang="en-US" altLang="zh-CN" dirty="0"/>
              <a:t>Step</a:t>
            </a:r>
            <a:r>
              <a:rPr kumimoji="1" lang="zh-CN" altLang="en-US" dirty="0"/>
              <a:t> </a:t>
            </a:r>
            <a:r>
              <a:rPr kumimoji="1" lang="en-US" altLang="zh-CN" dirty="0"/>
              <a:t>1: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User</a:t>
            </a:r>
            <a:r>
              <a:rPr kumimoji="1" lang="zh-CN" altLang="en-US" dirty="0"/>
              <a:t> </a:t>
            </a:r>
            <a:r>
              <a:rPr kumimoji="1" lang="en-US" altLang="zh-CN" dirty="0"/>
              <a:t>upload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code</a:t>
            </a:r>
            <a:r>
              <a:rPr kumimoji="1" lang="zh-CN" altLang="en-US" dirty="0"/>
              <a:t> </a:t>
            </a:r>
            <a:r>
              <a:rPr kumimoji="1" lang="en-US" altLang="zh-CN" dirty="0"/>
              <a:t>package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2021/6/1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>
                <a:sym typeface="+mn-ea"/>
              </a:rPr>
              <a:t>Background</a:t>
            </a:r>
            <a:r>
              <a:rPr kumimoji="1" lang="zh-CN" altLang="en-US" b="1" dirty="0">
                <a:sym typeface="+mn-ea"/>
              </a:rPr>
              <a:t> </a:t>
            </a:r>
            <a:r>
              <a:rPr kumimoji="1" lang="en-US" altLang="zh-CN" dirty="0">
                <a:sym typeface="+mn-ea"/>
              </a:rPr>
              <a:t>-</a:t>
            </a:r>
            <a:r>
              <a:rPr kumimoji="1" lang="zh-CN" altLang="en-US" b="1" dirty="0">
                <a:sym typeface="+mn-ea"/>
              </a:rPr>
              <a:t> </a:t>
            </a:r>
            <a:r>
              <a:rPr kumimoji="1" lang="en-US" altLang="zh-CN" dirty="0">
                <a:sym typeface="+mn-ea"/>
              </a:rPr>
              <a:t>Serverless</a:t>
            </a:r>
            <a:endParaRPr kumimoji="1"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9108875-F4F6-3B4A-A5D2-F6D0B083167C}"/>
              </a:ext>
            </a:extLst>
          </p:cNvPr>
          <p:cNvSpPr/>
          <p:nvPr/>
        </p:nvSpPr>
        <p:spPr>
          <a:xfrm>
            <a:off x="9455843" y="2024529"/>
            <a:ext cx="2088223" cy="1480675"/>
          </a:xfrm>
          <a:prstGeom prst="rect">
            <a:avLst/>
          </a:prstGeom>
          <a:solidFill>
            <a:srgbClr val="B0DFC6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kumimoji="1" lang="en-US" altLang="zh-CN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Code</a:t>
            </a:r>
            <a:r>
              <a:rPr kumimoji="1" lang="zh-CN" altLang="en-US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Package:</a:t>
            </a:r>
          </a:p>
          <a:p>
            <a:r>
              <a:rPr kumimoji="1" lang="zh-CN" altLang="en-US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├─  </a:t>
            </a:r>
            <a:r>
              <a:rPr kumimoji="1" lang="en-US" altLang="zh-CN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app.js:</a:t>
            </a:r>
          </a:p>
          <a:p>
            <a:r>
              <a:rPr kumimoji="1" lang="zh-CN" altLang="en-US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1" lang="en-US" altLang="zh-CN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r>
              <a:rPr kumimoji="1" lang="zh-CN" altLang="en-US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1" lang="en-US" altLang="zh-CN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function</a:t>
            </a:r>
            <a:r>
              <a:rPr kumimoji="1" lang="zh-CN" altLang="en-US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handler():</a:t>
            </a:r>
          </a:p>
          <a:p>
            <a:r>
              <a:rPr kumimoji="1" lang="zh-CN" altLang="en-US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1" lang="en-US" altLang="zh-CN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r>
              <a:rPr kumimoji="1" lang="zh-CN" altLang="en-US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├─  </a:t>
            </a:r>
            <a:r>
              <a:rPr kumimoji="1" lang="en-US" altLang="zh-CN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pakcage.json</a:t>
            </a:r>
          </a:p>
          <a:p>
            <a:r>
              <a:rPr kumimoji="1" lang="zh-CN" altLang="en-US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├─  </a:t>
            </a:r>
            <a:r>
              <a:rPr kumimoji="1" lang="en-US" altLang="zh-CN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node_modules/</a:t>
            </a:r>
            <a:endParaRPr kumimoji="1" lang="zh-CN" altLang="en-US" sz="1200" noProof="1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6F7356E2-C465-D249-905B-DFC57B37D3E4}"/>
              </a:ext>
            </a:extLst>
          </p:cNvPr>
          <p:cNvCxnSpPr/>
          <p:nvPr/>
        </p:nvCxnSpPr>
        <p:spPr>
          <a:xfrm>
            <a:off x="5391150" y="6858000"/>
            <a:ext cx="914400" cy="9144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矩形 66">
            <a:extLst>
              <a:ext uri="{FF2B5EF4-FFF2-40B4-BE49-F238E27FC236}">
                <a16:creationId xmlns:a16="http://schemas.microsoft.com/office/drawing/2014/main" id="{2A919925-6EEF-FB49-A145-ACCE68FB4C89}"/>
              </a:ext>
            </a:extLst>
          </p:cNvPr>
          <p:cNvSpPr/>
          <p:nvPr/>
        </p:nvSpPr>
        <p:spPr>
          <a:xfrm>
            <a:off x="9798902" y="3521633"/>
            <a:ext cx="14021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Code</a:t>
            </a:r>
            <a:r>
              <a:rPr kumimoji="1" lang="zh-CN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Package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898392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94661" y="1713962"/>
            <a:ext cx="11105948" cy="144655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FaasCache: Keeping Serverless Computing Alive with Greedy-Dual Caching</a:t>
            </a:r>
            <a:r>
              <a:rPr lang="en-US" altLang="zh-C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 </a:t>
            </a:r>
            <a:endParaRPr lang="zh-CN" dirty="0"/>
          </a:p>
        </p:txBody>
      </p:sp>
      <p:sp>
        <p:nvSpPr>
          <p:cNvPr id="14" name="文本框 13"/>
          <p:cNvSpPr txBox="1"/>
          <p:nvPr/>
        </p:nvSpPr>
        <p:spPr>
          <a:xfrm>
            <a:off x="3017135" y="3675878"/>
            <a:ext cx="6157562" cy="15081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zh-CN" sz="2800" b="1" dirty="0">
                <a:latin typeface="Gill Sans MT"/>
                <a:ea typeface="华文新魏"/>
              </a:rPr>
              <a:t>Thanks!</a:t>
            </a:r>
            <a:endParaRPr lang="en-US" altLang="zh-CN" sz="2800" b="1" dirty="0">
              <a:latin typeface="Gill Sans MT" panose="020B0502020104020203" pitchFamily="34" charset="0"/>
              <a:ea typeface="华文新魏" panose="02010800040101010101" pitchFamily="2" charset="-122"/>
            </a:endParaRPr>
          </a:p>
          <a:p>
            <a:pPr algn="ctr"/>
            <a:r>
              <a:rPr lang="en-US" altLang="zh-CN" sz="3200" i="1" dirty="0">
                <a:latin typeface="Gill Sans MT"/>
                <a:ea typeface="华文新魏"/>
              </a:rPr>
              <a:t>Shared</a:t>
            </a:r>
            <a:r>
              <a:rPr lang="zh-CN" altLang="en-US" sz="3200" i="1" dirty="0">
                <a:latin typeface="Gill Sans MT"/>
                <a:ea typeface="华文新魏"/>
              </a:rPr>
              <a:t> </a:t>
            </a:r>
            <a:r>
              <a:rPr lang="en-US" altLang="zh-CN" sz="3200" i="1" dirty="0">
                <a:latin typeface="Gill Sans MT"/>
                <a:ea typeface="华文新魏"/>
              </a:rPr>
              <a:t>by</a:t>
            </a:r>
            <a:r>
              <a:rPr lang="zh-CN" altLang="en-US" sz="3200" i="1" dirty="0">
                <a:latin typeface="Gill Sans MT"/>
                <a:ea typeface="华文新魏"/>
              </a:rPr>
              <a:t> </a:t>
            </a:r>
            <a:r>
              <a:rPr lang="en-US" altLang="zh-CN" sz="3200" i="1" dirty="0">
                <a:latin typeface="Gill Sans MT"/>
                <a:ea typeface="华文新魏"/>
              </a:rPr>
              <a:t>Zevin</a:t>
            </a:r>
            <a:r>
              <a:rPr lang="zh-CN" altLang="en-US" sz="3200" i="1" dirty="0">
                <a:latin typeface="Gill Sans MT"/>
                <a:ea typeface="华文新魏"/>
              </a:rPr>
              <a:t> </a:t>
            </a:r>
            <a:r>
              <a:rPr lang="en-US" altLang="zh-CN" sz="3200" i="1" dirty="0">
                <a:latin typeface="Gill Sans MT"/>
                <a:ea typeface="华文新魏"/>
              </a:rPr>
              <a:t>King</a:t>
            </a:r>
            <a:r>
              <a:rPr lang="zh-CN" altLang="en-US" sz="3200" i="1" dirty="0">
                <a:latin typeface="Gill Sans MT"/>
                <a:ea typeface="华文新魏"/>
              </a:rPr>
              <a:t> </a:t>
            </a:r>
            <a:r>
              <a:rPr lang="en-US" altLang="zh-CN" sz="3200" i="1" dirty="0">
                <a:latin typeface="Gill Sans MT"/>
                <a:ea typeface="华文新魏"/>
              </a:rPr>
              <a:t>and</a:t>
            </a:r>
            <a:r>
              <a:rPr lang="zh-CN" altLang="en-US" sz="3200" i="1" dirty="0">
                <a:latin typeface="Gill Sans MT"/>
                <a:ea typeface="华文新魏"/>
              </a:rPr>
              <a:t> </a:t>
            </a:r>
            <a:r>
              <a:rPr lang="en-US" sz="3200" i="1" dirty="0">
                <a:latin typeface="Gill Sans MT"/>
                <a:ea typeface="华文新魏"/>
              </a:rPr>
              <a:t>Ziyue Qiu</a:t>
            </a:r>
            <a:endParaRPr lang="en-US" altLang="zh-CN" sz="3200" i="1" dirty="0">
              <a:latin typeface="Gill Sans MT"/>
              <a:ea typeface="华文新魏"/>
            </a:endParaRPr>
          </a:p>
          <a:p>
            <a:pPr algn="ctr"/>
            <a:r>
              <a:rPr lang="en-US" altLang="zh-CN" sz="3200" i="1" dirty="0">
                <a:latin typeface="Gill Sans MT"/>
                <a:ea typeface="华文新魏"/>
              </a:rPr>
              <a:t>May 26</a:t>
            </a:r>
          </a:p>
        </p:txBody>
      </p:sp>
    </p:spTree>
    <p:extLst>
      <p:ext uri="{BB962C8B-B14F-4D97-AF65-F5344CB8AC3E}">
        <p14:creationId xmlns:p14="http://schemas.microsoft.com/office/powerpoint/2010/main" val="287287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94661" y="1713962"/>
            <a:ext cx="11105948" cy="144655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FaasCache: Keeping Serverless Computing Alive with Greedy-Dual Caching</a:t>
            </a:r>
            <a:r>
              <a:rPr lang="en-US" altLang="zh-C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 </a:t>
            </a:r>
            <a:endParaRPr lang="zh-CN" dirty="0"/>
          </a:p>
        </p:txBody>
      </p:sp>
      <p:sp>
        <p:nvSpPr>
          <p:cNvPr id="14" name="文本框 13"/>
          <p:cNvSpPr txBox="1"/>
          <p:nvPr/>
        </p:nvSpPr>
        <p:spPr>
          <a:xfrm>
            <a:off x="3017135" y="3675878"/>
            <a:ext cx="6157562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altLang="zh-CN" sz="2800" b="1" dirty="0">
              <a:latin typeface="Gill Sans MT"/>
              <a:ea typeface="华文新魏"/>
            </a:endParaRPr>
          </a:p>
          <a:p>
            <a:pPr algn="ctr"/>
            <a:r>
              <a:rPr lang="en-US" altLang="zh-CN" sz="2800" b="1" dirty="0">
                <a:latin typeface="Gill Sans MT"/>
                <a:ea typeface="华文新魏"/>
              </a:rPr>
              <a:t>Follow</a:t>
            </a:r>
            <a:r>
              <a:rPr lang="zh-CN" altLang="en-US" sz="2800" b="1" dirty="0">
                <a:latin typeface="Gill Sans MT"/>
                <a:ea typeface="华文新魏"/>
              </a:rPr>
              <a:t> </a:t>
            </a:r>
            <a:r>
              <a:rPr lang="en-US" altLang="zh-CN" sz="2800" b="1" dirty="0">
                <a:latin typeface="Gill Sans MT"/>
                <a:ea typeface="华文新魏"/>
              </a:rPr>
              <a:t>Up</a:t>
            </a:r>
            <a:endParaRPr lang="en-US" altLang="zh-CN" sz="2800" b="1" dirty="0">
              <a:latin typeface="Gill Sans MT" panose="020B0502020104020203" pitchFamily="34" charset="0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4995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E079F0-72CE-B540-A151-0C2E1E363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/>
              <a:t>Follow</a:t>
            </a:r>
            <a:r>
              <a:rPr kumimoji="1" lang="zh-CN" altLang="en-US" dirty="0"/>
              <a:t> </a:t>
            </a:r>
            <a:r>
              <a:rPr kumimoji="1" lang="en-US" altLang="zh-CN" dirty="0"/>
              <a:t>Up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474ACB-E07C-0E47-988C-FDEE44FA6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6"/>
            <a:ext cx="10515600" cy="5893973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Reuse-distance:</a:t>
            </a:r>
          </a:p>
          <a:p>
            <a:pPr lvl="1"/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sequence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ABCBCA,</a:t>
            </a:r>
          </a:p>
          <a:p>
            <a:pPr lvl="2"/>
            <a:r>
              <a:rPr kumimoji="1" lang="en-US" altLang="zh-CN" dirty="0"/>
              <a:t>Reuse-distance(A)</a:t>
            </a:r>
            <a:r>
              <a:rPr kumimoji="1" lang="zh-CN" altLang="en-US" dirty="0"/>
              <a:t> </a:t>
            </a:r>
            <a:r>
              <a:rPr kumimoji="1" lang="en-US" altLang="zh-CN" dirty="0"/>
              <a:t>=</a:t>
            </a:r>
            <a:r>
              <a:rPr kumimoji="1" lang="zh-CN" altLang="en-US" dirty="0"/>
              <a:t> </a:t>
            </a:r>
            <a:r>
              <a:rPr kumimoji="1" lang="en-US" altLang="zh-CN" dirty="0"/>
              <a:t>size(B) + size(C)</a:t>
            </a:r>
          </a:p>
          <a:p>
            <a:pPr lvl="1"/>
            <a:r>
              <a:rPr kumimoji="1" lang="en-US" altLang="zh-CN" dirty="0"/>
              <a:t>Hit</a:t>
            </a:r>
            <a:r>
              <a:rPr kumimoji="1" lang="zh-CN" altLang="en-US" dirty="0"/>
              <a:t> </a:t>
            </a:r>
            <a:r>
              <a:rPr kumimoji="1" lang="en-US" altLang="zh-CN" dirty="0"/>
              <a:t>Ratio:</a:t>
            </a:r>
          </a:p>
          <a:p>
            <a:pPr lvl="4"/>
            <a:endParaRPr kumimoji="1" lang="en-US" altLang="zh-CN" dirty="0"/>
          </a:p>
          <a:p>
            <a:pPr lvl="4"/>
            <a:endParaRPr kumimoji="1" lang="en-US" altLang="zh-CN" dirty="0"/>
          </a:p>
          <a:p>
            <a:pPr lvl="4"/>
            <a:endParaRPr kumimoji="1" lang="en-US" altLang="zh-CN" dirty="0"/>
          </a:p>
          <a:p>
            <a:r>
              <a:rPr kumimoji="1" lang="en-US" altLang="zh-CN" dirty="0"/>
              <a:t>Hit</a:t>
            </a:r>
            <a:r>
              <a:rPr kumimoji="1" lang="zh-CN" altLang="en-US" dirty="0"/>
              <a:t> </a:t>
            </a:r>
            <a:r>
              <a:rPr kumimoji="1" lang="en-US" altLang="zh-CN" dirty="0"/>
              <a:t>ratio</a:t>
            </a:r>
            <a:r>
              <a:rPr kumimoji="1" lang="zh-CN" altLang="en-US" dirty="0"/>
              <a:t> </a:t>
            </a:r>
            <a:r>
              <a:rPr kumimoji="1" lang="en-US" altLang="zh-CN" dirty="0"/>
              <a:t>curve:</a:t>
            </a:r>
          </a:p>
          <a:p>
            <a:pPr lvl="1"/>
            <a:r>
              <a:rPr kumimoji="1" lang="en-US" altLang="zh-CN" dirty="0"/>
              <a:t>Used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server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provisioning</a:t>
            </a:r>
          </a:p>
          <a:p>
            <a:pPr lvl="1"/>
            <a:r>
              <a:rPr kumimoji="1" lang="en-US" altLang="zh-CN" dirty="0"/>
              <a:t>Choice</a:t>
            </a:r>
            <a:r>
              <a:rPr kumimoji="1" lang="zh-CN" altLang="en-US" dirty="0"/>
              <a:t> </a:t>
            </a:r>
            <a:r>
              <a:rPr kumimoji="1" lang="en-US" altLang="zh-CN" dirty="0"/>
              <a:t>A:</a:t>
            </a:r>
            <a:r>
              <a:rPr kumimoji="1" lang="zh-CN" altLang="en-US" dirty="0"/>
              <a:t> </a:t>
            </a:r>
            <a:r>
              <a:rPr kumimoji="1" lang="en-US" altLang="zh-CN" dirty="0"/>
              <a:t>target</a:t>
            </a:r>
            <a:r>
              <a:rPr kumimoji="1" lang="zh-CN" altLang="en-US" dirty="0"/>
              <a:t> </a:t>
            </a:r>
            <a:r>
              <a:rPr kumimoji="1" lang="en-US" altLang="zh-CN" dirty="0"/>
              <a:t>hit</a:t>
            </a:r>
            <a:r>
              <a:rPr kumimoji="1" lang="zh-CN" altLang="en-US" dirty="0"/>
              <a:t> </a:t>
            </a:r>
            <a:r>
              <a:rPr kumimoji="1" lang="en-US" altLang="zh-CN" dirty="0"/>
              <a:t>ratio(e.g.,</a:t>
            </a:r>
            <a:r>
              <a:rPr kumimoji="1" lang="zh-CN" altLang="en-US" dirty="0"/>
              <a:t> </a:t>
            </a:r>
            <a:r>
              <a:rPr kumimoji="1" lang="en-US" altLang="zh-CN" dirty="0"/>
              <a:t>90%)</a:t>
            </a:r>
          </a:p>
          <a:p>
            <a:pPr lvl="1"/>
            <a:r>
              <a:rPr kumimoji="1" lang="en-US" altLang="zh-CN" dirty="0"/>
              <a:t>Choice</a:t>
            </a:r>
            <a:r>
              <a:rPr kumimoji="1" lang="zh-CN" altLang="en-US" dirty="0"/>
              <a:t> </a:t>
            </a:r>
            <a:r>
              <a:rPr kumimoji="1" lang="en-US" altLang="zh-CN" dirty="0"/>
              <a:t>B: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proper</a:t>
            </a:r>
            <a:r>
              <a:rPr kumimoji="1" lang="zh-CN" altLang="en-US" dirty="0"/>
              <a:t> </a:t>
            </a:r>
            <a:r>
              <a:rPr kumimoji="1" lang="en-US" altLang="zh-CN" dirty="0"/>
              <a:t>slope(indicates</a:t>
            </a:r>
            <a:r>
              <a:rPr kumimoji="1" lang="zh-CN" altLang="en-US" dirty="0"/>
              <a:t> </a:t>
            </a:r>
            <a:r>
              <a:rPr kumimoji="1" lang="en-US" altLang="zh-CN" dirty="0"/>
              <a:t>marginal utility)</a:t>
            </a:r>
          </a:p>
          <a:p>
            <a:r>
              <a:rPr kumimoji="1" lang="en-US" altLang="zh-CN" dirty="0"/>
              <a:t>Goals: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introduce</a:t>
            </a:r>
            <a:r>
              <a:rPr kumimoji="1" lang="zh-CN" altLang="en-US" dirty="0"/>
              <a:t> </a:t>
            </a:r>
            <a:r>
              <a:rPr kumimoji="1" lang="en-US" altLang="zh-CN" dirty="0"/>
              <a:t>hit</a:t>
            </a:r>
            <a:r>
              <a:rPr kumimoji="1" lang="zh-CN" altLang="en-US" dirty="0"/>
              <a:t> </a:t>
            </a:r>
            <a:r>
              <a:rPr kumimoji="1" lang="en-US" altLang="zh-CN" dirty="0"/>
              <a:t>ratio</a:t>
            </a:r>
            <a:r>
              <a:rPr kumimoji="1" lang="zh-CN" altLang="en-US" dirty="0"/>
              <a:t> </a:t>
            </a:r>
            <a:r>
              <a:rPr kumimoji="1" lang="en-US" altLang="zh-CN" dirty="0"/>
              <a:t>curve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provisioning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clarify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difference</a:t>
            </a:r>
            <a:r>
              <a:rPr kumimoji="1" lang="zh-CN" altLang="en-US" dirty="0"/>
              <a:t> </a:t>
            </a:r>
            <a:endParaRPr kumimoji="1"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5C577B-031F-5945-9232-248EDAF7D58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2021/6/1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C573A7B-ACBA-244D-942D-4CE4B2BFA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374" y="2644076"/>
            <a:ext cx="5023242" cy="11550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607CC07-49D4-D847-96B3-DDB80EBC3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3790" y="1213837"/>
            <a:ext cx="4455409" cy="358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94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E079F0-72CE-B540-A151-0C2E1E363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/>
              <a:t>Follow</a:t>
            </a:r>
            <a:r>
              <a:rPr kumimoji="1" lang="zh-CN" altLang="en-US" dirty="0"/>
              <a:t> </a:t>
            </a:r>
            <a:r>
              <a:rPr kumimoji="1" lang="en-US" altLang="zh-CN" dirty="0"/>
              <a:t>Up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474ACB-E07C-0E47-988C-FDEE44FA6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6778658" cy="5507642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Difference:</a:t>
            </a:r>
            <a:r>
              <a:rPr kumimoji="1" lang="zh-CN" altLang="en-US" dirty="0"/>
              <a:t> </a:t>
            </a:r>
            <a:r>
              <a:rPr kumimoji="1" lang="en-US" altLang="zh-CN" dirty="0"/>
              <a:t>cache</a:t>
            </a:r>
            <a:r>
              <a:rPr kumimoji="1" lang="zh-CN" altLang="en-US" dirty="0"/>
              <a:t> </a:t>
            </a:r>
            <a:r>
              <a:rPr kumimoji="1" lang="en-US" altLang="zh-CN" dirty="0"/>
              <a:t>vs</a:t>
            </a:r>
            <a:r>
              <a:rPr kumimoji="1" lang="zh-CN" altLang="en-US" dirty="0"/>
              <a:t> </a:t>
            </a:r>
            <a:r>
              <a:rPr kumimoji="1" lang="en-US" altLang="zh-CN" dirty="0"/>
              <a:t>keep-alive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paper</a:t>
            </a:r>
          </a:p>
          <a:p>
            <a:pPr lvl="1"/>
            <a:r>
              <a:rPr kumimoji="1" lang="en-US" altLang="zh-CN" dirty="0"/>
              <a:t>Authors’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statement:</a:t>
            </a:r>
          </a:p>
          <a:p>
            <a:pPr lvl="2"/>
            <a:r>
              <a:rPr kumimoji="1" lang="en-US" altLang="zh-CN" dirty="0"/>
              <a:t>small</a:t>
            </a:r>
            <a:r>
              <a:rPr kumimoji="1" lang="zh-CN" altLang="en-US" dirty="0"/>
              <a:t> </a:t>
            </a:r>
            <a:r>
              <a:rPr kumimoji="1" lang="en-US" altLang="zh-CN" dirty="0"/>
              <a:t>cache:</a:t>
            </a:r>
            <a:r>
              <a:rPr kumimoji="1" lang="zh-CN" altLang="en-US" dirty="0"/>
              <a:t> </a:t>
            </a:r>
            <a:r>
              <a:rPr kumimoji="1" lang="en-US" altLang="zh-CN" dirty="0"/>
              <a:t>high</a:t>
            </a:r>
            <a:r>
              <a:rPr kumimoji="1" lang="zh-CN" altLang="en-US" dirty="0"/>
              <a:t> </a:t>
            </a:r>
            <a:r>
              <a:rPr kumimoji="1" lang="en-US" altLang="zh-CN" dirty="0"/>
              <a:t>system</a:t>
            </a:r>
            <a:r>
              <a:rPr kumimoji="1" lang="zh-CN" altLang="en-US" dirty="0"/>
              <a:t> </a:t>
            </a:r>
            <a:r>
              <a:rPr kumimoji="1" lang="en-US" altLang="zh-CN" dirty="0"/>
              <a:t>load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high</a:t>
            </a:r>
            <a:r>
              <a:rPr kumimoji="1" lang="zh-CN" altLang="en-US" dirty="0"/>
              <a:t> </a:t>
            </a:r>
            <a:r>
              <a:rPr kumimoji="1" lang="en-US" altLang="zh-CN" dirty="0"/>
              <a:t>miss</a:t>
            </a:r>
            <a:r>
              <a:rPr kumimoji="1" lang="zh-CN" altLang="en-US" dirty="0"/>
              <a:t> </a:t>
            </a:r>
            <a:r>
              <a:rPr kumimoji="1" lang="en-US" altLang="zh-CN" dirty="0"/>
              <a:t>ratio</a:t>
            </a:r>
          </a:p>
          <a:p>
            <a:pPr lvl="2"/>
            <a:r>
              <a:rPr kumimoji="1" lang="en-US" altLang="zh-CN" dirty="0"/>
              <a:t>large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cache: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concurrency</a:t>
            </a:r>
            <a:r>
              <a:rPr kumimoji="1" lang="zh-CN" altLang="en-US" dirty="0"/>
              <a:t> </a:t>
            </a:r>
            <a:r>
              <a:rPr kumimoji="1" lang="en-US" altLang="zh-CN" dirty="0"/>
              <a:t>→</a:t>
            </a:r>
            <a:r>
              <a:rPr kumimoji="1" lang="zh-CN" altLang="en-US" dirty="0"/>
              <a:t> </a:t>
            </a:r>
            <a:r>
              <a:rPr kumimoji="1" lang="en-US" altLang="zh-CN" dirty="0"/>
              <a:t>multiple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containers</a:t>
            </a:r>
            <a:r>
              <a:rPr kumimoji="1" lang="zh-CN" altLang="en-US" dirty="0"/>
              <a:t> </a:t>
            </a:r>
            <a:r>
              <a:rPr kumimoji="1" lang="en-US" altLang="zh-CN" dirty="0"/>
              <a:t>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ready,</a:t>
            </a:r>
            <a:r>
              <a:rPr kumimoji="1" lang="zh-CN" altLang="en-US" dirty="0"/>
              <a:t> </a:t>
            </a:r>
            <a:r>
              <a:rPr kumimoji="1" lang="en-US" altLang="zh-CN" dirty="0"/>
              <a:t>thus</a:t>
            </a:r>
            <a:r>
              <a:rPr kumimoji="1" lang="zh-CN" altLang="en-US" dirty="0"/>
              <a:t> </a:t>
            </a:r>
            <a:r>
              <a:rPr kumimoji="1" lang="en-US" altLang="zh-CN" dirty="0"/>
              <a:t>hit</a:t>
            </a:r>
            <a:r>
              <a:rPr kumimoji="1" lang="zh-CN" altLang="en-US" dirty="0"/>
              <a:t> </a:t>
            </a:r>
            <a:r>
              <a:rPr kumimoji="1" lang="en-US" altLang="zh-CN" dirty="0"/>
              <a:t>ratio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higher</a:t>
            </a:r>
          </a:p>
          <a:p>
            <a:pPr lvl="1"/>
            <a:r>
              <a:rPr kumimoji="1" lang="en-US" altLang="zh-CN" dirty="0"/>
              <a:t>Reuse-distance</a:t>
            </a:r>
          </a:p>
          <a:p>
            <a:pPr lvl="2"/>
            <a:r>
              <a:rPr kumimoji="1" lang="en-US" altLang="zh-CN" dirty="0"/>
              <a:t>only</a:t>
            </a:r>
            <a:r>
              <a:rPr kumimoji="1" lang="zh-CN" altLang="en-US" dirty="0"/>
              <a:t> </a:t>
            </a:r>
            <a:r>
              <a:rPr kumimoji="1" lang="en-US" altLang="zh-CN" dirty="0"/>
              <a:t>size</a:t>
            </a:r>
            <a:r>
              <a:rPr kumimoji="1" lang="zh-CN" altLang="en-US" dirty="0"/>
              <a:t> </a:t>
            </a:r>
            <a:r>
              <a:rPr kumimoji="1" lang="en-US" altLang="zh-CN" dirty="0"/>
              <a:t>&amp;</a:t>
            </a:r>
            <a:r>
              <a:rPr kumimoji="1" lang="zh-CN" altLang="en-US" dirty="0"/>
              <a:t> </a:t>
            </a:r>
            <a:r>
              <a:rPr kumimoji="1" lang="en-US" altLang="zh-CN" dirty="0"/>
              <a:t>recency</a:t>
            </a:r>
          </a:p>
          <a:p>
            <a:pPr lvl="1"/>
            <a:r>
              <a:rPr kumimoji="1" lang="en-US" altLang="zh-CN" dirty="0"/>
              <a:t>GreedyDual</a:t>
            </a:r>
            <a:r>
              <a:rPr kumimoji="1" lang="zh-CN" altLang="en-US" dirty="0"/>
              <a:t> </a:t>
            </a:r>
            <a:r>
              <a:rPr kumimoji="1" lang="en-US" altLang="zh-CN" dirty="0"/>
              <a:t>(GreedyDual-Size-Frequency)</a:t>
            </a:r>
          </a:p>
          <a:p>
            <a:pPr lvl="2"/>
            <a:r>
              <a:rPr kumimoji="1" lang="en-US" altLang="zh-CN" dirty="0"/>
              <a:t>size</a:t>
            </a:r>
            <a:r>
              <a:rPr kumimoji="1" lang="zh-CN" altLang="en-US" dirty="0"/>
              <a:t> </a:t>
            </a:r>
            <a:r>
              <a:rPr kumimoji="1" lang="en-US" altLang="zh-CN" dirty="0"/>
              <a:t>&amp;</a:t>
            </a:r>
            <a:r>
              <a:rPr kumimoji="1" lang="zh-CN" altLang="en-US" dirty="0"/>
              <a:t> </a:t>
            </a:r>
            <a:r>
              <a:rPr kumimoji="1" lang="en-US" altLang="zh-CN" dirty="0"/>
              <a:t>recency</a:t>
            </a:r>
            <a:r>
              <a:rPr kumimoji="1" lang="zh-CN" altLang="en-US" dirty="0"/>
              <a:t> </a:t>
            </a:r>
            <a:r>
              <a:rPr kumimoji="1" lang="en-US" altLang="zh-CN" dirty="0"/>
              <a:t>&amp;</a:t>
            </a:r>
            <a:r>
              <a:rPr kumimoji="1" lang="zh-CN" altLang="en-US" dirty="0"/>
              <a:t> </a:t>
            </a:r>
            <a:r>
              <a:rPr kumimoji="1" lang="en-US" altLang="zh-CN" dirty="0"/>
              <a:t>cost</a:t>
            </a:r>
            <a:r>
              <a:rPr kumimoji="1" lang="zh-CN" altLang="en-US" dirty="0"/>
              <a:t> </a:t>
            </a:r>
            <a:r>
              <a:rPr kumimoji="1" lang="en-US" altLang="zh-CN" dirty="0"/>
              <a:t>&amp;</a:t>
            </a:r>
            <a:r>
              <a:rPr kumimoji="1" lang="zh-CN" altLang="en-US" dirty="0"/>
              <a:t> </a:t>
            </a:r>
            <a:r>
              <a:rPr kumimoji="1" lang="en-US" altLang="zh-CN" dirty="0"/>
              <a:t>frequency</a:t>
            </a:r>
          </a:p>
          <a:p>
            <a:pPr lvl="1"/>
            <a:r>
              <a:rPr kumimoji="1" lang="en-US" altLang="zh-CN" dirty="0"/>
              <a:t>Too</a:t>
            </a:r>
            <a:r>
              <a:rPr kumimoji="1" lang="zh-CN" altLang="en-US" dirty="0"/>
              <a:t> </a:t>
            </a:r>
            <a:r>
              <a:rPr kumimoji="1" lang="en-US" altLang="zh-CN" dirty="0"/>
              <a:t>many</a:t>
            </a:r>
            <a:r>
              <a:rPr kumimoji="1" lang="zh-CN" altLang="en-US" dirty="0"/>
              <a:t> </a:t>
            </a:r>
            <a:r>
              <a:rPr kumimoji="1" lang="en-US" altLang="zh-CN" dirty="0"/>
              <a:t>different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variables</a:t>
            </a:r>
          </a:p>
          <a:p>
            <a:pPr lvl="2"/>
            <a:endParaRPr kumimoji="1" lang="en-US" altLang="zh-CN" dirty="0"/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5C577B-031F-5945-9232-248EDAF7D58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2021/6/1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607CC07-49D4-D847-96B3-DDB80EBC3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3790" y="1213837"/>
            <a:ext cx="4455409" cy="358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024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E079F0-72CE-B540-A151-0C2E1E363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/>
              <a:t>Follow</a:t>
            </a:r>
            <a:r>
              <a:rPr kumimoji="1" lang="zh-CN" altLang="en-US" dirty="0"/>
              <a:t> </a:t>
            </a:r>
            <a:r>
              <a:rPr kumimoji="1" lang="en-US" altLang="zh-CN" dirty="0"/>
              <a:t>Up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474ACB-E07C-0E47-988C-FDEE44FA6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13837"/>
            <a:ext cx="7702486" cy="5827986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Ideal</a:t>
            </a:r>
            <a:r>
              <a:rPr kumimoji="1" lang="zh-CN" altLang="en-US" dirty="0"/>
              <a:t> </a:t>
            </a:r>
            <a:r>
              <a:rPr kumimoji="1" lang="en-US" altLang="zh-CN" dirty="0"/>
              <a:t>way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distinguish</a:t>
            </a:r>
            <a:r>
              <a:rPr kumimoji="1" lang="zh-CN" altLang="en-US" dirty="0"/>
              <a:t> </a:t>
            </a:r>
            <a:r>
              <a:rPr kumimoji="1" lang="en-US" altLang="zh-CN" dirty="0"/>
              <a:t>cache</a:t>
            </a:r>
            <a:r>
              <a:rPr kumimoji="1" lang="zh-CN" altLang="en-US" dirty="0"/>
              <a:t> </a:t>
            </a:r>
            <a:r>
              <a:rPr kumimoji="1" lang="en-US" altLang="zh-CN" dirty="0"/>
              <a:t>vs</a:t>
            </a:r>
            <a:r>
              <a:rPr kumimoji="1" lang="zh-CN" altLang="en-US" dirty="0"/>
              <a:t> </a:t>
            </a:r>
            <a:r>
              <a:rPr kumimoji="1" lang="en-US" altLang="zh-CN" dirty="0"/>
              <a:t>keep-alive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zh-CN" altLang="en-US" i="1" dirty="0"/>
              <a:t>  </a:t>
            </a:r>
            <a:r>
              <a:rPr kumimoji="1" lang="en-US" altLang="zh-CN" i="1" dirty="0"/>
              <a:t>in</a:t>
            </a:r>
            <a:r>
              <a:rPr kumimoji="1" lang="zh-CN" altLang="en-US" i="1" dirty="0"/>
              <a:t> </a:t>
            </a:r>
            <a:r>
              <a:rPr kumimoji="1" lang="en-US" altLang="zh-CN" i="1" dirty="0"/>
              <a:t>my</a:t>
            </a:r>
            <a:r>
              <a:rPr kumimoji="1" lang="zh-CN" altLang="en-US" i="1" dirty="0"/>
              <a:t> </a:t>
            </a:r>
            <a:r>
              <a:rPr kumimoji="1" lang="en-US" altLang="zh-CN" i="1" dirty="0"/>
              <a:t>mind</a:t>
            </a:r>
          </a:p>
          <a:p>
            <a:pPr lvl="1"/>
            <a:r>
              <a:rPr kumimoji="1" lang="en-US" altLang="zh-CN" dirty="0"/>
              <a:t>Compare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hit</a:t>
            </a:r>
            <a:r>
              <a:rPr kumimoji="1" lang="zh-CN" altLang="en-US" dirty="0"/>
              <a:t> </a:t>
            </a:r>
            <a:r>
              <a:rPr kumimoji="1" lang="en-US" altLang="zh-CN" dirty="0"/>
              <a:t>ratio</a:t>
            </a:r>
          </a:p>
          <a:p>
            <a:pPr lvl="2"/>
            <a:r>
              <a:rPr kumimoji="1" lang="en-US" altLang="zh-CN" dirty="0"/>
              <a:t>calculated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LRU(static)</a:t>
            </a:r>
            <a:r>
              <a:rPr kumimoji="1" lang="zh-CN" altLang="en-US" dirty="0"/>
              <a:t> </a:t>
            </a:r>
            <a:r>
              <a:rPr kumimoji="1" lang="en-US" altLang="zh-CN" dirty="0"/>
              <a:t>vs</a:t>
            </a:r>
            <a:r>
              <a:rPr kumimoji="1" lang="zh-CN" altLang="en-US" dirty="0"/>
              <a:t> </a:t>
            </a:r>
            <a:r>
              <a:rPr kumimoji="1" lang="en-US" altLang="zh-CN" dirty="0"/>
              <a:t>observed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LRU(dynamic)</a:t>
            </a:r>
          </a:p>
          <a:p>
            <a:pPr lvl="1"/>
            <a:r>
              <a:rPr kumimoji="1" lang="en-US" altLang="zh-CN" dirty="0"/>
              <a:t>Prediction</a:t>
            </a:r>
          </a:p>
          <a:p>
            <a:pPr lvl="2"/>
            <a:r>
              <a:rPr kumimoji="1" lang="en-US" altLang="zh-CN" dirty="0"/>
              <a:t>small</a:t>
            </a:r>
            <a:r>
              <a:rPr kumimoji="1" lang="zh-CN" altLang="en-US" dirty="0"/>
              <a:t> </a:t>
            </a:r>
            <a:r>
              <a:rPr kumimoji="1" lang="en-US" altLang="zh-CN" dirty="0"/>
              <a:t>cache:</a:t>
            </a:r>
            <a:r>
              <a:rPr kumimoji="1" lang="zh-CN" altLang="en-US" dirty="0"/>
              <a:t> </a:t>
            </a:r>
            <a:r>
              <a:rPr kumimoji="1" lang="en-US" altLang="zh-CN" dirty="0"/>
              <a:t>calculated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&lt;</a:t>
            </a:r>
            <a:r>
              <a:rPr kumimoji="1" lang="zh-CN" altLang="en-US" dirty="0"/>
              <a:t> </a:t>
            </a:r>
            <a:r>
              <a:rPr kumimoji="1" lang="en-US" altLang="zh-CN" dirty="0"/>
              <a:t>observed</a:t>
            </a:r>
          </a:p>
          <a:p>
            <a:pPr lvl="3"/>
            <a:r>
              <a:rPr kumimoji="1" lang="en-US" altLang="zh-CN" dirty="0"/>
              <a:t>high</a:t>
            </a:r>
            <a:r>
              <a:rPr kumimoji="1" lang="zh-CN" altLang="en-US" dirty="0"/>
              <a:t> </a:t>
            </a:r>
            <a:r>
              <a:rPr kumimoji="1" lang="en-US" altLang="zh-CN" dirty="0"/>
              <a:t>system</a:t>
            </a:r>
            <a:r>
              <a:rPr kumimoji="1" lang="zh-CN" altLang="en-US" dirty="0"/>
              <a:t> </a:t>
            </a:r>
            <a:r>
              <a:rPr kumimoji="1" lang="en-US" altLang="zh-CN" dirty="0"/>
              <a:t>load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high</a:t>
            </a:r>
            <a:r>
              <a:rPr kumimoji="1" lang="zh-CN" altLang="en-US" dirty="0"/>
              <a:t> </a:t>
            </a:r>
            <a:r>
              <a:rPr kumimoji="1" lang="en-US" altLang="zh-CN" dirty="0"/>
              <a:t>miss</a:t>
            </a:r>
            <a:r>
              <a:rPr kumimoji="1" lang="zh-CN" altLang="en-US" dirty="0"/>
              <a:t> </a:t>
            </a:r>
            <a:r>
              <a:rPr kumimoji="1" lang="en-US" altLang="zh-CN" dirty="0"/>
              <a:t>ratio</a:t>
            </a:r>
          </a:p>
          <a:p>
            <a:pPr lvl="2"/>
            <a:r>
              <a:rPr kumimoji="1" lang="en-US" altLang="zh-CN" dirty="0"/>
              <a:t>large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cache:</a:t>
            </a:r>
            <a:r>
              <a:rPr kumimoji="1" lang="zh-CN" altLang="en-US" dirty="0"/>
              <a:t> </a:t>
            </a:r>
            <a:r>
              <a:rPr kumimoji="1" lang="en-US" altLang="zh-CN" dirty="0"/>
              <a:t>calculated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&lt;</a:t>
            </a:r>
            <a:r>
              <a:rPr kumimoji="1" lang="zh-CN" altLang="en-US" dirty="0"/>
              <a:t> </a:t>
            </a:r>
            <a:r>
              <a:rPr kumimoji="1" lang="en-US" altLang="zh-CN" dirty="0"/>
              <a:t>observed</a:t>
            </a:r>
          </a:p>
          <a:p>
            <a:pPr lvl="3"/>
            <a:r>
              <a:rPr kumimoji="1" lang="en-US" altLang="zh-CN" dirty="0"/>
              <a:t>exclusive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concurrency</a:t>
            </a:r>
            <a:r>
              <a:rPr kumimoji="1" lang="zh-CN" altLang="en-US" dirty="0"/>
              <a:t> </a:t>
            </a:r>
            <a:r>
              <a:rPr kumimoji="1" lang="en-US" altLang="zh-CN" dirty="0"/>
              <a:t>(e.g.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concurrent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A:</a:t>
            </a:r>
            <a:r>
              <a:rPr kumimoji="1" lang="zh-CN" altLang="en-US" dirty="0"/>
              <a:t> </a:t>
            </a:r>
            <a:r>
              <a:rPr kumimoji="1" lang="en-US" altLang="zh-CN" dirty="0"/>
              <a:t>AAAAA)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5C577B-031F-5945-9232-248EDAF7D58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2021/6/1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D3C75B4-DE0D-624A-87B1-824607A7E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806" y="1213837"/>
            <a:ext cx="3512729" cy="28287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822911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E079F0-72CE-B540-A151-0C2E1E363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/>
              <a:t>Follow</a:t>
            </a:r>
            <a:r>
              <a:rPr kumimoji="1" lang="zh-CN" altLang="en-US" dirty="0"/>
              <a:t> </a:t>
            </a:r>
            <a:r>
              <a:rPr kumimoji="1" lang="en-US" altLang="zh-CN" dirty="0"/>
              <a:t>Up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474ACB-E07C-0E47-988C-FDEE44FA6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13837"/>
            <a:ext cx="7702486" cy="5827986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Ideal</a:t>
            </a:r>
            <a:r>
              <a:rPr kumimoji="1" lang="zh-CN" altLang="en-US" dirty="0"/>
              <a:t> </a:t>
            </a:r>
            <a:r>
              <a:rPr kumimoji="1" lang="en-US" altLang="zh-CN" dirty="0"/>
              <a:t>way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distinguish</a:t>
            </a:r>
            <a:r>
              <a:rPr kumimoji="1" lang="zh-CN" altLang="en-US" dirty="0"/>
              <a:t> </a:t>
            </a:r>
            <a:r>
              <a:rPr kumimoji="1" lang="en-US" altLang="zh-CN" dirty="0"/>
              <a:t>cache</a:t>
            </a:r>
            <a:r>
              <a:rPr kumimoji="1" lang="zh-CN" altLang="en-US" dirty="0"/>
              <a:t> </a:t>
            </a:r>
            <a:r>
              <a:rPr kumimoji="1" lang="en-US" altLang="zh-CN" dirty="0"/>
              <a:t>vs</a:t>
            </a:r>
            <a:r>
              <a:rPr kumimoji="1" lang="zh-CN" altLang="en-US" dirty="0"/>
              <a:t> </a:t>
            </a:r>
            <a:r>
              <a:rPr kumimoji="1" lang="en-US" altLang="zh-CN" dirty="0"/>
              <a:t>keep-alive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zh-CN" altLang="en-US" i="1" dirty="0"/>
              <a:t>  </a:t>
            </a:r>
            <a:r>
              <a:rPr kumimoji="1" lang="en-US" altLang="zh-CN" i="1" dirty="0"/>
              <a:t>in</a:t>
            </a:r>
            <a:r>
              <a:rPr kumimoji="1" lang="zh-CN" altLang="en-US" i="1" dirty="0"/>
              <a:t> </a:t>
            </a:r>
            <a:r>
              <a:rPr kumimoji="1" lang="en-US" altLang="zh-CN" i="1" dirty="0"/>
              <a:t>my</a:t>
            </a:r>
            <a:r>
              <a:rPr kumimoji="1" lang="zh-CN" altLang="en-US" i="1" dirty="0"/>
              <a:t> </a:t>
            </a:r>
            <a:r>
              <a:rPr kumimoji="1" lang="en-US" altLang="zh-CN" i="1" dirty="0"/>
              <a:t>mind</a:t>
            </a:r>
          </a:p>
          <a:p>
            <a:pPr lvl="1"/>
            <a:r>
              <a:rPr kumimoji="1" lang="en-US" altLang="zh-CN" dirty="0"/>
              <a:t>Compare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hit</a:t>
            </a:r>
            <a:r>
              <a:rPr kumimoji="1" lang="zh-CN" altLang="en-US" dirty="0"/>
              <a:t> </a:t>
            </a:r>
            <a:r>
              <a:rPr kumimoji="1" lang="en-US" altLang="zh-CN" dirty="0"/>
              <a:t>ratio</a:t>
            </a:r>
          </a:p>
          <a:p>
            <a:pPr lvl="2"/>
            <a:r>
              <a:rPr kumimoji="1" lang="en-US" altLang="zh-CN" dirty="0"/>
              <a:t>calculated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LRU(static)</a:t>
            </a:r>
            <a:r>
              <a:rPr kumimoji="1" lang="zh-CN" altLang="en-US" dirty="0"/>
              <a:t> </a:t>
            </a:r>
            <a:r>
              <a:rPr kumimoji="1" lang="en-US" altLang="zh-CN" dirty="0"/>
              <a:t>vs</a:t>
            </a:r>
            <a:r>
              <a:rPr kumimoji="1" lang="zh-CN" altLang="en-US" dirty="0"/>
              <a:t> </a:t>
            </a:r>
            <a:r>
              <a:rPr kumimoji="1" lang="en-US" altLang="zh-CN" dirty="0"/>
              <a:t>observed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LRU(dynamic)</a:t>
            </a:r>
          </a:p>
          <a:p>
            <a:pPr lvl="1"/>
            <a:r>
              <a:rPr kumimoji="1" lang="en-US" altLang="zh-CN" dirty="0"/>
              <a:t>Prediction</a:t>
            </a:r>
          </a:p>
          <a:p>
            <a:pPr lvl="2"/>
            <a:r>
              <a:rPr kumimoji="1" lang="en-US" altLang="zh-CN" dirty="0"/>
              <a:t>small</a:t>
            </a:r>
            <a:r>
              <a:rPr kumimoji="1" lang="zh-CN" altLang="en-US" dirty="0"/>
              <a:t> </a:t>
            </a:r>
            <a:r>
              <a:rPr kumimoji="1" lang="en-US" altLang="zh-CN" dirty="0"/>
              <a:t>cache:</a:t>
            </a:r>
            <a:r>
              <a:rPr kumimoji="1" lang="zh-CN" altLang="en-US" dirty="0"/>
              <a:t> </a:t>
            </a:r>
            <a:r>
              <a:rPr kumimoji="1" lang="en-US" altLang="zh-CN" dirty="0"/>
              <a:t>calculated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&lt;</a:t>
            </a:r>
            <a:r>
              <a:rPr kumimoji="1" lang="zh-CN" altLang="en-US" dirty="0"/>
              <a:t> </a:t>
            </a:r>
            <a:r>
              <a:rPr kumimoji="1" lang="en-US" altLang="zh-CN" dirty="0"/>
              <a:t>observed</a:t>
            </a:r>
          </a:p>
          <a:p>
            <a:pPr lvl="3"/>
            <a:r>
              <a:rPr kumimoji="1" lang="en-US" altLang="zh-CN" dirty="0"/>
              <a:t>high</a:t>
            </a:r>
            <a:r>
              <a:rPr kumimoji="1" lang="zh-CN" altLang="en-US" dirty="0"/>
              <a:t> </a:t>
            </a:r>
            <a:r>
              <a:rPr kumimoji="1" lang="en-US" altLang="zh-CN" dirty="0"/>
              <a:t>system</a:t>
            </a:r>
            <a:r>
              <a:rPr kumimoji="1" lang="zh-CN" altLang="en-US" dirty="0"/>
              <a:t> </a:t>
            </a:r>
            <a:r>
              <a:rPr kumimoji="1" lang="en-US" altLang="zh-CN" dirty="0"/>
              <a:t>load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high</a:t>
            </a:r>
            <a:r>
              <a:rPr kumimoji="1" lang="zh-CN" altLang="en-US" dirty="0"/>
              <a:t> </a:t>
            </a:r>
            <a:r>
              <a:rPr kumimoji="1" lang="en-US" altLang="zh-CN" dirty="0"/>
              <a:t>miss</a:t>
            </a:r>
            <a:r>
              <a:rPr kumimoji="1" lang="zh-CN" altLang="en-US" dirty="0"/>
              <a:t> </a:t>
            </a:r>
            <a:r>
              <a:rPr kumimoji="1" lang="en-US" altLang="zh-CN" dirty="0"/>
              <a:t>ratio</a:t>
            </a:r>
          </a:p>
          <a:p>
            <a:pPr lvl="2"/>
            <a:r>
              <a:rPr kumimoji="1" lang="en-US" altLang="zh-CN" dirty="0"/>
              <a:t>large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cache:</a:t>
            </a:r>
            <a:r>
              <a:rPr kumimoji="1" lang="zh-CN" altLang="en-US" dirty="0"/>
              <a:t> </a:t>
            </a:r>
            <a:r>
              <a:rPr kumimoji="1" lang="en-US" altLang="zh-CN" dirty="0"/>
              <a:t>calculated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&lt;</a:t>
            </a:r>
            <a:r>
              <a:rPr kumimoji="1" lang="zh-CN" altLang="en-US" dirty="0"/>
              <a:t> </a:t>
            </a:r>
            <a:r>
              <a:rPr kumimoji="1" lang="en-US" altLang="zh-CN" dirty="0"/>
              <a:t>observed</a:t>
            </a:r>
          </a:p>
          <a:p>
            <a:pPr lvl="3"/>
            <a:r>
              <a:rPr kumimoji="1" lang="en-US" altLang="zh-CN" dirty="0"/>
              <a:t>exclusive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concurrency</a:t>
            </a:r>
            <a:r>
              <a:rPr kumimoji="1" lang="zh-CN" altLang="en-US" dirty="0"/>
              <a:t> </a:t>
            </a:r>
            <a:r>
              <a:rPr kumimoji="1" lang="en-US" altLang="zh-CN" dirty="0"/>
              <a:t>(e.g.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concurrent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A:</a:t>
            </a:r>
            <a:r>
              <a:rPr kumimoji="1" lang="zh-CN" altLang="en-US" dirty="0"/>
              <a:t> </a:t>
            </a:r>
            <a:r>
              <a:rPr kumimoji="1" lang="en-US" altLang="zh-CN" dirty="0"/>
              <a:t>AAAAA)</a:t>
            </a:r>
          </a:p>
          <a:p>
            <a:pPr lvl="2"/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concurrent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invocations:</a:t>
            </a:r>
            <a:r>
              <a:rPr kumimoji="1" lang="zh-CN" altLang="en-US" dirty="0"/>
              <a:t> </a:t>
            </a:r>
            <a:r>
              <a:rPr kumimoji="1" lang="en-US" altLang="zh-CN" dirty="0"/>
              <a:t>calculated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&lt;</a:t>
            </a:r>
            <a:r>
              <a:rPr kumimoji="1" lang="zh-CN" altLang="en-US" dirty="0"/>
              <a:t> </a:t>
            </a:r>
            <a:r>
              <a:rPr kumimoji="1" lang="en-US" altLang="zh-CN" dirty="0"/>
              <a:t>observed</a:t>
            </a:r>
          </a:p>
          <a:p>
            <a:pPr lvl="3"/>
            <a:r>
              <a:rPr kumimoji="1" lang="en-US" altLang="zh-CN" dirty="0"/>
              <a:t>cache</a:t>
            </a:r>
            <a:r>
              <a:rPr kumimoji="1" lang="zh-CN" altLang="en-US" dirty="0"/>
              <a:t> </a:t>
            </a:r>
            <a:r>
              <a:rPr kumimoji="1" lang="en-US" altLang="zh-CN" dirty="0"/>
              <a:t>policy</a:t>
            </a:r>
            <a:r>
              <a:rPr kumimoji="1" lang="zh-CN" altLang="en-US" dirty="0"/>
              <a:t> </a:t>
            </a:r>
            <a:r>
              <a:rPr kumimoji="1" lang="en-US" altLang="zh-CN" dirty="0"/>
              <a:t>counts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cached</a:t>
            </a:r>
            <a:r>
              <a:rPr kumimoji="1" lang="zh-CN" altLang="en-US" dirty="0"/>
              <a:t> </a:t>
            </a:r>
            <a:r>
              <a:rPr kumimoji="1" lang="en-US" altLang="zh-CN" dirty="0"/>
              <a:t>object</a:t>
            </a:r>
            <a:r>
              <a:rPr kumimoji="1" lang="zh-CN" altLang="en-US" dirty="0"/>
              <a:t> </a:t>
            </a:r>
            <a:r>
              <a:rPr kumimoji="1" lang="en-US" altLang="zh-CN" dirty="0"/>
              <a:t>always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hit</a:t>
            </a:r>
          </a:p>
          <a:p>
            <a:pPr lvl="3"/>
            <a:r>
              <a:rPr kumimoji="1" lang="en-US" altLang="zh-CN" dirty="0"/>
              <a:t>keep-alive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policy</a:t>
            </a:r>
            <a:r>
              <a:rPr kumimoji="1" lang="zh-CN" altLang="en-US" dirty="0"/>
              <a:t> </a:t>
            </a:r>
            <a:r>
              <a:rPr kumimoji="1" lang="en-US" altLang="zh-CN" dirty="0"/>
              <a:t>may</a:t>
            </a:r>
            <a:r>
              <a:rPr kumimoji="1" lang="zh-CN" altLang="en-US" dirty="0"/>
              <a:t> </a:t>
            </a:r>
            <a:r>
              <a:rPr kumimoji="1" lang="en-US" altLang="zh-CN" dirty="0"/>
              <a:t>count</a:t>
            </a:r>
            <a:r>
              <a:rPr kumimoji="1" lang="zh-CN" altLang="en-US" dirty="0"/>
              <a:t> </a:t>
            </a:r>
            <a:r>
              <a:rPr kumimoji="1" lang="en-US" altLang="zh-CN" dirty="0"/>
              <a:t>it</a:t>
            </a:r>
            <a:r>
              <a:rPr kumimoji="1" lang="zh-CN" altLang="en-US" dirty="0"/>
              <a:t> </a:t>
            </a:r>
            <a:r>
              <a:rPr kumimoji="1" lang="en-US" altLang="zh-CN" dirty="0"/>
              <a:t>as</a:t>
            </a:r>
            <a:r>
              <a:rPr kumimoji="1" lang="zh-CN" altLang="en-US" dirty="0"/>
              <a:t> </a:t>
            </a:r>
            <a:r>
              <a:rPr kumimoji="1" lang="en-US" altLang="zh-CN" dirty="0"/>
              <a:t>miss,</a:t>
            </a:r>
            <a:r>
              <a:rPr kumimoji="1" lang="zh-CN" altLang="en-US" dirty="0"/>
              <a:t> </a:t>
            </a:r>
            <a:r>
              <a:rPr kumimoji="1" lang="en-US" altLang="zh-CN" dirty="0"/>
              <a:t>since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exclusive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concurrency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5C577B-031F-5945-9232-248EDAF7D58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2021/6/1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607CC07-49D4-D847-96B3-DDB80EBC3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806" y="1213837"/>
            <a:ext cx="3512729" cy="2828732"/>
          </a:xfrm>
          <a:prstGeom prst="rect">
            <a:avLst/>
          </a:prstGeom>
          <a:effectLst/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5FC3FDB-ED73-AB4C-8D09-3B038F76E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805" y="4029268"/>
            <a:ext cx="3512729" cy="2828732"/>
          </a:xfrm>
          <a:prstGeom prst="rect">
            <a:avLst/>
          </a:prstGeom>
          <a:effectLst/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1A67D9A-0292-0D42-B0AC-970CCEABFE16}"/>
              </a:ext>
            </a:extLst>
          </p:cNvPr>
          <p:cNvSpPr/>
          <p:nvPr/>
        </p:nvSpPr>
        <p:spPr>
          <a:xfrm>
            <a:off x="9534953" y="4197944"/>
            <a:ext cx="693129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zh-CN" sz="900" dirty="0">
                <a:latin typeface="Consolas" panose="020B0609020204030204" pitchFamily="49" charset="0"/>
                <a:cs typeface="Consolas" panose="020B0609020204030204" pitchFamily="49" charset="0"/>
              </a:rPr>
              <a:t>LRU-Cache</a:t>
            </a:r>
            <a:endParaRPr lang="zh-CN" altLang="en-US" sz="9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D53712D-69EA-3548-8D3A-9BF1BD5C0F06}"/>
              </a:ext>
            </a:extLst>
          </p:cNvPr>
          <p:cNvSpPr/>
          <p:nvPr/>
        </p:nvSpPr>
        <p:spPr>
          <a:xfrm>
            <a:off x="10573473" y="4198058"/>
            <a:ext cx="870667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zh-CN" sz="900" dirty="0">
                <a:latin typeface="Consolas" panose="020B0609020204030204" pitchFamily="49" charset="0"/>
                <a:cs typeface="Consolas" panose="020B0609020204030204" pitchFamily="49" charset="0"/>
              </a:rPr>
              <a:t>LRU-</a:t>
            </a:r>
            <a:r>
              <a:rPr kumimoji="1" lang="en-US" altLang="zh-CN" sz="900" dirty="0" err="1">
                <a:latin typeface="Consolas" panose="020B0609020204030204" pitchFamily="49" charset="0"/>
                <a:cs typeface="Consolas" panose="020B0609020204030204" pitchFamily="49" charset="0"/>
              </a:rPr>
              <a:t>KeepAlive</a:t>
            </a:r>
            <a:endParaRPr lang="zh-CN" altLang="en-US" sz="9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59E3993-5598-FE46-A7A4-AEB3045DE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9414" y="4491817"/>
            <a:ext cx="2696066" cy="1864537"/>
          </a:xfrm>
          <a:prstGeom prst="rect">
            <a:avLst/>
          </a:prstGeom>
        </p:spPr>
      </p:pic>
      <p:sp>
        <p:nvSpPr>
          <p:cNvPr id="15" name="任意形状 14">
            <a:extLst>
              <a:ext uri="{FF2B5EF4-FFF2-40B4-BE49-F238E27FC236}">
                <a16:creationId xmlns:a16="http://schemas.microsoft.com/office/drawing/2014/main" id="{EE1DD314-92E6-C744-BBAB-9F4FB76439F2}"/>
              </a:ext>
            </a:extLst>
          </p:cNvPr>
          <p:cNvSpPr/>
          <p:nvPr/>
        </p:nvSpPr>
        <p:spPr>
          <a:xfrm>
            <a:off x="9209988" y="4722483"/>
            <a:ext cx="2686639" cy="1697171"/>
          </a:xfrm>
          <a:custGeom>
            <a:avLst/>
            <a:gdLst>
              <a:gd name="connsiteX0" fmla="*/ 0 w 2686639"/>
              <a:gd name="connsiteY0" fmla="*/ 1697171 h 1697171"/>
              <a:gd name="connsiteX1" fmla="*/ 9426 w 2686639"/>
              <a:gd name="connsiteY1" fmla="*/ 1631183 h 1697171"/>
              <a:gd name="connsiteX2" fmla="*/ 18853 w 2686639"/>
              <a:gd name="connsiteY2" fmla="*/ 1602903 h 1697171"/>
              <a:gd name="connsiteX3" fmla="*/ 28280 w 2686639"/>
              <a:gd name="connsiteY3" fmla="*/ 1546342 h 1697171"/>
              <a:gd name="connsiteX4" fmla="*/ 56560 w 2686639"/>
              <a:gd name="connsiteY4" fmla="*/ 1452074 h 1697171"/>
              <a:gd name="connsiteX5" fmla="*/ 75414 w 2686639"/>
              <a:gd name="connsiteY5" fmla="*/ 1395513 h 1697171"/>
              <a:gd name="connsiteX6" fmla="*/ 94268 w 2686639"/>
              <a:gd name="connsiteY6" fmla="*/ 1348379 h 1697171"/>
              <a:gd name="connsiteX7" fmla="*/ 131975 w 2686639"/>
              <a:gd name="connsiteY7" fmla="*/ 1272964 h 1697171"/>
              <a:gd name="connsiteX8" fmla="*/ 169682 w 2686639"/>
              <a:gd name="connsiteY8" fmla="*/ 1178696 h 1697171"/>
              <a:gd name="connsiteX9" fmla="*/ 188536 w 2686639"/>
              <a:gd name="connsiteY9" fmla="*/ 1140989 h 1697171"/>
              <a:gd name="connsiteX10" fmla="*/ 197963 w 2686639"/>
              <a:gd name="connsiteY10" fmla="*/ 1112709 h 1697171"/>
              <a:gd name="connsiteX11" fmla="*/ 235670 w 2686639"/>
              <a:gd name="connsiteY11" fmla="*/ 1046721 h 1697171"/>
              <a:gd name="connsiteX12" fmla="*/ 263950 w 2686639"/>
              <a:gd name="connsiteY12" fmla="*/ 990160 h 1697171"/>
              <a:gd name="connsiteX13" fmla="*/ 282804 w 2686639"/>
              <a:gd name="connsiteY13" fmla="*/ 952453 h 1697171"/>
              <a:gd name="connsiteX14" fmla="*/ 311084 w 2686639"/>
              <a:gd name="connsiteY14" fmla="*/ 924173 h 1697171"/>
              <a:gd name="connsiteX15" fmla="*/ 329938 w 2686639"/>
              <a:gd name="connsiteY15" fmla="*/ 895892 h 1697171"/>
              <a:gd name="connsiteX16" fmla="*/ 386499 w 2686639"/>
              <a:gd name="connsiteY16" fmla="*/ 820478 h 1697171"/>
              <a:gd name="connsiteX17" fmla="*/ 443059 w 2686639"/>
              <a:gd name="connsiteY17" fmla="*/ 763917 h 1697171"/>
              <a:gd name="connsiteX18" fmla="*/ 490193 w 2686639"/>
              <a:gd name="connsiteY18" fmla="*/ 716783 h 1697171"/>
              <a:gd name="connsiteX19" fmla="*/ 546754 w 2686639"/>
              <a:gd name="connsiteY19" fmla="*/ 679076 h 1697171"/>
              <a:gd name="connsiteX20" fmla="*/ 631596 w 2686639"/>
              <a:gd name="connsiteY20" fmla="*/ 613088 h 1697171"/>
              <a:gd name="connsiteX21" fmla="*/ 707010 w 2686639"/>
              <a:gd name="connsiteY21" fmla="*/ 565954 h 1697171"/>
              <a:gd name="connsiteX22" fmla="*/ 754144 w 2686639"/>
              <a:gd name="connsiteY22" fmla="*/ 537674 h 1697171"/>
              <a:gd name="connsiteX23" fmla="*/ 810705 w 2686639"/>
              <a:gd name="connsiteY23" fmla="*/ 518820 h 1697171"/>
              <a:gd name="connsiteX24" fmla="*/ 848412 w 2686639"/>
              <a:gd name="connsiteY24" fmla="*/ 490540 h 1697171"/>
              <a:gd name="connsiteX25" fmla="*/ 933253 w 2686639"/>
              <a:gd name="connsiteY25" fmla="*/ 462259 h 1697171"/>
              <a:gd name="connsiteX26" fmla="*/ 1084082 w 2686639"/>
              <a:gd name="connsiteY26" fmla="*/ 396272 h 1697171"/>
              <a:gd name="connsiteX27" fmla="*/ 1168923 w 2686639"/>
              <a:gd name="connsiteY27" fmla="*/ 367991 h 1697171"/>
              <a:gd name="connsiteX28" fmla="*/ 1234911 w 2686639"/>
              <a:gd name="connsiteY28" fmla="*/ 330284 h 1697171"/>
              <a:gd name="connsiteX29" fmla="*/ 1282045 w 2686639"/>
              <a:gd name="connsiteY29" fmla="*/ 320857 h 1697171"/>
              <a:gd name="connsiteX30" fmla="*/ 1366886 w 2686639"/>
              <a:gd name="connsiteY30" fmla="*/ 292577 h 1697171"/>
              <a:gd name="connsiteX31" fmla="*/ 1527142 w 2686639"/>
              <a:gd name="connsiteY31" fmla="*/ 236016 h 1697171"/>
              <a:gd name="connsiteX32" fmla="*/ 1593130 w 2686639"/>
              <a:gd name="connsiteY32" fmla="*/ 217162 h 1697171"/>
              <a:gd name="connsiteX33" fmla="*/ 1630837 w 2686639"/>
              <a:gd name="connsiteY33" fmla="*/ 207736 h 1697171"/>
              <a:gd name="connsiteX34" fmla="*/ 1687398 w 2686639"/>
              <a:gd name="connsiteY34" fmla="*/ 188882 h 1697171"/>
              <a:gd name="connsiteX35" fmla="*/ 1725105 w 2686639"/>
              <a:gd name="connsiteY35" fmla="*/ 179455 h 1697171"/>
              <a:gd name="connsiteX36" fmla="*/ 1781666 w 2686639"/>
              <a:gd name="connsiteY36" fmla="*/ 160602 h 1697171"/>
              <a:gd name="connsiteX37" fmla="*/ 1838226 w 2686639"/>
              <a:gd name="connsiteY37" fmla="*/ 151175 h 1697171"/>
              <a:gd name="connsiteX38" fmla="*/ 1866507 w 2686639"/>
              <a:gd name="connsiteY38" fmla="*/ 141748 h 1697171"/>
              <a:gd name="connsiteX39" fmla="*/ 1979628 w 2686639"/>
              <a:gd name="connsiteY39" fmla="*/ 122894 h 1697171"/>
              <a:gd name="connsiteX40" fmla="*/ 2055043 w 2686639"/>
              <a:gd name="connsiteY40" fmla="*/ 104041 h 1697171"/>
              <a:gd name="connsiteX41" fmla="*/ 2130457 w 2686639"/>
              <a:gd name="connsiteY41" fmla="*/ 94614 h 1697171"/>
              <a:gd name="connsiteX42" fmla="*/ 2177591 w 2686639"/>
              <a:gd name="connsiteY42" fmla="*/ 85187 h 1697171"/>
              <a:gd name="connsiteX43" fmla="*/ 2234152 w 2686639"/>
              <a:gd name="connsiteY43" fmla="*/ 75760 h 1697171"/>
              <a:gd name="connsiteX44" fmla="*/ 2281286 w 2686639"/>
              <a:gd name="connsiteY44" fmla="*/ 66333 h 1697171"/>
              <a:gd name="connsiteX45" fmla="*/ 2318993 w 2686639"/>
              <a:gd name="connsiteY45" fmla="*/ 56907 h 1697171"/>
              <a:gd name="connsiteX46" fmla="*/ 2384981 w 2686639"/>
              <a:gd name="connsiteY46" fmla="*/ 47480 h 1697171"/>
              <a:gd name="connsiteX47" fmla="*/ 2441542 w 2686639"/>
              <a:gd name="connsiteY47" fmla="*/ 38053 h 1697171"/>
              <a:gd name="connsiteX48" fmla="*/ 2526383 w 2686639"/>
              <a:gd name="connsiteY48" fmla="*/ 28626 h 1697171"/>
              <a:gd name="connsiteX49" fmla="*/ 2611224 w 2686639"/>
              <a:gd name="connsiteY49" fmla="*/ 9773 h 1697171"/>
              <a:gd name="connsiteX50" fmla="*/ 2667785 w 2686639"/>
              <a:gd name="connsiteY50" fmla="*/ 346 h 1697171"/>
              <a:gd name="connsiteX51" fmla="*/ 2686639 w 2686639"/>
              <a:gd name="connsiteY51" fmla="*/ 346 h 169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686639" h="1697171">
                <a:moveTo>
                  <a:pt x="0" y="1697171"/>
                </a:moveTo>
                <a:cubicBezTo>
                  <a:pt x="3142" y="1675175"/>
                  <a:pt x="5069" y="1652971"/>
                  <a:pt x="9426" y="1631183"/>
                </a:cubicBezTo>
                <a:cubicBezTo>
                  <a:pt x="11375" y="1621439"/>
                  <a:pt x="16697" y="1612603"/>
                  <a:pt x="18853" y="1602903"/>
                </a:cubicBezTo>
                <a:cubicBezTo>
                  <a:pt x="22999" y="1584244"/>
                  <a:pt x="24531" y="1565085"/>
                  <a:pt x="28280" y="1546342"/>
                </a:cubicBezTo>
                <a:cubicBezTo>
                  <a:pt x="35403" y="1510729"/>
                  <a:pt x="44539" y="1488139"/>
                  <a:pt x="56560" y="1452074"/>
                </a:cubicBezTo>
                <a:lnTo>
                  <a:pt x="75414" y="1395513"/>
                </a:lnTo>
                <a:cubicBezTo>
                  <a:pt x="81699" y="1379802"/>
                  <a:pt x="87177" y="1363743"/>
                  <a:pt x="94268" y="1348379"/>
                </a:cubicBezTo>
                <a:cubicBezTo>
                  <a:pt x="106046" y="1322860"/>
                  <a:pt x="121537" y="1299059"/>
                  <a:pt x="131975" y="1272964"/>
                </a:cubicBezTo>
                <a:cubicBezTo>
                  <a:pt x="144544" y="1241541"/>
                  <a:pt x="154547" y="1208966"/>
                  <a:pt x="169682" y="1178696"/>
                </a:cubicBezTo>
                <a:cubicBezTo>
                  <a:pt x="175967" y="1166127"/>
                  <a:pt x="183000" y="1153905"/>
                  <a:pt x="188536" y="1140989"/>
                </a:cubicBezTo>
                <a:cubicBezTo>
                  <a:pt x="192450" y="1131856"/>
                  <a:pt x="193519" y="1121597"/>
                  <a:pt x="197963" y="1112709"/>
                </a:cubicBezTo>
                <a:cubicBezTo>
                  <a:pt x="245301" y="1018032"/>
                  <a:pt x="186087" y="1162412"/>
                  <a:pt x="235670" y="1046721"/>
                </a:cubicBezTo>
                <a:cubicBezTo>
                  <a:pt x="272707" y="960304"/>
                  <a:pt x="212190" y="1080742"/>
                  <a:pt x="263950" y="990160"/>
                </a:cubicBezTo>
                <a:cubicBezTo>
                  <a:pt x="270922" y="977959"/>
                  <a:pt x="274636" y="963888"/>
                  <a:pt x="282804" y="952453"/>
                </a:cubicBezTo>
                <a:cubicBezTo>
                  <a:pt x="290553" y="941605"/>
                  <a:pt x="302550" y="934414"/>
                  <a:pt x="311084" y="924173"/>
                </a:cubicBezTo>
                <a:cubicBezTo>
                  <a:pt x="318337" y="915469"/>
                  <a:pt x="323274" y="905055"/>
                  <a:pt x="329938" y="895892"/>
                </a:cubicBezTo>
                <a:cubicBezTo>
                  <a:pt x="348420" y="870479"/>
                  <a:pt x="366049" y="844336"/>
                  <a:pt x="386499" y="820478"/>
                </a:cubicBezTo>
                <a:cubicBezTo>
                  <a:pt x="403851" y="800234"/>
                  <a:pt x="428269" y="786102"/>
                  <a:pt x="443059" y="763917"/>
                </a:cubicBezTo>
                <a:cubicBezTo>
                  <a:pt x="477624" y="712072"/>
                  <a:pt x="443060" y="756060"/>
                  <a:pt x="490193" y="716783"/>
                </a:cubicBezTo>
                <a:cubicBezTo>
                  <a:pt x="537268" y="677554"/>
                  <a:pt x="497056" y="695643"/>
                  <a:pt x="546754" y="679076"/>
                </a:cubicBezTo>
                <a:cubicBezTo>
                  <a:pt x="591057" y="634773"/>
                  <a:pt x="563943" y="658190"/>
                  <a:pt x="631596" y="613088"/>
                </a:cubicBezTo>
                <a:cubicBezTo>
                  <a:pt x="675113" y="584077"/>
                  <a:pt x="650174" y="600055"/>
                  <a:pt x="707010" y="565954"/>
                </a:cubicBezTo>
                <a:cubicBezTo>
                  <a:pt x="722721" y="556527"/>
                  <a:pt x="736762" y="543468"/>
                  <a:pt x="754144" y="537674"/>
                </a:cubicBezTo>
                <a:lnTo>
                  <a:pt x="810705" y="518820"/>
                </a:lnTo>
                <a:cubicBezTo>
                  <a:pt x="823274" y="509393"/>
                  <a:pt x="834147" y="497124"/>
                  <a:pt x="848412" y="490540"/>
                </a:cubicBezTo>
                <a:cubicBezTo>
                  <a:pt x="875478" y="478048"/>
                  <a:pt x="908449" y="478794"/>
                  <a:pt x="933253" y="462259"/>
                </a:cubicBezTo>
                <a:cubicBezTo>
                  <a:pt x="992649" y="422664"/>
                  <a:pt x="971440" y="433820"/>
                  <a:pt x="1084082" y="396272"/>
                </a:cubicBezTo>
                <a:cubicBezTo>
                  <a:pt x="1112362" y="386845"/>
                  <a:pt x="1141612" y="379940"/>
                  <a:pt x="1168923" y="367991"/>
                </a:cubicBezTo>
                <a:cubicBezTo>
                  <a:pt x="1192133" y="357837"/>
                  <a:pt x="1211526" y="340028"/>
                  <a:pt x="1234911" y="330284"/>
                </a:cubicBezTo>
                <a:cubicBezTo>
                  <a:pt x="1249701" y="324122"/>
                  <a:pt x="1266639" y="325259"/>
                  <a:pt x="1282045" y="320857"/>
                </a:cubicBezTo>
                <a:cubicBezTo>
                  <a:pt x="1310708" y="312668"/>
                  <a:pt x="1338775" y="302498"/>
                  <a:pt x="1366886" y="292577"/>
                </a:cubicBezTo>
                <a:cubicBezTo>
                  <a:pt x="1411940" y="276676"/>
                  <a:pt x="1481533" y="247418"/>
                  <a:pt x="1527142" y="236016"/>
                </a:cubicBezTo>
                <a:cubicBezTo>
                  <a:pt x="1645071" y="206533"/>
                  <a:pt x="1498423" y="244220"/>
                  <a:pt x="1593130" y="217162"/>
                </a:cubicBezTo>
                <a:cubicBezTo>
                  <a:pt x="1605587" y="213603"/>
                  <a:pt x="1618428" y="211459"/>
                  <a:pt x="1630837" y="207736"/>
                </a:cubicBezTo>
                <a:cubicBezTo>
                  <a:pt x="1649872" y="202025"/>
                  <a:pt x="1668363" y="194593"/>
                  <a:pt x="1687398" y="188882"/>
                </a:cubicBezTo>
                <a:cubicBezTo>
                  <a:pt x="1699807" y="185159"/>
                  <a:pt x="1712696" y="183178"/>
                  <a:pt x="1725105" y="179455"/>
                </a:cubicBezTo>
                <a:cubicBezTo>
                  <a:pt x="1744140" y="173744"/>
                  <a:pt x="1762063" y="163869"/>
                  <a:pt x="1781666" y="160602"/>
                </a:cubicBezTo>
                <a:cubicBezTo>
                  <a:pt x="1800519" y="157460"/>
                  <a:pt x="1819568" y="155321"/>
                  <a:pt x="1838226" y="151175"/>
                </a:cubicBezTo>
                <a:cubicBezTo>
                  <a:pt x="1847926" y="149019"/>
                  <a:pt x="1856763" y="143697"/>
                  <a:pt x="1866507" y="141748"/>
                </a:cubicBezTo>
                <a:cubicBezTo>
                  <a:pt x="1903992" y="134251"/>
                  <a:pt x="1943362" y="134981"/>
                  <a:pt x="1979628" y="122894"/>
                </a:cubicBezTo>
                <a:cubicBezTo>
                  <a:pt x="2014037" y="111426"/>
                  <a:pt x="2012794" y="110541"/>
                  <a:pt x="2055043" y="104041"/>
                </a:cubicBezTo>
                <a:cubicBezTo>
                  <a:pt x="2080082" y="100189"/>
                  <a:pt x="2105418" y="98466"/>
                  <a:pt x="2130457" y="94614"/>
                </a:cubicBezTo>
                <a:cubicBezTo>
                  <a:pt x="2146293" y="92178"/>
                  <a:pt x="2161827" y="88053"/>
                  <a:pt x="2177591" y="85187"/>
                </a:cubicBezTo>
                <a:cubicBezTo>
                  <a:pt x="2196396" y="81768"/>
                  <a:pt x="2215347" y="79179"/>
                  <a:pt x="2234152" y="75760"/>
                </a:cubicBezTo>
                <a:cubicBezTo>
                  <a:pt x="2249916" y="72894"/>
                  <a:pt x="2265645" y="69809"/>
                  <a:pt x="2281286" y="66333"/>
                </a:cubicBezTo>
                <a:cubicBezTo>
                  <a:pt x="2293933" y="63523"/>
                  <a:pt x="2306246" y="59225"/>
                  <a:pt x="2318993" y="56907"/>
                </a:cubicBezTo>
                <a:cubicBezTo>
                  <a:pt x="2340854" y="52932"/>
                  <a:pt x="2363020" y="50859"/>
                  <a:pt x="2384981" y="47480"/>
                </a:cubicBezTo>
                <a:cubicBezTo>
                  <a:pt x="2403872" y="44574"/>
                  <a:pt x="2422596" y="40579"/>
                  <a:pt x="2441542" y="38053"/>
                </a:cubicBezTo>
                <a:cubicBezTo>
                  <a:pt x="2469747" y="34292"/>
                  <a:pt x="2498215" y="32650"/>
                  <a:pt x="2526383" y="28626"/>
                </a:cubicBezTo>
                <a:cubicBezTo>
                  <a:pt x="2583990" y="20396"/>
                  <a:pt x="2559777" y="20062"/>
                  <a:pt x="2611224" y="9773"/>
                </a:cubicBezTo>
                <a:cubicBezTo>
                  <a:pt x="2629967" y="6025"/>
                  <a:pt x="2648819" y="2717"/>
                  <a:pt x="2667785" y="346"/>
                </a:cubicBezTo>
                <a:cubicBezTo>
                  <a:pt x="2674021" y="-434"/>
                  <a:pt x="2680354" y="346"/>
                  <a:pt x="2686639" y="34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任意形状 15">
            <a:extLst>
              <a:ext uri="{FF2B5EF4-FFF2-40B4-BE49-F238E27FC236}">
                <a16:creationId xmlns:a16="http://schemas.microsoft.com/office/drawing/2014/main" id="{9FAD7C2B-714A-1E45-995B-695D6211D5B4}"/>
              </a:ext>
            </a:extLst>
          </p:cNvPr>
          <p:cNvSpPr/>
          <p:nvPr/>
        </p:nvSpPr>
        <p:spPr>
          <a:xfrm>
            <a:off x="9208587" y="4949072"/>
            <a:ext cx="2688040" cy="1480008"/>
          </a:xfrm>
          <a:custGeom>
            <a:avLst/>
            <a:gdLst>
              <a:gd name="connsiteX0" fmla="*/ 10827 w 2688040"/>
              <a:gd name="connsiteY0" fmla="*/ 1480008 h 1480008"/>
              <a:gd name="connsiteX1" fmla="*/ 1401 w 2688040"/>
              <a:gd name="connsiteY1" fmla="*/ 1414021 h 1480008"/>
              <a:gd name="connsiteX2" fmla="*/ 39108 w 2688040"/>
              <a:gd name="connsiteY2" fmla="*/ 1366887 h 1480008"/>
              <a:gd name="connsiteX3" fmla="*/ 105095 w 2688040"/>
              <a:gd name="connsiteY3" fmla="*/ 1291472 h 1480008"/>
              <a:gd name="connsiteX4" fmla="*/ 152229 w 2688040"/>
              <a:gd name="connsiteY4" fmla="*/ 1234912 h 1480008"/>
              <a:gd name="connsiteX5" fmla="*/ 180510 w 2688040"/>
              <a:gd name="connsiteY5" fmla="*/ 1216058 h 1480008"/>
              <a:gd name="connsiteX6" fmla="*/ 208790 w 2688040"/>
              <a:gd name="connsiteY6" fmla="*/ 1187777 h 1480008"/>
              <a:gd name="connsiteX7" fmla="*/ 237071 w 2688040"/>
              <a:gd name="connsiteY7" fmla="*/ 1168924 h 1480008"/>
              <a:gd name="connsiteX8" fmla="*/ 265351 w 2688040"/>
              <a:gd name="connsiteY8" fmla="*/ 1140643 h 1480008"/>
              <a:gd name="connsiteX9" fmla="*/ 312485 w 2688040"/>
              <a:gd name="connsiteY9" fmla="*/ 1112363 h 1480008"/>
              <a:gd name="connsiteX10" fmla="*/ 340766 w 2688040"/>
              <a:gd name="connsiteY10" fmla="*/ 1084083 h 1480008"/>
              <a:gd name="connsiteX11" fmla="*/ 387900 w 2688040"/>
              <a:gd name="connsiteY11" fmla="*/ 1055802 h 1480008"/>
              <a:gd name="connsiteX12" fmla="*/ 444460 w 2688040"/>
              <a:gd name="connsiteY12" fmla="*/ 1018095 h 1480008"/>
              <a:gd name="connsiteX13" fmla="*/ 510448 w 2688040"/>
              <a:gd name="connsiteY13" fmla="*/ 970961 h 1480008"/>
              <a:gd name="connsiteX14" fmla="*/ 548155 w 2688040"/>
              <a:gd name="connsiteY14" fmla="*/ 952107 h 1480008"/>
              <a:gd name="connsiteX15" fmla="*/ 623570 w 2688040"/>
              <a:gd name="connsiteY15" fmla="*/ 904973 h 1480008"/>
              <a:gd name="connsiteX16" fmla="*/ 661277 w 2688040"/>
              <a:gd name="connsiteY16" fmla="*/ 886120 h 1480008"/>
              <a:gd name="connsiteX17" fmla="*/ 736691 w 2688040"/>
              <a:gd name="connsiteY17" fmla="*/ 848413 h 1480008"/>
              <a:gd name="connsiteX18" fmla="*/ 793252 w 2688040"/>
              <a:gd name="connsiteY18" fmla="*/ 810705 h 1480008"/>
              <a:gd name="connsiteX19" fmla="*/ 821533 w 2688040"/>
              <a:gd name="connsiteY19" fmla="*/ 791852 h 1480008"/>
              <a:gd name="connsiteX20" fmla="*/ 878093 w 2688040"/>
              <a:gd name="connsiteY20" fmla="*/ 763571 h 1480008"/>
              <a:gd name="connsiteX21" fmla="*/ 925227 w 2688040"/>
              <a:gd name="connsiteY21" fmla="*/ 744718 h 1480008"/>
              <a:gd name="connsiteX22" fmla="*/ 972361 w 2688040"/>
              <a:gd name="connsiteY22" fmla="*/ 716437 h 1480008"/>
              <a:gd name="connsiteX23" fmla="*/ 1010069 w 2688040"/>
              <a:gd name="connsiteY23" fmla="*/ 688157 h 1480008"/>
              <a:gd name="connsiteX24" fmla="*/ 1047776 w 2688040"/>
              <a:gd name="connsiteY24" fmla="*/ 678730 h 1480008"/>
              <a:gd name="connsiteX25" fmla="*/ 1076056 w 2688040"/>
              <a:gd name="connsiteY25" fmla="*/ 659876 h 1480008"/>
              <a:gd name="connsiteX26" fmla="*/ 1104337 w 2688040"/>
              <a:gd name="connsiteY26" fmla="*/ 650450 h 1480008"/>
              <a:gd name="connsiteX27" fmla="*/ 1142044 w 2688040"/>
              <a:gd name="connsiteY27" fmla="*/ 622169 h 1480008"/>
              <a:gd name="connsiteX28" fmla="*/ 1208032 w 2688040"/>
              <a:gd name="connsiteY28" fmla="*/ 593889 h 1480008"/>
              <a:gd name="connsiteX29" fmla="*/ 1292873 w 2688040"/>
              <a:gd name="connsiteY29" fmla="*/ 537328 h 1480008"/>
              <a:gd name="connsiteX30" fmla="*/ 1349434 w 2688040"/>
              <a:gd name="connsiteY30" fmla="*/ 509048 h 1480008"/>
              <a:gd name="connsiteX31" fmla="*/ 1405994 w 2688040"/>
              <a:gd name="connsiteY31" fmla="*/ 471340 h 1480008"/>
              <a:gd name="connsiteX32" fmla="*/ 1434275 w 2688040"/>
              <a:gd name="connsiteY32" fmla="*/ 452487 h 1480008"/>
              <a:gd name="connsiteX33" fmla="*/ 1462555 w 2688040"/>
              <a:gd name="connsiteY33" fmla="*/ 443060 h 1480008"/>
              <a:gd name="connsiteX34" fmla="*/ 1519116 w 2688040"/>
              <a:gd name="connsiteY34" fmla="*/ 414780 h 1480008"/>
              <a:gd name="connsiteX35" fmla="*/ 1613384 w 2688040"/>
              <a:gd name="connsiteY35" fmla="*/ 358219 h 1480008"/>
              <a:gd name="connsiteX36" fmla="*/ 1726506 w 2688040"/>
              <a:gd name="connsiteY36" fmla="*/ 311085 h 1480008"/>
              <a:gd name="connsiteX37" fmla="*/ 1792493 w 2688040"/>
              <a:gd name="connsiteY37" fmla="*/ 282804 h 1480008"/>
              <a:gd name="connsiteX38" fmla="*/ 1915042 w 2688040"/>
              <a:gd name="connsiteY38" fmla="*/ 226243 h 1480008"/>
              <a:gd name="connsiteX39" fmla="*/ 1952749 w 2688040"/>
              <a:gd name="connsiteY39" fmla="*/ 216817 h 1480008"/>
              <a:gd name="connsiteX40" fmla="*/ 2047017 w 2688040"/>
              <a:gd name="connsiteY40" fmla="*/ 179109 h 1480008"/>
              <a:gd name="connsiteX41" fmla="*/ 2084724 w 2688040"/>
              <a:gd name="connsiteY41" fmla="*/ 169683 h 1480008"/>
              <a:gd name="connsiteX42" fmla="*/ 2113005 w 2688040"/>
              <a:gd name="connsiteY42" fmla="*/ 160256 h 1480008"/>
              <a:gd name="connsiteX43" fmla="*/ 2160139 w 2688040"/>
              <a:gd name="connsiteY43" fmla="*/ 150829 h 1480008"/>
              <a:gd name="connsiteX44" fmla="*/ 2254407 w 2688040"/>
              <a:gd name="connsiteY44" fmla="*/ 113122 h 1480008"/>
              <a:gd name="connsiteX45" fmla="*/ 2329821 w 2688040"/>
              <a:gd name="connsiteY45" fmla="*/ 84841 h 1480008"/>
              <a:gd name="connsiteX46" fmla="*/ 2405236 w 2688040"/>
              <a:gd name="connsiteY46" fmla="*/ 47134 h 1480008"/>
              <a:gd name="connsiteX47" fmla="*/ 2433516 w 2688040"/>
              <a:gd name="connsiteY47" fmla="*/ 37707 h 1480008"/>
              <a:gd name="connsiteX48" fmla="*/ 2499504 w 2688040"/>
              <a:gd name="connsiteY48" fmla="*/ 18854 h 1480008"/>
              <a:gd name="connsiteX49" fmla="*/ 2537211 w 2688040"/>
              <a:gd name="connsiteY49" fmla="*/ 9427 h 1480008"/>
              <a:gd name="connsiteX50" fmla="*/ 2688040 w 2688040"/>
              <a:gd name="connsiteY50" fmla="*/ 0 h 148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688040" h="1480008">
                <a:moveTo>
                  <a:pt x="10827" y="1480008"/>
                </a:moveTo>
                <a:cubicBezTo>
                  <a:pt x="7685" y="1458012"/>
                  <a:pt x="-3988" y="1435577"/>
                  <a:pt x="1401" y="1414021"/>
                </a:cubicBezTo>
                <a:cubicBezTo>
                  <a:pt x="6281" y="1394501"/>
                  <a:pt x="27274" y="1383159"/>
                  <a:pt x="39108" y="1366887"/>
                </a:cubicBezTo>
                <a:cubicBezTo>
                  <a:pt x="122251" y="1252564"/>
                  <a:pt x="38386" y="1347063"/>
                  <a:pt x="105095" y="1291472"/>
                </a:cubicBezTo>
                <a:cubicBezTo>
                  <a:pt x="197766" y="1214247"/>
                  <a:pt x="78070" y="1309071"/>
                  <a:pt x="152229" y="1234912"/>
                </a:cubicBezTo>
                <a:cubicBezTo>
                  <a:pt x="160240" y="1226901"/>
                  <a:pt x="171806" y="1223311"/>
                  <a:pt x="180510" y="1216058"/>
                </a:cubicBezTo>
                <a:cubicBezTo>
                  <a:pt x="190752" y="1207523"/>
                  <a:pt x="198548" y="1196312"/>
                  <a:pt x="208790" y="1187777"/>
                </a:cubicBezTo>
                <a:cubicBezTo>
                  <a:pt x="217494" y="1180524"/>
                  <a:pt x="228367" y="1176177"/>
                  <a:pt x="237071" y="1168924"/>
                </a:cubicBezTo>
                <a:cubicBezTo>
                  <a:pt x="247313" y="1160389"/>
                  <a:pt x="254686" y="1148642"/>
                  <a:pt x="265351" y="1140643"/>
                </a:cubicBezTo>
                <a:cubicBezTo>
                  <a:pt x="280009" y="1129650"/>
                  <a:pt x="297827" y="1123356"/>
                  <a:pt x="312485" y="1112363"/>
                </a:cubicBezTo>
                <a:cubicBezTo>
                  <a:pt x="323150" y="1104364"/>
                  <a:pt x="330101" y="1092082"/>
                  <a:pt x="340766" y="1084083"/>
                </a:cubicBezTo>
                <a:cubicBezTo>
                  <a:pt x="355424" y="1073090"/>
                  <a:pt x="373242" y="1066796"/>
                  <a:pt x="387900" y="1055802"/>
                </a:cubicBezTo>
                <a:cubicBezTo>
                  <a:pt x="444390" y="1013434"/>
                  <a:pt x="387744" y="1037001"/>
                  <a:pt x="444460" y="1018095"/>
                </a:cubicBezTo>
                <a:cubicBezTo>
                  <a:pt x="460638" y="1005962"/>
                  <a:pt x="491157" y="981985"/>
                  <a:pt x="510448" y="970961"/>
                </a:cubicBezTo>
                <a:cubicBezTo>
                  <a:pt x="522649" y="963989"/>
                  <a:pt x="536017" y="959188"/>
                  <a:pt x="548155" y="952107"/>
                </a:cubicBezTo>
                <a:cubicBezTo>
                  <a:pt x="573761" y="937170"/>
                  <a:pt x="597055" y="918230"/>
                  <a:pt x="623570" y="904973"/>
                </a:cubicBezTo>
                <a:cubicBezTo>
                  <a:pt x="636139" y="898689"/>
                  <a:pt x="649361" y="893568"/>
                  <a:pt x="661277" y="886120"/>
                </a:cubicBezTo>
                <a:cubicBezTo>
                  <a:pt x="725373" y="846059"/>
                  <a:pt x="670527" y="864953"/>
                  <a:pt x="736691" y="848413"/>
                </a:cubicBezTo>
                <a:lnTo>
                  <a:pt x="793252" y="810705"/>
                </a:lnTo>
                <a:cubicBezTo>
                  <a:pt x="802679" y="804420"/>
                  <a:pt x="810785" y="795435"/>
                  <a:pt x="821533" y="791852"/>
                </a:cubicBezTo>
                <a:cubicBezTo>
                  <a:pt x="892622" y="768155"/>
                  <a:pt x="804990" y="800123"/>
                  <a:pt x="878093" y="763571"/>
                </a:cubicBezTo>
                <a:cubicBezTo>
                  <a:pt x="893228" y="756003"/>
                  <a:pt x="910092" y="752286"/>
                  <a:pt x="925227" y="744718"/>
                </a:cubicBezTo>
                <a:cubicBezTo>
                  <a:pt x="941615" y="736524"/>
                  <a:pt x="957116" y="726600"/>
                  <a:pt x="972361" y="716437"/>
                </a:cubicBezTo>
                <a:cubicBezTo>
                  <a:pt x="985434" y="707722"/>
                  <a:pt x="996016" y="695183"/>
                  <a:pt x="1010069" y="688157"/>
                </a:cubicBezTo>
                <a:cubicBezTo>
                  <a:pt x="1021657" y="682363"/>
                  <a:pt x="1035207" y="681872"/>
                  <a:pt x="1047776" y="678730"/>
                </a:cubicBezTo>
                <a:cubicBezTo>
                  <a:pt x="1057203" y="672445"/>
                  <a:pt x="1065922" y="664943"/>
                  <a:pt x="1076056" y="659876"/>
                </a:cubicBezTo>
                <a:cubicBezTo>
                  <a:pt x="1084944" y="655432"/>
                  <a:pt x="1095709" y="655380"/>
                  <a:pt x="1104337" y="650450"/>
                </a:cubicBezTo>
                <a:cubicBezTo>
                  <a:pt x="1117978" y="642655"/>
                  <a:pt x="1128721" y="630496"/>
                  <a:pt x="1142044" y="622169"/>
                </a:cubicBezTo>
                <a:cubicBezTo>
                  <a:pt x="1168667" y="605529"/>
                  <a:pt x="1180542" y="603052"/>
                  <a:pt x="1208032" y="593889"/>
                </a:cubicBezTo>
                <a:cubicBezTo>
                  <a:pt x="1270794" y="546816"/>
                  <a:pt x="1220141" y="582786"/>
                  <a:pt x="1292873" y="537328"/>
                </a:cubicBezTo>
                <a:cubicBezTo>
                  <a:pt x="1334644" y="511221"/>
                  <a:pt x="1305824" y="523583"/>
                  <a:pt x="1349434" y="509048"/>
                </a:cubicBezTo>
                <a:lnTo>
                  <a:pt x="1405994" y="471340"/>
                </a:lnTo>
                <a:cubicBezTo>
                  <a:pt x="1415421" y="465055"/>
                  <a:pt x="1423527" y="456070"/>
                  <a:pt x="1434275" y="452487"/>
                </a:cubicBezTo>
                <a:cubicBezTo>
                  <a:pt x="1443702" y="449345"/>
                  <a:pt x="1453667" y="447504"/>
                  <a:pt x="1462555" y="443060"/>
                </a:cubicBezTo>
                <a:cubicBezTo>
                  <a:pt x="1535643" y="406515"/>
                  <a:pt x="1448041" y="438470"/>
                  <a:pt x="1519116" y="414780"/>
                </a:cubicBezTo>
                <a:cubicBezTo>
                  <a:pt x="1561879" y="386271"/>
                  <a:pt x="1571218" y="376667"/>
                  <a:pt x="1613384" y="358219"/>
                </a:cubicBezTo>
                <a:cubicBezTo>
                  <a:pt x="1650809" y="341846"/>
                  <a:pt x="1688858" y="326937"/>
                  <a:pt x="1726506" y="311085"/>
                </a:cubicBezTo>
                <a:cubicBezTo>
                  <a:pt x="1748561" y="301798"/>
                  <a:pt x="1771089" y="293506"/>
                  <a:pt x="1792493" y="282804"/>
                </a:cubicBezTo>
                <a:cubicBezTo>
                  <a:pt x="1834382" y="261860"/>
                  <a:pt x="1871110" y="240887"/>
                  <a:pt x="1915042" y="226243"/>
                </a:cubicBezTo>
                <a:cubicBezTo>
                  <a:pt x="1927333" y="222146"/>
                  <a:pt x="1940548" y="221175"/>
                  <a:pt x="1952749" y="216817"/>
                </a:cubicBezTo>
                <a:cubicBezTo>
                  <a:pt x="1984621" y="205434"/>
                  <a:pt x="2014184" y="187317"/>
                  <a:pt x="2047017" y="179109"/>
                </a:cubicBezTo>
                <a:cubicBezTo>
                  <a:pt x="2059586" y="175967"/>
                  <a:pt x="2072267" y="173242"/>
                  <a:pt x="2084724" y="169683"/>
                </a:cubicBezTo>
                <a:cubicBezTo>
                  <a:pt x="2094279" y="166953"/>
                  <a:pt x="2103365" y="162666"/>
                  <a:pt x="2113005" y="160256"/>
                </a:cubicBezTo>
                <a:cubicBezTo>
                  <a:pt x="2128549" y="156370"/>
                  <a:pt x="2144939" y="155896"/>
                  <a:pt x="2160139" y="150829"/>
                </a:cubicBezTo>
                <a:cubicBezTo>
                  <a:pt x="2192246" y="140127"/>
                  <a:pt x="2222865" y="125388"/>
                  <a:pt x="2254407" y="113122"/>
                </a:cubicBezTo>
                <a:cubicBezTo>
                  <a:pt x="2279429" y="103391"/>
                  <a:pt x="2305808" y="96847"/>
                  <a:pt x="2329821" y="84841"/>
                </a:cubicBezTo>
                <a:cubicBezTo>
                  <a:pt x="2354959" y="72272"/>
                  <a:pt x="2379650" y="58764"/>
                  <a:pt x="2405236" y="47134"/>
                </a:cubicBezTo>
                <a:cubicBezTo>
                  <a:pt x="2414282" y="43022"/>
                  <a:pt x="2423998" y="40562"/>
                  <a:pt x="2433516" y="37707"/>
                </a:cubicBezTo>
                <a:cubicBezTo>
                  <a:pt x="2455427" y="31134"/>
                  <a:pt x="2477434" y="24873"/>
                  <a:pt x="2499504" y="18854"/>
                </a:cubicBezTo>
                <a:cubicBezTo>
                  <a:pt x="2512003" y="15445"/>
                  <a:pt x="2524319" y="10716"/>
                  <a:pt x="2537211" y="9427"/>
                </a:cubicBezTo>
                <a:cubicBezTo>
                  <a:pt x="2587335" y="4414"/>
                  <a:pt x="2688040" y="0"/>
                  <a:pt x="2688040" y="0"/>
                </a:cubicBezTo>
              </a:path>
            </a:pathLst>
          </a:custGeom>
          <a:noFill/>
          <a:ln>
            <a:solidFill>
              <a:srgbClr val="D42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935964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45B230-31F4-7B4A-99CE-6B31BF9EE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/>
              <a:t>Error</a:t>
            </a:r>
            <a:r>
              <a:rPr kumimoji="1" lang="zh-CN" altLang="en-US" dirty="0"/>
              <a:t> </a:t>
            </a:r>
            <a:r>
              <a:rPr kumimoji="1" lang="en-US" altLang="zh-CN" dirty="0"/>
              <a:t>Corrections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Landlord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C21C18-2E90-9D42-8AB9-E66420E28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paper:</a:t>
            </a:r>
          </a:p>
          <a:p>
            <a:pPr lvl="1"/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r>
              <a:rPr kumimoji="1" lang="en-US" altLang="zh-CN" dirty="0"/>
              <a:t>Truth:</a:t>
            </a:r>
            <a:r>
              <a:rPr kumimoji="1" lang="zh-CN" altLang="en-US" dirty="0"/>
              <a:t> </a:t>
            </a:r>
            <a:r>
              <a:rPr kumimoji="1" lang="en-US" altLang="zh-CN" dirty="0"/>
              <a:t>no</a:t>
            </a:r>
            <a:r>
              <a:rPr kumimoji="1" lang="zh-CN" altLang="en-US" dirty="0"/>
              <a:t> </a:t>
            </a:r>
            <a:r>
              <a:rPr kumimoji="1" lang="en-US" altLang="zh-CN" dirty="0"/>
              <a:t>frequency</a:t>
            </a:r>
          </a:p>
          <a:p>
            <a:pPr lvl="1"/>
            <a:r>
              <a:rPr kumimoji="1" lang="en-US" altLang="zh-CN" dirty="0"/>
              <a:t>GDS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1997</a:t>
            </a:r>
          </a:p>
          <a:p>
            <a:pPr lvl="1"/>
            <a:r>
              <a:rPr kumimoji="1" lang="en-US" altLang="zh-CN" dirty="0"/>
              <a:t>LANDLORD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Jan,</a:t>
            </a:r>
            <a:r>
              <a:rPr kumimoji="1" lang="zh-CN" altLang="en-US" dirty="0"/>
              <a:t> </a:t>
            </a:r>
            <a:r>
              <a:rPr kumimoji="1" lang="en-US" altLang="zh-CN" dirty="0"/>
              <a:t>1998</a:t>
            </a:r>
          </a:p>
          <a:p>
            <a:pPr lvl="1"/>
            <a:r>
              <a:rPr kumimoji="1" lang="en-US" altLang="zh-CN" dirty="0"/>
              <a:t>GDSF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Nov,</a:t>
            </a:r>
            <a:r>
              <a:rPr kumimoji="1" lang="zh-CN" altLang="en-US" dirty="0"/>
              <a:t> </a:t>
            </a:r>
            <a:r>
              <a:rPr kumimoji="1" lang="en-US" altLang="zh-CN" dirty="0"/>
              <a:t>1998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339A33-1169-A842-8387-E10E4E920F6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2021/6/1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0F7E8CA-2461-D248-8E9A-0A8D73D2D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553" y="1213837"/>
            <a:ext cx="4888545" cy="232462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D893323-AD80-2544-A78A-949D8E4AD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825" y="3523040"/>
            <a:ext cx="5761543" cy="264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428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B25B27-267F-8B48-BF4B-B40D74DAE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/>
              <a:t>ARTIFACT</a:t>
            </a:r>
            <a:r>
              <a:rPr kumimoji="1" lang="zh-CN" altLang="en-US" dirty="0"/>
              <a:t> </a:t>
            </a:r>
            <a:r>
              <a:rPr kumimoji="1" lang="en-US" altLang="zh-CN" dirty="0"/>
              <a:t>APPENDIX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C553B06-872B-794F-B31D-60173CCA6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B4BF4E3-E206-4D44-98D7-56C4121154D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2021/6/1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E3EB69E-74D2-3E4A-8052-7A487B7FC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099" y="924755"/>
            <a:ext cx="4137435" cy="355187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25B130E-110F-1D4F-B82F-EF63F18CE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660" y="0"/>
            <a:ext cx="4736969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9E3F430-83D1-7444-9E61-13360E273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785" y="4277764"/>
            <a:ext cx="4462732" cy="273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7966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C53941-99EA-2248-99E8-FC26CE8D4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/>
              <a:t>Azure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Trace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5CAD76-FA05-134A-98E0-7E9BFBB9F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5F8701-D570-224B-A504-31A606DA69B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2021/6/1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7FD3473-D51B-774E-98CC-254647084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240" y="1371393"/>
            <a:ext cx="8531520" cy="439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771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0DE34A-D4BB-F64B-A0A6-7CFEBA0CF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/>
              <a:t>Evaluation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Polices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Reproduce</a:t>
            </a:r>
            <a:endParaRPr kumimoji="1"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408C3A33-76AB-AF4E-B57D-4CA0D15EA7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71" y="4068874"/>
            <a:ext cx="4367653" cy="2789126"/>
          </a:xfr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D7BCD0-2866-EB4F-B060-FE11D506E8F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2021/6/2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F3DFDC4-621D-A14F-8FF1-1A35EA74A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071" y="3929174"/>
            <a:ext cx="5257800" cy="291968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753468A-3475-6F4F-83ED-774D6B7DA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771" y="993201"/>
            <a:ext cx="5335768" cy="30447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3CA16A9-05D9-B545-9066-E73EAF3378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7696" y="1043253"/>
            <a:ext cx="4553200" cy="291968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D6CC2890-42A8-7B47-8ED5-2786DC33864D}"/>
              </a:ext>
            </a:extLst>
          </p:cNvPr>
          <p:cNvSpPr/>
          <p:nvPr/>
        </p:nvSpPr>
        <p:spPr>
          <a:xfrm>
            <a:off x="223364" y="4068874"/>
            <a:ext cx="1378407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Reproduced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C0B9007-D038-7840-A194-44382BD6115E}"/>
              </a:ext>
            </a:extLst>
          </p:cNvPr>
          <p:cNvSpPr/>
          <p:nvPr/>
        </p:nvSpPr>
        <p:spPr>
          <a:xfrm>
            <a:off x="212021" y="1152356"/>
            <a:ext cx="1229671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Paper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3360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5E6932-AC9D-5540-9A24-0A5FA84AC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/>
          <a:p>
            <a:r>
              <a:rPr kumimoji="1" lang="en-US" altLang="zh-CN" dirty="0"/>
              <a:t>Serverless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Computing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=</a:t>
            </a:r>
            <a:r>
              <a:rPr kumimoji="1" lang="zh-CN" altLang="en-US" dirty="0"/>
              <a:t> </a:t>
            </a:r>
            <a:r>
              <a:rPr kumimoji="1" lang="en-US" altLang="zh-CN" dirty="0"/>
              <a:t>FaaS(Function-as-a-Service)</a:t>
            </a:r>
            <a:r>
              <a:rPr kumimoji="1" lang="zh-CN" altLang="en-US" dirty="0"/>
              <a:t> </a:t>
            </a:r>
            <a:r>
              <a:rPr kumimoji="1" lang="en-US" altLang="zh-CN" dirty="0"/>
              <a:t>+</a:t>
            </a:r>
            <a:r>
              <a:rPr kumimoji="1" lang="zh-CN" altLang="en-US" dirty="0"/>
              <a:t> </a:t>
            </a:r>
            <a:r>
              <a:rPr kumimoji="1" lang="en-US" altLang="zh-CN" dirty="0"/>
              <a:t>other</a:t>
            </a:r>
            <a:r>
              <a:rPr kumimoji="1" lang="zh-CN" altLang="en-US" dirty="0"/>
              <a:t> </a:t>
            </a:r>
            <a:r>
              <a:rPr kumimoji="1" lang="en-US" altLang="zh-CN" dirty="0"/>
              <a:t>services</a:t>
            </a:r>
          </a:p>
          <a:p>
            <a:r>
              <a:rPr kumimoji="1" lang="en-US" altLang="zh-CN" dirty="0"/>
              <a:t>Work</a:t>
            </a:r>
            <a:r>
              <a:rPr kumimoji="1" lang="zh-CN" altLang="en-US" dirty="0"/>
              <a:t> </a:t>
            </a:r>
            <a:r>
              <a:rPr kumimoji="1" lang="en-US" altLang="zh-CN" dirty="0"/>
              <a:t>Flow:</a:t>
            </a:r>
          </a:p>
          <a:p>
            <a:pPr lvl="1"/>
            <a:r>
              <a:rPr kumimoji="1" lang="en-US" altLang="zh-CN" dirty="0"/>
              <a:t>Step</a:t>
            </a:r>
            <a:r>
              <a:rPr kumimoji="1" lang="zh-CN" altLang="en-US" dirty="0"/>
              <a:t> </a:t>
            </a:r>
            <a:r>
              <a:rPr kumimoji="1" lang="en-US" altLang="zh-CN" dirty="0"/>
              <a:t>1: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User</a:t>
            </a:r>
            <a:r>
              <a:rPr kumimoji="1" lang="zh-CN" altLang="en-US" dirty="0"/>
              <a:t> </a:t>
            </a:r>
            <a:r>
              <a:rPr kumimoji="1" lang="en-US" altLang="zh-CN" dirty="0"/>
              <a:t>upload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code</a:t>
            </a:r>
            <a:r>
              <a:rPr kumimoji="1" lang="zh-CN" altLang="en-US" dirty="0"/>
              <a:t> </a:t>
            </a:r>
            <a:r>
              <a:rPr kumimoji="1" lang="en-US" altLang="zh-CN" dirty="0"/>
              <a:t>package</a:t>
            </a:r>
          </a:p>
          <a:p>
            <a:pPr lvl="1"/>
            <a:r>
              <a:rPr kumimoji="1" lang="en-US" altLang="zh-CN" dirty="0"/>
              <a:t>Step</a:t>
            </a:r>
            <a:r>
              <a:rPr kumimoji="1" lang="zh-CN" altLang="en-US" dirty="0"/>
              <a:t> </a:t>
            </a:r>
            <a:r>
              <a:rPr kumimoji="1" lang="en-US" altLang="zh-CN" dirty="0"/>
              <a:t>2: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User</a:t>
            </a:r>
            <a:r>
              <a:rPr kumimoji="1" lang="zh-CN" altLang="en-US" dirty="0"/>
              <a:t> </a:t>
            </a:r>
            <a:r>
              <a:rPr kumimoji="1" lang="en-US" altLang="zh-CN" dirty="0"/>
              <a:t>invocates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parameters</a:t>
            </a:r>
            <a:r>
              <a:rPr kumimoji="1" lang="zh-CN" altLang="en-US" dirty="0"/>
              <a:t> </a:t>
            </a:r>
            <a:endParaRPr kumimoji="1"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2021/6/1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>
                <a:sym typeface="+mn-ea"/>
              </a:rPr>
              <a:t>Background</a:t>
            </a:r>
            <a:r>
              <a:rPr kumimoji="1" lang="zh-CN" altLang="en-US" b="1" dirty="0">
                <a:sym typeface="+mn-ea"/>
              </a:rPr>
              <a:t> </a:t>
            </a:r>
            <a:r>
              <a:rPr kumimoji="1" lang="en-US" altLang="zh-CN" dirty="0">
                <a:sym typeface="+mn-ea"/>
              </a:rPr>
              <a:t>-</a:t>
            </a:r>
            <a:r>
              <a:rPr kumimoji="1" lang="zh-CN" altLang="en-US" b="1" dirty="0">
                <a:sym typeface="+mn-ea"/>
              </a:rPr>
              <a:t> </a:t>
            </a:r>
            <a:r>
              <a:rPr kumimoji="1" lang="en-US" altLang="zh-CN" dirty="0">
                <a:sym typeface="+mn-ea"/>
              </a:rPr>
              <a:t>Serverless</a:t>
            </a:r>
            <a:endParaRPr kumimoji="1"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9108875-F4F6-3B4A-A5D2-F6D0B083167C}"/>
              </a:ext>
            </a:extLst>
          </p:cNvPr>
          <p:cNvSpPr/>
          <p:nvPr/>
        </p:nvSpPr>
        <p:spPr>
          <a:xfrm>
            <a:off x="9455843" y="2024529"/>
            <a:ext cx="2088223" cy="1480675"/>
          </a:xfrm>
          <a:prstGeom prst="rect">
            <a:avLst/>
          </a:prstGeom>
          <a:solidFill>
            <a:srgbClr val="B0DFC6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kumimoji="1" lang="en-US" altLang="zh-CN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Code</a:t>
            </a:r>
            <a:r>
              <a:rPr kumimoji="1" lang="zh-CN" altLang="en-US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Package:</a:t>
            </a:r>
          </a:p>
          <a:p>
            <a:r>
              <a:rPr kumimoji="1" lang="zh-CN" altLang="en-US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├─  </a:t>
            </a:r>
            <a:r>
              <a:rPr kumimoji="1" lang="en-US" altLang="zh-CN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app.js:</a:t>
            </a:r>
          </a:p>
          <a:p>
            <a:r>
              <a:rPr kumimoji="1" lang="zh-CN" altLang="en-US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1" lang="en-US" altLang="zh-CN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r>
              <a:rPr kumimoji="1" lang="zh-CN" altLang="en-US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1" lang="en-US" altLang="zh-CN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function</a:t>
            </a:r>
            <a:r>
              <a:rPr kumimoji="1" lang="zh-CN" altLang="en-US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handler():</a:t>
            </a:r>
          </a:p>
          <a:p>
            <a:r>
              <a:rPr kumimoji="1" lang="zh-CN" altLang="en-US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1" lang="en-US" altLang="zh-CN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r>
              <a:rPr kumimoji="1" lang="zh-CN" altLang="en-US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├─  </a:t>
            </a:r>
            <a:r>
              <a:rPr kumimoji="1" lang="en-US" altLang="zh-CN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pakcage.json</a:t>
            </a:r>
          </a:p>
          <a:p>
            <a:r>
              <a:rPr kumimoji="1" lang="zh-CN" altLang="en-US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├─  </a:t>
            </a:r>
            <a:r>
              <a:rPr kumimoji="1" lang="en-US" altLang="zh-CN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node_modules/</a:t>
            </a:r>
            <a:endParaRPr kumimoji="1" lang="zh-CN" altLang="en-US" sz="1200" noProof="1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6F7356E2-C465-D249-905B-DFC57B37D3E4}"/>
              </a:ext>
            </a:extLst>
          </p:cNvPr>
          <p:cNvCxnSpPr/>
          <p:nvPr/>
        </p:nvCxnSpPr>
        <p:spPr>
          <a:xfrm>
            <a:off x="5391150" y="6858000"/>
            <a:ext cx="914400" cy="9144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>
            <a:extLst>
              <a:ext uri="{FF2B5EF4-FFF2-40B4-BE49-F238E27FC236}">
                <a16:creationId xmlns:a16="http://schemas.microsoft.com/office/drawing/2014/main" id="{1A74B373-102B-4045-8BAF-04325C413BFD}"/>
              </a:ext>
            </a:extLst>
          </p:cNvPr>
          <p:cNvSpPr/>
          <p:nvPr/>
        </p:nvSpPr>
        <p:spPr>
          <a:xfrm>
            <a:off x="3833531" y="4415749"/>
            <a:ext cx="1126836" cy="368600"/>
          </a:xfrm>
          <a:prstGeom prst="rect">
            <a:avLst/>
          </a:prstGeom>
          <a:solidFill>
            <a:srgbClr val="A8CAE1"/>
          </a:solidFill>
          <a:ln w="25400">
            <a:solidFill>
              <a:schemeClr val="tx1"/>
            </a:solidFill>
          </a:ln>
          <a:effectLst>
            <a:outerShdw blurRad="76200" dist="38100" dir="2700000" algn="tl" rotWithShape="0">
              <a:prstClr val="black">
                <a:alpha val="6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Avenir Next Condensed" panose="020B0506020202020204" pitchFamily="34" charset="0"/>
                <a:cs typeface="Arial" panose="020B0604020202020204" pitchFamily="34" charset="0"/>
              </a:rPr>
              <a:t>NginX</a:t>
            </a:r>
            <a:endParaRPr kumimoji="1" lang="zh-CN" altLang="en-US" sz="1600" dirty="0">
              <a:solidFill>
                <a:schemeClr val="tx1"/>
              </a:solidFill>
              <a:latin typeface="Avenir Next Condensed" panose="020B0506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直线箭头连接符 39">
            <a:extLst>
              <a:ext uri="{FF2B5EF4-FFF2-40B4-BE49-F238E27FC236}">
                <a16:creationId xmlns:a16="http://schemas.microsoft.com/office/drawing/2014/main" id="{981C7442-BB55-3D4C-BB2E-16D34940039C}"/>
              </a:ext>
            </a:extLst>
          </p:cNvPr>
          <p:cNvCxnSpPr>
            <a:cxnSpLocks/>
            <a:stCxn id="39" idx="3"/>
            <a:endCxn id="41" idx="1"/>
          </p:cNvCxnSpPr>
          <p:nvPr/>
        </p:nvCxnSpPr>
        <p:spPr>
          <a:xfrm flipV="1">
            <a:off x="4960367" y="4597847"/>
            <a:ext cx="458665" cy="2202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>
            <a:extLst>
              <a:ext uri="{FF2B5EF4-FFF2-40B4-BE49-F238E27FC236}">
                <a16:creationId xmlns:a16="http://schemas.microsoft.com/office/drawing/2014/main" id="{A9B0CD89-ABE6-404A-BBB0-3D57CA923A42}"/>
              </a:ext>
            </a:extLst>
          </p:cNvPr>
          <p:cNvSpPr/>
          <p:nvPr/>
        </p:nvSpPr>
        <p:spPr>
          <a:xfrm>
            <a:off x="5419032" y="4402914"/>
            <a:ext cx="1126836" cy="389866"/>
          </a:xfrm>
          <a:prstGeom prst="rect">
            <a:avLst/>
          </a:prstGeom>
          <a:solidFill>
            <a:srgbClr val="A8CAE1"/>
          </a:solidFill>
          <a:ln w="25400">
            <a:solidFill>
              <a:schemeClr val="tx1"/>
            </a:solidFill>
          </a:ln>
          <a:effectLst>
            <a:outerShdw blurRad="76200" dist="38100" dir="2700000" algn="tl" rotWithShape="0">
              <a:prstClr val="black">
                <a:alpha val="6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Avenir Next Condensed" panose="020B0506020202020204" pitchFamily="34" charset="0"/>
                <a:cs typeface="Arial" panose="020B0604020202020204" pitchFamily="34" charset="0"/>
              </a:rPr>
              <a:t>Controller</a:t>
            </a:r>
            <a:endParaRPr kumimoji="1" lang="zh-CN" altLang="en-US" sz="1600" dirty="0">
              <a:solidFill>
                <a:schemeClr val="tx1"/>
              </a:solidFill>
              <a:latin typeface="Avenir Next Condensed" panose="020B0506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直线箭头连接符 41">
            <a:extLst>
              <a:ext uri="{FF2B5EF4-FFF2-40B4-BE49-F238E27FC236}">
                <a16:creationId xmlns:a16="http://schemas.microsoft.com/office/drawing/2014/main" id="{08B19D68-9B9C-A346-AD0E-26A76558DC8E}"/>
              </a:ext>
            </a:extLst>
          </p:cNvPr>
          <p:cNvCxnSpPr>
            <a:cxnSpLocks/>
            <a:endCxn id="39" idx="1"/>
          </p:cNvCxnSpPr>
          <p:nvPr/>
        </p:nvCxnSpPr>
        <p:spPr>
          <a:xfrm>
            <a:off x="2386885" y="4600049"/>
            <a:ext cx="144664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线箭头连接符 42">
            <a:extLst>
              <a:ext uri="{FF2B5EF4-FFF2-40B4-BE49-F238E27FC236}">
                <a16:creationId xmlns:a16="http://schemas.microsoft.com/office/drawing/2014/main" id="{10698A04-5DB3-3D48-9BEA-B727BECF71FC}"/>
              </a:ext>
            </a:extLst>
          </p:cNvPr>
          <p:cNvCxnSpPr>
            <a:cxnSpLocks/>
            <a:stCxn id="41" idx="2"/>
            <a:endCxn id="44" idx="0"/>
          </p:cNvCxnSpPr>
          <p:nvPr/>
        </p:nvCxnSpPr>
        <p:spPr>
          <a:xfrm>
            <a:off x="5982450" y="4792780"/>
            <a:ext cx="0" cy="578136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>
            <a:extLst>
              <a:ext uri="{FF2B5EF4-FFF2-40B4-BE49-F238E27FC236}">
                <a16:creationId xmlns:a16="http://schemas.microsoft.com/office/drawing/2014/main" id="{5B01172D-072C-854D-997C-3A0492473F2C}"/>
              </a:ext>
            </a:extLst>
          </p:cNvPr>
          <p:cNvSpPr/>
          <p:nvPr/>
        </p:nvSpPr>
        <p:spPr>
          <a:xfrm>
            <a:off x="5419032" y="5370916"/>
            <a:ext cx="1126836" cy="389866"/>
          </a:xfrm>
          <a:prstGeom prst="rect">
            <a:avLst/>
          </a:prstGeom>
          <a:solidFill>
            <a:srgbClr val="A8CAE1"/>
          </a:solidFill>
          <a:ln w="25400">
            <a:solidFill>
              <a:schemeClr val="tx1"/>
            </a:solidFill>
          </a:ln>
          <a:effectLst>
            <a:outerShdw blurRad="76200" dist="38100" dir="2700000" algn="tl" rotWithShape="0">
              <a:prstClr val="black">
                <a:alpha val="6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Avenir Next Condensed" panose="020B0506020202020204" pitchFamily="34" charset="0"/>
                <a:cs typeface="Arial" panose="020B0604020202020204" pitchFamily="34" charset="0"/>
              </a:rPr>
              <a:t>Data</a:t>
            </a:r>
            <a:r>
              <a:rPr kumimoji="1" lang="zh-CN" altLang="en-US" sz="1600" dirty="0">
                <a:solidFill>
                  <a:schemeClr val="tx1"/>
                </a:solidFill>
                <a:latin typeface="Avenir Next Condensed" panose="020B0506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1600" dirty="0">
                <a:solidFill>
                  <a:schemeClr val="tx1"/>
                </a:solidFill>
                <a:latin typeface="Avenir Next Condensed" panose="020B0506020202020204" pitchFamily="34" charset="0"/>
                <a:cs typeface="Arial" panose="020B0604020202020204" pitchFamily="34" charset="0"/>
              </a:rPr>
              <a:t>Storage</a:t>
            </a:r>
            <a:endParaRPr kumimoji="1" lang="zh-CN" altLang="en-US" sz="1600" dirty="0">
              <a:solidFill>
                <a:schemeClr val="tx1"/>
              </a:solidFill>
              <a:latin typeface="Avenir Next Condensed" panose="020B0506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64249519-076E-2D44-BF8C-A1007DD7CF28}"/>
              </a:ext>
            </a:extLst>
          </p:cNvPr>
          <p:cNvSpPr/>
          <p:nvPr/>
        </p:nvSpPr>
        <p:spPr>
          <a:xfrm>
            <a:off x="7412101" y="3993771"/>
            <a:ext cx="3228783" cy="1387778"/>
          </a:xfrm>
          <a:prstGeom prst="rect">
            <a:avLst/>
          </a:prstGeom>
          <a:solidFill>
            <a:srgbClr val="CFE2F5"/>
          </a:solidFill>
          <a:ln w="25400">
            <a:solidFill>
              <a:schemeClr val="tx1"/>
            </a:solidFill>
          </a:ln>
          <a:effectLst>
            <a:outerShdw blurRad="76200" dist="38100" dir="2700000" algn="tl" rotWithShape="0">
              <a:prstClr val="black">
                <a:alpha val="6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 anchorCtr="0"/>
          <a:lstStyle/>
          <a:p>
            <a:endParaRPr kumimoji="1" lang="zh-CN" altLang="en-US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BDEE05A1-905B-3540-B23A-2BBE9F76A7DC}"/>
              </a:ext>
            </a:extLst>
          </p:cNvPr>
          <p:cNvSpPr/>
          <p:nvPr/>
        </p:nvSpPr>
        <p:spPr>
          <a:xfrm>
            <a:off x="8470338" y="4332325"/>
            <a:ext cx="855554" cy="368600"/>
          </a:xfrm>
          <a:prstGeom prst="rect">
            <a:avLst/>
          </a:prstGeom>
          <a:solidFill>
            <a:srgbClr val="A8CAE1"/>
          </a:solidFill>
          <a:ln w="25400">
            <a:solidFill>
              <a:schemeClr val="tx1"/>
            </a:solidFill>
          </a:ln>
          <a:effectLst>
            <a:outerShdw blurRad="76200" dist="38100" dir="2700000" algn="tl" rotWithShape="0">
              <a:prstClr val="black">
                <a:alpha val="6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Avenir Next Condensed" panose="020B0506020202020204" pitchFamily="34" charset="0"/>
                <a:cs typeface="Arial" panose="020B0604020202020204" pitchFamily="34" charset="0"/>
              </a:rPr>
              <a:t>Container</a:t>
            </a:r>
            <a:endParaRPr kumimoji="1" lang="zh-CN" altLang="en-US" sz="1600" dirty="0">
              <a:solidFill>
                <a:schemeClr val="tx1"/>
              </a:solidFill>
              <a:latin typeface="Avenir Next Condensed" panose="020B0506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FA0E62E2-1213-CF44-806E-12794BE62A37}"/>
              </a:ext>
            </a:extLst>
          </p:cNvPr>
          <p:cNvSpPr txBox="1"/>
          <p:nvPr/>
        </p:nvSpPr>
        <p:spPr>
          <a:xfrm>
            <a:off x="7421235" y="3993771"/>
            <a:ext cx="7176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600" dirty="0">
                <a:latin typeface="Avenir Next Condensed" panose="020B0506020202020204" pitchFamily="34" charset="0"/>
              </a:rPr>
              <a:t>Invoker</a:t>
            </a:r>
            <a:endParaRPr kumimoji="1" lang="en-US" altLang="zh-CN" dirty="0">
              <a:latin typeface="Avenir Next Condensed" panose="020B0506020202020204" pitchFamily="34" charset="0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753B043B-D0C8-E44D-BD4C-42D84DB567C0}"/>
              </a:ext>
            </a:extLst>
          </p:cNvPr>
          <p:cNvSpPr/>
          <p:nvPr/>
        </p:nvSpPr>
        <p:spPr>
          <a:xfrm>
            <a:off x="8470338" y="4837446"/>
            <a:ext cx="855554" cy="368600"/>
          </a:xfrm>
          <a:prstGeom prst="rect">
            <a:avLst/>
          </a:prstGeom>
          <a:solidFill>
            <a:srgbClr val="A8CAE1"/>
          </a:solidFill>
          <a:ln w="25400">
            <a:solidFill>
              <a:schemeClr val="tx1"/>
            </a:solidFill>
          </a:ln>
          <a:effectLst>
            <a:outerShdw blurRad="76200" dist="38100" dir="2700000" algn="tl" rotWithShape="0">
              <a:prstClr val="black">
                <a:alpha val="6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Avenir Next Condensed" panose="020B0506020202020204" pitchFamily="34" charset="0"/>
                <a:cs typeface="Arial" panose="020B0604020202020204" pitchFamily="34" charset="0"/>
              </a:rPr>
              <a:t>Container</a:t>
            </a:r>
            <a:endParaRPr kumimoji="1" lang="zh-CN" altLang="en-US" sz="1600" dirty="0">
              <a:solidFill>
                <a:schemeClr val="tx1"/>
              </a:solidFill>
              <a:latin typeface="Avenir Next Condensed" panose="020B0506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AE83D590-5314-3941-B519-858EAB173688}"/>
              </a:ext>
            </a:extLst>
          </p:cNvPr>
          <p:cNvSpPr/>
          <p:nvPr/>
        </p:nvSpPr>
        <p:spPr>
          <a:xfrm>
            <a:off x="9634974" y="4332325"/>
            <a:ext cx="855554" cy="368600"/>
          </a:xfrm>
          <a:prstGeom prst="rect">
            <a:avLst/>
          </a:prstGeom>
          <a:solidFill>
            <a:srgbClr val="A8CAE1"/>
          </a:solidFill>
          <a:ln w="25400">
            <a:solidFill>
              <a:schemeClr val="tx1"/>
            </a:solidFill>
          </a:ln>
          <a:effectLst>
            <a:outerShdw blurRad="76200" dist="38100" dir="2700000" algn="tl" rotWithShape="0">
              <a:prstClr val="black">
                <a:alpha val="6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Avenir Next Condensed" panose="020B0506020202020204" pitchFamily="34" charset="0"/>
                <a:cs typeface="Arial" panose="020B0604020202020204" pitchFamily="34" charset="0"/>
              </a:rPr>
              <a:t>Container</a:t>
            </a:r>
            <a:endParaRPr kumimoji="1" lang="zh-CN" altLang="en-US" sz="1600" dirty="0">
              <a:solidFill>
                <a:schemeClr val="tx1"/>
              </a:solidFill>
              <a:latin typeface="Avenir Next Condensed" panose="020B0506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868E95A1-A9DC-1A4D-A7C8-CAA4454EC07A}"/>
              </a:ext>
            </a:extLst>
          </p:cNvPr>
          <p:cNvSpPr/>
          <p:nvPr/>
        </p:nvSpPr>
        <p:spPr>
          <a:xfrm>
            <a:off x="9634974" y="4837446"/>
            <a:ext cx="855554" cy="368600"/>
          </a:xfrm>
          <a:prstGeom prst="rect">
            <a:avLst/>
          </a:prstGeom>
          <a:solidFill>
            <a:srgbClr val="A8CAE1"/>
          </a:solidFill>
          <a:ln w="25400">
            <a:solidFill>
              <a:schemeClr val="tx1"/>
            </a:solidFill>
          </a:ln>
          <a:effectLst>
            <a:outerShdw blurRad="76200" dist="38100" dir="2700000" algn="tl" rotWithShape="0">
              <a:prstClr val="black">
                <a:alpha val="6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Avenir Next Condensed" panose="020B0506020202020204" pitchFamily="34" charset="0"/>
                <a:cs typeface="Arial" panose="020B0604020202020204" pitchFamily="34" charset="0"/>
              </a:rPr>
              <a:t>…</a:t>
            </a:r>
            <a:endParaRPr kumimoji="1" lang="zh-CN" altLang="en-US" sz="1600" dirty="0">
              <a:solidFill>
                <a:schemeClr val="tx1"/>
              </a:solidFill>
              <a:latin typeface="Avenir Next Condensed" panose="020B0506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093FC2D1-5274-0744-A803-07A787EE6B0A}"/>
              </a:ext>
            </a:extLst>
          </p:cNvPr>
          <p:cNvSpPr/>
          <p:nvPr/>
        </p:nvSpPr>
        <p:spPr>
          <a:xfrm>
            <a:off x="7477170" y="4053421"/>
            <a:ext cx="684086" cy="368600"/>
          </a:xfrm>
          <a:prstGeom prst="rect">
            <a:avLst/>
          </a:prstGeom>
          <a:solidFill>
            <a:srgbClr val="A8CAE1"/>
          </a:solidFill>
          <a:ln w="25400">
            <a:solidFill>
              <a:schemeClr val="tx1"/>
            </a:solidFill>
          </a:ln>
          <a:effectLst>
            <a:outerShdw blurRad="76200" dist="38100" dir="2700000" algn="tl" rotWithShape="0">
              <a:prstClr val="black">
                <a:alpha val="6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Avenir Next Condensed" panose="020B0506020202020204" pitchFamily="34" charset="0"/>
                <a:cs typeface="Arial" panose="020B0604020202020204" pitchFamily="34" charset="0"/>
              </a:rPr>
              <a:t>Invoker</a:t>
            </a:r>
            <a:endParaRPr kumimoji="1" lang="zh-CN" altLang="en-US" sz="1600" dirty="0">
              <a:solidFill>
                <a:schemeClr val="tx1"/>
              </a:solidFill>
              <a:latin typeface="Avenir Next Condensed" panose="020B0506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直线箭头连接符 51">
            <a:extLst>
              <a:ext uri="{FF2B5EF4-FFF2-40B4-BE49-F238E27FC236}">
                <a16:creationId xmlns:a16="http://schemas.microsoft.com/office/drawing/2014/main" id="{7BDC59FE-5235-F74F-99B2-F863E8241BBB}"/>
              </a:ext>
            </a:extLst>
          </p:cNvPr>
          <p:cNvCxnSpPr>
            <a:cxnSpLocks/>
            <a:stCxn id="41" idx="3"/>
            <a:endCxn id="51" idx="1"/>
          </p:cNvCxnSpPr>
          <p:nvPr/>
        </p:nvCxnSpPr>
        <p:spPr>
          <a:xfrm flipV="1">
            <a:off x="6545868" y="4237721"/>
            <a:ext cx="931302" cy="360126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线箭头连接符 52">
            <a:extLst>
              <a:ext uri="{FF2B5EF4-FFF2-40B4-BE49-F238E27FC236}">
                <a16:creationId xmlns:a16="http://schemas.microsoft.com/office/drawing/2014/main" id="{AF0C6A2C-5365-5F46-AD8F-9564C3DF357B}"/>
              </a:ext>
            </a:extLst>
          </p:cNvPr>
          <p:cNvCxnSpPr>
            <a:cxnSpLocks/>
            <a:stCxn id="51" idx="2"/>
            <a:endCxn id="48" idx="1"/>
          </p:cNvCxnSpPr>
          <p:nvPr/>
        </p:nvCxnSpPr>
        <p:spPr>
          <a:xfrm>
            <a:off x="7819213" y="4422021"/>
            <a:ext cx="651125" cy="599725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线箭头连接符 53">
            <a:extLst>
              <a:ext uri="{FF2B5EF4-FFF2-40B4-BE49-F238E27FC236}">
                <a16:creationId xmlns:a16="http://schemas.microsoft.com/office/drawing/2014/main" id="{FBCC8677-2B6B-E64E-8D6E-0D13E92C3CDC}"/>
              </a:ext>
            </a:extLst>
          </p:cNvPr>
          <p:cNvCxnSpPr>
            <a:cxnSpLocks/>
            <a:stCxn id="51" idx="2"/>
            <a:endCxn id="44" idx="3"/>
          </p:cNvCxnSpPr>
          <p:nvPr/>
        </p:nvCxnSpPr>
        <p:spPr>
          <a:xfrm flipH="1">
            <a:off x="6545868" y="4422021"/>
            <a:ext cx="1273345" cy="1143828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01C4FE53-221B-C64F-8A74-11847D900399}"/>
              </a:ext>
            </a:extLst>
          </p:cNvPr>
          <p:cNvGrpSpPr/>
          <p:nvPr/>
        </p:nvGrpSpPr>
        <p:grpSpPr>
          <a:xfrm>
            <a:off x="7421235" y="5565849"/>
            <a:ext cx="3228783" cy="903350"/>
            <a:chOff x="6198831" y="4406493"/>
            <a:chExt cx="3228783" cy="903350"/>
          </a:xfrm>
        </p:grpSpPr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F6518AB5-56A0-FF4C-81D7-5D6C9E839FD1}"/>
                </a:ext>
              </a:extLst>
            </p:cNvPr>
            <p:cNvSpPr/>
            <p:nvPr/>
          </p:nvSpPr>
          <p:spPr>
            <a:xfrm>
              <a:off x="6198831" y="4406493"/>
              <a:ext cx="3228783" cy="903350"/>
            </a:xfrm>
            <a:prstGeom prst="rect">
              <a:avLst/>
            </a:prstGeom>
            <a:solidFill>
              <a:srgbClr val="CFE2F5"/>
            </a:solidFill>
            <a:ln w="25400">
              <a:solidFill>
                <a:schemeClr val="tx1"/>
              </a:solidFill>
            </a:ln>
            <a:effectLst>
              <a:outerShdw blurRad="76200" dist="38100" dir="2700000" algn="tl" rotWithShape="0">
                <a:prstClr val="black">
                  <a:alpha val="6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t" anchorCtr="0"/>
            <a:lstStyle/>
            <a:p>
              <a:endParaRPr kumimoji="1" lang="zh-CN" alt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87372FA3-4A00-0647-A17E-6BD6D1C513FC}"/>
                </a:ext>
              </a:extLst>
            </p:cNvPr>
            <p:cNvSpPr/>
            <p:nvPr/>
          </p:nvSpPr>
          <p:spPr>
            <a:xfrm>
              <a:off x="7257068" y="4745047"/>
              <a:ext cx="855554" cy="368600"/>
            </a:xfrm>
            <a:prstGeom prst="rect">
              <a:avLst/>
            </a:prstGeom>
            <a:solidFill>
              <a:srgbClr val="A8CAE1"/>
            </a:solidFill>
            <a:ln w="25400">
              <a:solidFill>
                <a:schemeClr val="tx1"/>
              </a:solidFill>
            </a:ln>
            <a:effectLst>
              <a:outerShdw blurRad="76200" dist="38100" dir="2700000" algn="tl" rotWithShape="0">
                <a:prstClr val="black">
                  <a:alpha val="6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sz="1600" dirty="0">
                  <a:solidFill>
                    <a:schemeClr val="tx1"/>
                  </a:solidFill>
                  <a:latin typeface="Avenir Next Condensed" panose="020B0506020202020204" pitchFamily="34" charset="0"/>
                  <a:cs typeface="Arial" panose="020B0604020202020204" pitchFamily="34" charset="0"/>
                </a:rPr>
                <a:t>Container</a:t>
              </a:r>
              <a:endParaRPr kumimoji="1" lang="zh-CN" altLang="en-US" sz="1600" dirty="0">
                <a:solidFill>
                  <a:schemeClr val="tx1"/>
                </a:solidFill>
                <a:latin typeface="Avenir Next Condensed" panose="020B0506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61A0A426-9609-7C45-A0F0-67A76DAEBCDF}"/>
                </a:ext>
              </a:extLst>
            </p:cNvPr>
            <p:cNvSpPr txBox="1"/>
            <p:nvPr/>
          </p:nvSpPr>
          <p:spPr>
            <a:xfrm>
              <a:off x="6207965" y="4406493"/>
              <a:ext cx="7176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600" dirty="0">
                  <a:latin typeface="Avenir Next Condensed" panose="020B0506020202020204" pitchFamily="34" charset="0"/>
                </a:rPr>
                <a:t>Invoker</a:t>
              </a:r>
              <a:endParaRPr kumimoji="1" lang="en-US" altLang="zh-CN" dirty="0">
                <a:latin typeface="Avenir Next Condensed" panose="020B0506020202020204" pitchFamily="34" charset="0"/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C15BE1D1-CDC6-3043-BB2D-A99F92E30DB2}"/>
                </a:ext>
              </a:extLst>
            </p:cNvPr>
            <p:cNvSpPr/>
            <p:nvPr/>
          </p:nvSpPr>
          <p:spPr>
            <a:xfrm>
              <a:off x="8421704" y="4745047"/>
              <a:ext cx="855554" cy="368600"/>
            </a:xfrm>
            <a:prstGeom prst="rect">
              <a:avLst/>
            </a:prstGeom>
            <a:solidFill>
              <a:srgbClr val="A8CAE1"/>
            </a:solidFill>
            <a:ln w="25400">
              <a:solidFill>
                <a:schemeClr val="tx1"/>
              </a:solidFill>
            </a:ln>
            <a:effectLst>
              <a:outerShdw blurRad="76200" dist="38100" dir="2700000" algn="tl" rotWithShape="0">
                <a:prstClr val="black">
                  <a:alpha val="6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sz="1600" dirty="0">
                  <a:solidFill>
                    <a:schemeClr val="tx1"/>
                  </a:solidFill>
                  <a:latin typeface="Avenir Next Condensed" panose="020B0506020202020204" pitchFamily="34" charset="0"/>
                  <a:cs typeface="Arial" panose="020B0604020202020204" pitchFamily="34" charset="0"/>
                </a:rPr>
                <a:t>…</a:t>
              </a:r>
              <a:endParaRPr kumimoji="1" lang="zh-CN" altLang="en-US" sz="1600" dirty="0">
                <a:solidFill>
                  <a:schemeClr val="tx1"/>
                </a:solidFill>
                <a:latin typeface="Avenir Next Condensed" panose="020B0506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E3C233D1-F011-5747-B29D-54491C659833}"/>
                </a:ext>
              </a:extLst>
            </p:cNvPr>
            <p:cNvSpPr/>
            <p:nvPr/>
          </p:nvSpPr>
          <p:spPr>
            <a:xfrm>
              <a:off x="6263900" y="4466143"/>
              <a:ext cx="684086" cy="368600"/>
            </a:xfrm>
            <a:prstGeom prst="rect">
              <a:avLst/>
            </a:prstGeom>
            <a:solidFill>
              <a:srgbClr val="A8CAE1"/>
            </a:solidFill>
            <a:ln w="25400">
              <a:solidFill>
                <a:schemeClr val="tx1"/>
              </a:solidFill>
            </a:ln>
            <a:effectLst>
              <a:outerShdw blurRad="76200" dist="38100" dir="2700000" algn="tl" rotWithShape="0">
                <a:prstClr val="black">
                  <a:alpha val="6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sz="1600" dirty="0">
                  <a:solidFill>
                    <a:schemeClr val="tx1"/>
                  </a:solidFill>
                  <a:latin typeface="Avenir Next Condensed" panose="020B0506020202020204" pitchFamily="34" charset="0"/>
                  <a:cs typeface="Arial" panose="020B0604020202020204" pitchFamily="34" charset="0"/>
                </a:rPr>
                <a:t>Invoker</a:t>
              </a:r>
              <a:endParaRPr kumimoji="1" lang="zh-CN" altLang="en-US" sz="1600" dirty="0">
                <a:solidFill>
                  <a:schemeClr val="tx1"/>
                </a:solidFill>
                <a:latin typeface="Avenir Next Condensed" panose="020B0506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矩形 60">
            <a:extLst>
              <a:ext uri="{FF2B5EF4-FFF2-40B4-BE49-F238E27FC236}">
                <a16:creationId xmlns:a16="http://schemas.microsoft.com/office/drawing/2014/main" id="{47FF7934-050E-744A-92E0-9ACE5FAB4531}"/>
              </a:ext>
            </a:extLst>
          </p:cNvPr>
          <p:cNvSpPr/>
          <p:nvPr/>
        </p:nvSpPr>
        <p:spPr>
          <a:xfrm>
            <a:off x="2253727" y="5126196"/>
            <a:ext cx="1085814" cy="338554"/>
          </a:xfrm>
          <a:prstGeom prst="rect">
            <a:avLst/>
          </a:prstGeom>
          <a:solidFill>
            <a:srgbClr val="F0E442"/>
          </a:solidFill>
          <a:ln w="25400">
            <a:solidFill>
              <a:schemeClr val="tx1"/>
            </a:solidFill>
          </a:ln>
          <a:effectLst>
            <a:outerShdw blurRad="76200" dist="38100" dir="2700000" algn="tl" rotWithShape="0">
              <a:prstClr val="black">
                <a:alpha val="6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Avenir Next Condensed" panose="020B0506020202020204" pitchFamily="34" charset="0"/>
                <a:cs typeface="Arial" panose="020B0604020202020204" pitchFamily="34" charset="0"/>
              </a:rPr>
              <a:t>call</a:t>
            </a:r>
            <a:r>
              <a:rPr kumimoji="1" lang="zh-CN" altLang="en-US" sz="1600" dirty="0">
                <a:solidFill>
                  <a:schemeClr val="tx1"/>
                </a:solidFill>
                <a:latin typeface="Avenir Next Condensed" panose="020B0506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1600" dirty="0">
                <a:solidFill>
                  <a:schemeClr val="tx1"/>
                </a:solidFill>
                <a:latin typeface="Avenir Next Condensed" panose="020B0506020202020204" pitchFamily="34" charset="0"/>
                <a:cs typeface="Arial" panose="020B0604020202020204" pitchFamily="34" charset="0"/>
              </a:rPr>
              <a:t>a</a:t>
            </a:r>
            <a:r>
              <a:rPr kumimoji="1" lang="zh-CN" altLang="en-US" sz="1600" dirty="0">
                <a:solidFill>
                  <a:schemeClr val="tx1"/>
                </a:solidFill>
                <a:latin typeface="Avenir Next Condensed" panose="020B0506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1600" dirty="0">
                <a:solidFill>
                  <a:schemeClr val="tx1"/>
                </a:solidFill>
                <a:latin typeface="Avenir Next Condensed" panose="020B0506020202020204" pitchFamily="34" charset="0"/>
                <a:cs typeface="Arial" panose="020B0604020202020204" pitchFamily="34" charset="0"/>
              </a:rPr>
              <a:t>function</a:t>
            </a:r>
            <a:endParaRPr kumimoji="1" lang="zh-CN" altLang="en-US" sz="1600" dirty="0">
              <a:solidFill>
                <a:schemeClr val="tx1"/>
              </a:solidFill>
              <a:latin typeface="Avenir Next Condensed" panose="020B0506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直线箭头连接符 61">
            <a:extLst>
              <a:ext uri="{FF2B5EF4-FFF2-40B4-BE49-F238E27FC236}">
                <a16:creationId xmlns:a16="http://schemas.microsoft.com/office/drawing/2014/main" id="{560976AA-AF71-CE40-8670-FE3CE508B833}"/>
              </a:ext>
            </a:extLst>
          </p:cNvPr>
          <p:cNvCxnSpPr>
            <a:cxnSpLocks/>
            <a:endCxn id="61" idx="0"/>
          </p:cNvCxnSpPr>
          <p:nvPr/>
        </p:nvCxnSpPr>
        <p:spPr>
          <a:xfrm flipH="1">
            <a:off x="2796634" y="4597847"/>
            <a:ext cx="363211" cy="528349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52292438-A20A-6C42-A7FD-C42D49B6F652}"/>
              </a:ext>
            </a:extLst>
          </p:cNvPr>
          <p:cNvGrpSpPr/>
          <p:nvPr/>
        </p:nvGrpSpPr>
        <p:grpSpPr>
          <a:xfrm>
            <a:off x="1768226" y="4415749"/>
            <a:ext cx="610171" cy="508818"/>
            <a:chOff x="6438963" y="1422400"/>
            <a:chExt cx="1201447" cy="1046517"/>
          </a:xfrm>
        </p:grpSpPr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1BBC7151-9F79-8A43-92B8-D399997A7A55}"/>
                </a:ext>
              </a:extLst>
            </p:cNvPr>
            <p:cNvSpPr/>
            <p:nvPr/>
          </p:nvSpPr>
          <p:spPr>
            <a:xfrm>
              <a:off x="6501650" y="1422400"/>
              <a:ext cx="469396" cy="3860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100"/>
            </a:p>
          </p:txBody>
        </p:sp>
        <p:sp>
          <p:nvSpPr>
            <p:cNvPr id="65" name="弦形 64">
              <a:extLst>
                <a:ext uri="{FF2B5EF4-FFF2-40B4-BE49-F238E27FC236}">
                  <a16:creationId xmlns:a16="http://schemas.microsoft.com/office/drawing/2014/main" id="{EA13C619-30D2-664B-ABF4-82887000B5EF}"/>
                </a:ext>
              </a:extLst>
            </p:cNvPr>
            <p:cNvSpPr/>
            <p:nvPr/>
          </p:nvSpPr>
          <p:spPr>
            <a:xfrm rot="5400000">
              <a:off x="6428558" y="1848913"/>
              <a:ext cx="630409" cy="609600"/>
            </a:xfrm>
            <a:prstGeom prst="chord">
              <a:avLst>
                <a:gd name="adj1" fmla="val 5325112"/>
                <a:gd name="adj2" fmla="val 1620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100"/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1AC69746-D13D-1D4A-B2E7-7875E3EEAAC0}"/>
                </a:ext>
              </a:extLst>
            </p:cNvPr>
            <p:cNvSpPr/>
            <p:nvPr/>
          </p:nvSpPr>
          <p:spPr>
            <a:xfrm>
              <a:off x="6950141" y="1728177"/>
              <a:ext cx="690269" cy="478014"/>
            </a:xfrm>
            <a:prstGeom prst="rect">
              <a:avLst/>
            </a:prstGeom>
            <a:noFill/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sz="1100" dirty="0">
                  <a:solidFill>
                    <a:schemeClr val="tx1"/>
                  </a:solidFill>
                  <a:latin typeface="Avenir Next Condensed" panose="020B0506020202020204" pitchFamily="34" charset="0"/>
                  <a:cs typeface="Arial" panose="020B0604020202020204" pitchFamily="34" charset="0"/>
                </a:rPr>
                <a:t>Client</a:t>
              </a:r>
              <a:endParaRPr kumimoji="1" lang="zh-CN" altLang="en-US" sz="1100" dirty="0">
                <a:solidFill>
                  <a:schemeClr val="tx1"/>
                </a:solidFill>
                <a:latin typeface="Avenir Next Condensed" panose="020B0506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7" name="矩形 66">
            <a:extLst>
              <a:ext uri="{FF2B5EF4-FFF2-40B4-BE49-F238E27FC236}">
                <a16:creationId xmlns:a16="http://schemas.microsoft.com/office/drawing/2014/main" id="{2A919925-6EEF-FB49-A145-ACCE68FB4C89}"/>
              </a:ext>
            </a:extLst>
          </p:cNvPr>
          <p:cNvSpPr/>
          <p:nvPr/>
        </p:nvSpPr>
        <p:spPr>
          <a:xfrm>
            <a:off x="9798902" y="3521633"/>
            <a:ext cx="14021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Code</a:t>
            </a:r>
            <a:r>
              <a:rPr kumimoji="1" lang="zh-CN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Package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0822741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0DE34A-D4BB-F64B-A0A6-7CFEBA0CF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/>
              <a:t>Evaluation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Reproduce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D7BCD0-2866-EB4F-B060-FE11D506E8F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2021/6/2</a:t>
            </a:fld>
            <a:endParaRPr lang="zh-CN" altLang="en-US" dirty="0"/>
          </a:p>
        </p:txBody>
      </p:sp>
      <p:sp>
        <p:nvSpPr>
          <p:cNvPr id="11" name="内容占位符 10">
            <a:extLst>
              <a:ext uri="{FF2B5EF4-FFF2-40B4-BE49-F238E27FC236}">
                <a16:creationId xmlns:a16="http://schemas.microsoft.com/office/drawing/2014/main" id="{74E2408B-67DA-514E-9190-FAD2B4C53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B937822-6D51-F04F-8262-EE57F2E79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21" y="855100"/>
            <a:ext cx="12192000" cy="322830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0FC8481-4E84-F141-BE6D-1AC76C78D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21" y="3814054"/>
            <a:ext cx="12192000" cy="31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843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45B230-31F4-7B4A-99CE-6B31BF9EE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/>
              <a:t>Detailed</a:t>
            </a:r>
            <a:r>
              <a:rPr kumimoji="1" lang="zh-CN" altLang="en-US" dirty="0"/>
              <a:t> </a:t>
            </a:r>
            <a:r>
              <a:rPr kumimoji="1" lang="en-US" altLang="zh-CN" dirty="0"/>
              <a:t>Calculation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Policies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C21C18-2E90-9D42-8AB9-E66420E28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GitHub:</a:t>
            </a:r>
          </a:p>
          <a:p>
            <a:pPr lvl="1"/>
            <a:r>
              <a:rPr kumimoji="1" lang="en-US" altLang="zh-CN" dirty="0"/>
              <a:t>SIZE:</a:t>
            </a:r>
            <a:r>
              <a:rPr kumimoji="1" lang="zh-CN" altLang="en-US" dirty="0"/>
              <a:t> </a:t>
            </a:r>
            <a:r>
              <a:rPr kumimoji="1" lang="en-US" altLang="zh-CN" dirty="0"/>
              <a:t>(GDSF / cost)</a:t>
            </a:r>
          </a:p>
          <a:p>
            <a:pPr lvl="2"/>
            <a:r>
              <a:rPr kumimoji="1" lang="en-US" altLang="zh-CN" dirty="0" err="1"/>
              <a:t>freq</a:t>
            </a:r>
            <a:r>
              <a:rPr kumimoji="1" lang="en-US" altLang="zh-CN" dirty="0"/>
              <a:t> = sum([</a:t>
            </a:r>
            <a:r>
              <a:rPr kumimoji="1" lang="en-US" altLang="zh-CN" dirty="0" err="1"/>
              <a:t>x.frequency</a:t>
            </a:r>
            <a:r>
              <a:rPr kumimoji="1" lang="en-US" altLang="zh-CN" dirty="0"/>
              <a:t> for x in </a:t>
            </a:r>
            <a:r>
              <a:rPr kumimoji="1" lang="en-US" altLang="zh-CN" dirty="0" err="1"/>
              <a:t>all_containers</a:t>
            </a:r>
            <a:r>
              <a:rPr kumimoji="1" lang="en-US" altLang="zh-CN" dirty="0"/>
              <a:t>(c)])</a:t>
            </a:r>
          </a:p>
          <a:p>
            <a:pPr lvl="2"/>
            <a:r>
              <a:rPr kumimoji="1" lang="en-US" altLang="zh-CN" dirty="0"/>
              <a:t>size = </a:t>
            </a:r>
            <a:r>
              <a:rPr kumimoji="1" lang="en-US" altLang="zh-CN" dirty="0" err="1"/>
              <a:t>c.metadata.mem_size</a:t>
            </a:r>
            <a:endParaRPr kumimoji="1" lang="en-US" altLang="zh-CN" dirty="0"/>
          </a:p>
          <a:p>
            <a:pPr lvl="2"/>
            <a:r>
              <a:rPr kumimoji="1" lang="en-US" altLang="zh-CN" dirty="0" err="1"/>
              <a:t>prio</a:t>
            </a:r>
            <a:r>
              <a:rPr kumimoji="1" lang="en-US" altLang="zh-CN" dirty="0"/>
              <a:t> = clock + </a:t>
            </a:r>
            <a:r>
              <a:rPr kumimoji="1" lang="en-US" altLang="zh-CN" dirty="0" err="1"/>
              <a:t>freq</a:t>
            </a:r>
            <a:r>
              <a:rPr kumimoji="1" lang="en-US" altLang="zh-CN" dirty="0"/>
              <a:t>/size</a:t>
            </a:r>
          </a:p>
          <a:p>
            <a:pPr lvl="1"/>
            <a:r>
              <a:rPr kumimoji="1" lang="en-US" altLang="zh-CN" dirty="0"/>
              <a:t>FREQ:</a:t>
            </a:r>
            <a:r>
              <a:rPr kumimoji="1" lang="zh-CN" altLang="en-US" dirty="0"/>
              <a:t> </a:t>
            </a:r>
            <a:r>
              <a:rPr lang="en-US" altLang="zh-CN" dirty="0"/>
              <a:t>(GDSF / size) (≠ LFU)</a:t>
            </a:r>
          </a:p>
          <a:p>
            <a:pPr lvl="2"/>
            <a:r>
              <a:rPr kumimoji="1" lang="en-US" altLang="zh-CN" dirty="0" err="1"/>
              <a:t>freq</a:t>
            </a:r>
            <a:r>
              <a:rPr kumimoji="1" lang="en-US" altLang="zh-CN" dirty="0"/>
              <a:t> = sum([</a:t>
            </a:r>
            <a:r>
              <a:rPr kumimoji="1" lang="en-US" altLang="zh-CN" dirty="0" err="1"/>
              <a:t>x.frequency</a:t>
            </a:r>
            <a:r>
              <a:rPr kumimoji="1" lang="en-US" altLang="zh-CN" dirty="0"/>
              <a:t> for x in </a:t>
            </a:r>
            <a:r>
              <a:rPr kumimoji="1" lang="en-US" altLang="zh-CN" dirty="0" err="1"/>
              <a:t>all_containers</a:t>
            </a:r>
            <a:r>
              <a:rPr kumimoji="1" lang="en-US" altLang="zh-CN" dirty="0"/>
              <a:t>(c)])</a:t>
            </a:r>
          </a:p>
          <a:p>
            <a:pPr lvl="2"/>
            <a:r>
              <a:rPr kumimoji="1" lang="en-US" altLang="zh-CN" dirty="0"/>
              <a:t>cost = float(</a:t>
            </a:r>
            <a:r>
              <a:rPr kumimoji="1" lang="en-US" altLang="zh-CN" dirty="0" err="1"/>
              <a:t>c.metadata.max_duration</a:t>
            </a:r>
            <a:r>
              <a:rPr kumimoji="1" lang="en-US" altLang="zh-CN" dirty="0"/>
              <a:t> - </a:t>
            </a:r>
            <a:r>
              <a:rPr kumimoji="1" lang="en-US" altLang="zh-CN" dirty="0" err="1"/>
              <a:t>c.metadata.average_time</a:t>
            </a:r>
            <a:r>
              <a:rPr kumimoji="1" lang="en-US" altLang="zh-CN" dirty="0"/>
              <a:t>)</a:t>
            </a:r>
          </a:p>
          <a:p>
            <a:pPr lvl="2"/>
            <a:r>
              <a:rPr kumimoji="1" lang="en-US" altLang="zh-CN" dirty="0" err="1"/>
              <a:t>prio</a:t>
            </a:r>
            <a:r>
              <a:rPr kumimoji="1" lang="en-US" altLang="zh-CN" dirty="0"/>
              <a:t> = clock + </a:t>
            </a:r>
            <a:r>
              <a:rPr kumimoji="1" lang="en-US" altLang="zh-CN" dirty="0" err="1"/>
              <a:t>freq</a:t>
            </a:r>
            <a:r>
              <a:rPr kumimoji="1" lang="en-US" altLang="zh-CN" dirty="0"/>
              <a:t>*cost</a:t>
            </a:r>
          </a:p>
          <a:p>
            <a:pPr lvl="1"/>
            <a:r>
              <a:rPr kumimoji="1" lang="en-US" altLang="zh-CN" dirty="0"/>
              <a:t>HIST</a:t>
            </a:r>
            <a:r>
              <a:rPr kumimoji="1" lang="zh-CN" altLang="en-US" dirty="0"/>
              <a:t> </a:t>
            </a:r>
            <a:r>
              <a:rPr kumimoji="1" lang="en-US" altLang="zh-CN" dirty="0"/>
              <a:t>VS</a:t>
            </a:r>
            <a:r>
              <a:rPr kumimoji="1" lang="zh-CN" altLang="en-US" dirty="0"/>
              <a:t> </a:t>
            </a:r>
            <a:r>
              <a:rPr kumimoji="1" lang="en-US" altLang="zh-CN" dirty="0"/>
              <a:t>TTL:</a:t>
            </a:r>
          </a:p>
          <a:p>
            <a:pPr lvl="2"/>
            <a:r>
              <a:rPr kumimoji="1" lang="en-US" altLang="zh-CN" dirty="0"/>
              <a:t>HIST: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lvl="3"/>
            <a:r>
              <a:rPr kumimoji="1" lang="en-US" altLang="zh-CN" dirty="0"/>
              <a:t>&amp;</a:t>
            </a:r>
            <a:r>
              <a:rPr kumimoji="1" lang="zh-CN" altLang="en-US" dirty="0"/>
              <a:t> </a:t>
            </a:r>
            <a:r>
              <a:rPr kumimoji="1" lang="en-US" altLang="zh-CN" dirty="0"/>
              <a:t>based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on</a:t>
            </a:r>
            <a:r>
              <a:rPr kumimoji="1" lang="zh-CN" altLang="en-US" dirty="0"/>
              <a:t> </a:t>
            </a:r>
            <a:r>
              <a:rPr kumimoji="1" lang="en-US" altLang="zh-CN" dirty="0"/>
              <a:t>arrival</a:t>
            </a:r>
            <a:r>
              <a:rPr kumimoji="1" lang="zh-CN" altLang="en-US" dirty="0"/>
              <a:t> </a:t>
            </a:r>
            <a:r>
              <a:rPr kumimoji="1" lang="en-US" altLang="zh-CN" dirty="0"/>
              <a:t>interval:</a:t>
            </a:r>
          </a:p>
          <a:p>
            <a:pPr lvl="4"/>
            <a:r>
              <a:rPr kumimoji="1" lang="en-US" altLang="zh-CN" dirty="0"/>
              <a:t>prewarm</a:t>
            </a:r>
          </a:p>
          <a:p>
            <a:pPr lvl="4"/>
            <a:r>
              <a:rPr kumimoji="1" lang="en-US" altLang="zh-CN" dirty="0"/>
              <a:t>pre-revoke</a:t>
            </a:r>
          </a:p>
          <a:p>
            <a:pPr lvl="3"/>
            <a:r>
              <a:rPr kumimoji="1" lang="en-US" altLang="zh-CN" dirty="0"/>
              <a:t>2-hour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TTL</a:t>
            </a:r>
          </a:p>
          <a:p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339A33-1169-A842-8387-E10E4E920F6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2021/6/2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065079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D3C91B-BDCD-B847-AC6A-3F7F6A0BE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/>
              <a:t>Further</a:t>
            </a:r>
            <a:r>
              <a:rPr kumimoji="1" lang="zh-CN" altLang="en-US" dirty="0"/>
              <a:t> </a:t>
            </a:r>
            <a:r>
              <a:rPr kumimoji="1" lang="en-US" altLang="zh-CN" dirty="0"/>
              <a:t>–</a:t>
            </a:r>
            <a:r>
              <a:rPr kumimoji="1" lang="zh-CN" altLang="en-US" dirty="0"/>
              <a:t> </a:t>
            </a:r>
            <a:r>
              <a:rPr kumimoji="1" lang="en-US" altLang="zh-CN" dirty="0"/>
              <a:t>Execution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Duration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27E3AF-C2B6-9343-B201-E09BAB774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Currently</a:t>
            </a:r>
            <a:r>
              <a:rPr kumimoji="1" lang="zh-CN" altLang="en-US" dirty="0"/>
              <a:t> </a:t>
            </a:r>
            <a:r>
              <a:rPr kumimoji="1" lang="en-US" altLang="zh-CN" dirty="0"/>
              <a:t>involved:</a:t>
            </a:r>
          </a:p>
          <a:p>
            <a:pPr lvl="1"/>
            <a:r>
              <a:rPr kumimoji="1" lang="en-US" altLang="zh-CN" dirty="0"/>
              <a:t>recency </a:t>
            </a:r>
            <a:r>
              <a:rPr kumimoji="1" lang="zh-CN" altLang="en-US" dirty="0"/>
              <a:t> </a:t>
            </a:r>
            <a:r>
              <a:rPr kumimoji="1" lang="en-US" altLang="zh-CN" dirty="0"/>
              <a:t>+</a:t>
            </a:r>
            <a:r>
              <a:rPr kumimoji="1" lang="zh-CN" altLang="en-US" dirty="0"/>
              <a:t> </a:t>
            </a:r>
            <a:r>
              <a:rPr kumimoji="1" lang="en-US" altLang="zh-CN" dirty="0"/>
              <a:t>frequency</a:t>
            </a:r>
            <a:r>
              <a:rPr kumimoji="1" lang="zh-CN" altLang="en-US" dirty="0"/>
              <a:t> </a:t>
            </a:r>
            <a:r>
              <a:rPr kumimoji="1" lang="en-US" altLang="zh-CN" dirty="0"/>
              <a:t>+</a:t>
            </a:r>
            <a:r>
              <a:rPr kumimoji="1" lang="zh-CN" altLang="en-US" dirty="0"/>
              <a:t> </a:t>
            </a:r>
            <a:r>
              <a:rPr kumimoji="1" lang="en-US" altLang="zh-CN" dirty="0"/>
              <a:t>cost</a:t>
            </a:r>
            <a:r>
              <a:rPr kumimoji="1" lang="zh-CN" altLang="en-US" dirty="0"/>
              <a:t> </a:t>
            </a:r>
            <a:r>
              <a:rPr kumimoji="1" lang="en-US" altLang="zh-CN" dirty="0"/>
              <a:t>+</a:t>
            </a:r>
            <a:r>
              <a:rPr kumimoji="1" lang="zh-CN" altLang="en-US" dirty="0"/>
              <a:t> </a:t>
            </a:r>
            <a:r>
              <a:rPr kumimoji="1" lang="en-US" altLang="zh-CN" dirty="0"/>
              <a:t>size</a:t>
            </a:r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/>
          </a:p>
          <a:p>
            <a:r>
              <a:rPr kumimoji="1" lang="en-US" altLang="zh-CN" dirty="0"/>
              <a:t>What</a:t>
            </a:r>
            <a:r>
              <a:rPr kumimoji="1" lang="zh-CN" altLang="en-US" dirty="0"/>
              <a:t> </a:t>
            </a:r>
            <a:r>
              <a:rPr kumimoji="1" lang="en-US" altLang="zh-CN" dirty="0"/>
              <a:t>about</a:t>
            </a:r>
            <a:r>
              <a:rPr kumimoji="1" lang="zh-CN" altLang="en-US" dirty="0"/>
              <a:t> </a:t>
            </a:r>
            <a:r>
              <a:rPr kumimoji="1" lang="en-US" altLang="zh-CN" dirty="0"/>
              <a:t>execution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time?</a:t>
            </a:r>
          </a:p>
          <a:p>
            <a:pPr lvl="1"/>
            <a:r>
              <a:rPr kumimoji="1" lang="en-US" altLang="zh-CN" dirty="0"/>
              <a:t>long</a:t>
            </a:r>
            <a:r>
              <a:rPr kumimoji="1" lang="zh-CN" altLang="en-US" dirty="0"/>
              <a:t> </a:t>
            </a:r>
            <a:r>
              <a:rPr kumimoji="1" lang="en-US" altLang="zh-CN" dirty="0"/>
              <a:t>execution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time: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lvl="2"/>
            <a:r>
              <a:rPr kumimoji="1" lang="en-US" altLang="zh-CN" dirty="0"/>
              <a:t>cost%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low</a:t>
            </a:r>
            <a:r>
              <a:rPr kumimoji="1" lang="zh-CN" altLang="en-US" dirty="0"/>
              <a:t> </a:t>
            </a:r>
            <a:r>
              <a:rPr kumimoji="1" lang="en-US" altLang="zh-CN" dirty="0"/>
              <a:t>→</a:t>
            </a:r>
            <a:r>
              <a:rPr kumimoji="1" lang="zh-CN" altLang="en-US" dirty="0"/>
              <a:t> </a:t>
            </a:r>
            <a:r>
              <a:rPr kumimoji="1" lang="en-US" altLang="zh-CN" dirty="0"/>
              <a:t>low</a:t>
            </a:r>
            <a:r>
              <a:rPr kumimoji="1" lang="zh-CN" altLang="en-US" dirty="0"/>
              <a:t> </a:t>
            </a:r>
            <a:r>
              <a:rPr kumimoji="1" lang="en-US" altLang="zh-CN" dirty="0"/>
              <a:t>priority</a:t>
            </a:r>
          </a:p>
          <a:p>
            <a:pPr lvl="2"/>
            <a:r>
              <a:rPr kumimoji="1" lang="en-US" altLang="zh-CN" dirty="0"/>
              <a:t>concurrent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conflicting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more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possible</a:t>
            </a:r>
            <a:r>
              <a:rPr kumimoji="1" lang="zh-CN" altLang="en-US" dirty="0"/>
              <a:t> </a:t>
            </a:r>
            <a:r>
              <a:rPr kumimoji="1" lang="en-US" altLang="zh-CN" dirty="0"/>
              <a:t>→</a:t>
            </a:r>
            <a:r>
              <a:rPr kumimoji="1" lang="zh-CN" altLang="en-US" dirty="0"/>
              <a:t> </a:t>
            </a:r>
            <a:r>
              <a:rPr kumimoji="1" lang="en-US" altLang="zh-CN" dirty="0"/>
              <a:t>high</a:t>
            </a:r>
            <a:r>
              <a:rPr kumimoji="1" lang="zh-CN" altLang="en-US" dirty="0"/>
              <a:t> </a:t>
            </a:r>
            <a:r>
              <a:rPr kumimoji="1" lang="en-US" altLang="zh-CN" dirty="0"/>
              <a:t>priority</a:t>
            </a:r>
          </a:p>
          <a:p>
            <a:r>
              <a:rPr kumimoji="1" lang="en-US" altLang="zh-CN" dirty="0"/>
              <a:t>Parameter</a:t>
            </a:r>
            <a:r>
              <a:rPr kumimoji="1" lang="zh-CN" altLang="en-US" dirty="0"/>
              <a:t> </a:t>
            </a:r>
            <a:r>
              <a:rPr kumimoji="1" lang="en-US" altLang="zh-CN" dirty="0"/>
              <a:t>tuning?</a:t>
            </a:r>
          </a:p>
          <a:p>
            <a:pPr lvl="1"/>
            <a:r>
              <a:rPr kumimoji="1" lang="en-US" altLang="zh-CN" dirty="0"/>
              <a:t>current:</a:t>
            </a:r>
            <a:r>
              <a:rPr kumimoji="1" lang="zh-CN" altLang="en-US" dirty="0"/>
              <a:t> </a:t>
            </a:r>
            <a:r>
              <a:rPr kumimoji="1" lang="en-US" altLang="zh-CN" dirty="0"/>
              <a:t>no</a:t>
            </a:r>
            <a:r>
              <a:rPr kumimoji="1" lang="zh-CN" altLang="en-US" dirty="0"/>
              <a:t> </a:t>
            </a:r>
            <a:r>
              <a:rPr kumimoji="1" lang="en-US" altLang="zh-CN" dirty="0"/>
              <a:t>other</a:t>
            </a:r>
            <a:r>
              <a:rPr kumimoji="1" lang="zh-CN" altLang="en-US" dirty="0"/>
              <a:t> </a:t>
            </a:r>
            <a:r>
              <a:rPr kumimoji="1" lang="en-US" altLang="zh-CN" dirty="0"/>
              <a:t>coefficients</a:t>
            </a:r>
          </a:p>
          <a:p>
            <a:pPr lvl="1"/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7A65C8-5947-B441-AED5-003F7583612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2021/6/1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AF2B7C5-0A34-5148-865B-4691FF3AD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700" y="2011576"/>
            <a:ext cx="45466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109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94661" y="1713962"/>
            <a:ext cx="11105948" cy="144655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FaasCache: Keeping Serverless Computing Alive with Greedy-Dual Caching</a:t>
            </a:r>
            <a:r>
              <a:rPr lang="en-US" altLang="zh-C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 </a:t>
            </a:r>
            <a:endParaRPr lang="zh-CN" dirty="0"/>
          </a:p>
        </p:txBody>
      </p:sp>
      <p:sp>
        <p:nvSpPr>
          <p:cNvPr id="14" name="文本框 13"/>
          <p:cNvSpPr txBox="1"/>
          <p:nvPr/>
        </p:nvSpPr>
        <p:spPr>
          <a:xfrm>
            <a:off x="3017135" y="3675878"/>
            <a:ext cx="6157562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altLang="zh-CN" sz="2800" b="1" dirty="0">
              <a:latin typeface="Gill Sans MT"/>
              <a:ea typeface="华文新魏"/>
            </a:endParaRPr>
          </a:p>
          <a:p>
            <a:pPr algn="ctr"/>
            <a:r>
              <a:rPr lang="en-US" altLang="zh-CN" sz="2800" b="1" dirty="0">
                <a:latin typeface="Gill Sans MT"/>
                <a:ea typeface="华文新魏"/>
              </a:rPr>
              <a:t>Follow</a:t>
            </a:r>
            <a:r>
              <a:rPr lang="zh-CN" altLang="en-US" sz="2800" b="1" dirty="0">
                <a:latin typeface="Gill Sans MT"/>
                <a:ea typeface="华文新魏"/>
              </a:rPr>
              <a:t> </a:t>
            </a:r>
            <a:r>
              <a:rPr lang="en-US" altLang="zh-CN" sz="2800" b="1" dirty="0">
                <a:latin typeface="Gill Sans MT"/>
                <a:ea typeface="华文新魏"/>
              </a:rPr>
              <a:t>Up</a:t>
            </a:r>
            <a:endParaRPr lang="en-US" altLang="zh-CN" sz="2800" b="1" dirty="0">
              <a:latin typeface="Gill Sans MT" panose="020B0502020104020203" pitchFamily="34" charset="0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3837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5E6932-AC9D-5540-9A24-0A5FA84AC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/>
          <a:p>
            <a:r>
              <a:rPr kumimoji="1" lang="en-US" altLang="zh-CN" dirty="0"/>
              <a:t>Serverless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Computing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=</a:t>
            </a:r>
            <a:r>
              <a:rPr kumimoji="1" lang="zh-CN" altLang="en-US" dirty="0"/>
              <a:t> </a:t>
            </a:r>
            <a:r>
              <a:rPr kumimoji="1" lang="en-US" altLang="zh-CN" dirty="0"/>
              <a:t>FaaS(Function-as-a-Service)</a:t>
            </a:r>
            <a:r>
              <a:rPr kumimoji="1" lang="zh-CN" altLang="en-US" dirty="0"/>
              <a:t> </a:t>
            </a:r>
            <a:r>
              <a:rPr kumimoji="1" lang="en-US" altLang="zh-CN" dirty="0"/>
              <a:t>+</a:t>
            </a:r>
            <a:r>
              <a:rPr kumimoji="1" lang="zh-CN" altLang="en-US" dirty="0"/>
              <a:t> </a:t>
            </a:r>
            <a:r>
              <a:rPr kumimoji="1" lang="en-US" altLang="zh-CN" dirty="0"/>
              <a:t>other</a:t>
            </a:r>
            <a:r>
              <a:rPr kumimoji="1" lang="zh-CN" altLang="en-US" dirty="0"/>
              <a:t> </a:t>
            </a:r>
            <a:r>
              <a:rPr kumimoji="1" lang="en-US" altLang="zh-CN" dirty="0"/>
              <a:t>services</a:t>
            </a:r>
          </a:p>
          <a:p>
            <a:r>
              <a:rPr kumimoji="1" lang="en-US" altLang="zh-CN" dirty="0"/>
              <a:t>Work</a:t>
            </a:r>
            <a:r>
              <a:rPr kumimoji="1" lang="zh-CN" altLang="en-US" dirty="0"/>
              <a:t> </a:t>
            </a:r>
            <a:r>
              <a:rPr kumimoji="1" lang="en-US" altLang="zh-CN" dirty="0"/>
              <a:t>Flow:</a:t>
            </a:r>
          </a:p>
          <a:p>
            <a:pPr lvl="1"/>
            <a:r>
              <a:rPr kumimoji="1" lang="en-US" altLang="zh-CN" dirty="0"/>
              <a:t>Step</a:t>
            </a:r>
            <a:r>
              <a:rPr kumimoji="1" lang="zh-CN" altLang="en-US" dirty="0"/>
              <a:t> </a:t>
            </a:r>
            <a:r>
              <a:rPr kumimoji="1" lang="en-US" altLang="zh-CN" dirty="0"/>
              <a:t>1: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User</a:t>
            </a:r>
            <a:r>
              <a:rPr kumimoji="1" lang="zh-CN" altLang="en-US" dirty="0"/>
              <a:t> </a:t>
            </a:r>
            <a:r>
              <a:rPr kumimoji="1" lang="en-US" altLang="zh-CN" dirty="0"/>
              <a:t>upload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code</a:t>
            </a:r>
            <a:r>
              <a:rPr kumimoji="1" lang="zh-CN" altLang="en-US" dirty="0"/>
              <a:t> </a:t>
            </a:r>
            <a:r>
              <a:rPr kumimoji="1" lang="en-US" altLang="zh-CN" dirty="0"/>
              <a:t>package</a:t>
            </a:r>
          </a:p>
          <a:p>
            <a:pPr lvl="1"/>
            <a:r>
              <a:rPr kumimoji="1" lang="en-US" altLang="zh-CN" dirty="0"/>
              <a:t>Step</a:t>
            </a:r>
            <a:r>
              <a:rPr kumimoji="1" lang="zh-CN" altLang="en-US" dirty="0"/>
              <a:t> </a:t>
            </a:r>
            <a:r>
              <a:rPr kumimoji="1" lang="en-US" altLang="zh-CN" dirty="0"/>
              <a:t>2: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User</a:t>
            </a:r>
            <a:r>
              <a:rPr kumimoji="1" lang="zh-CN" altLang="en-US" dirty="0"/>
              <a:t> </a:t>
            </a:r>
            <a:r>
              <a:rPr kumimoji="1" lang="en-US" altLang="zh-CN" dirty="0"/>
              <a:t>invocates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parameters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Step</a:t>
            </a:r>
            <a:r>
              <a:rPr kumimoji="1" lang="zh-CN" altLang="en-US" dirty="0"/>
              <a:t> </a:t>
            </a:r>
            <a:r>
              <a:rPr kumimoji="1" lang="en-US" altLang="zh-CN" dirty="0"/>
              <a:t>3:</a:t>
            </a:r>
            <a:r>
              <a:rPr kumimoji="1" lang="zh-CN" altLang="en-US" dirty="0"/>
              <a:t> </a:t>
            </a:r>
            <a:r>
              <a:rPr kumimoji="1" lang="en-US" altLang="zh-CN" dirty="0"/>
              <a:t>FaaS</a:t>
            </a:r>
            <a:r>
              <a:rPr kumimoji="1" lang="zh-CN" altLang="en-US" dirty="0"/>
              <a:t> </a:t>
            </a:r>
            <a:r>
              <a:rPr kumimoji="1" lang="en-US" altLang="zh-CN" dirty="0"/>
              <a:t>platform</a:t>
            </a:r>
            <a:r>
              <a:rPr kumimoji="1" lang="zh-CN" altLang="en-US" dirty="0"/>
              <a:t> </a:t>
            </a:r>
            <a:r>
              <a:rPr kumimoji="1" lang="en-US" altLang="zh-CN" dirty="0"/>
              <a:t>schedules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function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container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2021/6/1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>
                <a:sym typeface="+mn-ea"/>
              </a:rPr>
              <a:t>Background</a:t>
            </a:r>
            <a:r>
              <a:rPr kumimoji="1" lang="zh-CN" altLang="en-US" b="1" dirty="0">
                <a:sym typeface="+mn-ea"/>
              </a:rPr>
              <a:t> </a:t>
            </a:r>
            <a:r>
              <a:rPr kumimoji="1" lang="en-US" altLang="zh-CN" dirty="0">
                <a:sym typeface="+mn-ea"/>
              </a:rPr>
              <a:t>-</a:t>
            </a:r>
            <a:r>
              <a:rPr kumimoji="1" lang="zh-CN" altLang="en-US" b="1" dirty="0">
                <a:sym typeface="+mn-ea"/>
              </a:rPr>
              <a:t> </a:t>
            </a:r>
            <a:r>
              <a:rPr kumimoji="1" lang="en-US" altLang="zh-CN" dirty="0">
                <a:sym typeface="+mn-ea"/>
              </a:rPr>
              <a:t>Serverless</a:t>
            </a:r>
            <a:endParaRPr kumimoji="1"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9108875-F4F6-3B4A-A5D2-F6D0B083167C}"/>
              </a:ext>
            </a:extLst>
          </p:cNvPr>
          <p:cNvSpPr/>
          <p:nvPr/>
        </p:nvSpPr>
        <p:spPr>
          <a:xfrm>
            <a:off x="9455843" y="2024529"/>
            <a:ext cx="2088223" cy="1480675"/>
          </a:xfrm>
          <a:prstGeom prst="rect">
            <a:avLst/>
          </a:prstGeom>
          <a:solidFill>
            <a:srgbClr val="B0DFC6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kumimoji="1" lang="en-US" altLang="zh-CN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Code</a:t>
            </a:r>
            <a:r>
              <a:rPr kumimoji="1" lang="zh-CN" altLang="en-US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Package:</a:t>
            </a:r>
          </a:p>
          <a:p>
            <a:r>
              <a:rPr kumimoji="1" lang="zh-CN" altLang="en-US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├─  </a:t>
            </a:r>
            <a:r>
              <a:rPr kumimoji="1" lang="en-US" altLang="zh-CN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app.js:</a:t>
            </a:r>
          </a:p>
          <a:p>
            <a:r>
              <a:rPr kumimoji="1" lang="zh-CN" altLang="en-US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1" lang="en-US" altLang="zh-CN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r>
              <a:rPr kumimoji="1" lang="zh-CN" altLang="en-US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1" lang="en-US" altLang="zh-CN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function</a:t>
            </a:r>
            <a:r>
              <a:rPr kumimoji="1" lang="zh-CN" altLang="en-US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handler():</a:t>
            </a:r>
          </a:p>
          <a:p>
            <a:r>
              <a:rPr kumimoji="1" lang="zh-CN" altLang="en-US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1" lang="en-US" altLang="zh-CN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r>
              <a:rPr kumimoji="1" lang="zh-CN" altLang="en-US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├─  </a:t>
            </a:r>
            <a:r>
              <a:rPr kumimoji="1" lang="en-US" altLang="zh-CN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pakcage.json</a:t>
            </a:r>
          </a:p>
          <a:p>
            <a:r>
              <a:rPr kumimoji="1" lang="zh-CN" altLang="en-US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├─  </a:t>
            </a:r>
            <a:r>
              <a:rPr kumimoji="1" lang="en-US" altLang="zh-CN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node_modules/</a:t>
            </a:r>
            <a:endParaRPr kumimoji="1" lang="zh-CN" altLang="en-US" sz="1200" noProof="1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6F7356E2-C465-D249-905B-DFC57B37D3E4}"/>
              </a:ext>
            </a:extLst>
          </p:cNvPr>
          <p:cNvCxnSpPr/>
          <p:nvPr/>
        </p:nvCxnSpPr>
        <p:spPr>
          <a:xfrm>
            <a:off x="5391150" y="6858000"/>
            <a:ext cx="914400" cy="9144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>
            <a:extLst>
              <a:ext uri="{FF2B5EF4-FFF2-40B4-BE49-F238E27FC236}">
                <a16:creationId xmlns:a16="http://schemas.microsoft.com/office/drawing/2014/main" id="{1A74B373-102B-4045-8BAF-04325C413BFD}"/>
              </a:ext>
            </a:extLst>
          </p:cNvPr>
          <p:cNvSpPr/>
          <p:nvPr/>
        </p:nvSpPr>
        <p:spPr>
          <a:xfrm>
            <a:off x="3833531" y="4415749"/>
            <a:ext cx="1126836" cy="368600"/>
          </a:xfrm>
          <a:prstGeom prst="rect">
            <a:avLst/>
          </a:prstGeom>
          <a:solidFill>
            <a:srgbClr val="A8CAE1"/>
          </a:solidFill>
          <a:ln w="25400">
            <a:solidFill>
              <a:schemeClr val="tx1"/>
            </a:solidFill>
          </a:ln>
          <a:effectLst>
            <a:outerShdw blurRad="76200" dist="38100" dir="2700000" algn="tl" rotWithShape="0">
              <a:prstClr val="black">
                <a:alpha val="6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Avenir Next Condensed" panose="020B0506020202020204" pitchFamily="34" charset="0"/>
                <a:cs typeface="Arial" panose="020B0604020202020204" pitchFamily="34" charset="0"/>
              </a:rPr>
              <a:t>NginX</a:t>
            </a:r>
            <a:endParaRPr kumimoji="1" lang="zh-CN" altLang="en-US" sz="1600" dirty="0">
              <a:solidFill>
                <a:schemeClr val="tx1"/>
              </a:solidFill>
              <a:latin typeface="Avenir Next Condensed" panose="020B0506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直线箭头连接符 39">
            <a:extLst>
              <a:ext uri="{FF2B5EF4-FFF2-40B4-BE49-F238E27FC236}">
                <a16:creationId xmlns:a16="http://schemas.microsoft.com/office/drawing/2014/main" id="{981C7442-BB55-3D4C-BB2E-16D34940039C}"/>
              </a:ext>
            </a:extLst>
          </p:cNvPr>
          <p:cNvCxnSpPr>
            <a:cxnSpLocks/>
            <a:stCxn id="39" idx="3"/>
            <a:endCxn id="41" idx="1"/>
          </p:cNvCxnSpPr>
          <p:nvPr/>
        </p:nvCxnSpPr>
        <p:spPr>
          <a:xfrm flipV="1">
            <a:off x="4960367" y="4597847"/>
            <a:ext cx="458665" cy="2202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>
            <a:extLst>
              <a:ext uri="{FF2B5EF4-FFF2-40B4-BE49-F238E27FC236}">
                <a16:creationId xmlns:a16="http://schemas.microsoft.com/office/drawing/2014/main" id="{A9B0CD89-ABE6-404A-BBB0-3D57CA923A42}"/>
              </a:ext>
            </a:extLst>
          </p:cNvPr>
          <p:cNvSpPr/>
          <p:nvPr/>
        </p:nvSpPr>
        <p:spPr>
          <a:xfrm>
            <a:off x="5419032" y="4402914"/>
            <a:ext cx="1126836" cy="389866"/>
          </a:xfrm>
          <a:prstGeom prst="rect">
            <a:avLst/>
          </a:prstGeom>
          <a:solidFill>
            <a:srgbClr val="A8CAE1"/>
          </a:solidFill>
          <a:ln w="25400">
            <a:solidFill>
              <a:schemeClr val="tx1"/>
            </a:solidFill>
          </a:ln>
          <a:effectLst>
            <a:outerShdw blurRad="76200" dist="38100" dir="2700000" algn="tl" rotWithShape="0">
              <a:prstClr val="black">
                <a:alpha val="6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Avenir Next Condensed" panose="020B0506020202020204" pitchFamily="34" charset="0"/>
                <a:cs typeface="Arial" panose="020B0604020202020204" pitchFamily="34" charset="0"/>
              </a:rPr>
              <a:t>Controller</a:t>
            </a:r>
            <a:endParaRPr kumimoji="1" lang="zh-CN" altLang="en-US" sz="1600" dirty="0">
              <a:solidFill>
                <a:schemeClr val="tx1"/>
              </a:solidFill>
              <a:latin typeface="Avenir Next Condensed" panose="020B0506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直线箭头连接符 41">
            <a:extLst>
              <a:ext uri="{FF2B5EF4-FFF2-40B4-BE49-F238E27FC236}">
                <a16:creationId xmlns:a16="http://schemas.microsoft.com/office/drawing/2014/main" id="{08B19D68-9B9C-A346-AD0E-26A76558DC8E}"/>
              </a:ext>
            </a:extLst>
          </p:cNvPr>
          <p:cNvCxnSpPr>
            <a:cxnSpLocks/>
            <a:endCxn id="39" idx="1"/>
          </p:cNvCxnSpPr>
          <p:nvPr/>
        </p:nvCxnSpPr>
        <p:spPr>
          <a:xfrm>
            <a:off x="2386885" y="4600049"/>
            <a:ext cx="144664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线箭头连接符 42">
            <a:extLst>
              <a:ext uri="{FF2B5EF4-FFF2-40B4-BE49-F238E27FC236}">
                <a16:creationId xmlns:a16="http://schemas.microsoft.com/office/drawing/2014/main" id="{10698A04-5DB3-3D48-9BEA-B727BECF71FC}"/>
              </a:ext>
            </a:extLst>
          </p:cNvPr>
          <p:cNvCxnSpPr>
            <a:cxnSpLocks/>
            <a:stCxn id="41" idx="2"/>
            <a:endCxn id="44" idx="0"/>
          </p:cNvCxnSpPr>
          <p:nvPr/>
        </p:nvCxnSpPr>
        <p:spPr>
          <a:xfrm>
            <a:off x="5982450" y="4792780"/>
            <a:ext cx="0" cy="578136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>
            <a:extLst>
              <a:ext uri="{FF2B5EF4-FFF2-40B4-BE49-F238E27FC236}">
                <a16:creationId xmlns:a16="http://schemas.microsoft.com/office/drawing/2014/main" id="{5B01172D-072C-854D-997C-3A0492473F2C}"/>
              </a:ext>
            </a:extLst>
          </p:cNvPr>
          <p:cNvSpPr/>
          <p:nvPr/>
        </p:nvSpPr>
        <p:spPr>
          <a:xfrm>
            <a:off x="5419032" y="5370916"/>
            <a:ext cx="1126836" cy="389866"/>
          </a:xfrm>
          <a:prstGeom prst="rect">
            <a:avLst/>
          </a:prstGeom>
          <a:solidFill>
            <a:srgbClr val="A8CAE1"/>
          </a:solidFill>
          <a:ln w="25400">
            <a:solidFill>
              <a:schemeClr val="tx1"/>
            </a:solidFill>
          </a:ln>
          <a:effectLst>
            <a:outerShdw blurRad="76200" dist="38100" dir="2700000" algn="tl" rotWithShape="0">
              <a:prstClr val="black">
                <a:alpha val="6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Avenir Next Condensed" panose="020B0506020202020204" pitchFamily="34" charset="0"/>
                <a:cs typeface="Arial" panose="020B0604020202020204" pitchFamily="34" charset="0"/>
              </a:rPr>
              <a:t>Data</a:t>
            </a:r>
            <a:r>
              <a:rPr kumimoji="1" lang="zh-CN" altLang="en-US" sz="1600" dirty="0">
                <a:solidFill>
                  <a:schemeClr val="tx1"/>
                </a:solidFill>
                <a:latin typeface="Avenir Next Condensed" panose="020B0506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1600" dirty="0">
                <a:solidFill>
                  <a:schemeClr val="tx1"/>
                </a:solidFill>
                <a:latin typeface="Avenir Next Condensed" panose="020B0506020202020204" pitchFamily="34" charset="0"/>
                <a:cs typeface="Arial" panose="020B0604020202020204" pitchFamily="34" charset="0"/>
              </a:rPr>
              <a:t>Storage</a:t>
            </a:r>
            <a:endParaRPr kumimoji="1" lang="zh-CN" altLang="en-US" sz="1600" dirty="0">
              <a:solidFill>
                <a:schemeClr val="tx1"/>
              </a:solidFill>
              <a:latin typeface="Avenir Next Condensed" panose="020B0506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64249519-076E-2D44-BF8C-A1007DD7CF28}"/>
              </a:ext>
            </a:extLst>
          </p:cNvPr>
          <p:cNvSpPr/>
          <p:nvPr/>
        </p:nvSpPr>
        <p:spPr>
          <a:xfrm>
            <a:off x="7412101" y="3993771"/>
            <a:ext cx="3228783" cy="1387778"/>
          </a:xfrm>
          <a:prstGeom prst="rect">
            <a:avLst/>
          </a:prstGeom>
          <a:solidFill>
            <a:srgbClr val="CFE2F5"/>
          </a:solidFill>
          <a:ln w="25400">
            <a:solidFill>
              <a:schemeClr val="tx1"/>
            </a:solidFill>
          </a:ln>
          <a:effectLst>
            <a:outerShdw blurRad="76200" dist="38100" dir="2700000" algn="tl" rotWithShape="0">
              <a:prstClr val="black">
                <a:alpha val="6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 anchorCtr="0"/>
          <a:lstStyle/>
          <a:p>
            <a:endParaRPr kumimoji="1" lang="zh-CN" altLang="en-US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BDEE05A1-905B-3540-B23A-2BBE9F76A7DC}"/>
              </a:ext>
            </a:extLst>
          </p:cNvPr>
          <p:cNvSpPr/>
          <p:nvPr/>
        </p:nvSpPr>
        <p:spPr>
          <a:xfrm>
            <a:off x="8470338" y="4332325"/>
            <a:ext cx="855554" cy="368600"/>
          </a:xfrm>
          <a:prstGeom prst="rect">
            <a:avLst/>
          </a:prstGeom>
          <a:solidFill>
            <a:srgbClr val="A8CAE1"/>
          </a:solidFill>
          <a:ln w="25400">
            <a:solidFill>
              <a:schemeClr val="tx1"/>
            </a:solidFill>
          </a:ln>
          <a:effectLst>
            <a:outerShdw blurRad="76200" dist="38100" dir="2700000" algn="tl" rotWithShape="0">
              <a:prstClr val="black">
                <a:alpha val="6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Avenir Next Condensed" panose="020B0506020202020204" pitchFamily="34" charset="0"/>
                <a:cs typeface="Arial" panose="020B0604020202020204" pitchFamily="34" charset="0"/>
              </a:rPr>
              <a:t>Container</a:t>
            </a:r>
            <a:endParaRPr kumimoji="1" lang="zh-CN" altLang="en-US" sz="1600" dirty="0">
              <a:solidFill>
                <a:schemeClr val="tx1"/>
              </a:solidFill>
              <a:latin typeface="Avenir Next Condensed" panose="020B0506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FA0E62E2-1213-CF44-806E-12794BE62A37}"/>
              </a:ext>
            </a:extLst>
          </p:cNvPr>
          <p:cNvSpPr txBox="1"/>
          <p:nvPr/>
        </p:nvSpPr>
        <p:spPr>
          <a:xfrm>
            <a:off x="7421235" y="3993771"/>
            <a:ext cx="7176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600" dirty="0">
                <a:latin typeface="Avenir Next Condensed" panose="020B0506020202020204" pitchFamily="34" charset="0"/>
              </a:rPr>
              <a:t>Invoker</a:t>
            </a:r>
            <a:endParaRPr kumimoji="1" lang="en-US" altLang="zh-CN" dirty="0">
              <a:latin typeface="Avenir Next Condensed" panose="020B0506020202020204" pitchFamily="34" charset="0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753B043B-D0C8-E44D-BD4C-42D84DB567C0}"/>
              </a:ext>
            </a:extLst>
          </p:cNvPr>
          <p:cNvSpPr/>
          <p:nvPr/>
        </p:nvSpPr>
        <p:spPr>
          <a:xfrm>
            <a:off x="8470338" y="4837446"/>
            <a:ext cx="855554" cy="368600"/>
          </a:xfrm>
          <a:prstGeom prst="rect">
            <a:avLst/>
          </a:prstGeom>
          <a:solidFill>
            <a:srgbClr val="A8CAE1"/>
          </a:solidFill>
          <a:ln w="25400">
            <a:solidFill>
              <a:schemeClr val="tx1"/>
            </a:solidFill>
          </a:ln>
          <a:effectLst>
            <a:outerShdw blurRad="76200" dist="38100" dir="2700000" algn="tl" rotWithShape="0">
              <a:prstClr val="black">
                <a:alpha val="6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Avenir Next Condensed" panose="020B0506020202020204" pitchFamily="34" charset="0"/>
                <a:cs typeface="Arial" panose="020B0604020202020204" pitchFamily="34" charset="0"/>
              </a:rPr>
              <a:t>Container</a:t>
            </a:r>
            <a:endParaRPr kumimoji="1" lang="zh-CN" altLang="en-US" sz="1600" dirty="0">
              <a:solidFill>
                <a:schemeClr val="tx1"/>
              </a:solidFill>
              <a:latin typeface="Avenir Next Condensed" panose="020B0506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AE83D590-5314-3941-B519-858EAB173688}"/>
              </a:ext>
            </a:extLst>
          </p:cNvPr>
          <p:cNvSpPr/>
          <p:nvPr/>
        </p:nvSpPr>
        <p:spPr>
          <a:xfrm>
            <a:off x="9634974" y="4332325"/>
            <a:ext cx="855554" cy="368600"/>
          </a:xfrm>
          <a:prstGeom prst="rect">
            <a:avLst/>
          </a:prstGeom>
          <a:solidFill>
            <a:srgbClr val="A8CAE1"/>
          </a:solidFill>
          <a:ln w="25400">
            <a:solidFill>
              <a:schemeClr val="tx1"/>
            </a:solidFill>
          </a:ln>
          <a:effectLst>
            <a:outerShdw blurRad="76200" dist="38100" dir="2700000" algn="tl" rotWithShape="0">
              <a:prstClr val="black">
                <a:alpha val="6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Avenir Next Condensed" panose="020B0506020202020204" pitchFamily="34" charset="0"/>
                <a:cs typeface="Arial" panose="020B0604020202020204" pitchFamily="34" charset="0"/>
              </a:rPr>
              <a:t>Container</a:t>
            </a:r>
            <a:endParaRPr kumimoji="1" lang="zh-CN" altLang="en-US" sz="1600" dirty="0">
              <a:solidFill>
                <a:schemeClr val="tx1"/>
              </a:solidFill>
              <a:latin typeface="Avenir Next Condensed" panose="020B0506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868E95A1-A9DC-1A4D-A7C8-CAA4454EC07A}"/>
              </a:ext>
            </a:extLst>
          </p:cNvPr>
          <p:cNvSpPr/>
          <p:nvPr/>
        </p:nvSpPr>
        <p:spPr>
          <a:xfrm>
            <a:off x="9634974" y="4837446"/>
            <a:ext cx="855554" cy="368600"/>
          </a:xfrm>
          <a:prstGeom prst="rect">
            <a:avLst/>
          </a:prstGeom>
          <a:solidFill>
            <a:srgbClr val="A8CAE1"/>
          </a:solidFill>
          <a:ln w="25400">
            <a:solidFill>
              <a:schemeClr val="tx1"/>
            </a:solidFill>
          </a:ln>
          <a:effectLst>
            <a:outerShdw blurRad="76200" dist="38100" dir="2700000" algn="tl" rotWithShape="0">
              <a:prstClr val="black">
                <a:alpha val="6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Avenir Next Condensed" panose="020B0506020202020204" pitchFamily="34" charset="0"/>
                <a:cs typeface="Arial" panose="020B0604020202020204" pitchFamily="34" charset="0"/>
              </a:rPr>
              <a:t>…</a:t>
            </a:r>
            <a:endParaRPr kumimoji="1" lang="zh-CN" altLang="en-US" sz="1600" dirty="0">
              <a:solidFill>
                <a:schemeClr val="tx1"/>
              </a:solidFill>
              <a:latin typeface="Avenir Next Condensed" panose="020B0506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093FC2D1-5274-0744-A803-07A787EE6B0A}"/>
              </a:ext>
            </a:extLst>
          </p:cNvPr>
          <p:cNvSpPr/>
          <p:nvPr/>
        </p:nvSpPr>
        <p:spPr>
          <a:xfrm>
            <a:off x="7477170" y="4053421"/>
            <a:ext cx="684086" cy="368600"/>
          </a:xfrm>
          <a:prstGeom prst="rect">
            <a:avLst/>
          </a:prstGeom>
          <a:solidFill>
            <a:srgbClr val="A8CAE1"/>
          </a:solidFill>
          <a:ln w="25400">
            <a:solidFill>
              <a:schemeClr val="tx1"/>
            </a:solidFill>
          </a:ln>
          <a:effectLst>
            <a:outerShdw blurRad="76200" dist="38100" dir="2700000" algn="tl" rotWithShape="0">
              <a:prstClr val="black">
                <a:alpha val="6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Avenir Next Condensed" panose="020B0506020202020204" pitchFamily="34" charset="0"/>
                <a:cs typeface="Arial" panose="020B0604020202020204" pitchFamily="34" charset="0"/>
              </a:rPr>
              <a:t>Invoker</a:t>
            </a:r>
            <a:endParaRPr kumimoji="1" lang="zh-CN" altLang="en-US" sz="1600" dirty="0">
              <a:solidFill>
                <a:schemeClr val="tx1"/>
              </a:solidFill>
              <a:latin typeface="Avenir Next Condensed" panose="020B0506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直线箭头连接符 51">
            <a:extLst>
              <a:ext uri="{FF2B5EF4-FFF2-40B4-BE49-F238E27FC236}">
                <a16:creationId xmlns:a16="http://schemas.microsoft.com/office/drawing/2014/main" id="{7BDC59FE-5235-F74F-99B2-F863E8241BBB}"/>
              </a:ext>
            </a:extLst>
          </p:cNvPr>
          <p:cNvCxnSpPr>
            <a:cxnSpLocks/>
            <a:stCxn id="41" idx="3"/>
            <a:endCxn id="51" idx="1"/>
          </p:cNvCxnSpPr>
          <p:nvPr/>
        </p:nvCxnSpPr>
        <p:spPr>
          <a:xfrm flipV="1">
            <a:off x="6545868" y="4237721"/>
            <a:ext cx="931302" cy="360126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线箭头连接符 52">
            <a:extLst>
              <a:ext uri="{FF2B5EF4-FFF2-40B4-BE49-F238E27FC236}">
                <a16:creationId xmlns:a16="http://schemas.microsoft.com/office/drawing/2014/main" id="{AF0C6A2C-5365-5F46-AD8F-9564C3DF357B}"/>
              </a:ext>
            </a:extLst>
          </p:cNvPr>
          <p:cNvCxnSpPr>
            <a:cxnSpLocks/>
            <a:stCxn id="51" idx="2"/>
            <a:endCxn id="48" idx="1"/>
          </p:cNvCxnSpPr>
          <p:nvPr/>
        </p:nvCxnSpPr>
        <p:spPr>
          <a:xfrm>
            <a:off x="7819213" y="4422021"/>
            <a:ext cx="651125" cy="599725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线箭头连接符 53">
            <a:extLst>
              <a:ext uri="{FF2B5EF4-FFF2-40B4-BE49-F238E27FC236}">
                <a16:creationId xmlns:a16="http://schemas.microsoft.com/office/drawing/2014/main" id="{FBCC8677-2B6B-E64E-8D6E-0D13E92C3CDC}"/>
              </a:ext>
            </a:extLst>
          </p:cNvPr>
          <p:cNvCxnSpPr>
            <a:cxnSpLocks/>
            <a:stCxn id="51" idx="2"/>
            <a:endCxn id="44" idx="3"/>
          </p:cNvCxnSpPr>
          <p:nvPr/>
        </p:nvCxnSpPr>
        <p:spPr>
          <a:xfrm flipH="1">
            <a:off x="6545868" y="4422021"/>
            <a:ext cx="1273345" cy="1143828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01C4FE53-221B-C64F-8A74-11847D900399}"/>
              </a:ext>
            </a:extLst>
          </p:cNvPr>
          <p:cNvGrpSpPr/>
          <p:nvPr/>
        </p:nvGrpSpPr>
        <p:grpSpPr>
          <a:xfrm>
            <a:off x="7421235" y="5565849"/>
            <a:ext cx="3228783" cy="903350"/>
            <a:chOff x="6198831" y="4406493"/>
            <a:chExt cx="3228783" cy="903350"/>
          </a:xfrm>
        </p:grpSpPr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F6518AB5-56A0-FF4C-81D7-5D6C9E839FD1}"/>
                </a:ext>
              </a:extLst>
            </p:cNvPr>
            <p:cNvSpPr/>
            <p:nvPr/>
          </p:nvSpPr>
          <p:spPr>
            <a:xfrm>
              <a:off x="6198831" y="4406493"/>
              <a:ext cx="3228783" cy="903350"/>
            </a:xfrm>
            <a:prstGeom prst="rect">
              <a:avLst/>
            </a:prstGeom>
            <a:solidFill>
              <a:srgbClr val="CFE2F5"/>
            </a:solidFill>
            <a:ln w="25400">
              <a:solidFill>
                <a:schemeClr val="tx1"/>
              </a:solidFill>
            </a:ln>
            <a:effectLst>
              <a:outerShdw blurRad="76200" dist="38100" dir="2700000" algn="tl" rotWithShape="0">
                <a:prstClr val="black">
                  <a:alpha val="6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t" anchorCtr="0"/>
            <a:lstStyle/>
            <a:p>
              <a:endParaRPr kumimoji="1" lang="zh-CN" alt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87372FA3-4A00-0647-A17E-6BD6D1C513FC}"/>
                </a:ext>
              </a:extLst>
            </p:cNvPr>
            <p:cNvSpPr/>
            <p:nvPr/>
          </p:nvSpPr>
          <p:spPr>
            <a:xfrm>
              <a:off x="7257068" y="4745047"/>
              <a:ext cx="855554" cy="368600"/>
            </a:xfrm>
            <a:prstGeom prst="rect">
              <a:avLst/>
            </a:prstGeom>
            <a:solidFill>
              <a:srgbClr val="A8CAE1"/>
            </a:solidFill>
            <a:ln w="25400">
              <a:solidFill>
                <a:schemeClr val="tx1"/>
              </a:solidFill>
            </a:ln>
            <a:effectLst>
              <a:outerShdw blurRad="76200" dist="38100" dir="2700000" algn="tl" rotWithShape="0">
                <a:prstClr val="black">
                  <a:alpha val="6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sz="1600" dirty="0">
                  <a:solidFill>
                    <a:schemeClr val="tx1"/>
                  </a:solidFill>
                  <a:latin typeface="Avenir Next Condensed" panose="020B0506020202020204" pitchFamily="34" charset="0"/>
                  <a:cs typeface="Arial" panose="020B0604020202020204" pitchFamily="34" charset="0"/>
                </a:rPr>
                <a:t>Container</a:t>
              </a:r>
              <a:endParaRPr kumimoji="1" lang="zh-CN" altLang="en-US" sz="1600" dirty="0">
                <a:solidFill>
                  <a:schemeClr val="tx1"/>
                </a:solidFill>
                <a:latin typeface="Avenir Next Condensed" panose="020B0506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61A0A426-9609-7C45-A0F0-67A76DAEBCDF}"/>
                </a:ext>
              </a:extLst>
            </p:cNvPr>
            <p:cNvSpPr txBox="1"/>
            <p:nvPr/>
          </p:nvSpPr>
          <p:spPr>
            <a:xfrm>
              <a:off x="6207965" y="4406493"/>
              <a:ext cx="7176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600" dirty="0">
                  <a:latin typeface="Avenir Next Condensed" panose="020B0506020202020204" pitchFamily="34" charset="0"/>
                </a:rPr>
                <a:t>Invoker</a:t>
              </a:r>
              <a:endParaRPr kumimoji="1" lang="en-US" altLang="zh-CN" dirty="0">
                <a:latin typeface="Avenir Next Condensed" panose="020B0506020202020204" pitchFamily="34" charset="0"/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C15BE1D1-CDC6-3043-BB2D-A99F92E30DB2}"/>
                </a:ext>
              </a:extLst>
            </p:cNvPr>
            <p:cNvSpPr/>
            <p:nvPr/>
          </p:nvSpPr>
          <p:spPr>
            <a:xfrm>
              <a:off x="8421704" y="4745047"/>
              <a:ext cx="855554" cy="368600"/>
            </a:xfrm>
            <a:prstGeom prst="rect">
              <a:avLst/>
            </a:prstGeom>
            <a:solidFill>
              <a:srgbClr val="A8CAE1"/>
            </a:solidFill>
            <a:ln w="25400">
              <a:solidFill>
                <a:schemeClr val="tx1"/>
              </a:solidFill>
            </a:ln>
            <a:effectLst>
              <a:outerShdw blurRad="76200" dist="38100" dir="2700000" algn="tl" rotWithShape="0">
                <a:prstClr val="black">
                  <a:alpha val="6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sz="1600" dirty="0">
                  <a:solidFill>
                    <a:schemeClr val="tx1"/>
                  </a:solidFill>
                  <a:latin typeface="Avenir Next Condensed" panose="020B0506020202020204" pitchFamily="34" charset="0"/>
                  <a:cs typeface="Arial" panose="020B0604020202020204" pitchFamily="34" charset="0"/>
                </a:rPr>
                <a:t>…</a:t>
              </a:r>
              <a:endParaRPr kumimoji="1" lang="zh-CN" altLang="en-US" sz="1600" dirty="0">
                <a:solidFill>
                  <a:schemeClr val="tx1"/>
                </a:solidFill>
                <a:latin typeface="Avenir Next Condensed" panose="020B0506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E3C233D1-F011-5747-B29D-54491C659833}"/>
                </a:ext>
              </a:extLst>
            </p:cNvPr>
            <p:cNvSpPr/>
            <p:nvPr/>
          </p:nvSpPr>
          <p:spPr>
            <a:xfrm>
              <a:off x="6263900" y="4466143"/>
              <a:ext cx="684086" cy="368600"/>
            </a:xfrm>
            <a:prstGeom prst="rect">
              <a:avLst/>
            </a:prstGeom>
            <a:solidFill>
              <a:srgbClr val="A8CAE1"/>
            </a:solidFill>
            <a:ln w="25400">
              <a:solidFill>
                <a:schemeClr val="tx1"/>
              </a:solidFill>
            </a:ln>
            <a:effectLst>
              <a:outerShdw blurRad="76200" dist="38100" dir="2700000" algn="tl" rotWithShape="0">
                <a:prstClr val="black">
                  <a:alpha val="6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sz="1600" dirty="0">
                  <a:solidFill>
                    <a:schemeClr val="tx1"/>
                  </a:solidFill>
                  <a:latin typeface="Avenir Next Condensed" panose="020B0506020202020204" pitchFamily="34" charset="0"/>
                  <a:cs typeface="Arial" panose="020B0604020202020204" pitchFamily="34" charset="0"/>
                </a:rPr>
                <a:t>Invoker</a:t>
              </a:r>
              <a:endParaRPr kumimoji="1" lang="zh-CN" altLang="en-US" sz="1600" dirty="0">
                <a:solidFill>
                  <a:schemeClr val="tx1"/>
                </a:solidFill>
                <a:latin typeface="Avenir Next Condensed" panose="020B0506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矩形 60">
            <a:extLst>
              <a:ext uri="{FF2B5EF4-FFF2-40B4-BE49-F238E27FC236}">
                <a16:creationId xmlns:a16="http://schemas.microsoft.com/office/drawing/2014/main" id="{47FF7934-050E-744A-92E0-9ACE5FAB4531}"/>
              </a:ext>
            </a:extLst>
          </p:cNvPr>
          <p:cNvSpPr/>
          <p:nvPr/>
        </p:nvSpPr>
        <p:spPr>
          <a:xfrm>
            <a:off x="2253727" y="5126196"/>
            <a:ext cx="1085814" cy="338554"/>
          </a:xfrm>
          <a:prstGeom prst="rect">
            <a:avLst/>
          </a:prstGeom>
          <a:solidFill>
            <a:srgbClr val="F0E442"/>
          </a:solidFill>
          <a:ln w="25400">
            <a:solidFill>
              <a:schemeClr val="tx1"/>
            </a:solidFill>
          </a:ln>
          <a:effectLst>
            <a:outerShdw blurRad="76200" dist="38100" dir="2700000" algn="tl" rotWithShape="0">
              <a:prstClr val="black">
                <a:alpha val="6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Avenir Next Condensed" panose="020B0506020202020204" pitchFamily="34" charset="0"/>
                <a:cs typeface="Arial" panose="020B0604020202020204" pitchFamily="34" charset="0"/>
              </a:rPr>
              <a:t>call</a:t>
            </a:r>
            <a:r>
              <a:rPr kumimoji="1" lang="zh-CN" altLang="en-US" sz="1600" dirty="0">
                <a:solidFill>
                  <a:schemeClr val="tx1"/>
                </a:solidFill>
                <a:latin typeface="Avenir Next Condensed" panose="020B0506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1600" dirty="0">
                <a:solidFill>
                  <a:schemeClr val="tx1"/>
                </a:solidFill>
                <a:latin typeface="Avenir Next Condensed" panose="020B0506020202020204" pitchFamily="34" charset="0"/>
                <a:cs typeface="Arial" panose="020B0604020202020204" pitchFamily="34" charset="0"/>
              </a:rPr>
              <a:t>a</a:t>
            </a:r>
            <a:r>
              <a:rPr kumimoji="1" lang="zh-CN" altLang="en-US" sz="1600" dirty="0">
                <a:solidFill>
                  <a:schemeClr val="tx1"/>
                </a:solidFill>
                <a:latin typeface="Avenir Next Condensed" panose="020B0506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1600" dirty="0">
                <a:solidFill>
                  <a:schemeClr val="tx1"/>
                </a:solidFill>
                <a:latin typeface="Avenir Next Condensed" panose="020B0506020202020204" pitchFamily="34" charset="0"/>
                <a:cs typeface="Arial" panose="020B0604020202020204" pitchFamily="34" charset="0"/>
              </a:rPr>
              <a:t>function</a:t>
            </a:r>
            <a:endParaRPr kumimoji="1" lang="zh-CN" altLang="en-US" sz="1600" dirty="0">
              <a:solidFill>
                <a:schemeClr val="tx1"/>
              </a:solidFill>
              <a:latin typeface="Avenir Next Condensed" panose="020B0506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直线箭头连接符 61">
            <a:extLst>
              <a:ext uri="{FF2B5EF4-FFF2-40B4-BE49-F238E27FC236}">
                <a16:creationId xmlns:a16="http://schemas.microsoft.com/office/drawing/2014/main" id="{560976AA-AF71-CE40-8670-FE3CE508B833}"/>
              </a:ext>
            </a:extLst>
          </p:cNvPr>
          <p:cNvCxnSpPr>
            <a:cxnSpLocks/>
            <a:endCxn id="61" idx="0"/>
          </p:cNvCxnSpPr>
          <p:nvPr/>
        </p:nvCxnSpPr>
        <p:spPr>
          <a:xfrm flipH="1">
            <a:off x="2796634" y="4597847"/>
            <a:ext cx="363211" cy="528349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52292438-A20A-6C42-A7FD-C42D49B6F652}"/>
              </a:ext>
            </a:extLst>
          </p:cNvPr>
          <p:cNvGrpSpPr/>
          <p:nvPr/>
        </p:nvGrpSpPr>
        <p:grpSpPr>
          <a:xfrm>
            <a:off x="1768226" y="4415749"/>
            <a:ext cx="610171" cy="508818"/>
            <a:chOff x="6438963" y="1422400"/>
            <a:chExt cx="1201447" cy="1046517"/>
          </a:xfrm>
        </p:grpSpPr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1BBC7151-9F79-8A43-92B8-D399997A7A55}"/>
                </a:ext>
              </a:extLst>
            </p:cNvPr>
            <p:cNvSpPr/>
            <p:nvPr/>
          </p:nvSpPr>
          <p:spPr>
            <a:xfrm>
              <a:off x="6501650" y="1422400"/>
              <a:ext cx="469396" cy="3860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100"/>
            </a:p>
          </p:txBody>
        </p:sp>
        <p:sp>
          <p:nvSpPr>
            <p:cNvPr id="65" name="弦形 64">
              <a:extLst>
                <a:ext uri="{FF2B5EF4-FFF2-40B4-BE49-F238E27FC236}">
                  <a16:creationId xmlns:a16="http://schemas.microsoft.com/office/drawing/2014/main" id="{EA13C619-30D2-664B-ABF4-82887000B5EF}"/>
                </a:ext>
              </a:extLst>
            </p:cNvPr>
            <p:cNvSpPr/>
            <p:nvPr/>
          </p:nvSpPr>
          <p:spPr>
            <a:xfrm rot="5400000">
              <a:off x="6428558" y="1848913"/>
              <a:ext cx="630409" cy="609600"/>
            </a:xfrm>
            <a:prstGeom prst="chord">
              <a:avLst>
                <a:gd name="adj1" fmla="val 5325112"/>
                <a:gd name="adj2" fmla="val 1620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100"/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1AC69746-D13D-1D4A-B2E7-7875E3EEAAC0}"/>
                </a:ext>
              </a:extLst>
            </p:cNvPr>
            <p:cNvSpPr/>
            <p:nvPr/>
          </p:nvSpPr>
          <p:spPr>
            <a:xfrm>
              <a:off x="6950141" y="1728177"/>
              <a:ext cx="690269" cy="478014"/>
            </a:xfrm>
            <a:prstGeom prst="rect">
              <a:avLst/>
            </a:prstGeom>
            <a:noFill/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sz="1100" dirty="0">
                  <a:solidFill>
                    <a:schemeClr val="tx1"/>
                  </a:solidFill>
                  <a:latin typeface="Avenir Next Condensed" panose="020B0506020202020204" pitchFamily="34" charset="0"/>
                  <a:cs typeface="Arial" panose="020B0604020202020204" pitchFamily="34" charset="0"/>
                </a:rPr>
                <a:t>Client</a:t>
              </a:r>
              <a:endParaRPr kumimoji="1" lang="zh-CN" altLang="en-US" sz="1100" dirty="0">
                <a:solidFill>
                  <a:schemeClr val="tx1"/>
                </a:solidFill>
                <a:latin typeface="Avenir Next Condensed" panose="020B0506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7" name="矩形 66">
            <a:extLst>
              <a:ext uri="{FF2B5EF4-FFF2-40B4-BE49-F238E27FC236}">
                <a16:creationId xmlns:a16="http://schemas.microsoft.com/office/drawing/2014/main" id="{2A919925-6EEF-FB49-A145-ACCE68FB4C89}"/>
              </a:ext>
            </a:extLst>
          </p:cNvPr>
          <p:cNvSpPr/>
          <p:nvPr/>
        </p:nvSpPr>
        <p:spPr>
          <a:xfrm>
            <a:off x="9798902" y="3521633"/>
            <a:ext cx="14021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Code</a:t>
            </a:r>
            <a:r>
              <a:rPr kumimoji="1" lang="zh-CN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Package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78175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5E6932-AC9D-5540-9A24-0A5FA84AC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/>
          <a:p>
            <a:r>
              <a:rPr kumimoji="1" lang="en-US" altLang="zh-CN" dirty="0"/>
              <a:t>Serverless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Computing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=</a:t>
            </a:r>
            <a:r>
              <a:rPr kumimoji="1" lang="zh-CN" altLang="en-US" dirty="0"/>
              <a:t> </a:t>
            </a:r>
            <a:r>
              <a:rPr kumimoji="1" lang="en-US" altLang="zh-CN" dirty="0"/>
              <a:t>FaaS(Function-as-a-Service)</a:t>
            </a:r>
            <a:r>
              <a:rPr kumimoji="1" lang="zh-CN" altLang="en-US" dirty="0"/>
              <a:t> </a:t>
            </a:r>
            <a:r>
              <a:rPr kumimoji="1" lang="en-US" altLang="zh-CN" dirty="0"/>
              <a:t>+</a:t>
            </a:r>
            <a:r>
              <a:rPr kumimoji="1" lang="zh-CN" altLang="en-US" dirty="0"/>
              <a:t> </a:t>
            </a:r>
            <a:r>
              <a:rPr kumimoji="1" lang="en-US" altLang="zh-CN" dirty="0"/>
              <a:t>other</a:t>
            </a:r>
            <a:r>
              <a:rPr kumimoji="1" lang="zh-CN" altLang="en-US" dirty="0"/>
              <a:t> </a:t>
            </a:r>
            <a:r>
              <a:rPr kumimoji="1" lang="en-US" altLang="zh-CN" dirty="0"/>
              <a:t>services</a:t>
            </a:r>
          </a:p>
          <a:p>
            <a:r>
              <a:rPr kumimoji="1" lang="en-US" altLang="zh-CN" dirty="0"/>
              <a:t>Work</a:t>
            </a:r>
            <a:r>
              <a:rPr kumimoji="1" lang="zh-CN" altLang="en-US" dirty="0"/>
              <a:t> </a:t>
            </a:r>
            <a:r>
              <a:rPr kumimoji="1" lang="en-US" altLang="zh-CN" dirty="0"/>
              <a:t>Flow:</a:t>
            </a:r>
          </a:p>
          <a:p>
            <a:pPr lvl="1"/>
            <a:r>
              <a:rPr kumimoji="1" lang="en-US" altLang="zh-CN" dirty="0"/>
              <a:t>Step</a:t>
            </a:r>
            <a:r>
              <a:rPr kumimoji="1" lang="zh-CN" altLang="en-US" dirty="0"/>
              <a:t> </a:t>
            </a:r>
            <a:r>
              <a:rPr kumimoji="1" lang="en-US" altLang="zh-CN" dirty="0"/>
              <a:t>1: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User</a:t>
            </a:r>
            <a:r>
              <a:rPr kumimoji="1" lang="zh-CN" altLang="en-US" dirty="0"/>
              <a:t> </a:t>
            </a:r>
            <a:r>
              <a:rPr kumimoji="1" lang="en-US" altLang="zh-CN" dirty="0"/>
              <a:t>upload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code</a:t>
            </a:r>
            <a:r>
              <a:rPr kumimoji="1" lang="zh-CN" altLang="en-US" dirty="0"/>
              <a:t> </a:t>
            </a:r>
            <a:r>
              <a:rPr kumimoji="1" lang="en-US" altLang="zh-CN" dirty="0"/>
              <a:t>package</a:t>
            </a:r>
          </a:p>
          <a:p>
            <a:pPr lvl="1"/>
            <a:r>
              <a:rPr kumimoji="1" lang="en-US" altLang="zh-CN" dirty="0"/>
              <a:t>Step</a:t>
            </a:r>
            <a:r>
              <a:rPr kumimoji="1" lang="zh-CN" altLang="en-US" dirty="0"/>
              <a:t> </a:t>
            </a:r>
            <a:r>
              <a:rPr kumimoji="1" lang="en-US" altLang="zh-CN" dirty="0"/>
              <a:t>2: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User</a:t>
            </a:r>
            <a:r>
              <a:rPr kumimoji="1" lang="zh-CN" altLang="en-US" dirty="0"/>
              <a:t> </a:t>
            </a:r>
            <a:r>
              <a:rPr kumimoji="1" lang="en-US" altLang="zh-CN" dirty="0"/>
              <a:t>invocates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parameters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Step</a:t>
            </a:r>
            <a:r>
              <a:rPr kumimoji="1" lang="zh-CN" altLang="en-US" dirty="0"/>
              <a:t> </a:t>
            </a:r>
            <a:r>
              <a:rPr kumimoji="1" lang="en-US" altLang="zh-CN" dirty="0"/>
              <a:t>3:</a:t>
            </a:r>
            <a:r>
              <a:rPr kumimoji="1" lang="zh-CN" altLang="en-US" dirty="0"/>
              <a:t> </a:t>
            </a:r>
            <a:r>
              <a:rPr kumimoji="1" lang="en-US" altLang="zh-CN" dirty="0"/>
              <a:t>FaaS</a:t>
            </a:r>
            <a:r>
              <a:rPr kumimoji="1" lang="zh-CN" altLang="en-US" dirty="0"/>
              <a:t> </a:t>
            </a:r>
            <a:r>
              <a:rPr kumimoji="1" lang="en-US" altLang="zh-CN" dirty="0"/>
              <a:t>platform</a:t>
            </a:r>
            <a:r>
              <a:rPr kumimoji="1" lang="zh-CN" altLang="en-US" dirty="0"/>
              <a:t> </a:t>
            </a:r>
            <a:r>
              <a:rPr kumimoji="1" lang="en-US" altLang="zh-CN" dirty="0"/>
              <a:t>schedules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function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container</a:t>
            </a:r>
          </a:p>
          <a:p>
            <a:pPr lvl="2"/>
            <a:r>
              <a:rPr kumimoji="1" lang="en-US" altLang="zh-CN" sz="2400" dirty="0"/>
              <a:t>Cold-start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happens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if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no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ready container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2021/6/1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>
                <a:sym typeface="+mn-ea"/>
              </a:rPr>
              <a:t>Background</a:t>
            </a:r>
            <a:r>
              <a:rPr kumimoji="1" lang="zh-CN" altLang="en-US" b="1" dirty="0">
                <a:sym typeface="+mn-ea"/>
              </a:rPr>
              <a:t> </a:t>
            </a:r>
            <a:r>
              <a:rPr kumimoji="1" lang="en-US" altLang="zh-CN" dirty="0">
                <a:sym typeface="+mn-ea"/>
              </a:rPr>
              <a:t>-</a:t>
            </a:r>
            <a:r>
              <a:rPr kumimoji="1" lang="zh-CN" altLang="en-US" b="1" dirty="0">
                <a:sym typeface="+mn-ea"/>
              </a:rPr>
              <a:t> </a:t>
            </a:r>
            <a:r>
              <a:rPr kumimoji="1" lang="en-US" altLang="zh-CN" dirty="0">
                <a:sym typeface="+mn-ea"/>
              </a:rPr>
              <a:t>Serverless</a:t>
            </a:r>
            <a:endParaRPr kumimoji="1"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9108875-F4F6-3B4A-A5D2-F6D0B083167C}"/>
              </a:ext>
            </a:extLst>
          </p:cNvPr>
          <p:cNvSpPr/>
          <p:nvPr/>
        </p:nvSpPr>
        <p:spPr>
          <a:xfrm>
            <a:off x="9455843" y="2024529"/>
            <a:ext cx="2088223" cy="1480675"/>
          </a:xfrm>
          <a:prstGeom prst="rect">
            <a:avLst/>
          </a:prstGeom>
          <a:solidFill>
            <a:srgbClr val="B0DFC6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kumimoji="1" lang="en-US" altLang="zh-CN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Code</a:t>
            </a:r>
            <a:r>
              <a:rPr kumimoji="1" lang="zh-CN" altLang="en-US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Package:</a:t>
            </a:r>
          </a:p>
          <a:p>
            <a:r>
              <a:rPr kumimoji="1" lang="zh-CN" altLang="en-US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├─  </a:t>
            </a:r>
            <a:r>
              <a:rPr kumimoji="1" lang="en-US" altLang="zh-CN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app.js:</a:t>
            </a:r>
          </a:p>
          <a:p>
            <a:r>
              <a:rPr kumimoji="1" lang="zh-CN" altLang="en-US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1" lang="en-US" altLang="zh-CN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r>
              <a:rPr kumimoji="1" lang="zh-CN" altLang="en-US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1" lang="en-US" altLang="zh-CN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function</a:t>
            </a:r>
            <a:r>
              <a:rPr kumimoji="1" lang="zh-CN" altLang="en-US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handler():</a:t>
            </a:r>
          </a:p>
          <a:p>
            <a:r>
              <a:rPr kumimoji="1" lang="zh-CN" altLang="en-US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1" lang="en-US" altLang="zh-CN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r>
              <a:rPr kumimoji="1" lang="zh-CN" altLang="en-US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├─  </a:t>
            </a:r>
            <a:r>
              <a:rPr kumimoji="1" lang="en-US" altLang="zh-CN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pakcage.json</a:t>
            </a:r>
          </a:p>
          <a:p>
            <a:r>
              <a:rPr kumimoji="1" lang="zh-CN" altLang="en-US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├─  </a:t>
            </a:r>
            <a:r>
              <a:rPr kumimoji="1" lang="en-US" altLang="zh-CN" sz="1200" noProof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node_modules/</a:t>
            </a:r>
            <a:endParaRPr kumimoji="1" lang="zh-CN" altLang="en-US" sz="1200" noProof="1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6F7356E2-C465-D249-905B-DFC57B37D3E4}"/>
              </a:ext>
            </a:extLst>
          </p:cNvPr>
          <p:cNvCxnSpPr/>
          <p:nvPr/>
        </p:nvCxnSpPr>
        <p:spPr>
          <a:xfrm>
            <a:off x="5391150" y="6858000"/>
            <a:ext cx="914400" cy="9144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>
            <a:extLst>
              <a:ext uri="{FF2B5EF4-FFF2-40B4-BE49-F238E27FC236}">
                <a16:creationId xmlns:a16="http://schemas.microsoft.com/office/drawing/2014/main" id="{1A74B373-102B-4045-8BAF-04325C413BFD}"/>
              </a:ext>
            </a:extLst>
          </p:cNvPr>
          <p:cNvSpPr/>
          <p:nvPr/>
        </p:nvSpPr>
        <p:spPr>
          <a:xfrm>
            <a:off x="3833531" y="4415749"/>
            <a:ext cx="1126836" cy="368600"/>
          </a:xfrm>
          <a:prstGeom prst="rect">
            <a:avLst/>
          </a:prstGeom>
          <a:solidFill>
            <a:srgbClr val="A8CAE1"/>
          </a:solidFill>
          <a:ln w="25400">
            <a:solidFill>
              <a:schemeClr val="tx1"/>
            </a:solidFill>
          </a:ln>
          <a:effectLst>
            <a:outerShdw blurRad="76200" dist="38100" dir="2700000" algn="tl" rotWithShape="0">
              <a:prstClr val="black">
                <a:alpha val="6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Avenir Next Condensed" panose="020B0506020202020204" pitchFamily="34" charset="0"/>
                <a:cs typeface="Arial" panose="020B0604020202020204" pitchFamily="34" charset="0"/>
              </a:rPr>
              <a:t>NginX</a:t>
            </a:r>
            <a:endParaRPr kumimoji="1" lang="zh-CN" altLang="en-US" sz="1600" dirty="0">
              <a:solidFill>
                <a:schemeClr val="tx1"/>
              </a:solidFill>
              <a:latin typeface="Avenir Next Condensed" panose="020B0506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直线箭头连接符 39">
            <a:extLst>
              <a:ext uri="{FF2B5EF4-FFF2-40B4-BE49-F238E27FC236}">
                <a16:creationId xmlns:a16="http://schemas.microsoft.com/office/drawing/2014/main" id="{981C7442-BB55-3D4C-BB2E-16D34940039C}"/>
              </a:ext>
            </a:extLst>
          </p:cNvPr>
          <p:cNvCxnSpPr>
            <a:cxnSpLocks/>
            <a:stCxn id="39" idx="3"/>
            <a:endCxn id="41" idx="1"/>
          </p:cNvCxnSpPr>
          <p:nvPr/>
        </p:nvCxnSpPr>
        <p:spPr>
          <a:xfrm flipV="1">
            <a:off x="4960367" y="4597847"/>
            <a:ext cx="458665" cy="2202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>
            <a:extLst>
              <a:ext uri="{FF2B5EF4-FFF2-40B4-BE49-F238E27FC236}">
                <a16:creationId xmlns:a16="http://schemas.microsoft.com/office/drawing/2014/main" id="{A9B0CD89-ABE6-404A-BBB0-3D57CA923A42}"/>
              </a:ext>
            </a:extLst>
          </p:cNvPr>
          <p:cNvSpPr/>
          <p:nvPr/>
        </p:nvSpPr>
        <p:spPr>
          <a:xfrm>
            <a:off x="5419032" y="4402914"/>
            <a:ext cx="1126836" cy="389866"/>
          </a:xfrm>
          <a:prstGeom prst="rect">
            <a:avLst/>
          </a:prstGeom>
          <a:solidFill>
            <a:srgbClr val="A8CAE1"/>
          </a:solidFill>
          <a:ln w="25400">
            <a:solidFill>
              <a:schemeClr val="tx1"/>
            </a:solidFill>
          </a:ln>
          <a:effectLst>
            <a:outerShdw blurRad="76200" dist="38100" dir="2700000" algn="tl" rotWithShape="0">
              <a:prstClr val="black">
                <a:alpha val="6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Avenir Next Condensed" panose="020B0506020202020204" pitchFamily="34" charset="0"/>
                <a:cs typeface="Arial" panose="020B0604020202020204" pitchFamily="34" charset="0"/>
              </a:rPr>
              <a:t>Controller</a:t>
            </a:r>
            <a:endParaRPr kumimoji="1" lang="zh-CN" altLang="en-US" sz="1600" dirty="0">
              <a:solidFill>
                <a:schemeClr val="tx1"/>
              </a:solidFill>
              <a:latin typeface="Avenir Next Condensed" panose="020B0506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直线箭头连接符 41">
            <a:extLst>
              <a:ext uri="{FF2B5EF4-FFF2-40B4-BE49-F238E27FC236}">
                <a16:creationId xmlns:a16="http://schemas.microsoft.com/office/drawing/2014/main" id="{08B19D68-9B9C-A346-AD0E-26A76558DC8E}"/>
              </a:ext>
            </a:extLst>
          </p:cNvPr>
          <p:cNvCxnSpPr>
            <a:cxnSpLocks/>
            <a:endCxn id="39" idx="1"/>
          </p:cNvCxnSpPr>
          <p:nvPr/>
        </p:nvCxnSpPr>
        <p:spPr>
          <a:xfrm>
            <a:off x="2386885" y="4600049"/>
            <a:ext cx="144664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线箭头连接符 42">
            <a:extLst>
              <a:ext uri="{FF2B5EF4-FFF2-40B4-BE49-F238E27FC236}">
                <a16:creationId xmlns:a16="http://schemas.microsoft.com/office/drawing/2014/main" id="{10698A04-5DB3-3D48-9BEA-B727BECF71FC}"/>
              </a:ext>
            </a:extLst>
          </p:cNvPr>
          <p:cNvCxnSpPr>
            <a:cxnSpLocks/>
            <a:stCxn id="41" idx="2"/>
            <a:endCxn id="44" idx="0"/>
          </p:cNvCxnSpPr>
          <p:nvPr/>
        </p:nvCxnSpPr>
        <p:spPr>
          <a:xfrm>
            <a:off x="5982450" y="4792780"/>
            <a:ext cx="0" cy="578136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>
            <a:extLst>
              <a:ext uri="{FF2B5EF4-FFF2-40B4-BE49-F238E27FC236}">
                <a16:creationId xmlns:a16="http://schemas.microsoft.com/office/drawing/2014/main" id="{5B01172D-072C-854D-997C-3A0492473F2C}"/>
              </a:ext>
            </a:extLst>
          </p:cNvPr>
          <p:cNvSpPr/>
          <p:nvPr/>
        </p:nvSpPr>
        <p:spPr>
          <a:xfrm>
            <a:off x="5419032" y="5370916"/>
            <a:ext cx="1126836" cy="389866"/>
          </a:xfrm>
          <a:prstGeom prst="rect">
            <a:avLst/>
          </a:prstGeom>
          <a:solidFill>
            <a:srgbClr val="A8CAE1"/>
          </a:solidFill>
          <a:ln w="25400">
            <a:solidFill>
              <a:schemeClr val="tx1"/>
            </a:solidFill>
          </a:ln>
          <a:effectLst>
            <a:outerShdw blurRad="76200" dist="38100" dir="2700000" algn="tl" rotWithShape="0">
              <a:prstClr val="black">
                <a:alpha val="6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Avenir Next Condensed" panose="020B0506020202020204" pitchFamily="34" charset="0"/>
                <a:cs typeface="Arial" panose="020B0604020202020204" pitchFamily="34" charset="0"/>
              </a:rPr>
              <a:t>Data</a:t>
            </a:r>
            <a:r>
              <a:rPr kumimoji="1" lang="zh-CN" altLang="en-US" sz="1600" dirty="0">
                <a:solidFill>
                  <a:schemeClr val="tx1"/>
                </a:solidFill>
                <a:latin typeface="Avenir Next Condensed" panose="020B0506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1600" dirty="0">
                <a:solidFill>
                  <a:schemeClr val="tx1"/>
                </a:solidFill>
                <a:latin typeface="Avenir Next Condensed" panose="020B0506020202020204" pitchFamily="34" charset="0"/>
                <a:cs typeface="Arial" panose="020B0604020202020204" pitchFamily="34" charset="0"/>
              </a:rPr>
              <a:t>Storage</a:t>
            </a:r>
            <a:endParaRPr kumimoji="1" lang="zh-CN" altLang="en-US" sz="1600" dirty="0">
              <a:solidFill>
                <a:schemeClr val="tx1"/>
              </a:solidFill>
              <a:latin typeface="Avenir Next Condensed" panose="020B0506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64249519-076E-2D44-BF8C-A1007DD7CF28}"/>
              </a:ext>
            </a:extLst>
          </p:cNvPr>
          <p:cNvSpPr/>
          <p:nvPr/>
        </p:nvSpPr>
        <p:spPr>
          <a:xfrm>
            <a:off x="7412101" y="3993771"/>
            <a:ext cx="3228783" cy="1387778"/>
          </a:xfrm>
          <a:prstGeom prst="rect">
            <a:avLst/>
          </a:prstGeom>
          <a:solidFill>
            <a:srgbClr val="CFE2F5"/>
          </a:solidFill>
          <a:ln w="25400">
            <a:solidFill>
              <a:schemeClr val="tx1"/>
            </a:solidFill>
          </a:ln>
          <a:effectLst>
            <a:outerShdw blurRad="76200" dist="38100" dir="2700000" algn="tl" rotWithShape="0">
              <a:prstClr val="black">
                <a:alpha val="6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 anchorCtr="0"/>
          <a:lstStyle/>
          <a:p>
            <a:endParaRPr kumimoji="1" lang="zh-CN" altLang="en-US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BDEE05A1-905B-3540-B23A-2BBE9F76A7DC}"/>
              </a:ext>
            </a:extLst>
          </p:cNvPr>
          <p:cNvSpPr/>
          <p:nvPr/>
        </p:nvSpPr>
        <p:spPr>
          <a:xfrm>
            <a:off x="8470338" y="4332325"/>
            <a:ext cx="855554" cy="368600"/>
          </a:xfrm>
          <a:prstGeom prst="rect">
            <a:avLst/>
          </a:prstGeom>
          <a:solidFill>
            <a:srgbClr val="A8CAE1"/>
          </a:solidFill>
          <a:ln w="25400">
            <a:solidFill>
              <a:schemeClr val="tx1"/>
            </a:solidFill>
          </a:ln>
          <a:effectLst>
            <a:outerShdw blurRad="76200" dist="38100" dir="2700000" algn="tl" rotWithShape="0">
              <a:prstClr val="black">
                <a:alpha val="6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Avenir Next Condensed" panose="020B0506020202020204" pitchFamily="34" charset="0"/>
                <a:cs typeface="Arial" panose="020B0604020202020204" pitchFamily="34" charset="0"/>
              </a:rPr>
              <a:t>Container</a:t>
            </a:r>
            <a:endParaRPr kumimoji="1" lang="zh-CN" altLang="en-US" sz="1600" dirty="0">
              <a:solidFill>
                <a:schemeClr val="tx1"/>
              </a:solidFill>
              <a:latin typeface="Avenir Next Condensed" panose="020B0506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FA0E62E2-1213-CF44-806E-12794BE62A37}"/>
              </a:ext>
            </a:extLst>
          </p:cNvPr>
          <p:cNvSpPr txBox="1"/>
          <p:nvPr/>
        </p:nvSpPr>
        <p:spPr>
          <a:xfrm>
            <a:off x="7421235" y="3993771"/>
            <a:ext cx="7176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600" dirty="0">
                <a:latin typeface="Avenir Next Condensed" panose="020B0506020202020204" pitchFamily="34" charset="0"/>
              </a:rPr>
              <a:t>Invoker</a:t>
            </a:r>
            <a:endParaRPr kumimoji="1" lang="en-US" altLang="zh-CN" dirty="0">
              <a:latin typeface="Avenir Next Condensed" panose="020B0506020202020204" pitchFamily="34" charset="0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753B043B-D0C8-E44D-BD4C-42D84DB567C0}"/>
              </a:ext>
            </a:extLst>
          </p:cNvPr>
          <p:cNvSpPr/>
          <p:nvPr/>
        </p:nvSpPr>
        <p:spPr>
          <a:xfrm>
            <a:off x="8470338" y="4837446"/>
            <a:ext cx="855554" cy="368600"/>
          </a:xfrm>
          <a:prstGeom prst="rect">
            <a:avLst/>
          </a:prstGeom>
          <a:solidFill>
            <a:srgbClr val="A8CAE1"/>
          </a:solidFill>
          <a:ln w="25400">
            <a:solidFill>
              <a:schemeClr val="tx1"/>
            </a:solidFill>
          </a:ln>
          <a:effectLst>
            <a:outerShdw blurRad="76200" dist="38100" dir="2700000" algn="tl" rotWithShape="0">
              <a:prstClr val="black">
                <a:alpha val="6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Avenir Next Condensed" panose="020B0506020202020204" pitchFamily="34" charset="0"/>
                <a:cs typeface="Arial" panose="020B0604020202020204" pitchFamily="34" charset="0"/>
              </a:rPr>
              <a:t>Container</a:t>
            </a:r>
            <a:endParaRPr kumimoji="1" lang="zh-CN" altLang="en-US" sz="1600" dirty="0">
              <a:solidFill>
                <a:schemeClr val="tx1"/>
              </a:solidFill>
              <a:latin typeface="Avenir Next Condensed" panose="020B0506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AE83D590-5314-3941-B519-858EAB173688}"/>
              </a:ext>
            </a:extLst>
          </p:cNvPr>
          <p:cNvSpPr/>
          <p:nvPr/>
        </p:nvSpPr>
        <p:spPr>
          <a:xfrm>
            <a:off x="9634974" y="4332325"/>
            <a:ext cx="855554" cy="368600"/>
          </a:xfrm>
          <a:prstGeom prst="rect">
            <a:avLst/>
          </a:prstGeom>
          <a:solidFill>
            <a:srgbClr val="A8CAE1"/>
          </a:solidFill>
          <a:ln w="25400">
            <a:solidFill>
              <a:schemeClr val="tx1"/>
            </a:solidFill>
          </a:ln>
          <a:effectLst>
            <a:outerShdw blurRad="76200" dist="38100" dir="2700000" algn="tl" rotWithShape="0">
              <a:prstClr val="black">
                <a:alpha val="6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Avenir Next Condensed" panose="020B0506020202020204" pitchFamily="34" charset="0"/>
                <a:cs typeface="Arial" panose="020B0604020202020204" pitchFamily="34" charset="0"/>
              </a:rPr>
              <a:t>Container</a:t>
            </a:r>
            <a:endParaRPr kumimoji="1" lang="zh-CN" altLang="en-US" sz="1600" dirty="0">
              <a:solidFill>
                <a:schemeClr val="tx1"/>
              </a:solidFill>
              <a:latin typeface="Avenir Next Condensed" panose="020B0506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868E95A1-A9DC-1A4D-A7C8-CAA4454EC07A}"/>
              </a:ext>
            </a:extLst>
          </p:cNvPr>
          <p:cNvSpPr/>
          <p:nvPr/>
        </p:nvSpPr>
        <p:spPr>
          <a:xfrm>
            <a:off x="9634974" y="4837446"/>
            <a:ext cx="855554" cy="368600"/>
          </a:xfrm>
          <a:prstGeom prst="rect">
            <a:avLst/>
          </a:prstGeom>
          <a:solidFill>
            <a:srgbClr val="A8CAE1"/>
          </a:solidFill>
          <a:ln w="25400">
            <a:solidFill>
              <a:schemeClr val="tx1"/>
            </a:solidFill>
          </a:ln>
          <a:effectLst>
            <a:outerShdw blurRad="76200" dist="38100" dir="2700000" algn="tl" rotWithShape="0">
              <a:prstClr val="black">
                <a:alpha val="6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Avenir Next Condensed" panose="020B0506020202020204" pitchFamily="34" charset="0"/>
                <a:cs typeface="Arial" panose="020B0604020202020204" pitchFamily="34" charset="0"/>
              </a:rPr>
              <a:t>…</a:t>
            </a:r>
            <a:endParaRPr kumimoji="1" lang="zh-CN" altLang="en-US" sz="1600" dirty="0">
              <a:solidFill>
                <a:schemeClr val="tx1"/>
              </a:solidFill>
              <a:latin typeface="Avenir Next Condensed" panose="020B0506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093FC2D1-5274-0744-A803-07A787EE6B0A}"/>
              </a:ext>
            </a:extLst>
          </p:cNvPr>
          <p:cNvSpPr/>
          <p:nvPr/>
        </p:nvSpPr>
        <p:spPr>
          <a:xfrm>
            <a:off x="7477170" y="4053421"/>
            <a:ext cx="684086" cy="368600"/>
          </a:xfrm>
          <a:prstGeom prst="rect">
            <a:avLst/>
          </a:prstGeom>
          <a:solidFill>
            <a:srgbClr val="A8CAE1"/>
          </a:solidFill>
          <a:ln w="25400">
            <a:solidFill>
              <a:schemeClr val="tx1"/>
            </a:solidFill>
          </a:ln>
          <a:effectLst>
            <a:outerShdw blurRad="76200" dist="38100" dir="2700000" algn="tl" rotWithShape="0">
              <a:prstClr val="black">
                <a:alpha val="6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Avenir Next Condensed" panose="020B0506020202020204" pitchFamily="34" charset="0"/>
                <a:cs typeface="Arial" panose="020B0604020202020204" pitchFamily="34" charset="0"/>
              </a:rPr>
              <a:t>Invoker</a:t>
            </a:r>
            <a:endParaRPr kumimoji="1" lang="zh-CN" altLang="en-US" sz="1600" dirty="0">
              <a:solidFill>
                <a:schemeClr val="tx1"/>
              </a:solidFill>
              <a:latin typeface="Avenir Next Condensed" panose="020B0506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直线箭头连接符 51">
            <a:extLst>
              <a:ext uri="{FF2B5EF4-FFF2-40B4-BE49-F238E27FC236}">
                <a16:creationId xmlns:a16="http://schemas.microsoft.com/office/drawing/2014/main" id="{7BDC59FE-5235-F74F-99B2-F863E8241BBB}"/>
              </a:ext>
            </a:extLst>
          </p:cNvPr>
          <p:cNvCxnSpPr>
            <a:cxnSpLocks/>
            <a:stCxn id="41" idx="3"/>
            <a:endCxn id="51" idx="1"/>
          </p:cNvCxnSpPr>
          <p:nvPr/>
        </p:nvCxnSpPr>
        <p:spPr>
          <a:xfrm flipV="1">
            <a:off x="6545868" y="4237721"/>
            <a:ext cx="931302" cy="360126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线箭头连接符 52">
            <a:extLst>
              <a:ext uri="{FF2B5EF4-FFF2-40B4-BE49-F238E27FC236}">
                <a16:creationId xmlns:a16="http://schemas.microsoft.com/office/drawing/2014/main" id="{AF0C6A2C-5365-5F46-AD8F-9564C3DF357B}"/>
              </a:ext>
            </a:extLst>
          </p:cNvPr>
          <p:cNvCxnSpPr>
            <a:cxnSpLocks/>
            <a:stCxn id="51" idx="2"/>
            <a:endCxn id="48" idx="1"/>
          </p:cNvCxnSpPr>
          <p:nvPr/>
        </p:nvCxnSpPr>
        <p:spPr>
          <a:xfrm>
            <a:off x="7819213" y="4422021"/>
            <a:ext cx="651125" cy="599725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线箭头连接符 53">
            <a:extLst>
              <a:ext uri="{FF2B5EF4-FFF2-40B4-BE49-F238E27FC236}">
                <a16:creationId xmlns:a16="http://schemas.microsoft.com/office/drawing/2014/main" id="{FBCC8677-2B6B-E64E-8D6E-0D13E92C3CDC}"/>
              </a:ext>
            </a:extLst>
          </p:cNvPr>
          <p:cNvCxnSpPr>
            <a:cxnSpLocks/>
            <a:stCxn id="51" idx="2"/>
            <a:endCxn id="44" idx="3"/>
          </p:cNvCxnSpPr>
          <p:nvPr/>
        </p:nvCxnSpPr>
        <p:spPr>
          <a:xfrm flipH="1">
            <a:off x="6545868" y="4422021"/>
            <a:ext cx="1273345" cy="1143828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01C4FE53-221B-C64F-8A74-11847D900399}"/>
              </a:ext>
            </a:extLst>
          </p:cNvPr>
          <p:cNvGrpSpPr/>
          <p:nvPr/>
        </p:nvGrpSpPr>
        <p:grpSpPr>
          <a:xfrm>
            <a:off x="7421235" y="5565849"/>
            <a:ext cx="3228783" cy="903350"/>
            <a:chOff x="6198831" y="4406493"/>
            <a:chExt cx="3228783" cy="903350"/>
          </a:xfrm>
        </p:grpSpPr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F6518AB5-56A0-FF4C-81D7-5D6C9E839FD1}"/>
                </a:ext>
              </a:extLst>
            </p:cNvPr>
            <p:cNvSpPr/>
            <p:nvPr/>
          </p:nvSpPr>
          <p:spPr>
            <a:xfrm>
              <a:off x="6198831" y="4406493"/>
              <a:ext cx="3228783" cy="903350"/>
            </a:xfrm>
            <a:prstGeom prst="rect">
              <a:avLst/>
            </a:prstGeom>
            <a:solidFill>
              <a:srgbClr val="CFE2F5"/>
            </a:solidFill>
            <a:ln w="25400">
              <a:solidFill>
                <a:schemeClr val="tx1"/>
              </a:solidFill>
            </a:ln>
            <a:effectLst>
              <a:outerShdw blurRad="76200" dist="38100" dir="2700000" algn="tl" rotWithShape="0">
                <a:prstClr val="black">
                  <a:alpha val="6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t" anchorCtr="0"/>
            <a:lstStyle/>
            <a:p>
              <a:endParaRPr kumimoji="1" lang="zh-CN" alt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87372FA3-4A00-0647-A17E-6BD6D1C513FC}"/>
                </a:ext>
              </a:extLst>
            </p:cNvPr>
            <p:cNvSpPr/>
            <p:nvPr/>
          </p:nvSpPr>
          <p:spPr>
            <a:xfrm>
              <a:off x="7257068" y="4745047"/>
              <a:ext cx="855554" cy="368600"/>
            </a:xfrm>
            <a:prstGeom prst="rect">
              <a:avLst/>
            </a:prstGeom>
            <a:solidFill>
              <a:srgbClr val="A8CAE1"/>
            </a:solidFill>
            <a:ln w="25400">
              <a:solidFill>
                <a:schemeClr val="tx1"/>
              </a:solidFill>
            </a:ln>
            <a:effectLst>
              <a:outerShdw blurRad="76200" dist="38100" dir="2700000" algn="tl" rotWithShape="0">
                <a:prstClr val="black">
                  <a:alpha val="6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sz="1600" dirty="0">
                  <a:solidFill>
                    <a:schemeClr val="tx1"/>
                  </a:solidFill>
                  <a:latin typeface="Avenir Next Condensed" panose="020B0506020202020204" pitchFamily="34" charset="0"/>
                  <a:cs typeface="Arial" panose="020B0604020202020204" pitchFamily="34" charset="0"/>
                </a:rPr>
                <a:t>Container</a:t>
              </a:r>
              <a:endParaRPr kumimoji="1" lang="zh-CN" altLang="en-US" sz="1600" dirty="0">
                <a:solidFill>
                  <a:schemeClr val="tx1"/>
                </a:solidFill>
                <a:latin typeface="Avenir Next Condensed" panose="020B0506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61A0A426-9609-7C45-A0F0-67A76DAEBCDF}"/>
                </a:ext>
              </a:extLst>
            </p:cNvPr>
            <p:cNvSpPr txBox="1"/>
            <p:nvPr/>
          </p:nvSpPr>
          <p:spPr>
            <a:xfrm>
              <a:off x="6207965" y="4406493"/>
              <a:ext cx="7176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600" dirty="0">
                  <a:latin typeface="Avenir Next Condensed" panose="020B0506020202020204" pitchFamily="34" charset="0"/>
                </a:rPr>
                <a:t>Invoker</a:t>
              </a:r>
              <a:endParaRPr kumimoji="1" lang="en-US" altLang="zh-CN" dirty="0">
                <a:latin typeface="Avenir Next Condensed" panose="020B0506020202020204" pitchFamily="34" charset="0"/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C15BE1D1-CDC6-3043-BB2D-A99F92E30DB2}"/>
                </a:ext>
              </a:extLst>
            </p:cNvPr>
            <p:cNvSpPr/>
            <p:nvPr/>
          </p:nvSpPr>
          <p:spPr>
            <a:xfrm>
              <a:off x="8421704" y="4745047"/>
              <a:ext cx="855554" cy="368600"/>
            </a:xfrm>
            <a:prstGeom prst="rect">
              <a:avLst/>
            </a:prstGeom>
            <a:solidFill>
              <a:srgbClr val="A8CAE1"/>
            </a:solidFill>
            <a:ln w="25400">
              <a:solidFill>
                <a:schemeClr val="tx1"/>
              </a:solidFill>
            </a:ln>
            <a:effectLst>
              <a:outerShdw blurRad="76200" dist="38100" dir="2700000" algn="tl" rotWithShape="0">
                <a:prstClr val="black">
                  <a:alpha val="6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sz="1600" dirty="0">
                  <a:solidFill>
                    <a:schemeClr val="tx1"/>
                  </a:solidFill>
                  <a:latin typeface="Avenir Next Condensed" panose="020B0506020202020204" pitchFamily="34" charset="0"/>
                  <a:cs typeface="Arial" panose="020B0604020202020204" pitchFamily="34" charset="0"/>
                </a:rPr>
                <a:t>…</a:t>
              </a:r>
              <a:endParaRPr kumimoji="1" lang="zh-CN" altLang="en-US" sz="1600" dirty="0">
                <a:solidFill>
                  <a:schemeClr val="tx1"/>
                </a:solidFill>
                <a:latin typeface="Avenir Next Condensed" panose="020B0506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E3C233D1-F011-5747-B29D-54491C659833}"/>
                </a:ext>
              </a:extLst>
            </p:cNvPr>
            <p:cNvSpPr/>
            <p:nvPr/>
          </p:nvSpPr>
          <p:spPr>
            <a:xfrm>
              <a:off x="6263900" y="4466143"/>
              <a:ext cx="684086" cy="368600"/>
            </a:xfrm>
            <a:prstGeom prst="rect">
              <a:avLst/>
            </a:prstGeom>
            <a:solidFill>
              <a:srgbClr val="A8CAE1"/>
            </a:solidFill>
            <a:ln w="25400">
              <a:solidFill>
                <a:schemeClr val="tx1"/>
              </a:solidFill>
            </a:ln>
            <a:effectLst>
              <a:outerShdw blurRad="76200" dist="38100" dir="2700000" algn="tl" rotWithShape="0">
                <a:prstClr val="black">
                  <a:alpha val="6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sz="1600" dirty="0">
                  <a:solidFill>
                    <a:schemeClr val="tx1"/>
                  </a:solidFill>
                  <a:latin typeface="Avenir Next Condensed" panose="020B0506020202020204" pitchFamily="34" charset="0"/>
                  <a:cs typeface="Arial" panose="020B0604020202020204" pitchFamily="34" charset="0"/>
                </a:rPr>
                <a:t>Invoker</a:t>
              </a:r>
              <a:endParaRPr kumimoji="1" lang="zh-CN" altLang="en-US" sz="1600" dirty="0">
                <a:solidFill>
                  <a:schemeClr val="tx1"/>
                </a:solidFill>
                <a:latin typeface="Avenir Next Condensed" panose="020B0506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矩形 60">
            <a:extLst>
              <a:ext uri="{FF2B5EF4-FFF2-40B4-BE49-F238E27FC236}">
                <a16:creationId xmlns:a16="http://schemas.microsoft.com/office/drawing/2014/main" id="{47FF7934-050E-744A-92E0-9ACE5FAB4531}"/>
              </a:ext>
            </a:extLst>
          </p:cNvPr>
          <p:cNvSpPr/>
          <p:nvPr/>
        </p:nvSpPr>
        <p:spPr>
          <a:xfrm>
            <a:off x="2253727" y="5126196"/>
            <a:ext cx="1085814" cy="338554"/>
          </a:xfrm>
          <a:prstGeom prst="rect">
            <a:avLst/>
          </a:prstGeom>
          <a:solidFill>
            <a:srgbClr val="F0E442"/>
          </a:solidFill>
          <a:ln w="25400">
            <a:solidFill>
              <a:schemeClr val="tx1"/>
            </a:solidFill>
          </a:ln>
          <a:effectLst>
            <a:outerShdw blurRad="76200" dist="38100" dir="2700000" algn="tl" rotWithShape="0">
              <a:prstClr val="black">
                <a:alpha val="6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Avenir Next Condensed" panose="020B0506020202020204" pitchFamily="34" charset="0"/>
                <a:cs typeface="Arial" panose="020B0604020202020204" pitchFamily="34" charset="0"/>
              </a:rPr>
              <a:t>call</a:t>
            </a:r>
            <a:r>
              <a:rPr kumimoji="1" lang="zh-CN" altLang="en-US" sz="1600" dirty="0">
                <a:solidFill>
                  <a:schemeClr val="tx1"/>
                </a:solidFill>
                <a:latin typeface="Avenir Next Condensed" panose="020B0506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1600" dirty="0">
                <a:solidFill>
                  <a:schemeClr val="tx1"/>
                </a:solidFill>
                <a:latin typeface="Avenir Next Condensed" panose="020B0506020202020204" pitchFamily="34" charset="0"/>
                <a:cs typeface="Arial" panose="020B0604020202020204" pitchFamily="34" charset="0"/>
              </a:rPr>
              <a:t>a</a:t>
            </a:r>
            <a:r>
              <a:rPr kumimoji="1" lang="zh-CN" altLang="en-US" sz="1600" dirty="0">
                <a:solidFill>
                  <a:schemeClr val="tx1"/>
                </a:solidFill>
                <a:latin typeface="Avenir Next Condensed" panose="020B0506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1600" dirty="0">
                <a:solidFill>
                  <a:schemeClr val="tx1"/>
                </a:solidFill>
                <a:latin typeface="Avenir Next Condensed" panose="020B0506020202020204" pitchFamily="34" charset="0"/>
                <a:cs typeface="Arial" panose="020B0604020202020204" pitchFamily="34" charset="0"/>
              </a:rPr>
              <a:t>function</a:t>
            </a:r>
            <a:endParaRPr kumimoji="1" lang="zh-CN" altLang="en-US" sz="1600" dirty="0">
              <a:solidFill>
                <a:schemeClr val="tx1"/>
              </a:solidFill>
              <a:latin typeface="Avenir Next Condensed" panose="020B0506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直线箭头连接符 61">
            <a:extLst>
              <a:ext uri="{FF2B5EF4-FFF2-40B4-BE49-F238E27FC236}">
                <a16:creationId xmlns:a16="http://schemas.microsoft.com/office/drawing/2014/main" id="{560976AA-AF71-CE40-8670-FE3CE508B833}"/>
              </a:ext>
            </a:extLst>
          </p:cNvPr>
          <p:cNvCxnSpPr>
            <a:cxnSpLocks/>
            <a:endCxn id="61" idx="0"/>
          </p:cNvCxnSpPr>
          <p:nvPr/>
        </p:nvCxnSpPr>
        <p:spPr>
          <a:xfrm flipH="1">
            <a:off x="2796634" y="4597847"/>
            <a:ext cx="363211" cy="528349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52292438-A20A-6C42-A7FD-C42D49B6F652}"/>
              </a:ext>
            </a:extLst>
          </p:cNvPr>
          <p:cNvGrpSpPr/>
          <p:nvPr/>
        </p:nvGrpSpPr>
        <p:grpSpPr>
          <a:xfrm>
            <a:off x="1768226" y="4415749"/>
            <a:ext cx="610171" cy="508818"/>
            <a:chOff x="6438963" y="1422400"/>
            <a:chExt cx="1201447" cy="1046517"/>
          </a:xfrm>
        </p:grpSpPr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1BBC7151-9F79-8A43-92B8-D399997A7A55}"/>
                </a:ext>
              </a:extLst>
            </p:cNvPr>
            <p:cNvSpPr/>
            <p:nvPr/>
          </p:nvSpPr>
          <p:spPr>
            <a:xfrm>
              <a:off x="6501650" y="1422400"/>
              <a:ext cx="469396" cy="3860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100"/>
            </a:p>
          </p:txBody>
        </p:sp>
        <p:sp>
          <p:nvSpPr>
            <p:cNvPr id="65" name="弦形 64">
              <a:extLst>
                <a:ext uri="{FF2B5EF4-FFF2-40B4-BE49-F238E27FC236}">
                  <a16:creationId xmlns:a16="http://schemas.microsoft.com/office/drawing/2014/main" id="{EA13C619-30D2-664B-ABF4-82887000B5EF}"/>
                </a:ext>
              </a:extLst>
            </p:cNvPr>
            <p:cNvSpPr/>
            <p:nvPr/>
          </p:nvSpPr>
          <p:spPr>
            <a:xfrm rot="5400000">
              <a:off x="6428558" y="1848913"/>
              <a:ext cx="630409" cy="609600"/>
            </a:xfrm>
            <a:prstGeom prst="chord">
              <a:avLst>
                <a:gd name="adj1" fmla="val 5325112"/>
                <a:gd name="adj2" fmla="val 1620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100"/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1AC69746-D13D-1D4A-B2E7-7875E3EEAAC0}"/>
                </a:ext>
              </a:extLst>
            </p:cNvPr>
            <p:cNvSpPr/>
            <p:nvPr/>
          </p:nvSpPr>
          <p:spPr>
            <a:xfrm>
              <a:off x="6950141" y="1728177"/>
              <a:ext cx="690269" cy="478014"/>
            </a:xfrm>
            <a:prstGeom prst="rect">
              <a:avLst/>
            </a:prstGeom>
            <a:noFill/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sz="1100" dirty="0">
                  <a:solidFill>
                    <a:schemeClr val="tx1"/>
                  </a:solidFill>
                  <a:latin typeface="Avenir Next Condensed" panose="020B0506020202020204" pitchFamily="34" charset="0"/>
                  <a:cs typeface="Arial" panose="020B0604020202020204" pitchFamily="34" charset="0"/>
                </a:rPr>
                <a:t>Client</a:t>
              </a:r>
              <a:endParaRPr kumimoji="1" lang="zh-CN" altLang="en-US" sz="1100" dirty="0">
                <a:solidFill>
                  <a:schemeClr val="tx1"/>
                </a:solidFill>
                <a:latin typeface="Avenir Next Condensed" panose="020B0506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7" name="矩形 66">
            <a:extLst>
              <a:ext uri="{FF2B5EF4-FFF2-40B4-BE49-F238E27FC236}">
                <a16:creationId xmlns:a16="http://schemas.microsoft.com/office/drawing/2014/main" id="{2A919925-6EEF-FB49-A145-ACCE68FB4C89}"/>
              </a:ext>
            </a:extLst>
          </p:cNvPr>
          <p:cNvSpPr/>
          <p:nvPr/>
        </p:nvSpPr>
        <p:spPr>
          <a:xfrm>
            <a:off x="9798902" y="3521633"/>
            <a:ext cx="14021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Code</a:t>
            </a:r>
            <a:r>
              <a:rPr kumimoji="1" lang="zh-CN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Package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71291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4145BE-A534-724A-A9CC-A784ACE5D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13837"/>
            <a:ext cx="10756769" cy="4963126"/>
          </a:xfrm>
        </p:spPr>
        <p:txBody>
          <a:bodyPr/>
          <a:lstStyle/>
          <a:p>
            <a:r>
              <a:rPr kumimoji="1" lang="en-US" altLang="zh-CN" dirty="0"/>
              <a:t>Warm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latency:</a:t>
            </a:r>
          </a:p>
          <a:p>
            <a:pPr lvl="1"/>
            <a:r>
              <a:rPr kumimoji="1" lang="en-US" altLang="zh-CN" dirty="0"/>
              <a:t>20-50ms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OpenWhisk</a:t>
            </a:r>
          </a:p>
          <a:p>
            <a:r>
              <a:rPr kumimoji="1" lang="en-US" altLang="zh-CN" dirty="0"/>
              <a:t>Cold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latency:</a:t>
            </a:r>
          </a:p>
          <a:p>
            <a:pPr lvl="1"/>
            <a:r>
              <a:rPr kumimoji="1" lang="en-US" altLang="zh-CN" dirty="0"/>
              <a:t>1-3s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OpenWhisk</a:t>
            </a:r>
          </a:p>
          <a:p>
            <a:pPr lvl="1"/>
            <a:r>
              <a:rPr kumimoji="1" lang="en-US" altLang="zh-CN" dirty="0"/>
              <a:t>long</a:t>
            </a:r>
            <a:r>
              <a:rPr kumimoji="1" lang="zh-CN" altLang="en-US" dirty="0"/>
              <a:t> </a:t>
            </a:r>
            <a:r>
              <a:rPr kumimoji="1" lang="en-US" altLang="zh-CN" dirty="0"/>
              <a:t>steps:</a:t>
            </a:r>
          </a:p>
          <a:p>
            <a:pPr lvl="2"/>
            <a:r>
              <a:rPr kumimoji="1" lang="en-US" altLang="zh-CN" dirty="0"/>
              <a:t>scheduling</a:t>
            </a:r>
          </a:p>
          <a:p>
            <a:pPr lvl="2"/>
            <a:r>
              <a:rPr kumimoji="1" lang="en-US" altLang="zh-CN" dirty="0"/>
              <a:t>→</a:t>
            </a:r>
            <a:r>
              <a:rPr kumimoji="1" lang="zh-CN" altLang="en-US" dirty="0"/>
              <a:t> </a:t>
            </a:r>
            <a:r>
              <a:rPr kumimoji="1" lang="en-US" altLang="zh-CN" dirty="0"/>
              <a:t>docker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init</a:t>
            </a:r>
            <a:endParaRPr kumimoji="1" lang="en-US" altLang="zh-CN" dirty="0"/>
          </a:p>
          <a:p>
            <a:pPr lvl="2"/>
            <a:r>
              <a:rPr kumimoji="1" lang="en-US" altLang="zh-CN" dirty="0"/>
              <a:t>→ OpenWhisk</a:t>
            </a:r>
            <a:r>
              <a:rPr kumimoji="1" lang="zh-CN" altLang="en-US" dirty="0"/>
              <a:t> </a:t>
            </a:r>
            <a:r>
              <a:rPr kumimoji="1" lang="en-US" altLang="zh-CN" dirty="0"/>
              <a:t>runtime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init</a:t>
            </a:r>
            <a:endParaRPr kumimoji="1" lang="en-US" altLang="zh-CN" dirty="0"/>
          </a:p>
          <a:p>
            <a:pPr lvl="2"/>
            <a:r>
              <a:rPr kumimoji="1" lang="en-US" altLang="zh-CN" dirty="0"/>
              <a:t>→ code</a:t>
            </a:r>
            <a:r>
              <a:rPr kumimoji="1" lang="zh-CN" altLang="en-US" dirty="0"/>
              <a:t> </a:t>
            </a:r>
            <a:r>
              <a:rPr kumimoji="1" lang="en-US" altLang="zh-CN" dirty="0"/>
              <a:t>fetch</a:t>
            </a:r>
          </a:p>
          <a:p>
            <a:pPr lvl="2"/>
            <a:r>
              <a:rPr kumimoji="1" lang="en-US" altLang="zh-CN" dirty="0"/>
              <a:t>→ code</a:t>
            </a:r>
            <a:r>
              <a:rPr kumimoji="1" lang="zh-CN" altLang="en-US" dirty="0"/>
              <a:t> </a:t>
            </a:r>
            <a:r>
              <a:rPr kumimoji="1" lang="en-US" altLang="zh-CN" dirty="0"/>
              <a:t>unzip</a:t>
            </a:r>
          </a:p>
          <a:p>
            <a:endParaRPr kumimoji="1" lang="en-US" altLang="zh-CN" dirty="0"/>
          </a:p>
          <a:p>
            <a:pPr lvl="1"/>
            <a:endParaRPr kumimoji="1"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136EAE-0B32-354B-B8D8-28D87FBA780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2021/6/1</a:t>
            </a:fld>
            <a:endParaRPr lang="zh-CN" altLang="en-US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23409F16-5856-B94B-BF5A-CB8E65835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801"/>
            <a:ext cx="10515600" cy="688515"/>
          </a:xfrm>
        </p:spPr>
        <p:txBody>
          <a:bodyPr>
            <a:normAutofit fontScale="90000"/>
          </a:bodyPr>
          <a:lstStyle/>
          <a:p>
            <a:r>
              <a:rPr kumimoji="1" lang="en-US" altLang="zh-CN" b="1" dirty="0">
                <a:sym typeface="+mn-ea"/>
              </a:rPr>
              <a:t>Background</a:t>
            </a:r>
            <a:r>
              <a:rPr kumimoji="1" lang="zh-CN" altLang="en-US" b="1" dirty="0">
                <a:sym typeface="+mn-ea"/>
              </a:rPr>
              <a:t> </a:t>
            </a:r>
            <a:r>
              <a:rPr kumimoji="1" lang="en-US" altLang="zh-CN" dirty="0">
                <a:sym typeface="+mn-ea"/>
              </a:rPr>
              <a:t>-</a:t>
            </a:r>
            <a:r>
              <a:rPr kumimoji="1" lang="zh-CN" altLang="en-US" b="1" dirty="0">
                <a:sym typeface="+mn-ea"/>
              </a:rPr>
              <a:t> </a:t>
            </a:r>
            <a:r>
              <a:rPr kumimoji="1" lang="en-US" altLang="zh-CN" dirty="0">
                <a:sym typeface="+mn-ea"/>
              </a:rPr>
              <a:t>Cold</a:t>
            </a:r>
            <a:r>
              <a:rPr kumimoji="1" lang="zh-CN" altLang="en-US" dirty="0">
                <a:sym typeface="+mn-ea"/>
              </a:rPr>
              <a:t> </a:t>
            </a:r>
            <a:r>
              <a:rPr kumimoji="1" lang="en-US" altLang="zh-CN" dirty="0">
                <a:sym typeface="+mn-ea"/>
              </a:rPr>
              <a:t>Start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96628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4145BE-A534-724A-A9CC-A784ACE5D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13837"/>
            <a:ext cx="10756769" cy="4963126"/>
          </a:xfrm>
        </p:spPr>
        <p:txBody>
          <a:bodyPr/>
          <a:lstStyle/>
          <a:p>
            <a:r>
              <a:rPr kumimoji="1" lang="en-US" altLang="zh-CN" dirty="0"/>
              <a:t>Warm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latency:</a:t>
            </a:r>
          </a:p>
          <a:p>
            <a:pPr lvl="1"/>
            <a:r>
              <a:rPr kumimoji="1" lang="en-US" altLang="zh-CN" dirty="0"/>
              <a:t>20-50ms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OpenWhisk</a:t>
            </a:r>
          </a:p>
          <a:p>
            <a:r>
              <a:rPr kumimoji="1" lang="en-US" altLang="zh-CN" dirty="0"/>
              <a:t>Cold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latency:</a:t>
            </a:r>
          </a:p>
          <a:p>
            <a:pPr lvl="1"/>
            <a:r>
              <a:rPr kumimoji="1" lang="en-US" altLang="zh-CN" dirty="0"/>
              <a:t>1-3s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OpenWhisk</a:t>
            </a:r>
          </a:p>
          <a:p>
            <a:pPr lvl="1"/>
            <a:r>
              <a:rPr kumimoji="1" lang="en-US" altLang="zh-CN" dirty="0"/>
              <a:t>long</a:t>
            </a:r>
            <a:r>
              <a:rPr kumimoji="1" lang="zh-CN" altLang="en-US" dirty="0"/>
              <a:t> </a:t>
            </a:r>
            <a:r>
              <a:rPr kumimoji="1" lang="en-US" altLang="zh-CN" dirty="0"/>
              <a:t>steps</a:t>
            </a:r>
          </a:p>
          <a:p>
            <a:r>
              <a:rPr kumimoji="1" lang="en-US" altLang="zh-CN" dirty="0"/>
              <a:t>Cold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harmful:</a:t>
            </a:r>
          </a:p>
          <a:p>
            <a:pPr lvl="1"/>
            <a:r>
              <a:rPr kumimoji="1" lang="en-US" altLang="zh-CN" dirty="0"/>
              <a:t>long</a:t>
            </a:r>
            <a:r>
              <a:rPr kumimoji="1" lang="zh-CN" altLang="en-US" dirty="0"/>
              <a:t> </a:t>
            </a:r>
            <a:r>
              <a:rPr kumimoji="1" lang="en-US" altLang="zh-CN" dirty="0"/>
              <a:t>tail</a:t>
            </a:r>
            <a:r>
              <a:rPr kumimoji="1" lang="zh-CN" altLang="en-US" dirty="0"/>
              <a:t> </a:t>
            </a:r>
            <a:r>
              <a:rPr kumimoji="1" lang="en-US" altLang="zh-CN" dirty="0"/>
              <a:t>latency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user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response</a:t>
            </a:r>
          </a:p>
          <a:p>
            <a:pPr lvl="1"/>
            <a:r>
              <a:rPr kumimoji="1" lang="en-US" altLang="zh-CN" dirty="0"/>
              <a:t>docker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init</a:t>
            </a:r>
            <a:endParaRPr kumimoji="1" lang="en-US" altLang="zh-CN" dirty="0"/>
          </a:p>
          <a:p>
            <a:pPr lvl="2"/>
            <a:r>
              <a:rPr kumimoji="1" lang="en-US" altLang="zh-CN" dirty="0"/>
              <a:t>introduces</a:t>
            </a:r>
            <a:r>
              <a:rPr kumimoji="1" lang="zh-CN" altLang="en-US" dirty="0"/>
              <a:t> </a:t>
            </a:r>
            <a:r>
              <a:rPr kumimoji="1" lang="en-US" altLang="zh-CN" dirty="0"/>
              <a:t>much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cpu</a:t>
            </a:r>
            <a:r>
              <a:rPr kumimoji="1" lang="zh-CN" altLang="en-US" dirty="0"/>
              <a:t> </a:t>
            </a:r>
            <a:r>
              <a:rPr kumimoji="1" lang="en-US" altLang="zh-CN" dirty="0"/>
              <a:t>cost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start</a:t>
            </a:r>
          </a:p>
          <a:p>
            <a:pPr lvl="2"/>
            <a:r>
              <a:rPr kumimoji="1" lang="en-US" altLang="zh-CN" dirty="0"/>
              <a:t>harms 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overall</a:t>
            </a:r>
            <a:r>
              <a:rPr kumimoji="1" lang="zh-CN" altLang="en-US" dirty="0"/>
              <a:t> </a:t>
            </a:r>
            <a:r>
              <a:rPr kumimoji="1" lang="en-US" altLang="zh-CN" dirty="0"/>
              <a:t>performance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on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same</a:t>
            </a:r>
            <a:r>
              <a:rPr kumimoji="1" lang="zh-CN" altLang="en-US" dirty="0"/>
              <a:t> </a:t>
            </a:r>
            <a:r>
              <a:rPr kumimoji="1" lang="en-US" altLang="zh-CN" dirty="0"/>
              <a:t>server</a:t>
            </a:r>
          </a:p>
          <a:p>
            <a:endParaRPr kumimoji="1" lang="en-US" altLang="zh-CN" dirty="0"/>
          </a:p>
          <a:p>
            <a:pPr lvl="1"/>
            <a:endParaRPr kumimoji="1"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136EAE-0B32-354B-B8D8-28D87FBA780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2021/6/1</a:t>
            </a:fld>
            <a:endParaRPr lang="zh-CN" altLang="en-US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23409F16-5856-B94B-BF5A-CB8E65835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801"/>
            <a:ext cx="10515600" cy="688515"/>
          </a:xfrm>
        </p:spPr>
        <p:txBody>
          <a:bodyPr>
            <a:normAutofit fontScale="90000"/>
          </a:bodyPr>
          <a:lstStyle/>
          <a:p>
            <a:r>
              <a:rPr kumimoji="1" lang="en-US" altLang="zh-CN" b="1" dirty="0">
                <a:sym typeface="+mn-ea"/>
              </a:rPr>
              <a:t>Background</a:t>
            </a:r>
            <a:r>
              <a:rPr kumimoji="1" lang="zh-CN" altLang="en-US" b="1" dirty="0">
                <a:sym typeface="+mn-ea"/>
              </a:rPr>
              <a:t> </a:t>
            </a:r>
            <a:r>
              <a:rPr kumimoji="1" lang="en-US" altLang="zh-CN" dirty="0">
                <a:sym typeface="+mn-ea"/>
              </a:rPr>
              <a:t>-</a:t>
            </a:r>
            <a:r>
              <a:rPr kumimoji="1" lang="zh-CN" altLang="en-US" b="1" dirty="0">
                <a:sym typeface="+mn-ea"/>
              </a:rPr>
              <a:t> </a:t>
            </a:r>
            <a:r>
              <a:rPr kumimoji="1" lang="en-US" altLang="zh-CN" dirty="0">
                <a:sym typeface="+mn-ea"/>
              </a:rPr>
              <a:t>Cold</a:t>
            </a:r>
            <a:r>
              <a:rPr kumimoji="1" lang="zh-CN" altLang="en-US" dirty="0">
                <a:sym typeface="+mn-ea"/>
              </a:rPr>
              <a:t> </a:t>
            </a:r>
            <a:r>
              <a:rPr kumimoji="1" lang="en-US" altLang="zh-CN" dirty="0">
                <a:sym typeface="+mn-ea"/>
              </a:rPr>
              <a:t>Start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4235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4145BE-A534-724A-A9CC-A784ACE5D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13837"/>
            <a:ext cx="10756769" cy="4963126"/>
          </a:xfrm>
        </p:spPr>
        <p:txBody>
          <a:bodyPr/>
          <a:lstStyle/>
          <a:p>
            <a:r>
              <a:rPr kumimoji="1" lang="en-US" altLang="zh-CN" dirty="0"/>
              <a:t>Current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keep-alive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policies:</a:t>
            </a:r>
          </a:p>
          <a:p>
            <a:pPr lvl="1"/>
            <a:r>
              <a:rPr kumimoji="1" lang="en-US" altLang="zh-CN" dirty="0"/>
              <a:t>TTL(e.g.</a:t>
            </a:r>
            <a:r>
              <a:rPr kumimoji="1" lang="zh-CN" altLang="en-US" dirty="0"/>
              <a:t> </a:t>
            </a:r>
            <a:r>
              <a:rPr kumimoji="1" lang="en-US" altLang="zh-CN" dirty="0"/>
              <a:t>10min-TTL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OpenWhisk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30-60mins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AWS</a:t>
            </a:r>
            <a:r>
              <a:rPr kumimoji="1" lang="zh-CN" altLang="en-US" dirty="0"/>
              <a:t> </a:t>
            </a:r>
            <a:r>
              <a:rPr kumimoji="1" lang="en-US" altLang="zh-CN" dirty="0"/>
              <a:t>Lambda)</a:t>
            </a:r>
          </a:p>
          <a:p>
            <a:pPr lvl="1"/>
            <a:r>
              <a:rPr kumimoji="1" lang="en-US" altLang="zh-CN" dirty="0"/>
              <a:t>HIST</a:t>
            </a:r>
          </a:p>
          <a:p>
            <a:pPr lvl="2"/>
            <a:r>
              <a:rPr kumimoji="1" lang="en-US" altLang="zh-CN" dirty="0"/>
              <a:t>based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on</a:t>
            </a:r>
            <a:r>
              <a:rPr kumimoji="1" lang="zh-CN" altLang="en-US" dirty="0"/>
              <a:t> </a:t>
            </a:r>
            <a:r>
              <a:rPr kumimoji="1" lang="en-US" altLang="zh-CN" dirty="0"/>
              <a:t>histogram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inter-arrival</a:t>
            </a:r>
            <a:r>
              <a:rPr kumimoji="1" lang="zh-CN" altLang="en-US" dirty="0"/>
              <a:t> </a:t>
            </a:r>
            <a:r>
              <a:rPr kumimoji="1" lang="en-US" altLang="zh-CN" dirty="0"/>
              <a:t>times</a:t>
            </a:r>
          </a:p>
          <a:p>
            <a:pPr lvl="2"/>
            <a:r>
              <a:rPr kumimoji="1" lang="en-US" altLang="zh-CN" dirty="0" err="1"/>
              <a:t>TTL+Prefetching</a:t>
            </a:r>
            <a:endParaRPr kumimoji="1" lang="en-US" altLang="zh-CN" dirty="0"/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136EAE-0B32-354B-B8D8-28D87FBA780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2021/6/1</a:t>
            </a:fld>
            <a:endParaRPr lang="zh-CN" altLang="en-US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23409F16-5856-B94B-BF5A-CB8E65835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801"/>
            <a:ext cx="10515600" cy="688515"/>
          </a:xfrm>
        </p:spPr>
        <p:txBody>
          <a:bodyPr>
            <a:normAutofit fontScale="90000"/>
          </a:bodyPr>
          <a:lstStyle/>
          <a:p>
            <a:r>
              <a:rPr kumimoji="1" lang="en-US" altLang="zh-CN" b="1" dirty="0">
                <a:sym typeface="+mn-ea"/>
              </a:rPr>
              <a:t>Background</a:t>
            </a:r>
            <a:r>
              <a:rPr kumimoji="1" lang="zh-CN" altLang="en-US" b="1" dirty="0">
                <a:sym typeface="+mn-ea"/>
              </a:rPr>
              <a:t> </a:t>
            </a:r>
            <a:r>
              <a:rPr kumimoji="1" lang="en-US" altLang="zh-CN" dirty="0">
                <a:sym typeface="+mn-ea"/>
              </a:rPr>
              <a:t>-</a:t>
            </a:r>
            <a:r>
              <a:rPr kumimoji="1" lang="zh-CN" altLang="en-US" b="1" dirty="0">
                <a:sym typeface="+mn-ea"/>
              </a:rPr>
              <a:t> </a:t>
            </a:r>
            <a:r>
              <a:rPr kumimoji="1" lang="en-US" altLang="zh-CN" dirty="0"/>
              <a:t>Keep-Alive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28859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华康俪金黑W8(P)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1254</TotalTime>
  <Words>2108</Words>
  <Application>Microsoft Macintosh PowerPoint</Application>
  <PresentationFormat>宽屏</PresentationFormat>
  <Paragraphs>457</Paragraphs>
  <Slides>43</Slides>
  <Notes>11</Notes>
  <HiddenSlides>1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1" baseType="lpstr">
      <vt:lpstr>微软雅黑</vt:lpstr>
      <vt:lpstr>Arial</vt:lpstr>
      <vt:lpstr>Avenir Next Condensed</vt:lpstr>
      <vt:lpstr>Calibri</vt:lpstr>
      <vt:lpstr>Consolas</vt:lpstr>
      <vt:lpstr>Gill Sans MT</vt:lpstr>
      <vt:lpstr>Times New Roman</vt:lpstr>
      <vt:lpstr>Office 主题</vt:lpstr>
      <vt:lpstr>PowerPoint 演示文稿</vt:lpstr>
      <vt:lpstr>Background - Serverless</vt:lpstr>
      <vt:lpstr>Background - Serverless</vt:lpstr>
      <vt:lpstr>Background - Serverless</vt:lpstr>
      <vt:lpstr>Background - Serverless</vt:lpstr>
      <vt:lpstr>Background - Serverless</vt:lpstr>
      <vt:lpstr>Background - Cold Start</vt:lpstr>
      <vt:lpstr>Background - Cold Start</vt:lpstr>
      <vt:lpstr>Background - Keep-Alive</vt:lpstr>
      <vt:lpstr>Background - Keep-Alive</vt:lpstr>
      <vt:lpstr>Insight</vt:lpstr>
      <vt:lpstr>Caching-based Keep-alive Policies</vt:lpstr>
      <vt:lpstr>Caching-based Keep-alive Policies</vt:lpstr>
      <vt:lpstr>Limit - Cache ≠ Keep-Alive</vt:lpstr>
      <vt:lpstr>Limit - Cache ≠ Keep-Alive</vt:lpstr>
      <vt:lpstr>Simulating - Different Policies</vt:lpstr>
      <vt:lpstr>Simulating - Different Policies</vt:lpstr>
      <vt:lpstr>Simulating - Different Policies</vt:lpstr>
      <vt:lpstr>Simulating - Different Policies</vt:lpstr>
      <vt:lpstr>FaasCache Implementation</vt:lpstr>
      <vt:lpstr>Implementation</vt:lpstr>
      <vt:lpstr>FaasCache - Evaluation</vt:lpstr>
      <vt:lpstr>FaasCache - Evaluation</vt:lpstr>
      <vt:lpstr>FaasCache - Evaluation</vt:lpstr>
      <vt:lpstr>Elastic Provisioning</vt:lpstr>
      <vt:lpstr>Elastic Provisioning - Evaluation</vt:lpstr>
      <vt:lpstr>Elastic Provisioning - Evaluation</vt:lpstr>
      <vt:lpstr>Insight</vt:lpstr>
      <vt:lpstr>Thoughts</vt:lpstr>
      <vt:lpstr>PowerPoint 演示文稿</vt:lpstr>
      <vt:lpstr>PowerPoint 演示文稿</vt:lpstr>
      <vt:lpstr>Follow Up</vt:lpstr>
      <vt:lpstr>Follow Up</vt:lpstr>
      <vt:lpstr>Follow Up</vt:lpstr>
      <vt:lpstr>Follow Up</vt:lpstr>
      <vt:lpstr>Error Corrections - Landlord</vt:lpstr>
      <vt:lpstr>ARTIFACT APPENDIX</vt:lpstr>
      <vt:lpstr>Azure Trace</vt:lpstr>
      <vt:lpstr>Evaluation for Polices - Reproduce</vt:lpstr>
      <vt:lpstr>Evaluation - Reproduce</vt:lpstr>
      <vt:lpstr>Detailed Calculation for Policies</vt:lpstr>
      <vt:lpstr>Further – Execution Duration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Cheng Li</dc:creator>
  <cp:lastModifiedBy>金泽文</cp:lastModifiedBy>
  <cp:revision>1795</cp:revision>
  <cp:lastPrinted>2020-11-18T10:24:09Z</cp:lastPrinted>
  <dcterms:created xsi:type="dcterms:W3CDTF">2020-11-18T10:24:09Z</dcterms:created>
  <dcterms:modified xsi:type="dcterms:W3CDTF">2021-06-02T04:50:44Z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2052-2.7.1.4479</vt:lpwstr>
  </property>
</Properties>
</file>