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83" r:id="rId2"/>
    <p:sldId id="691" r:id="rId3"/>
    <p:sldId id="676" r:id="rId4"/>
    <p:sldId id="692" r:id="rId5"/>
    <p:sldId id="693" r:id="rId6"/>
    <p:sldId id="694" r:id="rId7"/>
    <p:sldId id="695" r:id="rId8"/>
    <p:sldId id="696" r:id="rId9"/>
    <p:sldId id="697" r:id="rId10"/>
    <p:sldId id="698" r:id="rId11"/>
    <p:sldId id="699" r:id="rId12"/>
    <p:sldId id="700" r:id="rId13"/>
    <p:sldId id="701" r:id="rId14"/>
    <p:sldId id="702" r:id="rId15"/>
    <p:sldId id="703" r:id="rId16"/>
    <p:sldId id="704" r:id="rId17"/>
    <p:sldId id="705" r:id="rId18"/>
    <p:sldId id="706" r:id="rId19"/>
    <p:sldId id="707" r:id="rId20"/>
    <p:sldId id="708" r:id="rId21"/>
    <p:sldId id="710" r:id="rId22"/>
    <p:sldId id="709" r:id="rId23"/>
  </p:sldIdLst>
  <p:sldSz cx="12192000" cy="6858000"/>
  <p:notesSz cx="9925050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曹将" initials="曹将" lastIdx="3" clrIdx="0">
    <p:extLst>
      <p:ext uri="{19B8F6BF-5375-455C-9EA6-DF929625EA0E}">
        <p15:presenceInfo xmlns:p15="http://schemas.microsoft.com/office/powerpoint/2012/main" userId="c4ed7d33dd594ec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3795"/>
    <a:srgbClr val="0066FF"/>
    <a:srgbClr val="70AD47"/>
    <a:srgbClr val="99FF99"/>
    <a:srgbClr val="CC99FF"/>
    <a:srgbClr val="A38ACB"/>
    <a:srgbClr val="9FBFE5"/>
    <a:srgbClr val="F6AD8E"/>
    <a:srgbClr val="98BCE4"/>
    <a:srgbClr val="FFD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84514" autoAdjust="0"/>
  </p:normalViewPr>
  <p:slideViewPr>
    <p:cSldViewPr snapToGrid="0" showGuides="1">
      <p:cViewPr varScale="1">
        <p:scale>
          <a:sx n="58" d="100"/>
          <a:sy n="58" d="100"/>
        </p:scale>
        <p:origin x="952" y="44"/>
      </p:cViewPr>
      <p:guideLst>
        <p:guide orient="horz" pos="2387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10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937" cy="3403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0796" y="0"/>
            <a:ext cx="4301937" cy="3403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62300-1FE7-4FAC-83B0-D7A4CADAEAA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7357"/>
            <a:ext cx="4301937" cy="3403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0796" y="6457357"/>
            <a:ext cx="4301937" cy="3403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4D52A-61AB-4812-969F-BE0056F03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28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1899" y="0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990F5-43F9-40AD-9E69-A5743A253161}" type="datetimeFigureOut">
              <a:rPr lang="zh-CN" altLang="en-US" smtClean="0"/>
              <a:t>2020/2/29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849313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506" y="3271382"/>
            <a:ext cx="794004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1899" y="6456613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0FDD1-5445-47D8-99AF-E17C10F84B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828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541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865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Gill Sans MT" panose="020B05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576C-B619-41D9-8C99-356DC0568220}" type="datetime1">
              <a:rPr lang="en-US" altLang="zh-CN" smtClean="0"/>
              <a:t>2/29/2020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704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57C2ADC-17B7-4D85-9CD4-DF1B54FC7FA7}" type="datetime1">
              <a:rPr lang="en-US" altLang="zh-CN" smtClean="0"/>
              <a:t>2/29/2020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558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2231E28-7D41-4BE9-B9AD-D789F1ED2AC5}" type="datetime1">
              <a:rPr lang="en-US" altLang="zh-CN" smtClean="0"/>
              <a:t>2/29/2020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715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/>
          <a:lstStyle>
            <a:lvl1pPr>
              <a:defRPr sz="4800" baseline="0"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>
            <a:normAutofit/>
          </a:bodyPr>
          <a:lstStyle>
            <a:lvl1pPr>
              <a:defRPr sz="3200" baseline="0">
                <a:latin typeface="Gill Sans MT" panose="020B0502020104020203" pitchFamily="34" charset="0"/>
              </a:defRPr>
            </a:lvl1pPr>
            <a:lvl2pPr marL="685800" indent="-228600">
              <a:buFont typeface="Gill Sans MT" panose="020B0502020104020203" pitchFamily="34" charset="0"/>
              <a:buChar char="-"/>
              <a:defRPr sz="2800" baseline="0">
                <a:latin typeface="Gill Sans MT" panose="020B0502020104020203" pitchFamily="34" charset="0"/>
              </a:defRPr>
            </a:lvl2pPr>
            <a:lvl3pPr>
              <a:defRPr sz="2400" baseline="0">
                <a:latin typeface="Gill Sans MT" panose="020B0502020104020203" pitchFamily="34" charset="0"/>
              </a:defRPr>
            </a:lvl3pPr>
            <a:lvl4pPr>
              <a:defRPr sz="2000" baseline="0">
                <a:latin typeface="Gill Sans MT" panose="020B0502020104020203" pitchFamily="34" charset="0"/>
              </a:defRPr>
            </a:lvl4pPr>
            <a:lvl5pPr>
              <a:defRPr sz="2000" baseline="0"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7298FDA-7C6F-4B29-BA8C-CC1791861FCE}" type="datetime1">
              <a:rPr lang="en-US" altLang="zh-CN" smtClean="0"/>
              <a:t>2/29/2020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日期占位符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0046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E63A-4649-497A-B0D3-F33E0CE0DB53}" type="datetime1">
              <a:rPr lang="en-US" altLang="zh-CN" smtClean="0"/>
              <a:t>2/29/2020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6" name="日期占位符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7100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800"/>
          </a:xfrm>
        </p:spPr>
        <p:txBody>
          <a:bodyPr/>
          <a:lstStyle>
            <a:lvl1pPr>
              <a:defRPr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216152"/>
            <a:ext cx="5181600" cy="4965192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</a:defRPr>
            </a:lvl1pPr>
            <a:lvl2pPr>
              <a:defRPr baseline="0">
                <a:latin typeface="Gill Sans MT" panose="020B0502020104020203" pitchFamily="34" charset="0"/>
              </a:defRPr>
            </a:lvl2pPr>
            <a:lvl3pPr>
              <a:defRPr baseline="0">
                <a:latin typeface="Gill Sans MT" panose="020B0502020104020203" pitchFamily="34" charset="0"/>
              </a:defRPr>
            </a:lvl3pPr>
            <a:lvl4pPr>
              <a:defRPr baseline="0">
                <a:latin typeface="Gill Sans MT" panose="020B0502020104020203" pitchFamily="34" charset="0"/>
              </a:defRPr>
            </a:lvl4pPr>
            <a:lvl5pPr>
              <a:defRPr baseline="0"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216152"/>
            <a:ext cx="5181600" cy="4965192"/>
          </a:xfrm>
        </p:spPr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C0BF-F043-4D96-A855-23C38F2BA80D}" type="datetime1">
              <a:rPr lang="en-US" altLang="zh-CN" smtClean="0"/>
              <a:t>2/29/2020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日期占位符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909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85800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21615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145691"/>
            <a:ext cx="5157787" cy="40439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21615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145691"/>
            <a:ext cx="5183188" cy="40439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9691D-01CA-4E72-B3C1-91120A5DE744}" type="datetime1">
              <a:rPr lang="en-US" altLang="zh-CN" smtClean="0"/>
              <a:t>2/29/2020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日期占位符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985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6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5F58603-904A-4625-8FFC-DF7D14ECF13D}" type="datetime1">
              <a:rPr lang="en-US" altLang="zh-CN" smtClean="0"/>
              <a:t>2/29/2020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1373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A1106B0-C1FF-46C2-B51C-E100BEE11A53}" type="datetime1">
              <a:rPr lang="en-US" altLang="zh-CN" smtClean="0"/>
              <a:t>2/29/2020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224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2BDFA50-2D1F-40A4-B75C-19C1596B49C7}" type="datetime1">
              <a:rPr lang="en-US" altLang="zh-CN" smtClean="0"/>
              <a:t>2/29/2020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2878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4E7D13B-F346-425E-A9BA-81AD3407554A}" type="datetime1">
              <a:rPr lang="en-US" altLang="zh-CN" smtClean="0"/>
              <a:t>2/29/2020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772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78C19-2C88-4DD1-85AD-F8AC31B1B52E}" type="datetime1">
              <a:rPr lang="en-US" altLang="zh-CN" smtClean="0"/>
              <a:t>2/29/2020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69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rrell.org/andrew/papers/ImplementingRPC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.cornell.edu/courses/cs614/1999sp/notes97/implrpc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senix.org/conference/nsdi19/presentation/kali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24630" y="1038630"/>
            <a:ext cx="9942594" cy="2000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Distributed Systems</a:t>
            </a:r>
          </a:p>
          <a:p>
            <a:pPr algn="ctr"/>
            <a:endParaRPr lang="en-US" altLang="zh-C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r>
              <a:rPr lang="en-US" altLang="zh-CN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Lecture </a:t>
            </a:r>
            <a:r>
              <a:rPr lang="en-US" altLang="zh-CN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 </a:t>
            </a:r>
            <a:r>
              <a:rPr lang="en-US" altLang="zh-C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– Communication &amp; RPC</a:t>
            </a:r>
            <a:endParaRPr lang="en-US" altLang="zh-C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143566" y="3744889"/>
            <a:ext cx="1904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latin typeface="Gill Sans MT" panose="020B0502020104020203" pitchFamily="34" charset="0"/>
                <a:ea typeface="华文新魏" panose="02010800040101010101" pitchFamily="2" charset="-122"/>
              </a:rPr>
              <a:t>Cheng Li</a:t>
            </a:r>
            <a:endParaRPr lang="en-US" altLang="zh-CN" sz="3200" dirty="0" smtClean="0">
              <a:latin typeface="Gill Sans MT" panose="020B0502020104020203" pitchFamily="34" charset="0"/>
              <a:ea typeface="华文新魏" panose="020108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230" y="4602816"/>
            <a:ext cx="5429360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RPC semantics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At-most-once: </a:t>
            </a:r>
            <a:r>
              <a:rPr lang="en-US" dirty="0"/>
              <a:t>the RPC call, once issued by a client, gets executed zero or one time. This semantic </a:t>
            </a:r>
            <a:r>
              <a:rPr lang="en-US" dirty="0" smtClean="0"/>
              <a:t>is </a:t>
            </a:r>
            <a:r>
              <a:rPr lang="en-US" dirty="0"/>
              <a:t>next easiest to implement, but has </a:t>
            </a:r>
            <a:r>
              <a:rPr lang="en-US" dirty="0" smtClean="0"/>
              <a:t>complications.</a:t>
            </a:r>
          </a:p>
          <a:p>
            <a:r>
              <a:rPr lang="en-US" dirty="0" smtClean="0"/>
              <a:t>How to detect duplicates?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8FDA-7C6F-4B29-BA8C-CC1791861FCE}" type="datetime1">
              <a:rPr lang="en-US" altLang="zh-CN" smtClean="0"/>
              <a:t>2/29/2020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2589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RPC semantics - At-most-once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Client includes unique ID (UID) with each request</a:t>
            </a:r>
            <a:r>
              <a:rPr lang="en-US" dirty="0"/>
              <a:t>	</a:t>
            </a:r>
          </a:p>
          <a:p>
            <a:pPr lvl="1"/>
            <a:r>
              <a:rPr lang="en-US" dirty="0" smtClean="0"/>
              <a:t>use same UID for re-send</a:t>
            </a:r>
          </a:p>
          <a:p>
            <a:r>
              <a:rPr lang="en-US" dirty="0" smtClean="0"/>
              <a:t>Server RPC code detects</a:t>
            </a:r>
            <a:r>
              <a:rPr lang="en-US" dirty="0"/>
              <a:t>	</a:t>
            </a:r>
            <a:r>
              <a:rPr lang="en-US" dirty="0" smtClean="0"/>
              <a:t>duplicate requests</a:t>
            </a:r>
          </a:p>
          <a:p>
            <a:pPr lvl="1"/>
            <a:r>
              <a:rPr lang="en-US" dirty="0" smtClean="0"/>
              <a:t>return previous reply instead of re-running handler</a:t>
            </a:r>
            <a:r>
              <a:rPr lang="en-US" dirty="0"/>
              <a:t>	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if seen[</a:t>
            </a:r>
            <a:r>
              <a:rPr lang="en-US" dirty="0" err="1" smtClean="0"/>
              <a:t>uid</a:t>
            </a:r>
            <a:r>
              <a:rPr lang="en-US" dirty="0" smtClean="0"/>
              <a:t>] {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r = old[</a:t>
            </a:r>
            <a:r>
              <a:rPr lang="en-US" dirty="0" err="1" smtClean="0"/>
              <a:t>uid</a:t>
            </a:r>
            <a:r>
              <a:rPr lang="en-US" dirty="0" smtClean="0"/>
              <a:t>]</a:t>
            </a:r>
          </a:p>
          <a:p>
            <a:pPr marL="457200" lvl="1" indent="0">
              <a:buNone/>
            </a:pPr>
            <a:r>
              <a:rPr lang="en-US" dirty="0" smtClean="0"/>
              <a:t> } else {</a:t>
            </a:r>
          </a:p>
          <a:p>
            <a:pPr marL="457200" lvl="1" indent="0">
              <a:buNone/>
            </a:pPr>
            <a:r>
              <a:rPr lang="en-US" dirty="0" smtClean="0"/>
              <a:t>     r = handler()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old[</a:t>
            </a:r>
            <a:r>
              <a:rPr lang="en-US" dirty="0" err="1" smtClean="0"/>
              <a:t>uid</a:t>
            </a:r>
            <a:r>
              <a:rPr lang="en-US" dirty="0" smtClean="0"/>
              <a:t>] = r</a:t>
            </a:r>
          </a:p>
          <a:p>
            <a:pPr marL="457200" lvl="1" indent="0">
              <a:buNone/>
            </a:pPr>
            <a:r>
              <a:rPr lang="en-US" dirty="0" smtClean="0"/>
              <a:t>     seen[</a:t>
            </a:r>
            <a:r>
              <a:rPr lang="en-US" dirty="0" err="1" smtClean="0"/>
              <a:t>uid</a:t>
            </a:r>
            <a:r>
              <a:rPr lang="en-US" dirty="0" smtClean="0"/>
              <a:t>] = true</a:t>
            </a:r>
          </a:p>
          <a:p>
            <a:pPr marL="457200" lvl="1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8FDA-7C6F-4B29-BA8C-CC1791861FCE}" type="datetime1">
              <a:rPr lang="en-US" altLang="zh-CN" smtClean="0"/>
              <a:t>2/29/2020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3977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RPC semantics - At-most-once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we ensure UID is unique across multiple clients?</a:t>
            </a:r>
          </a:p>
          <a:p>
            <a:pPr lvl="1"/>
            <a:r>
              <a:rPr lang="en-US" dirty="0" smtClean="0"/>
              <a:t>Combine unique client ID (IP address?) with </a:t>
            </a:r>
            <a:r>
              <a:rPr lang="en-US" dirty="0" err="1" smtClean="0"/>
              <a:t>seq</a:t>
            </a:r>
            <a:r>
              <a:rPr lang="en-US" dirty="0" smtClean="0"/>
              <a:t>#?</a:t>
            </a:r>
          </a:p>
          <a:p>
            <a:r>
              <a:rPr lang="en-US" dirty="0" smtClean="0"/>
              <a:t>What if client crashes and</a:t>
            </a:r>
            <a:r>
              <a:rPr lang="en-US" dirty="0"/>
              <a:t>	</a:t>
            </a:r>
            <a:r>
              <a:rPr lang="en-US" dirty="0" smtClean="0"/>
              <a:t>restarts? Can it reuse</a:t>
            </a:r>
            <a:r>
              <a:rPr lang="en-US" dirty="0"/>
              <a:t>	</a:t>
            </a:r>
            <a:r>
              <a:rPr lang="en-US" dirty="0" smtClean="0"/>
              <a:t>the same UID</a:t>
            </a:r>
            <a:r>
              <a:rPr lang="en-US" dirty="0"/>
              <a:t>?	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8FDA-7C6F-4B29-BA8C-CC1791861FCE}" type="datetime1">
              <a:rPr lang="en-US" altLang="zh-CN" smtClean="0"/>
              <a:t>2/29/2020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50423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RPC semantics - At-most-once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at-most-once list of recent RPC results are stored in memory, server will forget and accept duplicate requests when it reboots</a:t>
            </a:r>
          </a:p>
          <a:p>
            <a:pPr lvl="1"/>
            <a:r>
              <a:rPr lang="en-US" dirty="0" smtClean="0"/>
              <a:t>Does server need to write the recent RPC results to disk</a:t>
            </a:r>
            <a:r>
              <a:rPr lang="en-US" dirty="0"/>
              <a:t>?	</a:t>
            </a:r>
            <a:endParaRPr lang="en-US" dirty="0" smtClean="0"/>
          </a:p>
          <a:p>
            <a:pPr lvl="2"/>
            <a:r>
              <a:rPr lang="en-US" dirty="0" smtClean="0"/>
              <a:t>Write-ahead-log (WAL, please talk to Hao Chen)</a:t>
            </a:r>
            <a:endParaRPr lang="en-US" dirty="0"/>
          </a:p>
          <a:p>
            <a:pPr lvl="1"/>
            <a:r>
              <a:rPr lang="en-US" dirty="0" smtClean="0"/>
              <a:t>If</a:t>
            </a:r>
            <a:r>
              <a:rPr lang="en-US" dirty="0"/>
              <a:t>	</a:t>
            </a:r>
            <a:r>
              <a:rPr lang="en-US" dirty="0" smtClean="0"/>
              <a:t>replicated, does replica also need to store recent RPC results?</a:t>
            </a:r>
          </a:p>
          <a:p>
            <a:pPr lvl="2"/>
            <a:r>
              <a:rPr lang="en-US" dirty="0" smtClean="0"/>
              <a:t>Please talk to </a:t>
            </a:r>
            <a:r>
              <a:rPr lang="en-US" dirty="0" err="1" smtClean="0"/>
              <a:t>Jingbo</a:t>
            </a:r>
            <a:r>
              <a:rPr lang="en-US" dirty="0" smtClean="0"/>
              <a:t> Su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8FDA-7C6F-4B29-BA8C-CC1791861FCE}" type="datetime1">
              <a:rPr lang="en-US" altLang="zh-CN" smtClean="0"/>
              <a:t>2/29/2020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80961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RPC semantics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Exactly once</a:t>
            </a:r>
            <a:r>
              <a:rPr lang="en-US" dirty="0"/>
              <a:t>: this is the ideal (it resembles the LPC model most closely and it’s easiest to </a:t>
            </a:r>
            <a:r>
              <a:rPr lang="en-US" dirty="0" smtClean="0"/>
              <a:t> understand</a:t>
            </a:r>
            <a:r>
              <a:rPr lang="en-US" dirty="0"/>
              <a:t>), but </a:t>
            </a:r>
            <a:r>
              <a:rPr lang="en-US" dirty="0" smtClean="0"/>
              <a:t>it’s surprisingly </a:t>
            </a:r>
            <a:r>
              <a:rPr lang="en-US" dirty="0"/>
              <a:t>hard to implement. </a:t>
            </a:r>
            <a:endParaRPr lang="en-US" dirty="0" smtClean="0"/>
          </a:p>
          <a:p>
            <a:pPr lvl="1"/>
            <a:r>
              <a:rPr lang="en-US" dirty="0"/>
              <a:t>S</a:t>
            </a:r>
            <a:r>
              <a:rPr lang="en-US" dirty="0" smtClean="0"/>
              <a:t>erver </a:t>
            </a:r>
            <a:r>
              <a:rPr lang="en-US" dirty="0"/>
              <a:t>failure at an inopportune time can </a:t>
            </a:r>
            <a:r>
              <a:rPr lang="en-US" dirty="0" smtClean="0"/>
              <a:t>stymie -- client </a:t>
            </a:r>
            <a:r>
              <a:rPr lang="en-US" dirty="0"/>
              <a:t>blocks </a:t>
            </a:r>
            <a:r>
              <a:rPr lang="en-US" dirty="0" smtClean="0"/>
              <a:t>forever</a:t>
            </a:r>
            <a:endParaRPr lang="en-US" dirty="0"/>
          </a:p>
          <a:p>
            <a:pPr lvl="1"/>
            <a:r>
              <a:rPr lang="en-US" dirty="0" smtClean="0"/>
              <a:t>need </a:t>
            </a:r>
            <a:r>
              <a:rPr lang="en-US" dirty="0"/>
              <a:t>to implement handler() as a transaction that includes s[</a:t>
            </a:r>
            <a:r>
              <a:rPr lang="en-US" dirty="0" err="1"/>
              <a:t>xid</a:t>
            </a:r>
            <a:r>
              <a:rPr lang="en-US" dirty="0"/>
              <a:t>], r[</a:t>
            </a:r>
            <a:r>
              <a:rPr lang="en-US" dirty="0" err="1"/>
              <a:t>xid</a:t>
            </a:r>
            <a:r>
              <a:rPr lang="en-US" dirty="0"/>
              <a:t>] commit on </a:t>
            </a:r>
            <a:r>
              <a:rPr lang="en-US" dirty="0" smtClean="0"/>
              <a:t>server</a:t>
            </a:r>
          </a:p>
          <a:p>
            <a:r>
              <a:rPr lang="en-US" dirty="0"/>
              <a:t>Most RPC systems will offer </a:t>
            </a:r>
            <a:r>
              <a:rPr lang="en-US" dirty="0" smtClean="0"/>
              <a:t>either at </a:t>
            </a:r>
            <a:r>
              <a:rPr lang="en-US" dirty="0"/>
              <a:t>least once </a:t>
            </a:r>
            <a:r>
              <a:rPr lang="en-US" dirty="0" smtClean="0"/>
              <a:t>or </a:t>
            </a:r>
            <a:r>
              <a:rPr lang="en-US" dirty="0"/>
              <a:t>at most once </a:t>
            </a:r>
            <a:r>
              <a:rPr lang="en-US" dirty="0" smtClean="0"/>
              <a:t>semantics.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8FDA-7C6F-4B29-BA8C-CC1791861FCE}" type="datetime1">
              <a:rPr lang="en-US" altLang="zh-CN" smtClean="0"/>
              <a:t>2/29/2020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9027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Programming with </a:t>
            </a:r>
            <a:r>
              <a:rPr lang="en-US" dirty="0" smtClean="0"/>
              <a:t>RPC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Language support</a:t>
            </a:r>
            <a:endParaRPr lang="en-US" dirty="0" smtClean="0"/>
          </a:p>
          <a:p>
            <a:pPr lvl="1"/>
            <a:r>
              <a:rPr lang="en-US" dirty="0" smtClean="0"/>
              <a:t>Most </a:t>
            </a:r>
            <a:r>
              <a:rPr lang="en-US" dirty="0"/>
              <a:t>programming languages (C, C++, Java, …) have no concept of remote procedure </a:t>
            </a:r>
            <a:r>
              <a:rPr lang="en-US" dirty="0" smtClean="0"/>
              <a:t>calls</a:t>
            </a:r>
          </a:p>
          <a:p>
            <a:pPr lvl="1"/>
            <a:r>
              <a:rPr lang="en-US" dirty="0" smtClean="0"/>
              <a:t>Language </a:t>
            </a:r>
            <a:r>
              <a:rPr lang="en-US" dirty="0"/>
              <a:t>compilers will not generate client and server </a:t>
            </a:r>
            <a:r>
              <a:rPr lang="en-US" dirty="0" smtClean="0"/>
              <a:t>stubs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Common </a:t>
            </a:r>
            <a:r>
              <a:rPr lang="en-US" dirty="0"/>
              <a:t>solution: 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a separate compiler to generate stubs (</a:t>
            </a:r>
            <a:r>
              <a:rPr lang="en-US" dirty="0" err="1"/>
              <a:t>precompiler</a:t>
            </a:r>
            <a:r>
              <a:rPr lang="en-US" dirty="0"/>
              <a:t>)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8FDA-7C6F-4B29-BA8C-CC1791861FCE}" type="datetime1">
              <a:rPr lang="en-US" altLang="zh-CN" smtClean="0"/>
              <a:t>2/29/2020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92223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Interface Definition Language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 </a:t>
            </a:r>
            <a:r>
              <a:rPr lang="en-US" dirty="0"/>
              <a:t>programmer to specify remote procedure interfaces (names, parameters, return values) </a:t>
            </a:r>
            <a:endParaRPr lang="en-US" dirty="0" smtClean="0"/>
          </a:p>
          <a:p>
            <a:r>
              <a:rPr lang="en-US" dirty="0" smtClean="0"/>
              <a:t>Pre-compiler </a:t>
            </a:r>
            <a:r>
              <a:rPr lang="en-US" dirty="0"/>
              <a:t>can use this to generate client and server </a:t>
            </a:r>
            <a:r>
              <a:rPr lang="en-US" dirty="0" smtClean="0"/>
              <a:t>stubs:</a:t>
            </a:r>
          </a:p>
          <a:p>
            <a:pPr lvl="1"/>
            <a:r>
              <a:rPr lang="en-US" dirty="0" smtClean="0"/>
              <a:t>Marshaling code</a:t>
            </a:r>
          </a:p>
          <a:p>
            <a:pPr lvl="1"/>
            <a:r>
              <a:rPr lang="en-US" dirty="0" err="1" smtClean="0"/>
              <a:t>Unmarshaling</a:t>
            </a:r>
            <a:r>
              <a:rPr lang="en-US" dirty="0" smtClean="0"/>
              <a:t> code</a:t>
            </a:r>
          </a:p>
          <a:p>
            <a:pPr lvl="1"/>
            <a:r>
              <a:rPr lang="en-US" dirty="0" smtClean="0"/>
              <a:t>Network </a:t>
            </a:r>
            <a:r>
              <a:rPr lang="en-US" dirty="0"/>
              <a:t>transport </a:t>
            </a:r>
            <a:r>
              <a:rPr lang="en-US" dirty="0" smtClean="0"/>
              <a:t>routines</a:t>
            </a:r>
          </a:p>
          <a:p>
            <a:pPr lvl="1"/>
            <a:r>
              <a:rPr lang="en-US" dirty="0" smtClean="0"/>
              <a:t>Conform </a:t>
            </a:r>
            <a:r>
              <a:rPr lang="en-US" dirty="0"/>
              <a:t>to defined </a:t>
            </a:r>
            <a:r>
              <a:rPr lang="en-US" dirty="0" smtClean="0"/>
              <a:t>interface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8FDA-7C6F-4B29-BA8C-CC1791861FCE}" type="datetime1">
              <a:rPr lang="en-US" altLang="zh-CN" smtClean="0"/>
              <a:t>2/29/2020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9162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RPC compiler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8FDA-7C6F-4B29-BA8C-CC1791861FCE}" type="datetime1">
              <a:rPr lang="en-US" altLang="zh-CN" smtClean="0"/>
              <a:t>2/29/2020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361029"/>
            <a:ext cx="7163252" cy="471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026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communication models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29137" y="1213837"/>
            <a:ext cx="4824663" cy="4963126"/>
          </a:xfrm>
        </p:spPr>
        <p:txBody>
          <a:bodyPr/>
          <a:lstStyle/>
          <a:p>
            <a:r>
              <a:rPr lang="en-US" dirty="0" smtClean="0"/>
              <a:t>point-to-point</a:t>
            </a:r>
            <a:r>
              <a:rPr lang="en-US" dirty="0"/>
              <a:t>, request/process/response to a server or </a:t>
            </a:r>
            <a:br>
              <a:rPr lang="en-US" dirty="0"/>
            </a:br>
            <a:r>
              <a:rPr lang="en-US" dirty="0" smtClean="0"/>
              <a:t>service.</a:t>
            </a:r>
            <a:endParaRPr lang="en-US" dirty="0"/>
          </a:p>
          <a:p>
            <a:r>
              <a:rPr lang="en-US" dirty="0" smtClean="0"/>
              <a:t>lots </a:t>
            </a:r>
            <a:r>
              <a:rPr lang="en-US" dirty="0"/>
              <a:t>of communication in distributed systems look like that, </a:t>
            </a:r>
            <a:br>
              <a:rPr lang="en-US" dirty="0"/>
            </a:br>
            <a:r>
              <a:rPr lang="en-US" dirty="0"/>
              <a:t>but not all. </a:t>
            </a:r>
            <a:endParaRPr lang="en-US" dirty="0" smtClean="0"/>
          </a:p>
          <a:p>
            <a:r>
              <a:rPr lang="en-US" dirty="0" err="1" smtClean="0"/>
              <a:t>netty</a:t>
            </a:r>
            <a:r>
              <a:rPr lang="en-US" dirty="0" smtClean="0"/>
              <a:t> </a:t>
            </a:r>
            <a:r>
              <a:rPr lang="en-US" dirty="0" err="1" smtClean="0"/>
              <a:t>aio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8FDA-7C6F-4B29-BA8C-CC1791861FCE}" type="datetime1">
              <a:rPr lang="en-US" altLang="zh-CN" smtClean="0"/>
              <a:t>2/29/2020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99" y="1490570"/>
            <a:ext cx="6040345" cy="318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75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communication models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8FDA-7C6F-4B29-BA8C-CC1791861FCE}" type="datetime1">
              <a:rPr lang="en-US" altLang="zh-CN" smtClean="0"/>
              <a:t>2/29/2020</a:t>
            </a:fld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33472"/>
            <a:ext cx="5167563" cy="376671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866" y="1668379"/>
            <a:ext cx="5289222" cy="393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84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socket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7571" y="1393224"/>
            <a:ext cx="4303005" cy="4963126"/>
          </a:xfrm>
        </p:spPr>
        <p:txBody>
          <a:bodyPr>
            <a:normAutofit/>
          </a:bodyPr>
          <a:lstStyle/>
          <a:p>
            <a:r>
              <a:rPr lang="en-US" dirty="0" smtClean="0"/>
              <a:t>Many issues:</a:t>
            </a:r>
          </a:p>
          <a:p>
            <a:pPr lvl="1"/>
            <a:r>
              <a:rPr lang="en-US" dirty="0" smtClean="0"/>
              <a:t>lots of ugly boiler plate</a:t>
            </a:r>
          </a:p>
          <a:p>
            <a:pPr lvl="1"/>
            <a:r>
              <a:rPr lang="en-US" dirty="0" smtClean="0"/>
              <a:t>bug prone</a:t>
            </a:r>
          </a:p>
          <a:p>
            <a:pPr lvl="1"/>
            <a:r>
              <a:rPr lang="en-US" dirty="0" smtClean="0"/>
              <a:t>portability details are easy to</a:t>
            </a:r>
            <a:r>
              <a:rPr lang="en-US" dirty="0"/>
              <a:t>	</a:t>
            </a:r>
            <a:r>
              <a:rPr lang="en-US" dirty="0" smtClean="0"/>
              <a:t>miss</a:t>
            </a:r>
          </a:p>
          <a:p>
            <a:pPr lvl="1"/>
            <a:r>
              <a:rPr lang="en-US" dirty="0" smtClean="0"/>
              <a:t>hard to understand and hard to</a:t>
            </a:r>
            <a:r>
              <a:rPr lang="en-US" dirty="0"/>
              <a:t>	</a:t>
            </a:r>
            <a:r>
              <a:rPr lang="en-US" dirty="0" smtClean="0"/>
              <a:t>maintain</a:t>
            </a:r>
          </a:p>
          <a:p>
            <a:pPr lvl="1"/>
            <a:r>
              <a:rPr lang="en-US" dirty="0" smtClean="0"/>
              <a:t>hard to</a:t>
            </a:r>
            <a:r>
              <a:rPr lang="en-US" dirty="0"/>
              <a:t>	</a:t>
            </a:r>
            <a:r>
              <a:rPr lang="en-US" dirty="0" smtClean="0"/>
              <a:t>evolve protocol</a:t>
            </a:r>
          </a:p>
          <a:p>
            <a:pPr lvl="1"/>
            <a:r>
              <a:rPr lang="en-US" dirty="0" smtClean="0"/>
              <a:t>vulnerability prone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8FDA-7C6F-4B29-BA8C-CC1791861FCE}" type="datetime1">
              <a:rPr lang="en-US" altLang="zh-CN" smtClean="0"/>
              <a:t>2/29/2020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1" y="1944179"/>
            <a:ext cx="7572393" cy="347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69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communication models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8FDA-7C6F-4B29-BA8C-CC1791861FCE}" type="datetime1">
              <a:rPr lang="en-US" altLang="zh-CN" smtClean="0"/>
              <a:t>2/29/2020</a:t>
            </a:fld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212" y="1784037"/>
            <a:ext cx="7120188" cy="398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63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find a list of most popular and widely used communication library</a:t>
            </a:r>
          </a:p>
          <a:p>
            <a:pPr lvl="1"/>
            <a:r>
              <a:rPr lang="en-US" dirty="0" smtClean="0"/>
              <a:t>Can be either specific or general.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8FDA-7C6F-4B29-BA8C-CC1791861FCE}" type="datetime1">
              <a:rPr lang="en-US" altLang="zh-CN" smtClean="0"/>
              <a:t>2/29/2020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2390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24630" y="1038630"/>
            <a:ext cx="9942594" cy="2000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Distributed Systems</a:t>
            </a:r>
          </a:p>
          <a:p>
            <a:pPr algn="ctr"/>
            <a:endParaRPr lang="en-US" altLang="zh-C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r>
              <a:rPr lang="en-US" altLang="zh-C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Lecture 1 – Communication &amp; RPC</a:t>
            </a:r>
            <a:endParaRPr lang="en-US" altLang="zh-C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361288" y="3744889"/>
            <a:ext cx="1469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latin typeface="Gill Sans MT" panose="020B0502020104020203" pitchFamily="34" charset="0"/>
                <a:ea typeface="华文新魏" panose="02010800040101010101" pitchFamily="2" charset="-122"/>
              </a:rPr>
              <a:t>Q &amp; A!</a:t>
            </a:r>
            <a:endParaRPr lang="en-US" altLang="zh-CN" sz="3200" dirty="0" smtClean="0">
              <a:latin typeface="Gill Sans MT" panose="020B0502020104020203" pitchFamily="34" charset="0"/>
              <a:ea typeface="华文新魏" panose="020108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230" y="4602816"/>
            <a:ext cx="5429360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8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Remote procedure call (RPC</a:t>
            </a:r>
            <a:r>
              <a:rPr lang="en-US" dirty="0"/>
              <a:t>)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RPC’s goal is to make distributed programming look like as much as possible like normal programming.</a:t>
            </a:r>
          </a:p>
          <a:p>
            <a:r>
              <a:rPr lang="en-US" dirty="0" smtClean="0"/>
              <a:t>Proposed by </a:t>
            </a:r>
            <a:r>
              <a:rPr lang="en-US" dirty="0" err="1" smtClean="0"/>
              <a:t>Birrell</a:t>
            </a:r>
            <a:r>
              <a:rPr lang="en-US" dirty="0" smtClean="0"/>
              <a:t> &amp; Nelson in </a:t>
            </a:r>
            <a:r>
              <a:rPr lang="en-US" dirty="0" smtClean="0">
                <a:solidFill>
                  <a:srgbClr val="FF0000"/>
                </a:solidFill>
              </a:rPr>
              <a:t>1984</a:t>
            </a:r>
          </a:p>
          <a:p>
            <a:r>
              <a:rPr lang="en-US" dirty="0" smtClean="0"/>
              <a:t>RPC </a:t>
            </a:r>
            <a:r>
              <a:rPr lang="en-US" dirty="0"/>
              <a:t>transparency </a:t>
            </a:r>
            <a:endParaRPr lang="en-US" dirty="0" smtClean="0"/>
          </a:p>
          <a:p>
            <a:pPr lvl="1"/>
            <a:r>
              <a:rPr lang="en-US" dirty="0" smtClean="0"/>
              <a:t>Preserve </a:t>
            </a:r>
            <a:r>
              <a:rPr lang="en-US" dirty="0"/>
              <a:t>original client </a:t>
            </a:r>
            <a:r>
              <a:rPr lang="en-US" dirty="0" smtClean="0"/>
              <a:t>code</a:t>
            </a:r>
          </a:p>
          <a:p>
            <a:pPr lvl="1"/>
            <a:r>
              <a:rPr lang="en-US" dirty="0" smtClean="0"/>
              <a:t>Preserve </a:t>
            </a:r>
            <a:r>
              <a:rPr lang="en-US" dirty="0"/>
              <a:t>original server </a:t>
            </a:r>
            <a:r>
              <a:rPr lang="en-US" dirty="0" smtClean="0"/>
              <a:t>code</a:t>
            </a:r>
          </a:p>
          <a:p>
            <a:pPr lvl="1"/>
            <a:r>
              <a:rPr lang="en-US" dirty="0" smtClean="0"/>
              <a:t>RPC </a:t>
            </a:r>
            <a:r>
              <a:rPr lang="en-US" dirty="0"/>
              <a:t>glues client/server together w/o changing behavior  </a:t>
            </a:r>
            <a:endParaRPr lang="en-US" dirty="0" smtClean="0"/>
          </a:p>
          <a:p>
            <a:pPr lvl="1"/>
            <a:r>
              <a:rPr lang="en-US" dirty="0" smtClean="0"/>
              <a:t>Programmer </a:t>
            </a:r>
            <a:r>
              <a:rPr lang="en-US" dirty="0"/>
              <a:t>doesn't have to think about network  </a:t>
            </a: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67B6-3881-4B42-8929-4D791A346135}" type="datetime1">
              <a:rPr lang="en-US" altLang="zh-CN" smtClean="0"/>
              <a:t>2/29/2020</a:t>
            </a:fld>
            <a:endParaRPr lang="zh-CN" altLang="en-US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9203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Remote procedure call (RPC</a:t>
            </a:r>
            <a:r>
              <a:rPr lang="en-US" dirty="0"/>
              <a:t>)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request from the client</a:t>
            </a:r>
            <a:r>
              <a:rPr lang="en-US" dirty="0"/>
              <a:t>	</a:t>
            </a:r>
            <a:r>
              <a:rPr lang="en-US" dirty="0" smtClean="0"/>
              <a:t>to execute a function on the server.</a:t>
            </a:r>
          </a:p>
          <a:p>
            <a:pPr lvl="1"/>
            <a:r>
              <a:rPr lang="en-US" dirty="0" smtClean="0"/>
              <a:t>To the client, looks like a procedure call</a:t>
            </a:r>
          </a:p>
          <a:p>
            <a:pPr lvl="1"/>
            <a:r>
              <a:rPr lang="en-US" dirty="0" smtClean="0"/>
              <a:t>To the server, looks</a:t>
            </a:r>
            <a:r>
              <a:rPr lang="en-US" dirty="0"/>
              <a:t>	</a:t>
            </a:r>
            <a:r>
              <a:rPr lang="en-US" dirty="0" smtClean="0"/>
              <a:t>like an implementation of a procedure call</a:t>
            </a:r>
          </a:p>
          <a:p>
            <a:r>
              <a:rPr lang="en-US" dirty="0" smtClean="0"/>
              <a:t>Implement RPC through request-response protocol</a:t>
            </a:r>
          </a:p>
          <a:p>
            <a:pPr lvl="1"/>
            <a:r>
              <a:rPr lang="en-US" dirty="0" smtClean="0"/>
              <a:t>Procedure call generates network request to server</a:t>
            </a:r>
          </a:p>
          <a:p>
            <a:pPr lvl="1"/>
            <a:r>
              <a:rPr lang="en-US" dirty="0" smtClean="0"/>
              <a:t>Server return generates response</a:t>
            </a:r>
            <a:endParaRPr lang="en-US" dirty="0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67B6-3881-4B42-8929-4D791A346135}" type="datetime1">
              <a:rPr lang="en-US" altLang="zh-CN" smtClean="0"/>
              <a:t>2/29/2020</a:t>
            </a:fld>
            <a:endParaRPr lang="zh-CN" altLang="en-US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340" y="4517950"/>
            <a:ext cx="6033933" cy="17955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29" y="4636571"/>
            <a:ext cx="2451202" cy="12099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3401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RPC software structure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8FDA-7C6F-4B29-BA8C-CC1791861FCE}" type="datetime1">
              <a:rPr lang="en-US" altLang="zh-CN" smtClean="0"/>
              <a:t>2/29/2020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90" y="1423978"/>
            <a:ext cx="10187616" cy="421665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42361" y="5816906"/>
            <a:ext cx="7447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www.birrell.org/andrew/papers/ImplementingRPC.pdf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</a:t>
            </a:r>
            <a:r>
              <a:rPr lang="en-US" dirty="0">
                <a:hlinkClick r:id="rId4"/>
              </a:rPr>
              <a:t>http://www.cs.cornell.edu/courses/cs614/1999sp/notes97/implrpc.html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439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RPC’s problems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latency</a:t>
            </a:r>
          </a:p>
          <a:p>
            <a:pPr lvl="1"/>
            <a:r>
              <a:rPr lang="en-US" dirty="0" smtClean="0"/>
              <a:t>LPC is fast, RPC can be really expensive (esp. if it goes over WAN, but not only)</a:t>
            </a:r>
          </a:p>
          <a:p>
            <a:r>
              <a:rPr lang="en-US" dirty="0" smtClean="0"/>
              <a:t>State-of-the-art solutions</a:t>
            </a:r>
          </a:p>
          <a:p>
            <a:pPr lvl="1"/>
            <a:r>
              <a:rPr lang="en-US" dirty="0"/>
              <a:t>Datacenter RPCs can be General and </a:t>
            </a:r>
            <a:r>
              <a:rPr lang="en-US" dirty="0" smtClean="0"/>
              <a:t>Fast (</a:t>
            </a:r>
            <a:r>
              <a:rPr lang="en-US" dirty="0" err="1" smtClean="0"/>
              <a:t>erpc</a:t>
            </a:r>
            <a:r>
              <a:rPr lang="en-US" dirty="0" smtClean="0"/>
              <a:t>, nsdi’19)</a:t>
            </a:r>
            <a:endParaRPr lang="en-US" dirty="0"/>
          </a:p>
          <a:p>
            <a:pPr lvl="2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://www.usenix.org/conference/nsdi19/presentation/kalia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8FDA-7C6F-4B29-BA8C-CC1791861FCE}" type="datetime1">
              <a:rPr lang="en-US" altLang="zh-CN" smtClean="0"/>
              <a:t>2/29/2020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7118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RPC’s problems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Pointer transfers 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ocal address space isn’t shared with remote process. </a:t>
            </a:r>
          </a:p>
          <a:p>
            <a:pPr lvl="1"/>
            <a:r>
              <a:rPr lang="en-US" dirty="0" smtClean="0"/>
              <a:t>The programmer/RPC library has to make a decision of whether to follow pointers and serialize in depth, or to execute that information.</a:t>
            </a:r>
          </a:p>
          <a:p>
            <a:r>
              <a:rPr lang="en-US" dirty="0" smtClean="0"/>
              <a:t>Typically, an “interface definition language” (IDL) avoids this problem by requiring one to specify one’s messages/data structures to avoid pointer confusion.</a:t>
            </a:r>
          </a:p>
          <a:p>
            <a:pPr lvl="1"/>
            <a:r>
              <a:rPr lang="en-US" dirty="0" smtClean="0"/>
              <a:t>E.g.,: </a:t>
            </a:r>
            <a:r>
              <a:rPr lang="en-US" dirty="0" err="1" smtClean="0"/>
              <a:t>protobuf</a:t>
            </a:r>
            <a:r>
              <a:rPr lang="en-US" dirty="0"/>
              <a:t> </a:t>
            </a:r>
            <a:r>
              <a:rPr lang="en-US" dirty="0" smtClean="0"/>
              <a:t>by Google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8FDA-7C6F-4B29-BA8C-CC1791861FCE}" type="datetime1">
              <a:rPr lang="en-US" altLang="zh-CN" smtClean="0"/>
              <a:t>2/29/2020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6029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RPC’s problems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Failures </a:t>
            </a:r>
            <a:r>
              <a:rPr lang="en-US" dirty="0" smtClean="0"/>
              <a:t>in the middle (split mind)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happens if messages get dropped? 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if client crashes? 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if server crashes? 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if server crashes after performing op but before replying? 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if server appears to crash but is slow? 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if network partitions</a:t>
            </a:r>
            <a:r>
              <a:rPr lang="en-US" dirty="0" smtClean="0"/>
              <a:t>?</a:t>
            </a:r>
          </a:p>
          <a:p>
            <a:r>
              <a:rPr lang="en-US" dirty="0"/>
              <a:t>Transparency breaks here</a:t>
            </a:r>
          </a:p>
          <a:p>
            <a:pPr lvl="1"/>
            <a:r>
              <a:rPr lang="en-US" dirty="0" smtClean="0"/>
              <a:t>Applications </a:t>
            </a:r>
            <a:r>
              <a:rPr lang="en-US" dirty="0"/>
              <a:t>should be prepared to deal with </a:t>
            </a:r>
            <a:r>
              <a:rPr lang="en-US" dirty="0" smtClean="0"/>
              <a:t>RPC failure.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8FDA-7C6F-4B29-BA8C-CC1791861FCE}" type="datetime1">
              <a:rPr lang="en-US" altLang="zh-CN" smtClean="0"/>
              <a:t>2/29/2020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920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RPC semantics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At-least-once</a:t>
            </a:r>
            <a:r>
              <a:rPr lang="en-US" dirty="0"/>
              <a:t>: the RPC call, once issued by the client, is executed eventually at least once, but </a:t>
            </a:r>
            <a:r>
              <a:rPr lang="en-US" dirty="0" smtClean="0"/>
              <a:t>possibly </a:t>
            </a:r>
            <a:r>
              <a:rPr lang="en-US" dirty="0"/>
              <a:t>multiple times. This semantic is the easiest </a:t>
            </a:r>
            <a:r>
              <a:rPr lang="en-US" dirty="0" smtClean="0"/>
              <a:t>to implement </a:t>
            </a:r>
            <a:r>
              <a:rPr lang="en-US" dirty="0"/>
              <a:t>but raises issues.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If no side effects</a:t>
            </a:r>
          </a:p>
          <a:p>
            <a:pPr lvl="1"/>
            <a:r>
              <a:rPr lang="en-US" dirty="0" smtClean="0"/>
              <a:t>read-only operations (or idempotent ops)</a:t>
            </a:r>
          </a:p>
          <a:p>
            <a:r>
              <a:rPr lang="en-US" dirty="0" smtClean="0"/>
              <a:t>However, </a:t>
            </a:r>
            <a:r>
              <a:rPr lang="en-US" dirty="0"/>
              <a:t>problematic for other types of </a:t>
            </a:r>
            <a:r>
              <a:rPr lang="en-US" dirty="0" smtClean="0"/>
              <a:t>requests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</a:t>
            </a:r>
            <a:r>
              <a:rPr lang="en-US" dirty="0"/>
              <a:t>., ATM example, purchasing </a:t>
            </a:r>
            <a:r>
              <a:rPr lang="en-US" dirty="0" smtClean="0"/>
              <a:t>an item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8FDA-7C6F-4B29-BA8C-CC1791861FCE}" type="datetime1">
              <a:rPr lang="en-US" altLang="zh-CN" smtClean="0"/>
              <a:t>2/29/2020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48084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华康俪金黑W8(P)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7348</TotalTime>
  <Words>719</Words>
  <Application>Microsoft Office PowerPoint</Application>
  <PresentationFormat>宽屏</PresentationFormat>
  <Paragraphs>158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华康俪金黑W8(P)</vt:lpstr>
      <vt:lpstr>华文新魏</vt:lpstr>
      <vt:lpstr>宋体</vt:lpstr>
      <vt:lpstr>微软雅黑</vt:lpstr>
      <vt:lpstr>Arial</vt:lpstr>
      <vt:lpstr>Calibri</vt:lpstr>
      <vt:lpstr>Gill Sans MT</vt:lpstr>
      <vt:lpstr>Times New Roman</vt:lpstr>
      <vt:lpstr>Office 主题</vt:lpstr>
      <vt:lpstr>PowerPoint 演示文稿</vt:lpstr>
      <vt:lpstr>Using socket</vt:lpstr>
      <vt:lpstr>Remote procedure call (RPC)</vt:lpstr>
      <vt:lpstr>Remote procedure call (RPC)</vt:lpstr>
      <vt:lpstr>RPC software structure</vt:lpstr>
      <vt:lpstr>RPC’s problems</vt:lpstr>
      <vt:lpstr>RPC’s problems</vt:lpstr>
      <vt:lpstr>RPC’s problems</vt:lpstr>
      <vt:lpstr>RPC semantics</vt:lpstr>
      <vt:lpstr>RPC semantics</vt:lpstr>
      <vt:lpstr>RPC semantics - At-most-once</vt:lpstr>
      <vt:lpstr>RPC semantics - At-most-once</vt:lpstr>
      <vt:lpstr>RPC semantics - At-most-once</vt:lpstr>
      <vt:lpstr>RPC semantics</vt:lpstr>
      <vt:lpstr>Programming with RPC</vt:lpstr>
      <vt:lpstr>Interface Definition Language</vt:lpstr>
      <vt:lpstr>RPC compiler</vt:lpstr>
      <vt:lpstr>Other communication models</vt:lpstr>
      <vt:lpstr>Other communication models</vt:lpstr>
      <vt:lpstr>Other communication models</vt:lpstr>
      <vt:lpstr>Homework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Cheng Li</dc:creator>
  <cp:lastModifiedBy>li cheng</cp:lastModifiedBy>
  <cp:revision>655</cp:revision>
  <cp:lastPrinted>2018-07-10T14:59:54Z</cp:lastPrinted>
  <dcterms:created xsi:type="dcterms:W3CDTF">2013-05-07T11:05:13Z</dcterms:created>
  <dcterms:modified xsi:type="dcterms:W3CDTF">2020-02-29T14:48:27Z</dcterms:modified>
</cp:coreProperties>
</file>