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483" r:id="rId3"/>
    <p:sldId id="484" r:id="rId5"/>
    <p:sldId id="487" r:id="rId6"/>
    <p:sldId id="486" r:id="rId7"/>
    <p:sldId id="488" r:id="rId8"/>
    <p:sldId id="513" r:id="rId9"/>
    <p:sldId id="512" r:id="rId10"/>
    <p:sldId id="496" r:id="rId11"/>
    <p:sldId id="489" r:id="rId12"/>
    <p:sldId id="494" r:id="rId13"/>
    <p:sldId id="497" r:id="rId14"/>
    <p:sldId id="509" r:id="rId15"/>
    <p:sldId id="546" r:id="rId16"/>
    <p:sldId id="532" r:id="rId17"/>
    <p:sldId id="533" r:id="rId18"/>
    <p:sldId id="547" r:id="rId19"/>
    <p:sldId id="548" r:id="rId20"/>
    <p:sldId id="500" r:id="rId21"/>
    <p:sldId id="491" r:id="rId22"/>
    <p:sldId id="510" r:id="rId23"/>
    <p:sldId id="511" r:id="rId24"/>
    <p:sldId id="492" r:id="rId25"/>
    <p:sldId id="501" r:id="rId26"/>
    <p:sldId id="499" r:id="rId27"/>
    <p:sldId id="502" r:id="rId28"/>
    <p:sldId id="495" r:id="rId29"/>
    <p:sldId id="531" r:id="rId30"/>
    <p:sldId id="485" r:id="rId31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99FF"/>
    <a:srgbClr val="A38ACB"/>
    <a:srgbClr val="0066FF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514" autoAdjust="0"/>
  </p:normalViewPr>
  <p:slideViewPr>
    <p:cSldViewPr snapToGrid="0" showGuides="1">
      <p:cViewPr>
        <p:scale>
          <a:sx n="77" d="100"/>
          <a:sy n="77" d="100"/>
        </p:scale>
        <p:origin x="232" y="-452"/>
      </p:cViewPr>
      <p:guideLst>
        <p:guide orient="horz" pos="23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各位同学大家好，这学期将继续由我带着大家一起，来开展</a:t>
            </a:r>
            <a:r>
              <a:rPr lang="en-US" altLang="zh-CN" dirty="0" smtClean="0"/>
              <a:t>reading group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总体上，上学期大家表现都很好；我们进一步评选出最好的几个报告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上学期</a:t>
            </a:r>
            <a:r>
              <a:rPr lang="en-US" altLang="zh-CN"/>
              <a:t>FAST’21</a:t>
            </a:r>
            <a:r>
              <a:rPr lang="zh-CN" altLang="en-US"/>
              <a:t>和</a:t>
            </a:r>
            <a:r>
              <a:rPr lang="en-US" altLang="zh-CN"/>
              <a:t>OSDI’20</a:t>
            </a:r>
            <a:r>
              <a:rPr lang="zh-CN" altLang="en-US"/>
              <a:t>的</a:t>
            </a:r>
            <a:r>
              <a:rPr lang="en-US" altLang="zh-CN"/>
              <a:t>paper</a:t>
            </a:r>
            <a:r>
              <a:rPr lang="zh-CN" altLang="en-US"/>
              <a:t>居多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剑桥大学 克沙夫。三遍循序渐进，第一遍，掌握大概（题目、摘要、简介、整体架构等）；第二遍，掌握内容（整个</a:t>
            </a:r>
            <a:r>
              <a:rPr lang="en-US" altLang="zh-CN"/>
              <a:t>paper</a:t>
            </a:r>
            <a:r>
              <a:rPr lang="zh-CN" altLang="en-US"/>
              <a:t>解决的问题、使用的</a:t>
            </a:r>
            <a:r>
              <a:rPr lang="en-US" altLang="zh-CN"/>
              <a:t>technique</a:t>
            </a:r>
            <a:r>
              <a:rPr lang="zh-CN" altLang="en-US"/>
              <a:t>、做的实验搞清楚了）；第三遍，理解细节，从你自己的角度去思考、复述整个</a:t>
            </a:r>
            <a:r>
              <a:rPr lang="en-US" altLang="zh-CN"/>
              <a:t>paper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SOSP</a:t>
            </a:r>
            <a:r>
              <a:rPr lang="zh-CN" altLang="en-US"/>
              <a:t>后面再看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讨论的目标是深度理解一篇</a:t>
            </a:r>
            <a:r>
              <a:rPr lang="en-US" altLang="zh-CN"/>
              <a:t>paper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动画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提前排练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认真读一下作者的</a:t>
            </a:r>
            <a:r>
              <a:rPr lang="en-US" altLang="zh-CN"/>
              <a:t>slides</a:t>
            </a:r>
            <a:r>
              <a:rPr lang="zh-CN" altLang="en-US"/>
              <a:t>；OSDI 2021：SJTU-IPADS云笔记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Azure SQL sharding/scaling out/scaling up</a:t>
            </a:r>
            <a:r>
              <a:rPr lang="zh-CN" altLang="en-US"/>
              <a:t>怎么做：https://docs.microsoft.com/en-us/azure/azure-sql/database/elastic-scale-introduction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pages.cs.wisc.edu/~markhill/conference-talk.html" TargetMode="External"/><Relationship Id="rId1" Type="http://schemas.openxmlformats.org/officeDocument/2006/relationships/hyperlink" Target="https://people.eecs.berkeley.edu/~jrs/speaking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://210.45.114.146/wiki/doku.php?id=public:rg:readinggrou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s.technion.ac.il/~dan/index_sysvenues_deadline.html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eurosys2019.org/program/accepted-papers/" TargetMode="External"/><Relationship Id="rId3" Type="http://schemas.openxmlformats.org/officeDocument/2006/relationships/hyperlink" Target="https://www.usenix.org/conference/nsdi20/glance" TargetMode="External"/><Relationship Id="rId2" Type="http://schemas.openxmlformats.org/officeDocument/2006/relationships/hyperlink" Target="https://sosp19.rcs.uwaterloo.ca/program.html" TargetMode="External"/><Relationship Id="rId1" Type="http://schemas.openxmlformats.org/officeDocument/2006/relationships/hyperlink" Target="https://www.usenix.org/conference/fast20/gl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3097" y="3249129"/>
            <a:ext cx="1865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Fall 2021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5552">
        <p:fade/>
      </p:transition>
    </mc:Choice>
    <mc:Fallback>
      <p:transition advTm="5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format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focus: </a:t>
            </a:r>
            <a:r>
              <a:rPr lang="en-US" b="1" dirty="0">
                <a:solidFill>
                  <a:srgbClr val="FF0000"/>
                </a:solidFill>
              </a:rPr>
              <a:t>understanding the paper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problem?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challenges?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are state-of-the-arts, and their deficiencies?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key insights/techniques?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Lessons learned from experiments?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Whole discussion: 1 hour, presentation: </a:t>
            </a:r>
            <a:r>
              <a:rPr lang="en-US" b="1" dirty="0" smtClean="0">
                <a:solidFill>
                  <a:srgbClr val="FF0000"/>
                </a:solidFill>
              </a:rPr>
              <a:t>around </a:t>
            </a:r>
            <a:r>
              <a:rPr lang="en-US" b="1" smtClean="0">
                <a:solidFill>
                  <a:srgbClr val="FF0000"/>
                </a:solidFill>
              </a:rPr>
              <a:t>35 minutes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74750" y="1740535"/>
            <a:ext cx="6696000" cy="18726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Presentation tips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ym typeface="+mn-ea"/>
              </a:rPr>
              <a:t>Two students present a single paper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Please make around </a:t>
            </a:r>
            <a:r>
              <a:rPr lang="en-US" b="1" dirty="0" smtClean="0">
                <a:solidFill>
                  <a:srgbClr val="FF0000"/>
                </a:solidFill>
              </a:rPr>
              <a:t>35 slides</a:t>
            </a:r>
            <a:r>
              <a:rPr lang="en-US" dirty="0" smtClean="0"/>
              <a:t>!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Too much text </a:t>
            </a:r>
            <a:r>
              <a:rPr lang="en-US" dirty="0" smtClean="0">
                <a:sym typeface="Wingdings" panose="05000000000000000000" charset="0"/>
              </a:rPr>
              <a:t>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Copy paste figures </a:t>
            </a:r>
            <a:r>
              <a:rPr lang="en-US" dirty="0" smtClean="0">
                <a:sym typeface="Wingdings" panose="05000000000000000000" charset="0"/>
              </a:rPr>
              <a:t>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Animations </a:t>
            </a:r>
            <a:r>
              <a:rPr lang="en-US" dirty="0" smtClean="0">
                <a:sym typeface="Wingdings" panose="05000000000000000000" charset="0"/>
              </a:rPr>
              <a:t>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Transitions between slides </a:t>
            </a:r>
            <a:r>
              <a:rPr lang="en-US" dirty="0" smtClean="0">
                <a:sym typeface="Wingdings" panose="05000000000000000000" charset="0"/>
              </a:rPr>
              <a:t></a:t>
            </a:r>
            <a:endParaRPr lang="en-US" dirty="0" smtClean="0">
              <a:sym typeface="Wingdings" panose="05000000000000000000" charset="0"/>
            </a:endParaRP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One slide: 1 - 2 minutes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Please do rehearsals offline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ym typeface="+mn-ea"/>
              </a:rPr>
              <a:t>Higher requirements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340350"/>
          </a:xfrm>
        </p:spPr>
        <p:txBody>
          <a:bodyPr>
            <a:normAutofit lnSpcReduction="20000"/>
          </a:bodyPr>
          <a:p>
            <a:pPr>
              <a:lnSpc>
                <a:spcPct val="100000"/>
              </a:lnSpc>
            </a:pPr>
            <a:r>
              <a:rPr lang="en-US" altLang="zh-CN"/>
              <a:t>Relate one work to the series of works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/>
              <a:t>E.g., Saurabh Kadekodi, et al., "</a:t>
            </a:r>
            <a:r>
              <a:rPr lang="en-US" altLang="zh-CN" sz="2400" b="1">
                <a:solidFill>
                  <a:srgbClr val="FF0000"/>
                </a:solidFill>
              </a:rPr>
              <a:t>Pacemaker</a:t>
            </a:r>
            <a:r>
              <a:rPr lang="en-US" altLang="zh-CN" sz="2400"/>
              <a:t>: avoiding </a:t>
            </a:r>
            <a:r>
              <a:rPr lang="en-US" altLang="zh-CN" sz="2400" b="1">
                <a:solidFill>
                  <a:srgbClr val="FF0000"/>
                </a:solidFill>
              </a:rPr>
              <a:t>HeART</a:t>
            </a:r>
            <a:r>
              <a:rPr lang="en-US" altLang="zh-CN" sz="2400"/>
              <a:t> attacks in storage clusters with </a:t>
            </a:r>
            <a:r>
              <a:rPr lang="en-US" altLang="zh-CN" sz="2400" b="1">
                <a:solidFill>
                  <a:srgbClr val="00B050"/>
                </a:solidFill>
              </a:rPr>
              <a:t>disk-adaptive redundancy</a:t>
            </a:r>
            <a:r>
              <a:rPr lang="en-US" altLang="zh-CN" sz="2400"/>
              <a:t>", OSDI'20</a:t>
            </a:r>
            <a:endParaRPr lang="en-US" altLang="zh-CN" sz="2400"/>
          </a:p>
          <a:p>
            <a:pPr>
              <a:lnSpc>
                <a:spcPct val="100000"/>
              </a:lnSpc>
            </a:pPr>
            <a:endParaRPr lang="en-US" altLang="zh-CN" sz="2400"/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>
                <a:sym typeface="+mn-ea"/>
              </a:rPr>
              <a:t>Saurabh Kadekodi, et al., "Cluster storage systems gotta have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HeART</a:t>
            </a:r>
            <a:r>
              <a:rPr lang="en-US" altLang="zh-CN" sz="2400">
                <a:sym typeface="+mn-ea"/>
              </a:rPr>
              <a:t>: improving storage efficiency by exploiting disk-reliability heterogeneity", FAST'19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"Access-optimal Linear MDS 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Convertible Codes</a:t>
            </a:r>
            <a:r>
              <a:rPr lang="en-US" altLang="zh-CN" sz="2400">
                <a:sym typeface="+mn-ea"/>
              </a:rPr>
              <a:t> for All Parameters", ISIT'20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Convertible Codes</a:t>
            </a:r>
            <a:r>
              <a:rPr lang="en-US" altLang="zh-CN" sz="2400">
                <a:sym typeface="+mn-ea"/>
              </a:rPr>
              <a:t>: New Class of Codes for Efficient Conversion of Coded Data in Distributed Storage", ITCS'20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"Bandwidth Cost of 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Code Conversions</a:t>
            </a:r>
            <a:r>
              <a:rPr lang="en-US" altLang="zh-CN" sz="2400">
                <a:sym typeface="+mn-ea"/>
              </a:rPr>
              <a:t> in Distributed Storage: Fundamental Limits and Optimal Constructions", arXiv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cxnSp>
        <p:nvCxnSpPr>
          <p:cNvPr id="6" name="曲线连接符 5"/>
          <p:cNvCxnSpPr/>
          <p:nvPr/>
        </p:nvCxnSpPr>
        <p:spPr>
          <a:xfrm rot="5400000" flipV="1">
            <a:off x="8272780" y="2533015"/>
            <a:ext cx="793750" cy="793750"/>
          </a:xfrm>
          <a:prstGeom prst="curvedConnector3">
            <a:avLst>
              <a:gd name="adj1" fmla="val 50080"/>
            </a:avLst>
          </a:prstGeom>
          <a:ln w="127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曲线连接符 6"/>
          <p:cNvCxnSpPr/>
          <p:nvPr/>
        </p:nvCxnSpPr>
        <p:spPr>
          <a:xfrm>
            <a:off x="5382260" y="2783205"/>
            <a:ext cx="2598420" cy="1235075"/>
          </a:xfrm>
          <a:prstGeom prst="curvedConnector3">
            <a:avLst>
              <a:gd name="adj1" fmla="val 50024"/>
            </a:avLst>
          </a:prstGeom>
          <a:ln w="12700">
            <a:solidFill>
              <a:srgbClr val="00B05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ym typeface="+mn-ea"/>
              </a:rPr>
              <a:t>Higher requirements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763905"/>
          </a:xfrm>
        </p:spPr>
        <p:txBody>
          <a:bodyPr>
            <a:normAutofit lnSpcReduction="20000"/>
          </a:bodyPr>
          <a:p>
            <a:pPr>
              <a:lnSpc>
                <a:spcPct val="100000"/>
              </a:lnSpc>
            </a:pPr>
            <a:r>
              <a:rPr lang="en-US" altLang="zh-CN"/>
              <a:t>Tell a complete story based on the series of works</a:t>
            </a:r>
            <a:endParaRPr lang="zh-CN" altLang="en-US"/>
          </a:p>
          <a:p>
            <a:endParaRPr lang="en-US" altLang="zh-CN" sz="2400"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2550160" y="1733550"/>
            <a:ext cx="7092000" cy="68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Gill Sans MT" panose="020B0502020104020203" pitchFamily="34" charset="0"/>
              </a:rPr>
              <a:t>Yuchong Hu, Wide Stripe Erasure Coding</a:t>
            </a:r>
            <a:endParaRPr lang="en-US" altLang="zh-CN" sz="2800" b="1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2300" y="2617470"/>
            <a:ext cx="10908000" cy="1008000"/>
          </a:xfrm>
          <a:prstGeom prst="round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i="1">
                <a:solidFill>
                  <a:schemeClr val="tx1"/>
                </a:solidFill>
                <a:latin typeface="Gill Sans MT" panose="020B0502020104020203" pitchFamily="34" charset="0"/>
              </a:rPr>
              <a:t>① Wide stripe code construction and repair problem: </a:t>
            </a:r>
            <a:endParaRPr lang="en-US" altLang="zh-CN" sz="2600" i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tx1"/>
                </a:solidFill>
                <a:latin typeface="Gill Sans MT" panose="020B0502020104020203" pitchFamily="34" charset="0"/>
              </a:rPr>
              <a:t>Exploiting Combined Locality for Wide-Stripe Erasure Coding in Distributed Storage, FAST’21</a:t>
            </a:r>
            <a:endParaRPr lang="en-US" altLang="zh-CN" sz="22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22300" y="3825240"/>
            <a:ext cx="10908000" cy="1296000"/>
          </a:xfrm>
          <a:prstGeom prst="round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i="1">
                <a:solidFill>
                  <a:schemeClr val="tx1"/>
                </a:solidFill>
                <a:latin typeface="Calibri" panose="020F0502020204030204" charset="0"/>
              </a:rPr>
              <a:t>②</a:t>
            </a:r>
            <a:r>
              <a:rPr lang="en-US" altLang="zh-CN" sz="2600" i="1">
                <a:solidFill>
                  <a:schemeClr val="tx1"/>
                </a:solidFill>
                <a:latin typeface="Gill Sans MT" panose="020B0502020104020203" pitchFamily="34" charset="0"/>
              </a:rPr>
              <a:t> Wide stripe scaling problem: </a:t>
            </a:r>
            <a:endParaRPr lang="en-US" altLang="zh-CN" sz="2600" i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tx1"/>
                </a:solidFill>
                <a:latin typeface="Gill Sans MT" panose="020B0502020104020203" pitchFamily="34" charset="0"/>
              </a:rPr>
              <a:t>StripeMerge: Efficient Wide-Stripe Generation for Large-Scale Erasure-Coded Storage, ICDCS’21</a:t>
            </a:r>
            <a:endParaRPr lang="en-US" altLang="zh-CN" sz="22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2300" y="5321300"/>
            <a:ext cx="10908000" cy="1008000"/>
          </a:xfrm>
          <a:prstGeom prst="round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600" i="1">
                <a:solidFill>
                  <a:schemeClr val="tx1"/>
                </a:solidFill>
                <a:latin typeface="Calibri" panose="020F0502020204030204" charset="0"/>
              </a:rPr>
              <a:t>③</a:t>
            </a:r>
            <a:r>
              <a:rPr lang="en-US" altLang="zh-CN" sz="2600" i="1">
                <a:solidFill>
                  <a:schemeClr val="tx1"/>
                </a:solidFill>
                <a:latin typeface="Gill Sans MT" panose="020B0502020104020203" pitchFamily="34" charset="0"/>
              </a:rPr>
              <a:t> Wide stripe parity update problem: </a:t>
            </a:r>
            <a:endParaRPr lang="en-US" altLang="zh-CN" sz="2600" i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tx1"/>
                </a:solidFill>
                <a:latin typeface="Gill Sans MT" panose="020B0502020104020203" pitchFamily="34" charset="0"/>
              </a:rPr>
              <a:t>LogECMem: Coupling Erasure-Coded In-memory Key-Value Stores with Parity Logging, SC’21</a:t>
            </a:r>
            <a:endParaRPr lang="en-US" altLang="zh-CN" sz="22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Enterprise developments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1262380"/>
            <a:ext cx="114935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Enterprise developments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128260"/>
            <a:ext cx="10515600" cy="845820"/>
          </a:xfrm>
        </p:spPr>
        <p:txBody>
          <a:bodyPr>
            <a:normAutofit lnSpcReduction="10000"/>
          </a:bodyPr>
          <a:p>
            <a:r>
              <a:rPr lang="en-US" altLang="zh-CN"/>
              <a:t>To know 'storage pool', 'object store', 'file store', 'block store', 'distributed hash', 'disaster tolerance', ...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435100"/>
            <a:ext cx="9359265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Tx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 smtClean="0"/>
          </a:p>
          <a:p>
            <a:pPr algn="l">
              <a:buClrTx/>
              <a:buSzTx/>
            </a:pPr>
            <a:r>
              <a:rPr lang="en-US" b="1" dirty="0" smtClean="0">
                <a:solidFill>
                  <a:schemeClr val="tx1"/>
                </a:solidFill>
              </a:rPr>
              <a:t>Lessons learned from last semester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‘Bad’ habits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Not clearly state the background, problem and challenges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Neglect state-of-the-arts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Put too much emphasis on the detailed techniques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Not clearly state the experimental setup and methodologies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Not think ‘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insights we can get from the paper</a:t>
            </a:r>
            <a:r>
              <a:rPr lang="en-US" altLang="zh-CN"/>
              <a:t>’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Lessons learned from last semester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Awards</a:t>
            </a:r>
            <a:endParaRPr lang="en-US" b="1" dirty="0" smtClean="0"/>
          </a:p>
          <a:p>
            <a:endParaRPr lang="en-US" dirty="0" smtClean="0"/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238"/>
            <a:ext cx="9144000" cy="1655762"/>
          </a:xfrm>
        </p:spPr>
        <p:txBody>
          <a:bodyPr anchor="t" anchorCtr="0">
            <a:normAutofit fontScale="70000"/>
          </a:bodyPr>
          <a:lstStyle/>
          <a:p>
            <a:endParaRPr lang="en-US" dirty="0" smtClean="0"/>
          </a:p>
          <a:p>
            <a:r>
              <a:rPr lang="en-US" sz="3600" b="1" smtClean="0">
                <a:solidFill>
                  <a:srgbClr val="FF0000"/>
                </a:solidFill>
              </a:rPr>
              <a:t>Jin Li, Chuqing Gao</a:t>
            </a:r>
            <a:endParaRPr lang="en-US" sz="3600" b="1" smtClean="0">
              <a:solidFill>
                <a:srgbClr val="FF0000"/>
              </a:solidFill>
            </a:endParaRPr>
          </a:p>
          <a:p>
            <a:r>
              <a:rPr lang="en-US" sz="3600" dirty="0"/>
              <a:t>May.05.2021,''D2FQ: Device-Direct Fair Queueing for NVMe SSDs'', FAST’21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to Reading Group</a:t>
            </a:r>
            <a:endParaRPr lang="en-US" b="1" dirty="0" smtClean="0"/>
          </a:p>
          <a:p>
            <a:endParaRPr lang="en-US" b="1" dirty="0" smtClean="0"/>
          </a:p>
          <a:p>
            <a:pPr algn="l">
              <a:buClrTx/>
              <a:buSzTx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Lessons learned from last semester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ransition advTm="126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b="1" smtClean="0">
                <a:solidFill>
                  <a:srgbClr val="FF0000"/>
                </a:solidFill>
              </a:rPr>
              <a:t>Jiaan Zhu, Chao Bi</a:t>
            </a:r>
            <a:endParaRPr lang="en-US" b="1" smtClean="0">
              <a:solidFill>
                <a:srgbClr val="FF0000"/>
              </a:solidFill>
            </a:endParaRPr>
          </a:p>
          <a:p>
            <a:r>
              <a:rPr lang="en-US" dirty="0"/>
              <a:t>Apr.14.2021,''The Storage Hierarchy is Not a Hierarchy:</a:t>
            </a:r>
            <a:endParaRPr lang="en-US" dirty="0"/>
          </a:p>
          <a:p>
            <a:r>
              <a:rPr lang="en-US" dirty="0"/>
              <a:t>Optimizing Caching on Modern Storage Devices with Orthus'', FAST’21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>
            <a:normAutofit fontScale="70000"/>
          </a:bodyPr>
          <a:lstStyle/>
          <a:p>
            <a:endParaRPr lang="en-US" dirty="0" smtClean="0"/>
          </a:p>
          <a:p>
            <a:r>
              <a:rPr lang="en-US" sz="3600" b="1" smtClean="0">
                <a:solidFill>
                  <a:srgbClr val="FF0000"/>
                </a:solidFill>
              </a:rPr>
              <a:t>Hao Chen, Chaoyi Ruan</a:t>
            </a:r>
            <a:endParaRPr lang="en-US" sz="3600" b="1" smtClean="0">
              <a:solidFill>
                <a:srgbClr val="FF0000"/>
              </a:solidFill>
            </a:endParaRPr>
          </a:p>
          <a:p>
            <a:r>
              <a:rPr lang="en-US" sz="3600" dirty="0"/>
              <a:t>Mar.10.2021,''Evolution of Development Priorities in Key-value Stores Serving Large-scale Applications: The RocksDB Experience'', FAST’21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Service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Jingze Huo</a:t>
            </a:r>
            <a:endParaRPr lang="en-US" sz="3600" b="1" dirty="0" err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Lessons learned from last semester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 smtClean="0"/>
              <a:t>Advices for reading a paper</a:t>
            </a:r>
            <a:endParaRPr lang="en-US" altLang="zh-CN" b="1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read a </a:t>
            </a:r>
            <a:r>
              <a:rPr lang="en-US" dirty="0" smtClean="0"/>
              <a:t>p</a:t>
            </a:r>
            <a:r>
              <a:rPr lang="en-US" dirty="0" smtClean="0"/>
              <a:t>aper!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1425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From Srinivasan </a:t>
            </a:r>
            <a:r>
              <a:rPr lang="en-US" dirty="0" err="1" smtClean="0"/>
              <a:t>Keshav</a:t>
            </a:r>
            <a:endParaRPr lang="en-US" dirty="0" err="1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 Robert Sansom Professor of Computer Science at the University of Cambridge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ACM/IEEE Fellow</a:t>
            </a: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Three passes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1st: get a bird's-eye view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2nd: grasp the content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3rd: rethink, recreate the work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http://ccr.sigcomm.org/online/files/p83-keshavA.pdf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2225040"/>
            <a:ext cx="2540000" cy="269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Lessons learned from last semester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Advices for giving a talk</a:t>
            </a:r>
            <a:endParaRPr lang="en-US" b="1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1"/>
              </a:rPr>
              <a:t>https://people.eecs.berkeley.edu/~</a:t>
            </a:r>
            <a:r>
              <a:rPr lang="en-US" dirty="0" smtClean="0">
                <a:hlinkClick r:id="rId1"/>
              </a:rPr>
              <a:t>jrs/speaking.html</a:t>
            </a:r>
            <a:endParaRPr lang="en-US" dirty="0" smtClean="0">
              <a:hlinkClick r:id="rId1"/>
            </a:endParaRPr>
          </a:p>
          <a:p>
            <a:pPr lvl="1"/>
            <a:r>
              <a:rPr lang="en-US" sz="2400" dirty="0" smtClean="0"/>
              <a:t>Preparing a talk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Giving the talk</a:t>
            </a:r>
            <a:endParaRPr lang="en-US" sz="2400" dirty="0" smtClean="0"/>
          </a:p>
          <a:p>
            <a:pPr lvl="1"/>
            <a:endParaRPr lang="en-US" dirty="0" smtClean="0"/>
          </a:p>
          <a:p>
            <a:r>
              <a:rPr lang="en-US" dirty="0">
                <a:hlinkClick r:id="rId2"/>
              </a:rPr>
              <a:t>http://pages.cs.wisc.edu/~markhill/conference-talk.html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Oral presentation advice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to give a bad talk</a:t>
            </a:r>
            <a:endParaRPr lang="en-US" dirty="0">
              <a:sym typeface="Wingdings" panose="05000000000000000000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4E1B-19A8-4FCB-8A3D-C46C6B517E5F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More advices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sz="2400" dirty="0">
                <a:sym typeface="+mn-ea"/>
              </a:rPr>
              <a:t>From John C.S. Lui</a:t>
            </a:r>
            <a:endParaRPr lang="en-US" sz="2400" dirty="0" err="1" smtClean="0"/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ym typeface="+mn-ea"/>
              </a:rPr>
              <a:t>Choh-Ming Li Chair Professor of Computer Science and Engineering in The Chinese University of Hong Kong</a:t>
            </a:r>
            <a:endParaRPr lang="en-US" sz="2000" dirty="0" smtClean="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ym typeface="+mn-ea"/>
              </a:rPr>
              <a:t>ACM/IEEE Fellow</a:t>
            </a:r>
            <a:endParaRPr lang="en-US" sz="20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Computer science </a:t>
            </a:r>
            <a:r>
              <a:rPr lang="en-US" altLang="en-US" sz="2400" dirty="0" smtClean="0">
                <a:solidFill>
                  <a:srgbClr val="FF0000"/>
                </a:solidFill>
              </a:rPr>
              <a:t>research, writing and speaking</a:t>
            </a:r>
            <a:r>
              <a:rPr lang="en-US" altLang="en-US" sz="2400" dirty="0" smtClean="0"/>
              <a:t> advice</a:t>
            </a:r>
            <a:endParaRPr lang="en-US" altLang="en-US" sz="2400" dirty="0" smtClean="0"/>
          </a:p>
          <a:p>
            <a:pPr lvl="1"/>
            <a:r>
              <a:rPr lang="en-US" altLang="en-US" sz="2055" dirty="0" smtClean="0"/>
              <a:t>Writing and publishing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Research skills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Speaking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Career development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...</a:t>
            </a:r>
            <a:endParaRPr lang="en-US" altLang="en-US" sz="2055" dirty="0" smtClean="0"/>
          </a:p>
          <a:p>
            <a:pPr lvl="1"/>
            <a:endParaRPr lang="en-US" altLang="en-US" sz="2055" dirty="0" smtClean="0"/>
          </a:p>
          <a:p>
            <a:pPr lvl="0"/>
            <a:r>
              <a:rPr lang="en-US" altLang="en-US" sz="2395" dirty="0" smtClean="0">
                <a:solidFill>
                  <a:schemeClr val="bg1">
                    <a:lumMod val="50000"/>
                  </a:schemeClr>
                </a:solidFill>
              </a:rPr>
              <a:t>http://www.cs.cmu.edu/afs/cs.cmu.edu/user/mleone/web/how-to.html</a:t>
            </a:r>
            <a:endParaRPr lang="en-US" altLang="en-US" sz="2395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2225040"/>
            <a:ext cx="2538730" cy="31210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3499" y="3249129"/>
            <a:ext cx="124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Q&amp; A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Discuss “</a:t>
            </a:r>
            <a:r>
              <a:rPr lang="en-US" dirty="0"/>
              <a:t>latest research in </a:t>
            </a:r>
            <a:r>
              <a:rPr lang="en-US" b="1" dirty="0">
                <a:solidFill>
                  <a:srgbClr val="FF0000"/>
                </a:solidFill>
              </a:rPr>
              <a:t>systems research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Learn “</a:t>
            </a:r>
            <a:r>
              <a:rPr lang="en-US" dirty="0">
                <a:solidFill>
                  <a:schemeClr val="tx1"/>
                </a:solidFill>
              </a:rPr>
              <a:t>how to do </a:t>
            </a:r>
            <a:r>
              <a:rPr lang="en-US" b="1" dirty="0">
                <a:solidFill>
                  <a:srgbClr val="FF0000"/>
                </a:solidFill>
              </a:rPr>
              <a:t>high-quality</a:t>
            </a:r>
            <a:r>
              <a:rPr lang="en-US" dirty="0">
                <a:solidFill>
                  <a:schemeClr val="tx1"/>
                </a:solidFill>
              </a:rPr>
              <a:t> systems research</a:t>
            </a:r>
            <a:r>
              <a:rPr lang="en-US" dirty="0" smtClean="0"/>
              <a:t>”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Polish soft skills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Understanding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Presentation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Critical thinking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Communication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ransition advTm="797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2317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Runs every semester (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altLang="zh-CN" b="1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 round now)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Time: </a:t>
            </a:r>
            <a:r>
              <a:rPr lang="en-US" b="1" dirty="0" smtClean="0">
                <a:solidFill>
                  <a:srgbClr val="FF0000"/>
                </a:solidFill>
              </a:rPr>
              <a:t>19:00 – 20:00, Wednesday evening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Location: </a:t>
            </a:r>
            <a:r>
              <a:rPr lang="en-US" b="1" dirty="0" smtClean="0">
                <a:solidFill>
                  <a:srgbClr val="FF0000"/>
                </a:solidFill>
              </a:rPr>
              <a:t>Virtual meeting (Tecent meeting)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Assistant: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eiqiang</a:t>
            </a:r>
            <a:r>
              <a:rPr lang="en-US" b="1" dirty="0" smtClean="0">
                <a:solidFill>
                  <a:srgbClr val="FF0000"/>
                </a:solidFill>
              </a:rPr>
              <a:t> Yu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Internal webpage:</a:t>
            </a:r>
            <a:endParaRPr lang="en-US" dirty="0" smtClean="0"/>
          </a:p>
          <a:p>
            <a:pPr lvl="1"/>
            <a:r>
              <a:rPr lang="en-US" dirty="0">
                <a:hlinkClick r:id="rId1"/>
              </a:rPr>
              <a:t>http://210.45.114.146/wiki/doku.php?id=public:rg:readinggroup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40" y="3507105"/>
            <a:ext cx="1509395" cy="1752600"/>
          </a:xfrm>
          <a:prstGeom prst="rect">
            <a:avLst/>
          </a:prstGeom>
        </p:spPr>
      </p:pic>
    </p:spTree>
  </p:cSld>
  <p:clrMapOvr>
    <a:masterClrMapping/>
  </p:clrMapOvr>
  <p:transition advTm="179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read?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most recent works in systems research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Published at top conferences such as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OSDI/SOSP/</a:t>
            </a:r>
            <a:r>
              <a:rPr lang="en-US" dirty="0" err="1" smtClean="0"/>
              <a:t>EuroSys</a:t>
            </a:r>
            <a:r>
              <a:rPr lang="en-US" dirty="0" smtClean="0"/>
              <a:t>/USENIX ATC – </a:t>
            </a:r>
            <a:r>
              <a:rPr lang="en-US" dirty="0" smtClean="0">
                <a:solidFill>
                  <a:srgbClr val="00B050"/>
                </a:solidFill>
              </a:rPr>
              <a:t>operating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FAST – </a:t>
            </a:r>
            <a:r>
              <a:rPr lang="en-US" dirty="0" smtClean="0">
                <a:solidFill>
                  <a:srgbClr val="00B050"/>
                </a:solidFill>
              </a:rPr>
              <a:t>storage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SIGCOMM/NSDI – </a:t>
            </a:r>
            <a:r>
              <a:rPr lang="en-US" dirty="0" smtClean="0">
                <a:solidFill>
                  <a:srgbClr val="00B050"/>
                </a:solidFill>
              </a:rPr>
              <a:t>networking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SIGMOD/VLDB/ICDE/PODS – </a:t>
            </a:r>
            <a:r>
              <a:rPr lang="en-US" dirty="0" smtClean="0">
                <a:solidFill>
                  <a:srgbClr val="00B050"/>
                </a:solidFill>
              </a:rPr>
              <a:t>database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ASPLOS – </a:t>
            </a:r>
            <a:r>
              <a:rPr lang="en-US" dirty="0" smtClean="0">
                <a:solidFill>
                  <a:srgbClr val="00B050"/>
                </a:solidFill>
              </a:rPr>
              <a:t>architectures, systems, languages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ym typeface="+mn-ea"/>
              </a:rPr>
              <a:t>ACM SoCC – </a:t>
            </a:r>
            <a:r>
              <a:rPr lang="en-US" dirty="0" smtClean="0">
                <a:solidFill>
                  <a:srgbClr val="00B050"/>
                </a:solidFill>
                <a:sym typeface="+mn-ea"/>
              </a:rPr>
              <a:t>cloud computing</a:t>
            </a:r>
            <a:endParaRPr lang="en-US" dirty="0" smtClean="0">
              <a:solidFill>
                <a:srgbClr val="00B050"/>
              </a:solidFill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sym typeface="+mn-ea"/>
              </a:rPr>
              <a:t>...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ransition advTm="172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search?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81375" y="5086985"/>
            <a:ext cx="3779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Read best papers!!!</a:t>
            </a:r>
            <a:endParaRPr lang="en-US" sz="28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9995" y="4907280"/>
            <a:ext cx="881380" cy="881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2073275"/>
            <a:ext cx="11664950" cy="2711450"/>
          </a:xfrm>
          <a:prstGeom prst="rect">
            <a:avLst/>
          </a:prstGeom>
        </p:spPr>
      </p:pic>
    </p:spTree>
  </p:cSld>
  <p:clrMapOvr>
    <a:masterClrMapping/>
  </p:clrMapOvr>
  <p:transition advTm="270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1250" y="1278890"/>
            <a:ext cx="9969500" cy="4711700"/>
          </a:xfrm>
          <a:prstGeom prst="rect">
            <a:avLst/>
          </a:prstGeom>
        </p:spPr>
      </p:pic>
    </p:spTree>
  </p:cSld>
  <p:clrMapOvr>
    <a:masterClrMapping/>
  </p:clrMapOvr>
  <p:transition advTm="91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to check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lists of systems-related conferences:</a:t>
            </a:r>
            <a:endParaRPr lang="en-US" dirty="0" smtClean="0"/>
          </a:p>
          <a:p>
            <a:pPr lvl="1" algn="l">
              <a:lnSpc>
                <a:spcPct val="100000"/>
              </a:lnSpc>
              <a:buClrTx/>
              <a:buSzTx/>
            </a:pPr>
            <a:r>
              <a:rPr lang="en-US" u="sng" dirty="0">
                <a:solidFill>
                  <a:schemeClr val="accent5"/>
                </a:solidFill>
                <a:hlinkClick r:id="rId1"/>
              </a:rPr>
              <a:t>http://www.cs.technion.ac.il/~dan/index_sysvenues_deadline.html</a:t>
            </a:r>
            <a:endParaRPr lang="en-US" u="sng" dirty="0">
              <a:solidFill>
                <a:schemeClr val="accent5"/>
              </a:solidFill>
              <a:hlinkClick r:id="rId1"/>
            </a:endParaRPr>
          </a:p>
          <a:p>
            <a:pPr lvl="1"/>
            <a:endParaRPr lang="en-US" dirty="0">
              <a:hlinkClick r:id="rId1"/>
            </a:endParaRPr>
          </a:p>
          <a:p>
            <a:pPr lvl="1" algn="l">
              <a:lnSpc>
                <a:spcPct val="100000"/>
              </a:lnSpc>
              <a:buClrTx/>
              <a:buSzTx/>
            </a:pPr>
            <a:r>
              <a:rPr lang="en-US" u="sng" dirty="0">
                <a:solidFill>
                  <a:schemeClr val="accent5"/>
                </a:solidFill>
                <a:hlinkClick r:id="rId1"/>
              </a:rPr>
              <a:t>h</a:t>
            </a:r>
            <a:r>
              <a:rPr lang="en-US" u="sng" dirty="0">
                <a:solidFill>
                  <a:schemeClr val="accent5"/>
                </a:solidFill>
              </a:rPr>
              <a:t>ttps://cfp.atom.im/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of this semester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FAST 2021</a:t>
            </a:r>
            <a:endParaRPr lang="en-US" dirty="0">
              <a:solidFill>
                <a:srgbClr val="FF0000"/>
              </a:solidFill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1"/>
              </a:rPr>
              <a:t>https://www.usenix.org/conference/fast21/technical-sessions</a:t>
            </a:r>
            <a:endParaRPr lang="en-US" u="sng" dirty="0">
              <a:solidFill>
                <a:schemeClr val="accent5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sym typeface="+mn-ea"/>
              </a:rPr>
              <a:t>USENIX ATC 2021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5"/>
                </a:solidFill>
              </a:rPr>
              <a:t>https://www.usenix.org/conference/atc21/technical-sessions</a:t>
            </a:r>
            <a:endParaRPr lang="en-US" u="sng" dirty="0">
              <a:solidFill>
                <a:schemeClr val="accent5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sym typeface="+mn-ea"/>
              </a:rPr>
              <a:t>OSDI 2021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5"/>
                </a:solidFill>
                <a:sym typeface="+mn-ea"/>
                <a:hlinkClick r:id="rId2"/>
              </a:rPr>
              <a:t>https://www.usenix.org/conference/osdi21/technical-sessions</a:t>
            </a:r>
            <a:endParaRPr lang="en-US" u="sng" dirty="0">
              <a:solidFill>
                <a:schemeClr val="accent5"/>
              </a:solidFill>
              <a:sym typeface="+mn-ea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NSDI 2021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3"/>
              </a:rPr>
              <a:t>https://www.usenix.org/conference/nsdi21/technical-sessions</a:t>
            </a:r>
            <a:endParaRPr lang="en-US" u="sng" dirty="0">
              <a:solidFill>
                <a:schemeClr val="accent5"/>
              </a:solidFill>
              <a:hlinkClick r:id="rId3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sym typeface="+mn-ea"/>
              </a:rPr>
              <a:t>EuroSys 2021</a:t>
            </a:r>
            <a:r>
              <a:rPr lang="en-US" altLang="zh-CN" sz="2000" dirty="0" smtClean="0">
                <a:sym typeface="+mn-ea"/>
              </a:rPr>
              <a:t> </a:t>
            </a:r>
            <a:endParaRPr lang="en-US" altLang="zh-CN" sz="2000" dirty="0" smtClean="0">
              <a:sym typeface="+mn-ea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sym typeface="+mn-ea"/>
                <a:hlinkClick r:id="rId4"/>
              </a:rPr>
              <a:t>https://2021.eurosys.org/papers.html#papers</a:t>
            </a:r>
            <a:endParaRPr lang="en-US" sz="2400" u="sng" dirty="0">
              <a:solidFill>
                <a:schemeClr val="accent5"/>
              </a:solidFill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9D90-31E9-4C62-A718-049F332C9230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420,&quot;width&quot;:157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5883</Words>
  <Application>WPS 演示</Application>
  <PresentationFormat>宽屏</PresentationFormat>
  <Paragraphs>361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Gill Sans MT</vt:lpstr>
      <vt:lpstr>华文新魏</vt:lpstr>
      <vt:lpstr>微软雅黑</vt:lpstr>
      <vt:lpstr>Arial Unicode MS</vt:lpstr>
      <vt:lpstr>华康俪金黑W8(P)</vt:lpstr>
      <vt:lpstr>黑体</vt:lpstr>
      <vt:lpstr>Times New Roman</vt:lpstr>
      <vt:lpstr>Calibri</vt:lpstr>
      <vt:lpstr>Wingdings</vt:lpstr>
      <vt:lpstr>Office 主题</vt:lpstr>
      <vt:lpstr>PowerPoint 演示文稿</vt:lpstr>
      <vt:lpstr>Agenda</vt:lpstr>
      <vt:lpstr>Mission</vt:lpstr>
      <vt:lpstr>Arrangement</vt:lpstr>
      <vt:lpstr>What do we read?</vt:lpstr>
      <vt:lpstr>How to search?</vt:lpstr>
      <vt:lpstr>Important dates</vt:lpstr>
      <vt:lpstr>More to check</vt:lpstr>
      <vt:lpstr>Focus of this semester</vt:lpstr>
      <vt:lpstr>Discussion format</vt:lpstr>
      <vt:lpstr>Presentation tips</vt:lpstr>
      <vt:lpstr>Higher requirements</vt:lpstr>
      <vt:lpstr>Higher requirements</vt:lpstr>
      <vt:lpstr>Enterprise developments</vt:lpstr>
      <vt:lpstr>Enterprise developments</vt:lpstr>
      <vt:lpstr>Agenda</vt:lpstr>
      <vt:lpstr>‘Bad’ habits</vt:lpstr>
      <vt:lpstr>Agenda</vt:lpstr>
      <vt:lpstr>Best Presentation Award</vt:lpstr>
      <vt:lpstr>Best Presentation Award</vt:lpstr>
      <vt:lpstr>Best Presentation Award</vt:lpstr>
      <vt:lpstr>Best Service Award</vt:lpstr>
      <vt:lpstr>Agenda</vt:lpstr>
      <vt:lpstr>How to read a paper!</vt:lpstr>
      <vt:lpstr>Agenda</vt:lpstr>
      <vt:lpstr>Advices</vt:lpstr>
      <vt:lpstr>More advices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wukebi</cp:lastModifiedBy>
  <cp:revision>790</cp:revision>
  <cp:lastPrinted>2018-07-10T14:59:00Z</cp:lastPrinted>
  <dcterms:created xsi:type="dcterms:W3CDTF">2013-05-07T11:05:00Z</dcterms:created>
  <dcterms:modified xsi:type="dcterms:W3CDTF">2021-08-25T02:17:37Z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487925EC88B34B1EAD601223D7FE547B</vt:lpwstr>
  </property>
</Properties>
</file>