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309" r:id="rId2"/>
    <p:sldId id="393" r:id="rId3"/>
    <p:sldId id="388" r:id="rId4"/>
    <p:sldId id="387" r:id="rId5"/>
    <p:sldId id="389" r:id="rId6"/>
    <p:sldId id="385" r:id="rId7"/>
    <p:sldId id="384" r:id="rId8"/>
    <p:sldId id="394" r:id="rId9"/>
    <p:sldId id="390" r:id="rId10"/>
    <p:sldId id="391" r:id="rId11"/>
    <p:sldId id="395" r:id="rId12"/>
    <p:sldId id="383" r:id="rId13"/>
    <p:sldId id="402" r:id="rId14"/>
    <p:sldId id="401" r:id="rId15"/>
    <p:sldId id="403" r:id="rId16"/>
    <p:sldId id="396" r:id="rId17"/>
    <p:sldId id="398" r:id="rId18"/>
    <p:sldId id="399" r:id="rId19"/>
    <p:sldId id="397" r:id="rId20"/>
    <p:sldId id="447" r:id="rId21"/>
    <p:sldId id="404" r:id="rId22"/>
    <p:sldId id="400" r:id="rId23"/>
    <p:sldId id="405" r:id="rId24"/>
    <p:sldId id="406" r:id="rId25"/>
    <p:sldId id="407" r:id="rId26"/>
    <p:sldId id="408" r:id="rId27"/>
    <p:sldId id="409" r:id="rId28"/>
    <p:sldId id="410" r:id="rId29"/>
    <p:sldId id="412" r:id="rId30"/>
    <p:sldId id="411" r:id="rId31"/>
    <p:sldId id="414" r:id="rId32"/>
    <p:sldId id="413" r:id="rId33"/>
    <p:sldId id="415" r:id="rId34"/>
    <p:sldId id="416" r:id="rId35"/>
    <p:sldId id="418" r:id="rId36"/>
    <p:sldId id="417" r:id="rId37"/>
    <p:sldId id="420" r:id="rId38"/>
    <p:sldId id="421" r:id="rId39"/>
    <p:sldId id="424" r:id="rId40"/>
    <p:sldId id="422" r:id="rId41"/>
    <p:sldId id="423" r:id="rId42"/>
    <p:sldId id="426" r:id="rId43"/>
    <p:sldId id="427" r:id="rId44"/>
    <p:sldId id="428" r:id="rId45"/>
    <p:sldId id="429" r:id="rId46"/>
    <p:sldId id="430" r:id="rId47"/>
    <p:sldId id="431" r:id="rId48"/>
    <p:sldId id="435" r:id="rId49"/>
    <p:sldId id="436" r:id="rId50"/>
    <p:sldId id="433" r:id="rId51"/>
    <p:sldId id="434" r:id="rId52"/>
    <p:sldId id="437" r:id="rId53"/>
    <p:sldId id="438" r:id="rId54"/>
    <p:sldId id="440" r:id="rId55"/>
    <p:sldId id="439" r:id="rId56"/>
    <p:sldId id="441" r:id="rId57"/>
    <p:sldId id="443" r:id="rId58"/>
    <p:sldId id="445" r:id="rId59"/>
    <p:sldId id="442" r:id="rId60"/>
    <p:sldId id="446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0"/>
    <p:restoredTop sz="87184"/>
  </p:normalViewPr>
  <p:slideViewPr>
    <p:cSldViewPr snapToGrid="0" showGuides="1">
      <p:cViewPr varScale="1">
        <p:scale>
          <a:sx n="177" d="100"/>
          <a:sy n="177" d="100"/>
        </p:scale>
        <p:origin x="1832" y="192"/>
      </p:cViewPr>
      <p:guideLst/>
    </p:cSldViewPr>
  </p:slideViewPr>
  <p:outlineViewPr>
    <p:cViewPr>
      <p:scale>
        <a:sx n="33" d="100"/>
        <a:sy n="33" d="100"/>
      </p:scale>
      <p:origin x="0" y="-142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6020F-44F0-114C-8F2E-866187E59A0C}" type="datetimeFigureOut">
              <a:rPr kumimoji="1" lang="zh-CN" altLang="en-US" smtClean="0"/>
              <a:t>2022/7/7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9E95-2150-B946-B00A-F6FEFFED2F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65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503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097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303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139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8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9408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190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26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4872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2223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223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8997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3185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15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715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6144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015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40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728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1489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922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5876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4582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6042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0421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3609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6380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5279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6214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2466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8118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59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515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846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60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26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492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406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0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926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13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7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baseline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2800" b="0" baseline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2400" b="0" baseline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2000" b="0" baseline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2000" b="0" baseline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2pPr>
            <a:lvl3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3pPr>
            <a:lvl4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4pPr>
            <a:lvl5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2pPr>
            <a:lvl3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3pPr>
            <a:lvl4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4pPr>
            <a:lvl5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fld id="{7F947B6A-4B73-4BD1-9F1B-A1EB82EA820D}" type="datetimeFigureOut">
              <a:rPr lang="zh-CN" altLang="en-US" smtClean="0"/>
              <a:pPr/>
              <a:t>2022/7/7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>
                <a:latin typeface="PingFang SC" panose="020B0400000000000000" pitchFamily="34" charset="-122"/>
                <a:ea typeface="PingFang SC" panose="020B0400000000000000" pitchFamily="34" charset="-122"/>
              </a:rPr>
              <a:pPr algn="r"/>
              <a:t>‹#›</a:t>
            </a:fld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36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9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5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7B6A-4B73-4BD1-9F1B-A1EB82EA820D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5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5447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Scaling</a:t>
            </a:r>
            <a:r>
              <a:rPr lang="zh-CN" altLang="en-US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lang="zh-CN" altLang="en-US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Distributed</a:t>
            </a:r>
            <a:r>
              <a:rPr lang="zh-CN" altLang="en-US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lang="zh-CN" altLang="en-US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endParaRPr kumimoji="1" lang="zh-CN" altLang="en-US" sz="40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9865DA-AA47-BC98-294D-736E0EAB4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66027"/>
            <a:ext cx="12192000" cy="1078163"/>
          </a:xfrm>
        </p:spPr>
        <p:txBody>
          <a:bodyPr>
            <a:normAutofit/>
          </a:bodyPr>
          <a:lstStyle/>
          <a:p>
            <a:endParaRPr kumimoji="1" lang="en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i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Shared</a:t>
            </a:r>
            <a:r>
              <a:rPr kumimoji="1" lang="zh-CN" altLang="en-US" i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i="1" dirty="0"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zh-CN" altLang="en-US" i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i="1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Yiduo</a:t>
            </a:r>
            <a:r>
              <a:rPr kumimoji="1" lang="zh-CN" altLang="en-US" i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i="1" dirty="0">
                <a:latin typeface="PingFang SC" panose="020B0400000000000000" pitchFamily="34" charset="-122"/>
                <a:ea typeface="PingFang SC" panose="020B0400000000000000" pitchFamily="34" charset="-122"/>
              </a:rPr>
              <a:t>Wang</a:t>
            </a:r>
            <a:endParaRPr kumimoji="1" lang="zh-CN" altLang="en-US" i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89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What is metadata?</a:t>
            </a:r>
          </a:p>
          <a:p>
            <a:r>
              <a:rPr kumimoji="1" lang="en-US" altLang="zh-CN" dirty="0"/>
              <a:t>Meta-X: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</a:p>
          <a:p>
            <a:pPr lvl="1"/>
            <a:r>
              <a:rPr kumimoji="1" lang="en-US" altLang="zh-CN" dirty="0"/>
              <a:t>Meta-physics: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</a:p>
          <a:p>
            <a:pPr lvl="1"/>
            <a:r>
              <a:rPr kumimoji="1" lang="en-US" altLang="zh-CN" dirty="0"/>
              <a:t>Meta-model: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Meta-data: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FS: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parent,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ACLs,</a:t>
            </a:r>
            <a:r>
              <a:rPr kumimoji="1" lang="zh-CN" altLang="en-US" dirty="0"/>
              <a:t> </a:t>
            </a:r>
            <a:r>
              <a:rPr kumimoji="1" lang="en-US" altLang="zh-CN" dirty="0"/>
              <a:t>blocks…</a:t>
            </a:r>
            <a:endParaRPr kumimoji="1" lang="zh-CN" altLang="en-US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sz="2400" dirty="0"/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7A728082-E2A3-4508-ADC9-2473BA5DDFDA}"/>
              </a:ext>
            </a:extLst>
          </p:cNvPr>
          <p:cNvSpPr/>
          <p:nvPr/>
        </p:nvSpPr>
        <p:spPr>
          <a:xfrm>
            <a:off x="8177124" y="2655278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3F3CBF3E-94B5-527E-AAE4-378435E2F1F9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8606518" y="3035850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18D547EE-F0DD-11AA-3AD4-76E478ECA6B8}"/>
              </a:ext>
            </a:extLst>
          </p:cNvPr>
          <p:cNvSpPr/>
          <p:nvPr/>
        </p:nvSpPr>
        <p:spPr>
          <a:xfrm>
            <a:off x="8771859" y="1792732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FB94A30-8A14-7547-0C63-F01EEC0B9C3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8606518" y="2173304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270713E8-3E8F-082B-D4F2-9BA1BEE11ED5}"/>
              </a:ext>
            </a:extLst>
          </p:cNvPr>
          <p:cNvSpPr/>
          <p:nvPr/>
        </p:nvSpPr>
        <p:spPr>
          <a:xfrm>
            <a:off x="9243409" y="2655278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9EA9AB1D-CB0F-E183-82FE-4CA18F736012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9465305" y="2173304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EF49C14B-1CE1-3F8B-84E8-15685BF77A26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9672802" y="3035850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E2B837B5-CA9E-C80A-54E7-5C6778910332}"/>
              </a:ext>
            </a:extLst>
          </p:cNvPr>
          <p:cNvCxnSpPr>
            <a:cxnSpLocks/>
            <a:stCxn id="51" idx="3"/>
            <a:endCxn id="55" idx="0"/>
          </p:cNvCxnSpPr>
          <p:nvPr/>
        </p:nvCxnSpPr>
        <p:spPr>
          <a:xfrm>
            <a:off x="10102196" y="2845564"/>
            <a:ext cx="625802" cy="36285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4D3E4843-5682-1533-3618-A736EDF03CB0}"/>
              </a:ext>
            </a:extLst>
          </p:cNvPr>
          <p:cNvSpPr/>
          <p:nvPr/>
        </p:nvSpPr>
        <p:spPr>
          <a:xfrm>
            <a:off x="10102196" y="3208422"/>
            <a:ext cx="1251604" cy="3805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SymLink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30870044-D1A3-A4A3-4842-AE51227DDF41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10102195" y="3588994"/>
            <a:ext cx="625803" cy="38469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776A5676-5FEA-AF7C-E368-5348CFCB6080}"/>
              </a:ext>
            </a:extLst>
          </p:cNvPr>
          <p:cNvSpPr/>
          <p:nvPr/>
        </p:nvSpPr>
        <p:spPr>
          <a:xfrm>
            <a:off x="7282663" y="3213369"/>
            <a:ext cx="903415" cy="380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Link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90BBADB2-DD5F-3C86-6837-1F375ADE5896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7734371" y="3593941"/>
            <a:ext cx="442753" cy="36780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E74AD12F-E923-4919-5A16-A5822A22F0CF}"/>
              </a:ext>
            </a:extLst>
          </p:cNvPr>
          <p:cNvCxnSpPr>
            <a:cxnSpLocks/>
            <a:stCxn id="44" idx="1"/>
            <a:endCxn id="57" idx="0"/>
          </p:cNvCxnSpPr>
          <p:nvPr/>
        </p:nvCxnSpPr>
        <p:spPr>
          <a:xfrm flipH="1">
            <a:off x="7734371" y="2845564"/>
            <a:ext cx="442753" cy="367805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61162B27-B814-B44F-D95A-A8122FF41DF7}"/>
              </a:ext>
            </a:extLst>
          </p:cNvPr>
          <p:cNvSpPr/>
          <p:nvPr/>
        </p:nvSpPr>
        <p:spPr>
          <a:xfrm>
            <a:off x="8177124" y="37714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EA9D74C9-AAB1-4831-9974-BA2D5CAE9F1D}"/>
              </a:ext>
            </a:extLst>
          </p:cNvPr>
          <p:cNvSpPr/>
          <p:nvPr/>
        </p:nvSpPr>
        <p:spPr>
          <a:xfrm>
            <a:off x="8177125" y="4421745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C886B02C-4255-2CDD-40D3-F6671302A8A4}"/>
              </a:ext>
            </a:extLst>
          </p:cNvPr>
          <p:cNvSpPr/>
          <p:nvPr/>
        </p:nvSpPr>
        <p:spPr>
          <a:xfrm>
            <a:off x="9224316" y="377278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2BB478C-33BB-D391-AFFE-24F5DCA4FFD5}"/>
              </a:ext>
            </a:extLst>
          </p:cNvPr>
          <p:cNvSpPr/>
          <p:nvPr/>
        </p:nvSpPr>
        <p:spPr>
          <a:xfrm>
            <a:off x="9224317" y="4423065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45D6C79-C4EF-E486-6D9F-3F5D32F8929F}"/>
              </a:ext>
            </a:extLst>
          </p:cNvPr>
          <p:cNvSpPr/>
          <p:nvPr/>
        </p:nvSpPr>
        <p:spPr>
          <a:xfrm>
            <a:off x="7190544" y="1533380"/>
            <a:ext cx="4612250" cy="26749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E036768-44DA-164D-912E-8390F8BC7DA9}"/>
              </a:ext>
            </a:extLst>
          </p:cNvPr>
          <p:cNvSpPr/>
          <p:nvPr/>
        </p:nvSpPr>
        <p:spPr>
          <a:xfrm>
            <a:off x="7190544" y="4317928"/>
            <a:ext cx="4612250" cy="6119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EB07FD44-B918-A4CF-F288-440EF685B509}"/>
              </a:ext>
            </a:extLst>
          </p:cNvPr>
          <p:cNvSpPr/>
          <p:nvPr/>
        </p:nvSpPr>
        <p:spPr>
          <a:xfrm>
            <a:off x="10577779" y="1537305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3E5283A-D5F1-B896-68E8-116E7AB5AF9B}"/>
              </a:ext>
            </a:extLst>
          </p:cNvPr>
          <p:cNvSpPr/>
          <p:nvPr/>
        </p:nvSpPr>
        <p:spPr>
          <a:xfrm>
            <a:off x="11105167" y="442174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5570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How</a:t>
            </a:r>
            <a:r>
              <a:rPr lang="zh-CN" altLang="en-US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lang="zh-CN" altLang="en-US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lang="zh-CN" altLang="en-US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access</a:t>
            </a:r>
            <a:r>
              <a:rPr lang="zh-CN" altLang="en-US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？</a:t>
            </a:r>
            <a:endParaRPr kumimoji="1" lang="zh-CN" altLang="en-US" sz="3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67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2D41A-0724-7A6C-E309-D53ECC03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Hierarchy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B5B2F99-6487-AA74-5137-DD041B6611F6}"/>
              </a:ext>
            </a:extLst>
          </p:cNvPr>
          <p:cNvSpPr/>
          <p:nvPr/>
        </p:nvSpPr>
        <p:spPr>
          <a:xfrm>
            <a:off x="1792705" y="1253896"/>
            <a:ext cx="6148136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E0048CF-01E2-87AE-8C5C-3575B420E57B}"/>
              </a:ext>
            </a:extLst>
          </p:cNvPr>
          <p:cNvSpPr/>
          <p:nvPr/>
        </p:nvSpPr>
        <p:spPr>
          <a:xfrm>
            <a:off x="667906" y="20340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User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939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2D41A-0724-7A6C-E309-D53ECC03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Hierarchy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B5B2F99-6487-AA74-5137-DD041B6611F6}"/>
              </a:ext>
            </a:extLst>
          </p:cNvPr>
          <p:cNvSpPr/>
          <p:nvPr/>
        </p:nvSpPr>
        <p:spPr>
          <a:xfrm>
            <a:off x="1792705" y="1253896"/>
            <a:ext cx="6148136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EFD789B-FE24-6D14-1656-C8BBFCA77C86}"/>
              </a:ext>
            </a:extLst>
          </p:cNvPr>
          <p:cNvGrpSpPr/>
          <p:nvPr/>
        </p:nvGrpSpPr>
        <p:grpSpPr>
          <a:xfrm>
            <a:off x="2328363" y="1583613"/>
            <a:ext cx="448439" cy="813749"/>
            <a:chOff x="2328363" y="1703931"/>
            <a:chExt cx="448439" cy="813749"/>
          </a:xfrm>
        </p:grpSpPr>
        <p:cxnSp>
          <p:nvCxnSpPr>
            <p:cNvPr id="5" name="直线箭头连接符 4">
              <a:extLst>
                <a:ext uri="{FF2B5EF4-FFF2-40B4-BE49-F238E27FC236}">
                  <a16:creationId xmlns:a16="http://schemas.microsoft.com/office/drawing/2014/main" id="{08ACB87F-3A1C-AC00-02F5-1D2307EDD38B}"/>
                </a:ext>
              </a:extLst>
            </p:cNvPr>
            <p:cNvCxnSpPr>
              <a:cxnSpLocks/>
            </p:cNvCxnSpPr>
            <p:nvPr/>
          </p:nvCxnSpPr>
          <p:spPr>
            <a:xfrm>
              <a:off x="2776802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F389A4-B067-1FCD-B268-02C35B42002E}"/>
                </a:ext>
              </a:extLst>
            </p:cNvPr>
            <p:cNvSpPr/>
            <p:nvPr/>
          </p:nvSpPr>
          <p:spPr>
            <a:xfrm rot="16200000">
              <a:off x="2137670" y="1894624"/>
              <a:ext cx="75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read()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9E1CEF-F330-C080-3AA4-4C4F5BF7D27E}"/>
              </a:ext>
            </a:extLst>
          </p:cNvPr>
          <p:cNvGrpSpPr/>
          <p:nvPr/>
        </p:nvGrpSpPr>
        <p:grpSpPr>
          <a:xfrm>
            <a:off x="3374394" y="1583612"/>
            <a:ext cx="451318" cy="813750"/>
            <a:chOff x="3135611" y="1703930"/>
            <a:chExt cx="451318" cy="8137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FEE9C92-D794-F4EE-E1AD-706FED143C67}"/>
                </a:ext>
              </a:extLst>
            </p:cNvPr>
            <p:cNvSpPr/>
            <p:nvPr/>
          </p:nvSpPr>
          <p:spPr>
            <a:xfrm rot="16200000">
              <a:off x="2913402" y="1926139"/>
              <a:ext cx="813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write()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12EA1D91-4364-542B-8043-52E22F472D8A}"/>
                </a:ext>
              </a:extLst>
            </p:cNvPr>
            <p:cNvCxnSpPr>
              <a:cxnSpLocks/>
            </p:cNvCxnSpPr>
            <p:nvPr/>
          </p:nvCxnSpPr>
          <p:spPr>
            <a:xfrm>
              <a:off x="3586929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8B3E891-9595-7910-1A13-8607287F66E2}"/>
              </a:ext>
            </a:extLst>
          </p:cNvPr>
          <p:cNvGrpSpPr/>
          <p:nvPr/>
        </p:nvGrpSpPr>
        <p:grpSpPr>
          <a:xfrm>
            <a:off x="4423304" y="1587171"/>
            <a:ext cx="454198" cy="810191"/>
            <a:chOff x="3942858" y="1707489"/>
            <a:chExt cx="454198" cy="81019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FDBC81-676C-548F-6326-2A82C0A345B4}"/>
                </a:ext>
              </a:extLst>
            </p:cNvPr>
            <p:cNvSpPr/>
            <p:nvPr/>
          </p:nvSpPr>
          <p:spPr>
            <a:xfrm rot="16200000">
              <a:off x="3724208" y="1926139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open()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10EB1F4D-82DE-2694-E8BA-41D54D76D082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EEDD28-0687-5761-41E4-672F2C9B4FD8}"/>
              </a:ext>
            </a:extLst>
          </p:cNvPr>
          <p:cNvGrpSpPr/>
          <p:nvPr/>
        </p:nvGrpSpPr>
        <p:grpSpPr>
          <a:xfrm>
            <a:off x="5475094" y="1564804"/>
            <a:ext cx="454198" cy="973343"/>
            <a:chOff x="3942858" y="1720389"/>
            <a:chExt cx="454198" cy="97334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4F7903-2E28-8EFA-95CD-17F570943916}"/>
                </a:ext>
              </a:extLst>
            </p:cNvPr>
            <p:cNvSpPr/>
            <p:nvPr/>
          </p:nvSpPr>
          <p:spPr>
            <a:xfrm rot="16200000">
              <a:off x="3640852" y="2022395"/>
              <a:ext cx="973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chmod</a:t>
              </a: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8C607AB9-052F-0716-B76B-C66FBC312A0C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5782AA-33AD-464C-C3F8-BD73BFFBB647}"/>
              </a:ext>
            </a:extLst>
          </p:cNvPr>
          <p:cNvGrpSpPr/>
          <p:nvPr/>
        </p:nvGrpSpPr>
        <p:grpSpPr>
          <a:xfrm>
            <a:off x="6526883" y="1640053"/>
            <a:ext cx="454199" cy="774924"/>
            <a:chOff x="3942857" y="1778852"/>
            <a:chExt cx="454199" cy="77492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AA4CF7A-D0BC-7009-F755-2AC12DBEF5A9}"/>
                </a:ext>
              </a:extLst>
            </p:cNvPr>
            <p:cNvSpPr/>
            <p:nvPr/>
          </p:nvSpPr>
          <p:spPr>
            <a:xfrm rot="16200000">
              <a:off x="3955841" y="2022395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FA26FF85-4DDE-82EA-A125-D991C2C4DCCC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BF4009C-F05A-B001-3584-CBA49B7CC51C}"/>
              </a:ext>
            </a:extLst>
          </p:cNvPr>
          <p:cNvSpPr/>
          <p:nvPr/>
        </p:nvSpPr>
        <p:spPr>
          <a:xfrm>
            <a:off x="7429750" y="1894623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POSIX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call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CA0F6FB0-954E-1368-0EAA-F8C28643D392}"/>
              </a:ext>
            </a:extLst>
          </p:cNvPr>
          <p:cNvSpPr/>
          <p:nvPr/>
        </p:nvSpPr>
        <p:spPr>
          <a:xfrm>
            <a:off x="658061" y="614110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Kernel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E0048CF-01E2-87AE-8C5C-3575B420E57B}"/>
              </a:ext>
            </a:extLst>
          </p:cNvPr>
          <p:cNvSpPr/>
          <p:nvPr/>
        </p:nvSpPr>
        <p:spPr>
          <a:xfrm>
            <a:off x="667906" y="20340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User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721468-6CEC-8A47-121A-E687010E2CF8}"/>
              </a:ext>
            </a:extLst>
          </p:cNvPr>
          <p:cNvSpPr/>
          <p:nvPr/>
        </p:nvSpPr>
        <p:spPr>
          <a:xfrm>
            <a:off x="468645" y="2490745"/>
            <a:ext cx="9601785" cy="412403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圆角矩形 66">
            <a:extLst>
              <a:ext uri="{FF2B5EF4-FFF2-40B4-BE49-F238E27FC236}">
                <a16:creationId xmlns:a16="http://schemas.microsoft.com/office/drawing/2014/main" id="{C6FB6E03-4CCD-7433-B643-4D1BB862E195}"/>
              </a:ext>
            </a:extLst>
          </p:cNvPr>
          <p:cNvSpPr/>
          <p:nvPr/>
        </p:nvSpPr>
        <p:spPr>
          <a:xfrm>
            <a:off x="661752" y="2658465"/>
            <a:ext cx="9195865" cy="3357324"/>
          </a:xfrm>
          <a:prstGeom prst="roundRect">
            <a:avLst>
              <a:gd name="adj" fmla="val 4284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C1C6380-3790-1690-70E6-7CB02D2FF1CD}"/>
              </a:ext>
            </a:extLst>
          </p:cNvPr>
          <p:cNvSpPr/>
          <p:nvPr/>
        </p:nvSpPr>
        <p:spPr>
          <a:xfrm>
            <a:off x="3507516" y="2704552"/>
            <a:ext cx="27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VFS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(Virtual file system)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691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2D41A-0724-7A6C-E309-D53ECC03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Hierarchy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B5B2F99-6487-AA74-5137-DD041B6611F6}"/>
              </a:ext>
            </a:extLst>
          </p:cNvPr>
          <p:cNvSpPr/>
          <p:nvPr/>
        </p:nvSpPr>
        <p:spPr>
          <a:xfrm>
            <a:off x="1792705" y="1253896"/>
            <a:ext cx="6148136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EFD789B-FE24-6D14-1656-C8BBFCA77C86}"/>
              </a:ext>
            </a:extLst>
          </p:cNvPr>
          <p:cNvGrpSpPr/>
          <p:nvPr/>
        </p:nvGrpSpPr>
        <p:grpSpPr>
          <a:xfrm>
            <a:off x="2328363" y="1583613"/>
            <a:ext cx="448439" cy="813749"/>
            <a:chOff x="2328363" y="1703931"/>
            <a:chExt cx="448439" cy="813749"/>
          </a:xfrm>
        </p:grpSpPr>
        <p:cxnSp>
          <p:nvCxnSpPr>
            <p:cNvPr id="5" name="直线箭头连接符 4">
              <a:extLst>
                <a:ext uri="{FF2B5EF4-FFF2-40B4-BE49-F238E27FC236}">
                  <a16:creationId xmlns:a16="http://schemas.microsoft.com/office/drawing/2014/main" id="{08ACB87F-3A1C-AC00-02F5-1D2307EDD38B}"/>
                </a:ext>
              </a:extLst>
            </p:cNvPr>
            <p:cNvCxnSpPr>
              <a:cxnSpLocks/>
            </p:cNvCxnSpPr>
            <p:nvPr/>
          </p:nvCxnSpPr>
          <p:spPr>
            <a:xfrm>
              <a:off x="2776802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F389A4-B067-1FCD-B268-02C35B42002E}"/>
                </a:ext>
              </a:extLst>
            </p:cNvPr>
            <p:cNvSpPr/>
            <p:nvPr/>
          </p:nvSpPr>
          <p:spPr>
            <a:xfrm rot="16200000">
              <a:off x="2137670" y="1894624"/>
              <a:ext cx="75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read()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9E1CEF-F330-C080-3AA4-4C4F5BF7D27E}"/>
              </a:ext>
            </a:extLst>
          </p:cNvPr>
          <p:cNvGrpSpPr/>
          <p:nvPr/>
        </p:nvGrpSpPr>
        <p:grpSpPr>
          <a:xfrm>
            <a:off x="3374394" y="1583612"/>
            <a:ext cx="451318" cy="813750"/>
            <a:chOff x="3135611" y="1703930"/>
            <a:chExt cx="451318" cy="8137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FEE9C92-D794-F4EE-E1AD-706FED143C67}"/>
                </a:ext>
              </a:extLst>
            </p:cNvPr>
            <p:cNvSpPr/>
            <p:nvPr/>
          </p:nvSpPr>
          <p:spPr>
            <a:xfrm rot="16200000">
              <a:off x="2913402" y="1926139"/>
              <a:ext cx="813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write()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12EA1D91-4364-542B-8043-52E22F472D8A}"/>
                </a:ext>
              </a:extLst>
            </p:cNvPr>
            <p:cNvCxnSpPr>
              <a:cxnSpLocks/>
            </p:cNvCxnSpPr>
            <p:nvPr/>
          </p:nvCxnSpPr>
          <p:spPr>
            <a:xfrm>
              <a:off x="3586929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8B3E891-9595-7910-1A13-8607287F66E2}"/>
              </a:ext>
            </a:extLst>
          </p:cNvPr>
          <p:cNvGrpSpPr/>
          <p:nvPr/>
        </p:nvGrpSpPr>
        <p:grpSpPr>
          <a:xfrm>
            <a:off x="4423304" y="1587171"/>
            <a:ext cx="454198" cy="810191"/>
            <a:chOff x="3942858" y="1707489"/>
            <a:chExt cx="454198" cy="81019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FDBC81-676C-548F-6326-2A82C0A345B4}"/>
                </a:ext>
              </a:extLst>
            </p:cNvPr>
            <p:cNvSpPr/>
            <p:nvPr/>
          </p:nvSpPr>
          <p:spPr>
            <a:xfrm rot="16200000">
              <a:off x="3724208" y="1926139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open()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10EB1F4D-82DE-2694-E8BA-41D54D76D082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EEDD28-0687-5761-41E4-672F2C9B4FD8}"/>
              </a:ext>
            </a:extLst>
          </p:cNvPr>
          <p:cNvGrpSpPr/>
          <p:nvPr/>
        </p:nvGrpSpPr>
        <p:grpSpPr>
          <a:xfrm>
            <a:off x="5475094" y="1564804"/>
            <a:ext cx="454198" cy="973343"/>
            <a:chOff x="3942858" y="1720389"/>
            <a:chExt cx="454198" cy="97334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4F7903-2E28-8EFA-95CD-17F570943916}"/>
                </a:ext>
              </a:extLst>
            </p:cNvPr>
            <p:cNvSpPr/>
            <p:nvPr/>
          </p:nvSpPr>
          <p:spPr>
            <a:xfrm rot="16200000">
              <a:off x="3640852" y="2022395"/>
              <a:ext cx="973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chmod</a:t>
              </a: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8C607AB9-052F-0716-B76B-C66FBC312A0C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5782AA-33AD-464C-C3F8-BD73BFFBB647}"/>
              </a:ext>
            </a:extLst>
          </p:cNvPr>
          <p:cNvGrpSpPr/>
          <p:nvPr/>
        </p:nvGrpSpPr>
        <p:grpSpPr>
          <a:xfrm>
            <a:off x="6526883" y="1640053"/>
            <a:ext cx="454199" cy="774924"/>
            <a:chOff x="3942857" y="1778852"/>
            <a:chExt cx="454199" cy="77492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AA4CF7A-D0BC-7009-F755-2AC12DBEF5A9}"/>
                </a:ext>
              </a:extLst>
            </p:cNvPr>
            <p:cNvSpPr/>
            <p:nvPr/>
          </p:nvSpPr>
          <p:spPr>
            <a:xfrm rot="16200000">
              <a:off x="3955841" y="2022395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FA26FF85-4DDE-82EA-A125-D991C2C4DCCC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BF4009C-F05A-B001-3584-CBA49B7CC51C}"/>
              </a:ext>
            </a:extLst>
          </p:cNvPr>
          <p:cNvSpPr/>
          <p:nvPr/>
        </p:nvSpPr>
        <p:spPr>
          <a:xfrm>
            <a:off x="7429750" y="1894623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POSIX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call</a:t>
            </a:r>
            <a:endParaRPr lang="zh-CN" altLang="en-US" dirty="0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658B474B-1FC5-ED02-9B45-8F0AEBE8FC0B}"/>
              </a:ext>
            </a:extLst>
          </p:cNvPr>
          <p:cNvSpPr/>
          <p:nvPr/>
        </p:nvSpPr>
        <p:spPr>
          <a:xfrm>
            <a:off x="661752" y="2658465"/>
            <a:ext cx="9195865" cy="3357324"/>
          </a:xfrm>
          <a:prstGeom prst="roundRect">
            <a:avLst>
              <a:gd name="adj" fmla="val 4284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818D0F-3FC8-C85F-B974-E98E47CC6497}"/>
              </a:ext>
            </a:extLst>
          </p:cNvPr>
          <p:cNvSpPr/>
          <p:nvPr/>
        </p:nvSpPr>
        <p:spPr>
          <a:xfrm>
            <a:off x="3507516" y="2704552"/>
            <a:ext cx="27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VFS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(Virtual file system)</a:t>
            </a:r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ECAF780-95BB-4E0A-CE1C-E12D0EC685C9}"/>
              </a:ext>
            </a:extLst>
          </p:cNvPr>
          <p:cNvGrpSpPr/>
          <p:nvPr/>
        </p:nvGrpSpPr>
        <p:grpSpPr>
          <a:xfrm>
            <a:off x="2334378" y="3031854"/>
            <a:ext cx="448439" cy="813749"/>
            <a:chOff x="2328363" y="1703931"/>
            <a:chExt cx="448439" cy="813749"/>
          </a:xfrm>
        </p:grpSpPr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938FFB08-E73A-994B-531A-6ADABBEAA6F4}"/>
                </a:ext>
              </a:extLst>
            </p:cNvPr>
            <p:cNvCxnSpPr>
              <a:cxnSpLocks/>
            </p:cNvCxnSpPr>
            <p:nvPr/>
          </p:nvCxnSpPr>
          <p:spPr>
            <a:xfrm>
              <a:off x="2776802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B2E767C-4711-CEAE-97C6-B67AC4AF9DAB}"/>
                </a:ext>
              </a:extLst>
            </p:cNvPr>
            <p:cNvSpPr/>
            <p:nvPr/>
          </p:nvSpPr>
          <p:spPr>
            <a:xfrm rot="16200000">
              <a:off x="2137670" y="1894624"/>
              <a:ext cx="75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read()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F40A9C2-B556-495D-AB8A-9AF3E9DC06FE}"/>
              </a:ext>
            </a:extLst>
          </p:cNvPr>
          <p:cNvGrpSpPr/>
          <p:nvPr/>
        </p:nvGrpSpPr>
        <p:grpSpPr>
          <a:xfrm>
            <a:off x="3380409" y="3031854"/>
            <a:ext cx="451318" cy="813750"/>
            <a:chOff x="3135611" y="1703930"/>
            <a:chExt cx="451318" cy="81375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51895D2-5844-2204-80E3-80640D60C2F3}"/>
                </a:ext>
              </a:extLst>
            </p:cNvPr>
            <p:cNvSpPr/>
            <p:nvPr/>
          </p:nvSpPr>
          <p:spPr>
            <a:xfrm rot="16200000">
              <a:off x="2913402" y="1926139"/>
              <a:ext cx="813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write()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AC26819F-D520-A0C4-B67F-FE0FE2C95F18}"/>
                </a:ext>
              </a:extLst>
            </p:cNvPr>
            <p:cNvCxnSpPr>
              <a:cxnSpLocks/>
            </p:cNvCxnSpPr>
            <p:nvPr/>
          </p:nvCxnSpPr>
          <p:spPr>
            <a:xfrm>
              <a:off x="3586929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CBC58B5-7DE6-E9BB-E3ED-A40D1B572B02}"/>
              </a:ext>
            </a:extLst>
          </p:cNvPr>
          <p:cNvGrpSpPr/>
          <p:nvPr/>
        </p:nvGrpSpPr>
        <p:grpSpPr>
          <a:xfrm>
            <a:off x="4429319" y="3031854"/>
            <a:ext cx="454198" cy="914417"/>
            <a:chOff x="3942858" y="1653596"/>
            <a:chExt cx="454198" cy="914417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2D88F08-3D65-0B79-F0A5-CA119509DFB5}"/>
                </a:ext>
              </a:extLst>
            </p:cNvPr>
            <p:cNvSpPr/>
            <p:nvPr/>
          </p:nvSpPr>
          <p:spPr>
            <a:xfrm rot="16200000">
              <a:off x="3670315" y="1926139"/>
              <a:ext cx="914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create()</a:t>
              </a:r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直线箭头连接符 50">
              <a:extLst>
                <a:ext uri="{FF2B5EF4-FFF2-40B4-BE49-F238E27FC236}">
                  <a16:creationId xmlns:a16="http://schemas.microsoft.com/office/drawing/2014/main" id="{9A114074-34B3-2043-7D3F-15B57526E901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D835699-956D-17C1-C8C7-45A3370D342C}"/>
              </a:ext>
            </a:extLst>
          </p:cNvPr>
          <p:cNvGrpSpPr/>
          <p:nvPr/>
        </p:nvGrpSpPr>
        <p:grpSpPr>
          <a:xfrm>
            <a:off x="5481111" y="3031854"/>
            <a:ext cx="454196" cy="943079"/>
            <a:chOff x="3942860" y="1735521"/>
            <a:chExt cx="454196" cy="94307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F9EE38F-CECA-AFB3-2338-B19B6B0B9ED8}"/>
                </a:ext>
              </a:extLst>
            </p:cNvPr>
            <p:cNvSpPr/>
            <p:nvPr/>
          </p:nvSpPr>
          <p:spPr>
            <a:xfrm rot="16200000">
              <a:off x="3655986" y="2022395"/>
              <a:ext cx="9430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setattr</a:t>
              </a:r>
              <a:r>
                <a:rPr kumimoji="1" lang="en-US" altLang="zh-CN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直线箭头连接符 53">
              <a:extLst>
                <a:ext uri="{FF2B5EF4-FFF2-40B4-BE49-F238E27FC236}">
                  <a16:creationId xmlns:a16="http://schemas.microsoft.com/office/drawing/2014/main" id="{9C435E5E-D032-716E-AAFB-8B7730A185CA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4F88093D-A2B2-69A3-4E72-53995FB84C95}"/>
              </a:ext>
            </a:extLst>
          </p:cNvPr>
          <p:cNvSpPr/>
          <p:nvPr/>
        </p:nvSpPr>
        <p:spPr>
          <a:xfrm>
            <a:off x="7440885" y="3215647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VFS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Interface</a:t>
            </a:r>
            <a:endParaRPr lang="zh-CN" altLang="en-US" dirty="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3B01E9BE-8797-F694-EA83-E878C051F2E3}"/>
              </a:ext>
            </a:extLst>
          </p:cNvPr>
          <p:cNvGrpSpPr/>
          <p:nvPr/>
        </p:nvGrpSpPr>
        <p:grpSpPr>
          <a:xfrm>
            <a:off x="6526883" y="3121014"/>
            <a:ext cx="454199" cy="774924"/>
            <a:chOff x="3942857" y="1778852"/>
            <a:chExt cx="454199" cy="774924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901200B-AFE8-5092-7C5D-EB8549960647}"/>
                </a:ext>
              </a:extLst>
            </p:cNvPr>
            <p:cNvSpPr/>
            <p:nvPr/>
          </p:nvSpPr>
          <p:spPr>
            <a:xfrm rot="16200000">
              <a:off x="3955841" y="2022395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直线箭头连接符 64">
              <a:extLst>
                <a:ext uri="{FF2B5EF4-FFF2-40B4-BE49-F238E27FC236}">
                  <a16:creationId xmlns:a16="http://schemas.microsoft.com/office/drawing/2014/main" id="{FCA0ACC1-3187-0201-1137-DBE250781B03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CA0F6FB0-954E-1368-0EAA-F8C28643D392}"/>
              </a:ext>
            </a:extLst>
          </p:cNvPr>
          <p:cNvSpPr/>
          <p:nvPr/>
        </p:nvSpPr>
        <p:spPr>
          <a:xfrm>
            <a:off x="658061" y="614110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Kernel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E0048CF-01E2-87AE-8C5C-3575B420E57B}"/>
              </a:ext>
            </a:extLst>
          </p:cNvPr>
          <p:cNvSpPr/>
          <p:nvPr/>
        </p:nvSpPr>
        <p:spPr>
          <a:xfrm>
            <a:off x="667906" y="20340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User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721468-6CEC-8A47-121A-E687010E2CF8}"/>
              </a:ext>
            </a:extLst>
          </p:cNvPr>
          <p:cNvSpPr/>
          <p:nvPr/>
        </p:nvSpPr>
        <p:spPr>
          <a:xfrm>
            <a:off x="468645" y="2490745"/>
            <a:ext cx="9601785" cy="412403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95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2D41A-0724-7A6C-E309-D53ECC03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Hierarchy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B5B2F99-6487-AA74-5137-DD041B6611F6}"/>
              </a:ext>
            </a:extLst>
          </p:cNvPr>
          <p:cNvSpPr/>
          <p:nvPr/>
        </p:nvSpPr>
        <p:spPr>
          <a:xfrm>
            <a:off x="1792705" y="1253896"/>
            <a:ext cx="6148136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Applications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EFD789B-FE24-6D14-1656-C8BBFCA77C86}"/>
              </a:ext>
            </a:extLst>
          </p:cNvPr>
          <p:cNvGrpSpPr/>
          <p:nvPr/>
        </p:nvGrpSpPr>
        <p:grpSpPr>
          <a:xfrm>
            <a:off x="2328363" y="1583613"/>
            <a:ext cx="448439" cy="813749"/>
            <a:chOff x="2328363" y="1703931"/>
            <a:chExt cx="448439" cy="813749"/>
          </a:xfrm>
        </p:grpSpPr>
        <p:cxnSp>
          <p:nvCxnSpPr>
            <p:cNvPr id="5" name="直线箭头连接符 4">
              <a:extLst>
                <a:ext uri="{FF2B5EF4-FFF2-40B4-BE49-F238E27FC236}">
                  <a16:creationId xmlns:a16="http://schemas.microsoft.com/office/drawing/2014/main" id="{08ACB87F-3A1C-AC00-02F5-1D2307EDD38B}"/>
                </a:ext>
              </a:extLst>
            </p:cNvPr>
            <p:cNvCxnSpPr>
              <a:cxnSpLocks/>
            </p:cNvCxnSpPr>
            <p:nvPr/>
          </p:nvCxnSpPr>
          <p:spPr>
            <a:xfrm>
              <a:off x="2776802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F389A4-B067-1FCD-B268-02C35B42002E}"/>
                </a:ext>
              </a:extLst>
            </p:cNvPr>
            <p:cNvSpPr/>
            <p:nvPr/>
          </p:nvSpPr>
          <p:spPr>
            <a:xfrm rot="16200000">
              <a:off x="2137670" y="1894624"/>
              <a:ext cx="75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read()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9E1CEF-F330-C080-3AA4-4C4F5BF7D27E}"/>
              </a:ext>
            </a:extLst>
          </p:cNvPr>
          <p:cNvGrpSpPr/>
          <p:nvPr/>
        </p:nvGrpSpPr>
        <p:grpSpPr>
          <a:xfrm>
            <a:off x="3374394" y="1583612"/>
            <a:ext cx="451318" cy="813750"/>
            <a:chOff x="3135611" y="1703930"/>
            <a:chExt cx="451318" cy="8137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FEE9C92-D794-F4EE-E1AD-706FED143C67}"/>
                </a:ext>
              </a:extLst>
            </p:cNvPr>
            <p:cNvSpPr/>
            <p:nvPr/>
          </p:nvSpPr>
          <p:spPr>
            <a:xfrm rot="16200000">
              <a:off x="2913402" y="1926139"/>
              <a:ext cx="813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write()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12EA1D91-4364-542B-8043-52E22F472D8A}"/>
                </a:ext>
              </a:extLst>
            </p:cNvPr>
            <p:cNvCxnSpPr>
              <a:cxnSpLocks/>
            </p:cNvCxnSpPr>
            <p:nvPr/>
          </p:nvCxnSpPr>
          <p:spPr>
            <a:xfrm>
              <a:off x="3586929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8B3E891-9595-7910-1A13-8607287F66E2}"/>
              </a:ext>
            </a:extLst>
          </p:cNvPr>
          <p:cNvGrpSpPr/>
          <p:nvPr/>
        </p:nvGrpSpPr>
        <p:grpSpPr>
          <a:xfrm>
            <a:off x="4423304" y="1587171"/>
            <a:ext cx="454198" cy="810191"/>
            <a:chOff x="3942858" y="1707489"/>
            <a:chExt cx="454198" cy="81019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FDBC81-676C-548F-6326-2A82C0A345B4}"/>
                </a:ext>
              </a:extLst>
            </p:cNvPr>
            <p:cNvSpPr/>
            <p:nvPr/>
          </p:nvSpPr>
          <p:spPr>
            <a:xfrm rot="16200000">
              <a:off x="3724208" y="1926139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open()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10EB1F4D-82DE-2694-E8BA-41D54D76D082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EEDD28-0687-5761-41E4-672F2C9B4FD8}"/>
              </a:ext>
            </a:extLst>
          </p:cNvPr>
          <p:cNvGrpSpPr/>
          <p:nvPr/>
        </p:nvGrpSpPr>
        <p:grpSpPr>
          <a:xfrm>
            <a:off x="5475094" y="1564804"/>
            <a:ext cx="454198" cy="973343"/>
            <a:chOff x="3942858" y="1720389"/>
            <a:chExt cx="454198" cy="97334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4F7903-2E28-8EFA-95CD-17F570943916}"/>
                </a:ext>
              </a:extLst>
            </p:cNvPr>
            <p:cNvSpPr/>
            <p:nvPr/>
          </p:nvSpPr>
          <p:spPr>
            <a:xfrm rot="16200000">
              <a:off x="3640852" y="2022395"/>
              <a:ext cx="973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chmod</a:t>
              </a: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8C607AB9-052F-0716-B76B-C66FBC312A0C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5782AA-33AD-464C-C3F8-BD73BFFBB647}"/>
              </a:ext>
            </a:extLst>
          </p:cNvPr>
          <p:cNvGrpSpPr/>
          <p:nvPr/>
        </p:nvGrpSpPr>
        <p:grpSpPr>
          <a:xfrm>
            <a:off x="6526883" y="1640053"/>
            <a:ext cx="454199" cy="774924"/>
            <a:chOff x="3942857" y="1778852"/>
            <a:chExt cx="454199" cy="77492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AA4CF7A-D0BC-7009-F755-2AC12DBEF5A9}"/>
                </a:ext>
              </a:extLst>
            </p:cNvPr>
            <p:cNvSpPr/>
            <p:nvPr/>
          </p:nvSpPr>
          <p:spPr>
            <a:xfrm rot="16200000">
              <a:off x="3955841" y="2022395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FA26FF85-4DDE-82EA-A125-D991C2C4DCCC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BF4009C-F05A-B001-3584-CBA49B7CC51C}"/>
              </a:ext>
            </a:extLst>
          </p:cNvPr>
          <p:cNvSpPr/>
          <p:nvPr/>
        </p:nvSpPr>
        <p:spPr>
          <a:xfrm>
            <a:off x="7429750" y="1894623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POSIX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call</a:t>
            </a:r>
            <a:endParaRPr lang="zh-CN" altLang="en-US" dirty="0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658B474B-1FC5-ED02-9B45-8F0AEBE8FC0B}"/>
              </a:ext>
            </a:extLst>
          </p:cNvPr>
          <p:cNvSpPr/>
          <p:nvPr/>
        </p:nvSpPr>
        <p:spPr>
          <a:xfrm>
            <a:off x="661752" y="2658465"/>
            <a:ext cx="9195865" cy="3357324"/>
          </a:xfrm>
          <a:prstGeom prst="roundRect">
            <a:avLst>
              <a:gd name="adj" fmla="val 4284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818D0F-3FC8-C85F-B974-E98E47CC6497}"/>
              </a:ext>
            </a:extLst>
          </p:cNvPr>
          <p:cNvSpPr/>
          <p:nvPr/>
        </p:nvSpPr>
        <p:spPr>
          <a:xfrm>
            <a:off x="3507516" y="2704552"/>
            <a:ext cx="27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VFS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(Virtual file system)</a:t>
            </a:r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ECAF780-95BB-4E0A-CE1C-E12D0EC685C9}"/>
              </a:ext>
            </a:extLst>
          </p:cNvPr>
          <p:cNvGrpSpPr/>
          <p:nvPr/>
        </p:nvGrpSpPr>
        <p:grpSpPr>
          <a:xfrm>
            <a:off x="2334378" y="3031854"/>
            <a:ext cx="448439" cy="813749"/>
            <a:chOff x="2328363" y="1703931"/>
            <a:chExt cx="448439" cy="813749"/>
          </a:xfrm>
        </p:grpSpPr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938FFB08-E73A-994B-531A-6ADABBEAA6F4}"/>
                </a:ext>
              </a:extLst>
            </p:cNvPr>
            <p:cNvCxnSpPr>
              <a:cxnSpLocks/>
            </p:cNvCxnSpPr>
            <p:nvPr/>
          </p:nvCxnSpPr>
          <p:spPr>
            <a:xfrm>
              <a:off x="2776802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B2E767C-4711-CEAE-97C6-B67AC4AF9DAB}"/>
                </a:ext>
              </a:extLst>
            </p:cNvPr>
            <p:cNvSpPr/>
            <p:nvPr/>
          </p:nvSpPr>
          <p:spPr>
            <a:xfrm rot="16200000">
              <a:off x="2137670" y="1894624"/>
              <a:ext cx="75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read()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F40A9C2-B556-495D-AB8A-9AF3E9DC06FE}"/>
              </a:ext>
            </a:extLst>
          </p:cNvPr>
          <p:cNvGrpSpPr/>
          <p:nvPr/>
        </p:nvGrpSpPr>
        <p:grpSpPr>
          <a:xfrm>
            <a:off x="3380409" y="3031854"/>
            <a:ext cx="451318" cy="813750"/>
            <a:chOff x="3135611" y="1703930"/>
            <a:chExt cx="451318" cy="81375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51895D2-5844-2204-80E3-80640D60C2F3}"/>
                </a:ext>
              </a:extLst>
            </p:cNvPr>
            <p:cNvSpPr/>
            <p:nvPr/>
          </p:nvSpPr>
          <p:spPr>
            <a:xfrm rot="16200000">
              <a:off x="2913402" y="1926139"/>
              <a:ext cx="813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write()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AC26819F-D520-A0C4-B67F-FE0FE2C95F18}"/>
                </a:ext>
              </a:extLst>
            </p:cNvPr>
            <p:cNvCxnSpPr>
              <a:cxnSpLocks/>
            </p:cNvCxnSpPr>
            <p:nvPr/>
          </p:nvCxnSpPr>
          <p:spPr>
            <a:xfrm>
              <a:off x="3586929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CBC58B5-7DE6-E9BB-E3ED-A40D1B572B02}"/>
              </a:ext>
            </a:extLst>
          </p:cNvPr>
          <p:cNvGrpSpPr/>
          <p:nvPr/>
        </p:nvGrpSpPr>
        <p:grpSpPr>
          <a:xfrm>
            <a:off x="4429319" y="3031854"/>
            <a:ext cx="454198" cy="914417"/>
            <a:chOff x="3942858" y="1653596"/>
            <a:chExt cx="454198" cy="914417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2D88F08-3D65-0B79-F0A5-CA119509DFB5}"/>
                </a:ext>
              </a:extLst>
            </p:cNvPr>
            <p:cNvSpPr/>
            <p:nvPr/>
          </p:nvSpPr>
          <p:spPr>
            <a:xfrm rot="16200000">
              <a:off x="3670315" y="1926139"/>
              <a:ext cx="914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create()</a:t>
              </a:r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直线箭头连接符 50">
              <a:extLst>
                <a:ext uri="{FF2B5EF4-FFF2-40B4-BE49-F238E27FC236}">
                  <a16:creationId xmlns:a16="http://schemas.microsoft.com/office/drawing/2014/main" id="{9A114074-34B3-2043-7D3F-15B57526E901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42756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D835699-956D-17C1-C8C7-45A3370D342C}"/>
              </a:ext>
            </a:extLst>
          </p:cNvPr>
          <p:cNvGrpSpPr/>
          <p:nvPr/>
        </p:nvGrpSpPr>
        <p:grpSpPr>
          <a:xfrm>
            <a:off x="5481111" y="3031854"/>
            <a:ext cx="454196" cy="943079"/>
            <a:chOff x="3942860" y="1735521"/>
            <a:chExt cx="454196" cy="94307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F9EE38F-CECA-AFB3-2338-B19B6B0B9ED8}"/>
                </a:ext>
              </a:extLst>
            </p:cNvPr>
            <p:cNvSpPr/>
            <p:nvPr/>
          </p:nvSpPr>
          <p:spPr>
            <a:xfrm rot="16200000">
              <a:off x="3655986" y="2022395"/>
              <a:ext cx="9430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setattr</a:t>
              </a:r>
              <a:r>
                <a:rPr kumimoji="1" lang="en-US" altLang="zh-CN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直线箭头连接符 53">
              <a:extLst>
                <a:ext uri="{FF2B5EF4-FFF2-40B4-BE49-F238E27FC236}">
                  <a16:creationId xmlns:a16="http://schemas.microsoft.com/office/drawing/2014/main" id="{9C435E5E-D032-716E-AAFB-8B7730A185CA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4F88093D-A2B2-69A3-4E72-53995FB84C95}"/>
              </a:ext>
            </a:extLst>
          </p:cNvPr>
          <p:cNvSpPr/>
          <p:nvPr/>
        </p:nvSpPr>
        <p:spPr>
          <a:xfrm>
            <a:off x="7440885" y="3215647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VFS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Interface</a:t>
            </a:r>
            <a:endParaRPr lang="zh-CN" altLang="en-US" dirty="0"/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9A316DBE-9AD7-F9FF-4F98-04130333DCB4}"/>
              </a:ext>
            </a:extLst>
          </p:cNvPr>
          <p:cNvSpPr/>
          <p:nvPr/>
        </p:nvSpPr>
        <p:spPr>
          <a:xfrm>
            <a:off x="946499" y="3965474"/>
            <a:ext cx="4130824" cy="1838656"/>
          </a:xfrm>
          <a:prstGeom prst="roundRect">
            <a:avLst>
              <a:gd name="adj" fmla="val 4284"/>
            </a:avLst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3B01E9BE-8797-F694-EA83-E878C051F2E3}"/>
              </a:ext>
            </a:extLst>
          </p:cNvPr>
          <p:cNvGrpSpPr/>
          <p:nvPr/>
        </p:nvGrpSpPr>
        <p:grpSpPr>
          <a:xfrm>
            <a:off x="6526883" y="3121014"/>
            <a:ext cx="454199" cy="774924"/>
            <a:chOff x="3942857" y="1778852"/>
            <a:chExt cx="454199" cy="774924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901200B-AFE8-5092-7C5D-EB8549960647}"/>
                </a:ext>
              </a:extLst>
            </p:cNvPr>
            <p:cNvSpPr/>
            <p:nvPr/>
          </p:nvSpPr>
          <p:spPr>
            <a:xfrm rot="16200000">
              <a:off x="3955841" y="2022395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直线箭头连接符 64">
              <a:extLst>
                <a:ext uri="{FF2B5EF4-FFF2-40B4-BE49-F238E27FC236}">
                  <a16:creationId xmlns:a16="http://schemas.microsoft.com/office/drawing/2014/main" id="{FCA0ACC1-3187-0201-1137-DBE250781B03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56" y="1778852"/>
              <a:ext cx="0" cy="77492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722E7A12-CB30-486B-579C-89F8745EB481}"/>
              </a:ext>
            </a:extLst>
          </p:cNvPr>
          <p:cNvSpPr/>
          <p:nvPr/>
        </p:nvSpPr>
        <p:spPr>
          <a:xfrm>
            <a:off x="2011594" y="4035607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Block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dirty="0"/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CCA82972-1BE3-B2AF-7DCA-67B0BA3721A7}"/>
              </a:ext>
            </a:extLst>
          </p:cNvPr>
          <p:cNvSpPr/>
          <p:nvPr/>
        </p:nvSpPr>
        <p:spPr>
          <a:xfrm>
            <a:off x="1149648" y="4563658"/>
            <a:ext cx="1178715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EXT2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6914C14-DFC8-0959-7632-782FB16C9829}"/>
              </a:ext>
            </a:extLst>
          </p:cNvPr>
          <p:cNvSpPr/>
          <p:nvPr/>
        </p:nvSpPr>
        <p:spPr>
          <a:xfrm>
            <a:off x="2448387" y="4563658"/>
            <a:ext cx="1178716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EXT3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C9F09DB7-0061-A838-831E-B2F6CDD2C798}"/>
              </a:ext>
            </a:extLst>
          </p:cNvPr>
          <p:cNvSpPr/>
          <p:nvPr/>
        </p:nvSpPr>
        <p:spPr>
          <a:xfrm>
            <a:off x="3743726" y="4563658"/>
            <a:ext cx="1178716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EXT4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E5D0B968-6851-ABEA-D29E-4870E12EA996}"/>
              </a:ext>
            </a:extLst>
          </p:cNvPr>
          <p:cNvSpPr/>
          <p:nvPr/>
        </p:nvSpPr>
        <p:spPr>
          <a:xfrm>
            <a:off x="1149648" y="5149529"/>
            <a:ext cx="1178715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XFS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1111987F-1361-CA6F-5FFC-249EAC4943C5}"/>
              </a:ext>
            </a:extLst>
          </p:cNvPr>
          <p:cNvSpPr/>
          <p:nvPr/>
        </p:nvSpPr>
        <p:spPr>
          <a:xfrm>
            <a:off x="2448388" y="5143254"/>
            <a:ext cx="1178715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BtrFS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E63FDD6C-2E8F-B584-EA92-324F1D54BD18}"/>
              </a:ext>
            </a:extLst>
          </p:cNvPr>
          <p:cNvSpPr/>
          <p:nvPr/>
        </p:nvSpPr>
        <p:spPr>
          <a:xfrm>
            <a:off x="3743727" y="5139233"/>
            <a:ext cx="1178715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CA0F6FB0-954E-1368-0EAA-F8C28643D392}"/>
              </a:ext>
            </a:extLst>
          </p:cNvPr>
          <p:cNvSpPr/>
          <p:nvPr/>
        </p:nvSpPr>
        <p:spPr>
          <a:xfrm>
            <a:off x="658061" y="614110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Kernel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E0048CF-01E2-87AE-8C5C-3575B420E57B}"/>
              </a:ext>
            </a:extLst>
          </p:cNvPr>
          <p:cNvSpPr/>
          <p:nvPr/>
        </p:nvSpPr>
        <p:spPr>
          <a:xfrm>
            <a:off x="667906" y="20340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User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Space</a:t>
            </a:r>
            <a:endParaRPr lang="zh-CN" altLang="en-US" b="1" dirty="0"/>
          </a:p>
        </p:txBody>
      </p:sp>
      <p:sp>
        <p:nvSpPr>
          <p:cNvPr id="73" name="圆角矩形 72">
            <a:extLst>
              <a:ext uri="{FF2B5EF4-FFF2-40B4-BE49-F238E27FC236}">
                <a16:creationId xmlns:a16="http://schemas.microsoft.com/office/drawing/2014/main" id="{7A3DA07C-439D-DFC2-7C41-0A88BD04BB67}"/>
              </a:ext>
            </a:extLst>
          </p:cNvPr>
          <p:cNvSpPr/>
          <p:nvPr/>
        </p:nvSpPr>
        <p:spPr>
          <a:xfrm>
            <a:off x="5364016" y="3965474"/>
            <a:ext cx="2824686" cy="1838656"/>
          </a:xfrm>
          <a:prstGeom prst="roundRect">
            <a:avLst>
              <a:gd name="adj" fmla="val 4284"/>
            </a:avLst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9C80380-654E-C058-C6CE-EDFDF196A631}"/>
              </a:ext>
            </a:extLst>
          </p:cNvPr>
          <p:cNvSpPr/>
          <p:nvPr/>
        </p:nvSpPr>
        <p:spPr>
          <a:xfrm>
            <a:off x="5364015" y="4035607"/>
            <a:ext cx="282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Network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dirty="0"/>
          </a:p>
        </p:txBody>
      </p:sp>
      <p:sp>
        <p:nvSpPr>
          <p:cNvPr id="76" name="圆角矩形 75">
            <a:extLst>
              <a:ext uri="{FF2B5EF4-FFF2-40B4-BE49-F238E27FC236}">
                <a16:creationId xmlns:a16="http://schemas.microsoft.com/office/drawing/2014/main" id="{F4835801-C3C3-5634-F276-B79BD2750DA3}"/>
              </a:ext>
            </a:extLst>
          </p:cNvPr>
          <p:cNvSpPr/>
          <p:nvPr/>
        </p:nvSpPr>
        <p:spPr>
          <a:xfrm>
            <a:off x="5559766" y="4563658"/>
            <a:ext cx="1178716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7" name="圆角矩形 76">
            <a:extLst>
              <a:ext uri="{FF2B5EF4-FFF2-40B4-BE49-F238E27FC236}">
                <a16:creationId xmlns:a16="http://schemas.microsoft.com/office/drawing/2014/main" id="{0FF64738-97F8-32E7-B1F0-72001CB34E7C}"/>
              </a:ext>
            </a:extLst>
          </p:cNvPr>
          <p:cNvSpPr/>
          <p:nvPr/>
        </p:nvSpPr>
        <p:spPr>
          <a:xfrm>
            <a:off x="6855105" y="4563658"/>
            <a:ext cx="1178716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CephFS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0B87CA02-90FA-1A2B-5F11-6EE30EDC8B89}"/>
              </a:ext>
            </a:extLst>
          </p:cNvPr>
          <p:cNvSpPr/>
          <p:nvPr/>
        </p:nvSpPr>
        <p:spPr>
          <a:xfrm>
            <a:off x="5559767" y="5143254"/>
            <a:ext cx="1178715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Lustre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0" name="圆角矩形 79">
            <a:extLst>
              <a:ext uri="{FF2B5EF4-FFF2-40B4-BE49-F238E27FC236}">
                <a16:creationId xmlns:a16="http://schemas.microsoft.com/office/drawing/2014/main" id="{0CEF0667-272D-4428-7AAD-7F2A987BF3B3}"/>
              </a:ext>
            </a:extLst>
          </p:cNvPr>
          <p:cNvSpPr/>
          <p:nvPr/>
        </p:nvSpPr>
        <p:spPr>
          <a:xfrm>
            <a:off x="6855106" y="5139233"/>
            <a:ext cx="1178715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1" name="圆角矩形 80">
            <a:extLst>
              <a:ext uri="{FF2B5EF4-FFF2-40B4-BE49-F238E27FC236}">
                <a16:creationId xmlns:a16="http://schemas.microsoft.com/office/drawing/2014/main" id="{36DBD0F5-6A52-F4C8-A01A-DC8C1D9F03DD}"/>
              </a:ext>
            </a:extLst>
          </p:cNvPr>
          <p:cNvSpPr/>
          <p:nvPr/>
        </p:nvSpPr>
        <p:spPr>
          <a:xfrm>
            <a:off x="8482712" y="3965474"/>
            <a:ext cx="1080890" cy="1838656"/>
          </a:xfrm>
          <a:prstGeom prst="roundRect">
            <a:avLst>
              <a:gd name="adj" fmla="val 4284"/>
            </a:avLst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835AF801-3ACF-04E0-3C9D-59EDFC65D17B}"/>
              </a:ext>
            </a:extLst>
          </p:cNvPr>
          <p:cNvSpPr/>
          <p:nvPr/>
        </p:nvSpPr>
        <p:spPr>
          <a:xfrm>
            <a:off x="8482712" y="4035607"/>
            <a:ext cx="108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FUSE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721468-6CEC-8A47-121A-E687010E2CF8}"/>
              </a:ext>
            </a:extLst>
          </p:cNvPr>
          <p:cNvSpPr/>
          <p:nvPr/>
        </p:nvSpPr>
        <p:spPr>
          <a:xfrm>
            <a:off x="468645" y="2490745"/>
            <a:ext cx="9601785" cy="412403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圆角矩形 86">
            <a:extLst>
              <a:ext uri="{FF2B5EF4-FFF2-40B4-BE49-F238E27FC236}">
                <a16:creationId xmlns:a16="http://schemas.microsoft.com/office/drawing/2014/main" id="{3A6E8ED1-74D4-5E92-0380-FA40E911E120}"/>
              </a:ext>
            </a:extLst>
          </p:cNvPr>
          <p:cNvSpPr/>
          <p:nvPr/>
        </p:nvSpPr>
        <p:spPr>
          <a:xfrm>
            <a:off x="10187053" y="3961514"/>
            <a:ext cx="1784367" cy="1842615"/>
          </a:xfrm>
          <a:prstGeom prst="roundRect">
            <a:avLst>
              <a:gd name="adj" fmla="val 4284"/>
            </a:avLst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8" name="圆角矩形 87">
            <a:extLst>
              <a:ext uri="{FF2B5EF4-FFF2-40B4-BE49-F238E27FC236}">
                <a16:creationId xmlns:a16="http://schemas.microsoft.com/office/drawing/2014/main" id="{EE06FF27-C1A5-59D7-E381-7031A325C249}"/>
              </a:ext>
            </a:extLst>
          </p:cNvPr>
          <p:cNvSpPr/>
          <p:nvPr/>
        </p:nvSpPr>
        <p:spPr>
          <a:xfrm>
            <a:off x="10298583" y="4074351"/>
            <a:ext cx="1564104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Ceph</a:t>
            </a:r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-fuse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9" name="圆角矩形 88">
            <a:extLst>
              <a:ext uri="{FF2B5EF4-FFF2-40B4-BE49-F238E27FC236}">
                <a16:creationId xmlns:a16="http://schemas.microsoft.com/office/drawing/2014/main" id="{C001FD65-E846-15C4-9016-2E3F2589BCE0}"/>
              </a:ext>
            </a:extLst>
          </p:cNvPr>
          <p:cNvSpPr/>
          <p:nvPr/>
        </p:nvSpPr>
        <p:spPr>
          <a:xfrm>
            <a:off x="10297399" y="4646180"/>
            <a:ext cx="1564104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Lustre</a:t>
            </a:r>
            <a:r>
              <a:rPr kumimoji="1" lang="en-US" altLang="zh-CN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-fuse</a:t>
            </a:r>
            <a:endParaRPr kumimoji="1" lang="zh-CN" altLang="en-US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3FEF7F2C-0BD1-4C9F-2E4D-075C8C78373F}"/>
              </a:ext>
            </a:extLst>
          </p:cNvPr>
          <p:cNvSpPr/>
          <p:nvPr/>
        </p:nvSpPr>
        <p:spPr>
          <a:xfrm>
            <a:off x="10300570" y="5218008"/>
            <a:ext cx="1564104" cy="489307"/>
          </a:xfrm>
          <a:prstGeom prst="roundRect">
            <a:avLst>
              <a:gd name="adj" fmla="val 42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9" name="肘形连接符 8">
            <a:extLst>
              <a:ext uri="{FF2B5EF4-FFF2-40B4-BE49-F238E27FC236}">
                <a16:creationId xmlns:a16="http://schemas.microsoft.com/office/drawing/2014/main" id="{7ABDEE01-C579-B7D5-745F-24ACD8DD8BF2}"/>
              </a:ext>
            </a:extLst>
          </p:cNvPr>
          <p:cNvCxnSpPr>
            <a:cxnSpLocks/>
          </p:cNvCxnSpPr>
          <p:nvPr/>
        </p:nvCxnSpPr>
        <p:spPr>
          <a:xfrm>
            <a:off x="9011653" y="4800600"/>
            <a:ext cx="1564105" cy="583286"/>
          </a:xfrm>
          <a:prstGeom prst="bentConnector3">
            <a:avLst>
              <a:gd name="adj1" fmla="val 769"/>
            </a:avLst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0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Why</a:t>
            </a:r>
            <a:r>
              <a:rPr lang="zh-CN" altLang="en-US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lang="zh-CN" altLang="en-US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Systems</a:t>
            </a:r>
            <a:r>
              <a:rPr lang="zh-CN" altLang="en-US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are</a:t>
            </a:r>
            <a:r>
              <a:rPr lang="zh-CN" altLang="en-US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always</a:t>
            </a:r>
            <a:r>
              <a:rPr lang="zh-CN" altLang="en-US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4800" dirty="0">
                <a:latin typeface="PingFang SC" panose="020B0400000000000000" pitchFamily="34" charset="-122"/>
                <a:ea typeface="PingFang SC" panose="020B0400000000000000" pitchFamily="34" charset="-122"/>
              </a:rPr>
              <a:t>evolving?</a:t>
            </a:r>
            <a:endParaRPr kumimoji="1" lang="zh-CN" altLang="en-US" sz="48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10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B2264-D2E3-34BA-FDD2-73B99EB3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Evolution: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Hardware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F8273-82A2-9A33-7126-C7E6B90E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Storage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Network</a:t>
            </a:r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0D588-D482-0127-2691-65A6FE54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29" y="4108811"/>
            <a:ext cx="8047827" cy="23603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C100EB-28D9-ADE3-058C-1D8DE02B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9" y="1801946"/>
            <a:ext cx="1820958" cy="11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箭头 4">
            <a:extLst>
              <a:ext uri="{FF2B5EF4-FFF2-40B4-BE49-F238E27FC236}">
                <a16:creationId xmlns:a16="http://schemas.microsoft.com/office/drawing/2014/main" id="{CB53ECB8-C447-C9A2-9CCF-5ACAB65C951F}"/>
              </a:ext>
            </a:extLst>
          </p:cNvPr>
          <p:cNvSpPr/>
          <p:nvPr/>
        </p:nvSpPr>
        <p:spPr>
          <a:xfrm>
            <a:off x="957628" y="3277772"/>
            <a:ext cx="10718557" cy="417628"/>
          </a:xfrm>
          <a:prstGeom prst="rightArrow">
            <a:avLst>
              <a:gd name="adj1" fmla="val 50000"/>
              <a:gd name="adj2" fmla="val 1308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446E9D-133D-89CC-DF19-C6418EA953CF}"/>
              </a:ext>
            </a:extLst>
          </p:cNvPr>
          <p:cNvSpPr/>
          <p:nvPr/>
        </p:nvSpPr>
        <p:spPr>
          <a:xfrm>
            <a:off x="957629" y="2959463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Floppy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disk,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~10KB/s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4D9773-797C-25EB-0992-10083108A305}"/>
              </a:ext>
            </a:extLst>
          </p:cNvPr>
          <p:cNvSpPr/>
          <p:nvPr/>
        </p:nvSpPr>
        <p:spPr>
          <a:xfrm>
            <a:off x="3824328" y="2959463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HDD,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~100MB/s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876435D-028D-0888-CA47-3A24DB4B5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146" y="1698731"/>
            <a:ext cx="1676140" cy="12357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AE7E5B-43BE-5E92-A6EE-CBAE26B08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69216" y="1480022"/>
            <a:ext cx="1019038" cy="167614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CB09DB3-4B35-3E87-A488-D12ECA108D90}"/>
              </a:ext>
            </a:extLst>
          </p:cNvPr>
          <p:cNvSpPr/>
          <p:nvPr/>
        </p:nvSpPr>
        <p:spPr>
          <a:xfrm>
            <a:off x="6228122" y="2941192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SSD,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~X00MB/s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DE4E3D-749E-654A-AFB3-AFA075BA4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335" y="1855739"/>
            <a:ext cx="2907894" cy="84017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390E371-75A0-ED5B-38E6-4B294E32C6E9}"/>
              </a:ext>
            </a:extLst>
          </p:cNvPr>
          <p:cNvSpPr/>
          <p:nvPr/>
        </p:nvSpPr>
        <p:spPr>
          <a:xfrm>
            <a:off x="8528209" y="2938990"/>
            <a:ext cx="2629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NVMe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-SSD,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~XGB/s</a:t>
            </a:r>
            <a:endParaRPr lang="zh-CN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67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B2264-D2E3-34BA-FDD2-73B99EB3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Evolution: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F8273-82A2-9A33-7126-C7E6B90E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Scenario</a:t>
            </a:r>
          </a:p>
          <a:p>
            <a:pPr lvl="1"/>
            <a:r>
              <a:rPr kumimoji="1" lang="en-US" altLang="zh-CN" dirty="0"/>
              <a:t>Multi-user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→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Multi-tenant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datacenter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→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Workload</a:t>
            </a:r>
            <a:r>
              <a:rPr kumimoji="1" lang="zh-CN" altLang="en-US" dirty="0"/>
              <a:t> </a:t>
            </a:r>
            <a:r>
              <a:rPr kumimoji="1" lang="en" altLang="zh-CN" dirty="0"/>
              <a:t>inclination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Massive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</a:t>
            </a:r>
          </a:p>
          <a:p>
            <a:pPr lvl="2"/>
            <a:r>
              <a:rPr kumimoji="1" lang="en-US" altLang="zh-CN" dirty="0"/>
              <a:t>95%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96KB</a:t>
            </a:r>
            <a:r>
              <a:rPr kumimoji="1" lang="en-US" altLang="zh-CN" baseline="30000" dirty="0"/>
              <a:t>[1]</a:t>
            </a:r>
          </a:p>
          <a:p>
            <a:pPr lvl="1"/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</a:p>
          <a:p>
            <a:pPr lvl="2"/>
            <a:r>
              <a:rPr kumimoji="1" lang="en-US" altLang="zh-CN" dirty="0"/>
              <a:t>2000: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Meta-op</a:t>
            </a:r>
            <a:r>
              <a:rPr kumimoji="1" lang="zh-CN" altLang="en-US" dirty="0"/>
              <a:t> </a:t>
            </a:r>
            <a:r>
              <a:rPr kumimoji="1" lang="en-US" altLang="zh-CN" dirty="0"/>
              <a:t>&gt;</a:t>
            </a:r>
            <a:r>
              <a:rPr kumimoji="1" lang="zh-CN" altLang="en-US" dirty="0"/>
              <a:t> </a:t>
            </a:r>
            <a:r>
              <a:rPr kumimoji="1" lang="en-US" altLang="zh-CN" dirty="0"/>
              <a:t>50%</a:t>
            </a:r>
            <a:r>
              <a:rPr kumimoji="1" lang="zh-CN" altLang="en-US" dirty="0"/>
              <a:t> </a:t>
            </a:r>
            <a:r>
              <a:rPr kumimoji="1" lang="en-US" altLang="zh-CN" baseline="30000" dirty="0"/>
              <a:t>[1]</a:t>
            </a:r>
          </a:p>
          <a:p>
            <a:pPr lvl="2"/>
            <a:r>
              <a:rPr kumimoji="1" lang="en-US" altLang="zh-CN" dirty="0"/>
              <a:t>2020: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Meta-op</a:t>
            </a:r>
            <a:r>
              <a:rPr kumimoji="1" lang="zh-CN" altLang="en-US" dirty="0"/>
              <a:t> </a:t>
            </a:r>
            <a:r>
              <a:rPr kumimoji="1" lang="en-US" altLang="zh-CN" dirty="0"/>
              <a:t>&gt;</a:t>
            </a:r>
            <a:r>
              <a:rPr kumimoji="1" lang="zh-CN" altLang="en-US" dirty="0"/>
              <a:t> </a:t>
            </a:r>
            <a:r>
              <a:rPr kumimoji="1" lang="en-US" altLang="zh-CN" dirty="0"/>
              <a:t>85%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00A64B-4C4F-03C2-72AB-1EF84271B203}"/>
              </a:ext>
            </a:extLst>
          </p:cNvPr>
          <p:cNvSpPr/>
          <p:nvPr/>
        </p:nvSpPr>
        <p:spPr>
          <a:xfrm>
            <a:off x="838200" y="5807631"/>
            <a:ext cx="494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comparison of file system workloads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ATC 00</a:t>
            </a:r>
          </a:p>
        </p:txBody>
      </p:sp>
    </p:spTree>
    <p:extLst>
      <p:ext uri="{BB962C8B-B14F-4D97-AF65-F5344CB8AC3E}">
        <p14:creationId xmlns:p14="http://schemas.microsoft.com/office/powerpoint/2010/main" val="129401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B2264-D2E3-34BA-FDD2-73B99EB3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Evolution: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F8273-82A2-9A33-7126-C7E6B90E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Capacity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(single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FS)</a:t>
            </a:r>
          </a:p>
          <a:p>
            <a:pPr lvl="1"/>
            <a:r>
              <a:rPr kumimoji="1" lang="en-US" altLang="zh-CN" dirty="0"/>
              <a:t>Facebook:</a:t>
            </a:r>
            <a:r>
              <a:rPr kumimoji="1" lang="zh-CN" altLang="en-US" dirty="0"/>
              <a:t> </a:t>
            </a:r>
            <a:r>
              <a:rPr kumimoji="1" lang="en-US" altLang="zh-CN" dirty="0"/>
              <a:t>Billions of files</a:t>
            </a:r>
            <a:r>
              <a:rPr kumimoji="1" lang="en-US" altLang="zh-CN" baseline="30000" dirty="0"/>
              <a:t>[1]</a:t>
            </a:r>
            <a:endParaRPr kumimoji="1" lang="en" altLang="zh-CN" baseline="30000" dirty="0"/>
          </a:p>
          <a:p>
            <a:pPr lvl="1"/>
            <a:r>
              <a:rPr kumimoji="1" lang="en-US" altLang="zh-CN" dirty="0"/>
              <a:t>Alibaba:</a:t>
            </a:r>
            <a:r>
              <a:rPr kumimoji="1" lang="zh-CN" altLang="en-US" dirty="0"/>
              <a:t> </a:t>
            </a:r>
            <a:r>
              <a:rPr kumimoji="1" lang="en" altLang="zh-CN" dirty="0"/>
              <a:t>Tens of billions of files</a:t>
            </a:r>
            <a:r>
              <a:rPr kumimoji="1" lang="en-US" altLang="zh-CN" baseline="30000" dirty="0"/>
              <a:t> [2]</a:t>
            </a:r>
          </a:p>
          <a:p>
            <a:pPr lvl="1"/>
            <a:r>
              <a:rPr kumimoji="1" lang="en" altLang="zh-CN" dirty="0"/>
              <a:t>LinkedIn</a:t>
            </a:r>
            <a:r>
              <a:rPr kumimoji="1" lang="en-US" altLang="zh-CN" dirty="0"/>
              <a:t>: Billions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en-US" altLang="zh-CN" baseline="30000" dirty="0"/>
              <a:t>[3]</a:t>
            </a:r>
          </a:p>
          <a:p>
            <a:endParaRPr kumimoji="1" lang="en-US" altLang="zh-CN" sz="2000" dirty="0"/>
          </a:p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(single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Cluster)</a:t>
            </a:r>
          </a:p>
          <a:p>
            <a:pPr lvl="1"/>
            <a:r>
              <a:rPr kumimoji="1" lang="en" altLang="zh-CN" dirty="0"/>
              <a:t>LinkedIn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Tens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thousands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en-US" altLang="zh-CN" baseline="30000" dirty="0"/>
              <a:t> [3]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Summit: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Thousands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en-US" altLang="zh-CN" baseline="30000" dirty="0"/>
              <a:t> [4]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3F067B-7713-818A-EB82-0EB9E1410FA3}"/>
              </a:ext>
            </a:extLst>
          </p:cNvPr>
          <p:cNvSpPr/>
          <p:nvPr/>
        </p:nvSpPr>
        <p:spPr>
          <a:xfrm>
            <a:off x="838200" y="5420177"/>
            <a:ext cx="89008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﻿Facebook’s Tectonic filesystem: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 from 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exascale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InfiniFS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An efficient metadata service for large-scale distributed filesystems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[3]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exabyte club: LinkedIn’s journey of scaling the Hadoop Distributed File System. 2021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Exascale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deep learning for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analytics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What we talk about when we talk about File</a:t>
            </a:r>
            <a:r>
              <a:rPr lang="zh-CN" altLang="en-US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3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System?</a:t>
            </a:r>
            <a:endParaRPr kumimoji="1" lang="zh-CN" altLang="en-US" sz="3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16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B2264-D2E3-34BA-FDD2-73B99EB3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Evolution: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F8273-82A2-9A33-7126-C7E6B90E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Capacity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(single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FS)</a:t>
            </a:r>
          </a:p>
          <a:p>
            <a:pPr lvl="1"/>
            <a:r>
              <a:rPr kumimoji="1" lang="en-US" altLang="zh-CN" dirty="0"/>
              <a:t>Facebook:</a:t>
            </a:r>
            <a:r>
              <a:rPr kumimoji="1" lang="zh-CN" altLang="en-US" dirty="0"/>
              <a:t> </a:t>
            </a:r>
            <a:r>
              <a:rPr kumimoji="1" lang="en-US" altLang="zh-CN" dirty="0"/>
              <a:t>Billions of files</a:t>
            </a:r>
            <a:r>
              <a:rPr kumimoji="1" lang="en-US" altLang="zh-CN" baseline="30000" dirty="0"/>
              <a:t>[1]</a:t>
            </a:r>
            <a:endParaRPr kumimoji="1" lang="en" altLang="zh-CN" baseline="30000" dirty="0"/>
          </a:p>
          <a:p>
            <a:pPr lvl="1"/>
            <a:r>
              <a:rPr kumimoji="1" lang="en-US" altLang="zh-CN" dirty="0"/>
              <a:t>Alibaba:</a:t>
            </a:r>
            <a:r>
              <a:rPr kumimoji="1" lang="zh-CN" altLang="en-US" dirty="0"/>
              <a:t> </a:t>
            </a:r>
            <a:r>
              <a:rPr kumimoji="1" lang="en" altLang="zh-CN" dirty="0"/>
              <a:t>Tens of billions of files</a:t>
            </a:r>
            <a:r>
              <a:rPr kumimoji="1" lang="en-US" altLang="zh-CN" baseline="30000" dirty="0"/>
              <a:t> [2]</a:t>
            </a:r>
          </a:p>
          <a:p>
            <a:pPr lvl="1"/>
            <a:r>
              <a:rPr kumimoji="1" lang="en" altLang="zh-CN" dirty="0"/>
              <a:t>LinkedIn</a:t>
            </a:r>
            <a:r>
              <a:rPr kumimoji="1" lang="en-US" altLang="zh-CN" dirty="0"/>
              <a:t>: Billions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en-US" altLang="zh-CN" baseline="30000" dirty="0"/>
              <a:t>[3]</a:t>
            </a:r>
          </a:p>
          <a:p>
            <a:endParaRPr kumimoji="1" lang="en-US" altLang="zh-CN" sz="2000" dirty="0"/>
          </a:p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(single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Cluster)</a:t>
            </a:r>
          </a:p>
          <a:p>
            <a:pPr lvl="1"/>
            <a:r>
              <a:rPr kumimoji="1" lang="en" altLang="zh-CN" dirty="0"/>
              <a:t>LinkedIn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Tens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thousands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en-US" altLang="zh-CN" baseline="30000" dirty="0"/>
              <a:t> [3]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Summit: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Thousands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en-US" altLang="zh-CN" baseline="30000" dirty="0"/>
              <a:t> [4]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3F067B-7713-818A-EB82-0EB9E1410FA3}"/>
              </a:ext>
            </a:extLst>
          </p:cNvPr>
          <p:cNvSpPr/>
          <p:nvPr/>
        </p:nvSpPr>
        <p:spPr>
          <a:xfrm>
            <a:off x="838200" y="5420177"/>
            <a:ext cx="89008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﻿Facebook’s Tectonic filesystem: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 from 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exascale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InfiniFS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An efficient metadata service for large-scale distributed filesystems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[3]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exabyte club: LinkedIn’s journey of scaling the Hadoop Distributed File System. 2021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Exascale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deep learning for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analytics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6AD3511-3C92-B5EF-6B57-3ECDBDAAEF36}"/>
              </a:ext>
            </a:extLst>
          </p:cNvPr>
          <p:cNvSpPr/>
          <p:nvPr/>
        </p:nvSpPr>
        <p:spPr>
          <a:xfrm>
            <a:off x="8339603" y="3973915"/>
            <a:ext cx="3705726" cy="1281234"/>
          </a:xfrm>
          <a:prstGeom prst="roundRect">
            <a:avLst>
              <a:gd name="adj" fmla="val 65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Have</a:t>
            </a:r>
            <a:r>
              <a:rPr kumimoji="1" lang="zh-CN" altLang="en-US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kumimoji="1" lang="zh-CN" altLang="en-US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scale</a:t>
            </a:r>
            <a:r>
              <a:rPr kumimoji="1" lang="zh-CN" altLang="en-US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DFS,</a:t>
            </a:r>
          </a:p>
          <a:p>
            <a:r>
              <a:rPr kumimoji="1" lang="en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Especially</a:t>
            </a:r>
            <a:r>
              <a:rPr kumimoji="1" lang="zh-CN" altLang="en-US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metadata!</a:t>
            </a:r>
            <a:endParaRPr kumimoji="1" lang="zh-CN" altLang="en-US" sz="24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84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How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scale</a:t>
            </a:r>
            <a:r>
              <a:rPr lang="zh-CN" altLang="en-US" sz="5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?</a:t>
            </a:r>
            <a:endParaRPr kumimoji="1" lang="zh-CN" altLang="en-US" sz="5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18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60BCC-ED00-51A7-DE65-44F4CDE5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56AD74-7A02-6118-DBD1-84F8A050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/>
              <a:t>How to utilize cross</a:t>
            </a:r>
            <a:r>
              <a:rPr kumimoji="1" lang="en-US" altLang="zh-CN" dirty="0"/>
              <a:t>-node</a:t>
            </a:r>
            <a:r>
              <a:rPr kumimoji="1" lang="zh-CN" altLang="en-US" dirty="0"/>
              <a:t> </a:t>
            </a:r>
            <a:r>
              <a:rPr kumimoji="1" lang="en" altLang="zh-CN" dirty="0"/>
              <a:t>resources on one </a:t>
            </a:r>
            <a:r>
              <a:rPr kumimoji="1" lang="en-US" altLang="zh-CN" dirty="0"/>
              <a:t>client</a:t>
            </a:r>
            <a:r>
              <a:rPr kumimoji="1" lang="en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00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2FAB-8F15-4CAF-83D4-3575BB17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Coupled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CEE51-C3A6-2904-018F-FC03E102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275794" cy="1404105"/>
          </a:xfrm>
        </p:spPr>
        <p:txBody>
          <a:bodyPr/>
          <a:lstStyle/>
          <a:p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filesystems,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198X</a:t>
            </a:r>
          </a:p>
          <a:p>
            <a:pPr lvl="1"/>
            <a:r>
              <a:rPr kumimoji="1" lang="en-US" altLang="zh-CN" dirty="0"/>
              <a:t>NFS,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CIFS,</a:t>
            </a:r>
            <a:r>
              <a:rPr kumimoji="1" lang="zh-CN" altLang="en-US" dirty="0"/>
              <a:t> </a:t>
            </a:r>
            <a:r>
              <a:rPr kumimoji="1" lang="en-US" altLang="zh-CN" dirty="0"/>
              <a:t>Sprite,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Coda…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BCC93B5-8B36-7F9C-66B4-53F703F6CA19}"/>
              </a:ext>
            </a:extLst>
          </p:cNvPr>
          <p:cNvGrpSpPr/>
          <p:nvPr/>
        </p:nvGrpSpPr>
        <p:grpSpPr>
          <a:xfrm>
            <a:off x="1701052" y="2597197"/>
            <a:ext cx="753035" cy="737669"/>
            <a:chOff x="1421870" y="3304385"/>
            <a:chExt cx="417205" cy="41720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4B35A8E-9EB4-F06D-D5BD-A96FFB78ABE2}"/>
                </a:ext>
              </a:extLst>
            </p:cNvPr>
            <p:cNvSpPr/>
            <p:nvPr/>
          </p:nvSpPr>
          <p:spPr>
            <a:xfrm>
              <a:off x="1441781" y="3359733"/>
              <a:ext cx="373879" cy="2629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B9236-13C6-D0E9-D8AC-E59D39FB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0" y="3304385"/>
              <a:ext cx="417205" cy="417205"/>
            </a:xfrm>
            <a:prstGeom prst="rect">
              <a:avLst/>
            </a:prstGeom>
          </p:spPr>
        </p:pic>
      </p:grpSp>
      <p:sp>
        <p:nvSpPr>
          <p:cNvPr id="7" name="圆角矩形 6">
            <a:extLst>
              <a:ext uri="{FF2B5EF4-FFF2-40B4-BE49-F238E27FC236}">
                <a16:creationId xmlns:a16="http://schemas.microsoft.com/office/drawing/2014/main" id="{D1C12179-D9F8-2FEB-4C5A-7BB4CA0A1D52}"/>
              </a:ext>
            </a:extLst>
          </p:cNvPr>
          <p:cNvSpPr/>
          <p:nvPr/>
        </p:nvSpPr>
        <p:spPr>
          <a:xfrm>
            <a:off x="1033182" y="4302840"/>
            <a:ext cx="858787" cy="3805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6D1D721-BE41-8CCF-CB76-29E8ADBB5434}"/>
              </a:ext>
            </a:extLst>
          </p:cNvPr>
          <p:cNvSpPr/>
          <p:nvPr/>
        </p:nvSpPr>
        <p:spPr>
          <a:xfrm>
            <a:off x="1627917" y="34402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mnt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CCF80FA-C75D-B1C3-3A25-FEF78CA0D86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462576" y="38208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圆角矩形 9">
            <a:extLst>
              <a:ext uri="{FF2B5EF4-FFF2-40B4-BE49-F238E27FC236}">
                <a16:creationId xmlns:a16="http://schemas.microsoft.com/office/drawing/2014/main" id="{EDA76E7E-32CF-DF7B-CA27-66FAE11DF470}"/>
              </a:ext>
            </a:extLst>
          </p:cNvPr>
          <p:cNvSpPr/>
          <p:nvPr/>
        </p:nvSpPr>
        <p:spPr>
          <a:xfrm>
            <a:off x="2099467" y="4302840"/>
            <a:ext cx="858787" cy="3805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465E153-D053-7B9B-E527-1A9E661323D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321363" y="38208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圆柱体 19">
            <a:extLst>
              <a:ext uri="{FF2B5EF4-FFF2-40B4-BE49-F238E27FC236}">
                <a16:creationId xmlns:a16="http://schemas.microsoft.com/office/drawing/2014/main" id="{CE4C074B-B6EA-3820-355F-F0E0DD0A18CB}"/>
              </a:ext>
            </a:extLst>
          </p:cNvPr>
          <p:cNvSpPr/>
          <p:nvPr/>
        </p:nvSpPr>
        <p:spPr>
          <a:xfrm>
            <a:off x="7728647" y="4657005"/>
            <a:ext cx="658469" cy="724230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9E4D9C11-B944-4CAD-A080-CCBCD478B3D1}"/>
              </a:ext>
            </a:extLst>
          </p:cNvPr>
          <p:cNvSpPr/>
          <p:nvPr/>
        </p:nvSpPr>
        <p:spPr>
          <a:xfrm>
            <a:off x="6386230" y="5225642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C5D689EB-5BF4-25D2-BA49-96A8899F5ABE}"/>
              </a:ext>
            </a:extLst>
          </p:cNvPr>
          <p:cNvSpPr/>
          <p:nvPr/>
        </p:nvSpPr>
        <p:spPr>
          <a:xfrm>
            <a:off x="6386230" y="4620008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D6A730C-7762-A89E-A652-3DAC7F683A5C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815624" y="5000580"/>
            <a:ext cx="1" cy="22506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98B02E5-B081-EA33-28FE-BEDA97BB3707}"/>
              </a:ext>
            </a:extLst>
          </p:cNvPr>
          <p:cNvSpPr/>
          <p:nvPr/>
        </p:nvSpPr>
        <p:spPr>
          <a:xfrm>
            <a:off x="7507890" y="546263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Server-2</a:t>
            </a:r>
            <a:endParaRPr lang="zh-CN" altLang="en-US" dirty="0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35C79BB9-6F57-2EA3-AB7B-8A5B3EC289CB}"/>
              </a:ext>
            </a:extLst>
          </p:cNvPr>
          <p:cNvSpPr/>
          <p:nvPr/>
        </p:nvSpPr>
        <p:spPr>
          <a:xfrm>
            <a:off x="853165" y="4726541"/>
            <a:ext cx="2266554" cy="39698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NFS-client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C6B30480-09D3-F15D-FD5B-5058C555DD92}"/>
              </a:ext>
            </a:extLst>
          </p:cNvPr>
          <p:cNvSpPr/>
          <p:nvPr/>
        </p:nvSpPr>
        <p:spPr>
          <a:xfrm rot="5400000">
            <a:off x="5170235" y="3156548"/>
            <a:ext cx="1611723" cy="39698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NFS-server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7EE8B82E-9F4D-2B9D-DADC-FCA06972BC4F}"/>
              </a:ext>
            </a:extLst>
          </p:cNvPr>
          <p:cNvSpPr/>
          <p:nvPr/>
        </p:nvSpPr>
        <p:spPr>
          <a:xfrm rot="5400000">
            <a:off x="5175380" y="5019454"/>
            <a:ext cx="1611723" cy="39698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NFS-server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5DEF4988-4D11-1E52-7EF0-9C355B610070}"/>
              </a:ext>
            </a:extLst>
          </p:cNvPr>
          <p:cNvSpPr/>
          <p:nvPr/>
        </p:nvSpPr>
        <p:spPr>
          <a:xfrm>
            <a:off x="6251773" y="4412082"/>
            <a:ext cx="1121660" cy="16117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EA39A2C-BC24-4AF6-3485-4AB46853DD16}"/>
              </a:ext>
            </a:extLst>
          </p:cNvPr>
          <p:cNvSpPr/>
          <p:nvPr/>
        </p:nvSpPr>
        <p:spPr>
          <a:xfrm>
            <a:off x="6243190" y="5617989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33" name="圆柱体 32">
            <a:extLst>
              <a:ext uri="{FF2B5EF4-FFF2-40B4-BE49-F238E27FC236}">
                <a16:creationId xmlns:a16="http://schemas.microsoft.com/office/drawing/2014/main" id="{67D0A02F-545A-8B93-66EC-C611CF746843}"/>
              </a:ext>
            </a:extLst>
          </p:cNvPr>
          <p:cNvSpPr/>
          <p:nvPr/>
        </p:nvSpPr>
        <p:spPr>
          <a:xfrm>
            <a:off x="7720064" y="2791464"/>
            <a:ext cx="658469" cy="724230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619A7B95-C997-2F1E-B3C1-1DF3D77F0D84}"/>
              </a:ext>
            </a:extLst>
          </p:cNvPr>
          <p:cNvSpPr/>
          <p:nvPr/>
        </p:nvSpPr>
        <p:spPr>
          <a:xfrm>
            <a:off x="6377647" y="3360101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7800A947-A9D6-FBB4-56B2-EAA0347AED63}"/>
              </a:ext>
            </a:extLst>
          </p:cNvPr>
          <p:cNvSpPr/>
          <p:nvPr/>
        </p:nvSpPr>
        <p:spPr>
          <a:xfrm>
            <a:off x="6377647" y="2754467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6529EA07-928A-9E99-8C1A-5E12AD868FB0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807041" y="3135039"/>
            <a:ext cx="1" cy="22506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64CB242F-EF0C-0B45-29CD-9DE4400A7B10}"/>
              </a:ext>
            </a:extLst>
          </p:cNvPr>
          <p:cNvSpPr/>
          <p:nvPr/>
        </p:nvSpPr>
        <p:spPr>
          <a:xfrm>
            <a:off x="7499307" y="359709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Server-1</a:t>
            </a:r>
            <a:endParaRPr lang="zh-CN" altLang="en-US" dirty="0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2675CCA5-0DDB-39C1-3FBA-F9CACF14D19A}"/>
              </a:ext>
            </a:extLst>
          </p:cNvPr>
          <p:cNvSpPr/>
          <p:nvPr/>
        </p:nvSpPr>
        <p:spPr>
          <a:xfrm>
            <a:off x="6243190" y="2546541"/>
            <a:ext cx="1121660" cy="16117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0EBA89B-7ABF-2EEE-2D66-4422CD9D6C82}"/>
              </a:ext>
            </a:extLst>
          </p:cNvPr>
          <p:cNvSpPr/>
          <p:nvPr/>
        </p:nvSpPr>
        <p:spPr>
          <a:xfrm>
            <a:off x="6234607" y="3752448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26" name="任意形状 25">
            <a:extLst>
              <a:ext uri="{FF2B5EF4-FFF2-40B4-BE49-F238E27FC236}">
                <a16:creationId xmlns:a16="http://schemas.microsoft.com/office/drawing/2014/main" id="{5A0E1349-AF3B-85F8-D8D2-CE7890346527}"/>
              </a:ext>
            </a:extLst>
          </p:cNvPr>
          <p:cNvSpPr/>
          <p:nvPr/>
        </p:nvSpPr>
        <p:spPr>
          <a:xfrm rot="448253">
            <a:off x="2800582" y="3334940"/>
            <a:ext cx="3579880" cy="1746598"/>
          </a:xfrm>
          <a:custGeom>
            <a:avLst/>
            <a:gdLst>
              <a:gd name="connsiteX0" fmla="*/ 0 w 3234018"/>
              <a:gd name="connsiteY0" fmla="*/ 1539688 h 1746598"/>
              <a:gd name="connsiteX1" fmla="*/ 1163170 w 3234018"/>
              <a:gd name="connsiteY1" fmla="*/ 1613647 h 1746598"/>
              <a:gd name="connsiteX2" fmla="*/ 3234018 w 3234018"/>
              <a:gd name="connsiteY2" fmla="*/ 0 h 174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4018" h="1746598">
                <a:moveTo>
                  <a:pt x="0" y="1539688"/>
                </a:moveTo>
                <a:cubicBezTo>
                  <a:pt x="312083" y="1704975"/>
                  <a:pt x="624167" y="1870262"/>
                  <a:pt x="1163170" y="1613647"/>
                </a:cubicBezTo>
                <a:cubicBezTo>
                  <a:pt x="1702173" y="1357032"/>
                  <a:pt x="2468095" y="678516"/>
                  <a:pt x="3234018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任意形状 26">
            <a:extLst>
              <a:ext uri="{FF2B5EF4-FFF2-40B4-BE49-F238E27FC236}">
                <a16:creationId xmlns:a16="http://schemas.microsoft.com/office/drawing/2014/main" id="{4957278F-44DA-5EB5-C8F0-F5C6FE5983DE}"/>
              </a:ext>
            </a:extLst>
          </p:cNvPr>
          <p:cNvSpPr/>
          <p:nvPr/>
        </p:nvSpPr>
        <p:spPr>
          <a:xfrm rot="529252">
            <a:off x="1300811" y="4998122"/>
            <a:ext cx="5145983" cy="780134"/>
          </a:xfrm>
          <a:custGeom>
            <a:avLst/>
            <a:gdLst>
              <a:gd name="connsiteX0" fmla="*/ 0 w 4269442"/>
              <a:gd name="connsiteY0" fmla="*/ 0 h 780134"/>
              <a:gd name="connsiteX1" fmla="*/ 1122830 w 4269442"/>
              <a:gd name="connsiteY1" fmla="*/ 779930 h 780134"/>
              <a:gd name="connsiteX2" fmla="*/ 4269442 w 4269442"/>
              <a:gd name="connsiteY2" fmla="*/ 60512 h 78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9442" h="780134">
                <a:moveTo>
                  <a:pt x="0" y="0"/>
                </a:moveTo>
                <a:cubicBezTo>
                  <a:pt x="205628" y="384922"/>
                  <a:pt x="411256" y="769845"/>
                  <a:pt x="1122830" y="779930"/>
                </a:cubicBezTo>
                <a:cubicBezTo>
                  <a:pt x="1834404" y="790015"/>
                  <a:pt x="3051923" y="425263"/>
                  <a:pt x="4269442" y="6051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7B872DB-F1CA-BF11-3148-E2DEE202D754}"/>
              </a:ext>
            </a:extLst>
          </p:cNvPr>
          <p:cNvSpPr/>
          <p:nvPr/>
        </p:nvSpPr>
        <p:spPr>
          <a:xfrm>
            <a:off x="838200" y="2754467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Client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65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2FAB-8F15-4CAF-83D4-3575BB17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Coupled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CEE51-C3A6-2904-018F-FC03E102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275794" cy="1404105"/>
          </a:xfrm>
        </p:spPr>
        <p:txBody>
          <a:bodyPr/>
          <a:lstStyle/>
          <a:p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filesystems,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198X</a:t>
            </a:r>
          </a:p>
          <a:p>
            <a:pPr lvl="1"/>
            <a:r>
              <a:rPr kumimoji="1" lang="en-US" altLang="zh-CN" dirty="0"/>
              <a:t>NFS,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CIFS,</a:t>
            </a:r>
            <a:r>
              <a:rPr kumimoji="1" lang="zh-CN" altLang="en-US" dirty="0"/>
              <a:t> </a:t>
            </a:r>
            <a:r>
              <a:rPr kumimoji="1" lang="en-US" altLang="zh-CN" dirty="0"/>
              <a:t>Sprite,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Coda…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BCC93B5-8B36-7F9C-66B4-53F703F6CA19}"/>
              </a:ext>
            </a:extLst>
          </p:cNvPr>
          <p:cNvGrpSpPr/>
          <p:nvPr/>
        </p:nvGrpSpPr>
        <p:grpSpPr>
          <a:xfrm>
            <a:off x="1701052" y="2597197"/>
            <a:ext cx="753035" cy="737669"/>
            <a:chOff x="1421870" y="3304385"/>
            <a:chExt cx="417205" cy="41720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4B35A8E-9EB4-F06D-D5BD-A96FFB78ABE2}"/>
                </a:ext>
              </a:extLst>
            </p:cNvPr>
            <p:cNvSpPr/>
            <p:nvPr/>
          </p:nvSpPr>
          <p:spPr>
            <a:xfrm>
              <a:off x="1441781" y="3359733"/>
              <a:ext cx="373879" cy="2629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B9236-13C6-D0E9-D8AC-E59D39FB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0" y="3304385"/>
              <a:ext cx="417205" cy="417205"/>
            </a:xfrm>
            <a:prstGeom prst="rect">
              <a:avLst/>
            </a:prstGeom>
          </p:spPr>
        </p:pic>
      </p:grpSp>
      <p:sp>
        <p:nvSpPr>
          <p:cNvPr id="7" name="圆角矩形 6">
            <a:extLst>
              <a:ext uri="{FF2B5EF4-FFF2-40B4-BE49-F238E27FC236}">
                <a16:creationId xmlns:a16="http://schemas.microsoft.com/office/drawing/2014/main" id="{D1C12179-D9F8-2FEB-4C5A-7BB4CA0A1D52}"/>
              </a:ext>
            </a:extLst>
          </p:cNvPr>
          <p:cNvSpPr/>
          <p:nvPr/>
        </p:nvSpPr>
        <p:spPr>
          <a:xfrm>
            <a:off x="1033182" y="4302840"/>
            <a:ext cx="858787" cy="3805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6D1D721-BE41-8CCF-CB76-29E8ADBB5434}"/>
              </a:ext>
            </a:extLst>
          </p:cNvPr>
          <p:cNvSpPr/>
          <p:nvPr/>
        </p:nvSpPr>
        <p:spPr>
          <a:xfrm>
            <a:off x="1627917" y="34402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mnt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CCF80FA-C75D-B1C3-3A25-FEF78CA0D86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462576" y="38208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圆角矩形 9">
            <a:extLst>
              <a:ext uri="{FF2B5EF4-FFF2-40B4-BE49-F238E27FC236}">
                <a16:creationId xmlns:a16="http://schemas.microsoft.com/office/drawing/2014/main" id="{EDA76E7E-32CF-DF7B-CA27-66FAE11DF470}"/>
              </a:ext>
            </a:extLst>
          </p:cNvPr>
          <p:cNvSpPr/>
          <p:nvPr/>
        </p:nvSpPr>
        <p:spPr>
          <a:xfrm>
            <a:off x="2099467" y="4302840"/>
            <a:ext cx="858787" cy="3805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465E153-D053-7B9B-E527-1A9E661323D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321363" y="38208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圆柱体 19">
            <a:extLst>
              <a:ext uri="{FF2B5EF4-FFF2-40B4-BE49-F238E27FC236}">
                <a16:creationId xmlns:a16="http://schemas.microsoft.com/office/drawing/2014/main" id="{CE4C074B-B6EA-3820-355F-F0E0DD0A18CB}"/>
              </a:ext>
            </a:extLst>
          </p:cNvPr>
          <p:cNvSpPr/>
          <p:nvPr/>
        </p:nvSpPr>
        <p:spPr>
          <a:xfrm>
            <a:off x="7728647" y="4657005"/>
            <a:ext cx="658469" cy="724230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9E4D9C11-B944-4CAD-A080-CCBCD478B3D1}"/>
              </a:ext>
            </a:extLst>
          </p:cNvPr>
          <p:cNvSpPr/>
          <p:nvPr/>
        </p:nvSpPr>
        <p:spPr>
          <a:xfrm>
            <a:off x="6386230" y="5225642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C5D689EB-5BF4-25D2-BA49-96A8899F5ABE}"/>
              </a:ext>
            </a:extLst>
          </p:cNvPr>
          <p:cNvSpPr/>
          <p:nvPr/>
        </p:nvSpPr>
        <p:spPr>
          <a:xfrm>
            <a:off x="6386230" y="4620008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D6A730C-7762-A89E-A652-3DAC7F683A5C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815624" y="5000580"/>
            <a:ext cx="1" cy="22506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98B02E5-B081-EA33-28FE-BEDA97BB3707}"/>
              </a:ext>
            </a:extLst>
          </p:cNvPr>
          <p:cNvSpPr/>
          <p:nvPr/>
        </p:nvSpPr>
        <p:spPr>
          <a:xfrm>
            <a:off x="7507890" y="546263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Server-2</a:t>
            </a:r>
            <a:endParaRPr lang="zh-CN" altLang="en-US" dirty="0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35C79BB9-6F57-2EA3-AB7B-8A5B3EC289CB}"/>
              </a:ext>
            </a:extLst>
          </p:cNvPr>
          <p:cNvSpPr/>
          <p:nvPr/>
        </p:nvSpPr>
        <p:spPr>
          <a:xfrm>
            <a:off x="853165" y="4726541"/>
            <a:ext cx="2266554" cy="39698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NFS-client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C6B30480-09D3-F15D-FD5B-5058C555DD92}"/>
              </a:ext>
            </a:extLst>
          </p:cNvPr>
          <p:cNvSpPr/>
          <p:nvPr/>
        </p:nvSpPr>
        <p:spPr>
          <a:xfrm rot="5400000">
            <a:off x="5170235" y="3156548"/>
            <a:ext cx="1611723" cy="39698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NFS-server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7EE8B82E-9F4D-2B9D-DADC-FCA06972BC4F}"/>
              </a:ext>
            </a:extLst>
          </p:cNvPr>
          <p:cNvSpPr/>
          <p:nvPr/>
        </p:nvSpPr>
        <p:spPr>
          <a:xfrm rot="5400000">
            <a:off x="5175380" y="5019454"/>
            <a:ext cx="1611723" cy="39698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NFS-server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5DEF4988-4D11-1E52-7EF0-9C355B610070}"/>
              </a:ext>
            </a:extLst>
          </p:cNvPr>
          <p:cNvSpPr/>
          <p:nvPr/>
        </p:nvSpPr>
        <p:spPr>
          <a:xfrm>
            <a:off x="6251773" y="4412082"/>
            <a:ext cx="1121660" cy="16117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EA39A2C-BC24-4AF6-3485-4AB46853DD16}"/>
              </a:ext>
            </a:extLst>
          </p:cNvPr>
          <p:cNvSpPr/>
          <p:nvPr/>
        </p:nvSpPr>
        <p:spPr>
          <a:xfrm>
            <a:off x="6243190" y="5617989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33" name="圆柱体 32">
            <a:extLst>
              <a:ext uri="{FF2B5EF4-FFF2-40B4-BE49-F238E27FC236}">
                <a16:creationId xmlns:a16="http://schemas.microsoft.com/office/drawing/2014/main" id="{67D0A02F-545A-8B93-66EC-C611CF746843}"/>
              </a:ext>
            </a:extLst>
          </p:cNvPr>
          <p:cNvSpPr/>
          <p:nvPr/>
        </p:nvSpPr>
        <p:spPr>
          <a:xfrm>
            <a:off x="7720064" y="2791464"/>
            <a:ext cx="658469" cy="724230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619A7B95-C997-2F1E-B3C1-1DF3D77F0D84}"/>
              </a:ext>
            </a:extLst>
          </p:cNvPr>
          <p:cNvSpPr/>
          <p:nvPr/>
        </p:nvSpPr>
        <p:spPr>
          <a:xfrm>
            <a:off x="6377647" y="3360101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7800A947-A9D6-FBB4-56B2-EAA0347AED63}"/>
              </a:ext>
            </a:extLst>
          </p:cNvPr>
          <p:cNvSpPr/>
          <p:nvPr/>
        </p:nvSpPr>
        <p:spPr>
          <a:xfrm>
            <a:off x="6377647" y="2754467"/>
            <a:ext cx="858787" cy="38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6529EA07-928A-9E99-8C1A-5E12AD868FB0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807041" y="3135039"/>
            <a:ext cx="1" cy="22506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64CB242F-EF0C-0B45-29CD-9DE4400A7B10}"/>
              </a:ext>
            </a:extLst>
          </p:cNvPr>
          <p:cNvSpPr/>
          <p:nvPr/>
        </p:nvSpPr>
        <p:spPr>
          <a:xfrm>
            <a:off x="7499307" y="359709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Server-1</a:t>
            </a:r>
            <a:endParaRPr lang="zh-CN" altLang="en-US" dirty="0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2675CCA5-0DDB-39C1-3FBA-F9CACF14D19A}"/>
              </a:ext>
            </a:extLst>
          </p:cNvPr>
          <p:cNvSpPr/>
          <p:nvPr/>
        </p:nvSpPr>
        <p:spPr>
          <a:xfrm>
            <a:off x="6243190" y="2546541"/>
            <a:ext cx="1121660" cy="16117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0EBA89B-7ABF-2EEE-2D66-4422CD9D6C82}"/>
              </a:ext>
            </a:extLst>
          </p:cNvPr>
          <p:cNvSpPr/>
          <p:nvPr/>
        </p:nvSpPr>
        <p:spPr>
          <a:xfrm>
            <a:off x="6234607" y="3752448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1EC524FE-F52C-68CC-3FCB-D2B815913DB1}"/>
              </a:ext>
            </a:extLst>
          </p:cNvPr>
          <p:cNvSpPr/>
          <p:nvPr/>
        </p:nvSpPr>
        <p:spPr>
          <a:xfrm>
            <a:off x="8873645" y="2973161"/>
            <a:ext cx="2640407" cy="2333696"/>
          </a:xfrm>
          <a:prstGeom prst="roundRect">
            <a:avLst>
              <a:gd name="adj" fmla="val 852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Scalability</a:t>
            </a:r>
          </a:p>
          <a:p>
            <a:pPr lvl="1"/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Flexibility</a:t>
            </a:r>
          </a:p>
          <a:p>
            <a:pPr lvl="1"/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Resource</a:t>
            </a:r>
            <a:r>
              <a:rPr kumimoji="1" lang="zh-CN" altLang="en-US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utilization</a:t>
            </a:r>
          </a:p>
          <a:p>
            <a:pPr lvl="1"/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Concurrency</a:t>
            </a:r>
          </a:p>
          <a:p>
            <a:pPr lvl="1"/>
            <a:r>
              <a:rPr kumimoji="1" lang="en-US" altLang="zh-CN" sz="24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4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41C1D88A-A51D-D031-FCBA-31E02043AF05}"/>
              </a:ext>
            </a:extLst>
          </p:cNvPr>
          <p:cNvSpPr/>
          <p:nvPr/>
        </p:nvSpPr>
        <p:spPr>
          <a:xfrm rot="448253">
            <a:off x="2800582" y="3334940"/>
            <a:ext cx="3579880" cy="1746598"/>
          </a:xfrm>
          <a:custGeom>
            <a:avLst/>
            <a:gdLst>
              <a:gd name="connsiteX0" fmla="*/ 0 w 3234018"/>
              <a:gd name="connsiteY0" fmla="*/ 1539688 h 1746598"/>
              <a:gd name="connsiteX1" fmla="*/ 1163170 w 3234018"/>
              <a:gd name="connsiteY1" fmla="*/ 1613647 h 1746598"/>
              <a:gd name="connsiteX2" fmla="*/ 3234018 w 3234018"/>
              <a:gd name="connsiteY2" fmla="*/ 0 h 174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4018" h="1746598">
                <a:moveTo>
                  <a:pt x="0" y="1539688"/>
                </a:moveTo>
                <a:cubicBezTo>
                  <a:pt x="312083" y="1704975"/>
                  <a:pt x="624167" y="1870262"/>
                  <a:pt x="1163170" y="1613647"/>
                </a:cubicBezTo>
                <a:cubicBezTo>
                  <a:pt x="1702173" y="1357032"/>
                  <a:pt x="2468095" y="678516"/>
                  <a:pt x="3234018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任意形状 41">
            <a:extLst>
              <a:ext uri="{FF2B5EF4-FFF2-40B4-BE49-F238E27FC236}">
                <a16:creationId xmlns:a16="http://schemas.microsoft.com/office/drawing/2014/main" id="{8CCE9511-FDAA-3144-FB3D-91D517FF55B1}"/>
              </a:ext>
            </a:extLst>
          </p:cNvPr>
          <p:cNvSpPr/>
          <p:nvPr/>
        </p:nvSpPr>
        <p:spPr>
          <a:xfrm rot="529252">
            <a:off x="1300811" y="4998122"/>
            <a:ext cx="5145983" cy="780134"/>
          </a:xfrm>
          <a:custGeom>
            <a:avLst/>
            <a:gdLst>
              <a:gd name="connsiteX0" fmla="*/ 0 w 4269442"/>
              <a:gd name="connsiteY0" fmla="*/ 0 h 780134"/>
              <a:gd name="connsiteX1" fmla="*/ 1122830 w 4269442"/>
              <a:gd name="connsiteY1" fmla="*/ 779930 h 780134"/>
              <a:gd name="connsiteX2" fmla="*/ 4269442 w 4269442"/>
              <a:gd name="connsiteY2" fmla="*/ 60512 h 78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9442" h="780134">
                <a:moveTo>
                  <a:pt x="0" y="0"/>
                </a:moveTo>
                <a:cubicBezTo>
                  <a:pt x="205628" y="384922"/>
                  <a:pt x="411256" y="769845"/>
                  <a:pt x="1122830" y="779930"/>
                </a:cubicBezTo>
                <a:cubicBezTo>
                  <a:pt x="1834404" y="790015"/>
                  <a:pt x="3051923" y="425263"/>
                  <a:pt x="4269442" y="6051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A26EAE4-B480-019B-D06B-2F8DD86DAD79}"/>
              </a:ext>
            </a:extLst>
          </p:cNvPr>
          <p:cNvSpPr/>
          <p:nvPr/>
        </p:nvSpPr>
        <p:spPr>
          <a:xfrm>
            <a:off x="8927774" y="3768116"/>
            <a:ext cx="858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</a:t>
            </a:r>
            <a:endParaRPr lang="zh-CN" altLang="en-US" sz="48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93C6C62-0684-9818-F6F2-04FF311A8E47}"/>
              </a:ext>
            </a:extLst>
          </p:cNvPr>
          <p:cNvSpPr/>
          <p:nvPr/>
        </p:nvSpPr>
        <p:spPr>
          <a:xfrm>
            <a:off x="838200" y="2754467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Client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33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Scale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FS: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Decouple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kumimoji="1" lang="zh-CN" altLang="en-US" sz="5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676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2FAB-8F15-4CAF-83D4-3575BB17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FS: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CEE51-C3A6-2904-018F-FC03E102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275794" cy="231480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</a:t>
            </a:r>
          </a:p>
          <a:p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</a:p>
          <a:p>
            <a:pPr lvl="1"/>
            <a:r>
              <a:rPr kumimoji="1" lang="en-US" altLang="zh-CN" dirty="0"/>
              <a:t>HDFS,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Lustre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MooseFS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GFS…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3726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2FAB-8F15-4CAF-83D4-3575BB17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FS: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CEE51-C3A6-2904-018F-FC03E102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275794" cy="231480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</a:t>
            </a:r>
          </a:p>
          <a:p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</a:p>
          <a:p>
            <a:pPr lvl="1"/>
            <a:r>
              <a:rPr kumimoji="1" lang="en-US" altLang="zh-CN" dirty="0"/>
              <a:t>HDFS,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Lustre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MooseFS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GFS…</a:t>
            </a:r>
            <a:endParaRPr kumimoji="1"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D6F155DB-AD5E-F62E-B1A0-0A0F87B06BFC}"/>
              </a:ext>
            </a:extLst>
          </p:cNvPr>
          <p:cNvSpPr/>
          <p:nvPr/>
        </p:nvSpPr>
        <p:spPr>
          <a:xfrm>
            <a:off x="1560844" y="398511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DF034D4-A80F-41E5-E4CB-81E904B632D6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990238" y="4365688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787C518-2919-F4FE-5266-4616297C5F47}"/>
              </a:ext>
            </a:extLst>
          </p:cNvPr>
          <p:cNvSpPr/>
          <p:nvPr/>
        </p:nvSpPr>
        <p:spPr>
          <a:xfrm>
            <a:off x="2155579" y="312257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A8275A2-B014-8C0A-5ACE-9314873C00C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990238" y="3503142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082E4297-0339-2218-011D-07C2D254EB4F}"/>
              </a:ext>
            </a:extLst>
          </p:cNvPr>
          <p:cNvSpPr/>
          <p:nvPr/>
        </p:nvSpPr>
        <p:spPr>
          <a:xfrm>
            <a:off x="2627129" y="398511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A72642BE-57F3-8524-908E-B26F8C214C7C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849025" y="3503142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1254CAB-CC9B-49AE-B262-8ADA161A8AC6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3056522" y="4365688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756F7FEA-8D49-DCF9-2B07-76302939C921}"/>
              </a:ext>
            </a:extLst>
          </p:cNvPr>
          <p:cNvSpPr/>
          <p:nvPr/>
        </p:nvSpPr>
        <p:spPr>
          <a:xfrm>
            <a:off x="1560844" y="5101299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8B56845D-9CBE-B8E1-B39D-6F530886248C}"/>
              </a:ext>
            </a:extLst>
          </p:cNvPr>
          <p:cNvSpPr/>
          <p:nvPr/>
        </p:nvSpPr>
        <p:spPr>
          <a:xfrm>
            <a:off x="1560845" y="5751583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26C90FD4-C1ED-0FF7-B5C3-660BDF277FC9}"/>
              </a:ext>
            </a:extLst>
          </p:cNvPr>
          <p:cNvSpPr/>
          <p:nvPr/>
        </p:nvSpPr>
        <p:spPr>
          <a:xfrm>
            <a:off x="2608036" y="5102619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367C98A3-E233-02D8-3206-7A2B2F531988}"/>
              </a:ext>
            </a:extLst>
          </p:cNvPr>
          <p:cNvSpPr/>
          <p:nvPr/>
        </p:nvSpPr>
        <p:spPr>
          <a:xfrm>
            <a:off x="2608037" y="5752903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FCB59C3-21B9-80FE-C8BC-DE6DC8833EEE}"/>
              </a:ext>
            </a:extLst>
          </p:cNvPr>
          <p:cNvSpPr/>
          <p:nvPr/>
        </p:nvSpPr>
        <p:spPr>
          <a:xfrm>
            <a:off x="1343689" y="3028157"/>
            <a:ext cx="3270740" cy="250998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612FFDB-8208-DAAC-7C30-45E7AD6753CC}"/>
              </a:ext>
            </a:extLst>
          </p:cNvPr>
          <p:cNvSpPr/>
          <p:nvPr/>
        </p:nvSpPr>
        <p:spPr>
          <a:xfrm>
            <a:off x="1343689" y="5647766"/>
            <a:ext cx="3270740" cy="6119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322441B-254B-62C4-13F9-2C7E10B59E91}"/>
              </a:ext>
            </a:extLst>
          </p:cNvPr>
          <p:cNvSpPr/>
          <p:nvPr/>
        </p:nvSpPr>
        <p:spPr>
          <a:xfrm>
            <a:off x="3281565" y="312257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EF5769E-0D10-AA2A-01B3-1CCABA6635A1}"/>
              </a:ext>
            </a:extLst>
          </p:cNvPr>
          <p:cNvSpPr/>
          <p:nvPr/>
        </p:nvSpPr>
        <p:spPr>
          <a:xfrm>
            <a:off x="3808953" y="575158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lang="zh-CN" altLang="en-US" b="1" dirty="0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53FD2DDB-DC11-87BA-48F1-0B3C3ADB28D5}"/>
              </a:ext>
            </a:extLst>
          </p:cNvPr>
          <p:cNvSpPr/>
          <p:nvPr/>
        </p:nvSpPr>
        <p:spPr>
          <a:xfrm>
            <a:off x="6751717" y="2881224"/>
            <a:ext cx="1997668" cy="1736557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9870BC7-4331-A038-0B9D-B84557125057}"/>
              </a:ext>
            </a:extLst>
          </p:cNvPr>
          <p:cNvSpPr/>
          <p:nvPr/>
        </p:nvSpPr>
        <p:spPr>
          <a:xfrm>
            <a:off x="6751717" y="4232910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33F4F43-D1FE-DAAE-306C-481B2202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734" y="2923243"/>
            <a:ext cx="1125634" cy="1345410"/>
          </a:xfrm>
          <a:prstGeom prst="rect">
            <a:avLst/>
          </a:prstGeom>
        </p:spPr>
      </p:pic>
      <p:sp>
        <p:nvSpPr>
          <p:cNvPr id="49" name="圆角矩形 48">
            <a:extLst>
              <a:ext uri="{FF2B5EF4-FFF2-40B4-BE49-F238E27FC236}">
                <a16:creationId xmlns:a16="http://schemas.microsoft.com/office/drawing/2014/main" id="{084ABB9D-1A4E-BB49-901E-F461E903C13E}"/>
              </a:ext>
            </a:extLst>
          </p:cNvPr>
          <p:cNvSpPr/>
          <p:nvPr/>
        </p:nvSpPr>
        <p:spPr>
          <a:xfrm>
            <a:off x="5597389" y="4994950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DF590C7-7310-3C42-7921-39FCCD81CE19}"/>
              </a:ext>
            </a:extLst>
          </p:cNvPr>
          <p:cNvSpPr/>
          <p:nvPr/>
        </p:nvSpPr>
        <p:spPr>
          <a:xfrm>
            <a:off x="5597389" y="5520524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EB301AAA-5193-F254-7C2A-33C1EFEDA01D}"/>
              </a:ext>
            </a:extLst>
          </p:cNvPr>
          <p:cNvSpPr/>
          <p:nvPr/>
        </p:nvSpPr>
        <p:spPr>
          <a:xfrm>
            <a:off x="5722923" y="5139952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085FC3E-599F-9006-937C-609AD01867BE}"/>
              </a:ext>
            </a:extLst>
          </p:cNvPr>
          <p:cNvSpPr/>
          <p:nvPr/>
        </p:nvSpPr>
        <p:spPr>
          <a:xfrm>
            <a:off x="7720591" y="4973730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2A02AD6-CF67-0F74-D8CF-C29CE46F8696}"/>
              </a:ext>
            </a:extLst>
          </p:cNvPr>
          <p:cNvSpPr/>
          <p:nvPr/>
        </p:nvSpPr>
        <p:spPr>
          <a:xfrm>
            <a:off x="7720591" y="5499304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7C82EB7E-541B-10DF-71D3-0B0D3D623181}"/>
              </a:ext>
            </a:extLst>
          </p:cNvPr>
          <p:cNvSpPr/>
          <p:nvPr/>
        </p:nvSpPr>
        <p:spPr>
          <a:xfrm>
            <a:off x="7846125" y="5118732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24F01DF0-3671-EE37-5B95-2D504275DD35}"/>
              </a:ext>
            </a:extLst>
          </p:cNvPr>
          <p:cNvSpPr/>
          <p:nvPr/>
        </p:nvSpPr>
        <p:spPr>
          <a:xfrm>
            <a:off x="9843793" y="4961843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66DC25F-DF84-AF66-57CC-4F92E90F3D5B}"/>
              </a:ext>
            </a:extLst>
          </p:cNvPr>
          <p:cNvSpPr/>
          <p:nvPr/>
        </p:nvSpPr>
        <p:spPr>
          <a:xfrm>
            <a:off x="9843793" y="5487417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F9ED975F-93CD-8850-2F70-ED771CB2EAD1}"/>
              </a:ext>
            </a:extLst>
          </p:cNvPr>
          <p:cNvSpPr/>
          <p:nvPr/>
        </p:nvSpPr>
        <p:spPr>
          <a:xfrm>
            <a:off x="9969327" y="5106845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99FD779F-70CD-282E-6E3D-080F4DA0D758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 flipV="1">
            <a:off x="4614429" y="3749503"/>
            <a:ext cx="2137288" cy="53364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EE48CE38-2E4A-754E-D7C9-F7DBAD967379}"/>
              </a:ext>
            </a:extLst>
          </p:cNvPr>
          <p:cNvCxnSpPr>
            <a:cxnSpLocks/>
            <a:stCxn id="33" idx="3"/>
            <a:endCxn id="69" idx="1"/>
          </p:cNvCxnSpPr>
          <p:nvPr/>
        </p:nvCxnSpPr>
        <p:spPr>
          <a:xfrm flipV="1">
            <a:off x="4614429" y="5577716"/>
            <a:ext cx="882613" cy="37601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6DE4EC09-6C2B-4B1F-991A-B5E6D05778B7}"/>
              </a:ext>
            </a:extLst>
          </p:cNvPr>
          <p:cNvSpPr/>
          <p:nvPr/>
        </p:nvSpPr>
        <p:spPr>
          <a:xfrm>
            <a:off x="5497042" y="5901096"/>
            <a:ext cx="641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EE64597B-B43B-EC48-60AE-8DD3852178B0}"/>
              </a:ext>
            </a:extLst>
          </p:cNvPr>
          <p:cNvSpPr/>
          <p:nvPr/>
        </p:nvSpPr>
        <p:spPr>
          <a:xfrm>
            <a:off x="5497042" y="4885004"/>
            <a:ext cx="6413604" cy="13854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BC48D94-5F2F-B070-AE05-922F5D106613}"/>
              </a:ext>
            </a:extLst>
          </p:cNvPr>
          <p:cNvSpPr/>
          <p:nvPr/>
        </p:nvSpPr>
        <p:spPr>
          <a:xfrm>
            <a:off x="8872515" y="2881224"/>
            <a:ext cx="27318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Request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resolve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805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2FAB-8F15-4CAF-83D4-3575BB17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FS: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CEE51-C3A6-2904-018F-FC03E102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275794" cy="231480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</a:t>
            </a:r>
          </a:p>
          <a:p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</a:p>
          <a:p>
            <a:pPr lvl="1"/>
            <a:r>
              <a:rPr kumimoji="1" lang="en-US" altLang="zh-CN" dirty="0"/>
              <a:t>HDFS,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Lustre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MooseFS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GFS…</a:t>
            </a:r>
            <a:endParaRPr kumimoji="1" lang="zh-CN" altLang="en-US" dirty="0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53FD2DDB-DC11-87BA-48F1-0B3C3ADB28D5}"/>
              </a:ext>
            </a:extLst>
          </p:cNvPr>
          <p:cNvSpPr/>
          <p:nvPr/>
        </p:nvSpPr>
        <p:spPr>
          <a:xfrm>
            <a:off x="6751717" y="2881224"/>
            <a:ext cx="1997668" cy="1736557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9870BC7-4331-A038-0B9D-B84557125057}"/>
              </a:ext>
            </a:extLst>
          </p:cNvPr>
          <p:cNvSpPr/>
          <p:nvPr/>
        </p:nvSpPr>
        <p:spPr>
          <a:xfrm>
            <a:off x="6751717" y="4232910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33F4F43-D1FE-DAAE-306C-481B2202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734" y="2923243"/>
            <a:ext cx="1125634" cy="1345410"/>
          </a:xfrm>
          <a:prstGeom prst="rect">
            <a:avLst/>
          </a:prstGeom>
        </p:spPr>
      </p:pic>
      <p:sp>
        <p:nvSpPr>
          <p:cNvPr id="49" name="圆角矩形 48">
            <a:extLst>
              <a:ext uri="{FF2B5EF4-FFF2-40B4-BE49-F238E27FC236}">
                <a16:creationId xmlns:a16="http://schemas.microsoft.com/office/drawing/2014/main" id="{084ABB9D-1A4E-BB49-901E-F461E903C13E}"/>
              </a:ext>
            </a:extLst>
          </p:cNvPr>
          <p:cNvSpPr/>
          <p:nvPr/>
        </p:nvSpPr>
        <p:spPr>
          <a:xfrm>
            <a:off x="5597389" y="4994950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DF590C7-7310-3C42-7921-39FCCD81CE19}"/>
              </a:ext>
            </a:extLst>
          </p:cNvPr>
          <p:cNvSpPr/>
          <p:nvPr/>
        </p:nvSpPr>
        <p:spPr>
          <a:xfrm>
            <a:off x="5597389" y="5520524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EB301AAA-5193-F254-7C2A-33C1EFEDA01D}"/>
              </a:ext>
            </a:extLst>
          </p:cNvPr>
          <p:cNvSpPr/>
          <p:nvPr/>
        </p:nvSpPr>
        <p:spPr>
          <a:xfrm>
            <a:off x="5722923" y="5139952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085FC3E-599F-9006-937C-609AD01867BE}"/>
              </a:ext>
            </a:extLst>
          </p:cNvPr>
          <p:cNvSpPr/>
          <p:nvPr/>
        </p:nvSpPr>
        <p:spPr>
          <a:xfrm>
            <a:off x="7720591" y="4973730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2A02AD6-CF67-0F74-D8CF-C29CE46F8696}"/>
              </a:ext>
            </a:extLst>
          </p:cNvPr>
          <p:cNvSpPr/>
          <p:nvPr/>
        </p:nvSpPr>
        <p:spPr>
          <a:xfrm>
            <a:off x="7720591" y="5499304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7C82EB7E-541B-10DF-71D3-0B0D3D623181}"/>
              </a:ext>
            </a:extLst>
          </p:cNvPr>
          <p:cNvSpPr/>
          <p:nvPr/>
        </p:nvSpPr>
        <p:spPr>
          <a:xfrm>
            <a:off x="7846125" y="5118732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24F01DF0-3671-EE37-5B95-2D504275DD35}"/>
              </a:ext>
            </a:extLst>
          </p:cNvPr>
          <p:cNvSpPr/>
          <p:nvPr/>
        </p:nvSpPr>
        <p:spPr>
          <a:xfrm>
            <a:off x="9843793" y="4961843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66DC25F-DF84-AF66-57CC-4F92E90F3D5B}"/>
              </a:ext>
            </a:extLst>
          </p:cNvPr>
          <p:cNvSpPr/>
          <p:nvPr/>
        </p:nvSpPr>
        <p:spPr>
          <a:xfrm>
            <a:off x="9843793" y="5487417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F9ED975F-93CD-8850-2F70-ED771CB2EAD1}"/>
              </a:ext>
            </a:extLst>
          </p:cNvPr>
          <p:cNvSpPr/>
          <p:nvPr/>
        </p:nvSpPr>
        <p:spPr>
          <a:xfrm>
            <a:off x="9969327" y="5106845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6DE4EC09-6C2B-4B1F-991A-B5E6D05778B7}"/>
              </a:ext>
            </a:extLst>
          </p:cNvPr>
          <p:cNvSpPr/>
          <p:nvPr/>
        </p:nvSpPr>
        <p:spPr>
          <a:xfrm>
            <a:off x="5497042" y="5901096"/>
            <a:ext cx="641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EE64597B-B43B-EC48-60AE-8DD3852178B0}"/>
              </a:ext>
            </a:extLst>
          </p:cNvPr>
          <p:cNvSpPr/>
          <p:nvPr/>
        </p:nvSpPr>
        <p:spPr>
          <a:xfrm>
            <a:off x="5497042" y="4885004"/>
            <a:ext cx="6413604" cy="13854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E82803A-09C2-6791-535F-FDC5A882B38D}"/>
              </a:ext>
            </a:extLst>
          </p:cNvPr>
          <p:cNvGrpSpPr/>
          <p:nvPr/>
        </p:nvGrpSpPr>
        <p:grpSpPr>
          <a:xfrm>
            <a:off x="1106416" y="3762105"/>
            <a:ext cx="753035" cy="737669"/>
            <a:chOff x="1421870" y="3304385"/>
            <a:chExt cx="417205" cy="41720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EB3C5E4-B124-D0B2-528B-ED1F4C10D263}"/>
                </a:ext>
              </a:extLst>
            </p:cNvPr>
            <p:cNvSpPr/>
            <p:nvPr/>
          </p:nvSpPr>
          <p:spPr>
            <a:xfrm>
              <a:off x="1441781" y="3359733"/>
              <a:ext cx="373879" cy="2629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A9310B91-181F-01F5-6CB2-9B972998D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0" y="3304385"/>
              <a:ext cx="417205" cy="417205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9782EF16-C296-64C3-A188-DE3CD6F969BF}"/>
              </a:ext>
            </a:extLst>
          </p:cNvPr>
          <p:cNvSpPr/>
          <p:nvPr/>
        </p:nvSpPr>
        <p:spPr>
          <a:xfrm>
            <a:off x="1039945" y="4684785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Client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0E21B6-C74E-EFE1-B1F6-4C0CB044E25B}"/>
              </a:ext>
            </a:extLst>
          </p:cNvPr>
          <p:cNvSpPr/>
          <p:nvPr/>
        </p:nvSpPr>
        <p:spPr>
          <a:xfrm>
            <a:off x="2114491" y="4130939"/>
            <a:ext cx="19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file1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9E66A65-9E8C-67F3-99B9-C3BD849CE757}"/>
              </a:ext>
            </a:extLst>
          </p:cNvPr>
          <p:cNvGrpSpPr/>
          <p:nvPr/>
        </p:nvGrpSpPr>
        <p:grpSpPr>
          <a:xfrm>
            <a:off x="3960490" y="3548743"/>
            <a:ext cx="2671518" cy="645651"/>
            <a:chOff x="3916692" y="3749503"/>
            <a:chExt cx="2835025" cy="645651"/>
          </a:xfrm>
        </p:grpSpPr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id="{E1C4454A-38F7-2BEB-5234-96C85111E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8955" y="3749503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6753A384-7D1D-A185-D100-9D82C4A60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6692" y="3876004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16C1058-B3B9-AE24-65A1-07531F6C0AFC}"/>
              </a:ext>
            </a:extLst>
          </p:cNvPr>
          <p:cNvSpPr/>
          <p:nvPr/>
        </p:nvSpPr>
        <p:spPr>
          <a:xfrm rot="20864468">
            <a:off x="4082292" y="3303858"/>
            <a:ext cx="215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①get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endParaRPr lang="zh-CN" altLang="en-US" sz="2400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D366CEA-77D9-B4BF-E83A-B5F2CE0ABE4F}"/>
              </a:ext>
            </a:extLst>
          </p:cNvPr>
          <p:cNvGrpSpPr/>
          <p:nvPr/>
        </p:nvGrpSpPr>
        <p:grpSpPr>
          <a:xfrm rot="3441497">
            <a:off x="3664480" y="5087014"/>
            <a:ext cx="1993543" cy="645651"/>
            <a:chOff x="3916692" y="3749503"/>
            <a:chExt cx="2835025" cy="645651"/>
          </a:xfrm>
        </p:grpSpPr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F954259A-281F-43FD-CB3D-9068AD447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8955" y="3749503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C4300CCF-BDD0-5422-C6C4-9465B28D7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6692" y="3876004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E9ADE63A-069B-78B5-A1AB-F72BBF0C8BC9}"/>
              </a:ext>
            </a:extLst>
          </p:cNvPr>
          <p:cNvSpPr/>
          <p:nvPr/>
        </p:nvSpPr>
        <p:spPr>
          <a:xfrm rot="2599663">
            <a:off x="4066075" y="4909118"/>
            <a:ext cx="151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②get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14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2FAB-8F15-4CAF-83D4-3575BB17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FS: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CEE51-C3A6-2904-018F-FC03E102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275794" cy="231480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</a:t>
            </a:r>
          </a:p>
          <a:p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</a:p>
          <a:p>
            <a:pPr lvl="1"/>
            <a:r>
              <a:rPr kumimoji="1" lang="en-US" altLang="zh-CN" dirty="0"/>
              <a:t>HDFS,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Lustre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MooseFS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GFS…</a:t>
            </a:r>
            <a:endParaRPr kumimoji="1" lang="zh-CN" altLang="en-US" dirty="0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53FD2DDB-DC11-87BA-48F1-0B3C3ADB28D5}"/>
              </a:ext>
            </a:extLst>
          </p:cNvPr>
          <p:cNvSpPr/>
          <p:nvPr/>
        </p:nvSpPr>
        <p:spPr>
          <a:xfrm>
            <a:off x="6751717" y="2881224"/>
            <a:ext cx="1997668" cy="1736557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9870BC7-4331-A038-0B9D-B84557125057}"/>
              </a:ext>
            </a:extLst>
          </p:cNvPr>
          <p:cNvSpPr/>
          <p:nvPr/>
        </p:nvSpPr>
        <p:spPr>
          <a:xfrm>
            <a:off x="6751717" y="4232910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33F4F43-D1FE-DAAE-306C-481B2202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734" y="2923243"/>
            <a:ext cx="1125634" cy="1345410"/>
          </a:xfrm>
          <a:prstGeom prst="rect">
            <a:avLst/>
          </a:prstGeom>
        </p:spPr>
      </p:pic>
      <p:sp>
        <p:nvSpPr>
          <p:cNvPr id="49" name="圆角矩形 48">
            <a:extLst>
              <a:ext uri="{FF2B5EF4-FFF2-40B4-BE49-F238E27FC236}">
                <a16:creationId xmlns:a16="http://schemas.microsoft.com/office/drawing/2014/main" id="{084ABB9D-1A4E-BB49-901E-F461E903C13E}"/>
              </a:ext>
            </a:extLst>
          </p:cNvPr>
          <p:cNvSpPr/>
          <p:nvPr/>
        </p:nvSpPr>
        <p:spPr>
          <a:xfrm>
            <a:off x="5597389" y="4994950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DF590C7-7310-3C42-7921-39FCCD81CE19}"/>
              </a:ext>
            </a:extLst>
          </p:cNvPr>
          <p:cNvSpPr/>
          <p:nvPr/>
        </p:nvSpPr>
        <p:spPr>
          <a:xfrm>
            <a:off x="5597389" y="5520524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EB301AAA-5193-F254-7C2A-33C1EFEDA01D}"/>
              </a:ext>
            </a:extLst>
          </p:cNvPr>
          <p:cNvSpPr/>
          <p:nvPr/>
        </p:nvSpPr>
        <p:spPr>
          <a:xfrm>
            <a:off x="5722923" y="5139952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085FC3E-599F-9006-937C-609AD01867BE}"/>
              </a:ext>
            </a:extLst>
          </p:cNvPr>
          <p:cNvSpPr/>
          <p:nvPr/>
        </p:nvSpPr>
        <p:spPr>
          <a:xfrm>
            <a:off x="7720591" y="4973730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2A02AD6-CF67-0F74-D8CF-C29CE46F8696}"/>
              </a:ext>
            </a:extLst>
          </p:cNvPr>
          <p:cNvSpPr/>
          <p:nvPr/>
        </p:nvSpPr>
        <p:spPr>
          <a:xfrm>
            <a:off x="7720591" y="5499304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7C82EB7E-541B-10DF-71D3-0B0D3D623181}"/>
              </a:ext>
            </a:extLst>
          </p:cNvPr>
          <p:cNvSpPr/>
          <p:nvPr/>
        </p:nvSpPr>
        <p:spPr>
          <a:xfrm>
            <a:off x="7846125" y="5118732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24F01DF0-3671-EE37-5B95-2D504275DD35}"/>
              </a:ext>
            </a:extLst>
          </p:cNvPr>
          <p:cNvSpPr/>
          <p:nvPr/>
        </p:nvSpPr>
        <p:spPr>
          <a:xfrm>
            <a:off x="9843793" y="4961843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66DC25F-DF84-AF66-57CC-4F92E90F3D5B}"/>
              </a:ext>
            </a:extLst>
          </p:cNvPr>
          <p:cNvSpPr/>
          <p:nvPr/>
        </p:nvSpPr>
        <p:spPr>
          <a:xfrm>
            <a:off x="9843793" y="5487417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F9ED975F-93CD-8850-2F70-ED771CB2EAD1}"/>
              </a:ext>
            </a:extLst>
          </p:cNvPr>
          <p:cNvSpPr/>
          <p:nvPr/>
        </p:nvSpPr>
        <p:spPr>
          <a:xfrm>
            <a:off x="9969327" y="5106845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6DE4EC09-6C2B-4B1F-991A-B5E6D05778B7}"/>
              </a:ext>
            </a:extLst>
          </p:cNvPr>
          <p:cNvSpPr/>
          <p:nvPr/>
        </p:nvSpPr>
        <p:spPr>
          <a:xfrm>
            <a:off x="5497042" y="5901096"/>
            <a:ext cx="641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EE64597B-B43B-EC48-60AE-8DD3852178B0}"/>
              </a:ext>
            </a:extLst>
          </p:cNvPr>
          <p:cNvSpPr/>
          <p:nvPr/>
        </p:nvSpPr>
        <p:spPr>
          <a:xfrm>
            <a:off x="5497042" y="4885004"/>
            <a:ext cx="6413604" cy="13854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E82803A-09C2-6791-535F-FDC5A882B38D}"/>
              </a:ext>
            </a:extLst>
          </p:cNvPr>
          <p:cNvGrpSpPr/>
          <p:nvPr/>
        </p:nvGrpSpPr>
        <p:grpSpPr>
          <a:xfrm>
            <a:off x="1106416" y="3762105"/>
            <a:ext cx="753035" cy="737669"/>
            <a:chOff x="1421870" y="3304385"/>
            <a:chExt cx="417205" cy="41720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EB3C5E4-B124-D0B2-528B-ED1F4C10D263}"/>
                </a:ext>
              </a:extLst>
            </p:cNvPr>
            <p:cNvSpPr/>
            <p:nvPr/>
          </p:nvSpPr>
          <p:spPr>
            <a:xfrm>
              <a:off x="1441781" y="3359733"/>
              <a:ext cx="373879" cy="2629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A9310B91-181F-01F5-6CB2-9B972998D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0" y="3304385"/>
              <a:ext cx="417205" cy="417205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9782EF16-C296-64C3-A188-DE3CD6F969BF}"/>
              </a:ext>
            </a:extLst>
          </p:cNvPr>
          <p:cNvSpPr/>
          <p:nvPr/>
        </p:nvSpPr>
        <p:spPr>
          <a:xfrm>
            <a:off x="1039945" y="4684785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Client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0E21B6-C74E-EFE1-B1F6-4C0CB044E25B}"/>
              </a:ext>
            </a:extLst>
          </p:cNvPr>
          <p:cNvSpPr/>
          <p:nvPr/>
        </p:nvSpPr>
        <p:spPr>
          <a:xfrm>
            <a:off x="2114491" y="4130939"/>
            <a:ext cx="19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file1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9E66A65-9E8C-67F3-99B9-C3BD849CE757}"/>
              </a:ext>
            </a:extLst>
          </p:cNvPr>
          <p:cNvGrpSpPr/>
          <p:nvPr/>
        </p:nvGrpSpPr>
        <p:grpSpPr>
          <a:xfrm>
            <a:off x="3960490" y="3548743"/>
            <a:ext cx="2671518" cy="645651"/>
            <a:chOff x="3916692" y="3749503"/>
            <a:chExt cx="2835025" cy="645651"/>
          </a:xfrm>
        </p:grpSpPr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id="{E1C4454A-38F7-2BEB-5234-96C85111E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8955" y="3749503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6753A384-7D1D-A185-D100-9D82C4A60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6692" y="3876004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16C1058-B3B9-AE24-65A1-07531F6C0AFC}"/>
              </a:ext>
            </a:extLst>
          </p:cNvPr>
          <p:cNvSpPr/>
          <p:nvPr/>
        </p:nvSpPr>
        <p:spPr>
          <a:xfrm rot="20864468">
            <a:off x="4082292" y="3303858"/>
            <a:ext cx="215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①get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endParaRPr lang="zh-CN" altLang="en-US" sz="2400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D366CEA-77D9-B4BF-E83A-B5F2CE0ABE4F}"/>
              </a:ext>
            </a:extLst>
          </p:cNvPr>
          <p:cNvGrpSpPr/>
          <p:nvPr/>
        </p:nvGrpSpPr>
        <p:grpSpPr>
          <a:xfrm rot="3441497">
            <a:off x="3664480" y="5087014"/>
            <a:ext cx="1993543" cy="645651"/>
            <a:chOff x="3916692" y="3749503"/>
            <a:chExt cx="2835025" cy="645651"/>
          </a:xfrm>
        </p:grpSpPr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F954259A-281F-43FD-CB3D-9068AD447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8955" y="3749503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C4300CCF-BDD0-5422-C6C4-9465B28D7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6692" y="3876004"/>
              <a:ext cx="2792762" cy="5191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E9ADE63A-069B-78B5-A1AB-F72BBF0C8BC9}"/>
              </a:ext>
            </a:extLst>
          </p:cNvPr>
          <p:cNvSpPr/>
          <p:nvPr/>
        </p:nvSpPr>
        <p:spPr>
          <a:xfrm rot="2599663">
            <a:off x="4066075" y="4909118"/>
            <a:ext cx="151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②get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zh-CN" altLang="en-US" sz="2400" dirty="0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601BDB3C-F083-CAEE-1F33-8C5D2DA4B458}"/>
              </a:ext>
            </a:extLst>
          </p:cNvPr>
          <p:cNvSpPr txBox="1"/>
          <p:nvPr/>
        </p:nvSpPr>
        <p:spPr>
          <a:xfrm>
            <a:off x="9223178" y="2761558"/>
            <a:ext cx="28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rPr>
              <a:t>Independent metadata/data scaling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75E9B2F-A7A1-BC04-82EE-494F1DDDD6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83" y="2925859"/>
            <a:ext cx="282158" cy="282158"/>
          </a:xfrm>
          <a:prstGeom prst="rect">
            <a:avLst/>
          </a:prstGeom>
        </p:spPr>
      </p:pic>
      <p:sp>
        <p:nvSpPr>
          <p:cNvPr id="34" name="TextBox 3">
            <a:extLst>
              <a:ext uri="{FF2B5EF4-FFF2-40B4-BE49-F238E27FC236}">
                <a16:creationId xmlns:a16="http://schemas.microsoft.com/office/drawing/2014/main" id="{F2D6EC92-651E-9C27-5126-11E888CB74AA}"/>
              </a:ext>
            </a:extLst>
          </p:cNvPr>
          <p:cNvSpPr txBox="1"/>
          <p:nvPr/>
        </p:nvSpPr>
        <p:spPr>
          <a:xfrm>
            <a:off x="9223177" y="3454020"/>
            <a:ext cx="300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rPr>
              <a:t>Fast in-memory \</a:t>
            </a:r>
          </a:p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rPr>
              <a:t>Metadata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  <a:cs typeface="Calibri" panose="020F0502020204030204" pitchFamily="34" charset="0"/>
              </a:rPr>
              <a:t>processing 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A45D8FC9-2C4A-0C96-DBC5-DEB01C998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83" y="3618321"/>
            <a:ext cx="282158" cy="2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What we talk about when we talk about filesystem?</a:t>
            </a:r>
          </a:p>
          <a:p>
            <a:pPr lvl="1"/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files.</a:t>
            </a:r>
          </a:p>
          <a:p>
            <a:pPr lvl="1"/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？</a:t>
            </a:r>
            <a:r>
              <a:rPr kumimoji="1" lang="en-US" altLang="zh-CN" dirty="0"/>
              <a:t>(KV,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Database,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Object…)</a:t>
            </a:r>
          </a:p>
        </p:txBody>
      </p:sp>
    </p:spTree>
    <p:extLst>
      <p:ext uri="{BB962C8B-B14F-4D97-AF65-F5344CB8AC3E}">
        <p14:creationId xmlns:p14="http://schemas.microsoft.com/office/powerpoint/2010/main" val="414823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74575-0590-B533-10D2-30BBA7AA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E3057-6CC0-F2AA-0A35-79EF29AD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896600" cy="2748561"/>
          </a:xfrm>
        </p:spPr>
        <p:txBody>
          <a:bodyPr/>
          <a:lstStyle/>
          <a:p>
            <a:r>
              <a:rPr kumimoji="1" lang="en-US" altLang="zh-CN" dirty="0"/>
              <a:t>HDFS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relaxed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DFS.</a:t>
            </a:r>
            <a:endParaRPr kumimoji="1" lang="zh-CN" altLang="en-US" dirty="0"/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36D3139C-5756-4802-FE2A-651F7C4A679F}"/>
              </a:ext>
            </a:extLst>
          </p:cNvPr>
          <p:cNvCxnSpPr>
            <a:cxnSpLocks/>
          </p:cNvCxnSpPr>
          <p:nvPr/>
        </p:nvCxnSpPr>
        <p:spPr>
          <a:xfrm>
            <a:off x="940284" y="3100028"/>
            <a:ext cx="926709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右箭头 47">
            <a:extLst>
              <a:ext uri="{FF2B5EF4-FFF2-40B4-BE49-F238E27FC236}">
                <a16:creationId xmlns:a16="http://schemas.microsoft.com/office/drawing/2014/main" id="{6E2AC4A5-A904-49D4-BABB-86DBC10DA9CB}"/>
              </a:ext>
            </a:extLst>
          </p:cNvPr>
          <p:cNvSpPr/>
          <p:nvPr/>
        </p:nvSpPr>
        <p:spPr>
          <a:xfrm>
            <a:off x="6198083" y="2267705"/>
            <a:ext cx="4009293" cy="820600"/>
          </a:xfrm>
          <a:prstGeom prst="bentArrow">
            <a:avLst>
              <a:gd name="adj1" fmla="val 12381"/>
              <a:gd name="adj2" fmla="val 16875"/>
              <a:gd name="adj3" fmla="val 30238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C54C959-F5CA-2CC1-8575-C04AF1772ED9}"/>
              </a:ext>
            </a:extLst>
          </p:cNvPr>
          <p:cNvSpPr txBox="1"/>
          <p:nvPr/>
        </p:nvSpPr>
        <p:spPr>
          <a:xfrm>
            <a:off x="9482454" y="2661390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POSIX</a:t>
            </a:r>
            <a:r>
              <a:rPr kumimoji="1" lang="zh-CN" altLang="en-US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Semantic</a:t>
            </a:r>
            <a:endParaRPr kumimoji="1" lang="zh-CN" altLang="en-US" sz="20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E4538E9-B86B-926C-5715-B883094E8328}"/>
              </a:ext>
            </a:extLst>
          </p:cNvPr>
          <p:cNvSpPr txBox="1"/>
          <p:nvPr/>
        </p:nvSpPr>
        <p:spPr>
          <a:xfrm>
            <a:off x="9482454" y="1926723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HDFS</a:t>
            </a:r>
            <a:r>
              <a:rPr kumimoji="1" lang="zh-CN" altLang="en-US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Semantic</a:t>
            </a:r>
            <a:endParaRPr kumimoji="1" lang="zh-CN" altLang="en-US" sz="20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73660D7-4E5E-637C-B538-1E23584640EF}"/>
              </a:ext>
            </a:extLst>
          </p:cNvPr>
          <p:cNvSpPr/>
          <p:nvPr/>
        </p:nvSpPr>
        <p:spPr>
          <a:xfrm>
            <a:off x="940284" y="2570100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Ext4,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XFS,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BtrFS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A2B36E1-6849-FBAA-4395-240339749410}"/>
              </a:ext>
            </a:extLst>
          </p:cNvPr>
          <p:cNvSpPr/>
          <p:nvPr/>
        </p:nvSpPr>
        <p:spPr>
          <a:xfrm>
            <a:off x="1307372" y="3221896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b="1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E16D32E-5EA2-818B-06DF-D9B5A2962E47}"/>
              </a:ext>
            </a:extLst>
          </p:cNvPr>
          <p:cNvSpPr/>
          <p:nvPr/>
        </p:nvSpPr>
        <p:spPr>
          <a:xfrm>
            <a:off x="4037260" y="2568026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NFS,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CIFS…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8F63671-1286-0724-6E24-B8797BAE20C6}"/>
              </a:ext>
            </a:extLst>
          </p:cNvPr>
          <p:cNvSpPr/>
          <p:nvPr/>
        </p:nvSpPr>
        <p:spPr>
          <a:xfrm>
            <a:off x="3921843" y="3217742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Network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b="1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D69CB4A-26E9-9204-E0DE-D09BF3AEEFB6}"/>
              </a:ext>
            </a:extLst>
          </p:cNvPr>
          <p:cNvSpPr/>
          <p:nvPr/>
        </p:nvSpPr>
        <p:spPr>
          <a:xfrm>
            <a:off x="6797251" y="326487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Distributed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b="1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B218817-1908-7103-9CCE-103FBB553767}"/>
              </a:ext>
            </a:extLst>
          </p:cNvPr>
          <p:cNvSpPr/>
          <p:nvPr/>
        </p:nvSpPr>
        <p:spPr>
          <a:xfrm>
            <a:off x="6642561" y="1854571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HDFS,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HopsFS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F3BCD50-1AD9-1A22-8B62-F7ADD3ED491D}"/>
              </a:ext>
            </a:extLst>
          </p:cNvPr>
          <p:cNvSpPr/>
          <p:nvPr/>
        </p:nvSpPr>
        <p:spPr>
          <a:xfrm>
            <a:off x="6642561" y="2545203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Lustre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MooseFS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858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74575-0590-B533-10D2-30BBA7AA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E3057-6CC0-F2AA-0A35-79EF29AD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896600" cy="2748561"/>
          </a:xfrm>
        </p:spPr>
        <p:txBody>
          <a:bodyPr/>
          <a:lstStyle/>
          <a:p>
            <a:r>
              <a:rPr kumimoji="1" lang="en-US" altLang="zh-CN" dirty="0"/>
              <a:t>HDFS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scenario.</a:t>
            </a:r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4CC776D9-582C-E035-98C7-E647CE142646}"/>
              </a:ext>
            </a:extLst>
          </p:cNvPr>
          <p:cNvCxnSpPr>
            <a:cxnSpLocks/>
          </p:cNvCxnSpPr>
          <p:nvPr/>
        </p:nvCxnSpPr>
        <p:spPr>
          <a:xfrm>
            <a:off x="940284" y="3100028"/>
            <a:ext cx="926709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右箭头 35">
            <a:extLst>
              <a:ext uri="{FF2B5EF4-FFF2-40B4-BE49-F238E27FC236}">
                <a16:creationId xmlns:a16="http://schemas.microsoft.com/office/drawing/2014/main" id="{C38E2C6E-F7FD-16E9-8730-72026209A50C}"/>
              </a:ext>
            </a:extLst>
          </p:cNvPr>
          <p:cNvSpPr/>
          <p:nvPr/>
        </p:nvSpPr>
        <p:spPr>
          <a:xfrm>
            <a:off x="6198083" y="2267705"/>
            <a:ext cx="4009293" cy="820600"/>
          </a:xfrm>
          <a:prstGeom prst="bentArrow">
            <a:avLst>
              <a:gd name="adj1" fmla="val 12381"/>
              <a:gd name="adj2" fmla="val 16875"/>
              <a:gd name="adj3" fmla="val 30238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E756CA7-70A0-C44D-975F-55BCBFDC8DD7}"/>
              </a:ext>
            </a:extLst>
          </p:cNvPr>
          <p:cNvSpPr txBox="1"/>
          <p:nvPr/>
        </p:nvSpPr>
        <p:spPr>
          <a:xfrm>
            <a:off x="9482454" y="2661390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POSIX</a:t>
            </a:r>
            <a:r>
              <a:rPr kumimoji="1" lang="zh-CN" altLang="en-US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Semantic</a:t>
            </a:r>
            <a:endParaRPr kumimoji="1" lang="zh-CN" altLang="en-US" sz="20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54726ED-C0F8-E101-71A4-A32556770313}"/>
              </a:ext>
            </a:extLst>
          </p:cNvPr>
          <p:cNvSpPr txBox="1"/>
          <p:nvPr/>
        </p:nvSpPr>
        <p:spPr>
          <a:xfrm>
            <a:off x="9482454" y="1926723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HDFS</a:t>
            </a:r>
            <a:r>
              <a:rPr kumimoji="1" lang="zh-CN" altLang="en-US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Semantic</a:t>
            </a:r>
            <a:endParaRPr kumimoji="1" lang="zh-CN" altLang="en-US" sz="2000" b="1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CC81082-822B-8BFE-15CF-7D21F2503C2B}"/>
              </a:ext>
            </a:extLst>
          </p:cNvPr>
          <p:cNvSpPr/>
          <p:nvPr/>
        </p:nvSpPr>
        <p:spPr>
          <a:xfrm>
            <a:off x="940284" y="2570100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Ext4,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XFS,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BtrFS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4D856EC-FF63-2C24-35A2-C7CB1A1D8478}"/>
              </a:ext>
            </a:extLst>
          </p:cNvPr>
          <p:cNvSpPr/>
          <p:nvPr/>
        </p:nvSpPr>
        <p:spPr>
          <a:xfrm>
            <a:off x="1307372" y="3221896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b="1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354E548-A783-2F17-B6C4-B5404325619A}"/>
              </a:ext>
            </a:extLst>
          </p:cNvPr>
          <p:cNvSpPr/>
          <p:nvPr/>
        </p:nvSpPr>
        <p:spPr>
          <a:xfrm>
            <a:off x="4037260" y="2568026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NFS,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CIFS…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376B90E-1784-600E-F87B-F6C10B2B4E0C}"/>
              </a:ext>
            </a:extLst>
          </p:cNvPr>
          <p:cNvSpPr/>
          <p:nvPr/>
        </p:nvSpPr>
        <p:spPr>
          <a:xfrm>
            <a:off x="3921843" y="3217742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Network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D3FCF78-B408-5586-51E8-0016783479C4}"/>
              </a:ext>
            </a:extLst>
          </p:cNvPr>
          <p:cNvSpPr/>
          <p:nvPr/>
        </p:nvSpPr>
        <p:spPr>
          <a:xfrm>
            <a:off x="6797251" y="326487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Distributed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filesystem</a:t>
            </a:r>
            <a:endParaRPr lang="zh-CN" altLang="en-US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020EE46-24B5-B856-8908-16E66D37891D}"/>
              </a:ext>
            </a:extLst>
          </p:cNvPr>
          <p:cNvSpPr/>
          <p:nvPr/>
        </p:nvSpPr>
        <p:spPr>
          <a:xfrm>
            <a:off x="6642561" y="1854571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HDFS,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HopsFS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E3AA43C-94AA-D613-A44F-FA5FC055ACE8}"/>
              </a:ext>
            </a:extLst>
          </p:cNvPr>
          <p:cNvSpPr/>
          <p:nvPr/>
        </p:nvSpPr>
        <p:spPr>
          <a:xfrm>
            <a:off x="6642561" y="2545203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Lustre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MooseFS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EDE6D294-7582-B393-5ED2-FB32C5D7F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86026"/>
              </p:ext>
            </p:extLst>
          </p:nvPr>
        </p:nvGraphicFramePr>
        <p:xfrm>
          <a:off x="673582" y="3751923"/>
          <a:ext cx="11049002" cy="178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53">
                  <a:extLst>
                    <a:ext uri="{9D8B030D-6E8A-4147-A177-3AD203B41FA5}">
                      <a16:colId xmlns:a16="http://schemas.microsoft.com/office/drawing/2014/main" val="3513599986"/>
                    </a:ext>
                  </a:extLst>
                </a:gridCol>
                <a:gridCol w="1675911">
                  <a:extLst>
                    <a:ext uri="{9D8B030D-6E8A-4147-A177-3AD203B41FA5}">
                      <a16:colId xmlns:a16="http://schemas.microsoft.com/office/drawing/2014/main" val="3174306437"/>
                    </a:ext>
                  </a:extLst>
                </a:gridCol>
                <a:gridCol w="1348044">
                  <a:extLst>
                    <a:ext uri="{9D8B030D-6E8A-4147-A177-3AD203B41FA5}">
                      <a16:colId xmlns:a16="http://schemas.microsoft.com/office/drawing/2014/main" val="2247988809"/>
                    </a:ext>
                  </a:extLst>
                </a:gridCol>
                <a:gridCol w="1688763">
                  <a:extLst>
                    <a:ext uri="{9D8B030D-6E8A-4147-A177-3AD203B41FA5}">
                      <a16:colId xmlns:a16="http://schemas.microsoft.com/office/drawing/2014/main" val="3735805053"/>
                    </a:ext>
                  </a:extLst>
                </a:gridCol>
                <a:gridCol w="2192216">
                  <a:extLst>
                    <a:ext uri="{9D8B030D-6E8A-4147-A177-3AD203B41FA5}">
                      <a16:colId xmlns:a16="http://schemas.microsoft.com/office/drawing/2014/main" val="3356881137"/>
                    </a:ext>
                  </a:extLst>
                </a:gridCol>
                <a:gridCol w="1770457">
                  <a:extLst>
                    <a:ext uri="{9D8B030D-6E8A-4147-A177-3AD203B41FA5}">
                      <a16:colId xmlns:a16="http://schemas.microsoft.com/office/drawing/2014/main" val="3312919584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953270587"/>
                    </a:ext>
                  </a:extLst>
                </a:gridCol>
              </a:tblGrid>
              <a:tr h="487600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FS</a:t>
                      </a:r>
                      <a:r>
                        <a:rPr lang="zh-CN" altLang="en-US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model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R/W</a:t>
                      </a:r>
                      <a:r>
                        <a:rPr lang="zh-CN" alt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model</a:t>
                      </a:r>
                      <a:endParaRPr lang="zh-CN" alt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  <a:cs typeface="+mn-cs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Path</a:t>
                      </a:r>
                      <a:r>
                        <a:rPr lang="zh-CN" alt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resolution</a:t>
                      </a:r>
                      <a:endParaRPr lang="zh-CN" alt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  <a:cs typeface="+mn-cs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Scenario</a:t>
                      </a:r>
                      <a:endParaRPr lang="zh-CN" alt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  <a:cs typeface="+mn-cs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Average</a:t>
                      </a:r>
                      <a:r>
                        <a:rPr lang="zh-CN" alt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file</a:t>
                      </a:r>
                      <a:r>
                        <a:rPr lang="zh-CN" alt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size</a:t>
                      </a:r>
                      <a:endParaRPr lang="zh-CN" alt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  <a:cs typeface="+mn-cs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MDS:</a:t>
                      </a:r>
                      <a:r>
                        <a:rPr lang="zh-CN" alt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  <a:cs typeface="+mn-cs"/>
                        </a:rPr>
                        <a:t>DS</a:t>
                      </a:r>
                      <a:endParaRPr lang="zh-CN" alt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  <a:cs typeface="+mn-cs"/>
                      </a:endParaRPr>
                    </a:p>
                  </a:txBody>
                  <a:tcPr marL="4877" marR="4877" marT="4877" marB="0" anchor="ctr"/>
                </a:tc>
                <a:extLst>
                  <a:ext uri="{0D108BD9-81ED-4DB2-BD59-A6C34878D82A}">
                    <a16:rowId xmlns:a16="http://schemas.microsoft.com/office/drawing/2014/main" val="115247644"/>
                  </a:ext>
                </a:extLst>
              </a:tr>
              <a:tr h="647639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HDFS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Directory, File, </a:t>
                      </a:r>
                    </a:p>
                    <a:p>
                      <a:pPr algn="ctr" fontAlgn="ctr"/>
                      <a:r>
                        <a:rPr lang="en" sz="1600" u="none" strike="noStrike" dirty="0" err="1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Symlink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Read</a:t>
                      </a:r>
                      <a:r>
                        <a:rPr lang="zh-CN" altLang="en-US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&amp;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append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write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Full-path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Big</a:t>
                      </a:r>
                      <a:r>
                        <a:rPr lang="zh-CN" altLang="en-US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file;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Write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once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read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many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500MB</a:t>
                      </a:r>
                      <a:r>
                        <a:rPr lang="zh-CN" altLang="en-US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500PB:1Billion</a:t>
                      </a:r>
                      <a:r>
                        <a:rPr lang="en-US" altLang="zh-CN" sz="1600" u="none" strike="noStrike" baseline="30000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[1]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1:10000</a:t>
                      </a:r>
                      <a:r>
                        <a:rPr lang="en-US" altLang="zh-CN" sz="1600" u="none" strike="noStrike" baseline="30000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[1]</a:t>
                      </a:r>
                      <a:endParaRPr lang="en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extLst>
                  <a:ext uri="{0D108BD9-81ED-4DB2-BD59-A6C34878D82A}">
                    <a16:rowId xmlns:a16="http://schemas.microsoft.com/office/drawing/2014/main" val="3027248434"/>
                  </a:ext>
                </a:extLst>
              </a:tr>
              <a:tr h="647639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POSIX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Directory, File,</a:t>
                      </a:r>
                      <a:endParaRPr lang="en-US" sz="1600" u="none" strike="noStrike" dirty="0"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  <a:p>
                      <a:pPr algn="ctr" fontAlgn="ctr"/>
                      <a:r>
                        <a:rPr lang="en" sz="1600" u="none" strike="noStrike" dirty="0" err="1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Symlink</a:t>
                      </a:r>
                      <a:r>
                        <a:rPr lang="e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, Link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Read</a:t>
                      </a:r>
                      <a:r>
                        <a:rPr lang="zh-CN" altLang="en-US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&amp;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random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write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Recursively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(parent,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name)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Small</a:t>
                      </a:r>
                      <a:r>
                        <a:rPr lang="zh-CN" altLang="en-US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file;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Write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many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read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many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95%&lt;96KB</a:t>
                      </a:r>
                      <a:r>
                        <a:rPr lang="en-US" altLang="zh-CN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[2]</a:t>
                      </a:r>
                      <a:endParaRPr lang="zh-CN" alt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1:4</a:t>
                      </a:r>
                      <a:r>
                        <a:rPr lang="en-US" altLang="zh-CN" sz="1600" u="none" strike="noStrike" baseline="30000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[3]</a:t>
                      </a:r>
                      <a:r>
                        <a:rPr lang="e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/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10</a:t>
                      </a:r>
                      <a:r>
                        <a:rPr lang="en-US" altLang="zh-CN" sz="1600" u="none" strike="noStrike" baseline="30000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[4]</a:t>
                      </a:r>
                      <a:r>
                        <a:rPr lang="en-US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/</a:t>
                      </a:r>
                      <a:r>
                        <a:rPr lang="e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40</a:t>
                      </a:r>
                      <a:r>
                        <a:rPr lang="en-US" altLang="zh-CN" sz="1600" u="none" strike="noStrike" baseline="30000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[5]</a:t>
                      </a:r>
                      <a:endParaRPr lang="en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4877" marR="4877" marT="4877" marB="0" anchor="ctr"/>
                </a:tc>
                <a:extLst>
                  <a:ext uri="{0D108BD9-81ED-4DB2-BD59-A6C34878D82A}">
                    <a16:rowId xmlns:a16="http://schemas.microsoft.com/office/drawing/2014/main" val="2417446240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F98B3437-E390-5D31-DA29-EA0F85309C02}"/>
              </a:ext>
            </a:extLst>
          </p:cNvPr>
          <p:cNvSpPr/>
          <p:nvPr/>
        </p:nvSpPr>
        <p:spPr>
          <a:xfrm>
            <a:off x="566658" y="5736912"/>
            <a:ext cx="7135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exabyte club: LinkedIn’s journey of scaling the Hadoop Distributed File System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comparison of file system workloads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ATC 00</a:t>
            </a:r>
          </a:p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[3]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Large-scale Stability and </a:t>
            </a:r>
            <a:r>
              <a:rPr lang="en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Performanceof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en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Ceph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File System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Linux Vault 2017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0800E5-D789-3AFC-1B4E-6FB4BAFDAA99}"/>
              </a:ext>
            </a:extLst>
          </p:cNvPr>
          <p:cNvSpPr/>
          <p:nvPr/>
        </p:nvSpPr>
        <p:spPr>
          <a:xfrm>
            <a:off x="7702062" y="5736912"/>
            <a:ext cx="4252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Feature Development and Architecture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Evolvement of </a:t>
            </a:r>
            <a:r>
              <a:rPr lang="en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Lustre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under New Challenges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[5]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Lustre</a:t>
            </a:r>
            <a:r>
              <a:rPr lang="e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Scalability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LUG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2009</a:t>
            </a:r>
            <a:endParaRPr lang="en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36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Metadata:</a:t>
            </a:r>
            <a:r>
              <a:rPr kumimoji="1" lang="zh-CN" altLang="en-US" dirty="0"/>
              <a:t> </a:t>
            </a:r>
            <a:r>
              <a:rPr kumimoji="1" lang="en-US" altLang="zh-CN" dirty="0"/>
              <a:t>Limitation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35BCFA-4089-CFA8-1579-EA311101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limitation</a:t>
            </a: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rgbClr val="C00000"/>
                </a:solidFill>
              </a:rPr>
              <a:t>-</a:t>
            </a:r>
            <a:r>
              <a:rPr kumimoji="1" lang="zh-CN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Scalability</a:t>
            </a:r>
          </a:p>
          <a:p>
            <a:pPr lvl="2"/>
            <a:r>
              <a:rPr kumimoji="1" lang="en-US" altLang="zh-CN" dirty="0"/>
              <a:t>Throughput</a:t>
            </a:r>
          </a:p>
          <a:p>
            <a:pPr lvl="2"/>
            <a:r>
              <a:rPr kumimoji="1" lang="en-US" altLang="zh-CN" dirty="0"/>
              <a:t>Capacity</a:t>
            </a:r>
            <a:endParaRPr kumimoji="1" lang="en-US" altLang="zh-CN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rgbClr val="C00000"/>
                </a:solidFill>
              </a:rPr>
              <a:t>-</a:t>
            </a:r>
            <a:r>
              <a:rPr kumimoji="1" lang="zh-CN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Availability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service: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Multi-MDS</a:t>
            </a:r>
          </a:p>
          <a:p>
            <a:pPr lvl="1"/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~200X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26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Scale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FS: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Partition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kumimoji="1" lang="zh-CN" altLang="en-US" sz="5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4611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Challenge:</a:t>
            </a:r>
            <a:r>
              <a:rPr kumimoji="1" lang="zh-CN" altLang="en-US" dirty="0"/>
              <a:t> </a:t>
            </a:r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partition?</a:t>
            </a:r>
            <a:endParaRPr kumimoji="1"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81CC93C-418E-BE60-758D-67639A8B9907}"/>
              </a:ext>
            </a:extLst>
          </p:cNvPr>
          <p:cNvSpPr/>
          <p:nvPr/>
        </p:nvSpPr>
        <p:spPr>
          <a:xfrm>
            <a:off x="1030855" y="2350477"/>
            <a:ext cx="1997668" cy="1736557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E5E5D3-B8BC-9AA4-BD10-2F84F7CA992F}"/>
              </a:ext>
            </a:extLst>
          </p:cNvPr>
          <p:cNvSpPr/>
          <p:nvPr/>
        </p:nvSpPr>
        <p:spPr>
          <a:xfrm>
            <a:off x="1030855" y="370216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CCCB5-67AE-119F-4726-33CBB28C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72" y="2392496"/>
            <a:ext cx="1125634" cy="1345410"/>
          </a:xfrm>
          <a:prstGeom prst="rect">
            <a:avLst/>
          </a:prstGeom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139F18D-E059-A475-960C-A64030974C47}"/>
              </a:ext>
            </a:extLst>
          </p:cNvPr>
          <p:cNvCxnSpPr>
            <a:cxnSpLocks/>
          </p:cNvCxnSpPr>
          <p:nvPr/>
        </p:nvCxnSpPr>
        <p:spPr>
          <a:xfrm>
            <a:off x="3220423" y="3024464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2C698141-03B6-ECA0-0084-A2D98992D2D3}"/>
              </a:ext>
            </a:extLst>
          </p:cNvPr>
          <p:cNvSpPr/>
          <p:nvPr/>
        </p:nvSpPr>
        <p:spPr>
          <a:xfrm>
            <a:off x="6977713" y="1579808"/>
            <a:ext cx="1997668" cy="1261891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904A05-B83D-A584-C7BA-F3BD6B8FC1A4}"/>
              </a:ext>
            </a:extLst>
          </p:cNvPr>
          <p:cNvSpPr/>
          <p:nvPr/>
        </p:nvSpPr>
        <p:spPr>
          <a:xfrm>
            <a:off x="6977713" y="2456829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1DB8C293-F144-38D6-DC97-356E8378B138}"/>
              </a:ext>
            </a:extLst>
          </p:cNvPr>
          <p:cNvSpPr/>
          <p:nvPr/>
        </p:nvSpPr>
        <p:spPr>
          <a:xfrm>
            <a:off x="5603632" y="3119279"/>
            <a:ext cx="1997668" cy="1261891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574659-8F14-1C1D-566E-1454043ED807}"/>
              </a:ext>
            </a:extLst>
          </p:cNvPr>
          <p:cNvSpPr/>
          <p:nvPr/>
        </p:nvSpPr>
        <p:spPr>
          <a:xfrm>
            <a:off x="5603632" y="3996300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4E8B4072-2229-888A-EB4C-0E06F38D0E2C}"/>
              </a:ext>
            </a:extLst>
          </p:cNvPr>
          <p:cNvSpPr/>
          <p:nvPr/>
        </p:nvSpPr>
        <p:spPr>
          <a:xfrm>
            <a:off x="8480749" y="3116012"/>
            <a:ext cx="1997668" cy="1261891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ACA7E9-D6BE-430D-4004-795A61648826}"/>
              </a:ext>
            </a:extLst>
          </p:cNvPr>
          <p:cNvSpPr/>
          <p:nvPr/>
        </p:nvSpPr>
        <p:spPr>
          <a:xfrm>
            <a:off x="8480749" y="399303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68C5473-E666-FB46-9546-1E70A17C2EE7}"/>
              </a:ext>
            </a:extLst>
          </p:cNvPr>
          <p:cNvSpPr/>
          <p:nvPr/>
        </p:nvSpPr>
        <p:spPr>
          <a:xfrm>
            <a:off x="5298830" y="4680518"/>
            <a:ext cx="5426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1A80BD5E-D792-C189-5DA4-899301C5EC31}"/>
              </a:ext>
            </a:extLst>
          </p:cNvPr>
          <p:cNvSpPr/>
          <p:nvPr/>
        </p:nvSpPr>
        <p:spPr>
          <a:xfrm>
            <a:off x="5298830" y="1418499"/>
            <a:ext cx="5426298" cy="36313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5D929C60-3AA0-84F1-C45B-B432609C34FA}"/>
              </a:ext>
            </a:extLst>
          </p:cNvPr>
          <p:cNvSpPr/>
          <p:nvPr/>
        </p:nvSpPr>
        <p:spPr>
          <a:xfrm>
            <a:off x="664456" y="5321105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C7FB755-52F3-EA50-7E4F-CA65766089B4}"/>
              </a:ext>
            </a:extLst>
          </p:cNvPr>
          <p:cNvSpPr/>
          <p:nvPr/>
        </p:nvSpPr>
        <p:spPr>
          <a:xfrm>
            <a:off x="664456" y="5846679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05E821A0-869D-4EA2-F4E6-9FA74ABFC929}"/>
              </a:ext>
            </a:extLst>
          </p:cNvPr>
          <p:cNvSpPr/>
          <p:nvPr/>
        </p:nvSpPr>
        <p:spPr>
          <a:xfrm>
            <a:off x="789990" y="5466107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EC622F2F-C5D1-2021-138C-84D1D71AA0D6}"/>
              </a:ext>
            </a:extLst>
          </p:cNvPr>
          <p:cNvSpPr/>
          <p:nvPr/>
        </p:nvSpPr>
        <p:spPr>
          <a:xfrm>
            <a:off x="3028523" y="5321105"/>
            <a:ext cx="1215231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80F9E4-FB09-68EA-479D-DC40AF018240}"/>
              </a:ext>
            </a:extLst>
          </p:cNvPr>
          <p:cNvSpPr/>
          <p:nvPr/>
        </p:nvSpPr>
        <p:spPr>
          <a:xfrm>
            <a:off x="3028523" y="5846679"/>
            <a:ext cx="1215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EA2D2B90-61D5-7132-C3D8-8D8938E1B111}"/>
              </a:ext>
            </a:extLst>
          </p:cNvPr>
          <p:cNvSpPr/>
          <p:nvPr/>
        </p:nvSpPr>
        <p:spPr>
          <a:xfrm>
            <a:off x="3154058" y="5466107"/>
            <a:ext cx="949020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B8434FA-55B4-06B8-648D-42892ED31B89}"/>
              </a:ext>
            </a:extLst>
          </p:cNvPr>
          <p:cNvSpPr/>
          <p:nvPr/>
        </p:nvSpPr>
        <p:spPr>
          <a:xfrm>
            <a:off x="564109" y="6227251"/>
            <a:ext cx="38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3900F688-3A89-14B5-D7AF-95C4C6D179A7}"/>
              </a:ext>
            </a:extLst>
          </p:cNvPr>
          <p:cNvSpPr/>
          <p:nvPr/>
        </p:nvSpPr>
        <p:spPr>
          <a:xfrm>
            <a:off x="564109" y="5211159"/>
            <a:ext cx="3843768" cy="13854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906AFFEA-FDCB-3CF5-752C-1F19A64B5F5C}"/>
              </a:ext>
            </a:extLst>
          </p:cNvPr>
          <p:cNvSpPr/>
          <p:nvPr/>
        </p:nvSpPr>
        <p:spPr>
          <a:xfrm>
            <a:off x="6942569" y="5318554"/>
            <a:ext cx="1997668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C793509-F1D6-5124-7899-13F56CDCD028}"/>
              </a:ext>
            </a:extLst>
          </p:cNvPr>
          <p:cNvSpPr/>
          <p:nvPr/>
        </p:nvSpPr>
        <p:spPr>
          <a:xfrm>
            <a:off x="6942569" y="5844128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EECEE616-44DE-F580-6A45-27CDE66CA20C}"/>
              </a:ext>
            </a:extLst>
          </p:cNvPr>
          <p:cNvSpPr/>
          <p:nvPr/>
        </p:nvSpPr>
        <p:spPr>
          <a:xfrm>
            <a:off x="7068103" y="5463556"/>
            <a:ext cx="1746599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file1-data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DEE4E79E-A890-D12C-86E0-D8894FAB6C81}"/>
              </a:ext>
            </a:extLst>
          </p:cNvPr>
          <p:cNvSpPr/>
          <p:nvPr/>
        </p:nvSpPr>
        <p:spPr>
          <a:xfrm>
            <a:off x="9306636" y="5318554"/>
            <a:ext cx="1215231" cy="852241"/>
          </a:xfrm>
          <a:prstGeom prst="roundRect">
            <a:avLst>
              <a:gd name="adj" fmla="val 98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3FD36FF-9BA3-D6BE-5196-58CDE7845A00}"/>
              </a:ext>
            </a:extLst>
          </p:cNvPr>
          <p:cNvSpPr/>
          <p:nvPr/>
        </p:nvSpPr>
        <p:spPr>
          <a:xfrm>
            <a:off x="9306636" y="5844128"/>
            <a:ext cx="1215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C54B2134-C043-9DA5-E744-1D1C2983DC5B}"/>
              </a:ext>
            </a:extLst>
          </p:cNvPr>
          <p:cNvSpPr/>
          <p:nvPr/>
        </p:nvSpPr>
        <p:spPr>
          <a:xfrm>
            <a:off x="9432171" y="5463556"/>
            <a:ext cx="949020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2A33F70-1A6A-9D53-799F-40A52F2E7BC8}"/>
              </a:ext>
            </a:extLst>
          </p:cNvPr>
          <p:cNvSpPr/>
          <p:nvPr/>
        </p:nvSpPr>
        <p:spPr>
          <a:xfrm>
            <a:off x="6842222" y="6224700"/>
            <a:ext cx="38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5716917B-874E-E1C3-9F37-16FDEF6EA811}"/>
              </a:ext>
            </a:extLst>
          </p:cNvPr>
          <p:cNvSpPr/>
          <p:nvPr/>
        </p:nvSpPr>
        <p:spPr>
          <a:xfrm>
            <a:off x="6842222" y="5208608"/>
            <a:ext cx="3843768" cy="138542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C5F39A1B-98FD-4A59-02AA-9060522AF022}"/>
              </a:ext>
            </a:extLst>
          </p:cNvPr>
          <p:cNvCxnSpPr>
            <a:cxnSpLocks/>
          </p:cNvCxnSpPr>
          <p:nvPr/>
        </p:nvCxnSpPr>
        <p:spPr>
          <a:xfrm>
            <a:off x="4798889" y="6112089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DBF0641B-EC28-F93E-5F17-42AC8F9AECD3}"/>
              </a:ext>
            </a:extLst>
          </p:cNvPr>
          <p:cNvSpPr/>
          <p:nvPr/>
        </p:nvSpPr>
        <p:spPr>
          <a:xfrm>
            <a:off x="4962724" y="565946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Still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Hash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29DE2FC-6367-2446-1C11-06DC3AB2CD57}"/>
              </a:ext>
            </a:extLst>
          </p:cNvPr>
          <p:cNvSpPr/>
          <p:nvPr/>
        </p:nvSpPr>
        <p:spPr>
          <a:xfrm>
            <a:off x="3614687" y="2028633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?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2483EB3-0933-BE28-C1D8-035A0BB22D66}"/>
              </a:ext>
            </a:extLst>
          </p:cNvPr>
          <p:cNvSpPr/>
          <p:nvPr/>
        </p:nvSpPr>
        <p:spPr>
          <a:xfrm>
            <a:off x="7691052" y="1620038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?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A6F6CAC-57C0-2787-0413-FCCDE69B88B9}"/>
              </a:ext>
            </a:extLst>
          </p:cNvPr>
          <p:cNvSpPr/>
          <p:nvPr/>
        </p:nvSpPr>
        <p:spPr>
          <a:xfrm>
            <a:off x="6215311" y="3117387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?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09F12BA-3EDA-736C-BC7F-CE8957BF8A3C}"/>
              </a:ext>
            </a:extLst>
          </p:cNvPr>
          <p:cNvSpPr/>
          <p:nvPr/>
        </p:nvSpPr>
        <p:spPr>
          <a:xfrm>
            <a:off x="9194088" y="3117387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?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5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81CC93C-418E-BE60-758D-67639A8B9907}"/>
              </a:ext>
            </a:extLst>
          </p:cNvPr>
          <p:cNvSpPr/>
          <p:nvPr/>
        </p:nvSpPr>
        <p:spPr>
          <a:xfrm>
            <a:off x="1030855" y="2350477"/>
            <a:ext cx="1997668" cy="1736557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E5E5D3-B8BC-9AA4-BD10-2F84F7CA992F}"/>
              </a:ext>
            </a:extLst>
          </p:cNvPr>
          <p:cNvSpPr/>
          <p:nvPr/>
        </p:nvSpPr>
        <p:spPr>
          <a:xfrm>
            <a:off x="1030855" y="370216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CCCB5-67AE-119F-4726-33CBB28C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72" y="2392496"/>
            <a:ext cx="1125634" cy="1345410"/>
          </a:xfrm>
          <a:prstGeom prst="rect">
            <a:avLst/>
          </a:prstGeom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139F18D-E059-A475-960C-A64030974C47}"/>
              </a:ext>
            </a:extLst>
          </p:cNvPr>
          <p:cNvCxnSpPr>
            <a:cxnSpLocks/>
          </p:cNvCxnSpPr>
          <p:nvPr/>
        </p:nvCxnSpPr>
        <p:spPr>
          <a:xfrm>
            <a:off x="3277817" y="3948912"/>
            <a:ext cx="260252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2C698141-03B6-ECA0-0084-A2D98992D2D3}"/>
              </a:ext>
            </a:extLst>
          </p:cNvPr>
          <p:cNvSpPr/>
          <p:nvPr/>
        </p:nvSpPr>
        <p:spPr>
          <a:xfrm>
            <a:off x="7774883" y="1604761"/>
            <a:ext cx="1997668" cy="1261891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904A05-B83D-A584-C7BA-F3BD6B8FC1A4}"/>
              </a:ext>
            </a:extLst>
          </p:cNvPr>
          <p:cNvSpPr/>
          <p:nvPr/>
        </p:nvSpPr>
        <p:spPr>
          <a:xfrm>
            <a:off x="7774883" y="2481782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1DB8C293-F144-38D6-DC97-356E8378B138}"/>
              </a:ext>
            </a:extLst>
          </p:cNvPr>
          <p:cNvSpPr/>
          <p:nvPr/>
        </p:nvSpPr>
        <p:spPr>
          <a:xfrm>
            <a:off x="6400802" y="3144232"/>
            <a:ext cx="1997668" cy="1261891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574659-8F14-1C1D-566E-1454043ED807}"/>
              </a:ext>
            </a:extLst>
          </p:cNvPr>
          <p:cNvSpPr/>
          <p:nvPr/>
        </p:nvSpPr>
        <p:spPr>
          <a:xfrm>
            <a:off x="6400802" y="402125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4E8B4072-2229-888A-EB4C-0E06F38D0E2C}"/>
              </a:ext>
            </a:extLst>
          </p:cNvPr>
          <p:cNvSpPr/>
          <p:nvPr/>
        </p:nvSpPr>
        <p:spPr>
          <a:xfrm>
            <a:off x="9277919" y="3140965"/>
            <a:ext cx="1997668" cy="1261891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ACA7E9-D6BE-430D-4004-795A61648826}"/>
              </a:ext>
            </a:extLst>
          </p:cNvPr>
          <p:cNvSpPr/>
          <p:nvPr/>
        </p:nvSpPr>
        <p:spPr>
          <a:xfrm>
            <a:off x="9277919" y="4017986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68C5473-E666-FB46-9546-1E70A17C2EE7}"/>
              </a:ext>
            </a:extLst>
          </p:cNvPr>
          <p:cNvSpPr/>
          <p:nvPr/>
        </p:nvSpPr>
        <p:spPr>
          <a:xfrm>
            <a:off x="6096000" y="4705471"/>
            <a:ext cx="5426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Server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Cluster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1A80BD5E-D792-C189-5DA4-899301C5EC31}"/>
              </a:ext>
            </a:extLst>
          </p:cNvPr>
          <p:cNvSpPr/>
          <p:nvPr/>
        </p:nvSpPr>
        <p:spPr>
          <a:xfrm>
            <a:off x="6096000" y="1443452"/>
            <a:ext cx="5426298" cy="36313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1A0BAE-87EA-EA78-832B-D1390324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13" y="1724799"/>
            <a:ext cx="1125634" cy="75698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B0B3079-DBAB-F43B-B69C-8633F211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375" y="3228066"/>
            <a:ext cx="1125634" cy="756983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731C956E-EF2F-D6DD-EE9D-FE7D3BF1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56" y="3224274"/>
            <a:ext cx="1125634" cy="75698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3A92E39-DE45-4CCE-3B84-BF8FFAE23981}"/>
              </a:ext>
            </a:extLst>
          </p:cNvPr>
          <p:cNvSpPr/>
          <p:nvPr/>
        </p:nvSpPr>
        <p:spPr>
          <a:xfrm>
            <a:off x="871972" y="4325463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Example: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HDFS,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Farsite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400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ShardFS</a:t>
            </a:r>
            <a:r>
              <a:rPr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/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98B8BB9E-D8E1-9B0C-0746-FDC8B572F74C}"/>
              </a:ext>
            </a:extLst>
          </p:cNvPr>
          <p:cNvSpPr txBox="1"/>
          <p:nvPr/>
        </p:nvSpPr>
        <p:spPr>
          <a:xfrm>
            <a:off x="1407113" y="5392403"/>
            <a:ext cx="374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2131D2A4-83D6-BC89-6523-80B3F0CF9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5" y="5487094"/>
            <a:ext cx="320808" cy="320808"/>
          </a:xfrm>
          <a:prstGeom prst="rect">
            <a:avLst/>
          </a:prstGeom>
        </p:spPr>
      </p:pic>
      <p:sp>
        <p:nvSpPr>
          <p:cNvPr id="57" name="TextBox 3">
            <a:extLst>
              <a:ext uri="{FF2B5EF4-FFF2-40B4-BE49-F238E27FC236}">
                <a16:creationId xmlns:a16="http://schemas.microsoft.com/office/drawing/2014/main" id="{ED54A5C9-5791-8A74-9BC4-9529616F3B9F}"/>
              </a:ext>
            </a:extLst>
          </p:cNvPr>
          <p:cNvSpPr txBox="1"/>
          <p:nvPr/>
        </p:nvSpPr>
        <p:spPr>
          <a:xfrm>
            <a:off x="4333781" y="5408369"/>
            <a:ext cx="374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Scalability,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Consistency…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EBA5CF26-DA02-BFA1-3E02-F7369676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24" y="5478798"/>
            <a:ext cx="320808" cy="3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7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C9AA9189-08B2-B251-995E-BF264A47A8C0}"/>
              </a:ext>
            </a:extLst>
          </p:cNvPr>
          <p:cNvSpPr/>
          <p:nvPr/>
        </p:nvSpPr>
        <p:spPr>
          <a:xfrm>
            <a:off x="6696360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1B091F6-FCFB-804E-4757-EB7586ABD9CF}"/>
              </a:ext>
            </a:extLst>
          </p:cNvPr>
          <p:cNvSpPr/>
          <p:nvPr/>
        </p:nvSpPr>
        <p:spPr>
          <a:xfrm>
            <a:off x="6853977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A80E84F-43F6-947F-3F2F-201C908054C2}"/>
              </a:ext>
            </a:extLst>
          </p:cNvPr>
          <p:cNvSpPr/>
          <p:nvPr/>
        </p:nvSpPr>
        <p:spPr>
          <a:xfrm>
            <a:off x="7875896" y="1514086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591F021C-9E82-F6B7-0A68-59A5FB4C1BA8}"/>
              </a:ext>
            </a:extLst>
          </p:cNvPr>
          <p:cNvSpPr/>
          <p:nvPr/>
        </p:nvSpPr>
        <p:spPr>
          <a:xfrm>
            <a:off x="9521622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E4A02CEA-5960-B02D-54F1-5095FEAB8842}"/>
              </a:ext>
            </a:extLst>
          </p:cNvPr>
          <p:cNvSpPr/>
          <p:nvPr/>
        </p:nvSpPr>
        <p:spPr>
          <a:xfrm>
            <a:off x="10187090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2546664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5550B86-6FF2-C0B7-9B14-AD121D013E8C}"/>
              </a:ext>
            </a:extLst>
          </p:cNvPr>
          <p:cNvSpPr/>
          <p:nvPr/>
        </p:nvSpPr>
        <p:spPr>
          <a:xfrm>
            <a:off x="7283370" y="275338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9C9AEB52-7945-24C6-F5CA-08B622E122E0}"/>
              </a:ext>
            </a:extLst>
          </p:cNvPr>
          <p:cNvSpPr/>
          <p:nvPr/>
        </p:nvSpPr>
        <p:spPr>
          <a:xfrm>
            <a:off x="9521620" y="2546531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39199256-AAB2-E5BB-E3AD-95B81DD05B49}"/>
              </a:ext>
            </a:extLst>
          </p:cNvPr>
          <p:cNvSpPr/>
          <p:nvPr/>
        </p:nvSpPr>
        <p:spPr>
          <a:xfrm>
            <a:off x="10187091" y="2737054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A6E2D4-D3A1-5D72-5626-0851D0B8BA2D}"/>
              </a:ext>
            </a:extLst>
          </p:cNvPr>
          <p:cNvSpPr/>
          <p:nvPr/>
        </p:nvSpPr>
        <p:spPr>
          <a:xfrm>
            <a:off x="4735013" y="3675662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Hash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full-path/file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</a:t>
            </a:r>
            <a:r>
              <a:rPr kumimoji="1"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dir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name/attributes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C72A055-82F6-E599-47F4-0DB2FDEA1A5B}"/>
              </a:ext>
            </a:extLst>
          </p:cNvPr>
          <p:cNvSpPr/>
          <p:nvPr/>
        </p:nvSpPr>
        <p:spPr>
          <a:xfrm>
            <a:off x="6696359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EB1E082-5655-ED77-CE57-569C536573A3}"/>
              </a:ext>
            </a:extLst>
          </p:cNvPr>
          <p:cNvSpPr/>
          <p:nvPr/>
        </p:nvSpPr>
        <p:spPr>
          <a:xfrm>
            <a:off x="9521621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E6B1D015-004F-684B-2ACA-46B2568F1587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MDS3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F8CE8178-E339-777E-230C-EF0855E03F47}"/>
              </a:ext>
            </a:extLst>
          </p:cNvPr>
          <p:cNvSpPr/>
          <p:nvPr/>
        </p:nvSpPr>
        <p:spPr>
          <a:xfrm>
            <a:off x="9521619" y="3245861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MDS4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7450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C9AA9189-08B2-B251-995E-BF264A47A8C0}"/>
              </a:ext>
            </a:extLst>
          </p:cNvPr>
          <p:cNvSpPr/>
          <p:nvPr/>
        </p:nvSpPr>
        <p:spPr>
          <a:xfrm>
            <a:off x="6696360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1B091F6-FCFB-804E-4757-EB7586ABD9CF}"/>
              </a:ext>
            </a:extLst>
          </p:cNvPr>
          <p:cNvSpPr/>
          <p:nvPr/>
        </p:nvSpPr>
        <p:spPr>
          <a:xfrm>
            <a:off x="6853977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A80E84F-43F6-947F-3F2F-201C908054C2}"/>
              </a:ext>
            </a:extLst>
          </p:cNvPr>
          <p:cNvSpPr/>
          <p:nvPr/>
        </p:nvSpPr>
        <p:spPr>
          <a:xfrm>
            <a:off x="7875896" y="1514086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591F021C-9E82-F6B7-0A68-59A5FB4C1BA8}"/>
              </a:ext>
            </a:extLst>
          </p:cNvPr>
          <p:cNvSpPr/>
          <p:nvPr/>
        </p:nvSpPr>
        <p:spPr>
          <a:xfrm>
            <a:off x="9521622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E4A02CEA-5960-B02D-54F1-5095FEAB8842}"/>
              </a:ext>
            </a:extLst>
          </p:cNvPr>
          <p:cNvSpPr/>
          <p:nvPr/>
        </p:nvSpPr>
        <p:spPr>
          <a:xfrm>
            <a:off x="10187090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2546664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5550B86-6FF2-C0B7-9B14-AD121D013E8C}"/>
              </a:ext>
            </a:extLst>
          </p:cNvPr>
          <p:cNvSpPr/>
          <p:nvPr/>
        </p:nvSpPr>
        <p:spPr>
          <a:xfrm>
            <a:off x="7283370" y="275338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9C9AEB52-7945-24C6-F5CA-08B622E122E0}"/>
              </a:ext>
            </a:extLst>
          </p:cNvPr>
          <p:cNvSpPr/>
          <p:nvPr/>
        </p:nvSpPr>
        <p:spPr>
          <a:xfrm>
            <a:off x="9521620" y="2546531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39199256-AAB2-E5BB-E3AD-95B81DD05B49}"/>
              </a:ext>
            </a:extLst>
          </p:cNvPr>
          <p:cNvSpPr/>
          <p:nvPr/>
        </p:nvSpPr>
        <p:spPr>
          <a:xfrm>
            <a:off x="10187091" y="2737054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A6E2D4-D3A1-5D72-5626-0851D0B8BA2D}"/>
              </a:ext>
            </a:extLst>
          </p:cNvPr>
          <p:cNvSpPr/>
          <p:nvPr/>
        </p:nvSpPr>
        <p:spPr>
          <a:xfrm>
            <a:off x="4735013" y="3675662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Hash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full-path/file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</a:t>
            </a:r>
            <a:r>
              <a:rPr kumimoji="1"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dir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name/attributes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aphicFrame>
        <p:nvGraphicFramePr>
          <p:cNvPr id="77" name="表格 76">
            <a:extLst>
              <a:ext uri="{FF2B5EF4-FFF2-40B4-BE49-F238E27FC236}">
                <a16:creationId xmlns:a16="http://schemas.microsoft.com/office/drawing/2014/main" id="{A195EFF5-BDA4-D243-3B08-3A8C8C0F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90696"/>
              </p:ext>
            </p:extLst>
          </p:nvPr>
        </p:nvGraphicFramePr>
        <p:xfrm>
          <a:off x="977900" y="4074486"/>
          <a:ext cx="1102652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55">
                  <a:extLst>
                    <a:ext uri="{9D8B030D-6E8A-4147-A177-3AD203B41FA5}">
                      <a16:colId xmlns:a16="http://schemas.microsoft.com/office/drawing/2014/main" val="798304414"/>
                    </a:ext>
                  </a:extLst>
                </a:gridCol>
                <a:gridCol w="1891346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954642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048238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753948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Meta-Management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Multi-MDS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Hash-table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Lustre-DNE2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BeeGFS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entryID+fileID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83811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HBA&amp;G-HBA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Bloom Filter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TPDS07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60599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SoMeta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Cluster17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062566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GlusterFS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99754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Tectonic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FAST21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83469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InfiniFS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FAST22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85894"/>
                  </a:ext>
                </a:extLst>
              </a:tr>
            </a:tbl>
          </a:graphicData>
        </a:graphic>
      </p:graphicFrame>
      <p:sp>
        <p:nvSpPr>
          <p:cNvPr id="30" name="矩形 29">
            <a:extLst>
              <a:ext uri="{FF2B5EF4-FFF2-40B4-BE49-F238E27FC236}">
                <a16:creationId xmlns:a16="http://schemas.microsoft.com/office/drawing/2014/main" id="{14148303-BA3B-85A7-8283-73629944EF71}"/>
              </a:ext>
            </a:extLst>
          </p:cNvPr>
          <p:cNvSpPr/>
          <p:nvPr/>
        </p:nvSpPr>
        <p:spPr>
          <a:xfrm>
            <a:off x="6696359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F53CA9B-355A-9BA4-AA26-1C665A9BA411}"/>
              </a:ext>
            </a:extLst>
          </p:cNvPr>
          <p:cNvSpPr/>
          <p:nvPr/>
        </p:nvSpPr>
        <p:spPr>
          <a:xfrm>
            <a:off x="9521621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344348E-A286-44E7-DF0B-130198BF1E06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MDS3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8B93D4-4A42-6C83-D62E-8750CAC80552}"/>
              </a:ext>
            </a:extLst>
          </p:cNvPr>
          <p:cNvSpPr/>
          <p:nvPr/>
        </p:nvSpPr>
        <p:spPr>
          <a:xfrm>
            <a:off x="9521619" y="3245861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MDS4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53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Limitation: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C9AA9189-08B2-B251-995E-BF264A47A8C0}"/>
              </a:ext>
            </a:extLst>
          </p:cNvPr>
          <p:cNvSpPr/>
          <p:nvPr/>
        </p:nvSpPr>
        <p:spPr>
          <a:xfrm>
            <a:off x="6696360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164F4D3-09E7-6F4C-E061-046A0F8755D8}"/>
              </a:ext>
            </a:extLst>
          </p:cNvPr>
          <p:cNvSpPr/>
          <p:nvPr/>
        </p:nvSpPr>
        <p:spPr>
          <a:xfrm>
            <a:off x="6696359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1B091F6-FCFB-804E-4757-EB7586ABD9CF}"/>
              </a:ext>
            </a:extLst>
          </p:cNvPr>
          <p:cNvSpPr/>
          <p:nvPr/>
        </p:nvSpPr>
        <p:spPr>
          <a:xfrm>
            <a:off x="6853977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A80E84F-43F6-947F-3F2F-201C908054C2}"/>
              </a:ext>
            </a:extLst>
          </p:cNvPr>
          <p:cNvSpPr/>
          <p:nvPr/>
        </p:nvSpPr>
        <p:spPr>
          <a:xfrm>
            <a:off x="7875896" y="1514086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591F021C-9E82-F6B7-0A68-59A5FB4C1BA8}"/>
              </a:ext>
            </a:extLst>
          </p:cNvPr>
          <p:cNvSpPr/>
          <p:nvPr/>
        </p:nvSpPr>
        <p:spPr>
          <a:xfrm>
            <a:off x="9521622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F14E5A3-A0BD-A423-1189-EEF5BB673F17}"/>
              </a:ext>
            </a:extLst>
          </p:cNvPr>
          <p:cNvSpPr/>
          <p:nvPr/>
        </p:nvSpPr>
        <p:spPr>
          <a:xfrm>
            <a:off x="9521621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E4A02CEA-5960-B02D-54F1-5095FEAB8842}"/>
              </a:ext>
            </a:extLst>
          </p:cNvPr>
          <p:cNvSpPr/>
          <p:nvPr/>
        </p:nvSpPr>
        <p:spPr>
          <a:xfrm>
            <a:off x="10187090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2546664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1A25E4F-505A-4070-63B3-D34E89C0F1F5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MDS3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5550B86-6FF2-C0B7-9B14-AD121D013E8C}"/>
              </a:ext>
            </a:extLst>
          </p:cNvPr>
          <p:cNvSpPr/>
          <p:nvPr/>
        </p:nvSpPr>
        <p:spPr>
          <a:xfrm>
            <a:off x="7283370" y="275338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9C9AEB52-7945-24C6-F5CA-08B622E122E0}"/>
              </a:ext>
            </a:extLst>
          </p:cNvPr>
          <p:cNvSpPr/>
          <p:nvPr/>
        </p:nvSpPr>
        <p:spPr>
          <a:xfrm>
            <a:off x="9521620" y="2546531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E975354-5F74-D1A5-BE68-A45CD4221F6B}"/>
              </a:ext>
            </a:extLst>
          </p:cNvPr>
          <p:cNvSpPr/>
          <p:nvPr/>
        </p:nvSpPr>
        <p:spPr>
          <a:xfrm>
            <a:off x="9521619" y="3245861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MDS4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39199256-AAB2-E5BB-E3AD-95B81DD05B49}"/>
              </a:ext>
            </a:extLst>
          </p:cNvPr>
          <p:cNvSpPr/>
          <p:nvPr/>
        </p:nvSpPr>
        <p:spPr>
          <a:xfrm>
            <a:off x="10187091" y="2737054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A6E2D4-D3A1-5D72-5626-0851D0B8BA2D}"/>
              </a:ext>
            </a:extLst>
          </p:cNvPr>
          <p:cNvSpPr/>
          <p:nvPr/>
        </p:nvSpPr>
        <p:spPr>
          <a:xfrm>
            <a:off x="4735013" y="3675662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Hash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full-path/file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</a:t>
            </a:r>
            <a:r>
              <a:rPr kumimoji="1"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dir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name/attributes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2E9CDED5-0467-E9ED-83B1-2D3D55D0F6E5}"/>
              </a:ext>
            </a:extLst>
          </p:cNvPr>
          <p:cNvSpPr/>
          <p:nvPr/>
        </p:nvSpPr>
        <p:spPr>
          <a:xfrm>
            <a:off x="1088143" y="4762939"/>
            <a:ext cx="10623210" cy="7919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this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method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get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best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scalability?</a:t>
            </a:r>
            <a:endParaRPr kumimoji="1" lang="zh-CN" altLang="en-US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AE16DE9-C2E7-4FC8-26CD-43D8C285416C}"/>
              </a:ext>
            </a:extLst>
          </p:cNvPr>
          <p:cNvSpPr/>
          <p:nvPr/>
        </p:nvSpPr>
        <p:spPr>
          <a:xfrm>
            <a:off x="1057240" y="4118441"/>
            <a:ext cx="5872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Very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good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load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balance</a:t>
            </a:r>
            <a:endParaRPr kumimoji="1" lang="en-US" altLang="zh-CN" sz="2400" b="1" dirty="0">
              <a:solidFill>
                <a:schemeClr val="accent6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1108531-65AF-B7A6-CF3B-846946D83989}"/>
              </a:ext>
            </a:extLst>
          </p:cNvPr>
          <p:cNvSpPr/>
          <p:nvPr/>
        </p:nvSpPr>
        <p:spPr>
          <a:xfrm>
            <a:off x="6783131" y="4054853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✓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4530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Limitation: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C9AA9189-08B2-B251-995E-BF264A47A8C0}"/>
              </a:ext>
            </a:extLst>
          </p:cNvPr>
          <p:cNvSpPr/>
          <p:nvPr/>
        </p:nvSpPr>
        <p:spPr>
          <a:xfrm>
            <a:off x="6696360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164F4D3-09E7-6F4C-E061-046A0F8755D8}"/>
              </a:ext>
            </a:extLst>
          </p:cNvPr>
          <p:cNvSpPr/>
          <p:nvPr/>
        </p:nvSpPr>
        <p:spPr>
          <a:xfrm>
            <a:off x="6696359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1B091F6-FCFB-804E-4757-EB7586ABD9CF}"/>
              </a:ext>
            </a:extLst>
          </p:cNvPr>
          <p:cNvSpPr/>
          <p:nvPr/>
        </p:nvSpPr>
        <p:spPr>
          <a:xfrm>
            <a:off x="6853977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A80E84F-43F6-947F-3F2F-201C908054C2}"/>
              </a:ext>
            </a:extLst>
          </p:cNvPr>
          <p:cNvSpPr/>
          <p:nvPr/>
        </p:nvSpPr>
        <p:spPr>
          <a:xfrm>
            <a:off x="7875896" y="1514086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591F021C-9E82-F6B7-0A68-59A5FB4C1BA8}"/>
              </a:ext>
            </a:extLst>
          </p:cNvPr>
          <p:cNvSpPr/>
          <p:nvPr/>
        </p:nvSpPr>
        <p:spPr>
          <a:xfrm>
            <a:off x="9521622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F14E5A3-A0BD-A423-1189-EEF5BB673F17}"/>
              </a:ext>
            </a:extLst>
          </p:cNvPr>
          <p:cNvSpPr/>
          <p:nvPr/>
        </p:nvSpPr>
        <p:spPr>
          <a:xfrm>
            <a:off x="9521621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E4A02CEA-5960-B02D-54F1-5095FEAB8842}"/>
              </a:ext>
            </a:extLst>
          </p:cNvPr>
          <p:cNvSpPr/>
          <p:nvPr/>
        </p:nvSpPr>
        <p:spPr>
          <a:xfrm>
            <a:off x="10187090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2546664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1A25E4F-505A-4070-63B3-D34E89C0F1F5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MDS3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5550B86-6FF2-C0B7-9B14-AD121D013E8C}"/>
              </a:ext>
            </a:extLst>
          </p:cNvPr>
          <p:cNvSpPr/>
          <p:nvPr/>
        </p:nvSpPr>
        <p:spPr>
          <a:xfrm>
            <a:off x="7283370" y="275338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9C9AEB52-7945-24C6-F5CA-08B622E122E0}"/>
              </a:ext>
            </a:extLst>
          </p:cNvPr>
          <p:cNvSpPr/>
          <p:nvPr/>
        </p:nvSpPr>
        <p:spPr>
          <a:xfrm>
            <a:off x="9521620" y="2546531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E975354-5F74-D1A5-BE68-A45CD4221F6B}"/>
              </a:ext>
            </a:extLst>
          </p:cNvPr>
          <p:cNvSpPr/>
          <p:nvPr/>
        </p:nvSpPr>
        <p:spPr>
          <a:xfrm>
            <a:off x="9521619" y="3245861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MDS4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39199256-AAB2-E5BB-E3AD-95B81DD05B49}"/>
              </a:ext>
            </a:extLst>
          </p:cNvPr>
          <p:cNvSpPr/>
          <p:nvPr/>
        </p:nvSpPr>
        <p:spPr>
          <a:xfrm>
            <a:off x="10187091" y="2737054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A6E2D4-D3A1-5D72-5626-0851D0B8BA2D}"/>
              </a:ext>
            </a:extLst>
          </p:cNvPr>
          <p:cNvSpPr/>
          <p:nvPr/>
        </p:nvSpPr>
        <p:spPr>
          <a:xfrm>
            <a:off x="4735013" y="3675662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Hash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full-path/file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</a:t>
            </a:r>
            <a:r>
              <a:rPr kumimoji="1"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dir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name/attributes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B22DB5B-2787-FB48-2D01-2BD8F29E32CA}"/>
              </a:ext>
            </a:extLst>
          </p:cNvPr>
          <p:cNvSpPr/>
          <p:nvPr/>
        </p:nvSpPr>
        <p:spPr>
          <a:xfrm>
            <a:off x="1057240" y="4118441"/>
            <a:ext cx="6968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Very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good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load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balance</a:t>
            </a:r>
            <a:endParaRPr kumimoji="1" lang="en-US" altLang="zh-CN" sz="2400" b="1" dirty="0">
              <a:solidFill>
                <a:schemeClr val="accent6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Disadvantage: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Destroy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locality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              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80166BE-1160-5896-D0B3-17C1BFEFF70E}"/>
              </a:ext>
            </a:extLst>
          </p:cNvPr>
          <p:cNvSpPr/>
          <p:nvPr/>
        </p:nvSpPr>
        <p:spPr>
          <a:xfrm>
            <a:off x="6758155" y="4375373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⤫</a:t>
            </a:r>
            <a:endParaRPr lang="zh-CN" altLang="en-US" sz="3200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2424522-71C1-D892-F279-9D2077905EFD}"/>
              </a:ext>
            </a:extLst>
          </p:cNvPr>
          <p:cNvSpPr/>
          <p:nvPr/>
        </p:nvSpPr>
        <p:spPr>
          <a:xfrm>
            <a:off x="6783131" y="4054853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✓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567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1024937" cy="4963126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1980: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POSIX</a:t>
            </a:r>
            <a:r>
              <a:rPr kumimoji="1" lang="en-US" altLang="zh-CN" sz="2400" baseline="30000" dirty="0"/>
              <a:t>[1]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filesystem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standard</a:t>
            </a:r>
          </a:p>
          <a:p>
            <a:pPr lvl="1"/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calls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certain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behaviors: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open(), read(), write() …</a:t>
            </a:r>
            <a:endParaRPr kumimoji="1" lang="en-US" altLang="zh-CN" sz="2400" dirty="0"/>
          </a:p>
          <a:p>
            <a:pPr lvl="2"/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</a:p>
          <a:p>
            <a:pPr lvl="3"/>
            <a:r>
              <a:rPr kumimoji="1" lang="en-US" altLang="zh-CN" sz="2400" dirty="0"/>
              <a:t>Directory,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File,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Hard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Symbol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</a:t>
            </a:r>
          </a:p>
          <a:p>
            <a:pPr lvl="2"/>
            <a:r>
              <a:rPr kumimoji="1" lang="en-US" altLang="zh-CN" dirty="0"/>
              <a:t>Permissions</a:t>
            </a:r>
          </a:p>
          <a:p>
            <a:pPr lvl="3"/>
            <a:r>
              <a:rPr kumimoji="1" lang="en-US" altLang="zh-CN" sz="2400" dirty="0"/>
              <a:t>ACL,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755(</a:t>
            </a:r>
            <a:r>
              <a:rPr kumimoji="1" lang="en-US" altLang="zh-CN" sz="2400" dirty="0" err="1"/>
              <a:t>rwxr</a:t>
            </a:r>
            <a:r>
              <a:rPr kumimoji="1" lang="en-US" altLang="zh-CN" sz="2400" dirty="0"/>
              <a:t>-</a:t>
            </a:r>
            <a:r>
              <a:rPr kumimoji="1" lang="en-US" altLang="zh-CN" sz="2400" dirty="0" err="1"/>
              <a:t>xr</a:t>
            </a:r>
            <a:r>
              <a:rPr kumimoji="1" lang="en-US" altLang="zh-CN" sz="2400" dirty="0"/>
              <a:t>-x)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…</a:t>
            </a:r>
          </a:p>
          <a:p>
            <a:pPr lvl="2"/>
            <a:r>
              <a:rPr kumimoji="1" lang="en-US" altLang="zh-CN" dirty="0"/>
              <a:t>Attributes: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atime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mtime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ctime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…</a:t>
            </a:r>
          </a:p>
          <a:p>
            <a:pPr lvl="2"/>
            <a:r>
              <a:rPr kumimoji="1" lang="en-US" altLang="zh-CN" dirty="0"/>
              <a:t>Atomicity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Consistency: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content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written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should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visible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after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flush()</a:t>
            </a:r>
          </a:p>
          <a:p>
            <a:pPr marL="0" indent="0">
              <a:buNone/>
            </a:pP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CAEDEC-4B01-52DF-5535-8033DAB0E063}"/>
              </a:ext>
            </a:extLst>
          </p:cNvPr>
          <p:cNvSpPr/>
          <p:nvPr/>
        </p:nvSpPr>
        <p:spPr>
          <a:xfrm>
            <a:off x="838200" y="6225731"/>
            <a:ext cx="8508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Open Group Base Specifications Issue 7, 2018 edition.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https://pubs.opengroup.org/onlinepubs/9699919799/</a:t>
            </a:r>
          </a:p>
        </p:txBody>
      </p:sp>
    </p:spTree>
    <p:extLst>
      <p:ext uri="{BB962C8B-B14F-4D97-AF65-F5344CB8AC3E}">
        <p14:creationId xmlns:p14="http://schemas.microsoft.com/office/powerpoint/2010/main" val="2989206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Limitation: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C9AA9189-08B2-B251-995E-BF264A47A8C0}"/>
              </a:ext>
            </a:extLst>
          </p:cNvPr>
          <p:cNvSpPr/>
          <p:nvPr/>
        </p:nvSpPr>
        <p:spPr>
          <a:xfrm>
            <a:off x="6696360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164F4D3-09E7-6F4C-E061-046A0F8755D8}"/>
              </a:ext>
            </a:extLst>
          </p:cNvPr>
          <p:cNvSpPr/>
          <p:nvPr/>
        </p:nvSpPr>
        <p:spPr>
          <a:xfrm>
            <a:off x="6696359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1B091F6-FCFB-804E-4757-EB7586ABD9CF}"/>
              </a:ext>
            </a:extLst>
          </p:cNvPr>
          <p:cNvSpPr/>
          <p:nvPr/>
        </p:nvSpPr>
        <p:spPr>
          <a:xfrm>
            <a:off x="6853977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A80E84F-43F6-947F-3F2F-201C908054C2}"/>
              </a:ext>
            </a:extLst>
          </p:cNvPr>
          <p:cNvSpPr/>
          <p:nvPr/>
        </p:nvSpPr>
        <p:spPr>
          <a:xfrm>
            <a:off x="7875896" y="1514086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591F021C-9E82-F6B7-0A68-59A5FB4C1BA8}"/>
              </a:ext>
            </a:extLst>
          </p:cNvPr>
          <p:cNvSpPr/>
          <p:nvPr/>
        </p:nvSpPr>
        <p:spPr>
          <a:xfrm>
            <a:off x="9521622" y="1303072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F14E5A3-A0BD-A423-1189-EEF5BB673F17}"/>
              </a:ext>
            </a:extLst>
          </p:cNvPr>
          <p:cNvSpPr/>
          <p:nvPr/>
        </p:nvSpPr>
        <p:spPr>
          <a:xfrm>
            <a:off x="9521621" y="2002402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E4A02CEA-5960-B02D-54F1-5095FEAB8842}"/>
              </a:ext>
            </a:extLst>
          </p:cNvPr>
          <p:cNvSpPr/>
          <p:nvPr/>
        </p:nvSpPr>
        <p:spPr>
          <a:xfrm>
            <a:off x="10187090" y="151408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2546664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1A25E4F-505A-4070-63B3-D34E89C0F1F5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MDS3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5550B86-6FF2-C0B7-9B14-AD121D013E8C}"/>
              </a:ext>
            </a:extLst>
          </p:cNvPr>
          <p:cNvSpPr/>
          <p:nvPr/>
        </p:nvSpPr>
        <p:spPr>
          <a:xfrm>
            <a:off x="7283370" y="275338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9C9AEB52-7945-24C6-F5CA-08B622E122E0}"/>
              </a:ext>
            </a:extLst>
          </p:cNvPr>
          <p:cNvSpPr/>
          <p:nvPr/>
        </p:nvSpPr>
        <p:spPr>
          <a:xfrm>
            <a:off x="9521620" y="2546531"/>
            <a:ext cx="2189734" cy="108420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E975354-5F74-D1A5-BE68-A45CD4221F6B}"/>
              </a:ext>
            </a:extLst>
          </p:cNvPr>
          <p:cNvSpPr/>
          <p:nvPr/>
        </p:nvSpPr>
        <p:spPr>
          <a:xfrm>
            <a:off x="9521619" y="3245861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MDS4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39199256-AAB2-E5BB-E3AD-95B81DD05B49}"/>
              </a:ext>
            </a:extLst>
          </p:cNvPr>
          <p:cNvSpPr/>
          <p:nvPr/>
        </p:nvSpPr>
        <p:spPr>
          <a:xfrm>
            <a:off x="10187091" y="2737054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A6E2D4-D3A1-5D72-5626-0851D0B8BA2D}"/>
              </a:ext>
            </a:extLst>
          </p:cNvPr>
          <p:cNvSpPr/>
          <p:nvPr/>
        </p:nvSpPr>
        <p:spPr>
          <a:xfrm>
            <a:off x="4735013" y="3675662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Hash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full-path/file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</a:t>
            </a:r>
            <a:r>
              <a:rPr kumimoji="1"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dir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name/attributes</a:t>
            </a:r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12572A-72CD-179A-4438-D4641C7C62B8}"/>
              </a:ext>
            </a:extLst>
          </p:cNvPr>
          <p:cNvSpPr/>
          <p:nvPr/>
        </p:nvSpPr>
        <p:spPr>
          <a:xfrm>
            <a:off x="1057240" y="4118441"/>
            <a:ext cx="6968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Very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good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load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balance</a:t>
            </a:r>
            <a:endParaRPr kumimoji="1" lang="en-US" altLang="zh-CN" sz="2400" b="1" dirty="0">
              <a:solidFill>
                <a:schemeClr val="accent6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Disadvantage: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Destroy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locality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              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E9B5404-E6F0-807F-ED3C-650322C68560}"/>
              </a:ext>
            </a:extLst>
          </p:cNvPr>
          <p:cNvSpPr/>
          <p:nvPr/>
        </p:nvSpPr>
        <p:spPr>
          <a:xfrm>
            <a:off x="2364162" y="4827462"/>
            <a:ext cx="33297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E.g.: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open(/Dir2/File2):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query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query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2400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query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MDS4</a:t>
            </a:r>
            <a:endParaRPr lang="zh-CN" altLang="en-US" sz="2400" dirty="0"/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B7A2A459-3964-5E8B-EBC7-84E5DDA1060A}"/>
              </a:ext>
            </a:extLst>
          </p:cNvPr>
          <p:cNvCxnSpPr>
            <a:cxnSpLocks/>
          </p:cNvCxnSpPr>
          <p:nvPr/>
        </p:nvCxnSpPr>
        <p:spPr>
          <a:xfrm>
            <a:off x="5742035" y="5437300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0C0B62E8-5DDD-DB69-0A7B-AB4F11B57FB2}"/>
              </a:ext>
            </a:extLst>
          </p:cNvPr>
          <p:cNvSpPr/>
          <p:nvPr/>
        </p:nvSpPr>
        <p:spPr>
          <a:xfrm>
            <a:off x="7416997" y="4827462"/>
            <a:ext cx="34499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More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RPC</a:t>
            </a: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Higher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latency</a:t>
            </a:r>
            <a:r>
              <a:rPr kumimoji="1" lang="en-US" altLang="zh-CN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[1]</a:t>
            </a: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Recursive operations</a:t>
            </a:r>
            <a:r>
              <a:rPr kumimoji="1" lang="en-US" altLang="zh-CN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[2]</a:t>
            </a: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sz="24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AD1D694-6A7D-856C-F7F3-E890CB3E3F83}"/>
              </a:ext>
            </a:extLst>
          </p:cNvPr>
          <p:cNvSpPr/>
          <p:nvPr/>
        </p:nvSpPr>
        <p:spPr>
          <a:xfrm>
            <a:off x="1057240" y="6225953"/>
            <a:ext cx="8888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InfiniFS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An Efficient Metadata Service for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Large-Scale Distributed Filesystems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﻿Efficient Metadata Management in Large Distributed Storage Systems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MSST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6BFB62-C746-755D-3151-7FA51AB6730C}"/>
              </a:ext>
            </a:extLst>
          </p:cNvPr>
          <p:cNvSpPr/>
          <p:nvPr/>
        </p:nvSpPr>
        <p:spPr>
          <a:xfrm>
            <a:off x="6240914" y="5353192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⤫</a:t>
            </a:r>
            <a:endParaRPr lang="zh-CN" altLang="en-US" sz="3200" b="1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60F3664-FFCC-3B10-C160-59770DDFFD63}"/>
              </a:ext>
            </a:extLst>
          </p:cNvPr>
          <p:cNvSpPr/>
          <p:nvPr/>
        </p:nvSpPr>
        <p:spPr>
          <a:xfrm>
            <a:off x="6758155" y="4375373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⤫</a:t>
            </a:r>
            <a:endParaRPr lang="zh-CN" altLang="en-US" sz="32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880313-990F-5E4D-42F1-81B09DD4FB4B}"/>
              </a:ext>
            </a:extLst>
          </p:cNvPr>
          <p:cNvSpPr/>
          <p:nvPr/>
        </p:nvSpPr>
        <p:spPr>
          <a:xfrm>
            <a:off x="6783131" y="4054853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✓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3240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1442394"/>
            <a:ext cx="2189734" cy="218847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344348E-A286-44E7-DF0B-130198BF1E06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F5314E8E-6C27-9B10-69E0-90AD5B7CAACC}"/>
              </a:ext>
            </a:extLst>
          </p:cNvPr>
          <p:cNvSpPr/>
          <p:nvPr/>
        </p:nvSpPr>
        <p:spPr>
          <a:xfrm>
            <a:off x="6957212" y="2129929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12BE35AA-B1D8-7F6E-1AE7-4BE1F749FCBE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>
            <a:off x="7386606" y="2510501"/>
            <a:ext cx="0" cy="24536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FCAD7363-B9C6-446D-6A19-AA37DB18C712}"/>
              </a:ext>
            </a:extLst>
          </p:cNvPr>
          <p:cNvSpPr/>
          <p:nvPr/>
        </p:nvSpPr>
        <p:spPr>
          <a:xfrm>
            <a:off x="7439803" y="152472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CECCD92-8BAB-AE34-874E-B2C2EA3F4B62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 flipH="1">
            <a:off x="7386606" y="1905298"/>
            <a:ext cx="482591" cy="22463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5C0468C8-166C-0A43-7FCE-8F7CE8426FA4}"/>
              </a:ext>
            </a:extLst>
          </p:cNvPr>
          <p:cNvSpPr/>
          <p:nvPr/>
        </p:nvSpPr>
        <p:spPr>
          <a:xfrm>
            <a:off x="6957212" y="27558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52AB7909-8BC1-BBA4-44AB-A25D1AE81BE8}"/>
              </a:ext>
            </a:extLst>
          </p:cNvPr>
          <p:cNvSpPr/>
          <p:nvPr/>
        </p:nvSpPr>
        <p:spPr>
          <a:xfrm>
            <a:off x="9282067" y="1442394"/>
            <a:ext cx="2189734" cy="218847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688DC81-4D58-F458-AF4C-5599B9F779C7}"/>
              </a:ext>
            </a:extLst>
          </p:cNvPr>
          <p:cNvSpPr/>
          <p:nvPr/>
        </p:nvSpPr>
        <p:spPr>
          <a:xfrm>
            <a:off x="9282066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MDS3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20CEDD55-7540-842F-91EB-8384111A7233}"/>
              </a:ext>
            </a:extLst>
          </p:cNvPr>
          <p:cNvSpPr/>
          <p:nvPr/>
        </p:nvSpPr>
        <p:spPr>
          <a:xfrm>
            <a:off x="9936619" y="2129929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59EA8425-1D6A-246B-5503-370776EF3928}"/>
              </a:ext>
            </a:extLst>
          </p:cNvPr>
          <p:cNvCxnSpPr>
            <a:cxnSpLocks/>
            <a:stCxn id="48" idx="2"/>
            <a:endCxn id="69" idx="0"/>
          </p:cNvCxnSpPr>
          <p:nvPr/>
        </p:nvCxnSpPr>
        <p:spPr>
          <a:xfrm>
            <a:off x="10366013" y="2510501"/>
            <a:ext cx="0" cy="24536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143D9AA4-1669-818B-FF9F-D30DD3D89B29}"/>
              </a:ext>
            </a:extLst>
          </p:cNvPr>
          <p:cNvSpPr/>
          <p:nvPr/>
        </p:nvSpPr>
        <p:spPr>
          <a:xfrm>
            <a:off x="9936619" y="27558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BA56A7A-F9C5-1847-165D-4CA9FE283F38}"/>
              </a:ext>
            </a:extLst>
          </p:cNvPr>
          <p:cNvSpPr/>
          <p:nvPr/>
        </p:nvSpPr>
        <p:spPr>
          <a:xfrm>
            <a:off x="4706013" y="3651142"/>
            <a:ext cx="3695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Bind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subtree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to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specific</a:t>
            </a:r>
            <a:r>
              <a:rPr kumimoji="1" lang="zh-CN" altLang="en-US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</a:t>
            </a:r>
            <a:endParaRPr lang="zh-CN" altLang="en-US" sz="2000" dirty="0"/>
          </a:p>
        </p:txBody>
      </p:sp>
      <p:graphicFrame>
        <p:nvGraphicFramePr>
          <p:cNvPr id="71" name="表格 70">
            <a:extLst>
              <a:ext uri="{FF2B5EF4-FFF2-40B4-BE49-F238E27FC236}">
                <a16:creationId xmlns:a16="http://schemas.microsoft.com/office/drawing/2014/main" id="{FC953F32-59DE-785B-7DCF-AA9AF1F3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909"/>
              </p:ext>
            </p:extLst>
          </p:nvPr>
        </p:nvGraphicFramePr>
        <p:xfrm>
          <a:off x="945778" y="4245063"/>
          <a:ext cx="1102652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55">
                  <a:extLst>
                    <a:ext uri="{9D8B030D-6E8A-4147-A177-3AD203B41FA5}">
                      <a16:colId xmlns:a16="http://schemas.microsoft.com/office/drawing/2014/main" val="798304414"/>
                    </a:ext>
                  </a:extLst>
                </a:gridCol>
                <a:gridCol w="1891346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954642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048238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753948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Meta-Management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Multi-MDS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Lustre-DNE1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CephFS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-pin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OSDI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8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02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17B5D30-062D-F66C-B659-D23F7DDF3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8"/>
          <a:stretch/>
        </p:blipFill>
        <p:spPr>
          <a:xfrm>
            <a:off x="1213094" y="2299712"/>
            <a:ext cx="8031645" cy="2859792"/>
          </a:xfrm>
          <a:prstGeom prst="rect">
            <a:avLst/>
          </a:prstGeom>
        </p:spPr>
      </p:pic>
      <p:sp>
        <p:nvSpPr>
          <p:cNvPr id="22" name="云形 21">
            <a:extLst>
              <a:ext uri="{FF2B5EF4-FFF2-40B4-BE49-F238E27FC236}">
                <a16:creationId xmlns:a16="http://schemas.microsoft.com/office/drawing/2014/main" id="{DB6DBDB6-E4FC-C6AE-D6A8-FCAFC6857E06}"/>
              </a:ext>
            </a:extLst>
          </p:cNvPr>
          <p:cNvSpPr/>
          <p:nvPr/>
        </p:nvSpPr>
        <p:spPr>
          <a:xfrm>
            <a:off x="4364758" y="5891356"/>
            <a:ext cx="1971675" cy="734931"/>
          </a:xfrm>
          <a:prstGeom prst="cloud">
            <a:avLst/>
          </a:prstGeom>
          <a:solidFill>
            <a:schemeClr val="bg1"/>
          </a:solidFill>
          <a:ln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箭头 22">
            <a:extLst>
              <a:ext uri="{FF2B5EF4-FFF2-40B4-BE49-F238E27FC236}">
                <a16:creationId xmlns:a16="http://schemas.microsoft.com/office/drawing/2014/main" id="{C65285AE-B42E-AB9B-8B5B-D12D071432BA}"/>
              </a:ext>
            </a:extLst>
          </p:cNvPr>
          <p:cNvSpPr/>
          <p:nvPr/>
        </p:nvSpPr>
        <p:spPr>
          <a:xfrm rot="2294968">
            <a:off x="2487568" y="5265053"/>
            <a:ext cx="2120875" cy="377821"/>
          </a:xfrm>
          <a:prstGeom prst="leftArrow">
            <a:avLst>
              <a:gd name="adj1" fmla="val 29954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箭头 23">
            <a:extLst>
              <a:ext uri="{FF2B5EF4-FFF2-40B4-BE49-F238E27FC236}">
                <a16:creationId xmlns:a16="http://schemas.microsoft.com/office/drawing/2014/main" id="{60DE2CBB-DD8D-B2F3-01DF-8708BB08F6D9}"/>
              </a:ext>
            </a:extLst>
          </p:cNvPr>
          <p:cNvSpPr/>
          <p:nvPr/>
        </p:nvSpPr>
        <p:spPr>
          <a:xfrm rot="3315301">
            <a:off x="3565930" y="5291873"/>
            <a:ext cx="1334080" cy="335095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箭头 24">
            <a:extLst>
              <a:ext uri="{FF2B5EF4-FFF2-40B4-BE49-F238E27FC236}">
                <a16:creationId xmlns:a16="http://schemas.microsoft.com/office/drawing/2014/main" id="{9275D2DE-AA3E-1EEC-97F2-A13944B2866F}"/>
              </a:ext>
            </a:extLst>
          </p:cNvPr>
          <p:cNvSpPr/>
          <p:nvPr/>
        </p:nvSpPr>
        <p:spPr>
          <a:xfrm rot="6426231">
            <a:off x="5373872" y="5182030"/>
            <a:ext cx="1025603" cy="351100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箭头 25">
            <a:extLst>
              <a:ext uri="{FF2B5EF4-FFF2-40B4-BE49-F238E27FC236}">
                <a16:creationId xmlns:a16="http://schemas.microsoft.com/office/drawing/2014/main" id="{D6A43F9C-4D23-2B6E-3E80-2EF61D5D9689}"/>
              </a:ext>
            </a:extLst>
          </p:cNvPr>
          <p:cNvSpPr/>
          <p:nvPr/>
        </p:nvSpPr>
        <p:spPr>
          <a:xfrm rot="8447338">
            <a:off x="6141833" y="5314177"/>
            <a:ext cx="1668402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B2B7D09-5A1D-50A8-BBDB-75F18C7EA0FD}"/>
              </a:ext>
            </a:extLst>
          </p:cNvPr>
          <p:cNvSpPr/>
          <p:nvPr/>
        </p:nvSpPr>
        <p:spPr>
          <a:xfrm>
            <a:off x="4645124" y="6027990"/>
            <a:ext cx="131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Requests</a:t>
            </a:r>
            <a:endParaRPr lang="zh-CN" alt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左箭头 27">
            <a:extLst>
              <a:ext uri="{FF2B5EF4-FFF2-40B4-BE49-F238E27FC236}">
                <a16:creationId xmlns:a16="http://schemas.microsoft.com/office/drawing/2014/main" id="{77065C26-3355-A7E3-8537-C059673DA537}"/>
              </a:ext>
            </a:extLst>
          </p:cNvPr>
          <p:cNvSpPr/>
          <p:nvPr/>
        </p:nvSpPr>
        <p:spPr>
          <a:xfrm rot="7026465">
            <a:off x="5887762" y="5217158"/>
            <a:ext cx="1069107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91B220C-B2DB-0B5C-A6FC-9A854D227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5" b="78510"/>
          <a:stretch/>
        </p:blipFill>
        <p:spPr>
          <a:xfrm>
            <a:off x="9329980" y="2299102"/>
            <a:ext cx="1648925" cy="614580"/>
          </a:xfrm>
          <a:prstGeom prst="rect">
            <a:avLst/>
          </a:prstGeom>
        </p:spPr>
      </p:pic>
      <p:cxnSp>
        <p:nvCxnSpPr>
          <p:cNvPr id="39" name="直接连接符 4">
            <a:extLst>
              <a:ext uri="{FF2B5EF4-FFF2-40B4-BE49-F238E27FC236}">
                <a16:creationId xmlns:a16="http://schemas.microsoft.com/office/drawing/2014/main" id="{B16B5C98-BE35-C4B3-0D0C-88A23F2D099B}"/>
              </a:ext>
            </a:extLst>
          </p:cNvPr>
          <p:cNvCxnSpPr/>
          <p:nvPr/>
        </p:nvCxnSpPr>
        <p:spPr>
          <a:xfrm flipV="1">
            <a:off x="4750806" y="2790954"/>
            <a:ext cx="2513454" cy="125490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92C6F4BB-146C-9318-63E7-DF9C8DDB8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684">
            <a:off x="4470943" y="3845041"/>
            <a:ext cx="477864" cy="4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21575 -0.18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1E02313-BBFC-E090-1205-2ACB995E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8"/>
          <a:stretch/>
        </p:blipFill>
        <p:spPr>
          <a:xfrm>
            <a:off x="1213094" y="2300520"/>
            <a:ext cx="8031645" cy="2858175"/>
          </a:xfrm>
          <a:prstGeom prst="rect">
            <a:avLst/>
          </a:prstGeom>
        </p:spPr>
      </p:pic>
      <p:sp>
        <p:nvSpPr>
          <p:cNvPr id="15" name="云形 14">
            <a:extLst>
              <a:ext uri="{FF2B5EF4-FFF2-40B4-BE49-F238E27FC236}">
                <a16:creationId xmlns:a16="http://schemas.microsoft.com/office/drawing/2014/main" id="{0F6B5A3C-F450-4FCF-871D-7E8BED926172}"/>
              </a:ext>
            </a:extLst>
          </p:cNvPr>
          <p:cNvSpPr/>
          <p:nvPr/>
        </p:nvSpPr>
        <p:spPr>
          <a:xfrm>
            <a:off x="4364758" y="5891356"/>
            <a:ext cx="1971675" cy="734931"/>
          </a:xfrm>
          <a:prstGeom prst="cloud">
            <a:avLst/>
          </a:prstGeom>
          <a:solidFill>
            <a:schemeClr val="bg1"/>
          </a:solidFill>
          <a:ln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>
            <a:extLst>
              <a:ext uri="{FF2B5EF4-FFF2-40B4-BE49-F238E27FC236}">
                <a16:creationId xmlns:a16="http://schemas.microsoft.com/office/drawing/2014/main" id="{D7F4D394-DE3E-7EDD-1831-DC9550102C01}"/>
              </a:ext>
            </a:extLst>
          </p:cNvPr>
          <p:cNvSpPr/>
          <p:nvPr/>
        </p:nvSpPr>
        <p:spPr>
          <a:xfrm rot="2294968">
            <a:off x="2487568" y="5265053"/>
            <a:ext cx="2120875" cy="377821"/>
          </a:xfrm>
          <a:prstGeom prst="leftArrow">
            <a:avLst>
              <a:gd name="adj1" fmla="val 29954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>
            <a:extLst>
              <a:ext uri="{FF2B5EF4-FFF2-40B4-BE49-F238E27FC236}">
                <a16:creationId xmlns:a16="http://schemas.microsoft.com/office/drawing/2014/main" id="{FDA55A3E-4739-8B57-2007-B4DCBCFEE71F}"/>
              </a:ext>
            </a:extLst>
          </p:cNvPr>
          <p:cNvSpPr/>
          <p:nvPr/>
        </p:nvSpPr>
        <p:spPr>
          <a:xfrm rot="3315301">
            <a:off x="3565930" y="5291873"/>
            <a:ext cx="1334080" cy="335095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>
            <a:extLst>
              <a:ext uri="{FF2B5EF4-FFF2-40B4-BE49-F238E27FC236}">
                <a16:creationId xmlns:a16="http://schemas.microsoft.com/office/drawing/2014/main" id="{3D512814-80A4-BEC3-4B96-9E7E28791E64}"/>
              </a:ext>
            </a:extLst>
          </p:cNvPr>
          <p:cNvSpPr/>
          <p:nvPr/>
        </p:nvSpPr>
        <p:spPr>
          <a:xfrm rot="6426231">
            <a:off x="5373872" y="5182030"/>
            <a:ext cx="1025603" cy="351100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箭头 18">
            <a:extLst>
              <a:ext uri="{FF2B5EF4-FFF2-40B4-BE49-F238E27FC236}">
                <a16:creationId xmlns:a16="http://schemas.microsoft.com/office/drawing/2014/main" id="{9D4F2238-471F-4B34-E6CA-CA19CFD3659B}"/>
              </a:ext>
            </a:extLst>
          </p:cNvPr>
          <p:cNvSpPr/>
          <p:nvPr/>
        </p:nvSpPr>
        <p:spPr>
          <a:xfrm rot="8447338">
            <a:off x="6141833" y="5314177"/>
            <a:ext cx="1668402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4187A0A-24B1-02C8-98A6-4368F10DCC4D}"/>
              </a:ext>
            </a:extLst>
          </p:cNvPr>
          <p:cNvSpPr/>
          <p:nvPr/>
        </p:nvSpPr>
        <p:spPr>
          <a:xfrm>
            <a:off x="4645124" y="6027990"/>
            <a:ext cx="131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Requests</a:t>
            </a:r>
            <a:endParaRPr lang="zh-CN" alt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左箭头 28">
            <a:extLst>
              <a:ext uri="{FF2B5EF4-FFF2-40B4-BE49-F238E27FC236}">
                <a16:creationId xmlns:a16="http://schemas.microsoft.com/office/drawing/2014/main" id="{8AAC245F-8824-466E-84CF-E92DE9CB06E8}"/>
              </a:ext>
            </a:extLst>
          </p:cNvPr>
          <p:cNvSpPr/>
          <p:nvPr/>
        </p:nvSpPr>
        <p:spPr>
          <a:xfrm rot="7026465">
            <a:off x="5887762" y="5217158"/>
            <a:ext cx="1069107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29230CC-77BA-0507-DDE9-3073D3632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5" b="60084"/>
          <a:stretch/>
        </p:blipFill>
        <p:spPr>
          <a:xfrm>
            <a:off x="9329980" y="2299101"/>
            <a:ext cx="1648925" cy="11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6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1C17BD2-8589-0448-0C0B-2C4707E30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8"/>
          <a:stretch/>
        </p:blipFill>
        <p:spPr>
          <a:xfrm>
            <a:off x="1213094" y="2300520"/>
            <a:ext cx="8031645" cy="2858175"/>
          </a:xfrm>
          <a:prstGeom prst="rect">
            <a:avLst/>
          </a:prstGeom>
        </p:spPr>
      </p:pic>
      <p:sp>
        <p:nvSpPr>
          <p:cNvPr id="15" name="云形 14">
            <a:extLst>
              <a:ext uri="{FF2B5EF4-FFF2-40B4-BE49-F238E27FC236}">
                <a16:creationId xmlns:a16="http://schemas.microsoft.com/office/drawing/2014/main" id="{52FE7D20-DEE4-8837-AB8D-D2F87C5E59F5}"/>
              </a:ext>
            </a:extLst>
          </p:cNvPr>
          <p:cNvSpPr/>
          <p:nvPr/>
        </p:nvSpPr>
        <p:spPr>
          <a:xfrm>
            <a:off x="4364758" y="5891356"/>
            <a:ext cx="1971675" cy="734931"/>
          </a:xfrm>
          <a:prstGeom prst="cloud">
            <a:avLst/>
          </a:prstGeom>
          <a:solidFill>
            <a:schemeClr val="bg1"/>
          </a:solidFill>
          <a:ln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>
            <a:extLst>
              <a:ext uri="{FF2B5EF4-FFF2-40B4-BE49-F238E27FC236}">
                <a16:creationId xmlns:a16="http://schemas.microsoft.com/office/drawing/2014/main" id="{D2940C25-DC45-5767-6C15-CEE90D9C3546}"/>
              </a:ext>
            </a:extLst>
          </p:cNvPr>
          <p:cNvSpPr/>
          <p:nvPr/>
        </p:nvSpPr>
        <p:spPr>
          <a:xfrm rot="2294968">
            <a:off x="2487568" y="5265053"/>
            <a:ext cx="2120875" cy="377821"/>
          </a:xfrm>
          <a:prstGeom prst="leftArrow">
            <a:avLst>
              <a:gd name="adj1" fmla="val 29954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>
            <a:extLst>
              <a:ext uri="{FF2B5EF4-FFF2-40B4-BE49-F238E27FC236}">
                <a16:creationId xmlns:a16="http://schemas.microsoft.com/office/drawing/2014/main" id="{0FE6D171-EC97-8112-F3A8-E258A5010980}"/>
              </a:ext>
            </a:extLst>
          </p:cNvPr>
          <p:cNvSpPr/>
          <p:nvPr/>
        </p:nvSpPr>
        <p:spPr>
          <a:xfrm rot="3315301">
            <a:off x="3565930" y="5291873"/>
            <a:ext cx="1334080" cy="335095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>
            <a:extLst>
              <a:ext uri="{FF2B5EF4-FFF2-40B4-BE49-F238E27FC236}">
                <a16:creationId xmlns:a16="http://schemas.microsoft.com/office/drawing/2014/main" id="{B4800083-7A1C-F351-9DB7-A27E1291D07B}"/>
              </a:ext>
            </a:extLst>
          </p:cNvPr>
          <p:cNvSpPr/>
          <p:nvPr/>
        </p:nvSpPr>
        <p:spPr>
          <a:xfrm rot="6426231">
            <a:off x="5373872" y="5182030"/>
            <a:ext cx="1025603" cy="351100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箭头 18">
            <a:extLst>
              <a:ext uri="{FF2B5EF4-FFF2-40B4-BE49-F238E27FC236}">
                <a16:creationId xmlns:a16="http://schemas.microsoft.com/office/drawing/2014/main" id="{9D15BE23-C394-A431-7FDB-7339403EE709}"/>
              </a:ext>
            </a:extLst>
          </p:cNvPr>
          <p:cNvSpPr/>
          <p:nvPr/>
        </p:nvSpPr>
        <p:spPr>
          <a:xfrm rot="8447338">
            <a:off x="6141833" y="5314177"/>
            <a:ext cx="1668402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304F2D-BFC1-0FC2-615A-8EDE2928D855}"/>
              </a:ext>
            </a:extLst>
          </p:cNvPr>
          <p:cNvSpPr/>
          <p:nvPr/>
        </p:nvSpPr>
        <p:spPr>
          <a:xfrm>
            <a:off x="4645124" y="6027990"/>
            <a:ext cx="131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Requests</a:t>
            </a:r>
            <a:endParaRPr lang="zh-CN" alt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左箭头 28">
            <a:extLst>
              <a:ext uri="{FF2B5EF4-FFF2-40B4-BE49-F238E27FC236}">
                <a16:creationId xmlns:a16="http://schemas.microsoft.com/office/drawing/2014/main" id="{31ECB6CA-74D4-A567-7E33-8897F7341BCC}"/>
              </a:ext>
            </a:extLst>
          </p:cNvPr>
          <p:cNvSpPr/>
          <p:nvPr/>
        </p:nvSpPr>
        <p:spPr>
          <a:xfrm rot="7026465">
            <a:off x="5887762" y="5217158"/>
            <a:ext cx="1069107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AD45773-7EEC-B044-F1CC-8104099F92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5" b="60084"/>
          <a:stretch/>
        </p:blipFill>
        <p:spPr>
          <a:xfrm>
            <a:off x="9329980" y="2299101"/>
            <a:ext cx="1648925" cy="1141523"/>
          </a:xfrm>
          <a:prstGeom prst="rect">
            <a:avLst/>
          </a:prstGeom>
        </p:spPr>
      </p:pic>
      <p:cxnSp>
        <p:nvCxnSpPr>
          <p:cNvPr id="31" name="直接连接符 20">
            <a:extLst>
              <a:ext uri="{FF2B5EF4-FFF2-40B4-BE49-F238E27FC236}">
                <a16:creationId xmlns:a16="http://schemas.microsoft.com/office/drawing/2014/main" id="{31C634AD-82ED-390C-6B83-EDAF8B65F526}"/>
              </a:ext>
            </a:extLst>
          </p:cNvPr>
          <p:cNvCxnSpPr/>
          <p:nvPr/>
        </p:nvCxnSpPr>
        <p:spPr>
          <a:xfrm flipH="1" flipV="1">
            <a:off x="5044798" y="3426034"/>
            <a:ext cx="1291635" cy="46502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768FAE87-0725-B94E-C541-DEB9AEA88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910">
            <a:off x="4805865" y="3179473"/>
            <a:ext cx="477864" cy="4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2565 0.08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D05426A-FBB6-70BC-4499-45B2BBBF9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9"/>
          <a:stretch/>
        </p:blipFill>
        <p:spPr>
          <a:xfrm>
            <a:off x="1213094" y="2299712"/>
            <a:ext cx="8047143" cy="2859792"/>
          </a:xfrm>
          <a:prstGeom prst="rect">
            <a:avLst/>
          </a:prstGeom>
        </p:spPr>
      </p:pic>
      <p:sp>
        <p:nvSpPr>
          <p:cNvPr id="22" name="云形 21">
            <a:extLst>
              <a:ext uri="{FF2B5EF4-FFF2-40B4-BE49-F238E27FC236}">
                <a16:creationId xmlns:a16="http://schemas.microsoft.com/office/drawing/2014/main" id="{2EEB6C9D-55FC-35E4-D19B-2A2FB707A6E6}"/>
              </a:ext>
            </a:extLst>
          </p:cNvPr>
          <p:cNvSpPr/>
          <p:nvPr/>
        </p:nvSpPr>
        <p:spPr>
          <a:xfrm>
            <a:off x="4364758" y="5891356"/>
            <a:ext cx="1971675" cy="734931"/>
          </a:xfrm>
          <a:prstGeom prst="cloud">
            <a:avLst/>
          </a:prstGeom>
          <a:solidFill>
            <a:schemeClr val="bg1"/>
          </a:solidFill>
          <a:ln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箭头 22">
            <a:extLst>
              <a:ext uri="{FF2B5EF4-FFF2-40B4-BE49-F238E27FC236}">
                <a16:creationId xmlns:a16="http://schemas.microsoft.com/office/drawing/2014/main" id="{CBD298D0-0092-4DC2-8BDF-EE5985FA7886}"/>
              </a:ext>
            </a:extLst>
          </p:cNvPr>
          <p:cNvSpPr/>
          <p:nvPr/>
        </p:nvSpPr>
        <p:spPr>
          <a:xfrm rot="2294968">
            <a:off x="2487568" y="5265053"/>
            <a:ext cx="2120875" cy="377821"/>
          </a:xfrm>
          <a:prstGeom prst="leftArrow">
            <a:avLst>
              <a:gd name="adj1" fmla="val 29954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箭头 23">
            <a:extLst>
              <a:ext uri="{FF2B5EF4-FFF2-40B4-BE49-F238E27FC236}">
                <a16:creationId xmlns:a16="http://schemas.microsoft.com/office/drawing/2014/main" id="{67A210DB-59DC-57BB-EB48-8A8839B8B828}"/>
              </a:ext>
            </a:extLst>
          </p:cNvPr>
          <p:cNvSpPr/>
          <p:nvPr/>
        </p:nvSpPr>
        <p:spPr>
          <a:xfrm rot="3315301">
            <a:off x="3565930" y="5291873"/>
            <a:ext cx="1334080" cy="335095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箭头 24">
            <a:extLst>
              <a:ext uri="{FF2B5EF4-FFF2-40B4-BE49-F238E27FC236}">
                <a16:creationId xmlns:a16="http://schemas.microsoft.com/office/drawing/2014/main" id="{1E829468-E842-2632-691D-AE8BD9DF11B0}"/>
              </a:ext>
            </a:extLst>
          </p:cNvPr>
          <p:cNvSpPr/>
          <p:nvPr/>
        </p:nvSpPr>
        <p:spPr>
          <a:xfrm rot="6426231">
            <a:off x="5373872" y="5182030"/>
            <a:ext cx="1025603" cy="351100"/>
          </a:xfrm>
          <a:prstGeom prst="leftArrow">
            <a:avLst>
              <a:gd name="adj1" fmla="val 37351"/>
              <a:gd name="adj2" fmla="val 50000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箭头 25">
            <a:extLst>
              <a:ext uri="{FF2B5EF4-FFF2-40B4-BE49-F238E27FC236}">
                <a16:creationId xmlns:a16="http://schemas.microsoft.com/office/drawing/2014/main" id="{0DC295CA-AE31-C014-794E-7AB875ECB0B0}"/>
              </a:ext>
            </a:extLst>
          </p:cNvPr>
          <p:cNvSpPr/>
          <p:nvPr/>
        </p:nvSpPr>
        <p:spPr>
          <a:xfrm rot="8447338">
            <a:off x="6141833" y="5314177"/>
            <a:ext cx="1668402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75E03D0-E4FD-D56A-40E0-D87002ADD06E}"/>
              </a:ext>
            </a:extLst>
          </p:cNvPr>
          <p:cNvSpPr/>
          <p:nvPr/>
        </p:nvSpPr>
        <p:spPr>
          <a:xfrm>
            <a:off x="4645124" y="6027990"/>
            <a:ext cx="131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Requests</a:t>
            </a:r>
            <a:endParaRPr lang="zh-CN" alt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左箭头 27">
            <a:extLst>
              <a:ext uri="{FF2B5EF4-FFF2-40B4-BE49-F238E27FC236}">
                <a16:creationId xmlns:a16="http://schemas.microsoft.com/office/drawing/2014/main" id="{A4FE5469-0D7E-0D38-A943-AE72DFDAB746}"/>
              </a:ext>
            </a:extLst>
          </p:cNvPr>
          <p:cNvSpPr/>
          <p:nvPr/>
        </p:nvSpPr>
        <p:spPr>
          <a:xfrm rot="7026465">
            <a:off x="5887762" y="5217158"/>
            <a:ext cx="1069107" cy="355482"/>
          </a:xfrm>
          <a:prstGeom prst="leftArrow">
            <a:avLst>
              <a:gd name="adj1" fmla="val 36363"/>
              <a:gd name="adj2" fmla="val 51779"/>
            </a:avLst>
          </a:prstGeom>
          <a:solidFill>
            <a:srgbClr val="D81E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BBD6A9E-AA20-E5C5-058A-98B393B67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5" b="40324"/>
          <a:stretch/>
        </p:blipFill>
        <p:spPr>
          <a:xfrm>
            <a:off x="9213742" y="2299712"/>
            <a:ext cx="1765163" cy="17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1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1442394"/>
            <a:ext cx="2189734" cy="218847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344348E-A286-44E7-DF0B-130198BF1E06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F5314E8E-6C27-9B10-69E0-90AD5B7CAACC}"/>
              </a:ext>
            </a:extLst>
          </p:cNvPr>
          <p:cNvSpPr/>
          <p:nvPr/>
        </p:nvSpPr>
        <p:spPr>
          <a:xfrm>
            <a:off x="6957212" y="2129929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12BE35AA-B1D8-7F6E-1AE7-4BE1F749FCBE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>
            <a:off x="7386606" y="2510501"/>
            <a:ext cx="0" cy="24536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FCAD7363-B9C6-446D-6A19-AA37DB18C712}"/>
              </a:ext>
            </a:extLst>
          </p:cNvPr>
          <p:cNvSpPr/>
          <p:nvPr/>
        </p:nvSpPr>
        <p:spPr>
          <a:xfrm>
            <a:off x="7439803" y="152472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CECCD92-8BAB-AE34-874E-B2C2EA3F4B62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 flipH="1">
            <a:off x="7386606" y="1905298"/>
            <a:ext cx="482591" cy="22463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5C0468C8-166C-0A43-7FCE-8F7CE8426FA4}"/>
              </a:ext>
            </a:extLst>
          </p:cNvPr>
          <p:cNvSpPr/>
          <p:nvPr/>
        </p:nvSpPr>
        <p:spPr>
          <a:xfrm>
            <a:off x="6957212" y="27558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52AB7909-8BC1-BBA4-44AB-A25D1AE81BE8}"/>
              </a:ext>
            </a:extLst>
          </p:cNvPr>
          <p:cNvSpPr/>
          <p:nvPr/>
        </p:nvSpPr>
        <p:spPr>
          <a:xfrm>
            <a:off x="9282067" y="1442394"/>
            <a:ext cx="2189734" cy="218847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688DC81-4D58-F458-AF4C-5599B9F779C7}"/>
              </a:ext>
            </a:extLst>
          </p:cNvPr>
          <p:cNvSpPr/>
          <p:nvPr/>
        </p:nvSpPr>
        <p:spPr>
          <a:xfrm>
            <a:off x="9282066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20CEDD55-7540-842F-91EB-8384111A7233}"/>
              </a:ext>
            </a:extLst>
          </p:cNvPr>
          <p:cNvSpPr/>
          <p:nvPr/>
        </p:nvSpPr>
        <p:spPr>
          <a:xfrm>
            <a:off x="9936619" y="2129929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59EA8425-1D6A-246B-5503-370776EF3928}"/>
              </a:ext>
            </a:extLst>
          </p:cNvPr>
          <p:cNvCxnSpPr>
            <a:cxnSpLocks/>
            <a:stCxn id="48" idx="2"/>
            <a:endCxn id="69" idx="0"/>
          </p:cNvCxnSpPr>
          <p:nvPr/>
        </p:nvCxnSpPr>
        <p:spPr>
          <a:xfrm>
            <a:off x="10366013" y="2510501"/>
            <a:ext cx="0" cy="24536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143D9AA4-1669-818B-FF9F-D30DD3D89B29}"/>
              </a:ext>
            </a:extLst>
          </p:cNvPr>
          <p:cNvSpPr/>
          <p:nvPr/>
        </p:nvSpPr>
        <p:spPr>
          <a:xfrm>
            <a:off x="9936619" y="27558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aphicFrame>
        <p:nvGraphicFramePr>
          <p:cNvPr id="71" name="表格 70">
            <a:extLst>
              <a:ext uri="{FF2B5EF4-FFF2-40B4-BE49-F238E27FC236}">
                <a16:creationId xmlns:a16="http://schemas.microsoft.com/office/drawing/2014/main" id="{FC953F32-59DE-785B-7DCF-AA9AF1F3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3313"/>
              </p:ext>
            </p:extLst>
          </p:nvPr>
        </p:nvGraphicFramePr>
        <p:xfrm>
          <a:off x="838200" y="4428624"/>
          <a:ext cx="1102652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55">
                  <a:extLst>
                    <a:ext uri="{9D8B030D-6E8A-4147-A177-3AD203B41FA5}">
                      <a16:colId xmlns:a16="http://schemas.microsoft.com/office/drawing/2014/main" val="798304414"/>
                    </a:ext>
                  </a:extLst>
                </a:gridCol>
                <a:gridCol w="1891346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954642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048238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753948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Meta-Management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Multi-MDS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CephFS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OSDI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IndexFS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SC14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83811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ADLS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split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dir-inode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SIGMOD17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51745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CubeFS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split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inode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SIGMOD19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441067"/>
                  </a:ext>
                </a:extLst>
              </a:tr>
              <a:tr h="3188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HopsFS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FAST19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0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972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Limitation: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Subtree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6C373F7-8398-24CC-7570-E37F2F34D6AA}"/>
              </a:ext>
            </a:extLst>
          </p:cNvPr>
          <p:cNvSpPr/>
          <p:nvPr/>
        </p:nvSpPr>
        <p:spPr>
          <a:xfrm>
            <a:off x="1414255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FB0D3B2-1C21-3610-A360-F1E3A157A42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843649" y="2685512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4DDA8550-5E1C-108D-28B5-E6A26139E1F5}"/>
              </a:ext>
            </a:extLst>
          </p:cNvPr>
          <p:cNvSpPr/>
          <p:nvPr/>
        </p:nvSpPr>
        <p:spPr>
          <a:xfrm>
            <a:off x="2008990" y="1442394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8D27224-FDA7-0C93-89C3-82E773FEC7F8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43649" y="1822966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BD84D28-4E6C-6B60-37BF-E30FF386EAE5}"/>
              </a:ext>
            </a:extLst>
          </p:cNvPr>
          <p:cNvSpPr/>
          <p:nvPr/>
        </p:nvSpPr>
        <p:spPr>
          <a:xfrm>
            <a:off x="2480540" y="230494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BA4287F0-8B7E-48AF-482D-74A0016D705E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702436" y="1822966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F2E15D0-EFE2-AC9F-02F8-1D7F389D4353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2909933" y="2685512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0146B33E-D4F3-DB71-9BAB-91585B3B13E2}"/>
              </a:ext>
            </a:extLst>
          </p:cNvPr>
          <p:cNvSpPr/>
          <p:nvPr/>
        </p:nvSpPr>
        <p:spPr>
          <a:xfrm>
            <a:off x="1414255" y="342112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0988257D-67EE-EB3D-37AB-C3C629F0218F}"/>
              </a:ext>
            </a:extLst>
          </p:cNvPr>
          <p:cNvSpPr/>
          <p:nvPr/>
        </p:nvSpPr>
        <p:spPr>
          <a:xfrm>
            <a:off x="2461447" y="342244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BC5EE1F-BFFE-1AD3-6C68-DB182180FB3C}"/>
              </a:ext>
            </a:extLst>
          </p:cNvPr>
          <p:cNvSpPr/>
          <p:nvPr/>
        </p:nvSpPr>
        <p:spPr>
          <a:xfrm>
            <a:off x="1088142" y="1324538"/>
            <a:ext cx="3429466" cy="27027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E6E8BFE-3081-1919-B8E2-7B9A5418E72E}"/>
              </a:ext>
            </a:extLst>
          </p:cNvPr>
          <p:cNvSpPr/>
          <p:nvPr/>
        </p:nvSpPr>
        <p:spPr>
          <a:xfrm>
            <a:off x="3134976" y="14423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BF71911D-7F31-0445-0744-4F915088B934}"/>
              </a:ext>
            </a:extLst>
          </p:cNvPr>
          <p:cNvCxnSpPr>
            <a:cxnSpLocks/>
          </p:cNvCxnSpPr>
          <p:nvPr/>
        </p:nvCxnSpPr>
        <p:spPr>
          <a:xfrm>
            <a:off x="4735013" y="3521236"/>
            <a:ext cx="16094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84CD7AB8-3859-59E3-9E57-F8479EC55964}"/>
              </a:ext>
            </a:extLst>
          </p:cNvPr>
          <p:cNvSpPr/>
          <p:nvPr/>
        </p:nvSpPr>
        <p:spPr>
          <a:xfrm>
            <a:off x="6696360" y="1442394"/>
            <a:ext cx="2189734" cy="218847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344348E-A286-44E7-DF0B-130198BF1E06}"/>
              </a:ext>
            </a:extLst>
          </p:cNvPr>
          <p:cNvSpPr/>
          <p:nvPr/>
        </p:nvSpPr>
        <p:spPr>
          <a:xfrm>
            <a:off x="6696359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F5314E8E-6C27-9B10-69E0-90AD5B7CAACC}"/>
              </a:ext>
            </a:extLst>
          </p:cNvPr>
          <p:cNvSpPr/>
          <p:nvPr/>
        </p:nvSpPr>
        <p:spPr>
          <a:xfrm>
            <a:off x="6957212" y="2129929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12BE35AA-B1D8-7F6E-1AE7-4BE1F749FCBE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>
            <a:off x="7386606" y="2510501"/>
            <a:ext cx="0" cy="24536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FCAD7363-B9C6-446D-6A19-AA37DB18C712}"/>
              </a:ext>
            </a:extLst>
          </p:cNvPr>
          <p:cNvSpPr/>
          <p:nvPr/>
        </p:nvSpPr>
        <p:spPr>
          <a:xfrm>
            <a:off x="7439803" y="152472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CECCD92-8BAB-AE34-874E-B2C2EA3F4B62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 flipH="1">
            <a:off x="7386606" y="1905298"/>
            <a:ext cx="482591" cy="22463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5C0468C8-166C-0A43-7FCE-8F7CE8426FA4}"/>
              </a:ext>
            </a:extLst>
          </p:cNvPr>
          <p:cNvSpPr/>
          <p:nvPr/>
        </p:nvSpPr>
        <p:spPr>
          <a:xfrm>
            <a:off x="6957212" y="27558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52AB7909-8BC1-BBA4-44AB-A25D1AE81BE8}"/>
              </a:ext>
            </a:extLst>
          </p:cNvPr>
          <p:cNvSpPr/>
          <p:nvPr/>
        </p:nvSpPr>
        <p:spPr>
          <a:xfrm>
            <a:off x="9282067" y="1442394"/>
            <a:ext cx="2189734" cy="2188470"/>
          </a:xfrm>
          <a:prstGeom prst="roundRect">
            <a:avLst>
              <a:gd name="adj" fmla="val 9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688DC81-4D58-F458-AF4C-5599B9F779C7}"/>
              </a:ext>
            </a:extLst>
          </p:cNvPr>
          <p:cNvSpPr/>
          <p:nvPr/>
        </p:nvSpPr>
        <p:spPr>
          <a:xfrm>
            <a:off x="9282066" y="3245994"/>
            <a:ext cx="218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MDS2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20CEDD55-7540-842F-91EB-8384111A7233}"/>
              </a:ext>
            </a:extLst>
          </p:cNvPr>
          <p:cNvSpPr/>
          <p:nvPr/>
        </p:nvSpPr>
        <p:spPr>
          <a:xfrm>
            <a:off x="9936619" y="2129929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59EA8425-1D6A-246B-5503-370776EF3928}"/>
              </a:ext>
            </a:extLst>
          </p:cNvPr>
          <p:cNvCxnSpPr>
            <a:cxnSpLocks/>
            <a:stCxn id="48" idx="2"/>
            <a:endCxn id="69" idx="0"/>
          </p:cNvCxnSpPr>
          <p:nvPr/>
        </p:nvCxnSpPr>
        <p:spPr>
          <a:xfrm>
            <a:off x="10366013" y="2510501"/>
            <a:ext cx="0" cy="24536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143D9AA4-1669-818B-FF9F-D30DD3D89B29}"/>
              </a:ext>
            </a:extLst>
          </p:cNvPr>
          <p:cNvSpPr/>
          <p:nvPr/>
        </p:nvSpPr>
        <p:spPr>
          <a:xfrm>
            <a:off x="9936619" y="2755861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BA9B1B0-7A75-7E5F-72F2-69A471CBDB11}"/>
              </a:ext>
            </a:extLst>
          </p:cNvPr>
          <p:cNvSpPr/>
          <p:nvPr/>
        </p:nvSpPr>
        <p:spPr>
          <a:xfrm>
            <a:off x="1057240" y="4118441"/>
            <a:ext cx="618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Better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locality</a:t>
            </a:r>
            <a:endParaRPr kumimoji="1" lang="en-US" altLang="zh-CN" sz="2400" b="1" dirty="0">
              <a:solidFill>
                <a:schemeClr val="accent6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Disadvantage: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Load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imbalance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[1,</a:t>
            </a:r>
            <a:r>
              <a:rPr kumimoji="1" lang="zh-CN" altLang="en-US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2]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endParaRPr kumimoji="1" lang="en-US" altLang="zh-CN" sz="2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		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   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Big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directory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[3,</a:t>
            </a:r>
            <a:r>
              <a:rPr kumimoji="1" lang="zh-CN" altLang="en-US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4]</a:t>
            </a:r>
            <a:endParaRPr lang="zh-CN" altLang="en-US" sz="2400" baseline="30000" dirty="0">
              <a:solidFill>
                <a:srgbClr val="C0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06519D9-1B20-8226-04C6-2A9DA53C92D8}"/>
              </a:ext>
            </a:extLst>
          </p:cNvPr>
          <p:cNvSpPr/>
          <p:nvPr/>
        </p:nvSpPr>
        <p:spPr>
          <a:xfrm>
            <a:off x="6618455" y="4375373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⤫</a:t>
            </a:r>
            <a:endParaRPr lang="zh-CN" altLang="en-US" sz="3200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5816E8B-4251-8F31-9A3C-68B64274609A}"/>
              </a:ext>
            </a:extLst>
          </p:cNvPr>
          <p:cNvSpPr/>
          <p:nvPr/>
        </p:nvSpPr>
        <p:spPr>
          <a:xfrm>
            <a:off x="6643431" y="4054853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✓</a:t>
            </a:r>
            <a:endParaRPr lang="zh-CN" altLang="en-US" sz="28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331F571-248E-FC40-B736-4435F6B5E6E5}"/>
              </a:ext>
            </a:extLst>
          </p:cNvPr>
          <p:cNvSpPr/>
          <p:nvPr/>
        </p:nvSpPr>
        <p:spPr>
          <a:xfrm>
            <a:off x="1057240" y="5425348"/>
            <a:ext cx="9712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﻿Mantle: A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programmable metadata load balancer for the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Ceph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file system.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﻿Lunule: An agile and judicious metadata load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balancer for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CephFS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[3]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﻿﻿Scale and concurrency of GIGA+: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File system directories with millions of files.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</a:t>
            </a:r>
            <a:r>
              <a:rPr lang="en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IndexFS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Scaling file system metadata performance with stateless caching and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bulk insertion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18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25C61F1B-C971-B6CF-9985-E7D65260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Trade-off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balance</a:t>
            </a:r>
          </a:p>
          <a:p>
            <a:endParaRPr kumimoji="1" lang="en-US" altLang="zh-CN" dirty="0"/>
          </a:p>
          <a:p>
            <a:r>
              <a:rPr kumimoji="1" lang="en" altLang="zh-CN" dirty="0"/>
              <a:t>Stateful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Consistency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complex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D4269D-6029-8BFB-A099-8714152A3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384" r="53842" b="34436"/>
          <a:stretch/>
        </p:blipFill>
        <p:spPr>
          <a:xfrm>
            <a:off x="5132119" y="4400408"/>
            <a:ext cx="1927762" cy="17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7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737E-33F0-260F-C1FA-E4BC4987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25C61F1B-C971-B6CF-9985-E7D65260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Trade-off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between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locality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</a:t>
            </a:r>
          </a:p>
          <a:p>
            <a:endParaRPr kumimoji="1"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Stateful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metadata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scale</a:t>
            </a:r>
          </a:p>
          <a:p>
            <a:endParaRPr kumimoji="1"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Filesystem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consistency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</a:t>
            </a:r>
            <a:endParaRPr kumimoji="1"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9EAAAA-922B-941B-4E78-1735E129E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0" b="65413"/>
          <a:stretch/>
        </p:blipFill>
        <p:spPr>
          <a:xfrm>
            <a:off x="5132119" y="4503536"/>
            <a:ext cx="1870903" cy="1913080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CD6C7E21-3E17-FEFA-0968-C389B4C3A5B5}"/>
              </a:ext>
            </a:extLst>
          </p:cNvPr>
          <p:cNvSpPr/>
          <p:nvPr/>
        </p:nvSpPr>
        <p:spPr>
          <a:xfrm>
            <a:off x="900077" y="1262194"/>
            <a:ext cx="9163836" cy="3131053"/>
          </a:xfrm>
          <a:prstGeom prst="roundRect">
            <a:avLst>
              <a:gd name="adj" fmla="val 673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If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we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can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store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storage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</a:p>
          <a:p>
            <a:pPr algn="ctr"/>
            <a:endParaRPr kumimoji="1" lang="en-US" altLang="zh-CN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endParaRPr kumimoji="1" lang="en-US" altLang="zh-CN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endParaRPr kumimoji="1" lang="en-US" altLang="zh-CN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endParaRPr kumimoji="1" lang="en-US" altLang="zh-CN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endParaRPr kumimoji="1" lang="en-US" altLang="zh-CN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endParaRPr kumimoji="1" lang="en-US" altLang="zh-CN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5D0A687A-73F4-91D6-F6D5-969CE2774E31}"/>
              </a:ext>
            </a:extLst>
          </p:cNvPr>
          <p:cNvSpPr/>
          <p:nvPr/>
        </p:nvSpPr>
        <p:spPr>
          <a:xfrm>
            <a:off x="1258732" y="1923135"/>
            <a:ext cx="3760155" cy="616143"/>
          </a:xfrm>
          <a:prstGeom prst="roundRect">
            <a:avLst>
              <a:gd name="adj" fmla="val 67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Good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Scalability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52D4537B-4CFD-E4EB-EFD1-D53E1CBE0D8D}"/>
              </a:ext>
            </a:extLst>
          </p:cNvPr>
          <p:cNvSpPr/>
          <p:nvPr/>
        </p:nvSpPr>
        <p:spPr>
          <a:xfrm>
            <a:off x="5774763" y="1943861"/>
            <a:ext cx="3760155" cy="616143"/>
          </a:xfrm>
          <a:prstGeom prst="roundRect">
            <a:avLst>
              <a:gd name="adj" fmla="val 67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Strong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Consistency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40833374-1FF0-68D7-E2F9-A92E8046F485}"/>
              </a:ext>
            </a:extLst>
          </p:cNvPr>
          <p:cNvSpPr/>
          <p:nvPr/>
        </p:nvSpPr>
        <p:spPr>
          <a:xfrm>
            <a:off x="1258732" y="2731632"/>
            <a:ext cx="3760155" cy="616143"/>
          </a:xfrm>
          <a:prstGeom prst="roundRect">
            <a:avLst>
              <a:gd name="adj" fmla="val 67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Dynamic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Partition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43B0E72-910C-9957-6CEA-47805974F65F}"/>
              </a:ext>
            </a:extLst>
          </p:cNvPr>
          <p:cNvSpPr/>
          <p:nvPr/>
        </p:nvSpPr>
        <p:spPr>
          <a:xfrm>
            <a:off x="5774763" y="2752358"/>
            <a:ext cx="3760155" cy="616143"/>
          </a:xfrm>
          <a:prstGeom prst="roundRect">
            <a:avLst>
              <a:gd name="adj" fmla="val 67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High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Availability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D4CD2AD-00F3-4FBF-DD31-C693FEC3E7E8}"/>
              </a:ext>
            </a:extLst>
          </p:cNvPr>
          <p:cNvSpPr/>
          <p:nvPr/>
        </p:nvSpPr>
        <p:spPr>
          <a:xfrm>
            <a:off x="1258732" y="3530762"/>
            <a:ext cx="3760155" cy="616143"/>
          </a:xfrm>
          <a:prstGeom prst="roundRect">
            <a:avLst>
              <a:gd name="adj" fmla="val 67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Fault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Tolerance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99A32417-CC06-A269-34F0-7216F50AC2B1}"/>
              </a:ext>
            </a:extLst>
          </p:cNvPr>
          <p:cNvSpPr/>
          <p:nvPr/>
        </p:nvSpPr>
        <p:spPr>
          <a:xfrm>
            <a:off x="5774763" y="3551488"/>
            <a:ext cx="3760155" cy="616143"/>
          </a:xfrm>
          <a:prstGeom prst="roundRect">
            <a:avLst>
              <a:gd name="adj" fmla="val 67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4757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1024937" cy="4963126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1980: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POSIX</a:t>
            </a:r>
            <a:r>
              <a:rPr kumimoji="1" lang="en-US" altLang="zh-CN" sz="2400" baseline="30000" dirty="0"/>
              <a:t>[1]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filesystem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standard</a:t>
            </a:r>
          </a:p>
          <a:p>
            <a:pPr lvl="1"/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calls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certain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behaviors: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open(), read(), write() …</a:t>
            </a:r>
            <a:endParaRPr kumimoji="1" lang="en-US" altLang="zh-CN" sz="2400" dirty="0"/>
          </a:p>
          <a:p>
            <a:pPr lvl="2"/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</a:p>
          <a:p>
            <a:pPr lvl="3"/>
            <a:r>
              <a:rPr kumimoji="1" lang="en-US" altLang="zh-CN" sz="2400" dirty="0"/>
              <a:t>Directory,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File,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Hard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Symbol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link</a:t>
            </a:r>
          </a:p>
          <a:p>
            <a:pPr lvl="2"/>
            <a:r>
              <a:rPr kumimoji="1" lang="en-US" altLang="zh-CN" dirty="0"/>
              <a:t>Permissions</a:t>
            </a:r>
          </a:p>
          <a:p>
            <a:pPr lvl="3"/>
            <a:r>
              <a:rPr kumimoji="1" lang="en-US" altLang="zh-CN" sz="2400" dirty="0"/>
              <a:t>ACL,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755(</a:t>
            </a:r>
            <a:r>
              <a:rPr kumimoji="1" lang="en-US" altLang="zh-CN" sz="2400" dirty="0" err="1"/>
              <a:t>rwxr</a:t>
            </a:r>
            <a:r>
              <a:rPr kumimoji="1" lang="en-US" altLang="zh-CN" sz="2400" dirty="0"/>
              <a:t>-</a:t>
            </a:r>
            <a:r>
              <a:rPr kumimoji="1" lang="en-US" altLang="zh-CN" sz="2400" dirty="0" err="1"/>
              <a:t>xr</a:t>
            </a:r>
            <a:r>
              <a:rPr kumimoji="1" lang="en-US" altLang="zh-CN" sz="2400" dirty="0"/>
              <a:t>-x)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…</a:t>
            </a:r>
          </a:p>
          <a:p>
            <a:pPr lvl="2"/>
            <a:r>
              <a:rPr kumimoji="1" lang="en-US" altLang="zh-CN" dirty="0"/>
              <a:t>Attributes: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atime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mtime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ctime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…</a:t>
            </a:r>
          </a:p>
          <a:p>
            <a:pPr lvl="2"/>
            <a:r>
              <a:rPr kumimoji="1" lang="en-US" altLang="zh-CN" dirty="0"/>
              <a:t>Atomicity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Consistency: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3"/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content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written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should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visible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after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flush()</a:t>
            </a:r>
          </a:p>
          <a:p>
            <a:r>
              <a:rPr kumimoji="1" lang="en-US" altLang="zh-CN" sz="2400" b="1" dirty="0">
                <a:solidFill>
                  <a:srgbClr val="C00000"/>
                </a:solidFill>
              </a:rPr>
              <a:t>Provide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C00000"/>
                </a:solidFill>
              </a:rPr>
              <a:t>a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C00000"/>
                </a:solidFill>
              </a:rPr>
              <a:t>global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C00000"/>
                </a:solidFill>
              </a:rPr>
              <a:t>namespace</a:t>
            </a:r>
            <a:endParaRPr kumimoji="1"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CAEDEC-4B01-52DF-5535-8033DAB0E063}"/>
              </a:ext>
            </a:extLst>
          </p:cNvPr>
          <p:cNvSpPr/>
          <p:nvPr/>
        </p:nvSpPr>
        <p:spPr>
          <a:xfrm>
            <a:off x="838200" y="6225731"/>
            <a:ext cx="8508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Open Group Base Specifications Issue 7, 2018 edition.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https://pubs.opengroup.org/onlinepubs/9699919799/</a:t>
            </a:r>
          </a:p>
        </p:txBody>
      </p:sp>
    </p:spTree>
    <p:extLst>
      <p:ext uri="{BB962C8B-B14F-4D97-AF65-F5344CB8AC3E}">
        <p14:creationId xmlns:p14="http://schemas.microsoft.com/office/powerpoint/2010/main" val="2789204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Scale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FS: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Disaggregate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endParaRPr kumimoji="1" lang="zh-CN" altLang="en-US" sz="5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571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8EEDD-8B24-C1C3-EE7C-143F903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AC5EA27B-2AA7-5DF8-7250-2B2604AC6A90}"/>
              </a:ext>
            </a:extLst>
          </p:cNvPr>
          <p:cNvSpPr/>
          <p:nvPr/>
        </p:nvSpPr>
        <p:spPr>
          <a:xfrm>
            <a:off x="1430400" y="3818466"/>
            <a:ext cx="1215189" cy="688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Client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203C176D-E5E0-F13A-784A-BF8A04A93E8A}"/>
              </a:ext>
            </a:extLst>
          </p:cNvPr>
          <p:cNvSpPr/>
          <p:nvPr/>
        </p:nvSpPr>
        <p:spPr>
          <a:xfrm>
            <a:off x="4195075" y="2291173"/>
            <a:ext cx="1372492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803A07-0E66-2047-BFA3-33287FC87A1D}"/>
              </a:ext>
            </a:extLst>
          </p:cNvPr>
          <p:cNvSpPr/>
          <p:nvPr/>
        </p:nvSpPr>
        <p:spPr>
          <a:xfrm>
            <a:off x="4504725" y="352013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/>
              <a:t>MDS</a:t>
            </a:r>
            <a:endParaRPr lang="zh-CN" altLang="en-US" sz="2000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F2FDA7A-5C4F-9624-8D2E-EA8C641CBC6B}"/>
              </a:ext>
            </a:extLst>
          </p:cNvPr>
          <p:cNvCxnSpPr>
            <a:cxnSpLocks/>
          </p:cNvCxnSpPr>
          <p:nvPr/>
        </p:nvCxnSpPr>
        <p:spPr>
          <a:xfrm rot="192935" flipV="1">
            <a:off x="2793558" y="2764101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782BA2CE-EC56-5768-DD27-57155C136A7E}"/>
              </a:ext>
            </a:extLst>
          </p:cNvPr>
          <p:cNvCxnSpPr>
            <a:cxnSpLocks/>
          </p:cNvCxnSpPr>
          <p:nvPr/>
        </p:nvCxnSpPr>
        <p:spPr>
          <a:xfrm rot="192935" flipV="1">
            <a:off x="2830440" y="3290963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484D7DD-0AC3-AF4F-8E76-30703AB390A0}"/>
              </a:ext>
            </a:extLst>
          </p:cNvPr>
          <p:cNvSpPr/>
          <p:nvPr/>
        </p:nvSpPr>
        <p:spPr>
          <a:xfrm rot="20045221">
            <a:off x="2840274" y="3113217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meta-op</a:t>
            </a:r>
            <a:endParaRPr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69D13ABE-2E22-D255-53A3-551D8197589D}"/>
              </a:ext>
            </a:extLst>
          </p:cNvPr>
          <p:cNvSpPr/>
          <p:nvPr/>
        </p:nvSpPr>
        <p:spPr>
          <a:xfrm>
            <a:off x="4328217" y="2367094"/>
            <a:ext cx="1096306" cy="1224608"/>
          </a:xfrm>
          <a:prstGeom prst="roundRect">
            <a:avLst>
              <a:gd name="adj" fmla="val 823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C594543-C939-CECA-6EED-B7B3D78C7DA6}"/>
              </a:ext>
            </a:extLst>
          </p:cNvPr>
          <p:cNvCxnSpPr>
            <a:cxnSpLocks/>
          </p:cNvCxnSpPr>
          <p:nvPr/>
        </p:nvCxnSpPr>
        <p:spPr>
          <a:xfrm rot="3411826" flipV="1">
            <a:off x="2892891" y="4055730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24EC594-2006-C3D4-D874-76AC0815BD24}"/>
              </a:ext>
            </a:extLst>
          </p:cNvPr>
          <p:cNvCxnSpPr>
            <a:cxnSpLocks/>
          </p:cNvCxnSpPr>
          <p:nvPr/>
        </p:nvCxnSpPr>
        <p:spPr>
          <a:xfrm rot="3411826" flipV="1">
            <a:off x="2701952" y="4494609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6846ADAB-E981-CF5C-F998-9E69318BC6C2}"/>
              </a:ext>
            </a:extLst>
          </p:cNvPr>
          <p:cNvSpPr/>
          <p:nvPr/>
        </p:nvSpPr>
        <p:spPr>
          <a:xfrm rot="1664112">
            <a:off x="2831128" y="4291320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data-op</a:t>
            </a:r>
            <a:endParaRPr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43E4207F-3F59-428F-9D3F-2C170B2B3FC5}"/>
              </a:ext>
            </a:extLst>
          </p:cNvPr>
          <p:cNvSpPr/>
          <p:nvPr/>
        </p:nvSpPr>
        <p:spPr>
          <a:xfrm>
            <a:off x="4201218" y="4162724"/>
            <a:ext cx="2096454" cy="1715562"/>
          </a:xfrm>
          <a:prstGeom prst="roundRect">
            <a:avLst>
              <a:gd name="adj" fmla="val 5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AE32F83-B60D-B263-F64A-1D157974A635}"/>
              </a:ext>
            </a:extLst>
          </p:cNvPr>
          <p:cNvSpPr/>
          <p:nvPr/>
        </p:nvSpPr>
        <p:spPr>
          <a:xfrm>
            <a:off x="4195075" y="5512426"/>
            <a:ext cx="209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RADOS</a:t>
            </a:r>
            <a:endParaRPr lang="zh-CN" altLang="en-US" sz="2000" dirty="0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228A3975-B1EB-1AA3-2D74-4A4ABEAA6786}"/>
              </a:ext>
            </a:extLst>
          </p:cNvPr>
          <p:cNvSpPr/>
          <p:nvPr/>
        </p:nvSpPr>
        <p:spPr>
          <a:xfrm>
            <a:off x="4338639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77CCF28F-DCC5-6A78-E3A5-8E7FEA4F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78" y="1214807"/>
            <a:ext cx="10515600" cy="938870"/>
          </a:xfrm>
        </p:spPr>
        <p:txBody>
          <a:bodyPr/>
          <a:lstStyle/>
          <a:p>
            <a:r>
              <a:rPr kumimoji="1" lang="en-US" altLang="zh-CN" dirty="0" err="1"/>
              <a:t>CephFS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63D9F3E-96B8-8716-89EC-A303F84FB147}"/>
              </a:ext>
            </a:extLst>
          </p:cNvPr>
          <p:cNvSpPr/>
          <p:nvPr/>
        </p:nvSpPr>
        <p:spPr>
          <a:xfrm>
            <a:off x="4489935" y="2503051"/>
            <a:ext cx="755698" cy="22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entry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F48B6B6-E0A6-620B-3349-DA061B834F02}"/>
              </a:ext>
            </a:extLst>
          </p:cNvPr>
          <p:cNvSpPr/>
          <p:nvPr/>
        </p:nvSpPr>
        <p:spPr>
          <a:xfrm>
            <a:off x="4489935" y="2726576"/>
            <a:ext cx="755698" cy="22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entry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FA3480B-2FB3-83D2-6191-D54A8FCCAF01}"/>
              </a:ext>
            </a:extLst>
          </p:cNvPr>
          <p:cNvSpPr/>
          <p:nvPr/>
        </p:nvSpPr>
        <p:spPr>
          <a:xfrm>
            <a:off x="4489935" y="2946566"/>
            <a:ext cx="755698" cy="22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B709625-4601-A513-6B3D-E3B7290E57CE}"/>
              </a:ext>
            </a:extLst>
          </p:cNvPr>
          <p:cNvSpPr/>
          <p:nvPr/>
        </p:nvSpPr>
        <p:spPr>
          <a:xfrm>
            <a:off x="4423648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121BE2B-09E7-3600-BCE3-A2FAA0EC79D4}"/>
              </a:ext>
            </a:extLst>
          </p:cNvPr>
          <p:cNvSpPr/>
          <p:nvPr/>
        </p:nvSpPr>
        <p:spPr>
          <a:xfrm>
            <a:off x="4423648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6D58F04-1D3A-5D9B-DC31-89189004773F}"/>
              </a:ext>
            </a:extLst>
          </p:cNvPr>
          <p:cNvSpPr/>
          <p:nvPr/>
        </p:nvSpPr>
        <p:spPr>
          <a:xfrm>
            <a:off x="4423648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BC4FC5C-40D5-2228-80A9-C7BAE45E1F4C}"/>
              </a:ext>
            </a:extLst>
          </p:cNvPr>
          <p:cNvSpPr/>
          <p:nvPr/>
        </p:nvSpPr>
        <p:spPr>
          <a:xfrm>
            <a:off x="4423648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FF80854E-8941-9BB1-DD1C-899225574F76}"/>
              </a:ext>
            </a:extLst>
          </p:cNvPr>
          <p:cNvSpPr/>
          <p:nvPr/>
        </p:nvSpPr>
        <p:spPr>
          <a:xfrm>
            <a:off x="5298874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FC38117-0952-1FA0-E517-171EA2FF242E}"/>
              </a:ext>
            </a:extLst>
          </p:cNvPr>
          <p:cNvSpPr/>
          <p:nvPr/>
        </p:nvSpPr>
        <p:spPr>
          <a:xfrm>
            <a:off x="5383883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5C15A48-F797-C007-7418-344819CE0F78}"/>
              </a:ext>
            </a:extLst>
          </p:cNvPr>
          <p:cNvSpPr/>
          <p:nvPr/>
        </p:nvSpPr>
        <p:spPr>
          <a:xfrm>
            <a:off x="5383883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18A10F9-AB14-3BDB-4FF1-1F2CFCE0EA97}"/>
              </a:ext>
            </a:extLst>
          </p:cNvPr>
          <p:cNvSpPr/>
          <p:nvPr/>
        </p:nvSpPr>
        <p:spPr>
          <a:xfrm>
            <a:off x="5383883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7522A19-91AB-721F-56FF-7BC55B098C2F}"/>
              </a:ext>
            </a:extLst>
          </p:cNvPr>
          <p:cNvSpPr/>
          <p:nvPr/>
        </p:nvSpPr>
        <p:spPr>
          <a:xfrm>
            <a:off x="5383883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环形箭头 45">
            <a:extLst>
              <a:ext uri="{FF2B5EF4-FFF2-40B4-BE49-F238E27FC236}">
                <a16:creationId xmlns:a16="http://schemas.microsoft.com/office/drawing/2014/main" id="{9FCE9B3E-BA59-382E-8734-6038CDB83C67}"/>
              </a:ext>
            </a:extLst>
          </p:cNvPr>
          <p:cNvSpPr/>
          <p:nvPr/>
        </p:nvSpPr>
        <p:spPr>
          <a:xfrm rot="2436526">
            <a:off x="5304417" y="3424743"/>
            <a:ext cx="1137207" cy="822427"/>
          </a:xfrm>
          <a:prstGeom prst="circularArrow">
            <a:avLst>
              <a:gd name="adj1" fmla="val 5732"/>
              <a:gd name="adj2" fmla="val 809844"/>
              <a:gd name="adj3" fmla="val 20557576"/>
              <a:gd name="adj4" fmla="val 11754416"/>
              <a:gd name="adj5" fmla="val 1220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461B3A5-E461-DB78-7F65-081F6568A3B6}"/>
              </a:ext>
            </a:extLst>
          </p:cNvPr>
          <p:cNvSpPr/>
          <p:nvPr/>
        </p:nvSpPr>
        <p:spPr>
          <a:xfrm>
            <a:off x="4361681" y="3223709"/>
            <a:ext cx="106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MEM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BDF366C-78DB-D88F-013B-12A20C101671}"/>
              </a:ext>
            </a:extLst>
          </p:cNvPr>
          <p:cNvSpPr/>
          <p:nvPr/>
        </p:nvSpPr>
        <p:spPr>
          <a:xfrm>
            <a:off x="4338638" y="5156416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965031C-D672-F2DA-6271-DCE1791A5B58}"/>
              </a:ext>
            </a:extLst>
          </p:cNvPr>
          <p:cNvSpPr/>
          <p:nvPr/>
        </p:nvSpPr>
        <p:spPr>
          <a:xfrm>
            <a:off x="5292731" y="5179788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E6F5DBC-6631-83E4-F51E-384C7FF80969}"/>
              </a:ext>
            </a:extLst>
          </p:cNvPr>
          <p:cNvSpPr/>
          <p:nvPr/>
        </p:nvSpPr>
        <p:spPr>
          <a:xfrm rot="2268251">
            <a:off x="5629135" y="3386382"/>
            <a:ext cx="1369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Meta-WAL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615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8EEDD-8B24-C1C3-EE7C-143F903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AC5EA27B-2AA7-5DF8-7250-2B2604AC6A90}"/>
              </a:ext>
            </a:extLst>
          </p:cNvPr>
          <p:cNvSpPr/>
          <p:nvPr/>
        </p:nvSpPr>
        <p:spPr>
          <a:xfrm>
            <a:off x="1430400" y="3818466"/>
            <a:ext cx="1215189" cy="688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Client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203C176D-E5E0-F13A-784A-BF8A04A93E8A}"/>
              </a:ext>
            </a:extLst>
          </p:cNvPr>
          <p:cNvSpPr/>
          <p:nvPr/>
        </p:nvSpPr>
        <p:spPr>
          <a:xfrm>
            <a:off x="4195075" y="2291173"/>
            <a:ext cx="1372492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803A07-0E66-2047-BFA3-33287FC87A1D}"/>
              </a:ext>
            </a:extLst>
          </p:cNvPr>
          <p:cNvSpPr/>
          <p:nvPr/>
        </p:nvSpPr>
        <p:spPr>
          <a:xfrm>
            <a:off x="4504725" y="352013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/>
              <a:t>MDS</a:t>
            </a:r>
            <a:endParaRPr lang="zh-CN" altLang="en-US" sz="2000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F2FDA7A-5C4F-9624-8D2E-EA8C641CBC6B}"/>
              </a:ext>
            </a:extLst>
          </p:cNvPr>
          <p:cNvCxnSpPr>
            <a:cxnSpLocks/>
          </p:cNvCxnSpPr>
          <p:nvPr/>
        </p:nvCxnSpPr>
        <p:spPr>
          <a:xfrm rot="192935" flipV="1">
            <a:off x="2793558" y="2764101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782BA2CE-EC56-5768-DD27-57155C136A7E}"/>
              </a:ext>
            </a:extLst>
          </p:cNvPr>
          <p:cNvCxnSpPr>
            <a:cxnSpLocks/>
          </p:cNvCxnSpPr>
          <p:nvPr/>
        </p:nvCxnSpPr>
        <p:spPr>
          <a:xfrm rot="192935" flipV="1">
            <a:off x="2830440" y="3290963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484D7DD-0AC3-AF4F-8E76-30703AB390A0}"/>
              </a:ext>
            </a:extLst>
          </p:cNvPr>
          <p:cNvSpPr/>
          <p:nvPr/>
        </p:nvSpPr>
        <p:spPr>
          <a:xfrm rot="20045221">
            <a:off x="2840274" y="3113217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meta-op</a:t>
            </a:r>
            <a:endParaRPr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69D13ABE-2E22-D255-53A3-551D8197589D}"/>
              </a:ext>
            </a:extLst>
          </p:cNvPr>
          <p:cNvSpPr/>
          <p:nvPr/>
        </p:nvSpPr>
        <p:spPr>
          <a:xfrm>
            <a:off x="4328217" y="2367094"/>
            <a:ext cx="1096306" cy="1224608"/>
          </a:xfrm>
          <a:prstGeom prst="roundRect">
            <a:avLst>
              <a:gd name="adj" fmla="val 823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C594543-C939-CECA-6EED-B7B3D78C7DA6}"/>
              </a:ext>
            </a:extLst>
          </p:cNvPr>
          <p:cNvCxnSpPr>
            <a:cxnSpLocks/>
          </p:cNvCxnSpPr>
          <p:nvPr/>
        </p:nvCxnSpPr>
        <p:spPr>
          <a:xfrm rot="3411826" flipV="1">
            <a:off x="2892891" y="4055730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24EC594-2006-C3D4-D874-76AC0815BD24}"/>
              </a:ext>
            </a:extLst>
          </p:cNvPr>
          <p:cNvCxnSpPr>
            <a:cxnSpLocks/>
          </p:cNvCxnSpPr>
          <p:nvPr/>
        </p:nvCxnSpPr>
        <p:spPr>
          <a:xfrm rot="3411826" flipV="1">
            <a:off x="2701952" y="4494609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6846ADAB-E981-CF5C-F998-9E69318BC6C2}"/>
              </a:ext>
            </a:extLst>
          </p:cNvPr>
          <p:cNvSpPr/>
          <p:nvPr/>
        </p:nvSpPr>
        <p:spPr>
          <a:xfrm rot="1664112">
            <a:off x="2831128" y="4291320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data-op</a:t>
            </a:r>
            <a:endParaRPr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43E4207F-3F59-428F-9D3F-2C170B2B3FC5}"/>
              </a:ext>
            </a:extLst>
          </p:cNvPr>
          <p:cNvSpPr/>
          <p:nvPr/>
        </p:nvSpPr>
        <p:spPr>
          <a:xfrm>
            <a:off x="4201218" y="4162724"/>
            <a:ext cx="2096454" cy="1715562"/>
          </a:xfrm>
          <a:prstGeom prst="roundRect">
            <a:avLst>
              <a:gd name="adj" fmla="val 5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AE32F83-B60D-B263-F64A-1D157974A635}"/>
              </a:ext>
            </a:extLst>
          </p:cNvPr>
          <p:cNvSpPr/>
          <p:nvPr/>
        </p:nvSpPr>
        <p:spPr>
          <a:xfrm>
            <a:off x="4195075" y="5512426"/>
            <a:ext cx="209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RADOS</a:t>
            </a:r>
            <a:endParaRPr lang="zh-CN" altLang="en-US" sz="2000" dirty="0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228A3975-B1EB-1AA3-2D74-4A4ABEAA6786}"/>
              </a:ext>
            </a:extLst>
          </p:cNvPr>
          <p:cNvSpPr/>
          <p:nvPr/>
        </p:nvSpPr>
        <p:spPr>
          <a:xfrm>
            <a:off x="4338639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77CCF28F-DCC5-6A78-E3A5-8E7FEA4F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78" y="1214807"/>
            <a:ext cx="10515600" cy="938870"/>
          </a:xfrm>
        </p:spPr>
        <p:txBody>
          <a:bodyPr/>
          <a:lstStyle/>
          <a:p>
            <a:r>
              <a:rPr kumimoji="1" lang="en-US" altLang="zh-CN" dirty="0" err="1"/>
              <a:t>CephFS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63D9F3E-96B8-8716-89EC-A303F84FB147}"/>
              </a:ext>
            </a:extLst>
          </p:cNvPr>
          <p:cNvSpPr/>
          <p:nvPr/>
        </p:nvSpPr>
        <p:spPr>
          <a:xfrm>
            <a:off x="4489935" y="2503051"/>
            <a:ext cx="755698" cy="22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entry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F48B6B6-E0A6-620B-3349-DA061B834F02}"/>
              </a:ext>
            </a:extLst>
          </p:cNvPr>
          <p:cNvSpPr/>
          <p:nvPr/>
        </p:nvSpPr>
        <p:spPr>
          <a:xfrm>
            <a:off x="4489935" y="2726576"/>
            <a:ext cx="755698" cy="22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entry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FA3480B-2FB3-83D2-6191-D54A8FCCAF01}"/>
              </a:ext>
            </a:extLst>
          </p:cNvPr>
          <p:cNvSpPr/>
          <p:nvPr/>
        </p:nvSpPr>
        <p:spPr>
          <a:xfrm>
            <a:off x="4489935" y="2946566"/>
            <a:ext cx="755698" cy="22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B709625-4601-A513-6B3D-E3B7290E57CE}"/>
              </a:ext>
            </a:extLst>
          </p:cNvPr>
          <p:cNvSpPr/>
          <p:nvPr/>
        </p:nvSpPr>
        <p:spPr>
          <a:xfrm>
            <a:off x="4423648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121BE2B-09E7-3600-BCE3-A2FAA0EC79D4}"/>
              </a:ext>
            </a:extLst>
          </p:cNvPr>
          <p:cNvSpPr/>
          <p:nvPr/>
        </p:nvSpPr>
        <p:spPr>
          <a:xfrm>
            <a:off x="4423648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6D58F04-1D3A-5D9B-DC31-89189004773F}"/>
              </a:ext>
            </a:extLst>
          </p:cNvPr>
          <p:cNvSpPr/>
          <p:nvPr/>
        </p:nvSpPr>
        <p:spPr>
          <a:xfrm>
            <a:off x="4423648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BC4FC5C-40D5-2228-80A9-C7BAE45E1F4C}"/>
              </a:ext>
            </a:extLst>
          </p:cNvPr>
          <p:cNvSpPr/>
          <p:nvPr/>
        </p:nvSpPr>
        <p:spPr>
          <a:xfrm>
            <a:off x="4423648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FF80854E-8941-9BB1-DD1C-899225574F76}"/>
              </a:ext>
            </a:extLst>
          </p:cNvPr>
          <p:cNvSpPr/>
          <p:nvPr/>
        </p:nvSpPr>
        <p:spPr>
          <a:xfrm>
            <a:off x="5298874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FC38117-0952-1FA0-E517-171EA2FF242E}"/>
              </a:ext>
            </a:extLst>
          </p:cNvPr>
          <p:cNvSpPr/>
          <p:nvPr/>
        </p:nvSpPr>
        <p:spPr>
          <a:xfrm>
            <a:off x="5383883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5C15A48-F797-C007-7418-344819CE0F78}"/>
              </a:ext>
            </a:extLst>
          </p:cNvPr>
          <p:cNvSpPr/>
          <p:nvPr/>
        </p:nvSpPr>
        <p:spPr>
          <a:xfrm>
            <a:off x="5383883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18A10F9-AB14-3BDB-4FF1-1F2CFCE0EA97}"/>
              </a:ext>
            </a:extLst>
          </p:cNvPr>
          <p:cNvSpPr/>
          <p:nvPr/>
        </p:nvSpPr>
        <p:spPr>
          <a:xfrm>
            <a:off x="5383883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7522A19-91AB-721F-56FF-7BC55B098C2F}"/>
              </a:ext>
            </a:extLst>
          </p:cNvPr>
          <p:cNvSpPr/>
          <p:nvPr/>
        </p:nvSpPr>
        <p:spPr>
          <a:xfrm>
            <a:off x="5383883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环形箭头 45">
            <a:extLst>
              <a:ext uri="{FF2B5EF4-FFF2-40B4-BE49-F238E27FC236}">
                <a16:creationId xmlns:a16="http://schemas.microsoft.com/office/drawing/2014/main" id="{9FCE9B3E-BA59-382E-8734-6038CDB83C67}"/>
              </a:ext>
            </a:extLst>
          </p:cNvPr>
          <p:cNvSpPr/>
          <p:nvPr/>
        </p:nvSpPr>
        <p:spPr>
          <a:xfrm rot="2436526">
            <a:off x="5304417" y="3424743"/>
            <a:ext cx="1137207" cy="822427"/>
          </a:xfrm>
          <a:prstGeom prst="circularArrow">
            <a:avLst>
              <a:gd name="adj1" fmla="val 5732"/>
              <a:gd name="adj2" fmla="val 809844"/>
              <a:gd name="adj3" fmla="val 20557576"/>
              <a:gd name="adj4" fmla="val 11754416"/>
              <a:gd name="adj5" fmla="val 1220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461B3A5-E461-DB78-7F65-081F6568A3B6}"/>
              </a:ext>
            </a:extLst>
          </p:cNvPr>
          <p:cNvSpPr/>
          <p:nvPr/>
        </p:nvSpPr>
        <p:spPr>
          <a:xfrm>
            <a:off x="4361681" y="3223709"/>
            <a:ext cx="106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MEM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BDF366C-78DB-D88F-013B-12A20C101671}"/>
              </a:ext>
            </a:extLst>
          </p:cNvPr>
          <p:cNvSpPr/>
          <p:nvPr/>
        </p:nvSpPr>
        <p:spPr>
          <a:xfrm>
            <a:off x="4338638" y="5156416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965031C-D672-F2DA-6271-DCE1791A5B58}"/>
              </a:ext>
            </a:extLst>
          </p:cNvPr>
          <p:cNvSpPr/>
          <p:nvPr/>
        </p:nvSpPr>
        <p:spPr>
          <a:xfrm>
            <a:off x="5292731" y="5179788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E6F5DBC-6631-83E4-F51E-384C7FF80969}"/>
              </a:ext>
            </a:extLst>
          </p:cNvPr>
          <p:cNvSpPr/>
          <p:nvPr/>
        </p:nvSpPr>
        <p:spPr>
          <a:xfrm rot="2268251">
            <a:off x="5629135" y="3386382"/>
            <a:ext cx="1369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Meta-WAL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6D13A05-F0AF-BF97-C109-8224F7BF5D95}"/>
              </a:ext>
            </a:extLst>
          </p:cNvPr>
          <p:cNvSpPr/>
          <p:nvPr/>
        </p:nvSpPr>
        <p:spPr>
          <a:xfrm>
            <a:off x="7118561" y="3203507"/>
            <a:ext cx="3840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Simplify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design</a:t>
            </a:r>
            <a:endParaRPr kumimoji="1" lang="en-US" altLang="zh-CN" sz="2400" b="1" dirty="0">
              <a:solidFill>
                <a:schemeClr val="accent6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High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reliability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DA76CDD-21A6-DDE8-F931-5A92694ED170}"/>
              </a:ext>
            </a:extLst>
          </p:cNvPr>
          <p:cNvSpPr/>
          <p:nvPr/>
        </p:nvSpPr>
        <p:spPr>
          <a:xfrm>
            <a:off x="10732065" y="4499559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⤫</a:t>
            </a:r>
            <a:endParaRPr lang="zh-CN" altLang="en-US" sz="3200" b="1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9BB28E5-D775-5E5E-0BCF-54D3252699C0}"/>
              </a:ext>
            </a:extLst>
          </p:cNvPr>
          <p:cNvSpPr/>
          <p:nvPr/>
        </p:nvSpPr>
        <p:spPr>
          <a:xfrm>
            <a:off x="10732065" y="3404617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chemeClr val="accent6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✓</a:t>
            </a:r>
            <a:endParaRPr lang="zh-CN" altLang="en-US" sz="2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F40065-F596-194A-1CD1-5285224EC9F3}"/>
              </a:ext>
            </a:extLst>
          </p:cNvPr>
          <p:cNvSpPr/>
          <p:nvPr/>
        </p:nvSpPr>
        <p:spPr>
          <a:xfrm>
            <a:off x="7118561" y="4413190"/>
            <a:ext cx="322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Stateful MDS</a:t>
            </a:r>
          </a:p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Complex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consistency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807073-EA73-5E40-35CE-2DB021945DA6}"/>
              </a:ext>
            </a:extLst>
          </p:cNvPr>
          <p:cNvSpPr/>
          <p:nvPr/>
        </p:nvSpPr>
        <p:spPr>
          <a:xfrm>
            <a:off x="7118561" y="5621842"/>
            <a:ext cx="3166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MDS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still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very</a:t>
            </a:r>
            <a:r>
              <a:rPr kumimoji="1" lang="zh-CN" altLang="en-US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400" dirty="0">
                <a:latin typeface="PingFang SC" panose="020B0400000000000000" pitchFamily="34" charset="-122"/>
                <a:ea typeface="PingFang SC" panose="020B0400000000000000" pitchFamily="34" charset="-122"/>
              </a:rPr>
              <a:t>heavy!</a:t>
            </a:r>
          </a:p>
        </p:txBody>
      </p:sp>
    </p:spTree>
    <p:extLst>
      <p:ext uri="{BB962C8B-B14F-4D97-AF65-F5344CB8AC3E}">
        <p14:creationId xmlns:p14="http://schemas.microsoft.com/office/powerpoint/2010/main" val="2489087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8EEDD-8B24-C1C3-EE7C-143F903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DDBS</a:t>
            </a:r>
            <a:endParaRPr kumimoji="1" lang="zh-CN" altLang="en-US" dirty="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77CCF28F-DCC5-6A78-E3A5-8E7FEA4F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78" y="1214807"/>
            <a:ext cx="10515600" cy="938870"/>
          </a:xfrm>
        </p:spPr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2015,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DDBS</a:t>
            </a:r>
            <a:endParaRPr kumimoji="1" lang="zh-CN" altLang="en-US" dirty="0"/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71B98BB3-4B95-4902-17EF-F472D50C81A2}"/>
              </a:ext>
            </a:extLst>
          </p:cNvPr>
          <p:cNvSpPr/>
          <p:nvPr/>
        </p:nvSpPr>
        <p:spPr>
          <a:xfrm>
            <a:off x="1430400" y="3818466"/>
            <a:ext cx="1215189" cy="688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Client</a:t>
            </a:r>
            <a:endParaRPr kumimoji="1" lang="zh-CN" altLang="en-US" sz="2000" dirty="0"/>
          </a:p>
        </p:txBody>
      </p:sp>
      <p:sp>
        <p:nvSpPr>
          <p:cNvPr id="84" name="圆角矩形 83">
            <a:extLst>
              <a:ext uri="{FF2B5EF4-FFF2-40B4-BE49-F238E27FC236}">
                <a16:creationId xmlns:a16="http://schemas.microsoft.com/office/drawing/2014/main" id="{4D86F390-8682-D005-10A9-CCA5F55F3B70}"/>
              </a:ext>
            </a:extLst>
          </p:cNvPr>
          <p:cNvSpPr/>
          <p:nvPr/>
        </p:nvSpPr>
        <p:spPr>
          <a:xfrm>
            <a:off x="4195075" y="2291173"/>
            <a:ext cx="1372492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6AED10D-EEC8-F843-14FD-B0D4B7D76747}"/>
              </a:ext>
            </a:extLst>
          </p:cNvPr>
          <p:cNvSpPr/>
          <p:nvPr/>
        </p:nvSpPr>
        <p:spPr>
          <a:xfrm>
            <a:off x="4504725" y="352013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/>
              <a:t>MDS</a:t>
            </a:r>
            <a:endParaRPr lang="zh-CN" altLang="en-US" sz="2000" dirty="0"/>
          </a:p>
        </p:txBody>
      </p: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3D4E8DFA-4635-1BF3-A87F-5C931822C3D7}"/>
              </a:ext>
            </a:extLst>
          </p:cNvPr>
          <p:cNvCxnSpPr>
            <a:cxnSpLocks/>
          </p:cNvCxnSpPr>
          <p:nvPr/>
        </p:nvCxnSpPr>
        <p:spPr>
          <a:xfrm rot="192935" flipV="1">
            <a:off x="2793558" y="2764101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644B0C42-D60E-8E9B-9560-979E8B5CEEF0}"/>
              </a:ext>
            </a:extLst>
          </p:cNvPr>
          <p:cNvCxnSpPr>
            <a:cxnSpLocks/>
          </p:cNvCxnSpPr>
          <p:nvPr/>
        </p:nvCxnSpPr>
        <p:spPr>
          <a:xfrm rot="192935" flipV="1">
            <a:off x="2830440" y="3290963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CB26BB29-8F35-CD6A-FF16-C552330A4732}"/>
              </a:ext>
            </a:extLst>
          </p:cNvPr>
          <p:cNvSpPr/>
          <p:nvPr/>
        </p:nvSpPr>
        <p:spPr>
          <a:xfrm rot="20045221">
            <a:off x="2840274" y="3113217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meta-op</a:t>
            </a:r>
            <a:endParaRPr lang="zh-CN" altLang="en-US" dirty="0"/>
          </a:p>
        </p:txBody>
      </p:sp>
      <p:sp>
        <p:nvSpPr>
          <p:cNvPr id="89" name="圆角矩形 88">
            <a:extLst>
              <a:ext uri="{FF2B5EF4-FFF2-40B4-BE49-F238E27FC236}">
                <a16:creationId xmlns:a16="http://schemas.microsoft.com/office/drawing/2014/main" id="{D527E6BA-E8E1-1FF2-B89C-6F2C2DF27C1C}"/>
              </a:ext>
            </a:extLst>
          </p:cNvPr>
          <p:cNvSpPr/>
          <p:nvPr/>
        </p:nvSpPr>
        <p:spPr>
          <a:xfrm>
            <a:off x="4328217" y="2367094"/>
            <a:ext cx="1096306" cy="1224608"/>
          </a:xfrm>
          <a:prstGeom prst="roundRect">
            <a:avLst>
              <a:gd name="adj" fmla="val 823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CEBFCB94-3AF8-D48C-7E9D-ED32040E112E}"/>
              </a:ext>
            </a:extLst>
          </p:cNvPr>
          <p:cNvCxnSpPr>
            <a:cxnSpLocks/>
          </p:cNvCxnSpPr>
          <p:nvPr/>
        </p:nvCxnSpPr>
        <p:spPr>
          <a:xfrm rot="3411826" flipV="1">
            <a:off x="2892891" y="4055730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9A5049D4-39E2-391E-3F1A-6C1D714491B0}"/>
              </a:ext>
            </a:extLst>
          </p:cNvPr>
          <p:cNvCxnSpPr>
            <a:cxnSpLocks/>
          </p:cNvCxnSpPr>
          <p:nvPr/>
        </p:nvCxnSpPr>
        <p:spPr>
          <a:xfrm rot="3411826" flipV="1">
            <a:off x="2701952" y="4494609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C910922A-BE77-5625-744E-A65250207107}"/>
              </a:ext>
            </a:extLst>
          </p:cNvPr>
          <p:cNvSpPr/>
          <p:nvPr/>
        </p:nvSpPr>
        <p:spPr>
          <a:xfrm rot="1664112">
            <a:off x="2831128" y="4291320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data-op</a:t>
            </a:r>
            <a:endParaRPr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480394BF-31F0-352A-1CA6-02D046ECE18C}"/>
              </a:ext>
            </a:extLst>
          </p:cNvPr>
          <p:cNvSpPr/>
          <p:nvPr/>
        </p:nvSpPr>
        <p:spPr>
          <a:xfrm>
            <a:off x="4361681" y="3223709"/>
            <a:ext cx="106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MEM</a:t>
            </a:r>
            <a:endParaRPr lang="zh-CN" altLang="en-US" dirty="0"/>
          </a:p>
        </p:txBody>
      </p:sp>
      <p:sp>
        <p:nvSpPr>
          <p:cNvPr id="112" name="圆角矩形 111">
            <a:extLst>
              <a:ext uri="{FF2B5EF4-FFF2-40B4-BE49-F238E27FC236}">
                <a16:creationId xmlns:a16="http://schemas.microsoft.com/office/drawing/2014/main" id="{1D6DB0F2-761A-EA1E-B306-2DCA4D7BEE9C}"/>
              </a:ext>
            </a:extLst>
          </p:cNvPr>
          <p:cNvSpPr/>
          <p:nvPr/>
        </p:nvSpPr>
        <p:spPr>
          <a:xfrm>
            <a:off x="4201218" y="4162724"/>
            <a:ext cx="2096454" cy="1715562"/>
          </a:xfrm>
          <a:prstGeom prst="roundRect">
            <a:avLst>
              <a:gd name="adj" fmla="val 5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05BFB8E4-EF7A-9E84-88FB-8CD27E0C2444}"/>
              </a:ext>
            </a:extLst>
          </p:cNvPr>
          <p:cNvSpPr/>
          <p:nvPr/>
        </p:nvSpPr>
        <p:spPr>
          <a:xfrm>
            <a:off x="4195075" y="5512426"/>
            <a:ext cx="209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Data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Cluster</a:t>
            </a:r>
            <a:endParaRPr lang="zh-CN" altLang="en-US" sz="2000" dirty="0"/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CAA727C4-75A7-8D2A-AB81-2DD73B50DF4F}"/>
              </a:ext>
            </a:extLst>
          </p:cNvPr>
          <p:cNvSpPr/>
          <p:nvPr/>
        </p:nvSpPr>
        <p:spPr>
          <a:xfrm>
            <a:off x="4338639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CBF9018E-9772-1290-4234-4850790C7FB4}"/>
              </a:ext>
            </a:extLst>
          </p:cNvPr>
          <p:cNvSpPr/>
          <p:nvPr/>
        </p:nvSpPr>
        <p:spPr>
          <a:xfrm>
            <a:off x="4423648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BFAC74D-C997-6A92-DE3A-079536D45C2F}"/>
              </a:ext>
            </a:extLst>
          </p:cNvPr>
          <p:cNvSpPr/>
          <p:nvPr/>
        </p:nvSpPr>
        <p:spPr>
          <a:xfrm>
            <a:off x="4423648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C63D3325-FA29-07E7-3BE0-CE7D64BC891F}"/>
              </a:ext>
            </a:extLst>
          </p:cNvPr>
          <p:cNvSpPr/>
          <p:nvPr/>
        </p:nvSpPr>
        <p:spPr>
          <a:xfrm>
            <a:off x="4423648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FF87E697-144C-FA2F-6C53-29E35ED53E19}"/>
              </a:ext>
            </a:extLst>
          </p:cNvPr>
          <p:cNvSpPr/>
          <p:nvPr/>
        </p:nvSpPr>
        <p:spPr>
          <a:xfrm>
            <a:off x="4423648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9" name="圆角矩形 118">
            <a:extLst>
              <a:ext uri="{FF2B5EF4-FFF2-40B4-BE49-F238E27FC236}">
                <a16:creationId xmlns:a16="http://schemas.microsoft.com/office/drawing/2014/main" id="{DB8194F2-55B7-50A5-671B-782953191E42}"/>
              </a:ext>
            </a:extLst>
          </p:cNvPr>
          <p:cNvSpPr/>
          <p:nvPr/>
        </p:nvSpPr>
        <p:spPr>
          <a:xfrm>
            <a:off x="5298874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60AACAE6-0062-B2F0-BB81-8E0D74AEB082}"/>
              </a:ext>
            </a:extLst>
          </p:cNvPr>
          <p:cNvSpPr/>
          <p:nvPr/>
        </p:nvSpPr>
        <p:spPr>
          <a:xfrm>
            <a:off x="5383883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2FE2680E-6B17-D1EF-5AA0-E35B0AABB2B4}"/>
              </a:ext>
            </a:extLst>
          </p:cNvPr>
          <p:cNvSpPr/>
          <p:nvPr/>
        </p:nvSpPr>
        <p:spPr>
          <a:xfrm>
            <a:off x="5383883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13B576B4-5033-8430-EADC-3DDFE8D5D160}"/>
              </a:ext>
            </a:extLst>
          </p:cNvPr>
          <p:cNvSpPr/>
          <p:nvPr/>
        </p:nvSpPr>
        <p:spPr>
          <a:xfrm>
            <a:off x="5383883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470D3D1-EAFD-ED0A-26BB-D15F3AF3E6D5}"/>
              </a:ext>
            </a:extLst>
          </p:cNvPr>
          <p:cNvSpPr/>
          <p:nvPr/>
        </p:nvSpPr>
        <p:spPr>
          <a:xfrm>
            <a:off x="5383883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BA509B4D-9677-6E8E-63EF-F8C0BBA8B352}"/>
              </a:ext>
            </a:extLst>
          </p:cNvPr>
          <p:cNvSpPr/>
          <p:nvPr/>
        </p:nvSpPr>
        <p:spPr>
          <a:xfrm>
            <a:off x="4338638" y="5156416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A42890B7-1E75-47C6-C7B8-D96A334D95E9}"/>
              </a:ext>
            </a:extLst>
          </p:cNvPr>
          <p:cNvSpPr/>
          <p:nvPr/>
        </p:nvSpPr>
        <p:spPr>
          <a:xfrm>
            <a:off x="5292731" y="5179788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40" name="圆角矩形 139">
            <a:extLst>
              <a:ext uri="{FF2B5EF4-FFF2-40B4-BE49-F238E27FC236}">
                <a16:creationId xmlns:a16="http://schemas.microsoft.com/office/drawing/2014/main" id="{DCB643FC-4472-75E9-251E-305140B409C7}"/>
              </a:ext>
            </a:extLst>
          </p:cNvPr>
          <p:cNvSpPr/>
          <p:nvPr/>
        </p:nvSpPr>
        <p:spPr>
          <a:xfrm>
            <a:off x="7516490" y="2291173"/>
            <a:ext cx="2693163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9F628403-682C-1C17-9A57-EE060D162627}"/>
              </a:ext>
            </a:extLst>
          </p:cNvPr>
          <p:cNvSpPr/>
          <p:nvPr/>
        </p:nvSpPr>
        <p:spPr>
          <a:xfrm>
            <a:off x="7516490" y="3520137"/>
            <a:ext cx="2693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Distributed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Database</a:t>
            </a:r>
            <a:endParaRPr lang="zh-CN" altLang="en-US" sz="2000" dirty="0"/>
          </a:p>
        </p:txBody>
      </p: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A3EBF4A6-F737-0F66-BA54-839FF2D5A793}"/>
              </a:ext>
            </a:extLst>
          </p:cNvPr>
          <p:cNvCxnSpPr>
            <a:cxnSpLocks/>
          </p:cNvCxnSpPr>
          <p:nvPr/>
        </p:nvCxnSpPr>
        <p:spPr>
          <a:xfrm>
            <a:off x="5577812" y="2926110"/>
            <a:ext cx="1938678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16F7DE08-5922-87F2-BB46-086D6D46A8BF}"/>
              </a:ext>
            </a:extLst>
          </p:cNvPr>
          <p:cNvCxnSpPr>
            <a:cxnSpLocks/>
          </p:cNvCxnSpPr>
          <p:nvPr/>
        </p:nvCxnSpPr>
        <p:spPr>
          <a:xfrm>
            <a:off x="5567567" y="3128015"/>
            <a:ext cx="1939022" cy="0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62EFCD8-3EE4-042A-0BF1-39B5359F6D1C}"/>
              </a:ext>
            </a:extLst>
          </p:cNvPr>
          <p:cNvSpPr/>
          <p:nvPr/>
        </p:nvSpPr>
        <p:spPr>
          <a:xfrm>
            <a:off x="5919542" y="2230731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Distributed</a:t>
            </a:r>
          </a:p>
          <a:p>
            <a:r>
              <a:rPr kumimoji="1" lang="en-US" altLang="zh-CN" dirty="0"/>
              <a:t>transactions</a:t>
            </a:r>
            <a:endParaRPr lang="zh-CN" altLang="en-US" dirty="0"/>
          </a:p>
        </p:txBody>
      </p:sp>
      <p:sp>
        <p:nvSpPr>
          <p:cNvPr id="146" name="圆角矩形 145">
            <a:extLst>
              <a:ext uri="{FF2B5EF4-FFF2-40B4-BE49-F238E27FC236}">
                <a16:creationId xmlns:a16="http://schemas.microsoft.com/office/drawing/2014/main" id="{17B1176A-8532-B199-8ACD-D47054C3F689}"/>
              </a:ext>
            </a:extLst>
          </p:cNvPr>
          <p:cNvSpPr/>
          <p:nvPr/>
        </p:nvSpPr>
        <p:spPr>
          <a:xfrm>
            <a:off x="7729253" y="2364814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DEAEEE6B-75B9-5C9B-D45F-3BEBC623167A}"/>
              </a:ext>
            </a:extLst>
          </p:cNvPr>
          <p:cNvSpPr/>
          <p:nvPr/>
        </p:nvSpPr>
        <p:spPr>
          <a:xfrm>
            <a:off x="7729252" y="3166920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3857CA14-1B1E-4F30-D35B-5578A87C3F0C}"/>
              </a:ext>
            </a:extLst>
          </p:cNvPr>
          <p:cNvSpPr/>
          <p:nvPr/>
        </p:nvSpPr>
        <p:spPr>
          <a:xfrm>
            <a:off x="7806131" y="2525387"/>
            <a:ext cx="718991" cy="639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Table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9" name="圆角矩形 148">
            <a:extLst>
              <a:ext uri="{FF2B5EF4-FFF2-40B4-BE49-F238E27FC236}">
                <a16:creationId xmlns:a16="http://schemas.microsoft.com/office/drawing/2014/main" id="{84ED99E1-8736-3CB9-5DEB-4A8B0C5CB503}"/>
              </a:ext>
            </a:extLst>
          </p:cNvPr>
          <p:cNvSpPr/>
          <p:nvPr/>
        </p:nvSpPr>
        <p:spPr>
          <a:xfrm>
            <a:off x="8940346" y="2366115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20DEC62B-7C6D-319A-814C-B0A2D8985FB9}"/>
              </a:ext>
            </a:extLst>
          </p:cNvPr>
          <p:cNvSpPr/>
          <p:nvPr/>
        </p:nvSpPr>
        <p:spPr>
          <a:xfrm>
            <a:off x="8940345" y="3168221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45C0239F-5487-3C69-E58F-D6AE8B1A9A06}"/>
              </a:ext>
            </a:extLst>
          </p:cNvPr>
          <p:cNvSpPr/>
          <p:nvPr/>
        </p:nvSpPr>
        <p:spPr>
          <a:xfrm>
            <a:off x="9017224" y="2526688"/>
            <a:ext cx="718991" cy="639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Table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821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8EEDD-8B24-C1C3-EE7C-143F903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DDBS</a:t>
            </a:r>
            <a:endParaRPr kumimoji="1" lang="zh-CN" altLang="en-US" dirty="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77CCF28F-DCC5-6A78-E3A5-8E7FEA4F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78" y="1214807"/>
            <a:ext cx="10515600" cy="938870"/>
          </a:xfrm>
        </p:spPr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2015,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DDBS</a:t>
            </a:r>
            <a:endParaRPr kumimoji="1" lang="zh-CN" altLang="en-US" dirty="0"/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71B98BB3-4B95-4902-17EF-F472D50C81A2}"/>
              </a:ext>
            </a:extLst>
          </p:cNvPr>
          <p:cNvSpPr/>
          <p:nvPr/>
        </p:nvSpPr>
        <p:spPr>
          <a:xfrm>
            <a:off x="1430400" y="3818466"/>
            <a:ext cx="1215189" cy="688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Client</a:t>
            </a:r>
            <a:endParaRPr kumimoji="1" lang="zh-CN" altLang="en-US" sz="2000" dirty="0"/>
          </a:p>
        </p:txBody>
      </p:sp>
      <p:sp>
        <p:nvSpPr>
          <p:cNvPr id="84" name="圆角矩形 83">
            <a:extLst>
              <a:ext uri="{FF2B5EF4-FFF2-40B4-BE49-F238E27FC236}">
                <a16:creationId xmlns:a16="http://schemas.microsoft.com/office/drawing/2014/main" id="{4D86F390-8682-D005-10A9-CCA5F55F3B70}"/>
              </a:ext>
            </a:extLst>
          </p:cNvPr>
          <p:cNvSpPr/>
          <p:nvPr/>
        </p:nvSpPr>
        <p:spPr>
          <a:xfrm>
            <a:off x="4195075" y="2291173"/>
            <a:ext cx="1372492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6AED10D-EEC8-F843-14FD-B0D4B7D76747}"/>
              </a:ext>
            </a:extLst>
          </p:cNvPr>
          <p:cNvSpPr/>
          <p:nvPr/>
        </p:nvSpPr>
        <p:spPr>
          <a:xfrm>
            <a:off x="4504725" y="352013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/>
              <a:t>MDS</a:t>
            </a:r>
            <a:endParaRPr lang="zh-CN" altLang="en-US" sz="2000" dirty="0"/>
          </a:p>
        </p:txBody>
      </p: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3D4E8DFA-4635-1BF3-A87F-5C931822C3D7}"/>
              </a:ext>
            </a:extLst>
          </p:cNvPr>
          <p:cNvCxnSpPr>
            <a:cxnSpLocks/>
          </p:cNvCxnSpPr>
          <p:nvPr/>
        </p:nvCxnSpPr>
        <p:spPr>
          <a:xfrm rot="192935" flipV="1">
            <a:off x="2793558" y="2764101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644B0C42-D60E-8E9B-9560-979E8B5CEEF0}"/>
              </a:ext>
            </a:extLst>
          </p:cNvPr>
          <p:cNvCxnSpPr>
            <a:cxnSpLocks/>
          </p:cNvCxnSpPr>
          <p:nvPr/>
        </p:nvCxnSpPr>
        <p:spPr>
          <a:xfrm rot="192935" flipV="1">
            <a:off x="2830440" y="3290963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CB26BB29-8F35-CD6A-FF16-C552330A4732}"/>
              </a:ext>
            </a:extLst>
          </p:cNvPr>
          <p:cNvSpPr/>
          <p:nvPr/>
        </p:nvSpPr>
        <p:spPr>
          <a:xfrm rot="20045221">
            <a:off x="2840274" y="3113217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meta-op</a:t>
            </a:r>
            <a:endParaRPr lang="zh-CN" altLang="en-US" dirty="0"/>
          </a:p>
        </p:txBody>
      </p:sp>
      <p:sp>
        <p:nvSpPr>
          <p:cNvPr id="89" name="圆角矩形 88">
            <a:extLst>
              <a:ext uri="{FF2B5EF4-FFF2-40B4-BE49-F238E27FC236}">
                <a16:creationId xmlns:a16="http://schemas.microsoft.com/office/drawing/2014/main" id="{D527E6BA-E8E1-1FF2-B89C-6F2C2DF27C1C}"/>
              </a:ext>
            </a:extLst>
          </p:cNvPr>
          <p:cNvSpPr/>
          <p:nvPr/>
        </p:nvSpPr>
        <p:spPr>
          <a:xfrm>
            <a:off x="4328217" y="2367094"/>
            <a:ext cx="1096306" cy="1224608"/>
          </a:xfrm>
          <a:prstGeom prst="roundRect">
            <a:avLst>
              <a:gd name="adj" fmla="val 823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CEBFCB94-3AF8-D48C-7E9D-ED32040E112E}"/>
              </a:ext>
            </a:extLst>
          </p:cNvPr>
          <p:cNvCxnSpPr>
            <a:cxnSpLocks/>
          </p:cNvCxnSpPr>
          <p:nvPr/>
        </p:nvCxnSpPr>
        <p:spPr>
          <a:xfrm rot="3411826" flipV="1">
            <a:off x="2892891" y="4055730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9A5049D4-39E2-391E-3F1A-6C1D714491B0}"/>
              </a:ext>
            </a:extLst>
          </p:cNvPr>
          <p:cNvCxnSpPr>
            <a:cxnSpLocks/>
          </p:cNvCxnSpPr>
          <p:nvPr/>
        </p:nvCxnSpPr>
        <p:spPr>
          <a:xfrm rot="3411826" flipV="1">
            <a:off x="2701952" y="4494609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C910922A-BE77-5625-744E-A65250207107}"/>
              </a:ext>
            </a:extLst>
          </p:cNvPr>
          <p:cNvSpPr/>
          <p:nvPr/>
        </p:nvSpPr>
        <p:spPr>
          <a:xfrm rot="1664112">
            <a:off x="2831128" y="4291320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data-op</a:t>
            </a:r>
            <a:endParaRPr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480394BF-31F0-352A-1CA6-02D046ECE18C}"/>
              </a:ext>
            </a:extLst>
          </p:cNvPr>
          <p:cNvSpPr/>
          <p:nvPr/>
        </p:nvSpPr>
        <p:spPr>
          <a:xfrm>
            <a:off x="4361681" y="3223709"/>
            <a:ext cx="106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MEM</a:t>
            </a:r>
            <a:endParaRPr lang="zh-CN" altLang="en-US" dirty="0"/>
          </a:p>
        </p:txBody>
      </p:sp>
      <p:sp>
        <p:nvSpPr>
          <p:cNvPr id="112" name="圆角矩形 111">
            <a:extLst>
              <a:ext uri="{FF2B5EF4-FFF2-40B4-BE49-F238E27FC236}">
                <a16:creationId xmlns:a16="http://schemas.microsoft.com/office/drawing/2014/main" id="{1D6DB0F2-761A-EA1E-B306-2DCA4D7BEE9C}"/>
              </a:ext>
            </a:extLst>
          </p:cNvPr>
          <p:cNvSpPr/>
          <p:nvPr/>
        </p:nvSpPr>
        <p:spPr>
          <a:xfrm>
            <a:off x="4201218" y="4162724"/>
            <a:ext cx="2096454" cy="1715562"/>
          </a:xfrm>
          <a:prstGeom prst="roundRect">
            <a:avLst>
              <a:gd name="adj" fmla="val 5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05BFB8E4-EF7A-9E84-88FB-8CD27E0C2444}"/>
              </a:ext>
            </a:extLst>
          </p:cNvPr>
          <p:cNvSpPr/>
          <p:nvPr/>
        </p:nvSpPr>
        <p:spPr>
          <a:xfrm>
            <a:off x="4195075" y="5512426"/>
            <a:ext cx="209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Data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Cluster</a:t>
            </a:r>
            <a:endParaRPr lang="zh-CN" altLang="en-US" sz="2000" dirty="0"/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CAA727C4-75A7-8D2A-AB81-2DD73B50DF4F}"/>
              </a:ext>
            </a:extLst>
          </p:cNvPr>
          <p:cNvSpPr/>
          <p:nvPr/>
        </p:nvSpPr>
        <p:spPr>
          <a:xfrm>
            <a:off x="4338639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CBF9018E-9772-1290-4234-4850790C7FB4}"/>
              </a:ext>
            </a:extLst>
          </p:cNvPr>
          <p:cNvSpPr/>
          <p:nvPr/>
        </p:nvSpPr>
        <p:spPr>
          <a:xfrm>
            <a:off x="4423648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BFAC74D-C997-6A92-DE3A-079536D45C2F}"/>
              </a:ext>
            </a:extLst>
          </p:cNvPr>
          <p:cNvSpPr/>
          <p:nvPr/>
        </p:nvSpPr>
        <p:spPr>
          <a:xfrm>
            <a:off x="4423648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C63D3325-FA29-07E7-3BE0-CE7D64BC891F}"/>
              </a:ext>
            </a:extLst>
          </p:cNvPr>
          <p:cNvSpPr/>
          <p:nvPr/>
        </p:nvSpPr>
        <p:spPr>
          <a:xfrm>
            <a:off x="4423648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FF87E697-144C-FA2F-6C53-29E35ED53E19}"/>
              </a:ext>
            </a:extLst>
          </p:cNvPr>
          <p:cNvSpPr/>
          <p:nvPr/>
        </p:nvSpPr>
        <p:spPr>
          <a:xfrm>
            <a:off x="4423648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9" name="圆角矩形 118">
            <a:extLst>
              <a:ext uri="{FF2B5EF4-FFF2-40B4-BE49-F238E27FC236}">
                <a16:creationId xmlns:a16="http://schemas.microsoft.com/office/drawing/2014/main" id="{DB8194F2-55B7-50A5-671B-782953191E42}"/>
              </a:ext>
            </a:extLst>
          </p:cNvPr>
          <p:cNvSpPr/>
          <p:nvPr/>
        </p:nvSpPr>
        <p:spPr>
          <a:xfrm>
            <a:off x="5298874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60AACAE6-0062-B2F0-BB81-8E0D74AEB082}"/>
              </a:ext>
            </a:extLst>
          </p:cNvPr>
          <p:cNvSpPr/>
          <p:nvPr/>
        </p:nvSpPr>
        <p:spPr>
          <a:xfrm>
            <a:off x="5383883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2FE2680E-6B17-D1EF-5AA0-E35B0AABB2B4}"/>
              </a:ext>
            </a:extLst>
          </p:cNvPr>
          <p:cNvSpPr/>
          <p:nvPr/>
        </p:nvSpPr>
        <p:spPr>
          <a:xfrm>
            <a:off x="5383883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13B576B4-5033-8430-EADC-3DDFE8D5D160}"/>
              </a:ext>
            </a:extLst>
          </p:cNvPr>
          <p:cNvSpPr/>
          <p:nvPr/>
        </p:nvSpPr>
        <p:spPr>
          <a:xfrm>
            <a:off x="5383883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470D3D1-EAFD-ED0A-26BB-D15F3AF3E6D5}"/>
              </a:ext>
            </a:extLst>
          </p:cNvPr>
          <p:cNvSpPr/>
          <p:nvPr/>
        </p:nvSpPr>
        <p:spPr>
          <a:xfrm>
            <a:off x="5383883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BA509B4D-9677-6E8E-63EF-F8C0BBA8B352}"/>
              </a:ext>
            </a:extLst>
          </p:cNvPr>
          <p:cNvSpPr/>
          <p:nvPr/>
        </p:nvSpPr>
        <p:spPr>
          <a:xfrm>
            <a:off x="4338638" y="5156416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A42890B7-1E75-47C6-C7B8-D96A334D95E9}"/>
              </a:ext>
            </a:extLst>
          </p:cNvPr>
          <p:cNvSpPr/>
          <p:nvPr/>
        </p:nvSpPr>
        <p:spPr>
          <a:xfrm>
            <a:off x="5292731" y="5179788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40" name="圆角矩形 139">
            <a:extLst>
              <a:ext uri="{FF2B5EF4-FFF2-40B4-BE49-F238E27FC236}">
                <a16:creationId xmlns:a16="http://schemas.microsoft.com/office/drawing/2014/main" id="{DCB643FC-4472-75E9-251E-305140B409C7}"/>
              </a:ext>
            </a:extLst>
          </p:cNvPr>
          <p:cNvSpPr/>
          <p:nvPr/>
        </p:nvSpPr>
        <p:spPr>
          <a:xfrm>
            <a:off x="7516490" y="2291173"/>
            <a:ext cx="2693163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9F628403-682C-1C17-9A57-EE060D162627}"/>
              </a:ext>
            </a:extLst>
          </p:cNvPr>
          <p:cNvSpPr/>
          <p:nvPr/>
        </p:nvSpPr>
        <p:spPr>
          <a:xfrm>
            <a:off x="7516490" y="3520137"/>
            <a:ext cx="2693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Distributed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Database</a:t>
            </a:r>
            <a:endParaRPr lang="zh-CN" altLang="en-US" sz="2000" dirty="0"/>
          </a:p>
        </p:txBody>
      </p: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A3EBF4A6-F737-0F66-BA54-839FF2D5A793}"/>
              </a:ext>
            </a:extLst>
          </p:cNvPr>
          <p:cNvCxnSpPr>
            <a:cxnSpLocks/>
          </p:cNvCxnSpPr>
          <p:nvPr/>
        </p:nvCxnSpPr>
        <p:spPr>
          <a:xfrm>
            <a:off x="5577812" y="2926110"/>
            <a:ext cx="1938678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16F7DE08-5922-87F2-BB46-086D6D46A8BF}"/>
              </a:ext>
            </a:extLst>
          </p:cNvPr>
          <p:cNvCxnSpPr>
            <a:cxnSpLocks/>
          </p:cNvCxnSpPr>
          <p:nvPr/>
        </p:nvCxnSpPr>
        <p:spPr>
          <a:xfrm>
            <a:off x="5567567" y="3128015"/>
            <a:ext cx="1939022" cy="0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62EFCD8-3EE4-042A-0BF1-39B5359F6D1C}"/>
              </a:ext>
            </a:extLst>
          </p:cNvPr>
          <p:cNvSpPr/>
          <p:nvPr/>
        </p:nvSpPr>
        <p:spPr>
          <a:xfrm>
            <a:off x="5919542" y="2230731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Distributed</a:t>
            </a:r>
          </a:p>
          <a:p>
            <a:r>
              <a:rPr kumimoji="1" lang="en-US" altLang="zh-CN" dirty="0"/>
              <a:t>transactions</a:t>
            </a:r>
            <a:endParaRPr lang="zh-CN" altLang="en-US" dirty="0"/>
          </a:p>
        </p:txBody>
      </p:sp>
      <p:sp>
        <p:nvSpPr>
          <p:cNvPr id="146" name="圆角矩形 145">
            <a:extLst>
              <a:ext uri="{FF2B5EF4-FFF2-40B4-BE49-F238E27FC236}">
                <a16:creationId xmlns:a16="http://schemas.microsoft.com/office/drawing/2014/main" id="{17B1176A-8532-B199-8ACD-D47054C3F689}"/>
              </a:ext>
            </a:extLst>
          </p:cNvPr>
          <p:cNvSpPr/>
          <p:nvPr/>
        </p:nvSpPr>
        <p:spPr>
          <a:xfrm>
            <a:off x="7729253" y="2364814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DEAEEE6B-75B9-5C9B-D45F-3BEBC623167A}"/>
              </a:ext>
            </a:extLst>
          </p:cNvPr>
          <p:cNvSpPr/>
          <p:nvPr/>
        </p:nvSpPr>
        <p:spPr>
          <a:xfrm>
            <a:off x="7729252" y="3166920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3857CA14-1B1E-4F30-D35B-5578A87C3F0C}"/>
              </a:ext>
            </a:extLst>
          </p:cNvPr>
          <p:cNvSpPr/>
          <p:nvPr/>
        </p:nvSpPr>
        <p:spPr>
          <a:xfrm>
            <a:off x="7806131" y="2525387"/>
            <a:ext cx="718991" cy="639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Table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9" name="圆角矩形 148">
            <a:extLst>
              <a:ext uri="{FF2B5EF4-FFF2-40B4-BE49-F238E27FC236}">
                <a16:creationId xmlns:a16="http://schemas.microsoft.com/office/drawing/2014/main" id="{84ED99E1-8736-3CB9-5DEB-4A8B0C5CB503}"/>
              </a:ext>
            </a:extLst>
          </p:cNvPr>
          <p:cNvSpPr/>
          <p:nvPr/>
        </p:nvSpPr>
        <p:spPr>
          <a:xfrm>
            <a:off x="8940346" y="2366115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20DEC62B-7C6D-319A-814C-B0A2D8985FB9}"/>
              </a:ext>
            </a:extLst>
          </p:cNvPr>
          <p:cNvSpPr/>
          <p:nvPr/>
        </p:nvSpPr>
        <p:spPr>
          <a:xfrm>
            <a:off x="8940345" y="3168221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45C0239F-5487-3C69-E58F-D6AE8B1A9A06}"/>
              </a:ext>
            </a:extLst>
          </p:cNvPr>
          <p:cNvSpPr/>
          <p:nvPr/>
        </p:nvSpPr>
        <p:spPr>
          <a:xfrm>
            <a:off x="9017224" y="2526688"/>
            <a:ext cx="718991" cy="639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Table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aphicFrame>
        <p:nvGraphicFramePr>
          <p:cNvPr id="152" name="表格 151">
            <a:extLst>
              <a:ext uri="{FF2B5EF4-FFF2-40B4-BE49-F238E27FC236}">
                <a16:creationId xmlns:a16="http://schemas.microsoft.com/office/drawing/2014/main" id="{7B035AB1-B108-AE07-4A6F-F4970CCBA4EC}"/>
              </a:ext>
            </a:extLst>
          </p:cNvPr>
          <p:cNvGraphicFramePr>
            <a:graphicFrameLocks noGrp="1"/>
          </p:cNvGraphicFramePr>
          <p:nvPr/>
        </p:nvGraphicFramePr>
        <p:xfrm>
          <a:off x="881366" y="3202206"/>
          <a:ext cx="1082032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64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138136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385690">
                  <a:extLst>
                    <a:ext uri="{9D8B030D-6E8A-4147-A177-3AD203B41FA5}">
                      <a16:colId xmlns:a16="http://schemas.microsoft.com/office/drawing/2014/main" val="1139780368"/>
                    </a:ext>
                  </a:extLst>
                </a:gridCol>
                <a:gridCol w="1856301">
                  <a:extLst>
                    <a:ext uri="{9D8B030D-6E8A-4147-A177-3AD203B41FA5}">
                      <a16:colId xmlns:a16="http://schemas.microsoft.com/office/drawing/2014/main" val="143421396"/>
                    </a:ext>
                  </a:extLst>
                </a:gridCol>
                <a:gridCol w="1615669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505666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Meta-operation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CalvinFS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inode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(order-based)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CalvinDB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HopsFS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(lock-based)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MySQL-NDB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683811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ADLS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(optimistic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lock-based)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RSL-HK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SIGMOD17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91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7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8EEDD-8B24-C1C3-EE7C-143F903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DDBS</a:t>
            </a:r>
            <a:endParaRPr kumimoji="1" lang="zh-CN" altLang="en-US" dirty="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77CCF28F-DCC5-6A78-E3A5-8E7FEA4F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78" y="1214807"/>
            <a:ext cx="10515600" cy="938870"/>
          </a:xfrm>
        </p:spPr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2015,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DDBS</a:t>
            </a:r>
            <a:endParaRPr kumimoji="1" lang="zh-CN" altLang="en-US" dirty="0"/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71B98BB3-4B95-4902-17EF-F472D50C81A2}"/>
              </a:ext>
            </a:extLst>
          </p:cNvPr>
          <p:cNvSpPr/>
          <p:nvPr/>
        </p:nvSpPr>
        <p:spPr>
          <a:xfrm>
            <a:off x="1430400" y="3818466"/>
            <a:ext cx="1215189" cy="688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Client</a:t>
            </a:r>
            <a:endParaRPr kumimoji="1" lang="zh-CN" altLang="en-US" sz="2000" dirty="0"/>
          </a:p>
        </p:txBody>
      </p:sp>
      <p:sp>
        <p:nvSpPr>
          <p:cNvPr id="84" name="圆角矩形 83">
            <a:extLst>
              <a:ext uri="{FF2B5EF4-FFF2-40B4-BE49-F238E27FC236}">
                <a16:creationId xmlns:a16="http://schemas.microsoft.com/office/drawing/2014/main" id="{4D86F390-8682-D005-10A9-CCA5F55F3B70}"/>
              </a:ext>
            </a:extLst>
          </p:cNvPr>
          <p:cNvSpPr/>
          <p:nvPr/>
        </p:nvSpPr>
        <p:spPr>
          <a:xfrm>
            <a:off x="4195075" y="2291173"/>
            <a:ext cx="1372492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6AED10D-EEC8-F843-14FD-B0D4B7D76747}"/>
              </a:ext>
            </a:extLst>
          </p:cNvPr>
          <p:cNvSpPr/>
          <p:nvPr/>
        </p:nvSpPr>
        <p:spPr>
          <a:xfrm>
            <a:off x="4504725" y="352013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/>
              <a:t>MDS</a:t>
            </a:r>
            <a:endParaRPr lang="zh-CN" altLang="en-US" sz="2000" dirty="0"/>
          </a:p>
        </p:txBody>
      </p: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3D4E8DFA-4635-1BF3-A87F-5C931822C3D7}"/>
              </a:ext>
            </a:extLst>
          </p:cNvPr>
          <p:cNvCxnSpPr>
            <a:cxnSpLocks/>
          </p:cNvCxnSpPr>
          <p:nvPr/>
        </p:nvCxnSpPr>
        <p:spPr>
          <a:xfrm rot="192935" flipV="1">
            <a:off x="2793558" y="2764101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644B0C42-D60E-8E9B-9560-979E8B5CEEF0}"/>
              </a:ext>
            </a:extLst>
          </p:cNvPr>
          <p:cNvCxnSpPr>
            <a:cxnSpLocks/>
          </p:cNvCxnSpPr>
          <p:nvPr/>
        </p:nvCxnSpPr>
        <p:spPr>
          <a:xfrm rot="192935" flipV="1">
            <a:off x="2830440" y="3290963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CB26BB29-8F35-CD6A-FF16-C552330A4732}"/>
              </a:ext>
            </a:extLst>
          </p:cNvPr>
          <p:cNvSpPr/>
          <p:nvPr/>
        </p:nvSpPr>
        <p:spPr>
          <a:xfrm rot="20045221">
            <a:off x="2840274" y="3113217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meta-op</a:t>
            </a:r>
            <a:endParaRPr lang="zh-CN" altLang="en-US" dirty="0"/>
          </a:p>
        </p:txBody>
      </p:sp>
      <p:sp>
        <p:nvSpPr>
          <p:cNvPr id="89" name="圆角矩形 88">
            <a:extLst>
              <a:ext uri="{FF2B5EF4-FFF2-40B4-BE49-F238E27FC236}">
                <a16:creationId xmlns:a16="http://schemas.microsoft.com/office/drawing/2014/main" id="{D527E6BA-E8E1-1FF2-B89C-6F2C2DF27C1C}"/>
              </a:ext>
            </a:extLst>
          </p:cNvPr>
          <p:cNvSpPr/>
          <p:nvPr/>
        </p:nvSpPr>
        <p:spPr>
          <a:xfrm>
            <a:off x="4328217" y="2367094"/>
            <a:ext cx="1096306" cy="1224608"/>
          </a:xfrm>
          <a:prstGeom prst="roundRect">
            <a:avLst>
              <a:gd name="adj" fmla="val 823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CEBFCB94-3AF8-D48C-7E9D-ED32040E112E}"/>
              </a:ext>
            </a:extLst>
          </p:cNvPr>
          <p:cNvCxnSpPr>
            <a:cxnSpLocks/>
          </p:cNvCxnSpPr>
          <p:nvPr/>
        </p:nvCxnSpPr>
        <p:spPr>
          <a:xfrm rot="3411826" flipV="1">
            <a:off x="2892891" y="4055730"/>
            <a:ext cx="1034715" cy="5576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9A5049D4-39E2-391E-3F1A-6C1D714491B0}"/>
              </a:ext>
            </a:extLst>
          </p:cNvPr>
          <p:cNvCxnSpPr>
            <a:cxnSpLocks/>
          </p:cNvCxnSpPr>
          <p:nvPr/>
        </p:nvCxnSpPr>
        <p:spPr>
          <a:xfrm rot="3411826" flipV="1">
            <a:off x="2701952" y="4494609"/>
            <a:ext cx="1034715" cy="557681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C910922A-BE77-5625-744E-A65250207107}"/>
              </a:ext>
            </a:extLst>
          </p:cNvPr>
          <p:cNvSpPr/>
          <p:nvPr/>
        </p:nvSpPr>
        <p:spPr>
          <a:xfrm rot="1664112">
            <a:off x="2831128" y="4291320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data-op</a:t>
            </a:r>
            <a:endParaRPr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480394BF-31F0-352A-1CA6-02D046ECE18C}"/>
              </a:ext>
            </a:extLst>
          </p:cNvPr>
          <p:cNvSpPr/>
          <p:nvPr/>
        </p:nvSpPr>
        <p:spPr>
          <a:xfrm>
            <a:off x="4361681" y="3223709"/>
            <a:ext cx="106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MEM</a:t>
            </a:r>
            <a:endParaRPr lang="zh-CN" altLang="en-US" dirty="0"/>
          </a:p>
        </p:txBody>
      </p:sp>
      <p:sp>
        <p:nvSpPr>
          <p:cNvPr id="112" name="圆角矩形 111">
            <a:extLst>
              <a:ext uri="{FF2B5EF4-FFF2-40B4-BE49-F238E27FC236}">
                <a16:creationId xmlns:a16="http://schemas.microsoft.com/office/drawing/2014/main" id="{1D6DB0F2-761A-EA1E-B306-2DCA4D7BEE9C}"/>
              </a:ext>
            </a:extLst>
          </p:cNvPr>
          <p:cNvSpPr/>
          <p:nvPr/>
        </p:nvSpPr>
        <p:spPr>
          <a:xfrm>
            <a:off x="4201218" y="4162724"/>
            <a:ext cx="2096454" cy="1715562"/>
          </a:xfrm>
          <a:prstGeom prst="roundRect">
            <a:avLst>
              <a:gd name="adj" fmla="val 5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05BFB8E4-EF7A-9E84-88FB-8CD27E0C2444}"/>
              </a:ext>
            </a:extLst>
          </p:cNvPr>
          <p:cNvSpPr/>
          <p:nvPr/>
        </p:nvSpPr>
        <p:spPr>
          <a:xfrm>
            <a:off x="4195075" y="5512426"/>
            <a:ext cx="209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Data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Cluster</a:t>
            </a:r>
            <a:endParaRPr lang="zh-CN" altLang="en-US" sz="2000" dirty="0"/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CAA727C4-75A7-8D2A-AB81-2DD73B50DF4F}"/>
              </a:ext>
            </a:extLst>
          </p:cNvPr>
          <p:cNvSpPr/>
          <p:nvPr/>
        </p:nvSpPr>
        <p:spPr>
          <a:xfrm>
            <a:off x="4338639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CBF9018E-9772-1290-4234-4850790C7FB4}"/>
              </a:ext>
            </a:extLst>
          </p:cNvPr>
          <p:cNvSpPr/>
          <p:nvPr/>
        </p:nvSpPr>
        <p:spPr>
          <a:xfrm>
            <a:off x="4423648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BFAC74D-C997-6A92-DE3A-079536D45C2F}"/>
              </a:ext>
            </a:extLst>
          </p:cNvPr>
          <p:cNvSpPr/>
          <p:nvPr/>
        </p:nvSpPr>
        <p:spPr>
          <a:xfrm>
            <a:off x="4423648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C63D3325-FA29-07E7-3BE0-CE7D64BC891F}"/>
              </a:ext>
            </a:extLst>
          </p:cNvPr>
          <p:cNvSpPr/>
          <p:nvPr/>
        </p:nvSpPr>
        <p:spPr>
          <a:xfrm>
            <a:off x="4423648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FF87E697-144C-FA2F-6C53-29E35ED53E19}"/>
              </a:ext>
            </a:extLst>
          </p:cNvPr>
          <p:cNvSpPr/>
          <p:nvPr/>
        </p:nvSpPr>
        <p:spPr>
          <a:xfrm>
            <a:off x="4423648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9" name="圆角矩形 118">
            <a:extLst>
              <a:ext uri="{FF2B5EF4-FFF2-40B4-BE49-F238E27FC236}">
                <a16:creationId xmlns:a16="http://schemas.microsoft.com/office/drawing/2014/main" id="{DB8194F2-55B7-50A5-671B-782953191E42}"/>
              </a:ext>
            </a:extLst>
          </p:cNvPr>
          <p:cNvSpPr/>
          <p:nvPr/>
        </p:nvSpPr>
        <p:spPr>
          <a:xfrm>
            <a:off x="5298874" y="4218453"/>
            <a:ext cx="872751" cy="1308831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60AACAE6-0062-B2F0-BB81-8E0D74AEB082}"/>
              </a:ext>
            </a:extLst>
          </p:cNvPr>
          <p:cNvSpPr/>
          <p:nvPr/>
        </p:nvSpPr>
        <p:spPr>
          <a:xfrm>
            <a:off x="5383883" y="4316548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2FE2680E-6B17-D1EF-5AA0-E35B0AABB2B4}"/>
              </a:ext>
            </a:extLst>
          </p:cNvPr>
          <p:cNvSpPr/>
          <p:nvPr/>
        </p:nvSpPr>
        <p:spPr>
          <a:xfrm>
            <a:off x="5383883" y="454007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13B576B4-5033-8430-EADC-3DDFE8D5D160}"/>
              </a:ext>
            </a:extLst>
          </p:cNvPr>
          <p:cNvSpPr/>
          <p:nvPr/>
        </p:nvSpPr>
        <p:spPr>
          <a:xfrm>
            <a:off x="5383883" y="4760063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470D3D1-EAFD-ED0A-26BB-D15F3AF3E6D5}"/>
              </a:ext>
            </a:extLst>
          </p:cNvPr>
          <p:cNvSpPr/>
          <p:nvPr/>
        </p:nvSpPr>
        <p:spPr>
          <a:xfrm>
            <a:off x="5383883" y="4978534"/>
            <a:ext cx="718991" cy="225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BA509B4D-9677-6E8E-63EF-F8C0BBA8B352}"/>
              </a:ext>
            </a:extLst>
          </p:cNvPr>
          <p:cNvSpPr/>
          <p:nvPr/>
        </p:nvSpPr>
        <p:spPr>
          <a:xfrm>
            <a:off x="4338638" y="5156416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A42890B7-1E75-47C6-C7B8-D96A334D95E9}"/>
              </a:ext>
            </a:extLst>
          </p:cNvPr>
          <p:cNvSpPr/>
          <p:nvPr/>
        </p:nvSpPr>
        <p:spPr>
          <a:xfrm>
            <a:off x="5292731" y="5179788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40" name="圆角矩形 139">
            <a:extLst>
              <a:ext uri="{FF2B5EF4-FFF2-40B4-BE49-F238E27FC236}">
                <a16:creationId xmlns:a16="http://schemas.microsoft.com/office/drawing/2014/main" id="{DCB643FC-4472-75E9-251E-305140B409C7}"/>
              </a:ext>
            </a:extLst>
          </p:cNvPr>
          <p:cNvSpPr/>
          <p:nvPr/>
        </p:nvSpPr>
        <p:spPr>
          <a:xfrm>
            <a:off x="7516490" y="2291173"/>
            <a:ext cx="2693163" cy="1650340"/>
          </a:xfrm>
          <a:prstGeom prst="roundRect">
            <a:avLst>
              <a:gd name="adj" fmla="val 4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9F628403-682C-1C17-9A57-EE060D162627}"/>
              </a:ext>
            </a:extLst>
          </p:cNvPr>
          <p:cNvSpPr/>
          <p:nvPr/>
        </p:nvSpPr>
        <p:spPr>
          <a:xfrm>
            <a:off x="7516490" y="3520137"/>
            <a:ext cx="2693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/>
              <a:t>Distributed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Database</a:t>
            </a:r>
            <a:endParaRPr lang="zh-CN" altLang="en-US" sz="2000" dirty="0"/>
          </a:p>
        </p:txBody>
      </p: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A3EBF4A6-F737-0F66-BA54-839FF2D5A793}"/>
              </a:ext>
            </a:extLst>
          </p:cNvPr>
          <p:cNvCxnSpPr>
            <a:cxnSpLocks/>
          </p:cNvCxnSpPr>
          <p:nvPr/>
        </p:nvCxnSpPr>
        <p:spPr>
          <a:xfrm>
            <a:off x="5577812" y="2926110"/>
            <a:ext cx="1938678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16F7DE08-5922-87F2-BB46-086D6D46A8BF}"/>
              </a:ext>
            </a:extLst>
          </p:cNvPr>
          <p:cNvCxnSpPr>
            <a:cxnSpLocks/>
          </p:cNvCxnSpPr>
          <p:nvPr/>
        </p:nvCxnSpPr>
        <p:spPr>
          <a:xfrm>
            <a:off x="5567567" y="3128015"/>
            <a:ext cx="1939022" cy="0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62EFCD8-3EE4-042A-0BF1-39B5359F6D1C}"/>
              </a:ext>
            </a:extLst>
          </p:cNvPr>
          <p:cNvSpPr/>
          <p:nvPr/>
        </p:nvSpPr>
        <p:spPr>
          <a:xfrm>
            <a:off x="5919542" y="2230731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Distributed</a:t>
            </a:r>
          </a:p>
          <a:p>
            <a:r>
              <a:rPr kumimoji="1" lang="en-US" altLang="zh-CN" dirty="0"/>
              <a:t>transactions</a:t>
            </a:r>
            <a:endParaRPr lang="zh-CN" altLang="en-US" dirty="0"/>
          </a:p>
        </p:txBody>
      </p:sp>
      <p:sp>
        <p:nvSpPr>
          <p:cNvPr id="146" name="圆角矩形 145">
            <a:extLst>
              <a:ext uri="{FF2B5EF4-FFF2-40B4-BE49-F238E27FC236}">
                <a16:creationId xmlns:a16="http://schemas.microsoft.com/office/drawing/2014/main" id="{17B1176A-8532-B199-8ACD-D47054C3F689}"/>
              </a:ext>
            </a:extLst>
          </p:cNvPr>
          <p:cNvSpPr/>
          <p:nvPr/>
        </p:nvSpPr>
        <p:spPr>
          <a:xfrm>
            <a:off x="7729253" y="2364814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DEAEEE6B-75B9-5C9B-D45F-3BEBC623167A}"/>
              </a:ext>
            </a:extLst>
          </p:cNvPr>
          <p:cNvSpPr/>
          <p:nvPr/>
        </p:nvSpPr>
        <p:spPr>
          <a:xfrm>
            <a:off x="7729252" y="3166920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3857CA14-1B1E-4F30-D35B-5578A87C3F0C}"/>
              </a:ext>
            </a:extLst>
          </p:cNvPr>
          <p:cNvSpPr/>
          <p:nvPr/>
        </p:nvSpPr>
        <p:spPr>
          <a:xfrm>
            <a:off x="7806131" y="2525387"/>
            <a:ext cx="718991" cy="639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Table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9" name="圆角矩形 148">
            <a:extLst>
              <a:ext uri="{FF2B5EF4-FFF2-40B4-BE49-F238E27FC236}">
                <a16:creationId xmlns:a16="http://schemas.microsoft.com/office/drawing/2014/main" id="{84ED99E1-8736-3CB9-5DEB-4A8B0C5CB503}"/>
              </a:ext>
            </a:extLst>
          </p:cNvPr>
          <p:cNvSpPr/>
          <p:nvPr/>
        </p:nvSpPr>
        <p:spPr>
          <a:xfrm>
            <a:off x="8940346" y="2366115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20DEC62B-7C6D-319A-814C-B0A2D8985FB9}"/>
              </a:ext>
            </a:extLst>
          </p:cNvPr>
          <p:cNvSpPr/>
          <p:nvPr/>
        </p:nvSpPr>
        <p:spPr>
          <a:xfrm>
            <a:off x="8940345" y="3168221"/>
            <a:ext cx="87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DISK</a:t>
            </a:r>
            <a:endParaRPr lang="zh-CN" altLang="en-US" dirty="0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45C0239F-5487-3C69-E58F-D6AE8B1A9A06}"/>
              </a:ext>
            </a:extLst>
          </p:cNvPr>
          <p:cNvSpPr/>
          <p:nvPr/>
        </p:nvSpPr>
        <p:spPr>
          <a:xfrm>
            <a:off x="9017224" y="2526688"/>
            <a:ext cx="718991" cy="639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Table</a:t>
            </a:r>
            <a:endParaRPr kumimoji="1" lang="zh-CN" altLang="en-US" sz="16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aphicFrame>
        <p:nvGraphicFramePr>
          <p:cNvPr id="152" name="表格 151">
            <a:extLst>
              <a:ext uri="{FF2B5EF4-FFF2-40B4-BE49-F238E27FC236}">
                <a16:creationId xmlns:a16="http://schemas.microsoft.com/office/drawing/2014/main" id="{7B035AB1-B108-AE07-4A6F-F4970CCBA4EC}"/>
              </a:ext>
            </a:extLst>
          </p:cNvPr>
          <p:cNvGraphicFramePr>
            <a:graphicFrameLocks noGrp="1"/>
          </p:cNvGraphicFramePr>
          <p:nvPr/>
        </p:nvGraphicFramePr>
        <p:xfrm>
          <a:off x="881366" y="3202206"/>
          <a:ext cx="1082032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64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138136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385690">
                  <a:extLst>
                    <a:ext uri="{9D8B030D-6E8A-4147-A177-3AD203B41FA5}">
                      <a16:colId xmlns:a16="http://schemas.microsoft.com/office/drawing/2014/main" val="1139780368"/>
                    </a:ext>
                  </a:extLst>
                </a:gridCol>
                <a:gridCol w="1856301">
                  <a:extLst>
                    <a:ext uri="{9D8B030D-6E8A-4147-A177-3AD203B41FA5}">
                      <a16:colId xmlns:a16="http://schemas.microsoft.com/office/drawing/2014/main" val="143421396"/>
                    </a:ext>
                  </a:extLst>
                </a:gridCol>
                <a:gridCol w="1615669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505666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Meta-operation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CalvinFS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inode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(order-based)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CalvinDB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HopsFS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(lock-based)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MySQL-NDB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683811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ADLS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subtree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(optimistic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lock-based)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RSL-HK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600" u="none" strike="noStrike" dirty="0"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SIGMOD17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914687"/>
                  </a:ext>
                </a:extLst>
              </a:tr>
            </a:tbl>
          </a:graphicData>
        </a:graphic>
      </p:graphicFrame>
      <p:sp>
        <p:nvSpPr>
          <p:cNvPr id="41" name="圆角矩形 40">
            <a:extLst>
              <a:ext uri="{FF2B5EF4-FFF2-40B4-BE49-F238E27FC236}">
                <a16:creationId xmlns:a16="http://schemas.microsoft.com/office/drawing/2014/main" id="{0E8A7997-5555-F6FF-2C5C-04D64112C95E}"/>
              </a:ext>
            </a:extLst>
          </p:cNvPr>
          <p:cNvSpPr/>
          <p:nvPr/>
        </p:nvSpPr>
        <p:spPr>
          <a:xfrm>
            <a:off x="1078482" y="5287549"/>
            <a:ext cx="10623210" cy="11761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Disaggregated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design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scales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service</a:t>
            </a:r>
          </a:p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But: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Heavy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distributed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transaction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makes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meta-op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slow</a:t>
            </a:r>
            <a:endParaRPr kumimoji="1" lang="zh-CN" altLang="en-US" sz="28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465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1BE7C-3AE4-E57A-2EB1-652B3DAD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5246E-2F71-7E0C-F0CC-47711393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~2020,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Benefit:</a:t>
            </a:r>
            <a:r>
              <a:rPr kumimoji="1" lang="zh-CN" altLang="en-US" dirty="0"/>
              <a:t>  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6EE9223-E2AA-3233-FEC0-C47F3E145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27768"/>
              </p:ext>
            </p:extLst>
          </p:nvPr>
        </p:nvGraphicFramePr>
        <p:xfrm>
          <a:off x="684940" y="5816639"/>
          <a:ext cx="1082211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083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138490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386085">
                  <a:extLst>
                    <a:ext uri="{9D8B030D-6E8A-4147-A177-3AD203B41FA5}">
                      <a16:colId xmlns:a16="http://schemas.microsoft.com/office/drawing/2014/main" val="1139780368"/>
                    </a:ext>
                  </a:extLst>
                </a:gridCol>
                <a:gridCol w="1856608">
                  <a:extLst>
                    <a:ext uri="{9D8B030D-6E8A-4147-A177-3AD203B41FA5}">
                      <a16:colId xmlns:a16="http://schemas.microsoft.com/office/drawing/2014/main" val="143421396"/>
                    </a:ext>
                  </a:extLst>
                </a:gridCol>
                <a:gridCol w="1615937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505916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Meta-operation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Tectonic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dir-inode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ZippyDB</a:t>
                      </a:r>
                      <a:endPara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</a:tbl>
          </a:graphicData>
        </a:graphic>
      </p:graphicFrame>
      <p:sp>
        <p:nvSpPr>
          <p:cNvPr id="52" name="矩形 51">
            <a:extLst>
              <a:ext uri="{FF2B5EF4-FFF2-40B4-BE49-F238E27FC236}">
                <a16:creationId xmlns:a16="http://schemas.microsoft.com/office/drawing/2014/main" id="{9638DDE2-399D-1214-61AD-B9FFECD1B717}"/>
              </a:ext>
            </a:extLst>
          </p:cNvPr>
          <p:cNvSpPr/>
          <p:nvPr/>
        </p:nvSpPr>
        <p:spPr>
          <a:xfrm>
            <a:off x="1517768" y="468571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/Dir1/File1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3" name="圆角矩形 52">
            <a:extLst>
              <a:ext uri="{FF2B5EF4-FFF2-40B4-BE49-F238E27FC236}">
                <a16:creationId xmlns:a16="http://schemas.microsoft.com/office/drawing/2014/main" id="{1859DF74-F621-4462-9A84-F7483FDE55FE}"/>
              </a:ext>
            </a:extLst>
          </p:cNvPr>
          <p:cNvSpPr/>
          <p:nvPr/>
        </p:nvSpPr>
        <p:spPr>
          <a:xfrm>
            <a:off x="2087208" y="356998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0E354EFD-898A-667F-1102-08115C477521}"/>
              </a:ext>
            </a:extLst>
          </p:cNvPr>
          <p:cNvCxnSpPr>
            <a:cxnSpLocks/>
            <a:stCxn id="53" idx="2"/>
            <a:endCxn id="57" idx="0"/>
          </p:cNvCxnSpPr>
          <p:nvPr/>
        </p:nvCxnSpPr>
        <p:spPr>
          <a:xfrm>
            <a:off x="2516602" y="3950553"/>
            <a:ext cx="0" cy="17729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618A3F46-8364-1256-57EF-A487A8ADA508}"/>
              </a:ext>
            </a:extLst>
          </p:cNvPr>
          <p:cNvSpPr/>
          <p:nvPr/>
        </p:nvSpPr>
        <p:spPr>
          <a:xfrm>
            <a:off x="2087208" y="299170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0C7900B4-2B35-F645-EC83-D7C1A2E7B86D}"/>
              </a:ext>
            </a:extLst>
          </p:cNvPr>
          <p:cNvCxnSpPr>
            <a:cxnSpLocks/>
            <a:stCxn id="55" idx="2"/>
            <a:endCxn id="53" idx="0"/>
          </p:cNvCxnSpPr>
          <p:nvPr/>
        </p:nvCxnSpPr>
        <p:spPr>
          <a:xfrm>
            <a:off x="2516602" y="3372273"/>
            <a:ext cx="0" cy="19770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E62B7922-44C8-BEA4-646B-6B06B2F86801}"/>
              </a:ext>
            </a:extLst>
          </p:cNvPr>
          <p:cNvSpPr/>
          <p:nvPr/>
        </p:nvSpPr>
        <p:spPr>
          <a:xfrm>
            <a:off x="2087208" y="4127847"/>
            <a:ext cx="858787" cy="38057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A7788C61-7294-3109-49D3-64C8E533086B}"/>
              </a:ext>
            </a:extLst>
          </p:cNvPr>
          <p:cNvCxnSpPr>
            <a:cxnSpLocks/>
          </p:cNvCxnSpPr>
          <p:nvPr/>
        </p:nvCxnSpPr>
        <p:spPr>
          <a:xfrm>
            <a:off x="3698928" y="3426300"/>
            <a:ext cx="36300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12A71227-8883-F2AC-A1EC-C957C17D7C7E}"/>
              </a:ext>
            </a:extLst>
          </p:cNvPr>
          <p:cNvSpPr/>
          <p:nvPr/>
        </p:nvSpPr>
        <p:spPr>
          <a:xfrm>
            <a:off x="3915823" y="3064622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Step1: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lang="zh-CN" altLang="en-US" dirty="0"/>
          </a:p>
        </p:txBody>
      </p: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DA07E289-FD8E-B21B-8A1E-AAD2BD907784}"/>
              </a:ext>
            </a:extLst>
          </p:cNvPr>
          <p:cNvCxnSpPr>
            <a:cxnSpLocks/>
          </p:cNvCxnSpPr>
          <p:nvPr/>
        </p:nvCxnSpPr>
        <p:spPr>
          <a:xfrm>
            <a:off x="3681243" y="4921006"/>
            <a:ext cx="363209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C17922F3-591A-EF83-95DA-8B49B4CD3BE7}"/>
              </a:ext>
            </a:extLst>
          </p:cNvPr>
          <p:cNvSpPr/>
          <p:nvPr/>
        </p:nvSpPr>
        <p:spPr>
          <a:xfrm>
            <a:off x="3900207" y="4551674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Step2: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Modify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</a:t>
            </a:r>
            <a:endParaRPr lang="zh-CN" altLang="en-US" dirty="0"/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A883771-CC26-52E9-285C-3EB2B447997F}"/>
              </a:ext>
            </a:extLst>
          </p:cNvPr>
          <p:cNvSpPr/>
          <p:nvPr/>
        </p:nvSpPr>
        <p:spPr>
          <a:xfrm>
            <a:off x="7545845" y="4417011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6A2D253-AA97-292D-6683-89AA657E3984}"/>
              </a:ext>
            </a:extLst>
          </p:cNvPr>
          <p:cNvSpPr/>
          <p:nvPr/>
        </p:nvSpPr>
        <p:spPr>
          <a:xfrm>
            <a:off x="7545845" y="4800976"/>
            <a:ext cx="8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KV1</a:t>
            </a:r>
            <a:endParaRPr lang="zh-CN" altLang="en-US" dirty="0"/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37674572-1A7E-E6D7-C615-1A2204CDB0B5}"/>
              </a:ext>
            </a:extLst>
          </p:cNvPr>
          <p:cNvSpPr/>
          <p:nvPr/>
        </p:nvSpPr>
        <p:spPr>
          <a:xfrm>
            <a:off x="7545845" y="2839813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28EA85A-6638-31D7-F48E-2951EA6FA62E}"/>
              </a:ext>
            </a:extLst>
          </p:cNvPr>
          <p:cNvSpPr/>
          <p:nvPr/>
        </p:nvSpPr>
        <p:spPr>
          <a:xfrm>
            <a:off x="7545845" y="3223778"/>
            <a:ext cx="8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KV2</a:t>
            </a:r>
            <a:endParaRPr lang="zh-CN" altLang="en-US" dirty="0"/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894F9A95-D992-D8F2-DF37-268AE6001512}"/>
              </a:ext>
            </a:extLst>
          </p:cNvPr>
          <p:cNvSpPr/>
          <p:nvPr/>
        </p:nvSpPr>
        <p:spPr>
          <a:xfrm>
            <a:off x="7620592" y="4599296"/>
            <a:ext cx="723039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7" name="圆角矩形 66">
            <a:extLst>
              <a:ext uri="{FF2B5EF4-FFF2-40B4-BE49-F238E27FC236}">
                <a16:creationId xmlns:a16="http://schemas.microsoft.com/office/drawing/2014/main" id="{1C36AFFF-E38E-C895-BF6F-95C21087B1BB}"/>
              </a:ext>
            </a:extLst>
          </p:cNvPr>
          <p:cNvSpPr/>
          <p:nvPr/>
        </p:nvSpPr>
        <p:spPr>
          <a:xfrm>
            <a:off x="7620700" y="3008292"/>
            <a:ext cx="723039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4F976D9-9194-8CEF-6A6D-8773AA4F2CEF}"/>
              </a:ext>
            </a:extLst>
          </p:cNvPr>
          <p:cNvSpPr/>
          <p:nvPr/>
        </p:nvSpPr>
        <p:spPr>
          <a:xfrm>
            <a:off x="3791336" y="5008194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atime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ctime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childs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403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1BE7C-3AE4-E57A-2EB1-652B3DAD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5246E-2F71-7E0C-F0CC-47711393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~2020,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Benefit:</a:t>
            </a:r>
            <a:r>
              <a:rPr kumimoji="1" lang="zh-CN" altLang="en-US" dirty="0"/>
              <a:t>  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  <a:p>
            <a:pPr lvl="1"/>
            <a:r>
              <a:rPr kumimoji="1" lang="en-US" altLang="zh-CN" dirty="0"/>
              <a:t>Problem:</a:t>
            </a:r>
            <a:r>
              <a:rPr kumimoji="1" lang="zh-CN" altLang="en-US" dirty="0"/>
              <a:t> 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transaction</a:t>
            </a:r>
            <a:endParaRPr kumimoji="1"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C8EA0D0-79E7-ECEF-973E-EA391F126409}"/>
              </a:ext>
            </a:extLst>
          </p:cNvPr>
          <p:cNvSpPr/>
          <p:nvPr/>
        </p:nvSpPr>
        <p:spPr>
          <a:xfrm>
            <a:off x="1517768" y="468571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/Dir1/File1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34C9FDDD-BB65-96D9-FE16-1A4315E49ABC}"/>
              </a:ext>
            </a:extLst>
          </p:cNvPr>
          <p:cNvSpPr/>
          <p:nvPr/>
        </p:nvSpPr>
        <p:spPr>
          <a:xfrm>
            <a:off x="2087208" y="356998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0025D0E1-85FE-87D0-BA1C-0ADDCD133E9E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>
            <a:off x="2516602" y="3950553"/>
            <a:ext cx="0" cy="17729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C098DA24-9782-39B6-AE92-DE6FB1DEEF22}"/>
              </a:ext>
            </a:extLst>
          </p:cNvPr>
          <p:cNvSpPr/>
          <p:nvPr/>
        </p:nvSpPr>
        <p:spPr>
          <a:xfrm>
            <a:off x="2087208" y="299170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8C302BF5-21A3-BEC2-9237-78BA00AE4271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516602" y="3372273"/>
            <a:ext cx="0" cy="19770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6BA40CF4-8AE4-5A68-6E11-A660987E98D5}"/>
              </a:ext>
            </a:extLst>
          </p:cNvPr>
          <p:cNvSpPr/>
          <p:nvPr/>
        </p:nvSpPr>
        <p:spPr>
          <a:xfrm>
            <a:off x="2087208" y="4127847"/>
            <a:ext cx="858787" cy="38057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4DFB5DD8-B1EF-1E15-DD3C-9254EFA9DEF2}"/>
              </a:ext>
            </a:extLst>
          </p:cNvPr>
          <p:cNvCxnSpPr>
            <a:cxnSpLocks/>
          </p:cNvCxnSpPr>
          <p:nvPr/>
        </p:nvCxnSpPr>
        <p:spPr>
          <a:xfrm>
            <a:off x="3698928" y="3426300"/>
            <a:ext cx="36300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CD02B1A7-B246-CEEF-B5E3-6FC42F4AAF27}"/>
              </a:ext>
            </a:extLst>
          </p:cNvPr>
          <p:cNvSpPr/>
          <p:nvPr/>
        </p:nvSpPr>
        <p:spPr>
          <a:xfrm>
            <a:off x="3915823" y="3064622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Step1: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lang="zh-CN" altLang="en-US" dirty="0"/>
          </a:p>
        </p:txBody>
      </p: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250591BB-5B71-8019-953D-29790436EA05}"/>
              </a:ext>
            </a:extLst>
          </p:cNvPr>
          <p:cNvCxnSpPr>
            <a:cxnSpLocks/>
          </p:cNvCxnSpPr>
          <p:nvPr/>
        </p:nvCxnSpPr>
        <p:spPr>
          <a:xfrm>
            <a:off x="3681243" y="4921006"/>
            <a:ext cx="363209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7AA09DF4-B2AC-919A-B0B9-8CCB25AE32F9}"/>
              </a:ext>
            </a:extLst>
          </p:cNvPr>
          <p:cNvSpPr/>
          <p:nvPr/>
        </p:nvSpPr>
        <p:spPr>
          <a:xfrm>
            <a:off x="3900207" y="4551674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Step2: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Modify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</a:t>
            </a:r>
            <a:endParaRPr lang="zh-CN" altLang="en-US" dirty="0"/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02A95121-4F81-5231-3A47-67E2ABBC7958}"/>
              </a:ext>
            </a:extLst>
          </p:cNvPr>
          <p:cNvSpPr/>
          <p:nvPr/>
        </p:nvSpPr>
        <p:spPr>
          <a:xfrm>
            <a:off x="7545845" y="4417011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CF743D8-A2D5-50F6-5B93-8B6172363704}"/>
              </a:ext>
            </a:extLst>
          </p:cNvPr>
          <p:cNvSpPr/>
          <p:nvPr/>
        </p:nvSpPr>
        <p:spPr>
          <a:xfrm>
            <a:off x="7545845" y="4800976"/>
            <a:ext cx="8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KV1</a:t>
            </a:r>
            <a:endParaRPr lang="zh-CN" altLang="en-US" dirty="0"/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83209A3B-33AE-B51D-74CC-648082FA7F8E}"/>
              </a:ext>
            </a:extLst>
          </p:cNvPr>
          <p:cNvSpPr/>
          <p:nvPr/>
        </p:nvSpPr>
        <p:spPr>
          <a:xfrm>
            <a:off x="7545845" y="2839813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405D6D-134D-8789-8980-5494718D2539}"/>
              </a:ext>
            </a:extLst>
          </p:cNvPr>
          <p:cNvSpPr/>
          <p:nvPr/>
        </p:nvSpPr>
        <p:spPr>
          <a:xfrm>
            <a:off x="7545845" y="3223778"/>
            <a:ext cx="8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KV2</a:t>
            </a:r>
            <a:endParaRPr lang="zh-CN" altLang="en-US" dirty="0"/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3B62B70E-AF6B-3E6E-CDE3-94D7E8AF9009}"/>
              </a:ext>
            </a:extLst>
          </p:cNvPr>
          <p:cNvSpPr/>
          <p:nvPr/>
        </p:nvSpPr>
        <p:spPr>
          <a:xfrm>
            <a:off x="7620592" y="4599296"/>
            <a:ext cx="723039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C69C7606-AB8D-9C23-EFC2-2E61206FDCBC}"/>
              </a:ext>
            </a:extLst>
          </p:cNvPr>
          <p:cNvSpPr/>
          <p:nvPr/>
        </p:nvSpPr>
        <p:spPr>
          <a:xfrm>
            <a:off x="7620700" y="3008292"/>
            <a:ext cx="723039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2785A41-A7C8-DD69-F103-136E22762E1E}"/>
              </a:ext>
            </a:extLst>
          </p:cNvPr>
          <p:cNvSpPr/>
          <p:nvPr/>
        </p:nvSpPr>
        <p:spPr>
          <a:xfrm>
            <a:off x="3791336" y="5008194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atime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ctime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childs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807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1BE7C-3AE4-E57A-2EB1-652B3DAD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5246E-2F71-7E0C-F0CC-47711393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~2020,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Benefit:</a:t>
            </a:r>
            <a:r>
              <a:rPr kumimoji="1" lang="zh-CN" altLang="en-US" dirty="0"/>
              <a:t>  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  <a:p>
            <a:pPr lvl="1"/>
            <a:r>
              <a:rPr kumimoji="1" lang="en-US" altLang="zh-CN" dirty="0"/>
              <a:t>Problem:</a:t>
            </a:r>
            <a:r>
              <a:rPr kumimoji="1" lang="zh-CN" altLang="en-US" dirty="0"/>
              <a:t> 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transaction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124E1E-76C2-B7B0-5FE9-E512056631B6}"/>
              </a:ext>
            </a:extLst>
          </p:cNvPr>
          <p:cNvSpPr/>
          <p:nvPr/>
        </p:nvSpPr>
        <p:spPr>
          <a:xfrm>
            <a:off x="1517768" y="468571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/Dir1/File1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A9014143-2186-F790-3651-8BF55D5899E9}"/>
              </a:ext>
            </a:extLst>
          </p:cNvPr>
          <p:cNvSpPr/>
          <p:nvPr/>
        </p:nvSpPr>
        <p:spPr>
          <a:xfrm>
            <a:off x="2087208" y="356998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18A219D-6F99-9CC2-C0A4-0503385ABC8C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2516602" y="3950553"/>
            <a:ext cx="0" cy="17729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CE21097-8F79-9847-264A-654873673524}"/>
              </a:ext>
            </a:extLst>
          </p:cNvPr>
          <p:cNvSpPr/>
          <p:nvPr/>
        </p:nvSpPr>
        <p:spPr>
          <a:xfrm>
            <a:off x="2087208" y="299170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A0EE767-D601-BC82-6690-5D227B45FBFF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2516602" y="3372273"/>
            <a:ext cx="0" cy="19770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0B914173-6FD6-220C-79E7-248263040AE4}"/>
              </a:ext>
            </a:extLst>
          </p:cNvPr>
          <p:cNvSpPr/>
          <p:nvPr/>
        </p:nvSpPr>
        <p:spPr>
          <a:xfrm>
            <a:off x="2087208" y="4127847"/>
            <a:ext cx="858787" cy="38057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0B22EA3-5CBA-5982-9E2D-73ED1FB86AE5}"/>
              </a:ext>
            </a:extLst>
          </p:cNvPr>
          <p:cNvCxnSpPr>
            <a:cxnSpLocks/>
          </p:cNvCxnSpPr>
          <p:nvPr/>
        </p:nvCxnSpPr>
        <p:spPr>
          <a:xfrm>
            <a:off x="3698928" y="3426300"/>
            <a:ext cx="36300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28632C79-9B6C-B16E-7925-2816D576A574}"/>
              </a:ext>
            </a:extLst>
          </p:cNvPr>
          <p:cNvSpPr/>
          <p:nvPr/>
        </p:nvSpPr>
        <p:spPr>
          <a:xfrm>
            <a:off x="3915823" y="3064622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Step1: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lang="zh-CN" altLang="en-US" dirty="0"/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BE22EC2B-7162-00D8-2BD4-AD0EF7F12C6A}"/>
              </a:ext>
            </a:extLst>
          </p:cNvPr>
          <p:cNvCxnSpPr>
            <a:cxnSpLocks/>
          </p:cNvCxnSpPr>
          <p:nvPr/>
        </p:nvCxnSpPr>
        <p:spPr>
          <a:xfrm>
            <a:off x="3681243" y="4921006"/>
            <a:ext cx="363209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78AD6EF2-11F1-352B-E58A-DCEEB9E1621D}"/>
              </a:ext>
            </a:extLst>
          </p:cNvPr>
          <p:cNvSpPr/>
          <p:nvPr/>
        </p:nvSpPr>
        <p:spPr>
          <a:xfrm>
            <a:off x="3900207" y="4551674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Step2: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Modify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</a:t>
            </a:r>
            <a:endParaRPr lang="zh-CN" altLang="en-US" dirty="0"/>
          </a:p>
        </p:txBody>
      </p:sp>
      <p:sp>
        <p:nvSpPr>
          <p:cNvPr id="23" name="闪电形 22">
            <a:extLst>
              <a:ext uri="{FF2B5EF4-FFF2-40B4-BE49-F238E27FC236}">
                <a16:creationId xmlns:a16="http://schemas.microsoft.com/office/drawing/2014/main" id="{C5062CFE-3AE4-96D8-DCA8-273005D7FAFB}"/>
              </a:ext>
            </a:extLst>
          </p:cNvPr>
          <p:cNvSpPr/>
          <p:nvPr/>
        </p:nvSpPr>
        <p:spPr>
          <a:xfrm>
            <a:off x="3866081" y="3670160"/>
            <a:ext cx="1189408" cy="735645"/>
          </a:xfrm>
          <a:prstGeom prst="lightningBol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71D6FA-93AA-57BC-E376-7D5AC37B44D9}"/>
              </a:ext>
            </a:extLst>
          </p:cNvPr>
          <p:cNvSpPr/>
          <p:nvPr/>
        </p:nvSpPr>
        <p:spPr>
          <a:xfrm>
            <a:off x="4839567" y="3814520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Crash,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Overwrite…</a:t>
            </a:r>
            <a:endParaRPr lang="zh-CN" altLang="en-US" dirty="0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E3B80733-900C-6AF0-683D-291BA98E892B}"/>
              </a:ext>
            </a:extLst>
          </p:cNvPr>
          <p:cNvSpPr/>
          <p:nvPr/>
        </p:nvSpPr>
        <p:spPr>
          <a:xfrm>
            <a:off x="1557299" y="5673437"/>
            <a:ext cx="6564535" cy="833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May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break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" altLang="zh-CN" sz="2800" i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Atomicity</a:t>
            </a:r>
            <a:r>
              <a:rPr kumimoji="1" lang="zh-CN" altLang="en-US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and</a:t>
            </a:r>
            <a:r>
              <a:rPr kumimoji="1" lang="zh-CN" altLang="en-US" sz="2800" i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2800" i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Isolation</a:t>
            </a:r>
            <a:endParaRPr kumimoji="1" lang="zh-CN" altLang="en-US" sz="2800" i="1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61397076-3D46-8726-25B0-5F944FA8BDFA}"/>
              </a:ext>
            </a:extLst>
          </p:cNvPr>
          <p:cNvSpPr/>
          <p:nvPr/>
        </p:nvSpPr>
        <p:spPr>
          <a:xfrm>
            <a:off x="7545845" y="4417011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BFE9BC0-29C1-4DB5-7EB2-87EF61E93E2E}"/>
              </a:ext>
            </a:extLst>
          </p:cNvPr>
          <p:cNvSpPr/>
          <p:nvPr/>
        </p:nvSpPr>
        <p:spPr>
          <a:xfrm>
            <a:off x="7545845" y="4800976"/>
            <a:ext cx="8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KV1</a:t>
            </a:r>
            <a:endParaRPr lang="zh-CN" altLang="en-US" dirty="0"/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E5CF5355-A43F-5EE6-313A-00CC178D4E9F}"/>
              </a:ext>
            </a:extLst>
          </p:cNvPr>
          <p:cNvSpPr/>
          <p:nvPr/>
        </p:nvSpPr>
        <p:spPr>
          <a:xfrm>
            <a:off x="7545845" y="2839813"/>
            <a:ext cx="872751" cy="1172974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ACA3AFF-8C7A-12A2-F50A-22FA72E7422A}"/>
              </a:ext>
            </a:extLst>
          </p:cNvPr>
          <p:cNvSpPr/>
          <p:nvPr/>
        </p:nvSpPr>
        <p:spPr>
          <a:xfrm>
            <a:off x="7545845" y="3223778"/>
            <a:ext cx="8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KV2</a:t>
            </a:r>
            <a:endParaRPr lang="zh-CN" altLang="en-US" dirty="0"/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819780DD-ECB5-5541-449A-CABE36512152}"/>
              </a:ext>
            </a:extLst>
          </p:cNvPr>
          <p:cNvSpPr/>
          <p:nvPr/>
        </p:nvSpPr>
        <p:spPr>
          <a:xfrm>
            <a:off x="7620592" y="4599296"/>
            <a:ext cx="723039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0DAB355C-E996-7B3B-D1A8-AEC488826CCF}"/>
              </a:ext>
            </a:extLst>
          </p:cNvPr>
          <p:cNvSpPr/>
          <p:nvPr/>
        </p:nvSpPr>
        <p:spPr>
          <a:xfrm>
            <a:off x="7620700" y="3008292"/>
            <a:ext cx="723039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5260D64-6DA7-2637-67B2-5817726AD6A3}"/>
              </a:ext>
            </a:extLst>
          </p:cNvPr>
          <p:cNvSpPr/>
          <p:nvPr/>
        </p:nvSpPr>
        <p:spPr>
          <a:xfrm>
            <a:off x="3791336" y="5008194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atime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ctime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,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childs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4218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1BE7C-3AE4-E57A-2EB1-652B3DAD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5246E-2F71-7E0C-F0CC-47711393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1275881" cy="4963126"/>
          </a:xfrm>
        </p:spPr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~2020,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KV-store</a:t>
            </a:r>
            <a:endParaRPr kumimoji="1" lang="zh-CN" altLang="en-US" dirty="0"/>
          </a:p>
          <a:p>
            <a:pPr lvl="1"/>
            <a:r>
              <a:rPr kumimoji="1" lang="en-US" altLang="zh-CN" dirty="0" err="1"/>
              <a:t>InfiniFS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partition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idea: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parent-attribute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shard</a:t>
            </a:r>
            <a:endParaRPr kumimoji="1"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6EE9223-E2AA-3233-FEC0-C47F3E145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00117"/>
              </p:ext>
            </p:extLst>
          </p:nvPr>
        </p:nvGraphicFramePr>
        <p:xfrm>
          <a:off x="838199" y="5197019"/>
          <a:ext cx="1082211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083">
                  <a:extLst>
                    <a:ext uri="{9D8B030D-6E8A-4147-A177-3AD203B41FA5}">
                      <a16:colId xmlns:a16="http://schemas.microsoft.com/office/drawing/2014/main" val="1548232668"/>
                    </a:ext>
                  </a:extLst>
                </a:gridCol>
                <a:gridCol w="2366592">
                  <a:extLst>
                    <a:ext uri="{9D8B030D-6E8A-4147-A177-3AD203B41FA5}">
                      <a16:colId xmlns:a16="http://schemas.microsoft.com/office/drawing/2014/main" val="2924956531"/>
                    </a:ext>
                  </a:extLst>
                </a:gridCol>
                <a:gridCol w="2157983">
                  <a:extLst>
                    <a:ext uri="{9D8B030D-6E8A-4147-A177-3AD203B41FA5}">
                      <a16:colId xmlns:a16="http://schemas.microsoft.com/office/drawing/2014/main" val="1139780368"/>
                    </a:ext>
                  </a:extLst>
                </a:gridCol>
                <a:gridCol w="1856608">
                  <a:extLst>
                    <a:ext uri="{9D8B030D-6E8A-4147-A177-3AD203B41FA5}">
                      <a16:colId xmlns:a16="http://schemas.microsoft.com/office/drawing/2014/main" val="143421396"/>
                    </a:ext>
                  </a:extLst>
                </a:gridCol>
                <a:gridCol w="1615937">
                  <a:extLst>
                    <a:ext uri="{9D8B030D-6E8A-4147-A177-3AD203B41FA5}">
                      <a16:colId xmlns:a16="http://schemas.microsoft.com/office/drawing/2014/main" val="3959785403"/>
                    </a:ext>
                  </a:extLst>
                </a:gridCol>
                <a:gridCol w="1505916">
                  <a:extLst>
                    <a:ext uri="{9D8B030D-6E8A-4147-A177-3AD203B41FA5}">
                      <a16:colId xmlns:a16="http://schemas.microsoft.com/office/drawing/2014/main" val="837295762"/>
                    </a:ext>
                  </a:extLst>
                </a:gridCol>
              </a:tblGrid>
              <a:tr h="3188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Meta-operation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Opensource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08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Tectonic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dir-inode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ZippyDB</a:t>
                      </a:r>
                      <a:endPara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730736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InfiniFS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Disaggregate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dir-attr</a:t>
                      </a:r>
                      <a:endPara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dir-inode</a:t>
                      </a:r>
                      <a:endPara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2PC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RocksDB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683811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7A188DFA-793E-081C-55C7-9D5AC44C4E94}"/>
              </a:ext>
            </a:extLst>
          </p:cNvPr>
          <p:cNvSpPr/>
          <p:nvPr/>
        </p:nvSpPr>
        <p:spPr>
          <a:xfrm>
            <a:off x="1517768" y="4685713"/>
            <a:ext cx="1997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/Dir1/File1</a:t>
            </a:r>
            <a:endParaRPr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5045F6DB-91DE-9A49-1943-7A985F9E1A08}"/>
              </a:ext>
            </a:extLst>
          </p:cNvPr>
          <p:cNvSpPr/>
          <p:nvPr/>
        </p:nvSpPr>
        <p:spPr>
          <a:xfrm>
            <a:off x="2087208" y="356998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E4728511-543D-8316-DEA0-FAFC0802BB97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2516602" y="3950553"/>
            <a:ext cx="0" cy="17729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9FAAF573-6176-A632-16B3-A798E2D55243}"/>
              </a:ext>
            </a:extLst>
          </p:cNvPr>
          <p:cNvSpPr/>
          <p:nvPr/>
        </p:nvSpPr>
        <p:spPr>
          <a:xfrm>
            <a:off x="2087208" y="2991701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18C3E9B5-A758-B91A-EE8E-C911BDA391F6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>
            <a:off x="2516602" y="3372273"/>
            <a:ext cx="0" cy="19770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B645CB25-DC3F-EA47-86C2-ACDFB4ED4777}"/>
              </a:ext>
            </a:extLst>
          </p:cNvPr>
          <p:cNvSpPr/>
          <p:nvPr/>
        </p:nvSpPr>
        <p:spPr>
          <a:xfrm>
            <a:off x="2087208" y="4127847"/>
            <a:ext cx="858787" cy="38057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ABC65985-43B9-84F8-B999-A9B9FFCCFB0B}"/>
              </a:ext>
            </a:extLst>
          </p:cNvPr>
          <p:cNvSpPr/>
          <p:nvPr/>
        </p:nvSpPr>
        <p:spPr>
          <a:xfrm>
            <a:off x="7960340" y="2935512"/>
            <a:ext cx="2352441" cy="789009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68C3AF8-5F98-9A89-CCB6-4937446D0A92}"/>
              </a:ext>
            </a:extLst>
          </p:cNvPr>
          <p:cNvSpPr/>
          <p:nvPr/>
        </p:nvSpPr>
        <p:spPr>
          <a:xfrm>
            <a:off x="7960340" y="3078191"/>
            <a:ext cx="235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KV1</a:t>
            </a:r>
            <a:endParaRPr lang="zh-CN" altLang="en-US" dirty="0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7168E50B-D321-553E-EB6A-08DB75765D7C}"/>
              </a:ext>
            </a:extLst>
          </p:cNvPr>
          <p:cNvSpPr/>
          <p:nvPr/>
        </p:nvSpPr>
        <p:spPr>
          <a:xfrm>
            <a:off x="8069299" y="2999500"/>
            <a:ext cx="2126605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Dir1-inode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9D98B259-62B1-58EB-7A80-BA1892BB8E43}"/>
              </a:ext>
            </a:extLst>
          </p:cNvPr>
          <p:cNvSpPr/>
          <p:nvPr/>
        </p:nvSpPr>
        <p:spPr>
          <a:xfrm>
            <a:off x="7960340" y="4042574"/>
            <a:ext cx="2352441" cy="789009"/>
          </a:xfrm>
          <a:prstGeom prst="roundRect">
            <a:avLst>
              <a:gd name="adj" fmla="val 90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728D632-D30B-404F-5851-307F01D623AD}"/>
              </a:ext>
            </a:extLst>
          </p:cNvPr>
          <p:cNvSpPr/>
          <p:nvPr/>
        </p:nvSpPr>
        <p:spPr>
          <a:xfrm>
            <a:off x="7960340" y="4185253"/>
            <a:ext cx="235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zh-CN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ctr"/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KV1</a:t>
            </a:r>
            <a:endParaRPr lang="zh-CN" altLang="en-US" dirty="0"/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BA2CB83B-7DD4-65CE-1F5B-56639108041C}"/>
              </a:ext>
            </a:extLst>
          </p:cNvPr>
          <p:cNvSpPr/>
          <p:nvPr/>
        </p:nvSpPr>
        <p:spPr>
          <a:xfrm>
            <a:off x="8069300" y="4106562"/>
            <a:ext cx="1253456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Dir1-attr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3C3455B2-8483-070B-C36A-EE1B11395506}"/>
              </a:ext>
            </a:extLst>
          </p:cNvPr>
          <p:cNvSpPr/>
          <p:nvPr/>
        </p:nvSpPr>
        <p:spPr>
          <a:xfrm>
            <a:off x="9456249" y="4106562"/>
            <a:ext cx="723039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BA4A65CC-CC92-F2D4-A342-04F679B38B0A}"/>
              </a:ext>
            </a:extLst>
          </p:cNvPr>
          <p:cNvCxnSpPr>
            <a:cxnSpLocks/>
          </p:cNvCxnSpPr>
          <p:nvPr/>
        </p:nvCxnSpPr>
        <p:spPr>
          <a:xfrm>
            <a:off x="3760877" y="4226757"/>
            <a:ext cx="36300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AD8BB174-9F5B-3AC8-5852-28226B51BEE3}"/>
              </a:ext>
            </a:extLst>
          </p:cNvPr>
          <p:cNvSpPr/>
          <p:nvPr/>
        </p:nvSpPr>
        <p:spPr>
          <a:xfrm>
            <a:off x="3977772" y="3865079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Step1: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Create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lang="zh-CN" altLang="en-US" dirty="0"/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2E02EA49-7DD2-4D0C-C415-C31A6D5206D7}"/>
              </a:ext>
            </a:extLst>
          </p:cNvPr>
          <p:cNvCxnSpPr>
            <a:cxnSpLocks/>
          </p:cNvCxnSpPr>
          <p:nvPr/>
        </p:nvCxnSpPr>
        <p:spPr>
          <a:xfrm>
            <a:off x="3760877" y="4644953"/>
            <a:ext cx="363209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A59344DC-97F7-CA0C-4464-66807B80AA98}"/>
              </a:ext>
            </a:extLst>
          </p:cNvPr>
          <p:cNvSpPr/>
          <p:nvPr/>
        </p:nvSpPr>
        <p:spPr>
          <a:xfrm>
            <a:off x="3979841" y="4275621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Step2: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Modify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r>
              <a:rPr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attribute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AB87EFB-1520-B484-94A7-3AACCACF20A0}"/>
              </a:ext>
            </a:extLst>
          </p:cNvPr>
          <p:cNvSpPr/>
          <p:nvPr/>
        </p:nvSpPr>
        <p:spPr>
          <a:xfrm>
            <a:off x="3574197" y="3330016"/>
            <a:ext cx="392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Local</a:t>
            </a:r>
            <a:r>
              <a:rPr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Transaction</a:t>
            </a:r>
            <a:endParaRPr lang="zh-CN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484639E4-0147-7DD7-148F-8AF99085359D}"/>
              </a:ext>
            </a:extLst>
          </p:cNvPr>
          <p:cNvSpPr/>
          <p:nvPr/>
        </p:nvSpPr>
        <p:spPr>
          <a:xfrm>
            <a:off x="3574198" y="3320716"/>
            <a:ext cx="3925651" cy="1693585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50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Namespace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/>
              <a:t>Namespace:</a:t>
            </a:r>
          </a:p>
          <a:p>
            <a:pPr lvl="1"/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directory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tree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root</a:t>
            </a:r>
          </a:p>
          <a:p>
            <a:pPr lvl="1"/>
            <a:r>
              <a:rPr kumimoji="1" lang="en-US" altLang="zh-CN" sz="2400" dirty="0"/>
              <a:t>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which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unique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root: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"/"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4215FB30-F16C-42CC-768E-5C5C7315A059}"/>
              </a:ext>
            </a:extLst>
          </p:cNvPr>
          <p:cNvSpPr/>
          <p:nvPr/>
        </p:nvSpPr>
        <p:spPr>
          <a:xfrm>
            <a:off x="2672262" y="5145649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D66C8686-B560-EEB6-3332-2217B90A78C7}"/>
              </a:ext>
            </a:extLst>
          </p:cNvPr>
          <p:cNvSpPr/>
          <p:nvPr/>
        </p:nvSpPr>
        <p:spPr>
          <a:xfrm>
            <a:off x="2672262" y="402946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7CE8A0B-CABE-BE38-6D58-95D4C2D9F91D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3101656" y="4410038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64069820-6057-3451-B181-3D21D397A361}"/>
              </a:ext>
            </a:extLst>
          </p:cNvPr>
          <p:cNvSpPr/>
          <p:nvPr/>
        </p:nvSpPr>
        <p:spPr>
          <a:xfrm>
            <a:off x="3266997" y="316692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60FC56B-9A08-A543-2E83-ADD404E2F3E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101656" y="3547492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60FB48-AADD-B6C5-4127-F37CE6D65BAB}"/>
              </a:ext>
            </a:extLst>
          </p:cNvPr>
          <p:cNvSpPr/>
          <p:nvPr/>
        </p:nvSpPr>
        <p:spPr>
          <a:xfrm>
            <a:off x="3738547" y="402946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2CBCB534-AB72-39BE-79AA-77BA1258EC33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960443" y="3547492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719B65D7-ACAC-ACC7-3110-776BC15D446F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4167940" y="4410038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2DDA9E98-69A9-80E7-246D-CF87D84B4CE5}"/>
              </a:ext>
            </a:extLst>
          </p:cNvPr>
          <p:cNvCxnSpPr>
            <a:cxnSpLocks/>
            <a:stCxn id="25" idx="3"/>
            <a:endCxn id="37" idx="0"/>
          </p:cNvCxnSpPr>
          <p:nvPr/>
        </p:nvCxnSpPr>
        <p:spPr>
          <a:xfrm>
            <a:off x="4597334" y="4219752"/>
            <a:ext cx="625802" cy="36285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0859F3F8-9C79-10F1-8E8F-23ED56668934}"/>
              </a:ext>
            </a:extLst>
          </p:cNvPr>
          <p:cNvSpPr/>
          <p:nvPr/>
        </p:nvSpPr>
        <p:spPr>
          <a:xfrm>
            <a:off x="4597334" y="4582610"/>
            <a:ext cx="1251604" cy="3805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SymLink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EAF57A6A-935C-C4B6-7A4D-C684FEF7D365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4597333" y="4963182"/>
            <a:ext cx="625803" cy="38469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1D681FD2-B7F8-CCAA-6E48-17FF540A229D}"/>
              </a:ext>
            </a:extLst>
          </p:cNvPr>
          <p:cNvSpPr/>
          <p:nvPr/>
        </p:nvSpPr>
        <p:spPr>
          <a:xfrm>
            <a:off x="1777801" y="4587557"/>
            <a:ext cx="903415" cy="380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Link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ABC6C7C4-0A4F-594A-82BF-B69E6554BD0A}"/>
              </a:ext>
            </a:extLst>
          </p:cNvPr>
          <p:cNvCxnSpPr>
            <a:cxnSpLocks/>
            <a:stCxn id="47" idx="2"/>
            <a:endCxn id="9" idx="1"/>
          </p:cNvCxnSpPr>
          <p:nvPr/>
        </p:nvCxnSpPr>
        <p:spPr>
          <a:xfrm>
            <a:off x="2229509" y="4968129"/>
            <a:ext cx="442753" cy="36780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B077E996-2B0E-8F75-2217-51F7CD425A05}"/>
              </a:ext>
            </a:extLst>
          </p:cNvPr>
          <p:cNvCxnSpPr>
            <a:cxnSpLocks/>
            <a:stCxn id="10" idx="1"/>
            <a:endCxn id="47" idx="0"/>
          </p:cNvCxnSpPr>
          <p:nvPr/>
        </p:nvCxnSpPr>
        <p:spPr>
          <a:xfrm flipH="1">
            <a:off x="2229509" y="4219752"/>
            <a:ext cx="442753" cy="367805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26A5F70A-2E54-619E-65F1-9B74C85888BB}"/>
              </a:ext>
            </a:extLst>
          </p:cNvPr>
          <p:cNvSpPr/>
          <p:nvPr/>
        </p:nvSpPr>
        <p:spPr>
          <a:xfrm rot="1132801">
            <a:off x="4604537" y="4886329"/>
            <a:ext cx="8178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D6F28A54-AE6E-2989-3250-D14453CE2301}"/>
              </a:ext>
            </a:extLst>
          </p:cNvPr>
          <p:cNvSpPr/>
          <p:nvPr/>
        </p:nvSpPr>
        <p:spPr>
          <a:xfrm>
            <a:off x="2672263" y="5528645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20DD7D31-B172-28DB-CC53-7C221CE3395A}"/>
              </a:ext>
            </a:extLst>
          </p:cNvPr>
          <p:cNvSpPr/>
          <p:nvPr/>
        </p:nvSpPr>
        <p:spPr>
          <a:xfrm>
            <a:off x="3719454" y="5146969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B30D2E43-D503-F56B-FB76-831683794480}"/>
              </a:ext>
            </a:extLst>
          </p:cNvPr>
          <p:cNvSpPr/>
          <p:nvPr/>
        </p:nvSpPr>
        <p:spPr>
          <a:xfrm>
            <a:off x="3719455" y="5529965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799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1BE7C-3AE4-E57A-2EB1-652B3DAD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5246E-2F71-7E0C-F0CC-47711393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1275881" cy="4963126"/>
          </a:xfrm>
        </p:spPr>
        <p:txBody>
          <a:bodyPr/>
          <a:lstStyle/>
          <a:p>
            <a:r>
              <a:rPr kumimoji="1" lang="en-US" altLang="zh-CN" dirty="0"/>
              <a:t>Rethink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architecture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hardware</a:t>
            </a:r>
          </a:p>
          <a:p>
            <a:r>
              <a:rPr kumimoji="1" lang="en-US" altLang="zh-CN" dirty="0"/>
              <a:t>Paper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sharing: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InfiniFS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90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Namespace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/>
              <a:t>Namespace:</a:t>
            </a:r>
          </a:p>
          <a:p>
            <a:pPr lvl="1"/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directory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tree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root</a:t>
            </a:r>
          </a:p>
          <a:p>
            <a:pPr lvl="1"/>
            <a:r>
              <a:rPr kumimoji="1" lang="en-US" altLang="zh-CN" sz="2400" dirty="0"/>
              <a:t>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which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unique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root: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"/"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D66C8686-B560-EEB6-3332-2217B90A78C7}"/>
              </a:ext>
            </a:extLst>
          </p:cNvPr>
          <p:cNvSpPr/>
          <p:nvPr/>
        </p:nvSpPr>
        <p:spPr>
          <a:xfrm>
            <a:off x="2672262" y="402946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7CE8A0B-CABE-BE38-6D58-95D4C2D9F9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101656" y="4410038"/>
            <a:ext cx="0" cy="73561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64069820-6057-3451-B181-3D21D397A361}"/>
              </a:ext>
            </a:extLst>
          </p:cNvPr>
          <p:cNvSpPr/>
          <p:nvPr/>
        </p:nvSpPr>
        <p:spPr>
          <a:xfrm>
            <a:off x="3266997" y="3166920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60FC56B-9A08-A543-2E83-ADD404E2F3E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101656" y="3547492"/>
            <a:ext cx="346722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60FB48-AADD-B6C5-4127-F37CE6D65BAB}"/>
              </a:ext>
            </a:extLst>
          </p:cNvPr>
          <p:cNvSpPr/>
          <p:nvPr/>
        </p:nvSpPr>
        <p:spPr>
          <a:xfrm>
            <a:off x="3738547" y="402946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2CBCB534-AB72-39BE-79AA-77BA1258EC33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960443" y="3547492"/>
            <a:ext cx="207498" cy="48197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719B65D7-ACAC-ACC7-3110-776BC15D446F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4167940" y="4410038"/>
            <a:ext cx="1" cy="7475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2DDA9E98-69A9-80E7-246D-CF87D84B4CE5}"/>
              </a:ext>
            </a:extLst>
          </p:cNvPr>
          <p:cNvCxnSpPr>
            <a:cxnSpLocks/>
            <a:stCxn id="25" idx="3"/>
            <a:endCxn id="37" idx="0"/>
          </p:cNvCxnSpPr>
          <p:nvPr/>
        </p:nvCxnSpPr>
        <p:spPr>
          <a:xfrm>
            <a:off x="4597334" y="4219752"/>
            <a:ext cx="625802" cy="36285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0859F3F8-9C79-10F1-8E8F-23ED56668934}"/>
              </a:ext>
            </a:extLst>
          </p:cNvPr>
          <p:cNvSpPr/>
          <p:nvPr/>
        </p:nvSpPr>
        <p:spPr>
          <a:xfrm>
            <a:off x="4597334" y="4582610"/>
            <a:ext cx="1251604" cy="3805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SymLink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EAF57A6A-935C-C4B6-7A4D-C684FEF7D365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4597333" y="4963182"/>
            <a:ext cx="625803" cy="38469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1D681FD2-B7F8-CCAA-6E48-17FF540A229D}"/>
              </a:ext>
            </a:extLst>
          </p:cNvPr>
          <p:cNvSpPr/>
          <p:nvPr/>
        </p:nvSpPr>
        <p:spPr>
          <a:xfrm>
            <a:off x="1777801" y="4587557"/>
            <a:ext cx="903415" cy="380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Link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ABC6C7C4-0A4F-594A-82BF-B69E6554BD0A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2229509" y="4968129"/>
            <a:ext cx="442753" cy="36780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B077E996-2B0E-8F75-2217-51F7CD425A05}"/>
              </a:ext>
            </a:extLst>
          </p:cNvPr>
          <p:cNvCxnSpPr>
            <a:cxnSpLocks/>
            <a:stCxn id="10" idx="1"/>
            <a:endCxn id="47" idx="0"/>
          </p:cNvCxnSpPr>
          <p:nvPr/>
        </p:nvCxnSpPr>
        <p:spPr>
          <a:xfrm flipH="1">
            <a:off x="2229509" y="4219752"/>
            <a:ext cx="442753" cy="367805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26A5F70A-2E54-619E-65F1-9B74C85888BB}"/>
              </a:ext>
            </a:extLst>
          </p:cNvPr>
          <p:cNvSpPr/>
          <p:nvPr/>
        </p:nvSpPr>
        <p:spPr>
          <a:xfrm rot="1132801">
            <a:off x="4604537" y="4886329"/>
            <a:ext cx="8178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3CF60F62-CADB-22F9-0C6A-4E2787B2E107}"/>
              </a:ext>
            </a:extLst>
          </p:cNvPr>
          <p:cNvSpPr/>
          <p:nvPr/>
        </p:nvSpPr>
        <p:spPr>
          <a:xfrm>
            <a:off x="7303719" y="4023035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5" name="圆角矩形 64">
            <a:extLst>
              <a:ext uri="{FF2B5EF4-FFF2-40B4-BE49-F238E27FC236}">
                <a16:creationId xmlns:a16="http://schemas.microsoft.com/office/drawing/2014/main" id="{C9221FC0-E9B2-E3E7-758E-D18C77EE2A08}"/>
              </a:ext>
            </a:extLst>
          </p:cNvPr>
          <p:cNvSpPr/>
          <p:nvPr/>
        </p:nvSpPr>
        <p:spPr>
          <a:xfrm>
            <a:off x="7303718" y="3355738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6C1DEBE3-1CB1-C59B-1E57-D316510074A0}"/>
              </a:ext>
            </a:extLst>
          </p:cNvPr>
          <p:cNvCxnSpPr>
            <a:cxnSpLocks/>
            <a:stCxn id="65" idx="2"/>
            <a:endCxn id="64" idx="0"/>
          </p:cNvCxnSpPr>
          <p:nvPr/>
        </p:nvCxnSpPr>
        <p:spPr>
          <a:xfrm>
            <a:off x="7733112" y="3736310"/>
            <a:ext cx="1" cy="286725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圆角矩形 66">
            <a:extLst>
              <a:ext uri="{FF2B5EF4-FFF2-40B4-BE49-F238E27FC236}">
                <a16:creationId xmlns:a16="http://schemas.microsoft.com/office/drawing/2014/main" id="{E6C09879-1199-F97A-25D5-2EE049C67584}"/>
              </a:ext>
            </a:extLst>
          </p:cNvPr>
          <p:cNvSpPr/>
          <p:nvPr/>
        </p:nvSpPr>
        <p:spPr>
          <a:xfrm>
            <a:off x="7303719" y="4738456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A80C8233-119A-98EC-31EA-BB998BEA235A}"/>
              </a:ext>
            </a:extLst>
          </p:cNvPr>
          <p:cNvCxnSpPr>
            <a:cxnSpLocks/>
            <a:stCxn id="64" idx="2"/>
            <a:endCxn id="67" idx="0"/>
          </p:cNvCxnSpPr>
          <p:nvPr/>
        </p:nvCxnSpPr>
        <p:spPr>
          <a:xfrm>
            <a:off x="7733113" y="4403607"/>
            <a:ext cx="0" cy="3348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圆角矩形 73">
            <a:extLst>
              <a:ext uri="{FF2B5EF4-FFF2-40B4-BE49-F238E27FC236}">
                <a16:creationId xmlns:a16="http://schemas.microsoft.com/office/drawing/2014/main" id="{381A27A6-CC29-121D-18FB-3FF0C8B10FE3}"/>
              </a:ext>
            </a:extLst>
          </p:cNvPr>
          <p:cNvSpPr/>
          <p:nvPr/>
        </p:nvSpPr>
        <p:spPr>
          <a:xfrm>
            <a:off x="8573504" y="4340788"/>
            <a:ext cx="858787" cy="3805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Dir3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57A1DA23-9A3A-856D-1008-316D905FF3C6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8162506" y="4721360"/>
            <a:ext cx="597655" cy="20738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DE97C070-CD46-847D-33B4-AAF8EB663D8F}"/>
              </a:ext>
            </a:extLst>
          </p:cNvPr>
          <p:cNvCxnSpPr>
            <a:cxnSpLocks/>
            <a:endCxn id="64" idx="3"/>
          </p:cNvCxnSpPr>
          <p:nvPr/>
        </p:nvCxnSpPr>
        <p:spPr>
          <a:xfrm flipH="1" flipV="1">
            <a:off x="8162506" y="4213321"/>
            <a:ext cx="549278" cy="12746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F45F97AD-5BA5-9848-DD67-3FBC55F35F47}"/>
              </a:ext>
            </a:extLst>
          </p:cNvPr>
          <p:cNvSpPr/>
          <p:nvPr/>
        </p:nvSpPr>
        <p:spPr>
          <a:xfrm>
            <a:off x="8601876" y="3607536"/>
            <a:ext cx="858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</a:t>
            </a:r>
            <a:endParaRPr lang="zh-CN" altLang="en-US" sz="4800" dirty="0">
              <a:solidFill>
                <a:srgbClr val="C0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BC43899C-00ED-ACD8-4548-9381EA3A76F2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7733112" y="5119028"/>
            <a:ext cx="1" cy="33484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8F6B5783-2DDE-21C1-7491-8EA194B13587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9002898" y="4721360"/>
            <a:ext cx="0" cy="24182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8573D94D-1D5B-7386-A655-E91937147130}"/>
              </a:ext>
            </a:extLst>
          </p:cNvPr>
          <p:cNvSpPr/>
          <p:nvPr/>
        </p:nvSpPr>
        <p:spPr>
          <a:xfrm>
            <a:off x="2672262" y="5145649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355BCAB0-A37E-25E6-73D2-4E304D99C012}"/>
              </a:ext>
            </a:extLst>
          </p:cNvPr>
          <p:cNvSpPr/>
          <p:nvPr/>
        </p:nvSpPr>
        <p:spPr>
          <a:xfrm>
            <a:off x="2672263" y="5528645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AF2C78BC-3861-BEBF-0FCB-DC70B558A4CA}"/>
              </a:ext>
            </a:extLst>
          </p:cNvPr>
          <p:cNvSpPr/>
          <p:nvPr/>
        </p:nvSpPr>
        <p:spPr>
          <a:xfrm>
            <a:off x="3719454" y="5146969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A67D1DAA-2C21-BAE9-DA47-F1CE5EBF4905}"/>
              </a:ext>
            </a:extLst>
          </p:cNvPr>
          <p:cNvSpPr/>
          <p:nvPr/>
        </p:nvSpPr>
        <p:spPr>
          <a:xfrm>
            <a:off x="3719455" y="5529965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4CAC1767-0468-93AA-53CD-CEDA6A48F243}"/>
              </a:ext>
            </a:extLst>
          </p:cNvPr>
          <p:cNvSpPr/>
          <p:nvPr/>
        </p:nvSpPr>
        <p:spPr>
          <a:xfrm>
            <a:off x="7295264" y="5441713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File1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E9C85CAF-6E91-8096-DF89-5C294223E1BC}"/>
              </a:ext>
            </a:extLst>
          </p:cNvPr>
          <p:cNvSpPr/>
          <p:nvPr/>
        </p:nvSpPr>
        <p:spPr>
          <a:xfrm>
            <a:off x="7295265" y="5824709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FB8CDCFC-5046-5356-36D6-AF6F2BEBEE34}"/>
              </a:ext>
            </a:extLst>
          </p:cNvPr>
          <p:cNvSpPr/>
          <p:nvPr/>
        </p:nvSpPr>
        <p:spPr>
          <a:xfrm>
            <a:off x="8573504" y="4980782"/>
            <a:ext cx="858787" cy="3805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File2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0A2DF395-F083-0696-7F0C-5325A211CD88}"/>
              </a:ext>
            </a:extLst>
          </p:cNvPr>
          <p:cNvSpPr/>
          <p:nvPr/>
        </p:nvSpPr>
        <p:spPr>
          <a:xfrm>
            <a:off x="8573505" y="5363778"/>
            <a:ext cx="858786" cy="38057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data</a:t>
            </a:r>
            <a:endParaRPr kumimoji="1" lang="zh-CN" altLang="en-US" sz="20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05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B8206-2F5D-422B-0E7D-EBA3B5B0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What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is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File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System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Metadata</a:t>
            </a:r>
            <a:r>
              <a:rPr lang="zh-CN" altLang="en-US" sz="5400" dirty="0">
                <a:latin typeface="PingFang SC" panose="020B0400000000000000" pitchFamily="34" charset="-122"/>
                <a:ea typeface="PingFang SC" panose="020B0400000000000000" pitchFamily="34" charset="-122"/>
              </a:rPr>
              <a:t>？</a:t>
            </a:r>
            <a:endParaRPr kumimoji="1" lang="zh-CN" altLang="en-US" sz="5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83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14BA2-BE1A-8309-D1AF-555591C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AC935-F478-FCDA-4196-F53BDCBE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What is metadata?</a:t>
            </a:r>
          </a:p>
          <a:p>
            <a:r>
              <a:rPr kumimoji="1" lang="en-US" altLang="zh-CN" dirty="0"/>
              <a:t>Meta-X: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</a:p>
          <a:p>
            <a:pPr lvl="1"/>
            <a:r>
              <a:rPr kumimoji="1" lang="en-US" altLang="zh-CN" dirty="0"/>
              <a:t>Meta-physics: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</a:p>
          <a:p>
            <a:pPr lvl="1"/>
            <a:r>
              <a:rPr kumimoji="1" lang="en-US" altLang="zh-CN" dirty="0"/>
              <a:t>Meta-model: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84765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基于Ring-allreduce的分布式深度学习训练性能优化-李诚 - 副本.pptx" id="{ACEE6617-8D80-4CE8-96FA-327C1C643FE8}" vid="{37DA687B-0B2A-4606-8A8F-8E2BFB565B0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ADSL实验室模板(李诚老师提供)</Template>
  <TotalTime>20208</TotalTime>
  <Words>2680</Words>
  <Application>Microsoft Macintosh PowerPoint</Application>
  <PresentationFormat>宽屏</PresentationFormat>
  <Paragraphs>998</Paragraphs>
  <Slides>60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8" baseType="lpstr">
      <vt:lpstr>等线</vt:lpstr>
      <vt:lpstr>微软雅黑</vt:lpstr>
      <vt:lpstr>PingFang SC</vt:lpstr>
      <vt:lpstr>Arial</vt:lpstr>
      <vt:lpstr>Calibri</vt:lpstr>
      <vt:lpstr>Gill Sans MT</vt:lpstr>
      <vt:lpstr>Times New Roman</vt:lpstr>
      <vt:lpstr>Office 主题</vt:lpstr>
      <vt:lpstr>Scaling Metadata of Distributed File System</vt:lpstr>
      <vt:lpstr>What we talk about when we talk about File System?</vt:lpstr>
      <vt:lpstr>File System</vt:lpstr>
      <vt:lpstr>File System Standard</vt:lpstr>
      <vt:lpstr>File System Standard</vt:lpstr>
      <vt:lpstr>File System Namespace</vt:lpstr>
      <vt:lpstr>File System Namespace</vt:lpstr>
      <vt:lpstr>What is File System Metadata？</vt:lpstr>
      <vt:lpstr>File System Metadata</vt:lpstr>
      <vt:lpstr>File System Metadata</vt:lpstr>
      <vt:lpstr>How File System access Metadata？</vt:lpstr>
      <vt:lpstr>File System Hierarchy</vt:lpstr>
      <vt:lpstr>File System Hierarchy</vt:lpstr>
      <vt:lpstr>File System Hierarchy</vt:lpstr>
      <vt:lpstr>File System Hierarchy</vt:lpstr>
      <vt:lpstr>Why File Systems are always evolving?</vt:lpstr>
      <vt:lpstr>Evolution: Hardware</vt:lpstr>
      <vt:lpstr>Evolution: Scenario</vt:lpstr>
      <vt:lpstr>Evolution: Scalability</vt:lpstr>
      <vt:lpstr>Evolution: Scalability</vt:lpstr>
      <vt:lpstr>How to scale metadata?</vt:lpstr>
      <vt:lpstr>Scale Metadata</vt:lpstr>
      <vt:lpstr>Scale Metadata: Coupled</vt:lpstr>
      <vt:lpstr>Scale Metadata: Coupled</vt:lpstr>
      <vt:lpstr>Scale FS: Decouple Metadata</vt:lpstr>
      <vt:lpstr>Scale FS: Decouple Metadata</vt:lpstr>
      <vt:lpstr>Scale FS: Decouple Metadata</vt:lpstr>
      <vt:lpstr>Scale FS: Decouple Metadata</vt:lpstr>
      <vt:lpstr>Scale FS: Decouple Metadata</vt:lpstr>
      <vt:lpstr>New FS Semantic</vt:lpstr>
      <vt:lpstr>New FS Semantic</vt:lpstr>
      <vt:lpstr>Decouple Metadata: Limitation</vt:lpstr>
      <vt:lpstr>Scale FS: Partition Metadata</vt:lpstr>
      <vt:lpstr>Challenge: How to partition?</vt:lpstr>
      <vt:lpstr>No Partition, Only Backup</vt:lpstr>
      <vt:lpstr>Partition: Hash</vt:lpstr>
      <vt:lpstr>Partition: Hash</vt:lpstr>
      <vt:lpstr>Limitation: Hash</vt:lpstr>
      <vt:lpstr>Limitation: Hash</vt:lpstr>
      <vt:lpstr>Limitation: Hash</vt:lpstr>
      <vt:lpstr>Partition: Static Subtree</vt:lpstr>
      <vt:lpstr>Partition: Dynamic Subtree</vt:lpstr>
      <vt:lpstr>Partition: Dynamic Subtree</vt:lpstr>
      <vt:lpstr>Partition: Dynamic Subtree</vt:lpstr>
      <vt:lpstr>Partition: Dynamic Subtree</vt:lpstr>
      <vt:lpstr>Partition: Dynamic Subtree</vt:lpstr>
      <vt:lpstr>Limitation: Subtree</vt:lpstr>
      <vt:lpstr>Partition Metadata</vt:lpstr>
      <vt:lpstr>Partition Metadata</vt:lpstr>
      <vt:lpstr>Scale FS: Disaggregate Metadata</vt:lpstr>
      <vt:lpstr>Store Metadata in …</vt:lpstr>
      <vt:lpstr>Store Metadata in …</vt:lpstr>
      <vt:lpstr>Store Metadata in DDBS</vt:lpstr>
      <vt:lpstr>Store Metadata in DDBS</vt:lpstr>
      <vt:lpstr>Store Metadata in DDBS</vt:lpstr>
      <vt:lpstr>Store Metadata in KV-store</vt:lpstr>
      <vt:lpstr>Store Metadata in KV-store</vt:lpstr>
      <vt:lpstr>Store Metadata in KV-store</vt:lpstr>
      <vt:lpstr>Store Metadata in KV-store</vt:lpstr>
      <vt:lpstr>Next Reading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ll</dc:creator>
  <cp:lastModifiedBy>Microsoft Office User</cp:lastModifiedBy>
  <cp:revision>584</cp:revision>
  <dcterms:created xsi:type="dcterms:W3CDTF">2019-12-04T06:28:33Z</dcterms:created>
  <dcterms:modified xsi:type="dcterms:W3CDTF">2022-07-07T01:57:55Z</dcterms:modified>
</cp:coreProperties>
</file>