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83" r:id="rId2"/>
    <p:sldId id="676" r:id="rId3"/>
    <p:sldId id="680" r:id="rId4"/>
    <p:sldId id="681" r:id="rId5"/>
    <p:sldId id="677" r:id="rId6"/>
    <p:sldId id="682" r:id="rId7"/>
    <p:sldId id="683" r:id="rId8"/>
    <p:sldId id="684" r:id="rId9"/>
    <p:sldId id="685" r:id="rId10"/>
    <p:sldId id="686" r:id="rId11"/>
    <p:sldId id="687" r:id="rId12"/>
    <p:sldId id="688" r:id="rId13"/>
    <p:sldId id="689" r:id="rId14"/>
    <p:sldId id="690" r:id="rId15"/>
    <p:sldId id="691" r:id="rId16"/>
  </p:sldIdLst>
  <p:sldSz cx="12192000" cy="6858000"/>
  <p:notesSz cx="9925050" cy="679767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曹将" initials="曹将" lastIdx="3" clrIdx="0">
    <p:extLst>
      <p:ext uri="{19B8F6BF-5375-455C-9EA6-DF929625EA0E}">
        <p15:presenceInfo xmlns:p15="http://schemas.microsoft.com/office/powerpoint/2012/main" userId="c4ed7d33dd594ec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3795"/>
    <a:srgbClr val="0066FF"/>
    <a:srgbClr val="70AD47"/>
    <a:srgbClr val="99FF99"/>
    <a:srgbClr val="CC99FF"/>
    <a:srgbClr val="A38ACB"/>
    <a:srgbClr val="9FBFE5"/>
    <a:srgbClr val="F6AD8E"/>
    <a:srgbClr val="98BCE4"/>
    <a:srgbClr val="FFD8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8" autoAdjust="0"/>
    <p:restoredTop sz="84514" autoAdjust="0"/>
  </p:normalViewPr>
  <p:slideViewPr>
    <p:cSldViewPr snapToGrid="0" showGuides="1">
      <p:cViewPr varScale="1">
        <p:scale>
          <a:sx n="58" d="100"/>
          <a:sy n="58" d="100"/>
        </p:scale>
        <p:origin x="952" y="44"/>
      </p:cViewPr>
      <p:guideLst>
        <p:guide orient="horz" pos="2387"/>
        <p:guide pos="38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86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937" cy="3403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620796" y="0"/>
            <a:ext cx="4301937" cy="3403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62300-1FE7-4FAC-83B0-D7A4CADAEAA1}" type="datetimeFigureOut">
              <a:rPr lang="en-US" smtClean="0"/>
              <a:t>2/29/2020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457357"/>
            <a:ext cx="4301937" cy="3403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620796" y="6457357"/>
            <a:ext cx="4301937" cy="3403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4D52A-61AB-4812-969F-BE0056F03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28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621899" y="0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990F5-43F9-40AD-9E69-A5743A253161}" type="datetimeFigureOut">
              <a:rPr lang="zh-CN" altLang="en-US" smtClean="0"/>
              <a:t>2020/2/29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922588" y="849313"/>
            <a:ext cx="4079875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92506" y="3271382"/>
            <a:ext cx="7940040" cy="2676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6456613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621899" y="6456613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0FDD1-5445-47D8-99AF-E17C10F84B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6828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8541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5417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FFB87-3AC0-48D1-AF6F-EA323C117469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7769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1188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aseline="0">
                <a:latin typeface="Gill Sans MT" panose="020B0502020104020203" pitchFamily="34" charset="0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aseline="0">
                <a:latin typeface="Gill Sans MT" panose="020B05020201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576C-B619-41D9-8C99-356DC0568220}" type="datetime1">
              <a:rPr lang="en-US" altLang="zh-CN" smtClean="0"/>
              <a:t>2/29/2020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4704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57C2ADC-17B7-4D85-9CD4-DF1B54FC7FA7}" type="datetime1">
              <a:rPr lang="en-US" altLang="zh-CN" smtClean="0"/>
              <a:t>2/29/2020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5588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2231E28-7D41-4BE9-B9AD-D789F1ED2AC5}" type="datetime1">
              <a:rPr lang="en-US" altLang="zh-CN" smtClean="0"/>
              <a:t>2/29/2020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1715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88797"/>
            <a:ext cx="10515600" cy="688515"/>
          </a:xfrm>
        </p:spPr>
        <p:txBody>
          <a:bodyPr/>
          <a:lstStyle>
            <a:lvl1pPr>
              <a:defRPr sz="4800" baseline="0">
                <a:latin typeface="Gill Sans MT" panose="020B0502020104020203" pitchFamily="34" charset="0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13837"/>
            <a:ext cx="10515600" cy="4963126"/>
          </a:xfrm>
        </p:spPr>
        <p:txBody>
          <a:bodyPr>
            <a:normAutofit/>
          </a:bodyPr>
          <a:lstStyle>
            <a:lvl1pPr>
              <a:defRPr sz="3200" baseline="0">
                <a:latin typeface="Gill Sans MT" panose="020B0502020104020203" pitchFamily="34" charset="0"/>
              </a:defRPr>
            </a:lvl1pPr>
            <a:lvl2pPr marL="685800" indent="-228600">
              <a:buFont typeface="Gill Sans MT" panose="020B0502020104020203" pitchFamily="34" charset="0"/>
              <a:buChar char="-"/>
              <a:defRPr sz="2800" baseline="0">
                <a:latin typeface="Gill Sans MT" panose="020B0502020104020203" pitchFamily="34" charset="0"/>
              </a:defRPr>
            </a:lvl2pPr>
            <a:lvl3pPr>
              <a:defRPr sz="2400" baseline="0">
                <a:latin typeface="Gill Sans MT" panose="020B0502020104020203" pitchFamily="34" charset="0"/>
              </a:defRPr>
            </a:lvl3pPr>
            <a:lvl4pPr>
              <a:defRPr sz="2000" baseline="0">
                <a:latin typeface="Gill Sans MT" panose="020B0502020104020203" pitchFamily="34" charset="0"/>
              </a:defRPr>
            </a:lvl4pPr>
            <a:lvl5pPr>
              <a:defRPr sz="2000" baseline="0">
                <a:latin typeface="Gill Sans MT" panose="020B0502020104020203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77298FDA-7C6F-4B29-BA8C-CC1791861FCE}" type="datetime1">
              <a:rPr lang="en-US" altLang="zh-CN" smtClean="0"/>
              <a:t>2/29/2020</a:t>
            </a:fld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233" y="568185"/>
            <a:ext cx="3148460" cy="547123"/>
          </a:xfrm>
          <a:prstGeom prst="rect">
            <a:avLst/>
          </a:prstGeom>
        </p:spPr>
      </p:pic>
      <p:sp>
        <p:nvSpPr>
          <p:cNvPr id="4" name="矩形 3"/>
          <p:cNvSpPr/>
          <p:nvPr userDrawn="1"/>
        </p:nvSpPr>
        <p:spPr>
          <a:xfrm flipV="1">
            <a:off x="838200" y="1064806"/>
            <a:ext cx="8153400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543795"/>
              </a:gs>
            </a:gsLst>
            <a:lin ang="6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日期占位符 3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A8DAD5-080E-4F4B-BDCA-510E78FA5A31}" type="slidenum">
              <a:rPr lang="en-US" altLang="zh-CN" smtClean="0"/>
              <a:pPr algn="r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50046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E63A-4649-497A-B0D3-F33E0CE0DB53}" type="datetime1">
              <a:rPr lang="en-US" altLang="zh-CN" smtClean="0"/>
              <a:t>2/29/2020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  <p:sp>
        <p:nvSpPr>
          <p:cNvPr id="6" name="日期占位符 3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A8DAD5-080E-4F4B-BDCA-510E78FA5A31}" type="slidenum">
              <a:rPr lang="en-US" altLang="zh-CN" smtClean="0"/>
              <a:pPr algn="r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710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5800"/>
          </a:xfrm>
        </p:spPr>
        <p:txBody>
          <a:bodyPr/>
          <a:lstStyle>
            <a:lvl1pPr>
              <a:defRPr>
                <a:latin typeface="Gill Sans MT" panose="020B0502020104020203" pitchFamily="34" charset="0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216152"/>
            <a:ext cx="5181600" cy="4965192"/>
          </a:xfrm>
        </p:spPr>
        <p:txBody>
          <a:bodyPr/>
          <a:lstStyle>
            <a:lvl1pPr>
              <a:defRPr baseline="0">
                <a:latin typeface="Gill Sans MT" panose="020B0502020104020203" pitchFamily="34" charset="0"/>
              </a:defRPr>
            </a:lvl1pPr>
            <a:lvl2pPr>
              <a:defRPr baseline="0">
                <a:latin typeface="Gill Sans MT" panose="020B0502020104020203" pitchFamily="34" charset="0"/>
              </a:defRPr>
            </a:lvl2pPr>
            <a:lvl3pPr>
              <a:defRPr baseline="0">
                <a:latin typeface="Gill Sans MT" panose="020B0502020104020203" pitchFamily="34" charset="0"/>
              </a:defRPr>
            </a:lvl3pPr>
            <a:lvl4pPr>
              <a:defRPr baseline="0">
                <a:latin typeface="Gill Sans MT" panose="020B0502020104020203" pitchFamily="34" charset="0"/>
              </a:defRPr>
            </a:lvl4pPr>
            <a:lvl5pPr>
              <a:defRPr baseline="0">
                <a:latin typeface="Gill Sans MT" panose="020B0502020104020203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216152"/>
            <a:ext cx="5181600" cy="4965192"/>
          </a:xfr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  <a:lvl2pPr>
              <a:defRPr>
                <a:latin typeface="Gill Sans MT" panose="020B0502020104020203" pitchFamily="34" charset="0"/>
              </a:defRPr>
            </a:lvl2pPr>
            <a:lvl3pPr>
              <a:defRPr>
                <a:latin typeface="Gill Sans MT" panose="020B0502020104020203" pitchFamily="34" charset="0"/>
              </a:defRPr>
            </a:lvl3pPr>
            <a:lvl4pPr>
              <a:defRPr>
                <a:latin typeface="Gill Sans MT" panose="020B0502020104020203" pitchFamily="34" charset="0"/>
              </a:defRPr>
            </a:lvl4pPr>
            <a:lvl5pPr>
              <a:defRPr>
                <a:latin typeface="Gill Sans MT" panose="020B0502020104020203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C0BF-F043-4D96-A855-23C38F2BA80D}" type="datetime1">
              <a:rPr lang="en-US" altLang="zh-CN" smtClean="0"/>
              <a:t>2/29/2020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233" y="568185"/>
            <a:ext cx="3148460" cy="547123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 flipV="1">
            <a:off x="838200" y="1064806"/>
            <a:ext cx="8153400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543795"/>
              </a:gs>
            </a:gsLst>
            <a:lin ang="6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日期占位符 3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A8DAD5-080E-4F4B-BDCA-510E78FA5A31}" type="slidenum">
              <a:rPr lang="en-US" altLang="zh-CN" smtClean="0"/>
              <a:pPr algn="r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79095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685800"/>
          </a:xfr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216152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145691"/>
            <a:ext cx="5157787" cy="40439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216152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145691"/>
            <a:ext cx="5183188" cy="40439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9691D-01CA-4E72-B3C1-91120A5DE744}" type="datetime1">
              <a:rPr lang="en-US" altLang="zh-CN" smtClean="0"/>
              <a:t>2/29/2020</a:t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233" y="568185"/>
            <a:ext cx="3148460" cy="547123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 flipV="1">
            <a:off x="838200" y="1064806"/>
            <a:ext cx="8153400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543795"/>
              </a:gs>
            </a:gsLst>
            <a:lin ang="6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日期占位符 3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A8DAD5-080E-4F4B-BDCA-510E78FA5A31}" type="slidenum">
              <a:rPr lang="en-US" altLang="zh-CN" smtClean="0"/>
              <a:pPr algn="r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4985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5F58603-904A-4625-8FFC-DF7D14ECF13D}" type="datetime1">
              <a:rPr lang="en-US" altLang="zh-CN" smtClean="0"/>
              <a:t>2/29/2020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8137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  <p:sp>
        <p:nvSpPr>
          <p:cNvPr id="5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A1106B0-C1FF-46C2-B51C-E100BEE11A53}" type="datetime1">
              <a:rPr lang="en-US" altLang="zh-CN" smtClean="0"/>
              <a:t>2/29/2020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5224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BDFA50-2D1F-40A4-B75C-19C1596B49C7}" type="datetime1">
              <a:rPr lang="en-US" altLang="zh-CN" smtClean="0"/>
              <a:t>2/29/2020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02878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4E7D13B-F346-425E-A9BA-81AD3407554A}" type="datetime1">
              <a:rPr lang="en-US" altLang="zh-CN" smtClean="0"/>
              <a:t>2/29/2020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7728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78C19-2C88-4DD1-85AD-F8AC31B1B52E}" type="datetime1">
              <a:rPr lang="en-US" altLang="zh-CN" smtClean="0"/>
              <a:t>2/29/2020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8691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urses.cs.washington.edu/courses/cse452/18sp/calendar/calendar.html" TargetMode="External"/><Relationship Id="rId2" Type="http://schemas.openxmlformats.org/officeDocument/2006/relationships/hyperlink" Target="http://nil.csail.mit.edu/6.824/2018/schedul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ourses.cs.washington.edu/courses/cse452/18sp/" TargetMode="External"/><Relationship Id="rId4" Type="http://schemas.openxmlformats.org/officeDocument/2006/relationships/hyperlink" Target="http://www.news.cs.nyu.edu/~jinyang/fa16-ds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ornell.edu/courses/cs5414/2019fa/" TargetMode="External"/><Relationship Id="rId2" Type="http://schemas.openxmlformats.org/officeDocument/2006/relationships/hyperlink" Target="https://lamport.eecs.umich.edu/#schedul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cs.stanford.edu/17au-cs244b/" TargetMode="External"/><Relationship Id="rId4" Type="http://schemas.openxmlformats.org/officeDocument/2006/relationships/hyperlink" Target="https://columbia.github.io/ds1-clas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119100" y="1038630"/>
            <a:ext cx="7953651" cy="20005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Distributed Systems</a:t>
            </a:r>
          </a:p>
          <a:p>
            <a:pPr algn="ctr"/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r>
              <a:rPr lang="en-US" altLang="zh-CN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Lecture 1 – </a:t>
            </a:r>
            <a:r>
              <a:rPr lang="en-US" altLang="zh-CN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Introduction</a:t>
            </a: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143566" y="3744889"/>
            <a:ext cx="19046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b="1" dirty="0" smtClean="0">
                <a:latin typeface="Gill Sans MT" panose="020B0502020104020203" pitchFamily="34" charset="0"/>
                <a:ea typeface="华文新魏" panose="02010800040101010101" pitchFamily="2" charset="-122"/>
              </a:rPr>
              <a:t>Cheng Li</a:t>
            </a:r>
            <a:endParaRPr lang="en-US" altLang="zh-CN" sz="3200" dirty="0" smtClean="0">
              <a:latin typeface="Gill Sans MT" panose="020B0502020104020203" pitchFamily="34" charset="0"/>
              <a:ea typeface="华文新魏" panose="0201080004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230" y="4602816"/>
            <a:ext cx="5429360" cy="19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1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Availability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Simply, each request eventually receives a response.</a:t>
            </a: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Measured as uptime/(uptime + downtime)</a:t>
            </a:r>
          </a:p>
          <a:p>
            <a:pPr lvl="1"/>
            <a:r>
              <a:rPr lang="en-US" altLang="zh-CN" dirty="0"/>
              <a:t>Google Spanner achieves 99.999%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174" y="2344413"/>
            <a:ext cx="2591162" cy="1066949"/>
          </a:xfrm>
          <a:prstGeom prst="rect">
            <a:avLst/>
          </a:prstGeom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/>
          </p:nvPr>
        </p:nvGraphicFramePr>
        <p:xfrm>
          <a:off x="1193980" y="4242283"/>
          <a:ext cx="949143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2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2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2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28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Availability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Downtime per year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Downtime per month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Downtime per day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90% ("one nine")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36.5 days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72 hours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2.4 hours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99% ("two nines")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3.65 days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7.20 hours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14.4 minutes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99.9% ("three nines")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8.76 hours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43.8 minutes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1.44 minutes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99.99% ("four nines")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52.56 minutes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4.38 minutes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8.64 seconds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effectLst/>
                        </a:rPr>
                        <a:t>99.999% ("five nines")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5.26 minutes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25.9 seconds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864.3 milliseconds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日期占位符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C8090-9B61-4030-B97E-5D38232D9ABE}" type="datetime1">
              <a:rPr lang="en-US" altLang="zh-CN" smtClean="0"/>
              <a:t>2/29/2020</a:t>
            </a:fld>
            <a:endParaRPr lang="zh-CN" altLang="en-US" dirty="0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139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Distributed Systems</a:t>
            </a:r>
            <a:r>
              <a:rPr lang="en-US" dirty="0"/>
              <a:t>?	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13836"/>
            <a:ext cx="10515600" cy="514251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 </a:t>
            </a:r>
            <a:r>
              <a:rPr lang="en-US" dirty="0"/>
              <a:t>modular functionality </a:t>
            </a:r>
          </a:p>
          <a:p>
            <a:r>
              <a:rPr lang="en-US" dirty="0" smtClean="0"/>
              <a:t>Your </a:t>
            </a:r>
            <a:r>
              <a:rPr lang="en-US" dirty="0"/>
              <a:t>application is split into many simpler parts, which may already exist or are easier to implement </a:t>
            </a:r>
          </a:p>
          <a:p>
            <a:pPr lvl="1"/>
            <a:r>
              <a:rPr lang="en-US" dirty="0" smtClean="0"/>
              <a:t>Authentication service</a:t>
            </a:r>
          </a:p>
          <a:p>
            <a:pPr lvl="1"/>
            <a:r>
              <a:rPr lang="en-US" dirty="0" smtClean="0"/>
              <a:t>Indexing </a:t>
            </a:r>
            <a:r>
              <a:rPr lang="en-US" dirty="0"/>
              <a:t>service </a:t>
            </a:r>
          </a:p>
          <a:p>
            <a:pPr lvl="1"/>
            <a:r>
              <a:rPr lang="en-US" dirty="0" smtClean="0"/>
              <a:t>Locking </a:t>
            </a:r>
            <a:r>
              <a:rPr lang="en-US" dirty="0"/>
              <a:t>service </a:t>
            </a:r>
          </a:p>
          <a:p>
            <a:r>
              <a:rPr lang="en-US" dirty="0" smtClean="0"/>
              <a:t>This </a:t>
            </a:r>
            <a:r>
              <a:rPr lang="en-US" dirty="0"/>
              <a:t>is called the service-oriented architecture (SOA) and much of the Web is built this </a:t>
            </a:r>
            <a:r>
              <a:rPr lang="en-US" dirty="0" smtClean="0"/>
              <a:t>way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.: one request on Amazon’s website touches tens of services, each with thousands of machines (e.g., pricing service, product rating service, inventory service, shopping cart service, user preferences service, etc…) </a:t>
            </a:r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A1B5-105D-4EF9-B595-3C095DB64275}" type="datetime1">
              <a:rPr lang="en-US" altLang="zh-CN" smtClean="0"/>
              <a:t>2/29/2020</a:t>
            </a:fld>
            <a:endParaRPr lang="zh-CN" altLang="en-US" dirty="0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2135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Achieving location transparency, scalability, availability, and modularity in distributed systems is really hard!</a:t>
            </a:r>
          </a:p>
          <a:p>
            <a:r>
              <a:rPr lang="en-US" dirty="0" smtClean="0"/>
              <a:t>System </a:t>
            </a:r>
            <a:r>
              <a:rPr lang="en-US" dirty="0"/>
              <a:t>design </a:t>
            </a:r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is the right interface or </a:t>
            </a:r>
            <a:r>
              <a:rPr lang="en-US" dirty="0" smtClean="0"/>
              <a:t>abstraction?</a:t>
            </a:r>
          </a:p>
          <a:p>
            <a:r>
              <a:rPr lang="en-US" dirty="0" smtClean="0"/>
              <a:t>Achieving </a:t>
            </a:r>
            <a:r>
              <a:rPr lang="en-US" dirty="0"/>
              <a:t>scalability is </a:t>
            </a:r>
            <a:r>
              <a:rPr lang="en-US" dirty="0" smtClean="0"/>
              <a:t>challenging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to partition functions for scalability? </a:t>
            </a:r>
          </a:p>
          <a:p>
            <a:r>
              <a:rPr lang="en-US" dirty="0" smtClean="0"/>
              <a:t>Consistency challenges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do machines coordinate to achieve the task?</a:t>
            </a:r>
          </a:p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8FDA-7C6F-4B29-BA8C-CC1791861FCE}" type="datetime1">
              <a:rPr lang="en-US" altLang="zh-CN" smtClean="0"/>
              <a:t>2/29/2020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66142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Challenges (</a:t>
            </a:r>
            <a:r>
              <a:rPr lang="en-US" dirty="0" smtClean="0"/>
              <a:t>Continued)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Security </a:t>
            </a:r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to authenticate clients or </a:t>
            </a:r>
            <a:r>
              <a:rPr lang="en-US" dirty="0" smtClean="0"/>
              <a:t>servers?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to defend against misbehaving </a:t>
            </a:r>
            <a:r>
              <a:rPr lang="en-US" dirty="0" smtClean="0"/>
              <a:t>servers?</a:t>
            </a:r>
          </a:p>
          <a:p>
            <a:r>
              <a:rPr lang="en-US" dirty="0" smtClean="0"/>
              <a:t>Fault </a:t>
            </a:r>
            <a:r>
              <a:rPr lang="en-US" dirty="0"/>
              <a:t>tolerance </a:t>
            </a:r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to keep system available despite machine or network failures? </a:t>
            </a:r>
          </a:p>
          <a:p>
            <a:r>
              <a:rPr lang="en-US" dirty="0" smtClean="0"/>
              <a:t>Implementation challenges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to maximize concurrency? </a:t>
            </a:r>
          </a:p>
          <a:p>
            <a:pPr lvl="1"/>
            <a:r>
              <a:rPr lang="en-US" dirty="0" smtClean="0"/>
              <a:t>What’s </a:t>
            </a:r>
            <a:r>
              <a:rPr lang="en-US" dirty="0"/>
              <a:t>the bottleneck? 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to reduce load on the bottleneck resource?</a:t>
            </a:r>
          </a:p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8FDA-7C6F-4B29-BA8C-CC1791861FCE}" type="datetime1">
              <a:rPr lang="en-US" altLang="zh-CN" smtClean="0"/>
              <a:t>2/29/2020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67117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word of </a:t>
            </a:r>
            <a:r>
              <a:rPr lang="en-US" dirty="0" smtClean="0"/>
              <a:t>warning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53000" y="2093204"/>
            <a:ext cx="6400800" cy="400664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“A distributed system is one in which the failure of a computer you didn’t even know existed can render your own computer unusable.” </a:t>
            </a:r>
            <a:endParaRPr lang="en-US" dirty="0" smtClean="0"/>
          </a:p>
          <a:p>
            <a:pPr marL="0" indent="0" algn="r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dirty="0" smtClean="0"/>
              <a:t>--Leslie </a:t>
            </a:r>
            <a:r>
              <a:rPr lang="en-US" dirty="0" err="1"/>
              <a:t>Lamport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98FDA-7C6F-4B29-BA8C-CC1791861FCE}" type="datetime1">
              <a:rPr lang="en-US" altLang="zh-CN" smtClean="0"/>
              <a:t>2/29/2020</a:t>
            </a:fld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715" y="1148802"/>
            <a:ext cx="3351863" cy="509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965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119100" y="1038630"/>
            <a:ext cx="7953651" cy="20005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Distributed Systems</a:t>
            </a:r>
          </a:p>
          <a:p>
            <a:pPr algn="ctr"/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r>
              <a:rPr lang="en-US" altLang="zh-CN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Lecture 1 – </a:t>
            </a:r>
            <a:r>
              <a:rPr lang="en-US" altLang="zh-CN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Introduction</a:t>
            </a:r>
            <a:endParaRPr lang="en-US" altLang="zh-CN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454548" y="3744889"/>
            <a:ext cx="12827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b="1" dirty="0" smtClean="0">
                <a:latin typeface="Gill Sans MT" panose="020B0502020104020203" pitchFamily="34" charset="0"/>
                <a:ea typeface="华文新魏" panose="02010800040101010101" pitchFamily="2" charset="-122"/>
              </a:rPr>
              <a:t>Q&amp;A!</a:t>
            </a:r>
            <a:endParaRPr lang="en-US" altLang="zh-CN" sz="3200" dirty="0" smtClean="0">
              <a:latin typeface="Gill Sans MT" panose="020B0502020104020203" pitchFamily="34" charset="0"/>
              <a:ea typeface="华文新魏" panose="0201080004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230" y="4602816"/>
            <a:ext cx="5429360" cy="19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363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This class will teach you 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Core concepts of distributed </a:t>
            </a:r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Abstractions</a:t>
            </a:r>
            <a:r>
              <a:rPr lang="en-US" dirty="0"/>
              <a:t>, algorithms, implementation </a:t>
            </a:r>
            <a:r>
              <a:rPr lang="en-US" dirty="0" smtClean="0"/>
              <a:t>techniques</a:t>
            </a:r>
          </a:p>
          <a:p>
            <a:pPr lvl="1"/>
            <a:endParaRPr lang="en-US" dirty="0"/>
          </a:p>
          <a:p>
            <a:r>
              <a:rPr lang="en-US" dirty="0" smtClean="0"/>
              <a:t>Popular </a:t>
            </a:r>
            <a:r>
              <a:rPr lang="en-US" dirty="0"/>
              <a:t>distributed systems and tools used by big                 companies today 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.: Google's </a:t>
            </a:r>
            <a:r>
              <a:rPr lang="en-US" dirty="0" err="1"/>
              <a:t>protobuf</a:t>
            </a:r>
            <a:r>
              <a:rPr lang="en-US" dirty="0"/>
              <a:t>/</a:t>
            </a:r>
            <a:r>
              <a:rPr lang="en-US" dirty="0" err="1"/>
              <a:t>Bigtable</a:t>
            </a:r>
            <a:r>
              <a:rPr lang="en-US" dirty="0"/>
              <a:t>/Spanner/</a:t>
            </a:r>
            <a:r>
              <a:rPr lang="en-US" dirty="0" err="1"/>
              <a:t>MapReduce</a:t>
            </a:r>
            <a:r>
              <a:rPr lang="en-US" dirty="0"/>
              <a:t>, </a:t>
            </a:r>
            <a:r>
              <a:rPr lang="en-US" dirty="0" err="1" smtClean="0"/>
              <a:t>Ceph</a:t>
            </a:r>
            <a:r>
              <a:rPr lang="en-US" dirty="0" smtClean="0"/>
              <a:t>, Hadoop</a:t>
            </a:r>
            <a:r>
              <a:rPr lang="en-US" dirty="0"/>
              <a:t>, Amazon's Dynamo, </a:t>
            </a:r>
            <a:r>
              <a:rPr lang="en-US" dirty="0" err="1" smtClean="0"/>
              <a:t>MXNet</a:t>
            </a:r>
            <a:r>
              <a:rPr lang="en-US" dirty="0" smtClean="0"/>
              <a:t>, etc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67B6-3881-4B42-8929-4D791A346135}" type="datetime1">
              <a:rPr lang="en-US" altLang="zh-CN" smtClean="0"/>
              <a:t>2/29/2020</a:t>
            </a:fld>
            <a:endParaRPr lang="zh-CN" altLang="en-US" dirty="0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9203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13836"/>
            <a:ext cx="10515600" cy="5319165"/>
          </a:xfrm>
        </p:spPr>
        <p:txBody>
          <a:bodyPr>
            <a:normAutofit/>
          </a:bodyPr>
          <a:lstStyle/>
          <a:p>
            <a:r>
              <a:rPr lang="en-US" dirty="0"/>
              <a:t>MIT‘s 6.824 (Robert Morris and </a:t>
            </a:r>
            <a:r>
              <a:rPr lang="en-US" dirty="0" err="1"/>
              <a:t>Frans</a:t>
            </a:r>
            <a:r>
              <a:rPr lang="en-US" dirty="0"/>
              <a:t> </a:t>
            </a:r>
            <a:r>
              <a:rPr lang="en-US" dirty="0" err="1"/>
              <a:t>Kaashoek</a:t>
            </a:r>
            <a:r>
              <a:rPr lang="en-US" dirty="0"/>
              <a:t>) </a:t>
            </a:r>
            <a:endParaRPr lang="en-US" dirty="0" smtClean="0">
              <a:hlinkClick r:id="rId2"/>
            </a:endParaRPr>
          </a:p>
          <a:p>
            <a:pPr lvl="1"/>
            <a:r>
              <a:rPr lang="en-US" u="sng" dirty="0" smtClean="0">
                <a:hlinkClick r:id="rId2"/>
              </a:rPr>
              <a:t>http</a:t>
            </a:r>
            <a:r>
              <a:rPr lang="en-US" u="sng" dirty="0">
                <a:hlinkClick r:id="rId2"/>
              </a:rPr>
              <a:t>://</a:t>
            </a:r>
            <a:r>
              <a:rPr lang="en-US" u="sng" dirty="0" smtClean="0">
                <a:hlinkClick r:id="rId2"/>
              </a:rPr>
              <a:t>nil.csail.mit.edu/6.824/2018/schedule.html</a:t>
            </a:r>
            <a:endParaRPr lang="en-US" u="sng" dirty="0" smtClean="0">
              <a:hlinkClick r:id="rId3"/>
            </a:endParaRPr>
          </a:p>
          <a:p>
            <a:r>
              <a:rPr lang="en-US" dirty="0"/>
              <a:t>NYU's G22.3033 (</a:t>
            </a:r>
            <a:r>
              <a:rPr lang="en-US" dirty="0" err="1"/>
              <a:t>Jinyang</a:t>
            </a:r>
            <a:r>
              <a:rPr lang="en-US" dirty="0"/>
              <a:t> Li) 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>
                <a:hlinkClick r:id="rId4"/>
              </a:rPr>
              <a:t>http://www.news.cs.nyu.edu/~jinyang/fa16-ds/</a:t>
            </a:r>
            <a:endParaRPr lang="en-US" u="sng" dirty="0">
              <a:hlinkClick r:id="rId3"/>
            </a:endParaRPr>
          </a:p>
          <a:p>
            <a:r>
              <a:rPr lang="en-US" dirty="0" smtClean="0"/>
              <a:t>UW’s CSE452 (</a:t>
            </a:r>
            <a:r>
              <a:rPr lang="en-US" dirty="0"/>
              <a:t>Tom Anderson</a:t>
            </a:r>
            <a:r>
              <a:rPr lang="en-US" dirty="0" smtClean="0"/>
              <a:t>)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>
                <a:hlinkClick r:id="rId5"/>
              </a:rPr>
              <a:t>https://courses.cs.washington.edu/courses/cse452/18sp</a:t>
            </a:r>
            <a:r>
              <a:rPr lang="en-US" dirty="0" smtClean="0">
                <a:hlinkClick r:id="rId5"/>
              </a:rPr>
              <a:t>/</a:t>
            </a:r>
            <a:endParaRPr lang="en-US" u="sng" dirty="0" smtClean="0">
              <a:hlinkClick r:id="rId3"/>
            </a:endParaRPr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661F-145A-4EFC-809A-4CA867979615}" type="datetime1">
              <a:rPr lang="en-US" altLang="zh-CN" smtClean="0"/>
              <a:t>2/29/2020</a:t>
            </a:fld>
            <a:endParaRPr lang="zh-CN" altLang="en-US" dirty="0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067759" y="5687923"/>
            <a:ext cx="64862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Acknowledgements: Lecture notes build on these courses!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5615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13836"/>
            <a:ext cx="10515600" cy="5319165"/>
          </a:xfrm>
        </p:spPr>
        <p:txBody>
          <a:bodyPr>
            <a:normAutofit/>
          </a:bodyPr>
          <a:lstStyle/>
          <a:p>
            <a:r>
              <a:rPr lang="en-US" dirty="0" err="1" smtClean="0"/>
              <a:t>Umich’s</a:t>
            </a:r>
            <a:r>
              <a:rPr lang="en-US" dirty="0" smtClean="0"/>
              <a:t> </a:t>
            </a:r>
            <a:r>
              <a:rPr lang="en-US" dirty="0"/>
              <a:t>491 (</a:t>
            </a:r>
            <a:r>
              <a:rPr lang="en-US" dirty="0" err="1"/>
              <a:t>Harsha</a:t>
            </a:r>
            <a:r>
              <a:rPr lang="en-US" dirty="0"/>
              <a:t> V. </a:t>
            </a:r>
            <a:r>
              <a:rPr lang="en-US" dirty="0" err="1"/>
              <a:t>Madhyastha</a:t>
            </a:r>
            <a:r>
              <a:rPr lang="en-US" dirty="0"/>
              <a:t>)</a:t>
            </a:r>
          </a:p>
          <a:p>
            <a:pPr lvl="1"/>
            <a:r>
              <a:rPr lang="en-US" u="sng" dirty="0">
                <a:hlinkClick r:id="rId2"/>
              </a:rPr>
              <a:t>https://lamport.eecs.umich.edu/#</a:t>
            </a:r>
            <a:r>
              <a:rPr lang="en-US" u="sng" dirty="0" smtClean="0">
                <a:hlinkClick r:id="rId2"/>
              </a:rPr>
              <a:t>schedule</a:t>
            </a:r>
            <a:endParaRPr lang="en-US" dirty="0"/>
          </a:p>
          <a:p>
            <a:r>
              <a:rPr lang="en-US" dirty="0" smtClean="0"/>
              <a:t>Cornell’s 5414 (Lorenzo Alvisi)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://www.cs.cornell.edu/courses/cs5414/2019fa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/>
              <a:t>Columbia’s 4113 (Roxana </a:t>
            </a:r>
            <a:r>
              <a:rPr lang="en-US" dirty="0" err="1"/>
              <a:t>Geambasu</a:t>
            </a:r>
            <a:r>
              <a:rPr lang="en-US" dirty="0"/>
              <a:t>) </a:t>
            </a:r>
          </a:p>
          <a:p>
            <a:pPr lvl="1"/>
            <a:r>
              <a:rPr lang="en-US" dirty="0">
                <a:hlinkClick r:id="rId4"/>
              </a:rPr>
              <a:t>https://columbia.github.io/ds1-class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/>
              <a:t>Stanford’s </a:t>
            </a:r>
            <a:r>
              <a:rPr lang="en-US" dirty="0" smtClean="0"/>
              <a:t>244b (David </a:t>
            </a:r>
            <a:r>
              <a:rPr lang="en-US" dirty="0" err="1"/>
              <a:t>Mazières</a:t>
            </a:r>
            <a:r>
              <a:rPr lang="en-US" dirty="0" smtClean="0"/>
              <a:t>)</a:t>
            </a:r>
          </a:p>
          <a:p>
            <a:pPr lvl="1"/>
            <a:r>
              <a:rPr lang="en-US" dirty="0">
                <a:hlinkClick r:id="rId5"/>
              </a:rPr>
              <a:t>http://www.scs.stanford.edu/17au-cs244b/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13886-479A-42A1-8AF0-3ED671AA9EED}" type="datetime1">
              <a:rPr lang="en-US" altLang="zh-CN" smtClean="0"/>
              <a:t>2/29/2020</a:t>
            </a:fld>
            <a:endParaRPr lang="zh-CN" altLang="en-US" dirty="0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067759" y="5687923"/>
            <a:ext cx="64862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Acknowledgements: Lecture notes build on these courses!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15982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 Distributed System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distributed system is a</a:t>
            </a:r>
            <a:r>
              <a:rPr lang="en-US" altLang="en-US" dirty="0" smtClean="0"/>
              <a:t> collection </a:t>
            </a:r>
            <a:r>
              <a:rPr lang="en-US" altLang="en-US" dirty="0"/>
              <a:t>of independent computers </a:t>
            </a:r>
            <a:r>
              <a:rPr lang="en-US" altLang="en-US" dirty="0" smtClean="0"/>
              <a:t>that</a:t>
            </a:r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communicate </a:t>
            </a:r>
            <a:r>
              <a:rPr lang="en-US" altLang="en-US" dirty="0">
                <a:solidFill>
                  <a:srgbClr val="FF0000"/>
                </a:solidFill>
              </a:rPr>
              <a:t>via </a:t>
            </a:r>
            <a:r>
              <a:rPr lang="en-US" altLang="en-US" dirty="0" smtClean="0">
                <a:solidFill>
                  <a:srgbClr val="FF0000"/>
                </a:solidFill>
              </a:rPr>
              <a:t>network</a:t>
            </a:r>
            <a:endParaRPr lang="en-US" altLang="en-US" dirty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cooperate</a:t>
            </a:r>
            <a:r>
              <a:rPr lang="en-US" dirty="0" smtClean="0"/>
              <a:t> </a:t>
            </a:r>
            <a:r>
              <a:rPr lang="en-US" dirty="0"/>
              <a:t>to provide some </a:t>
            </a:r>
            <a:r>
              <a:rPr lang="en-US" dirty="0" smtClean="0"/>
              <a:t>service </a:t>
            </a:r>
          </a:p>
          <a:p>
            <a:pPr lvl="1"/>
            <a:r>
              <a:rPr lang="en-US" altLang="en-US" dirty="0" smtClean="0"/>
              <a:t>appear </a:t>
            </a:r>
            <a:r>
              <a:rPr lang="en-US" altLang="en-US" dirty="0"/>
              <a:t>to the users of the system </a:t>
            </a:r>
            <a:r>
              <a:rPr lang="en-US" altLang="en-US" dirty="0">
                <a:solidFill>
                  <a:srgbClr val="FF0000"/>
                </a:solidFill>
              </a:rPr>
              <a:t>as a single system</a:t>
            </a:r>
            <a:r>
              <a:rPr lang="en-US" altLang="en-US" dirty="0"/>
              <a:t>.</a:t>
            </a:r>
            <a:endParaRPr lang="en-US" altLang="zh-TW" sz="1400" dirty="0"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6399" y="3657601"/>
            <a:ext cx="4474931" cy="2415158"/>
          </a:xfrm>
          <a:prstGeom prst="rect">
            <a:avLst/>
          </a:prstGeom>
        </p:spPr>
      </p:pic>
      <p:sp>
        <p:nvSpPr>
          <p:cNvPr id="9" name="日期占位符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CAC1E-3127-4769-BA93-D9F2888D62AC}" type="datetime1">
              <a:rPr lang="en-US" altLang="zh-CN" smtClean="0"/>
              <a:t>2/29/2020</a:t>
            </a:fld>
            <a:endParaRPr lang="zh-CN" altLang="en-US" dirty="0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840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Distributed systems vs. </a:t>
            </a:r>
            <a:r>
              <a:rPr lang="en-US" dirty="0" smtClean="0"/>
              <a:t>networks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Distributed </a:t>
            </a:r>
            <a:r>
              <a:rPr lang="en-US" dirty="0"/>
              <a:t>systems raise the level of </a:t>
            </a:r>
            <a:r>
              <a:rPr lang="en-US" dirty="0" smtClean="0">
                <a:solidFill>
                  <a:srgbClr val="FF0000"/>
                </a:solidFill>
              </a:rPr>
              <a:t>abstraction</a:t>
            </a:r>
          </a:p>
          <a:p>
            <a:r>
              <a:rPr lang="en-US" dirty="0" smtClean="0"/>
              <a:t>Hide </a:t>
            </a:r>
            <a:r>
              <a:rPr lang="en-US" dirty="0"/>
              <a:t>many complexities and make it easier to build applications</a:t>
            </a:r>
          </a:p>
          <a:p>
            <a:endParaRPr 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655318"/>
            <a:ext cx="7267550" cy="265481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514" y="5445081"/>
            <a:ext cx="3352972" cy="596931"/>
          </a:xfrm>
          <a:prstGeom prst="rect">
            <a:avLst/>
          </a:prstGeom>
        </p:spPr>
      </p:pic>
      <p:sp>
        <p:nvSpPr>
          <p:cNvPr id="10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F28F-3B4D-4E44-B3AD-74B6C69A0003}" type="datetime1">
              <a:rPr lang="en-US" altLang="zh-CN" smtClean="0"/>
              <a:t>2/29/2020</a:t>
            </a:fld>
            <a:endParaRPr lang="zh-CN" altLang="en-US" dirty="0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1393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Distributed Systems</a:t>
            </a:r>
            <a:r>
              <a:rPr lang="en-US" dirty="0"/>
              <a:t>?	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location transparency</a:t>
            </a:r>
          </a:p>
          <a:p>
            <a:r>
              <a:rPr lang="en-US" dirty="0" smtClean="0"/>
              <a:t>Examples</a:t>
            </a:r>
            <a:r>
              <a:rPr lang="en-US" dirty="0"/>
              <a:t>: </a:t>
            </a:r>
          </a:p>
          <a:p>
            <a:pPr lvl="1"/>
            <a:r>
              <a:rPr lang="en-US" dirty="0" smtClean="0"/>
              <a:t>Your </a:t>
            </a:r>
            <a:r>
              <a:rPr lang="en-US" dirty="0"/>
              <a:t>browser doesn’t need to know which Google servers are serving Gmail right now </a:t>
            </a:r>
          </a:p>
          <a:p>
            <a:pPr lvl="1"/>
            <a:r>
              <a:rPr lang="en-US" dirty="0" smtClean="0"/>
              <a:t>Your </a:t>
            </a:r>
            <a:r>
              <a:rPr lang="en-US" dirty="0"/>
              <a:t>Amazon EC2-based mobile app doesn’t need to know which servers in S3 are storing its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BB75F-1328-4291-AF2A-A22213461C08}" type="datetime1">
              <a:rPr lang="en-US" altLang="zh-CN" smtClean="0"/>
              <a:t>2/29/2020</a:t>
            </a:fld>
            <a:endParaRPr lang="zh-CN" altLang="en-US" dirty="0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3544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Distributed Systems</a:t>
            </a:r>
            <a:r>
              <a:rPr lang="en-US" dirty="0"/>
              <a:t>?	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</a:t>
            </a:r>
            <a:r>
              <a:rPr lang="en-US" dirty="0"/>
              <a:t>scalable </a:t>
            </a:r>
            <a:r>
              <a:rPr lang="en-US" dirty="0" smtClean="0"/>
              <a:t>capacity</a:t>
            </a:r>
          </a:p>
          <a:p>
            <a:r>
              <a:rPr lang="en-US" dirty="0" smtClean="0"/>
              <a:t>Aggregate </a:t>
            </a:r>
            <a:r>
              <a:rPr lang="en-US" dirty="0"/>
              <a:t>resources of many </a:t>
            </a:r>
            <a:r>
              <a:rPr lang="en-US" dirty="0" smtClean="0"/>
              <a:t>computers</a:t>
            </a:r>
          </a:p>
          <a:p>
            <a:pPr lvl="1"/>
            <a:r>
              <a:rPr lang="en-US" dirty="0" smtClean="0"/>
              <a:t>CPU</a:t>
            </a:r>
            <a:r>
              <a:rPr lang="en-US" dirty="0"/>
              <a:t>: </a:t>
            </a:r>
            <a:r>
              <a:rPr lang="en-US" dirty="0" err="1"/>
              <a:t>MapReduce</a:t>
            </a:r>
            <a:r>
              <a:rPr lang="en-US" dirty="0"/>
              <a:t>, Dryad, </a:t>
            </a:r>
            <a:r>
              <a:rPr lang="en-US" dirty="0" smtClean="0"/>
              <a:t>Hadoop</a:t>
            </a:r>
          </a:p>
          <a:p>
            <a:pPr lvl="1"/>
            <a:r>
              <a:rPr lang="en-US" dirty="0" smtClean="0"/>
              <a:t>Disk</a:t>
            </a:r>
            <a:r>
              <a:rPr lang="en-US" dirty="0"/>
              <a:t>: NFS, the Google file system, Hadoop </a:t>
            </a:r>
            <a:r>
              <a:rPr lang="en-US" dirty="0" smtClean="0"/>
              <a:t>HDFS</a:t>
            </a:r>
          </a:p>
          <a:p>
            <a:pPr lvl="1"/>
            <a:r>
              <a:rPr lang="en-US" dirty="0" smtClean="0"/>
              <a:t>Memory</a:t>
            </a:r>
            <a:r>
              <a:rPr lang="en-US" dirty="0"/>
              <a:t>: </a:t>
            </a:r>
            <a:r>
              <a:rPr lang="en-US" dirty="0" err="1" smtClean="0"/>
              <a:t>memcached</a:t>
            </a:r>
            <a:r>
              <a:rPr lang="en-US" dirty="0" smtClean="0"/>
              <a:t>, </a:t>
            </a:r>
            <a:r>
              <a:rPr lang="en-US" dirty="0" err="1" smtClean="0"/>
              <a:t>dist</a:t>
            </a:r>
            <a:r>
              <a:rPr lang="en-US" dirty="0" smtClean="0"/>
              <a:t>-cache</a:t>
            </a:r>
          </a:p>
          <a:p>
            <a:pPr lvl="1"/>
            <a:r>
              <a:rPr lang="en-US" dirty="0" smtClean="0"/>
              <a:t>Bandwidth</a:t>
            </a:r>
            <a:r>
              <a:rPr lang="en-US" dirty="0"/>
              <a:t>: </a:t>
            </a:r>
            <a:r>
              <a:rPr lang="en-US" dirty="0" smtClean="0"/>
              <a:t> Akamai </a:t>
            </a:r>
            <a:r>
              <a:rPr lang="en-US" dirty="0"/>
              <a:t>CDN</a:t>
            </a:r>
          </a:p>
          <a:p>
            <a:r>
              <a:rPr lang="en-US" dirty="0" smtClean="0"/>
              <a:t>What </a:t>
            </a:r>
            <a:r>
              <a:rPr lang="en-US" dirty="0"/>
              <a:t>scales are we talking </a:t>
            </a:r>
            <a:r>
              <a:rPr lang="en-US" dirty="0" smtClean="0"/>
              <a:t>about?</a:t>
            </a:r>
          </a:p>
          <a:p>
            <a:pPr lvl="1"/>
            <a:r>
              <a:rPr lang="en-US" dirty="0" smtClean="0"/>
              <a:t>Typical </a:t>
            </a:r>
            <a:r>
              <a:rPr lang="en-US" dirty="0"/>
              <a:t>datacenters have 100-200K machines! </a:t>
            </a:r>
          </a:p>
          <a:p>
            <a:pPr lvl="1"/>
            <a:r>
              <a:rPr lang="en-US" dirty="0" smtClean="0"/>
              <a:t>Each </a:t>
            </a:r>
            <a:r>
              <a:rPr lang="en-US" dirty="0"/>
              <a:t>service runs on more like 20K machines, though</a:t>
            </a:r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6DFFA-704A-4105-A6DB-D56FE23F845B}" type="datetime1">
              <a:rPr lang="en-US" altLang="zh-CN" smtClean="0"/>
              <a:t>2/29/2020</a:t>
            </a:fld>
            <a:endParaRPr lang="zh-CN" altLang="en-US" dirty="0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59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Distributed Systems</a:t>
            </a:r>
            <a:r>
              <a:rPr lang="en-US" dirty="0"/>
              <a:t>?	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availability</a:t>
            </a:r>
          </a:p>
          <a:p>
            <a:r>
              <a:rPr lang="en-US" dirty="0" smtClean="0"/>
              <a:t>Build </a:t>
            </a:r>
            <a:r>
              <a:rPr lang="en-US" dirty="0"/>
              <a:t>a reliable system out of unreliable </a:t>
            </a:r>
            <a:r>
              <a:rPr lang="en-US" dirty="0" smtClean="0"/>
              <a:t>parts</a:t>
            </a:r>
          </a:p>
          <a:p>
            <a:pPr lvl="1"/>
            <a:r>
              <a:rPr lang="en-US" dirty="0" smtClean="0"/>
              <a:t>Hardware </a:t>
            </a:r>
            <a:r>
              <a:rPr lang="en-US" dirty="0"/>
              <a:t>can fail: power outage, disk failures, memory corruption, network switch failures… </a:t>
            </a:r>
          </a:p>
          <a:p>
            <a:pPr lvl="1"/>
            <a:r>
              <a:rPr lang="en-US" dirty="0" smtClean="0"/>
              <a:t>Software </a:t>
            </a:r>
            <a:r>
              <a:rPr lang="en-US" dirty="0"/>
              <a:t>can fail: bugs, </a:t>
            </a:r>
            <a:r>
              <a:rPr lang="en-US" dirty="0" err="1"/>
              <a:t>mis</a:t>
            </a:r>
            <a:r>
              <a:rPr lang="en-US" dirty="0"/>
              <a:t>-configuration, upgrade … 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achieve 0.9999 availability, replicate data/computation on many hosts with automatic failover </a:t>
            </a:r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FA1B5-105D-4EF9-B595-3C095DB64275}" type="datetime1">
              <a:rPr lang="en-US" altLang="zh-CN" smtClean="0"/>
              <a:t>2/29/2020</a:t>
            </a:fld>
            <a:endParaRPr lang="zh-CN" altLang="en-US" dirty="0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USTC-ADSL-Dist-Sys-Lecture-Note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3755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Times New Roman"/>
        <a:ea typeface="华康俪金黑W8(P)"/>
        <a:cs typeface=""/>
      </a:majorFont>
      <a:minorFont>
        <a:latin typeface="Times New Roman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bg1">
              <a:lumMod val="6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7258</TotalTime>
  <Words>719</Words>
  <Application>Microsoft Office PowerPoint</Application>
  <PresentationFormat>宽屏</PresentationFormat>
  <Paragraphs>151</Paragraphs>
  <Slides>15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ＭＳ Ｐゴシック</vt:lpstr>
      <vt:lpstr>华康俪金黑W8(P)</vt:lpstr>
      <vt:lpstr>华文新魏</vt:lpstr>
      <vt:lpstr>宋体</vt:lpstr>
      <vt:lpstr>微软雅黑</vt:lpstr>
      <vt:lpstr>Arial</vt:lpstr>
      <vt:lpstr>Calibri</vt:lpstr>
      <vt:lpstr>Gill Sans MT</vt:lpstr>
      <vt:lpstr>Times New Roman</vt:lpstr>
      <vt:lpstr>Office 主题</vt:lpstr>
      <vt:lpstr>PowerPoint 演示文稿</vt:lpstr>
      <vt:lpstr>This class will teach you …</vt:lpstr>
      <vt:lpstr>References</vt:lpstr>
      <vt:lpstr>References</vt:lpstr>
      <vt:lpstr>What is a Distributed System?</vt:lpstr>
      <vt:lpstr>Distributed systems vs. networks</vt:lpstr>
      <vt:lpstr>Why Distributed Systems? </vt:lpstr>
      <vt:lpstr>Why Distributed Systems? </vt:lpstr>
      <vt:lpstr>Why Distributed Systems? </vt:lpstr>
      <vt:lpstr>Availability</vt:lpstr>
      <vt:lpstr>Why Distributed Systems? </vt:lpstr>
      <vt:lpstr>Challenges</vt:lpstr>
      <vt:lpstr>Challenges (Continued)</vt:lpstr>
      <vt:lpstr>A word of warning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Cheng Li</dc:creator>
  <cp:lastModifiedBy>li cheng</cp:lastModifiedBy>
  <cp:revision>636</cp:revision>
  <cp:lastPrinted>2018-07-10T14:59:54Z</cp:lastPrinted>
  <dcterms:created xsi:type="dcterms:W3CDTF">2013-05-07T11:05:13Z</dcterms:created>
  <dcterms:modified xsi:type="dcterms:W3CDTF">2020-02-29T13:17:37Z</dcterms:modified>
</cp:coreProperties>
</file>