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303" r:id="rId4"/>
    <p:sldId id="304" r:id="rId5"/>
    <p:sldId id="305" r:id="rId6"/>
    <p:sldId id="306" r:id="rId7"/>
    <p:sldId id="329" r:id="rId8"/>
    <p:sldId id="260" r:id="rId9"/>
    <p:sldId id="330" r:id="rId10"/>
    <p:sldId id="332" r:id="rId11"/>
    <p:sldId id="333" r:id="rId12"/>
    <p:sldId id="334" r:id="rId13"/>
    <p:sldId id="331" r:id="rId14"/>
    <p:sldId id="336" r:id="rId15"/>
    <p:sldId id="337" r:id="rId16"/>
    <p:sldId id="338" r:id="rId17"/>
    <p:sldId id="339" r:id="rId18"/>
    <p:sldId id="341" r:id="rId19"/>
    <p:sldId id="340" r:id="rId20"/>
    <p:sldId id="335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B3B"/>
    <a:srgbClr val="F5F9FD"/>
    <a:srgbClr val="EAF2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85864" autoAdjust="0"/>
  </p:normalViewPr>
  <p:slideViewPr>
    <p:cSldViewPr snapToGrid="0">
      <p:cViewPr>
        <p:scale>
          <a:sx n="100" d="100"/>
          <a:sy n="100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218A-6C61-4C84-8AA1-9956F5BE19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2AF2-ED5C-451E-848E-3B08E89542AA}" type="datetimeFigureOut">
              <a:rPr lang="zh-CN" altLang="en-US" smtClean="0"/>
              <a:t>2019/7/3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01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43CF-8190-41C5-9D40-B49ED6D8E402}" type="datetimeFigureOut">
              <a:rPr lang="zh-CN" altLang="en-US" smtClean="0"/>
              <a:t>2019/7/3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4484-2B02-4A69-B6EB-8BE8EEE5F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DNN</a:t>
            </a:r>
            <a:r>
              <a:rPr lang="zh-CN" altLang="en-US" dirty="0" smtClean="0"/>
              <a:t>模型的稀疏性，对数据并行进行加速优化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3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4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92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需要介绍前向计算和反向计算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35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30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1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07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6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parallax</a:t>
            </a:r>
            <a:r>
              <a:rPr lang="zh-CN" altLang="en-US" baseline="0" dirty="0" smtClean="0"/>
              <a:t>是</a:t>
            </a:r>
            <a:r>
              <a:rPr lang="en-US" altLang="zh-CN" baseline="0" dirty="0" err="1" smtClean="0"/>
              <a:t>ps</a:t>
            </a:r>
            <a:r>
              <a:rPr lang="zh-CN" altLang="en-US" baseline="0" dirty="0" smtClean="0"/>
              <a:t>训练速度的</a:t>
            </a:r>
            <a:r>
              <a:rPr lang="en-US" altLang="zh-CN" baseline="0" dirty="0" smtClean="0"/>
              <a:t>2.8</a:t>
            </a:r>
            <a:r>
              <a:rPr lang="zh-CN" altLang="en-US" baseline="0" dirty="0" smtClean="0"/>
              <a:t>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12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对于稀疏性很高的模型，</a:t>
            </a:r>
            <a:r>
              <a:rPr lang="en-US" altLang="zh-CN" dirty="0" err="1" smtClean="0"/>
              <a:t>OptPS</a:t>
            </a:r>
            <a:r>
              <a:rPr lang="zh-CN" altLang="en-US" dirty="0" smtClean="0"/>
              <a:t>的效果已经很好</a:t>
            </a:r>
            <a:endParaRPr lang="en-US" altLang="zh-CN" dirty="0" smtClean="0"/>
          </a:p>
          <a:p>
            <a:r>
              <a:rPr lang="zh-CN" altLang="en-US" dirty="0" smtClean="0"/>
              <a:t>对于稀疏参数，稠密参数几乎持平的模型，</a:t>
            </a:r>
            <a:r>
              <a:rPr lang="en-US" altLang="zh-CN" dirty="0" smtClean="0"/>
              <a:t>hybrid</a:t>
            </a:r>
            <a:r>
              <a:rPr lang="zh-CN" altLang="en-US" dirty="0" smtClean="0"/>
              <a:t>带来的好处更多，这些好处来源于</a:t>
            </a:r>
            <a:r>
              <a:rPr lang="en-US" altLang="zh-CN" dirty="0" err="1" smtClean="0"/>
              <a:t>allreduce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name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51BE-A2C6-4378-BDCD-7E9EC76F8F63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>
              <a:defRPr/>
            </a:lvl5pPr>
          </a:lstStyle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 smtClean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 smtClean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0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 smtClean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 smtClean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D5A-14F5-4ECC-876B-6768CE37A50D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marR="0" indent="-2448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Char char="•"/>
        <a:tabLst/>
        <a:defRPr lang="zh-CN" altLang="en-US" sz="36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74520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None/>
        <a:tabLst/>
        <a:defRPr lang="zh-CN" altLang="en-US" sz="28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21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57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44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altLang="en-US" sz="3600" kern="1200" dirty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811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Parallax: Sparsity-aware Data Parallel Training of Deep Neural Networks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err="1" smtClean="0"/>
              <a:t>Eurosys</a:t>
            </a:r>
            <a:r>
              <a:rPr lang="en-US" altLang="zh-CN" sz="2000" dirty="0" smtClean="0"/>
              <a:t> 2019</a:t>
            </a:r>
          </a:p>
          <a:p>
            <a:pPr algn="ctr"/>
            <a:r>
              <a:rPr lang="en-US" altLang="zh-CN" sz="2000" b="1" dirty="0" err="1" smtClean="0"/>
              <a:t>Soojeong</a:t>
            </a:r>
            <a:r>
              <a:rPr lang="en-US" altLang="zh-CN" sz="2000" b="1" dirty="0" smtClean="0"/>
              <a:t> Kim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Gyeong</a:t>
            </a:r>
            <a:r>
              <a:rPr lang="en-US" altLang="zh-CN" sz="2000" dirty="0" smtClean="0"/>
              <a:t>-In Yu, </a:t>
            </a:r>
            <a:r>
              <a:rPr lang="en-US" altLang="zh-CN" sz="2000" dirty="0" err="1" smtClean="0"/>
              <a:t>Hojin</a:t>
            </a:r>
            <a:r>
              <a:rPr lang="en-US" altLang="zh-CN" sz="2000" dirty="0" smtClean="0"/>
              <a:t> Park, </a:t>
            </a:r>
            <a:r>
              <a:rPr lang="en-US" altLang="zh-CN" sz="2000" dirty="0" err="1" smtClean="0"/>
              <a:t>Sungwoo</a:t>
            </a:r>
            <a:r>
              <a:rPr lang="en-US" altLang="zh-CN" sz="2000" dirty="0" smtClean="0"/>
              <a:t> Cho, </a:t>
            </a:r>
            <a:r>
              <a:rPr lang="en-US" altLang="zh-CN" sz="2000" dirty="0" err="1" smtClean="0"/>
              <a:t>Eunji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Jeong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Hyeonmin</a:t>
            </a:r>
            <a:r>
              <a:rPr lang="en-US" altLang="zh-CN" sz="2000" dirty="0" smtClean="0"/>
              <a:t> Ha, </a:t>
            </a:r>
            <a:r>
              <a:rPr lang="en-US" altLang="zh-CN" sz="2000" dirty="0" err="1" smtClean="0"/>
              <a:t>Sanha</a:t>
            </a:r>
            <a:r>
              <a:rPr lang="en-US" altLang="zh-CN" sz="2000" dirty="0" smtClean="0"/>
              <a:t> Lee, </a:t>
            </a:r>
            <a:r>
              <a:rPr lang="en-US" altLang="zh-CN" sz="2000" dirty="0" err="1" smtClean="0"/>
              <a:t>Joo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Seong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Jeong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Byung-Gon</a:t>
            </a:r>
            <a:r>
              <a:rPr lang="en-US" altLang="zh-CN" sz="2000" dirty="0" smtClean="0"/>
              <a:t> Chun</a:t>
            </a:r>
          </a:p>
          <a:p>
            <a:pPr algn="ctr"/>
            <a:r>
              <a:rPr lang="en-US" altLang="zh-CN" sz="2000" dirty="0" smtClean="0"/>
              <a:t>Seoul National </a:t>
            </a:r>
            <a:r>
              <a:rPr lang="en-US" altLang="zh-CN" sz="2000" dirty="0" smtClean="0"/>
              <a:t>University, Software Platform Lab </a:t>
            </a:r>
            <a:endParaRPr lang="en-US" altLang="zh-CN" sz="2000" dirty="0" smtClean="0"/>
          </a:p>
          <a:p>
            <a:pPr algn="ctr"/>
            <a:r>
              <a:rPr lang="en-US" altLang="zh-CN" sz="2400" b="1" dirty="0" smtClean="0"/>
              <a:t>Presented by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Youhui Bai</a:t>
            </a:r>
            <a:r>
              <a:rPr lang="en-US" altLang="zh-CN" sz="2400" b="1" dirty="0" smtClean="0"/>
              <a:t>, USTC, ADSL</a:t>
            </a:r>
          </a:p>
          <a:p>
            <a:pPr algn="ctr"/>
            <a:r>
              <a:rPr lang="en-US" altLang="zh-CN" sz="2400" b="1" dirty="0" smtClean="0"/>
              <a:t>July 3</a:t>
            </a:r>
            <a:r>
              <a:rPr lang="en-US" altLang="zh-CN" sz="2400" b="1" baseline="30000" dirty="0" smtClean="0"/>
              <a:t>rd</a:t>
            </a:r>
            <a:r>
              <a:rPr lang="en-US" altLang="zh-CN" sz="2400" b="1" dirty="0" smtClean="0"/>
              <a:t>, 2019</a:t>
            </a:r>
            <a:endParaRPr lang="en-US" altLang="zh-CN" sz="2400" b="1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9A69F-AF51-4187-AA26-82CD8814AF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DB3B-632B-40C8-9109-6B39C5639F25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Identify the sparsity – Bert[1] as example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131074" y="2442739"/>
            <a:ext cx="665921" cy="1779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18293" y="2673519"/>
            <a:ext cx="461665" cy="12877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word embed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4176051" y="3670523"/>
            <a:ext cx="665921" cy="1779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78178" y="3778130"/>
            <a:ext cx="461665" cy="156389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position embed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87936" y="2442739"/>
            <a:ext cx="665921" cy="1779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90063" y="2626647"/>
            <a:ext cx="461665" cy="13345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token embed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164166" y="2442739"/>
            <a:ext cx="1578664" cy="1779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71230" y="2613884"/>
            <a:ext cx="467139" cy="1429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045433" y="2613884"/>
            <a:ext cx="467139" cy="14290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70329" y="2639022"/>
            <a:ext cx="461665" cy="13567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self-attention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045433" y="2674609"/>
            <a:ext cx="461665" cy="13211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feed-forward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7281216" y="2442739"/>
            <a:ext cx="665921" cy="1779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383343" y="2741582"/>
            <a:ext cx="461665" cy="11515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encoder 11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8435238" y="2442739"/>
            <a:ext cx="665921" cy="1779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537365" y="2964239"/>
            <a:ext cx="461665" cy="706284"/>
          </a:xfrm>
          <a:prstGeom prst="rect">
            <a:avLst/>
          </a:prstGeom>
          <a:solidFill>
            <a:srgbClr val="00B0F0"/>
          </a:solidFill>
        </p:spPr>
        <p:txBody>
          <a:bodyPr vert="vert270" wrap="square" rtlCol="0">
            <a:spAutoFit/>
          </a:bodyPr>
          <a:lstStyle/>
          <a:p>
            <a:r>
              <a:rPr lang="en-US" altLang="zh-CN" dirty="0" smtClean="0"/>
              <a:t>pooler</a:t>
            </a:r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9589260" y="2442739"/>
            <a:ext cx="665921" cy="1779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691387" y="2673903"/>
            <a:ext cx="461665" cy="1287340"/>
          </a:xfrm>
          <a:prstGeom prst="rect">
            <a:avLst/>
          </a:prstGeom>
          <a:solidFill>
            <a:srgbClr val="00B0F0"/>
          </a:solidFill>
        </p:spPr>
        <p:txBody>
          <a:bodyPr vert="vert270" wrap="none" rtlCol="0">
            <a:spAutoFit/>
          </a:bodyPr>
          <a:lstStyle/>
          <a:p>
            <a:r>
              <a:rPr lang="en-US" altLang="zh-CN" dirty="0" smtClean="0"/>
              <a:t>classification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418287" y="2043587"/>
            <a:ext cx="112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encoder 0</a:t>
            </a:r>
            <a:endParaRPr lang="zh-CN" altLang="en-US" dirty="0"/>
          </a:p>
        </p:txBody>
      </p:sp>
      <p:cxnSp>
        <p:nvCxnSpPr>
          <p:cNvPr id="25" name="直接箭头连接符 24"/>
          <p:cNvCxnSpPr>
            <a:stCxn id="7" idx="3"/>
            <a:endCxn id="11" idx="1"/>
          </p:cNvCxnSpPr>
          <p:nvPr/>
        </p:nvCxnSpPr>
        <p:spPr>
          <a:xfrm>
            <a:off x="2796995" y="3332291"/>
            <a:ext cx="390941" cy="0"/>
          </a:xfrm>
          <a:prstGeom prst="straightConnector1">
            <a:avLst/>
          </a:prstGeom>
          <a:ln w="22225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1" idx="3"/>
            <a:endCxn id="13" idx="1"/>
          </p:cNvCxnSpPr>
          <p:nvPr/>
        </p:nvCxnSpPr>
        <p:spPr>
          <a:xfrm>
            <a:off x="3853857" y="3332291"/>
            <a:ext cx="1310309" cy="0"/>
          </a:xfrm>
          <a:prstGeom prst="straightConnector1">
            <a:avLst/>
          </a:prstGeom>
          <a:ln w="22225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3" idx="3"/>
            <a:endCxn id="18" idx="1"/>
          </p:cNvCxnSpPr>
          <p:nvPr/>
        </p:nvCxnSpPr>
        <p:spPr>
          <a:xfrm>
            <a:off x="6742830" y="3332291"/>
            <a:ext cx="538386" cy="0"/>
          </a:xfrm>
          <a:prstGeom prst="straightConnector1">
            <a:avLst/>
          </a:prstGeom>
          <a:ln w="22225">
            <a:solidFill>
              <a:srgbClr val="92D05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8" idx="3"/>
            <a:endCxn id="20" idx="1"/>
          </p:cNvCxnSpPr>
          <p:nvPr/>
        </p:nvCxnSpPr>
        <p:spPr>
          <a:xfrm>
            <a:off x="7947137" y="3332291"/>
            <a:ext cx="488101" cy="0"/>
          </a:xfrm>
          <a:prstGeom prst="straightConnector1">
            <a:avLst/>
          </a:prstGeom>
          <a:ln w="22225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20" idx="3"/>
            <a:endCxn id="22" idx="1"/>
          </p:cNvCxnSpPr>
          <p:nvPr/>
        </p:nvCxnSpPr>
        <p:spPr>
          <a:xfrm>
            <a:off x="9101159" y="3332291"/>
            <a:ext cx="488101" cy="0"/>
          </a:xfrm>
          <a:prstGeom prst="straightConnector1">
            <a:avLst/>
          </a:prstGeom>
          <a:ln w="22225">
            <a:solidFill>
              <a:srgbClr val="92D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275614" y="3301191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14" y="3301191"/>
                <a:ext cx="466794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728637" y="2964239"/>
                <a:ext cx="516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sz="2400" b="0" dirty="0" smtClean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37" y="2964239"/>
                <a:ext cx="5164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/>
          <p:cNvSpPr/>
          <p:nvPr/>
        </p:nvSpPr>
        <p:spPr>
          <a:xfrm>
            <a:off x="1428154" y="5945581"/>
            <a:ext cx="9335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[1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altLang="zh-CN" dirty="0"/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Devlin J, Chang M W, Lee K, et al. Bert: Pre-training of deep bidirectional transformers for language understanding[J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].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2018. </a:t>
            </a:r>
          </a:p>
        </p:txBody>
      </p:sp>
    </p:spTree>
    <p:extLst>
      <p:ext uri="{BB962C8B-B14F-4D97-AF65-F5344CB8AC3E}">
        <p14:creationId xmlns:p14="http://schemas.microsoft.com/office/powerpoint/2010/main" val="20234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95387"/>
            <a:ext cx="6667500" cy="5343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Word embedding of Bert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8259241" y="3281287"/>
                <a:ext cx="3445918" cy="1554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be the batch size,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000" b="1" dirty="0" smtClean="0"/>
                  <a:t> </a:t>
                </a:r>
                <a:r>
                  <a:rPr lang="en-US" altLang="zh-CN" sz="2000" dirty="0" smtClean="0"/>
                  <a:t>be the length of input sentence, the utilization of </a:t>
                </a:r>
                <a:r>
                  <a:rPr lang="en-US" altLang="zh-CN" sz="2000" dirty="0"/>
                  <a:t>vocabulary </a:t>
                </a:r>
                <a:r>
                  <a:rPr lang="en-US" altLang="zh-CN" sz="2000" dirty="0" smtClean="0"/>
                  <a:t>is:</a:t>
                </a:r>
                <a:r>
                  <a:rPr lang="en-US" altLang="zh-CN" sz="2000" dirty="0"/>
                  <a:t/>
                </a:r>
                <a:br>
                  <a:rPr lang="en-US" altLang="zh-CN" sz="2000" dirty="0"/>
                </a:br>
                <a:r>
                  <a:rPr lang="en-US" altLang="zh-CN" sz="2000" dirty="0" smtClean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𝟑𝟎𝟓𝟐𝟐</m:t>
                        </m:r>
                      </m:den>
                    </m:f>
                  </m:oMath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241" y="3281287"/>
                <a:ext cx="3445918" cy="1554593"/>
              </a:xfrm>
              <a:prstGeom prst="rect">
                <a:avLst/>
              </a:prstGeom>
              <a:blipFill>
                <a:blip r:embed="rId3"/>
                <a:stretch>
                  <a:fillRect l="-1947" t="-1961" r="-3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Sparse and dense </a:t>
            </a:r>
            <a:r>
              <a:rPr lang="en-US" altLang="zh-CN" sz="3200" dirty="0" smtClean="0"/>
              <a:t>models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36" y="1587718"/>
            <a:ext cx="5136328" cy="2625699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474304" y="4542184"/>
            <a:ext cx="9243392" cy="12920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Taking advantage of sparsity to reduce the communication overhead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3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 identification</a:t>
            </a:r>
          </a:p>
          <a:p>
            <a:r>
              <a:rPr lang="en-US" altLang="zh-CN" dirty="0" smtClean="0"/>
              <a:t>Sparsity-aware architecture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Evaluation 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2522B-5885-439A-9CC5-32F38D70CC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AE78-B2C5-4C0F-AEDF-361488230DF8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ommunication cost when using 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23" y="1588580"/>
            <a:ext cx="5140553" cy="36307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76" y="1635311"/>
            <a:ext cx="5062031" cy="3554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572488" y="5340687"/>
                <a:ext cx="20178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pull: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push: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sz="2000" b="0" dirty="0" smtClean="0"/>
              </a:p>
              <a:p>
                <a:r>
                  <a:rPr lang="en-US" altLang="zh-CN" sz="2000" dirty="0" smtClean="0"/>
                  <a:t>total: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 smtClean="0"/>
                  <a:t> </a:t>
                </a:r>
                <a:endParaRPr lang="en-US" altLang="zh-CN" sz="2000" b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88" y="5340687"/>
                <a:ext cx="2017821" cy="1015663"/>
              </a:xfrm>
              <a:prstGeom prst="rect">
                <a:avLst/>
              </a:prstGeom>
              <a:blipFill>
                <a:blip r:embed="rId4"/>
                <a:stretch>
                  <a:fillRect l="-3323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505289" y="5340687"/>
                <a:ext cx="235480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pull: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zh-CN" sz="2000" dirty="0" smtClean="0"/>
              </a:p>
              <a:p>
                <a:r>
                  <a:rPr lang="en-US" altLang="zh-CN" sz="2000" dirty="0" smtClean="0"/>
                  <a:t>push: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sz="2000" b="0" dirty="0" smtClean="0"/>
              </a:p>
              <a:p>
                <a:r>
                  <a:rPr lang="en-US" altLang="zh-CN" sz="2000" dirty="0" smtClean="0"/>
                  <a:t>total: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zh-CN" sz="2000" dirty="0" smtClean="0"/>
                  <a:t> </a:t>
                </a:r>
                <a:endParaRPr lang="en-US" altLang="zh-CN" sz="20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89" y="5340687"/>
                <a:ext cx="2354803" cy="1015663"/>
              </a:xfrm>
              <a:prstGeom prst="rect">
                <a:avLst/>
              </a:prstGeom>
              <a:blipFill>
                <a:blip r:embed="rId5"/>
                <a:stretch>
                  <a:fillRect l="-2591" t="-299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886"/>
                <a:ext cx="5234609" cy="497402"/>
              </a:xfrm>
            </p:spPr>
            <p:txBody>
              <a:bodyPr/>
              <a:lstStyle/>
              <a:p>
                <a:r>
                  <a:rPr lang="en-US" altLang="zh-CN" dirty="0" smtClean="0"/>
                  <a:t>For single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bytes message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886"/>
                <a:ext cx="5234609" cy="497402"/>
              </a:xfrm>
              <a:blipFill>
                <a:blip r:embed="rId6"/>
                <a:stretch>
                  <a:fillRect l="-2098" t="-20732" b="-29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ommunication cost when using 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374095" y="2065060"/>
                <a:ext cx="3514136" cy="424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As worker: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send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endParaRPr lang="en-US" altLang="zh-CN" sz="2000" b="0" dirty="0" smtClean="0"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 smtClean="0"/>
                  <a:t>recv</a:t>
                </a:r>
                <a:r>
                  <a:rPr lang="en-US" altLang="zh-CN" sz="2000" dirty="0" smtClean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endParaRPr lang="en-US" altLang="zh-CN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As server: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send: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sz="2000" b="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err="1" smtClean="0"/>
                  <a:t>recv</a:t>
                </a:r>
                <a:r>
                  <a:rPr lang="en-US" altLang="zh-CN" sz="20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sz="2000" b="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Total: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𝑤𝑚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Sparse message: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𝑤𝑚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095" y="2065060"/>
                <a:ext cx="3514136" cy="4243854"/>
              </a:xfrm>
              <a:prstGeom prst="rect">
                <a:avLst/>
              </a:prstGeom>
              <a:blipFill>
                <a:blip r:embed="rId2"/>
                <a:stretch>
                  <a:fillRect l="-1563" t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548758" y="2158078"/>
            <a:ext cx="1580322" cy="28760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32632" y="2664557"/>
            <a:ext cx="1212574" cy="1403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32632" y="4186987"/>
            <a:ext cx="1212574" cy="38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911622" y="2264447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Server</a:t>
            </a:r>
            <a:endParaRPr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862569" y="4574637"/>
            <a:ext cx="95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Worker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1873800" y="2770926"/>
            <a:ext cx="930234" cy="23525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73800" y="3366357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873800" y="4262846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42891" y="2163601"/>
            <a:ext cx="1580322" cy="28760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26765" y="2670080"/>
            <a:ext cx="1212574" cy="1403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626765" y="4192510"/>
            <a:ext cx="1212574" cy="38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05755" y="2269970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Server</a:t>
            </a:r>
            <a:endParaRPr lang="zh-CN" altLang="en-US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756702" y="4580160"/>
            <a:ext cx="95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Worker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3767933" y="2776449"/>
            <a:ext cx="930234" cy="23525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767933" y="3371880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767933" y="4268369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336573" y="2163601"/>
            <a:ext cx="1580322" cy="28760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520447" y="2670080"/>
            <a:ext cx="1212574" cy="1403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520447" y="4192510"/>
            <a:ext cx="1212574" cy="38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699437" y="2269970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Server</a:t>
            </a:r>
            <a:endParaRPr lang="zh-CN" altLang="en-US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5650384" y="4580160"/>
            <a:ext cx="95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Worker</a:t>
            </a:r>
            <a:endParaRPr lang="zh-CN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661615" y="2776449"/>
            <a:ext cx="930234" cy="23525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661615" y="3371880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661615" y="4268369"/>
            <a:ext cx="930234" cy="235250"/>
          </a:xfrm>
          <a:prstGeom prst="rect">
            <a:avLst/>
          </a:prstGeom>
          <a:solidFill>
            <a:schemeClr val="bg1"/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792132" y="511013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</a:t>
            </a:r>
            <a:r>
              <a:rPr lang="en-US" altLang="zh-CN" sz="2000" dirty="0" smtClean="0"/>
              <a:t>achine</a:t>
            </a:r>
            <a:endParaRPr lang="zh-CN" altLang="en-US" sz="2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3686265" y="511013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</a:t>
            </a:r>
            <a:r>
              <a:rPr lang="en-US" altLang="zh-CN" sz="2000" dirty="0" smtClean="0"/>
              <a:t>achine</a:t>
            </a:r>
            <a:endParaRPr lang="zh-CN" altLang="en-US" sz="2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5579947" y="5110133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</a:t>
            </a:r>
            <a:r>
              <a:rPr lang="en-US" altLang="zh-CN" sz="2000" dirty="0" smtClean="0"/>
              <a:t>achine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886"/>
                <a:ext cx="9627704" cy="4974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For 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bytes message,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message per machine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886"/>
                <a:ext cx="9627704" cy="497402"/>
              </a:xfrm>
              <a:blipFill>
                <a:blip r:embed="rId3"/>
                <a:stretch>
                  <a:fillRect l="-1013" t="-25610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39"/>
          <p:cNvCxnSpPr>
            <a:stCxn id="18" idx="0"/>
            <a:endCxn id="17" idx="2"/>
          </p:cNvCxnSpPr>
          <p:nvPr/>
        </p:nvCxnSpPr>
        <p:spPr>
          <a:xfrm flipV="1">
            <a:off x="2338917" y="3601607"/>
            <a:ext cx="0" cy="661239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6" idx="0"/>
            <a:endCxn id="17" idx="2"/>
          </p:cNvCxnSpPr>
          <p:nvPr/>
        </p:nvCxnSpPr>
        <p:spPr>
          <a:xfrm flipH="1" flipV="1">
            <a:off x="2338917" y="3601607"/>
            <a:ext cx="1894133" cy="666762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4" idx="0"/>
            <a:endCxn id="17" idx="2"/>
          </p:cNvCxnSpPr>
          <p:nvPr/>
        </p:nvCxnSpPr>
        <p:spPr>
          <a:xfrm flipH="1" flipV="1">
            <a:off x="2338917" y="3601607"/>
            <a:ext cx="3787815" cy="666762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8" idx="0"/>
            <a:endCxn id="25" idx="2"/>
          </p:cNvCxnSpPr>
          <p:nvPr/>
        </p:nvCxnSpPr>
        <p:spPr>
          <a:xfrm flipV="1">
            <a:off x="2338917" y="3607130"/>
            <a:ext cx="1894133" cy="65571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8" idx="0"/>
            <a:endCxn id="33" idx="2"/>
          </p:cNvCxnSpPr>
          <p:nvPr/>
        </p:nvCxnSpPr>
        <p:spPr>
          <a:xfrm flipV="1">
            <a:off x="2338917" y="3607130"/>
            <a:ext cx="3787815" cy="655716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1977278" y="2699310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78" y="2699310"/>
                <a:ext cx="72327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3909391" y="2699310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91" y="2699310"/>
                <a:ext cx="72327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5765093" y="2707594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93" y="2707594"/>
                <a:ext cx="72327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1975908" y="3293964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08" y="3293964"/>
                <a:ext cx="723275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3904856" y="3293964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56" y="3293964"/>
                <a:ext cx="72327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5765092" y="3304093"/>
                <a:ext cx="723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92" y="3304093"/>
                <a:ext cx="723275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2119793" y="418900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793" y="4189000"/>
                <a:ext cx="4355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4044912" y="418005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12" y="4180050"/>
                <a:ext cx="4355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908977" y="418900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977" y="4189000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箭头连接符 62"/>
          <p:cNvCxnSpPr>
            <a:stCxn id="54" idx="2"/>
            <a:endCxn id="61" idx="0"/>
          </p:cNvCxnSpPr>
          <p:nvPr/>
        </p:nvCxnSpPr>
        <p:spPr>
          <a:xfrm>
            <a:off x="2338916" y="3068642"/>
            <a:ext cx="1923748" cy="111140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54" idx="2"/>
            <a:endCxn id="62" idx="0"/>
          </p:cNvCxnSpPr>
          <p:nvPr/>
        </p:nvCxnSpPr>
        <p:spPr>
          <a:xfrm>
            <a:off x="2338916" y="3068642"/>
            <a:ext cx="3787813" cy="112035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ommunication cost when using AR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8" y="2149398"/>
            <a:ext cx="4495238" cy="16476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63741" y="1749288"/>
            <a:ext cx="253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Dense using </a:t>
            </a:r>
            <a:r>
              <a:rPr lang="en-US" altLang="zh-CN" sz="2000" dirty="0" err="1" smtClean="0"/>
              <a:t>AllReduce</a:t>
            </a:r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4121" r="10460"/>
          <a:stretch/>
        </p:blipFill>
        <p:spPr>
          <a:xfrm>
            <a:off x="6072808" y="2214552"/>
            <a:ext cx="4494037" cy="151579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54255" y="1749288"/>
            <a:ext cx="25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Sparse using </a:t>
            </a:r>
            <a:r>
              <a:rPr lang="en-US" altLang="zh-CN" sz="2000" dirty="0" err="1" smtClean="0"/>
              <a:t>AllGather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1804508" y="3989261"/>
                <a:ext cx="3596640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∗2∗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08" y="3989261"/>
                <a:ext cx="3596640" cy="615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886"/>
                <a:ext cx="5234609" cy="49740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For single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bytes message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886"/>
                <a:ext cx="5234609" cy="497402"/>
              </a:xfrm>
              <a:blipFill>
                <a:blip r:embed="rId5"/>
                <a:stretch>
                  <a:fillRect l="-1632" t="-15854" b="-13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6521506" y="4096854"/>
                <a:ext cx="3596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506" y="4096854"/>
                <a:ext cx="35966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内容占位符 2"/>
              <p:cNvSpPr txBox="1">
                <a:spLocks/>
              </p:cNvSpPr>
              <p:nvPr/>
            </p:nvSpPr>
            <p:spPr>
              <a:xfrm>
                <a:off x="838200" y="4734351"/>
                <a:ext cx="5234609" cy="4974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marR="0" indent="-2448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Tx/>
                  <a:buFont typeface="Arial" panose="020B0604020202020204" pitchFamily="34" charset="0"/>
                  <a:buChar char="•"/>
                  <a:tabLst/>
                  <a:defRPr lang="en-US" altLang="zh-CN" sz="2800" kern="1200">
                    <a:solidFill>
                      <a:schemeClr val="tx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lvl1pPr>
                <a:lvl2pPr marL="532800" marR="0" indent="-2448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Tx/>
                  <a:buFont typeface="Calibri" panose="020F0502020204030204" pitchFamily="34" charset="0"/>
                  <a:buChar char="‐"/>
                  <a:tabLst/>
                  <a:defRPr lang="en-US" altLang="zh-CN" sz="2400" kern="1200">
                    <a:solidFill>
                      <a:schemeClr val="tx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lvl2pPr>
                <a:lvl3pPr marL="892800" marR="0" indent="-2448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ü"/>
                  <a:tabLst/>
                  <a:defRPr lang="en-US" altLang="zh-CN" sz="2000" kern="1200" baseline="0">
                    <a:solidFill>
                      <a:schemeClr val="tx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lvl3pPr>
                <a:lvl4pPr marL="1252800" marR="0" indent="-2448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1">
                      <a:lumMod val="75000"/>
                    </a:schemeClr>
                  </a:buClr>
                  <a:buSzPct val="80000"/>
                  <a:buFont typeface="Calibri" panose="020F0502020204030204" pitchFamily="34" charset="0"/>
                  <a:buChar char="▪"/>
                  <a:tabLst/>
                  <a:defRPr lang="en-US" altLang="zh-CN" sz="1800" kern="1200" baseline="0">
                    <a:solidFill>
                      <a:schemeClr val="tx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lvl4pPr>
                <a:lvl5pPr marL="1219500" indent="-5715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  <a:defRPr lang="en-US" altLang="en-US" sz="3600" kern="1200">
                    <a:solidFill>
                      <a:schemeClr val="tx1"/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2400" dirty="0" smtClean="0"/>
                  <a:t>For m </a:t>
                </a:r>
                <a14:m>
                  <m:oMath xmlns:m="http://schemas.openxmlformats.org/officeDocument/2006/math">
                    <m:r>
                      <a:rPr lang="da-DK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a-DK" altLang="zh-CN" sz="2400" dirty="0" smtClean="0"/>
                  <a:t> </a:t>
                </a:r>
                <a:r>
                  <a:rPr lang="da-DK" sz="2400" dirty="0" smtClean="0"/>
                  <a:t>bytes message</a:t>
                </a:r>
                <a:endParaRPr lang="da-DK" altLang="zh-CN" sz="2400" dirty="0"/>
              </a:p>
            </p:txBody>
          </p:sp>
        </mc:Choice>
        <mc:Fallback>
          <p:sp>
            <p:nvSpPr>
              <p:cNvPr id="1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34351"/>
                <a:ext cx="5234609" cy="497402"/>
              </a:xfrm>
              <a:prstGeom prst="rect">
                <a:avLst/>
              </a:prstGeom>
              <a:blipFill>
                <a:blip r:embed="rId7"/>
                <a:stretch>
                  <a:fillRect l="-1632" t="-16049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1804508" y="5486403"/>
                <a:ext cx="3596640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∗2∗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508" y="5486403"/>
                <a:ext cx="3596640" cy="615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6521506" y="5486403"/>
                <a:ext cx="35966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𝑤𝑚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∗2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506" y="5486403"/>
                <a:ext cx="35966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9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Communication cost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43" y="1496197"/>
            <a:ext cx="5838095" cy="2447619"/>
          </a:xfrm>
          <a:prstGeom prst="rect">
            <a:avLst/>
          </a:prstGeom>
        </p:spPr>
      </p:pic>
      <p:sp>
        <p:nvSpPr>
          <p:cNvPr id="8" name="左右箭头 7"/>
          <p:cNvSpPr/>
          <p:nvPr/>
        </p:nvSpPr>
        <p:spPr>
          <a:xfrm rot="5400000">
            <a:off x="7267826" y="3570345"/>
            <a:ext cx="3986765" cy="556952"/>
          </a:xfrm>
          <a:prstGeom prst="leftRightArrow">
            <a:avLst/>
          </a:prstGeom>
          <a:gradFill>
            <a:gsLst>
              <a:gs pos="2000">
                <a:srgbClr val="FF0000"/>
              </a:gs>
              <a:gs pos="62000">
                <a:srgbClr val="C4DBF0"/>
              </a:gs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49000">
                <a:schemeClr val="accent2"/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493496" y="5972398"/>
            <a:ext cx="153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AR for Dense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8490867" y="1438702"/>
            <a:ext cx="1540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PS for Sparse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79" y="3911153"/>
            <a:ext cx="6580952" cy="24285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46112" y="5004810"/>
            <a:ext cx="1576874" cy="1222310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539685" y="365162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Hybrid?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92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Hybrid architecture of Parallax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5" y="1546826"/>
            <a:ext cx="6800000" cy="4809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74094" y="2065060"/>
            <a:ext cx="4132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one server process per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one worker process per GPU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75" y="2969190"/>
            <a:ext cx="3250141" cy="30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P</a:t>
            </a:r>
            <a:r>
              <a:rPr lang="en-US" altLang="zh-CN" sz="2400" dirty="0" smtClean="0"/>
              <a:t>artition for load balance and memory fit in PS</a:t>
            </a:r>
          </a:p>
          <a:p>
            <a:r>
              <a:rPr lang="en-US" altLang="zh-CN" sz="2400" b="1" dirty="0" smtClean="0">
                <a:solidFill>
                  <a:srgbClr val="92D050"/>
                </a:solidFill>
              </a:rPr>
              <a:t>Pros: </a:t>
            </a:r>
            <a:r>
              <a:rPr lang="en-US" altLang="zh-CN" sz="2400" dirty="0" smtClean="0"/>
              <a:t>Partition for paralleling computation on sparse array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Cons: </a:t>
            </a:r>
            <a:r>
              <a:rPr lang="en-US" altLang="zh-CN" sz="2400" dirty="0" smtClean="0"/>
              <a:t>Overhead for stitching and managing </a:t>
            </a:r>
          </a:p>
          <a:p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Partition sparse variables in 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33" y="3303777"/>
            <a:ext cx="4133333" cy="838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114" y="2803291"/>
            <a:ext cx="4228571" cy="34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209800" y="4304456"/>
                <a:ext cx="2746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04456"/>
                <a:ext cx="2746073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7467600" y="3323319"/>
            <a:ext cx="0" cy="235407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715125" y="3332844"/>
            <a:ext cx="0" cy="235407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</a:p>
          <a:p>
            <a:r>
              <a:rPr lang="en-US" altLang="zh-CN" dirty="0" smtClean="0"/>
              <a:t>Sparsity identification</a:t>
            </a:r>
          </a:p>
          <a:p>
            <a:r>
              <a:rPr lang="en-US" altLang="zh-CN" dirty="0" smtClean="0"/>
              <a:t>Sparsity-aware architecture</a:t>
            </a:r>
          </a:p>
          <a:p>
            <a:r>
              <a:rPr lang="en-US" altLang="zh-CN" dirty="0" smtClean="0"/>
              <a:t>Evaluation </a:t>
            </a:r>
          </a:p>
          <a:p>
            <a:r>
              <a:rPr lang="en-US" altLang="zh-CN" dirty="0" smtClean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2522B-5885-439A-9CC5-32F38D70CC5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AE78-B2C5-4C0F-AEDF-361488230DF8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 identification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Sparsity-aware architecture</a:t>
            </a:r>
          </a:p>
          <a:p>
            <a:r>
              <a:rPr lang="en-US" altLang="zh-CN" dirty="0" smtClean="0"/>
              <a:t>Evaluation 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2522B-5885-439A-9CC5-32F38D70CC5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AE78-B2C5-4C0F-AEDF-361488230DF8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Experiment setups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Hardware: 8 machines </a:t>
            </a:r>
          </a:p>
          <a:p>
            <a:pPr lvl="1"/>
            <a:r>
              <a:rPr lang="en-US" altLang="zh-CN" dirty="0" smtClean="0"/>
              <a:t>two 18-core Intel Xeon E5-2695 @2.10GHz processors, 256 GB DRAM</a:t>
            </a:r>
          </a:p>
          <a:p>
            <a:pPr lvl="1"/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6 NVIDIA GeForce TITAN </a:t>
            </a:r>
            <a:r>
              <a:rPr lang="en-US" altLang="zh-CN" b="1" dirty="0" err="1" smtClean="0">
                <a:solidFill>
                  <a:schemeClr val="accent2">
                    <a:lumMod val="75000"/>
                  </a:schemeClr>
                </a:solidFill>
              </a:rPr>
              <a:t>Xp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 GPU cards</a:t>
            </a:r>
          </a:p>
          <a:p>
            <a:pPr lvl="1"/>
            <a:r>
              <a:rPr lang="en-US" altLang="zh-CN" dirty="0" err="1" smtClean="0"/>
              <a:t>Mellanox</a:t>
            </a:r>
            <a:r>
              <a:rPr lang="en-US" altLang="zh-CN" dirty="0" smtClean="0"/>
              <a:t> ConnectX4 cards with </a:t>
            </a:r>
            <a:r>
              <a:rPr lang="en-US" altLang="zh-CN" dirty="0" smtClean="0">
                <a:solidFill>
                  <a:srgbClr val="FF0000"/>
                </a:solidFill>
              </a:rPr>
              <a:t>100 </a:t>
            </a:r>
            <a:r>
              <a:rPr lang="en-US" altLang="zh-CN" dirty="0" err="1" smtClean="0">
                <a:solidFill>
                  <a:srgbClr val="FF0000"/>
                </a:solidFill>
              </a:rPr>
              <a:t>Gbps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Infiniband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Software:</a:t>
            </a:r>
          </a:p>
          <a:p>
            <a:pPr lvl="1"/>
            <a:r>
              <a:rPr lang="en-US" altLang="zh-CN" b="1" dirty="0" err="1" smtClean="0">
                <a:solidFill>
                  <a:srgbClr val="0070C0"/>
                </a:solidFill>
              </a:rPr>
              <a:t>TensorFlow</a:t>
            </a:r>
            <a:r>
              <a:rPr lang="en-US" altLang="zh-CN" b="1" dirty="0" smtClean="0">
                <a:solidFill>
                  <a:srgbClr val="0070C0"/>
                </a:solidFill>
              </a:rPr>
              <a:t> v1.6, </a:t>
            </a:r>
            <a:r>
              <a:rPr lang="en-US" altLang="zh-CN" b="1" dirty="0" err="1" smtClean="0">
                <a:solidFill>
                  <a:srgbClr val="0070C0"/>
                </a:solidFill>
              </a:rPr>
              <a:t>Horovod</a:t>
            </a:r>
            <a:r>
              <a:rPr lang="en-US" altLang="zh-CN" b="1" dirty="0" smtClean="0">
                <a:solidFill>
                  <a:srgbClr val="0070C0"/>
                </a:solidFill>
              </a:rPr>
              <a:t> v0.11.2</a:t>
            </a:r>
          </a:p>
          <a:p>
            <a:pPr lvl="1"/>
            <a:r>
              <a:rPr lang="en-US" altLang="zh-CN" dirty="0" smtClean="0"/>
              <a:t>Ubuntu 16.04, CUDA9.0, </a:t>
            </a:r>
            <a:r>
              <a:rPr lang="en-US" altLang="zh-CN" dirty="0" err="1" smtClean="0"/>
              <a:t>cuDNN</a:t>
            </a:r>
            <a:r>
              <a:rPr lang="en-US" altLang="zh-CN" dirty="0" smtClean="0"/>
              <a:t> 7, </a:t>
            </a:r>
            <a:r>
              <a:rPr lang="en-US" altLang="zh-CN" dirty="0" err="1" smtClean="0"/>
              <a:t>OpenMPI</a:t>
            </a:r>
            <a:r>
              <a:rPr lang="en-US" altLang="zh-CN" dirty="0" smtClean="0"/>
              <a:t> 3.0.0, NCCL 2.1</a:t>
            </a:r>
          </a:p>
          <a:p>
            <a:r>
              <a:rPr lang="en-US" altLang="zh-CN" dirty="0" smtClean="0"/>
              <a:t>Model and datasets</a:t>
            </a:r>
          </a:p>
          <a:p>
            <a:pPr lvl="1"/>
            <a:r>
              <a:rPr lang="en-US" altLang="zh-CN" dirty="0" smtClean="0"/>
              <a:t>image classification</a:t>
            </a:r>
          </a:p>
          <a:p>
            <a:pPr lvl="2"/>
            <a:r>
              <a:rPr lang="en-US" altLang="zh-CN" dirty="0" smtClean="0"/>
              <a:t>ResNet-50, Inception-v3, training on ImageNet(ILSVRC 2012)</a:t>
            </a:r>
          </a:p>
          <a:p>
            <a:pPr lvl="1"/>
            <a:r>
              <a:rPr lang="en-US" altLang="zh-CN" dirty="0" smtClean="0"/>
              <a:t>NLP</a:t>
            </a:r>
          </a:p>
          <a:p>
            <a:pPr lvl="2"/>
            <a:r>
              <a:rPr lang="en-US" altLang="zh-CN" dirty="0" smtClean="0"/>
              <a:t>LM on One Billion Word Benchmark, NMT on WMT English-German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 Convergence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33" y="1819524"/>
            <a:ext cx="8933333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Training throughput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14051"/>
          <a:stretch/>
        </p:blipFill>
        <p:spPr>
          <a:xfrm>
            <a:off x="681425" y="2057616"/>
            <a:ext cx="5328850" cy="34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r="12124"/>
          <a:stretch/>
        </p:blipFill>
        <p:spPr>
          <a:xfrm>
            <a:off x="6010275" y="2133807"/>
            <a:ext cx="5448300" cy="33904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59620" y="2133807"/>
            <a:ext cx="10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2.8x vs PS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calability of Parallax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05" y="2048058"/>
            <a:ext cx="7943189" cy="35050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68695" y="371115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19.58%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72819" y="315658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38.33%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Effect of hybrid architecture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09" y="2554157"/>
            <a:ext cx="6952381" cy="2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 identification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Sparsity-aware architecture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Evaluation </a:t>
            </a:r>
          </a:p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2522B-5885-439A-9CC5-32F38D70CC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AE78-B2C5-4C0F-AEDF-361488230DF8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Sparsity in popular DNN models</a:t>
            </a:r>
          </a:p>
          <a:p>
            <a:r>
              <a:rPr lang="en-US" altLang="zh-CN" dirty="0"/>
              <a:t>D</a:t>
            </a:r>
            <a:r>
              <a:rPr lang="en-US" altLang="zh-CN" dirty="0" smtClean="0"/>
              <a:t>ifferent architectures support better for different data type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Hybrid PS and AR, PS for sparsity and AR for density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下箭头 6"/>
          <p:cNvSpPr/>
          <p:nvPr/>
        </p:nvSpPr>
        <p:spPr>
          <a:xfrm>
            <a:off x="5524500" y="2362200"/>
            <a:ext cx="57150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207" y="1519990"/>
            <a:ext cx="1154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Parallax: Sparsity-aware Data Parallel Training of Deep Neural Networks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7649" y="2720319"/>
            <a:ext cx="29017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 &amp; QA!</a:t>
            </a:r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July 3</a:t>
            </a:r>
            <a:r>
              <a:rPr lang="en-US" altLang="zh-CN" sz="3200" b="1" baseline="30000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rd</a:t>
            </a:r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2019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4010725"/>
            <a:ext cx="5447372" cy="1656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EB5-C202-47A4-A421-919B160DABB4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deep learning works?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A54-FF7F-4292-9452-75D2017C638F}" type="datetime1">
              <a:rPr lang="zh-CN" altLang="en-US" smtClean="0"/>
              <a:t>2019/7/3</a:t>
            </a:fld>
            <a:endParaRPr lang="zh-CN" altLang="en-US" dirty="0"/>
          </a:p>
        </p:txBody>
      </p:sp>
      <p:pic>
        <p:nvPicPr>
          <p:cNvPr id="1026" name="Picture 2" descr="Inference exec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0831"/>
            <a:ext cx="1063067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486401" y="5732426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Neural Networks (DNNs)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rain your models first!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0A8-8223-41DA-B9DA-41BC094567B6}" type="datetime1">
              <a:rPr lang="zh-CN" altLang="en-US" smtClean="0"/>
              <a:t>2019/7/3</a:t>
            </a:fld>
            <a:endParaRPr lang="zh-CN" altLang="en-US" dirty="0"/>
          </a:p>
        </p:txBody>
      </p:sp>
      <p:pic>
        <p:nvPicPr>
          <p:cNvPr id="3074" name="Picture 2" descr="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" y="1342800"/>
            <a:ext cx="10157245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Distributed DNN Training?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Limited </a:t>
                </a:r>
                <a:r>
                  <a:rPr lang="en-US" altLang="zh-CN" dirty="0"/>
                  <a:t>computing </a:t>
                </a:r>
                <a:r>
                  <a:rPr lang="en-US" altLang="zh-CN" dirty="0" smtClean="0"/>
                  <a:t>power on single nodes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/>
                  <a:t>Dataset : </a:t>
                </a:r>
                <a:r>
                  <a:rPr lang="en-US" altLang="zh-CN" dirty="0" err="1"/>
                  <a:t>imagenet</a:t>
                </a:r>
                <a:r>
                  <a:rPr lang="en-US" altLang="zh-CN" dirty="0"/>
                  <a:t> 1.2 million samples</a:t>
                </a:r>
              </a:p>
              <a:p>
                <a:pPr lvl="1"/>
                <a:r>
                  <a:rPr lang="en-US" altLang="zh-CN" sz="2000" dirty="0" err="1"/>
                  <a:t>Oper</a:t>
                </a:r>
                <a:r>
                  <a:rPr lang="en-US" altLang="zh-CN" sz="2000" dirty="0"/>
                  <a:t>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1.2×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×100×16×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altLang="zh-CN" sz="2000" dirty="0"/>
                  <a:t> FLOPs</a:t>
                </a:r>
              </a:p>
              <a:p>
                <a:pPr lvl="1"/>
                <a:r>
                  <a:rPr lang="en-US" altLang="zh-CN" sz="2000" dirty="0" smtClean="0"/>
                  <a:t>NVIDIA GeForce GTX 1080 </a:t>
                </a:r>
                <a:r>
                  <a:rPr lang="en-US" altLang="zh-CN" sz="2000" dirty="0" err="1" smtClean="0"/>
                  <a:t>Ti</a:t>
                </a:r>
                <a:r>
                  <a:rPr lang="en-US" altLang="zh-CN" sz="2000" dirty="0" smtClean="0"/>
                  <a:t>  speed = 11.34 TFLOPS (float 32)</a:t>
                </a:r>
                <a:endParaRPr lang="en-US" altLang="zh-CN" sz="2000" dirty="0"/>
              </a:p>
              <a:p>
                <a:pPr lvl="1"/>
                <a:r>
                  <a:rPr lang="en-US" altLang="zh-CN" sz="2000" dirty="0"/>
                  <a:t>Time = </a:t>
                </a:r>
                <a:r>
                  <a:rPr lang="en-US" altLang="zh-CN" sz="2000" dirty="0" err="1"/>
                  <a:t>Oper</a:t>
                </a:r>
                <a:r>
                  <a:rPr lang="en-US" altLang="zh-CN" sz="2000" dirty="0"/>
                  <a:t> / </a:t>
                </a:r>
                <a:r>
                  <a:rPr lang="en-US" altLang="zh-CN" sz="2000" dirty="0" smtClean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peed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0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2019/7/3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269348" y="2116540"/>
          <a:ext cx="4993301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Model size(MB) 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FLOPs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VGG-16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528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</a:rPr>
                        <a:t>16 G</a:t>
                      </a:r>
                      <a:endParaRPr lang="zh-CN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171848" y="5807631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Source: https</a:t>
            </a:r>
            <a:r>
              <a:rPr lang="en-US" altLang="zh-CN" dirty="0"/>
              <a:t>://github.com/albanie/convnet-burden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vs. Data parallelism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0" y="5323147"/>
            <a:ext cx="6643286" cy="80785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Data parallelism is a primary choice.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But how to efficiently exchange updates to the global model?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BC90-86A7-4A29-AF10-64C3187EA30A}" type="datetime1">
              <a:rPr lang="zh-CN" altLang="en-US" smtClean="0"/>
              <a:t>2019/7/3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82" y="1732500"/>
            <a:ext cx="5331850" cy="280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26" y="1490524"/>
            <a:ext cx="3860477" cy="450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57636" y="1371715"/>
            <a:ext cx="4032173" cy="47592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</a:t>
            </a:r>
            <a:r>
              <a:rPr lang="en-US" dirty="0" err="1" smtClean="0"/>
              <a:t>allreduce</a:t>
            </a:r>
            <a:r>
              <a:rPr lang="en-US" dirty="0" smtClean="0"/>
              <a:t> vs. </a:t>
            </a:r>
            <a:r>
              <a:rPr lang="en-US" dirty="0" smtClean="0"/>
              <a:t>parameter server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Ring-</a:t>
            </a:r>
            <a:r>
              <a:rPr lang="en-US" altLang="zh-CN" dirty="0" err="1" smtClean="0"/>
              <a:t>allreduce</a:t>
            </a:r>
            <a:r>
              <a:rPr lang="en-US" altLang="zh-CN" dirty="0" smtClean="0"/>
              <a:t> </a:t>
            </a:r>
            <a:r>
              <a:rPr lang="en-US" altLang="zh-CN" dirty="0" smtClean="0"/>
              <a:t>has better </a:t>
            </a:r>
            <a:r>
              <a:rPr lang="en-US" altLang="zh-CN" dirty="0"/>
              <a:t>network bandwidth </a:t>
            </a:r>
            <a:r>
              <a:rPr lang="en-US" altLang="zh-CN" dirty="0" smtClean="0"/>
              <a:t>utilization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Research status @ 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5/9/2019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999065" y="2495854"/>
            <a:ext cx="2607312" cy="2777890"/>
            <a:chOff x="1519893" y="2645901"/>
            <a:chExt cx="2607312" cy="2777890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805A1176-8707-0946-8402-E6FC5F44E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893" y="2645901"/>
              <a:ext cx="2607312" cy="241383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88650" y="5054459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Parameter server [1]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60682" y="2495854"/>
            <a:ext cx="2658992" cy="2777890"/>
            <a:chOff x="5081510" y="2645901"/>
            <a:chExt cx="2658992" cy="2777890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E874E2B3-099E-7746-96E9-FF5A0240C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510" y="2645901"/>
              <a:ext cx="2658992" cy="241383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469079" y="5054459"/>
              <a:ext cx="1883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Ring-</a:t>
              </a:r>
              <a:r>
                <a:rPr lang="en-US" altLang="zh-CN" dirty="0" err="1"/>
                <a:t>allreduce</a:t>
              </a:r>
              <a:r>
                <a:rPr lang="en-US" altLang="zh-CN" dirty="0"/>
                <a:t> [2]</a:t>
              </a:r>
              <a:endParaRPr lang="zh-CN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1172825" y="5824514"/>
            <a:ext cx="10476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[1] Mu Li, David G Andersen, etc. Scaling distributed machine learning with the parameter server. In OSDI, volume 14, pages 583–598, 2014.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[2] https://developer.nvidia.com/nccl, NVIDIA Collective Communications Library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5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Ring-</a:t>
            </a:r>
            <a:r>
              <a:rPr lang="en-US" altLang="zh-CN" dirty="0" err="1"/>
              <a:t>allReduce</a:t>
            </a:r>
            <a:r>
              <a:rPr lang="en-US" altLang="zh-CN" dirty="0"/>
              <a:t> - Concept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4D26C60-5D59-435E-B336-167DAA931005}" type="datetime1">
              <a:rPr lang="zh-CN" altLang="en-US" smtClean="0"/>
              <a:t>2019/7/3</a:t>
            </a:fld>
            <a:endParaRPr lang="zh-CN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1700584" y="1639282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8200" y="1595200"/>
            <a:ext cx="9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82465" y="3204594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Computed gradients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/>
              <p:cNvSpPr/>
              <p:nvPr/>
            </p:nvSpPr>
            <p:spPr>
              <a:xfrm>
                <a:off x="659556" y="3708669"/>
                <a:ext cx="3445918" cy="2371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be </a:t>
                </a:r>
                <a:r>
                  <a:rPr lang="en-US" altLang="zh-CN" sz="2000" dirty="0"/>
                  <a:t>the number of nodes,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be </a:t>
                </a:r>
                <a:r>
                  <a:rPr lang="en-US" altLang="zh-CN" sz="2000" dirty="0"/>
                  <a:t>the message size. </a:t>
                </a:r>
                <a:endParaRPr lang="en-US" altLang="zh-CN" sz="2000" dirty="0" smtClean="0"/>
              </a:p>
              <a:p>
                <a:r>
                  <a:rPr lang="en-US" altLang="zh-CN" sz="2000" dirty="0" err="1" smtClean="0"/>
                  <a:t>allreduce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send cost per node is: </a:t>
                </a:r>
              </a:p>
              <a:p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 smtClean="0"/>
              </a:p>
              <a:p>
                <a:r>
                  <a:rPr lang="en-US" altLang="zh-CN" dirty="0" err="1" smtClean="0"/>
                  <a:t>allgather</a:t>
                </a:r>
                <a:r>
                  <a:rPr lang="en-US" altLang="zh-CN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86" name="矩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6" y="3708669"/>
                <a:ext cx="3445918" cy="2371675"/>
              </a:xfrm>
              <a:prstGeom prst="rect">
                <a:avLst/>
              </a:prstGeom>
              <a:blipFill>
                <a:blip r:embed="rId3"/>
                <a:stretch>
                  <a:fillRect l="-1770" t="-1285" r="-3540" b="-1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文本框 86"/>
          <p:cNvSpPr txBox="1"/>
          <p:nvPr/>
        </p:nvSpPr>
        <p:spPr>
          <a:xfrm>
            <a:off x="843908" y="2161086"/>
            <a:ext cx="9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91" name="文本框 90"/>
          <p:cNvSpPr txBox="1"/>
          <p:nvPr/>
        </p:nvSpPr>
        <p:spPr>
          <a:xfrm>
            <a:off x="843908" y="2748716"/>
            <a:ext cx="9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117" name="矩形 116"/>
          <p:cNvSpPr/>
          <p:nvPr/>
        </p:nvSpPr>
        <p:spPr>
          <a:xfrm>
            <a:off x="4420210" y="1691839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350426" y="1691839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283534" y="1691839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c1+c3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4425918" y="2257725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a1+a2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356134" y="225772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289242" y="225772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25918" y="284535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356134" y="2845355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b2+b3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289242" y="284535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cxnSp>
        <p:nvCxnSpPr>
          <p:cNvPr id="127" name="直接箭头连接符 126"/>
          <p:cNvCxnSpPr>
            <a:stCxn id="117" idx="2"/>
            <a:endCxn id="120" idx="0"/>
          </p:cNvCxnSpPr>
          <p:nvPr/>
        </p:nvCxnSpPr>
        <p:spPr>
          <a:xfrm>
            <a:off x="4886764" y="1992344"/>
            <a:ext cx="5708" cy="26538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>
            <a:stCxn id="121" idx="2"/>
            <a:endCxn id="124" idx="0"/>
          </p:cNvCxnSpPr>
          <p:nvPr/>
        </p:nvCxnSpPr>
        <p:spPr>
          <a:xfrm>
            <a:off x="5822688" y="2558230"/>
            <a:ext cx="0" cy="287125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曲线连接符 132"/>
          <p:cNvCxnSpPr>
            <a:stCxn id="125" idx="2"/>
            <a:endCxn id="119" idx="0"/>
          </p:cNvCxnSpPr>
          <p:nvPr/>
        </p:nvCxnSpPr>
        <p:spPr>
          <a:xfrm rot="5400000" flipH="1">
            <a:off x="6025931" y="2415996"/>
            <a:ext cx="1454021" cy="5708"/>
          </a:xfrm>
          <a:prstGeom prst="curvedConnector5">
            <a:avLst>
              <a:gd name="adj1" fmla="val -15722"/>
              <a:gd name="adj2" fmla="val -11990697"/>
              <a:gd name="adj3" fmla="val 115722"/>
            </a:avLst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>
            <a:off x="2207746" y="1639282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2712172" y="1634549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700584" y="2204267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2207746" y="2204267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2712172" y="2199534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700584" y="2792658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207746" y="2792658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2712172" y="2787925"/>
            <a:ext cx="498563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8566196" y="1691839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9496412" y="1691839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10429520" y="1691839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c1+c3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8571904" y="225772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a1+a2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9502120" y="225772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10435228" y="2257725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571904" y="2845355"/>
            <a:ext cx="933108" cy="30050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9502120" y="284535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b2+b3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10435228" y="2845355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cxnSp>
        <p:nvCxnSpPr>
          <p:cNvPr id="175" name="直接箭头连接符 174"/>
          <p:cNvCxnSpPr>
            <a:stCxn id="168" idx="2"/>
            <a:endCxn id="171" idx="0"/>
          </p:cNvCxnSpPr>
          <p:nvPr/>
        </p:nvCxnSpPr>
        <p:spPr>
          <a:xfrm>
            <a:off x="10896074" y="1992344"/>
            <a:ext cx="5708" cy="265381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箭头连接符 175"/>
          <p:cNvCxnSpPr>
            <a:stCxn id="169" idx="2"/>
            <a:endCxn id="172" idx="0"/>
          </p:cNvCxnSpPr>
          <p:nvPr/>
        </p:nvCxnSpPr>
        <p:spPr>
          <a:xfrm>
            <a:off x="9038458" y="2558230"/>
            <a:ext cx="0" cy="287125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曲线连接符 176"/>
          <p:cNvCxnSpPr>
            <a:stCxn id="173" idx="2"/>
            <a:endCxn id="167" idx="0"/>
          </p:cNvCxnSpPr>
          <p:nvPr/>
        </p:nvCxnSpPr>
        <p:spPr>
          <a:xfrm rot="5400000" flipH="1">
            <a:off x="9238809" y="2415996"/>
            <a:ext cx="1454021" cy="5708"/>
          </a:xfrm>
          <a:prstGeom prst="curvedConnector5">
            <a:avLst>
              <a:gd name="adj1" fmla="val -15722"/>
              <a:gd name="adj2" fmla="val 11511160"/>
              <a:gd name="adj3" fmla="val 115722"/>
            </a:avLst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矩形 202"/>
          <p:cNvSpPr/>
          <p:nvPr/>
        </p:nvSpPr>
        <p:spPr>
          <a:xfrm>
            <a:off x="8551660" y="4476606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9481876" y="4476606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10414984" y="4476606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c1+c3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8557368" y="504249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a1+a2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9487584" y="5042492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10420692" y="504249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8557368" y="563012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9487584" y="563012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b2+b3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10420692" y="5630122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cxnSp>
        <p:nvCxnSpPr>
          <p:cNvPr id="212" name="直接箭头连接符 211"/>
          <p:cNvCxnSpPr>
            <a:stCxn id="204" idx="2"/>
            <a:endCxn id="207" idx="0"/>
          </p:cNvCxnSpPr>
          <p:nvPr/>
        </p:nvCxnSpPr>
        <p:spPr>
          <a:xfrm>
            <a:off x="9948430" y="4777111"/>
            <a:ext cx="5708" cy="2653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/>
          <p:cNvCxnSpPr>
            <a:stCxn id="208" idx="2"/>
            <a:endCxn id="211" idx="0"/>
          </p:cNvCxnSpPr>
          <p:nvPr/>
        </p:nvCxnSpPr>
        <p:spPr>
          <a:xfrm>
            <a:off x="10887246" y="5342997"/>
            <a:ext cx="0" cy="28712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曲线连接符 213"/>
          <p:cNvCxnSpPr>
            <a:stCxn id="209" idx="2"/>
            <a:endCxn id="203" idx="0"/>
          </p:cNvCxnSpPr>
          <p:nvPr/>
        </p:nvCxnSpPr>
        <p:spPr>
          <a:xfrm rot="5400000" flipH="1">
            <a:off x="8294057" y="5200763"/>
            <a:ext cx="1454021" cy="5708"/>
          </a:xfrm>
          <a:prstGeom prst="curvedConnector5">
            <a:avLst>
              <a:gd name="adj1" fmla="val -15722"/>
              <a:gd name="adj2" fmla="val 12278591"/>
              <a:gd name="adj3" fmla="val 115722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矩形 231"/>
          <p:cNvSpPr/>
          <p:nvPr/>
        </p:nvSpPr>
        <p:spPr>
          <a:xfrm>
            <a:off x="4425918" y="4476606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5356134" y="4476606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289242" y="4476606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4431626" y="5042492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5361842" y="504249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6294950" y="504249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4431626" y="563012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a1+a2+a3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5361842" y="5630122"/>
            <a:ext cx="933108" cy="300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b1+b2+b3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6294950" y="5630122"/>
            <a:ext cx="933108" cy="3005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c1+c2+c3</a:t>
            </a:r>
            <a:endParaRPr lang="zh-CN" altLang="en-US" sz="1400" baseline="-25000" dirty="0">
              <a:solidFill>
                <a:schemeClr val="tx1"/>
              </a:solidFill>
            </a:endParaRPr>
          </a:p>
        </p:txBody>
      </p:sp>
      <p:cxnSp>
        <p:nvCxnSpPr>
          <p:cNvPr id="241" name="直接箭头连接符 240"/>
          <p:cNvCxnSpPr>
            <a:stCxn id="232" idx="2"/>
            <a:endCxn id="235" idx="0"/>
          </p:cNvCxnSpPr>
          <p:nvPr/>
        </p:nvCxnSpPr>
        <p:spPr>
          <a:xfrm>
            <a:off x="4892472" y="4777111"/>
            <a:ext cx="5708" cy="265381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箭头连接符 241"/>
          <p:cNvCxnSpPr>
            <a:stCxn id="236" idx="2"/>
            <a:endCxn id="239" idx="0"/>
          </p:cNvCxnSpPr>
          <p:nvPr/>
        </p:nvCxnSpPr>
        <p:spPr>
          <a:xfrm>
            <a:off x="5828396" y="5342997"/>
            <a:ext cx="0" cy="28712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曲线连接符 242"/>
          <p:cNvCxnSpPr>
            <a:stCxn id="240" idx="2"/>
            <a:endCxn id="234" idx="0"/>
          </p:cNvCxnSpPr>
          <p:nvPr/>
        </p:nvCxnSpPr>
        <p:spPr>
          <a:xfrm rot="5400000" flipH="1">
            <a:off x="6031639" y="5200763"/>
            <a:ext cx="1454021" cy="5708"/>
          </a:xfrm>
          <a:prstGeom prst="curvedConnector5">
            <a:avLst>
              <a:gd name="adj1" fmla="val -15722"/>
              <a:gd name="adj2" fmla="val -12278469"/>
              <a:gd name="adj3" fmla="val 115722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右箭头 263"/>
          <p:cNvSpPr/>
          <p:nvPr/>
        </p:nvSpPr>
        <p:spPr>
          <a:xfrm>
            <a:off x="7641688" y="2233142"/>
            <a:ext cx="573618" cy="335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右箭头 264"/>
          <p:cNvSpPr/>
          <p:nvPr/>
        </p:nvSpPr>
        <p:spPr>
          <a:xfrm rot="5400000">
            <a:off x="9676156" y="3705509"/>
            <a:ext cx="573618" cy="335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右箭头 265"/>
          <p:cNvSpPr/>
          <p:nvPr/>
        </p:nvSpPr>
        <p:spPr>
          <a:xfrm rot="10800000">
            <a:off x="7586102" y="5081742"/>
            <a:ext cx="573618" cy="335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8" name="直接连接符 267"/>
          <p:cNvCxnSpPr/>
          <p:nvPr/>
        </p:nvCxnSpPr>
        <p:spPr>
          <a:xfrm>
            <a:off x="4276326" y="3847700"/>
            <a:ext cx="7298773" cy="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文本框 268"/>
          <p:cNvSpPr txBox="1"/>
          <p:nvPr/>
        </p:nvSpPr>
        <p:spPr>
          <a:xfrm>
            <a:off x="4374652" y="3310587"/>
            <a:ext cx="1903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</a:rPr>
              <a:t>Scatter-Reduce 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4374651" y="3938152"/>
            <a:ext cx="1353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accent2"/>
                </a:solidFill>
              </a:rPr>
              <a:t>AllGather</a:t>
            </a:r>
            <a:r>
              <a:rPr lang="en-US" altLang="zh-CN" sz="2000" b="1" dirty="0">
                <a:solidFill>
                  <a:schemeClr val="accent2"/>
                </a:solidFill>
              </a:rPr>
              <a:t> 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64" grpId="0" animBg="1"/>
      <p:bldP spid="265" grpId="0" animBg="1"/>
      <p:bldP spid="266" grpId="0" animBg="1"/>
      <p:bldP spid="269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 smtClean="0"/>
              <a:t>Sparsity identification and impact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Sparsity-aware architecture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Evaluation 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5F2522B-5885-439A-9CC5-32F38D70CC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AE78-B2C5-4C0F-AEDF-361488230DF8}" type="datetime1">
              <a:rPr lang="zh-CN" altLang="en-US" smtClean="0"/>
              <a:t>2019/7/3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75057</TotalTime>
  <Words>869</Words>
  <Application>Microsoft Office PowerPoint</Application>
  <PresentationFormat>宽屏</PresentationFormat>
  <Paragraphs>331</Paragraphs>
  <Slides>28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 Unicode MS</vt:lpstr>
      <vt:lpstr>等线</vt:lpstr>
      <vt:lpstr>华文新魏</vt:lpstr>
      <vt:lpstr>宋体</vt:lpstr>
      <vt:lpstr>微软雅黑</vt:lpstr>
      <vt:lpstr>Arial</vt:lpstr>
      <vt:lpstr>Calibri</vt:lpstr>
      <vt:lpstr>Cambria Math</vt:lpstr>
      <vt:lpstr>Gill Sans MT</vt:lpstr>
      <vt:lpstr>Wingdings</vt:lpstr>
      <vt:lpstr>Office 主题</vt:lpstr>
      <vt:lpstr>Parallax: Sparsity-aware Data Parallel Training of Deep Neural Networks</vt:lpstr>
      <vt:lpstr>Outline </vt:lpstr>
      <vt:lpstr>How deep learning works?</vt:lpstr>
      <vt:lpstr>Train your models first!</vt:lpstr>
      <vt:lpstr>Why Distributed DNN Training?</vt:lpstr>
      <vt:lpstr>Model vs. Data parallelism</vt:lpstr>
      <vt:lpstr>Ring allreduce vs. parameter server</vt:lpstr>
      <vt:lpstr>Ring-allReduce - Concept</vt:lpstr>
      <vt:lpstr>Outline </vt:lpstr>
      <vt:lpstr>Identify the sparsity – Bert[1] as example</vt:lpstr>
      <vt:lpstr>Word embedding of Bert</vt:lpstr>
      <vt:lpstr>Sparse and dense models</vt:lpstr>
      <vt:lpstr>Outline </vt:lpstr>
      <vt:lpstr>Communication cost when using PS</vt:lpstr>
      <vt:lpstr>Communication cost when using PS</vt:lpstr>
      <vt:lpstr>Communication cost when using AR</vt:lpstr>
      <vt:lpstr>Communication cost</vt:lpstr>
      <vt:lpstr>Hybrid architecture of Parallax</vt:lpstr>
      <vt:lpstr>Partition sparse variables in PS</vt:lpstr>
      <vt:lpstr>Outline </vt:lpstr>
      <vt:lpstr>Experiment setups</vt:lpstr>
      <vt:lpstr>Model Convergence</vt:lpstr>
      <vt:lpstr>Training throughput </vt:lpstr>
      <vt:lpstr>Scalability of Parallax</vt:lpstr>
      <vt:lpstr>Effect of hybrid architecture</vt:lpstr>
      <vt:lpstr>Outline </vt:lpstr>
      <vt:lpstr>Conclusion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Ceph: A scalable, High-Performance Distributed File System</dc:title>
  <dc:creator>youhui bai</dc:creator>
  <cp:lastModifiedBy>白 有辉</cp:lastModifiedBy>
  <cp:revision>6829</cp:revision>
  <dcterms:created xsi:type="dcterms:W3CDTF">2017-03-23T08:43:20Z</dcterms:created>
  <dcterms:modified xsi:type="dcterms:W3CDTF">2019-07-03T08:34:02Z</dcterms:modified>
</cp:coreProperties>
</file>