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905" r:id="rId2"/>
    <p:sldId id="989" r:id="rId3"/>
    <p:sldId id="1058" r:id="rId4"/>
    <p:sldId id="993" r:id="rId5"/>
    <p:sldId id="1044" r:id="rId6"/>
    <p:sldId id="1045" r:id="rId7"/>
    <p:sldId id="1059" r:id="rId8"/>
    <p:sldId id="1030" r:id="rId9"/>
    <p:sldId id="1047" r:id="rId10"/>
    <p:sldId id="1060" r:id="rId11"/>
    <p:sldId id="1048" r:id="rId12"/>
    <p:sldId id="1046" r:id="rId13"/>
    <p:sldId id="1050" r:id="rId14"/>
    <p:sldId id="1051" r:id="rId15"/>
    <p:sldId id="1052" r:id="rId16"/>
    <p:sldId id="1053" r:id="rId17"/>
    <p:sldId id="1055" r:id="rId18"/>
    <p:sldId id="1013" r:id="rId19"/>
    <p:sldId id="1014" r:id="rId20"/>
    <p:sldId id="1015" r:id="rId21"/>
    <p:sldId id="1016" r:id="rId22"/>
    <p:sldId id="1017" r:id="rId23"/>
    <p:sldId id="1056" r:id="rId24"/>
    <p:sldId id="1024" r:id="rId25"/>
    <p:sldId id="1057" r:id="rId26"/>
    <p:sldId id="1018" r:id="rId27"/>
    <p:sldId id="1019" r:id="rId28"/>
    <p:sldId id="1022" r:id="rId29"/>
    <p:sldId id="1023" r:id="rId30"/>
    <p:sldId id="1028" r:id="rId31"/>
    <p:sldId id="1020" r:id="rId32"/>
    <p:sldId id="1021" r:id="rId33"/>
    <p:sldId id="1054" r:id="rId34"/>
    <p:sldId id="1025" r:id="rId35"/>
    <p:sldId id="1026" r:id="rId36"/>
    <p:sldId id="1027" r:id="rId37"/>
  </p:sldIdLst>
  <p:sldSz cx="12192000" cy="6858000"/>
  <p:notesSz cx="9296400" cy="7010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  <p:cmAuthor id="2" name="王 一多" initials="王" lastIdx="1" clrIdx="1">
    <p:extLst>
      <p:ext uri="{19B8F6BF-5375-455C-9EA6-DF929625EA0E}">
        <p15:presenceInfo xmlns:p15="http://schemas.microsoft.com/office/powerpoint/2012/main" userId="92baa2b72a4ae8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F47"/>
    <a:srgbClr val="F8CBAD"/>
    <a:srgbClr val="CC99FF"/>
    <a:srgbClr val="4472C4"/>
    <a:srgbClr val="70AD47"/>
    <a:srgbClr val="43BB8D"/>
    <a:srgbClr val="014CA0"/>
    <a:srgbClr val="C65AC1"/>
    <a:srgbClr val="0066FF"/>
    <a:srgbClr val="03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F4AEF-AF3D-493E-9F28-22D8FE65F997}" v="1165" dt="2022-05-11T04:13:33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27" autoAdjust="0"/>
  </p:normalViewPr>
  <p:slideViewPr>
    <p:cSldViewPr snapToGrid="0">
      <p:cViewPr varScale="1">
        <p:scale>
          <a:sx n="98" d="100"/>
          <a:sy n="98" d="100"/>
        </p:scale>
        <p:origin x="1038" y="84"/>
      </p:cViewPr>
      <p:guideLst>
        <p:guide orient="horz" pos="238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453" cy="3509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264777" y="0"/>
            <a:ext cx="4029453" cy="3509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659432"/>
            <a:ext cx="4029453" cy="350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264777" y="6659432"/>
            <a:ext cx="4029453" cy="350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pPr/>
              <a:t>2022/5/11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29641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265810" y="6658665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8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5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这一页解释：为什么这个公式能够反映出</a:t>
            </a:r>
            <a:r>
              <a:rPr lang="en-US" altLang="zh-CN"/>
              <a:t>pipeline</a:t>
            </a:r>
            <a:r>
              <a:rPr lang="zh-CN" altLang="en-US"/>
              <a:t>的</a:t>
            </a:r>
            <a:r>
              <a:rPr lang="en-US" altLang="zh-CN"/>
              <a:t>latency</a:t>
            </a:r>
          </a:p>
          <a:p>
            <a:r>
              <a:rPr lang="en-US" altLang="zh-CN"/>
              <a:t>Pipeline latency</a:t>
            </a:r>
            <a:r>
              <a:rPr lang="zh-CN" altLang="en-US"/>
              <a:t>取决于两点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计算出所有最优的子问题，然后每一层的决策都达到最优，并且记录下来，再去寻找下一层的最优决策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5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因为</a:t>
            </a:r>
            <a:r>
              <a:rPr lang="en-US" altLang="zh-CN"/>
              <a:t>operator</a:t>
            </a:r>
            <a:r>
              <a:rPr lang="zh-CN" altLang="en-US"/>
              <a:t>序列是有限的，</a:t>
            </a:r>
            <a:r>
              <a:rPr lang="en-US" altLang="zh-CN"/>
              <a:t>mesh</a:t>
            </a:r>
            <a:r>
              <a:rPr lang="zh-CN" altLang="en-US"/>
              <a:t>种类是有限的</a:t>
            </a:r>
            <a:endParaRPr lang="en-US" altLang="zh-CN"/>
          </a:p>
          <a:p>
            <a:r>
              <a:rPr lang="zh-CN" altLang="en-US"/>
              <a:t>目的就是将</a:t>
            </a:r>
            <a:r>
              <a:rPr lang="en-US" altLang="zh-CN"/>
              <a:t>tmax</a:t>
            </a:r>
            <a:r>
              <a:rPr lang="zh-CN" altLang="en-US"/>
              <a:t>成为固定值作为一个约束，寻找第一项的最小值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941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  <a:p>
            <a:r>
              <a:rPr lang="zh-CN" altLang="en-US"/>
              <a:t>解释状态转移方程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254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Layer clustering</a:t>
            </a:r>
            <a:r>
              <a:rPr lang="zh-CN" altLang="en-US"/>
              <a:t>是用户手动来指定的</a:t>
            </a:r>
            <a:endParaRPr lang="en-US" altLang="zh-CN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83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这个例子有一点不太懂得是，这个</a:t>
            </a:r>
            <a:r>
              <a:rPr lang="en-US" altLang="zh-CN"/>
              <a:t>tensor tile</a:t>
            </a:r>
            <a:r>
              <a:rPr lang="zh-CN" altLang="en-US"/>
              <a:t>是啥，两边</a:t>
            </a:r>
            <a:r>
              <a:rPr lang="en-US" altLang="zh-CN"/>
              <a:t>tensor</a:t>
            </a:r>
            <a:r>
              <a:rPr lang="zh-CN" altLang="en-US"/>
              <a:t>既然是模型并行，那么</a:t>
            </a:r>
            <a:r>
              <a:rPr lang="en-US" altLang="zh-CN"/>
              <a:t>tensor</a:t>
            </a:r>
            <a:r>
              <a:rPr lang="zh-CN" altLang="en-US"/>
              <a:t>是怎么切分的呢？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187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039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Megatron-LM: grid-search the three parameters</a:t>
            </a:r>
          </a:p>
          <a:p>
            <a:r>
              <a:rPr lang="en-US" altLang="zh-CN" err="1"/>
              <a:t>Deepspeed</a:t>
            </a:r>
            <a:r>
              <a:rPr lang="en-US" altLang="zh-CN"/>
              <a:t> </a:t>
            </a:r>
            <a:r>
              <a:rPr lang="zh-CN" altLang="en-US"/>
              <a:t>提供了专门的</a:t>
            </a:r>
            <a:r>
              <a:rPr lang="en-US" altLang="zh-CN" err="1"/>
              <a:t>MoE</a:t>
            </a:r>
            <a:r>
              <a:rPr lang="zh-CN" altLang="en-US"/>
              <a:t>模型的训练优化</a:t>
            </a:r>
            <a:endParaRPr lang="en-US" altLang="zh-CN"/>
          </a:p>
          <a:p>
            <a:r>
              <a:rPr lang="en-US" altLang="zh-CN"/>
              <a:t>PP-DP</a:t>
            </a:r>
            <a:r>
              <a:rPr lang="zh-CN" altLang="en-US"/>
              <a:t>：因为没有专门的系统来支持，所以用</a:t>
            </a:r>
            <a:r>
              <a:rPr lang="en-US" altLang="zh-CN" err="1"/>
              <a:t>alpa</a:t>
            </a:r>
            <a:r>
              <a:rPr lang="zh-CN" altLang="en-US"/>
              <a:t>构造的只有流水线并行和数据并行的</a:t>
            </a:r>
            <a:r>
              <a:rPr lang="en-US" altLang="zh-CN"/>
              <a:t>baseline</a:t>
            </a:r>
          </a:p>
          <a:p>
            <a:r>
              <a:rPr lang="zh-CN" altLang="en-US"/>
              <a:t>比较的指标是：整个</a:t>
            </a:r>
            <a:r>
              <a:rPr lang="en-US" altLang="zh-CN"/>
              <a:t>cluster</a:t>
            </a:r>
            <a:r>
              <a:rPr lang="zh-CN" altLang="en-US"/>
              <a:t>的</a:t>
            </a:r>
            <a:r>
              <a:rPr lang="en-US" altLang="zh-CN" err="1"/>
              <a:t>pflops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Findings: </a:t>
            </a:r>
          </a:p>
          <a:p>
            <a:r>
              <a:rPr lang="en-US" altLang="zh-CN"/>
              <a:t>GPT:</a:t>
            </a:r>
          </a:p>
          <a:p>
            <a:r>
              <a:rPr lang="zh-CN" altLang="en-US"/>
              <a:t>说明</a:t>
            </a:r>
            <a:r>
              <a:rPr lang="en-US" altLang="zh-CN" err="1"/>
              <a:t>alpa</a:t>
            </a:r>
            <a:r>
              <a:rPr lang="zh-CN" altLang="en-US"/>
              <a:t>可以跟</a:t>
            </a:r>
            <a:r>
              <a:rPr lang="en-US" altLang="zh-CN" err="1"/>
              <a:t>megatron</a:t>
            </a:r>
            <a:r>
              <a:rPr lang="zh-CN" altLang="en-US"/>
              <a:t>这种手写调优的性能差不多，但是有时候性能</a:t>
            </a:r>
            <a:r>
              <a:rPr lang="en-US" altLang="zh-CN" err="1"/>
              <a:t>alpa</a:t>
            </a:r>
            <a:r>
              <a:rPr lang="zh-CN" altLang="en-US"/>
              <a:t>还能比</a:t>
            </a:r>
            <a:r>
              <a:rPr lang="en-US" altLang="zh-CN" err="1"/>
              <a:t>megatron</a:t>
            </a:r>
            <a:r>
              <a:rPr lang="zh-CN" altLang="en-US"/>
              <a:t>要好，因为相比</a:t>
            </a:r>
            <a:r>
              <a:rPr lang="en-US" altLang="zh-CN" err="1"/>
              <a:t>megatron</a:t>
            </a:r>
            <a:r>
              <a:rPr lang="zh-CN" altLang="en-US"/>
              <a:t>还能够支持</a:t>
            </a:r>
            <a:r>
              <a:rPr lang="en-US" altLang="zh-CN"/>
              <a:t>weight update operation partition</a:t>
            </a:r>
          </a:p>
          <a:p>
            <a:r>
              <a:rPr lang="zh-CN" altLang="en-US"/>
              <a:t>这个超线性，得讨论下，模型计算量也在增长，单个</a:t>
            </a:r>
            <a:r>
              <a:rPr lang="en-US" altLang="zh-CN"/>
              <a:t>op</a:t>
            </a:r>
            <a:r>
              <a:rPr lang="zh-CN" altLang="en-US"/>
              <a:t>对资源的利用增长</a:t>
            </a:r>
            <a:endParaRPr lang="en-US" altLang="zh-CN"/>
          </a:p>
          <a:p>
            <a:r>
              <a:rPr lang="zh-CN" altLang="en-US"/>
              <a:t>还有理论的设备利用率也得查一下</a:t>
            </a:r>
            <a:endParaRPr lang="en-US" altLang="zh-CN"/>
          </a:p>
          <a:p>
            <a:endParaRPr lang="en-US" altLang="zh-CN"/>
          </a:p>
          <a:p>
            <a:r>
              <a:rPr lang="en-US" altLang="zh-CN" err="1"/>
              <a:t>MoE</a:t>
            </a:r>
            <a:r>
              <a:rPr lang="en-US" altLang="zh-CN"/>
              <a:t>:</a:t>
            </a:r>
          </a:p>
          <a:p>
            <a:r>
              <a:rPr lang="en-US" altLang="zh-CN"/>
              <a:t>Inter-op</a:t>
            </a:r>
            <a:r>
              <a:rPr lang="zh-CN" altLang="en-US"/>
              <a:t>面对</a:t>
            </a:r>
            <a:r>
              <a:rPr lang="en-US" altLang="zh-CN" err="1"/>
              <a:t>gpu</a:t>
            </a:r>
            <a:r>
              <a:rPr lang="zh-CN" altLang="en-US"/>
              <a:t>数量比层数多的时候，就无能为力了。但我认为更大的原因还是在于深流水线就是会有严重的内存问题</a:t>
            </a:r>
            <a:endParaRPr lang="en-US" altLang="zh-CN"/>
          </a:p>
          <a:p>
            <a:r>
              <a:rPr lang="en-US" altLang="zh-CN" err="1"/>
              <a:t>deepspeed</a:t>
            </a:r>
            <a:r>
              <a:rPr lang="zh-CN" altLang="en-US"/>
              <a:t>没有结合</a:t>
            </a:r>
            <a:r>
              <a:rPr lang="en-US" altLang="zh-CN"/>
              <a:t>inter-op</a:t>
            </a:r>
            <a:r>
              <a:rPr lang="zh-CN" altLang="en-US"/>
              <a:t>因此带宽需求太高了，</a:t>
            </a:r>
            <a:r>
              <a:rPr lang="en-US" altLang="zh-CN"/>
              <a:t>scalability</a:t>
            </a:r>
            <a:r>
              <a:rPr lang="zh-CN" altLang="en-US"/>
              <a:t>跟不上</a:t>
            </a:r>
            <a:endParaRPr lang="en-US" altLang="zh-CN"/>
          </a:p>
          <a:p>
            <a:r>
              <a:rPr lang="en-US" altLang="zh-CN"/>
              <a:t>OOM</a:t>
            </a:r>
            <a:r>
              <a:rPr lang="zh-CN" altLang="en-US"/>
              <a:t>文章没有解释，别的</a:t>
            </a:r>
            <a:r>
              <a:rPr lang="en-US" altLang="zh-CN"/>
              <a:t>layer </a:t>
            </a:r>
            <a:r>
              <a:rPr lang="en-US" altLang="zh-CN" err="1"/>
              <a:t>dp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Wide-</a:t>
            </a:r>
            <a:r>
              <a:rPr lang="en-US" altLang="zh-CN" err="1"/>
              <a:t>resnet</a:t>
            </a:r>
            <a:endParaRPr lang="en-US" altLang="zh-CN"/>
          </a:p>
          <a:p>
            <a:r>
              <a:rPr lang="zh-CN" altLang="en-US"/>
              <a:t>模型特点：</a:t>
            </a:r>
            <a:r>
              <a:rPr lang="en-US" altLang="zh-CN"/>
              <a:t>activation tensor size </a:t>
            </a:r>
            <a:r>
              <a:rPr lang="zh-CN" altLang="en-US"/>
              <a:t>减少，</a:t>
            </a:r>
            <a:r>
              <a:rPr lang="en-US" altLang="zh-CN"/>
              <a:t>weights</a:t>
            </a:r>
            <a:r>
              <a:rPr lang="zh-CN" altLang="en-US"/>
              <a:t>增加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Branch model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94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Weak scaling benchmark in terms of model size similar to …</a:t>
            </a:r>
          </a:p>
          <a:p>
            <a:r>
              <a:rPr lang="zh-CN" altLang="en-US"/>
              <a:t>关闭了</a:t>
            </a:r>
            <a:r>
              <a:rPr lang="en-US" altLang="zh-CN"/>
              <a:t>pipeline</a:t>
            </a:r>
          </a:p>
          <a:p>
            <a:r>
              <a:rPr lang="en-US" altLang="zh-CN"/>
              <a:t>Baseline</a:t>
            </a:r>
            <a:r>
              <a:rPr lang="zh-CN" altLang="en-US"/>
              <a:t>：数据并行、</a:t>
            </a:r>
            <a:r>
              <a:rPr lang="en-US" altLang="zh-CN"/>
              <a:t>ZeRO-2</a:t>
            </a:r>
            <a:r>
              <a:rPr lang="zh-CN" altLang="en-US"/>
              <a:t>、</a:t>
            </a:r>
            <a:r>
              <a:rPr lang="en-US" altLang="zh-CN"/>
              <a:t>ZeRO-3</a:t>
            </a:r>
            <a:r>
              <a:rPr lang="zh-CN" altLang="en-US"/>
              <a:t>、</a:t>
            </a:r>
            <a:r>
              <a:rPr lang="en-US" altLang="zh-CN"/>
              <a:t>Heuristic-GSPMD</a:t>
            </a:r>
            <a:r>
              <a:rPr lang="zh-CN" altLang="en-US"/>
              <a:t>另外一个</a:t>
            </a:r>
            <a:r>
              <a:rPr lang="en-US" altLang="zh-CN"/>
              <a:t>tensor parallelism</a:t>
            </a:r>
            <a:r>
              <a:rPr lang="zh-CN" altLang="en-US"/>
              <a:t>的工作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Findings</a:t>
            </a:r>
            <a:r>
              <a:rPr lang="zh-CN" altLang="en-US"/>
              <a:t>：</a:t>
            </a:r>
            <a:endParaRPr lang="en-US" altLang="zh-CN"/>
          </a:p>
          <a:p>
            <a:pPr marL="228600" indent="-228600">
              <a:buAutoNum type="arabicPeriod"/>
            </a:pPr>
            <a:r>
              <a:rPr lang="en-US" altLang="zh-CN"/>
              <a:t>ZeRO-3</a:t>
            </a:r>
            <a:r>
              <a:rPr lang="zh-CN" altLang="en-US"/>
              <a:t>基本比</a:t>
            </a:r>
            <a:r>
              <a:rPr lang="en-US" altLang="zh-CN"/>
              <a:t>ZeRO-2</a:t>
            </a:r>
            <a:r>
              <a:rPr lang="zh-CN" altLang="en-US"/>
              <a:t>性能要差，除了</a:t>
            </a:r>
            <a:r>
              <a:rPr lang="en-US" altLang="zh-CN"/>
              <a:t>wide-</a:t>
            </a:r>
            <a:r>
              <a:rPr lang="en-US" altLang="zh-CN" err="1"/>
              <a:t>ResNet</a:t>
            </a:r>
            <a:r>
              <a:rPr lang="zh-CN" altLang="en-US"/>
              <a:t>那个例子</a:t>
            </a:r>
            <a:endParaRPr lang="en-US" altLang="zh-CN"/>
          </a:p>
          <a:p>
            <a:pPr marL="228600" indent="-228600">
              <a:buAutoNum type="arabicPeriod"/>
            </a:pPr>
            <a:r>
              <a:rPr lang="en-US" altLang="zh-CN" err="1"/>
              <a:t>MoE</a:t>
            </a:r>
            <a:r>
              <a:rPr lang="zh-CN" altLang="en-US"/>
              <a:t>例子里面</a:t>
            </a:r>
            <a:r>
              <a:rPr lang="en-US" altLang="zh-CN" err="1"/>
              <a:t>ZeRO</a:t>
            </a:r>
            <a:r>
              <a:rPr lang="zh-CN" altLang="en-US"/>
              <a:t>的性能非常差，应该还是</a:t>
            </a:r>
            <a:r>
              <a:rPr lang="en-US" altLang="zh-CN"/>
              <a:t>gradient</a:t>
            </a:r>
            <a:r>
              <a:rPr lang="zh-CN" altLang="en-US"/>
              <a:t>太大了，而</a:t>
            </a:r>
            <a:r>
              <a:rPr lang="en-US" altLang="zh-CN" err="1"/>
              <a:t>ZeRO</a:t>
            </a:r>
            <a:r>
              <a:rPr lang="zh-CN" altLang="en-US"/>
              <a:t>要交换</a:t>
            </a:r>
            <a:r>
              <a:rPr lang="en-US" altLang="zh-CN"/>
              <a:t>gradient</a:t>
            </a:r>
            <a:r>
              <a:rPr lang="zh-CN" altLang="en-US"/>
              <a:t>，这样就会导致数据通信的太多了</a:t>
            </a:r>
            <a:endParaRPr lang="en-US" altLang="zh-CN"/>
          </a:p>
          <a:p>
            <a:pPr marL="228600" indent="-228600">
              <a:buAutoNum type="arabicPeriod"/>
            </a:pPr>
            <a:r>
              <a:rPr lang="zh-CN" altLang="en-US"/>
              <a:t>最后</a:t>
            </a:r>
            <a:r>
              <a:rPr lang="en-US" altLang="zh-CN"/>
              <a:t>Wide-</a:t>
            </a:r>
            <a:r>
              <a:rPr lang="en-US" altLang="zh-CN" err="1"/>
              <a:t>ResNet</a:t>
            </a:r>
            <a:r>
              <a:rPr lang="zh-CN" altLang="en-US"/>
              <a:t>例子里面，</a:t>
            </a:r>
            <a:r>
              <a:rPr lang="en-US" altLang="zh-CN"/>
              <a:t>Heuristic</a:t>
            </a:r>
            <a:r>
              <a:rPr lang="zh-CN" altLang="en-US"/>
              <a:t>切了太多大的</a:t>
            </a:r>
            <a:r>
              <a:rPr lang="en-US" altLang="zh-CN"/>
              <a:t>activation</a:t>
            </a:r>
            <a:r>
              <a:rPr lang="zh-CN" altLang="en-US"/>
              <a:t>了，所以导致通信过大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在一台机器内部还是可以做到</a:t>
            </a:r>
            <a:r>
              <a:rPr lang="en-US" altLang="zh-CN"/>
              <a:t>linear</a:t>
            </a:r>
            <a:r>
              <a:rPr lang="zh-CN" altLang="en-US"/>
              <a:t> </a:t>
            </a:r>
            <a:r>
              <a:rPr lang="en-US" altLang="zh-CN"/>
              <a:t>scaling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91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实验配置同于端到端的实验配置</a:t>
            </a:r>
            <a:endParaRPr lang="en-US" altLang="zh-CN"/>
          </a:p>
          <a:p>
            <a:r>
              <a:rPr lang="en-US" altLang="zh-CN"/>
              <a:t>Baseline: </a:t>
            </a:r>
            <a:r>
              <a:rPr lang="zh-CN" altLang="en-US"/>
              <a:t>需要解释下，我认为这里</a:t>
            </a:r>
            <a:r>
              <a:rPr lang="en-US" altLang="zh-CN"/>
              <a:t>equal layer</a:t>
            </a:r>
            <a:r>
              <a:rPr lang="zh-CN" altLang="en-US"/>
              <a:t>应该就是经过</a:t>
            </a:r>
            <a:r>
              <a:rPr lang="en-US" altLang="zh-CN"/>
              <a:t>op cluster</a:t>
            </a:r>
            <a:r>
              <a:rPr lang="zh-CN" altLang="en-US"/>
              <a:t>技术之后的</a:t>
            </a:r>
            <a:r>
              <a:rPr lang="en-US" altLang="zh-CN"/>
              <a:t>layer</a:t>
            </a:r>
          </a:p>
          <a:p>
            <a:endParaRPr lang="en-US" altLang="zh-CN"/>
          </a:p>
          <a:p>
            <a:r>
              <a:rPr lang="en-US" altLang="zh-CN"/>
              <a:t>Findings</a:t>
            </a:r>
            <a:r>
              <a:rPr lang="zh-CN" altLang="en-US"/>
              <a:t>：</a:t>
            </a:r>
            <a:endParaRPr lang="en-US" altLang="zh-CN"/>
          </a:p>
          <a:p>
            <a:pPr marL="228600" indent="-228600">
              <a:buAutoNum type="arabicPeriod"/>
            </a:pPr>
            <a:r>
              <a:rPr lang="en-US" altLang="zh-CN"/>
              <a:t>Equal operator</a:t>
            </a:r>
            <a:r>
              <a:rPr lang="zh-CN" altLang="en-US"/>
              <a:t>性能较差，原先应该</a:t>
            </a:r>
            <a:r>
              <a:rPr lang="en-US" altLang="zh-CN"/>
              <a:t>merge</a:t>
            </a:r>
            <a:r>
              <a:rPr lang="zh-CN" altLang="en-US"/>
              <a:t>在一起的</a:t>
            </a:r>
            <a:r>
              <a:rPr lang="en-US" altLang="zh-CN"/>
              <a:t>operator</a:t>
            </a:r>
            <a:r>
              <a:rPr lang="zh-CN" altLang="en-US"/>
              <a:t>，被放到不同的</a:t>
            </a:r>
            <a:r>
              <a:rPr lang="en-US" altLang="zh-CN"/>
              <a:t>device</a:t>
            </a:r>
            <a:r>
              <a:rPr lang="zh-CN" altLang="en-US"/>
              <a:t>上面</a:t>
            </a:r>
            <a:endParaRPr lang="en-US" altLang="zh-CN"/>
          </a:p>
          <a:p>
            <a:pPr marL="228600" indent="-228600">
              <a:buAutoNum type="arabicPeriod"/>
            </a:pPr>
            <a:r>
              <a:rPr lang="en-US" altLang="zh-CN"/>
              <a:t>GPT</a:t>
            </a:r>
            <a:r>
              <a:rPr lang="zh-CN" altLang="en-US"/>
              <a:t>是</a:t>
            </a:r>
            <a:r>
              <a:rPr lang="en-US" altLang="zh-CN"/>
              <a:t>layer</a:t>
            </a:r>
            <a:r>
              <a:rPr lang="zh-CN" altLang="en-US"/>
              <a:t>均匀的，所以，按照</a:t>
            </a:r>
            <a:r>
              <a:rPr lang="en-US" altLang="zh-CN"/>
              <a:t>layer</a:t>
            </a:r>
            <a:r>
              <a:rPr lang="zh-CN" altLang="en-US"/>
              <a:t>划分就是其最优的解，但是在</a:t>
            </a:r>
            <a:r>
              <a:rPr lang="en-US" altLang="zh-CN"/>
              <a:t>wide-</a:t>
            </a:r>
            <a:r>
              <a:rPr lang="en-US" altLang="zh-CN" err="1"/>
              <a:t>ResNet</a:t>
            </a:r>
            <a:r>
              <a:rPr lang="zh-CN" altLang="en-US"/>
              <a:t>上面表现就不如</a:t>
            </a:r>
            <a:r>
              <a:rPr lang="en-US" altLang="zh-CN"/>
              <a:t>Alpa</a:t>
            </a:r>
            <a:r>
              <a:rPr lang="zh-CN" altLang="en-US"/>
              <a:t>了</a:t>
            </a:r>
            <a:endParaRPr lang="en-US" altLang="zh-CN"/>
          </a:p>
          <a:p>
            <a:pPr marL="228600" indent="-228600">
              <a:buAutoNum type="arabicPeriod"/>
            </a:pPr>
            <a:r>
              <a:rPr lang="zh-CN" altLang="en-US"/>
              <a:t>但是</a:t>
            </a:r>
            <a:r>
              <a:rPr lang="en-US" altLang="zh-CN"/>
              <a:t>wide-</a:t>
            </a:r>
            <a:r>
              <a:rPr lang="en-US" altLang="zh-CN" err="1"/>
              <a:t>ResNet</a:t>
            </a:r>
            <a:r>
              <a:rPr lang="en-US" altLang="zh-CN"/>
              <a:t> 8</a:t>
            </a:r>
            <a:r>
              <a:rPr lang="zh-CN" altLang="en-US"/>
              <a:t>卡实验当中</a:t>
            </a:r>
            <a:r>
              <a:rPr lang="en-US" altLang="zh-CN"/>
              <a:t>equal operator</a:t>
            </a:r>
            <a:r>
              <a:rPr lang="zh-CN" altLang="en-US"/>
              <a:t>性能要比</a:t>
            </a:r>
            <a:r>
              <a:rPr lang="en-US" altLang="zh-CN"/>
              <a:t>equal layer</a:t>
            </a:r>
            <a:r>
              <a:rPr lang="zh-CN" altLang="en-US"/>
              <a:t>的要好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966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Signal: </a:t>
            </a:r>
            <a:r>
              <a:rPr lang="zh-CN" altLang="en-US"/>
              <a:t>只发送</a:t>
            </a:r>
            <a:r>
              <a:rPr lang="en-US" altLang="zh-CN"/>
              <a:t>1byte</a:t>
            </a:r>
            <a:r>
              <a:rPr lang="zh-CN" altLang="en-US"/>
              <a:t>的数据，可以看作是性能的上限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63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skip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49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前面是</a:t>
            </a:r>
            <a:r>
              <a:rPr lang="en-US" altLang="zh-CN"/>
              <a:t>activation</a:t>
            </a:r>
            <a:r>
              <a:rPr lang="zh-CN" altLang="en-US"/>
              <a:t>比较大，所以采用数据并行，能够有效地减少</a:t>
            </a:r>
            <a:r>
              <a:rPr lang="en-US" altLang="zh-CN"/>
              <a:t>activation</a:t>
            </a:r>
            <a:r>
              <a:rPr lang="zh-CN" altLang="en-US"/>
              <a:t>的占用；</a:t>
            </a:r>
            <a:endParaRPr lang="en-US" altLang="zh-CN"/>
          </a:p>
          <a:p>
            <a:r>
              <a:rPr lang="zh-CN" altLang="en-US"/>
              <a:t>后面则是</a:t>
            </a:r>
            <a:r>
              <a:rPr lang="en-US" altLang="zh-CN"/>
              <a:t>weight</a:t>
            </a:r>
            <a:r>
              <a:rPr lang="zh-CN" altLang="en-US"/>
              <a:t>比较大，所以需要针对</a:t>
            </a:r>
            <a:r>
              <a:rPr lang="en-US" altLang="zh-CN"/>
              <a:t>weight</a:t>
            </a:r>
            <a:r>
              <a:rPr lang="zh-CN" altLang="en-US"/>
              <a:t>进行切分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817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优化包括：</a:t>
            </a:r>
            <a:endParaRPr lang="en-US" altLang="zh-CN"/>
          </a:p>
          <a:p>
            <a:r>
              <a:rPr lang="zh-CN" altLang="en-US"/>
              <a:t>并行编译，</a:t>
            </a:r>
            <a:r>
              <a:rPr lang="en-US" altLang="zh-CN"/>
              <a:t>cost model</a:t>
            </a:r>
            <a:r>
              <a:rPr lang="zh-CN" altLang="en-US"/>
              <a:t>也有优化，可以快速预测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Findings</a:t>
            </a:r>
            <a:r>
              <a:rPr lang="zh-CN" altLang="en-US"/>
              <a:t>：</a:t>
            </a:r>
            <a:endParaRPr lang="en-US" altLang="zh-CN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/>
              <a:t>Layer</a:t>
            </a:r>
            <a:r>
              <a:rPr lang="zh-CN" altLang="en-US"/>
              <a:t>的数量没有增加，所以搜索的代价跟原先差不多</a:t>
            </a:r>
            <a:endParaRPr lang="en-US" altLang="zh-CN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/>
              <a:t>我怀疑右侧的实验没有真的跑出来</a:t>
            </a:r>
            <a:endParaRPr lang="en-US" altLang="zh-CN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/>
              <a:t>最后整个时间可以接受，因为整个训练的时间可以达到几周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735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8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5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文章没有讲述具体算法怎么写得，我就讲一个我得版本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0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18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17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6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15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55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computation</a:t>
            </a:r>
            <a:r>
              <a:rPr kumimoji="1" lang="zh-CN" altLang="en-US"/>
              <a:t> </a:t>
            </a:r>
            <a:r>
              <a:rPr kumimoji="1" lang="en-US" altLang="zh-CN"/>
              <a:t>cost</a:t>
            </a:r>
            <a:r>
              <a:rPr kumimoji="1" lang="zh-CN" altLang="en-US"/>
              <a:t> </a:t>
            </a:r>
            <a:r>
              <a:rPr kumimoji="1" lang="en-US" altLang="zh-CN"/>
              <a:t>=</a:t>
            </a:r>
            <a:r>
              <a:rPr kumimoji="1" lang="zh-CN" altLang="en-US"/>
              <a:t> </a:t>
            </a:r>
            <a:r>
              <a:rPr kumimoji="1" lang="en-US" altLang="zh-CN"/>
              <a:t>0</a:t>
            </a:r>
            <a:r>
              <a:rPr kumimoji="1" lang="zh-CN" altLang="en-US"/>
              <a:t> </a:t>
            </a:r>
            <a:r>
              <a:rPr kumimoji="1" lang="en-US" altLang="zh-CN"/>
              <a:t>is</a:t>
            </a:r>
            <a:r>
              <a:rPr kumimoji="1" lang="zh-CN" altLang="en-US"/>
              <a:t> </a:t>
            </a:r>
            <a:r>
              <a:rPr kumimoji="1" lang="en-US" altLang="zh-CN"/>
              <a:t>following</a:t>
            </a:r>
            <a:r>
              <a:rPr kumimoji="1" lang="zh-CN" altLang="en-US"/>
              <a:t> </a:t>
            </a:r>
            <a:r>
              <a:rPr kumimoji="1" lang="en-US" altLang="zh-CN"/>
              <a:t>tofu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729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/>
              <a:t>这里要按照列出来的解释各个符号的意思</a:t>
            </a:r>
            <a:endParaRPr lang="en-US" altLang="zh-CN"/>
          </a:p>
          <a:p>
            <a:pPr marL="685800" lvl="1" indent="-228600">
              <a:buAutoNum type="arabicPeriod"/>
            </a:pPr>
            <a:r>
              <a:rPr lang="en-US" altLang="zh-CN"/>
              <a:t>Operators</a:t>
            </a:r>
          </a:p>
          <a:p>
            <a:pPr marL="685800" lvl="1" indent="-228600">
              <a:buAutoNum type="arabicPeriod"/>
            </a:pPr>
            <a:r>
              <a:rPr lang="en-US" altLang="zh-CN"/>
              <a:t>Stages</a:t>
            </a:r>
          </a:p>
          <a:p>
            <a:pPr marL="685800" lvl="1" indent="-228600">
              <a:buAutoNum type="arabicPeriod"/>
            </a:pPr>
            <a:r>
              <a:rPr lang="en-US" altLang="zh-CN"/>
              <a:t>Mesh</a:t>
            </a:r>
          </a:p>
          <a:p>
            <a:pPr marL="685800" lvl="1" indent="-228600">
              <a:buAutoNum type="arabicPeriod"/>
            </a:pPr>
            <a:r>
              <a:rPr lang="zh-CN" altLang="en-US"/>
              <a:t>整体公式的意思</a:t>
            </a:r>
            <a:endParaRPr lang="en-US" altLang="zh-CN"/>
          </a:p>
          <a:p>
            <a:pPr marL="685800" lvl="1" indent="-228600">
              <a:buAutoNum type="arabicPeriod"/>
            </a:pPr>
            <a:r>
              <a:rPr lang="zh-CN" altLang="en-US"/>
              <a:t>解释</a:t>
            </a:r>
            <a:r>
              <a:rPr lang="en-US" altLang="zh-CN" err="1"/>
              <a:t>ti</a:t>
            </a:r>
            <a:r>
              <a:rPr lang="zh-CN" altLang="en-US"/>
              <a:t>：第</a:t>
            </a:r>
            <a:r>
              <a:rPr lang="en-US" altLang="zh-CN" err="1"/>
              <a:t>i</a:t>
            </a:r>
            <a:r>
              <a:rPr lang="zh-CN" altLang="en-US"/>
              <a:t>个</a:t>
            </a:r>
            <a:r>
              <a:rPr lang="en-US" altLang="zh-CN"/>
              <a:t>stage</a:t>
            </a:r>
            <a:r>
              <a:rPr lang="zh-CN" altLang="en-US"/>
              <a:t>的时间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这个公式里面没有提到通信部分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81D-6667-4B63-8FA7-1FFB79347D16}" type="datetime1">
              <a:rPr lang="en-US" altLang="zh-CN" smtClean="0"/>
              <a:t>5/11/2022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中国科大</a:t>
            </a:r>
            <a:r>
              <a:rPr lang="en-US" altLang="zh-CN"/>
              <a:t>ADSL</a:t>
            </a:r>
            <a:r>
              <a:rPr lang="zh-CN" altLang="en-US"/>
              <a:t>实验室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F2828F2-5B04-4273-8AB4-9C1E0F61696D}" type="datetime1">
              <a:rPr lang="en-US" altLang="zh-CN" smtClean="0"/>
              <a:t>5/11/2022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中国科大</a:t>
            </a:r>
            <a:r>
              <a:rPr lang="en-US" altLang="zh-CN"/>
              <a:t>ADSL</a:t>
            </a:r>
            <a:r>
              <a:rPr lang="zh-CN" altLang="en-US"/>
              <a:t>实验室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5ED9FCB-E0EA-4D29-9E93-3A18177D338B}" type="datetime1">
              <a:rPr lang="en-US" altLang="zh-CN" smtClean="0"/>
              <a:t>5/11/2022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324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22011" r="24791" b="46455"/>
          <a:stretch>
            <a:fillRect/>
          </a:stretch>
        </p:blipFill>
        <p:spPr bwMode="auto">
          <a:xfrm>
            <a:off x="10350500" y="5245101"/>
            <a:ext cx="2523067" cy="197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9989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q"/>
              <a:defRPr b="1" i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v"/>
              <a:defRPr b="1" i="0" baseline="0"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Ø"/>
              <a:defRPr b="1" i="0" baseline="0"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>
              <a:lnSpc>
                <a:spcPct val="100000"/>
              </a:lnSpc>
              <a:defRPr b="1" i="0" baseline="0"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>
              <a:lnSpc>
                <a:spcPct val="100000"/>
              </a:lnSpc>
              <a:defRPr b="1" i="0" baseline="0"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417994"/>
            <a:ext cx="2743200" cy="365125"/>
          </a:xfrm>
        </p:spPr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4179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 flipV="1">
            <a:off x="838200" y="1064805"/>
            <a:ext cx="7391400" cy="57600"/>
          </a:xfrm>
          <a:prstGeom prst="rect">
            <a:avLst/>
          </a:prstGeom>
          <a:gradFill flip="none" rotWithShape="1">
            <a:gsLst>
              <a:gs pos="78727">
                <a:srgbClr val="CAD9EB"/>
              </a:gs>
              <a:gs pos="70859">
                <a:srgbClr val="B6CBE4"/>
              </a:gs>
              <a:gs pos="63800">
                <a:srgbClr val="A4BFDD"/>
              </a:gs>
              <a:gs pos="0">
                <a:srgbClr val="034DA1"/>
              </a:gs>
              <a:gs pos="100000">
                <a:schemeClr val="bg1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034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69F7-3FD5-4DB9-8E45-3FFAB250547B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中国科大</a:t>
            </a:r>
            <a:r>
              <a:rPr lang="en-US" altLang="zh-CN"/>
              <a:t>ADSL</a:t>
            </a:r>
            <a:r>
              <a:rPr lang="zh-CN" altLang="en-US"/>
              <a:t>实验室</a:t>
            </a:r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lnSpc>
                <a:spcPct val="100000"/>
              </a:lnSpc>
              <a:defRPr b="1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lnSpc>
                <a:spcPct val="100000"/>
              </a:lnSpc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>
              <a:lnSpc>
                <a:spcPct val="100000"/>
              </a:lnSpc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>
              <a:lnSpc>
                <a:spcPct val="100000"/>
              </a:lnSpc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>
              <a:lnSpc>
                <a:spcPct val="100000"/>
              </a:lnSpc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lnSpc>
                <a:spcPct val="100000"/>
              </a:lnSpc>
              <a:defRPr b="1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lnSpc>
                <a:spcPct val="100000"/>
              </a:lnSpc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>
              <a:lnSpc>
                <a:spcPct val="100000"/>
              </a:lnSpc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>
              <a:lnSpc>
                <a:spcPct val="100000"/>
              </a:lnSpc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>
              <a:lnSpc>
                <a:spcPct val="100000"/>
              </a:lnSpc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48E4-DD2B-4F06-98FC-66DFBE326C50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 flipV="1">
            <a:off x="838200" y="1064805"/>
            <a:ext cx="7391400" cy="57600"/>
          </a:xfrm>
          <a:prstGeom prst="rect">
            <a:avLst/>
          </a:prstGeom>
          <a:gradFill flip="none" rotWithShape="1">
            <a:gsLst>
              <a:gs pos="78727">
                <a:srgbClr val="CAD9EB"/>
              </a:gs>
              <a:gs pos="70859">
                <a:srgbClr val="B6CBE4"/>
              </a:gs>
              <a:gs pos="63800">
                <a:srgbClr val="A4BFDD"/>
              </a:gs>
              <a:gs pos="0">
                <a:srgbClr val="034DA1"/>
              </a:gs>
              <a:gs pos="100000">
                <a:schemeClr val="bg1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>
            <a:lvl1pPr>
              <a:defRPr b="1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>
            <a:lvl1pPr>
              <a:defRPr b="1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>
              <a:defRPr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06A4-750E-4D7E-BC12-0400C09AC77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 flipV="1">
            <a:off x="838200" y="1064805"/>
            <a:ext cx="7391400" cy="57600"/>
          </a:xfrm>
          <a:prstGeom prst="rect">
            <a:avLst/>
          </a:prstGeom>
          <a:gradFill flip="none" rotWithShape="1">
            <a:gsLst>
              <a:gs pos="78727">
                <a:srgbClr val="CAD9EB"/>
              </a:gs>
              <a:gs pos="70859">
                <a:srgbClr val="B6CBE4"/>
              </a:gs>
              <a:gs pos="63800">
                <a:srgbClr val="A4BFDD"/>
              </a:gs>
              <a:gs pos="0">
                <a:srgbClr val="034DA1"/>
              </a:gs>
              <a:gs pos="100000">
                <a:schemeClr val="bg1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中国科大</a:t>
            </a:r>
            <a:r>
              <a:rPr lang="en-US" altLang="zh-CN"/>
              <a:t>ADSL</a:t>
            </a:r>
            <a:r>
              <a:rPr lang="zh-CN" altLang="en-US"/>
              <a:t>实验室</a:t>
            </a:r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437FF81-5CE8-418F-BBDE-330FB712A666}" type="datetime1">
              <a:rPr lang="en-US" altLang="zh-CN" smtClean="0"/>
              <a:t>5/11/2022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中国科大</a:t>
            </a:r>
            <a:r>
              <a:rPr lang="en-US" altLang="zh-CN"/>
              <a:t>ADSL</a:t>
            </a:r>
            <a:r>
              <a:rPr lang="zh-CN" altLang="en-US"/>
              <a:t>实验室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D788FA3-16F1-4435-BF8A-84A0DBB2B64F}" type="datetime1">
              <a:rPr lang="en-US" altLang="zh-CN" smtClean="0"/>
              <a:t>5/11/2022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中国科大</a:t>
            </a:r>
            <a:r>
              <a:rPr lang="en-US" altLang="zh-CN"/>
              <a:t>ADSL</a:t>
            </a:r>
            <a:r>
              <a:rPr lang="zh-CN" altLang="en-US"/>
              <a:t>实验室</a:t>
            </a:r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077DF02-F2BF-4342-BF1A-A6A1736C8142}" type="datetime1">
              <a:rPr lang="en-US" altLang="zh-CN" smtClean="0"/>
              <a:t>5/11/2022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中国科大</a:t>
            </a:r>
            <a:r>
              <a:rPr lang="en-US" altLang="zh-CN"/>
              <a:t>ADSL</a:t>
            </a:r>
            <a:r>
              <a:rPr lang="zh-CN" altLang="en-US"/>
              <a:t>实验室</a:t>
            </a:r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93E98F4-A3C4-46BD-9AD8-38663B79BDD5}" type="datetime1">
              <a:rPr lang="en-US" altLang="zh-CN" smtClean="0"/>
              <a:t>5/11/2022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C9E29-EC18-435E-B1A1-A03E411AD033}" type="datetime1">
              <a:rPr lang="en-US" altLang="zh-CN" smtClean="0"/>
              <a:t>5/11/2022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6768" y="1360014"/>
            <a:ext cx="103182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Alpa: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Automating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Inter-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and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Intra-Operator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Parallelism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for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Distributed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Deep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Learning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1296965" y="3429000"/>
            <a:ext cx="9597887" cy="267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/>
              <a:t>May 11</a:t>
            </a:r>
            <a:r>
              <a:rPr lang="en-US" altLang="zh-CN" sz="2400" b="1"/>
              <a:t>, 2022</a:t>
            </a:r>
          </a:p>
          <a:p>
            <a:pPr algn="ctr"/>
            <a:r>
              <a:rPr lang="en-US" altLang="zh-CN" sz="2400"/>
              <a:t>Haiquan</a:t>
            </a:r>
            <a:r>
              <a:rPr lang="zh-CN" altLang="en-US" sz="2400"/>
              <a:t> </a:t>
            </a:r>
            <a:r>
              <a:rPr lang="en-US" altLang="zh-CN" sz="2400"/>
              <a:t>Wang</a:t>
            </a:r>
            <a:r>
              <a:rPr lang="zh-CN" altLang="en-US" sz="2400"/>
              <a:t> </a:t>
            </a:r>
            <a:r>
              <a:rPr lang="en-US" altLang="zh-CN" sz="2400"/>
              <a:t>and</a:t>
            </a:r>
            <a:r>
              <a:rPr lang="zh-CN" altLang="en-US" sz="2400"/>
              <a:t> </a:t>
            </a:r>
            <a:r>
              <a:rPr lang="en-US" altLang="zh-CN" sz="2400"/>
              <a:t>Zhiqi</a:t>
            </a:r>
            <a:r>
              <a:rPr lang="zh-CN" altLang="en-US" sz="2400"/>
              <a:t> </a:t>
            </a:r>
            <a:r>
              <a:rPr lang="en-US" altLang="zh-CN" sz="2400"/>
              <a:t>Lin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63937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0AD1F7-920A-4083-92AC-9CDD37F6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 Background</a:t>
            </a:r>
          </a:p>
          <a:p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Search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Space</a:t>
            </a:r>
          </a:p>
          <a:p>
            <a:r>
              <a:rPr lang="en-US" altLang="zh-CN" sz="2400"/>
              <a:t>Hierarchical Optimization Pass</a:t>
            </a:r>
          </a:p>
          <a:p>
            <a:pPr lvl="1"/>
            <a:r>
              <a:rPr lang="en-US" altLang="zh-CN" sz="2000"/>
              <a:t> Intra-Op Parallelism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Inter-Op</a:t>
            </a:r>
            <a:r>
              <a:rPr lang="zh-CN" altLang="en-US" sz="20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Parallelism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Runtime Orchestration</a:t>
            </a:r>
          </a:p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Evaluation</a:t>
            </a:r>
            <a:endParaRPr lang="en-US" altLang="zh-CN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976046-BCF3-4E43-85EC-0A706179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AE1DD55-A360-477C-8653-631BFE25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Outlines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2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FD4C88-ACC9-4A9E-6385-051A6943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DDDA34DD-09C1-23FC-D5BB-1185216D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err="1"/>
              <a:t>Alpa</a:t>
            </a:r>
            <a:r>
              <a:rPr kumimoji="1" lang="en-US" altLang="zh-CN"/>
              <a:t>:</a:t>
            </a:r>
            <a:r>
              <a:rPr kumimoji="1" lang="zh-CN" altLang="en-US"/>
              <a:t> </a:t>
            </a:r>
            <a:r>
              <a:rPr kumimoji="1" lang="en-US" altLang="zh-CN"/>
              <a:t>Overview</a:t>
            </a:r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789278-7B8D-EEA8-975F-6EB2E742C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061" y="1305024"/>
            <a:ext cx="5691410" cy="48588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307203B-CAA6-309B-B41F-39354D46352F}"/>
              </a:ext>
            </a:extLst>
          </p:cNvPr>
          <p:cNvSpPr txBox="1"/>
          <p:nvPr/>
        </p:nvSpPr>
        <p:spPr>
          <a:xfrm>
            <a:off x="838200" y="1177411"/>
            <a:ext cx="49798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Input: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Computation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Cluster</a:t>
            </a:r>
          </a:p>
          <a:p>
            <a:endParaRPr kumimoji="1" lang="en-US" altLang="zh-CN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--------</a:t>
            </a:r>
          </a:p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Search:</a:t>
            </a:r>
          </a:p>
          <a:p>
            <a:endParaRPr kumimoji="1" lang="en-US" altLang="zh-CN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Inter-op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Pass: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slice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operators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stages,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meshes,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assign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stages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meshes.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(DP)</a:t>
            </a:r>
          </a:p>
          <a:p>
            <a:endParaRPr kumimoji="1" lang="en-US" altLang="zh-CN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-US" altLang="zh-CN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Intra-op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Pass: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stages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Inter-op,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minimal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stages.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(ILP)</a:t>
            </a:r>
          </a:p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--------</a:t>
            </a:r>
          </a:p>
          <a:p>
            <a:endParaRPr kumimoji="1" lang="en-US" altLang="zh-CN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generates</a:t>
            </a:r>
          </a:p>
          <a:p>
            <a:pPr marL="342900" indent="-342900">
              <a:buAutoNum type="arabicParenR"/>
            </a:pP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Parallel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executable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</a:p>
          <a:p>
            <a:pPr marL="342900" indent="-342900">
              <a:buAutoNum type="arabicParenR"/>
            </a:pP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adjacent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stages</a:t>
            </a:r>
          </a:p>
          <a:p>
            <a:pPr marL="342900" indent="-342900">
              <a:buAutoNum type="arabicParenR"/>
            </a:pP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Static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pipeline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schedule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E3B0F92-183A-A477-7459-A4B470A89129}"/>
              </a:ext>
            </a:extLst>
          </p:cNvPr>
          <p:cNvGrpSpPr/>
          <p:nvPr/>
        </p:nvGrpSpPr>
        <p:grpSpPr>
          <a:xfrm>
            <a:off x="2619079" y="3235388"/>
            <a:ext cx="962321" cy="387224"/>
            <a:chOff x="2689412" y="3365127"/>
            <a:chExt cx="962321" cy="387224"/>
          </a:xfrm>
        </p:grpSpPr>
        <p:sp>
          <p:nvSpPr>
            <p:cNvPr id="7" name="下箭头 6">
              <a:extLst>
                <a:ext uri="{FF2B5EF4-FFF2-40B4-BE49-F238E27FC236}">
                  <a16:creationId xmlns:a16="http://schemas.microsoft.com/office/drawing/2014/main" id="{A2F6989F-8FC0-166A-CB72-06EE540D4136}"/>
                </a:ext>
              </a:extLst>
            </p:cNvPr>
            <p:cNvSpPr/>
            <p:nvPr/>
          </p:nvSpPr>
          <p:spPr>
            <a:xfrm>
              <a:off x="2689412" y="3380316"/>
              <a:ext cx="233082" cy="3720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63D692A-F1E4-FFC0-FB45-D095C27E85BA}"/>
                </a:ext>
              </a:extLst>
            </p:cNvPr>
            <p:cNvSpPr txBox="1"/>
            <p:nvPr/>
          </p:nvSpPr>
          <p:spPr>
            <a:xfrm>
              <a:off x="2922494" y="3365127"/>
              <a:ext cx="729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query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68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FB6C69-B2FF-D3DF-E376-F16ADF7E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07B036F-3FF0-150B-2BDB-D93375E3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Intra-op</a:t>
            </a:r>
            <a:r>
              <a:rPr kumimoji="1" lang="zh-CN" altLang="en-US"/>
              <a:t> </a:t>
            </a:r>
            <a:r>
              <a:rPr kumimoji="1" lang="en-US" altLang="zh-CN"/>
              <a:t>Parallelism</a:t>
            </a:r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2D42C1-A5E7-D425-DB10-4F9E64A85331}"/>
              </a:ext>
            </a:extLst>
          </p:cNvPr>
          <p:cNvSpPr txBox="1"/>
          <p:nvPr/>
        </p:nvSpPr>
        <p:spPr>
          <a:xfrm>
            <a:off x="703729" y="1326776"/>
            <a:ext cx="1134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Pick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parallel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achieve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optimal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5F02CAB-4DB7-4284-1FF4-5385F516E9B1}"/>
              </a:ext>
            </a:extLst>
          </p:cNvPr>
          <p:cNvGrpSpPr/>
          <p:nvPr/>
        </p:nvGrpSpPr>
        <p:grpSpPr>
          <a:xfrm>
            <a:off x="502204" y="3518665"/>
            <a:ext cx="1945341" cy="1550895"/>
            <a:chOff x="1434354" y="2523563"/>
            <a:chExt cx="1945341" cy="1550895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FFD57B4-8A1F-9932-2595-9D3634B2DB55}"/>
                </a:ext>
              </a:extLst>
            </p:cNvPr>
            <p:cNvGrpSpPr/>
            <p:nvPr/>
          </p:nvGrpSpPr>
          <p:grpSpPr>
            <a:xfrm>
              <a:off x="1434354" y="2761129"/>
              <a:ext cx="1945341" cy="1066799"/>
              <a:chOff x="1434354" y="2761129"/>
              <a:chExt cx="1945341" cy="1066799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DD0F9D8-579A-1EE4-141E-78CBF9B49D00}"/>
                  </a:ext>
                </a:extLst>
              </p:cNvPr>
              <p:cNvSpPr/>
              <p:nvPr/>
            </p:nvSpPr>
            <p:spPr>
              <a:xfrm>
                <a:off x="1945342" y="2761129"/>
                <a:ext cx="1066799" cy="106679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8" name="直线连接符 7">
                <a:extLst>
                  <a:ext uri="{FF2B5EF4-FFF2-40B4-BE49-F238E27FC236}">
                    <a16:creationId xmlns:a16="http://schemas.microsoft.com/office/drawing/2014/main" id="{92B8D20B-8982-5316-050D-ABA3CDECB93E}"/>
                  </a:ext>
                </a:extLst>
              </p:cNvPr>
              <p:cNvCxnSpPr/>
              <p:nvPr/>
            </p:nvCxnSpPr>
            <p:spPr>
              <a:xfrm>
                <a:off x="1434354" y="3299011"/>
                <a:ext cx="19453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A163C745-6EC7-A104-3EC0-556C66E728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2189" y="2523563"/>
              <a:ext cx="0" cy="155089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38B11996-D801-88A7-0D3A-DC606AEA9D7D}"/>
              </a:ext>
            </a:extLst>
          </p:cNvPr>
          <p:cNvSpPr txBox="1"/>
          <p:nvPr/>
        </p:nvSpPr>
        <p:spPr>
          <a:xfrm>
            <a:off x="703729" y="1991261"/>
            <a:ext cx="10861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Space:</a:t>
            </a:r>
          </a:p>
          <a:p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	Each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partitioned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ways.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partition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</a:p>
          <a:p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	formulated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tensor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layout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representation: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Sharding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Spec</a:t>
            </a:r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0DDDEFC-68B5-3E83-E052-ECC634D4B8FB}"/>
                  </a:ext>
                </a:extLst>
              </p:cNvPr>
              <p:cNvSpPr txBox="1"/>
              <p:nvPr/>
            </p:nvSpPr>
            <p:spPr>
              <a:xfrm>
                <a:off x="3137647" y="3478499"/>
                <a:ext cx="85521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-dimensional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tensor,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each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dimension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can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shard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),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replicated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sharding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spec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tensor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defined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as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  <a:r>
                  <a:rPr kumimoji="1" lang="zh-CN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zh-CN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0DDDEFC-68B5-3E83-E052-ECC634D4B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47" y="3478499"/>
                <a:ext cx="8552149" cy="707886"/>
              </a:xfrm>
              <a:prstGeom prst="rect">
                <a:avLst/>
              </a:prstGeom>
              <a:blipFill>
                <a:blip r:embed="rId3"/>
                <a:stretch>
                  <a:fillRect l="-784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8CBBD060-3FE8-AF36-8B17-CA3AB6B3472C}"/>
              </a:ext>
            </a:extLst>
          </p:cNvPr>
          <p:cNvSpPr txBox="1"/>
          <p:nvPr/>
        </p:nvSpPr>
        <p:spPr>
          <a:xfrm>
            <a:off x="1132466" y="5069560"/>
            <a:ext cx="80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Tensor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3DECFFD-875F-12B2-6B74-5BEAF581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760" y="4348095"/>
            <a:ext cx="8754036" cy="142904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B04E4C5-291E-8FFA-9469-19C21BBC1FB9}"/>
              </a:ext>
            </a:extLst>
          </p:cNvPr>
          <p:cNvSpPr txBox="1"/>
          <p:nvPr/>
        </p:nvSpPr>
        <p:spPr>
          <a:xfrm>
            <a:off x="4760259" y="5777142"/>
            <a:ext cx="5531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sharding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specs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tensor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2x2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endParaRPr kumimoji="1"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9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FB6C69-B2FF-D3DF-E376-F16ADF7E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07B036F-3FF0-150B-2BDB-D93375E3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Intra-op</a:t>
            </a:r>
            <a:r>
              <a:rPr kumimoji="1" lang="zh-CN" altLang="en-US"/>
              <a:t> </a:t>
            </a:r>
            <a:r>
              <a:rPr kumimoji="1" lang="en-US" altLang="zh-CN"/>
              <a:t>Parallelism</a:t>
            </a:r>
            <a:endParaRPr kumimoji="1"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249CDEE-4C16-910D-FAC9-90F2C5EE8C36}"/>
              </a:ext>
            </a:extLst>
          </p:cNvPr>
          <p:cNvSpPr/>
          <p:nvPr/>
        </p:nvSpPr>
        <p:spPr>
          <a:xfrm>
            <a:off x="2622174" y="1381990"/>
            <a:ext cx="618565" cy="618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  <a:endParaRPr kumimoji="1"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EC36D4E-F289-7267-509D-AF8C0622EAB0}"/>
              </a:ext>
            </a:extLst>
          </p:cNvPr>
          <p:cNvSpPr/>
          <p:nvPr/>
        </p:nvSpPr>
        <p:spPr>
          <a:xfrm>
            <a:off x="4128244" y="1381990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F9AF6D53-0F09-543F-55C0-4851B12F804D}"/>
              </a:ext>
            </a:extLst>
          </p:cNvPr>
          <p:cNvCxnSpPr>
            <a:cxnSpLocks/>
            <a:stCxn id="2" idx="3"/>
            <a:endCxn id="7" idx="2"/>
          </p:cNvCxnSpPr>
          <p:nvPr/>
        </p:nvCxnSpPr>
        <p:spPr>
          <a:xfrm flipV="1">
            <a:off x="3240739" y="1684549"/>
            <a:ext cx="887505" cy="6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6B15E96F-9EE4-6A15-1E5B-AE80F9CFC3CC}"/>
              </a:ext>
            </a:extLst>
          </p:cNvPr>
          <p:cNvSpPr/>
          <p:nvPr/>
        </p:nvSpPr>
        <p:spPr>
          <a:xfrm>
            <a:off x="5481913" y="1381990"/>
            <a:ext cx="618565" cy="618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  <a:endParaRPr kumimoji="1"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2DB804FC-F5A3-E6B8-3080-F091A67DE32C}"/>
              </a:ext>
            </a:extLst>
          </p:cNvPr>
          <p:cNvCxnSpPr>
            <a:cxnSpLocks/>
            <a:stCxn id="7" idx="6"/>
            <a:endCxn id="21" idx="1"/>
          </p:cNvCxnSpPr>
          <p:nvPr/>
        </p:nvCxnSpPr>
        <p:spPr>
          <a:xfrm>
            <a:off x="4733362" y="1684549"/>
            <a:ext cx="748551" cy="6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261C839C-3AF9-0552-EF13-60510FFC5ED8}"/>
              </a:ext>
            </a:extLst>
          </p:cNvPr>
          <p:cNvSpPr/>
          <p:nvPr/>
        </p:nvSpPr>
        <p:spPr>
          <a:xfrm>
            <a:off x="6849029" y="1395437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7732BB35-4C8F-A56E-97AF-85BD2B5ABC8C}"/>
              </a:ext>
            </a:extLst>
          </p:cNvPr>
          <p:cNvCxnSpPr>
            <a:cxnSpLocks/>
            <a:stCxn id="21" idx="3"/>
            <a:endCxn id="26" idx="2"/>
          </p:cNvCxnSpPr>
          <p:nvPr/>
        </p:nvCxnSpPr>
        <p:spPr>
          <a:xfrm>
            <a:off x="6100478" y="1691273"/>
            <a:ext cx="748551" cy="6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6B7354C9-E261-CA2D-8144-5B5B545447A4}"/>
              </a:ext>
            </a:extLst>
          </p:cNvPr>
          <p:cNvSpPr/>
          <p:nvPr/>
        </p:nvSpPr>
        <p:spPr>
          <a:xfrm>
            <a:off x="8373027" y="1395437"/>
            <a:ext cx="618565" cy="618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  <a:endParaRPr kumimoji="1"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663C7B5C-8101-3F6A-EEF3-1DE8AA0DC12D}"/>
              </a:ext>
            </a:extLst>
          </p:cNvPr>
          <p:cNvCxnSpPr>
            <a:cxnSpLocks/>
            <a:stCxn id="26" idx="6"/>
            <a:endCxn id="31" idx="1"/>
          </p:cNvCxnSpPr>
          <p:nvPr/>
        </p:nvCxnSpPr>
        <p:spPr>
          <a:xfrm>
            <a:off x="7454147" y="1697996"/>
            <a:ext cx="918880" cy="6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A4BC3E88-8091-7755-9005-151AB8FC9888}"/>
              </a:ext>
            </a:extLst>
          </p:cNvPr>
          <p:cNvSpPr txBox="1"/>
          <p:nvPr/>
        </p:nvSpPr>
        <p:spPr>
          <a:xfrm>
            <a:off x="4158132" y="149988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op1</a:t>
            </a:r>
            <a:endParaRPr kumimoji="1" lang="zh-CN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18A5196-341A-A915-F978-7E0614932E87}"/>
              </a:ext>
            </a:extLst>
          </p:cNvPr>
          <p:cNvSpPr txBox="1"/>
          <p:nvPr/>
        </p:nvSpPr>
        <p:spPr>
          <a:xfrm>
            <a:off x="6885640" y="150660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op2</a:t>
            </a:r>
            <a:endParaRPr kumimoji="1" lang="zh-CN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CA4E550-D4AF-6629-B967-C24E4B84E6E8}"/>
              </a:ext>
            </a:extLst>
          </p:cNvPr>
          <p:cNvSpPr txBox="1"/>
          <p:nvPr/>
        </p:nvSpPr>
        <p:spPr>
          <a:xfrm>
            <a:off x="685037" y="1499883"/>
            <a:ext cx="14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Single-device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1898B654-BB8E-823B-2763-801285A3A6F0}"/>
              </a:ext>
            </a:extLst>
          </p:cNvPr>
          <p:cNvGrpSpPr/>
          <p:nvPr/>
        </p:nvGrpSpPr>
        <p:grpSpPr>
          <a:xfrm>
            <a:off x="2371835" y="2323285"/>
            <a:ext cx="8066737" cy="2540775"/>
            <a:chOff x="1543420" y="2949388"/>
            <a:chExt cx="8066737" cy="2540775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663D52A-0CEC-5910-DE25-20C614FA632D}"/>
                </a:ext>
              </a:extLst>
            </p:cNvPr>
            <p:cNvSpPr/>
            <p:nvPr/>
          </p:nvSpPr>
          <p:spPr>
            <a:xfrm>
              <a:off x="1543420" y="3178972"/>
              <a:ext cx="618565" cy="618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t1</a:t>
              </a:r>
              <a:endPara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79DA49DB-43FF-638B-10D4-1A6FD1D39597}"/>
                </a:ext>
              </a:extLst>
            </p:cNvPr>
            <p:cNvSpPr/>
            <p:nvPr/>
          </p:nvSpPr>
          <p:spPr>
            <a:xfrm>
              <a:off x="3049490" y="3178972"/>
              <a:ext cx="605118" cy="605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直线箭头连接符 47">
              <a:extLst>
                <a:ext uri="{FF2B5EF4-FFF2-40B4-BE49-F238E27FC236}">
                  <a16:creationId xmlns:a16="http://schemas.microsoft.com/office/drawing/2014/main" id="{A9480107-DE80-2E49-C992-D55088B7DD9E}"/>
                </a:ext>
              </a:extLst>
            </p:cNvPr>
            <p:cNvCxnSpPr>
              <a:cxnSpLocks/>
              <a:stCxn id="46" idx="3"/>
              <a:endCxn id="47" idx="2"/>
            </p:cNvCxnSpPr>
            <p:nvPr/>
          </p:nvCxnSpPr>
          <p:spPr>
            <a:xfrm flipV="1">
              <a:off x="2161985" y="3481531"/>
              <a:ext cx="887505" cy="67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674E39EB-C903-CEB3-B5CB-EB74922AA467}"/>
                </a:ext>
              </a:extLst>
            </p:cNvPr>
            <p:cNvSpPr/>
            <p:nvPr/>
          </p:nvSpPr>
          <p:spPr>
            <a:xfrm>
              <a:off x="4403159" y="3178972"/>
              <a:ext cx="618565" cy="618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t2</a:t>
              </a:r>
              <a:endPara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直线箭头连接符 49">
              <a:extLst>
                <a:ext uri="{FF2B5EF4-FFF2-40B4-BE49-F238E27FC236}">
                  <a16:creationId xmlns:a16="http://schemas.microsoft.com/office/drawing/2014/main" id="{781A3F67-C8FB-4702-9C33-B5C16991AA3A}"/>
                </a:ext>
              </a:extLst>
            </p:cNvPr>
            <p:cNvCxnSpPr>
              <a:cxnSpLocks/>
              <a:stCxn id="47" idx="6"/>
              <a:endCxn id="49" idx="1"/>
            </p:cNvCxnSpPr>
            <p:nvPr/>
          </p:nvCxnSpPr>
          <p:spPr>
            <a:xfrm>
              <a:off x="3654608" y="3481531"/>
              <a:ext cx="748551" cy="67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FCD24F6-8339-49FC-12BB-2609FEA4C03C}"/>
                </a:ext>
              </a:extLst>
            </p:cNvPr>
            <p:cNvSpPr txBox="1"/>
            <p:nvPr/>
          </p:nvSpPr>
          <p:spPr>
            <a:xfrm>
              <a:off x="3079378" y="3296865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op1</a:t>
              </a:r>
              <a:endParaRPr kumimoji="1" lang="zh-CN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直线连接符 52">
              <a:extLst>
                <a:ext uri="{FF2B5EF4-FFF2-40B4-BE49-F238E27FC236}">
                  <a16:creationId xmlns:a16="http://schemas.microsoft.com/office/drawing/2014/main" id="{B66DD89E-D278-3D23-D9F7-EF88E8124EB8}"/>
                </a:ext>
              </a:extLst>
            </p:cNvPr>
            <p:cNvCxnSpPr/>
            <p:nvPr/>
          </p:nvCxnSpPr>
          <p:spPr>
            <a:xfrm flipH="1">
              <a:off x="3079378" y="2949388"/>
              <a:ext cx="502022" cy="11743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00F8EE9-6EF5-3A3F-934A-CEF1132B5626}"/>
                </a:ext>
              </a:extLst>
            </p:cNvPr>
            <p:cNvSpPr/>
            <p:nvPr/>
          </p:nvSpPr>
          <p:spPr>
            <a:xfrm>
              <a:off x="6100478" y="3178972"/>
              <a:ext cx="618565" cy="618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t2</a:t>
              </a:r>
              <a:endPara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13062B4F-73EE-BEF3-1B5F-10C13F5C43C1}"/>
                </a:ext>
              </a:extLst>
            </p:cNvPr>
            <p:cNvSpPr/>
            <p:nvPr/>
          </p:nvSpPr>
          <p:spPr>
            <a:xfrm>
              <a:off x="7467594" y="3192419"/>
              <a:ext cx="605118" cy="605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直线箭头连接符 55">
              <a:extLst>
                <a:ext uri="{FF2B5EF4-FFF2-40B4-BE49-F238E27FC236}">
                  <a16:creationId xmlns:a16="http://schemas.microsoft.com/office/drawing/2014/main" id="{DAF8CA8A-14F2-028A-4BA0-8B2855DB052A}"/>
                </a:ext>
              </a:extLst>
            </p:cNvPr>
            <p:cNvCxnSpPr>
              <a:cxnSpLocks/>
              <a:stCxn id="54" idx="3"/>
              <a:endCxn id="55" idx="2"/>
            </p:cNvCxnSpPr>
            <p:nvPr/>
          </p:nvCxnSpPr>
          <p:spPr>
            <a:xfrm>
              <a:off x="6719043" y="3488255"/>
              <a:ext cx="748551" cy="67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664B2EC-8600-D2BE-F51F-D9437DED7615}"/>
                </a:ext>
              </a:extLst>
            </p:cNvPr>
            <p:cNvSpPr/>
            <p:nvPr/>
          </p:nvSpPr>
          <p:spPr>
            <a:xfrm>
              <a:off x="8991592" y="3192419"/>
              <a:ext cx="618565" cy="618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t2</a:t>
              </a:r>
              <a:endPara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直线箭头连接符 57">
              <a:extLst>
                <a:ext uri="{FF2B5EF4-FFF2-40B4-BE49-F238E27FC236}">
                  <a16:creationId xmlns:a16="http://schemas.microsoft.com/office/drawing/2014/main" id="{C29F7F8F-E25C-09FE-1E44-EC9F72A8B470}"/>
                </a:ext>
              </a:extLst>
            </p:cNvPr>
            <p:cNvCxnSpPr>
              <a:cxnSpLocks/>
              <a:stCxn id="55" idx="6"/>
              <a:endCxn id="57" idx="1"/>
            </p:cNvCxnSpPr>
            <p:nvPr/>
          </p:nvCxnSpPr>
          <p:spPr>
            <a:xfrm>
              <a:off x="8072712" y="3494978"/>
              <a:ext cx="918880" cy="67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22DDB6D9-E9A0-E364-F3E3-E637C653CA1E}"/>
                </a:ext>
              </a:extLst>
            </p:cNvPr>
            <p:cNvSpPr txBox="1"/>
            <p:nvPr/>
          </p:nvSpPr>
          <p:spPr>
            <a:xfrm>
              <a:off x="7504205" y="330358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op2</a:t>
              </a:r>
              <a:endParaRPr kumimoji="1" lang="zh-CN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0" name="直线连接符 59">
              <a:extLst>
                <a:ext uri="{FF2B5EF4-FFF2-40B4-BE49-F238E27FC236}">
                  <a16:creationId xmlns:a16="http://schemas.microsoft.com/office/drawing/2014/main" id="{EA17AF00-EF3B-2AEE-BB45-26188CD4DDCA}"/>
                </a:ext>
              </a:extLst>
            </p:cNvPr>
            <p:cNvCxnSpPr>
              <a:cxnSpLocks/>
            </p:cNvCxnSpPr>
            <p:nvPr/>
          </p:nvCxnSpPr>
          <p:spPr>
            <a:xfrm>
              <a:off x="7550515" y="2949388"/>
              <a:ext cx="499032" cy="10757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00F9B6EB-A185-739D-CBFC-7B647550F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5001" y="4100096"/>
              <a:ext cx="1056721" cy="1383343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DE663705-2BEC-2240-956A-C56C41112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2319" y="4140269"/>
              <a:ext cx="1013321" cy="1335741"/>
            </a:xfrm>
            <a:prstGeom prst="rect">
              <a:avLst/>
            </a:prstGeom>
          </p:spPr>
        </p:pic>
        <p:sp>
          <p:nvSpPr>
            <p:cNvPr id="66" name="矩形标注 65">
              <a:extLst>
                <a:ext uri="{FF2B5EF4-FFF2-40B4-BE49-F238E27FC236}">
                  <a16:creationId xmlns:a16="http://schemas.microsoft.com/office/drawing/2014/main" id="{EA6A3343-9DB4-03FC-D28C-2B7EAA4E8F1B}"/>
                </a:ext>
              </a:extLst>
            </p:cNvPr>
            <p:cNvSpPr/>
            <p:nvPr/>
          </p:nvSpPr>
          <p:spPr>
            <a:xfrm rot="10800000">
              <a:off x="4215899" y="4092666"/>
              <a:ext cx="974666" cy="1383343"/>
            </a:xfrm>
            <a:prstGeom prst="wedgeRectCallout">
              <a:avLst>
                <a:gd name="adj1" fmla="val -7956"/>
                <a:gd name="adj2" fmla="val 6313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矩形标注 67">
              <a:extLst>
                <a:ext uri="{FF2B5EF4-FFF2-40B4-BE49-F238E27FC236}">
                  <a16:creationId xmlns:a16="http://schemas.microsoft.com/office/drawing/2014/main" id="{7DB23114-0010-207A-D0B8-8733E54A3478}"/>
                </a:ext>
              </a:extLst>
            </p:cNvPr>
            <p:cNvSpPr/>
            <p:nvPr/>
          </p:nvSpPr>
          <p:spPr>
            <a:xfrm rot="10800000">
              <a:off x="5880400" y="4106820"/>
              <a:ext cx="974666" cy="1383343"/>
            </a:xfrm>
            <a:prstGeom prst="wedgeRectCallout">
              <a:avLst>
                <a:gd name="adj1" fmla="val -7956"/>
                <a:gd name="adj2" fmla="val 6313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057EB0BA-404F-EF18-1595-1B251AD8E9B7}"/>
              </a:ext>
            </a:extLst>
          </p:cNvPr>
          <p:cNvSpPr txBox="1"/>
          <p:nvPr/>
        </p:nvSpPr>
        <p:spPr>
          <a:xfrm>
            <a:off x="9019882" y="3685811"/>
            <a:ext cx="2837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Number: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</a:p>
          <a:p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Color: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partitions</a:t>
            </a:r>
            <a:endParaRPr kumimoji="1"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CAEFE5D1-6623-6F86-C3D0-13A1FA2EDAEE}"/>
              </a:ext>
            </a:extLst>
          </p:cNvPr>
          <p:cNvCxnSpPr/>
          <p:nvPr/>
        </p:nvCxnSpPr>
        <p:spPr>
          <a:xfrm>
            <a:off x="5555873" y="4983839"/>
            <a:ext cx="178472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623B1C83-F493-9720-3840-8B8C3457DF6E}"/>
              </a:ext>
            </a:extLst>
          </p:cNvPr>
          <p:cNvSpPr txBox="1"/>
          <p:nvPr/>
        </p:nvSpPr>
        <p:spPr>
          <a:xfrm>
            <a:off x="4565253" y="4990564"/>
            <a:ext cx="380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All-gather(</a:t>
            </a:r>
            <a:r>
              <a:rPr kumimoji="1" lang="en-US" altLang="zh-CN" err="1"/>
              <a:t>TopTensor</a:t>
            </a:r>
            <a:r>
              <a:rPr kumimoji="1" lang="en-US" altLang="zh-CN"/>
              <a:t>,</a:t>
            </a:r>
            <a:r>
              <a:rPr kumimoji="1" lang="zh-CN" altLang="en-US"/>
              <a:t>      </a:t>
            </a:r>
            <a:r>
              <a:rPr kumimoji="1" lang="en-US" altLang="zh-CN"/>
              <a:t>Device(0,1))</a:t>
            </a:r>
          </a:p>
          <a:p>
            <a:r>
              <a:rPr kumimoji="1" lang="en-US" altLang="zh-CN"/>
              <a:t>All-gather(</a:t>
            </a:r>
            <a:r>
              <a:rPr kumimoji="1" lang="en-US" altLang="zh-CN" err="1"/>
              <a:t>BottomTensor</a:t>
            </a:r>
            <a:r>
              <a:rPr kumimoji="1" lang="en-US" altLang="zh-CN"/>
              <a:t>,</a:t>
            </a:r>
            <a:r>
              <a:rPr kumimoji="1" lang="zh-CN" altLang="en-US"/>
              <a:t> </a:t>
            </a:r>
            <a:r>
              <a:rPr kumimoji="1" lang="en-US" altLang="zh-CN"/>
              <a:t>Device(2,3))</a:t>
            </a:r>
            <a:endParaRPr kumimoji="1" lang="zh-CN" altLang="en-US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25F430EB-A0A8-A8AE-3550-CFC728B6ACA5}"/>
              </a:ext>
            </a:extLst>
          </p:cNvPr>
          <p:cNvSpPr txBox="1"/>
          <p:nvPr/>
        </p:nvSpPr>
        <p:spPr>
          <a:xfrm>
            <a:off x="4003851" y="3904445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/>
              <a:t>Src</a:t>
            </a:r>
            <a:r>
              <a:rPr kumimoji="1" lang="zh-CN" altLang="en-US"/>
              <a:t> </a:t>
            </a:r>
            <a:r>
              <a:rPr kumimoji="1" lang="en-US" altLang="zh-CN"/>
              <a:t>Spec</a:t>
            </a:r>
            <a:endParaRPr kumimoji="1" lang="zh-CN" altLang="en-US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58F8DE05-C8D2-6AC1-7031-00347DC91420}"/>
              </a:ext>
            </a:extLst>
          </p:cNvPr>
          <p:cNvSpPr txBox="1"/>
          <p:nvPr/>
        </p:nvSpPr>
        <p:spPr>
          <a:xfrm>
            <a:off x="7710103" y="383491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err="1"/>
              <a:t>Dst</a:t>
            </a:r>
            <a:r>
              <a:rPr kumimoji="1" lang="zh-CN" altLang="en-US"/>
              <a:t> </a:t>
            </a:r>
            <a:r>
              <a:rPr kumimoji="1" lang="en-US" altLang="zh-CN"/>
              <a:t>Spec</a:t>
            </a:r>
            <a:endParaRPr kumimoji="1" lang="zh-CN" alt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4C9C375C-ECDA-2CF0-5BA7-E38BF8C0BA0A}"/>
              </a:ext>
            </a:extLst>
          </p:cNvPr>
          <p:cNvSpPr txBox="1"/>
          <p:nvPr/>
        </p:nvSpPr>
        <p:spPr>
          <a:xfrm>
            <a:off x="533963" y="2690932"/>
            <a:ext cx="151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Partition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Algo.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578BC1AB-604B-5C47-9FCF-89D8D4803597}"/>
              </a:ext>
            </a:extLst>
          </p:cNvPr>
          <p:cNvSpPr txBox="1"/>
          <p:nvPr/>
        </p:nvSpPr>
        <p:spPr>
          <a:xfrm>
            <a:off x="5481913" y="5763399"/>
            <a:ext cx="1814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resharding</a:t>
            </a:r>
            <a:r>
              <a:rPr kumimoji="1" lang="zh-CN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731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FB6C69-B2FF-D3DF-E376-F16ADF7E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07B036F-3FF0-150B-2BDB-D93375E3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Intra-op</a:t>
            </a:r>
            <a:r>
              <a:rPr kumimoji="1" lang="zh-CN" altLang="en-US"/>
              <a:t> </a:t>
            </a:r>
            <a:r>
              <a:rPr kumimoji="1" lang="en-US" altLang="zh-CN"/>
              <a:t>Parallelism:</a:t>
            </a:r>
            <a:r>
              <a:rPr kumimoji="1" lang="zh-CN" altLang="en-US"/>
              <a:t> </a:t>
            </a:r>
            <a:r>
              <a:rPr kumimoji="1" lang="en-US" altLang="zh-CN"/>
              <a:t>Communication</a:t>
            </a:r>
            <a:r>
              <a:rPr kumimoji="1" lang="zh-CN" altLang="en-US"/>
              <a:t> </a:t>
            </a:r>
            <a:r>
              <a:rPr kumimoji="1" lang="en-US" altLang="zh-CN"/>
              <a:t>Cost</a:t>
            </a:r>
            <a:r>
              <a:rPr kumimoji="1" lang="zh-CN" altLang="en-US"/>
              <a:t> </a:t>
            </a:r>
            <a:r>
              <a:rPr kumimoji="1" lang="en-US" altLang="zh-CN"/>
              <a:t>(Reshard)</a:t>
            </a:r>
            <a:endParaRPr kumimoji="1"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F1FCBA1-3376-8CCC-B69D-128BC3422503}"/>
              </a:ext>
            </a:extLst>
          </p:cNvPr>
          <p:cNvGrpSpPr/>
          <p:nvPr/>
        </p:nvGrpSpPr>
        <p:grpSpPr>
          <a:xfrm>
            <a:off x="434350" y="1211662"/>
            <a:ext cx="11323299" cy="2540775"/>
            <a:chOff x="533963" y="2323285"/>
            <a:chExt cx="11323299" cy="2540775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1898B654-BB8E-823B-2763-801285A3A6F0}"/>
                </a:ext>
              </a:extLst>
            </p:cNvPr>
            <p:cNvGrpSpPr/>
            <p:nvPr/>
          </p:nvGrpSpPr>
          <p:grpSpPr>
            <a:xfrm>
              <a:off x="2371835" y="2323285"/>
              <a:ext cx="8066737" cy="2540775"/>
              <a:chOff x="1543420" y="2949388"/>
              <a:chExt cx="8066737" cy="2540775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D663D52A-0CEC-5910-DE25-20C614FA632D}"/>
                  </a:ext>
                </a:extLst>
              </p:cNvPr>
              <p:cNvSpPr/>
              <p:nvPr/>
            </p:nvSpPr>
            <p:spPr>
              <a:xfrm>
                <a:off x="1543420" y="3178972"/>
                <a:ext cx="618565" cy="6185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t1</a:t>
                </a:r>
                <a:endPara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9DA49DB-43FF-638B-10D4-1A6FD1D39597}"/>
                  </a:ext>
                </a:extLst>
              </p:cNvPr>
              <p:cNvSpPr/>
              <p:nvPr/>
            </p:nvSpPr>
            <p:spPr>
              <a:xfrm>
                <a:off x="3049490" y="3178972"/>
                <a:ext cx="605118" cy="6051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8" name="直线箭头连接符 47">
                <a:extLst>
                  <a:ext uri="{FF2B5EF4-FFF2-40B4-BE49-F238E27FC236}">
                    <a16:creationId xmlns:a16="http://schemas.microsoft.com/office/drawing/2014/main" id="{A9480107-DE80-2E49-C992-D55088B7DD9E}"/>
                  </a:ext>
                </a:extLst>
              </p:cNvPr>
              <p:cNvCxnSpPr>
                <a:cxnSpLocks/>
                <a:stCxn id="46" idx="3"/>
                <a:endCxn id="47" idx="2"/>
              </p:cNvCxnSpPr>
              <p:nvPr/>
            </p:nvCxnSpPr>
            <p:spPr>
              <a:xfrm flipV="1">
                <a:off x="2161985" y="3481531"/>
                <a:ext cx="887505" cy="67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674E39EB-C903-CEB3-B5CB-EB74922AA467}"/>
                  </a:ext>
                </a:extLst>
              </p:cNvPr>
              <p:cNvSpPr/>
              <p:nvPr/>
            </p:nvSpPr>
            <p:spPr>
              <a:xfrm>
                <a:off x="4403159" y="3178972"/>
                <a:ext cx="618565" cy="6185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t2</a:t>
                </a:r>
                <a:endPara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0" name="直线箭头连接符 49">
                <a:extLst>
                  <a:ext uri="{FF2B5EF4-FFF2-40B4-BE49-F238E27FC236}">
                    <a16:creationId xmlns:a16="http://schemas.microsoft.com/office/drawing/2014/main" id="{781A3F67-C8FB-4702-9C33-B5C16991AA3A}"/>
                  </a:ext>
                </a:extLst>
              </p:cNvPr>
              <p:cNvCxnSpPr>
                <a:cxnSpLocks/>
                <a:stCxn id="47" idx="6"/>
                <a:endCxn id="49" idx="1"/>
              </p:cNvCxnSpPr>
              <p:nvPr/>
            </p:nvCxnSpPr>
            <p:spPr>
              <a:xfrm>
                <a:off x="3654608" y="3481531"/>
                <a:ext cx="748551" cy="67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9FCD24F6-8339-49FC-12BB-2609FEA4C03C}"/>
                  </a:ext>
                </a:extLst>
              </p:cNvPr>
              <p:cNvSpPr txBox="1"/>
              <p:nvPr/>
            </p:nvSpPr>
            <p:spPr>
              <a:xfrm>
                <a:off x="3079378" y="3296865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op1</a:t>
                </a:r>
                <a:endParaRPr kumimoji="1" lang="zh-CN" alt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3" name="直线连接符 52">
                <a:extLst>
                  <a:ext uri="{FF2B5EF4-FFF2-40B4-BE49-F238E27FC236}">
                    <a16:creationId xmlns:a16="http://schemas.microsoft.com/office/drawing/2014/main" id="{B66DD89E-D278-3D23-D9F7-EF88E8124EB8}"/>
                  </a:ext>
                </a:extLst>
              </p:cNvPr>
              <p:cNvCxnSpPr/>
              <p:nvPr/>
            </p:nvCxnSpPr>
            <p:spPr>
              <a:xfrm flipH="1">
                <a:off x="3079378" y="2949388"/>
                <a:ext cx="502022" cy="117437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900F8EE9-6EF5-3A3F-934A-CEF1132B5626}"/>
                  </a:ext>
                </a:extLst>
              </p:cNvPr>
              <p:cNvSpPr/>
              <p:nvPr/>
            </p:nvSpPr>
            <p:spPr>
              <a:xfrm>
                <a:off x="6100478" y="3178972"/>
                <a:ext cx="618565" cy="6185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t2</a:t>
                </a:r>
                <a:endPara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13062B4F-73EE-BEF3-1B5F-10C13F5C43C1}"/>
                  </a:ext>
                </a:extLst>
              </p:cNvPr>
              <p:cNvSpPr/>
              <p:nvPr/>
            </p:nvSpPr>
            <p:spPr>
              <a:xfrm>
                <a:off x="7467594" y="3192419"/>
                <a:ext cx="605118" cy="6051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6" name="直线箭头连接符 55">
                <a:extLst>
                  <a:ext uri="{FF2B5EF4-FFF2-40B4-BE49-F238E27FC236}">
                    <a16:creationId xmlns:a16="http://schemas.microsoft.com/office/drawing/2014/main" id="{DAF8CA8A-14F2-028A-4BA0-8B2855DB052A}"/>
                  </a:ext>
                </a:extLst>
              </p:cNvPr>
              <p:cNvCxnSpPr>
                <a:cxnSpLocks/>
                <a:stCxn id="54" idx="3"/>
                <a:endCxn id="55" idx="2"/>
              </p:cNvCxnSpPr>
              <p:nvPr/>
            </p:nvCxnSpPr>
            <p:spPr>
              <a:xfrm>
                <a:off x="6719043" y="3488255"/>
                <a:ext cx="748551" cy="6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6664B2EC-8600-D2BE-F51F-D9437DED7615}"/>
                  </a:ext>
                </a:extLst>
              </p:cNvPr>
              <p:cNvSpPr/>
              <p:nvPr/>
            </p:nvSpPr>
            <p:spPr>
              <a:xfrm>
                <a:off x="8991592" y="3192419"/>
                <a:ext cx="618565" cy="6185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t2</a:t>
                </a:r>
                <a:endPara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8" name="直线箭头连接符 57">
                <a:extLst>
                  <a:ext uri="{FF2B5EF4-FFF2-40B4-BE49-F238E27FC236}">
                    <a16:creationId xmlns:a16="http://schemas.microsoft.com/office/drawing/2014/main" id="{C29F7F8F-E25C-09FE-1E44-EC9F72A8B470}"/>
                  </a:ext>
                </a:extLst>
              </p:cNvPr>
              <p:cNvCxnSpPr>
                <a:cxnSpLocks/>
                <a:stCxn id="55" idx="6"/>
                <a:endCxn id="57" idx="1"/>
              </p:cNvCxnSpPr>
              <p:nvPr/>
            </p:nvCxnSpPr>
            <p:spPr>
              <a:xfrm>
                <a:off x="8072712" y="3494978"/>
                <a:ext cx="918880" cy="67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22DDB6D9-E9A0-E364-F3E3-E637C653CA1E}"/>
                  </a:ext>
                </a:extLst>
              </p:cNvPr>
              <p:cNvSpPr txBox="1"/>
              <p:nvPr/>
            </p:nvSpPr>
            <p:spPr>
              <a:xfrm>
                <a:off x="7504205" y="3303588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op2</a:t>
                </a:r>
                <a:endParaRPr kumimoji="1" lang="zh-CN" alt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0" name="直线连接符 59">
                <a:extLst>
                  <a:ext uri="{FF2B5EF4-FFF2-40B4-BE49-F238E27FC236}">
                    <a16:creationId xmlns:a16="http://schemas.microsoft.com/office/drawing/2014/main" id="{EA17AF00-EF3B-2AEE-BB45-26188CD4D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0515" y="2949388"/>
                <a:ext cx="499032" cy="107576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00F9B6EB-A185-739D-CBFC-7B647550F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5001" y="4100096"/>
                <a:ext cx="1056721" cy="1383343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DE663705-2BEC-2240-956A-C56C411120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2319" y="4140269"/>
                <a:ext cx="1013321" cy="1335741"/>
              </a:xfrm>
              <a:prstGeom prst="rect">
                <a:avLst/>
              </a:prstGeom>
            </p:spPr>
          </p:pic>
          <p:sp>
            <p:nvSpPr>
              <p:cNvPr id="66" name="矩形标注 65">
                <a:extLst>
                  <a:ext uri="{FF2B5EF4-FFF2-40B4-BE49-F238E27FC236}">
                    <a16:creationId xmlns:a16="http://schemas.microsoft.com/office/drawing/2014/main" id="{EA6A3343-9DB4-03FC-D28C-2B7EAA4E8F1B}"/>
                  </a:ext>
                </a:extLst>
              </p:cNvPr>
              <p:cNvSpPr/>
              <p:nvPr/>
            </p:nvSpPr>
            <p:spPr>
              <a:xfrm rot="10800000">
                <a:off x="4215899" y="4092666"/>
                <a:ext cx="974666" cy="1383343"/>
              </a:xfrm>
              <a:prstGeom prst="wedgeRectCallout">
                <a:avLst>
                  <a:gd name="adj1" fmla="val -7956"/>
                  <a:gd name="adj2" fmla="val 6313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8" name="矩形标注 67">
                <a:extLst>
                  <a:ext uri="{FF2B5EF4-FFF2-40B4-BE49-F238E27FC236}">
                    <a16:creationId xmlns:a16="http://schemas.microsoft.com/office/drawing/2014/main" id="{7DB23114-0010-207A-D0B8-8733E54A3478}"/>
                  </a:ext>
                </a:extLst>
              </p:cNvPr>
              <p:cNvSpPr/>
              <p:nvPr/>
            </p:nvSpPr>
            <p:spPr>
              <a:xfrm rot="10800000">
                <a:off x="5880400" y="4106820"/>
                <a:ext cx="974666" cy="1383343"/>
              </a:xfrm>
              <a:prstGeom prst="wedgeRectCallout">
                <a:avLst>
                  <a:gd name="adj1" fmla="val -7956"/>
                  <a:gd name="adj2" fmla="val 6313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057EB0BA-404F-EF18-1595-1B251AD8E9B7}"/>
                </a:ext>
              </a:extLst>
            </p:cNvPr>
            <p:cNvSpPr txBox="1"/>
            <p:nvPr/>
          </p:nvSpPr>
          <p:spPr>
            <a:xfrm>
              <a:off x="9019882" y="3685811"/>
              <a:ext cx="2837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Number:</a:t>
              </a:r>
              <a:r>
                <a: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device</a:t>
              </a:r>
              <a:r>
                <a: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id</a:t>
              </a:r>
            </a:p>
            <a:p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Color:</a:t>
              </a:r>
              <a:r>
                <a: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different</a:t>
              </a:r>
              <a:r>
                <a: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partitions</a:t>
              </a:r>
              <a:endPara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25F430EB-A0A8-A8AE-3550-CFC728B6ACA5}"/>
                </a:ext>
              </a:extLst>
            </p:cNvPr>
            <p:cNvSpPr txBox="1"/>
            <p:nvPr/>
          </p:nvSpPr>
          <p:spPr>
            <a:xfrm>
              <a:off x="4003851" y="3904445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err="1"/>
                <a:t>Src</a:t>
              </a:r>
              <a:r>
                <a:rPr kumimoji="1" lang="zh-CN" altLang="en-US"/>
                <a:t> </a:t>
              </a:r>
              <a:r>
                <a:rPr kumimoji="1" lang="en-US" altLang="zh-CN"/>
                <a:t>Spec</a:t>
              </a:r>
              <a:endParaRPr kumimoji="1" lang="zh-CN" altLang="en-US"/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58F8DE05-C8D2-6AC1-7031-00347DC91420}"/>
                </a:ext>
              </a:extLst>
            </p:cNvPr>
            <p:cNvSpPr txBox="1"/>
            <p:nvPr/>
          </p:nvSpPr>
          <p:spPr>
            <a:xfrm>
              <a:off x="7710103" y="3834917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err="1"/>
                <a:t>Dst</a:t>
              </a:r>
              <a:r>
                <a:rPr kumimoji="1" lang="zh-CN" altLang="en-US"/>
                <a:t> </a:t>
              </a:r>
              <a:r>
                <a:rPr kumimoji="1" lang="en-US" altLang="zh-CN"/>
                <a:t>Spec</a:t>
              </a:r>
              <a:endParaRPr kumimoji="1" lang="zh-CN" altLang="en-US"/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4C9C375C-ECDA-2CF0-5BA7-E38BF8C0BA0A}"/>
                </a:ext>
              </a:extLst>
            </p:cNvPr>
            <p:cNvSpPr txBox="1"/>
            <p:nvPr/>
          </p:nvSpPr>
          <p:spPr>
            <a:xfrm>
              <a:off x="533963" y="2690932"/>
              <a:ext cx="1518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Partition</a:t>
              </a:r>
              <a:r>
                <a:rPr kumimoji="1" lang="zh-CN" altLang="en-US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Algo.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id="{07B45D86-85DF-5AFE-AE2E-93A1DCE45B1F}"/>
              </a:ext>
            </a:extLst>
          </p:cNvPr>
          <p:cNvSpPr txBox="1"/>
          <p:nvPr/>
        </p:nvSpPr>
        <p:spPr>
          <a:xfrm>
            <a:off x="3778292" y="6038034"/>
            <a:ext cx="543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Resharding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cost.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M: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tensor.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(n0,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n1)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E62EB9-444B-3F24-69EE-A94DF9FB1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238" y="3938425"/>
            <a:ext cx="4901811" cy="209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FB6C69-B2FF-D3DF-E376-F16ADF7E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07B036F-3FF0-150B-2BDB-D93375E3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1011553" cy="685800"/>
          </a:xfrm>
        </p:spPr>
        <p:txBody>
          <a:bodyPr>
            <a:normAutofit/>
          </a:bodyPr>
          <a:lstStyle/>
          <a:p>
            <a:r>
              <a:rPr kumimoji="1" lang="en-US" altLang="zh-CN"/>
              <a:t>Intra-op</a:t>
            </a:r>
            <a:r>
              <a:rPr kumimoji="1" lang="zh-CN" altLang="en-US"/>
              <a:t> </a:t>
            </a:r>
            <a:r>
              <a:rPr kumimoji="1" lang="en-US" altLang="zh-CN"/>
              <a:t>Parallelism:</a:t>
            </a:r>
            <a:r>
              <a:rPr kumimoji="1" lang="zh-CN" altLang="en-US"/>
              <a:t> </a:t>
            </a:r>
            <a:r>
              <a:rPr kumimoji="1" lang="en-US" altLang="zh-CN"/>
              <a:t>Communication</a:t>
            </a:r>
            <a:r>
              <a:rPr kumimoji="1" lang="zh-CN" altLang="en-US"/>
              <a:t> </a:t>
            </a:r>
            <a:r>
              <a:rPr kumimoji="1" lang="en-US" altLang="zh-CN"/>
              <a:t>Cost</a:t>
            </a:r>
            <a:r>
              <a:rPr kumimoji="1" lang="zh-CN" altLang="en-US"/>
              <a:t> </a:t>
            </a:r>
            <a:r>
              <a:rPr kumimoji="1" lang="en-US" altLang="zh-CN"/>
              <a:t>(Reduce)</a:t>
            </a:r>
            <a:endParaRPr kumimoji="1" lang="zh-CN" alt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4C9C375C-ECDA-2CF0-5BA7-E38BF8C0BA0A}"/>
              </a:ext>
            </a:extLst>
          </p:cNvPr>
          <p:cNvSpPr txBox="1"/>
          <p:nvPr/>
        </p:nvSpPr>
        <p:spPr>
          <a:xfrm>
            <a:off x="797176" y="1471733"/>
            <a:ext cx="556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Partition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dimension</a:t>
            </a:r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027EEAA-A0B0-B27A-9D58-64D7DD1D3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974" y="2222513"/>
            <a:ext cx="5985085" cy="384659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70FF18C-183B-3F06-4C45-38E4D8B71248}"/>
              </a:ext>
            </a:extLst>
          </p:cNvPr>
          <p:cNvSpPr txBox="1"/>
          <p:nvPr/>
        </p:nvSpPr>
        <p:spPr>
          <a:xfrm>
            <a:off x="632200" y="2222513"/>
            <a:ext cx="405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Batch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err="1">
                <a:latin typeface="Calibri" panose="020F0502020204030204" pitchFamily="34" charset="0"/>
                <a:cs typeface="Calibri" panose="020F0502020204030204" pitchFamily="34" charset="0"/>
              </a:rPr>
              <a:t>Matmul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[B,M,N]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[B,M,</a:t>
            </a:r>
            <a:r>
              <a:rPr kumimoji="1" lang="en-US" altLang="zh-C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[B,</a:t>
            </a:r>
            <a:r>
              <a:rPr kumimoji="1" lang="en-US" altLang="zh-C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,N]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BDD6E3B7-4523-9ED8-0A9A-EE2D156D9B1C}"/>
              </a:ext>
            </a:extLst>
          </p:cNvPr>
          <p:cNvGrpSpPr/>
          <p:nvPr/>
        </p:nvGrpSpPr>
        <p:grpSpPr>
          <a:xfrm>
            <a:off x="634985" y="2854977"/>
            <a:ext cx="5127989" cy="3299884"/>
            <a:chOff x="634985" y="2854977"/>
            <a:chExt cx="5127989" cy="329988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9D49334-70EB-8E0E-A129-BF974FAADA0F}"/>
                </a:ext>
              </a:extLst>
            </p:cNvPr>
            <p:cNvSpPr/>
            <p:nvPr/>
          </p:nvSpPr>
          <p:spPr>
            <a:xfrm>
              <a:off x="4112686" y="3151353"/>
              <a:ext cx="557368" cy="5573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B8874B8-63EA-D212-9413-8AE84ECC78FA}"/>
                </a:ext>
              </a:extLst>
            </p:cNvPr>
            <p:cNvSpPr/>
            <p:nvPr/>
          </p:nvSpPr>
          <p:spPr>
            <a:xfrm>
              <a:off x="3996144" y="3241000"/>
              <a:ext cx="557368" cy="5573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ED61718-6D05-0371-E72D-F78DF20DC3E4}"/>
                </a:ext>
              </a:extLst>
            </p:cNvPr>
            <p:cNvSpPr/>
            <p:nvPr/>
          </p:nvSpPr>
          <p:spPr>
            <a:xfrm>
              <a:off x="3879602" y="3354934"/>
              <a:ext cx="557368" cy="5573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27F4C5A-E865-F696-71A3-298E9CF81695}"/>
                </a:ext>
              </a:extLst>
            </p:cNvPr>
            <p:cNvSpPr/>
            <p:nvPr/>
          </p:nvSpPr>
          <p:spPr>
            <a:xfrm>
              <a:off x="4112686" y="4224879"/>
              <a:ext cx="557368" cy="5573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714C055-B7FC-E6CD-CC31-B71AA4FFC57C}"/>
                </a:ext>
              </a:extLst>
            </p:cNvPr>
            <p:cNvSpPr/>
            <p:nvPr/>
          </p:nvSpPr>
          <p:spPr>
            <a:xfrm>
              <a:off x="3996144" y="4314526"/>
              <a:ext cx="557368" cy="5573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A699A0D-75CA-2479-DE87-1686E9EF2830}"/>
                </a:ext>
              </a:extLst>
            </p:cNvPr>
            <p:cNvSpPr/>
            <p:nvPr/>
          </p:nvSpPr>
          <p:spPr>
            <a:xfrm>
              <a:off x="3879602" y="4428460"/>
              <a:ext cx="557368" cy="5573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23216B1-78FF-3F4B-D135-0EDAC493B84D}"/>
                </a:ext>
              </a:extLst>
            </p:cNvPr>
            <p:cNvGrpSpPr/>
            <p:nvPr/>
          </p:nvGrpSpPr>
          <p:grpSpPr>
            <a:xfrm>
              <a:off x="983829" y="3151353"/>
              <a:ext cx="557368" cy="557368"/>
              <a:chOff x="1685451" y="3765449"/>
              <a:chExt cx="557368" cy="557368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4636934-54AC-F5DA-699C-2A8FADA967A9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17F95BC-99FA-06C9-D442-2968BBECCD9B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38538735-DC12-E0BC-8B65-FCB4BA8D47AF}"/>
                </a:ext>
              </a:extLst>
            </p:cNvPr>
            <p:cNvGrpSpPr/>
            <p:nvPr/>
          </p:nvGrpSpPr>
          <p:grpSpPr>
            <a:xfrm>
              <a:off x="866380" y="3239949"/>
              <a:ext cx="557368" cy="557368"/>
              <a:chOff x="1685451" y="3765449"/>
              <a:chExt cx="557368" cy="557368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8BAA8E85-C9AF-C32F-F443-BD10DA3766BB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9FB737B3-41BD-463B-08D4-45197B33DA52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52D4B1EB-CB5A-FAD0-6C4F-BACE7FD72244}"/>
                </a:ext>
              </a:extLst>
            </p:cNvPr>
            <p:cNvGrpSpPr/>
            <p:nvPr/>
          </p:nvGrpSpPr>
          <p:grpSpPr>
            <a:xfrm>
              <a:off x="723040" y="3353883"/>
              <a:ext cx="557368" cy="557368"/>
              <a:chOff x="1685451" y="3765449"/>
              <a:chExt cx="557368" cy="557368"/>
            </a:xfrm>
          </p:grpSpPr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B7B74388-E225-9964-DD05-836112D3CFD5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B6A79DB-CABE-0FB5-E5BE-D8D69DA3AFCA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8AE32013-3D9A-6D6D-0822-EDD530533EAD}"/>
                </a:ext>
              </a:extLst>
            </p:cNvPr>
            <p:cNvGrpSpPr/>
            <p:nvPr/>
          </p:nvGrpSpPr>
          <p:grpSpPr>
            <a:xfrm rot="5400000">
              <a:off x="2393532" y="3142025"/>
              <a:ext cx="557368" cy="557368"/>
              <a:chOff x="1685451" y="3765449"/>
              <a:chExt cx="557368" cy="557368"/>
            </a:xfrm>
          </p:grpSpPr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6922F6B4-F935-25C8-E256-3DA7E13B99A6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F1DF39F3-FAC5-D457-261A-C2DA1BAE72CF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3DFED8AA-C69F-7183-C5B6-979E5BA354E8}"/>
                </a:ext>
              </a:extLst>
            </p:cNvPr>
            <p:cNvGrpSpPr/>
            <p:nvPr/>
          </p:nvGrpSpPr>
          <p:grpSpPr>
            <a:xfrm rot="5400000">
              <a:off x="2221885" y="3231049"/>
              <a:ext cx="557368" cy="557368"/>
              <a:chOff x="1685451" y="3765449"/>
              <a:chExt cx="557368" cy="557368"/>
            </a:xfrm>
          </p:grpSpPr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FFC0D2DE-D809-2578-300B-7C4EBBB668A4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15E6EFF2-0912-D50D-34D2-31215751C71B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58E69DA4-1F9E-5913-6AFB-7E942756A898}"/>
                </a:ext>
              </a:extLst>
            </p:cNvPr>
            <p:cNvGrpSpPr/>
            <p:nvPr/>
          </p:nvGrpSpPr>
          <p:grpSpPr>
            <a:xfrm rot="5400000">
              <a:off x="2041480" y="3354935"/>
              <a:ext cx="557368" cy="557368"/>
              <a:chOff x="1685451" y="3765449"/>
              <a:chExt cx="557368" cy="557368"/>
            </a:xfrm>
          </p:grpSpPr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6D8B3386-453D-55A3-04A5-7F1BEA4A64D5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42D92320-E200-D47F-0B6E-0D915B783E54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4DCE9ED-6530-F939-DE49-CAA1FFD27BC4}"/>
                </a:ext>
              </a:extLst>
            </p:cNvPr>
            <p:cNvSpPr txBox="1"/>
            <p:nvPr/>
          </p:nvSpPr>
          <p:spPr>
            <a:xfrm>
              <a:off x="1615986" y="336082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96BDD959-4AFF-B85D-7C9E-3C23C63D6C39}"/>
                </a:ext>
              </a:extLst>
            </p:cNvPr>
            <p:cNvGrpSpPr/>
            <p:nvPr/>
          </p:nvGrpSpPr>
          <p:grpSpPr>
            <a:xfrm rot="10800000">
              <a:off x="983829" y="4227486"/>
              <a:ext cx="557368" cy="557368"/>
              <a:chOff x="1685451" y="3765449"/>
              <a:chExt cx="557368" cy="557368"/>
            </a:xfrm>
          </p:grpSpPr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FF0E4374-237C-0ABF-B5FB-AF5E4B493C05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89884430-4571-E040-2D7E-7B565DE92853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A6131C13-D754-81AE-0988-B452AD230BA1}"/>
                </a:ext>
              </a:extLst>
            </p:cNvPr>
            <p:cNvGrpSpPr/>
            <p:nvPr/>
          </p:nvGrpSpPr>
          <p:grpSpPr>
            <a:xfrm rot="10800000">
              <a:off x="805747" y="4326218"/>
              <a:ext cx="557368" cy="557368"/>
              <a:chOff x="1685451" y="3765449"/>
              <a:chExt cx="557368" cy="557368"/>
            </a:xfrm>
          </p:grpSpPr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72EEAF36-8870-1CA7-1550-D14A7786A1F0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182CADBA-889C-DB02-A404-224FC47173C0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F34D585F-0A3E-29CC-9814-4E2206AE60AD}"/>
                </a:ext>
              </a:extLst>
            </p:cNvPr>
            <p:cNvGrpSpPr/>
            <p:nvPr/>
          </p:nvGrpSpPr>
          <p:grpSpPr>
            <a:xfrm rot="10800000">
              <a:off x="634985" y="4439263"/>
              <a:ext cx="557368" cy="557368"/>
              <a:chOff x="1685451" y="3765449"/>
              <a:chExt cx="557368" cy="557368"/>
            </a:xfrm>
          </p:grpSpPr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FB7344A1-6859-0540-E3AA-953FF07B668E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A8E2A016-4370-9BD0-65D6-34C023EAE229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7663BA97-EAA5-B4C5-5056-F71FAE35500B}"/>
                </a:ext>
              </a:extLst>
            </p:cNvPr>
            <p:cNvGrpSpPr/>
            <p:nvPr/>
          </p:nvGrpSpPr>
          <p:grpSpPr>
            <a:xfrm rot="16200000">
              <a:off x="2391583" y="4224879"/>
              <a:ext cx="557368" cy="557368"/>
              <a:chOff x="1685451" y="3765449"/>
              <a:chExt cx="557368" cy="557368"/>
            </a:xfrm>
          </p:grpSpPr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72FFB815-434F-1A4D-8DD6-3021401D2858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68BA6A18-7393-F45C-AE93-B586C8B4B35B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BD56D685-D9FD-14D3-0605-A93081B1E07D}"/>
                </a:ext>
              </a:extLst>
            </p:cNvPr>
            <p:cNvGrpSpPr/>
            <p:nvPr/>
          </p:nvGrpSpPr>
          <p:grpSpPr>
            <a:xfrm rot="16200000">
              <a:off x="2213501" y="4323611"/>
              <a:ext cx="557368" cy="557368"/>
              <a:chOff x="1685451" y="3765449"/>
              <a:chExt cx="557368" cy="557368"/>
            </a:xfrm>
          </p:grpSpPr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249E03F4-032F-3514-E379-C489053634C6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8EE13F77-92E8-9B5D-C2A4-AF5608B8ED6F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68714A45-0CD4-BF49-D1C9-3E7ACD05C57C}"/>
                </a:ext>
              </a:extLst>
            </p:cNvPr>
            <p:cNvGrpSpPr/>
            <p:nvPr/>
          </p:nvGrpSpPr>
          <p:grpSpPr>
            <a:xfrm rot="16200000">
              <a:off x="2042739" y="4436656"/>
              <a:ext cx="557368" cy="557368"/>
              <a:chOff x="1685451" y="3765449"/>
              <a:chExt cx="557368" cy="557368"/>
            </a:xfrm>
          </p:grpSpPr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51266B8A-8848-B67A-BAA8-6295320BB6BB}"/>
                  </a:ext>
                </a:extLst>
              </p:cNvPr>
              <p:cNvSpPr/>
              <p:nvPr/>
            </p:nvSpPr>
            <p:spPr>
              <a:xfrm>
                <a:off x="1685451" y="3765449"/>
                <a:ext cx="557368" cy="5573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A1DBEF38-ABE3-7446-9460-DD64F4B07040}"/>
                  </a:ext>
                </a:extLst>
              </p:cNvPr>
              <p:cNvSpPr/>
              <p:nvPr/>
            </p:nvSpPr>
            <p:spPr>
              <a:xfrm>
                <a:off x="1686714" y="3765449"/>
                <a:ext cx="257033" cy="55736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6BFBEAA-E5F3-DE35-28EA-479D8F938C76}"/>
                </a:ext>
              </a:extLst>
            </p:cNvPr>
            <p:cNvSpPr txBox="1"/>
            <p:nvPr/>
          </p:nvSpPr>
          <p:spPr>
            <a:xfrm>
              <a:off x="1638891" y="445339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67F079D-447D-BB38-B05A-D0E86EFC9957}"/>
                </a:ext>
              </a:extLst>
            </p:cNvPr>
            <p:cNvSpPr txBox="1"/>
            <p:nvPr/>
          </p:nvSpPr>
          <p:spPr>
            <a:xfrm>
              <a:off x="3220090" y="437855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endPara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A867D80-24D7-BEA8-8D8C-6B03532AE08F}"/>
                </a:ext>
              </a:extLst>
            </p:cNvPr>
            <p:cNvSpPr txBox="1"/>
            <p:nvPr/>
          </p:nvSpPr>
          <p:spPr>
            <a:xfrm>
              <a:off x="3220090" y="331272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endPara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F29CEA8-EB60-D575-F904-CCD41CF783DF}"/>
                </a:ext>
              </a:extLst>
            </p:cNvPr>
            <p:cNvSpPr/>
            <p:nvPr/>
          </p:nvSpPr>
          <p:spPr>
            <a:xfrm>
              <a:off x="3558644" y="2854977"/>
              <a:ext cx="1526711" cy="265355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C86B546-5129-6A79-A074-714D752D3971}"/>
                </a:ext>
              </a:extLst>
            </p:cNvPr>
            <p:cNvSpPr txBox="1"/>
            <p:nvPr/>
          </p:nvSpPr>
          <p:spPr>
            <a:xfrm>
              <a:off x="4436970" y="5508530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Summation</a:t>
              </a:r>
            </a:p>
            <a:p>
              <a:pPr algn="ctr"/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(All-reduce)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2E9AD88-2731-13D3-912D-D2FCD9222562}"/>
                </a:ext>
              </a:extLst>
            </p:cNvPr>
            <p:cNvSpPr txBox="1"/>
            <p:nvPr/>
          </p:nvSpPr>
          <p:spPr>
            <a:xfrm>
              <a:off x="4756419" y="5156067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/>
                <a:t>+</a:t>
              </a:r>
              <a:endParaRPr kumimoji="1" lang="zh-CN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8536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FB6C69-B2FF-D3DF-E376-F16ADF7E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07B036F-3FF0-150B-2BDB-D93375E3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1011553" cy="685800"/>
          </a:xfrm>
        </p:spPr>
        <p:txBody>
          <a:bodyPr>
            <a:normAutofit/>
          </a:bodyPr>
          <a:lstStyle/>
          <a:p>
            <a:r>
              <a:rPr kumimoji="1" lang="en-US" altLang="zh-CN"/>
              <a:t>Intra-op</a:t>
            </a:r>
            <a:r>
              <a:rPr kumimoji="1" lang="zh-CN" altLang="en-US"/>
              <a:t> </a:t>
            </a:r>
            <a:r>
              <a:rPr kumimoji="1" lang="en-US" altLang="zh-CN"/>
              <a:t>Parallelism:</a:t>
            </a:r>
            <a:r>
              <a:rPr kumimoji="1" lang="zh-CN" altLang="en-US"/>
              <a:t> </a:t>
            </a:r>
            <a:r>
              <a:rPr kumimoji="1" lang="en-US" altLang="zh-CN"/>
              <a:t>Op</a:t>
            </a:r>
            <a:r>
              <a:rPr kumimoji="1" lang="zh-CN" altLang="en-US"/>
              <a:t> </a:t>
            </a:r>
            <a:r>
              <a:rPr kumimoji="1" lang="en-US" altLang="zh-CN"/>
              <a:t>Cost</a:t>
            </a:r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AA4AEFD-6F62-7C5E-085E-4FF383FD1DB3}"/>
              </a:ext>
            </a:extLst>
          </p:cNvPr>
          <p:cNvSpPr txBox="1"/>
          <p:nvPr/>
        </p:nvSpPr>
        <p:spPr>
          <a:xfrm>
            <a:off x="829020" y="1189329"/>
            <a:ext cx="447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Intra-op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1A4AE29-AB08-B4A4-712D-0D3522EFC471}"/>
                  </a:ext>
                </a:extLst>
              </p:cNvPr>
              <p:cNvSpPr txBox="1"/>
              <p:nvPr/>
            </p:nvSpPr>
            <p:spPr>
              <a:xfrm>
                <a:off x="829020" y="1629574"/>
                <a:ext cx="11589123" cy="196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computation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graph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kumimoji="1"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1"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node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CN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kumimoji="1" lang="zh-CN" alt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</a:t>
                </a:r>
                <a:r>
                  <a:rPr kumimoji="1" lang="zh-CN" alt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has</a:t>
                </a:r>
                <a:r>
                  <a:rPr kumimoji="1" lang="zh-CN" alt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zh-CN" alt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partition</a:t>
                </a:r>
                <a:r>
                  <a:rPr kumimoji="1" lang="zh-CN" alt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algorithms.</a:t>
                </a:r>
                <a:endPara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zh-CN" alt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reduction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comm.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cost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partition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zh-CN" alt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computation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cost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partition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𝑣𝑢</m:t>
                        </m:r>
                      </m:sub>
                    </m:sSub>
                    <m:r>
                      <a:rPr kumimoji="1" lang="zh-CN" alt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∈</m:t>
                    </m:r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  <m:r>
                          <a:rPr kumimoji="1"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kumimoji="1"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resharding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comm.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cost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between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node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kumimoji="1" lang="zh-CN" alt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partition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kumimoji="1" lang="zh-CN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pair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kumimoji="1" lang="zh-CN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zh-CN" alt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one-hot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decision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vector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choose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partition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node</a:t>
                </a:r>
                <a:r>
                  <a:rPr kumimoji="1" lang="en-US" altLang="zh-CN" sz="20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endPara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1A4AE29-AB08-B4A4-712D-0D3522EFC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20" y="1629574"/>
                <a:ext cx="11589123" cy="1969322"/>
              </a:xfrm>
              <a:prstGeom prst="rect">
                <a:avLst/>
              </a:prstGeom>
              <a:blipFill>
                <a:blip r:embed="rId3"/>
                <a:stretch>
                  <a:fillRect l="-473" t="-1548" b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组合 61">
            <a:extLst>
              <a:ext uri="{FF2B5EF4-FFF2-40B4-BE49-F238E27FC236}">
                <a16:creationId xmlns:a16="http://schemas.microsoft.com/office/drawing/2014/main" id="{F6327337-28F2-D2FE-4A50-281E6F6E77F7}"/>
              </a:ext>
            </a:extLst>
          </p:cNvPr>
          <p:cNvGrpSpPr/>
          <p:nvPr/>
        </p:nvGrpSpPr>
        <p:grpSpPr>
          <a:xfrm>
            <a:off x="2675917" y="3795447"/>
            <a:ext cx="7339291" cy="3007626"/>
            <a:chOff x="2537361" y="3552446"/>
            <a:chExt cx="7339291" cy="300762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E36C901-9640-5BC6-1D55-0799F59AB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7361" y="4183215"/>
              <a:ext cx="6586425" cy="1294220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A8DC95E-942E-9867-1E48-2F39DCCAB376}"/>
                </a:ext>
              </a:extLst>
            </p:cNvPr>
            <p:cNvSpPr/>
            <p:nvPr/>
          </p:nvSpPr>
          <p:spPr>
            <a:xfrm>
              <a:off x="3453582" y="5045165"/>
              <a:ext cx="852948" cy="4029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2D2650A-B765-4671-8758-06613B3F3A09}"/>
                </a:ext>
              </a:extLst>
            </p:cNvPr>
            <p:cNvSpPr txBox="1"/>
            <p:nvPr/>
          </p:nvSpPr>
          <p:spPr>
            <a:xfrm>
              <a:off x="2702154" y="5832886"/>
              <a:ext cx="10962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operator</a:t>
              </a:r>
            </a:p>
            <a:p>
              <a:pPr algn="ctr"/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node</a:t>
              </a:r>
              <a:endPara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id="{E4DDB4BF-EA49-88C0-523D-53B378856CC8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 flipH="1">
              <a:off x="3250285" y="5448113"/>
              <a:ext cx="629771" cy="3847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F24A0FB-F42D-C337-11AE-49E9F6F114CD}"/>
                </a:ext>
              </a:extLst>
            </p:cNvPr>
            <p:cNvSpPr/>
            <p:nvPr/>
          </p:nvSpPr>
          <p:spPr>
            <a:xfrm>
              <a:off x="4778479" y="4528972"/>
              <a:ext cx="530942" cy="4029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BA7C643-C428-4139-8E26-EDAE083E14A4}"/>
                </a:ext>
              </a:extLst>
            </p:cNvPr>
            <p:cNvSpPr txBox="1"/>
            <p:nvPr/>
          </p:nvSpPr>
          <p:spPr>
            <a:xfrm>
              <a:off x="4223860" y="5846672"/>
              <a:ext cx="13846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reduction</a:t>
              </a:r>
            </a:p>
            <a:p>
              <a:pPr algn="ctr"/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comm.</a:t>
              </a:r>
              <a:r>
                <a: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cost</a:t>
              </a:r>
              <a:endPara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直线箭头连接符 71">
              <a:extLst>
                <a:ext uri="{FF2B5EF4-FFF2-40B4-BE49-F238E27FC236}">
                  <a16:creationId xmlns:a16="http://schemas.microsoft.com/office/drawing/2014/main" id="{E85F256B-F509-0061-A144-4B40DC3C82C5}"/>
                </a:ext>
              </a:extLst>
            </p:cNvPr>
            <p:cNvCxnSpPr>
              <a:cxnSpLocks/>
              <a:stCxn id="22" idx="2"/>
              <a:endCxn id="24" idx="0"/>
            </p:cNvCxnSpPr>
            <p:nvPr/>
          </p:nvCxnSpPr>
          <p:spPr>
            <a:xfrm flipH="1">
              <a:off x="4916165" y="4931920"/>
              <a:ext cx="127785" cy="9147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6285D9D-A950-6284-7CE1-A8791DDCE1F7}"/>
                </a:ext>
              </a:extLst>
            </p:cNvPr>
            <p:cNvSpPr/>
            <p:nvPr/>
          </p:nvSpPr>
          <p:spPr>
            <a:xfrm>
              <a:off x="5686803" y="4439203"/>
              <a:ext cx="530942" cy="4927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cxnSp>
          <p:nvCxnSpPr>
            <p:cNvPr id="83" name="直线箭头连接符 82">
              <a:extLst>
                <a:ext uri="{FF2B5EF4-FFF2-40B4-BE49-F238E27FC236}">
                  <a16:creationId xmlns:a16="http://schemas.microsoft.com/office/drawing/2014/main" id="{5B979C02-D45C-3D7C-C16D-1ED1507A6802}"/>
                </a:ext>
              </a:extLst>
            </p:cNvPr>
            <p:cNvCxnSpPr>
              <a:cxnSpLocks/>
              <a:stCxn id="37" idx="2"/>
              <a:endCxn id="43" idx="0"/>
            </p:cNvCxnSpPr>
            <p:nvPr/>
          </p:nvCxnSpPr>
          <p:spPr>
            <a:xfrm>
              <a:off x="5952274" y="4931920"/>
              <a:ext cx="842460" cy="9147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2FB17E48-C3E7-FDE5-015E-461214400CFB}"/>
                    </a:ext>
                  </a:extLst>
                </p:cNvPr>
                <p:cNvSpPr txBox="1"/>
                <p:nvPr/>
              </p:nvSpPr>
              <p:spPr>
                <a:xfrm>
                  <a:off x="6018944" y="5846672"/>
                  <a:ext cx="1551579" cy="713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zh-CN" sz="2000">
                      <a:latin typeface="Calibri" panose="020F0502020204030204" pitchFamily="34" charset="0"/>
                      <a:cs typeface="Calibri" panose="020F0502020204030204" pitchFamily="34" charset="0"/>
                    </a:rPr>
                    <a:t>computation</a:t>
                  </a:r>
                </a:p>
                <a:p>
                  <a:pPr algn="ctr"/>
                  <a:r>
                    <a:rPr kumimoji="1" lang="en-US" altLang="zh-CN" sz="2000">
                      <a:latin typeface="Calibri" panose="020F0502020204030204" pitchFamily="34" charset="0"/>
                      <a:cs typeface="Calibri" panose="020F0502020204030204" pitchFamily="34" charset="0"/>
                    </a:rPr>
                    <a:t>cost</a:t>
                  </a:r>
                  <a:r>
                    <a:rPr kumimoji="1" lang="zh-CN" altLang="en-US" sz="200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sSup>
                        <m:sSupPr>
                          <m:ctrlPr>
                            <a:rPr kumimoji="1"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kumimoji="1" lang="zh-CN" altLang="en-US" sz="200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2FB17E48-C3E7-FDE5-015E-461214400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8944" y="5846672"/>
                  <a:ext cx="1551579" cy="713400"/>
                </a:xfrm>
                <a:prstGeom prst="rect">
                  <a:avLst/>
                </a:prstGeom>
                <a:blipFill>
                  <a:blip r:embed="rId5"/>
                  <a:stretch>
                    <a:fillRect l="-3922" t="-5128" r="-2745" b="-145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0715E6E-E9F6-D2EA-904F-A83C925F76C6}"/>
                </a:ext>
              </a:extLst>
            </p:cNvPr>
            <p:cNvSpPr/>
            <p:nvPr/>
          </p:nvSpPr>
          <p:spPr>
            <a:xfrm>
              <a:off x="8434368" y="4442945"/>
              <a:ext cx="336008" cy="4927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cxnSp>
          <p:nvCxnSpPr>
            <p:cNvPr id="115" name="直线箭头连接符 114">
              <a:extLst>
                <a:ext uri="{FF2B5EF4-FFF2-40B4-BE49-F238E27FC236}">
                  <a16:creationId xmlns:a16="http://schemas.microsoft.com/office/drawing/2014/main" id="{D8F6A000-6404-BD3C-FFE3-1CAC9B022B3A}"/>
                </a:ext>
              </a:extLst>
            </p:cNvPr>
            <p:cNvCxnSpPr>
              <a:cxnSpLocks/>
              <a:stCxn id="47" idx="2"/>
              <a:endCxn id="52" idx="0"/>
            </p:cNvCxnSpPr>
            <p:nvPr/>
          </p:nvCxnSpPr>
          <p:spPr>
            <a:xfrm>
              <a:off x="8602372" y="4935662"/>
              <a:ext cx="399430" cy="8972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223592CD-15A5-0B79-B734-59DAB8814652}"/>
                </a:ext>
              </a:extLst>
            </p:cNvPr>
            <p:cNvSpPr txBox="1"/>
            <p:nvPr/>
          </p:nvSpPr>
          <p:spPr>
            <a:xfrm>
              <a:off x="8309497" y="5832886"/>
              <a:ext cx="13846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resharding</a:t>
              </a:r>
            </a:p>
            <a:p>
              <a:pPr algn="ctr"/>
              <a:r>
                <a: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comm.</a:t>
              </a:r>
              <a:r>
                <a:rPr kumimoji="1"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cost</a:t>
              </a:r>
              <a:endParaRPr kumimoji="1"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左大括号 57">
              <a:extLst>
                <a:ext uri="{FF2B5EF4-FFF2-40B4-BE49-F238E27FC236}">
                  <a16:creationId xmlns:a16="http://schemas.microsoft.com/office/drawing/2014/main" id="{570515E6-7C14-CF58-7EDA-E9C77E4C3904}"/>
                </a:ext>
              </a:extLst>
            </p:cNvPr>
            <p:cNvSpPr/>
            <p:nvPr/>
          </p:nvSpPr>
          <p:spPr>
            <a:xfrm rot="5400000">
              <a:off x="5180441" y="3237633"/>
              <a:ext cx="255639" cy="1818967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10E1359-4665-E29C-A5C4-2E2D9538A3FB}"/>
                </a:ext>
              </a:extLst>
            </p:cNvPr>
            <p:cNvSpPr txBox="1"/>
            <p:nvPr/>
          </p:nvSpPr>
          <p:spPr>
            <a:xfrm>
              <a:off x="3967540" y="3562545"/>
              <a:ext cx="2681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cost</a:t>
              </a:r>
              <a:r>
                <a: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finish</a:t>
              </a:r>
              <a:r>
                <a: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computing</a:t>
              </a:r>
              <a:endPara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左大括号 59">
              <a:extLst>
                <a:ext uri="{FF2B5EF4-FFF2-40B4-BE49-F238E27FC236}">
                  <a16:creationId xmlns:a16="http://schemas.microsoft.com/office/drawing/2014/main" id="{E164EB00-4D3F-83FE-37FE-14DD55C93D55}"/>
                </a:ext>
              </a:extLst>
            </p:cNvPr>
            <p:cNvSpPr/>
            <p:nvPr/>
          </p:nvSpPr>
          <p:spPr>
            <a:xfrm rot="5400000">
              <a:off x="8359799" y="3561584"/>
              <a:ext cx="255639" cy="1272333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3C3F84C8-8768-71B4-745B-32789A960310}"/>
                </a:ext>
              </a:extLst>
            </p:cNvPr>
            <p:cNvSpPr txBox="1"/>
            <p:nvPr/>
          </p:nvSpPr>
          <p:spPr>
            <a:xfrm>
              <a:off x="7098584" y="3552446"/>
              <a:ext cx="2778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cost</a:t>
              </a:r>
              <a:r>
                <a:rPr kumimoji="1"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kumimoji="1"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resharding</a:t>
              </a:r>
              <a:r>
                <a:rPr kumimoji="1"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tensor</a:t>
              </a:r>
              <a:endParaRPr kumimoji="1"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8EAAF3B0-A5EF-56F6-83C5-A9D3C28EECB2}"/>
              </a:ext>
            </a:extLst>
          </p:cNvPr>
          <p:cNvSpPr txBox="1"/>
          <p:nvPr/>
        </p:nvSpPr>
        <p:spPr>
          <a:xfrm>
            <a:off x="204100" y="4496393"/>
            <a:ext cx="2149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rgbClr val="FF0000"/>
                </a:solidFill>
              </a:rPr>
              <a:t>ILP</a:t>
            </a:r>
            <a:r>
              <a:rPr kumimoji="1" lang="zh-CN" altLang="en-US" sz="2800">
                <a:solidFill>
                  <a:srgbClr val="FF0000"/>
                </a:solidFill>
              </a:rPr>
              <a:t> </a:t>
            </a:r>
            <a:r>
              <a:rPr kumimoji="1" lang="en-US" altLang="zh-CN" sz="2800">
                <a:solidFill>
                  <a:srgbClr val="FF0000"/>
                </a:solidFill>
              </a:rPr>
              <a:t>Solver</a:t>
            </a:r>
          </a:p>
          <a:p>
            <a:pPr algn="ctr"/>
            <a:r>
              <a:rPr kumimoji="1" lang="en-US" altLang="zh-CN" sz="2800">
                <a:solidFill>
                  <a:srgbClr val="FF0000"/>
                </a:solidFill>
              </a:rPr>
              <a:t>(Grid</a:t>
            </a:r>
            <a:r>
              <a:rPr kumimoji="1" lang="zh-CN" altLang="en-US" sz="2800">
                <a:solidFill>
                  <a:srgbClr val="FF0000"/>
                </a:solidFill>
              </a:rPr>
              <a:t> </a:t>
            </a:r>
            <a:r>
              <a:rPr kumimoji="1" lang="en-US" altLang="zh-CN" sz="2800">
                <a:solidFill>
                  <a:srgbClr val="FF0000"/>
                </a:solidFill>
              </a:rPr>
              <a:t>Search)</a:t>
            </a:r>
            <a:endParaRPr kumimoji="1" lang="zh-CN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9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0AD1F7-920A-4083-92AC-9CDD37F6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 Background</a:t>
            </a:r>
          </a:p>
          <a:p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Search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Space</a:t>
            </a:r>
          </a:p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Hierarchical Optimization Pass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Intra-Op Parallelism</a:t>
            </a:r>
          </a:p>
          <a:p>
            <a:pPr lvl="1"/>
            <a:r>
              <a:rPr lang="en-US" altLang="zh-CN" sz="2000"/>
              <a:t> Inter-Op</a:t>
            </a:r>
            <a:r>
              <a:rPr lang="zh-CN" altLang="en-US" sz="2000"/>
              <a:t> </a:t>
            </a:r>
            <a:r>
              <a:rPr lang="en-US" altLang="zh-CN" sz="2000"/>
              <a:t>Parallelism</a:t>
            </a:r>
          </a:p>
          <a:p>
            <a:pPr lvl="1"/>
            <a:r>
              <a:rPr lang="en-US" altLang="zh-CN" sz="2000"/>
              <a:t> </a:t>
            </a:r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Runtime Orchestration</a:t>
            </a:r>
          </a:p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Evaluation</a:t>
            </a:r>
            <a:endParaRPr lang="en-US" altLang="zh-CN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976046-BCF3-4E43-85EC-0A706179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AE1DD55-A360-477C-8653-631BFE25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Outlines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1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F281C2-EF83-4A7A-B279-D926F7B5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25248FD-AE4B-4994-AEAF-8A09DBA1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Inter-Operator Parallelism Pass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68C29A6-FF14-3B46-32B1-656A7E6BAC51}"/>
                  </a:ext>
                </a:extLst>
              </p:cNvPr>
              <p:cNvSpPr txBox="1"/>
              <p:nvPr/>
            </p:nvSpPr>
            <p:spPr>
              <a:xfrm>
                <a:off x="838200" y="1443789"/>
                <a:ext cx="9366667" cy="2748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To slice the model and device cluster into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stage-mesh</a:t>
                </a:r>
                <a:r>
                  <a:rPr lang="en-US" altLang="zh-CN" sz="2400" dirty="0"/>
                  <a:t> pairs</a:t>
                </a:r>
              </a:p>
              <a:p>
                <a:r>
                  <a:rPr lang="en-US" altLang="zh-CN" sz="2400" dirty="0"/>
                  <a:t>Goal:</a:t>
                </a:r>
              </a:p>
              <a:p>
                <a:r>
                  <a:rPr lang="en-US" altLang="zh-CN" sz="2400" dirty="0"/>
                  <a:t>	minimize the end-to-end latency for the entire computational graph</a:t>
                </a:r>
              </a:p>
              <a:p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…,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,…,(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−1)×</m:t>
                              </m:r>
                              <m:func>
                                <m:func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1≤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68C29A6-FF14-3B46-32B1-656A7E6B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3789"/>
                <a:ext cx="9366667" cy="2748766"/>
              </a:xfrm>
              <a:prstGeom prst="rect">
                <a:avLst/>
              </a:prstGeom>
              <a:blipFill>
                <a:blip r:embed="rId3"/>
                <a:stretch>
                  <a:fillRect l="-1042" t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4E6D57B3-20F6-C31E-4486-9D37C4E9B8CF}"/>
              </a:ext>
            </a:extLst>
          </p:cNvPr>
          <p:cNvSpPr/>
          <p:nvPr/>
        </p:nvSpPr>
        <p:spPr>
          <a:xfrm>
            <a:off x="2946400" y="3657600"/>
            <a:ext cx="1981200" cy="5349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B5D62E1-0697-3FCA-C921-CA1CF939FFAD}"/>
                  </a:ext>
                </a:extLst>
              </p:cNvPr>
              <p:cNvSpPr txBox="1"/>
              <p:nvPr/>
            </p:nvSpPr>
            <p:spPr>
              <a:xfrm>
                <a:off x="838200" y="4516104"/>
                <a:ext cx="510800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Slice the operators into S stages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Assign each stage s</a:t>
                </a:r>
                <a:r>
                  <a:rPr lang="en-US" altLang="zh-CN" baseline="-25000" dirty="0"/>
                  <a:t>i</a:t>
                </a:r>
                <a:r>
                  <a:rPr lang="en-US" altLang="zh-CN" dirty="0"/>
                  <a:t> to a submesh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One-dimensional: (1,1), (1,2), (1,4), …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Two-dimensional: (2,M), (3,M), (4,M), 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b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𝑖𝑛𝑡𝑟𝑎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𝑀𝑒𝑠h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the latency of executing stage s</a:t>
                </a:r>
                <a:r>
                  <a:rPr lang="en-US" altLang="zh-CN" baseline="-25000" dirty="0"/>
                  <a:t>i</a:t>
                </a:r>
                <a:r>
                  <a:rPr lang="en-US" altLang="zh-CN" dirty="0"/>
                  <a:t> on a submesh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B5D62E1-0697-3FCA-C921-CA1CF939F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16104"/>
                <a:ext cx="5108008" cy="1754326"/>
              </a:xfrm>
              <a:prstGeom prst="rect">
                <a:avLst/>
              </a:prstGeom>
              <a:blipFill>
                <a:blip r:embed="rId4"/>
                <a:stretch>
                  <a:fillRect l="-836" t="-2083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DF9D7634-BAE7-9601-C15B-4C9502EB4CE3}"/>
              </a:ext>
            </a:extLst>
          </p:cNvPr>
          <p:cNvGrpSpPr/>
          <p:nvPr/>
        </p:nvGrpSpPr>
        <p:grpSpPr>
          <a:xfrm>
            <a:off x="6754649" y="4444704"/>
            <a:ext cx="4811254" cy="948563"/>
            <a:chOff x="6987731" y="4712311"/>
            <a:chExt cx="4811254" cy="948563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32F932F-ACF5-2BFC-1DAA-FD9EBD4701AD}"/>
                </a:ext>
              </a:extLst>
            </p:cNvPr>
            <p:cNvSpPr/>
            <p:nvPr/>
          </p:nvSpPr>
          <p:spPr>
            <a:xfrm>
              <a:off x="6993465" y="4712313"/>
              <a:ext cx="516467" cy="4908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solidFill>
                    <a:schemeClr val="tx1"/>
                  </a:solidFill>
                </a:rPr>
                <a:t>O1</a:t>
              </a:r>
              <a:endParaRPr lang="zh-CN" alt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31" name="右大括号 30">
              <a:extLst>
                <a:ext uri="{FF2B5EF4-FFF2-40B4-BE49-F238E27FC236}">
                  <a16:creationId xmlns:a16="http://schemas.microsoft.com/office/drawing/2014/main" id="{DC326260-27BE-8388-8D06-37DAEE226DEA}"/>
                </a:ext>
              </a:extLst>
            </p:cNvPr>
            <p:cNvSpPr/>
            <p:nvPr/>
          </p:nvSpPr>
          <p:spPr>
            <a:xfrm rot="5400000">
              <a:off x="7700423" y="4463728"/>
              <a:ext cx="217150" cy="1642533"/>
            </a:xfrm>
            <a:prstGeom prst="rightBrace">
              <a:avLst>
                <a:gd name="adj1" fmla="val 13889"/>
                <a:gd name="adj2" fmla="val 5262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615B9858-6EF8-6665-13DF-FF1BF4270099}"/>
                </a:ext>
              </a:extLst>
            </p:cNvPr>
            <p:cNvSpPr/>
            <p:nvPr/>
          </p:nvSpPr>
          <p:spPr>
            <a:xfrm>
              <a:off x="8065728" y="4712751"/>
              <a:ext cx="516467" cy="4908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solidFill>
                    <a:schemeClr val="tx1"/>
                  </a:solidFill>
                </a:rPr>
                <a:t>O2</a:t>
              </a:r>
              <a:endParaRPr lang="zh-CN" alt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12F481C7-E40C-7C67-F829-59614DFCDF39}"/>
                </a:ext>
              </a:extLst>
            </p:cNvPr>
            <p:cNvSpPr/>
            <p:nvPr/>
          </p:nvSpPr>
          <p:spPr>
            <a:xfrm>
              <a:off x="9137991" y="4712312"/>
              <a:ext cx="516467" cy="4908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solidFill>
                    <a:schemeClr val="tx1"/>
                  </a:solidFill>
                </a:rPr>
                <a:t>O3</a:t>
              </a:r>
              <a:endParaRPr lang="zh-CN" alt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B2CA1CD3-216C-61B8-1B81-D05F805E4620}"/>
                </a:ext>
              </a:extLst>
            </p:cNvPr>
            <p:cNvSpPr/>
            <p:nvPr/>
          </p:nvSpPr>
          <p:spPr>
            <a:xfrm>
              <a:off x="10210254" y="4712312"/>
              <a:ext cx="516467" cy="4908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solidFill>
                    <a:schemeClr val="tx1"/>
                  </a:solidFill>
                </a:rPr>
                <a:t>O4</a:t>
              </a:r>
              <a:endParaRPr lang="zh-CN" alt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5E17A1A-BAB0-14FF-8579-AE23E27E5FFC}"/>
                </a:ext>
              </a:extLst>
            </p:cNvPr>
            <p:cNvSpPr/>
            <p:nvPr/>
          </p:nvSpPr>
          <p:spPr>
            <a:xfrm>
              <a:off x="11282518" y="4712311"/>
              <a:ext cx="516467" cy="4908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>
                  <a:solidFill>
                    <a:schemeClr val="tx1"/>
                  </a:solidFill>
                </a:rPr>
                <a:t>O5</a:t>
              </a:r>
              <a:endParaRPr lang="zh-CN" alt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39" name="右大括号 38">
              <a:extLst>
                <a:ext uri="{FF2B5EF4-FFF2-40B4-BE49-F238E27FC236}">
                  <a16:creationId xmlns:a16="http://schemas.microsoft.com/office/drawing/2014/main" id="{D9D83724-199C-910E-8BBF-A4F9FC187164}"/>
                </a:ext>
              </a:extLst>
            </p:cNvPr>
            <p:cNvSpPr/>
            <p:nvPr/>
          </p:nvSpPr>
          <p:spPr>
            <a:xfrm rot="5400000">
              <a:off x="10344545" y="3938827"/>
              <a:ext cx="247886" cy="2660994"/>
            </a:xfrm>
            <a:prstGeom prst="rightBrace">
              <a:avLst>
                <a:gd name="adj1" fmla="val 13889"/>
                <a:gd name="adj2" fmla="val 488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7791F19-AB89-B83D-81BA-F75ED999BBA3}"/>
                </a:ext>
              </a:extLst>
            </p:cNvPr>
            <p:cNvSpPr txBox="1"/>
            <p:nvPr/>
          </p:nvSpPr>
          <p:spPr>
            <a:xfrm>
              <a:off x="7402476" y="529154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Stage1</a:t>
              </a:r>
              <a:endParaRPr lang="zh-CN" altLang="en-US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2C4DBDA-FF95-9AFF-CB86-88E05A6580A3}"/>
                </a:ext>
              </a:extLst>
            </p:cNvPr>
            <p:cNvSpPr txBox="1"/>
            <p:nvPr/>
          </p:nvSpPr>
          <p:spPr>
            <a:xfrm>
              <a:off x="10137011" y="529154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Stage2</a:t>
              </a:r>
              <a:endParaRPr lang="zh-CN" altLang="en-US"/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186B95D7-9D6A-DCD1-C4AF-E9365BF4762D}"/>
              </a:ext>
            </a:extLst>
          </p:cNvPr>
          <p:cNvSpPr/>
          <p:nvPr/>
        </p:nvSpPr>
        <p:spPr>
          <a:xfrm>
            <a:off x="5521533" y="3301293"/>
            <a:ext cx="328934" cy="5349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25289CF-A293-6795-2072-F6176CD49CE6}"/>
              </a:ext>
            </a:extLst>
          </p:cNvPr>
          <p:cNvSpPr/>
          <p:nvPr/>
        </p:nvSpPr>
        <p:spPr>
          <a:xfrm>
            <a:off x="6871041" y="5535293"/>
            <a:ext cx="266333" cy="283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2DF7126-6544-BBDF-4AA7-839972C75674}"/>
              </a:ext>
            </a:extLst>
          </p:cNvPr>
          <p:cNvSpPr/>
          <p:nvPr/>
        </p:nvSpPr>
        <p:spPr>
          <a:xfrm>
            <a:off x="7265119" y="5535293"/>
            <a:ext cx="266333" cy="283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6B184FA-951D-590E-CFBA-D9F16B66517F}"/>
              </a:ext>
            </a:extLst>
          </p:cNvPr>
          <p:cNvSpPr/>
          <p:nvPr/>
        </p:nvSpPr>
        <p:spPr>
          <a:xfrm>
            <a:off x="6871041" y="5918041"/>
            <a:ext cx="266333" cy="283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430F312-63E9-957B-7BA6-2B058C6B6BAC}"/>
              </a:ext>
            </a:extLst>
          </p:cNvPr>
          <p:cNvSpPr/>
          <p:nvPr/>
        </p:nvSpPr>
        <p:spPr>
          <a:xfrm>
            <a:off x="7265119" y="5918041"/>
            <a:ext cx="266333" cy="283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2783717-5089-9B5D-BF79-1CB495F34555}"/>
              </a:ext>
            </a:extLst>
          </p:cNvPr>
          <p:cNvSpPr/>
          <p:nvPr/>
        </p:nvSpPr>
        <p:spPr>
          <a:xfrm>
            <a:off x="8904909" y="5700653"/>
            <a:ext cx="266333" cy="283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EB9F4F9-2D33-FB03-6543-D35C509E4ECA}"/>
              </a:ext>
            </a:extLst>
          </p:cNvPr>
          <p:cNvSpPr/>
          <p:nvPr/>
        </p:nvSpPr>
        <p:spPr>
          <a:xfrm>
            <a:off x="10501349" y="5700653"/>
            <a:ext cx="266333" cy="283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4DDB2AF-2BAE-3A80-0F85-E59D409032EB}"/>
              </a:ext>
            </a:extLst>
          </p:cNvPr>
          <p:cNvSpPr/>
          <p:nvPr/>
        </p:nvSpPr>
        <p:spPr>
          <a:xfrm>
            <a:off x="9703129" y="5700653"/>
            <a:ext cx="266333" cy="283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DED1F15-4B11-15AD-DB71-0687489D41F8}"/>
              </a:ext>
            </a:extLst>
          </p:cNvPr>
          <p:cNvSpPr/>
          <p:nvPr/>
        </p:nvSpPr>
        <p:spPr>
          <a:xfrm>
            <a:off x="11293782" y="5702197"/>
            <a:ext cx="266333" cy="2996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3B53B2C-49B2-DF7A-8C40-4393136DD093}"/>
              </a:ext>
            </a:extLst>
          </p:cNvPr>
          <p:cNvSpPr/>
          <p:nvPr/>
        </p:nvSpPr>
        <p:spPr>
          <a:xfrm>
            <a:off x="7659197" y="5535293"/>
            <a:ext cx="266333" cy="283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71FF63E-91D3-6F97-7EF4-745D5140E8EF}"/>
              </a:ext>
            </a:extLst>
          </p:cNvPr>
          <p:cNvSpPr/>
          <p:nvPr/>
        </p:nvSpPr>
        <p:spPr>
          <a:xfrm>
            <a:off x="8053276" y="5535293"/>
            <a:ext cx="266333" cy="283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A2CD5E9-177A-FAFD-0D58-E64E31A36E67}"/>
              </a:ext>
            </a:extLst>
          </p:cNvPr>
          <p:cNvSpPr/>
          <p:nvPr/>
        </p:nvSpPr>
        <p:spPr>
          <a:xfrm>
            <a:off x="7659197" y="5918041"/>
            <a:ext cx="266333" cy="283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6B2CB0D-F925-1EAC-AD5A-19D78EE3C70B}"/>
              </a:ext>
            </a:extLst>
          </p:cNvPr>
          <p:cNvSpPr/>
          <p:nvPr/>
        </p:nvSpPr>
        <p:spPr>
          <a:xfrm>
            <a:off x="8053276" y="5918041"/>
            <a:ext cx="266333" cy="2996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BA3C74C-06A0-82EC-02CC-1835E1915D6D}"/>
              </a:ext>
            </a:extLst>
          </p:cNvPr>
          <p:cNvSpPr txBox="1"/>
          <p:nvPr/>
        </p:nvSpPr>
        <p:spPr>
          <a:xfrm>
            <a:off x="7031461" y="627043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Mesh1(2,4)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E30D398-AA3A-0299-A3DE-EDD18338B3F8}"/>
              </a:ext>
            </a:extLst>
          </p:cNvPr>
          <p:cNvSpPr txBox="1"/>
          <p:nvPr/>
        </p:nvSpPr>
        <p:spPr>
          <a:xfrm>
            <a:off x="9731689" y="623332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Mesh2(1,4)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537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373830-07E6-11A4-95A9-4AC00032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97665A5-AD05-35D1-24DB-8F21B23E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Inter-Operator Parallelism Pass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2B7FC0-7426-9B69-DA6D-C611E76AE81E}"/>
                  </a:ext>
                </a:extLst>
              </p:cNvPr>
              <p:cNvSpPr txBox="1"/>
              <p:nvPr/>
            </p:nvSpPr>
            <p:spPr>
              <a:xfrm>
                <a:off x="838200" y="1443789"/>
                <a:ext cx="9366667" cy="2748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/>
                  <a:t>To slice the model and device cluster into </a:t>
                </a:r>
                <a:r>
                  <a:rPr lang="en-US" altLang="zh-CN" sz="2400" b="1">
                    <a:solidFill>
                      <a:srgbClr val="FF0000"/>
                    </a:solidFill>
                  </a:rPr>
                  <a:t>stage-mesh</a:t>
                </a:r>
                <a:r>
                  <a:rPr lang="en-US" altLang="zh-CN" sz="2400"/>
                  <a:t> pairs</a:t>
                </a:r>
              </a:p>
              <a:p>
                <a:r>
                  <a:rPr lang="en-US" altLang="zh-CN" sz="2400"/>
                  <a:t>Goal:</a:t>
                </a:r>
              </a:p>
              <a:p>
                <a:r>
                  <a:rPr lang="en-US" altLang="zh-CN" sz="2400"/>
                  <a:t>	minimize the end-to-end latency for the entire computational graph</a:t>
                </a:r>
              </a:p>
              <a:p>
                <a:endParaRPr lang="en-US" altLang="zh-CN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…,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d>
                                      <m:d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,…,(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−1)×</m:t>
                              </m:r>
                              <m:func>
                                <m:func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1≤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2B7FC0-7426-9B69-DA6D-C611E76AE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3789"/>
                <a:ext cx="9366667" cy="2748766"/>
              </a:xfrm>
              <a:prstGeom prst="rect">
                <a:avLst/>
              </a:prstGeom>
              <a:blipFill>
                <a:blip r:embed="rId3"/>
                <a:stretch>
                  <a:fillRect l="-1042" t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787188F-7759-817F-49B8-05B7E6441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43189"/>
            <a:ext cx="7139934" cy="225947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7FC5B54-84C2-FE16-D0B6-D917107B2636}"/>
              </a:ext>
            </a:extLst>
          </p:cNvPr>
          <p:cNvSpPr txBox="1"/>
          <p:nvPr/>
        </p:nvSpPr>
        <p:spPr>
          <a:xfrm>
            <a:off x="8144934" y="4495762"/>
            <a:ext cx="4047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 – h: micro-batch data</a:t>
            </a:r>
          </a:p>
          <a:p>
            <a:endParaRPr lang="en-US" altLang="zh-CN"/>
          </a:p>
          <a:p>
            <a:r>
              <a:rPr lang="en-US" altLang="zh-CN"/>
              <a:t>Latency of pipeline is determined by two parts: 1. total latency of all stages, 2. the latency of the slowest stage</a:t>
            </a:r>
          </a:p>
          <a:p>
            <a:r>
              <a:rPr lang="en-US" altLang="zh-CN"/>
              <a:t>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69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0AD1F7-920A-4083-92AC-9CDD37F6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/>
              <a:t> Background</a:t>
            </a:r>
          </a:p>
          <a:p>
            <a:r>
              <a:rPr lang="zh-CN" altLang="en-US" sz="2400"/>
              <a:t> </a:t>
            </a:r>
            <a:r>
              <a:rPr lang="en-US" altLang="zh-CN" sz="2400"/>
              <a:t>Search</a:t>
            </a:r>
            <a:r>
              <a:rPr lang="zh-CN" altLang="en-US" sz="2400"/>
              <a:t> </a:t>
            </a:r>
            <a:r>
              <a:rPr lang="en-US" altLang="zh-CN" sz="2400"/>
              <a:t>Space</a:t>
            </a:r>
          </a:p>
          <a:p>
            <a:r>
              <a:rPr lang="en-US" altLang="zh-CN" sz="2400"/>
              <a:t>Hierarchical Optimization Pass</a:t>
            </a:r>
          </a:p>
          <a:p>
            <a:pPr lvl="1"/>
            <a:r>
              <a:rPr lang="en-US" altLang="zh-CN" sz="2000"/>
              <a:t> Intra-Op Parallelism</a:t>
            </a:r>
          </a:p>
          <a:p>
            <a:pPr lvl="1"/>
            <a:r>
              <a:rPr lang="en-US" altLang="zh-CN" sz="2000"/>
              <a:t> Inter-Op</a:t>
            </a:r>
            <a:r>
              <a:rPr lang="zh-CN" altLang="en-US" sz="2000"/>
              <a:t> </a:t>
            </a:r>
            <a:r>
              <a:rPr lang="en-US" altLang="zh-CN" sz="2000"/>
              <a:t>Parallelism</a:t>
            </a:r>
          </a:p>
          <a:p>
            <a:pPr lvl="1"/>
            <a:r>
              <a:rPr lang="en-US" altLang="zh-CN" sz="2000"/>
              <a:t> Runtime Orchestration</a:t>
            </a:r>
          </a:p>
          <a:p>
            <a:r>
              <a:rPr lang="en-US" altLang="zh-CN" sz="2400"/>
              <a:t>Evaluation</a:t>
            </a:r>
            <a:endParaRPr lang="en-US" altLang="zh-CN" sz="200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976046-BCF3-4E43-85EC-0A706179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AE1DD55-A360-477C-8653-631BFE25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Outlines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82073C-EE4C-8958-F58E-78050599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E8EEAD6-6BD1-E89F-BEFB-4C136D5A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Inter-Operator Parallelism Pass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A32B6D4-4A89-A230-3548-7A3E653B76EF}"/>
                  </a:ext>
                </a:extLst>
              </p:cNvPr>
              <p:cNvSpPr txBox="1"/>
              <p:nvPr/>
            </p:nvSpPr>
            <p:spPr>
              <a:xfrm>
                <a:off x="3048866" y="1289260"/>
                <a:ext cx="6094268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…,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,…,(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−1)×</m:t>
                              </m:r>
                              <m:func>
                                <m:func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1≤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A32B6D4-4A89-A230-3548-7A3E653B7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66" y="1289260"/>
                <a:ext cx="6094268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43628A2-F43C-CAE4-B547-F300511E0716}"/>
                  </a:ext>
                </a:extLst>
              </p:cNvPr>
              <p:cNvSpPr txBox="1"/>
              <p:nvPr/>
            </p:nvSpPr>
            <p:spPr>
              <a:xfrm>
                <a:off x="838200" y="2389909"/>
                <a:ext cx="10515600" cy="287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Using DP algorithm to find T*</a:t>
                </a:r>
              </a:p>
              <a:p>
                <a:endParaRPr lang="en-US" altLang="zh-CN" dirty="0"/>
              </a:p>
              <a:p>
                <a:r>
                  <a:rPr lang="en-US" altLang="zh-CN" sz="2800" b="1" dirty="0"/>
                  <a:t>Step1. </a:t>
                </a:r>
                <a:r>
                  <a:rPr lang="en-US" altLang="zh-CN" dirty="0"/>
                  <a:t>enumerate the second term </a:t>
                </a:r>
                <a:r>
                  <a:rPr lang="en-US" altLang="zh-CN" dirty="0" err="1"/>
                  <a:t>t</a:t>
                </a:r>
                <a:r>
                  <a:rPr lang="en-US" altLang="zh-CN" baseline="-25000" dirty="0" err="1"/>
                  <a:t>max</a:t>
                </a:r>
                <a:r>
                  <a:rPr lang="en-US" altLang="zh-CN" dirty="0"/>
                  <a:t>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		</a:t>
                </a:r>
                <a:r>
                  <a:rPr lang="en-US" altLang="zh-CN" dirty="0" err="1"/>
                  <a:t>t</a:t>
                </a:r>
                <a:r>
                  <a:rPr lang="en-US" altLang="zh-CN" baseline="-25000" dirty="0" err="1"/>
                  <a:t>max</a:t>
                </a:r>
                <a:r>
                  <a:rPr lang="en-US" altLang="zh-CN" dirty="0"/>
                  <a:t> has at most O(K</a:t>
                </a:r>
                <a:r>
                  <a:rPr lang="en-US" altLang="zh-CN" baseline="30000" dirty="0"/>
                  <a:t>2</a:t>
                </a:r>
                <a:r>
                  <a:rPr lang="en-US" altLang="zh-CN" dirty="0"/>
                  <a:t>(</a:t>
                </a:r>
                <a:r>
                  <a:rPr lang="en-US" altLang="zh-CN" dirty="0" err="1"/>
                  <a:t>N+log</a:t>
                </a:r>
                <a:r>
                  <a:rPr lang="en-US" altLang="zh-CN" dirty="0"/>
                  <a:t>(M))) choices: </a:t>
                </a:r>
              </a:p>
              <a:p>
                <a:endParaRPr lang="en-US" altLang="zh-CN" dirty="0"/>
              </a:p>
              <a:p>
                <a:r>
                  <a:rPr lang="en-US" altLang="zh-CN" sz="18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𝑖𝑛𝑡𝑟𝑎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𝑀𝑒𝑠h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</a:t>
                </a:r>
                <a:r>
                  <a:rPr lang="en-US" altLang="zh-CN" dirty="0" err="1"/>
                  <a:t>i,j</a:t>
                </a:r>
                <a:r>
                  <a:rPr lang="en-US" altLang="zh-CN" dirty="0"/>
                  <a:t>=1,…,K and all the submesh choices </a:t>
                </a:r>
              </a:p>
              <a:p>
                <a:r>
                  <a:rPr lang="en-US" altLang="zh-CN" dirty="0"/>
                  <a:t>		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43628A2-F43C-CAE4-B547-F300511E0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89909"/>
                <a:ext cx="10515600" cy="2876750"/>
              </a:xfrm>
              <a:prstGeom prst="rect">
                <a:avLst/>
              </a:prstGeom>
              <a:blipFill>
                <a:blip r:embed="rId4"/>
                <a:stretch>
                  <a:fillRect l="-1217" t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B72FCB54-FC62-ACE8-B5F6-4470C9F1BBE5}"/>
              </a:ext>
            </a:extLst>
          </p:cNvPr>
          <p:cNvSpPr/>
          <p:nvPr/>
        </p:nvSpPr>
        <p:spPr>
          <a:xfrm>
            <a:off x="6525490" y="1289260"/>
            <a:ext cx="1880755" cy="9766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997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686392-554A-8302-2579-25BDCF7C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5F23854-2FDA-67AB-10F9-319F1370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Inter-Operator Parallelism Pass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E87C556-F746-3EE6-1D07-7AE50620CC7C}"/>
                  </a:ext>
                </a:extLst>
              </p:cNvPr>
              <p:cNvSpPr txBox="1"/>
              <p:nvPr/>
            </p:nvSpPr>
            <p:spPr>
              <a:xfrm>
                <a:off x="3048866" y="1289260"/>
                <a:ext cx="6094268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…,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,…,(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−1)×</m:t>
                              </m:r>
                              <m:func>
                                <m:func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1≤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E87C556-F746-3EE6-1D07-7AE50620C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866" y="1289260"/>
                <a:ext cx="6094268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A3DE3FF-B269-1D95-A3E9-0C7DCAF734D5}"/>
                  </a:ext>
                </a:extLst>
              </p:cNvPr>
              <p:cNvSpPr txBox="1"/>
              <p:nvPr/>
            </p:nvSpPr>
            <p:spPr>
              <a:xfrm>
                <a:off x="839789" y="2326765"/>
                <a:ext cx="10515599" cy="2822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/>
                  <a:t>Step2. </a:t>
                </a:r>
                <a:r>
                  <a:rPr lang="en-US" altLang="zh-CN"/>
                  <a:t>minimize first term for each t</a:t>
                </a:r>
                <a:r>
                  <a:rPr lang="en-US" altLang="zh-CN" baseline="-25000"/>
                  <a:t>max</a:t>
                </a:r>
              </a:p>
              <a:p>
                <a:r>
                  <a:rPr lang="en-US" altLang="zh-CN"/>
                  <a:t>		use the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 to represent the minimal total latency when slicing</a:t>
                </a:r>
              </a:p>
              <a:p>
                <a:r>
                  <a:rPr lang="en-US" altLang="zh-CN"/>
                  <a:t>		operators o</a:t>
                </a:r>
                <a:r>
                  <a:rPr lang="en-US" altLang="zh-CN" baseline="-25000"/>
                  <a:t>k</a:t>
                </a:r>
                <a:r>
                  <a:rPr lang="en-US" altLang="zh-CN"/>
                  <a:t> to o</a:t>
                </a:r>
                <a:r>
                  <a:rPr lang="en-US" altLang="zh-CN" baseline="-25000"/>
                  <a:t>K</a:t>
                </a:r>
                <a:r>
                  <a:rPr lang="en-US" altLang="zh-CN"/>
                  <a:t> into s stages and putting them onto d devices so that the latency of </a:t>
                </a:r>
              </a:p>
              <a:p>
                <a:r>
                  <a:rPr lang="en-US" altLang="zh-CN"/>
                  <a:t>		each stage is less than t</a:t>
                </a:r>
                <a:r>
                  <a:rPr lang="en-US" altLang="zh-CN" baseline="-25000"/>
                  <a:t>max</a:t>
                </a:r>
              </a:p>
              <a:p>
                <a:endParaRPr lang="en-US" altLang="zh-CN"/>
              </a:p>
              <a:p>
                <a:r>
                  <a:rPr lang="en-US" altLang="zh-CN"/>
                  <a:t>Target: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,0,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altLang="zh-CN"/>
              </a:p>
              <a:p>
                <a:r>
                  <a:rPr lang="en-US" altLang="zh-CN"/>
                  <a:t>Start with: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/>
              </a:p>
              <a:p>
                <a:r>
                  <a:rPr lang="en-US" altLang="zh-CN"/>
                  <a:t>Optimal substructure of F as follows:</a:t>
                </a:r>
              </a:p>
              <a:p>
                <a:endParaRPr lang="zh-CN" altLang="en-US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A3DE3FF-B269-1D95-A3E9-0C7DCAF73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9" y="2326765"/>
                <a:ext cx="10515599" cy="2822824"/>
              </a:xfrm>
              <a:prstGeom prst="rect">
                <a:avLst/>
              </a:prstGeom>
              <a:blipFill>
                <a:blip r:embed="rId4"/>
                <a:stretch>
                  <a:fillRect l="-1217" t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9228D50-4943-D30C-63D2-24B7F665AF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39"/>
          <a:stretch/>
        </p:blipFill>
        <p:spPr>
          <a:xfrm>
            <a:off x="3205456" y="4871023"/>
            <a:ext cx="5673713" cy="172953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94712FF-386F-36DB-0814-D1837289EFFD}"/>
              </a:ext>
            </a:extLst>
          </p:cNvPr>
          <p:cNvSpPr/>
          <p:nvPr/>
        </p:nvSpPr>
        <p:spPr>
          <a:xfrm>
            <a:off x="5777345" y="1289260"/>
            <a:ext cx="529937" cy="9766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299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5FB8F7-8521-C215-C2C8-F0D433C7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B74C4DE3-BFB9-9A82-C7B3-8146E49A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/>
          <a:p>
            <a:r>
              <a:rPr lang="en-US" altLang="zh-CN"/>
              <a:t>Inter-Operator Parallelism Pass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CB63A94-CF0C-DDED-9139-F632E04FA9ED}"/>
                  </a:ext>
                </a:extLst>
              </p:cNvPr>
              <p:cNvSpPr txBox="1"/>
              <p:nvPr/>
            </p:nvSpPr>
            <p:spPr>
              <a:xfrm>
                <a:off x="838200" y="1620982"/>
                <a:ext cx="105156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To speed up this DP, we introduce a few practical optimizations:</a:t>
                </a:r>
              </a:p>
              <a:p>
                <a:endParaRPr lang="en-US" altLang="zh-CN" dirty="0"/>
              </a:p>
              <a:p>
                <a:r>
                  <a:rPr lang="en-US" altLang="zh-CN" b="1" u="sng" dirty="0"/>
                  <a:t>Performance optimization #1</a:t>
                </a:r>
                <a:r>
                  <a:rPr lang="en-US" altLang="zh-CN" dirty="0"/>
                  <a:t>: early pruning: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	 Enumerate </a:t>
                </a:r>
                <a:r>
                  <a:rPr lang="en-US" altLang="zh-CN" dirty="0" err="1"/>
                  <a:t>t</a:t>
                </a:r>
                <a:r>
                  <a:rPr lang="en-US" altLang="zh-CN" baseline="-25000" dirty="0" err="1"/>
                  <a:t>max</a:t>
                </a:r>
                <a:r>
                  <a:rPr lang="en-US" altLang="zh-CN" dirty="0"/>
                  <a:t> from small to large. </a:t>
                </a:r>
              </a:p>
              <a:p>
                <a:r>
                  <a:rPr lang="en-US" altLang="zh-CN" dirty="0"/>
                  <a:t>	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dirty="0"/>
                  <a:t>is larger than the current best T</a:t>
                </a:r>
                <a:r>
                  <a:rPr lang="en-US" altLang="zh-CN" baseline="30000" dirty="0"/>
                  <a:t>*</a:t>
                </a:r>
                <a:r>
                  <a:rPr lang="en-US" altLang="zh-CN" dirty="0"/>
                  <a:t>, immediately stop the enumeration</a:t>
                </a:r>
              </a:p>
              <a:p>
                <a:endParaRPr lang="en-US" altLang="zh-CN" dirty="0"/>
              </a:p>
              <a:p>
                <a:r>
                  <a:rPr lang="en-US" altLang="zh-CN" b="1" u="sng" dirty="0"/>
                  <a:t>Performance optimization #2</a:t>
                </a:r>
                <a:r>
                  <a:rPr lang="en-US" altLang="zh-CN" dirty="0"/>
                  <a:t>: operator clustering:</a:t>
                </a:r>
              </a:p>
              <a:p>
                <a:r>
                  <a:rPr lang="en-US" altLang="zh-CN" dirty="0"/>
                  <a:t>	cluster the operators into a series of layers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	merge two types of operators:</a:t>
                </a:r>
              </a:p>
              <a:p>
                <a:r>
                  <a:rPr lang="en-US" altLang="zh-CN" dirty="0"/>
                  <a:t>	1. do not call for much computation but lengthen the computational graph</a:t>
                </a:r>
              </a:p>
              <a:p>
                <a:r>
                  <a:rPr lang="en-US" altLang="zh-CN" dirty="0"/>
                  <a:t>	2. may cause substantial communication if put on different device meshes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CB63A94-CF0C-DDED-9139-F632E04FA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20982"/>
                <a:ext cx="10515600" cy="3693319"/>
              </a:xfrm>
              <a:prstGeom prst="rect">
                <a:avLst/>
              </a:prstGeom>
              <a:blipFill>
                <a:blip r:embed="rId3"/>
                <a:stretch>
                  <a:fillRect l="-522" t="-990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464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0AD1F7-920A-4083-92AC-9CDD37F6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 Background</a:t>
            </a:r>
          </a:p>
          <a:p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Search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Space</a:t>
            </a:r>
          </a:p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Hierarchical Optimization Pass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Intra-Op Parallelism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Inter-Op</a:t>
            </a:r>
            <a:r>
              <a:rPr lang="zh-CN" altLang="en-US" sz="20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Parallelism</a:t>
            </a:r>
          </a:p>
          <a:p>
            <a:pPr lvl="1"/>
            <a:r>
              <a:rPr lang="en-US" altLang="zh-CN" sz="2000"/>
              <a:t> Runtime Orchestration</a:t>
            </a:r>
          </a:p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Evaluation</a:t>
            </a:r>
            <a:endParaRPr lang="en-US" altLang="zh-CN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976046-BCF3-4E43-85EC-0A706179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AE1DD55-A360-477C-8653-631BFE25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Outlines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38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800701-AA50-9BDF-B4F4-0D43FCB5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0A9C8CB-5144-54B7-B9E4-C1A5E146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Runtime Orchestration</a:t>
            </a: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DB4375-747B-1748-FD44-789E2F3EA638}"/>
              </a:ext>
            </a:extLst>
          </p:cNvPr>
          <p:cNvSpPr txBox="1"/>
          <p:nvPr/>
        </p:nvSpPr>
        <p:spPr>
          <a:xfrm>
            <a:off x="838200" y="1550291"/>
            <a:ext cx="630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Alpa compiles each stage against its assigned device mesh, and generates parallel executables for each stage-mesh 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Intra-op level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insert collective communication primitives to address the within-mesh communication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Inter-op level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Cross-mesh resharding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Generating Pipeline Execution Instructions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Allocating and deallocating memory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Communicating tensors between stages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356CE7-C943-CCF9-E91D-E99B8A7A8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025" y="3780896"/>
            <a:ext cx="2790476" cy="237142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AF95706-2E3E-A96C-6FA5-48F653262678}"/>
              </a:ext>
            </a:extLst>
          </p:cNvPr>
          <p:cNvSpPr txBox="1"/>
          <p:nvPr/>
        </p:nvSpPr>
        <p:spPr>
          <a:xfrm>
            <a:off x="7770883" y="2092745"/>
            <a:ext cx="131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Naïve Mesh Resharding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F58CC2-7BA6-C1A5-717B-DE8766C2AAFE}"/>
              </a:ext>
            </a:extLst>
          </p:cNvPr>
          <p:cNvSpPr txBox="1"/>
          <p:nvPr/>
        </p:nvSpPr>
        <p:spPr>
          <a:xfrm>
            <a:off x="7770883" y="4811377"/>
            <a:ext cx="131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Alpa Mesh Resharding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A0F1741-BE03-66D3-A18D-2F001F2186D9}"/>
              </a:ext>
            </a:extLst>
          </p:cNvPr>
          <p:cNvSpPr/>
          <p:nvPr/>
        </p:nvSpPr>
        <p:spPr>
          <a:xfrm>
            <a:off x="9209379" y="1885486"/>
            <a:ext cx="1021977" cy="112375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347906C-579A-ADE2-E546-81ECF73F1867}"/>
              </a:ext>
            </a:extLst>
          </p:cNvPr>
          <p:cNvSpPr/>
          <p:nvPr/>
        </p:nvSpPr>
        <p:spPr>
          <a:xfrm>
            <a:off x="9285191" y="2008094"/>
            <a:ext cx="856131" cy="935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230FC1-7D39-604D-DD1D-45EEA7D08E27}"/>
              </a:ext>
            </a:extLst>
          </p:cNvPr>
          <p:cNvSpPr txBox="1"/>
          <p:nvPr/>
        </p:nvSpPr>
        <p:spPr>
          <a:xfrm>
            <a:off x="9323294" y="1999129"/>
            <a:ext cx="833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Device 0</a:t>
            </a:r>
            <a:endParaRPr lang="zh-CN" altLang="en-US" sz="1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48E404-FF9A-7A96-9D87-AD37956F5698}"/>
              </a:ext>
            </a:extLst>
          </p:cNvPr>
          <p:cNvSpPr/>
          <p:nvPr/>
        </p:nvSpPr>
        <p:spPr>
          <a:xfrm>
            <a:off x="9357296" y="2361493"/>
            <a:ext cx="726141" cy="52715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Tensor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5B46B2-9824-9AEF-0324-241FB0C7FC72}"/>
              </a:ext>
            </a:extLst>
          </p:cNvPr>
          <p:cNvSpPr/>
          <p:nvPr/>
        </p:nvSpPr>
        <p:spPr>
          <a:xfrm>
            <a:off x="10521671" y="1424078"/>
            <a:ext cx="1015906" cy="200492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BC9DF6A-140C-1D2D-99AA-E34E4EC05F0D}"/>
              </a:ext>
            </a:extLst>
          </p:cNvPr>
          <p:cNvSpPr/>
          <p:nvPr/>
        </p:nvSpPr>
        <p:spPr>
          <a:xfrm>
            <a:off x="10601145" y="1476290"/>
            <a:ext cx="856131" cy="935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089283-5708-6ECF-B8C9-1544292AD0AE}"/>
              </a:ext>
            </a:extLst>
          </p:cNvPr>
          <p:cNvSpPr txBox="1"/>
          <p:nvPr/>
        </p:nvSpPr>
        <p:spPr>
          <a:xfrm>
            <a:off x="10639248" y="1467325"/>
            <a:ext cx="833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Device 0</a:t>
            </a:r>
            <a:endParaRPr lang="zh-CN" altLang="en-US" sz="1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1886689-E981-B741-3879-AD2291F2AE34}"/>
              </a:ext>
            </a:extLst>
          </p:cNvPr>
          <p:cNvSpPr/>
          <p:nvPr/>
        </p:nvSpPr>
        <p:spPr>
          <a:xfrm>
            <a:off x="10673250" y="1829689"/>
            <a:ext cx="726141" cy="52715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Tensor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E765422-635D-2F04-799C-8ED244DA5D7F}"/>
              </a:ext>
            </a:extLst>
          </p:cNvPr>
          <p:cNvSpPr/>
          <p:nvPr/>
        </p:nvSpPr>
        <p:spPr>
          <a:xfrm>
            <a:off x="10596663" y="2463523"/>
            <a:ext cx="856131" cy="935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5F6BDCD-C64C-E646-0283-41C551761BE0}"/>
              </a:ext>
            </a:extLst>
          </p:cNvPr>
          <p:cNvSpPr txBox="1"/>
          <p:nvPr/>
        </p:nvSpPr>
        <p:spPr>
          <a:xfrm>
            <a:off x="10634766" y="2454558"/>
            <a:ext cx="833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Device 0</a:t>
            </a:r>
            <a:endParaRPr lang="zh-CN" altLang="en-US" sz="1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EFB66BD-EFDD-B336-BAE5-87D6041DCC74}"/>
              </a:ext>
            </a:extLst>
          </p:cNvPr>
          <p:cNvSpPr/>
          <p:nvPr/>
        </p:nvSpPr>
        <p:spPr>
          <a:xfrm>
            <a:off x="10668768" y="2816922"/>
            <a:ext cx="726141" cy="52715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Tensor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509D8CF-9204-2AD6-B619-CEAC39D15B5D}"/>
              </a:ext>
            </a:extLst>
          </p:cNvPr>
          <p:cNvSpPr txBox="1"/>
          <p:nvPr/>
        </p:nvSpPr>
        <p:spPr>
          <a:xfrm>
            <a:off x="9286261" y="147629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Mesh 1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C0472DE-750F-903E-8F5F-2437B677D279}"/>
              </a:ext>
            </a:extLst>
          </p:cNvPr>
          <p:cNvSpPr txBox="1"/>
          <p:nvPr/>
        </p:nvSpPr>
        <p:spPr>
          <a:xfrm>
            <a:off x="10616249" y="104702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Mesh 2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46D62C9-89FE-0F49-5A69-7C95DC729669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 flipV="1">
            <a:off x="10083437" y="2093265"/>
            <a:ext cx="589813" cy="531804"/>
          </a:xfrm>
          <a:prstGeom prst="straightConnector1">
            <a:avLst/>
          </a:prstGeom>
          <a:ln w="28575">
            <a:solidFill>
              <a:srgbClr val="D27F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17B4FE0-D68F-71AF-4416-87EB13D551AA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>
            <a:off x="10083437" y="2625069"/>
            <a:ext cx="585331" cy="455429"/>
          </a:xfrm>
          <a:prstGeom prst="straightConnector1">
            <a:avLst/>
          </a:prstGeom>
          <a:ln w="28575">
            <a:solidFill>
              <a:srgbClr val="D27F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84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0AD1F7-920A-4083-92AC-9CDD37F6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 Background</a:t>
            </a:r>
          </a:p>
          <a:p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Search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Space</a:t>
            </a:r>
          </a:p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Hierarchical Optimization Pass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Intra-Op Parallelism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Inter-Op</a:t>
            </a:r>
            <a:r>
              <a:rPr lang="zh-CN" altLang="en-US" sz="20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Parallelism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Runtime Orchestration</a:t>
            </a:r>
          </a:p>
          <a:p>
            <a:r>
              <a:rPr lang="en-US" altLang="zh-CN" sz="2400"/>
              <a:t>Evaluation</a:t>
            </a:r>
            <a:endParaRPr lang="en-US" altLang="zh-CN" sz="200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976046-BCF3-4E43-85EC-0A706179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AE1DD55-A360-477C-8653-631BFE25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Outlines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7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B6EF04F-42FF-7039-FB1D-05E38BC1B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Setup</a:t>
            </a:r>
          </a:p>
          <a:p>
            <a:pPr lvl="1"/>
            <a:r>
              <a:rPr lang="en-US" altLang="zh-CN"/>
              <a:t>Hardware</a:t>
            </a:r>
          </a:p>
          <a:p>
            <a:pPr lvl="2"/>
            <a:r>
              <a:rPr lang="en-US" altLang="zh-CN"/>
              <a:t>8 * Aws EC2 p3.16xlarge</a:t>
            </a:r>
          </a:p>
          <a:p>
            <a:pPr lvl="3"/>
            <a:r>
              <a:rPr lang="en-US" altLang="zh-CN"/>
              <a:t>8 * V100 16GB</a:t>
            </a:r>
          </a:p>
          <a:p>
            <a:pPr lvl="3"/>
            <a:r>
              <a:rPr lang="en-US" altLang="zh-CN"/>
              <a:t>NVLink</a:t>
            </a:r>
          </a:p>
          <a:p>
            <a:pPr lvl="3"/>
            <a:r>
              <a:rPr lang="en-US" altLang="zh-CN"/>
              <a:t>25 Gbps cross-node bandwidth</a:t>
            </a:r>
          </a:p>
          <a:p>
            <a:pPr lvl="1"/>
            <a:r>
              <a:rPr lang="en-US" altLang="zh-CN"/>
              <a:t>Workload</a:t>
            </a:r>
          </a:p>
          <a:p>
            <a:pPr lvl="2"/>
            <a:endParaRPr lang="en-US" altLang="zh-CN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4EC-91DF-F698-8537-44A62BBF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64EED45-C801-E464-863F-4D584964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Evaluation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ACD3FB-D537-BA69-6B00-D99A03D98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123" y="4296074"/>
            <a:ext cx="7901753" cy="148127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783EB1C-E4EB-4C84-64E1-2F788D648EA6}"/>
              </a:ext>
            </a:extLst>
          </p:cNvPr>
          <p:cNvSpPr/>
          <p:nvPr/>
        </p:nvSpPr>
        <p:spPr>
          <a:xfrm>
            <a:off x="6317673" y="4821382"/>
            <a:ext cx="2441863" cy="280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F2CFA8-BE86-4DFA-D9C1-A23DA7DB1B54}"/>
              </a:ext>
            </a:extLst>
          </p:cNvPr>
          <p:cNvSpPr txBox="1"/>
          <p:nvPr/>
        </p:nvSpPr>
        <p:spPr>
          <a:xfrm>
            <a:off x="4312226" y="5908724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Scale the model size along with the number of GPUs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21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EFE17E-E9B6-53CD-6B1A-7D7E5DFE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7D926D-299F-545D-8DFD-B219367B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End-to-End Performance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4B27AD-8B56-E480-B0C3-254A4D61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675"/>
            <a:ext cx="12192000" cy="230410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7DEFF7B-6068-7E56-FE57-40C04CD8AFA4}"/>
              </a:ext>
            </a:extLst>
          </p:cNvPr>
          <p:cNvSpPr txBox="1"/>
          <p:nvPr/>
        </p:nvSpPr>
        <p:spPr>
          <a:xfrm>
            <a:off x="836909" y="4773135"/>
            <a:ext cx="890328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en-US" sz="2800"/>
              <a:t>Nearly same as Megatron-LM as for GPT model</a:t>
            </a:r>
          </a:p>
          <a:p>
            <a:pPr marL="285750" indent="-285750">
              <a:buFont typeface="Arial"/>
              <a:buChar char="•"/>
            </a:pPr>
            <a:r>
              <a:rPr lang="zh-CN" altLang="en-US" sz="2800">
                <a:cs typeface="Times New Roman"/>
              </a:rPr>
              <a:t>Alpa has larger search space than DeepSpeed</a:t>
            </a:r>
          </a:p>
          <a:p>
            <a:pPr marL="285750" indent="-285750">
              <a:buFont typeface="Arial"/>
              <a:buChar char="•"/>
            </a:pPr>
            <a:endParaRPr lang="zh-CN" altLang="en-US" sz="2800"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zh-CN" altLang="en-US" sz="2800">
              <a:cs typeface="Times New Roman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6C1836-ED99-0180-2CA0-01B96BFAC1A4}"/>
              </a:ext>
            </a:extLst>
          </p:cNvPr>
          <p:cNvSpPr/>
          <p:nvPr/>
        </p:nvSpPr>
        <p:spPr>
          <a:xfrm>
            <a:off x="3314860" y="2068538"/>
            <a:ext cx="645763" cy="361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2F9F-1574-A508-4F7A-E814503F654D}"/>
              </a:ext>
            </a:extLst>
          </p:cNvPr>
          <p:cNvSpPr txBox="1"/>
          <p:nvPr/>
        </p:nvSpPr>
        <p:spPr>
          <a:xfrm>
            <a:off x="2290635" y="1355132"/>
            <a:ext cx="2671313" cy="722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000">
                <a:cs typeface="Times New Roman"/>
              </a:rPr>
              <a:t>Larger model can get better device utilization</a:t>
            </a:r>
          </a:p>
        </p:txBody>
      </p:sp>
    </p:spTree>
    <p:extLst>
      <p:ext uri="{BB962C8B-B14F-4D97-AF65-F5344CB8AC3E}">
        <p14:creationId xmlns:p14="http://schemas.microsoft.com/office/powerpoint/2010/main" val="3400236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8B63D2-39E4-FE7A-CCE5-1D9E5BEB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D336C390-50C2-DE58-C0EE-AB39B53A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Intra-OP Parallelism Ablation Study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9FE6F8-F7A5-7E8C-5261-8804B2F4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0334"/>
            <a:ext cx="12192000" cy="237733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56F1F68-8A0B-3C6D-A7FC-19DBBA30B4E2}"/>
              </a:ext>
            </a:extLst>
          </p:cNvPr>
          <p:cNvSpPr txBox="1"/>
          <p:nvPr/>
        </p:nvSpPr>
        <p:spPr>
          <a:xfrm>
            <a:off x="324929" y="4940060"/>
            <a:ext cx="118153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en-US" sz="2400"/>
              <a:t>Disable Pipeline parallelism and deploy experiment on one AWS EC2 instance</a:t>
            </a:r>
          </a:p>
          <a:p>
            <a:pPr marL="285750" indent="-285750">
              <a:buFont typeface="Arial"/>
              <a:buChar char="•"/>
            </a:pPr>
            <a:r>
              <a:rPr lang="zh-CN" altLang="en-US" sz="2400"/>
              <a:t>“</a:t>
            </a:r>
            <a:r>
              <a:rPr lang="en-US" altLang="zh-CN" sz="2400"/>
              <a:t>Heuristic” uses a rule combined with the sharding propagation in GSPMD.</a:t>
            </a:r>
            <a:r>
              <a:rPr lang="en-US" altLang="zh-CN" sz="1600"/>
              <a:t> 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767430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3AED55-5707-14AC-B68A-F0DB7157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112D8884-4881-56BE-F58C-7046B07A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Inter-Op Parallelism Ablation Study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9C3BEB-08A2-3E50-6A8C-073889489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31" y="1743285"/>
            <a:ext cx="5438095" cy="337142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C8CBF77-D85C-BEAB-D9C7-7772A21DD51C}"/>
              </a:ext>
            </a:extLst>
          </p:cNvPr>
          <p:cNvSpPr txBox="1"/>
          <p:nvPr/>
        </p:nvSpPr>
        <p:spPr>
          <a:xfrm>
            <a:off x="6090249" y="1963947"/>
            <a:ext cx="61075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sz="2000" b="1">
                <a:latin typeface="Arial"/>
                <a:cs typeface="Arial"/>
              </a:rPr>
              <a:t>Equal operator</a:t>
            </a:r>
            <a:r>
              <a:rPr lang="en-US" altLang="zh-CN" sz="2000">
                <a:latin typeface="Arial"/>
                <a:cs typeface="Arial"/>
              </a:rPr>
              <a:t> disables our DP-based operator clustering but assigns the same number of operators to each cluster</a:t>
            </a:r>
          </a:p>
          <a:p>
            <a:pPr marL="285750" indent="-285750">
              <a:buFont typeface="Arial"/>
              <a:buChar char="•"/>
            </a:pPr>
            <a:r>
              <a:rPr lang="en-US" altLang="zh-CN" sz="2000" b="1">
                <a:latin typeface="Arial"/>
                <a:cs typeface="Arial"/>
              </a:rPr>
              <a:t>Equal layer</a:t>
            </a:r>
            <a:r>
              <a:rPr lang="en-US" altLang="zh-CN" sz="2000">
                <a:latin typeface="Arial"/>
                <a:cs typeface="Arial"/>
              </a:rPr>
              <a:t> restricts our DP algorithm to use the same number of layers for all stages</a:t>
            </a:r>
            <a:endParaRPr lang="en-US" altLang="zh-CN" sz="200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087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0AD1F7-920A-4083-92AC-9CDD37F6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/>
              <a:t> Background</a:t>
            </a:r>
          </a:p>
          <a:p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Search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Space</a:t>
            </a:r>
          </a:p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Hierarchical Optimization Pass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Intra-Op Parallelism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Inter-Op</a:t>
            </a:r>
            <a:r>
              <a:rPr lang="zh-CN" altLang="en-US" sz="20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Parallelism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Runtime Orchestration</a:t>
            </a:r>
          </a:p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Evaluation</a:t>
            </a:r>
            <a:endParaRPr lang="en-US" altLang="zh-CN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976046-BCF3-4E43-85EC-0A706179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AE1DD55-A360-477C-8653-631BFE25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Outlines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7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66A95D-E037-E6F6-8D72-49F5616F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7F29A9B-C00A-5B68-F509-0E5E9742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Cross-Mesh Resharding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7EFEDC-F679-FDBA-313E-98148E4FB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07" y="1940841"/>
            <a:ext cx="5990476" cy="25619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D15BF00-BEC0-EC3E-B478-0FB4F54D1345}"/>
              </a:ext>
            </a:extLst>
          </p:cNvPr>
          <p:cNvSpPr txBox="1"/>
          <p:nvPr/>
        </p:nvSpPr>
        <p:spPr>
          <a:xfrm>
            <a:off x="2888477" y="4977148"/>
            <a:ext cx="410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Cross mesh resharding on Wide-</a:t>
            </a:r>
            <a:r>
              <a:rPr lang="en-US" altLang="zh-CN" b="1" dirty="0" err="1"/>
              <a:t>ResNet</a:t>
            </a:r>
            <a:endParaRPr lang="zh-CN" altLang="en-US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3720563-582F-804C-ECF8-3E7105C83C48}"/>
              </a:ext>
            </a:extLst>
          </p:cNvPr>
          <p:cNvSpPr/>
          <p:nvPr/>
        </p:nvSpPr>
        <p:spPr>
          <a:xfrm>
            <a:off x="2475345" y="2244436"/>
            <a:ext cx="2101272" cy="3117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6BE8E1-1E30-E5D5-FC12-06F67023F1D0}"/>
              </a:ext>
            </a:extLst>
          </p:cNvPr>
          <p:cNvSpPr txBox="1"/>
          <p:nvPr/>
        </p:nvSpPr>
        <p:spPr>
          <a:xfrm>
            <a:off x="8208240" y="275878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>
                <a:cs typeface="Times New Roman"/>
              </a:rPr>
              <a:t>Signal send/recv: only send </a:t>
            </a:r>
            <a:r>
              <a:rPr lang="zh-CN" altLang="en-US">
                <a:solidFill>
                  <a:srgbClr val="FF0000"/>
                </a:solidFill>
                <a:cs typeface="Times New Roman"/>
              </a:rPr>
              <a:t>1 byte</a:t>
            </a:r>
            <a:r>
              <a:rPr lang="zh-CN" altLang="en-US">
                <a:cs typeface="Times New Roman"/>
              </a:rPr>
              <a:t> signal byte between stages</a:t>
            </a:r>
          </a:p>
        </p:txBody>
      </p:sp>
    </p:spTree>
    <p:extLst>
      <p:ext uri="{BB962C8B-B14F-4D97-AF65-F5344CB8AC3E}">
        <p14:creationId xmlns:p14="http://schemas.microsoft.com/office/powerpoint/2010/main" val="3988355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D666D6-AF66-176F-4448-5FC88C8F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03F7184-0500-BB7E-D1BD-1457D74A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Wide-</a:t>
            </a:r>
            <a:r>
              <a:rPr lang="en-US" altLang="zh-CN" err="1"/>
              <a:t>ResNet</a:t>
            </a:r>
            <a:r>
              <a:rPr lang="en-US" altLang="zh-CN"/>
              <a:t> Case Study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C1E93EB-8ED5-57E3-9904-894359FDF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5031"/>
            <a:ext cx="12192000" cy="288793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041B0DC-4D04-6499-0E87-ACB1B8FB18FD}"/>
              </a:ext>
            </a:extLst>
          </p:cNvPr>
          <p:cNvSpPr txBox="1"/>
          <p:nvPr/>
        </p:nvSpPr>
        <p:spPr>
          <a:xfrm>
            <a:off x="2451957" y="5822644"/>
            <a:ext cx="7288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/>
              <a:t>Visualization of the parallel strategy of Wide-</a:t>
            </a:r>
            <a:r>
              <a:rPr lang="en-US" altLang="zh-CN" sz="2000" b="1" err="1"/>
              <a:t>ResNet</a:t>
            </a:r>
            <a:r>
              <a:rPr lang="en-US" altLang="zh-CN" sz="2000" b="1"/>
              <a:t> on 16 GPUs</a:t>
            </a:r>
            <a:endParaRPr lang="zh-CN" altLang="en-US" sz="2000" b="1"/>
          </a:p>
        </p:txBody>
      </p:sp>
      <p:sp>
        <p:nvSpPr>
          <p:cNvPr id="5" name="左大括号 4">
            <a:extLst>
              <a:ext uri="{FF2B5EF4-FFF2-40B4-BE49-F238E27FC236}">
                <a16:creationId xmlns:a16="http://schemas.microsoft.com/office/drawing/2014/main" id="{CB7DF435-B84B-A5B3-3252-42B33E1D2209}"/>
              </a:ext>
            </a:extLst>
          </p:cNvPr>
          <p:cNvSpPr/>
          <p:nvPr/>
        </p:nvSpPr>
        <p:spPr>
          <a:xfrm rot="5400000">
            <a:off x="5936015" y="-4003099"/>
            <a:ext cx="455629" cy="1173249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EEED2AE-F618-66E1-20F6-37977F5F0C54}"/>
              </a:ext>
            </a:extLst>
          </p:cNvPr>
          <p:cNvSpPr txBox="1"/>
          <p:nvPr/>
        </p:nvSpPr>
        <p:spPr>
          <a:xfrm>
            <a:off x="4248150" y="1269423"/>
            <a:ext cx="44172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Activation tensors are </a:t>
            </a:r>
            <a:r>
              <a:rPr lang="zh-CN" altLang="en-US" b="1">
                <a:solidFill>
                  <a:srgbClr val="FF0000"/>
                </a:solidFill>
              </a:rPr>
              <a:t>larger </a:t>
            </a:r>
            <a:r>
              <a:rPr lang="zh-CN" altLang="en-US"/>
              <a:t>than weights</a:t>
            </a:r>
          </a:p>
        </p:txBody>
      </p:sp>
    </p:spTree>
    <p:extLst>
      <p:ext uri="{BB962C8B-B14F-4D97-AF65-F5344CB8AC3E}">
        <p14:creationId xmlns:p14="http://schemas.microsoft.com/office/powerpoint/2010/main" val="2323530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072A69-4BC7-768C-616D-71EA8C31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9F1BB16-F696-9634-A3EE-02177D4D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Compilation Time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9B002B-97CB-C1FE-242B-F637F72FA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4138"/>
            <a:ext cx="6523809" cy="21809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CFC6BE-5ACE-ABA3-3F2B-C0F5E9C9FFBC}"/>
              </a:ext>
            </a:extLst>
          </p:cNvPr>
          <p:cNvSpPr txBox="1"/>
          <p:nvPr/>
        </p:nvSpPr>
        <p:spPr>
          <a:xfrm>
            <a:off x="1373071" y="1935054"/>
            <a:ext cx="441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/>
              <a:t>Alpa’s compilation time on all GPT models</a:t>
            </a:r>
            <a:endParaRPr lang="zh-CN" altLang="en-US" b="1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05B2DBD-EE8F-B8B5-9782-DDD65ACDE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357" y="2568431"/>
            <a:ext cx="5113699" cy="19523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B7EA793-9CC7-1765-7314-0E3426D183EA}"/>
              </a:ext>
            </a:extLst>
          </p:cNvPr>
          <p:cNvSpPr txBox="1"/>
          <p:nvPr/>
        </p:nvSpPr>
        <p:spPr>
          <a:xfrm>
            <a:off x="6974877" y="1935054"/>
            <a:ext cx="4416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Compilation time breakdown of GPT-39B</a:t>
            </a:r>
            <a:endParaRPr lang="zh-CN" altLang="en-US" b="1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E578ED0-383C-AADA-F7BB-03876E57DAD3}"/>
              </a:ext>
            </a:extLst>
          </p:cNvPr>
          <p:cNvSpPr txBox="1"/>
          <p:nvPr/>
        </p:nvSpPr>
        <p:spPr>
          <a:xfrm>
            <a:off x="1491672" y="56364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CN" altLang="en-US">
              <a:cs typeface="Times New Roman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7F0EC2DA-1072-2ABD-BEB8-0A1C418E7897}"/>
              </a:ext>
            </a:extLst>
          </p:cNvPr>
          <p:cNvCxnSpPr/>
          <p:nvPr/>
        </p:nvCxnSpPr>
        <p:spPr>
          <a:xfrm flipV="1">
            <a:off x="1486766" y="2862985"/>
            <a:ext cx="3465945" cy="9444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555E452-52D4-8806-B1C0-70A925D2334F}"/>
              </a:ext>
            </a:extLst>
          </p:cNvPr>
          <p:cNvSpPr txBox="1"/>
          <p:nvPr/>
        </p:nvSpPr>
        <p:spPr>
          <a:xfrm>
            <a:off x="1673513" y="2966604"/>
            <a:ext cx="16463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cs typeface="Times New Roman"/>
              </a:rPr>
              <a:t>Grows linearly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9E4D7A-0245-92F1-2702-F029B07110C3}"/>
              </a:ext>
            </a:extLst>
          </p:cNvPr>
          <p:cNvSpPr txBox="1"/>
          <p:nvPr/>
        </p:nvSpPr>
        <p:spPr>
          <a:xfrm>
            <a:off x="6480753" y="4968298"/>
            <a:ext cx="54101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>
                <a:cs typeface="Times New Roman"/>
              </a:rPr>
              <a:t>The actual training time can take </a:t>
            </a:r>
            <a:r>
              <a:rPr lang="zh-CN" altLang="en-US" sz="2800" b="1">
                <a:solidFill>
                  <a:srgbClr val="FF0000"/>
                </a:solidFill>
                <a:cs typeface="Times New Roman"/>
              </a:rPr>
              <a:t>several weeks</a:t>
            </a:r>
            <a:endParaRPr lang="zh-CN" altLang="en-US" sz="280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030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6859" y="2721114"/>
            <a:ext cx="10318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THANK YOU!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1296965" y="4944979"/>
            <a:ext cx="9597887" cy="1157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/>
              <a:t>April 27</a:t>
            </a:r>
            <a:r>
              <a:rPr lang="en-US" altLang="zh-CN" sz="2400" b="1"/>
              <a:t>, 2022</a:t>
            </a:r>
          </a:p>
          <a:p>
            <a:pPr algn="ctr"/>
            <a:r>
              <a:rPr lang="en-US" altLang="zh-CN"/>
              <a:t>Zhiqi Lin</a:t>
            </a:r>
            <a:r>
              <a:rPr lang="en-US" altLang="zh-CN" sz="2400"/>
              <a:t> and </a:t>
            </a:r>
            <a:r>
              <a:rPr lang="en-US" altLang="zh-CN"/>
              <a:t>Haiquan Wang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05028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BB97CE-948C-6FD0-90E9-5AE7F235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6A3D41D-63C0-31A5-C844-0F1C8766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Appendix</a:t>
            </a: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15530B9-8263-5E1A-1DB0-D711D543B8E3}"/>
              </a:ext>
            </a:extLst>
          </p:cNvPr>
          <p:cNvSpPr txBox="1"/>
          <p:nvPr/>
        </p:nvSpPr>
        <p:spPr>
          <a:xfrm>
            <a:off x="838200" y="1394460"/>
            <a:ext cx="457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/>
              <a:t>Example – DP Algorithm</a:t>
            </a:r>
            <a:endParaRPr lang="zh-CN" altLang="en-US" sz="3200" b="1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52C98C-FADE-C6A3-01E6-5DECC3835DD5}"/>
              </a:ext>
            </a:extLst>
          </p:cNvPr>
          <p:cNvSpPr txBox="1"/>
          <p:nvPr/>
        </p:nvSpPr>
        <p:spPr>
          <a:xfrm>
            <a:off x="838200" y="2334200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Configurations: 3 operators, 2 devices</a:t>
            </a:r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5EA37E8-DDE4-0943-30AC-057250EB1652}"/>
              </a:ext>
            </a:extLst>
          </p:cNvPr>
          <p:cNvSpPr/>
          <p:nvPr/>
        </p:nvSpPr>
        <p:spPr>
          <a:xfrm>
            <a:off x="838200" y="4765387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1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46D7625-2776-0767-C24F-B4C1F31D9F1D}"/>
              </a:ext>
            </a:extLst>
          </p:cNvPr>
          <p:cNvSpPr/>
          <p:nvPr/>
        </p:nvSpPr>
        <p:spPr>
          <a:xfrm>
            <a:off x="2690630" y="4765386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2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A18DCE7-FADC-EB3D-133F-469A128CD416}"/>
              </a:ext>
            </a:extLst>
          </p:cNvPr>
          <p:cNvSpPr/>
          <p:nvPr/>
        </p:nvSpPr>
        <p:spPr>
          <a:xfrm>
            <a:off x="4543060" y="4765385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3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132D81F-610C-DC46-E9A2-0A337EECD59F}"/>
              </a:ext>
            </a:extLst>
          </p:cNvPr>
          <p:cNvSpPr/>
          <p:nvPr/>
        </p:nvSpPr>
        <p:spPr>
          <a:xfrm>
            <a:off x="6395490" y="476538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1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(1,2)</a:t>
            </a:r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FE82A7C-E283-B01B-EF41-51D68722F893}"/>
              </a:ext>
            </a:extLst>
          </p:cNvPr>
          <p:cNvSpPr/>
          <p:nvPr/>
        </p:nvSpPr>
        <p:spPr>
          <a:xfrm>
            <a:off x="8247920" y="4765383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2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(1,2)</a:t>
            </a:r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CB77C6B-517E-9868-F9DB-91418C54C9C1}"/>
              </a:ext>
            </a:extLst>
          </p:cNvPr>
          <p:cNvSpPr/>
          <p:nvPr/>
        </p:nvSpPr>
        <p:spPr>
          <a:xfrm>
            <a:off x="10100350" y="4765382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3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(1,2)</a:t>
            </a:r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08DB568-67A7-C49E-25D6-1535F9368913}"/>
              </a:ext>
            </a:extLst>
          </p:cNvPr>
          <p:cNvSpPr/>
          <p:nvPr/>
        </p:nvSpPr>
        <p:spPr>
          <a:xfrm>
            <a:off x="838200" y="551113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1</a:t>
            </a:r>
            <a:r>
              <a:rPr lang="en-US" altLang="zh-CN"/>
              <a:t>O</a:t>
            </a:r>
            <a:r>
              <a:rPr lang="en-US" altLang="zh-CN" baseline="-25000"/>
              <a:t>2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7979E41-7823-15A7-2F3C-186B7D49C8E5}"/>
              </a:ext>
            </a:extLst>
          </p:cNvPr>
          <p:cNvSpPr/>
          <p:nvPr/>
        </p:nvSpPr>
        <p:spPr>
          <a:xfrm>
            <a:off x="2690630" y="551113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2</a:t>
            </a:r>
            <a:r>
              <a:rPr lang="en-US" altLang="zh-CN"/>
              <a:t>O</a:t>
            </a:r>
            <a:r>
              <a:rPr lang="en-US" altLang="zh-CN" baseline="-25000"/>
              <a:t>3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1987DFF-583E-7386-ADA6-A92F20C7B2BF}"/>
              </a:ext>
            </a:extLst>
          </p:cNvPr>
          <p:cNvSpPr/>
          <p:nvPr/>
        </p:nvSpPr>
        <p:spPr>
          <a:xfrm>
            <a:off x="4543060" y="551113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O</a:t>
            </a:r>
            <a:r>
              <a:rPr lang="en-US" altLang="zh-CN" sz="1600" baseline="-25000"/>
              <a:t>1</a:t>
            </a:r>
            <a:r>
              <a:rPr lang="en-US" altLang="zh-CN" sz="1600"/>
              <a:t>O</a:t>
            </a:r>
            <a:r>
              <a:rPr lang="en-US" altLang="zh-CN" sz="1600" baseline="-25000"/>
              <a:t>2</a:t>
            </a:r>
            <a:r>
              <a:rPr lang="en-US" altLang="zh-CN" sz="1600"/>
              <a:t>O</a:t>
            </a:r>
            <a:r>
              <a:rPr lang="en-US" altLang="zh-CN" sz="1600" baseline="-25000"/>
              <a:t>3</a:t>
            </a:r>
            <a:r>
              <a:rPr lang="en-US" altLang="zh-CN" sz="1600"/>
              <a:t>,</a:t>
            </a:r>
            <a:r>
              <a:rPr lang="zh-CN" altLang="en-US" sz="1600"/>
              <a:t> </a:t>
            </a:r>
            <a:r>
              <a:rPr lang="en-US" altLang="zh-CN" sz="1600"/>
              <a:t>(1,1)</a:t>
            </a:r>
            <a:endParaRPr lang="zh-CN" altLang="en-US" sz="160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6720AC3-5701-DD92-4FF6-9126CB6CE4D0}"/>
              </a:ext>
            </a:extLst>
          </p:cNvPr>
          <p:cNvSpPr/>
          <p:nvPr/>
        </p:nvSpPr>
        <p:spPr>
          <a:xfrm>
            <a:off x="6395490" y="551113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1</a:t>
            </a:r>
            <a:r>
              <a:rPr lang="en-US" altLang="zh-CN"/>
              <a:t>O</a:t>
            </a:r>
            <a:r>
              <a:rPr lang="en-US" altLang="zh-CN" baseline="-25000"/>
              <a:t>2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(1,2)</a:t>
            </a:r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A3F5D8A-D283-8ABA-67C4-635A317F50E1}"/>
              </a:ext>
            </a:extLst>
          </p:cNvPr>
          <p:cNvSpPr/>
          <p:nvPr/>
        </p:nvSpPr>
        <p:spPr>
          <a:xfrm>
            <a:off x="8247920" y="551113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2</a:t>
            </a:r>
            <a:r>
              <a:rPr lang="en-US" altLang="zh-CN"/>
              <a:t>O</a:t>
            </a:r>
            <a:r>
              <a:rPr lang="en-US" altLang="zh-CN" baseline="-25000"/>
              <a:t>3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(1,2)</a:t>
            </a:r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29EB4CB-2615-0CE2-F674-27FEBBEFA375}"/>
              </a:ext>
            </a:extLst>
          </p:cNvPr>
          <p:cNvSpPr/>
          <p:nvPr/>
        </p:nvSpPr>
        <p:spPr>
          <a:xfrm>
            <a:off x="10100350" y="551113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O</a:t>
            </a:r>
            <a:r>
              <a:rPr lang="en-US" altLang="zh-CN" sz="1600" baseline="-25000"/>
              <a:t>1</a:t>
            </a:r>
            <a:r>
              <a:rPr lang="en-US" altLang="zh-CN" sz="1600"/>
              <a:t>O</a:t>
            </a:r>
            <a:r>
              <a:rPr lang="en-US" altLang="zh-CN" sz="1600" baseline="-25000"/>
              <a:t>2</a:t>
            </a:r>
            <a:r>
              <a:rPr lang="en-US" altLang="zh-CN" sz="1600"/>
              <a:t>O</a:t>
            </a:r>
            <a:r>
              <a:rPr lang="en-US" altLang="zh-CN" sz="1600" baseline="-25000"/>
              <a:t>3</a:t>
            </a:r>
            <a:r>
              <a:rPr lang="en-US" altLang="zh-CN" sz="1600"/>
              <a:t>,</a:t>
            </a:r>
            <a:r>
              <a:rPr lang="zh-CN" altLang="en-US" sz="1600"/>
              <a:t> </a:t>
            </a:r>
            <a:r>
              <a:rPr lang="en-US" altLang="zh-CN" sz="1600"/>
              <a:t>(1,2)</a:t>
            </a:r>
            <a:endParaRPr lang="zh-CN" altLang="en-US" sz="160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B36FD50-D665-D947-44FE-24C3378A9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39"/>
          <a:stretch/>
        </p:blipFill>
        <p:spPr>
          <a:xfrm>
            <a:off x="6096863" y="1227849"/>
            <a:ext cx="5673713" cy="17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0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BB97CE-948C-6FD0-90E9-5AE7F235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6A3D41D-63C0-31A5-C844-0F1C8766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Appendix</a:t>
            </a: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15530B9-8263-5E1A-1DB0-D711D543B8E3}"/>
              </a:ext>
            </a:extLst>
          </p:cNvPr>
          <p:cNvSpPr txBox="1"/>
          <p:nvPr/>
        </p:nvSpPr>
        <p:spPr>
          <a:xfrm>
            <a:off x="838200" y="1394460"/>
            <a:ext cx="457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/>
              <a:t>Example – DP Algorithm</a:t>
            </a:r>
            <a:endParaRPr lang="zh-CN" altLang="en-US" sz="3200" b="1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52C98C-FADE-C6A3-01E6-5DECC3835DD5}"/>
              </a:ext>
            </a:extLst>
          </p:cNvPr>
          <p:cNvSpPr txBox="1"/>
          <p:nvPr/>
        </p:nvSpPr>
        <p:spPr>
          <a:xfrm>
            <a:off x="838200" y="2334200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Configurations: 3 operators, 2 devices</a:t>
            </a:r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5EA37E8-DDE4-0943-30AC-057250EB1652}"/>
              </a:ext>
            </a:extLst>
          </p:cNvPr>
          <p:cNvSpPr/>
          <p:nvPr/>
        </p:nvSpPr>
        <p:spPr>
          <a:xfrm>
            <a:off x="838200" y="4765387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0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46D7625-2776-0767-C24F-B4C1F31D9F1D}"/>
              </a:ext>
            </a:extLst>
          </p:cNvPr>
          <p:cNvSpPr/>
          <p:nvPr/>
        </p:nvSpPr>
        <p:spPr>
          <a:xfrm>
            <a:off x="2690630" y="4765386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1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A18DCE7-FADC-EB3D-133F-469A128CD416}"/>
              </a:ext>
            </a:extLst>
          </p:cNvPr>
          <p:cNvSpPr/>
          <p:nvPr/>
        </p:nvSpPr>
        <p:spPr>
          <a:xfrm>
            <a:off x="4543060" y="4765385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2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08DB568-67A7-C49E-25D6-1535F9368913}"/>
              </a:ext>
            </a:extLst>
          </p:cNvPr>
          <p:cNvSpPr/>
          <p:nvPr/>
        </p:nvSpPr>
        <p:spPr>
          <a:xfrm>
            <a:off x="838200" y="592261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0</a:t>
            </a:r>
            <a:r>
              <a:rPr lang="en-US" altLang="zh-CN"/>
              <a:t>O</a:t>
            </a:r>
            <a:r>
              <a:rPr lang="en-US" altLang="zh-CN" baseline="-25000"/>
              <a:t>1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7979E41-7823-15A7-2F3C-186B7D49C8E5}"/>
              </a:ext>
            </a:extLst>
          </p:cNvPr>
          <p:cNvSpPr/>
          <p:nvPr/>
        </p:nvSpPr>
        <p:spPr>
          <a:xfrm>
            <a:off x="2690630" y="592261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1</a:t>
            </a:r>
            <a:r>
              <a:rPr lang="en-US" altLang="zh-CN"/>
              <a:t>O</a:t>
            </a:r>
            <a:r>
              <a:rPr lang="en-US" altLang="zh-CN" baseline="-25000"/>
              <a:t>2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1987DFF-583E-7386-ADA6-A92F20C7B2BF}"/>
              </a:ext>
            </a:extLst>
          </p:cNvPr>
          <p:cNvSpPr/>
          <p:nvPr/>
        </p:nvSpPr>
        <p:spPr>
          <a:xfrm>
            <a:off x="4543060" y="592261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O</a:t>
            </a:r>
            <a:r>
              <a:rPr lang="en-US" altLang="zh-CN" sz="1600" baseline="-25000"/>
              <a:t>0</a:t>
            </a:r>
            <a:r>
              <a:rPr lang="en-US" altLang="zh-CN" sz="1600"/>
              <a:t>O</a:t>
            </a:r>
            <a:r>
              <a:rPr lang="en-US" altLang="zh-CN" sz="1600" baseline="-25000"/>
              <a:t>1</a:t>
            </a:r>
            <a:r>
              <a:rPr lang="en-US" altLang="zh-CN" sz="1600"/>
              <a:t>O</a:t>
            </a:r>
            <a:r>
              <a:rPr lang="en-US" altLang="zh-CN" sz="1600" baseline="-25000"/>
              <a:t>2</a:t>
            </a:r>
            <a:r>
              <a:rPr lang="en-US" altLang="zh-CN" sz="1600"/>
              <a:t>,</a:t>
            </a:r>
            <a:r>
              <a:rPr lang="zh-CN" altLang="en-US" sz="1600"/>
              <a:t> </a:t>
            </a:r>
            <a:r>
              <a:rPr lang="en-US" altLang="zh-CN" sz="1600"/>
              <a:t>(1,1)</a:t>
            </a:r>
            <a:endParaRPr lang="zh-CN" altLang="en-US" sz="160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29EB4CB-2615-0CE2-F674-27FEBBEFA375}"/>
              </a:ext>
            </a:extLst>
          </p:cNvPr>
          <p:cNvSpPr/>
          <p:nvPr/>
        </p:nvSpPr>
        <p:spPr>
          <a:xfrm>
            <a:off x="10100350" y="592261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O</a:t>
            </a:r>
            <a:r>
              <a:rPr lang="en-US" altLang="zh-CN" sz="1600" baseline="-25000"/>
              <a:t>0</a:t>
            </a:r>
            <a:r>
              <a:rPr lang="en-US" altLang="zh-CN" sz="1600"/>
              <a:t>O</a:t>
            </a:r>
            <a:r>
              <a:rPr lang="en-US" altLang="zh-CN" sz="1600" baseline="-25000"/>
              <a:t>1</a:t>
            </a:r>
            <a:r>
              <a:rPr lang="en-US" altLang="zh-CN" sz="1600"/>
              <a:t>O</a:t>
            </a:r>
            <a:r>
              <a:rPr lang="en-US" altLang="zh-CN" sz="1600" baseline="-25000"/>
              <a:t>2</a:t>
            </a:r>
            <a:r>
              <a:rPr lang="en-US" altLang="zh-CN" sz="1600"/>
              <a:t>,</a:t>
            </a:r>
            <a:r>
              <a:rPr lang="zh-CN" altLang="en-US" sz="1600"/>
              <a:t> </a:t>
            </a:r>
            <a:r>
              <a:rPr lang="en-US" altLang="zh-CN" sz="1600"/>
              <a:t>(1,2)</a:t>
            </a:r>
            <a:endParaRPr lang="zh-CN" altLang="en-US" sz="160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037D8E5-093C-184F-EAA9-7121874B5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9"/>
          <a:stretch/>
        </p:blipFill>
        <p:spPr>
          <a:xfrm>
            <a:off x="6096863" y="1227849"/>
            <a:ext cx="5673713" cy="172953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DCECFBD-6A33-5016-48E7-53C5A8E37DEC}"/>
              </a:ext>
            </a:extLst>
          </p:cNvPr>
          <p:cNvSpPr txBox="1"/>
          <p:nvPr/>
        </p:nvSpPr>
        <p:spPr>
          <a:xfrm>
            <a:off x="4765898" y="429332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F(1,2,1)</a:t>
            </a:r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00F144-B419-44F1-D13C-BF4504565C1B}"/>
              </a:ext>
            </a:extLst>
          </p:cNvPr>
          <p:cNvSpPr txBox="1"/>
          <p:nvPr/>
        </p:nvSpPr>
        <p:spPr>
          <a:xfrm>
            <a:off x="2909957" y="547327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F(1,1,1)</a:t>
            </a:r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B1DD819-A559-F5E1-9499-C68090351D73}"/>
              </a:ext>
            </a:extLst>
          </p:cNvPr>
          <p:cNvSpPr txBox="1"/>
          <p:nvPr/>
        </p:nvSpPr>
        <p:spPr>
          <a:xfrm>
            <a:off x="4762387" y="547327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F(1,0,1)</a:t>
            </a:r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9EDD5A3-9DA2-EADE-890D-EC4FFC38D26C}"/>
              </a:ext>
            </a:extLst>
          </p:cNvPr>
          <p:cNvSpPr txBox="1"/>
          <p:nvPr/>
        </p:nvSpPr>
        <p:spPr>
          <a:xfrm>
            <a:off x="10321920" y="548421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F(1,0,2)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256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BB97CE-948C-6FD0-90E9-5AE7F235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6A3D41D-63C0-31A5-C844-0F1C8766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Appendix</a:t>
            </a: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15530B9-8263-5E1A-1DB0-D711D543B8E3}"/>
              </a:ext>
            </a:extLst>
          </p:cNvPr>
          <p:cNvSpPr txBox="1"/>
          <p:nvPr/>
        </p:nvSpPr>
        <p:spPr>
          <a:xfrm>
            <a:off x="838200" y="1394460"/>
            <a:ext cx="457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/>
              <a:t>Example – DP Algorithm</a:t>
            </a:r>
            <a:endParaRPr lang="zh-CN" altLang="en-US" sz="3200" b="1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52C98C-FADE-C6A3-01E6-5DECC3835DD5}"/>
              </a:ext>
            </a:extLst>
          </p:cNvPr>
          <p:cNvSpPr txBox="1"/>
          <p:nvPr/>
        </p:nvSpPr>
        <p:spPr>
          <a:xfrm>
            <a:off x="838200" y="2334200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Configurations: 3 operators, 2 devices</a:t>
            </a:r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5EA37E8-DDE4-0943-30AC-057250EB1652}"/>
              </a:ext>
            </a:extLst>
          </p:cNvPr>
          <p:cNvSpPr/>
          <p:nvPr/>
        </p:nvSpPr>
        <p:spPr>
          <a:xfrm>
            <a:off x="838200" y="4765387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0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46D7625-2776-0767-C24F-B4C1F31D9F1D}"/>
              </a:ext>
            </a:extLst>
          </p:cNvPr>
          <p:cNvSpPr/>
          <p:nvPr/>
        </p:nvSpPr>
        <p:spPr>
          <a:xfrm>
            <a:off x="2690630" y="4765386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1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A18DCE7-FADC-EB3D-133F-469A128CD416}"/>
              </a:ext>
            </a:extLst>
          </p:cNvPr>
          <p:cNvSpPr/>
          <p:nvPr/>
        </p:nvSpPr>
        <p:spPr>
          <a:xfrm>
            <a:off x="4543060" y="4765385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2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08DB568-67A7-C49E-25D6-1535F9368913}"/>
              </a:ext>
            </a:extLst>
          </p:cNvPr>
          <p:cNvSpPr/>
          <p:nvPr/>
        </p:nvSpPr>
        <p:spPr>
          <a:xfrm>
            <a:off x="838200" y="592261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0</a:t>
            </a:r>
            <a:r>
              <a:rPr lang="en-US" altLang="zh-CN"/>
              <a:t>O</a:t>
            </a:r>
            <a:r>
              <a:rPr lang="en-US" altLang="zh-CN" baseline="-25000"/>
              <a:t>1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7979E41-7823-15A7-2F3C-186B7D49C8E5}"/>
              </a:ext>
            </a:extLst>
          </p:cNvPr>
          <p:cNvSpPr/>
          <p:nvPr/>
        </p:nvSpPr>
        <p:spPr>
          <a:xfrm>
            <a:off x="2690630" y="592261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O</a:t>
            </a:r>
            <a:r>
              <a:rPr lang="en-US" altLang="zh-CN" baseline="-25000"/>
              <a:t>1</a:t>
            </a:r>
            <a:r>
              <a:rPr lang="en-US" altLang="zh-CN"/>
              <a:t>O</a:t>
            </a:r>
            <a:r>
              <a:rPr lang="en-US" altLang="zh-CN" baseline="-25000"/>
              <a:t>2</a:t>
            </a:r>
            <a:r>
              <a:rPr lang="en-US" altLang="zh-CN"/>
              <a:t>,</a:t>
            </a:r>
            <a:r>
              <a:rPr lang="zh-CN" altLang="en-US"/>
              <a:t> </a:t>
            </a:r>
            <a:r>
              <a:rPr lang="en-US" altLang="zh-CN"/>
              <a:t>(1,1)</a:t>
            </a:r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1987DFF-583E-7386-ADA6-A92F20C7B2BF}"/>
              </a:ext>
            </a:extLst>
          </p:cNvPr>
          <p:cNvSpPr/>
          <p:nvPr/>
        </p:nvSpPr>
        <p:spPr>
          <a:xfrm>
            <a:off x="4543060" y="592261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O</a:t>
            </a:r>
            <a:r>
              <a:rPr lang="en-US" altLang="zh-CN" sz="1600" baseline="-25000"/>
              <a:t>0</a:t>
            </a:r>
            <a:r>
              <a:rPr lang="en-US" altLang="zh-CN" sz="1600"/>
              <a:t>O</a:t>
            </a:r>
            <a:r>
              <a:rPr lang="en-US" altLang="zh-CN" sz="1600" baseline="-25000"/>
              <a:t>1</a:t>
            </a:r>
            <a:r>
              <a:rPr lang="en-US" altLang="zh-CN" sz="1600"/>
              <a:t>O</a:t>
            </a:r>
            <a:r>
              <a:rPr lang="en-US" altLang="zh-CN" sz="1600" baseline="-25000"/>
              <a:t>2</a:t>
            </a:r>
            <a:r>
              <a:rPr lang="en-US" altLang="zh-CN" sz="1600"/>
              <a:t>,</a:t>
            </a:r>
            <a:r>
              <a:rPr lang="zh-CN" altLang="en-US" sz="1600"/>
              <a:t> </a:t>
            </a:r>
            <a:r>
              <a:rPr lang="en-US" altLang="zh-CN" sz="1600"/>
              <a:t>(1,1)</a:t>
            </a:r>
            <a:endParaRPr lang="zh-CN" altLang="en-US" sz="160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29EB4CB-2615-0CE2-F674-27FEBBEFA375}"/>
              </a:ext>
            </a:extLst>
          </p:cNvPr>
          <p:cNvSpPr/>
          <p:nvPr/>
        </p:nvSpPr>
        <p:spPr>
          <a:xfrm>
            <a:off x="10100350" y="5922614"/>
            <a:ext cx="1371600" cy="365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O</a:t>
            </a:r>
            <a:r>
              <a:rPr lang="en-US" altLang="zh-CN" sz="1600" baseline="-25000"/>
              <a:t>0</a:t>
            </a:r>
            <a:r>
              <a:rPr lang="en-US" altLang="zh-CN" sz="1600"/>
              <a:t>O</a:t>
            </a:r>
            <a:r>
              <a:rPr lang="en-US" altLang="zh-CN" sz="1600" baseline="-25000"/>
              <a:t>1</a:t>
            </a:r>
            <a:r>
              <a:rPr lang="en-US" altLang="zh-CN" sz="1600"/>
              <a:t>O</a:t>
            </a:r>
            <a:r>
              <a:rPr lang="en-US" altLang="zh-CN" sz="1600" baseline="-25000"/>
              <a:t>2</a:t>
            </a:r>
            <a:r>
              <a:rPr lang="en-US" altLang="zh-CN" sz="1600"/>
              <a:t>,</a:t>
            </a:r>
            <a:r>
              <a:rPr lang="zh-CN" altLang="en-US" sz="1600"/>
              <a:t> </a:t>
            </a:r>
            <a:r>
              <a:rPr lang="en-US" altLang="zh-CN" sz="1600"/>
              <a:t>(1,2)</a:t>
            </a:r>
            <a:endParaRPr lang="zh-CN" altLang="en-US" sz="160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037D8E5-093C-184F-EAA9-7121874B5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9"/>
          <a:stretch/>
        </p:blipFill>
        <p:spPr>
          <a:xfrm>
            <a:off x="6096863" y="1227849"/>
            <a:ext cx="5673713" cy="172953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DCECFBD-6A33-5016-48E7-53C5A8E37DEC}"/>
              </a:ext>
            </a:extLst>
          </p:cNvPr>
          <p:cNvSpPr txBox="1"/>
          <p:nvPr/>
        </p:nvSpPr>
        <p:spPr>
          <a:xfrm>
            <a:off x="4765898" y="429332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F(1,2,1)</a:t>
            </a:r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00F144-B419-44F1-D13C-BF4504565C1B}"/>
              </a:ext>
            </a:extLst>
          </p:cNvPr>
          <p:cNvSpPr txBox="1"/>
          <p:nvPr/>
        </p:nvSpPr>
        <p:spPr>
          <a:xfrm>
            <a:off x="2909957" y="547327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F(1,1,1)</a:t>
            </a:r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B1DD819-A559-F5E1-9499-C68090351D73}"/>
              </a:ext>
            </a:extLst>
          </p:cNvPr>
          <p:cNvSpPr txBox="1"/>
          <p:nvPr/>
        </p:nvSpPr>
        <p:spPr>
          <a:xfrm>
            <a:off x="4762387" y="547327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F(1,0,1)</a:t>
            </a:r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9EDD5A3-9DA2-EADE-890D-EC4FFC38D26C}"/>
              </a:ext>
            </a:extLst>
          </p:cNvPr>
          <p:cNvSpPr txBox="1"/>
          <p:nvPr/>
        </p:nvSpPr>
        <p:spPr>
          <a:xfrm>
            <a:off x="10321920" y="548421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F(1,0,2)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0FB49A5-5080-695E-7AA8-5B37C43A89CE}"/>
              </a:ext>
            </a:extLst>
          </p:cNvPr>
          <p:cNvCxnSpPr>
            <a:stCxn id="7" idx="0"/>
          </p:cNvCxnSpPr>
          <p:nvPr/>
        </p:nvCxnSpPr>
        <p:spPr>
          <a:xfrm flipV="1">
            <a:off x="1524000" y="3863340"/>
            <a:ext cx="430530" cy="902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1B6A9FB-663F-C306-8CAC-BC84BEDD20C4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2103120" y="3863340"/>
            <a:ext cx="1273310" cy="2059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F8A9F6ED-9089-A282-3731-3FF4614AEE50}"/>
              </a:ext>
            </a:extLst>
          </p:cNvPr>
          <p:cNvSpPr txBox="1"/>
          <p:nvPr/>
        </p:nvSpPr>
        <p:spPr>
          <a:xfrm>
            <a:off x="1641134" y="349400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F(2,0,2)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D2ABE47-B425-3C63-092F-1F2E1430CE43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524000" y="4015740"/>
            <a:ext cx="3019060" cy="19068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0927015-75A2-66FD-9C4F-3ED2E82D2203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695460" y="4015740"/>
            <a:ext cx="533400" cy="7496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2349C882-CF2A-817A-BF1E-7F0225B7004B}"/>
              </a:ext>
            </a:extLst>
          </p:cNvPr>
          <p:cNvSpPr txBox="1"/>
          <p:nvPr/>
        </p:nvSpPr>
        <p:spPr>
          <a:xfrm>
            <a:off x="4231230" y="352377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F(2,0,2)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0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A5A223-6D08-4C88-8973-01899B54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7D1A5C3-73AB-4A6F-91D8-6F991841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Background</a:t>
            </a:r>
            <a:r>
              <a:rPr lang="zh-CN" altLang="en-US"/>
              <a:t> </a:t>
            </a:r>
            <a:r>
              <a:rPr lang="en-US" altLang="zh-CN"/>
              <a:t>and</a:t>
            </a:r>
            <a:r>
              <a:rPr lang="zh-CN" altLang="en-US"/>
              <a:t> </a:t>
            </a:r>
            <a:r>
              <a:rPr lang="en-US" altLang="zh-CN"/>
              <a:t>Motivation</a:t>
            </a:r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CE6ABBA-BFFC-0411-453D-E34A90C5EDCB}"/>
              </a:ext>
            </a:extLst>
          </p:cNvPr>
          <p:cNvSpPr txBox="1"/>
          <p:nvPr/>
        </p:nvSpPr>
        <p:spPr>
          <a:xfrm>
            <a:off x="671332" y="1794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30E0419-325B-C219-16A5-6DD2A47DB18C}"/>
              </a:ext>
            </a:extLst>
          </p:cNvPr>
          <p:cNvSpPr txBox="1"/>
          <p:nvPr/>
        </p:nvSpPr>
        <p:spPr>
          <a:xfrm>
            <a:off x="838199" y="1267639"/>
            <a:ext cx="11041233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DNN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GPT-3,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err="1">
                <a:latin typeface="Calibri" panose="020F0502020204030204" pitchFamily="34" charset="0"/>
                <a:cs typeface="Calibri" panose="020F0502020204030204" pitchFamily="34" charset="0"/>
              </a:rPr>
              <a:t>MoE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Hard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effort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DNN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Manual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choosing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parallelisms,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e.g.,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data/tensor/pipeline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makes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tuning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difficult.</a:t>
            </a:r>
          </a:p>
          <a:p>
            <a:pPr marL="342900" indent="-342900">
              <a:lnSpc>
                <a:spcPct val="150000"/>
              </a:lnSpc>
              <a:buFont typeface="Symbol" pitchFamily="2" charset="2"/>
              <a:buChar char="Þ"/>
            </a:pP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parallel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  <a:endParaRPr kumimoji="1" lang="en-US" altLang="zh-CN" sz="2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Symbol" pitchFamily="2" charset="2"/>
              <a:buChar char="Þ"/>
            </a:pPr>
            <a:endParaRPr kumimoji="1" lang="en-US" altLang="zh-CN" sz="2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9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9B9BBC-729B-B4D7-82E2-7E05275C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35DC16F-D3C9-9509-0ABC-5891AC5A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Path</a:t>
            </a:r>
            <a:r>
              <a:rPr kumimoji="1" lang="zh-CN" altLang="en-US"/>
              <a:t> </a:t>
            </a:r>
            <a:r>
              <a:rPr kumimoji="1" lang="en-US" altLang="zh-CN"/>
              <a:t>on</a:t>
            </a:r>
            <a:r>
              <a:rPr kumimoji="1" lang="zh-CN" altLang="en-US"/>
              <a:t> </a:t>
            </a:r>
            <a:r>
              <a:rPr kumimoji="1" lang="en-US" altLang="zh-CN"/>
              <a:t>Automatic</a:t>
            </a:r>
            <a:r>
              <a:rPr kumimoji="1" lang="zh-CN" altLang="en-US"/>
              <a:t> </a:t>
            </a:r>
            <a:r>
              <a:rPr kumimoji="1" lang="en-US" altLang="zh-CN"/>
              <a:t>Distributed</a:t>
            </a:r>
            <a:r>
              <a:rPr kumimoji="1" lang="zh-CN" altLang="en-US"/>
              <a:t> </a:t>
            </a:r>
            <a:r>
              <a:rPr kumimoji="1" lang="en-US" altLang="zh-CN"/>
              <a:t>Execution</a:t>
            </a:r>
            <a:endParaRPr kumimoji="1" lang="zh-CN" altLang="en-US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5B6A0D69-6A74-B812-66EC-20635326F3C3}"/>
              </a:ext>
            </a:extLst>
          </p:cNvPr>
          <p:cNvCxnSpPr>
            <a:cxnSpLocks/>
          </p:cNvCxnSpPr>
          <p:nvPr/>
        </p:nvCxnSpPr>
        <p:spPr>
          <a:xfrm>
            <a:off x="444435" y="3833492"/>
            <a:ext cx="112882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组合 217">
            <a:extLst>
              <a:ext uri="{FF2B5EF4-FFF2-40B4-BE49-F238E27FC236}">
                <a16:creationId xmlns:a16="http://schemas.microsoft.com/office/drawing/2014/main" id="{E4C0A80D-4EDE-F67B-24D3-E9C7344D5AD6}"/>
              </a:ext>
            </a:extLst>
          </p:cNvPr>
          <p:cNvGrpSpPr/>
          <p:nvPr/>
        </p:nvGrpSpPr>
        <p:grpSpPr>
          <a:xfrm>
            <a:off x="157076" y="4167833"/>
            <a:ext cx="2811681" cy="1426889"/>
            <a:chOff x="276602" y="4240008"/>
            <a:chExt cx="2811681" cy="1426889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004462-D6BE-2D44-752C-4E7B7778374A}"/>
                </a:ext>
              </a:extLst>
            </p:cNvPr>
            <p:cNvSpPr/>
            <p:nvPr/>
          </p:nvSpPr>
          <p:spPr>
            <a:xfrm>
              <a:off x="908387" y="4802787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0AEA241-B4AC-5272-7917-3541F62683D8}"/>
                </a:ext>
              </a:extLst>
            </p:cNvPr>
            <p:cNvSpPr/>
            <p:nvPr/>
          </p:nvSpPr>
          <p:spPr>
            <a:xfrm>
              <a:off x="1523774" y="4802787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id="{93C9C101-7A89-1A66-155F-800ED2FA00C5}"/>
                </a:ext>
              </a:extLst>
            </p:cNvPr>
            <p:cNvCxnSpPr>
              <a:stCxn id="9" idx="6"/>
              <a:endCxn id="11" idx="2"/>
            </p:cNvCxnSpPr>
            <p:nvPr/>
          </p:nvCxnSpPr>
          <p:spPr>
            <a:xfrm>
              <a:off x="1267202" y="4982195"/>
              <a:ext cx="2565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ABB09D7-547F-44F0-CA77-C3D2F0BAE40A}"/>
                </a:ext>
              </a:extLst>
            </p:cNvPr>
            <p:cNvSpPr/>
            <p:nvPr/>
          </p:nvSpPr>
          <p:spPr>
            <a:xfrm>
              <a:off x="2139161" y="4802786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CED6FAFC-E172-DDE8-FD2B-16EE0033649F}"/>
                </a:ext>
              </a:extLst>
            </p:cNvPr>
            <p:cNvCxnSpPr>
              <a:cxnSpLocks/>
              <a:stCxn id="11" idx="6"/>
              <a:endCxn id="15" idx="2"/>
            </p:cNvCxnSpPr>
            <p:nvPr/>
          </p:nvCxnSpPr>
          <p:spPr>
            <a:xfrm flipV="1">
              <a:off x="1882589" y="4982194"/>
              <a:ext cx="25657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5C72183-51F5-DA3D-A665-C584EC1BEED7}"/>
                </a:ext>
              </a:extLst>
            </p:cNvPr>
            <p:cNvSpPr/>
            <p:nvPr/>
          </p:nvSpPr>
          <p:spPr>
            <a:xfrm>
              <a:off x="276602" y="4814360"/>
              <a:ext cx="335666" cy="335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F5477442-CAE9-3E99-C3AE-0B614BC50025}"/>
                </a:ext>
              </a:extLst>
            </p:cNvPr>
            <p:cNvCxnSpPr>
              <a:cxnSpLocks/>
              <a:stCxn id="31" idx="2"/>
              <a:endCxn id="9" idx="0"/>
            </p:cNvCxnSpPr>
            <p:nvPr/>
          </p:nvCxnSpPr>
          <p:spPr>
            <a:xfrm>
              <a:off x="1087794" y="4575676"/>
              <a:ext cx="1" cy="227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线箭头连接符 25">
              <a:extLst>
                <a:ext uri="{FF2B5EF4-FFF2-40B4-BE49-F238E27FC236}">
                  <a16:creationId xmlns:a16="http://schemas.microsoft.com/office/drawing/2014/main" id="{BB15FAE4-E74B-F359-E91D-1245581B834D}"/>
                </a:ext>
              </a:extLst>
            </p:cNvPr>
            <p:cNvCxnSpPr>
              <a:cxnSpLocks/>
              <a:stCxn id="20" idx="3"/>
              <a:endCxn id="9" idx="2"/>
            </p:cNvCxnSpPr>
            <p:nvPr/>
          </p:nvCxnSpPr>
          <p:spPr>
            <a:xfrm>
              <a:off x="612268" y="4982193"/>
              <a:ext cx="296119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57976C80-7049-DD8D-1CC6-54B31A41836C}"/>
                </a:ext>
              </a:extLst>
            </p:cNvPr>
            <p:cNvSpPr/>
            <p:nvPr/>
          </p:nvSpPr>
          <p:spPr>
            <a:xfrm>
              <a:off x="919960" y="4240009"/>
              <a:ext cx="335667" cy="33566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圆角矩形 34">
              <a:extLst>
                <a:ext uri="{FF2B5EF4-FFF2-40B4-BE49-F238E27FC236}">
                  <a16:creationId xmlns:a16="http://schemas.microsoft.com/office/drawing/2014/main" id="{7017C940-1BC4-2063-553F-7D857DC1D54F}"/>
                </a:ext>
              </a:extLst>
            </p:cNvPr>
            <p:cNvSpPr/>
            <p:nvPr/>
          </p:nvSpPr>
          <p:spPr>
            <a:xfrm>
              <a:off x="1535348" y="4240008"/>
              <a:ext cx="335667" cy="33566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48A5F65D-15CC-7BF4-59A9-A617AF0809F6}"/>
                </a:ext>
              </a:extLst>
            </p:cNvPr>
            <p:cNvCxnSpPr>
              <a:cxnSpLocks/>
              <a:stCxn id="35" idx="2"/>
              <a:endCxn id="11" idx="0"/>
            </p:cNvCxnSpPr>
            <p:nvPr/>
          </p:nvCxnSpPr>
          <p:spPr>
            <a:xfrm>
              <a:off x="1703182" y="4575675"/>
              <a:ext cx="0" cy="227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圆角矩形 40">
              <a:extLst>
                <a:ext uri="{FF2B5EF4-FFF2-40B4-BE49-F238E27FC236}">
                  <a16:creationId xmlns:a16="http://schemas.microsoft.com/office/drawing/2014/main" id="{6D691120-96B6-99F1-2D33-1C5FD4720189}"/>
                </a:ext>
              </a:extLst>
            </p:cNvPr>
            <p:cNvSpPr/>
            <p:nvPr/>
          </p:nvSpPr>
          <p:spPr>
            <a:xfrm>
              <a:off x="2150736" y="4240008"/>
              <a:ext cx="335667" cy="33566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2" name="直线箭头连接符 41">
              <a:extLst>
                <a:ext uri="{FF2B5EF4-FFF2-40B4-BE49-F238E27FC236}">
                  <a16:creationId xmlns:a16="http://schemas.microsoft.com/office/drawing/2014/main" id="{C6858755-9DA1-9A95-2B13-0B15C3873AD4}"/>
                </a:ext>
              </a:extLst>
            </p:cNvPr>
            <p:cNvCxnSpPr>
              <a:cxnSpLocks/>
              <a:stCxn id="41" idx="2"/>
              <a:endCxn id="15" idx="0"/>
            </p:cNvCxnSpPr>
            <p:nvPr/>
          </p:nvCxnSpPr>
          <p:spPr>
            <a:xfrm flipH="1">
              <a:off x="2318569" y="4575675"/>
              <a:ext cx="1" cy="227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CF52EC5-932C-A10B-4F2B-DCB4FDD730C5}"/>
                </a:ext>
              </a:extLst>
            </p:cNvPr>
            <p:cNvSpPr/>
            <p:nvPr/>
          </p:nvSpPr>
          <p:spPr>
            <a:xfrm>
              <a:off x="2752617" y="4814360"/>
              <a:ext cx="335666" cy="335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9" name="直线箭头连接符 48">
              <a:extLst>
                <a:ext uri="{FF2B5EF4-FFF2-40B4-BE49-F238E27FC236}">
                  <a16:creationId xmlns:a16="http://schemas.microsoft.com/office/drawing/2014/main" id="{B9580AA8-ABA1-76C3-50C2-E472ACBE2563}"/>
                </a:ext>
              </a:extLst>
            </p:cNvPr>
            <p:cNvCxnSpPr>
              <a:cxnSpLocks/>
              <a:stCxn id="15" idx="6"/>
              <a:endCxn id="48" idx="1"/>
            </p:cNvCxnSpPr>
            <p:nvPr/>
          </p:nvCxnSpPr>
          <p:spPr>
            <a:xfrm flipV="1">
              <a:off x="2497976" y="4982193"/>
              <a:ext cx="25464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24E48908-D827-D508-2E58-FB54A77B57CA}"/>
                </a:ext>
              </a:extLst>
            </p:cNvPr>
            <p:cNvSpPr txBox="1"/>
            <p:nvPr/>
          </p:nvSpPr>
          <p:spPr>
            <a:xfrm>
              <a:off x="891990" y="5266787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Single</a:t>
              </a:r>
              <a:r>
                <a:rPr kumimoji="1" lang="zh-CN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  <a:endPara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F37C9398-C8F9-A1F0-F1E4-A2549FC38891}"/>
              </a:ext>
            </a:extLst>
          </p:cNvPr>
          <p:cNvSpPr txBox="1"/>
          <p:nvPr/>
        </p:nvSpPr>
        <p:spPr>
          <a:xfrm>
            <a:off x="854597" y="49865"/>
            <a:ext cx="916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Single</a:t>
            </a:r>
            <a:r>
              <a:rPr kumimoji="1" lang="zh-CN" altLang="en-US"/>
              <a:t> </a:t>
            </a:r>
            <a:r>
              <a:rPr kumimoji="1" lang="en-US" altLang="zh-CN"/>
              <a:t>Model</a:t>
            </a:r>
            <a:r>
              <a:rPr kumimoji="1" lang="zh-CN" altLang="en-US"/>
              <a:t> </a:t>
            </a:r>
            <a:r>
              <a:rPr kumimoji="1" lang="en-US" altLang="zh-CN"/>
              <a:t>-&gt;</a:t>
            </a:r>
            <a:r>
              <a:rPr kumimoji="1" lang="zh-CN" altLang="en-US"/>
              <a:t> </a:t>
            </a:r>
            <a:r>
              <a:rPr kumimoji="1" lang="en-US" altLang="zh-CN"/>
              <a:t>Data</a:t>
            </a:r>
            <a:r>
              <a:rPr kumimoji="1" lang="zh-CN" altLang="en-US"/>
              <a:t> </a:t>
            </a:r>
            <a:r>
              <a:rPr kumimoji="1" lang="en-US" altLang="zh-CN"/>
              <a:t>Parallel</a:t>
            </a:r>
            <a:r>
              <a:rPr kumimoji="1" lang="zh-CN" altLang="en-US"/>
              <a:t> </a:t>
            </a:r>
            <a:r>
              <a:rPr kumimoji="1" lang="en-US" altLang="zh-CN"/>
              <a:t>-&gt;</a:t>
            </a:r>
            <a:r>
              <a:rPr kumimoji="1" lang="zh-CN" altLang="en-US"/>
              <a:t> </a:t>
            </a:r>
            <a:r>
              <a:rPr kumimoji="1" lang="en-US" altLang="zh-CN"/>
              <a:t>Tensor</a:t>
            </a:r>
            <a:r>
              <a:rPr kumimoji="1" lang="zh-CN" altLang="en-US"/>
              <a:t> </a:t>
            </a:r>
            <a:r>
              <a:rPr kumimoji="1" lang="en-US" altLang="zh-CN"/>
              <a:t>Parallel</a:t>
            </a:r>
            <a:r>
              <a:rPr kumimoji="1" lang="zh-CN" altLang="en-US"/>
              <a:t> </a:t>
            </a:r>
            <a:r>
              <a:rPr kumimoji="1" lang="en-US" altLang="zh-CN"/>
              <a:t>-&gt;</a:t>
            </a:r>
            <a:r>
              <a:rPr kumimoji="1" lang="zh-CN" altLang="en-US"/>
              <a:t> </a:t>
            </a:r>
            <a:r>
              <a:rPr kumimoji="1" lang="en-US" altLang="zh-CN"/>
              <a:t>Pipeline</a:t>
            </a:r>
            <a:r>
              <a:rPr kumimoji="1" lang="zh-CN" altLang="en-US"/>
              <a:t> </a:t>
            </a:r>
            <a:r>
              <a:rPr kumimoji="1" lang="en-US" altLang="zh-CN"/>
              <a:t>Parallel</a:t>
            </a:r>
            <a:r>
              <a:rPr kumimoji="1" lang="zh-CN" altLang="en-US"/>
              <a:t> </a:t>
            </a:r>
            <a:r>
              <a:rPr kumimoji="1" lang="en-US" altLang="zh-CN"/>
              <a:t>-&gt;</a:t>
            </a:r>
            <a:r>
              <a:rPr kumimoji="1" lang="zh-CN" altLang="en-US"/>
              <a:t> </a:t>
            </a:r>
            <a:r>
              <a:rPr kumimoji="1" lang="en-US" altLang="zh-CN"/>
              <a:t>Megatron</a:t>
            </a:r>
            <a:r>
              <a:rPr kumimoji="1" lang="zh-CN" altLang="en-US"/>
              <a:t> </a:t>
            </a:r>
            <a:r>
              <a:rPr kumimoji="1" lang="en-US" altLang="zh-CN"/>
              <a:t>-&gt;</a:t>
            </a:r>
            <a:r>
              <a:rPr kumimoji="1" lang="zh-CN" altLang="en-US"/>
              <a:t> </a:t>
            </a:r>
            <a:r>
              <a:rPr kumimoji="1" lang="en-US" altLang="zh-CN" err="1"/>
              <a:t>Alpa</a:t>
            </a:r>
            <a:r>
              <a:rPr kumimoji="1" lang="zh-CN" altLang="en-US"/>
              <a:t> </a:t>
            </a:r>
            <a:r>
              <a:rPr kumimoji="1" lang="en-US" altLang="zh-CN"/>
              <a:t>(Piper)</a:t>
            </a:r>
            <a:endParaRPr kumimoji="1" lang="zh-CN" altLang="en-US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CAF3C202-4353-8707-BAAF-5679E7BF648B}"/>
              </a:ext>
            </a:extLst>
          </p:cNvPr>
          <p:cNvSpPr txBox="1"/>
          <p:nvPr/>
        </p:nvSpPr>
        <p:spPr>
          <a:xfrm>
            <a:off x="3358010" y="3909674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</a:p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B9EEF514-9F5A-0300-13F3-07DFB77B638C}"/>
              </a:ext>
            </a:extLst>
          </p:cNvPr>
          <p:cNvSpPr txBox="1"/>
          <p:nvPr/>
        </p:nvSpPr>
        <p:spPr>
          <a:xfrm>
            <a:off x="6100668" y="3119426"/>
            <a:ext cx="135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</a:p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5" name="组合 204">
            <a:extLst>
              <a:ext uri="{FF2B5EF4-FFF2-40B4-BE49-F238E27FC236}">
                <a16:creationId xmlns:a16="http://schemas.microsoft.com/office/drawing/2014/main" id="{7C09D2DD-2459-1D5A-1B42-AB856247EDE6}"/>
              </a:ext>
            </a:extLst>
          </p:cNvPr>
          <p:cNvGrpSpPr/>
          <p:nvPr/>
        </p:nvGrpSpPr>
        <p:grpSpPr>
          <a:xfrm>
            <a:off x="4646041" y="3992658"/>
            <a:ext cx="3550250" cy="2712314"/>
            <a:chOff x="4651412" y="3981179"/>
            <a:chExt cx="3550250" cy="2712314"/>
          </a:xfrm>
        </p:grpSpPr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F5BC5C9E-3E8B-036A-851F-EE40420693DC}"/>
                </a:ext>
              </a:extLst>
            </p:cNvPr>
            <p:cNvSpPr/>
            <p:nvPr/>
          </p:nvSpPr>
          <p:spPr>
            <a:xfrm>
              <a:off x="6018879" y="4520743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1FFF0824-E92D-AA97-587B-D8AE76E6B022}"/>
                </a:ext>
              </a:extLst>
            </p:cNvPr>
            <p:cNvSpPr/>
            <p:nvPr/>
          </p:nvSpPr>
          <p:spPr>
            <a:xfrm>
              <a:off x="6634266" y="4520743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10" name="直线箭头连接符 109">
              <a:extLst>
                <a:ext uri="{FF2B5EF4-FFF2-40B4-BE49-F238E27FC236}">
                  <a16:creationId xmlns:a16="http://schemas.microsoft.com/office/drawing/2014/main" id="{E7FAF135-B994-B18C-4220-B19FB1DF1283}"/>
                </a:ext>
              </a:extLst>
            </p:cNvPr>
            <p:cNvCxnSpPr>
              <a:stCxn id="108" idx="6"/>
              <a:endCxn id="109" idx="2"/>
            </p:cNvCxnSpPr>
            <p:nvPr/>
          </p:nvCxnSpPr>
          <p:spPr>
            <a:xfrm>
              <a:off x="6377694" y="4700151"/>
              <a:ext cx="2565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23AC7945-FB73-EC3B-FF02-8C2CFE212B60}"/>
                </a:ext>
              </a:extLst>
            </p:cNvPr>
            <p:cNvSpPr/>
            <p:nvPr/>
          </p:nvSpPr>
          <p:spPr>
            <a:xfrm>
              <a:off x="7249653" y="4520742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12" name="直线箭头连接符 111">
              <a:extLst>
                <a:ext uri="{FF2B5EF4-FFF2-40B4-BE49-F238E27FC236}">
                  <a16:creationId xmlns:a16="http://schemas.microsoft.com/office/drawing/2014/main" id="{FF8D88D2-9BF6-0A58-BD5A-3E8D1087BD2A}"/>
                </a:ext>
              </a:extLst>
            </p:cNvPr>
            <p:cNvCxnSpPr>
              <a:cxnSpLocks/>
              <a:stCxn id="109" idx="6"/>
              <a:endCxn id="111" idx="2"/>
            </p:cNvCxnSpPr>
            <p:nvPr/>
          </p:nvCxnSpPr>
          <p:spPr>
            <a:xfrm flipV="1">
              <a:off x="6993081" y="4700150"/>
              <a:ext cx="25657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8AFF2473-1120-B69D-659E-68FB08CBD4C2}"/>
                </a:ext>
              </a:extLst>
            </p:cNvPr>
            <p:cNvSpPr/>
            <p:nvPr/>
          </p:nvSpPr>
          <p:spPr>
            <a:xfrm>
              <a:off x="5387094" y="4532316"/>
              <a:ext cx="335666" cy="3356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14" name="直线箭头连接符 113">
              <a:extLst>
                <a:ext uri="{FF2B5EF4-FFF2-40B4-BE49-F238E27FC236}">
                  <a16:creationId xmlns:a16="http://schemas.microsoft.com/office/drawing/2014/main" id="{AF70C5B3-1F95-36F2-8176-64EDF0126843}"/>
                </a:ext>
              </a:extLst>
            </p:cNvPr>
            <p:cNvCxnSpPr>
              <a:cxnSpLocks/>
              <a:stCxn id="116" idx="2"/>
              <a:endCxn id="108" idx="0"/>
            </p:cNvCxnSpPr>
            <p:nvPr/>
          </p:nvCxnSpPr>
          <p:spPr>
            <a:xfrm>
              <a:off x="6198285" y="4316847"/>
              <a:ext cx="2" cy="2038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线箭头连接符 114">
              <a:extLst>
                <a:ext uri="{FF2B5EF4-FFF2-40B4-BE49-F238E27FC236}">
                  <a16:creationId xmlns:a16="http://schemas.microsoft.com/office/drawing/2014/main" id="{24F077CE-6CAB-7020-82E7-B903DAD6315E}"/>
                </a:ext>
              </a:extLst>
            </p:cNvPr>
            <p:cNvCxnSpPr>
              <a:cxnSpLocks/>
              <a:stCxn id="113" idx="3"/>
              <a:endCxn id="108" idx="2"/>
            </p:cNvCxnSpPr>
            <p:nvPr/>
          </p:nvCxnSpPr>
          <p:spPr>
            <a:xfrm>
              <a:off x="5722760" y="4700149"/>
              <a:ext cx="296119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圆角矩形 115">
              <a:extLst>
                <a:ext uri="{FF2B5EF4-FFF2-40B4-BE49-F238E27FC236}">
                  <a16:creationId xmlns:a16="http://schemas.microsoft.com/office/drawing/2014/main" id="{E77F8209-DE09-3609-07B3-5049BC765127}"/>
                </a:ext>
              </a:extLst>
            </p:cNvPr>
            <p:cNvSpPr/>
            <p:nvPr/>
          </p:nvSpPr>
          <p:spPr>
            <a:xfrm>
              <a:off x="6030451" y="3981180"/>
              <a:ext cx="335667" cy="3356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7" name="圆角矩形 116">
              <a:extLst>
                <a:ext uri="{FF2B5EF4-FFF2-40B4-BE49-F238E27FC236}">
                  <a16:creationId xmlns:a16="http://schemas.microsoft.com/office/drawing/2014/main" id="{607AED93-5ED1-3E1C-7D46-D3FB77487C10}"/>
                </a:ext>
              </a:extLst>
            </p:cNvPr>
            <p:cNvSpPr/>
            <p:nvPr/>
          </p:nvSpPr>
          <p:spPr>
            <a:xfrm>
              <a:off x="6645839" y="3981179"/>
              <a:ext cx="335667" cy="3356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18" name="直线箭头连接符 117">
              <a:extLst>
                <a:ext uri="{FF2B5EF4-FFF2-40B4-BE49-F238E27FC236}">
                  <a16:creationId xmlns:a16="http://schemas.microsoft.com/office/drawing/2014/main" id="{14D52177-4649-F9CC-01D6-FE660223EDBF}"/>
                </a:ext>
              </a:extLst>
            </p:cNvPr>
            <p:cNvCxnSpPr>
              <a:cxnSpLocks/>
              <a:stCxn id="117" idx="2"/>
              <a:endCxn id="109" idx="0"/>
            </p:cNvCxnSpPr>
            <p:nvPr/>
          </p:nvCxnSpPr>
          <p:spPr>
            <a:xfrm>
              <a:off x="6813673" y="4316846"/>
              <a:ext cx="1" cy="2038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圆角矩形 118">
              <a:extLst>
                <a:ext uri="{FF2B5EF4-FFF2-40B4-BE49-F238E27FC236}">
                  <a16:creationId xmlns:a16="http://schemas.microsoft.com/office/drawing/2014/main" id="{B0E636F3-93B6-4269-EF36-B51039721573}"/>
                </a:ext>
              </a:extLst>
            </p:cNvPr>
            <p:cNvSpPr/>
            <p:nvPr/>
          </p:nvSpPr>
          <p:spPr>
            <a:xfrm>
              <a:off x="7261227" y="3981179"/>
              <a:ext cx="335667" cy="3356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0" name="直线箭头连接符 119">
              <a:extLst>
                <a:ext uri="{FF2B5EF4-FFF2-40B4-BE49-F238E27FC236}">
                  <a16:creationId xmlns:a16="http://schemas.microsoft.com/office/drawing/2014/main" id="{8EED921A-BDD2-3C35-4352-5942940B2D5E}"/>
                </a:ext>
              </a:extLst>
            </p:cNvPr>
            <p:cNvCxnSpPr>
              <a:cxnSpLocks/>
              <a:stCxn id="119" idx="2"/>
              <a:endCxn id="111" idx="0"/>
            </p:cNvCxnSpPr>
            <p:nvPr/>
          </p:nvCxnSpPr>
          <p:spPr>
            <a:xfrm>
              <a:off x="7429061" y="4316846"/>
              <a:ext cx="0" cy="2038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39B21969-2E6D-D25D-4F2A-1B104105E44A}"/>
                </a:ext>
              </a:extLst>
            </p:cNvPr>
            <p:cNvSpPr/>
            <p:nvPr/>
          </p:nvSpPr>
          <p:spPr>
            <a:xfrm>
              <a:off x="7863109" y="4532316"/>
              <a:ext cx="335666" cy="3356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2" name="直线箭头连接符 121">
              <a:extLst>
                <a:ext uri="{FF2B5EF4-FFF2-40B4-BE49-F238E27FC236}">
                  <a16:creationId xmlns:a16="http://schemas.microsoft.com/office/drawing/2014/main" id="{4EF8244C-8D57-D034-1E90-D65425EB32CC}"/>
                </a:ext>
              </a:extLst>
            </p:cNvPr>
            <p:cNvCxnSpPr>
              <a:cxnSpLocks/>
              <a:stCxn id="111" idx="6"/>
              <a:endCxn id="121" idx="1"/>
            </p:cNvCxnSpPr>
            <p:nvPr/>
          </p:nvCxnSpPr>
          <p:spPr>
            <a:xfrm flipV="1">
              <a:off x="7608468" y="4700149"/>
              <a:ext cx="25464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37112E9E-E1FD-5192-3F81-38447FBA8BE2}"/>
                </a:ext>
              </a:extLst>
            </p:cNvPr>
            <p:cNvSpPr/>
            <p:nvPr/>
          </p:nvSpPr>
          <p:spPr>
            <a:xfrm>
              <a:off x="6021766" y="4971832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6B501ECA-E238-770F-82B2-C39F9077C8A1}"/>
                </a:ext>
              </a:extLst>
            </p:cNvPr>
            <p:cNvSpPr/>
            <p:nvPr/>
          </p:nvSpPr>
          <p:spPr>
            <a:xfrm>
              <a:off x="6637153" y="4971832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5" name="直线箭头连接符 124">
              <a:extLst>
                <a:ext uri="{FF2B5EF4-FFF2-40B4-BE49-F238E27FC236}">
                  <a16:creationId xmlns:a16="http://schemas.microsoft.com/office/drawing/2014/main" id="{1456F38E-FCEC-0475-5C4B-1DA906219FC8}"/>
                </a:ext>
              </a:extLst>
            </p:cNvPr>
            <p:cNvCxnSpPr>
              <a:stCxn id="123" idx="6"/>
              <a:endCxn id="124" idx="2"/>
            </p:cNvCxnSpPr>
            <p:nvPr/>
          </p:nvCxnSpPr>
          <p:spPr>
            <a:xfrm>
              <a:off x="6380581" y="5151240"/>
              <a:ext cx="2565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CF0912AE-294E-BC93-CC53-9FB61DE4702C}"/>
                </a:ext>
              </a:extLst>
            </p:cNvPr>
            <p:cNvSpPr/>
            <p:nvPr/>
          </p:nvSpPr>
          <p:spPr>
            <a:xfrm>
              <a:off x="7252540" y="4971831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7" name="直线箭头连接符 126">
              <a:extLst>
                <a:ext uri="{FF2B5EF4-FFF2-40B4-BE49-F238E27FC236}">
                  <a16:creationId xmlns:a16="http://schemas.microsoft.com/office/drawing/2014/main" id="{073229F9-F1DD-7122-DEE5-3BE641B4DDAF}"/>
                </a:ext>
              </a:extLst>
            </p:cNvPr>
            <p:cNvCxnSpPr>
              <a:cxnSpLocks/>
              <a:stCxn id="124" idx="6"/>
              <a:endCxn id="126" idx="2"/>
            </p:cNvCxnSpPr>
            <p:nvPr/>
          </p:nvCxnSpPr>
          <p:spPr>
            <a:xfrm flipV="1">
              <a:off x="6995968" y="5151239"/>
              <a:ext cx="25657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31282AFA-7A7F-3F48-FC6A-331B2589671E}"/>
                </a:ext>
              </a:extLst>
            </p:cNvPr>
            <p:cNvSpPr/>
            <p:nvPr/>
          </p:nvSpPr>
          <p:spPr>
            <a:xfrm>
              <a:off x="5389981" y="4983405"/>
              <a:ext cx="335666" cy="3356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9" name="直线箭头连接符 128">
              <a:extLst>
                <a:ext uri="{FF2B5EF4-FFF2-40B4-BE49-F238E27FC236}">
                  <a16:creationId xmlns:a16="http://schemas.microsoft.com/office/drawing/2014/main" id="{9B14E292-8E4E-70B0-A9D4-F95A6E38C2AF}"/>
                </a:ext>
              </a:extLst>
            </p:cNvPr>
            <p:cNvCxnSpPr>
              <a:cxnSpLocks/>
              <a:stCxn id="131" idx="0"/>
              <a:endCxn id="123" idx="4"/>
            </p:cNvCxnSpPr>
            <p:nvPr/>
          </p:nvCxnSpPr>
          <p:spPr>
            <a:xfrm flipV="1">
              <a:off x="6201173" y="5330647"/>
              <a:ext cx="1" cy="191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直线箭头连接符 129">
              <a:extLst>
                <a:ext uri="{FF2B5EF4-FFF2-40B4-BE49-F238E27FC236}">
                  <a16:creationId xmlns:a16="http://schemas.microsoft.com/office/drawing/2014/main" id="{3D3E1A0A-E847-E6B7-BD12-7DF94ED406C5}"/>
                </a:ext>
              </a:extLst>
            </p:cNvPr>
            <p:cNvCxnSpPr>
              <a:cxnSpLocks/>
              <a:stCxn id="128" idx="3"/>
              <a:endCxn id="123" idx="2"/>
            </p:cNvCxnSpPr>
            <p:nvPr/>
          </p:nvCxnSpPr>
          <p:spPr>
            <a:xfrm>
              <a:off x="5725647" y="5151238"/>
              <a:ext cx="296119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圆角矩形 130">
              <a:extLst>
                <a:ext uri="{FF2B5EF4-FFF2-40B4-BE49-F238E27FC236}">
                  <a16:creationId xmlns:a16="http://schemas.microsoft.com/office/drawing/2014/main" id="{CF189B5C-A17C-3145-14F9-94C224FD5BBE}"/>
                </a:ext>
              </a:extLst>
            </p:cNvPr>
            <p:cNvSpPr/>
            <p:nvPr/>
          </p:nvSpPr>
          <p:spPr>
            <a:xfrm>
              <a:off x="6033339" y="5521695"/>
              <a:ext cx="335667" cy="3356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2" name="圆角矩形 131">
              <a:extLst>
                <a:ext uri="{FF2B5EF4-FFF2-40B4-BE49-F238E27FC236}">
                  <a16:creationId xmlns:a16="http://schemas.microsoft.com/office/drawing/2014/main" id="{E9122189-05DC-6A92-0B2B-95C99601A516}"/>
                </a:ext>
              </a:extLst>
            </p:cNvPr>
            <p:cNvSpPr/>
            <p:nvPr/>
          </p:nvSpPr>
          <p:spPr>
            <a:xfrm>
              <a:off x="6648726" y="5521071"/>
              <a:ext cx="335667" cy="3356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3" name="直线箭头连接符 132">
              <a:extLst>
                <a:ext uri="{FF2B5EF4-FFF2-40B4-BE49-F238E27FC236}">
                  <a16:creationId xmlns:a16="http://schemas.microsoft.com/office/drawing/2014/main" id="{5262469C-E27F-4E48-9CFA-4FDC9CA0B5B0}"/>
                </a:ext>
              </a:extLst>
            </p:cNvPr>
            <p:cNvCxnSpPr>
              <a:cxnSpLocks/>
              <a:stCxn id="132" idx="0"/>
              <a:endCxn id="124" idx="4"/>
            </p:cNvCxnSpPr>
            <p:nvPr/>
          </p:nvCxnSpPr>
          <p:spPr>
            <a:xfrm flipV="1">
              <a:off x="6816560" y="5330647"/>
              <a:ext cx="1" cy="1904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圆角矩形 133">
              <a:extLst>
                <a:ext uri="{FF2B5EF4-FFF2-40B4-BE49-F238E27FC236}">
                  <a16:creationId xmlns:a16="http://schemas.microsoft.com/office/drawing/2014/main" id="{945F4E51-630B-3A35-357F-E3CE43D375CC}"/>
                </a:ext>
              </a:extLst>
            </p:cNvPr>
            <p:cNvSpPr/>
            <p:nvPr/>
          </p:nvSpPr>
          <p:spPr>
            <a:xfrm>
              <a:off x="7264113" y="5509661"/>
              <a:ext cx="335667" cy="3356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5" name="直线箭头连接符 134">
              <a:extLst>
                <a:ext uri="{FF2B5EF4-FFF2-40B4-BE49-F238E27FC236}">
                  <a16:creationId xmlns:a16="http://schemas.microsoft.com/office/drawing/2014/main" id="{5F4A59A6-01D1-423A-CA6E-7CE7B9691256}"/>
                </a:ext>
              </a:extLst>
            </p:cNvPr>
            <p:cNvCxnSpPr>
              <a:cxnSpLocks/>
              <a:stCxn id="134" idx="0"/>
              <a:endCxn id="126" idx="4"/>
            </p:cNvCxnSpPr>
            <p:nvPr/>
          </p:nvCxnSpPr>
          <p:spPr>
            <a:xfrm flipV="1">
              <a:off x="7431947" y="5330646"/>
              <a:ext cx="1" cy="1790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DA5258D4-7715-44F8-96F4-6C665759ED68}"/>
                </a:ext>
              </a:extLst>
            </p:cNvPr>
            <p:cNvSpPr/>
            <p:nvPr/>
          </p:nvSpPr>
          <p:spPr>
            <a:xfrm>
              <a:off x="7865996" y="4983405"/>
              <a:ext cx="335666" cy="3356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7" name="直线箭头连接符 136">
              <a:extLst>
                <a:ext uri="{FF2B5EF4-FFF2-40B4-BE49-F238E27FC236}">
                  <a16:creationId xmlns:a16="http://schemas.microsoft.com/office/drawing/2014/main" id="{E44EA272-6595-9064-CD2C-96844C33B505}"/>
                </a:ext>
              </a:extLst>
            </p:cNvPr>
            <p:cNvCxnSpPr>
              <a:cxnSpLocks/>
              <a:stCxn id="126" idx="6"/>
              <a:endCxn id="136" idx="1"/>
            </p:cNvCxnSpPr>
            <p:nvPr/>
          </p:nvCxnSpPr>
          <p:spPr>
            <a:xfrm flipV="1">
              <a:off x="7611355" y="5151238"/>
              <a:ext cx="25464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153701AD-99B0-FB95-1886-997AACBCEE97}"/>
                </a:ext>
              </a:extLst>
            </p:cNvPr>
            <p:cNvSpPr/>
            <p:nvPr/>
          </p:nvSpPr>
          <p:spPr>
            <a:xfrm>
              <a:off x="5381927" y="4534926"/>
              <a:ext cx="335666" cy="165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8D39BCFC-3CC4-3D76-1F4F-EAC85E1F3563}"/>
                </a:ext>
              </a:extLst>
            </p:cNvPr>
            <p:cNvSpPr/>
            <p:nvPr/>
          </p:nvSpPr>
          <p:spPr>
            <a:xfrm>
              <a:off x="5391964" y="5153735"/>
              <a:ext cx="335666" cy="15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01867E2E-C9DA-D90D-3BE9-015727124605}"/>
                </a:ext>
              </a:extLst>
            </p:cNvPr>
            <p:cNvSpPr/>
            <p:nvPr/>
          </p:nvSpPr>
          <p:spPr>
            <a:xfrm>
              <a:off x="7863109" y="4525707"/>
              <a:ext cx="335666" cy="15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C4A72585-CD0B-931D-8DA6-999BDEB96A6B}"/>
                </a:ext>
              </a:extLst>
            </p:cNvPr>
            <p:cNvSpPr/>
            <p:nvPr/>
          </p:nvSpPr>
          <p:spPr>
            <a:xfrm>
              <a:off x="7863109" y="5162817"/>
              <a:ext cx="335666" cy="15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3" name="圆角矩形 142">
              <a:extLst>
                <a:ext uri="{FF2B5EF4-FFF2-40B4-BE49-F238E27FC236}">
                  <a16:creationId xmlns:a16="http://schemas.microsoft.com/office/drawing/2014/main" id="{9C49CDCC-8043-7577-7895-DA69B31CB782}"/>
                </a:ext>
              </a:extLst>
            </p:cNvPr>
            <p:cNvSpPr/>
            <p:nvPr/>
          </p:nvSpPr>
          <p:spPr>
            <a:xfrm>
              <a:off x="6030451" y="3987639"/>
              <a:ext cx="167827" cy="33566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5" name="圆角矩形 144">
              <a:extLst>
                <a:ext uri="{FF2B5EF4-FFF2-40B4-BE49-F238E27FC236}">
                  <a16:creationId xmlns:a16="http://schemas.microsoft.com/office/drawing/2014/main" id="{245806FA-596C-BCAF-3FB5-EF9DF2259DD0}"/>
                </a:ext>
              </a:extLst>
            </p:cNvPr>
            <p:cNvSpPr/>
            <p:nvPr/>
          </p:nvSpPr>
          <p:spPr>
            <a:xfrm>
              <a:off x="6206284" y="5521071"/>
              <a:ext cx="167827" cy="33566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7" name="圆角矩形 146">
              <a:extLst>
                <a:ext uri="{FF2B5EF4-FFF2-40B4-BE49-F238E27FC236}">
                  <a16:creationId xmlns:a16="http://schemas.microsoft.com/office/drawing/2014/main" id="{F09A59D1-139A-4088-B87E-56BE484DBADD}"/>
                </a:ext>
              </a:extLst>
            </p:cNvPr>
            <p:cNvSpPr/>
            <p:nvPr/>
          </p:nvSpPr>
          <p:spPr>
            <a:xfrm>
              <a:off x="6645833" y="3987640"/>
              <a:ext cx="335663" cy="16783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9" name="圆角矩形 148">
              <a:extLst>
                <a:ext uri="{FF2B5EF4-FFF2-40B4-BE49-F238E27FC236}">
                  <a16:creationId xmlns:a16="http://schemas.microsoft.com/office/drawing/2014/main" id="{E637D376-DA6B-9AB2-0305-C0D1F4A0EEEA}"/>
                </a:ext>
              </a:extLst>
            </p:cNvPr>
            <p:cNvSpPr/>
            <p:nvPr/>
          </p:nvSpPr>
          <p:spPr>
            <a:xfrm>
              <a:off x="6645833" y="5688904"/>
              <a:ext cx="335663" cy="16783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3" name="圆角矩形 152">
              <a:extLst>
                <a:ext uri="{FF2B5EF4-FFF2-40B4-BE49-F238E27FC236}">
                  <a16:creationId xmlns:a16="http://schemas.microsoft.com/office/drawing/2014/main" id="{7BF61F6D-7B12-29CB-4CE2-C6F35108E9E9}"/>
                </a:ext>
              </a:extLst>
            </p:cNvPr>
            <p:cNvSpPr/>
            <p:nvPr/>
          </p:nvSpPr>
          <p:spPr>
            <a:xfrm>
              <a:off x="7261224" y="3987639"/>
              <a:ext cx="167827" cy="33566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5" name="圆角矩形 154">
              <a:extLst>
                <a:ext uri="{FF2B5EF4-FFF2-40B4-BE49-F238E27FC236}">
                  <a16:creationId xmlns:a16="http://schemas.microsoft.com/office/drawing/2014/main" id="{C5351600-ECF6-BCA2-B162-22511415D824}"/>
                </a:ext>
              </a:extLst>
            </p:cNvPr>
            <p:cNvSpPr/>
            <p:nvPr/>
          </p:nvSpPr>
          <p:spPr>
            <a:xfrm>
              <a:off x="7432910" y="5509713"/>
              <a:ext cx="167827" cy="33566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8C48BC01-66FD-A232-D535-11E9A039025A}"/>
                </a:ext>
              </a:extLst>
            </p:cNvPr>
            <p:cNvSpPr txBox="1"/>
            <p:nvPr/>
          </p:nvSpPr>
          <p:spPr>
            <a:xfrm>
              <a:off x="4651412" y="4545423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Dev0: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1284806E-D11F-0ACB-6483-0D5492F09811}"/>
                </a:ext>
              </a:extLst>
            </p:cNvPr>
            <p:cNvSpPr txBox="1"/>
            <p:nvPr/>
          </p:nvSpPr>
          <p:spPr>
            <a:xfrm>
              <a:off x="4651412" y="4984846"/>
              <a:ext cx="725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Dev1: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3513F733-8ACA-83C0-EFAB-1666D7EC3C3A}"/>
                </a:ext>
              </a:extLst>
            </p:cNvPr>
            <p:cNvSpPr txBox="1"/>
            <p:nvPr/>
          </p:nvSpPr>
          <p:spPr>
            <a:xfrm>
              <a:off x="5919506" y="6047162"/>
              <a:ext cx="19225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Tensor</a:t>
              </a:r>
              <a:r>
                <a:rPr kumimoji="1" lang="zh-CN" altLang="en-US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Parallelism</a:t>
              </a:r>
            </a:p>
            <a:p>
              <a:pPr algn="ctr"/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(Split</a:t>
              </a:r>
              <a:r>
                <a:rPr kumimoji="1" lang="zh-CN" altLang="en-US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weight)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A115314A-71BF-CC36-96FF-AFC886A2212D}"/>
              </a:ext>
            </a:extLst>
          </p:cNvPr>
          <p:cNvGrpSpPr/>
          <p:nvPr/>
        </p:nvGrpSpPr>
        <p:grpSpPr>
          <a:xfrm>
            <a:off x="1723523" y="1172800"/>
            <a:ext cx="3681163" cy="2522413"/>
            <a:chOff x="1669733" y="1101080"/>
            <a:chExt cx="3681163" cy="2522413"/>
          </a:xfrm>
        </p:grpSpPr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DAB4EB33-23C5-380A-7B00-4C3173409B51}"/>
                </a:ext>
              </a:extLst>
            </p:cNvPr>
            <p:cNvGrpSpPr/>
            <p:nvPr/>
          </p:nvGrpSpPr>
          <p:grpSpPr>
            <a:xfrm>
              <a:off x="1669733" y="1747310"/>
              <a:ext cx="3681163" cy="1876183"/>
              <a:chOff x="1683690" y="1809408"/>
              <a:chExt cx="3681163" cy="1876183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D4E98796-0CF0-6EDC-8404-9158995A2194}"/>
                  </a:ext>
                </a:extLst>
              </p:cNvPr>
              <p:cNvSpPr/>
              <p:nvPr/>
            </p:nvSpPr>
            <p:spPr>
              <a:xfrm>
                <a:off x="3182070" y="2348972"/>
                <a:ext cx="358815" cy="3588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9DF43419-A2B0-2032-5157-7C3E3CB2C613}"/>
                  </a:ext>
                </a:extLst>
              </p:cNvPr>
              <p:cNvSpPr/>
              <p:nvPr/>
            </p:nvSpPr>
            <p:spPr>
              <a:xfrm>
                <a:off x="3797457" y="2348972"/>
                <a:ext cx="358815" cy="3588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56" name="直线箭头连接符 55">
                <a:extLst>
                  <a:ext uri="{FF2B5EF4-FFF2-40B4-BE49-F238E27FC236}">
                    <a16:creationId xmlns:a16="http://schemas.microsoft.com/office/drawing/2014/main" id="{FFC1B423-A2C3-C201-7886-A6D16525D330}"/>
                  </a:ext>
                </a:extLst>
              </p:cNvPr>
              <p:cNvCxnSpPr>
                <a:stCxn id="54" idx="6"/>
                <a:endCxn id="55" idx="2"/>
              </p:cNvCxnSpPr>
              <p:nvPr/>
            </p:nvCxnSpPr>
            <p:spPr>
              <a:xfrm>
                <a:off x="3540885" y="2528380"/>
                <a:ext cx="25657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F86AA802-5274-FE6E-F8FA-B23F56B6401F}"/>
                  </a:ext>
                </a:extLst>
              </p:cNvPr>
              <p:cNvSpPr/>
              <p:nvPr/>
            </p:nvSpPr>
            <p:spPr>
              <a:xfrm>
                <a:off x="4412844" y="2348971"/>
                <a:ext cx="358815" cy="3588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58" name="直线箭头连接符 57">
                <a:extLst>
                  <a:ext uri="{FF2B5EF4-FFF2-40B4-BE49-F238E27FC236}">
                    <a16:creationId xmlns:a16="http://schemas.microsoft.com/office/drawing/2014/main" id="{943872C0-FF85-3899-E665-4444A09F91E1}"/>
                  </a:ext>
                </a:extLst>
              </p:cNvPr>
              <p:cNvCxnSpPr>
                <a:cxnSpLocks/>
                <a:stCxn id="55" idx="6"/>
                <a:endCxn id="57" idx="2"/>
              </p:cNvCxnSpPr>
              <p:nvPr/>
            </p:nvCxnSpPr>
            <p:spPr>
              <a:xfrm flipV="1">
                <a:off x="4156272" y="2528379"/>
                <a:ext cx="25657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BA234966-4C29-383F-7D95-95441AA83133}"/>
                  </a:ext>
                </a:extLst>
              </p:cNvPr>
              <p:cNvSpPr/>
              <p:nvPr/>
            </p:nvSpPr>
            <p:spPr>
              <a:xfrm>
                <a:off x="2550285" y="2360545"/>
                <a:ext cx="335666" cy="3356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60" name="直线箭头连接符 59">
                <a:extLst>
                  <a:ext uri="{FF2B5EF4-FFF2-40B4-BE49-F238E27FC236}">
                    <a16:creationId xmlns:a16="http://schemas.microsoft.com/office/drawing/2014/main" id="{F41737F2-C88C-E66F-AA00-B11FB2C14F66}"/>
                  </a:ext>
                </a:extLst>
              </p:cNvPr>
              <p:cNvCxnSpPr>
                <a:cxnSpLocks/>
                <a:stCxn id="62" idx="2"/>
                <a:endCxn id="54" idx="0"/>
              </p:cNvCxnSpPr>
              <p:nvPr/>
            </p:nvCxnSpPr>
            <p:spPr>
              <a:xfrm>
                <a:off x="3361476" y="2145076"/>
                <a:ext cx="2" cy="2038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线箭头连接符 60">
                <a:extLst>
                  <a:ext uri="{FF2B5EF4-FFF2-40B4-BE49-F238E27FC236}">
                    <a16:creationId xmlns:a16="http://schemas.microsoft.com/office/drawing/2014/main" id="{B176514A-5E8C-6190-49DE-DB8CE41181F2}"/>
                  </a:ext>
                </a:extLst>
              </p:cNvPr>
              <p:cNvCxnSpPr>
                <a:cxnSpLocks/>
                <a:stCxn id="59" idx="3"/>
                <a:endCxn id="54" idx="2"/>
              </p:cNvCxnSpPr>
              <p:nvPr/>
            </p:nvCxnSpPr>
            <p:spPr>
              <a:xfrm>
                <a:off x="2885951" y="2528378"/>
                <a:ext cx="296119" cy="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圆角矩形 61">
                <a:extLst>
                  <a:ext uri="{FF2B5EF4-FFF2-40B4-BE49-F238E27FC236}">
                    <a16:creationId xmlns:a16="http://schemas.microsoft.com/office/drawing/2014/main" id="{A7ADBD3B-6670-E6C8-B6DE-D8D0D5B88D25}"/>
                  </a:ext>
                </a:extLst>
              </p:cNvPr>
              <p:cNvSpPr/>
              <p:nvPr/>
            </p:nvSpPr>
            <p:spPr>
              <a:xfrm>
                <a:off x="3193642" y="1809409"/>
                <a:ext cx="335667" cy="33566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3" name="圆角矩形 62">
                <a:extLst>
                  <a:ext uri="{FF2B5EF4-FFF2-40B4-BE49-F238E27FC236}">
                    <a16:creationId xmlns:a16="http://schemas.microsoft.com/office/drawing/2014/main" id="{F61E3986-0450-B69E-FEDF-EA03888B122C}"/>
                  </a:ext>
                </a:extLst>
              </p:cNvPr>
              <p:cNvSpPr/>
              <p:nvPr/>
            </p:nvSpPr>
            <p:spPr>
              <a:xfrm>
                <a:off x="3809030" y="1809408"/>
                <a:ext cx="335667" cy="33566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64" name="直线箭头连接符 63">
                <a:extLst>
                  <a:ext uri="{FF2B5EF4-FFF2-40B4-BE49-F238E27FC236}">
                    <a16:creationId xmlns:a16="http://schemas.microsoft.com/office/drawing/2014/main" id="{B8784FDB-293A-C342-1FCB-04E8BC5B0D5A}"/>
                  </a:ext>
                </a:extLst>
              </p:cNvPr>
              <p:cNvCxnSpPr>
                <a:cxnSpLocks/>
                <a:stCxn id="63" idx="2"/>
                <a:endCxn id="55" idx="0"/>
              </p:cNvCxnSpPr>
              <p:nvPr/>
            </p:nvCxnSpPr>
            <p:spPr>
              <a:xfrm>
                <a:off x="3976864" y="2145075"/>
                <a:ext cx="1" cy="2038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圆角矩形 64">
                <a:extLst>
                  <a:ext uri="{FF2B5EF4-FFF2-40B4-BE49-F238E27FC236}">
                    <a16:creationId xmlns:a16="http://schemas.microsoft.com/office/drawing/2014/main" id="{77A63B5B-D7FD-D5BF-B6DD-26BF997ED63E}"/>
                  </a:ext>
                </a:extLst>
              </p:cNvPr>
              <p:cNvSpPr/>
              <p:nvPr/>
            </p:nvSpPr>
            <p:spPr>
              <a:xfrm>
                <a:off x="4424418" y="1809408"/>
                <a:ext cx="335667" cy="33566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66" name="直线箭头连接符 65">
                <a:extLst>
                  <a:ext uri="{FF2B5EF4-FFF2-40B4-BE49-F238E27FC236}">
                    <a16:creationId xmlns:a16="http://schemas.microsoft.com/office/drawing/2014/main" id="{9026F55E-0D66-85A1-9DF0-19B38A8901E8}"/>
                  </a:ext>
                </a:extLst>
              </p:cNvPr>
              <p:cNvCxnSpPr>
                <a:cxnSpLocks/>
                <a:stCxn id="65" idx="2"/>
                <a:endCxn id="57" idx="0"/>
              </p:cNvCxnSpPr>
              <p:nvPr/>
            </p:nvCxnSpPr>
            <p:spPr>
              <a:xfrm>
                <a:off x="4592252" y="2145075"/>
                <a:ext cx="0" cy="2038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A88F5872-0AC1-8409-5A8B-5E3AFAB29000}"/>
                  </a:ext>
                </a:extLst>
              </p:cNvPr>
              <p:cNvSpPr/>
              <p:nvPr/>
            </p:nvSpPr>
            <p:spPr>
              <a:xfrm>
                <a:off x="5026300" y="2360545"/>
                <a:ext cx="335666" cy="3356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68" name="直线箭头连接符 67">
                <a:extLst>
                  <a:ext uri="{FF2B5EF4-FFF2-40B4-BE49-F238E27FC236}">
                    <a16:creationId xmlns:a16="http://schemas.microsoft.com/office/drawing/2014/main" id="{FC4815AC-80EA-B399-B069-54DF4ABD7AF0}"/>
                  </a:ext>
                </a:extLst>
              </p:cNvPr>
              <p:cNvCxnSpPr>
                <a:cxnSpLocks/>
                <a:stCxn id="57" idx="6"/>
                <a:endCxn id="67" idx="1"/>
              </p:cNvCxnSpPr>
              <p:nvPr/>
            </p:nvCxnSpPr>
            <p:spPr>
              <a:xfrm flipV="1">
                <a:off x="4771659" y="2528378"/>
                <a:ext cx="254641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135FEE81-984E-204C-2224-776B8D2E96BF}"/>
                  </a:ext>
                </a:extLst>
              </p:cNvPr>
              <p:cNvSpPr/>
              <p:nvPr/>
            </p:nvSpPr>
            <p:spPr>
              <a:xfrm>
                <a:off x="3184957" y="2800061"/>
                <a:ext cx="358815" cy="3588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E34B688C-6407-6B57-4F3C-9ED1362D9B33}"/>
                  </a:ext>
                </a:extLst>
              </p:cNvPr>
              <p:cNvSpPr/>
              <p:nvPr/>
            </p:nvSpPr>
            <p:spPr>
              <a:xfrm>
                <a:off x="3800344" y="2800061"/>
                <a:ext cx="358815" cy="3588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71" name="直线箭头连接符 70">
                <a:extLst>
                  <a:ext uri="{FF2B5EF4-FFF2-40B4-BE49-F238E27FC236}">
                    <a16:creationId xmlns:a16="http://schemas.microsoft.com/office/drawing/2014/main" id="{2A7089B2-474D-9D02-CD73-1CD9BF88F38B}"/>
                  </a:ext>
                </a:extLst>
              </p:cNvPr>
              <p:cNvCxnSpPr>
                <a:stCxn id="69" idx="6"/>
                <a:endCxn id="70" idx="2"/>
              </p:cNvCxnSpPr>
              <p:nvPr/>
            </p:nvCxnSpPr>
            <p:spPr>
              <a:xfrm>
                <a:off x="3543772" y="2979469"/>
                <a:ext cx="25657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6CF5FB5C-CA0C-BE5F-A288-09033FF4E1AE}"/>
                  </a:ext>
                </a:extLst>
              </p:cNvPr>
              <p:cNvSpPr/>
              <p:nvPr/>
            </p:nvSpPr>
            <p:spPr>
              <a:xfrm>
                <a:off x="4415731" y="2800060"/>
                <a:ext cx="358815" cy="3588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73" name="直线箭头连接符 72">
                <a:extLst>
                  <a:ext uri="{FF2B5EF4-FFF2-40B4-BE49-F238E27FC236}">
                    <a16:creationId xmlns:a16="http://schemas.microsoft.com/office/drawing/2014/main" id="{A073F74C-6D45-58D8-7534-9780ECABBFA2}"/>
                  </a:ext>
                </a:extLst>
              </p:cNvPr>
              <p:cNvCxnSpPr>
                <a:cxnSpLocks/>
                <a:stCxn id="70" idx="6"/>
                <a:endCxn id="72" idx="2"/>
              </p:cNvCxnSpPr>
              <p:nvPr/>
            </p:nvCxnSpPr>
            <p:spPr>
              <a:xfrm flipV="1">
                <a:off x="4159159" y="2979468"/>
                <a:ext cx="25657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9283DA6C-9689-5F41-FD5A-DEA5F7E695F9}"/>
                  </a:ext>
                </a:extLst>
              </p:cNvPr>
              <p:cNvSpPr/>
              <p:nvPr/>
            </p:nvSpPr>
            <p:spPr>
              <a:xfrm>
                <a:off x="2553172" y="2811634"/>
                <a:ext cx="335666" cy="3356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75" name="直线箭头连接符 74">
                <a:extLst>
                  <a:ext uri="{FF2B5EF4-FFF2-40B4-BE49-F238E27FC236}">
                    <a16:creationId xmlns:a16="http://schemas.microsoft.com/office/drawing/2014/main" id="{B0620DE2-D6C0-56DF-531F-7B7ED0654E2E}"/>
                  </a:ext>
                </a:extLst>
              </p:cNvPr>
              <p:cNvCxnSpPr>
                <a:cxnSpLocks/>
                <a:stCxn id="77" idx="0"/>
                <a:endCxn id="69" idx="4"/>
              </p:cNvCxnSpPr>
              <p:nvPr/>
            </p:nvCxnSpPr>
            <p:spPr>
              <a:xfrm flipV="1">
                <a:off x="3364364" y="3158876"/>
                <a:ext cx="1" cy="1910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线箭头连接符 75">
                <a:extLst>
                  <a:ext uri="{FF2B5EF4-FFF2-40B4-BE49-F238E27FC236}">
                    <a16:creationId xmlns:a16="http://schemas.microsoft.com/office/drawing/2014/main" id="{270D946C-ABCE-731B-0474-7BCC179AF810}"/>
                  </a:ext>
                </a:extLst>
              </p:cNvPr>
              <p:cNvCxnSpPr>
                <a:cxnSpLocks/>
                <a:stCxn id="74" idx="3"/>
                <a:endCxn id="69" idx="2"/>
              </p:cNvCxnSpPr>
              <p:nvPr/>
            </p:nvCxnSpPr>
            <p:spPr>
              <a:xfrm>
                <a:off x="2888838" y="2979467"/>
                <a:ext cx="296119" cy="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圆角矩形 76">
                <a:extLst>
                  <a:ext uri="{FF2B5EF4-FFF2-40B4-BE49-F238E27FC236}">
                    <a16:creationId xmlns:a16="http://schemas.microsoft.com/office/drawing/2014/main" id="{14923AC4-5886-1A6D-2DA7-36510C9FBCC2}"/>
                  </a:ext>
                </a:extLst>
              </p:cNvPr>
              <p:cNvSpPr/>
              <p:nvPr/>
            </p:nvSpPr>
            <p:spPr>
              <a:xfrm>
                <a:off x="3196530" y="3349924"/>
                <a:ext cx="335667" cy="33566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8" name="圆角矩形 77">
                <a:extLst>
                  <a:ext uri="{FF2B5EF4-FFF2-40B4-BE49-F238E27FC236}">
                    <a16:creationId xmlns:a16="http://schemas.microsoft.com/office/drawing/2014/main" id="{1BC70248-BF8C-1EA3-80AD-C1F35CA92AA0}"/>
                  </a:ext>
                </a:extLst>
              </p:cNvPr>
              <p:cNvSpPr/>
              <p:nvPr/>
            </p:nvSpPr>
            <p:spPr>
              <a:xfrm>
                <a:off x="3811917" y="3349300"/>
                <a:ext cx="335667" cy="33566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79" name="直线箭头连接符 78">
                <a:extLst>
                  <a:ext uri="{FF2B5EF4-FFF2-40B4-BE49-F238E27FC236}">
                    <a16:creationId xmlns:a16="http://schemas.microsoft.com/office/drawing/2014/main" id="{D3D3866A-258F-035D-E97B-10D7171A2BAC}"/>
                  </a:ext>
                </a:extLst>
              </p:cNvPr>
              <p:cNvCxnSpPr>
                <a:cxnSpLocks/>
                <a:stCxn id="78" idx="0"/>
                <a:endCxn id="70" idx="4"/>
              </p:cNvCxnSpPr>
              <p:nvPr/>
            </p:nvCxnSpPr>
            <p:spPr>
              <a:xfrm flipV="1">
                <a:off x="3979751" y="3158876"/>
                <a:ext cx="1" cy="1904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圆角矩形 79">
                <a:extLst>
                  <a:ext uri="{FF2B5EF4-FFF2-40B4-BE49-F238E27FC236}">
                    <a16:creationId xmlns:a16="http://schemas.microsoft.com/office/drawing/2014/main" id="{DFD39230-C7B3-48E2-2630-756906F835D8}"/>
                  </a:ext>
                </a:extLst>
              </p:cNvPr>
              <p:cNvSpPr/>
              <p:nvPr/>
            </p:nvSpPr>
            <p:spPr>
              <a:xfrm>
                <a:off x="4427304" y="3337890"/>
                <a:ext cx="335667" cy="33566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81" name="直线箭头连接符 80">
                <a:extLst>
                  <a:ext uri="{FF2B5EF4-FFF2-40B4-BE49-F238E27FC236}">
                    <a16:creationId xmlns:a16="http://schemas.microsoft.com/office/drawing/2014/main" id="{F03B794A-17AB-4FFE-BC60-7C7B1F615003}"/>
                  </a:ext>
                </a:extLst>
              </p:cNvPr>
              <p:cNvCxnSpPr>
                <a:cxnSpLocks/>
                <a:stCxn id="80" idx="0"/>
                <a:endCxn id="72" idx="4"/>
              </p:cNvCxnSpPr>
              <p:nvPr/>
            </p:nvCxnSpPr>
            <p:spPr>
              <a:xfrm flipV="1">
                <a:off x="4595138" y="3158875"/>
                <a:ext cx="1" cy="1790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AA9F925B-B795-4C0A-07E3-AB226CAFA487}"/>
                  </a:ext>
                </a:extLst>
              </p:cNvPr>
              <p:cNvSpPr/>
              <p:nvPr/>
            </p:nvSpPr>
            <p:spPr>
              <a:xfrm>
                <a:off x="5029187" y="2811634"/>
                <a:ext cx="335666" cy="3356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83" name="直线箭头连接符 82">
                <a:extLst>
                  <a:ext uri="{FF2B5EF4-FFF2-40B4-BE49-F238E27FC236}">
                    <a16:creationId xmlns:a16="http://schemas.microsoft.com/office/drawing/2014/main" id="{944E35E4-E5A1-776E-C2BA-F136603BAEC5}"/>
                  </a:ext>
                </a:extLst>
              </p:cNvPr>
              <p:cNvCxnSpPr>
                <a:cxnSpLocks/>
                <a:stCxn id="72" idx="6"/>
                <a:endCxn id="82" idx="1"/>
              </p:cNvCxnSpPr>
              <p:nvPr/>
            </p:nvCxnSpPr>
            <p:spPr>
              <a:xfrm flipV="1">
                <a:off x="4774546" y="2979467"/>
                <a:ext cx="254641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02300730-E697-3785-5E89-0848FA887455}"/>
                  </a:ext>
                </a:extLst>
              </p:cNvPr>
              <p:cNvSpPr/>
              <p:nvPr/>
            </p:nvSpPr>
            <p:spPr>
              <a:xfrm>
                <a:off x="2545118" y="2363155"/>
                <a:ext cx="335666" cy="15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52D00825-6C51-8DF1-AF15-D6D09A0FB851}"/>
                  </a:ext>
                </a:extLst>
              </p:cNvPr>
              <p:cNvSpPr/>
              <p:nvPr/>
            </p:nvSpPr>
            <p:spPr>
              <a:xfrm>
                <a:off x="2555155" y="2981964"/>
                <a:ext cx="335666" cy="15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840A75C2-D435-83DF-A4B4-8EA7FA945D10}"/>
                  </a:ext>
                </a:extLst>
              </p:cNvPr>
              <p:cNvSpPr/>
              <p:nvPr/>
            </p:nvSpPr>
            <p:spPr>
              <a:xfrm>
                <a:off x="5026300" y="2353936"/>
                <a:ext cx="335666" cy="15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9E74F532-FC1B-955B-5181-21E5B49D1C56}"/>
                  </a:ext>
                </a:extLst>
              </p:cNvPr>
              <p:cNvSpPr/>
              <p:nvPr/>
            </p:nvSpPr>
            <p:spPr>
              <a:xfrm>
                <a:off x="5026300" y="2991046"/>
                <a:ext cx="335666" cy="156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8" name="文本框 157">
                <a:extLst>
                  <a:ext uri="{FF2B5EF4-FFF2-40B4-BE49-F238E27FC236}">
                    <a16:creationId xmlns:a16="http://schemas.microsoft.com/office/drawing/2014/main" id="{5887FAC1-A860-FE90-A566-E9F4BA4F0E6C}"/>
                  </a:ext>
                </a:extLst>
              </p:cNvPr>
              <p:cNvSpPr txBox="1"/>
              <p:nvPr/>
            </p:nvSpPr>
            <p:spPr>
              <a:xfrm>
                <a:off x="1683690" y="2360545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>
                    <a:latin typeface="Calibri" panose="020F0502020204030204" pitchFamily="34" charset="0"/>
                    <a:cs typeface="Calibri" panose="020F0502020204030204" pitchFamily="34" charset="0"/>
                  </a:rPr>
                  <a:t>Dev0:</a:t>
                </a:r>
                <a:endParaRPr kumimoji="1"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AD50C290-BE43-C81C-2902-41700FCEADDB}"/>
                  </a:ext>
                </a:extLst>
              </p:cNvPr>
              <p:cNvSpPr txBox="1"/>
              <p:nvPr/>
            </p:nvSpPr>
            <p:spPr>
              <a:xfrm>
                <a:off x="1683690" y="2799968"/>
                <a:ext cx="725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>
                    <a:latin typeface="Calibri" panose="020F0502020204030204" pitchFamily="34" charset="0"/>
                    <a:cs typeface="Calibri" panose="020F0502020204030204" pitchFamily="34" charset="0"/>
                  </a:rPr>
                  <a:t>Dev1:</a:t>
                </a:r>
                <a:endParaRPr kumimoji="1"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E3085F23-FA2B-85CE-59DD-EA1B1BF7E9CE}"/>
                </a:ext>
              </a:extLst>
            </p:cNvPr>
            <p:cNvSpPr txBox="1"/>
            <p:nvPr/>
          </p:nvSpPr>
          <p:spPr>
            <a:xfrm>
              <a:off x="3153634" y="1101080"/>
              <a:ext cx="1684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r>
                <a:rPr kumimoji="1" lang="zh-CN" altLang="en-US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Parallelism</a:t>
              </a:r>
            </a:p>
            <a:p>
              <a:pPr algn="ctr"/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(Split</a:t>
              </a:r>
              <a:r>
                <a:rPr kumimoji="1" lang="zh-CN" altLang="en-US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data)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8" name="文本框 197">
            <a:extLst>
              <a:ext uri="{FF2B5EF4-FFF2-40B4-BE49-F238E27FC236}">
                <a16:creationId xmlns:a16="http://schemas.microsoft.com/office/drawing/2014/main" id="{4A40EA59-1C8B-2C91-3B87-2AC0BACF1576}"/>
              </a:ext>
            </a:extLst>
          </p:cNvPr>
          <p:cNvSpPr txBox="1"/>
          <p:nvPr/>
        </p:nvSpPr>
        <p:spPr>
          <a:xfrm>
            <a:off x="9427079" y="3947138"/>
            <a:ext cx="135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</a:p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1" name="组合 210">
            <a:extLst>
              <a:ext uri="{FF2B5EF4-FFF2-40B4-BE49-F238E27FC236}">
                <a16:creationId xmlns:a16="http://schemas.microsoft.com/office/drawing/2014/main" id="{1696821F-B395-5584-9BC8-7EAF1499E7AF}"/>
              </a:ext>
            </a:extLst>
          </p:cNvPr>
          <p:cNvGrpSpPr/>
          <p:nvPr/>
        </p:nvGrpSpPr>
        <p:grpSpPr>
          <a:xfrm>
            <a:off x="7874351" y="1827183"/>
            <a:ext cx="3560192" cy="1642226"/>
            <a:chOff x="7440279" y="1623102"/>
            <a:chExt cx="3560192" cy="1642226"/>
          </a:xfrm>
        </p:grpSpPr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996D2465-621F-E3C9-8B42-6E3CE84FBB42}"/>
                </a:ext>
              </a:extLst>
            </p:cNvPr>
            <p:cNvSpPr/>
            <p:nvPr/>
          </p:nvSpPr>
          <p:spPr>
            <a:xfrm>
              <a:off x="8194730" y="2422224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/>
                <a:t>0</a:t>
              </a:r>
              <a:endParaRPr kumimoji="1" lang="zh-CN" altLang="en-US"/>
            </a:p>
          </p:txBody>
        </p:sp>
        <p:cxnSp>
          <p:nvCxnSpPr>
            <p:cNvPr id="170" name="直线箭头连接符 169">
              <a:extLst>
                <a:ext uri="{FF2B5EF4-FFF2-40B4-BE49-F238E27FC236}">
                  <a16:creationId xmlns:a16="http://schemas.microsoft.com/office/drawing/2014/main" id="{8906B8D2-6C51-563C-692A-0778653A93C7}"/>
                </a:ext>
              </a:extLst>
            </p:cNvPr>
            <p:cNvCxnSpPr>
              <a:cxnSpLocks/>
              <a:stCxn id="168" idx="5"/>
              <a:endCxn id="172" idx="1"/>
            </p:cNvCxnSpPr>
            <p:nvPr/>
          </p:nvCxnSpPr>
          <p:spPr>
            <a:xfrm>
              <a:off x="8500998" y="2728492"/>
              <a:ext cx="237692" cy="220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B0564E72-44DB-D663-BB22-AE910BB1B0F5}"/>
                </a:ext>
              </a:extLst>
            </p:cNvPr>
            <p:cNvSpPr/>
            <p:nvPr/>
          </p:nvSpPr>
          <p:spPr>
            <a:xfrm>
              <a:off x="8686143" y="2895996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/>
                <a:t>0</a:t>
              </a:r>
              <a:endParaRPr kumimoji="1" lang="zh-CN" altLang="en-US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931F4365-8391-ABDF-BFF5-703D45B19D61}"/>
                </a:ext>
              </a:extLst>
            </p:cNvPr>
            <p:cNvSpPr/>
            <p:nvPr/>
          </p:nvSpPr>
          <p:spPr>
            <a:xfrm>
              <a:off x="8680404" y="2422224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/>
                <a:t>1</a:t>
              </a:r>
              <a:endParaRPr kumimoji="1" lang="zh-CN" altLang="en-US"/>
            </a:p>
          </p:txBody>
        </p:sp>
        <p:cxnSp>
          <p:nvCxnSpPr>
            <p:cNvPr id="183" name="直线箭头连接符 182">
              <a:extLst>
                <a:ext uri="{FF2B5EF4-FFF2-40B4-BE49-F238E27FC236}">
                  <a16:creationId xmlns:a16="http://schemas.microsoft.com/office/drawing/2014/main" id="{46E13543-F256-1625-DD27-8BC8E820F2A0}"/>
                </a:ext>
              </a:extLst>
            </p:cNvPr>
            <p:cNvCxnSpPr>
              <a:cxnSpLocks/>
              <a:stCxn id="182" idx="5"/>
              <a:endCxn id="184" idx="1"/>
            </p:cNvCxnSpPr>
            <p:nvPr/>
          </p:nvCxnSpPr>
          <p:spPr>
            <a:xfrm>
              <a:off x="8986672" y="2728492"/>
              <a:ext cx="237692" cy="220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6BBC526F-E049-8F33-3116-304F5F62BAA5}"/>
                </a:ext>
              </a:extLst>
            </p:cNvPr>
            <p:cNvSpPr/>
            <p:nvPr/>
          </p:nvSpPr>
          <p:spPr>
            <a:xfrm>
              <a:off x="9171817" y="2895996"/>
              <a:ext cx="358815" cy="3588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/>
                <a:t>1</a:t>
              </a:r>
              <a:endParaRPr kumimoji="1" lang="zh-CN" altLang="en-US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705709BE-EB71-FB26-F37C-2A1AC864D58F}"/>
                </a:ext>
              </a:extLst>
            </p:cNvPr>
            <p:cNvSpPr/>
            <p:nvPr/>
          </p:nvSpPr>
          <p:spPr>
            <a:xfrm>
              <a:off x="10155982" y="2412112"/>
              <a:ext cx="358815" cy="35881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/>
                <a:t>0</a:t>
              </a:r>
              <a:endParaRPr kumimoji="1" lang="zh-CN" altLang="en-US"/>
            </a:p>
          </p:txBody>
        </p:sp>
        <p:cxnSp>
          <p:nvCxnSpPr>
            <p:cNvPr id="186" name="直线箭头连接符 185">
              <a:extLst>
                <a:ext uri="{FF2B5EF4-FFF2-40B4-BE49-F238E27FC236}">
                  <a16:creationId xmlns:a16="http://schemas.microsoft.com/office/drawing/2014/main" id="{E4D0DEAF-C328-D545-D250-F52113C32D67}"/>
                </a:ext>
              </a:extLst>
            </p:cNvPr>
            <p:cNvCxnSpPr>
              <a:cxnSpLocks/>
              <a:stCxn id="187" idx="7"/>
              <a:endCxn id="185" idx="3"/>
            </p:cNvCxnSpPr>
            <p:nvPr/>
          </p:nvCxnSpPr>
          <p:spPr>
            <a:xfrm flipV="1">
              <a:off x="9976576" y="2718380"/>
              <a:ext cx="231953" cy="2301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979BB57C-B950-8F59-5E1D-C0D9F40E7386}"/>
                </a:ext>
              </a:extLst>
            </p:cNvPr>
            <p:cNvSpPr/>
            <p:nvPr/>
          </p:nvSpPr>
          <p:spPr>
            <a:xfrm>
              <a:off x="9670308" y="2895996"/>
              <a:ext cx="358815" cy="35881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/>
                <a:t>0</a:t>
              </a:r>
              <a:endParaRPr kumimoji="1" lang="zh-CN" altLang="en-US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4E6CB4BE-92EB-F898-22D6-9507D5390B9E}"/>
                </a:ext>
              </a:extLst>
            </p:cNvPr>
            <p:cNvSpPr/>
            <p:nvPr/>
          </p:nvSpPr>
          <p:spPr>
            <a:xfrm>
              <a:off x="10641656" y="2412112"/>
              <a:ext cx="358815" cy="35881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/>
                <a:t>1</a:t>
              </a:r>
              <a:endParaRPr kumimoji="1" lang="zh-CN" altLang="en-US"/>
            </a:p>
          </p:txBody>
        </p:sp>
        <p:cxnSp>
          <p:nvCxnSpPr>
            <p:cNvPr id="189" name="直线箭头连接符 188">
              <a:extLst>
                <a:ext uri="{FF2B5EF4-FFF2-40B4-BE49-F238E27FC236}">
                  <a16:creationId xmlns:a16="http://schemas.microsoft.com/office/drawing/2014/main" id="{707B8902-EB4E-2CD6-6DB7-7FFF21E33E2D}"/>
                </a:ext>
              </a:extLst>
            </p:cNvPr>
            <p:cNvCxnSpPr>
              <a:cxnSpLocks/>
              <a:stCxn id="190" idx="7"/>
              <a:endCxn id="188" idx="3"/>
            </p:cNvCxnSpPr>
            <p:nvPr/>
          </p:nvCxnSpPr>
          <p:spPr>
            <a:xfrm flipV="1">
              <a:off x="10462250" y="2718380"/>
              <a:ext cx="231953" cy="2301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BBCF2511-FF33-C628-2061-8713D2CFA7EA}"/>
                </a:ext>
              </a:extLst>
            </p:cNvPr>
            <p:cNvSpPr/>
            <p:nvPr/>
          </p:nvSpPr>
          <p:spPr>
            <a:xfrm>
              <a:off x="10155982" y="2895996"/>
              <a:ext cx="358815" cy="35881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/>
                <a:t>1</a:t>
              </a:r>
              <a:endParaRPr kumimoji="1" lang="zh-CN" altLang="en-US"/>
            </a:p>
          </p:txBody>
        </p:sp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74DA514A-DE3A-7414-DC4C-526A2CB7EC12}"/>
                </a:ext>
              </a:extLst>
            </p:cNvPr>
            <p:cNvSpPr txBox="1"/>
            <p:nvPr/>
          </p:nvSpPr>
          <p:spPr>
            <a:xfrm>
              <a:off x="7440279" y="2456573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Dev0: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文本框 201">
              <a:extLst>
                <a:ext uri="{FF2B5EF4-FFF2-40B4-BE49-F238E27FC236}">
                  <a16:creationId xmlns:a16="http://schemas.microsoft.com/office/drawing/2014/main" id="{16BB2B24-DF93-8D05-4D07-2F5C81074079}"/>
                </a:ext>
              </a:extLst>
            </p:cNvPr>
            <p:cNvSpPr txBox="1"/>
            <p:nvPr/>
          </p:nvSpPr>
          <p:spPr>
            <a:xfrm>
              <a:off x="7440279" y="2895996"/>
              <a:ext cx="725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Dev1: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" name="文本框 203">
              <a:extLst>
                <a:ext uri="{FF2B5EF4-FFF2-40B4-BE49-F238E27FC236}">
                  <a16:creationId xmlns:a16="http://schemas.microsoft.com/office/drawing/2014/main" id="{14659986-9956-0F2D-A88F-D462C176DD08}"/>
                </a:ext>
              </a:extLst>
            </p:cNvPr>
            <p:cNvSpPr txBox="1"/>
            <p:nvPr/>
          </p:nvSpPr>
          <p:spPr>
            <a:xfrm>
              <a:off x="8538954" y="1623102"/>
              <a:ext cx="20008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Pipeline</a:t>
              </a:r>
              <a:r>
                <a:rPr kumimoji="1" lang="zh-CN" altLang="en-US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Parallelism</a:t>
              </a:r>
            </a:p>
            <a:p>
              <a:pPr algn="ctr"/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(Split</a:t>
              </a:r>
              <a:r>
                <a:rPr kumimoji="1" lang="zh-CN" altLang="en-US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>
                  <a:latin typeface="Calibri" panose="020F0502020204030204" pitchFamily="34" charset="0"/>
                  <a:cs typeface="Calibri" panose="020F0502020204030204" pitchFamily="34" charset="0"/>
                </a:rPr>
                <a:t>model)</a:t>
              </a:r>
              <a:endParaRPr kumimoji="1"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7" name="直线连接符 206">
            <a:extLst>
              <a:ext uri="{FF2B5EF4-FFF2-40B4-BE49-F238E27FC236}">
                <a16:creationId xmlns:a16="http://schemas.microsoft.com/office/drawing/2014/main" id="{49317CE2-4D4B-B575-6C35-9FCEEDC22979}"/>
              </a:ext>
            </a:extLst>
          </p:cNvPr>
          <p:cNvCxnSpPr/>
          <p:nvPr/>
        </p:nvCxnSpPr>
        <p:spPr>
          <a:xfrm>
            <a:off x="4030653" y="3757273"/>
            <a:ext cx="0" cy="196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线连接符 207">
            <a:extLst>
              <a:ext uri="{FF2B5EF4-FFF2-40B4-BE49-F238E27FC236}">
                <a16:creationId xmlns:a16="http://schemas.microsoft.com/office/drawing/2014/main" id="{E3B68A18-3CA1-29F4-0B85-C9E99DC15CCA}"/>
              </a:ext>
            </a:extLst>
          </p:cNvPr>
          <p:cNvCxnSpPr/>
          <p:nvPr/>
        </p:nvCxnSpPr>
        <p:spPr>
          <a:xfrm>
            <a:off x="1087793" y="3775598"/>
            <a:ext cx="0" cy="196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线连接符 211">
            <a:extLst>
              <a:ext uri="{FF2B5EF4-FFF2-40B4-BE49-F238E27FC236}">
                <a16:creationId xmlns:a16="http://schemas.microsoft.com/office/drawing/2014/main" id="{60F1C039-CA96-8C5C-6C0C-8683A73287EB}"/>
              </a:ext>
            </a:extLst>
          </p:cNvPr>
          <p:cNvCxnSpPr/>
          <p:nvPr/>
        </p:nvCxnSpPr>
        <p:spPr>
          <a:xfrm>
            <a:off x="6777969" y="3757965"/>
            <a:ext cx="0" cy="196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线连接符 212">
            <a:extLst>
              <a:ext uri="{FF2B5EF4-FFF2-40B4-BE49-F238E27FC236}">
                <a16:creationId xmlns:a16="http://schemas.microsoft.com/office/drawing/2014/main" id="{7DF2CC75-545A-6B83-FD75-80AE85135EF7}"/>
              </a:ext>
            </a:extLst>
          </p:cNvPr>
          <p:cNvCxnSpPr/>
          <p:nvPr/>
        </p:nvCxnSpPr>
        <p:spPr>
          <a:xfrm>
            <a:off x="10076923" y="3721484"/>
            <a:ext cx="0" cy="196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文本框 215">
            <a:extLst>
              <a:ext uri="{FF2B5EF4-FFF2-40B4-BE49-F238E27FC236}">
                <a16:creationId xmlns:a16="http://schemas.microsoft.com/office/drawing/2014/main" id="{4927A5CF-390C-22C1-0840-529C24B04362}"/>
              </a:ext>
            </a:extLst>
          </p:cNvPr>
          <p:cNvSpPr txBox="1"/>
          <p:nvPr/>
        </p:nvSpPr>
        <p:spPr>
          <a:xfrm>
            <a:off x="393446" y="3102678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</a:p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2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标注 13">
            <a:extLst>
              <a:ext uri="{FF2B5EF4-FFF2-40B4-BE49-F238E27FC236}">
                <a16:creationId xmlns:a16="http://schemas.microsoft.com/office/drawing/2014/main" id="{9AC33EC1-4372-6508-E32B-71FA6EA5A807}"/>
              </a:ext>
            </a:extLst>
          </p:cNvPr>
          <p:cNvSpPr/>
          <p:nvPr/>
        </p:nvSpPr>
        <p:spPr>
          <a:xfrm rot="5400000">
            <a:off x="8612842" y="890164"/>
            <a:ext cx="1005625" cy="4072037"/>
          </a:xfrm>
          <a:prstGeom prst="wedgeRectCallout">
            <a:avLst>
              <a:gd name="adj1" fmla="val -19081"/>
              <a:gd name="adj2" fmla="val 528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9B9BBC-729B-B4D7-82E2-7E05275C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35DC16F-D3C9-9509-0ABC-5891AC5A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Path</a:t>
            </a:r>
            <a:r>
              <a:rPr kumimoji="1" lang="zh-CN" altLang="en-US"/>
              <a:t> </a:t>
            </a:r>
            <a:r>
              <a:rPr kumimoji="1" lang="en-US" altLang="zh-CN"/>
              <a:t>on</a:t>
            </a:r>
            <a:r>
              <a:rPr kumimoji="1" lang="zh-CN" altLang="en-US"/>
              <a:t> </a:t>
            </a:r>
            <a:r>
              <a:rPr kumimoji="1" lang="en-US" altLang="zh-CN"/>
              <a:t>Automatic</a:t>
            </a:r>
            <a:r>
              <a:rPr kumimoji="1" lang="zh-CN" altLang="en-US"/>
              <a:t> </a:t>
            </a:r>
            <a:r>
              <a:rPr kumimoji="1" lang="en-US" altLang="zh-CN"/>
              <a:t>Distributed</a:t>
            </a:r>
            <a:r>
              <a:rPr kumimoji="1" lang="zh-CN" altLang="en-US"/>
              <a:t> </a:t>
            </a:r>
            <a:r>
              <a:rPr kumimoji="1" lang="en-US" altLang="zh-CN"/>
              <a:t>Execution</a:t>
            </a:r>
            <a:endParaRPr kumimoji="1" lang="zh-CN" altLang="en-US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5B6A0D69-6A74-B812-66EC-20635326F3C3}"/>
              </a:ext>
            </a:extLst>
          </p:cNvPr>
          <p:cNvCxnSpPr>
            <a:cxnSpLocks/>
          </p:cNvCxnSpPr>
          <p:nvPr/>
        </p:nvCxnSpPr>
        <p:spPr>
          <a:xfrm>
            <a:off x="444435" y="3833492"/>
            <a:ext cx="112882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F37C9398-C8F9-A1F0-F1E4-A2549FC38891}"/>
              </a:ext>
            </a:extLst>
          </p:cNvPr>
          <p:cNvSpPr txBox="1"/>
          <p:nvPr/>
        </p:nvSpPr>
        <p:spPr>
          <a:xfrm>
            <a:off x="854597" y="49865"/>
            <a:ext cx="916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Single</a:t>
            </a:r>
            <a:r>
              <a:rPr kumimoji="1" lang="zh-CN" altLang="en-US"/>
              <a:t> </a:t>
            </a:r>
            <a:r>
              <a:rPr kumimoji="1" lang="en-US" altLang="zh-CN"/>
              <a:t>Model</a:t>
            </a:r>
            <a:r>
              <a:rPr kumimoji="1" lang="zh-CN" altLang="en-US"/>
              <a:t> </a:t>
            </a:r>
            <a:r>
              <a:rPr kumimoji="1" lang="en-US" altLang="zh-CN"/>
              <a:t>-&gt;</a:t>
            </a:r>
            <a:r>
              <a:rPr kumimoji="1" lang="zh-CN" altLang="en-US"/>
              <a:t> </a:t>
            </a:r>
            <a:r>
              <a:rPr kumimoji="1" lang="en-US" altLang="zh-CN"/>
              <a:t>Data</a:t>
            </a:r>
            <a:r>
              <a:rPr kumimoji="1" lang="zh-CN" altLang="en-US"/>
              <a:t> </a:t>
            </a:r>
            <a:r>
              <a:rPr kumimoji="1" lang="en-US" altLang="zh-CN"/>
              <a:t>Parallel</a:t>
            </a:r>
            <a:r>
              <a:rPr kumimoji="1" lang="zh-CN" altLang="en-US"/>
              <a:t> </a:t>
            </a:r>
            <a:r>
              <a:rPr kumimoji="1" lang="en-US" altLang="zh-CN"/>
              <a:t>-&gt;</a:t>
            </a:r>
            <a:r>
              <a:rPr kumimoji="1" lang="zh-CN" altLang="en-US"/>
              <a:t> </a:t>
            </a:r>
            <a:r>
              <a:rPr kumimoji="1" lang="en-US" altLang="zh-CN"/>
              <a:t>Tensor</a:t>
            </a:r>
            <a:r>
              <a:rPr kumimoji="1" lang="zh-CN" altLang="en-US"/>
              <a:t> </a:t>
            </a:r>
            <a:r>
              <a:rPr kumimoji="1" lang="en-US" altLang="zh-CN"/>
              <a:t>Parallel</a:t>
            </a:r>
            <a:r>
              <a:rPr kumimoji="1" lang="zh-CN" altLang="en-US"/>
              <a:t> </a:t>
            </a:r>
            <a:r>
              <a:rPr kumimoji="1" lang="en-US" altLang="zh-CN"/>
              <a:t>-&gt;</a:t>
            </a:r>
            <a:r>
              <a:rPr kumimoji="1" lang="zh-CN" altLang="en-US"/>
              <a:t> </a:t>
            </a:r>
            <a:r>
              <a:rPr kumimoji="1" lang="en-US" altLang="zh-CN"/>
              <a:t>Pipeline</a:t>
            </a:r>
            <a:r>
              <a:rPr kumimoji="1" lang="zh-CN" altLang="en-US"/>
              <a:t> </a:t>
            </a:r>
            <a:r>
              <a:rPr kumimoji="1" lang="en-US" altLang="zh-CN"/>
              <a:t>Parallel</a:t>
            </a:r>
            <a:r>
              <a:rPr kumimoji="1" lang="zh-CN" altLang="en-US"/>
              <a:t> </a:t>
            </a:r>
            <a:r>
              <a:rPr kumimoji="1" lang="en-US" altLang="zh-CN"/>
              <a:t>-&gt;</a:t>
            </a:r>
            <a:r>
              <a:rPr kumimoji="1" lang="zh-CN" altLang="en-US"/>
              <a:t> </a:t>
            </a:r>
            <a:r>
              <a:rPr kumimoji="1" lang="en-US" altLang="zh-CN"/>
              <a:t>Megatron</a:t>
            </a:r>
            <a:r>
              <a:rPr kumimoji="1" lang="zh-CN" altLang="en-US"/>
              <a:t> </a:t>
            </a:r>
            <a:r>
              <a:rPr kumimoji="1" lang="en-US" altLang="zh-CN"/>
              <a:t>-&gt;</a:t>
            </a:r>
            <a:r>
              <a:rPr kumimoji="1" lang="zh-CN" altLang="en-US"/>
              <a:t> </a:t>
            </a:r>
            <a:r>
              <a:rPr kumimoji="1" lang="en-US" altLang="zh-CN" err="1"/>
              <a:t>Alpa</a:t>
            </a:r>
            <a:r>
              <a:rPr kumimoji="1" lang="en-US" altLang="zh-CN"/>
              <a:t>,</a:t>
            </a:r>
            <a:r>
              <a:rPr kumimoji="1" lang="zh-CN" altLang="en-US"/>
              <a:t> </a:t>
            </a:r>
            <a:r>
              <a:rPr kumimoji="1" lang="en-US" altLang="zh-CN"/>
              <a:t>Piper</a:t>
            </a:r>
            <a:endParaRPr kumimoji="1" lang="zh-CN" altLang="en-US"/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B9EEF514-9F5A-0300-13F3-07DFB77B638C}"/>
              </a:ext>
            </a:extLst>
          </p:cNvPr>
          <p:cNvSpPr txBox="1"/>
          <p:nvPr/>
        </p:nvSpPr>
        <p:spPr>
          <a:xfrm>
            <a:off x="2968520" y="5175615"/>
            <a:ext cx="2845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Pipeline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  <a:p>
            <a:pPr algn="ctr"/>
            <a:r>
              <a:rPr kumimoji="1" lang="en-US" altLang="zh-CN" i="1">
                <a:latin typeface="Calibri" panose="020F0502020204030204" pitchFamily="34" charset="0"/>
                <a:cs typeface="Calibri" panose="020F0502020204030204" pitchFamily="34" charset="0"/>
              </a:rPr>
              <a:t>GPipe,</a:t>
            </a:r>
            <a:r>
              <a:rPr kumimoji="1" lang="zh-CN" alt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>
                <a:latin typeface="Calibri" panose="020F0502020204030204" pitchFamily="34" charset="0"/>
                <a:cs typeface="Calibri" panose="020F0502020204030204" pitchFamily="34" charset="0"/>
              </a:rPr>
              <a:t>Dapple,</a:t>
            </a:r>
            <a:r>
              <a:rPr kumimoji="1" lang="zh-CN" alt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>
                <a:latin typeface="Calibri" panose="020F0502020204030204" pitchFamily="34" charset="0"/>
                <a:cs typeface="Calibri" panose="020F0502020204030204" pitchFamily="34" charset="0"/>
              </a:rPr>
              <a:t>Chimera,</a:t>
            </a:r>
            <a:r>
              <a:rPr kumimoji="1" lang="zh-CN" alt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kumimoji="1" lang="zh-CN" alt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7" name="直线连接符 206">
            <a:extLst>
              <a:ext uri="{FF2B5EF4-FFF2-40B4-BE49-F238E27FC236}">
                <a16:creationId xmlns:a16="http://schemas.microsoft.com/office/drawing/2014/main" id="{49317CE2-4D4B-B575-6C35-9FCEEDC22979}"/>
              </a:ext>
            </a:extLst>
          </p:cNvPr>
          <p:cNvCxnSpPr/>
          <p:nvPr/>
        </p:nvCxnSpPr>
        <p:spPr>
          <a:xfrm>
            <a:off x="2534444" y="3733810"/>
            <a:ext cx="0" cy="196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线连接符 207">
            <a:extLst>
              <a:ext uri="{FF2B5EF4-FFF2-40B4-BE49-F238E27FC236}">
                <a16:creationId xmlns:a16="http://schemas.microsoft.com/office/drawing/2014/main" id="{E3B68A18-3CA1-29F4-0B85-C9E99DC15CCA}"/>
              </a:ext>
            </a:extLst>
          </p:cNvPr>
          <p:cNvCxnSpPr/>
          <p:nvPr/>
        </p:nvCxnSpPr>
        <p:spPr>
          <a:xfrm>
            <a:off x="1087793" y="3775598"/>
            <a:ext cx="0" cy="196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线连接符 211">
            <a:extLst>
              <a:ext uri="{FF2B5EF4-FFF2-40B4-BE49-F238E27FC236}">
                <a16:creationId xmlns:a16="http://schemas.microsoft.com/office/drawing/2014/main" id="{60F1C039-CA96-8C5C-6C0C-8683A73287EB}"/>
              </a:ext>
            </a:extLst>
          </p:cNvPr>
          <p:cNvCxnSpPr/>
          <p:nvPr/>
        </p:nvCxnSpPr>
        <p:spPr>
          <a:xfrm>
            <a:off x="4250710" y="3733810"/>
            <a:ext cx="0" cy="196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线连接符 212">
            <a:extLst>
              <a:ext uri="{FF2B5EF4-FFF2-40B4-BE49-F238E27FC236}">
                <a16:creationId xmlns:a16="http://schemas.microsoft.com/office/drawing/2014/main" id="{7DF2CC75-545A-6B83-FD75-80AE85135EF7}"/>
              </a:ext>
            </a:extLst>
          </p:cNvPr>
          <p:cNvCxnSpPr>
            <a:cxnSpLocks/>
          </p:cNvCxnSpPr>
          <p:nvPr/>
        </p:nvCxnSpPr>
        <p:spPr>
          <a:xfrm>
            <a:off x="7911900" y="3733810"/>
            <a:ext cx="0" cy="196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921011-EA13-C26D-F5DA-1504C37E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34" y="4020849"/>
            <a:ext cx="2954446" cy="9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ADC000F-0026-0681-6810-A4BE9DA9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91" y="2387070"/>
            <a:ext cx="2276785" cy="14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A07BA57-8CA9-D8EF-D25C-56513406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12" y="3924573"/>
            <a:ext cx="2456251" cy="13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FBFD0F2-D430-7E2B-8E5E-D4D1C37F6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32" y="2097976"/>
            <a:ext cx="2471964" cy="17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ABF2D595-9516-183D-3948-B0DC4641BB6A}"/>
              </a:ext>
            </a:extLst>
          </p:cNvPr>
          <p:cNvCxnSpPr/>
          <p:nvPr/>
        </p:nvCxnSpPr>
        <p:spPr>
          <a:xfrm>
            <a:off x="6088540" y="3733810"/>
            <a:ext cx="0" cy="196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0">
            <a:extLst>
              <a:ext uri="{FF2B5EF4-FFF2-40B4-BE49-F238E27FC236}">
                <a16:creationId xmlns:a16="http://schemas.microsoft.com/office/drawing/2014/main" id="{16684541-52EF-53CE-3CFE-BF8059CCD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30" y="3891387"/>
            <a:ext cx="3299163" cy="18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15A4801-E983-F671-87DD-05137BB83FD5}"/>
              </a:ext>
            </a:extLst>
          </p:cNvPr>
          <p:cNvSpPr txBox="1"/>
          <p:nvPr/>
        </p:nvSpPr>
        <p:spPr>
          <a:xfrm>
            <a:off x="1181153" y="1777039"/>
            <a:ext cx="2747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Tensor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(Data)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  <a:p>
            <a:pPr algn="ctr"/>
            <a:r>
              <a:rPr kumimoji="1" lang="en-US" altLang="zh-CN" i="1" err="1">
                <a:latin typeface="Calibri" panose="020F0502020204030204" pitchFamily="34" charset="0"/>
                <a:cs typeface="Calibri" panose="020F0502020204030204" pitchFamily="34" charset="0"/>
              </a:rPr>
              <a:t>FlexFlow</a:t>
            </a:r>
            <a:r>
              <a:rPr kumimoji="1" lang="en-US" altLang="zh-CN" i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1" lang="zh-CN" alt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>
                <a:latin typeface="Calibri" panose="020F0502020204030204" pitchFamily="34" charset="0"/>
                <a:cs typeface="Calibri" panose="020F0502020204030204" pitchFamily="34" charset="0"/>
              </a:rPr>
              <a:t>Tofu,</a:t>
            </a:r>
            <a:r>
              <a:rPr kumimoji="1" lang="zh-CN" alt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>
                <a:latin typeface="Calibri" panose="020F0502020204030204" pitchFamily="34" charset="0"/>
                <a:cs typeface="Calibri" panose="020F0502020204030204" pitchFamily="34" charset="0"/>
              </a:rPr>
              <a:t>GSPMD,</a:t>
            </a:r>
            <a:r>
              <a:rPr kumimoji="1" lang="zh-CN" alt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kumimoji="1" lang="zh-CN" alt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60E0AA-D3BF-BB35-F5FC-E80EEFD7F56D}"/>
              </a:ext>
            </a:extLst>
          </p:cNvPr>
          <p:cNvSpPr txBox="1"/>
          <p:nvPr/>
        </p:nvSpPr>
        <p:spPr>
          <a:xfrm>
            <a:off x="4133433" y="1321924"/>
            <a:ext cx="4298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Tensor-Pipeline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  <a:p>
            <a:pPr algn="ctr"/>
            <a:r>
              <a:rPr kumimoji="1" lang="en-US" altLang="zh-C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Partition,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Hierarchical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Combination</a:t>
            </a:r>
          </a:p>
          <a:p>
            <a:pPr algn="ctr"/>
            <a:r>
              <a:rPr kumimoji="1" lang="en-US" altLang="zh-CN" i="1">
                <a:latin typeface="Calibri" panose="020F0502020204030204" pitchFamily="34" charset="0"/>
                <a:cs typeface="Calibri" panose="020F0502020204030204" pitchFamily="34" charset="0"/>
              </a:rPr>
              <a:t>Megatron</a:t>
            </a:r>
            <a:endParaRPr kumimoji="1" lang="zh-CN" alt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91AE7B4-9336-C59E-7B6F-5F4F8FD37878}"/>
              </a:ext>
            </a:extLst>
          </p:cNvPr>
          <p:cNvSpPr txBox="1"/>
          <p:nvPr/>
        </p:nvSpPr>
        <p:spPr>
          <a:xfrm>
            <a:off x="7066522" y="2516253"/>
            <a:ext cx="408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maps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device#</a:t>
            </a:r>
          </a:p>
          <a:p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layer#</a:t>
            </a:r>
          </a:p>
          <a:p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Inner-stage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uses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tensor/data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parallelisms</a:t>
            </a:r>
            <a:endParaRPr kumimoji="1" lang="zh-CN" altLang="en-US" sz="1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405171-A1BA-8DE0-A607-5B27D1FF94D4}"/>
              </a:ext>
            </a:extLst>
          </p:cNvPr>
          <p:cNvSpPr txBox="1"/>
          <p:nvPr/>
        </p:nvSpPr>
        <p:spPr>
          <a:xfrm>
            <a:off x="5659709" y="5713932"/>
            <a:ext cx="4806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Tensor-Pipeline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  <a:p>
            <a:pPr algn="ctr"/>
            <a:r>
              <a:rPr kumimoji="1" lang="en-US" altLang="zh-C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Non-Uniform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Partition,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Hierarchical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Combination</a:t>
            </a:r>
          </a:p>
          <a:p>
            <a:pPr algn="ctr"/>
            <a:r>
              <a:rPr kumimoji="1" lang="en-US" altLang="zh-CN" i="1">
                <a:latin typeface="Calibri" panose="020F0502020204030204" pitchFamily="34" charset="0"/>
                <a:cs typeface="Calibri" panose="020F0502020204030204" pitchFamily="34" charset="0"/>
              </a:rPr>
              <a:t>Piper,</a:t>
            </a:r>
            <a:r>
              <a:rPr kumimoji="1" lang="zh-CN" altLang="en-US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 err="1">
                <a:latin typeface="Calibri" panose="020F0502020204030204" pitchFamily="34" charset="0"/>
                <a:cs typeface="Calibri" panose="020F0502020204030204" pitchFamily="34" charset="0"/>
              </a:rPr>
              <a:t>Alpa</a:t>
            </a:r>
            <a:endParaRPr kumimoji="1" lang="zh-CN" alt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015915-7879-36EB-CFE7-05BBC514DB95}"/>
              </a:ext>
            </a:extLst>
          </p:cNvPr>
          <p:cNvSpPr txBox="1"/>
          <p:nvPr/>
        </p:nvSpPr>
        <p:spPr>
          <a:xfrm>
            <a:off x="9209506" y="4300508"/>
            <a:ext cx="298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maps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device#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en-US" altLang="zh-CN" sz="16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layer#</a:t>
            </a:r>
          </a:p>
          <a:p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Inner-stage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uses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tensor/data</a:t>
            </a:r>
            <a:r>
              <a:rPr kumimoji="1" lang="zh-CN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parallelisms</a:t>
            </a:r>
            <a:endParaRPr kumimoji="1" lang="zh-CN" altLang="en-US" sz="16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矩形标注 16">
            <a:extLst>
              <a:ext uri="{FF2B5EF4-FFF2-40B4-BE49-F238E27FC236}">
                <a16:creationId xmlns:a16="http://schemas.microsoft.com/office/drawing/2014/main" id="{6AED24FC-495A-57D6-215B-434542717DC0}"/>
              </a:ext>
            </a:extLst>
          </p:cNvPr>
          <p:cNvSpPr/>
          <p:nvPr/>
        </p:nvSpPr>
        <p:spPr>
          <a:xfrm rot="5400000">
            <a:off x="10108352" y="3357701"/>
            <a:ext cx="1077218" cy="2982493"/>
          </a:xfrm>
          <a:prstGeom prst="wedgeRectCallout">
            <a:avLst>
              <a:gd name="adj1" fmla="val -17417"/>
              <a:gd name="adj2" fmla="val 555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E458502-9168-A906-F802-79CF901DBD72}"/>
              </a:ext>
            </a:extLst>
          </p:cNvPr>
          <p:cNvSpPr txBox="1"/>
          <p:nvPr/>
        </p:nvSpPr>
        <p:spPr>
          <a:xfrm>
            <a:off x="739384" y="4919635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27392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0AD1F7-920A-4083-92AC-9CDD37F6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/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lang="zh-CN" altLang="en-US" sz="2400"/>
              <a:t> </a:t>
            </a:r>
            <a:r>
              <a:rPr lang="en-US" altLang="zh-CN" sz="2400"/>
              <a:t>Search</a:t>
            </a:r>
            <a:r>
              <a:rPr lang="zh-CN" altLang="en-US" sz="2400"/>
              <a:t> </a:t>
            </a:r>
            <a:r>
              <a:rPr lang="en-US" altLang="zh-CN" sz="2400"/>
              <a:t>Space</a:t>
            </a:r>
          </a:p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Hierarchical Optimization Pass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Intra-Op Parallelism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Inter-Op</a:t>
            </a:r>
            <a:r>
              <a:rPr lang="zh-CN" altLang="en-US" sz="20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Parallelism</a:t>
            </a:r>
          </a:p>
          <a:p>
            <a:pPr lvl="1"/>
            <a:r>
              <a:rPr lang="en-US" altLang="zh-CN" sz="2000">
                <a:solidFill>
                  <a:schemeClr val="bg1">
                    <a:lumMod val="65000"/>
                  </a:schemeClr>
                </a:solidFill>
              </a:rPr>
              <a:t> Runtime Orchestration</a:t>
            </a:r>
          </a:p>
          <a:p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Evaluation</a:t>
            </a:r>
            <a:endParaRPr lang="en-US" altLang="zh-CN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976046-BCF3-4E43-85EC-0A706179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AE1DD55-A360-477C-8653-631BFE25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Outlines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3D46872-16BA-439B-AC58-0BE99F5B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Abstraction</a:t>
            </a:r>
            <a:r>
              <a:rPr lang="zh-CN" altLang="en-US"/>
              <a:t> </a:t>
            </a:r>
            <a:r>
              <a:rPr lang="en-US" altLang="zh-CN"/>
              <a:t>and</a:t>
            </a:r>
            <a:r>
              <a:rPr lang="zh-CN" altLang="en-US"/>
              <a:t> </a:t>
            </a:r>
            <a:r>
              <a:rPr lang="en-US" altLang="zh-CN"/>
              <a:t>Search</a:t>
            </a:r>
            <a:r>
              <a:rPr lang="zh-CN" altLang="en-US"/>
              <a:t> </a:t>
            </a:r>
            <a:r>
              <a:rPr lang="en-US" altLang="zh-CN"/>
              <a:t>Space</a:t>
            </a:r>
            <a:endParaRPr lang="zh-CN" altLang="en-US"/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81784C49-AE46-BC48-C936-1A38ABC4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7994"/>
            <a:ext cx="2743200" cy="365125"/>
          </a:xfrm>
        </p:spPr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A03A33-B6C1-1A9F-9DC0-620477683E99}"/>
              </a:ext>
            </a:extLst>
          </p:cNvPr>
          <p:cNvSpPr txBox="1"/>
          <p:nvPr/>
        </p:nvSpPr>
        <p:spPr>
          <a:xfrm>
            <a:off x="626083" y="1843837"/>
            <a:ext cx="722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Abstraction: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Intra-op</a:t>
            </a:r>
            <a:r>
              <a:rPr kumimoji="1" lang="zh-CN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1" lang="zh-CN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Inter-op</a:t>
            </a:r>
            <a:r>
              <a:rPr kumimoji="1" lang="zh-CN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78E6106-AD9C-8DE5-1D6A-C2B772BE8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07" y="2484918"/>
            <a:ext cx="11355388" cy="17162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753BB87-6A66-1765-D7CE-F047344710D9}"/>
              </a:ext>
            </a:extLst>
          </p:cNvPr>
          <p:cNvSpPr txBox="1"/>
          <p:nvPr/>
        </p:nvSpPr>
        <p:spPr>
          <a:xfrm>
            <a:off x="1032845" y="4249619"/>
            <a:ext cx="4501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Intra-op</a:t>
            </a:r>
            <a:r>
              <a:rPr kumimoji="1" lang="zh-CN" altLang="en-US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Partition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tensor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dimensions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1F10D8-FF05-195F-0AE2-6A5ABC640459}"/>
              </a:ext>
            </a:extLst>
          </p:cNvPr>
          <p:cNvSpPr txBox="1"/>
          <p:nvPr/>
        </p:nvSpPr>
        <p:spPr>
          <a:xfrm>
            <a:off x="6422143" y="4249619"/>
            <a:ext cx="5601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Inter-op</a:t>
            </a:r>
            <a:r>
              <a:rPr kumimoji="1" lang="zh-CN" altLang="en-US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  <a:p>
            <a:pPr algn="ctr"/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Assign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stages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8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52BF5C34-BC4E-D24F-D60B-7C8EC918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1" y="1656490"/>
            <a:ext cx="4612417" cy="26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33D46872-16BA-439B-AC58-0BE99F5B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Abstraction</a:t>
            </a:r>
            <a:r>
              <a:rPr lang="zh-CN" altLang="en-US"/>
              <a:t> </a:t>
            </a:r>
            <a:r>
              <a:rPr lang="en-US" altLang="zh-CN"/>
              <a:t>and</a:t>
            </a:r>
            <a:r>
              <a:rPr lang="zh-CN" altLang="en-US"/>
              <a:t> </a:t>
            </a:r>
            <a:r>
              <a:rPr lang="en-US" altLang="zh-CN"/>
              <a:t>Search</a:t>
            </a:r>
            <a:r>
              <a:rPr lang="zh-CN" altLang="en-US"/>
              <a:t> </a:t>
            </a:r>
            <a:r>
              <a:rPr lang="en-US" altLang="zh-CN"/>
              <a:t>Space</a:t>
            </a:r>
            <a:endParaRPr lang="zh-CN" altLang="en-US"/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81784C49-AE46-BC48-C936-1A38ABC4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7994"/>
            <a:ext cx="2743200" cy="365125"/>
          </a:xfrm>
        </p:spPr>
        <p:txBody>
          <a:bodyPr/>
          <a:lstStyle/>
          <a:p>
            <a:fld id="{5348BB15-C437-41EE-A761-89E496B0811C}" type="datetime1">
              <a:rPr lang="en-US" altLang="zh-CN" smtClean="0"/>
              <a:t>5/11/2022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AC054E7-630B-8551-1ACA-E1AB42F2A5A4}"/>
              </a:ext>
            </a:extLst>
          </p:cNvPr>
          <p:cNvSpPr txBox="1"/>
          <p:nvPr/>
        </p:nvSpPr>
        <p:spPr>
          <a:xfrm>
            <a:off x="1219200" y="1287158"/>
            <a:ext cx="9694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Space: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Hierarchical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Combination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Inter-op</a:t>
            </a:r>
            <a:r>
              <a:rPr kumimoji="1" lang="zh-CN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Intra-op</a:t>
            </a:r>
            <a:r>
              <a:rPr kumimoji="1" lang="zh-CN" alt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r>
              <a:rPr kumimoji="1"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87A4BE4D-20F9-F173-A1AA-A6DA32D8757F}"/>
              </a:ext>
            </a:extLst>
          </p:cNvPr>
          <p:cNvCxnSpPr>
            <a:cxnSpLocks/>
          </p:cNvCxnSpPr>
          <p:nvPr/>
        </p:nvCxnSpPr>
        <p:spPr>
          <a:xfrm>
            <a:off x="1533250" y="2519082"/>
            <a:ext cx="448897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4C552446-AFAF-F8E8-B53C-62CF5214ADA3}"/>
              </a:ext>
            </a:extLst>
          </p:cNvPr>
          <p:cNvCxnSpPr>
            <a:cxnSpLocks/>
          </p:cNvCxnSpPr>
          <p:nvPr/>
        </p:nvCxnSpPr>
        <p:spPr>
          <a:xfrm>
            <a:off x="1533250" y="3316941"/>
            <a:ext cx="448897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48DDBAC9-145A-B744-3D17-3D5B20E9F7AA}"/>
              </a:ext>
            </a:extLst>
          </p:cNvPr>
          <p:cNvCxnSpPr>
            <a:cxnSpLocks/>
          </p:cNvCxnSpPr>
          <p:nvPr/>
        </p:nvCxnSpPr>
        <p:spPr>
          <a:xfrm>
            <a:off x="1533250" y="3729317"/>
            <a:ext cx="448897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A83062DB-6F4F-FA63-E182-0E0D557C3121}"/>
              </a:ext>
            </a:extLst>
          </p:cNvPr>
          <p:cNvCxnSpPr>
            <a:cxnSpLocks/>
          </p:cNvCxnSpPr>
          <p:nvPr/>
        </p:nvCxnSpPr>
        <p:spPr>
          <a:xfrm>
            <a:off x="1533250" y="2124635"/>
            <a:ext cx="448897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C7F797B8-EF8A-268E-8BC3-C3A1E718919B}"/>
              </a:ext>
            </a:extLst>
          </p:cNvPr>
          <p:cNvSpPr/>
          <p:nvPr/>
        </p:nvSpPr>
        <p:spPr>
          <a:xfrm rot="10800000">
            <a:off x="5450542" y="2566147"/>
            <a:ext cx="152400" cy="70372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AD91347-96B5-7E69-2E03-6FAC42A4D32A}"/>
              </a:ext>
            </a:extLst>
          </p:cNvPr>
          <p:cNvSpPr txBox="1"/>
          <p:nvPr/>
        </p:nvSpPr>
        <p:spPr>
          <a:xfrm>
            <a:off x="5660624" y="2759809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FA59D463-7C48-A661-5F92-ABB7F3961B6C}"/>
              </a:ext>
            </a:extLst>
          </p:cNvPr>
          <p:cNvSpPr/>
          <p:nvPr/>
        </p:nvSpPr>
        <p:spPr>
          <a:xfrm rot="10800000">
            <a:off x="5450542" y="2153770"/>
            <a:ext cx="152400" cy="31824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47C7731-FE55-84CF-5346-06A44AE739F0}"/>
              </a:ext>
            </a:extLst>
          </p:cNvPr>
          <p:cNvSpPr txBox="1"/>
          <p:nvPr/>
        </p:nvSpPr>
        <p:spPr>
          <a:xfrm>
            <a:off x="5660624" y="2138905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450D9C67-683E-494C-78F9-81AE4F8D24FC}"/>
              </a:ext>
            </a:extLst>
          </p:cNvPr>
          <p:cNvSpPr/>
          <p:nvPr/>
        </p:nvSpPr>
        <p:spPr>
          <a:xfrm rot="10800000">
            <a:off x="5463401" y="3379502"/>
            <a:ext cx="152400" cy="31824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C398987-9C31-A5CB-0CD3-1D90469F36A7}"/>
              </a:ext>
            </a:extLst>
          </p:cNvPr>
          <p:cNvSpPr txBox="1"/>
          <p:nvPr/>
        </p:nvSpPr>
        <p:spPr>
          <a:xfrm>
            <a:off x="5671652" y="3353960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左大括号 28">
            <a:extLst>
              <a:ext uri="{FF2B5EF4-FFF2-40B4-BE49-F238E27FC236}">
                <a16:creationId xmlns:a16="http://schemas.microsoft.com/office/drawing/2014/main" id="{739BD824-681D-5301-EF0D-24673AB89CDC}"/>
              </a:ext>
            </a:extLst>
          </p:cNvPr>
          <p:cNvSpPr/>
          <p:nvPr/>
        </p:nvSpPr>
        <p:spPr>
          <a:xfrm rot="10800000">
            <a:off x="6564980" y="2153359"/>
            <a:ext cx="140620" cy="154437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CBF6B9B-77A1-6E59-F1A6-350A5846BF09}"/>
              </a:ext>
            </a:extLst>
          </p:cNvPr>
          <p:cNvSpPr txBox="1"/>
          <p:nvPr/>
        </p:nvSpPr>
        <p:spPr>
          <a:xfrm>
            <a:off x="6742346" y="2740882"/>
            <a:ext cx="202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Inter-op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肘形连接符 31">
            <a:extLst>
              <a:ext uri="{FF2B5EF4-FFF2-40B4-BE49-F238E27FC236}">
                <a16:creationId xmlns:a16="http://schemas.microsoft.com/office/drawing/2014/main" id="{2C4CCB02-3ECE-973A-E675-73A6C3F2D88B}"/>
              </a:ext>
            </a:extLst>
          </p:cNvPr>
          <p:cNvCxnSpPr>
            <a:cxnSpLocks/>
          </p:cNvCxnSpPr>
          <p:nvPr/>
        </p:nvCxnSpPr>
        <p:spPr>
          <a:xfrm>
            <a:off x="4446895" y="3169288"/>
            <a:ext cx="1407457" cy="1380563"/>
          </a:xfrm>
          <a:prstGeom prst="bentConnector3">
            <a:avLst>
              <a:gd name="adj1" fmla="val -31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9BB0AB33-5E3D-FCBC-FF8E-1EA905F27698}"/>
              </a:ext>
            </a:extLst>
          </p:cNvPr>
          <p:cNvSpPr/>
          <p:nvPr/>
        </p:nvSpPr>
        <p:spPr>
          <a:xfrm>
            <a:off x="7531869" y="4184647"/>
            <a:ext cx="358815" cy="358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ECBBF876-852A-3A95-30BE-2DD84BA8BD51}"/>
              </a:ext>
            </a:extLst>
          </p:cNvPr>
          <p:cNvSpPr/>
          <p:nvPr/>
        </p:nvSpPr>
        <p:spPr>
          <a:xfrm>
            <a:off x="8152409" y="4175682"/>
            <a:ext cx="358815" cy="358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A724C0DF-6C34-28CD-4D05-73938191BEB6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7895837" y="4355090"/>
            <a:ext cx="2565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7EBE995B-1E17-1866-0951-FDD372CE9FB6}"/>
              </a:ext>
            </a:extLst>
          </p:cNvPr>
          <p:cNvSpPr/>
          <p:nvPr/>
        </p:nvSpPr>
        <p:spPr>
          <a:xfrm>
            <a:off x="6900084" y="4196220"/>
            <a:ext cx="335666" cy="335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5A02F0CA-3C97-87C9-3642-3CA76A4CCCE4}"/>
              </a:ext>
            </a:extLst>
          </p:cNvPr>
          <p:cNvCxnSpPr>
            <a:cxnSpLocks/>
            <a:stCxn id="45" idx="3"/>
            <a:endCxn id="40" idx="2"/>
          </p:cNvCxnSpPr>
          <p:nvPr/>
        </p:nvCxnSpPr>
        <p:spPr>
          <a:xfrm>
            <a:off x="7235750" y="4364053"/>
            <a:ext cx="29611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DE32C36E-F588-C5AF-B6CF-70CD4C0B72AD}"/>
              </a:ext>
            </a:extLst>
          </p:cNvPr>
          <p:cNvSpPr/>
          <p:nvPr/>
        </p:nvSpPr>
        <p:spPr>
          <a:xfrm>
            <a:off x="8765865" y="4187256"/>
            <a:ext cx="335666" cy="335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D83599C9-CA68-07BE-C60D-1E99C01EB4CF}"/>
              </a:ext>
            </a:extLst>
          </p:cNvPr>
          <p:cNvCxnSpPr>
            <a:cxnSpLocks/>
            <a:stCxn id="43" idx="6"/>
            <a:endCxn id="53" idx="1"/>
          </p:cNvCxnSpPr>
          <p:nvPr/>
        </p:nvCxnSpPr>
        <p:spPr>
          <a:xfrm flipV="1">
            <a:off x="8511224" y="4355089"/>
            <a:ext cx="2546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椭圆 54">
            <a:extLst>
              <a:ext uri="{FF2B5EF4-FFF2-40B4-BE49-F238E27FC236}">
                <a16:creationId xmlns:a16="http://schemas.microsoft.com/office/drawing/2014/main" id="{F6F5426B-D503-3186-C3EA-AF91C7342C2E}"/>
              </a:ext>
            </a:extLst>
          </p:cNvPr>
          <p:cNvSpPr/>
          <p:nvPr/>
        </p:nvSpPr>
        <p:spPr>
          <a:xfrm>
            <a:off x="7534756" y="4635736"/>
            <a:ext cx="358815" cy="358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28FCCD8F-F719-E37B-470F-F71FAA0D4603}"/>
              </a:ext>
            </a:extLst>
          </p:cNvPr>
          <p:cNvSpPr/>
          <p:nvPr/>
        </p:nvSpPr>
        <p:spPr>
          <a:xfrm>
            <a:off x="8155296" y="4626771"/>
            <a:ext cx="358815" cy="358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7B5645E9-F6DB-46BA-3BED-5A25BA1D9B77}"/>
              </a:ext>
            </a:extLst>
          </p:cNvPr>
          <p:cNvCxnSpPr>
            <a:cxnSpLocks/>
            <a:endCxn id="58" idx="2"/>
          </p:cNvCxnSpPr>
          <p:nvPr/>
        </p:nvCxnSpPr>
        <p:spPr>
          <a:xfrm flipV="1">
            <a:off x="7898724" y="4806179"/>
            <a:ext cx="2565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708A8DC5-FB77-FB5E-168C-F1578C7F90BA}"/>
              </a:ext>
            </a:extLst>
          </p:cNvPr>
          <p:cNvSpPr/>
          <p:nvPr/>
        </p:nvSpPr>
        <p:spPr>
          <a:xfrm>
            <a:off x="6902971" y="4647309"/>
            <a:ext cx="335666" cy="335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2F925AE9-A475-0F3D-D815-58D6443C68DB}"/>
              </a:ext>
            </a:extLst>
          </p:cNvPr>
          <p:cNvCxnSpPr>
            <a:cxnSpLocks/>
            <a:stCxn id="60" idx="3"/>
            <a:endCxn id="55" idx="2"/>
          </p:cNvCxnSpPr>
          <p:nvPr/>
        </p:nvCxnSpPr>
        <p:spPr>
          <a:xfrm>
            <a:off x="7238637" y="4815142"/>
            <a:ext cx="29611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92CAEACC-BD83-3E62-57A1-31BB8ABDB17B}"/>
              </a:ext>
            </a:extLst>
          </p:cNvPr>
          <p:cNvSpPr/>
          <p:nvPr/>
        </p:nvSpPr>
        <p:spPr>
          <a:xfrm>
            <a:off x="8768752" y="4638345"/>
            <a:ext cx="335666" cy="335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FAECA885-1C01-2B38-5662-E55692E19224}"/>
              </a:ext>
            </a:extLst>
          </p:cNvPr>
          <p:cNvCxnSpPr>
            <a:cxnSpLocks/>
            <a:stCxn id="58" idx="6"/>
            <a:endCxn id="68" idx="1"/>
          </p:cNvCxnSpPr>
          <p:nvPr/>
        </p:nvCxnSpPr>
        <p:spPr>
          <a:xfrm flipV="1">
            <a:off x="8514111" y="4806178"/>
            <a:ext cx="2546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377321F2-12C4-106F-5EED-0AD1BD0E593F}"/>
              </a:ext>
            </a:extLst>
          </p:cNvPr>
          <p:cNvSpPr/>
          <p:nvPr/>
        </p:nvSpPr>
        <p:spPr>
          <a:xfrm>
            <a:off x="6894917" y="4198830"/>
            <a:ext cx="335666" cy="15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3AC0450C-099A-D604-39C3-2554A18CE3DD}"/>
              </a:ext>
            </a:extLst>
          </p:cNvPr>
          <p:cNvSpPr/>
          <p:nvPr/>
        </p:nvSpPr>
        <p:spPr>
          <a:xfrm>
            <a:off x="6904954" y="4817639"/>
            <a:ext cx="335666" cy="15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9E1CAA05-E0F9-5C68-9D08-51F99E785C9D}"/>
              </a:ext>
            </a:extLst>
          </p:cNvPr>
          <p:cNvSpPr/>
          <p:nvPr/>
        </p:nvSpPr>
        <p:spPr>
          <a:xfrm>
            <a:off x="8765865" y="4180647"/>
            <a:ext cx="335666" cy="15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8D2ABB7C-8F75-DA07-BAD2-19DF38849C33}"/>
              </a:ext>
            </a:extLst>
          </p:cNvPr>
          <p:cNvSpPr/>
          <p:nvPr/>
        </p:nvSpPr>
        <p:spPr>
          <a:xfrm>
            <a:off x="8765865" y="4817757"/>
            <a:ext cx="335666" cy="15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E6D5B423-12A3-01F4-5674-AC463AEFF8A2}"/>
              </a:ext>
            </a:extLst>
          </p:cNvPr>
          <p:cNvSpPr txBox="1"/>
          <p:nvPr/>
        </p:nvSpPr>
        <p:spPr>
          <a:xfrm>
            <a:off x="6033489" y="4196220"/>
            <a:ext cx="72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Dev1: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77B163B3-F2CC-FFB7-7062-B2EAF0731AF0}"/>
              </a:ext>
            </a:extLst>
          </p:cNvPr>
          <p:cNvSpPr txBox="1"/>
          <p:nvPr/>
        </p:nvSpPr>
        <p:spPr>
          <a:xfrm>
            <a:off x="6033489" y="4635643"/>
            <a:ext cx="72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Dev2: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62A24A01-F436-250C-DC60-8F43A69F4AB2}"/>
              </a:ext>
            </a:extLst>
          </p:cNvPr>
          <p:cNvSpPr txBox="1"/>
          <p:nvPr/>
        </p:nvSpPr>
        <p:spPr>
          <a:xfrm>
            <a:off x="9370224" y="4383546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Intra-op</a:t>
            </a:r>
            <a:r>
              <a:rPr kumimoji="1"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endParaRPr kumimoji="1"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弦形 76">
            <a:extLst>
              <a:ext uri="{FF2B5EF4-FFF2-40B4-BE49-F238E27FC236}">
                <a16:creationId xmlns:a16="http://schemas.microsoft.com/office/drawing/2014/main" id="{F8F4B661-D7A5-B02A-B2C9-D1C400A13F4E}"/>
              </a:ext>
            </a:extLst>
          </p:cNvPr>
          <p:cNvSpPr/>
          <p:nvPr/>
        </p:nvSpPr>
        <p:spPr>
          <a:xfrm rot="7529734">
            <a:off x="7533226" y="4198366"/>
            <a:ext cx="356099" cy="347305"/>
          </a:xfrm>
          <a:prstGeom prst="chord">
            <a:avLst>
              <a:gd name="adj1" fmla="val 2700000"/>
              <a:gd name="adj2" fmla="val 14606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弦形 78">
            <a:extLst>
              <a:ext uri="{FF2B5EF4-FFF2-40B4-BE49-F238E27FC236}">
                <a16:creationId xmlns:a16="http://schemas.microsoft.com/office/drawing/2014/main" id="{026A7B13-F41F-101C-5961-D9C2D607BEE7}"/>
              </a:ext>
            </a:extLst>
          </p:cNvPr>
          <p:cNvSpPr/>
          <p:nvPr/>
        </p:nvSpPr>
        <p:spPr>
          <a:xfrm rot="18445473">
            <a:off x="7545365" y="4641490"/>
            <a:ext cx="356099" cy="347305"/>
          </a:xfrm>
          <a:prstGeom prst="chord">
            <a:avLst>
              <a:gd name="adj1" fmla="val 2700000"/>
              <a:gd name="adj2" fmla="val 14606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弦形 80">
            <a:extLst>
              <a:ext uri="{FF2B5EF4-FFF2-40B4-BE49-F238E27FC236}">
                <a16:creationId xmlns:a16="http://schemas.microsoft.com/office/drawing/2014/main" id="{9298D0DD-19BA-3575-7707-4FDD32DC293F}"/>
              </a:ext>
            </a:extLst>
          </p:cNvPr>
          <p:cNvSpPr/>
          <p:nvPr/>
        </p:nvSpPr>
        <p:spPr>
          <a:xfrm rot="2096910">
            <a:off x="8142194" y="4190400"/>
            <a:ext cx="356099" cy="347305"/>
          </a:xfrm>
          <a:prstGeom prst="chord">
            <a:avLst>
              <a:gd name="adj1" fmla="val 2700000"/>
              <a:gd name="adj2" fmla="val 14606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3" name="弦形 82">
            <a:extLst>
              <a:ext uri="{FF2B5EF4-FFF2-40B4-BE49-F238E27FC236}">
                <a16:creationId xmlns:a16="http://schemas.microsoft.com/office/drawing/2014/main" id="{51A3A03E-86AD-F0E2-9856-2A0FA8BAF41B}"/>
              </a:ext>
            </a:extLst>
          </p:cNvPr>
          <p:cNvSpPr/>
          <p:nvPr/>
        </p:nvSpPr>
        <p:spPr>
          <a:xfrm rot="12906958">
            <a:off x="8161719" y="4632525"/>
            <a:ext cx="356099" cy="347305"/>
          </a:xfrm>
          <a:prstGeom prst="chord">
            <a:avLst>
              <a:gd name="adj1" fmla="val 2700000"/>
              <a:gd name="adj2" fmla="val 14606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左大括号 84">
            <a:extLst>
              <a:ext uri="{FF2B5EF4-FFF2-40B4-BE49-F238E27FC236}">
                <a16:creationId xmlns:a16="http://schemas.microsoft.com/office/drawing/2014/main" id="{10AB39E5-2CD7-A390-562D-37694C3B6722}"/>
              </a:ext>
            </a:extLst>
          </p:cNvPr>
          <p:cNvSpPr/>
          <p:nvPr/>
        </p:nvSpPr>
        <p:spPr>
          <a:xfrm rot="10800000">
            <a:off x="9241066" y="4196219"/>
            <a:ext cx="129158" cy="78675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D64CA1E5-7712-121B-8AD4-BA5FE2D3393E}"/>
              </a:ext>
            </a:extLst>
          </p:cNvPr>
          <p:cNvSpPr txBox="1"/>
          <p:nvPr/>
        </p:nvSpPr>
        <p:spPr>
          <a:xfrm>
            <a:off x="838200" y="5115001"/>
            <a:ext cx="10904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Inter-op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Space: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	Each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assigned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stages.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mapped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meshes.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Intra-op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Space: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	Each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partitioned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algorithms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tensor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dimensions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(SPMD)</a:t>
            </a:r>
          </a:p>
        </p:txBody>
      </p:sp>
    </p:spTree>
    <p:extLst>
      <p:ext uri="{BB962C8B-B14F-4D97-AF65-F5344CB8AC3E}">
        <p14:creationId xmlns:p14="http://schemas.microsoft.com/office/powerpoint/2010/main" val="417426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ading_group_--_techniques_for_breaking_the_memory_wall_of_large_scale_dnn_training_v3  -  只读" id="{547CF14B-BA11-604C-95A5-56C64E8EB964}" vid="{8A837B04-C037-4941-AFB7-0B222A76DEA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2551</Words>
  <Application>Microsoft Office PowerPoint</Application>
  <PresentationFormat>宽屏</PresentationFormat>
  <Paragraphs>514</Paragraphs>
  <Slides>36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微软雅黑</vt:lpstr>
      <vt:lpstr>Arial</vt:lpstr>
      <vt:lpstr>Calibri</vt:lpstr>
      <vt:lpstr>Cambria Math</vt:lpstr>
      <vt:lpstr>Gill Sans MT</vt:lpstr>
      <vt:lpstr>Symbol</vt:lpstr>
      <vt:lpstr>Times New Roman</vt:lpstr>
      <vt:lpstr>Wingdings</vt:lpstr>
      <vt:lpstr>Office 主题</vt:lpstr>
      <vt:lpstr>PowerPoint 演示文稿</vt:lpstr>
      <vt:lpstr>Outlines </vt:lpstr>
      <vt:lpstr>Outlines </vt:lpstr>
      <vt:lpstr>Background and Motivation</vt:lpstr>
      <vt:lpstr>The Path on Automatic Distributed Execution</vt:lpstr>
      <vt:lpstr>The Path on Automatic Distributed Execution</vt:lpstr>
      <vt:lpstr>Outlines </vt:lpstr>
      <vt:lpstr>Abstraction and Search Space</vt:lpstr>
      <vt:lpstr>Abstraction and Search Space</vt:lpstr>
      <vt:lpstr>Outlines </vt:lpstr>
      <vt:lpstr>Alpa: Overview</vt:lpstr>
      <vt:lpstr>Intra-op Parallelism</vt:lpstr>
      <vt:lpstr>Intra-op Parallelism</vt:lpstr>
      <vt:lpstr>Intra-op Parallelism: Communication Cost (Reshard)</vt:lpstr>
      <vt:lpstr>Intra-op Parallelism: Communication Cost (Reduce)</vt:lpstr>
      <vt:lpstr>Intra-op Parallelism: Op Cost</vt:lpstr>
      <vt:lpstr>Outlines </vt:lpstr>
      <vt:lpstr>Inter-Operator Parallelism Pass</vt:lpstr>
      <vt:lpstr>Inter-Operator Parallelism Pass</vt:lpstr>
      <vt:lpstr>Inter-Operator Parallelism Pass</vt:lpstr>
      <vt:lpstr>Inter-Operator Parallelism Pass</vt:lpstr>
      <vt:lpstr>Inter-Operator Parallelism Pass</vt:lpstr>
      <vt:lpstr>Outlines </vt:lpstr>
      <vt:lpstr>Runtime Orchestration</vt:lpstr>
      <vt:lpstr>Outlines </vt:lpstr>
      <vt:lpstr>Evaluation</vt:lpstr>
      <vt:lpstr>End-to-End Performance</vt:lpstr>
      <vt:lpstr>Intra-OP Parallelism Ablation Study</vt:lpstr>
      <vt:lpstr>Inter-Op Parallelism Ablation Study</vt:lpstr>
      <vt:lpstr>Cross-Mesh Resharding</vt:lpstr>
      <vt:lpstr>Wide-ResNet Case Study</vt:lpstr>
      <vt:lpstr>Compilation Time</vt:lpstr>
      <vt:lpstr>PowerPoint 演示文稿</vt:lpstr>
      <vt:lpstr>Appendix</vt:lpstr>
      <vt:lpstr>Appendix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海权</cp:lastModifiedBy>
  <cp:revision>10</cp:revision>
  <cp:lastPrinted>2021-09-01T10:01:30Z</cp:lastPrinted>
  <dcterms:created xsi:type="dcterms:W3CDTF">2013-05-07T11:05:13Z</dcterms:created>
  <dcterms:modified xsi:type="dcterms:W3CDTF">2022-05-11T09:18:14Z</dcterms:modified>
</cp:coreProperties>
</file>