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media/image4.jpg" ContentType="image/jpeg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483" r:id="rId2"/>
    <p:sldId id="484" r:id="rId3"/>
    <p:sldId id="487" r:id="rId4"/>
    <p:sldId id="486" r:id="rId5"/>
    <p:sldId id="488" r:id="rId6"/>
    <p:sldId id="496" r:id="rId7"/>
    <p:sldId id="489" r:id="rId8"/>
    <p:sldId id="494" r:id="rId9"/>
    <p:sldId id="497" r:id="rId10"/>
    <p:sldId id="503" r:id="rId11"/>
    <p:sldId id="500" r:id="rId12"/>
    <p:sldId id="491" r:id="rId13"/>
    <p:sldId id="492" r:id="rId14"/>
    <p:sldId id="501" r:id="rId15"/>
    <p:sldId id="499" r:id="rId16"/>
    <p:sldId id="502" r:id="rId17"/>
    <p:sldId id="495" r:id="rId18"/>
    <p:sldId id="498" r:id="rId19"/>
    <p:sldId id="485" r:id="rId20"/>
  </p:sldIdLst>
  <p:sldSz cx="12192000" cy="6858000"/>
  <p:notesSz cx="9925050" cy="679767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7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曹将" initials="曹将" lastIdx="3" clrIdx="0">
    <p:extLst>
      <p:ext uri="{19B8F6BF-5375-455C-9EA6-DF929625EA0E}">
        <p15:presenceInfo xmlns:p15="http://schemas.microsoft.com/office/powerpoint/2012/main" userId="c4ed7d33dd594ec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99"/>
    <a:srgbClr val="CC99FF"/>
    <a:srgbClr val="A38ACB"/>
    <a:srgbClr val="0066FF"/>
    <a:srgbClr val="543795"/>
    <a:srgbClr val="9FBFE5"/>
    <a:srgbClr val="F6AD8E"/>
    <a:srgbClr val="70AD47"/>
    <a:srgbClr val="98BCE4"/>
    <a:srgbClr val="FFD8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98" autoAdjust="0"/>
    <p:restoredTop sz="84514" autoAdjust="0"/>
  </p:normalViewPr>
  <p:slideViewPr>
    <p:cSldViewPr snapToGrid="0" showGuides="1">
      <p:cViewPr varScale="1">
        <p:scale>
          <a:sx n="58" d="100"/>
          <a:sy n="58" d="100"/>
        </p:scale>
        <p:origin x="952" y="44"/>
      </p:cViewPr>
      <p:guideLst>
        <p:guide orient="horz" pos="2387"/>
        <p:guide pos="381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86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937" cy="3403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5620796" y="0"/>
            <a:ext cx="4301937" cy="3403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562300-1FE7-4FAC-83B0-D7A4CADAEAA1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6457357"/>
            <a:ext cx="4301937" cy="3403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5620796" y="6457357"/>
            <a:ext cx="4301937" cy="3403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64D52A-61AB-4812-969F-BE0056F03E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9287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0855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5621899" y="0"/>
            <a:ext cx="4300855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E990F5-43F9-40AD-9E69-A5743A253161}" type="datetimeFigureOut">
              <a:rPr lang="zh-CN" altLang="en-US" smtClean="0"/>
              <a:t>2020/10/14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922588" y="849313"/>
            <a:ext cx="4079875" cy="2295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992506" y="3271382"/>
            <a:ext cx="7940040" cy="267658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1" y="6456613"/>
            <a:ext cx="4300855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5621899" y="6456613"/>
            <a:ext cx="4300855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F0FDD1-5445-47D8-99AF-E17C10F84B5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68281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85419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88621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61076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02142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18921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0FDD1-5445-47D8-99AF-E17C10F84B5D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9887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aseline="0">
                <a:latin typeface="Gill Sans MT" panose="020B0502020104020203" pitchFamily="34" charset="0"/>
                <a:ea typeface="+mn-ea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baseline="0">
                <a:latin typeface="Gill Sans MT" panose="020B05020201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42D89-3968-4896-B1CB-C6D86FDFF45C}" type="datetime1">
              <a:rPr lang="en-US" altLang="zh-CN" smtClean="0"/>
              <a:t>10/14/2020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USTC-SYS Reading Group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47047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USTC-SYS Reading Group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DB8F9F71-5F66-4A41-A75D-CA424C9B7B0A}" type="datetime1">
              <a:rPr lang="en-US" altLang="zh-CN" smtClean="0"/>
              <a:t>10/14/2020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655886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+mn-ea"/>
                <a:ea typeface="+mn-ea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USTC-SYS Reading Group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FC1F7B99-B778-426B-9066-4A4EBACA56DC}" type="datetime1">
              <a:rPr lang="en-US" altLang="zh-CN" smtClean="0"/>
              <a:t>10/14/2020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17159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88797"/>
            <a:ext cx="10515600" cy="688515"/>
          </a:xfrm>
        </p:spPr>
        <p:txBody>
          <a:bodyPr/>
          <a:lstStyle>
            <a:lvl1pPr>
              <a:defRPr baseline="0">
                <a:latin typeface="Gill Sans MT" panose="020B0502020104020203" pitchFamily="34" charset="0"/>
                <a:ea typeface="+mn-ea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213837"/>
            <a:ext cx="10515600" cy="4963126"/>
          </a:xfrm>
        </p:spPr>
        <p:txBody>
          <a:bodyPr/>
          <a:lstStyle>
            <a:lvl1pPr>
              <a:defRPr baseline="0">
                <a:latin typeface="Gill Sans MT" panose="020B0502020104020203" pitchFamily="34" charset="0"/>
              </a:defRPr>
            </a:lvl1pPr>
            <a:lvl2pPr>
              <a:defRPr baseline="0">
                <a:latin typeface="Gill Sans MT" panose="020B0502020104020203" pitchFamily="34" charset="0"/>
              </a:defRPr>
            </a:lvl2pPr>
            <a:lvl3pPr>
              <a:defRPr baseline="0">
                <a:latin typeface="Gill Sans MT" panose="020B0502020104020203" pitchFamily="34" charset="0"/>
              </a:defRPr>
            </a:lvl3pPr>
            <a:lvl4pPr>
              <a:defRPr baseline="0">
                <a:latin typeface="Gill Sans MT" panose="020B0502020104020203" pitchFamily="34" charset="0"/>
              </a:defRPr>
            </a:lvl4pPr>
            <a:lvl5pPr>
              <a:defRPr baseline="0">
                <a:latin typeface="Gill Sans MT" panose="020B0502020104020203" pitchFamily="34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USTC-SYS Reading Group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AE380C98-E1C5-46FE-9302-3AF927F68EC4}" type="datetime1">
              <a:rPr lang="en-US" altLang="zh-CN" smtClean="0"/>
              <a:t>10/14/2020</a:t>
            </a:fld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4233" y="568185"/>
            <a:ext cx="3148460" cy="547123"/>
          </a:xfrm>
          <a:prstGeom prst="rect">
            <a:avLst/>
          </a:prstGeom>
        </p:spPr>
      </p:pic>
      <p:sp>
        <p:nvSpPr>
          <p:cNvPr id="4" name="矩形 3"/>
          <p:cNvSpPr/>
          <p:nvPr userDrawn="1"/>
        </p:nvSpPr>
        <p:spPr>
          <a:xfrm flipV="1">
            <a:off x="838200" y="1064806"/>
            <a:ext cx="8153400" cy="4571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543795"/>
              </a:gs>
            </a:gsLst>
            <a:lin ang="6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日期占位符 3"/>
          <p:cNvSpPr txBox="1">
            <a:spLocks/>
          </p:cNvSpPr>
          <p:nvPr userDrawn="1"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BA8DAD5-080E-4F4B-BDCA-510E78FA5A31}" type="slidenum">
              <a:rPr lang="en-US" altLang="zh-CN" smtClean="0"/>
              <a:pPr algn="r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500468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+mn-ea"/>
                <a:ea typeface="+mn-ea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AD26E-3B72-410B-9FFC-0F210279B858}" type="datetime1">
              <a:rPr lang="en-US" altLang="zh-CN" smtClean="0"/>
              <a:t>10/14/2020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USTC-SYS Reading Group</a:t>
            </a:r>
            <a:endParaRPr lang="zh-CN" altLang="en-US"/>
          </a:p>
        </p:txBody>
      </p:sp>
      <p:sp>
        <p:nvSpPr>
          <p:cNvPr id="6" name="日期占位符 3"/>
          <p:cNvSpPr txBox="1">
            <a:spLocks/>
          </p:cNvSpPr>
          <p:nvPr userDrawn="1"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BA8DAD5-080E-4F4B-BDCA-510E78FA5A31}" type="slidenum">
              <a:rPr lang="en-US" altLang="zh-CN" smtClean="0"/>
              <a:pPr algn="r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07100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85800"/>
          </a:xfrm>
        </p:spPr>
        <p:txBody>
          <a:bodyPr/>
          <a:lstStyle>
            <a:lvl1pPr>
              <a:defRPr>
                <a:latin typeface="Gill Sans MT" panose="020B0502020104020203" pitchFamily="34" charset="0"/>
                <a:ea typeface="+mn-ea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216152"/>
            <a:ext cx="5181600" cy="4965192"/>
          </a:xfrm>
        </p:spPr>
        <p:txBody>
          <a:bodyPr/>
          <a:lstStyle>
            <a:lvl1pPr>
              <a:defRPr baseline="0">
                <a:latin typeface="Gill Sans MT" panose="020B0502020104020203" pitchFamily="34" charset="0"/>
              </a:defRPr>
            </a:lvl1pPr>
            <a:lvl2pPr>
              <a:defRPr baseline="0">
                <a:latin typeface="Gill Sans MT" panose="020B0502020104020203" pitchFamily="34" charset="0"/>
              </a:defRPr>
            </a:lvl2pPr>
            <a:lvl3pPr>
              <a:defRPr baseline="0">
                <a:latin typeface="Gill Sans MT" panose="020B0502020104020203" pitchFamily="34" charset="0"/>
              </a:defRPr>
            </a:lvl3pPr>
            <a:lvl4pPr>
              <a:defRPr baseline="0">
                <a:latin typeface="Gill Sans MT" panose="020B0502020104020203" pitchFamily="34" charset="0"/>
              </a:defRPr>
            </a:lvl4pPr>
            <a:lvl5pPr>
              <a:defRPr baseline="0">
                <a:latin typeface="Gill Sans MT" panose="020B0502020104020203" pitchFamily="34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216152"/>
            <a:ext cx="5181600" cy="4965192"/>
          </a:xfrm>
        </p:spPr>
        <p:txBody>
          <a:bodyPr/>
          <a:lstStyle>
            <a:lvl1pPr>
              <a:defRPr>
                <a:latin typeface="Gill Sans MT" panose="020B0502020104020203" pitchFamily="34" charset="0"/>
              </a:defRPr>
            </a:lvl1pPr>
            <a:lvl2pPr>
              <a:defRPr>
                <a:latin typeface="Gill Sans MT" panose="020B0502020104020203" pitchFamily="34" charset="0"/>
              </a:defRPr>
            </a:lvl2pPr>
            <a:lvl3pPr>
              <a:defRPr>
                <a:latin typeface="Gill Sans MT" panose="020B0502020104020203" pitchFamily="34" charset="0"/>
              </a:defRPr>
            </a:lvl3pPr>
            <a:lvl4pPr>
              <a:defRPr>
                <a:latin typeface="Gill Sans MT" panose="020B0502020104020203" pitchFamily="34" charset="0"/>
              </a:defRPr>
            </a:lvl4pPr>
            <a:lvl5pPr>
              <a:defRPr>
                <a:latin typeface="Gill Sans MT" panose="020B0502020104020203" pitchFamily="34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9BF21-5E9D-456D-87B6-CA254B088676}" type="datetime1">
              <a:rPr lang="en-US" altLang="zh-CN" smtClean="0"/>
              <a:t>10/14/2020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USTC-SYS Reading Group</a:t>
            </a:r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4233" y="568185"/>
            <a:ext cx="3148460" cy="547123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 flipV="1">
            <a:off x="838200" y="1064806"/>
            <a:ext cx="8153400" cy="4571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543795"/>
              </a:gs>
            </a:gsLst>
            <a:lin ang="6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日期占位符 3"/>
          <p:cNvSpPr txBox="1">
            <a:spLocks/>
          </p:cNvSpPr>
          <p:nvPr userDrawn="1"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BA8DAD5-080E-4F4B-BDCA-510E78FA5A31}" type="slidenum">
              <a:rPr lang="en-US" altLang="zh-CN" smtClean="0"/>
              <a:pPr algn="r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79095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685800"/>
          </a:xfrm>
        </p:spPr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216152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145691"/>
            <a:ext cx="5157787" cy="404397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216152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145691"/>
            <a:ext cx="5183188" cy="404397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DB624-88A1-4E3D-9286-5D866FF46967}" type="datetime1">
              <a:rPr lang="en-US" altLang="zh-CN" smtClean="0"/>
              <a:t>10/14/2020</a:t>
            </a:fld>
            <a:endParaRPr lang="zh-CN" altLang="en-US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USTC-SYS Reading Group</a:t>
            </a:r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4233" y="568185"/>
            <a:ext cx="3148460" cy="547123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 flipV="1">
            <a:off x="838200" y="1064806"/>
            <a:ext cx="8153400" cy="4571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rgbClr val="543795"/>
              </a:gs>
            </a:gsLst>
            <a:lin ang="6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日期占位符 3"/>
          <p:cNvSpPr txBox="1">
            <a:spLocks/>
          </p:cNvSpPr>
          <p:nvPr userDrawn="1"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BA8DAD5-080E-4F4B-BDCA-510E78FA5A31}" type="slidenum">
              <a:rPr lang="en-US" altLang="zh-CN" smtClean="0"/>
              <a:pPr algn="r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49859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ea"/>
                <a:ea typeface="+mn-ea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USTC-SYS Reading Group</a:t>
            </a:r>
            <a:endParaRPr lang="zh-CN" altLang="en-US"/>
          </a:p>
        </p:txBody>
      </p:sp>
      <p:sp>
        <p:nvSpPr>
          <p:cNvPr id="6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1DF1B2-8420-43EB-BFC7-E09F5F52860E}" type="datetime1">
              <a:rPr lang="en-US" altLang="zh-CN" smtClean="0"/>
              <a:t>10/14/2020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81373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USTC-SYS Reading Group</a:t>
            </a:r>
            <a:endParaRPr lang="zh-CN" altLang="en-US"/>
          </a:p>
        </p:txBody>
      </p:sp>
      <p:sp>
        <p:nvSpPr>
          <p:cNvPr id="5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38CB60C6-ED36-4982-81C8-505D6E7E9EDB}" type="datetime1">
              <a:rPr lang="en-US" altLang="zh-CN" smtClean="0"/>
              <a:t>10/14/2020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5224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+mn-ea"/>
                <a:ea typeface="+mn-ea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USTC-SYS Reading Group</a:t>
            </a:r>
            <a:endParaRPr lang="zh-CN" altLang="en-US"/>
          </a:p>
        </p:txBody>
      </p:sp>
      <p:sp>
        <p:nvSpPr>
          <p:cNvPr id="8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55D54263-0317-4D34-BE4F-3E5397CE6E8C}" type="datetime1">
              <a:rPr lang="en-US" altLang="zh-CN" smtClean="0"/>
              <a:t>10/14/2020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028785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+mn-ea"/>
                <a:ea typeface="+mn-ea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USTC-SYS Reading Group</a:t>
            </a:r>
            <a:endParaRPr lang="zh-CN" altLang="en-US"/>
          </a:p>
        </p:txBody>
      </p:sp>
      <p:sp>
        <p:nvSpPr>
          <p:cNvPr id="8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F3CC533-E34F-4889-9BB2-74211A12B680}" type="datetime1">
              <a:rPr lang="en-US" altLang="zh-CN" smtClean="0"/>
              <a:t>10/14/2020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97728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>
              <a:lumMod val="8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D8109-2B7E-49B3-8413-6113F0450B2C}" type="datetime1">
              <a:rPr lang="en-US" altLang="zh-CN" smtClean="0"/>
              <a:t>10/14/2020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 smtClean="0"/>
              <a:t>USTC-SYS Reading Group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8691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pages.cs.wisc.edu/~markhill/conference-talk.html" TargetMode="External"/><Relationship Id="rId2" Type="http://schemas.openxmlformats.org/officeDocument/2006/relationships/hyperlink" Target="https://people.eecs.berkeley.edu/~jrs/speaking.html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210.45.114.146/wiki/doku.php?id=public:rg:readinggroup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s.technion.ac.il/~dan/index_sysvenues_deadline.html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senix.org/conference/nsdi20/glance" TargetMode="External"/><Relationship Id="rId2" Type="http://schemas.openxmlformats.org/officeDocument/2006/relationships/hyperlink" Target="https://www.usenix.org/conference/fast20/glance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072951" y="1038630"/>
            <a:ext cx="8045921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USTC-SYS Reading </a:t>
            </a:r>
            <a:r>
              <a:rPr lang="en-US" altLang="zh-CN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Group</a:t>
            </a:r>
          </a:p>
          <a:p>
            <a:pPr algn="ctr"/>
            <a:r>
              <a:rPr lang="en-US" altLang="zh-CN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Kick-off Meeting</a:t>
            </a:r>
            <a:endParaRPr lang="en-US" altLang="zh-CN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154885" y="3249129"/>
            <a:ext cx="18820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200" b="1" dirty="0" smtClean="0">
                <a:latin typeface="Gill Sans MT" panose="020B0502020104020203" pitchFamily="34" charset="0"/>
                <a:ea typeface="华文新魏" panose="02010800040101010101" pitchFamily="2" charset="-122"/>
              </a:rPr>
              <a:t>Fall 2020</a:t>
            </a:r>
            <a:endParaRPr lang="en-US" altLang="zh-CN" sz="3200" dirty="0" smtClean="0">
              <a:latin typeface="Gill Sans MT" panose="020B0502020104020203" pitchFamily="34" charset="0"/>
              <a:ea typeface="华文新魏" panose="0201080004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2225" y="4348887"/>
            <a:ext cx="5447372" cy="16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17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More about presentations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Breaking news!!!</a:t>
            </a:r>
          </a:p>
          <a:p>
            <a:r>
              <a:rPr lang="en-US" altLang="zh-CN" dirty="0" smtClean="0"/>
              <a:t>Please complete the following things after the talk:</a:t>
            </a:r>
          </a:p>
          <a:p>
            <a:pPr lvl="1"/>
            <a:r>
              <a:rPr lang="en-US" altLang="zh-CN" dirty="0" smtClean="0"/>
              <a:t>Create a page on Wiki, referring it to your talk</a:t>
            </a:r>
          </a:p>
          <a:p>
            <a:pPr lvl="1"/>
            <a:r>
              <a:rPr lang="en-US" altLang="zh-CN" dirty="0" smtClean="0"/>
              <a:t>Post the following information on that page:</a:t>
            </a:r>
          </a:p>
          <a:p>
            <a:pPr lvl="2"/>
            <a:r>
              <a:rPr lang="en-US" altLang="zh-CN" dirty="0" smtClean="0"/>
              <a:t>List the tools that were used by that paper and you believe to be useful, plus a short description</a:t>
            </a:r>
          </a:p>
          <a:p>
            <a:pPr lvl="2"/>
            <a:r>
              <a:rPr lang="en-US" altLang="zh-CN" dirty="0" smtClean="0"/>
              <a:t>List the benchmarks the paper used and their references, plus a short description</a:t>
            </a:r>
          </a:p>
          <a:p>
            <a:pPr lvl="2"/>
            <a:r>
              <a:rPr lang="en-US" altLang="zh-CN" dirty="0" smtClean="0"/>
              <a:t>List a few figures that you think to be beautiful and insightful</a:t>
            </a:r>
          </a:p>
          <a:p>
            <a:pPr lvl="3"/>
            <a:r>
              <a:rPr lang="en-US" altLang="zh-CN" dirty="0" smtClean="0"/>
              <a:t>Can be architecture figures, workflows, evaluation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USTC-SYS Reading Group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80C98-E1C5-46FE-9302-3AF927F68EC4}" type="datetime1">
              <a:rPr lang="en-US" altLang="zh-CN" smtClean="0"/>
              <a:t>10/14/2020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13460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 dirty="0" smtClean="0"/>
              <a:t>Today’s agenda</a:t>
            </a:r>
            <a:endParaRPr lang="zh-CN" altLang="en-US" sz="3600" dirty="0"/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Introduction to Reading Group</a:t>
            </a:r>
          </a:p>
          <a:p>
            <a:r>
              <a:rPr lang="en-US" dirty="0" smtClean="0"/>
              <a:t>Awards</a:t>
            </a:r>
          </a:p>
          <a:p>
            <a:r>
              <a:rPr lang="en-US" altLang="zh-CN" dirty="0" smtClean="0"/>
              <a:t>Advices for reading a scientific paper</a:t>
            </a:r>
            <a:endParaRPr lang="en-US" dirty="0" smtClean="0"/>
          </a:p>
          <a:p>
            <a:r>
              <a:rPr lang="en-US" dirty="0" smtClean="0"/>
              <a:t>Advices for preparing and giving a talk</a:t>
            </a:r>
            <a:endParaRPr 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2C917-DACF-45FB-81D8-04000DD03B06}" type="datetime1">
              <a:rPr lang="en-US" altLang="zh-CN" smtClean="0"/>
              <a:t>10/14/2020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USTC-SYS Reading Group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6246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Best Presentation Award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6" name="副标题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sz="3600" dirty="0" smtClean="0"/>
              <a:t>Zhexin Jin/</a:t>
            </a:r>
            <a:r>
              <a:rPr lang="en-US" sz="3600" dirty="0" err="1" smtClean="0"/>
              <a:t>Yuming</a:t>
            </a:r>
            <a:r>
              <a:rPr lang="en-US" sz="3600" dirty="0" smtClean="0"/>
              <a:t> Xu, Quanzhou/Youhui Bai, Yuxin Ma/Ping Gong</a:t>
            </a:r>
            <a:endParaRPr lang="en-US" sz="3600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70" r="14021" b="6190"/>
          <a:stretch/>
        </p:blipFill>
        <p:spPr>
          <a:xfrm>
            <a:off x="9925050" y="213794"/>
            <a:ext cx="1831521" cy="2344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694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Best Service Award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6" name="副标题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sz="3600" dirty="0" smtClean="0"/>
              <a:t>Jiahao Li</a:t>
            </a:r>
            <a:endParaRPr lang="en-US" sz="3600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41"/>
          <a:stretch/>
        </p:blipFill>
        <p:spPr>
          <a:xfrm>
            <a:off x="9699171" y="174171"/>
            <a:ext cx="2090595" cy="280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813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 dirty="0" smtClean="0"/>
              <a:t>Today’s agenda</a:t>
            </a:r>
            <a:endParaRPr lang="zh-CN" altLang="en-US" sz="3600" dirty="0"/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Introduction to Reading Group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Awards</a:t>
            </a:r>
          </a:p>
          <a:p>
            <a:r>
              <a:rPr lang="en-US" altLang="zh-CN" dirty="0" smtClean="0"/>
              <a:t>Advices for reading a scientific paper</a:t>
            </a:r>
            <a:endParaRPr lang="en-US" dirty="0" smtClean="0"/>
          </a:p>
          <a:p>
            <a:r>
              <a:rPr lang="en-US" dirty="0" smtClean="0"/>
              <a:t>Advices for preparing and giving a talk</a:t>
            </a:r>
            <a:endParaRPr 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2C917-DACF-45FB-81D8-04000DD03B06}" type="datetime1">
              <a:rPr lang="en-US" altLang="zh-CN" smtClean="0"/>
              <a:t>10/14/2020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USTC-SYS Reading Group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541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to Read a </a:t>
            </a:r>
            <a:r>
              <a:rPr lang="en-US" dirty="0" smtClean="0"/>
              <a:t>Paper!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213836"/>
            <a:ext cx="10515600" cy="5142513"/>
          </a:xfrm>
        </p:spPr>
        <p:txBody>
          <a:bodyPr>
            <a:normAutofit/>
          </a:bodyPr>
          <a:lstStyle/>
          <a:p>
            <a:r>
              <a:rPr lang="en-US" dirty="0"/>
              <a:t>From Srinivasan </a:t>
            </a:r>
            <a:r>
              <a:rPr lang="en-US" dirty="0" err="1" smtClean="0"/>
              <a:t>Keshav</a:t>
            </a:r>
            <a:endParaRPr lang="en-US" dirty="0" smtClean="0"/>
          </a:p>
          <a:p>
            <a:r>
              <a:rPr lang="en-US" dirty="0" smtClean="0"/>
              <a:t>ACM/IEEE Fellow</a:t>
            </a:r>
          </a:p>
          <a:p>
            <a:r>
              <a:rPr lang="en-US" dirty="0" smtClean="0"/>
              <a:t>Three passes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http://ccr.sigcomm.org/online/files/p83-keshavA.pdf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USTC-SYS Reading Group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80C98-E1C5-46FE-9302-3AF927F68EC4}" type="datetime1">
              <a:rPr lang="en-US" altLang="zh-CN" smtClean="0"/>
              <a:t>10/14/2020</a:t>
            </a:fld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/>
          <a:srcRect l="54449" t="11852" r="5223" b="10741"/>
          <a:stretch/>
        </p:blipFill>
        <p:spPr>
          <a:xfrm>
            <a:off x="4563686" y="1682022"/>
            <a:ext cx="7489767" cy="4043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273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 dirty="0" smtClean="0"/>
              <a:t>Today’s agenda</a:t>
            </a:r>
            <a:endParaRPr lang="zh-CN" altLang="en-US" sz="3600" dirty="0"/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Introduction to Reading Group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Awards</a:t>
            </a:r>
          </a:p>
          <a:p>
            <a:r>
              <a:rPr lang="en-US" altLang="zh-CN" dirty="0" smtClean="0">
                <a:solidFill>
                  <a:schemeClr val="bg1">
                    <a:lumMod val="50000"/>
                  </a:schemeClr>
                </a:solidFill>
              </a:rPr>
              <a:t>Advices for reading a scientific paper</a:t>
            </a: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dirty="0" smtClean="0"/>
              <a:t>Advices for preparing and giving a talk</a:t>
            </a:r>
            <a:endParaRPr 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2C917-DACF-45FB-81D8-04000DD03B06}" type="datetime1">
              <a:rPr lang="en-US" altLang="zh-CN" smtClean="0"/>
              <a:t>10/14/2020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USTC-SYS Reading Group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3561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Advices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https://people.eecs.berkeley.edu/~</a:t>
            </a:r>
            <a:r>
              <a:rPr lang="en-US" dirty="0" smtClean="0">
                <a:hlinkClick r:id="rId2"/>
              </a:rPr>
              <a:t>jrs/speaking.html</a:t>
            </a:r>
            <a:endParaRPr lang="en-US" dirty="0" smtClean="0"/>
          </a:p>
          <a:p>
            <a:r>
              <a:rPr lang="en-US" dirty="0">
                <a:hlinkClick r:id="rId3"/>
              </a:rPr>
              <a:t>http://pages.cs.wisc.edu/~markhill/conference-talk.html</a:t>
            </a:r>
            <a:endParaRPr lang="en-US" dirty="0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24E1B-19A8-4FCB-8A3D-C46C6B517E5F}" type="datetime1">
              <a:rPr lang="en-US" altLang="zh-CN" smtClean="0"/>
              <a:t>10/14/2020</a:t>
            </a:fld>
            <a:endParaRPr lang="zh-CN" altLang="en-US" dirty="0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USTC-SYS Reading Group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7379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Signup please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According to your agenda, please contact </a:t>
            </a:r>
            <a:r>
              <a:rPr lang="en-US" dirty="0" err="1" smtClean="0"/>
              <a:t>Yiming</a:t>
            </a:r>
            <a:r>
              <a:rPr lang="en-US" dirty="0" smtClean="0"/>
              <a:t> as soon as possible for occupying one time slot.</a:t>
            </a:r>
          </a:p>
          <a:p>
            <a:pPr lvl="1"/>
            <a:r>
              <a:rPr lang="en-US" dirty="0" smtClean="0"/>
              <a:t>In particular, for those students who have never presented.</a:t>
            </a:r>
          </a:p>
          <a:p>
            <a:r>
              <a:rPr lang="en-US" dirty="0" smtClean="0"/>
              <a:t>You can decide the papers later!</a:t>
            </a:r>
          </a:p>
          <a:p>
            <a:r>
              <a:rPr lang="en-US" dirty="0" smtClean="0"/>
              <a:t>Next week, we will have Ping Gong and </a:t>
            </a:r>
            <a:r>
              <a:rPr lang="en-US" dirty="0" err="1" smtClean="0"/>
              <a:t>Zhiling</a:t>
            </a:r>
            <a:r>
              <a:rPr lang="en-US" dirty="0" smtClean="0"/>
              <a:t> Zhang to present the first paper in </a:t>
            </a:r>
            <a:r>
              <a:rPr lang="en-US" smtClean="0"/>
              <a:t>this round!</a:t>
            </a:r>
            <a:endParaRPr lang="en-US" dirty="0" smtClean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USTC-SYS Reading Group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80C98-E1C5-46FE-9302-3AF927F68EC4}" type="datetime1">
              <a:rPr lang="en-US" altLang="zh-CN" smtClean="0"/>
              <a:t>10/14/2020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00932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072951" y="1038630"/>
            <a:ext cx="8045921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USTC-SYS Reading </a:t>
            </a:r>
            <a:r>
              <a:rPr lang="en-US" altLang="zh-CN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Group</a:t>
            </a:r>
          </a:p>
          <a:p>
            <a:pPr algn="ctr"/>
            <a:r>
              <a:rPr lang="en-US" altLang="zh-CN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Kick-off Meeting</a:t>
            </a:r>
            <a:endParaRPr lang="en-US" altLang="zh-CN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473499" y="3249129"/>
            <a:ext cx="12448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200" b="1" dirty="0" smtClean="0">
                <a:latin typeface="Gill Sans MT" panose="020B0502020104020203" pitchFamily="34" charset="0"/>
                <a:ea typeface="华文新魏" panose="02010800040101010101" pitchFamily="2" charset="-122"/>
              </a:rPr>
              <a:t>Q&amp; A</a:t>
            </a:r>
            <a:endParaRPr lang="en-US" altLang="zh-CN" sz="3200" dirty="0" smtClean="0">
              <a:latin typeface="Gill Sans MT" panose="020B0502020104020203" pitchFamily="34" charset="0"/>
              <a:ea typeface="华文新魏" panose="0201080004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2225" y="4348887"/>
            <a:ext cx="5447372" cy="16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706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 dirty="0" smtClean="0"/>
              <a:t>Today’s agenda</a:t>
            </a:r>
            <a:endParaRPr lang="zh-CN" altLang="en-US" sz="3600" dirty="0"/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 to Reading Group</a:t>
            </a:r>
          </a:p>
          <a:p>
            <a:r>
              <a:rPr lang="en-US" dirty="0" smtClean="0"/>
              <a:t>Awards</a:t>
            </a:r>
          </a:p>
          <a:p>
            <a:r>
              <a:rPr lang="en-US" altLang="zh-CN" dirty="0" smtClean="0"/>
              <a:t>Advices for reading a scientific paper</a:t>
            </a:r>
            <a:endParaRPr lang="en-US" dirty="0" smtClean="0"/>
          </a:p>
          <a:p>
            <a:r>
              <a:rPr lang="en-US" dirty="0" smtClean="0"/>
              <a:t>Advices for preparing and giving a talk</a:t>
            </a:r>
            <a:endParaRPr 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2C917-DACF-45FB-81D8-04000DD03B06}" type="datetime1">
              <a:rPr lang="en-US" altLang="zh-CN" smtClean="0"/>
              <a:t>10/14/2020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USTC-SYS Reading Group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90317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missions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</a:t>
            </a:r>
            <a:r>
              <a:rPr lang="en-US" dirty="0" smtClean="0"/>
              <a:t>rovides </a:t>
            </a:r>
            <a:r>
              <a:rPr lang="en-US" dirty="0"/>
              <a:t>an opportunity for students, researchers and faculty to </a:t>
            </a:r>
            <a:r>
              <a:rPr lang="en-US" dirty="0">
                <a:solidFill>
                  <a:srgbClr val="FF0000"/>
                </a:solidFill>
              </a:rPr>
              <a:t>discuss</a:t>
            </a:r>
            <a:r>
              <a:rPr lang="en-US" dirty="0"/>
              <a:t> and </a:t>
            </a:r>
            <a:r>
              <a:rPr lang="en-US" dirty="0">
                <a:solidFill>
                  <a:srgbClr val="FF0000"/>
                </a:solidFill>
              </a:rPr>
              <a:t>keep abreast of </a:t>
            </a:r>
            <a:r>
              <a:rPr lang="en-US" dirty="0"/>
              <a:t>current research in systems research, and to learn by example “how to do </a:t>
            </a:r>
            <a:r>
              <a:rPr lang="en-US" dirty="0">
                <a:solidFill>
                  <a:srgbClr val="FF0000"/>
                </a:solidFill>
              </a:rPr>
              <a:t>high-quality</a:t>
            </a:r>
            <a:r>
              <a:rPr lang="en-US" dirty="0"/>
              <a:t> systems research</a:t>
            </a:r>
            <a:r>
              <a:rPr lang="en-US" dirty="0" smtClean="0"/>
              <a:t>”.</a:t>
            </a:r>
          </a:p>
          <a:p>
            <a:endParaRPr lang="en-US" dirty="0"/>
          </a:p>
          <a:p>
            <a:r>
              <a:rPr lang="en-US" dirty="0" smtClean="0"/>
              <a:t>Polish your soft skills</a:t>
            </a:r>
          </a:p>
          <a:p>
            <a:pPr lvl="1"/>
            <a:r>
              <a:rPr lang="en-US" dirty="0" smtClean="0"/>
              <a:t>Presentation</a:t>
            </a:r>
          </a:p>
          <a:p>
            <a:pPr lvl="1"/>
            <a:r>
              <a:rPr lang="en-US" dirty="0" smtClean="0"/>
              <a:t>Language</a:t>
            </a:r>
          </a:p>
          <a:p>
            <a:pPr lvl="1"/>
            <a:r>
              <a:rPr lang="en-US" dirty="0" smtClean="0"/>
              <a:t>Organization</a:t>
            </a:r>
          </a:p>
          <a:p>
            <a:pPr lvl="1"/>
            <a:r>
              <a:rPr lang="en-US" dirty="0" smtClean="0"/>
              <a:t>Time management</a:t>
            </a:r>
          </a:p>
          <a:p>
            <a:pPr lvl="1"/>
            <a:r>
              <a:rPr lang="en-US" dirty="0" smtClean="0"/>
              <a:t>Cooperation</a:t>
            </a:r>
          </a:p>
          <a:p>
            <a:pPr lvl="1"/>
            <a:r>
              <a:rPr lang="en-US" dirty="0" smtClean="0"/>
              <a:t>Critical thinking</a:t>
            </a:r>
          </a:p>
          <a:p>
            <a:pPr lvl="1"/>
            <a:r>
              <a:rPr lang="en-US" dirty="0" smtClean="0"/>
              <a:t>……</a:t>
            </a:r>
            <a:endParaRPr lang="en-US" dirty="0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207E0-81C7-474C-B155-1D89948ED3E6}" type="datetime1">
              <a:rPr lang="en-US" altLang="zh-CN" smtClean="0"/>
              <a:t>10/14/2020</a:t>
            </a:fld>
            <a:endParaRPr lang="zh-CN" altLang="en-US" dirty="0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USTC-SYS Reading Group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7419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Logistic arrangement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Runs every semester, and the </a:t>
            </a:r>
            <a:r>
              <a:rPr lang="en-US" altLang="zh-CN" dirty="0" smtClean="0"/>
              <a:t>seventh</a:t>
            </a:r>
            <a:r>
              <a:rPr lang="en-US" dirty="0" smtClean="0"/>
              <a:t> round now</a:t>
            </a:r>
          </a:p>
          <a:p>
            <a:r>
              <a:rPr lang="en-US" dirty="0" smtClean="0"/>
              <a:t>Time:  7:15 – 8:30 pm every Wednesday evening.</a:t>
            </a:r>
          </a:p>
          <a:p>
            <a:r>
              <a:rPr lang="en-US" dirty="0" smtClean="0"/>
              <a:t>Location: </a:t>
            </a:r>
            <a:r>
              <a:rPr lang="en-US" dirty="0" smtClean="0">
                <a:solidFill>
                  <a:srgbClr val="FF0000"/>
                </a:solidFill>
              </a:rPr>
              <a:t>Virtual meeting room </a:t>
            </a:r>
          </a:p>
          <a:p>
            <a:r>
              <a:rPr lang="en-US" dirty="0" smtClean="0"/>
              <a:t>Assistant: </a:t>
            </a:r>
            <a:r>
              <a:rPr lang="en-US" dirty="0" err="1" smtClean="0"/>
              <a:t>Yiming</a:t>
            </a:r>
            <a:r>
              <a:rPr lang="en-US" dirty="0" smtClean="0"/>
              <a:t> Zhu</a:t>
            </a:r>
          </a:p>
          <a:p>
            <a:r>
              <a:rPr lang="en-US" dirty="0" smtClean="0"/>
              <a:t>Internal webpage:</a:t>
            </a:r>
          </a:p>
          <a:p>
            <a:pPr lvl="1"/>
            <a:r>
              <a:rPr lang="en-US" dirty="0">
                <a:hlinkClick r:id="rId2"/>
              </a:rPr>
              <a:t>http://210.45.114.146/wiki/doku.php?id=public:rg:readinggroup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8F8EA-F1B6-484F-BB06-055655C39051}" type="datetime1">
              <a:rPr lang="en-US" altLang="zh-CN" smtClean="0"/>
              <a:t>10/14/2020</a:t>
            </a:fld>
            <a:endParaRPr lang="zh-CN" altLang="en-US" dirty="0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USTC-SYS Reading Group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6287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do we read?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most recent work in the systems research that propose novel solutions to important problems and have real impacts.</a:t>
            </a:r>
          </a:p>
          <a:p>
            <a:r>
              <a:rPr lang="en-US" dirty="0" smtClean="0"/>
              <a:t>They are published at top-tier conferences such as</a:t>
            </a:r>
          </a:p>
          <a:p>
            <a:pPr lvl="1"/>
            <a:r>
              <a:rPr lang="en-US" dirty="0" smtClean="0"/>
              <a:t>OSDI/SOSP/</a:t>
            </a:r>
            <a:r>
              <a:rPr lang="en-US" dirty="0" err="1" smtClean="0"/>
              <a:t>EuroSys</a:t>
            </a:r>
            <a:r>
              <a:rPr lang="en-US" dirty="0" smtClean="0"/>
              <a:t>/USENIX ATC – </a:t>
            </a:r>
            <a:r>
              <a:rPr lang="en-US" dirty="0" smtClean="0">
                <a:solidFill>
                  <a:srgbClr val="00B050"/>
                </a:solidFill>
              </a:rPr>
              <a:t>operating systems</a:t>
            </a:r>
          </a:p>
          <a:p>
            <a:pPr lvl="1"/>
            <a:r>
              <a:rPr lang="en-US" dirty="0" smtClean="0"/>
              <a:t>FAST – </a:t>
            </a:r>
            <a:r>
              <a:rPr lang="en-US" dirty="0" smtClean="0">
                <a:solidFill>
                  <a:srgbClr val="00B050"/>
                </a:solidFill>
              </a:rPr>
              <a:t>storage systems</a:t>
            </a:r>
          </a:p>
          <a:p>
            <a:pPr lvl="1"/>
            <a:r>
              <a:rPr lang="en-US" dirty="0" smtClean="0"/>
              <a:t>SIGCOMM/NSDI – </a:t>
            </a:r>
            <a:r>
              <a:rPr lang="en-US" dirty="0" smtClean="0">
                <a:solidFill>
                  <a:srgbClr val="00B050"/>
                </a:solidFill>
              </a:rPr>
              <a:t>networking systems</a:t>
            </a:r>
          </a:p>
          <a:p>
            <a:pPr lvl="1"/>
            <a:r>
              <a:rPr lang="en-US" dirty="0" smtClean="0"/>
              <a:t>SIGMOD/VLDB – </a:t>
            </a:r>
            <a:r>
              <a:rPr lang="en-US" dirty="0" smtClean="0">
                <a:solidFill>
                  <a:srgbClr val="00B050"/>
                </a:solidFill>
              </a:rPr>
              <a:t>database systems</a:t>
            </a:r>
          </a:p>
          <a:p>
            <a:pPr lvl="1"/>
            <a:r>
              <a:rPr lang="en-US" dirty="0" smtClean="0"/>
              <a:t>ASPLOS – </a:t>
            </a:r>
            <a:r>
              <a:rPr lang="en-US" dirty="0" smtClean="0">
                <a:solidFill>
                  <a:srgbClr val="00B050"/>
                </a:solidFill>
              </a:rPr>
              <a:t>architectures, systems, languages</a:t>
            </a:r>
          </a:p>
          <a:p>
            <a:r>
              <a:rPr lang="en-US" dirty="0" smtClean="0"/>
              <a:t>Please check the technical sessions from the conference websites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We must read all best papers!!!</a:t>
            </a:r>
          </a:p>
          <a:p>
            <a:r>
              <a:rPr lang="en-US" dirty="0" smtClean="0"/>
              <a:t>Please also remember the important dates of these conferences</a:t>
            </a:r>
          </a:p>
          <a:p>
            <a:pPr lvl="1"/>
            <a:endParaRPr lang="en-US" dirty="0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C34F2-C208-47A1-9D6C-F6CC2C8FEB05}" type="datetime1">
              <a:rPr lang="en-US" altLang="zh-CN" smtClean="0"/>
              <a:t>10/14/2020</a:t>
            </a:fld>
            <a:endParaRPr lang="zh-CN" altLang="en-US" dirty="0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USTC-SYS Reading Group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9827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More to check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comprehensive list of systems-related conferences:</a:t>
            </a:r>
          </a:p>
          <a:p>
            <a:pPr lvl="1"/>
            <a:r>
              <a:rPr lang="en-US" dirty="0">
                <a:hlinkClick r:id="rId2"/>
              </a:rPr>
              <a:t>http://www.cs.technion.ac.il/~dan/index_sysvenues_deadline.html</a:t>
            </a:r>
            <a:endParaRPr 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USTC-SYS Reading Group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80C98-E1C5-46FE-9302-3AF927F68EC4}" type="datetime1">
              <a:rPr lang="en-US" altLang="zh-CN" smtClean="0"/>
              <a:t>10/14/2020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04490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Focus of this semester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From now to Mid Nov, selecting papers from 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NSDI </a:t>
            </a:r>
            <a:r>
              <a:rPr lang="en-US" dirty="0">
                <a:solidFill>
                  <a:srgbClr val="FF0000"/>
                </a:solidFill>
              </a:rPr>
              <a:t>2020</a:t>
            </a:r>
          </a:p>
          <a:p>
            <a:pPr lvl="2"/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www.usenix.org/conference/fast20/glance</a:t>
            </a:r>
            <a:endParaRPr lang="en-US" dirty="0" smtClean="0"/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USENIX ATC </a:t>
            </a:r>
            <a:r>
              <a:rPr lang="en-US" dirty="0">
                <a:solidFill>
                  <a:srgbClr val="FF0000"/>
                </a:solidFill>
              </a:rPr>
              <a:t>2020</a:t>
            </a:r>
          </a:p>
          <a:p>
            <a:pPr lvl="2"/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www.usenix.org/conference/nsdi20/glance</a:t>
            </a:r>
            <a:endParaRPr lang="en-US" dirty="0" smtClean="0"/>
          </a:p>
          <a:p>
            <a:pPr lvl="1"/>
            <a:r>
              <a:rPr lang="en-US" altLang="zh-CN" dirty="0" smtClean="0"/>
              <a:t>SIGCOMM 2020</a:t>
            </a:r>
          </a:p>
          <a:p>
            <a:pPr lvl="1"/>
            <a:r>
              <a:rPr lang="en-US" altLang="zh-CN" dirty="0" smtClean="0"/>
              <a:t>ASPLOS 2020</a:t>
            </a:r>
          </a:p>
          <a:p>
            <a:r>
              <a:rPr lang="en-US" dirty="0" smtClean="0"/>
              <a:t>From Mid Nov towards the end of this semester</a:t>
            </a:r>
          </a:p>
          <a:p>
            <a:pPr lvl="1"/>
            <a:r>
              <a:rPr lang="en-US" dirty="0" smtClean="0"/>
              <a:t>OSDI 2020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79D90-31E9-4C62-A718-049F332C9230}" type="datetime1">
              <a:rPr lang="en-US" altLang="zh-CN" smtClean="0"/>
              <a:t>10/14/2020</a:t>
            </a:fld>
            <a:endParaRPr lang="zh-CN" altLang="en-US" dirty="0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USTC-SYS Reading Group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4646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Discussion format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primary focus of the discussion will be understanding what the paper says. With that in mind, the discussion leads should focus on clearly </a:t>
            </a:r>
            <a:r>
              <a:rPr lang="en-US" dirty="0" smtClean="0"/>
              <a:t>identifying</a:t>
            </a:r>
          </a:p>
          <a:p>
            <a:pPr lvl="1"/>
            <a:r>
              <a:rPr lang="en-US" dirty="0" smtClean="0"/>
              <a:t>What </a:t>
            </a:r>
            <a:r>
              <a:rPr lang="en-US" dirty="0"/>
              <a:t>is the problem being solved?</a:t>
            </a:r>
          </a:p>
          <a:p>
            <a:pPr lvl="1"/>
            <a:r>
              <a:rPr lang="en-US" dirty="0"/>
              <a:t>W</a:t>
            </a:r>
            <a:r>
              <a:rPr lang="en-US" dirty="0" smtClean="0"/>
              <a:t>hat </a:t>
            </a:r>
            <a:r>
              <a:rPr lang="en-US" dirty="0"/>
              <a:t>are the challenges? what makes the problem difficult?</a:t>
            </a:r>
          </a:p>
          <a:p>
            <a:pPr lvl="1"/>
            <a:r>
              <a:rPr lang="en-US" dirty="0"/>
              <a:t>W</a:t>
            </a:r>
            <a:r>
              <a:rPr lang="en-US" dirty="0" smtClean="0"/>
              <a:t>hat </a:t>
            </a:r>
            <a:r>
              <a:rPr lang="en-US" dirty="0"/>
              <a:t>are the key insights/techniques/lessons used to address those challenges? </a:t>
            </a:r>
          </a:p>
          <a:p>
            <a:pPr lvl="1"/>
            <a:r>
              <a:rPr lang="en-US" dirty="0" smtClean="0"/>
              <a:t>Do the set of experiments and results sufficiently support the claims?</a:t>
            </a:r>
          </a:p>
          <a:p>
            <a:r>
              <a:rPr lang="en-US" dirty="0" smtClean="0"/>
              <a:t>The whole discussion lasts 1 hour, so please keep the presentation around </a:t>
            </a:r>
            <a:r>
              <a:rPr lang="en-US" smtClean="0"/>
              <a:t>35 minutes. </a:t>
            </a:r>
            <a:endParaRPr lang="en-US" dirty="0" smtClean="0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4BD02-C0E4-4309-A8A5-187E92BB0731}" type="datetime1">
              <a:rPr lang="en-US" altLang="zh-CN" smtClean="0"/>
              <a:t>10/14/2020</a:t>
            </a:fld>
            <a:endParaRPr lang="zh-CN" altLang="en-US" dirty="0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USTC-SYS Reading Group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5472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More about presentations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Format:</a:t>
            </a:r>
          </a:p>
          <a:p>
            <a:pPr lvl="1"/>
            <a:r>
              <a:rPr lang="en-US" dirty="0" smtClean="0"/>
              <a:t>Two students present a single paper. Please split workloads!</a:t>
            </a:r>
          </a:p>
          <a:p>
            <a:pPr lvl="1"/>
            <a:r>
              <a:rPr lang="en-US" dirty="0" smtClean="0"/>
              <a:t>Please include an overview section about the target field and related work!</a:t>
            </a:r>
          </a:p>
          <a:p>
            <a:r>
              <a:rPr lang="en-US" dirty="0" smtClean="0"/>
              <a:t>Please make no more than 40 slides!</a:t>
            </a:r>
          </a:p>
          <a:p>
            <a:pPr lvl="1"/>
            <a:r>
              <a:rPr lang="en-US" dirty="0" smtClean="0"/>
              <a:t>Do not put too much text on slides!</a:t>
            </a:r>
          </a:p>
          <a:p>
            <a:pPr lvl="1"/>
            <a:r>
              <a:rPr lang="en-US" dirty="0" smtClean="0"/>
              <a:t>Please do not copy paste figures and texts from original papers except the figures that cannot be reproduced!</a:t>
            </a:r>
          </a:p>
          <a:p>
            <a:pPr lvl="1"/>
            <a:r>
              <a:rPr lang="en-US" dirty="0" smtClean="0"/>
              <a:t>Animations help a lot!</a:t>
            </a:r>
          </a:p>
          <a:p>
            <a:pPr lvl="1"/>
            <a:r>
              <a:rPr lang="en-US" dirty="0" smtClean="0"/>
              <a:t>Transitions between slides are very important but often neglected!</a:t>
            </a:r>
          </a:p>
          <a:p>
            <a:r>
              <a:rPr lang="en-US" dirty="0" smtClean="0"/>
              <a:t>One slide would normally require 1 or 2 minutes to communicate.</a:t>
            </a:r>
          </a:p>
          <a:p>
            <a:r>
              <a:rPr lang="en-US" dirty="0" smtClean="0"/>
              <a:t>Please do rehearsals offline and measure the presentation time.</a:t>
            </a:r>
          </a:p>
          <a:p>
            <a:r>
              <a:rPr lang="en-US" dirty="0" smtClean="0"/>
              <a:t>Please note that the time management is a great skill!</a:t>
            </a:r>
          </a:p>
          <a:p>
            <a:endParaRPr 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USTC-SYS Reading Group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80C98-E1C5-46FE-9302-3AF927F68EC4}" type="datetime1">
              <a:rPr lang="en-US" altLang="zh-CN" smtClean="0"/>
              <a:t>10/14/2020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38647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Times New Roman"/>
        <a:ea typeface="华康俪金黑W8(P)"/>
        <a:cs typeface=""/>
      </a:majorFont>
      <a:minorFont>
        <a:latin typeface="Times New Roman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>
          <a:solidFill>
            <a:schemeClr val="bg1">
              <a:lumMod val="65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6994</TotalTime>
  <Words>772</Words>
  <Application>Microsoft Office PowerPoint</Application>
  <PresentationFormat>宽屏</PresentationFormat>
  <Paragraphs>157</Paragraphs>
  <Slides>19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8" baseType="lpstr">
      <vt:lpstr>华康俪金黑W8(P)</vt:lpstr>
      <vt:lpstr>华文新魏</vt:lpstr>
      <vt:lpstr>宋体</vt:lpstr>
      <vt:lpstr>微软雅黑</vt:lpstr>
      <vt:lpstr>Arial</vt:lpstr>
      <vt:lpstr>Calibri</vt:lpstr>
      <vt:lpstr>Gill Sans MT</vt:lpstr>
      <vt:lpstr>Times New Roman</vt:lpstr>
      <vt:lpstr>Office 主题</vt:lpstr>
      <vt:lpstr>PowerPoint 演示文稿</vt:lpstr>
      <vt:lpstr>Today’s agenda</vt:lpstr>
      <vt:lpstr>The missions</vt:lpstr>
      <vt:lpstr>Logistic arrangement</vt:lpstr>
      <vt:lpstr>What do we read?</vt:lpstr>
      <vt:lpstr>More to check</vt:lpstr>
      <vt:lpstr>Focus of this semester</vt:lpstr>
      <vt:lpstr>Discussion format</vt:lpstr>
      <vt:lpstr>More about presentations</vt:lpstr>
      <vt:lpstr>More about presentations</vt:lpstr>
      <vt:lpstr>Today’s agenda</vt:lpstr>
      <vt:lpstr>Best Presentation Award</vt:lpstr>
      <vt:lpstr>Best Service Award</vt:lpstr>
      <vt:lpstr>Today’s agenda</vt:lpstr>
      <vt:lpstr>How to Read a Paper!</vt:lpstr>
      <vt:lpstr>Today’s agenda</vt:lpstr>
      <vt:lpstr>Advices</vt:lpstr>
      <vt:lpstr>Signup please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Cheng Li</dc:creator>
  <cp:lastModifiedBy>li cheng</cp:lastModifiedBy>
  <cp:revision>568</cp:revision>
  <cp:lastPrinted>2018-07-10T14:59:54Z</cp:lastPrinted>
  <dcterms:created xsi:type="dcterms:W3CDTF">2013-05-07T11:05:13Z</dcterms:created>
  <dcterms:modified xsi:type="dcterms:W3CDTF">2020-10-14T12:20:18Z</dcterms:modified>
</cp:coreProperties>
</file>