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83" r:id="rId25"/>
    <p:sldId id="279" r:id="rId26"/>
    <p:sldId id="285" r:id="rId27"/>
    <p:sldId id="280" r:id="rId28"/>
    <p:sldId id="281" r:id="rId29"/>
    <p:sldId id="282" r:id="rId30"/>
  </p:sldIdLst>
  <p:sldSz cx="12192000" cy="6858000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ndara" panose="020E05020303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GV2Xl6ZJFqODpL1ERbdxGnPU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D88C0E-DC8D-4AC1-87DF-BF3E2C54B0B1}">
  <a:tblStyle styleId="{F3D88C0E-DC8D-4AC1-87DF-BF3E2C54B0B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87" autoAdjust="0"/>
  </p:normalViewPr>
  <p:slideViewPr>
    <p:cSldViewPr snapToGrid="0">
      <p:cViewPr varScale="1">
        <p:scale>
          <a:sx n="86" d="100"/>
          <a:sy n="86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779" cy="48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402" y="0"/>
            <a:ext cx="3169779" cy="48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大家好，我是邱子悦。这次的主题是In-memory</a:t>
            </a:r>
            <a:r>
              <a:rPr lang="en-US" dirty="0"/>
              <a:t> caching，文章来自NSDI21。</a:t>
            </a:r>
            <a:r>
              <a:rPr lang="zh-CN" altLang="en-US" dirty="0"/>
              <a:t>本文作者基于</a:t>
            </a:r>
            <a:r>
              <a:rPr lang="en-US" altLang="zh-CN" dirty="0"/>
              <a:t>twitter in-memory workloads </a:t>
            </a:r>
            <a:r>
              <a:rPr lang="zh-CN" altLang="en-US" dirty="0"/>
              <a:t>现状，提出了全新的 </a:t>
            </a:r>
            <a:r>
              <a:rPr lang="en-US" altLang="zh-CN" dirty="0"/>
              <a:t>in-memory cache </a:t>
            </a:r>
            <a:r>
              <a:rPr lang="zh-CN" altLang="en-US" dirty="0"/>
              <a:t>设计，目标是 </a:t>
            </a:r>
            <a:r>
              <a:rPr lang="en-US" altLang="zh-CN" dirty="0"/>
              <a:t>memory efficient &amp; scalable</a:t>
            </a:r>
            <a:r>
              <a:rPr lang="en-US" dirty="0"/>
              <a:t>。</a:t>
            </a:r>
            <a:endParaRPr dirty="0"/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b更好可能是因为LRU per object removal更精细（小miss ratio）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c更好是因为scanning（大miss rate）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d更好可能是因为周期性改变，热度直接从某种chunk size转到另一种，slab eviction 适应起来更快</a:t>
            </a:r>
            <a:endParaRPr/>
          </a:p>
        </p:txBody>
      </p:sp>
      <p:sp>
        <p:nvSpPr>
          <p:cNvPr id="224" name="Google Shape;224;p15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path会更新8bit的frequency计数器位于hash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写的时候知道TTL，写到对应bucket的segment。为了scalability做的优化后面介绍。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perform delete?</a:t>
            </a:r>
            <a:endParaRPr/>
          </a:p>
        </p:txBody>
      </p:sp>
      <p:sp>
        <p:nvSpPr>
          <p:cNvPr id="241" name="Google Shape;241;p17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我会先介绍这四个需要了解的背景，论文中1，2，和4都涉及不多。</a:t>
            </a: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5" name="Google Shape;285;p22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759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S-Memcached 是 scanning enabled</a:t>
            </a:r>
            <a:endParaRPr/>
          </a:p>
        </p:txBody>
      </p:sp>
      <p:sp>
        <p:nvSpPr>
          <p:cNvPr id="285" name="Google Shape;285;p22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S-Memcached 是 scanning enabled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 err="1"/>
              <a:t>n和mix都使得memcached</a:t>
            </a:r>
            <a:r>
              <a:rPr lang="en-US" sz="1200" dirty="0"/>
              <a:t> vs </a:t>
            </a:r>
            <a:r>
              <a:rPr lang="en-US" sz="1200" dirty="0" err="1"/>
              <a:t>s-memcached一样，其他情况下scanning肯定对hit</a:t>
            </a:r>
            <a:r>
              <a:rPr lang="en-US" sz="1200" dirty="0"/>
              <a:t> </a:t>
            </a:r>
            <a:r>
              <a:rPr lang="en-US" sz="1200" dirty="0" err="1"/>
              <a:t>rate更好，因为驱逐了更多无效块，有效空间更大了</a:t>
            </a:r>
            <a:r>
              <a:rPr lang="en-US" sz="1200" dirty="0"/>
              <a:t>。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metadata这部分使得segcache比s-memcached在expiration不考虑scalability的情况下有优势，但是不一定和hyperbolic+scanning比有优势。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sz="1200" dirty="0"/>
              <a:t>几组对照：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CN" sz="1200" dirty="0"/>
              <a:t>Proactive expiration</a:t>
            </a:r>
            <a:r>
              <a:rPr lang="zh-CN" altLang="en-US" sz="1200" dirty="0"/>
              <a:t>： 通过</a:t>
            </a:r>
            <a:r>
              <a:rPr lang="en-US" altLang="zh-CN" sz="1200" dirty="0" err="1"/>
              <a:t>memcached</a:t>
            </a:r>
            <a:r>
              <a:rPr lang="zh-CN" altLang="en-US" sz="1200" dirty="0"/>
              <a:t>和</a:t>
            </a:r>
            <a:r>
              <a:rPr lang="en-US" altLang="zh-CN" sz="1200" dirty="0"/>
              <a:t>s-Memcached  </a:t>
            </a:r>
            <a:r>
              <a:rPr lang="zh-CN" altLang="en-US" sz="1200" dirty="0"/>
              <a:t>（</a:t>
            </a:r>
            <a:r>
              <a:rPr lang="en-US" altLang="zh-CN" sz="1200" dirty="0"/>
              <a:t>scan</a:t>
            </a:r>
            <a:r>
              <a:rPr lang="zh-CN" altLang="en-US" sz="1200" dirty="0"/>
              <a:t>掉</a:t>
            </a:r>
            <a:r>
              <a:rPr lang="en-US" altLang="zh-CN" sz="1200" dirty="0"/>
              <a:t>mix</a:t>
            </a:r>
            <a:r>
              <a:rPr lang="zh-CN" altLang="en-US" sz="1200" dirty="0"/>
              <a:t>里的</a:t>
            </a:r>
            <a:r>
              <a:rPr lang="en-US" altLang="zh-CN" sz="1200" dirty="0"/>
              <a:t>short TTL</a:t>
            </a:r>
            <a:r>
              <a:rPr lang="zh-CN" altLang="en-US" sz="1200" dirty="0"/>
              <a:t>对</a:t>
            </a:r>
            <a:r>
              <a:rPr lang="en-US" altLang="zh-CN" sz="1200" dirty="0"/>
              <a:t>miss rate</a:t>
            </a:r>
            <a:r>
              <a:rPr lang="zh-CN" altLang="en-US" sz="1200" dirty="0"/>
              <a:t>改善微乎其微可能是因为给的</a:t>
            </a:r>
            <a:r>
              <a:rPr lang="en-US" altLang="zh-CN" sz="1200" dirty="0"/>
              <a:t>workload</a:t>
            </a:r>
            <a:r>
              <a:rPr lang="zh-CN" altLang="en-US" sz="1200" dirty="0"/>
              <a:t>里</a:t>
            </a:r>
            <a:r>
              <a:rPr lang="en-US" altLang="zh-CN" sz="1200" dirty="0"/>
              <a:t>short TTL</a:t>
            </a:r>
            <a:r>
              <a:rPr lang="zh-CN" altLang="en-US" sz="1200" dirty="0"/>
              <a:t>占比少（？但是其实</a:t>
            </a:r>
            <a:r>
              <a:rPr lang="en-US" altLang="zh-CN" sz="1200" dirty="0"/>
              <a:t>7</a:t>
            </a:r>
            <a:r>
              <a:rPr lang="zh-CN" altLang="en-US" sz="1200" dirty="0"/>
              <a:t>天以内有</a:t>
            </a:r>
            <a:r>
              <a:rPr lang="en-US" altLang="zh-CN" sz="1200" dirty="0"/>
              <a:t>70%+</a:t>
            </a:r>
            <a:r>
              <a:rPr lang="zh-CN" altLang="en-US" sz="1200" dirty="0"/>
              <a:t>））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CN" sz="1200" dirty="0"/>
              <a:t>Shared metadata</a:t>
            </a:r>
            <a:r>
              <a:rPr lang="zh-CN" altLang="en-US" sz="1200" dirty="0"/>
              <a:t>：</a:t>
            </a:r>
            <a:r>
              <a:rPr lang="en-US" altLang="zh-CN" sz="1200" dirty="0"/>
              <a:t>workload c</a:t>
            </a:r>
            <a:r>
              <a:rPr lang="zh-CN" altLang="en-US" sz="1200" dirty="0"/>
              <a:t>那组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CN" sz="1200" dirty="0"/>
              <a:t>Merge-based eviction</a:t>
            </a:r>
            <a:r>
              <a:rPr lang="zh-CN" altLang="en-US" sz="1200" dirty="0"/>
              <a:t>：虽然作者提了但并没有哪组能单独证明</a:t>
            </a: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</p:txBody>
      </p:sp>
      <p:sp>
        <p:nvSpPr>
          <p:cNvPr id="294" name="Google Shape;294;p23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670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这个目前看来是个缺陷，但后面会看到hyperbolic-r已经在吞吐上不如了，换成scanning可用性会更差。scanning对hit </a:t>
            </a:r>
            <a:r>
              <a:rPr lang="en-US" sz="1200" dirty="0" err="1"/>
              <a:t>rate提升的benefit被开销抵消了</a:t>
            </a:r>
            <a:r>
              <a:rPr lang="en-US" sz="1200" dirty="0"/>
              <a:t>。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Figure9看到有时segcache略低于pcache，但这是single </a:t>
            </a:r>
            <a:r>
              <a:rPr lang="en-US" sz="1200" dirty="0" err="1"/>
              <a:t>thread的情况，本文没有解释为什么segcache在前面hit</a:t>
            </a:r>
            <a:r>
              <a:rPr lang="en-US" sz="1200" dirty="0"/>
              <a:t> </a:t>
            </a:r>
            <a:r>
              <a:rPr lang="en-US" sz="1200" dirty="0" err="1"/>
              <a:t>ratio比pcache高的情况下还会有更低的吞吐，除非是merge-based</a:t>
            </a:r>
            <a:r>
              <a:rPr lang="en-US" sz="1200" dirty="0"/>
              <a:t> </a:t>
            </a:r>
            <a:r>
              <a:rPr lang="en-US" sz="1200" dirty="0" err="1"/>
              <a:t>eviction的优势在single</a:t>
            </a:r>
            <a:r>
              <a:rPr lang="en-US" sz="1200" dirty="0"/>
              <a:t> </a:t>
            </a:r>
            <a:r>
              <a:rPr lang="en-US" sz="1200" dirty="0" err="1"/>
              <a:t>thread体现不出来。据我所知他们确实最近在关注优化eviction</a:t>
            </a:r>
            <a:r>
              <a:rPr lang="en-US" sz="1200" dirty="0"/>
              <a:t> policy。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scanning </a:t>
            </a:r>
            <a:r>
              <a:rPr lang="en-US" sz="1200" dirty="0" err="1"/>
              <a:t>memcached</a:t>
            </a:r>
            <a:r>
              <a:rPr lang="en-US" sz="1200" dirty="0"/>
              <a:t> </a:t>
            </a:r>
            <a:r>
              <a:rPr lang="en-US" sz="1200" dirty="0" err="1"/>
              <a:t>会死锁，而memcached原版受到locking严重影响</a:t>
            </a:r>
            <a:r>
              <a:rPr lang="en-US" sz="1200" dirty="0"/>
              <a:t>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 err="1"/>
              <a:t>Pcache</a:t>
            </a:r>
            <a:r>
              <a:rPr lang="zh-CN" altLang="en-US" sz="1200" dirty="0"/>
              <a:t>和</a:t>
            </a:r>
            <a:r>
              <a:rPr lang="en-US" altLang="zh-CN" sz="1200" dirty="0" err="1"/>
              <a:t>segcache</a:t>
            </a:r>
            <a:r>
              <a:rPr lang="zh-CN" altLang="en-US" sz="1200" dirty="0"/>
              <a:t>分别以</a:t>
            </a:r>
            <a:r>
              <a:rPr lang="en-US" altLang="zh-CN" sz="1200" dirty="0"/>
              <a:t>slab</a:t>
            </a:r>
            <a:r>
              <a:rPr lang="zh-CN" altLang="en-US" sz="1200" dirty="0"/>
              <a:t>和</a:t>
            </a:r>
            <a:r>
              <a:rPr lang="en-US" altLang="zh-CN" sz="1200" dirty="0"/>
              <a:t>segment</a:t>
            </a:r>
            <a:r>
              <a:rPr lang="zh-CN" altLang="en-US" sz="1200" dirty="0"/>
              <a:t>为单位管理，</a:t>
            </a:r>
            <a:r>
              <a:rPr lang="en-US" altLang="zh-CN" sz="1200" dirty="0"/>
              <a:t>batching=&gt;reduce random mem access &amp; eviction</a:t>
            </a:r>
            <a:r>
              <a:rPr lang="zh-CN" altLang="en-US" sz="1200" dirty="0"/>
              <a:t>（？），另外</a:t>
            </a:r>
            <a:r>
              <a:rPr lang="en-US" altLang="zh-CN" sz="1200" dirty="0"/>
              <a:t>sequential chain</a:t>
            </a:r>
            <a:r>
              <a:rPr lang="zh-CN" altLang="en-US" sz="1200" dirty="0"/>
              <a:t>比</a:t>
            </a:r>
            <a:r>
              <a:rPr lang="en-US" altLang="zh-CN" sz="1200" dirty="0"/>
              <a:t>LRU chain</a:t>
            </a:r>
            <a:r>
              <a:rPr lang="zh-CN" altLang="en-US" sz="1200" dirty="0"/>
              <a:t>的维护开销低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</p:txBody>
      </p:sp>
      <p:sp>
        <p:nvSpPr>
          <p:cNvPr id="304" name="Google Shape;304;p24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CN" sz="1200" dirty="0"/>
              <a:t>Scalability</a:t>
            </a:r>
            <a:r>
              <a:rPr lang="zh-CN" altLang="en-US" sz="1200" dirty="0"/>
              <a:t>：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CN" sz="1200" dirty="0" err="1"/>
              <a:t>Pcache</a:t>
            </a:r>
            <a:r>
              <a:rPr lang="zh-CN" altLang="en-US" sz="1200" dirty="0"/>
              <a:t>不支持</a:t>
            </a:r>
            <a:r>
              <a:rPr lang="en-US" altLang="zh-CN" sz="1200" dirty="0"/>
              <a:t>multi-threading</a:t>
            </a:r>
            <a:r>
              <a:rPr lang="zh-CN" altLang="en-US" sz="1200" dirty="0"/>
              <a:t>，</a:t>
            </a:r>
            <a:r>
              <a:rPr lang="en-US" altLang="zh-CN" sz="1200" dirty="0"/>
              <a:t>r-LHD</a:t>
            </a:r>
            <a:r>
              <a:rPr lang="zh-CN" altLang="en-US" sz="1200" dirty="0"/>
              <a:t>和</a:t>
            </a:r>
            <a:r>
              <a:rPr lang="en-US" altLang="zh-CN" sz="1200" dirty="0"/>
              <a:t>r-Hyperbolic</a:t>
            </a:r>
            <a:r>
              <a:rPr lang="zh-CN" altLang="en-US" sz="1200" dirty="0"/>
              <a:t>（感觉是因为在</a:t>
            </a:r>
            <a:r>
              <a:rPr lang="en-US" altLang="zh-CN" sz="1200" dirty="0" err="1"/>
              <a:t>pcache</a:t>
            </a:r>
            <a:r>
              <a:rPr lang="zh-CN" altLang="en-US" sz="1200" dirty="0"/>
              <a:t>上写的懒得改通信架构而）认为不可能比</a:t>
            </a:r>
            <a:r>
              <a:rPr lang="en-US" altLang="zh-CN" sz="1200" dirty="0" err="1"/>
              <a:t>memcached</a:t>
            </a:r>
            <a:r>
              <a:rPr lang="zh-CN" altLang="en-US" sz="1200" dirty="0"/>
              <a:t>强而没有测，</a:t>
            </a:r>
            <a:r>
              <a:rPr lang="en-US" altLang="zh-CN" sz="1200" dirty="0" err="1"/>
              <a:t>memcached</a:t>
            </a:r>
            <a:r>
              <a:rPr lang="zh-CN" altLang="en-US" sz="1200" dirty="0"/>
              <a:t>和</a:t>
            </a:r>
            <a:r>
              <a:rPr lang="en-US" altLang="zh-CN" sz="1200" dirty="0"/>
              <a:t>s-</a:t>
            </a:r>
            <a:r>
              <a:rPr lang="en-US" altLang="zh-CN" sz="1200" dirty="0" err="1"/>
              <a:t>memcached</a:t>
            </a:r>
            <a:r>
              <a:rPr lang="zh-CN" altLang="en-US" sz="1200" dirty="0"/>
              <a:t>性能接近，</a:t>
            </a:r>
            <a:r>
              <a:rPr lang="en-US" altLang="zh-CN" sz="1200" dirty="0"/>
              <a:t>s-m</a:t>
            </a:r>
            <a:r>
              <a:rPr lang="zh-CN" altLang="en-US" sz="1200" dirty="0"/>
              <a:t>大于</a:t>
            </a:r>
            <a:r>
              <a:rPr lang="en-US" altLang="zh-CN" sz="1200" dirty="0"/>
              <a:t>8</a:t>
            </a:r>
            <a:r>
              <a:rPr lang="zh-CN" altLang="en-US" sz="1200" dirty="0"/>
              <a:t>死锁</a:t>
            </a: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altLang="zh-CN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 altLang="en-US" sz="1200" dirty="0"/>
              <a:t>从</a:t>
            </a:r>
            <a:r>
              <a:rPr lang="en-US" altLang="zh-CN" sz="1200" dirty="0"/>
              <a:t>N</a:t>
            </a:r>
            <a:r>
              <a:rPr lang="zh-CN" altLang="en-US" sz="1200" dirty="0"/>
              <a:t>选择这段来看，作为</a:t>
            </a:r>
            <a:r>
              <a:rPr lang="en-US" altLang="zh-CN" sz="1200" dirty="0"/>
              <a:t>slab</a:t>
            </a:r>
            <a:r>
              <a:rPr lang="zh-CN" altLang="en-US" sz="1200" dirty="0"/>
              <a:t>和</a:t>
            </a:r>
            <a:r>
              <a:rPr lang="en-US" altLang="zh-CN" sz="1200" dirty="0"/>
              <a:t>log</a:t>
            </a:r>
            <a:r>
              <a:rPr lang="zh-CN" altLang="en-US" sz="1200" dirty="0"/>
              <a:t>的结合体，</a:t>
            </a:r>
            <a:r>
              <a:rPr lang="en-US" altLang="zh-CN" sz="1200" dirty="0" err="1"/>
              <a:t>segcache</a:t>
            </a:r>
            <a:r>
              <a:rPr lang="zh-CN" altLang="en-US" sz="1200" dirty="0"/>
              <a:t>并不能严格实现他说的</a:t>
            </a:r>
            <a:r>
              <a:rPr lang="en-US" altLang="zh-CN" sz="1200" dirty="0"/>
              <a:t>no memory fragmentation</a:t>
            </a:r>
            <a:r>
              <a:rPr lang="zh-CN" altLang="en-US" sz="1200" dirty="0"/>
              <a:t>（又或者因为某种原因忽略了每个</a:t>
            </a:r>
            <a:r>
              <a:rPr lang="en-US" altLang="zh-CN" sz="1200" dirty="0"/>
              <a:t>segment</a:t>
            </a:r>
            <a:r>
              <a:rPr lang="zh-CN" altLang="en-US" sz="1200" dirty="0"/>
              <a:t>内部剩余（？存疑））</a:t>
            </a:r>
            <a:endParaRPr sz="1200" dirty="0"/>
          </a:p>
        </p:txBody>
      </p:sp>
      <p:sp>
        <p:nvSpPr>
          <p:cNvPr id="304" name="Google Shape;304;p24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435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314" name="Google Shape;314;p25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7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越少访问的越能留在里面占位置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尾部不一定有多少expiration的块，更何况比较大的cache的流动性不一定很好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浪费了大量资源在绝大多数没有expired的块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Random memory access </a:t>
            </a:r>
            <a:r>
              <a:rPr lang="en-US" dirty="0" err="1"/>
              <a:t>还会影响cpu</a:t>
            </a:r>
            <a:r>
              <a:rPr lang="en-US" dirty="0"/>
              <a:t> cache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如何处理这个pool，比如</a:t>
            </a:r>
            <a:r>
              <a:rPr lang="en-US" dirty="0"/>
              <a:t> TTL threshold </a:t>
            </a:r>
            <a:r>
              <a:rPr lang="en-US" dirty="0" err="1"/>
              <a:t>怎么设置</a:t>
            </a:r>
            <a:endParaRPr dirty="0"/>
          </a:p>
        </p:txBody>
      </p:sp>
      <p:sp>
        <p:nvSpPr>
          <p:cNvPr id="328" name="Google Shape;328;p27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本文</a:t>
            </a:r>
            <a:r>
              <a:rPr lang="en-US" dirty="0" err="1"/>
              <a:t>关注的Cache</a:t>
            </a:r>
            <a:r>
              <a:rPr lang="en-US" dirty="0"/>
              <a:t> </a:t>
            </a:r>
            <a:r>
              <a:rPr lang="en-US" dirty="0" err="1"/>
              <a:t>处于service和backend</a:t>
            </a:r>
            <a:r>
              <a:rPr lang="en-US" dirty="0"/>
              <a:t> storage devices 之间，帮助降低延迟、提高吞吐并且减少对存储设备的访问。这对应了存储设备的通常有的三个特征，相比memory，往往有10^3量级以上的差距、很容易打满的带宽和一定的寿命。但不是每篇paper都关注这样的场景，比如Twitter需要尽量高的命中率来控制较低的延迟，愿意为此给出更多memory作cache，workload命中率往往95%以上，而kangaroo(SOSP21)</a:t>
            </a:r>
            <a:r>
              <a:rPr lang="en-US" dirty="0" err="1"/>
              <a:t>不太在意延迟，用大量的Flash</a:t>
            </a:r>
            <a:r>
              <a:rPr lang="en-US" dirty="0"/>
              <a:t> </a:t>
            </a:r>
            <a:r>
              <a:rPr lang="en-US" dirty="0" err="1"/>
              <a:t>SSD作为cache，着重解决使用Flash面临的，例如write</a:t>
            </a:r>
            <a:r>
              <a:rPr lang="en-US" dirty="0"/>
              <a:t> </a:t>
            </a:r>
            <a:r>
              <a:rPr lang="en-US" dirty="0" err="1"/>
              <a:t>amplification问题</a:t>
            </a:r>
            <a:r>
              <a:rPr lang="en-US" dirty="0"/>
              <a:t>。</a:t>
            </a:r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LRU 应该是最耳熟能详、最常用的算法了。虽然新算法层出不穷，但大量工业级application仍在使用LRU算法，例如，本文涉及到的memcached, Redis, Twitter的Twememcached等都用的LRU，Research work算法是另外的。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LRU 的含义xxxxxx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Lock! -&gt; scalability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越少访问的越能留在里面占位置，很可能需要等到走到末尾的eviction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尾部不一定有多少expiration的块，更何况比较大的cache的流动性不一定很好，no</a:t>
            </a:r>
            <a:r>
              <a:rPr lang="en-US" dirty="0"/>
              <a:t> </a:t>
            </a:r>
            <a:r>
              <a:rPr lang="en-US" dirty="0" err="1"/>
              <a:t>guarantee，还会需要动用LRU</a:t>
            </a:r>
            <a:r>
              <a:rPr lang="en-US" dirty="0"/>
              <a:t> </a:t>
            </a:r>
            <a:r>
              <a:rPr lang="en-US" dirty="0" err="1"/>
              <a:t>list的锁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浪费了大量资源在绝大多数没有expired的块，强行增加scalability压力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Random memory access </a:t>
            </a:r>
            <a:r>
              <a:rPr lang="en-US" dirty="0" err="1"/>
              <a:t>还会影响cpu</a:t>
            </a:r>
            <a:r>
              <a:rPr lang="en-US" dirty="0"/>
              <a:t> </a:t>
            </a:r>
            <a:r>
              <a:rPr lang="en-US" dirty="0" err="1"/>
              <a:t>cache，不够efficient也不够sufficient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如何处理这个pool，比如</a:t>
            </a:r>
            <a:r>
              <a:rPr lang="en-US" dirty="0"/>
              <a:t> TTL threshold </a:t>
            </a:r>
            <a:r>
              <a:rPr lang="en-US" dirty="0" err="1"/>
              <a:t>怎么设置,更不用说稍微大一些TTL的object早晚有expired的一天</a:t>
            </a:r>
            <a:endParaRPr dirty="0"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1037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731488" y="4620434"/>
            <a:ext cx="5851898" cy="378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从论文背景说起</a:t>
            </a:r>
            <a:endParaRPr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sldNum" idx="12"/>
          </p:nvPr>
        </p:nvSpPr>
        <p:spPr>
          <a:xfrm>
            <a:off x="4143402" y="9119191"/>
            <a:ext cx="3169779" cy="48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  <a:defRPr sz="3000" b="1" i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838200" y="1143000"/>
            <a:ext cx="10515600" cy="190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52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30"/>
          <p:cNvCxnSpPr/>
          <p:nvPr/>
        </p:nvCxnSpPr>
        <p:spPr>
          <a:xfrm>
            <a:off x="720000" y="1041430"/>
            <a:ext cx="10850563" cy="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07058" y="949644"/>
            <a:ext cx="1097788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lang="en-US" sz="4400" b="1" dirty="0">
                <a:latin typeface="Candara"/>
                <a:ea typeface="Candara"/>
                <a:cs typeface="Candara"/>
                <a:sym typeface="Candara"/>
              </a:rPr>
              <a:t>Segcache: a memory-efficient and scalable in-memory key-value cache for small objects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755319" y="3150583"/>
            <a:ext cx="8681358" cy="7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Juncheng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Yang, 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Mellon University;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Yao Yue, 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Twitter;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Rashmi Vinayak, 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Carnegie Mellon University</a:t>
            </a:r>
            <a:endParaRPr sz="28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477928" y="4424813"/>
            <a:ext cx="7236138" cy="40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Presenter: Ziyue Qiu, </a:t>
            </a:r>
            <a:r>
              <a:rPr lang="en-US" sz="2800" b="1" i="0" u="none" strike="noStrike" cap="none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Chuqing</a:t>
            </a:r>
            <a:r>
              <a:rPr lang="en-US" sz="2800" b="1" i="0" u="none" strike="noStrike" cap="none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Gao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(USTC)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477928" y="5027718"/>
            <a:ext cx="7236139" cy="72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ADSL Reading Group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2022-04-13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Eviction in slab-based cache</a:t>
            </a:r>
            <a:endParaRPr sz="160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item-level v.s. </a:t>
            </a:r>
            <a:r>
              <a:rPr lang="en-US" sz="2000">
                <a:solidFill>
                  <a:schemeClr val="accent1"/>
                </a:solidFill>
              </a:rPr>
              <a:t>slab-level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Twemcache: random slab, slabLRU, slabLRC (FIFO)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Cache Use Cases (no strict boundary)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Caching for storage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Caching for computation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❑"/>
            </a:pPr>
            <a:r>
              <a:rPr lang="en-US" sz="1600"/>
              <a:t> Increasingly popular, Machine learning, stream processing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Transient data with no backing store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❑"/>
            </a:pPr>
            <a:r>
              <a:rPr lang="en-US" sz="1600"/>
              <a:t> Rate limiters, negative caches</a:t>
            </a:r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52" y="2976440"/>
            <a:ext cx="2914286" cy="19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114" y="1195488"/>
            <a:ext cx="4419048" cy="17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9207" y="5092702"/>
            <a:ext cx="3951448" cy="178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93" y="1989416"/>
            <a:ext cx="4102459" cy="16443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62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Traces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Week-long unsampled traces from one instance of each Twemcache cluster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700 billion requests, 80 TB in size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Focus on 54 representative clusters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Small miss ratio &amp; small variations (each day)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Diurnal request rates related to </a:t>
            </a:r>
            <a:r>
              <a:rPr lang="en-US" sz="2400">
                <a:solidFill>
                  <a:schemeClr val="accent1"/>
                </a:solidFill>
              </a:rPr>
              <a:t>hot keys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Eleven operations (get and set most common)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Write-heavy workloads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35% of clusters are write-heavy (more than 30% write)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Cache for computation or transient data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e.g. opportunistic pre-computation</a:t>
            </a:r>
            <a:endParaRPr/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8868" y="3590984"/>
            <a:ext cx="3968227" cy="1501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TTL</a:t>
            </a:r>
            <a:endParaRPr sz="160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Bounding inconsistency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Periodic refresh (cache for computation)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Implicit deletion (Rate limiter &amp; GDPR compliant)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TTL jitter: Intentionally scatter TTLs over a time range to avoid objects expiring at the same time</a:t>
            </a:r>
            <a:endParaRPr/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915" y="3692798"/>
            <a:ext cx="9058361" cy="202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Working set size</a:t>
            </a:r>
            <a:endParaRPr sz="120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There is no need for a huge cache size if expired objects can be removed in time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Proactive expiration is more important than eviction!</a:t>
            </a: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Popularity distribution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Mostly </a:t>
            </a:r>
            <a:r>
              <a:rPr lang="en-US" sz="2000">
                <a:solidFill>
                  <a:schemeClr val="accent1"/>
                </a:solidFill>
              </a:rPr>
              <a:t>Zipfian</a:t>
            </a:r>
            <a:r>
              <a:rPr lang="en-US" sz="2000"/>
              <a:t> with </a:t>
            </a:r>
            <a:r>
              <a:rPr lang="en-US" sz="2000">
                <a:solidFill>
                  <a:schemeClr val="accent1"/>
                </a:solidFill>
              </a:rPr>
              <a:t>large parameter alpha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Small deviations</a:t>
            </a:r>
            <a:endParaRPr/>
          </a:p>
          <a:p>
            <a:pPr marL="228600" lvl="0" indent="-10667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sz="2400"/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4148" y="2118695"/>
            <a:ext cx="4409524" cy="17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1180" y="3880600"/>
            <a:ext cx="4212492" cy="177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u="sng" dirty="0"/>
              <a:t>Object sizes are small but metadata size (56B Memcached, 38B </a:t>
            </a:r>
            <a:r>
              <a:rPr lang="en-US" sz="2400" u="sng" dirty="0" err="1"/>
              <a:t>Twemcache</a:t>
            </a:r>
            <a:r>
              <a:rPr lang="en-US" sz="2400" u="sng" dirty="0"/>
              <a:t>) is large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Future research: key compression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Name spaces are part of keys, e.g. Ns1:ns2:obj or obj/ns1/ns2</a:t>
            </a:r>
            <a:endParaRPr dirty="0"/>
          </a:p>
          <a:p>
            <a:pPr marL="228600" lvl="0" indent="-10667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sz="2400" dirty="0"/>
          </a:p>
          <a:p>
            <a:pPr marL="228600" lvl="0" indent="-10667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Dynamic size distribution</a:t>
            </a:r>
            <a:endParaRPr dirty="0"/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t="5365"/>
          <a:stretch/>
        </p:blipFill>
        <p:spPr>
          <a:xfrm>
            <a:off x="1443619" y="3043871"/>
            <a:ext cx="9304762" cy="189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t="4951"/>
          <a:stretch/>
        </p:blipFill>
        <p:spPr>
          <a:xfrm>
            <a:off x="1618476" y="4926178"/>
            <a:ext cx="9114286" cy="197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Eviction algorithms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Memcached-LRU: disable Slab moving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Highly workload dependent</a:t>
            </a:r>
            <a:endParaRPr/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238" y="2774073"/>
            <a:ext cx="9209524" cy="22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Overview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Segcache: segment-structured cache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High memory efficiency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Efficient and sufficient TTL expiration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Tiny object metadata (</a:t>
            </a:r>
            <a:r>
              <a:rPr lang="en-US" sz="2000" dirty="0">
                <a:solidFill>
                  <a:schemeClr val="accent1"/>
                </a:solidFill>
              </a:rPr>
              <a:t>5-byte</a:t>
            </a:r>
            <a:r>
              <a:rPr lang="en-US" sz="2000" dirty="0"/>
              <a:t>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Almost no memory fragmentation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Merge-based eviction for low miss ratio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High performance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High throughput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Close-to-linear scalability</a:t>
            </a: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Principles</a:t>
            </a:r>
            <a:endParaRPr dirty="0"/>
          </a:p>
        </p:txBody>
      </p:sp>
      <p:sp>
        <p:nvSpPr>
          <p:cNvPr id="245" name="Google Shape;245;p17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Be </a:t>
            </a:r>
            <a:r>
              <a:rPr lang="en-US" sz="2400">
                <a:solidFill>
                  <a:schemeClr val="accent1"/>
                </a:solidFill>
              </a:rPr>
              <a:t>proactive</a:t>
            </a:r>
            <a:r>
              <a:rPr lang="en-US" sz="2400"/>
              <a:t>, don’t be lazy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Maximize metadata </a:t>
            </a:r>
            <a:r>
              <a:rPr lang="en-US" sz="2400">
                <a:solidFill>
                  <a:schemeClr val="accent1"/>
                </a:solidFill>
              </a:rPr>
              <a:t>sharing</a:t>
            </a:r>
            <a:r>
              <a:rPr lang="en-US" sz="2400"/>
              <a:t> for economy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Perform </a:t>
            </a:r>
            <a:r>
              <a:rPr lang="en-US" sz="2400">
                <a:solidFill>
                  <a:schemeClr val="accent1"/>
                </a:solidFill>
              </a:rPr>
              <a:t>macro</a:t>
            </a:r>
            <a:r>
              <a:rPr lang="en-US" sz="2400"/>
              <a:t> management</a:t>
            </a:r>
            <a:endParaRPr sz="2000"/>
          </a:p>
        </p:txBody>
      </p:sp>
      <p:pic>
        <p:nvPicPr>
          <p:cNvPr id="246" name="Google Shape;2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476" y="2962620"/>
            <a:ext cx="9019048" cy="27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Design: metadata sharing</a:t>
            </a:r>
            <a:endParaRPr dirty="0"/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Group objects into segments to approximate and share metadata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Segment: a small fixed-size log storing objects of </a:t>
            </a:r>
            <a:r>
              <a:rPr lang="en-US" sz="2400">
                <a:solidFill>
                  <a:schemeClr val="accent1"/>
                </a:solidFill>
              </a:rPr>
              <a:t>similar TTLs</a:t>
            </a:r>
            <a:endParaRPr/>
          </a:p>
        </p:txBody>
      </p:sp>
      <p:pic>
        <p:nvPicPr>
          <p:cNvPr id="255" name="Google Shape;2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125" y="2996293"/>
            <a:ext cx="8619942" cy="2472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Design: technical details</a:t>
            </a:r>
            <a:endParaRPr dirty="0"/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1024 TTL buckets divided into 4 groups (grows by a factor of 16)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Append updated objects</a:t>
            </a:r>
            <a:r>
              <a:rPr lang="en-US" sz="2400" dirty="0"/>
              <a:t> to the end of a segment, mark the old ones as </a:t>
            </a:r>
            <a:r>
              <a:rPr lang="en-US" sz="2400" dirty="0">
                <a:solidFill>
                  <a:schemeClr val="accent1"/>
                </a:solidFill>
              </a:rPr>
              <a:t>deleted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5B per object metadata: 1B key size, 3B value size, 1B flag (e.g. deleted flag), 56B Memcached-&gt;5B Segcache</a:t>
            </a:r>
            <a:endParaRPr sz="2400" dirty="0"/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476" y="3429000"/>
            <a:ext cx="9019048" cy="275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Background Knowledge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In-memory key-value caches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How to organize an LRU cache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Time-to-live (TTL) and expiration (v.s. eviction)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Existing solutions for TTL expiration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Slab-based Memory Allocator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Where does scalability problem come from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Design: TTL buckets</a:t>
            </a:r>
            <a:endParaRPr dirty="0"/>
          </a:p>
        </p:txBody>
      </p:sp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Objects in a segment share creation time and TTL =&gt; expire at the same time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Segments in a chain have same TTL with sorted creation time =&gt; examine the first segment only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Background thread scans TTL buckets (small array of metadata) =&gt; efficient and proactive expiration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Manage segments (groups of objects), not objects</a:t>
            </a:r>
            <a:endParaRPr dirty="0"/>
          </a:p>
          <a:p>
            <a:pPr marL="685800" lvl="1" indent="-1066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dirty="0"/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7850" y="3429000"/>
            <a:ext cx="2867364" cy="29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Design: eviction</a:t>
            </a:r>
            <a:endParaRPr dirty="0"/>
          </a:p>
        </p:txBody>
      </p:sp>
      <p:sp>
        <p:nvSpPr>
          <p:cNvPr id="281" name="Google Shape;281;p21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Merge-based eviction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One TTL bucket: merge N consecutive, un-expired, and un-merged segments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Segment homogeneity (retain 1/N per segment)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Across TTL bucket: round-robin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</a:t>
            </a:r>
            <a:r>
              <a:rPr lang="en-US" sz="2400">
                <a:solidFill>
                  <a:schemeClr val="accent1"/>
                </a:solidFill>
              </a:rPr>
              <a:t>Approximate</a:t>
            </a:r>
            <a:r>
              <a:rPr lang="en-US" sz="2400"/>
              <a:t> and </a:t>
            </a:r>
            <a:r>
              <a:rPr lang="en-US" sz="2400">
                <a:solidFill>
                  <a:schemeClr val="accent1"/>
                </a:solidFill>
              </a:rPr>
              <a:t>smoothed</a:t>
            </a:r>
            <a:r>
              <a:rPr lang="en-US" sz="2400"/>
              <a:t> frequency counter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Low overhead (</a:t>
            </a:r>
            <a:r>
              <a:rPr lang="en-US" sz="2000">
                <a:solidFill>
                  <a:schemeClr val="accent1"/>
                </a:solidFill>
              </a:rPr>
              <a:t>reset</a:t>
            </a:r>
            <a:r>
              <a:rPr lang="en-US" sz="2000"/>
              <a:t> frequency of retained objects </a:t>
            </a:r>
            <a:r>
              <a:rPr lang="en-US" sz="2000">
                <a:solidFill>
                  <a:schemeClr val="accent1"/>
                </a:solidFill>
              </a:rPr>
              <a:t>during evictions </a:t>
            </a:r>
            <a:r>
              <a:rPr lang="en-US" sz="2000"/>
              <a:t>~ window-based frequency)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Burst-resistant (increment at most once per second)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Scan-resistant (frequency-based)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Need improvement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How to pick the start of N segments? How to merge?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 err="1"/>
              <a:t>Segcache</a:t>
            </a:r>
            <a:r>
              <a:rPr lang="en-US" dirty="0"/>
              <a:t> Evaluation: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dirty="0"/>
          </a:p>
        </p:txBody>
      </p:sp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720000" y="1195753"/>
            <a:ext cx="7170615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dirty="0"/>
              <a:t>D</a:t>
            </a:r>
            <a:r>
              <a:rPr lang="en-US" altLang="zh-CN" dirty="0"/>
              <a:t>efend the performance of its design</a:t>
            </a:r>
          </a:p>
          <a:p>
            <a:pPr marL="685800" lvl="1" indent="-228600">
              <a:lnSpc>
                <a:spcPct val="120000"/>
              </a:lnSpc>
              <a:buSzPts val="1600"/>
              <a:buFont typeface="Noto Sans Symbols"/>
              <a:buChar char="❑"/>
            </a:pPr>
            <a:r>
              <a:rPr lang="en-US" dirty="0"/>
              <a:t> Proactive expiration</a:t>
            </a:r>
            <a:endParaRPr lang="en-US" sz="2800" dirty="0"/>
          </a:p>
          <a:p>
            <a:pPr marL="685800" lvl="1" indent="-228600">
              <a:lnSpc>
                <a:spcPct val="120000"/>
              </a:lnSpc>
              <a:buSzPts val="1600"/>
              <a:buFont typeface="Noto Sans Symbols"/>
              <a:buChar char="❑"/>
            </a:pPr>
            <a:r>
              <a:rPr lang="en-US" dirty="0"/>
              <a:t> Shared metadata</a:t>
            </a:r>
            <a:endParaRPr lang="en-US" sz="2800" dirty="0"/>
          </a:p>
          <a:p>
            <a:pPr marL="685800" lvl="1" indent="-228600">
              <a:lnSpc>
                <a:spcPct val="120000"/>
              </a:lnSpc>
              <a:buSzPts val="1600"/>
              <a:buFont typeface="Noto Sans Symbols"/>
              <a:buChar char="❑"/>
            </a:pPr>
            <a:r>
              <a:rPr lang="en-US" dirty="0"/>
              <a:t> Less memory fragmentation </a:t>
            </a:r>
            <a:endParaRPr lang="en-US" sz="2800" dirty="0"/>
          </a:p>
          <a:p>
            <a:pPr marL="685800" lvl="1" indent="-228600">
              <a:lnSpc>
                <a:spcPct val="120000"/>
              </a:lnSpc>
              <a:buSzPts val="1600"/>
              <a:buFont typeface="Noto Sans Symbols"/>
              <a:buChar char="❑"/>
            </a:pPr>
            <a:r>
              <a:rPr lang="en-US" dirty="0"/>
              <a:t> Merge-based segment eviction</a:t>
            </a:r>
            <a:endParaRPr lang="en-US" sz="28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endParaRPr lang="en-US" altLang="zh-CN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dirty="0"/>
              <a:t> How to set magic number: </a:t>
            </a:r>
            <a:r>
              <a:rPr lang="en-US" b="1" dirty="0"/>
              <a:t>N</a:t>
            </a:r>
            <a:r>
              <a:rPr lang="en-US" dirty="0"/>
              <a:t> </a:t>
            </a:r>
            <a:r>
              <a:rPr lang="en-US" altLang="zh-CN" dirty="0"/>
              <a:t>in eviction  </a:t>
            </a:r>
            <a:endParaRPr dirty="0"/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7AE23AB2-8733-AA2A-264B-8E410EB87339}"/>
              </a:ext>
            </a:extLst>
          </p:cNvPr>
          <p:cNvSpPr/>
          <p:nvPr/>
        </p:nvSpPr>
        <p:spPr>
          <a:xfrm>
            <a:off x="5644941" y="1908175"/>
            <a:ext cx="257095" cy="1293687"/>
          </a:xfrm>
          <a:prstGeom prst="rightBrace">
            <a:avLst>
              <a:gd name="adj1" fmla="val 8333"/>
              <a:gd name="adj2" fmla="val 363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89;p22">
            <a:extLst>
              <a:ext uri="{FF2B5EF4-FFF2-40B4-BE49-F238E27FC236}">
                <a16:creationId xmlns:a16="http://schemas.microsoft.com/office/drawing/2014/main" id="{1126DEBB-9F47-FEE2-293B-711AC882B637}"/>
              </a:ext>
            </a:extLst>
          </p:cNvPr>
          <p:cNvSpPr txBox="1">
            <a:spLocks/>
          </p:cNvSpPr>
          <p:nvPr/>
        </p:nvSpPr>
        <p:spPr>
          <a:xfrm>
            <a:off x="6008077" y="2267564"/>
            <a:ext cx="4270131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ts val="1920"/>
              <a:buNone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Memory efficiency -&gt; miss ratio</a:t>
            </a:r>
          </a:p>
        </p:txBody>
      </p:sp>
      <p:sp>
        <p:nvSpPr>
          <p:cNvPr id="8" name="Google Shape;289;p22">
            <a:extLst>
              <a:ext uri="{FF2B5EF4-FFF2-40B4-BE49-F238E27FC236}">
                <a16:creationId xmlns:a16="http://schemas.microsoft.com/office/drawing/2014/main" id="{766AA8FC-DF02-09BF-358A-85D1E5E433EE}"/>
              </a:ext>
            </a:extLst>
          </p:cNvPr>
          <p:cNvSpPr txBox="1">
            <a:spLocks/>
          </p:cNvSpPr>
          <p:nvPr/>
        </p:nvSpPr>
        <p:spPr>
          <a:xfrm>
            <a:off x="6008078" y="3286853"/>
            <a:ext cx="2414954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ts val="1920"/>
              <a:buNone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Throughput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E3A8353-A120-85B4-E89D-22AB45E0D3F3}"/>
              </a:ext>
            </a:extLst>
          </p:cNvPr>
          <p:cNvSpPr/>
          <p:nvPr/>
        </p:nvSpPr>
        <p:spPr>
          <a:xfrm>
            <a:off x="5336931" y="3763108"/>
            <a:ext cx="764931" cy="167054"/>
          </a:xfrm>
          <a:custGeom>
            <a:avLst/>
            <a:gdLst>
              <a:gd name="connsiteX0" fmla="*/ 0 w 764931"/>
              <a:gd name="connsiteY0" fmla="*/ 0 h 167054"/>
              <a:gd name="connsiteX1" fmla="*/ 360484 w 764931"/>
              <a:gd name="connsiteY1" fmla="*/ 167054 h 167054"/>
              <a:gd name="connsiteX2" fmla="*/ 764931 w 764931"/>
              <a:gd name="connsiteY2" fmla="*/ 0 h 167054"/>
              <a:gd name="connsiteX3" fmla="*/ 764931 w 764931"/>
              <a:gd name="connsiteY3" fmla="*/ 0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931" h="167054">
                <a:moveTo>
                  <a:pt x="0" y="0"/>
                </a:moveTo>
                <a:cubicBezTo>
                  <a:pt x="116498" y="83527"/>
                  <a:pt x="232996" y="167054"/>
                  <a:pt x="360484" y="167054"/>
                </a:cubicBezTo>
                <a:cubicBezTo>
                  <a:pt x="487972" y="167054"/>
                  <a:pt x="764931" y="0"/>
                  <a:pt x="764931" y="0"/>
                </a:cubicBezTo>
                <a:lnTo>
                  <a:pt x="764931" y="0"/>
                </a:ln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C62591C-D1AC-E8EF-CA10-6AEB2BECD311}"/>
              </a:ext>
            </a:extLst>
          </p:cNvPr>
          <p:cNvCxnSpPr>
            <a:stCxn id="11" idx="2"/>
          </p:cNvCxnSpPr>
          <p:nvPr/>
        </p:nvCxnSpPr>
        <p:spPr>
          <a:xfrm flipH="1">
            <a:off x="6008077" y="3763108"/>
            <a:ext cx="937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3744876-93DB-09B2-970C-3C11D02EEC7D}"/>
              </a:ext>
            </a:extLst>
          </p:cNvPr>
          <p:cNvCxnSpPr>
            <a:cxnSpLocks/>
          </p:cNvCxnSpPr>
          <p:nvPr/>
        </p:nvCxnSpPr>
        <p:spPr>
          <a:xfrm>
            <a:off x="6096000" y="3763108"/>
            <a:ext cx="0" cy="8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Evaluation: Setup</a:t>
            </a:r>
            <a:endParaRPr dirty="0"/>
          </a:p>
        </p:txBody>
      </p:sp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Implemented on Pelikan</a:t>
            </a:r>
            <a:endParaRPr sz="2400"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Twitter’s open-source caching framework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Setup: Five systems (research + production)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Production cache of Twitter (PCache)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Memcached and Memcached + scanning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LHD + </a:t>
            </a:r>
            <a:r>
              <a:rPr lang="en-US" sz="2000" dirty="0">
                <a:solidFill>
                  <a:schemeClr val="accent1"/>
                </a:solidFill>
              </a:rPr>
              <a:t>sampling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Hyperbolic + </a:t>
            </a:r>
            <a:r>
              <a:rPr lang="en-US" sz="2000" dirty="0">
                <a:solidFill>
                  <a:schemeClr val="accent1"/>
                </a:solidFill>
              </a:rPr>
              <a:t>sampling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Segcache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Five production traces</a:t>
            </a:r>
            <a:endParaRPr dirty="0"/>
          </a:p>
        </p:txBody>
      </p:sp>
      <p:graphicFrame>
        <p:nvGraphicFramePr>
          <p:cNvPr id="290" name="Google Shape;290;p22"/>
          <p:cNvGraphicFramePr/>
          <p:nvPr/>
        </p:nvGraphicFramePr>
        <p:xfrm>
          <a:off x="4003540" y="3698421"/>
          <a:ext cx="7917550" cy="2220020"/>
        </p:xfrm>
        <a:graphic>
          <a:graphicData uri="http://schemas.openxmlformats.org/drawingml/2006/table">
            <a:tbl>
              <a:tblPr firstRow="1" bandRow="1">
                <a:noFill/>
                <a:tableStyleId>{F3D88C0E-DC8D-4AC1-87DF-BF3E2C54B0B1}</a:tableStyleId>
              </a:tblPr>
              <a:tblGrid>
                <a:gridCol w="11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Technique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Lazy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upon re-access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Most applications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Check LRU tail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Memcached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Proactive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Scanning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Memcached, CacheLib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Sampling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Redis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Transient object pool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Facebook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Evaluation</a:t>
            </a:r>
            <a:endParaRPr dirty="0"/>
          </a:p>
        </p:txBody>
      </p:sp>
      <p:sp>
        <p:nvSpPr>
          <p:cNvPr id="298" name="Google Shape;298;p23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n (</a:t>
            </a:r>
            <a:r>
              <a:rPr lang="en-US" sz="2400" dirty="0">
                <a:solidFill>
                  <a:schemeClr val="accent1"/>
                </a:solidFill>
              </a:rPr>
              <a:t>small object sizes</a:t>
            </a:r>
            <a:r>
              <a:rPr lang="en-US" sz="2400" dirty="0"/>
              <a:t>): single TTL =&gt; no benefit from scanning (TTL=30days)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mix: mixture TTLs =&gt; checking LRU tail </a:t>
            </a:r>
            <a:r>
              <a:rPr lang="en-US" altLang="zh-CN" sz="2400" dirty="0"/>
              <a:t>performs better than scanning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/>
              <a:t>-LHD is designed for </a:t>
            </a:r>
            <a:r>
              <a:rPr lang="en-US" sz="2400" dirty="0" err="1"/>
              <a:t>scan+LRU</a:t>
            </a:r>
            <a:r>
              <a:rPr lang="en-US" sz="2400" dirty="0"/>
              <a:t>, no scanning workload here =&gt; no benefit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/>
              <a:t>-Hyperbolic uses ranking to select eviction candidates</a:t>
            </a:r>
            <a:endParaRPr dirty="0"/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t="-1" b="57384"/>
          <a:stretch/>
        </p:blipFill>
        <p:spPr>
          <a:xfrm>
            <a:off x="1670238" y="3319570"/>
            <a:ext cx="8755719" cy="169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209" y="4987348"/>
            <a:ext cx="4233581" cy="1870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6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 err="1"/>
              <a:t>Segcache</a:t>
            </a:r>
            <a:r>
              <a:rPr lang="en-US" dirty="0"/>
              <a:t> Evaluation</a:t>
            </a:r>
            <a:r>
              <a:rPr lang="en-US" altLang="zh-CN" dirty="0"/>
              <a:t>: Throughput</a:t>
            </a:r>
            <a:endParaRPr dirty="0"/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 err="1"/>
              <a:t>PC</a:t>
            </a:r>
            <a:r>
              <a:rPr lang="en-US" altLang="zh-CN" sz="2400" dirty="0" err="1"/>
              <a:t>ache</a:t>
            </a:r>
            <a:r>
              <a:rPr lang="en-US" altLang="zh-CN" sz="2400" dirty="0"/>
              <a:t> and</a:t>
            </a:r>
            <a:r>
              <a:rPr lang="en-US" sz="2400" dirty="0"/>
              <a:t> Segcache: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1920"/>
              <a:buFont typeface="Noto Sans Symbols"/>
              <a:buChar char="❑"/>
            </a:pPr>
            <a:r>
              <a:rPr lang="en-US" sz="2000" dirty="0"/>
              <a:t>Large management unit, higher throughput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1920"/>
              <a:buFont typeface="Noto Sans Symbols"/>
              <a:buChar char="❑"/>
            </a:pPr>
            <a:r>
              <a:rPr lang="en-US" sz="2000" dirty="0"/>
              <a:t>No need to maintain object LRU chain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r-LHD and r-Hyperbolic: random memory accesses =&gt; poor CPU hit rates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s-Memcached: scanning hurts performance</a:t>
            </a:r>
          </a:p>
        </p:txBody>
      </p: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49126"/>
          <a:stretch/>
        </p:blipFill>
        <p:spPr>
          <a:xfrm>
            <a:off x="1720071" y="3527152"/>
            <a:ext cx="8527432" cy="191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Evaluation</a:t>
            </a:r>
            <a:endParaRPr dirty="0"/>
          </a:p>
        </p:txBody>
      </p:sp>
      <p:sp>
        <p:nvSpPr>
          <p:cNvPr id="308" name="Google Shape;308;p24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Scalability: </a:t>
            </a:r>
            <a:r>
              <a:rPr lang="en-US" altLang="zh-CN" sz="2400" dirty="0"/>
              <a:t>close-to-linear</a:t>
            </a:r>
            <a:endParaRPr lang="en-US" sz="2400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N: Balance between eviction frequency &amp; accuracy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1920"/>
              <a:buFont typeface="Noto Sans Symbols"/>
              <a:buChar char="❑"/>
            </a:pPr>
            <a:r>
              <a:rPr lang="en-US" dirty="0"/>
              <a:t> Big N: too difficult to retain objects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SzPts val="1920"/>
              <a:buFont typeface="Noto Sans Symbols"/>
              <a:buChar char="❑"/>
            </a:pPr>
            <a:r>
              <a:rPr lang="en-US" dirty="0"/>
              <a:t> Small N: wasted space &amp; inaccurate decision</a:t>
            </a:r>
            <a:endParaRPr dirty="0"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t="52294"/>
          <a:stretch/>
        </p:blipFill>
        <p:spPr>
          <a:xfrm>
            <a:off x="1433743" y="3429000"/>
            <a:ext cx="8827857" cy="1829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12CDF7F0-07D8-7A2A-FEAD-3A35C242E285}"/>
              </a:ext>
            </a:extLst>
          </p:cNvPr>
          <p:cNvSpPr/>
          <p:nvPr/>
        </p:nvSpPr>
        <p:spPr>
          <a:xfrm>
            <a:off x="7472218" y="2193550"/>
            <a:ext cx="323273" cy="240145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89;p22">
            <a:extLst>
              <a:ext uri="{FF2B5EF4-FFF2-40B4-BE49-F238E27FC236}">
                <a16:creationId xmlns:a16="http://schemas.microsoft.com/office/drawing/2014/main" id="{77E9261F-BD48-364C-A635-C452898A9C42}"/>
              </a:ext>
            </a:extLst>
          </p:cNvPr>
          <p:cNvSpPr txBox="1">
            <a:spLocks/>
          </p:cNvSpPr>
          <p:nvPr/>
        </p:nvSpPr>
        <p:spPr>
          <a:xfrm>
            <a:off x="7975422" y="2005369"/>
            <a:ext cx="3674272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ts val="1920"/>
              <a:buNone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How to get Higher miss ratio</a:t>
            </a:r>
          </a:p>
        </p:txBody>
      </p:sp>
    </p:spTree>
    <p:extLst>
      <p:ext uri="{BB962C8B-B14F-4D97-AF65-F5344CB8AC3E}">
        <p14:creationId xmlns:p14="http://schemas.microsoft.com/office/powerpoint/2010/main" val="38048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Expiration and metadata play an important role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Impressive design of Segcache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Solid evaluation against state-of-the-art designs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4526499" y="2413337"/>
            <a:ext cx="31390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 dirty="0"/>
              <a:t>Segcache Design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Idea 1: Be proactive, don’t be lazy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Existing solutions for TTL expiration</a:t>
            </a:r>
            <a:endParaRPr sz="1600"/>
          </a:p>
        </p:txBody>
      </p:sp>
      <p:graphicFrame>
        <p:nvGraphicFramePr>
          <p:cNvPr id="333" name="Google Shape;333;p27"/>
          <p:cNvGraphicFramePr/>
          <p:nvPr/>
        </p:nvGraphicFramePr>
        <p:xfrm>
          <a:off x="2154332" y="2316480"/>
          <a:ext cx="7917550" cy="2225100"/>
        </p:xfrm>
        <a:graphic>
          <a:graphicData uri="http://schemas.openxmlformats.org/drawingml/2006/table">
            <a:tbl>
              <a:tblPr firstRow="1" bandRow="1">
                <a:noFill/>
                <a:tableStyleId>{F3D88C0E-DC8D-4AC1-87DF-BF3E2C54B0B1}</a:tableStyleId>
              </a:tblPr>
              <a:tblGrid>
                <a:gridCol w="11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Technique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Lazy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upon re-access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Check LRU tail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Memcached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Proactive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Scanning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Memcached, CacheLib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Sampling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Redis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Transient object pool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6902" y="1142999"/>
            <a:ext cx="10380795" cy="553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key-value caches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Reduce latency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Increase throughput 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r>
              <a:rPr lang="en-US"/>
              <a:t>		and scalability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Reduce backend load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How to organize an LRU cache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Least Recently Used (LRU): Redis, Memcached, Twemcached, etc</a:t>
            </a: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Pair a doubly linked list with a hash map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O(1) Lookup, Update, and Remove</a:t>
            </a:r>
            <a:endParaRPr sz="2000"/>
          </a:p>
        </p:txBody>
      </p:sp>
      <p:grpSp>
        <p:nvGrpSpPr>
          <p:cNvPr id="116" name="Google Shape;116;p4"/>
          <p:cNvGrpSpPr/>
          <p:nvPr/>
        </p:nvGrpSpPr>
        <p:grpSpPr>
          <a:xfrm>
            <a:off x="2965449" y="3078034"/>
            <a:ext cx="6261101" cy="3414836"/>
            <a:chOff x="2965449" y="3185036"/>
            <a:chExt cx="6261101" cy="3414836"/>
          </a:xfrm>
        </p:grpSpPr>
        <p:pic>
          <p:nvPicPr>
            <p:cNvPr id="117" name="Google Shape;117;p4" descr="How to implement LRU cache using HashMap and Doubly Linked List | by  krishankant singhal | Mediu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5449" y="3635049"/>
              <a:ext cx="6261101" cy="28512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4"/>
            <p:cNvSpPr txBox="1"/>
            <p:nvPr/>
          </p:nvSpPr>
          <p:spPr>
            <a:xfrm>
              <a:off x="3066909" y="6230540"/>
              <a:ext cx="59184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Doubly Linked List for O(1) removal and update of cache data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4065388" y="3185036"/>
              <a:ext cx="3977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HashMap&lt;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TKey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TValue&gt; for O(1) access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>
            <a:off x="4065388" y="3078034"/>
            <a:ext cx="1012798" cy="350966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558989" y="4735287"/>
            <a:ext cx="882382" cy="628748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838199" y="3577127"/>
            <a:ext cx="29391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Huge per-object metadata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e.g. 8B per pointer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5"/>
          <p:cNvGrpSpPr/>
          <p:nvPr/>
        </p:nvGrpSpPr>
        <p:grpSpPr>
          <a:xfrm>
            <a:off x="7106889" y="1843717"/>
            <a:ext cx="5154386" cy="4117558"/>
            <a:chOff x="6988904" y="1724164"/>
            <a:chExt cx="5154386" cy="4117558"/>
          </a:xfrm>
        </p:grpSpPr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8904" y="1724164"/>
              <a:ext cx="5154386" cy="3409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7886704" y="5133836"/>
              <a:ext cx="388438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Smaller working set if expired objects are not considered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TTL and expiration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698500" y="1142998"/>
            <a:ext cx="10655300" cy="57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Time-to-live (TTL)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TTL is set during object write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Expired objects </a:t>
            </a:r>
            <a:r>
              <a:rPr lang="en-US" sz="2000" dirty="0">
                <a:solidFill>
                  <a:schemeClr val="accent1"/>
                </a:solidFill>
              </a:rPr>
              <a:t>cannot</a:t>
            </a:r>
            <a:r>
              <a:rPr lang="en-US" sz="2000" dirty="0"/>
              <a:t> be served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Short TTLs are widely used in production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TTL usages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Reduce stale data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Periodic refresh (e.g. ML predictions, negative caching)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Implicit deletions (e.g. limiters, GDPR)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Impact of TTL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Reduce effective working set size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Removing expired objects is critical </a:t>
            </a:r>
            <a:endParaRPr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5408265" y="1197386"/>
            <a:ext cx="26060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Expiration: cannot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Eviction: could potentially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Existing solutions for TTL expiration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768350" y="1214075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Efficient</a:t>
            </a:r>
            <a:r>
              <a:rPr lang="en-US" sz="2400" dirty="0"/>
              <a:t>: low overhead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Sufficient</a:t>
            </a:r>
            <a:r>
              <a:rPr lang="en-US" sz="2400" dirty="0"/>
              <a:t>: can remove all or most expired objects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Sampling: periodically sample and remove expired ones to keep low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Transient object pool: store objects with “small” TTLs separately (how to choose TTL threshold)</a:t>
            </a:r>
            <a:endParaRPr sz="2000" dirty="0"/>
          </a:p>
        </p:txBody>
      </p:sp>
      <p:graphicFrame>
        <p:nvGraphicFramePr>
          <p:cNvPr id="143" name="Google Shape;143;p6"/>
          <p:cNvGraphicFramePr/>
          <p:nvPr/>
        </p:nvGraphicFramePr>
        <p:xfrm>
          <a:off x="1777254" y="3869874"/>
          <a:ext cx="8637500" cy="2225100"/>
        </p:xfrm>
        <a:graphic>
          <a:graphicData uri="http://schemas.openxmlformats.org/drawingml/2006/table">
            <a:tbl>
              <a:tblPr firstRow="1" bandRow="1">
                <a:noFill/>
                <a:tableStyleId>{F3D88C0E-DC8D-4AC1-87DF-BF3E2C54B0B1}</a:tableStyleId>
              </a:tblPr>
              <a:tblGrid>
                <a:gridCol w="11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Category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Technique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Sufficient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Lazy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upon re-access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Most applications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Check LRU tail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√ (need lock)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Memcached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Proactive expiration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Scanning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Memcached, CacheLib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Sampling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Redis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Transient object pool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√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Facebook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" name="Google Shape;144;p6"/>
          <p:cNvSpPr txBox="1"/>
          <p:nvPr/>
        </p:nvSpPr>
        <p:spPr>
          <a:xfrm>
            <a:off x="3807584" y="6262037"/>
            <a:ext cx="45768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Either not efficient or not sufficient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Slab-based Memory Allocator</a:t>
            </a:r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Redis uses external memory allocator (e.g. malloc)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External memory fragmentation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Memcached uses a slab-based memory allocator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Fixed-size slabs, different size chunks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 dirty="0"/>
              <a:t> Internal memory fragmentation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 dirty="0"/>
              <a:t> Where does scalability problem come from? the extensive locking in the object LRU queues, free object queues, and the hash table</a:t>
            </a:r>
            <a:endParaRPr dirty="0"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604" y="4566645"/>
            <a:ext cx="5450791" cy="219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Today’s in-memory caching systems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655300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Have significant room for improvement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Memory efficiency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TTL and expiration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Huge per-object metadata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Memory fragmentation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Throughput and scalability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Tradeoff between efficiency and throughput or scalability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sldNum" idx="12"/>
          </p:nvPr>
        </p:nvSpPr>
        <p:spPr>
          <a:xfrm>
            <a:off x="186600" y="6557358"/>
            <a:ext cx="1066800" cy="20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61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Calibri"/>
              <a:buNone/>
            </a:pPr>
            <a:r>
              <a:rPr lang="en-US"/>
              <a:t>In-memory Caching at Twitter (OSDI’20)</a:t>
            </a:r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698500" y="1142999"/>
            <a:ext cx="10829192" cy="51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Container-based deployment, single tenant, single layer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No need to tease out individual workloads from the mixture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Without being filtered by other caches (Counter example: MSR Cambridge)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</a:t>
            </a:r>
            <a:r>
              <a:rPr lang="en-US" sz="2000" i="1"/>
              <a:t>A large scale analysis of hundreds of in-memory cache clusters at Twitter, OSDI’20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Large scale deployment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100s TB DRAM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100, 000s CPU cores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100s cache clusters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❑"/>
            </a:pPr>
            <a:r>
              <a:rPr lang="en-US" sz="2400"/>
              <a:t> Slab-based memory management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On-demand heap memory allocators: external fragmentation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2000"/>
              <a:t> Slab (1MB by default), items in slab (with growth factor default to 1.25): internal fragmentation</a:t>
            </a:r>
            <a:endParaRPr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4452" y="3429000"/>
            <a:ext cx="4419048" cy="17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2274</Words>
  <Application>Microsoft Office PowerPoint</Application>
  <PresentationFormat>Widescreen</PresentationFormat>
  <Paragraphs>396</Paragraphs>
  <Slides>29</Slides>
  <Notes>29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Noto Sans Symbols</vt:lpstr>
      <vt:lpstr>Candara</vt:lpstr>
      <vt:lpstr>Arial</vt:lpstr>
      <vt:lpstr>Office 主题</vt:lpstr>
      <vt:lpstr>Segcache: a memory-efficient and scalable in-memory key-value cache for small objects</vt:lpstr>
      <vt:lpstr>Background Knowledge</vt:lpstr>
      <vt:lpstr>In-memory key-value caches</vt:lpstr>
      <vt:lpstr>How to organize an LRU cache</vt:lpstr>
      <vt:lpstr>TTL and expiration</vt:lpstr>
      <vt:lpstr>Existing solutions for TTL expiration</vt:lpstr>
      <vt:lpstr>Slab-based Memory Allocator</vt:lpstr>
      <vt:lpstr>Today’s in-memory caching systems</vt:lpstr>
      <vt:lpstr>In-memory Caching at Twitter (OSDI’20)</vt:lpstr>
      <vt:lpstr>In-memory Caching at Twitter (OSDI’20)</vt:lpstr>
      <vt:lpstr>In-memory Caching at Twitter (OSDI’20)</vt:lpstr>
      <vt:lpstr>In-memory Caching at Twitter (OSDI’20)</vt:lpstr>
      <vt:lpstr>In-memory Caching at Twitter (OSDI’20)</vt:lpstr>
      <vt:lpstr>In-memory Caching at Twitter (OSDI’20)</vt:lpstr>
      <vt:lpstr>In-memory Caching at Twitter (OSDI’20)</vt:lpstr>
      <vt:lpstr>Segcache Overview</vt:lpstr>
      <vt:lpstr>Segcache Principles</vt:lpstr>
      <vt:lpstr>Segcache Design: metadata sharing</vt:lpstr>
      <vt:lpstr>Segcache Design: technical details</vt:lpstr>
      <vt:lpstr>Segcache Design: TTL buckets</vt:lpstr>
      <vt:lpstr>Segcache Design: eviction</vt:lpstr>
      <vt:lpstr>Segcache Evaluation: Overview</vt:lpstr>
      <vt:lpstr>Segcache Evaluation: Setup</vt:lpstr>
      <vt:lpstr>Segcache Evaluation</vt:lpstr>
      <vt:lpstr>Segcache Evaluation: Throughput</vt:lpstr>
      <vt:lpstr>Segcache Evaluation</vt:lpstr>
      <vt:lpstr>Conclusion</vt:lpstr>
      <vt:lpstr>PowerPoint Presentation</vt:lpstr>
      <vt:lpstr>Segcache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Segcache: a memory-efficient and scalable in-memory key-value cache for small objects</dc:title>
  <dc:creator>zengjing</dc:creator>
  <cp:lastModifiedBy>Ziyue Qiu (FA Talent)</cp:lastModifiedBy>
  <cp:revision>18</cp:revision>
  <dcterms:created xsi:type="dcterms:W3CDTF">2021-03-09T05:21:19Z</dcterms:created>
  <dcterms:modified xsi:type="dcterms:W3CDTF">2022-04-13T09:51:38Z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