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83" r:id="rId2"/>
    <p:sldId id="534" r:id="rId3"/>
    <p:sldId id="573" r:id="rId4"/>
    <p:sldId id="571" r:id="rId5"/>
    <p:sldId id="572" r:id="rId6"/>
    <p:sldId id="574" r:id="rId7"/>
    <p:sldId id="575" r:id="rId8"/>
    <p:sldId id="578" r:id="rId9"/>
    <p:sldId id="579" r:id="rId10"/>
    <p:sldId id="581" r:id="rId11"/>
    <p:sldId id="582" r:id="rId12"/>
    <p:sldId id="583" r:id="rId13"/>
    <p:sldId id="531" r:id="rId14"/>
    <p:sldId id="584" r:id="rId15"/>
    <p:sldId id="585" r:id="rId16"/>
    <p:sldId id="586" r:id="rId17"/>
    <p:sldId id="587" r:id="rId18"/>
    <p:sldId id="588" r:id="rId19"/>
    <p:sldId id="590" r:id="rId20"/>
    <p:sldId id="589" r:id="rId21"/>
    <p:sldId id="536" r:id="rId22"/>
    <p:sldId id="547" r:id="rId23"/>
    <p:sldId id="548" r:id="rId24"/>
    <p:sldId id="549" r:id="rId25"/>
    <p:sldId id="552" r:id="rId26"/>
    <p:sldId id="554" r:id="rId27"/>
    <p:sldId id="557" r:id="rId28"/>
    <p:sldId id="558" r:id="rId29"/>
    <p:sldId id="560" r:id="rId30"/>
    <p:sldId id="561" r:id="rId31"/>
    <p:sldId id="543" r:id="rId32"/>
    <p:sldId id="562" r:id="rId33"/>
    <p:sldId id="563" r:id="rId34"/>
    <p:sldId id="564" r:id="rId35"/>
    <p:sldId id="566" r:id="rId36"/>
    <p:sldId id="567" r:id="rId37"/>
    <p:sldId id="565" r:id="rId38"/>
    <p:sldId id="568" r:id="rId39"/>
    <p:sldId id="569" r:id="rId40"/>
    <p:sldId id="570" r:id="rId41"/>
    <p:sldId id="544" r:id="rId42"/>
    <p:sldId id="521" r:id="rId43"/>
    <p:sldId id="485" r:id="rId4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9FF99"/>
    <a:srgbClr val="CC99FF"/>
    <a:srgbClr val="A38ACB"/>
    <a:srgbClr val="0066FF"/>
    <a:srgbClr val="543795"/>
    <a:srgbClr val="9FBFE5"/>
    <a:srgbClr val="F6AD8E"/>
    <a:srgbClr val="70AD47"/>
    <a:srgbClr val="98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4514" autoAdjust="0"/>
  </p:normalViewPr>
  <p:slideViewPr>
    <p:cSldViewPr snapToGrid="0" showGuides="1">
      <p:cViewPr varScale="1">
        <p:scale>
          <a:sx n="96" d="100"/>
          <a:sy n="96" d="100"/>
        </p:scale>
        <p:origin x="762" y="90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44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018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07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20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8608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702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96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76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765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67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选取的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是哪一层的并不重要，只是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的数据多少差别而已，在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时他们都是等价的。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23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5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例如合并</a:t>
            </a:r>
            <a:r>
              <a:rPr lang="en-US" altLang="zh-CN" dirty="0"/>
              <a:t>10</a:t>
            </a:r>
            <a:r>
              <a:rPr lang="zh-CN" altLang="en-US" dirty="0"/>
              <a:t>个</a:t>
            </a:r>
            <a:r>
              <a:rPr lang="en-US" altLang="zh-CN" dirty="0"/>
              <a:t>Table</a:t>
            </a:r>
            <a:r>
              <a:rPr lang="zh-CN" altLang="en-US" dirty="0"/>
              <a:t>，得到</a:t>
            </a:r>
            <a:r>
              <a:rPr lang="en-US" altLang="zh-CN" dirty="0"/>
              <a:t>9</a:t>
            </a:r>
            <a:r>
              <a:rPr lang="zh-CN" altLang="en-US" dirty="0"/>
              <a:t>个，</a:t>
            </a:r>
            <a:r>
              <a:rPr lang="en-US" altLang="zh-CN" dirty="0"/>
              <a:t>ratio 10/9</a:t>
            </a:r>
          </a:p>
          <a:p>
            <a:r>
              <a:rPr lang="zh-CN" altLang="en-US" dirty="0"/>
              <a:t>作者也没说具体方法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705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例如合并</a:t>
            </a:r>
            <a:r>
              <a:rPr lang="en-US" altLang="zh-CN" dirty="0"/>
              <a:t>10</a:t>
            </a:r>
            <a:r>
              <a:rPr lang="zh-CN" altLang="en-US" dirty="0"/>
              <a:t>个</a:t>
            </a:r>
            <a:r>
              <a:rPr lang="en-US" altLang="zh-CN" dirty="0"/>
              <a:t>Table</a:t>
            </a:r>
            <a:r>
              <a:rPr lang="zh-CN" altLang="en-US" dirty="0"/>
              <a:t>，得到</a:t>
            </a:r>
            <a:r>
              <a:rPr lang="en-US" altLang="zh-CN" dirty="0"/>
              <a:t>9</a:t>
            </a:r>
            <a:r>
              <a:rPr lang="zh-CN" altLang="en-US" dirty="0"/>
              <a:t>个，</a:t>
            </a:r>
            <a:r>
              <a:rPr lang="en-US" altLang="zh-CN" dirty="0"/>
              <a:t>ratio 10/9</a:t>
            </a:r>
          </a:p>
          <a:p>
            <a:r>
              <a:rPr lang="zh-CN" altLang="en-US" dirty="0"/>
              <a:t>作者也没说具体方法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09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40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44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4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8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49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007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096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5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3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35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11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030A0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7271" y="1643321"/>
            <a:ext cx="10657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Remix: Efficient Range Query for LSM-trees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89183" y="4406597"/>
            <a:ext cx="701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 by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LingJiang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Xie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 Long Deng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4" y="5274960"/>
            <a:ext cx="5447372" cy="165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480" y="2634795"/>
            <a:ext cx="113208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Fast 2021</a:t>
            </a:r>
          </a:p>
          <a:p>
            <a:pPr algn="ctr"/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Wenshao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Zhong, Chen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Chen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 and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Xingbo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Wu, University of Illinois at Chicago;</a:t>
            </a:r>
          </a:p>
          <a:p>
            <a:pPr algn="ctr"/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Song Jiang, University of Texas at Arlington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Range Query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906821" y="1549350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buffer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>
            <a:off x="5328010" y="2122552"/>
            <a:ext cx="6370564" cy="305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024514" y="1455936"/>
            <a:ext cx="13277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352247" y="2678320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352247" y="3694193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352246" y="4710066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L2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757321" y="2725940"/>
            <a:ext cx="1637171" cy="87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6535712" y="3099979"/>
            <a:ext cx="0" cy="632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553201" y="4136797"/>
            <a:ext cx="0" cy="632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>
            <a:off x="5328010" y="2125605"/>
            <a:ext cx="17489" cy="3758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432134" y="2141190"/>
            <a:ext cx="7495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Disk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梯形 1"/>
          <p:cNvSpPr/>
          <p:nvPr/>
        </p:nvSpPr>
        <p:spPr>
          <a:xfrm rot="16200000">
            <a:off x="651814" y="3500056"/>
            <a:ext cx="2056871" cy="683799"/>
          </a:xfrm>
          <a:prstGeom prst="trapezoid">
            <a:avLst>
              <a:gd name="adj" fmla="val 71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曲线连接符 5"/>
          <p:cNvCxnSpPr>
            <a:endCxn id="23" idx="1"/>
          </p:cNvCxnSpPr>
          <p:nvPr/>
        </p:nvCxnSpPr>
        <p:spPr>
          <a:xfrm rot="5400000" flipH="1" flipV="1">
            <a:off x="1715573" y="2039132"/>
            <a:ext cx="1488582" cy="8939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6757320" y="2869563"/>
            <a:ext cx="1637171" cy="87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6757320" y="3014301"/>
            <a:ext cx="1637171" cy="87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757320" y="3721769"/>
            <a:ext cx="3463870" cy="86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757319" y="3865392"/>
            <a:ext cx="3463870" cy="86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757319" y="4010130"/>
            <a:ext cx="3463870" cy="86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754157" y="4775741"/>
            <a:ext cx="4599644" cy="94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6754156" y="4919364"/>
            <a:ext cx="4599644" cy="94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6754156" y="5064102"/>
            <a:ext cx="4599644" cy="94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曲线连接符 52"/>
          <p:cNvCxnSpPr/>
          <p:nvPr/>
        </p:nvCxnSpPr>
        <p:spPr>
          <a:xfrm flipV="1">
            <a:off x="2012907" y="3099979"/>
            <a:ext cx="5574994" cy="3737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曲线连接符 53"/>
          <p:cNvCxnSpPr/>
          <p:nvPr/>
        </p:nvCxnSpPr>
        <p:spPr>
          <a:xfrm flipV="1">
            <a:off x="2022147" y="2952068"/>
            <a:ext cx="5574994" cy="3737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曲线连接符 54"/>
          <p:cNvCxnSpPr/>
          <p:nvPr/>
        </p:nvCxnSpPr>
        <p:spPr>
          <a:xfrm flipV="1">
            <a:off x="2000911" y="2796771"/>
            <a:ext cx="5574994" cy="3737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曲线连接符 55"/>
          <p:cNvCxnSpPr>
            <a:endCxn id="41" idx="2"/>
          </p:cNvCxnSpPr>
          <p:nvPr/>
        </p:nvCxnSpPr>
        <p:spPr>
          <a:xfrm>
            <a:off x="2012907" y="3982305"/>
            <a:ext cx="6476347" cy="114659"/>
          </a:xfrm>
          <a:prstGeom prst="curvedConnector4">
            <a:avLst>
              <a:gd name="adj1" fmla="val 36629"/>
              <a:gd name="adj2" fmla="val 2993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曲线连接符 56"/>
          <p:cNvCxnSpPr/>
          <p:nvPr/>
        </p:nvCxnSpPr>
        <p:spPr>
          <a:xfrm>
            <a:off x="2012907" y="3820519"/>
            <a:ext cx="6476347" cy="114659"/>
          </a:xfrm>
          <a:prstGeom prst="curvedConnector4">
            <a:avLst>
              <a:gd name="adj1" fmla="val 36629"/>
              <a:gd name="adj2" fmla="val 2993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曲线连接符 57"/>
          <p:cNvCxnSpPr/>
          <p:nvPr/>
        </p:nvCxnSpPr>
        <p:spPr>
          <a:xfrm>
            <a:off x="2012907" y="3672796"/>
            <a:ext cx="6476347" cy="114659"/>
          </a:xfrm>
          <a:prstGeom prst="curvedConnector4">
            <a:avLst>
              <a:gd name="adj1" fmla="val 36629"/>
              <a:gd name="adj2" fmla="val 2993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曲线连接符 58"/>
          <p:cNvCxnSpPr/>
          <p:nvPr/>
        </p:nvCxnSpPr>
        <p:spPr>
          <a:xfrm>
            <a:off x="2012907" y="4410680"/>
            <a:ext cx="7489335" cy="3445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曲线连接符 59"/>
          <p:cNvCxnSpPr/>
          <p:nvPr/>
        </p:nvCxnSpPr>
        <p:spPr>
          <a:xfrm>
            <a:off x="2029898" y="4563858"/>
            <a:ext cx="7489335" cy="3445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曲线连接符 60"/>
          <p:cNvCxnSpPr/>
          <p:nvPr/>
        </p:nvCxnSpPr>
        <p:spPr>
          <a:xfrm>
            <a:off x="2037646" y="4716438"/>
            <a:ext cx="7489335" cy="3445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" y="5437940"/>
            <a:ext cx="4342485" cy="6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Range Query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" name="梯形 1"/>
          <p:cNvSpPr/>
          <p:nvPr/>
        </p:nvSpPr>
        <p:spPr>
          <a:xfrm rot="16200000">
            <a:off x="681794" y="3231617"/>
            <a:ext cx="2056871" cy="683799"/>
          </a:xfrm>
          <a:prstGeom prst="trapezoid">
            <a:avLst>
              <a:gd name="adj" fmla="val 71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" y="5437940"/>
            <a:ext cx="4342485" cy="682391"/>
          </a:xfrm>
          <a:prstGeom prst="rect">
            <a:avLst/>
          </a:prstGeom>
        </p:spPr>
      </p:pic>
      <p:sp>
        <p:nvSpPr>
          <p:cNvPr id="36" name="圆角矩形 35"/>
          <p:cNvSpPr/>
          <p:nvPr/>
        </p:nvSpPr>
        <p:spPr>
          <a:xfrm>
            <a:off x="4194592" y="3381069"/>
            <a:ext cx="4724555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6	7	17	33	75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194593" y="2813520"/>
            <a:ext cx="4724555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	11	23	71	91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194591" y="3948618"/>
            <a:ext cx="4724555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	31	43	52	67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77724" y="2826086"/>
            <a:ext cx="359764" cy="359764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277724" y="3390865"/>
            <a:ext cx="359764" cy="359764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443928" y="3958414"/>
            <a:ext cx="359764" cy="359764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rot="2659058">
            <a:off x="5068778" y="3789616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 rot="2659058">
            <a:off x="6902573" y="3231863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 rot="2659058">
            <a:off x="6902573" y="2667084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69431" y="4534311"/>
            <a:ext cx="1791324" cy="785619"/>
            <a:chOff x="2975549" y="4416302"/>
            <a:chExt cx="1791324" cy="785619"/>
          </a:xfrm>
        </p:grpSpPr>
        <p:sp>
          <p:nvSpPr>
            <p:cNvPr id="5" name="矩形 4"/>
            <p:cNvSpPr/>
            <p:nvPr/>
          </p:nvSpPr>
          <p:spPr>
            <a:xfrm>
              <a:off x="2975549" y="4804348"/>
              <a:ext cx="1791324" cy="3975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31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dirty="0">
                  <a:solidFill>
                    <a:schemeClr val="tx1"/>
                  </a:solidFill>
                </a:rPr>
                <a:t>33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dirty="0">
                  <a:solidFill>
                    <a:schemeClr val="tx1"/>
                  </a:solidFill>
                </a:rPr>
                <a:t>43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3816348" y="4416302"/>
              <a:ext cx="1" cy="270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948366" y="1140336"/>
            <a:ext cx="2207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Binary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Min-heap</a:t>
            </a:r>
          </a:p>
        </p:txBody>
      </p:sp>
      <p:sp>
        <p:nvSpPr>
          <p:cNvPr id="6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3701718" y="2775138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4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3701718" y="3361878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3701717" y="3907465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R2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0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0825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7787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55 -1.48148E-6 L 0.15143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Range Query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48366" y="1140336"/>
            <a:ext cx="90722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Requires a binary search on every run to find the starting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Uses multiple key comparisons to advance the iterator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Must access every run even if some do NOT cover keys in the range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93" y="3425741"/>
            <a:ext cx="8832865" cy="26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385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</a:t>
            </a:r>
            <a:endParaRPr lang="en-US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157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RemixDB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233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REMIX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10" y="2062571"/>
            <a:ext cx="6058211" cy="33085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48366" y="1140336"/>
            <a:ext cx="3582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Construct a sorted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Be space-efficient</a:t>
            </a:r>
          </a:p>
        </p:txBody>
      </p:sp>
    </p:spTree>
    <p:extLst>
      <p:ext uri="{BB962C8B-B14F-4D97-AF65-F5344CB8AC3E}">
        <p14:creationId xmlns:p14="http://schemas.microsoft.com/office/powerpoint/2010/main" val="197231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REMIX - Data Structure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39905"/>
            <a:ext cx="7606094" cy="415385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4965" y="2868704"/>
            <a:ext cx="3746185" cy="961279"/>
            <a:chOff x="727230" y="2868704"/>
            <a:chExt cx="3746185" cy="961279"/>
          </a:xfrm>
        </p:grpSpPr>
        <p:sp>
          <p:nvSpPr>
            <p:cNvPr id="10" name="文本框 9"/>
            <p:cNvSpPr txBox="1"/>
            <p:nvPr/>
          </p:nvSpPr>
          <p:spPr>
            <a:xfrm>
              <a:off x="727230" y="2868704"/>
              <a:ext cx="3425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The smallest key in the segment</a:t>
              </a:r>
            </a:p>
          </p:txBody>
        </p:sp>
        <p:sp>
          <p:nvSpPr>
            <p:cNvPr id="3" name="右箭头 2"/>
            <p:cNvSpPr/>
            <p:nvPr/>
          </p:nvSpPr>
          <p:spPr>
            <a:xfrm rot="1736293">
              <a:off x="3956255" y="3305327"/>
              <a:ext cx="517160" cy="524656"/>
            </a:xfrm>
            <a:prstGeom prst="rightArrow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4965" y="4301969"/>
            <a:ext cx="3771073" cy="830997"/>
            <a:chOff x="922726" y="2804885"/>
            <a:chExt cx="3771073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922726" y="2804885"/>
              <a:ext cx="3057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The position of the smallest key in a run</a:t>
              </a:r>
            </a:p>
          </p:txBody>
        </p:sp>
        <p:sp>
          <p:nvSpPr>
            <p:cNvPr id="14" name="右箭头 13"/>
            <p:cNvSpPr/>
            <p:nvPr/>
          </p:nvSpPr>
          <p:spPr>
            <a:xfrm rot="21328405">
              <a:off x="4176639" y="2958056"/>
              <a:ext cx="517160" cy="524656"/>
            </a:xfrm>
            <a:prstGeom prst="rightArrow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942" y="5338583"/>
            <a:ext cx="3784612" cy="830997"/>
            <a:chOff x="922727" y="2804885"/>
            <a:chExt cx="3784612" cy="830997"/>
          </a:xfrm>
        </p:grpSpPr>
        <p:sp>
          <p:nvSpPr>
            <p:cNvPr id="16" name="文本框 15"/>
            <p:cNvSpPr txBox="1"/>
            <p:nvPr/>
          </p:nvSpPr>
          <p:spPr>
            <a:xfrm>
              <a:off x="922727" y="2804885"/>
              <a:ext cx="3423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Indicates the run where the key resides</a:t>
              </a:r>
            </a:p>
          </p:txBody>
        </p:sp>
        <p:sp>
          <p:nvSpPr>
            <p:cNvPr id="19" name="右箭头 18"/>
            <p:cNvSpPr/>
            <p:nvPr/>
          </p:nvSpPr>
          <p:spPr>
            <a:xfrm rot="20397223">
              <a:off x="4187810" y="2975879"/>
              <a:ext cx="519529" cy="489007"/>
            </a:xfrm>
            <a:prstGeom prst="rightArrow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4289072" y="3567655"/>
            <a:ext cx="7355622" cy="479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289072" y="4047343"/>
            <a:ext cx="7355622" cy="1154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29626" y="5201586"/>
            <a:ext cx="7455259" cy="546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REMIX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70" y="2846615"/>
            <a:ext cx="6055150" cy="330684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8366" y="1140336"/>
            <a:ext cx="64674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Find the target segment (binary search)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Initialize the iterator to point to the anchor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Scan linearly on the sorted view</a:t>
            </a:r>
          </a:p>
        </p:txBody>
      </p:sp>
      <p:sp>
        <p:nvSpPr>
          <p:cNvPr id="21" name="矩形 20"/>
          <p:cNvSpPr/>
          <p:nvPr/>
        </p:nvSpPr>
        <p:spPr>
          <a:xfrm>
            <a:off x="948366" y="3253626"/>
            <a:ext cx="3511612" cy="54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range_scan</a:t>
            </a:r>
            <a:r>
              <a:rPr lang="en-US" altLang="zh-CN" dirty="0">
                <a:solidFill>
                  <a:schemeClr val="tx1"/>
                </a:solidFill>
              </a:rPr>
              <a:t>(min=“17”, max=“50” 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53655" y="4417609"/>
            <a:ext cx="1791324" cy="397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11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31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71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曲线连接符 5"/>
          <p:cNvCxnSpPr>
            <a:stCxn id="23" idx="0"/>
          </p:cNvCxnSpPr>
          <p:nvPr/>
        </p:nvCxnSpPr>
        <p:spPr>
          <a:xfrm rot="16200000" flipH="1">
            <a:off x="5721767" y="1645159"/>
            <a:ext cx="12700" cy="5557601"/>
          </a:xfrm>
          <a:prstGeom prst="curvedConnector4">
            <a:avLst>
              <a:gd name="adj1" fmla="val -2803276"/>
              <a:gd name="adj2" fmla="val 6345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2468381" y="4452008"/>
            <a:ext cx="359764" cy="32877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224603" y="4780781"/>
            <a:ext cx="719528" cy="1294244"/>
            <a:chOff x="8224603" y="4780781"/>
            <a:chExt cx="719528" cy="1294244"/>
          </a:xfrm>
        </p:grpSpPr>
        <p:sp>
          <p:nvSpPr>
            <p:cNvPr id="27" name="椭圆 26"/>
            <p:cNvSpPr/>
            <p:nvPr/>
          </p:nvSpPr>
          <p:spPr>
            <a:xfrm>
              <a:off x="8224603" y="5715261"/>
              <a:ext cx="359764" cy="359764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8584367" y="4780781"/>
              <a:ext cx="359764" cy="934480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右箭头 28"/>
          <p:cNvSpPr/>
          <p:nvPr/>
        </p:nvSpPr>
        <p:spPr>
          <a:xfrm rot="2659058">
            <a:off x="7849451" y="2753729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659058">
            <a:off x="8659715" y="3325473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2659058">
            <a:off x="7849451" y="3858776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8404485" y="6211293"/>
            <a:ext cx="2278505" cy="2324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6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6653 0.00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6224 -0.001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REMIX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8366" y="1140336"/>
            <a:ext cx="646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/>
              <a:t>Binary search in a segment</a:t>
            </a:r>
          </a:p>
          <a:p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19" y="2728210"/>
            <a:ext cx="6681082" cy="23865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9048" y="3765565"/>
            <a:ext cx="1477780" cy="427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Lookup(41)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69370" y="4736892"/>
            <a:ext cx="6450768" cy="380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8167277">
            <a:off x="8249272" y="5126205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8167277">
            <a:off x="7064260" y="5126205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8167277">
            <a:off x="7656765" y="5126204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8167277">
            <a:off x="7952453" y="5126204"/>
            <a:ext cx="382249" cy="1353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252263" y="4758565"/>
            <a:ext cx="1926561" cy="435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Cursor offsets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REMIX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8366" y="1140336"/>
            <a:ext cx="6467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/>
              <a:t>I/O Optimization</a:t>
            </a:r>
          </a:p>
          <a:p>
            <a:endParaRPr lang="en-US" altLang="zh-CN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19" y="2728210"/>
            <a:ext cx="6681082" cy="23865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9048" y="3765565"/>
            <a:ext cx="1477780" cy="427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Lookup(71)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53400" y="3921501"/>
            <a:ext cx="3200400" cy="410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61750" y="3057993"/>
            <a:ext cx="1633929" cy="707571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424472" y="5923188"/>
            <a:ext cx="1671403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41, 43, 83, 97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610600" y="6285482"/>
            <a:ext cx="20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data block</a:t>
            </a:r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8539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905255">
              <a:defRPr sz="3900"/>
            </a:lvl1pPr>
          </a:lstStyle>
          <a:p>
            <a:r>
              <a:rPr lang="en-US" altLang="zh-CN" dirty="0"/>
              <a:t>REMIX - Search Efficiency 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8366" y="1140336"/>
            <a:ext cx="9499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REMIXes</a:t>
            </a:r>
            <a:r>
              <a:rPr lang="en-US" altLang="zh-CN" sz="2800" dirty="0"/>
              <a:t> find the target key using one binary 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REMIXes</a:t>
            </a:r>
            <a:r>
              <a:rPr lang="en-US" altLang="zh-CN" sz="2800" dirty="0"/>
              <a:t> move the iterator without key comparisons.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REMIXes</a:t>
            </a:r>
            <a:r>
              <a:rPr lang="en-US" altLang="zh-CN" sz="2800" dirty="0"/>
              <a:t> skip runs that are not on the search path.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48" y="3560165"/>
            <a:ext cx="4098256" cy="22381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66" y="4122295"/>
            <a:ext cx="5186625" cy="15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157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RemixDB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702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905255">
              <a:defRPr sz="3900"/>
            </a:lvl1pPr>
          </a:lstStyle>
          <a:p>
            <a:r>
              <a:rPr lang="en-US" altLang="zh-CN" dirty="0"/>
              <a:t>REMIX – Storage Cost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8366" y="1140336"/>
            <a:ext cx="9499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D: maximum number of keys in a segment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S: the size of a cursor offset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H: the number of runs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L: the average anchor key size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78" y="2501014"/>
            <a:ext cx="144603" cy="72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70" y="4415268"/>
            <a:ext cx="4384624" cy="482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431" y="2894067"/>
            <a:ext cx="6121715" cy="352443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0867869" y="4811843"/>
            <a:ext cx="897278" cy="30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86298" y="3605146"/>
            <a:ext cx="4541029" cy="2060968"/>
            <a:chOff x="386298" y="3605146"/>
            <a:chExt cx="4541029" cy="2060968"/>
          </a:xfrm>
        </p:grpSpPr>
        <p:sp>
          <p:nvSpPr>
            <p:cNvPr id="23" name="矩形 22"/>
            <p:cNvSpPr/>
            <p:nvPr/>
          </p:nvSpPr>
          <p:spPr>
            <a:xfrm>
              <a:off x="386298" y="3605146"/>
              <a:ext cx="1477780" cy="42722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anchor keys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70910" y="5238894"/>
              <a:ext cx="1477780" cy="4272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cursor offsets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449547" y="3605146"/>
              <a:ext cx="1477780" cy="42722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run selectors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838200" y="4140847"/>
              <a:ext cx="128666" cy="1729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4114800" y="4149007"/>
              <a:ext cx="52595" cy="164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 flipV="1">
              <a:off x="1936380" y="4897299"/>
              <a:ext cx="207213" cy="2233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8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1806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 err="1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RemixDB</a:t>
            </a:r>
            <a:endParaRPr lang="en-US" altLang="zh-CN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Evaluation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749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0702D-A0D7-4043-B494-745BF825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86037-6857-4D38-9739-07717270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5542722" cy="4963126"/>
          </a:xfrm>
        </p:spPr>
        <p:txBody>
          <a:bodyPr/>
          <a:lstStyle/>
          <a:p>
            <a:r>
              <a:rPr lang="en-US" altLang="zh-CN" dirty="0"/>
              <a:t>Single Level Partitioned Store</a:t>
            </a:r>
          </a:p>
          <a:p>
            <a:pPr lvl="1"/>
            <a:r>
              <a:rPr lang="en-US" altLang="zh-CN" dirty="0"/>
              <a:t>Efficient under real-world workloads</a:t>
            </a:r>
            <a:r>
              <a:rPr lang="en-US" altLang="zh-CN" baseline="30000" dirty="0"/>
              <a:t>[1]</a:t>
            </a:r>
          </a:p>
          <a:p>
            <a:r>
              <a:rPr lang="en-US" altLang="zh-CN" dirty="0"/>
              <a:t>Tiered Compaction</a:t>
            </a:r>
            <a:endParaRPr lang="en-US" altLang="zh-CN" baseline="30000" dirty="0"/>
          </a:p>
          <a:p>
            <a:r>
              <a:rPr lang="en-US" altLang="zh-CN" dirty="0"/>
              <a:t>Every Partition indexed by REMIX</a:t>
            </a:r>
          </a:p>
          <a:p>
            <a:pPr lvl="1"/>
            <a:r>
              <a:rPr lang="en-US" altLang="zh-CN" dirty="0"/>
              <a:t>No Bloom Filter</a:t>
            </a:r>
          </a:p>
          <a:p>
            <a:r>
              <a:rPr lang="en-US" altLang="zh-CN" dirty="0"/>
              <a:t>Large MemTable (up to 4GB)</a:t>
            </a:r>
          </a:p>
          <a:p>
            <a:pPr lvl="1"/>
            <a:r>
              <a:rPr lang="en-US" altLang="zh-CN" dirty="0"/>
              <a:t>handle more updates before compaction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FD0C1C-DFDE-4C62-8AAF-55DB7D7E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4FD4D4-6B63-4A20-93FC-CE443EB8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EC238C90-9495-4A7E-AA3D-B623BB6C921F}"/>
              </a:ext>
            </a:extLst>
          </p:cNvPr>
          <p:cNvSpPr/>
          <p:nvPr/>
        </p:nvSpPr>
        <p:spPr>
          <a:xfrm>
            <a:off x="8090452" y="1580322"/>
            <a:ext cx="1689653" cy="365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BA89-52B7-444B-A968-7A80394C1A78}"/>
              </a:ext>
            </a:extLst>
          </p:cNvPr>
          <p:cNvSpPr txBox="1"/>
          <p:nvPr/>
        </p:nvSpPr>
        <p:spPr>
          <a:xfrm>
            <a:off x="6585291" y="158032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04DF7997-4B99-4F1A-B217-D03826815829}"/>
              </a:ext>
            </a:extLst>
          </p:cNvPr>
          <p:cNvSpPr/>
          <p:nvPr/>
        </p:nvSpPr>
        <p:spPr>
          <a:xfrm>
            <a:off x="8090452" y="2297650"/>
            <a:ext cx="1689653" cy="365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84198E-F472-4C1D-8E33-726249703858}"/>
              </a:ext>
            </a:extLst>
          </p:cNvPr>
          <p:cNvSpPr txBox="1"/>
          <p:nvPr/>
        </p:nvSpPr>
        <p:spPr>
          <a:xfrm>
            <a:off x="6572787" y="215704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294DA2B2-6D50-43D7-8695-72F8D7289F1B}"/>
              </a:ext>
            </a:extLst>
          </p:cNvPr>
          <p:cNvSpPr/>
          <p:nvPr/>
        </p:nvSpPr>
        <p:spPr>
          <a:xfrm flipH="1">
            <a:off x="7904922" y="2776448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895FB7E5-4BE0-4DC9-8BB0-CF54D2EE7E27}"/>
              </a:ext>
            </a:extLst>
          </p:cNvPr>
          <p:cNvSpPr/>
          <p:nvPr/>
        </p:nvSpPr>
        <p:spPr>
          <a:xfrm>
            <a:off x="8491219" y="2803377"/>
            <a:ext cx="628650" cy="1307282"/>
          </a:xfrm>
          <a:prstGeom prst="arc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弧形 38">
            <a:extLst>
              <a:ext uri="{FF2B5EF4-FFF2-40B4-BE49-F238E27FC236}">
                <a16:creationId xmlns:a16="http://schemas.microsoft.com/office/drawing/2014/main" id="{E04D7327-6516-43EA-8787-221921DEABD0}"/>
              </a:ext>
            </a:extLst>
          </p:cNvPr>
          <p:cNvSpPr/>
          <p:nvPr/>
        </p:nvSpPr>
        <p:spPr>
          <a:xfrm>
            <a:off x="8165242" y="2824819"/>
            <a:ext cx="1909253" cy="1169197"/>
          </a:xfrm>
          <a:prstGeom prst="arc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0F97D276-F86C-4E7D-95AE-B64B863FA0EA}"/>
              </a:ext>
            </a:extLst>
          </p:cNvPr>
          <p:cNvSpPr/>
          <p:nvPr/>
        </p:nvSpPr>
        <p:spPr>
          <a:xfrm>
            <a:off x="8491219" y="2803377"/>
            <a:ext cx="2329416" cy="1169197"/>
          </a:xfrm>
          <a:prstGeom prst="arc">
            <a:avLst>
              <a:gd name="adj1" fmla="val 16200000"/>
              <a:gd name="adj2" fmla="val 134942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AA549A75-891E-4DA7-A5E3-11DDC11F76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14567" y="3780859"/>
          <a:ext cx="1256427" cy="1725513"/>
        </p:xfrm>
        <a:graphic>
          <a:graphicData uri="http://schemas.openxmlformats.org/drawingml/2006/table">
            <a:tbl>
              <a:tblPr/>
              <a:tblGrid>
                <a:gridCol w="1256427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7255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grpSp>
        <p:nvGrpSpPr>
          <p:cNvPr id="75" name="组合 74">
            <a:extLst>
              <a:ext uri="{FF2B5EF4-FFF2-40B4-BE49-F238E27FC236}">
                <a16:creationId xmlns:a16="http://schemas.microsoft.com/office/drawing/2014/main" id="{FC7C4F7B-3280-42E8-9191-60FEB00AF663}"/>
              </a:ext>
            </a:extLst>
          </p:cNvPr>
          <p:cNvGrpSpPr/>
          <p:nvPr/>
        </p:nvGrpSpPr>
        <p:grpSpPr>
          <a:xfrm>
            <a:off x="7069030" y="3608648"/>
            <a:ext cx="1147500" cy="1817270"/>
            <a:chOff x="7655710" y="3979759"/>
            <a:chExt cx="1147500" cy="1817270"/>
          </a:xfrm>
        </p:grpSpPr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7AC6C9CB-8E2A-4E7B-A5B8-021AF2A75454}"/>
                </a:ext>
              </a:extLst>
            </p:cNvPr>
            <p:cNvSpPr/>
            <p:nvPr/>
          </p:nvSpPr>
          <p:spPr>
            <a:xfrm>
              <a:off x="7655710" y="5534727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054F304F-6795-48E0-A815-5016FF03E352}"/>
                </a:ext>
              </a:extLst>
            </p:cNvPr>
            <p:cNvSpPr/>
            <p:nvPr/>
          </p:nvSpPr>
          <p:spPr>
            <a:xfrm>
              <a:off x="7655710" y="5191971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DD578048-311E-4666-9AC3-028A39658384}"/>
                </a:ext>
              </a:extLst>
            </p:cNvPr>
            <p:cNvSpPr/>
            <p:nvPr/>
          </p:nvSpPr>
          <p:spPr>
            <a:xfrm>
              <a:off x="7655710" y="4849215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76A63580-A614-44E9-848A-86DDFA70C294}"/>
                </a:ext>
              </a:extLst>
            </p:cNvPr>
            <p:cNvSpPr/>
            <p:nvPr/>
          </p:nvSpPr>
          <p:spPr>
            <a:xfrm>
              <a:off x="7655710" y="4506327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A81CEAB-C59A-4B37-A79D-F52FB2725BD2}"/>
                </a:ext>
              </a:extLst>
            </p:cNvPr>
            <p:cNvSpPr/>
            <p:nvPr/>
          </p:nvSpPr>
          <p:spPr>
            <a:xfrm>
              <a:off x="7655710" y="3979759"/>
              <a:ext cx="1147500" cy="446623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6578153-F356-471C-9F41-AC39D9B8BEB5}"/>
                </a:ext>
              </a:extLst>
            </p:cNvPr>
            <p:cNvSpPr txBox="1"/>
            <p:nvPr/>
          </p:nvSpPr>
          <p:spPr>
            <a:xfrm>
              <a:off x="7853583" y="4138664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id="{8C4E7832-0D66-473C-8FBC-0FE26B6D95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18386" y="3780859"/>
          <a:ext cx="1256427" cy="1725513"/>
        </p:xfrm>
        <a:graphic>
          <a:graphicData uri="http://schemas.openxmlformats.org/drawingml/2006/table">
            <a:tbl>
              <a:tblPr/>
              <a:tblGrid>
                <a:gridCol w="1256427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7255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grpSp>
        <p:nvGrpSpPr>
          <p:cNvPr id="77" name="组合 76">
            <a:extLst>
              <a:ext uri="{FF2B5EF4-FFF2-40B4-BE49-F238E27FC236}">
                <a16:creationId xmlns:a16="http://schemas.microsoft.com/office/drawing/2014/main" id="{C98082BC-4A81-44EA-AA23-609EB0094280}"/>
              </a:ext>
            </a:extLst>
          </p:cNvPr>
          <p:cNvGrpSpPr/>
          <p:nvPr/>
        </p:nvGrpSpPr>
        <p:grpSpPr>
          <a:xfrm>
            <a:off x="8572849" y="3608648"/>
            <a:ext cx="1147500" cy="1817270"/>
            <a:chOff x="7655710" y="3979759"/>
            <a:chExt cx="1147500" cy="1817270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F97B0787-8530-479D-A604-5C97221A0A9E}"/>
                </a:ext>
              </a:extLst>
            </p:cNvPr>
            <p:cNvSpPr/>
            <p:nvPr/>
          </p:nvSpPr>
          <p:spPr>
            <a:xfrm>
              <a:off x="7655710" y="5534727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AA77489F-1DAA-4D0B-A61B-6A2999A95A77}"/>
                </a:ext>
              </a:extLst>
            </p:cNvPr>
            <p:cNvSpPr/>
            <p:nvPr/>
          </p:nvSpPr>
          <p:spPr>
            <a:xfrm>
              <a:off x="7655710" y="5191971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82" name="等腰三角形 81">
              <a:extLst>
                <a:ext uri="{FF2B5EF4-FFF2-40B4-BE49-F238E27FC236}">
                  <a16:creationId xmlns:a16="http://schemas.microsoft.com/office/drawing/2014/main" id="{26F6D53D-80FB-4777-B4FC-5B770E4B065A}"/>
                </a:ext>
              </a:extLst>
            </p:cNvPr>
            <p:cNvSpPr/>
            <p:nvPr/>
          </p:nvSpPr>
          <p:spPr>
            <a:xfrm>
              <a:off x="7655710" y="3979759"/>
              <a:ext cx="1147500" cy="446623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F69F41C6-AF8C-4BF7-88A9-418439D9D4E3}"/>
                </a:ext>
              </a:extLst>
            </p:cNvPr>
            <p:cNvSpPr txBox="1"/>
            <p:nvPr/>
          </p:nvSpPr>
          <p:spPr>
            <a:xfrm>
              <a:off x="7853583" y="4138664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id="{32E9C3DC-4808-413C-AB36-94A7D64AB0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6329" y="3780859"/>
          <a:ext cx="1256427" cy="1725513"/>
        </p:xfrm>
        <a:graphic>
          <a:graphicData uri="http://schemas.openxmlformats.org/drawingml/2006/table">
            <a:tbl>
              <a:tblPr/>
              <a:tblGrid>
                <a:gridCol w="1256427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7255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grpSp>
        <p:nvGrpSpPr>
          <p:cNvPr id="91" name="组合 90">
            <a:extLst>
              <a:ext uri="{FF2B5EF4-FFF2-40B4-BE49-F238E27FC236}">
                <a16:creationId xmlns:a16="http://schemas.microsoft.com/office/drawing/2014/main" id="{F32CE9AC-7410-43A1-9520-29F7EF8B37E7}"/>
              </a:ext>
            </a:extLst>
          </p:cNvPr>
          <p:cNvGrpSpPr/>
          <p:nvPr/>
        </p:nvGrpSpPr>
        <p:grpSpPr>
          <a:xfrm>
            <a:off x="10660792" y="3608648"/>
            <a:ext cx="1147500" cy="1817270"/>
            <a:chOff x="7655710" y="3979759"/>
            <a:chExt cx="1147500" cy="1817270"/>
          </a:xfrm>
        </p:grpSpPr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C34E40B0-FC40-4745-8ACF-562C3A3E842D}"/>
                </a:ext>
              </a:extLst>
            </p:cNvPr>
            <p:cNvSpPr/>
            <p:nvPr/>
          </p:nvSpPr>
          <p:spPr>
            <a:xfrm>
              <a:off x="7655710" y="5534727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93" name="矩形: 圆角 92">
              <a:extLst>
                <a:ext uri="{FF2B5EF4-FFF2-40B4-BE49-F238E27FC236}">
                  <a16:creationId xmlns:a16="http://schemas.microsoft.com/office/drawing/2014/main" id="{D7E30F2B-2E60-4582-802D-53BF8A86A097}"/>
                </a:ext>
              </a:extLst>
            </p:cNvPr>
            <p:cNvSpPr/>
            <p:nvPr/>
          </p:nvSpPr>
          <p:spPr>
            <a:xfrm>
              <a:off x="7655710" y="5191971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FBFA24B1-BA4D-44C0-944B-D16273C0FC3A}"/>
                </a:ext>
              </a:extLst>
            </p:cNvPr>
            <p:cNvSpPr/>
            <p:nvPr/>
          </p:nvSpPr>
          <p:spPr>
            <a:xfrm>
              <a:off x="7655710" y="4849215"/>
              <a:ext cx="1147500" cy="2623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4C9B8327-6635-46E3-B14E-6DC8DDC04D1C}"/>
                </a:ext>
              </a:extLst>
            </p:cNvPr>
            <p:cNvSpPr/>
            <p:nvPr/>
          </p:nvSpPr>
          <p:spPr>
            <a:xfrm>
              <a:off x="7655710" y="3979759"/>
              <a:ext cx="1147500" cy="446623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8FE92633-2B16-416B-90E3-51AA1756C987}"/>
                </a:ext>
              </a:extLst>
            </p:cNvPr>
            <p:cNvSpPr txBox="1"/>
            <p:nvPr/>
          </p:nvSpPr>
          <p:spPr>
            <a:xfrm>
              <a:off x="7853583" y="4138664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F63FF08A-B67A-47DD-97D4-AB675DC04980}"/>
              </a:ext>
            </a:extLst>
          </p:cNvPr>
          <p:cNvSpPr txBox="1"/>
          <p:nvPr/>
        </p:nvSpPr>
        <p:spPr>
          <a:xfrm>
            <a:off x="9735539" y="4281727"/>
            <a:ext cx="925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......</a:t>
            </a:r>
            <a:endParaRPr lang="zh-CN" altLang="en-US" sz="4400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7F3F084E-FCC8-4657-8106-C46AD78A047E}"/>
              </a:ext>
            </a:extLst>
          </p:cNvPr>
          <p:cNvSpPr/>
          <p:nvPr/>
        </p:nvSpPr>
        <p:spPr>
          <a:xfrm>
            <a:off x="10149131" y="1670889"/>
            <a:ext cx="1419067" cy="28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WAL</a:t>
            </a:r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04BF5AB-A830-490F-9B63-B9ABC9703632}"/>
              </a:ext>
            </a:extLst>
          </p:cNvPr>
          <p:cNvSpPr txBox="1"/>
          <p:nvPr/>
        </p:nvSpPr>
        <p:spPr>
          <a:xfrm>
            <a:off x="10579742" y="269022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80BC3CA-5DA6-4757-8D92-CB31E75984F8}"/>
              </a:ext>
            </a:extLst>
          </p:cNvPr>
          <p:cNvSpPr txBox="1"/>
          <p:nvPr/>
        </p:nvSpPr>
        <p:spPr>
          <a:xfrm>
            <a:off x="1200593" y="6115224"/>
            <a:ext cx="10360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Gilad, Eran, et al. "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Evendb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optimizing key-value storage for spatial locality." 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Proceedings of the Fifteenth European Conference on Computer Systems(EuroSys'20)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2020.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85E8D-91E4-435B-A736-FED11CF0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BB3B08-7434-4321-9C51-ECEFBE26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/>
              <a:t>When MemTable is full,</a:t>
            </a:r>
            <a:r>
              <a:rPr lang="zh-CN" altLang="en-US" sz="3600" dirty="0"/>
              <a:t> </a:t>
            </a:r>
            <a:r>
              <a:rPr lang="en-US" altLang="zh-CN" sz="3600" dirty="0"/>
              <a:t>Compaction</a:t>
            </a:r>
          </a:p>
          <a:p>
            <a:r>
              <a:rPr lang="en-US" altLang="zh-CN" sz="3200" dirty="0"/>
              <a:t>Four types of compaction procedures</a:t>
            </a:r>
            <a:endParaRPr lang="en-US" altLang="zh-CN" sz="2400" dirty="0"/>
          </a:p>
          <a:p>
            <a:r>
              <a:rPr lang="en-US" altLang="zh-CN" dirty="0"/>
              <a:t>Minor Compaction</a:t>
            </a:r>
          </a:p>
          <a:p>
            <a:pPr lvl="1"/>
            <a:r>
              <a:rPr lang="en-US" altLang="zh-CN" dirty="0"/>
              <a:t>Write the new data to one or multiple new tables</a:t>
            </a:r>
          </a:p>
          <a:p>
            <a:r>
              <a:rPr lang="en-US" altLang="zh-CN" dirty="0"/>
              <a:t>Major Compaction</a:t>
            </a:r>
          </a:p>
          <a:p>
            <a:pPr lvl="1"/>
            <a:r>
              <a:rPr lang="en-US" altLang="zh-CN" dirty="0"/>
              <a:t>merge the new data with some of the existing tables</a:t>
            </a:r>
          </a:p>
          <a:p>
            <a:r>
              <a:rPr lang="en-US" altLang="zh-CN" dirty="0"/>
              <a:t>Abort</a:t>
            </a:r>
          </a:p>
          <a:p>
            <a:pPr lvl="1"/>
            <a:r>
              <a:rPr lang="en-US" altLang="zh-CN" dirty="0"/>
              <a:t>Cancel the partition's compaction, keep data in MemTables</a:t>
            </a:r>
          </a:p>
          <a:p>
            <a:r>
              <a:rPr lang="en-US" altLang="zh-CN" dirty="0"/>
              <a:t>Split Compaction</a:t>
            </a:r>
          </a:p>
          <a:p>
            <a:pPr lvl="1"/>
            <a:r>
              <a:rPr lang="en-US" altLang="zh-CN" dirty="0"/>
              <a:t>Split the partition into a few new partitions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2EADAE-3E38-4FF0-A8FF-1390901D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119F6-0944-4D3C-B900-725C4F95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A3D830-0A7D-428E-99E3-C24F0D950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37422"/>
            <a:ext cx="783352" cy="3450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3719D-E771-4D6F-A385-231FD2BD5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1" y="5141311"/>
            <a:ext cx="783352" cy="345089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FB1E6C97-61C8-4D77-836A-58F6155B572E}"/>
              </a:ext>
            </a:extLst>
          </p:cNvPr>
          <p:cNvSpPr txBox="1"/>
          <p:nvPr/>
        </p:nvSpPr>
        <p:spPr>
          <a:xfrm>
            <a:off x="8415511" y="3545505"/>
            <a:ext cx="322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How to Compaction?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F50B9DB2-9BE2-4647-B3CC-93F6BC563F55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CB3055BE-B284-4832-BE60-0A27F9652D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33A2A09-6326-4FAB-B040-424ACB38F82D}"/>
              </a:ext>
            </a:extLst>
          </p:cNvPr>
          <p:cNvSpPr txBox="1"/>
          <p:nvPr/>
        </p:nvSpPr>
        <p:spPr>
          <a:xfrm>
            <a:off x="10772070" y="134497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115849D-7D3D-4638-971E-A698D3312643}"/>
              </a:ext>
            </a:extLst>
          </p:cNvPr>
          <p:cNvSpPr/>
          <p:nvPr/>
        </p:nvSpPr>
        <p:spPr>
          <a:xfrm>
            <a:off x="7924858" y="2528880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EC1B86-71A1-460F-89A1-558B5CFAB6E6}"/>
              </a:ext>
            </a:extLst>
          </p:cNvPr>
          <p:cNvSpPr/>
          <p:nvPr/>
        </p:nvSpPr>
        <p:spPr>
          <a:xfrm>
            <a:off x="9079637" y="2528880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7413A9F-8C0E-48FC-97B8-E8756CCB214F}"/>
              </a:ext>
            </a:extLst>
          </p:cNvPr>
          <p:cNvSpPr/>
          <p:nvPr/>
        </p:nvSpPr>
        <p:spPr>
          <a:xfrm>
            <a:off x="10230342" y="2528880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A8B5C01-7B45-4043-9067-BE2804C1ADF1}"/>
              </a:ext>
            </a:extLst>
          </p:cNvPr>
          <p:cNvSpPr/>
          <p:nvPr/>
        </p:nvSpPr>
        <p:spPr>
          <a:xfrm>
            <a:off x="10772070" y="2528880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54" name="箭头: 下 53">
            <a:extLst>
              <a:ext uri="{FF2B5EF4-FFF2-40B4-BE49-F238E27FC236}">
                <a16:creationId xmlns:a16="http://schemas.microsoft.com/office/drawing/2014/main" id="{E3883B92-58C5-4840-9E64-2DEDDE466F7D}"/>
              </a:ext>
            </a:extLst>
          </p:cNvPr>
          <p:cNvSpPr/>
          <p:nvPr/>
        </p:nvSpPr>
        <p:spPr>
          <a:xfrm>
            <a:off x="9382024" y="3076203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Minor compaction</a:t>
            </a:r>
          </a:p>
          <a:p>
            <a:endParaRPr lang="en-US" altLang="zh-CN" dirty="0"/>
          </a:p>
          <a:p>
            <a:r>
              <a:rPr lang="en-US" altLang="zh-CN" dirty="0"/>
              <a:t>For every Segment,  write a new table file into partition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821697" y="2917600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4307" y="4276230"/>
          <a:ext cx="2246664" cy="1725513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7255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9C1B65-6D4C-489B-9446-F3C5FAB0A0C9}"/>
              </a:ext>
            </a:extLst>
          </p:cNvPr>
          <p:cNvGrpSpPr/>
          <p:nvPr/>
        </p:nvGrpSpPr>
        <p:grpSpPr>
          <a:xfrm>
            <a:off x="7158769" y="4104019"/>
            <a:ext cx="2068809" cy="1799078"/>
            <a:chOff x="7655709" y="3979759"/>
            <a:chExt cx="2068809" cy="179907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58F31A7-2230-46C4-B49B-2F5C3AC10ECF}"/>
                </a:ext>
              </a:extLst>
            </p:cNvPr>
            <p:cNvSpPr/>
            <p:nvPr/>
          </p:nvSpPr>
          <p:spPr>
            <a:xfrm>
              <a:off x="7655710" y="5534727"/>
              <a:ext cx="1962244" cy="24411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1A3B039-97C7-4B9A-B8EA-BBA33CBC3F4E}"/>
                </a:ext>
              </a:extLst>
            </p:cNvPr>
            <p:cNvSpPr/>
            <p:nvPr/>
          </p:nvSpPr>
          <p:spPr>
            <a:xfrm>
              <a:off x="7655709" y="5191971"/>
              <a:ext cx="1563551" cy="24411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6EAAA69-A0C1-42A0-A364-DCA42C141C68}"/>
                </a:ext>
              </a:extLst>
            </p:cNvPr>
            <p:cNvSpPr/>
            <p:nvPr/>
          </p:nvSpPr>
          <p:spPr>
            <a:xfrm>
              <a:off x="7655709" y="4849215"/>
              <a:ext cx="2068809" cy="24411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B7E0514-6FF5-46F3-AC19-40D9D785CF32}"/>
                </a:ext>
              </a:extLst>
            </p:cNvPr>
            <p:cNvSpPr/>
            <p:nvPr/>
          </p:nvSpPr>
          <p:spPr>
            <a:xfrm>
              <a:off x="7655710" y="4506327"/>
              <a:ext cx="1732178" cy="26127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Table File</a:t>
              </a:r>
              <a:endParaRPr lang="zh-CN" altLang="en-US" dirty="0"/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E40356C5-D25C-4252-83D8-46701FC07500}"/>
                </a:ext>
              </a:extLst>
            </p:cNvPr>
            <p:cNvSpPr/>
            <p:nvPr/>
          </p:nvSpPr>
          <p:spPr>
            <a:xfrm>
              <a:off x="7655710" y="3979759"/>
              <a:ext cx="2068808" cy="446623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D07230-EEB6-4C28-8044-8DADB4A059CB}"/>
                </a:ext>
              </a:extLst>
            </p:cNvPr>
            <p:cNvSpPr txBox="1"/>
            <p:nvPr/>
          </p:nvSpPr>
          <p:spPr>
            <a:xfrm>
              <a:off x="8297770" y="4112513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7772216" y="2447775"/>
            <a:ext cx="1147500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CDDF106-FBE7-46E9-A066-89BB9CED0F32}"/>
              </a:ext>
            </a:extLst>
          </p:cNvPr>
          <p:cNvSpPr/>
          <p:nvPr/>
        </p:nvSpPr>
        <p:spPr>
          <a:xfrm>
            <a:off x="7465682" y="3605410"/>
            <a:ext cx="1425266" cy="2963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data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69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57004173-503B-40AB-A71D-9862AF6C9A77}"/>
              </a:ext>
            </a:extLst>
          </p:cNvPr>
          <p:cNvSpPr/>
          <p:nvPr/>
        </p:nvSpPr>
        <p:spPr>
          <a:xfrm>
            <a:off x="7197818" y="3722252"/>
            <a:ext cx="2068808" cy="44662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Minor compaction</a:t>
            </a:r>
          </a:p>
          <a:p>
            <a:endParaRPr lang="en-US" altLang="zh-CN" dirty="0"/>
          </a:p>
          <a:p>
            <a:r>
              <a:rPr lang="en-US" altLang="zh-CN" dirty="0"/>
              <a:t>For every Segment,  write a new table file into partition</a:t>
            </a:r>
          </a:p>
          <a:p>
            <a:r>
              <a:rPr lang="en-US" altLang="zh-CN" dirty="0"/>
              <a:t>Rewrite REMIX</a:t>
            </a:r>
          </a:p>
          <a:p>
            <a:r>
              <a:rPr lang="en-US" altLang="zh-CN" dirty="0"/>
              <a:t>No change in existing files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872093" y="2986886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34161" y="4035892"/>
          <a:ext cx="2247863" cy="1965851"/>
        </p:xfrm>
        <a:graphic>
          <a:graphicData uri="http://schemas.openxmlformats.org/drawingml/2006/table">
            <a:tbl>
              <a:tblPr/>
              <a:tblGrid>
                <a:gridCol w="2247863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9658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8F31A7-2230-46C4-B49B-2F5C3AC10ECF}"/>
              </a:ext>
            </a:extLst>
          </p:cNvPr>
          <p:cNvSpPr/>
          <p:nvPr/>
        </p:nvSpPr>
        <p:spPr>
          <a:xfrm>
            <a:off x="7228343" y="5658987"/>
            <a:ext cx="1962244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1A3B039-97C7-4B9A-B8EA-BBA33CBC3F4E}"/>
              </a:ext>
            </a:extLst>
          </p:cNvPr>
          <p:cNvSpPr/>
          <p:nvPr/>
        </p:nvSpPr>
        <p:spPr>
          <a:xfrm>
            <a:off x="7228342" y="5316231"/>
            <a:ext cx="1563551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6EAAA69-A0C1-42A0-A364-DCA42C141C68}"/>
              </a:ext>
            </a:extLst>
          </p:cNvPr>
          <p:cNvSpPr/>
          <p:nvPr/>
        </p:nvSpPr>
        <p:spPr>
          <a:xfrm>
            <a:off x="7228342" y="4973475"/>
            <a:ext cx="2068809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B7E0514-6FF5-46F3-AC19-40D9D785CF32}"/>
              </a:ext>
            </a:extLst>
          </p:cNvPr>
          <p:cNvSpPr/>
          <p:nvPr/>
        </p:nvSpPr>
        <p:spPr>
          <a:xfrm>
            <a:off x="7228343" y="4630587"/>
            <a:ext cx="1732178" cy="2612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40356C5-D25C-4252-83D8-46701FC07500}"/>
              </a:ext>
            </a:extLst>
          </p:cNvPr>
          <p:cNvSpPr/>
          <p:nvPr/>
        </p:nvSpPr>
        <p:spPr>
          <a:xfrm>
            <a:off x="7192289" y="3722252"/>
            <a:ext cx="2068808" cy="446623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D07230-EEB6-4C28-8044-8DADB4A059CB}"/>
              </a:ext>
            </a:extLst>
          </p:cNvPr>
          <p:cNvSpPr txBox="1"/>
          <p:nvPr/>
        </p:nvSpPr>
        <p:spPr>
          <a:xfrm>
            <a:off x="7838174" y="385588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7772216" y="2447775"/>
            <a:ext cx="1147500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CDDF106-FBE7-46E9-A066-89BB9CED0F32}"/>
              </a:ext>
            </a:extLst>
          </p:cNvPr>
          <p:cNvSpPr/>
          <p:nvPr/>
        </p:nvSpPr>
        <p:spPr>
          <a:xfrm>
            <a:off x="7241984" y="4264692"/>
            <a:ext cx="1425266" cy="261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559523A7-F469-4F75-9A18-E16ED1CA4670}"/>
              </a:ext>
            </a:extLst>
          </p:cNvPr>
          <p:cNvSpPr/>
          <p:nvPr/>
        </p:nvSpPr>
        <p:spPr>
          <a:xfrm>
            <a:off x="9108406" y="2907206"/>
            <a:ext cx="1236518" cy="1307282"/>
          </a:xfrm>
          <a:prstGeom prst="arc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BB2132A6-F266-4A1A-9DBB-217A0BE4C45C}"/>
              </a:ext>
            </a:extLst>
          </p:cNvPr>
          <p:cNvSpPr/>
          <p:nvPr/>
        </p:nvSpPr>
        <p:spPr>
          <a:xfrm>
            <a:off x="9868603" y="2911343"/>
            <a:ext cx="1058949" cy="1169197"/>
          </a:xfrm>
          <a:prstGeom prst="arc">
            <a:avLst>
              <a:gd name="adj1" fmla="val 16200000"/>
              <a:gd name="adj2" fmla="val 366698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D19A35FA-17BD-483D-82DD-6AA4BA3577A3}"/>
              </a:ext>
            </a:extLst>
          </p:cNvPr>
          <p:cNvSpPr/>
          <p:nvPr/>
        </p:nvSpPr>
        <p:spPr>
          <a:xfrm>
            <a:off x="10755454" y="2897782"/>
            <a:ext cx="628650" cy="1378448"/>
          </a:xfrm>
          <a:prstGeom prst="arc">
            <a:avLst>
              <a:gd name="adj1" fmla="val 16092295"/>
              <a:gd name="adj2" fmla="val 21593298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7AAF96A-D2C7-4A8A-947F-ECA479627F93}"/>
              </a:ext>
            </a:extLst>
          </p:cNvPr>
          <p:cNvSpPr txBox="1"/>
          <p:nvPr/>
        </p:nvSpPr>
        <p:spPr>
          <a:xfrm>
            <a:off x="10507360" y="3725191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......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507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Abort</a:t>
            </a:r>
          </a:p>
          <a:p>
            <a:r>
              <a:rPr lang="en-US" altLang="zh-CN" sz="2400" dirty="0"/>
              <a:t>What if there is little new data?</a:t>
            </a:r>
            <a:endParaRPr lang="en-US" altLang="zh-CN" dirty="0"/>
          </a:p>
          <a:p>
            <a:pPr lvl="1"/>
            <a:r>
              <a:rPr lang="en-US" altLang="zh-CN" sz="2000" dirty="0"/>
              <a:t>Create a little table file</a:t>
            </a:r>
          </a:p>
          <a:p>
            <a:pPr lvl="1"/>
            <a:r>
              <a:rPr lang="en-US" altLang="zh-CN" sz="2000" dirty="0"/>
              <a:t>Rewrite a large REMIX</a:t>
            </a:r>
            <a:endParaRPr lang="en-US" altLang="zh-CN" sz="2400" dirty="0"/>
          </a:p>
          <a:p>
            <a:r>
              <a:rPr lang="en-US" altLang="zh-CN" sz="2400" dirty="0"/>
              <a:t>Abort compaction if I/O cost (ratio) is high</a:t>
            </a:r>
          </a:p>
          <a:p>
            <a:pPr lvl="1"/>
            <a:r>
              <a:rPr lang="en-US" altLang="zh-CN" sz="2000" dirty="0"/>
              <a:t>data of this segment will stay in MemTable and wait next compaction</a:t>
            </a:r>
          </a:p>
          <a:p>
            <a:r>
              <a:rPr lang="en-US" altLang="zh-CN" sz="2400" dirty="0"/>
              <a:t>Only occurs when segment size no more than 15% of max MemTable size.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904922" y="2776448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4307" y="4276230"/>
          <a:ext cx="2246664" cy="1725513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17255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8F31A7-2230-46C4-B49B-2F5C3AC10ECF}"/>
              </a:ext>
            </a:extLst>
          </p:cNvPr>
          <p:cNvSpPr/>
          <p:nvPr/>
        </p:nvSpPr>
        <p:spPr>
          <a:xfrm>
            <a:off x="7158770" y="5658987"/>
            <a:ext cx="1962244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1A3B039-97C7-4B9A-B8EA-BBA33CBC3F4E}"/>
              </a:ext>
            </a:extLst>
          </p:cNvPr>
          <p:cNvSpPr/>
          <p:nvPr/>
        </p:nvSpPr>
        <p:spPr>
          <a:xfrm>
            <a:off x="7158769" y="5316231"/>
            <a:ext cx="1563551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6EAAA69-A0C1-42A0-A364-DCA42C141C68}"/>
              </a:ext>
            </a:extLst>
          </p:cNvPr>
          <p:cNvSpPr/>
          <p:nvPr/>
        </p:nvSpPr>
        <p:spPr>
          <a:xfrm>
            <a:off x="7158769" y="4973475"/>
            <a:ext cx="2068809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B7E0514-6FF5-46F3-AC19-40D9D785CF32}"/>
              </a:ext>
            </a:extLst>
          </p:cNvPr>
          <p:cNvSpPr/>
          <p:nvPr/>
        </p:nvSpPr>
        <p:spPr>
          <a:xfrm>
            <a:off x="7158770" y="4630587"/>
            <a:ext cx="1732178" cy="2612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74CD78-4779-48CB-9636-F40F015AA3EE}"/>
              </a:ext>
            </a:extLst>
          </p:cNvPr>
          <p:cNvGrpSpPr/>
          <p:nvPr/>
        </p:nvGrpSpPr>
        <p:grpSpPr>
          <a:xfrm>
            <a:off x="7158770" y="4104019"/>
            <a:ext cx="2068808" cy="502086"/>
            <a:chOff x="7158770" y="4104019"/>
            <a:chExt cx="2068808" cy="502086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E40356C5-D25C-4252-83D8-46701FC07500}"/>
                </a:ext>
              </a:extLst>
            </p:cNvPr>
            <p:cNvSpPr/>
            <p:nvPr/>
          </p:nvSpPr>
          <p:spPr>
            <a:xfrm>
              <a:off x="7158770" y="4104019"/>
              <a:ext cx="2068808" cy="446623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D07230-EEB6-4C28-8044-8DADB4A059CB}"/>
                </a:ext>
              </a:extLst>
            </p:cNvPr>
            <p:cNvSpPr txBox="1"/>
            <p:nvPr/>
          </p:nvSpPr>
          <p:spPr>
            <a:xfrm>
              <a:off x="7800830" y="4236773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8153400" y="2447775"/>
            <a:ext cx="766316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Seg. 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CDDF106-FBE7-46E9-A066-89BB9CED0F32}"/>
              </a:ext>
            </a:extLst>
          </p:cNvPr>
          <p:cNvSpPr/>
          <p:nvPr/>
        </p:nvSpPr>
        <p:spPr>
          <a:xfrm>
            <a:off x="7465682" y="3605410"/>
            <a:ext cx="601993" cy="2963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30E9135-EACA-44EC-96F3-61859FF5C344}"/>
              </a:ext>
            </a:extLst>
          </p:cNvPr>
          <p:cNvGrpSpPr/>
          <p:nvPr/>
        </p:nvGrpSpPr>
        <p:grpSpPr>
          <a:xfrm>
            <a:off x="7158769" y="3732320"/>
            <a:ext cx="2068808" cy="502086"/>
            <a:chOff x="7158770" y="4104019"/>
            <a:chExt cx="2068808" cy="502086"/>
          </a:xfrm>
        </p:grpSpPr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69B98A82-05D5-45DA-9096-A0C21CAB20CE}"/>
                </a:ext>
              </a:extLst>
            </p:cNvPr>
            <p:cNvSpPr/>
            <p:nvPr/>
          </p:nvSpPr>
          <p:spPr>
            <a:xfrm>
              <a:off x="7158770" y="4104019"/>
              <a:ext cx="2068808" cy="446623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ADD794E-FEC9-4DF1-859F-9412E0965703}"/>
                </a:ext>
              </a:extLst>
            </p:cNvPr>
            <p:cNvSpPr txBox="1"/>
            <p:nvPr/>
          </p:nvSpPr>
          <p:spPr>
            <a:xfrm>
              <a:off x="7800830" y="4236773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REMIX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乘号 6">
            <a:extLst>
              <a:ext uri="{FF2B5EF4-FFF2-40B4-BE49-F238E27FC236}">
                <a16:creationId xmlns:a16="http://schemas.microsoft.com/office/drawing/2014/main" id="{133C2C14-60BA-405A-A4FD-966AAA64795E}"/>
              </a:ext>
            </a:extLst>
          </p:cNvPr>
          <p:cNvSpPr/>
          <p:nvPr/>
        </p:nvSpPr>
        <p:spPr>
          <a:xfrm>
            <a:off x="7635168" y="2920343"/>
            <a:ext cx="779382" cy="69577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764 L -0.02357 0.095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629CB31A-528D-460B-B423-96FA8414F647}"/>
              </a:ext>
            </a:extLst>
          </p:cNvPr>
          <p:cNvSpPr/>
          <p:nvPr/>
        </p:nvSpPr>
        <p:spPr>
          <a:xfrm>
            <a:off x="7152914" y="4104019"/>
            <a:ext cx="2068808" cy="44662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Major Compaction</a:t>
            </a:r>
          </a:p>
          <a:p>
            <a:pPr lvl="1"/>
            <a:r>
              <a:rPr lang="en-US" altLang="zh-CN" dirty="0"/>
              <a:t>Required when the number of tables in a partition is exceeds threshold.</a:t>
            </a:r>
          </a:p>
          <a:p>
            <a:r>
              <a:rPr lang="en-US" altLang="zh-CN" dirty="0"/>
              <a:t>Merge new data and some of existing tables into fewer ones.</a:t>
            </a:r>
          </a:p>
          <a:p>
            <a:r>
              <a:rPr lang="en-US" altLang="zh-CN" dirty="0"/>
              <a:t>Rewrite REMIX</a:t>
            </a:r>
          </a:p>
          <a:p>
            <a:endParaRPr lang="en-US" altLang="zh-CN" dirty="0"/>
          </a:p>
          <a:p>
            <a:r>
              <a:rPr lang="en-US" altLang="zh-CN" dirty="0"/>
              <a:t>Choose smallest old tables to produce highest input/output ratio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821697" y="2917600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4307" y="4276230"/>
          <a:ext cx="2246664" cy="2080120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20801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8F31A7-2230-46C4-B49B-2F5C3AC10ECF}"/>
              </a:ext>
            </a:extLst>
          </p:cNvPr>
          <p:cNvSpPr/>
          <p:nvPr/>
        </p:nvSpPr>
        <p:spPr>
          <a:xfrm>
            <a:off x="7158770" y="5658987"/>
            <a:ext cx="1962244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Old Table 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1A3B039-97C7-4B9A-B8EA-BBA33CBC3F4E}"/>
              </a:ext>
            </a:extLst>
          </p:cNvPr>
          <p:cNvSpPr/>
          <p:nvPr/>
        </p:nvSpPr>
        <p:spPr>
          <a:xfrm>
            <a:off x="7158769" y="5316231"/>
            <a:ext cx="994631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Old T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6EAAA69-A0C1-42A0-A364-DCA42C141C68}"/>
              </a:ext>
            </a:extLst>
          </p:cNvPr>
          <p:cNvSpPr/>
          <p:nvPr/>
        </p:nvSpPr>
        <p:spPr>
          <a:xfrm>
            <a:off x="7158770" y="4973475"/>
            <a:ext cx="1099406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Old0T.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B7E0514-6FF5-46F3-AC19-40D9D785CF32}"/>
              </a:ext>
            </a:extLst>
          </p:cNvPr>
          <p:cNvSpPr/>
          <p:nvPr/>
        </p:nvSpPr>
        <p:spPr>
          <a:xfrm>
            <a:off x="7158770" y="4630587"/>
            <a:ext cx="918430" cy="2612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Old T.</a:t>
            </a:r>
            <a:endParaRPr lang="zh-CN" altLang="en-US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40356C5-D25C-4252-83D8-46701FC07500}"/>
              </a:ext>
            </a:extLst>
          </p:cNvPr>
          <p:cNvSpPr/>
          <p:nvPr/>
        </p:nvSpPr>
        <p:spPr>
          <a:xfrm>
            <a:off x="7158770" y="4104019"/>
            <a:ext cx="2068808" cy="446623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D07230-EEB6-4C28-8044-8DADB4A059CB}"/>
              </a:ext>
            </a:extLst>
          </p:cNvPr>
          <p:cNvSpPr txBox="1"/>
          <p:nvPr/>
        </p:nvSpPr>
        <p:spPr>
          <a:xfrm>
            <a:off x="7800830" y="42367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7772216" y="2447775"/>
            <a:ext cx="1147500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CDDF106-FBE7-46E9-A066-89BB9CED0F32}"/>
              </a:ext>
            </a:extLst>
          </p:cNvPr>
          <p:cNvSpPr/>
          <p:nvPr/>
        </p:nvSpPr>
        <p:spPr>
          <a:xfrm>
            <a:off x="7465682" y="3605410"/>
            <a:ext cx="1425266" cy="2963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data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8D97125-9B2F-41B7-871D-FC61513E8550}"/>
              </a:ext>
            </a:extLst>
          </p:cNvPr>
          <p:cNvSpPr/>
          <p:nvPr/>
        </p:nvSpPr>
        <p:spPr>
          <a:xfrm>
            <a:off x="7158770" y="5981869"/>
            <a:ext cx="2068808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Old Table </a:t>
            </a:r>
            <a:endParaRPr lang="zh-CN" altLang="en-US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9B84E67-0CE4-452C-8DEB-6678AD951F3E}"/>
              </a:ext>
            </a:extLst>
          </p:cNvPr>
          <p:cNvSpPr/>
          <p:nvPr/>
        </p:nvSpPr>
        <p:spPr>
          <a:xfrm>
            <a:off x="7154945" y="5332527"/>
            <a:ext cx="2068808" cy="2612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14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00026 0.097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0091 0.0483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52 0.2442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42" grpId="0" animBg="1"/>
      <p:bldP spid="42" grpId="1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Split Compaction</a:t>
            </a:r>
          </a:p>
          <a:p>
            <a:endParaRPr lang="en-US" altLang="zh-CN" dirty="0"/>
          </a:p>
          <a:p>
            <a:r>
              <a:rPr lang="en-US" altLang="zh-CN" dirty="0"/>
              <a:t>If partition is filled with large tables</a:t>
            </a:r>
          </a:p>
          <a:p>
            <a:pPr lvl="1"/>
            <a:r>
              <a:rPr lang="en-US" altLang="zh-CN" dirty="0"/>
              <a:t>Low ratio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Split Partition</a:t>
            </a:r>
          </a:p>
          <a:p>
            <a:pPr lvl="1"/>
            <a:r>
              <a:rPr lang="en-US" altLang="zh-CN" dirty="0"/>
              <a:t>Sort-merges new data with all the existing tables and splits into several new partitions.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821697" y="2917600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6785" y="4236773"/>
          <a:ext cx="2246664" cy="2119577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21195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8F31A7-2230-46C4-B49B-2F5C3AC10ECF}"/>
              </a:ext>
            </a:extLst>
          </p:cNvPr>
          <p:cNvSpPr/>
          <p:nvPr/>
        </p:nvSpPr>
        <p:spPr>
          <a:xfrm>
            <a:off x="7158770" y="5658987"/>
            <a:ext cx="1962244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1A3B039-97C7-4B9A-B8EA-BBA33CBC3F4E}"/>
              </a:ext>
            </a:extLst>
          </p:cNvPr>
          <p:cNvSpPr/>
          <p:nvPr/>
        </p:nvSpPr>
        <p:spPr>
          <a:xfrm>
            <a:off x="7158769" y="5316231"/>
            <a:ext cx="1563551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6EAAA69-A0C1-42A0-A364-DCA42C141C68}"/>
              </a:ext>
            </a:extLst>
          </p:cNvPr>
          <p:cNvSpPr/>
          <p:nvPr/>
        </p:nvSpPr>
        <p:spPr>
          <a:xfrm>
            <a:off x="7158769" y="4973475"/>
            <a:ext cx="2068809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B7E0514-6FF5-46F3-AC19-40D9D785CF32}"/>
              </a:ext>
            </a:extLst>
          </p:cNvPr>
          <p:cNvSpPr/>
          <p:nvPr/>
        </p:nvSpPr>
        <p:spPr>
          <a:xfrm>
            <a:off x="7158770" y="4630587"/>
            <a:ext cx="1732178" cy="2612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40356C5-D25C-4252-83D8-46701FC07500}"/>
              </a:ext>
            </a:extLst>
          </p:cNvPr>
          <p:cNvSpPr/>
          <p:nvPr/>
        </p:nvSpPr>
        <p:spPr>
          <a:xfrm>
            <a:off x="7158770" y="4104019"/>
            <a:ext cx="2068808" cy="446623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D07230-EEB6-4C28-8044-8DADB4A059CB}"/>
              </a:ext>
            </a:extLst>
          </p:cNvPr>
          <p:cNvSpPr txBox="1"/>
          <p:nvPr/>
        </p:nvSpPr>
        <p:spPr>
          <a:xfrm>
            <a:off x="7800830" y="42367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7772216" y="2447775"/>
            <a:ext cx="1147500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CDDF106-FBE7-46E9-A066-89BB9CED0F32}"/>
              </a:ext>
            </a:extLst>
          </p:cNvPr>
          <p:cNvSpPr/>
          <p:nvPr/>
        </p:nvSpPr>
        <p:spPr>
          <a:xfrm>
            <a:off x="7465682" y="3605410"/>
            <a:ext cx="1425266" cy="2963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data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0F8735-A941-4F17-A447-32AC48E06A6D}"/>
              </a:ext>
            </a:extLst>
          </p:cNvPr>
          <p:cNvSpPr/>
          <p:nvPr/>
        </p:nvSpPr>
        <p:spPr>
          <a:xfrm>
            <a:off x="7158769" y="5994766"/>
            <a:ext cx="1876472" cy="2441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Table File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04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67604-DC99-4981-A441-0C1E2B0F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RemixDB</a:t>
            </a:r>
            <a:r>
              <a:rPr lang="en-US" altLang="zh-CN" dirty="0"/>
              <a:t> - Compaction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8BDAF-09A9-47F4-8A18-8B9EA6DF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8736" cy="4963126"/>
          </a:xfrm>
        </p:spPr>
        <p:txBody>
          <a:bodyPr/>
          <a:lstStyle/>
          <a:p>
            <a:r>
              <a:rPr lang="en-US" altLang="zh-CN" dirty="0"/>
              <a:t>Split Compaction</a:t>
            </a:r>
          </a:p>
          <a:p>
            <a:endParaRPr lang="en-US" altLang="zh-CN" dirty="0"/>
          </a:p>
          <a:p>
            <a:r>
              <a:rPr lang="en-US" altLang="zh-CN" dirty="0"/>
              <a:t>If partition is filled with large tables</a:t>
            </a:r>
          </a:p>
          <a:p>
            <a:pPr lvl="1"/>
            <a:r>
              <a:rPr lang="en-US" altLang="zh-CN" dirty="0"/>
              <a:t>Low ratio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Split Partition</a:t>
            </a:r>
          </a:p>
          <a:p>
            <a:pPr lvl="1"/>
            <a:r>
              <a:rPr lang="en-US" altLang="zh-CN" dirty="0"/>
              <a:t>Sort-merges new data with all the existing tables and splits into several new partitions.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B64BB-B61B-4072-BD43-E05CB08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AAEE9-B874-4068-BB28-6C75FCB0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A4FB6F-B284-4BD0-810A-9FC3120E0842}"/>
              </a:ext>
            </a:extLst>
          </p:cNvPr>
          <p:cNvSpPr txBox="1"/>
          <p:nvPr/>
        </p:nvSpPr>
        <p:spPr>
          <a:xfrm>
            <a:off x="7323192" y="1201936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Immutable</a:t>
            </a:r>
          </a:p>
          <a:p>
            <a:r>
              <a:rPr lang="en-US" altLang="zh-CN" dirty="0"/>
              <a:t>MemTable</a:t>
            </a:r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4CC8CE-EC41-4645-BD63-F0C755EBF815}"/>
              </a:ext>
            </a:extLst>
          </p:cNvPr>
          <p:cNvSpPr/>
          <p:nvPr/>
        </p:nvSpPr>
        <p:spPr>
          <a:xfrm flipH="1">
            <a:off x="7821697" y="2917600"/>
            <a:ext cx="1801245" cy="1125302"/>
          </a:xfrm>
          <a:prstGeom prst="arc">
            <a:avLst>
              <a:gd name="adj1" fmla="val 17436354"/>
              <a:gd name="adj2" fmla="val 174445"/>
            </a:avLst>
          </a:prstGeom>
          <a:ln w="25400">
            <a:solidFill>
              <a:schemeClr val="tx1"/>
            </a:solidFill>
            <a:headEnd w="lg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61007E3-778F-4D65-8F47-412EC9692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6785" y="4236773"/>
          <a:ext cx="2246664" cy="2119577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21195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8F31A7-2230-46C4-B49B-2F5C3AC10ECF}"/>
              </a:ext>
            </a:extLst>
          </p:cNvPr>
          <p:cNvSpPr/>
          <p:nvPr/>
        </p:nvSpPr>
        <p:spPr>
          <a:xfrm>
            <a:off x="7158770" y="5658987"/>
            <a:ext cx="2108014" cy="2441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 File</a:t>
            </a:r>
            <a:endParaRPr lang="zh-CN" altLang="en-US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40356C5-D25C-4252-83D8-46701FC07500}"/>
              </a:ext>
            </a:extLst>
          </p:cNvPr>
          <p:cNvSpPr/>
          <p:nvPr/>
        </p:nvSpPr>
        <p:spPr>
          <a:xfrm>
            <a:off x="7158770" y="4104019"/>
            <a:ext cx="2068808" cy="44662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D07230-EEB6-4C28-8044-8DADB4A059CB}"/>
              </a:ext>
            </a:extLst>
          </p:cNvPr>
          <p:cNvSpPr txBox="1"/>
          <p:nvPr/>
        </p:nvSpPr>
        <p:spPr>
          <a:xfrm>
            <a:off x="7800830" y="42367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C063F-0C01-41C2-8E82-0C1A46145C69}"/>
              </a:ext>
            </a:extLst>
          </p:cNvPr>
          <p:cNvSpPr txBox="1"/>
          <p:nvPr/>
        </p:nvSpPr>
        <p:spPr>
          <a:xfrm>
            <a:off x="6567696" y="297871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Compaction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8D2B-585A-4273-B94F-73DF1998E00B}"/>
              </a:ext>
            </a:extLst>
          </p:cNvPr>
          <p:cNvSpPr/>
          <p:nvPr/>
        </p:nvSpPr>
        <p:spPr>
          <a:xfrm>
            <a:off x="7772216" y="2447775"/>
            <a:ext cx="1147500" cy="2623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7F0756-5BDD-4284-83FD-89AB877D3F10}"/>
              </a:ext>
            </a:extLst>
          </p:cNvPr>
          <p:cNvSpPr/>
          <p:nvPr/>
        </p:nvSpPr>
        <p:spPr>
          <a:xfrm>
            <a:off x="8926995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B1BA8A-7209-414C-B934-A71677112AA4}"/>
              </a:ext>
            </a:extLst>
          </p:cNvPr>
          <p:cNvSpPr/>
          <p:nvPr/>
        </p:nvSpPr>
        <p:spPr>
          <a:xfrm>
            <a:off x="10077700" y="2447775"/>
            <a:ext cx="534449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......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0ECE575-DAA0-4479-8CCF-01FEEC479400}"/>
              </a:ext>
            </a:extLst>
          </p:cNvPr>
          <p:cNvSpPr/>
          <p:nvPr/>
        </p:nvSpPr>
        <p:spPr>
          <a:xfrm>
            <a:off x="10619428" y="2447775"/>
            <a:ext cx="1147500" cy="262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Segment2</a:t>
            </a:r>
            <a:endParaRPr lang="zh-CN" altLang="en-US" dirty="0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5103049E-A197-4EE1-95FE-63BB53C24C2B}"/>
              </a:ext>
            </a:extLst>
          </p:cNvPr>
          <p:cNvSpPr/>
          <p:nvPr/>
        </p:nvSpPr>
        <p:spPr>
          <a:xfrm>
            <a:off x="8580211" y="1451792"/>
            <a:ext cx="1970782" cy="32276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1491403-1976-4CFD-B6DD-016B96ADB5E1}"/>
              </a:ext>
            </a:extLst>
          </p:cNvPr>
          <p:cNvSpPr/>
          <p:nvPr/>
        </p:nvSpPr>
        <p:spPr>
          <a:xfrm>
            <a:off x="9382024" y="1991307"/>
            <a:ext cx="367155" cy="30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0F8735-A941-4F17-A447-32AC48E06A6D}"/>
              </a:ext>
            </a:extLst>
          </p:cNvPr>
          <p:cNvSpPr/>
          <p:nvPr/>
        </p:nvSpPr>
        <p:spPr>
          <a:xfrm>
            <a:off x="7158769" y="5994766"/>
            <a:ext cx="2068808" cy="2441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 File</a:t>
            </a:r>
            <a:endParaRPr lang="zh-CN" altLang="en-US" dirty="0"/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47D17E88-F435-4B83-935F-40934552D6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33008" y="4227069"/>
          <a:ext cx="2246664" cy="2119577"/>
        </p:xfrm>
        <a:graphic>
          <a:graphicData uri="http://schemas.openxmlformats.org/drawingml/2006/table">
            <a:tbl>
              <a:tblPr/>
              <a:tblGrid>
                <a:gridCol w="2246664">
                  <a:extLst>
                    <a:ext uri="{9D8B030D-6E8A-4147-A177-3AD203B41FA5}">
                      <a16:colId xmlns:a16="http://schemas.microsoft.com/office/drawing/2014/main" val="1242487320"/>
                    </a:ext>
                  </a:extLst>
                </a:gridCol>
              </a:tblGrid>
              <a:tr h="21195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93132"/>
                  </a:ext>
                </a:extLst>
              </a:tr>
            </a:tbl>
          </a:graphicData>
        </a:graphic>
      </p:graphicFrame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A53C5E8-39F5-4553-B921-9F97EEA4C256}"/>
              </a:ext>
            </a:extLst>
          </p:cNvPr>
          <p:cNvSpPr/>
          <p:nvPr/>
        </p:nvSpPr>
        <p:spPr>
          <a:xfrm>
            <a:off x="9584993" y="5649283"/>
            <a:ext cx="1962244" cy="2441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 File</a:t>
            </a:r>
            <a:endParaRPr lang="zh-CN" altLang="en-US" dirty="0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82CE3AEC-05CB-4ED0-B730-E6B579D4C56E}"/>
              </a:ext>
            </a:extLst>
          </p:cNvPr>
          <p:cNvSpPr/>
          <p:nvPr/>
        </p:nvSpPr>
        <p:spPr>
          <a:xfrm>
            <a:off x="9584993" y="4094315"/>
            <a:ext cx="2068808" cy="44662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27C54CC-9D19-4AF4-9538-CB06BE5319AA}"/>
              </a:ext>
            </a:extLst>
          </p:cNvPr>
          <p:cNvSpPr txBox="1"/>
          <p:nvPr/>
        </p:nvSpPr>
        <p:spPr>
          <a:xfrm>
            <a:off x="10227053" y="422706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E42CC31-B67C-4325-8D7B-6D9DF311D01A}"/>
              </a:ext>
            </a:extLst>
          </p:cNvPr>
          <p:cNvSpPr/>
          <p:nvPr/>
        </p:nvSpPr>
        <p:spPr>
          <a:xfrm>
            <a:off x="9584992" y="5985062"/>
            <a:ext cx="2068808" cy="2441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Table File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08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LSM-tree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38" name="下箭头 37"/>
          <p:cNvSpPr/>
          <p:nvPr/>
        </p:nvSpPr>
        <p:spPr>
          <a:xfrm>
            <a:off x="7520940" y="1424940"/>
            <a:ext cx="434340" cy="4337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7955280" y="1122619"/>
            <a:ext cx="68864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72615" y="1858715"/>
            <a:ext cx="6181185" cy="4823074"/>
            <a:chOff x="5172615" y="1858715"/>
            <a:chExt cx="6181185" cy="4823074"/>
          </a:xfrm>
        </p:grpSpPr>
        <p:sp>
          <p:nvSpPr>
            <p:cNvPr id="45" name="圆角矩形 44"/>
            <p:cNvSpPr/>
            <p:nvPr/>
          </p:nvSpPr>
          <p:spPr>
            <a:xfrm>
              <a:off x="6959685" y="1980571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964680" y="1927890"/>
              <a:ext cx="2057156" cy="461661"/>
              <a:chOff x="6964680" y="1927890"/>
              <a:chExt cx="2057156" cy="461661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6964680" y="1978071"/>
                <a:ext cx="1661160" cy="3848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B45387F-AB64-4E34-AC23-58BD3FC8A526}"/>
                  </a:ext>
                </a:extLst>
              </p:cNvPr>
              <p:cNvSpPr txBox="1"/>
              <p:nvPr/>
            </p:nvSpPr>
            <p:spPr>
              <a:xfrm>
                <a:off x="7117323" y="1927890"/>
                <a:ext cx="19045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spc="0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Memtable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6129F1F-C348-45C0-B081-DCCE8FBB8429}"/>
                </a:ext>
              </a:extLst>
            </p:cNvPr>
            <p:cNvCxnSpPr/>
            <p:nvPr/>
          </p:nvCxnSpPr>
          <p:spPr>
            <a:xfrm flipV="1">
              <a:off x="5233191" y="2560320"/>
              <a:ext cx="6120609" cy="4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5172615" y="1858715"/>
              <a:ext cx="1327732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Memory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681761E-3CEB-438B-B5C7-19DF1E3330DD}"/>
                </a:ext>
              </a:extLst>
            </p:cNvPr>
            <p:cNvSpPr txBox="1"/>
            <p:nvPr/>
          </p:nvSpPr>
          <p:spPr>
            <a:xfrm>
              <a:off x="5172615" y="4128908"/>
              <a:ext cx="80259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/>
                <a:t>Disk</a:t>
              </a:r>
              <a:endPara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33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3" y="3113035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L0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3" y="4128908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L1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5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2" y="5144781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L2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967179" y="3149798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982766" y="4167290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881520" y="4167290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982766" y="5189967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8881520" y="5189967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6982766" y="5773158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881520" y="5773158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8315828" y="6158573"/>
              <a:ext cx="810474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dirty="0">
                  <a:solidFill>
                    <a:srgbClr val="000000"/>
                  </a:solidFill>
                  <a:sym typeface="Calibri"/>
                </a:rPr>
                <a:t>……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>
              <a:off x="6190938" y="3534694"/>
              <a:ext cx="0" cy="632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6208427" y="4571512"/>
              <a:ext cx="0" cy="632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/>
                <p:nvPr/>
              </p:nvSpPr>
              <p:spPr>
                <a:xfrm>
                  <a:off x="5606177" y="3620161"/>
                  <a:ext cx="802590" cy="4616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hangingPunct="0"/>
                  <a:r>
                    <a:rPr lang="en-US" altLang="zh-CN" sz="2400" b="1" dirty="0"/>
                    <a:t>k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×</m:t>
                      </m:r>
                    </m:oMath>
                  </a14:m>
                  <a:endParaRPr kumimoji="0" lang="zh-CN" alt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177" y="3620161"/>
                  <a:ext cx="802590" cy="461661"/>
                </a:xfrm>
                <a:prstGeom prst="rect">
                  <a:avLst/>
                </a:prstGeom>
                <a:blipFill>
                  <a:blip r:embed="rId3"/>
                  <a:stretch>
                    <a:fillRect l="-17557" t="-10526" b="-289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/>
                <p:nvPr/>
              </p:nvSpPr>
              <p:spPr>
                <a:xfrm>
                  <a:off x="5606177" y="4701924"/>
                  <a:ext cx="802590" cy="4616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hangingPunct="0"/>
                  <a:r>
                    <a:rPr lang="en-US" altLang="zh-CN" sz="2400" b="1" dirty="0"/>
                    <a:t>k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×</m:t>
                      </m:r>
                    </m:oMath>
                  </a14:m>
                  <a:endParaRPr kumimoji="0" lang="zh-CN" alt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177" y="4701924"/>
                  <a:ext cx="802590" cy="461661"/>
                </a:xfrm>
                <a:prstGeom prst="rect">
                  <a:avLst/>
                </a:prstGeom>
                <a:blipFill>
                  <a:blip r:embed="rId4"/>
                  <a:stretch>
                    <a:fillRect l="-17557" t="-10526" b="-289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文本框 46"/>
          <p:cNvSpPr txBox="1"/>
          <p:nvPr/>
        </p:nvSpPr>
        <p:spPr>
          <a:xfrm>
            <a:off x="917154" y="1393471"/>
            <a:ext cx="28248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Memtable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Minor compaction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Major compaction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K</a:t>
            </a:r>
            <a:r>
              <a:rPr lang="zh-CN" altLang="en-US" sz="2400" dirty="0">
                <a:sym typeface="Wingdings" panose="05000000000000000000" pitchFamily="2" charset="2"/>
              </a:rPr>
              <a:t>（</a:t>
            </a:r>
            <a:r>
              <a:rPr lang="en-US" altLang="zh-CN" sz="2400" dirty="0"/>
              <a:t>10</a:t>
            </a:r>
            <a:r>
              <a:rPr lang="zh-CN" altLang="en-US" sz="2400" dirty="0"/>
              <a:t>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821243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9D4CB-6CEE-4FC9-8992-8B3B1B24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Rebuilding </a:t>
            </a:r>
            <a:r>
              <a:rPr lang="en-US" altLang="zh-CN" dirty="0" err="1"/>
              <a:t>REMIXes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6B649-9520-47F1-95D7-AE0918CB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953000" cy="4963126"/>
          </a:xfrm>
        </p:spPr>
        <p:txBody>
          <a:bodyPr/>
          <a:lstStyle/>
          <a:p>
            <a:r>
              <a:rPr lang="en-US" altLang="zh-CN" dirty="0"/>
              <a:t>When rebuilding the REMIX in a partition, the existing tables are already indexed by the REMIX.</a:t>
            </a:r>
          </a:p>
          <a:p>
            <a:endParaRPr lang="en-US" altLang="zh-CN" dirty="0"/>
          </a:p>
          <a:p>
            <a:r>
              <a:rPr lang="en-US" altLang="zh-CN" dirty="0"/>
              <a:t>Use old REMIX to</a:t>
            </a:r>
            <a:r>
              <a:rPr lang="zh-CN" altLang="en-US" dirty="0"/>
              <a:t> </a:t>
            </a:r>
            <a:r>
              <a:rPr lang="en-US" altLang="zh-CN" dirty="0"/>
              <a:t>accelerate rebuilding</a:t>
            </a:r>
          </a:p>
          <a:p>
            <a:pPr lvl="1"/>
            <a:r>
              <a:rPr lang="en-US" altLang="zh-CN" dirty="0"/>
              <a:t>generalized binary merging algorithm</a:t>
            </a:r>
            <a:r>
              <a:rPr lang="en-US" altLang="zh-CN" baseline="30000" dirty="0"/>
              <a:t>[1]</a:t>
            </a:r>
          </a:p>
          <a:p>
            <a:pPr lvl="1"/>
            <a:r>
              <a:rPr lang="en-US" altLang="zh-CN" dirty="0"/>
              <a:t>search correct position of new data in old REMIX and inserting</a:t>
            </a:r>
          </a:p>
          <a:p>
            <a:pPr lvl="1"/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B3C5BD-9083-4CF6-9F8D-DE9CC53B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475096-73CF-41E1-9A67-53B213EF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6E2812-D9C7-4ECE-B0CF-9CD4FD4BC387}"/>
              </a:ext>
            </a:extLst>
          </p:cNvPr>
          <p:cNvSpPr txBox="1"/>
          <p:nvPr/>
        </p:nvSpPr>
        <p:spPr>
          <a:xfrm>
            <a:off x="1200593" y="6115224"/>
            <a:ext cx="9237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Hwang, Frank K., and Shen Lin. "A simple algorithm for merging two disjoint linearly ordered sets." SIAM Journal on Computing 1.1 (1972): 31-39.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25C75B-4B40-44DC-90B1-71F87CA7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18" y="2808376"/>
            <a:ext cx="6055150" cy="3306848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57F7C46-A1F1-4EC0-8C1D-720C66C507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77469" y="1567340"/>
          <a:ext cx="1610140" cy="30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2535">
                  <a:extLst>
                    <a:ext uri="{9D8B030D-6E8A-4147-A177-3AD203B41FA5}">
                      <a16:colId xmlns:a16="http://schemas.microsoft.com/office/drawing/2014/main" val="933883071"/>
                    </a:ext>
                  </a:extLst>
                </a:gridCol>
                <a:gridCol w="402535">
                  <a:extLst>
                    <a:ext uri="{9D8B030D-6E8A-4147-A177-3AD203B41FA5}">
                      <a16:colId xmlns:a16="http://schemas.microsoft.com/office/drawing/2014/main" val="3379142742"/>
                    </a:ext>
                  </a:extLst>
                </a:gridCol>
                <a:gridCol w="402535">
                  <a:extLst>
                    <a:ext uri="{9D8B030D-6E8A-4147-A177-3AD203B41FA5}">
                      <a16:colId xmlns:a16="http://schemas.microsoft.com/office/drawing/2014/main" val="2938021003"/>
                    </a:ext>
                  </a:extLst>
                </a:gridCol>
                <a:gridCol w="402535">
                  <a:extLst>
                    <a:ext uri="{9D8B030D-6E8A-4147-A177-3AD203B41FA5}">
                      <a16:colId xmlns:a16="http://schemas.microsoft.com/office/drawing/2014/main" val="4074059660"/>
                    </a:ext>
                  </a:extLst>
                </a:gridCol>
              </a:tblGrid>
              <a:tr h="22298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33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94112"/>
                  </a:ext>
                </a:extLst>
              </a:tr>
            </a:tbl>
          </a:graphicData>
        </a:graphic>
      </p:graphicFrame>
      <p:sp>
        <p:nvSpPr>
          <p:cNvPr id="9" name="箭头: 下 8">
            <a:extLst>
              <a:ext uri="{FF2B5EF4-FFF2-40B4-BE49-F238E27FC236}">
                <a16:creationId xmlns:a16="http://schemas.microsoft.com/office/drawing/2014/main" id="{FBEF0315-E749-4203-86B3-5CA0CBEAE50D}"/>
              </a:ext>
            </a:extLst>
          </p:cNvPr>
          <p:cNvSpPr/>
          <p:nvPr/>
        </p:nvSpPr>
        <p:spPr>
          <a:xfrm rot="616808">
            <a:off x="9224676" y="1876326"/>
            <a:ext cx="281992" cy="26133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157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RemixDB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Evaluation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0269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13614-5EB6-4923-B392-4907D9E7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B1C2AE-05FB-41CF-88A1-2BEEE978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Evaluation</a:t>
            </a:r>
          </a:p>
          <a:p>
            <a:pPr lvl="1"/>
            <a:r>
              <a:rPr lang="en-US" altLang="zh-CN" sz="2800" dirty="0"/>
              <a:t>Microbenchmarks: REMIX range query performance</a:t>
            </a:r>
          </a:p>
          <a:p>
            <a:pPr lvl="1"/>
            <a:r>
              <a:rPr lang="en-US" altLang="zh-CN" sz="2800" dirty="0"/>
              <a:t>YCSB: </a:t>
            </a:r>
            <a:r>
              <a:rPr lang="en-US" altLang="zh-CN" sz="2800" dirty="0" err="1"/>
              <a:t>RemixDB</a:t>
            </a:r>
            <a:r>
              <a:rPr lang="en-US" altLang="zh-CN" sz="2800" dirty="0"/>
              <a:t> performance</a:t>
            </a:r>
          </a:p>
          <a:p>
            <a:pPr marL="0" indent="0">
              <a:buNone/>
            </a:pPr>
            <a:endParaRPr lang="en-US" altLang="zh-CN" sz="3200" dirty="0"/>
          </a:p>
          <a:p>
            <a:r>
              <a:rPr lang="en-US" altLang="zh-CN" sz="3200" dirty="0"/>
              <a:t>Setup</a:t>
            </a:r>
          </a:p>
          <a:p>
            <a:pPr lvl="1"/>
            <a:r>
              <a:rPr lang="en-US" altLang="zh-CN" dirty="0"/>
              <a:t>2x Intel Xeon Silver 4210 CPUs</a:t>
            </a:r>
          </a:p>
          <a:p>
            <a:pPr lvl="1"/>
            <a:r>
              <a:rPr lang="en-US" altLang="zh-CN" dirty="0"/>
              <a:t>60 GB DRAM</a:t>
            </a:r>
          </a:p>
          <a:p>
            <a:pPr lvl="1"/>
            <a:r>
              <a:rPr lang="en-US" altLang="zh-CN" dirty="0"/>
              <a:t>960 GB Intel 905P </a:t>
            </a:r>
            <a:r>
              <a:rPr lang="en-US" altLang="zh-CN" dirty="0" err="1"/>
              <a:t>Optane</a:t>
            </a:r>
            <a:r>
              <a:rPr lang="en-US" altLang="zh-CN" dirty="0"/>
              <a:t> PCIe SSD</a:t>
            </a:r>
          </a:p>
          <a:p>
            <a:pPr lvl="1"/>
            <a:r>
              <a:rPr lang="en-US" altLang="zh-CN" dirty="0"/>
              <a:t>Linux v5.8.7</a:t>
            </a:r>
          </a:p>
          <a:p>
            <a:pPr lvl="1"/>
            <a:endParaRPr lang="zh-CN" altLang="en-US" sz="2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CA2AB-FB97-436E-88FE-C1C1A5FE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0B8246-7519-4162-AA20-57F0E8AA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16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7D6AE-CD04-4ACF-AA1E-EF801421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Microbenchmark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DFF378-B1D4-46A2-9C77-309B7421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REMIX vs Merge Iterator</a:t>
            </a:r>
          </a:p>
          <a:p>
            <a:pPr lvl="1"/>
            <a:r>
              <a:rPr lang="en-US" altLang="zh-CN" dirty="0"/>
              <a:t>REMIX-Indexed table files</a:t>
            </a:r>
          </a:p>
          <a:p>
            <a:pPr lvl="1"/>
            <a:r>
              <a:rPr lang="en-US" altLang="zh-CN" dirty="0"/>
              <a:t>Regular </a:t>
            </a:r>
            <a:r>
              <a:rPr lang="en-US" altLang="zh-CN" dirty="0" err="1"/>
              <a:t>SSTables</a:t>
            </a:r>
            <a:r>
              <a:rPr lang="en-US" altLang="zh-CN" dirty="0"/>
              <a:t> with merging iterator (min-heap)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Experimental Setup</a:t>
            </a:r>
          </a:p>
          <a:p>
            <a:pPr lvl="1"/>
            <a:r>
              <a:rPr lang="en-US" altLang="zh-CN" dirty="0"/>
              <a:t>64MB KV pairs/Table, 16B</a:t>
            </a:r>
            <a:r>
              <a:rPr lang="zh-CN" altLang="en-US" dirty="0"/>
              <a:t> </a:t>
            </a:r>
            <a:r>
              <a:rPr lang="en-US" altLang="zh-CN" dirty="0"/>
              <a:t>key,</a:t>
            </a:r>
            <a:r>
              <a:rPr lang="zh-CN" altLang="en-US" dirty="0"/>
              <a:t> </a:t>
            </a:r>
            <a:r>
              <a:rPr lang="en-US" altLang="zh-CN" dirty="0"/>
              <a:t>100B</a:t>
            </a:r>
            <a:r>
              <a:rPr lang="zh-CN" altLang="en-US" dirty="0"/>
              <a:t> </a:t>
            </a:r>
            <a:r>
              <a:rPr lang="en-US" altLang="zh-CN" dirty="0"/>
              <a:t>values (0.58M KV pairs/table)</a:t>
            </a:r>
          </a:p>
          <a:p>
            <a:pPr lvl="1"/>
            <a:r>
              <a:rPr lang="en-US" altLang="zh-CN" dirty="0"/>
              <a:t>Two patterns:</a:t>
            </a:r>
          </a:p>
          <a:p>
            <a:pPr lvl="2"/>
            <a:r>
              <a:rPr lang="en-US" altLang="zh-CN" dirty="0"/>
              <a:t>Weak locality: each key is assigned to a randomly selected table</a:t>
            </a:r>
          </a:p>
          <a:p>
            <a:pPr lvl="2"/>
            <a:r>
              <a:rPr lang="en-US" altLang="zh-CN" dirty="0"/>
              <a:t>Strong locality: every 64 logically consecutive keys are assigned to a randomly selected table</a:t>
            </a:r>
          </a:p>
          <a:p>
            <a:pPr lvl="1"/>
            <a:r>
              <a:rPr lang="en-US" altLang="zh-CN" dirty="0"/>
              <a:t>10bits/key Bloom Filters for SST</a:t>
            </a:r>
          </a:p>
          <a:p>
            <a:pPr lvl="1"/>
            <a:r>
              <a:rPr lang="en-US" altLang="zh-CN" dirty="0"/>
              <a:t>64MB user-space block cache</a:t>
            </a:r>
          </a:p>
          <a:p>
            <a:pPr lvl="1"/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8527D2-FADC-4BBC-9AD7-726A2D74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FBD9A1-6421-4922-AC69-F787981D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754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8A08E-46E9-4646-925A-6F1B5DC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Microbenchmark – Seek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F8DED-E41F-4930-8880-4BCAD9979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REMIX is faster when more than 1 table file</a:t>
            </a:r>
          </a:p>
          <a:p>
            <a:r>
              <a:rPr lang="en-US" altLang="zh-CN" dirty="0"/>
              <a:t>Merging Index iterator still slow in strong locality workload</a:t>
            </a:r>
          </a:p>
          <a:p>
            <a:pPr lvl="1"/>
            <a:r>
              <a:rPr lang="en-US" altLang="zh-CN" dirty="0"/>
              <a:t>intensive</a:t>
            </a:r>
            <a:r>
              <a:rPr lang="zh-CN" altLang="en-US" dirty="0"/>
              <a:t> </a:t>
            </a:r>
            <a:r>
              <a:rPr lang="en-US" altLang="zh-CN" dirty="0"/>
              <a:t>key comparisons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ED3088-742E-4AC0-B0CD-D5B47683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4BAB7-38A5-404E-B02D-C60C403C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43B4E4-DF13-4A91-AA45-190B68DD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18" y="2922331"/>
            <a:ext cx="5004162" cy="28814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8325ECF-B1C6-4E18-97D8-7BE54B07C1FB}"/>
              </a:ext>
            </a:extLst>
          </p:cNvPr>
          <p:cNvSpPr txBox="1"/>
          <p:nvPr/>
        </p:nvSpPr>
        <p:spPr>
          <a:xfrm>
            <a:off x="2717156" y="5805689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Weak locality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8667ED-3DD6-4F6F-B908-788DB949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77" y="2922331"/>
            <a:ext cx="4939028" cy="28814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BFC136-AE95-4139-902D-CB1071227DAE}"/>
              </a:ext>
            </a:extLst>
          </p:cNvPr>
          <p:cNvSpPr txBox="1"/>
          <p:nvPr/>
        </p:nvSpPr>
        <p:spPr>
          <a:xfrm>
            <a:off x="8153400" y="5805689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Strong locality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150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8A08E-46E9-4646-925A-6F1B5DC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Microbenchmark – Seek+Next50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F8DED-E41F-4930-8880-4BCAD9979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Merging Iterator requires many key comparisons in a next operation</a:t>
            </a:r>
          </a:p>
          <a:p>
            <a:r>
              <a:rPr lang="en-US" altLang="zh-CN" dirty="0"/>
              <a:t>Gap between Full B. S. and Partial B. S. disappear</a:t>
            </a:r>
          </a:p>
          <a:p>
            <a:pPr lvl="1"/>
            <a:r>
              <a:rPr lang="en-US" altLang="zh-CN" dirty="0"/>
              <a:t>next operations dominate the execution time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ED3088-742E-4AC0-B0CD-D5B47683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4BAB7-38A5-404E-B02D-C60C403C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325ECF-B1C6-4E18-97D8-7BE54B07C1FB}"/>
              </a:ext>
            </a:extLst>
          </p:cNvPr>
          <p:cNvSpPr txBox="1"/>
          <p:nvPr/>
        </p:nvSpPr>
        <p:spPr>
          <a:xfrm>
            <a:off x="2717156" y="5805689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Weak locality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BFC136-AE95-4139-902D-CB1071227DAE}"/>
              </a:ext>
            </a:extLst>
          </p:cNvPr>
          <p:cNvSpPr txBox="1"/>
          <p:nvPr/>
        </p:nvSpPr>
        <p:spPr>
          <a:xfrm>
            <a:off x="8153400" y="5805689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Strong locality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7ADBD3-24C4-412C-892F-059193F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18" y="2920389"/>
            <a:ext cx="4838170" cy="28814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08AEAA-BA25-4B64-8C93-B2B6B7CD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573" y="2920389"/>
            <a:ext cx="4838170" cy="28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214C3-CCA0-4F56-9CC9-A7153123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Microbenchmark – Point Get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4A986-E305-483F-A60C-0BC2E22D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REMIX fast than SST w/o BFs,</a:t>
            </a:r>
          </a:p>
          <a:p>
            <a:r>
              <a:rPr lang="en-US" altLang="zh-CN" dirty="0"/>
              <a:t>REMIX fast than SST w/ BFs with more than 9 tables</a:t>
            </a:r>
          </a:p>
          <a:p>
            <a:pPr lvl="1"/>
            <a:r>
              <a:rPr lang="en-US" altLang="zh-CN" dirty="0"/>
              <a:t>Search in single SST is faster than search in REMIX</a:t>
            </a:r>
          </a:p>
          <a:p>
            <a:pPr lvl="1"/>
            <a:r>
              <a:rPr lang="en-US" altLang="zh-CN" dirty="0"/>
              <a:t>Locality speed up point get with REMIX, but not with BFs 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43DB5-24EB-42F5-9A6D-8A3C6FAB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F47C3F-F105-4042-9664-27E7AD26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105581-C764-4BA4-AC5A-673CF0E4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3006737"/>
            <a:ext cx="4721352" cy="27970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B9617A-E294-4DF8-8DBD-49D5C29F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58" y="3126400"/>
            <a:ext cx="4641466" cy="26773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A3B9F4A-8924-4E22-BD8F-9AD8B918FD32}"/>
              </a:ext>
            </a:extLst>
          </p:cNvPr>
          <p:cNvSpPr txBox="1"/>
          <p:nvPr/>
        </p:nvSpPr>
        <p:spPr>
          <a:xfrm>
            <a:off x="2717156" y="5805689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Weak locality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E969E3-0500-4FBF-AAE4-3B9DF40DE58F}"/>
              </a:ext>
            </a:extLst>
          </p:cNvPr>
          <p:cNvSpPr txBox="1"/>
          <p:nvPr/>
        </p:nvSpPr>
        <p:spPr>
          <a:xfrm>
            <a:off x="8153400" y="5805689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Strong locality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047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0B133-4BD3-422F-90F2-03C41F48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Microbenchmark – Segment Size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A7E45-C88F-4468-A8ED-1404B82A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REMIX performance in different segment size</a:t>
            </a:r>
          </a:p>
          <a:p>
            <a:pPr lvl="1"/>
            <a:r>
              <a:rPr lang="en-US" altLang="zh-CN" dirty="0"/>
              <a:t>8 table files</a:t>
            </a:r>
          </a:p>
          <a:p>
            <a:r>
              <a:rPr lang="en-US" altLang="zh-CN" dirty="0"/>
              <a:t>Full B. search speed up access in segment, useful for large segment size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22A6D-9316-47AE-B8EB-508BEBD3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C0B3F2-ED50-4092-887C-338723F5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147877-3E12-4A23-BF11-673A00D4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3193295"/>
            <a:ext cx="9286875" cy="31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8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551E-87D5-4245-A559-6A18F6DD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– YCSB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00E332-DF60-4802-9D77-90BF02BB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</a:p>
          <a:p>
            <a:pPr lvl="1"/>
            <a:r>
              <a:rPr lang="en-US" altLang="zh-CN" dirty="0"/>
              <a:t>Key size: 16 B</a:t>
            </a:r>
          </a:p>
          <a:p>
            <a:pPr lvl="1"/>
            <a:r>
              <a:rPr lang="en-US" altLang="zh-CN" dirty="0"/>
              <a:t>Value size: 120 B</a:t>
            </a:r>
          </a:p>
          <a:p>
            <a:pPr lvl="1"/>
            <a:r>
              <a:rPr lang="en-US" altLang="zh-CN" dirty="0"/>
              <a:t>256GB Stores</a:t>
            </a:r>
          </a:p>
          <a:p>
            <a:r>
              <a:rPr lang="en-US" altLang="zh-CN" dirty="0"/>
              <a:t>Baseline systems: </a:t>
            </a:r>
            <a:r>
              <a:rPr lang="en-US" altLang="zh-CN" dirty="0" err="1"/>
              <a:t>LevelDB</a:t>
            </a:r>
            <a:r>
              <a:rPr lang="en-US" altLang="zh-CN" dirty="0"/>
              <a:t>, </a:t>
            </a:r>
            <a:r>
              <a:rPr lang="en-US" altLang="zh-CN" dirty="0" err="1"/>
              <a:t>RocksDB</a:t>
            </a:r>
            <a:r>
              <a:rPr lang="en-US" altLang="zh-CN" dirty="0"/>
              <a:t>, </a:t>
            </a:r>
            <a:r>
              <a:rPr lang="en-US" altLang="zh-CN" dirty="0" err="1"/>
              <a:t>PebblesDB</a:t>
            </a:r>
            <a:endParaRPr lang="en-US" altLang="zh-CN" dirty="0"/>
          </a:p>
          <a:p>
            <a:r>
              <a:rPr lang="en-US" altLang="zh-CN" dirty="0"/>
              <a:t>Configuration</a:t>
            </a:r>
          </a:p>
          <a:p>
            <a:pPr lvl="1"/>
            <a:r>
              <a:rPr lang="en-US" altLang="zh-CN" dirty="0"/>
              <a:t>4 worker threads</a:t>
            </a:r>
          </a:p>
          <a:p>
            <a:pPr lvl="1"/>
            <a:r>
              <a:rPr lang="en-US" altLang="zh-CN" dirty="0"/>
              <a:t>4GB user-space block cache</a:t>
            </a:r>
          </a:p>
          <a:p>
            <a:r>
              <a:rPr lang="en-US" altLang="zh-CN" dirty="0"/>
              <a:t>Load a store in randomly shuffled order</a:t>
            </a:r>
          </a:p>
          <a:p>
            <a:r>
              <a:rPr lang="en-US" altLang="zh-CN" dirty="0"/>
              <a:t>YCSB workloads A-F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74AE85-3B2B-4F36-B2C1-F640CEFC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E9A6D8-A7FC-435F-81DE-D6D80D29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8376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0BACD-CF3B-4EB3-85EE-EF2639D4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– YCSB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7E846E-DCC8-4E97-932A-15A35CDA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LevelDB</a:t>
            </a:r>
            <a:r>
              <a:rPr lang="en-US" altLang="zh-CN" dirty="0"/>
              <a:t> and </a:t>
            </a:r>
            <a:r>
              <a:rPr lang="en-US" altLang="zh-CN" dirty="0" err="1"/>
              <a:t>RocksDB</a:t>
            </a:r>
            <a:r>
              <a:rPr lang="en-US" altLang="zh-CN" dirty="0"/>
              <a:t> adopt the leveled compaction strategy, which leads to high WA ratios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29B8A7-2DBA-483C-925D-B4E1A4A5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A16CA-958A-40F7-8E21-E0F86F38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0FB1AD-76AF-4B5E-80B3-18AEBCD4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185" y="2597328"/>
            <a:ext cx="6079630" cy="30468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2F5E4D-8408-47D9-B534-5D8494E1F961}"/>
              </a:ext>
            </a:extLst>
          </p:cNvPr>
          <p:cNvSpPr txBox="1"/>
          <p:nvPr/>
        </p:nvSpPr>
        <p:spPr>
          <a:xfrm>
            <a:off x="4027206" y="5668576"/>
            <a:ext cx="412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Loading a 256GB dataset in random order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7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6959685" y="1980571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964680" y="1927890"/>
            <a:ext cx="2057156" cy="461661"/>
            <a:chOff x="6964680" y="1927890"/>
            <a:chExt cx="2057156" cy="461661"/>
          </a:xfrm>
        </p:grpSpPr>
        <p:sp>
          <p:nvSpPr>
            <p:cNvPr id="28" name="圆角矩形 27"/>
            <p:cNvSpPr/>
            <p:nvPr/>
          </p:nvSpPr>
          <p:spPr>
            <a:xfrm>
              <a:off x="6964680" y="1978071"/>
              <a:ext cx="1661160" cy="3848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7117323" y="1927890"/>
              <a:ext cx="1904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Memtable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4" name="圆角矩形 43"/>
          <p:cNvSpPr/>
          <p:nvPr/>
        </p:nvSpPr>
        <p:spPr>
          <a:xfrm>
            <a:off x="6964680" y="1978071"/>
            <a:ext cx="1661160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LSM-tree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 flipV="1">
            <a:off x="5233191" y="2560320"/>
            <a:ext cx="6120609" cy="43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172615" y="1858715"/>
            <a:ext cx="13277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81761E-3CEB-438B-B5C7-19DF1E3330DD}"/>
              </a:ext>
            </a:extLst>
          </p:cNvPr>
          <p:cNvSpPr txBox="1"/>
          <p:nvPr/>
        </p:nvSpPr>
        <p:spPr>
          <a:xfrm>
            <a:off x="5172615" y="4128908"/>
            <a:ext cx="80259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/>
              <a:t>Disk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3113035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4128908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2" y="5144781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L2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7520940" y="1424940"/>
            <a:ext cx="434340" cy="4337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7955280" y="1122619"/>
            <a:ext cx="68864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7154" y="1393471"/>
            <a:ext cx="2824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Minor compaction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9681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2.91667E-6 0.1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9606023-8146-4061-9C2F-DE779566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20" y="4305752"/>
            <a:ext cx="7240010" cy="17433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0A72222-54DE-4221-BDD8-A062FD9B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– YCSB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36561E-3EB5-4523-B9CF-594912D1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9B244-3E10-4C24-9E14-1CB566CB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1A7837-5EFB-4D2F-BB02-FB33377F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2" y="1536240"/>
            <a:ext cx="9196763" cy="31822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D357149-A667-4B1E-9633-B30FC47F49DE}"/>
              </a:ext>
            </a:extLst>
          </p:cNvPr>
          <p:cNvSpPr txBox="1"/>
          <p:nvPr/>
        </p:nvSpPr>
        <p:spPr>
          <a:xfrm>
            <a:off x="3941481" y="1147722"/>
            <a:ext cx="327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YCSB benchmark results</a:t>
            </a:r>
            <a:endParaRPr lang="zh-CN" altLang="en-US" sz="2400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551DE40F-1023-43BD-859F-4F10C410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3819525"/>
            <a:ext cx="4038600" cy="235743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err="1"/>
              <a:t>RemixDB</a:t>
            </a:r>
            <a:r>
              <a:rPr lang="en-US" altLang="zh-CN" sz="2400" dirty="0"/>
              <a:t> outperforms the other stores except D</a:t>
            </a:r>
          </a:p>
          <a:p>
            <a:pPr lvl="1"/>
            <a:r>
              <a:rPr lang="en-US" altLang="zh-CN" sz="2000" dirty="0"/>
              <a:t>most requests are served by MemTable</a:t>
            </a:r>
          </a:p>
          <a:p>
            <a:r>
              <a:rPr lang="en-US" altLang="zh-CN" sz="2400" dirty="0"/>
              <a:t>About 2x speedup compared with Leveled Compaction in workload E (95% Scan)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8737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157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RemixDB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Evaluation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204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6829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REMIX</a:t>
            </a:r>
          </a:p>
          <a:p>
            <a:pPr lvl="1"/>
            <a:r>
              <a:rPr lang="en-US" altLang="zh-CN" dirty="0"/>
              <a:t>Record and reuse sorted view</a:t>
            </a:r>
          </a:p>
          <a:p>
            <a:pPr lvl="1"/>
            <a:r>
              <a:rPr lang="en-US" altLang="zh-CN" dirty="0"/>
              <a:t>Fast range query on multiple sorted runs</a:t>
            </a:r>
          </a:p>
          <a:p>
            <a:r>
              <a:rPr lang="en-US" altLang="zh-CN" sz="3200" dirty="0" err="1"/>
              <a:t>RemixDB</a:t>
            </a:r>
            <a:endParaRPr lang="en-US" altLang="zh-CN" sz="3200" dirty="0"/>
          </a:p>
          <a:p>
            <a:pPr lvl="1"/>
            <a:r>
              <a:rPr lang="en-US" altLang="zh-CN" dirty="0"/>
              <a:t>Single-level partitioned layout</a:t>
            </a:r>
          </a:p>
          <a:p>
            <a:pPr lvl="1"/>
            <a:r>
              <a:rPr lang="en-US" altLang="zh-CN" dirty="0"/>
              <a:t>Efficient read and write</a:t>
            </a:r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6/2/2021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578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7273" y="1038630"/>
            <a:ext cx="10657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Remix: Efficient Range Query for LSM-trees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07878" y="324912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Thanks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6959685" y="1980571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964680" y="1927890"/>
            <a:ext cx="2057156" cy="461661"/>
            <a:chOff x="6964680" y="1927890"/>
            <a:chExt cx="2057156" cy="461661"/>
          </a:xfrm>
        </p:grpSpPr>
        <p:sp>
          <p:nvSpPr>
            <p:cNvPr id="28" name="圆角矩形 27"/>
            <p:cNvSpPr/>
            <p:nvPr/>
          </p:nvSpPr>
          <p:spPr>
            <a:xfrm>
              <a:off x="6964680" y="1978071"/>
              <a:ext cx="1661160" cy="3848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7117323" y="1927890"/>
              <a:ext cx="1904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Memtable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LSM-tree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 flipV="1">
            <a:off x="5233191" y="2560320"/>
            <a:ext cx="6120609" cy="43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172615" y="1858715"/>
            <a:ext cx="13277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81761E-3CEB-438B-B5C7-19DF1E3330DD}"/>
              </a:ext>
            </a:extLst>
          </p:cNvPr>
          <p:cNvSpPr txBox="1"/>
          <p:nvPr/>
        </p:nvSpPr>
        <p:spPr>
          <a:xfrm>
            <a:off x="5172615" y="4128908"/>
            <a:ext cx="80259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/>
              <a:t>Disk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3113035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4128908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2" y="5144781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L2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7520940" y="1424940"/>
            <a:ext cx="434340" cy="4337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7955280" y="1122619"/>
            <a:ext cx="68864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67179" y="3149798"/>
            <a:ext cx="1661160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752013" y="3149798"/>
            <a:ext cx="1661160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959685" y="1978071"/>
            <a:ext cx="1661160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9365423" y="3721592"/>
            <a:ext cx="434340" cy="433775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7154" y="1393471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Major compaction</a:t>
            </a:r>
          </a:p>
        </p:txBody>
      </p:sp>
    </p:spTree>
    <p:extLst>
      <p:ext uri="{BB962C8B-B14F-4D97-AF65-F5344CB8AC3E}">
        <p14:creationId xmlns:p14="http://schemas.microsoft.com/office/powerpoint/2010/main" val="37307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29232 0.17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6959685" y="1980571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964680" y="1927890"/>
            <a:ext cx="2057156" cy="461661"/>
            <a:chOff x="6964680" y="1927890"/>
            <a:chExt cx="2057156" cy="461661"/>
          </a:xfrm>
        </p:grpSpPr>
        <p:sp>
          <p:nvSpPr>
            <p:cNvPr id="28" name="圆角矩形 27"/>
            <p:cNvSpPr/>
            <p:nvPr/>
          </p:nvSpPr>
          <p:spPr>
            <a:xfrm>
              <a:off x="6964680" y="1978071"/>
              <a:ext cx="1661160" cy="3848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7117323" y="1927890"/>
              <a:ext cx="1904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Memtable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LSM-tree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 flipV="1">
            <a:off x="5233191" y="2560320"/>
            <a:ext cx="6120609" cy="43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172615" y="1858715"/>
            <a:ext cx="13277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81761E-3CEB-438B-B5C7-19DF1E3330DD}"/>
              </a:ext>
            </a:extLst>
          </p:cNvPr>
          <p:cNvSpPr txBox="1"/>
          <p:nvPr/>
        </p:nvSpPr>
        <p:spPr>
          <a:xfrm>
            <a:off x="5172615" y="4128908"/>
            <a:ext cx="80259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/>
              <a:t>Disk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3113035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3" y="4128908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6007472" y="5144781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L2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67179" y="3149798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11 56 92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82766" y="4167290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23 35 78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881520" y="4167290"/>
            <a:ext cx="1661160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89 111 135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8238689" y="5011826"/>
            <a:ext cx="81047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rgbClr val="000000"/>
                </a:solidFill>
                <a:sym typeface="Calibri"/>
              </a:rPr>
              <a:t>……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836481" y="5719788"/>
            <a:ext cx="81047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rgbClr val="000000"/>
                </a:solidFill>
                <a:sym typeface="Calibri"/>
              </a:rPr>
              <a:t>……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17154" y="1393471"/>
            <a:ext cx="2538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Sorted in a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33826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Leveled Compaction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7" y="1296434"/>
            <a:ext cx="4238968" cy="3309675"/>
          </a:xfrm>
          <a:prstGeom prst="rect">
            <a:avLst/>
          </a:prstGeom>
        </p:spPr>
      </p:pic>
      <p:sp>
        <p:nvSpPr>
          <p:cNvPr id="51" name="箭头: 左弧形 18">
            <a:extLst>
              <a:ext uri="{FF2B5EF4-FFF2-40B4-BE49-F238E27FC236}">
                <a16:creationId xmlns:a16="http://schemas.microsoft.com/office/drawing/2014/main" id="{D1686371-1599-4797-AC01-186799E1A343}"/>
              </a:ext>
            </a:extLst>
          </p:cNvPr>
          <p:cNvSpPr/>
          <p:nvPr/>
        </p:nvSpPr>
        <p:spPr>
          <a:xfrm>
            <a:off x="6582380" y="1654231"/>
            <a:ext cx="427597" cy="773269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箭头: 左弧形 18">
            <a:extLst>
              <a:ext uri="{FF2B5EF4-FFF2-40B4-BE49-F238E27FC236}">
                <a16:creationId xmlns:a16="http://schemas.microsoft.com/office/drawing/2014/main" id="{D1686371-1599-4797-AC01-186799E1A343}"/>
              </a:ext>
            </a:extLst>
          </p:cNvPr>
          <p:cNvSpPr/>
          <p:nvPr/>
        </p:nvSpPr>
        <p:spPr>
          <a:xfrm>
            <a:off x="6608863" y="2418214"/>
            <a:ext cx="401114" cy="673013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箭头: 左弧形 18">
            <a:extLst>
              <a:ext uri="{FF2B5EF4-FFF2-40B4-BE49-F238E27FC236}">
                <a16:creationId xmlns:a16="http://schemas.microsoft.com/office/drawing/2014/main" id="{D1686371-1599-4797-AC01-186799E1A343}"/>
              </a:ext>
            </a:extLst>
          </p:cNvPr>
          <p:cNvSpPr/>
          <p:nvPr/>
        </p:nvSpPr>
        <p:spPr>
          <a:xfrm>
            <a:off x="6608863" y="3091227"/>
            <a:ext cx="401114" cy="673013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63957" y="4531069"/>
            <a:ext cx="9956104" cy="1477534"/>
            <a:chOff x="1191176" y="3158005"/>
            <a:chExt cx="9956104" cy="1477534"/>
          </a:xfrm>
        </p:grpSpPr>
        <p:sp>
          <p:nvSpPr>
            <p:cNvPr id="72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2814565" y="3158005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LN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3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2814565" y="4173878"/>
              <a:ext cx="82299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LN+1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3774271" y="3194768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11 56 92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3789858" y="4212260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23 35 47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5688612" y="4212260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49 55 67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7587366" y="4212260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79 82 99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36129F1F-C348-45C0-B081-DCCE8FBB8429}"/>
                </a:ext>
              </a:extLst>
            </p:cNvPr>
            <p:cNvCxnSpPr/>
            <p:nvPr/>
          </p:nvCxnSpPr>
          <p:spPr>
            <a:xfrm flipV="1">
              <a:off x="2412167" y="3868229"/>
              <a:ext cx="7643735" cy="5546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下箭头 78"/>
            <p:cNvSpPr/>
            <p:nvPr/>
          </p:nvSpPr>
          <p:spPr>
            <a:xfrm>
              <a:off x="4597356" y="3675298"/>
              <a:ext cx="177011" cy="379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9486120" y="4212260"/>
              <a:ext cx="1661160" cy="38489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100 111 146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直接箭头连接符 80"/>
            <p:cNvCxnSpPr/>
            <p:nvPr/>
          </p:nvCxnSpPr>
          <p:spPr>
            <a:xfrm>
              <a:off x="2248525" y="3607397"/>
              <a:ext cx="0" cy="632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/>
                <p:nvPr/>
              </p:nvSpPr>
              <p:spPr>
                <a:xfrm>
                  <a:off x="1191176" y="3619666"/>
                  <a:ext cx="1340370" cy="4616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hangingPunct="0"/>
                  <a:r>
                    <a:rPr lang="en-US" altLang="zh-CN" sz="2400" b="1" dirty="0"/>
                    <a:t>k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×</m:t>
                      </m:r>
                    </m:oMath>
                  </a14:m>
                  <a:r>
                    <a:rPr kumimoji="0" lang="en-US" altLang="zh-CN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Calibri"/>
                    </a:rPr>
                    <a:t> (10)</a:t>
                  </a:r>
                  <a:endParaRPr kumimoji="0" lang="zh-CN" alt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6681761E-3CEB-438B-B5C7-19DF1E333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176" y="3619666"/>
                  <a:ext cx="1340370" cy="461661"/>
                </a:xfrm>
                <a:prstGeom prst="rect">
                  <a:avLst/>
                </a:prstGeom>
                <a:blipFill>
                  <a:blip r:embed="rId4"/>
                  <a:stretch>
                    <a:fillRect l="-10455" t="-10526" b="-289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37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Tiered Compaction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sp>
        <p:nvSpPr>
          <p:cNvPr id="3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2814565" y="3158005"/>
            <a:ext cx="4928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2814565" y="4173878"/>
            <a:ext cx="95970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LN+1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789858" y="4212260"/>
            <a:ext cx="4986883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 flipV="1">
            <a:off x="2412167" y="3868229"/>
            <a:ext cx="7643735" cy="554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3789858" y="4809468"/>
            <a:ext cx="4986883" cy="384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74271" y="2176414"/>
            <a:ext cx="1284909" cy="1403250"/>
            <a:chOff x="3774271" y="2176414"/>
            <a:chExt cx="1284909" cy="1403250"/>
          </a:xfrm>
        </p:grpSpPr>
        <p:sp>
          <p:nvSpPr>
            <p:cNvPr id="19" name="圆角矩形 18"/>
            <p:cNvSpPr/>
            <p:nvPr/>
          </p:nvSpPr>
          <p:spPr>
            <a:xfrm>
              <a:off x="3774271" y="3194768"/>
              <a:ext cx="1284909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12 20 22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774271" y="2685591"/>
              <a:ext cx="1284909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11 23 35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774271" y="2176414"/>
              <a:ext cx="1284909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10 55 67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5441274" y="2685591"/>
            <a:ext cx="4986883" cy="3848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10 11 12 20 22 23 35 55 67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7154" y="1393471"/>
            <a:ext cx="6090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Multiple sorted runs can be </a:t>
            </a:r>
            <a:r>
              <a:rPr lang="en-US" altLang="zh-CN" sz="2400" dirty="0" err="1"/>
              <a:t>bufferd</a:t>
            </a:r>
            <a:r>
              <a:rPr lang="en-US" altLang="zh-CN" sz="2400" dirty="0"/>
              <a:t> in a level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2243" y="4788306"/>
            <a:ext cx="2382322" cy="427220"/>
            <a:chOff x="428336" y="1482836"/>
            <a:chExt cx="2382322" cy="427220"/>
          </a:xfrm>
        </p:grpSpPr>
        <p:sp>
          <p:nvSpPr>
            <p:cNvPr id="25" name="矩形 24"/>
            <p:cNvSpPr/>
            <p:nvPr/>
          </p:nvSpPr>
          <p:spPr>
            <a:xfrm>
              <a:off x="428336" y="1482836"/>
              <a:ext cx="1477780" cy="42722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Lookup(35)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右箭头 26"/>
            <p:cNvSpPr/>
            <p:nvPr/>
          </p:nvSpPr>
          <p:spPr>
            <a:xfrm>
              <a:off x="2087247" y="1595211"/>
              <a:ext cx="723411" cy="24466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 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3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13568 0.4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altLang="zh-CN" dirty="0"/>
              <a:t>Range Query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6/2/2021</a:t>
            </a:fld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906821" y="1455936"/>
            <a:ext cx="8791753" cy="3715791"/>
            <a:chOff x="2562047" y="1890651"/>
            <a:chExt cx="8791753" cy="3715791"/>
          </a:xfrm>
        </p:grpSpPr>
        <p:sp>
          <p:nvSpPr>
            <p:cNvPr id="23" name="圆角矩形 22"/>
            <p:cNvSpPr/>
            <p:nvPr/>
          </p:nvSpPr>
          <p:spPr>
            <a:xfrm>
              <a:off x="2562047" y="1984065"/>
              <a:ext cx="1661160" cy="3848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buffer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6129F1F-C348-45C0-B081-DCCE8FBB8429}"/>
                </a:ext>
              </a:extLst>
            </p:cNvPr>
            <p:cNvCxnSpPr/>
            <p:nvPr/>
          </p:nvCxnSpPr>
          <p:spPr>
            <a:xfrm>
              <a:off x="4983236" y="2557267"/>
              <a:ext cx="6370564" cy="305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4679740" y="1890651"/>
              <a:ext cx="1327732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Memory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3" y="3113035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L0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3" y="4128908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L1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0B45387F-AB64-4E34-AC23-58BD3FC8A526}"/>
                </a:ext>
              </a:extLst>
            </p:cNvPr>
            <p:cNvSpPr txBox="1"/>
            <p:nvPr/>
          </p:nvSpPr>
          <p:spPr>
            <a:xfrm>
              <a:off x="6007472" y="5144781"/>
              <a:ext cx="49287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L2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412547" y="3149798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428134" y="4167290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326888" y="4167290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428134" y="5189967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8326888" y="5189967"/>
              <a:ext cx="1661160" cy="3848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6190938" y="3534694"/>
              <a:ext cx="0" cy="632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6208427" y="4571512"/>
              <a:ext cx="0" cy="632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>
            <a:off x="5328010" y="2125605"/>
            <a:ext cx="17489" cy="3758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5432134" y="2141190"/>
            <a:ext cx="7495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Disk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0570416" y="4755372"/>
            <a:ext cx="1661160" cy="384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曲线连接符 5"/>
          <p:cNvCxnSpPr>
            <a:endCxn id="23" idx="1"/>
          </p:cNvCxnSpPr>
          <p:nvPr/>
        </p:nvCxnSpPr>
        <p:spPr>
          <a:xfrm rot="5400000" flipH="1" flipV="1">
            <a:off x="1715573" y="2039132"/>
            <a:ext cx="1488582" cy="8939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曲线连接符 7"/>
          <p:cNvCxnSpPr>
            <a:endCxn id="32" idx="2"/>
          </p:cNvCxnSpPr>
          <p:nvPr/>
        </p:nvCxnSpPr>
        <p:spPr>
          <a:xfrm flipV="1">
            <a:off x="2012907" y="3099979"/>
            <a:ext cx="5574994" cy="3737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曲线连接符 9"/>
          <p:cNvCxnSpPr>
            <a:endCxn id="35" idx="2"/>
          </p:cNvCxnSpPr>
          <p:nvPr/>
        </p:nvCxnSpPr>
        <p:spPr>
          <a:xfrm>
            <a:off x="2012907" y="3982305"/>
            <a:ext cx="5590581" cy="135166"/>
          </a:xfrm>
          <a:prstGeom prst="curvedConnector4">
            <a:avLst>
              <a:gd name="adj1" fmla="val 42572"/>
              <a:gd name="adj2" fmla="val 26912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曲线连接符 48"/>
          <p:cNvCxnSpPr>
            <a:endCxn id="38" idx="0"/>
          </p:cNvCxnSpPr>
          <p:nvPr/>
        </p:nvCxnSpPr>
        <p:spPr>
          <a:xfrm>
            <a:off x="2012907" y="4410680"/>
            <a:ext cx="7489335" cy="3445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梯形 61"/>
          <p:cNvSpPr/>
          <p:nvPr/>
        </p:nvSpPr>
        <p:spPr>
          <a:xfrm rot="16200000">
            <a:off x="651814" y="3500056"/>
            <a:ext cx="2056871" cy="683799"/>
          </a:xfrm>
          <a:prstGeom prst="trapezoid">
            <a:avLst>
              <a:gd name="adj" fmla="val 71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" y="5437940"/>
            <a:ext cx="4342485" cy="6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Gill Sans MT"/>
        <a:ea typeface="Gill Sans MT"/>
        <a:cs typeface=""/>
      </a:majorFont>
      <a:minorFont>
        <a:latin typeface="Gill Sans MT"/>
        <a:ea typeface="Gill Sans M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1941</Words>
  <Application>Microsoft Office PowerPoint</Application>
  <PresentationFormat>宽屏</PresentationFormat>
  <Paragraphs>613</Paragraphs>
  <Slides>43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华文新魏</vt:lpstr>
      <vt:lpstr>宋体</vt:lpstr>
      <vt:lpstr>Arial</vt:lpstr>
      <vt:lpstr>Calibri</vt:lpstr>
      <vt:lpstr>Cambria Math</vt:lpstr>
      <vt:lpstr>Gill Sans MT</vt:lpstr>
      <vt:lpstr>Wingdings</vt:lpstr>
      <vt:lpstr>Office 主题</vt:lpstr>
      <vt:lpstr>PowerPoint 演示文稿</vt:lpstr>
      <vt:lpstr>Outline</vt:lpstr>
      <vt:lpstr>LSM-tree</vt:lpstr>
      <vt:lpstr>LSM-tree</vt:lpstr>
      <vt:lpstr>LSM-tree</vt:lpstr>
      <vt:lpstr>LSM-tree</vt:lpstr>
      <vt:lpstr>Leveled Compaction</vt:lpstr>
      <vt:lpstr>Tiered Compaction</vt:lpstr>
      <vt:lpstr>Range Query</vt:lpstr>
      <vt:lpstr>Range Query</vt:lpstr>
      <vt:lpstr>Range Query</vt:lpstr>
      <vt:lpstr>Range Query</vt:lpstr>
      <vt:lpstr>Outline</vt:lpstr>
      <vt:lpstr>REMIX</vt:lpstr>
      <vt:lpstr>REMIX - Data Structure</vt:lpstr>
      <vt:lpstr>REMIX</vt:lpstr>
      <vt:lpstr>REMIX</vt:lpstr>
      <vt:lpstr>REMIX</vt:lpstr>
      <vt:lpstr>REMIX - Search Efficiency </vt:lpstr>
      <vt:lpstr>REMIX – Storage Cost</vt:lpstr>
      <vt:lpstr>Outline</vt:lpstr>
      <vt:lpstr>RemixDB - Overview</vt:lpstr>
      <vt:lpstr>RemixDB - Compaction</vt:lpstr>
      <vt:lpstr>RemixDB - Compaction</vt:lpstr>
      <vt:lpstr>RemixDB - Compaction</vt:lpstr>
      <vt:lpstr>RemixDB - Compaction</vt:lpstr>
      <vt:lpstr>RemixDB - Compaction</vt:lpstr>
      <vt:lpstr>RemixDB - Compaction</vt:lpstr>
      <vt:lpstr>RemixDB - Compaction</vt:lpstr>
      <vt:lpstr>Rebuilding REMIXes </vt:lpstr>
      <vt:lpstr>Outline</vt:lpstr>
      <vt:lpstr>Evaluation</vt:lpstr>
      <vt:lpstr>Microbenchmark</vt:lpstr>
      <vt:lpstr>Microbenchmark – Seek </vt:lpstr>
      <vt:lpstr>Microbenchmark – Seek+Next50</vt:lpstr>
      <vt:lpstr>Microbenchmark – Point Get</vt:lpstr>
      <vt:lpstr>Microbenchmark – Segment Size</vt:lpstr>
      <vt:lpstr>Evaluation – YCSB</vt:lpstr>
      <vt:lpstr>Evaluation – YCSB</vt:lpstr>
      <vt:lpstr>Evaluation – YCSB</vt:lpstr>
      <vt:lpstr>Outline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邓 龙</cp:lastModifiedBy>
  <cp:revision>914</cp:revision>
  <cp:lastPrinted>2018-07-10T14:59:54Z</cp:lastPrinted>
  <dcterms:created xsi:type="dcterms:W3CDTF">2013-05-07T11:05:13Z</dcterms:created>
  <dcterms:modified xsi:type="dcterms:W3CDTF">2021-06-02T10:47:39Z</dcterms:modified>
</cp:coreProperties>
</file>