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318" r:id="rId2"/>
    <p:sldId id="319" r:id="rId3"/>
    <p:sldId id="320" r:id="rId4"/>
    <p:sldId id="334" r:id="rId5"/>
    <p:sldId id="335" r:id="rId6"/>
    <p:sldId id="336" r:id="rId7"/>
    <p:sldId id="321" r:id="rId8"/>
    <p:sldId id="337" r:id="rId9"/>
    <p:sldId id="322" r:id="rId10"/>
    <p:sldId id="343" r:id="rId11"/>
    <p:sldId id="323" r:id="rId12"/>
    <p:sldId id="339" r:id="rId13"/>
    <p:sldId id="340" r:id="rId14"/>
    <p:sldId id="341" r:id="rId15"/>
    <p:sldId id="342" r:id="rId16"/>
    <p:sldId id="344" r:id="rId17"/>
    <p:sldId id="345" r:id="rId18"/>
    <p:sldId id="324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293" r:id="rId27"/>
    <p:sldId id="295" r:id="rId28"/>
    <p:sldId id="308" r:id="rId29"/>
    <p:sldId id="309" r:id="rId30"/>
    <p:sldId id="310" r:id="rId31"/>
    <p:sldId id="311" r:id="rId32"/>
    <p:sldId id="312" r:id="rId33"/>
    <p:sldId id="313" r:id="rId34"/>
    <p:sldId id="316" r:id="rId35"/>
    <p:sldId id="314" r:id="rId36"/>
    <p:sldId id="317" r:id="rId37"/>
    <p:sldId id="307" r:id="rId38"/>
    <p:sldId id="346" r:id="rId39"/>
    <p:sldId id="282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>
      <p:cViewPr varScale="1">
        <p:scale>
          <a:sx n="106" d="100"/>
          <a:sy n="106" d="100"/>
        </p:scale>
        <p:origin x="18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822C3-D04B-497B-8C20-C2B4F56E52B7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34668-681F-463A-8B7E-9E74D569A3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42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4668-681F-463A-8B7E-9E74D569A3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04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4668-681F-463A-8B7E-9E74D569A37B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71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4668-681F-463A-8B7E-9E74D569A37B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55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Galera</a:t>
            </a:r>
            <a:r>
              <a:rPr lang="en-US" dirty="0" smtClean="0"/>
              <a:t> </a:t>
            </a:r>
            <a:r>
              <a:rPr lang="pt-PT" dirty="0" smtClean="0"/>
              <a:t>é </a:t>
            </a:r>
            <a:r>
              <a:rPr lang="pt-PT" dirty="0" err="1" smtClean="0"/>
              <a:t>terrivel</a:t>
            </a:r>
            <a:r>
              <a:rPr lang="pt-PT" dirty="0" smtClean="0"/>
              <a:t> </a:t>
            </a:r>
            <a:r>
              <a:rPr lang="pt-PT" dirty="0" err="1" smtClean="0"/>
              <a:t>pq</a:t>
            </a:r>
            <a:r>
              <a:rPr lang="pt-PT" dirty="0" smtClean="0"/>
              <a:t> </a:t>
            </a:r>
            <a:r>
              <a:rPr lang="pt-PT" dirty="0" err="1" smtClean="0"/>
              <a:t>group</a:t>
            </a:r>
            <a:r>
              <a:rPr lang="pt-PT" dirty="0" smtClean="0"/>
              <a:t> </a:t>
            </a:r>
            <a:r>
              <a:rPr lang="pt-PT" dirty="0" err="1" smtClean="0"/>
              <a:t>communication</a:t>
            </a:r>
            <a:r>
              <a:rPr lang="pt-PT" dirty="0" smtClean="0"/>
              <a:t> não escala</a:t>
            </a:r>
          </a:p>
          <a:p>
            <a:endParaRPr lang="pt-PT" dirty="0" smtClean="0"/>
          </a:p>
          <a:p>
            <a:r>
              <a:rPr lang="pt-PT" dirty="0" err="1" smtClean="0"/>
              <a:t>MySQL</a:t>
            </a:r>
            <a:r>
              <a:rPr lang="pt-PT" dirty="0" smtClean="0"/>
              <a:t> é </a:t>
            </a:r>
            <a:r>
              <a:rPr lang="pt-PT" dirty="0" err="1" smtClean="0"/>
              <a:t>terrivel</a:t>
            </a:r>
            <a:r>
              <a:rPr lang="pt-PT" dirty="0" smtClean="0"/>
              <a:t> </a:t>
            </a:r>
            <a:r>
              <a:rPr lang="pt-PT" dirty="0" err="1" smtClean="0"/>
              <a:t>pq</a:t>
            </a:r>
            <a:r>
              <a:rPr lang="pt-PT" baseline="0" dirty="0" smtClean="0"/>
              <a:t> quando são preciso executar </a:t>
            </a:r>
            <a:r>
              <a:rPr lang="pt-PT" baseline="0" dirty="0" err="1" smtClean="0"/>
              <a:t>transaçoes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distribuidas</a:t>
            </a:r>
            <a:r>
              <a:rPr lang="pt-PT" baseline="0" dirty="0" smtClean="0"/>
              <a:t>, é </a:t>
            </a:r>
            <a:r>
              <a:rPr lang="pt-PT" baseline="0" dirty="0" err="1" smtClean="0"/>
              <a:t>necessario</a:t>
            </a:r>
            <a:r>
              <a:rPr lang="pt-PT" baseline="0" dirty="0" smtClean="0"/>
              <a:t> recorrer a </a:t>
            </a:r>
            <a:r>
              <a:rPr lang="pt-PT" baseline="0" dirty="0" err="1" smtClean="0"/>
              <a:t>protocols</a:t>
            </a:r>
            <a:r>
              <a:rPr lang="pt-PT" baseline="0" dirty="0" smtClean="0"/>
              <a:t> de </a:t>
            </a:r>
            <a:r>
              <a:rPr lang="pt-PT" baseline="0" dirty="0" err="1" smtClean="0"/>
              <a:t>coordenaçao</a:t>
            </a:r>
            <a:r>
              <a:rPr lang="pt-PT" baseline="0" dirty="0" smtClean="0"/>
              <a:t> como 2PC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FAA3-6436-F644-B835-2B150B94270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9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EDFAD7-4B05-459A-9169-8DA9ECDAB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319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A26FBB4-9883-41F9-A040-3293EC66F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116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F4F6D8-1E17-4CC2-B938-0FC35E25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212B0-7D80-4EFB-A860-CF84F2AFE754}" type="datetime2">
              <a:rPr lang="en-US" altLang="zh-CN" smtClean="0"/>
              <a:t>Friday, March 23, 2018</a:t>
            </a:fld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1F6B8E-025A-4686-8ED6-A01945A4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8C6FCC5-C739-44E0-BC31-63117FE5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DDFD1-0482-45BD-B9E0-3732A7C3E5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864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5FDE41-D19D-4080-9D19-E94746B5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EEC660D-0F27-4143-8A64-F71700FCB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57AA861-3CA7-45C8-BEB6-1DE748FF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3B73C-852A-4C84-9293-279DC9ED1C4D}" type="datetime2">
              <a:rPr lang="en-US" altLang="zh-CN" smtClean="0"/>
              <a:t>Friday, March 23, 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B081C53-237B-44D3-9ECC-7C772DDC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E15B39-4684-4C2F-BE9A-40302DF9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200D9-8BF5-4A75-8B7A-33288A12871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354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D1D6A68-2687-4B8D-86A6-03A160D1C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071C889-BDBA-49B1-8098-D74166A59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8A94C94-CC51-4093-83D3-90BC0967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FFA9-0D53-44D6-8A5E-71B6E6B71C4A}" type="datetime2">
              <a:rPr lang="en-US" altLang="zh-CN" smtClean="0"/>
              <a:t>Friday, March 23, 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5EB450E-7D4D-4CB6-BAC8-E9E5556F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553AFD3-EC22-4B2C-BB70-8DCB5E6A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42F25-09EA-45FF-8D1F-114EF6E7168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369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33CC78-E19C-4F1C-86E5-1563CA2E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020"/>
            <a:ext cx="5562600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89D4D89-73EE-4275-BD8F-5851B467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96A41C3-68C4-45D6-8EB1-9B1398E8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A2D7A-CD89-4062-AED3-A1201748D682}" type="datetime2">
              <a:rPr lang="en-US" altLang="zh-CN" smtClean="0"/>
              <a:t>Friday, March 23, 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4511CA5-E5E5-4654-9853-28250A16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1075C90-43F5-420C-99A0-FDC962BC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8C1B7-545F-4B24-ABA4-8C970EA350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414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687EC0-7A28-4DF4-9D94-0EC2255C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12405F-7D33-4318-BFEA-D5B83E15F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E07984-EF13-4DC7-817C-4CE4219E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57C13-E209-4BD7-90FC-84062CA1F391}" type="datetime2">
              <a:rPr lang="en-US" altLang="zh-CN" smtClean="0"/>
              <a:t>Friday, March 23, 2018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B00E893-E4B2-4D01-A2E6-9D854EFF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644EFA6-151D-4CD6-89F1-7EEFA493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C03EB-9BBE-4ACE-8B56-8650E6926ED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A5540CC1-CB6F-4AE3-ADD1-E4B6145C785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-27020"/>
            <a:ext cx="556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aseline="0"/>
              <a:t>单击此处编辑母版标题样式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49217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3A4CE9A-C86C-484E-9E54-DD0C55E43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551082E-C2A4-47B3-8EC5-C1DA0A417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060CF0-6BF2-4D5C-95E8-F2F69AE0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3999F9-47F9-4575-B76E-93102193A004}" type="datetime2">
              <a:rPr lang="en-US" altLang="zh-CN" smtClean="0"/>
              <a:t>Friday, March 23, 2018</a:t>
            </a:fld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D77FE84-DDAA-4B26-A601-6F57C382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8F1D538-24B7-4D9E-A450-475C04B4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F8A4A-A165-4D05-B221-5571C93C328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xmlns="" id="{A8C401AD-CF7C-4412-8C4A-5BA8DABA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020"/>
            <a:ext cx="5562600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76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E6D1AD6-54A6-4D2D-B3E7-68989DA5D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954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0EB77A8-3142-45D6-A6D0-42C4C95C0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174874"/>
            <a:ext cx="3868737" cy="40147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FF90102-8E80-4F7D-88DA-857803375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954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9252230-BA4F-481E-B93E-248896C66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174874"/>
            <a:ext cx="3887788" cy="40147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B369FF3-EBDF-45E1-B11C-E9D709D7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ED0F8F-77B2-476F-B238-F43C8D4D41C9}" type="datetime2">
              <a:rPr lang="en-US" altLang="zh-CN" smtClean="0"/>
              <a:t>Friday, March 23, 2018</a:t>
            </a:fld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B7F3496-0F58-4F62-9327-441DCED2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2D76022-51D6-4401-836F-95F59062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41ECA-662C-44CD-8874-A3FC29D6004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BF09B79D-F12B-46DA-92AE-D8007304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020"/>
            <a:ext cx="5562600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123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4A5E4B3-EC0C-4BC2-8C74-1DA9C777D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83254-3790-4C2A-84E5-64FBD7A74B0E}" type="datetime2">
              <a:rPr lang="en-US" altLang="zh-CN" smtClean="0"/>
              <a:t>Friday, March 23, 2018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DD452C2-32AD-4236-9240-61B937E1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35878DF-A6A9-44B8-9B2F-49F86B32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11454-0396-4DD8-9A66-082B6695A5B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xmlns="" id="{899BD90B-24AE-4BC9-9028-0566C6FF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020"/>
            <a:ext cx="5562600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595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ACAB9CB-8DF4-4206-990E-CB840510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25312-7226-4BC3-8AE8-030794B411F9}" type="datetime2">
              <a:rPr lang="en-US" altLang="zh-CN" smtClean="0"/>
              <a:t>Friday, March 23, 2018</a:t>
            </a:fld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2F43BD-3246-455F-BBB5-BED302C7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4730CC7-59AE-4EEF-B4BA-8E112C03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E0D1A-7650-469F-AB29-C1EA75E287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671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5C581E-A03F-4E5F-B6E3-4C5AFD77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689B1E6-479F-4753-9B8C-7C4AA82C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0568F47-1C0A-4089-9DFD-440667128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2A8EA6E-733B-427A-BF53-85F6EAEA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0ACB03-51F3-4F73-B42D-7C46C8B16017}" type="datetime2">
              <a:rPr lang="en-US" altLang="zh-CN" smtClean="0"/>
              <a:t>Friday, March 23, 2018</a:t>
            </a:fld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7EB7B17-B9B5-4242-B71E-8538F982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C42BEE6-2BA6-4A16-A099-211AF2D6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C040-4AEA-4587-B30E-A3D8FDB4B4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674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902A7C-6742-46FD-A6D8-83049087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94C2C54-3376-4CB8-9D4F-16BDA8D00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2C02362-DD04-4CA5-A11F-5B66FD048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84FF302-ACA0-4611-B4AD-C2BD5D0F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7B3D02-CC36-4EF8-8A61-B95BCD254F3C}" type="datetime2">
              <a:rPr lang="en-US" altLang="zh-CN" smtClean="0"/>
              <a:t>Friday, March 23, 2018</a:t>
            </a:fld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C9E77F2-46EC-4F39-84FB-9D7EDAEC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E0210A7-42A0-47F4-A40E-9E0BE028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0D1CD-0B3F-4FF0-AA72-2A018FAB80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159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063C363-B2AA-4961-BB51-D678E2AE7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C8BF243-8D45-491F-837F-094CD293F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543991B-C6FB-4D34-A7DA-DCE4A56954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fld id="{E920AA39-D9DD-4A2C-BC1B-9006CAE90680}" type="datetime2">
              <a:rPr lang="en-US" altLang="zh-CN" smtClean="0"/>
              <a:t>Friday, March 23, 2018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82F6799-6BB4-471D-B0D9-0D0EB1D161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A3C8104-9C12-434B-9E48-276EA22AED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EE85C4CB-CED1-4E85-B5CA-5BE98FE1A7F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>
            <a:extLst>
              <a:ext uri="{FF2B5EF4-FFF2-40B4-BE49-F238E27FC236}">
                <a16:creationId xmlns:a16="http://schemas.microsoft.com/office/drawing/2014/main" xmlns="" id="{65FF15F7-44D0-4783-8CC9-A0EB775594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108200"/>
            <a:ext cx="8610599" cy="2387600"/>
          </a:xfrm>
        </p:spPr>
        <p:txBody>
          <a:bodyPr anchor="ctr"/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Anna: A KVS For Any Scale</a:t>
            </a:r>
            <a:r>
              <a:rPr lang="en-US" altLang="zh-CN" sz="4800" b="1" dirty="0"/>
              <a:t/>
            </a:r>
            <a:br>
              <a:rPr lang="en-US" altLang="zh-CN" sz="4800" b="1" dirty="0"/>
            </a:br>
            <a:r>
              <a:rPr lang="en-US" altLang="zh-CN" sz="2800" b="1" dirty="0"/>
              <a:t>Chenggang </a:t>
            </a:r>
            <a:r>
              <a:rPr lang="en-US" altLang="zh-CN" sz="2800" b="1" dirty="0" smtClean="0"/>
              <a:t>Wu, </a:t>
            </a:r>
            <a:r>
              <a:rPr lang="en-US" altLang="zh-CN" sz="2800" b="1" dirty="0"/>
              <a:t>Jose M. </a:t>
            </a:r>
            <a:r>
              <a:rPr lang="en-US" altLang="zh-CN" sz="2800" b="1" dirty="0" err="1" smtClean="0"/>
              <a:t>Faleiro</a:t>
            </a:r>
            <a:r>
              <a:rPr lang="en-US" altLang="zh-CN" sz="2800" b="1" dirty="0" smtClean="0"/>
              <a:t>, </a:t>
            </a:r>
            <a:r>
              <a:rPr lang="en-US" altLang="zh-CN" sz="2800" b="1" dirty="0" err="1" smtClean="0"/>
              <a:t>Yihan</a:t>
            </a:r>
            <a:r>
              <a:rPr lang="en-US" altLang="zh-CN" sz="2800" b="1" dirty="0" smtClean="0"/>
              <a:t> Lin, </a:t>
            </a:r>
            <a:r>
              <a:rPr lang="en-US" altLang="zh-CN" sz="2800" b="1" dirty="0"/>
              <a:t>Joseph M. </a:t>
            </a:r>
            <a:r>
              <a:rPr lang="en-US" altLang="zh-CN" sz="2800" b="1" dirty="0" err="1"/>
              <a:t>Hellerstein</a:t>
            </a:r>
            <a:r>
              <a:rPr lang="en-US" altLang="zh-CN" sz="2800" b="1" dirty="0"/>
              <a:t> </a:t>
            </a:r>
            <a:br>
              <a:rPr lang="en-US" altLang="zh-CN" sz="2800" b="1" dirty="0"/>
            </a:br>
            <a:r>
              <a:rPr lang="en-US" altLang="zh-CN" sz="2800" b="1" dirty="0" smtClean="0"/>
              <a:t>UC Berkeley, Yale University, Columbia </a:t>
            </a:r>
            <a:r>
              <a:rPr lang="en-US" altLang="zh-CN" sz="2800" b="1" dirty="0"/>
              <a:t>University</a:t>
            </a:r>
            <a:endParaRPr lang="zh-CN" altLang="zh-CN" sz="2800" dirty="0">
              <a:solidFill>
                <a:schemeClr val="bg1"/>
              </a:solidFill>
            </a:endParaRP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xmlns="" id="{ED324E1F-9C51-4A82-9139-CECBD0526C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5029200"/>
            <a:ext cx="6858000" cy="1350962"/>
          </a:xfrm>
        </p:spPr>
        <p:txBody>
          <a:bodyPr/>
          <a:lstStyle/>
          <a:p>
            <a:r>
              <a:rPr lang="en-US" altLang="zh-CN" dirty="0" smtClean="0"/>
              <a:t>Presented by </a:t>
            </a:r>
          </a:p>
          <a:p>
            <a:r>
              <a:rPr lang="en-US" altLang="zh-CN" dirty="0" smtClean="0"/>
              <a:t>Cheng Li</a:t>
            </a:r>
          </a:p>
          <a:p>
            <a:r>
              <a:rPr lang="en-US" altLang="zh-CN" dirty="0" smtClean="0"/>
              <a:t>Advanced Data Systems Lab, USTC</a:t>
            </a:r>
            <a:endParaRPr lang="en-US" altLang="zh-CN" dirty="0"/>
          </a:p>
          <a:p>
            <a:r>
              <a:rPr lang="en-US" altLang="zh-CN" dirty="0" smtClean="0"/>
              <a:t>2018-3-23</a:t>
            </a:r>
            <a:endParaRPr lang="zh-CN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0B80F1E-5839-4C2E-9D74-4DFCF9AF7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"/>
            <a:ext cx="3066035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Wait-free execution</a:t>
            </a:r>
            <a:endParaRPr 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191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Preliminaries 1: </a:t>
            </a:r>
            <a:br>
              <a:rPr lang="en-US" altLang="zh-CN" sz="3600" dirty="0" smtClean="0"/>
            </a:br>
            <a:r>
              <a:rPr lang="en-US" altLang="zh-CN" sz="3600" dirty="0" smtClean="0"/>
              <a:t>Actor Model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Smallest executable unit is </a:t>
            </a:r>
            <a:r>
              <a:rPr lang="en-US" altLang="zh-CN" b="1" dirty="0"/>
              <a:t>an </a:t>
            </a:r>
            <a:r>
              <a:rPr lang="en-US" altLang="zh-CN" b="1" dirty="0" smtClean="0"/>
              <a:t>actor</a:t>
            </a:r>
          </a:p>
          <a:p>
            <a:r>
              <a:rPr lang="en-US" altLang="zh-CN" dirty="0" smtClean="0"/>
              <a:t>An </a:t>
            </a:r>
            <a:r>
              <a:rPr lang="en-US" altLang="zh-CN" dirty="0"/>
              <a:t>actor is a concurrency primitive that </a:t>
            </a:r>
            <a:r>
              <a:rPr lang="en-US" altLang="zh-CN" dirty="0" smtClean="0"/>
              <a:t>does not </a:t>
            </a:r>
            <a:r>
              <a:rPr lang="en-US" altLang="zh-CN" dirty="0"/>
              <a:t>share any resources with other actors</a:t>
            </a:r>
          </a:p>
          <a:p>
            <a:r>
              <a:rPr lang="en-US" altLang="zh-CN" dirty="0" smtClean="0"/>
              <a:t>Communication </a:t>
            </a:r>
            <a:r>
              <a:rPr lang="en-US" altLang="zh-CN" dirty="0"/>
              <a:t>is implemented by </a:t>
            </a:r>
            <a:r>
              <a:rPr lang="en-US" altLang="zh-CN" dirty="0" smtClean="0"/>
              <a:t>actors sending </a:t>
            </a:r>
            <a:r>
              <a:rPr lang="en-US" altLang="zh-CN" dirty="0"/>
              <a:t>each-other messages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710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Workflow: event-driven </a:t>
            </a:r>
            <a:r>
              <a:rPr lang="en-US" altLang="zh-CN" sz="3600" dirty="0"/>
              <a:t>+ asynchronous</a:t>
            </a:r>
            <a:endParaRPr lang="zh-CN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4469"/>
            <a:ext cx="7647751" cy="49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0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Actors and event-driven</a:t>
            </a:r>
            <a:br>
              <a:rPr lang="en-US" altLang="zh-CN" sz="3600" dirty="0"/>
            </a:br>
            <a:r>
              <a:rPr lang="en-US" altLang="zh-CN" sz="3600" dirty="0"/>
              <a:t>programming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“sleeping</a:t>
            </a:r>
            <a:r>
              <a:rPr lang="en-US" dirty="0"/>
              <a:t>” or “waking </a:t>
            </a:r>
            <a:r>
              <a:rPr lang="en-US" dirty="0" smtClean="0"/>
              <a:t>up”</a:t>
            </a:r>
          </a:p>
          <a:p>
            <a:r>
              <a:rPr lang="en-US" dirty="0" smtClean="0"/>
              <a:t>Actors </a:t>
            </a:r>
            <a:r>
              <a:rPr lang="en-US" dirty="0"/>
              <a:t>get passive when </a:t>
            </a:r>
            <a:r>
              <a:rPr lang="en-US" dirty="0" smtClean="0"/>
              <a:t>no more messages </a:t>
            </a:r>
            <a:r>
              <a:rPr lang="en-US" dirty="0"/>
              <a:t>of </a:t>
            </a:r>
            <a:r>
              <a:rPr lang="en-US" dirty="0" smtClean="0"/>
              <a:t>interest to be processed</a:t>
            </a:r>
            <a:endParaRPr lang="en-US" dirty="0"/>
          </a:p>
          <a:p>
            <a:r>
              <a:rPr lang="en-US" dirty="0" smtClean="0"/>
              <a:t>Passive </a:t>
            </a:r>
            <a:r>
              <a:rPr lang="en-US" dirty="0"/>
              <a:t>actors activate </a:t>
            </a:r>
            <a:r>
              <a:rPr lang="en-US" dirty="0" smtClean="0"/>
              <a:t>immediately when an interesting message arrives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459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Asynchronous message</a:t>
            </a:r>
            <a:br>
              <a:rPr lang="en-US" sz="3600" dirty="0"/>
            </a:br>
            <a:r>
              <a:rPr lang="en-US" sz="3600" dirty="0"/>
              <a:t>passing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actor has a “mailbox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message arrives when actor is </a:t>
            </a:r>
            <a:r>
              <a:rPr lang="en-US" dirty="0" smtClean="0"/>
              <a:t>busy, </a:t>
            </a:r>
            <a:r>
              <a:rPr lang="en-US" dirty="0"/>
              <a:t>it gets stored in it's mailbox</a:t>
            </a:r>
          </a:p>
          <a:p>
            <a:r>
              <a:rPr lang="en-US" dirty="0" smtClean="0"/>
              <a:t>If </a:t>
            </a:r>
            <a:r>
              <a:rPr lang="en-US" dirty="0"/>
              <a:t>actor arrives at a point where it waits </a:t>
            </a:r>
            <a:r>
              <a:rPr lang="en-US" dirty="0" smtClean="0"/>
              <a:t>new messages </a:t>
            </a:r>
            <a:r>
              <a:rPr lang="en-US" dirty="0"/>
              <a:t>to continue, it </a:t>
            </a:r>
            <a:r>
              <a:rPr lang="en-US" dirty="0" smtClean="0"/>
              <a:t>picks up the first </a:t>
            </a:r>
            <a:r>
              <a:rPr lang="en-US" dirty="0"/>
              <a:t>suitable message </a:t>
            </a:r>
            <a:r>
              <a:rPr lang="en-US" dirty="0" smtClean="0"/>
              <a:t>to proceed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55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Actor model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Light-weight processes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code-level thread = 1 operating system thread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operating system thread = 1 active </a:t>
            </a:r>
            <a:r>
              <a:rPr lang="en-US" dirty="0" smtClean="0"/>
              <a:t>actor + </a:t>
            </a:r>
            <a:r>
              <a:rPr lang="en-US" dirty="0"/>
              <a:t>unlimited amount of inactive </a:t>
            </a:r>
            <a:r>
              <a:rPr lang="en-US" dirty="0" smtClean="0"/>
              <a:t>actors</a:t>
            </a:r>
          </a:p>
          <a:p>
            <a:r>
              <a:rPr lang="en-US" dirty="0" smtClean="0"/>
              <a:t>Natural extension to distributed </a:t>
            </a:r>
            <a:r>
              <a:rPr lang="en-US" dirty="0" err="1" smtClean="0"/>
              <a:t>Env</a:t>
            </a:r>
            <a:endParaRPr lang="en-US" dirty="0" smtClean="0"/>
          </a:p>
          <a:p>
            <a:pPr lvl="1"/>
            <a:r>
              <a:rPr lang="en-US" dirty="0"/>
              <a:t>Local and remote actors “look the same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Additional lookup and identification required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715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Coordination-free consistency</a:t>
            </a:r>
            <a:endParaRPr 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134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ACID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Atomicity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cs typeface="Helvetica Neue"/>
              </a:rPr>
              <a:t>Consistency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cs typeface="Helvetica Neue"/>
              </a:rPr>
              <a:t>Isolation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cs typeface="Helvetica Neue"/>
              </a:rPr>
              <a:t>Durability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Helvetica Neue"/>
            </a:endParaRPr>
          </a:p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ACI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Associative</a:t>
            </a:r>
          </a:p>
          <a:p>
            <a:r>
              <a:rPr lang="en-US" dirty="0" smtClean="0"/>
              <a:t>Commutative</a:t>
            </a:r>
          </a:p>
          <a:p>
            <a:r>
              <a:rPr lang="en-US" dirty="0" err="1" smtClean="0"/>
              <a:t>Idempotence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17</a:t>
            </a:fld>
            <a:endParaRPr lang="en-US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Preliminaries 2: </a:t>
            </a:r>
            <a:br>
              <a:rPr lang="en-US" altLang="zh-CN" sz="3600" dirty="0" smtClean="0"/>
            </a:br>
            <a:r>
              <a:rPr lang="en-US" altLang="zh-CN" sz="3600" dirty="0" smtClean="0"/>
              <a:t>ACI properties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9706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Preliminaries 2: </a:t>
            </a:r>
            <a:br>
              <a:rPr lang="en-US" altLang="zh-CN" sz="3600" dirty="0" smtClean="0"/>
            </a:br>
            <a:r>
              <a:rPr lang="en-US" altLang="zh-CN" sz="3600" dirty="0" smtClean="0"/>
              <a:t>ACI properties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Replicate data at many nodes</a:t>
            </a:r>
          </a:p>
          <a:p>
            <a:pPr lvl="1"/>
            <a:r>
              <a:rPr lang="en-US" altLang="zh-CN" i="1" dirty="0"/>
              <a:t>Performance</a:t>
            </a:r>
            <a:r>
              <a:rPr lang="en-US" altLang="zh-CN" dirty="0"/>
              <a:t>: local reads</a:t>
            </a:r>
          </a:p>
          <a:p>
            <a:pPr lvl="1"/>
            <a:r>
              <a:rPr lang="en-US" altLang="zh-CN" i="1" dirty="0"/>
              <a:t>Fault-tolerance</a:t>
            </a:r>
            <a:r>
              <a:rPr lang="en-US" altLang="zh-CN" dirty="0"/>
              <a:t>: no data loss unless all replicas fail or become unreachable</a:t>
            </a:r>
          </a:p>
          <a:p>
            <a:pPr lvl="1"/>
            <a:r>
              <a:rPr lang="en-US" altLang="zh-CN" i="1" dirty="0"/>
              <a:t>Availability</a:t>
            </a:r>
            <a:r>
              <a:rPr lang="en-US" altLang="zh-CN" dirty="0"/>
              <a:t>: data still available unless all replicas fail or become unreachable</a:t>
            </a:r>
          </a:p>
          <a:p>
            <a:pPr lvl="1"/>
            <a:r>
              <a:rPr lang="en-US" altLang="zh-CN" i="1" dirty="0"/>
              <a:t>Scalability</a:t>
            </a:r>
            <a:r>
              <a:rPr lang="en-US" altLang="zh-CN" dirty="0"/>
              <a:t>: load balance across nodes for reads</a:t>
            </a:r>
          </a:p>
          <a:p>
            <a:r>
              <a:rPr lang="en-US" altLang="zh-CN" dirty="0"/>
              <a:t>Updates</a:t>
            </a:r>
          </a:p>
          <a:p>
            <a:pPr lvl="1"/>
            <a:r>
              <a:rPr lang="en-US" altLang="zh-CN" dirty="0"/>
              <a:t>Push to all replicas</a:t>
            </a:r>
          </a:p>
          <a:p>
            <a:pPr lvl="1"/>
            <a:r>
              <a:rPr lang="en-US" altLang="zh-CN" dirty="0"/>
              <a:t>Consistency: </a:t>
            </a:r>
            <a:r>
              <a:rPr lang="en-US" altLang="zh-CN" dirty="0">
                <a:solidFill>
                  <a:srgbClr val="FF6600"/>
                </a:solidFill>
                <a:latin typeface="Helvetica Neue"/>
                <a:cs typeface="Helvetica Neue"/>
              </a:rPr>
              <a:t>expensive!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3671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replicas may lead to different results </a:t>
            </a:r>
            <a:r>
              <a:rPr lang="en-US" dirty="0" smtClean="0">
                <a:sym typeface="Wingdings"/>
              </a:rPr>
              <a:t>inconsistent </a:t>
            </a:r>
            <a:r>
              <a:rPr lang="en-US" dirty="0">
                <a:sym typeface="Wingdings"/>
              </a:rPr>
              <a:t>data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19</a:t>
            </a:fld>
            <a:endParaRPr lang="en-US" altLang="zh-CN"/>
          </a:p>
        </p:txBody>
      </p:sp>
      <p:cxnSp>
        <p:nvCxnSpPr>
          <p:cNvPr id="5" name="Straight Connector 5"/>
          <p:cNvCxnSpPr/>
          <p:nvPr/>
        </p:nvCxnSpPr>
        <p:spPr>
          <a:xfrm>
            <a:off x="2260600" y="3873500"/>
            <a:ext cx="5194300" cy="0"/>
          </a:xfrm>
          <a:prstGeom prst="line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/>
        </p:nvCxnSpPr>
        <p:spPr>
          <a:xfrm>
            <a:off x="2273300" y="4457700"/>
            <a:ext cx="5194300" cy="0"/>
          </a:xfrm>
          <a:prstGeom prst="line">
            <a:avLst/>
          </a:prstGeom>
          <a:ln w="38100" cmpd="sng"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/>
          <p:cNvCxnSpPr/>
          <p:nvPr/>
        </p:nvCxnSpPr>
        <p:spPr>
          <a:xfrm>
            <a:off x="2273300" y="5092700"/>
            <a:ext cx="5194300" cy="0"/>
          </a:xfrm>
          <a:prstGeom prst="line">
            <a:avLst/>
          </a:prstGeom>
          <a:ln w="38100" cmpd="sng">
            <a:solidFill>
              <a:srgbClr val="FF8D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1"/>
          <p:cNvSpPr/>
          <p:nvPr/>
        </p:nvSpPr>
        <p:spPr>
          <a:xfrm>
            <a:off x="1346200" y="3644900"/>
            <a:ext cx="482600" cy="469900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rgbClr val="0000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Oval 12"/>
          <p:cNvSpPr/>
          <p:nvPr/>
        </p:nvSpPr>
        <p:spPr>
          <a:xfrm>
            <a:off x="1346200" y="4241800"/>
            <a:ext cx="482600" cy="469900"/>
          </a:xfrm>
          <a:prstGeom prst="ellipse">
            <a:avLst/>
          </a:prstGeom>
          <a:noFill/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3"/>
          <p:cNvSpPr/>
          <p:nvPr/>
        </p:nvSpPr>
        <p:spPr>
          <a:xfrm>
            <a:off x="1333500" y="4876800"/>
            <a:ext cx="482600" cy="469900"/>
          </a:xfrm>
          <a:prstGeom prst="ellipse">
            <a:avLst/>
          </a:prstGeom>
          <a:noFill/>
          <a:ln w="28575" cmpd="sng"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4"/>
          <p:cNvSpPr/>
          <p:nvPr/>
        </p:nvSpPr>
        <p:spPr>
          <a:xfrm>
            <a:off x="1104900" y="3530600"/>
            <a:ext cx="990600" cy="1955800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5"/>
          <p:cNvSpPr txBox="1"/>
          <p:nvPr/>
        </p:nvSpPr>
        <p:spPr>
          <a:xfrm>
            <a:off x="1409700" y="3670300"/>
            <a:ext cx="42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s</a:t>
            </a:r>
            <a:r>
              <a:rPr lang="en-US" i="1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endParaRPr lang="en-US" i="1" baseline="-25000" dirty="0">
              <a:solidFill>
                <a:srgbClr val="0000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1422400" y="4267200"/>
            <a:ext cx="42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Helvetica Neue Light"/>
                <a:cs typeface="Helvetica Neue Light"/>
              </a:rPr>
              <a:t>s</a:t>
            </a:r>
            <a:r>
              <a:rPr lang="en-US" i="1" baseline="-25000" dirty="0">
                <a:solidFill>
                  <a:schemeClr val="accent4">
                    <a:lumMod val="50000"/>
                  </a:schemeClr>
                </a:solidFill>
                <a:latin typeface="Helvetica Neue Light"/>
                <a:cs typeface="Helvetica Neue Light"/>
              </a:rPr>
              <a:t>2</a:t>
            </a:r>
          </a:p>
        </p:txBody>
      </p:sp>
      <p:sp>
        <p:nvSpPr>
          <p:cNvPr id="14" name="TextBox 17"/>
          <p:cNvSpPr txBox="1"/>
          <p:nvPr/>
        </p:nvSpPr>
        <p:spPr>
          <a:xfrm>
            <a:off x="1422400" y="4902200"/>
            <a:ext cx="42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 Light"/>
                <a:cs typeface="Helvetica Neue Light"/>
              </a:rPr>
              <a:t>s</a:t>
            </a:r>
            <a:r>
              <a:rPr lang="en-US" i="1" baseline="-25000" dirty="0" smtClean="0">
                <a:solidFill>
                  <a:srgbClr val="FF6600"/>
                </a:solidFill>
                <a:latin typeface="Helvetica Neue Light"/>
                <a:cs typeface="Helvetica Neue Light"/>
              </a:rPr>
              <a:t>3</a:t>
            </a:r>
            <a:endParaRPr lang="en-US" i="1" baseline="-25000" dirty="0">
              <a:solidFill>
                <a:srgbClr val="FF66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15" name="Oval 18"/>
          <p:cNvSpPr/>
          <p:nvPr/>
        </p:nvSpPr>
        <p:spPr>
          <a:xfrm>
            <a:off x="2514600" y="3721100"/>
            <a:ext cx="266700" cy="279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Oval 19"/>
          <p:cNvSpPr/>
          <p:nvPr/>
        </p:nvSpPr>
        <p:spPr>
          <a:xfrm>
            <a:off x="2514600" y="4318000"/>
            <a:ext cx="266700" cy="279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Oval 20"/>
          <p:cNvSpPr/>
          <p:nvPr/>
        </p:nvSpPr>
        <p:spPr>
          <a:xfrm>
            <a:off x="2514600" y="4953000"/>
            <a:ext cx="266700" cy="279400"/>
          </a:xfrm>
          <a:prstGeom prst="ellipse">
            <a:avLst/>
          </a:prstGeom>
          <a:solidFill>
            <a:srgbClr val="FF8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2505075" y="3692525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5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2514600" y="4286250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5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2514600" y="4927600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5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1" name="Oval 24"/>
          <p:cNvSpPr/>
          <p:nvPr/>
        </p:nvSpPr>
        <p:spPr>
          <a:xfrm>
            <a:off x="3822700" y="4953000"/>
            <a:ext cx="266700" cy="279400"/>
          </a:xfrm>
          <a:prstGeom prst="ellipse">
            <a:avLst/>
          </a:prstGeom>
          <a:solidFill>
            <a:srgbClr val="FF8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3822700" y="4930775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eue"/>
                <a:cs typeface="Helvetica Neue"/>
              </a:rPr>
              <a:t>7</a:t>
            </a:r>
          </a:p>
        </p:txBody>
      </p:sp>
      <p:sp>
        <p:nvSpPr>
          <p:cNvPr id="23" name="Oval 26"/>
          <p:cNvSpPr/>
          <p:nvPr/>
        </p:nvSpPr>
        <p:spPr>
          <a:xfrm>
            <a:off x="3365500" y="3695700"/>
            <a:ext cx="266700" cy="279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3359150" y="3670300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3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5" name="Oval 28"/>
          <p:cNvSpPr/>
          <p:nvPr/>
        </p:nvSpPr>
        <p:spPr>
          <a:xfrm>
            <a:off x="4927600" y="4953000"/>
            <a:ext cx="266700" cy="279400"/>
          </a:xfrm>
          <a:prstGeom prst="ellipse">
            <a:avLst/>
          </a:prstGeom>
          <a:solidFill>
            <a:srgbClr val="FF8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4927600" y="4930775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3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7" name="Oval 30"/>
          <p:cNvSpPr/>
          <p:nvPr/>
        </p:nvSpPr>
        <p:spPr>
          <a:xfrm>
            <a:off x="4648200" y="3708400"/>
            <a:ext cx="266700" cy="279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TextBox 31"/>
          <p:cNvSpPr txBox="1"/>
          <p:nvPr/>
        </p:nvSpPr>
        <p:spPr>
          <a:xfrm>
            <a:off x="4641850" y="3683000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eue"/>
                <a:cs typeface="Helvetica Neue"/>
              </a:rPr>
              <a:t>7</a:t>
            </a:r>
          </a:p>
        </p:txBody>
      </p:sp>
      <p:sp>
        <p:nvSpPr>
          <p:cNvPr id="29" name="Oval 32"/>
          <p:cNvSpPr/>
          <p:nvPr/>
        </p:nvSpPr>
        <p:spPr>
          <a:xfrm>
            <a:off x="4584700" y="4305300"/>
            <a:ext cx="266700" cy="279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TextBox 33"/>
          <p:cNvSpPr txBox="1"/>
          <p:nvPr/>
        </p:nvSpPr>
        <p:spPr>
          <a:xfrm>
            <a:off x="4584700" y="4273550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31" name="Oval 34"/>
          <p:cNvSpPr/>
          <p:nvPr/>
        </p:nvSpPr>
        <p:spPr>
          <a:xfrm>
            <a:off x="5334000" y="4305300"/>
            <a:ext cx="266700" cy="279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TextBox 35"/>
          <p:cNvSpPr txBox="1"/>
          <p:nvPr/>
        </p:nvSpPr>
        <p:spPr>
          <a:xfrm>
            <a:off x="5334000" y="4273550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3" name="Straight Arrow Connector 37"/>
          <p:cNvCxnSpPr>
            <a:stCxn id="23" idx="5"/>
            <a:endCxn id="25" idx="1"/>
          </p:cNvCxnSpPr>
          <p:nvPr/>
        </p:nvCxnSpPr>
        <p:spPr>
          <a:xfrm>
            <a:off x="3593143" y="3934183"/>
            <a:ext cx="1373514" cy="1059734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8"/>
          <p:cNvCxnSpPr>
            <a:stCxn id="23" idx="5"/>
            <a:endCxn id="30" idx="1"/>
          </p:cNvCxnSpPr>
          <p:nvPr/>
        </p:nvCxnSpPr>
        <p:spPr>
          <a:xfrm>
            <a:off x="3593143" y="3934183"/>
            <a:ext cx="991557" cy="493256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43"/>
          <p:cNvCxnSpPr>
            <a:stCxn id="21" idx="7"/>
            <a:endCxn id="31" idx="2"/>
          </p:cNvCxnSpPr>
          <p:nvPr/>
        </p:nvCxnSpPr>
        <p:spPr>
          <a:xfrm flipV="1">
            <a:off x="4050343" y="4445000"/>
            <a:ext cx="1283657" cy="548917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46"/>
          <p:cNvCxnSpPr>
            <a:stCxn id="21" idx="7"/>
            <a:endCxn id="27" idx="3"/>
          </p:cNvCxnSpPr>
          <p:nvPr/>
        </p:nvCxnSpPr>
        <p:spPr>
          <a:xfrm flipV="1">
            <a:off x="4050343" y="3946883"/>
            <a:ext cx="636914" cy="1047034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reeform 52"/>
          <p:cNvSpPr/>
          <p:nvPr/>
        </p:nvSpPr>
        <p:spPr>
          <a:xfrm>
            <a:off x="4481945" y="3556000"/>
            <a:ext cx="1258455" cy="1804259"/>
          </a:xfrm>
          <a:custGeom>
            <a:avLst/>
            <a:gdLst>
              <a:gd name="connsiteX0" fmla="*/ 242455 w 1297125"/>
              <a:gd name="connsiteY0" fmla="*/ 178 h 1880637"/>
              <a:gd name="connsiteX1" fmla="*/ 623455 w 1297125"/>
              <a:gd name="connsiteY1" fmla="*/ 152578 h 1880637"/>
              <a:gd name="connsiteX2" fmla="*/ 1106055 w 1297125"/>
              <a:gd name="connsiteY2" fmla="*/ 660578 h 1880637"/>
              <a:gd name="connsiteX3" fmla="*/ 1296555 w 1297125"/>
              <a:gd name="connsiteY3" fmla="*/ 1079678 h 1880637"/>
              <a:gd name="connsiteX4" fmla="*/ 1055255 w 1297125"/>
              <a:gd name="connsiteY4" fmla="*/ 1511478 h 1880637"/>
              <a:gd name="connsiteX5" fmla="*/ 623455 w 1297125"/>
              <a:gd name="connsiteY5" fmla="*/ 1867078 h 1880637"/>
              <a:gd name="connsiteX6" fmla="*/ 305955 w 1297125"/>
              <a:gd name="connsiteY6" fmla="*/ 1778178 h 1880637"/>
              <a:gd name="connsiteX7" fmla="*/ 293255 w 1297125"/>
              <a:gd name="connsiteY7" fmla="*/ 1511478 h 1880637"/>
              <a:gd name="connsiteX8" fmla="*/ 598055 w 1297125"/>
              <a:gd name="connsiteY8" fmla="*/ 1105078 h 1880637"/>
              <a:gd name="connsiteX9" fmla="*/ 648855 w 1297125"/>
              <a:gd name="connsiteY9" fmla="*/ 876478 h 1880637"/>
              <a:gd name="connsiteX10" fmla="*/ 458355 w 1297125"/>
              <a:gd name="connsiteY10" fmla="*/ 711378 h 1880637"/>
              <a:gd name="connsiteX11" fmla="*/ 153555 w 1297125"/>
              <a:gd name="connsiteY11" fmla="*/ 533578 h 1880637"/>
              <a:gd name="connsiteX12" fmla="*/ 39255 w 1297125"/>
              <a:gd name="connsiteY12" fmla="*/ 343078 h 1880637"/>
              <a:gd name="connsiteX13" fmla="*/ 13855 w 1297125"/>
              <a:gd name="connsiteY13" fmla="*/ 127178 h 1880637"/>
              <a:gd name="connsiteX14" fmla="*/ 242455 w 1297125"/>
              <a:gd name="connsiteY14" fmla="*/ 178 h 188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7125" h="1880637">
                <a:moveTo>
                  <a:pt x="242455" y="178"/>
                </a:moveTo>
                <a:cubicBezTo>
                  <a:pt x="344055" y="4411"/>
                  <a:pt x="479522" y="42511"/>
                  <a:pt x="623455" y="152578"/>
                </a:cubicBezTo>
                <a:cubicBezTo>
                  <a:pt x="767388" y="262645"/>
                  <a:pt x="993872" y="506061"/>
                  <a:pt x="1106055" y="660578"/>
                </a:cubicBezTo>
                <a:cubicBezTo>
                  <a:pt x="1218238" y="815095"/>
                  <a:pt x="1305022" y="937861"/>
                  <a:pt x="1296555" y="1079678"/>
                </a:cubicBezTo>
                <a:cubicBezTo>
                  <a:pt x="1288088" y="1221495"/>
                  <a:pt x="1167438" y="1380245"/>
                  <a:pt x="1055255" y="1511478"/>
                </a:cubicBezTo>
                <a:cubicBezTo>
                  <a:pt x="943072" y="1642711"/>
                  <a:pt x="748338" y="1822628"/>
                  <a:pt x="623455" y="1867078"/>
                </a:cubicBezTo>
                <a:cubicBezTo>
                  <a:pt x="498572" y="1911528"/>
                  <a:pt x="360988" y="1837445"/>
                  <a:pt x="305955" y="1778178"/>
                </a:cubicBezTo>
                <a:cubicBezTo>
                  <a:pt x="250922" y="1718911"/>
                  <a:pt x="244572" y="1623661"/>
                  <a:pt x="293255" y="1511478"/>
                </a:cubicBezTo>
                <a:cubicBezTo>
                  <a:pt x="341938" y="1399295"/>
                  <a:pt x="538788" y="1210911"/>
                  <a:pt x="598055" y="1105078"/>
                </a:cubicBezTo>
                <a:cubicBezTo>
                  <a:pt x="657322" y="999245"/>
                  <a:pt x="672138" y="942095"/>
                  <a:pt x="648855" y="876478"/>
                </a:cubicBezTo>
                <a:cubicBezTo>
                  <a:pt x="625572" y="810861"/>
                  <a:pt x="540905" y="768528"/>
                  <a:pt x="458355" y="711378"/>
                </a:cubicBezTo>
                <a:cubicBezTo>
                  <a:pt x="375805" y="654228"/>
                  <a:pt x="223405" y="594961"/>
                  <a:pt x="153555" y="533578"/>
                </a:cubicBezTo>
                <a:cubicBezTo>
                  <a:pt x="83705" y="472195"/>
                  <a:pt x="62538" y="410811"/>
                  <a:pt x="39255" y="343078"/>
                </a:cubicBezTo>
                <a:cubicBezTo>
                  <a:pt x="15972" y="275345"/>
                  <a:pt x="-20012" y="186445"/>
                  <a:pt x="13855" y="127178"/>
                </a:cubicBezTo>
                <a:cubicBezTo>
                  <a:pt x="47722" y="67911"/>
                  <a:pt x="140855" y="-4055"/>
                  <a:pt x="242455" y="178"/>
                </a:cubicBezTo>
                <a:close/>
              </a:path>
            </a:pathLst>
          </a:cu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 scales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2</a:t>
            </a:fld>
            <a:endParaRPr lang="en-US" altLang="zh-CN"/>
          </a:p>
        </p:txBody>
      </p:sp>
      <p:pic>
        <p:nvPicPr>
          <p:cNvPr id="8" name="Picture 7" descr="intel_quadcorex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" y="4007836"/>
            <a:ext cx="3366770" cy="259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clu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29010"/>
            <a:ext cx="3172460" cy="21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21740250410&amp;di=b5aa8d87f30fa438da39f19a8523bc3c&amp;imgtype=0&amp;src=http%3A%2F%2Fwww.jifang360.com%2Ffiles%2FContent%2FQQ%25E6%2588%25AA%25E5%259B%25BE2014120815364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Consistency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replicas execute updates in same total order</a:t>
            </a:r>
          </a:p>
          <a:p>
            <a:pPr lvl="1"/>
            <a:r>
              <a:rPr lang="en-US" dirty="0"/>
              <a:t>Deterministic updates: </a:t>
            </a:r>
            <a:r>
              <a:rPr lang="en-US" dirty="0">
                <a:solidFill>
                  <a:srgbClr val="FF6600"/>
                </a:solidFill>
              </a:rPr>
              <a:t>same update on same objects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 same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result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20</a:t>
            </a:fld>
            <a:endParaRPr lang="en-US" altLang="zh-CN"/>
          </a:p>
        </p:txBody>
      </p:sp>
      <p:sp>
        <p:nvSpPr>
          <p:cNvPr id="5" name="Rectangle 36"/>
          <p:cNvSpPr/>
          <p:nvPr/>
        </p:nvSpPr>
        <p:spPr>
          <a:xfrm>
            <a:off x="3314700" y="3656568"/>
            <a:ext cx="927100" cy="1752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3"/>
          <p:cNvCxnSpPr/>
          <p:nvPr/>
        </p:nvCxnSpPr>
        <p:spPr>
          <a:xfrm>
            <a:off x="2260600" y="3948668"/>
            <a:ext cx="5194300" cy="0"/>
          </a:xfrm>
          <a:prstGeom prst="line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2273300" y="4532868"/>
            <a:ext cx="5194300" cy="0"/>
          </a:xfrm>
          <a:prstGeom prst="line">
            <a:avLst/>
          </a:prstGeom>
          <a:ln w="38100" cmpd="sng"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"/>
          <p:cNvCxnSpPr/>
          <p:nvPr/>
        </p:nvCxnSpPr>
        <p:spPr>
          <a:xfrm>
            <a:off x="2273300" y="5167868"/>
            <a:ext cx="5194300" cy="0"/>
          </a:xfrm>
          <a:prstGeom prst="line">
            <a:avLst/>
          </a:prstGeom>
          <a:ln w="38100" cmpd="sng">
            <a:solidFill>
              <a:srgbClr val="FF8D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6"/>
          <p:cNvSpPr/>
          <p:nvPr/>
        </p:nvSpPr>
        <p:spPr>
          <a:xfrm>
            <a:off x="1346200" y="3720068"/>
            <a:ext cx="482600" cy="469900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rgbClr val="0000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10" name="Oval 7"/>
          <p:cNvSpPr/>
          <p:nvPr/>
        </p:nvSpPr>
        <p:spPr>
          <a:xfrm>
            <a:off x="1346200" y="4316968"/>
            <a:ext cx="482600" cy="469900"/>
          </a:xfrm>
          <a:prstGeom prst="ellipse">
            <a:avLst/>
          </a:prstGeom>
          <a:noFill/>
          <a:ln w="28575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8"/>
          <p:cNvSpPr/>
          <p:nvPr/>
        </p:nvSpPr>
        <p:spPr>
          <a:xfrm>
            <a:off x="1333500" y="4951968"/>
            <a:ext cx="482600" cy="469900"/>
          </a:xfrm>
          <a:prstGeom prst="ellipse">
            <a:avLst/>
          </a:prstGeom>
          <a:noFill/>
          <a:ln w="28575" cmpd="sng"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9"/>
          <p:cNvSpPr/>
          <p:nvPr/>
        </p:nvSpPr>
        <p:spPr>
          <a:xfrm>
            <a:off x="1104900" y="3605768"/>
            <a:ext cx="990600" cy="1955800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0"/>
          <p:cNvSpPr txBox="1"/>
          <p:nvPr/>
        </p:nvSpPr>
        <p:spPr>
          <a:xfrm>
            <a:off x="1409700" y="3745468"/>
            <a:ext cx="42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s</a:t>
            </a:r>
            <a:r>
              <a:rPr lang="en-US" i="1" baseline="-250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1</a:t>
            </a:r>
            <a:endParaRPr lang="en-US" i="1" baseline="-25000" dirty="0">
              <a:solidFill>
                <a:srgbClr val="0000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1422400" y="4342368"/>
            <a:ext cx="42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Helvetica Neue Light"/>
                <a:cs typeface="Helvetica Neue Light"/>
              </a:rPr>
              <a:t>s</a:t>
            </a:r>
            <a:r>
              <a:rPr lang="en-US" i="1" baseline="-25000" dirty="0">
                <a:solidFill>
                  <a:schemeClr val="accent4">
                    <a:lumMod val="50000"/>
                  </a:schemeClr>
                </a:solidFill>
                <a:latin typeface="Helvetica Neue Light"/>
                <a:cs typeface="Helvetica Neue Light"/>
              </a:rPr>
              <a:t>2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1422400" y="4977368"/>
            <a:ext cx="42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 Light"/>
                <a:cs typeface="Helvetica Neue Light"/>
              </a:rPr>
              <a:t>s</a:t>
            </a:r>
            <a:r>
              <a:rPr lang="en-US" i="1" baseline="-25000" dirty="0" smtClean="0">
                <a:solidFill>
                  <a:srgbClr val="FF6600"/>
                </a:solidFill>
                <a:latin typeface="Helvetica Neue Light"/>
                <a:cs typeface="Helvetica Neue Light"/>
              </a:rPr>
              <a:t>3</a:t>
            </a:r>
            <a:endParaRPr lang="en-US" i="1" baseline="-25000" dirty="0">
              <a:solidFill>
                <a:srgbClr val="FF66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16" name="Oval 13"/>
          <p:cNvSpPr/>
          <p:nvPr/>
        </p:nvSpPr>
        <p:spPr>
          <a:xfrm>
            <a:off x="2514600" y="3796268"/>
            <a:ext cx="266700" cy="279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Oval 14"/>
          <p:cNvSpPr/>
          <p:nvPr/>
        </p:nvSpPr>
        <p:spPr>
          <a:xfrm>
            <a:off x="2514600" y="4393168"/>
            <a:ext cx="266700" cy="279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Oval 15"/>
          <p:cNvSpPr/>
          <p:nvPr/>
        </p:nvSpPr>
        <p:spPr>
          <a:xfrm>
            <a:off x="2514600" y="5028168"/>
            <a:ext cx="266700" cy="279400"/>
          </a:xfrm>
          <a:prstGeom prst="ellipse">
            <a:avLst/>
          </a:prstGeom>
          <a:solidFill>
            <a:srgbClr val="FF8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2505075" y="3767693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5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2514600" y="4361418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5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2514600" y="5002768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5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2" name="Oval 19"/>
          <p:cNvSpPr/>
          <p:nvPr/>
        </p:nvSpPr>
        <p:spPr>
          <a:xfrm>
            <a:off x="3822700" y="5028168"/>
            <a:ext cx="266700" cy="279400"/>
          </a:xfrm>
          <a:prstGeom prst="ellipse">
            <a:avLst/>
          </a:prstGeom>
          <a:solidFill>
            <a:srgbClr val="FFFFFF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3822700" y="5005943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  <a:latin typeface="Helvetica Neue"/>
                <a:cs typeface="Helvetica Neue"/>
              </a:rPr>
              <a:t>7</a:t>
            </a:r>
          </a:p>
        </p:txBody>
      </p:sp>
      <p:sp>
        <p:nvSpPr>
          <p:cNvPr id="24" name="Oval 21"/>
          <p:cNvSpPr/>
          <p:nvPr/>
        </p:nvSpPr>
        <p:spPr>
          <a:xfrm>
            <a:off x="3365500" y="3770868"/>
            <a:ext cx="266700" cy="279400"/>
          </a:xfrm>
          <a:prstGeom prst="ellipse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3362325" y="3745468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Helvetica Neue"/>
                <a:cs typeface="Helvetica Neue"/>
              </a:rPr>
              <a:t>3</a:t>
            </a:r>
            <a:endParaRPr lang="en-US" sz="1400" dirty="0">
              <a:solidFill>
                <a:srgbClr val="0000FF"/>
              </a:solidFill>
              <a:latin typeface="Helvetica Neue"/>
              <a:cs typeface="Helvetica Neue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4406900" y="5028168"/>
            <a:ext cx="266700" cy="279400"/>
          </a:xfrm>
          <a:prstGeom prst="ellipse">
            <a:avLst/>
          </a:prstGeom>
          <a:solidFill>
            <a:srgbClr val="FF8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4406900" y="5005943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3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8" name="Oval 25"/>
          <p:cNvSpPr/>
          <p:nvPr/>
        </p:nvSpPr>
        <p:spPr>
          <a:xfrm>
            <a:off x="4648200" y="3783568"/>
            <a:ext cx="266700" cy="279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TextBox 26"/>
          <p:cNvSpPr txBox="1"/>
          <p:nvPr/>
        </p:nvSpPr>
        <p:spPr>
          <a:xfrm>
            <a:off x="4641850" y="3758168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eue"/>
                <a:cs typeface="Helvetica Neue"/>
              </a:rPr>
              <a:t>7</a:t>
            </a:r>
          </a:p>
        </p:txBody>
      </p:sp>
      <p:sp>
        <p:nvSpPr>
          <p:cNvPr id="30" name="Oval 27"/>
          <p:cNvSpPr/>
          <p:nvPr/>
        </p:nvSpPr>
        <p:spPr>
          <a:xfrm>
            <a:off x="4584700" y="4380468"/>
            <a:ext cx="266700" cy="279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TextBox 28"/>
          <p:cNvSpPr txBox="1"/>
          <p:nvPr/>
        </p:nvSpPr>
        <p:spPr>
          <a:xfrm>
            <a:off x="4584700" y="4348718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32" name="Oval 29"/>
          <p:cNvSpPr/>
          <p:nvPr/>
        </p:nvSpPr>
        <p:spPr>
          <a:xfrm>
            <a:off x="5334000" y="4380468"/>
            <a:ext cx="266700" cy="279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3" name="TextBox 30"/>
          <p:cNvSpPr txBox="1"/>
          <p:nvPr/>
        </p:nvSpPr>
        <p:spPr>
          <a:xfrm>
            <a:off x="5334000" y="4348718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4" name="Straight Arrow Connector 31"/>
          <p:cNvCxnSpPr>
            <a:stCxn id="24" idx="5"/>
            <a:endCxn id="26" idx="1"/>
          </p:cNvCxnSpPr>
          <p:nvPr/>
        </p:nvCxnSpPr>
        <p:spPr>
          <a:xfrm>
            <a:off x="3593143" y="4009351"/>
            <a:ext cx="852814" cy="1059734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2"/>
          <p:cNvCxnSpPr>
            <a:stCxn id="24" idx="5"/>
            <a:endCxn id="31" idx="1"/>
          </p:cNvCxnSpPr>
          <p:nvPr/>
        </p:nvCxnSpPr>
        <p:spPr>
          <a:xfrm>
            <a:off x="3593143" y="4009351"/>
            <a:ext cx="991557" cy="493256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3"/>
          <p:cNvCxnSpPr>
            <a:stCxn id="22" idx="7"/>
            <a:endCxn id="32" idx="2"/>
          </p:cNvCxnSpPr>
          <p:nvPr/>
        </p:nvCxnSpPr>
        <p:spPr>
          <a:xfrm flipV="1">
            <a:off x="4050343" y="4520168"/>
            <a:ext cx="1283657" cy="548917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4"/>
          <p:cNvCxnSpPr>
            <a:stCxn id="22" idx="7"/>
            <a:endCxn id="28" idx="3"/>
          </p:cNvCxnSpPr>
          <p:nvPr/>
        </p:nvCxnSpPr>
        <p:spPr>
          <a:xfrm flipV="1">
            <a:off x="4050343" y="4022051"/>
            <a:ext cx="636914" cy="1047034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40"/>
          <p:cNvSpPr/>
          <p:nvPr/>
        </p:nvSpPr>
        <p:spPr>
          <a:xfrm>
            <a:off x="4279900" y="3796268"/>
            <a:ext cx="266700" cy="279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4270375" y="3767693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eue"/>
                <a:cs typeface="Helvetica Neue"/>
              </a:rPr>
              <a:t>3</a:t>
            </a:r>
          </a:p>
        </p:txBody>
      </p:sp>
      <p:sp>
        <p:nvSpPr>
          <p:cNvPr id="40" name="Oval 42"/>
          <p:cNvSpPr/>
          <p:nvPr/>
        </p:nvSpPr>
        <p:spPr>
          <a:xfrm>
            <a:off x="4902200" y="5015468"/>
            <a:ext cx="266700" cy="279400"/>
          </a:xfrm>
          <a:prstGeom prst="ellipse">
            <a:avLst/>
          </a:prstGeom>
          <a:solidFill>
            <a:srgbClr val="FF8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TextBox 43"/>
          <p:cNvSpPr txBox="1"/>
          <p:nvPr/>
        </p:nvSpPr>
        <p:spPr>
          <a:xfrm>
            <a:off x="4902200" y="4990068"/>
            <a:ext cx="28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eue"/>
                <a:cs typeface="Helvetica Neue"/>
              </a:rPr>
              <a:t>7</a:t>
            </a:r>
          </a:p>
        </p:txBody>
      </p:sp>
      <p:sp>
        <p:nvSpPr>
          <p:cNvPr id="42" name="Freeform 44"/>
          <p:cNvSpPr/>
          <p:nvPr/>
        </p:nvSpPr>
        <p:spPr>
          <a:xfrm>
            <a:off x="3530600" y="3618429"/>
            <a:ext cx="876300" cy="177839"/>
          </a:xfrm>
          <a:custGeom>
            <a:avLst/>
            <a:gdLst>
              <a:gd name="connsiteX0" fmla="*/ 0 w 876300"/>
              <a:gd name="connsiteY0" fmla="*/ 165139 h 177839"/>
              <a:gd name="connsiteX1" fmla="*/ 482600 w 876300"/>
              <a:gd name="connsiteY1" fmla="*/ 39 h 177839"/>
              <a:gd name="connsiteX2" fmla="*/ 876300 w 876300"/>
              <a:gd name="connsiteY2" fmla="*/ 177839 h 1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177839">
                <a:moveTo>
                  <a:pt x="0" y="165139"/>
                </a:moveTo>
                <a:cubicBezTo>
                  <a:pt x="168275" y="81530"/>
                  <a:pt x="336550" y="-2078"/>
                  <a:pt x="482600" y="39"/>
                </a:cubicBezTo>
                <a:cubicBezTo>
                  <a:pt x="628650" y="2156"/>
                  <a:pt x="876300" y="177839"/>
                  <a:pt x="876300" y="177839"/>
                </a:cubicBezTo>
              </a:path>
            </a:pathLst>
          </a:cu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5"/>
          <p:cNvSpPr/>
          <p:nvPr/>
        </p:nvSpPr>
        <p:spPr>
          <a:xfrm flipV="1">
            <a:off x="3962400" y="5294868"/>
            <a:ext cx="1079500" cy="177800"/>
          </a:xfrm>
          <a:custGeom>
            <a:avLst/>
            <a:gdLst>
              <a:gd name="connsiteX0" fmla="*/ 0 w 876300"/>
              <a:gd name="connsiteY0" fmla="*/ 165139 h 177839"/>
              <a:gd name="connsiteX1" fmla="*/ 482600 w 876300"/>
              <a:gd name="connsiteY1" fmla="*/ 39 h 177839"/>
              <a:gd name="connsiteX2" fmla="*/ 876300 w 876300"/>
              <a:gd name="connsiteY2" fmla="*/ 177839 h 17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177839">
                <a:moveTo>
                  <a:pt x="0" y="165139"/>
                </a:moveTo>
                <a:cubicBezTo>
                  <a:pt x="168275" y="81530"/>
                  <a:pt x="336550" y="-2078"/>
                  <a:pt x="482600" y="39"/>
                </a:cubicBezTo>
                <a:cubicBezTo>
                  <a:pt x="628650" y="2156"/>
                  <a:pt x="876300" y="177839"/>
                  <a:pt x="876300" y="177839"/>
                </a:cubicBezTo>
              </a:path>
            </a:pathLst>
          </a:custGeom>
          <a:ln w="28575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6"/>
          <p:cNvSpPr txBox="1"/>
          <p:nvPr/>
        </p:nvSpPr>
        <p:spPr>
          <a:xfrm>
            <a:off x="3200400" y="5421868"/>
            <a:ext cx="123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coordinate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93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Consistency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replicas execute updates in same total order</a:t>
            </a:r>
          </a:p>
          <a:p>
            <a:pPr lvl="1"/>
            <a:r>
              <a:rPr lang="en-US" dirty="0"/>
              <a:t>Deterministic updates: </a:t>
            </a:r>
            <a:r>
              <a:rPr lang="en-US" dirty="0">
                <a:solidFill>
                  <a:srgbClr val="FF6600"/>
                </a:solidFill>
              </a:rPr>
              <a:t>same update on same objects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 same result</a:t>
            </a:r>
          </a:p>
          <a:p>
            <a:pPr lvl="1"/>
            <a:endParaRPr lang="en-US" dirty="0"/>
          </a:p>
          <a:p>
            <a:r>
              <a:rPr lang="en-US" dirty="0"/>
              <a:t>Requires coordination and consensus to decide on total order of operations</a:t>
            </a:r>
          </a:p>
          <a:p>
            <a:pPr lvl="1"/>
            <a:r>
              <a:rPr lang="en-US" dirty="0">
                <a:sym typeface="Wingdings"/>
              </a:rPr>
              <a:t>N-way agreement, basically serialize updates  </a:t>
            </a:r>
            <a:r>
              <a:rPr lang="en-US" dirty="0">
                <a:solidFill>
                  <a:srgbClr val="FF6600"/>
                </a:solidFill>
                <a:cs typeface="Helvetica Neue"/>
                <a:sym typeface="Wingdings"/>
              </a:rPr>
              <a:t>very expensive</a:t>
            </a:r>
            <a:r>
              <a:rPr lang="en-US" dirty="0" smtClean="0">
                <a:solidFill>
                  <a:srgbClr val="FF6600"/>
                </a:solidFill>
                <a:cs typeface="Helvetica Neue"/>
                <a:sym typeface="Wingdings"/>
              </a:rPr>
              <a:t>!</a:t>
            </a:r>
            <a:endParaRPr lang="en-US" dirty="0">
              <a:solidFill>
                <a:srgbClr val="FF6600"/>
              </a:solidFill>
              <a:cs typeface="Helvetica Neue"/>
              <a:sym typeface="Wingding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10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 Consistency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 new updates are made to an object all replicas will eventually converge to the same </a:t>
            </a:r>
            <a:r>
              <a:rPr lang="en-US" dirty="0" smtClean="0"/>
              <a:t>value</a:t>
            </a:r>
            <a:endParaRPr lang="en-US" dirty="0"/>
          </a:p>
          <a:p>
            <a:r>
              <a:rPr lang="en-US" dirty="0"/>
              <a:t>Update local and propagate</a:t>
            </a:r>
          </a:p>
          <a:p>
            <a:pPr lvl="1"/>
            <a:r>
              <a:rPr lang="en-US" dirty="0"/>
              <a:t>No consensus in the background </a:t>
            </a:r>
            <a:r>
              <a:rPr lang="en-US" dirty="0">
                <a:sym typeface="Wingdings"/>
              </a:rPr>
              <a:t> scale well for both reads and writes</a:t>
            </a:r>
            <a:endParaRPr lang="en-US" dirty="0"/>
          </a:p>
          <a:p>
            <a:pPr lvl="1"/>
            <a:r>
              <a:rPr lang="en-US" dirty="0"/>
              <a:t>Expose intermediate state</a:t>
            </a:r>
          </a:p>
          <a:p>
            <a:pPr lvl="1"/>
            <a:r>
              <a:rPr lang="en-US" dirty="0"/>
              <a:t>Assume, eventual, reliable </a:t>
            </a:r>
            <a:r>
              <a:rPr lang="en-US" dirty="0" smtClean="0"/>
              <a:t>delivery</a:t>
            </a:r>
            <a:endParaRPr lang="en-US" dirty="0"/>
          </a:p>
          <a:p>
            <a:r>
              <a:rPr lang="en-US" dirty="0"/>
              <a:t>On conflict</a:t>
            </a:r>
          </a:p>
          <a:p>
            <a:pPr lvl="1"/>
            <a:r>
              <a:rPr lang="en-US" dirty="0"/>
              <a:t>Arbitrate &amp; </a:t>
            </a:r>
            <a:r>
              <a:rPr lang="en-US" dirty="0" smtClean="0"/>
              <a:t>Rollback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71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 Consistency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 new updates are made to an object all replicas will eventually converge to the same </a:t>
            </a:r>
            <a:r>
              <a:rPr lang="en-US" dirty="0" smtClean="0"/>
              <a:t>value</a:t>
            </a:r>
            <a:endParaRPr lang="en-US" dirty="0"/>
          </a:p>
          <a:p>
            <a:r>
              <a:rPr lang="en-US" dirty="0"/>
              <a:t>Move consensus to background </a:t>
            </a:r>
          </a:p>
          <a:p>
            <a:r>
              <a:rPr lang="en-US" dirty="0"/>
              <a:t>However:</a:t>
            </a:r>
          </a:p>
          <a:p>
            <a:pPr lvl="1"/>
            <a:r>
              <a:rPr lang="en-US" dirty="0"/>
              <a:t>High complexity</a:t>
            </a:r>
          </a:p>
          <a:p>
            <a:pPr lvl="1"/>
            <a:r>
              <a:rPr lang="en-US" dirty="0"/>
              <a:t>Unclear semantics if application reads data and then we have a rollback!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72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Strong Eventual Consistency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eventual consistency but with deterministic outcomes of concurrent updates</a:t>
            </a:r>
          </a:p>
          <a:p>
            <a:pPr lvl="1"/>
            <a:r>
              <a:rPr lang="en-US" dirty="0"/>
              <a:t>No need for background consensus</a:t>
            </a:r>
          </a:p>
          <a:p>
            <a:pPr lvl="1"/>
            <a:r>
              <a:rPr lang="en-US" dirty="0"/>
              <a:t>No need to rollback</a:t>
            </a:r>
          </a:p>
          <a:p>
            <a:pPr lvl="1"/>
            <a:r>
              <a:rPr lang="en-US" dirty="0"/>
              <a:t>Available, fault-tolerant, scalable</a:t>
            </a:r>
            <a:endParaRPr lang="en-US" dirty="0">
              <a:solidFill>
                <a:srgbClr val="FF6600"/>
              </a:solidFill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But not general; works only for a subset of </a:t>
            </a:r>
            <a:r>
              <a:rPr lang="en-US" dirty="0" smtClean="0">
                <a:sym typeface="Wingdings"/>
              </a:rPr>
              <a:t>updates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26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CRDTs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Conflict-free Replicated Data Types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Data Types whose </a:t>
            </a:r>
            <a:r>
              <a:rPr lang="en-US" dirty="0"/>
              <a:t>o</a:t>
            </a:r>
            <a:r>
              <a:rPr lang="en-US" dirty="0" smtClean="0"/>
              <a:t>perations </a:t>
            </a:r>
            <a:r>
              <a:rPr lang="en-US" dirty="0"/>
              <a:t>that are</a:t>
            </a:r>
          </a:p>
          <a:p>
            <a:pPr lvl="1"/>
            <a:r>
              <a:rPr lang="en-US" dirty="0" smtClean="0"/>
              <a:t>Associative </a:t>
            </a:r>
            <a:r>
              <a:rPr lang="en-US" dirty="0"/>
              <a:t>— A • (B • C) = (A • B) • C</a:t>
            </a:r>
          </a:p>
          <a:p>
            <a:pPr lvl="1"/>
            <a:r>
              <a:rPr lang="en-US" dirty="0" smtClean="0"/>
              <a:t>Commutative </a:t>
            </a:r>
            <a:r>
              <a:rPr lang="en-US" dirty="0"/>
              <a:t>— A • B = B • </a:t>
            </a:r>
            <a:r>
              <a:rPr lang="en-US" dirty="0" smtClean="0"/>
              <a:t>A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5514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Register</a:t>
            </a:r>
          </a:p>
          <a:p>
            <a:pPr lvl="1"/>
            <a:r>
              <a:rPr lang="en-US" dirty="0" smtClean="0"/>
              <a:t>Last-Writer Wins</a:t>
            </a:r>
          </a:p>
          <a:p>
            <a:r>
              <a:rPr lang="en-US" dirty="0" smtClean="0"/>
              <a:t>Set</a:t>
            </a:r>
          </a:p>
          <a:p>
            <a:pPr lvl="1"/>
            <a:r>
              <a:rPr lang="en-US" dirty="0" smtClean="0"/>
              <a:t>Grow-Only</a:t>
            </a:r>
          </a:p>
          <a:p>
            <a:pPr lvl="1"/>
            <a:r>
              <a:rPr lang="en-US" dirty="0" smtClean="0"/>
              <a:t>2P</a:t>
            </a:r>
          </a:p>
          <a:p>
            <a:pPr lvl="1"/>
            <a:r>
              <a:rPr lang="en-US" dirty="0" smtClean="0"/>
              <a:t>Observed-Remove</a:t>
            </a:r>
          </a:p>
          <a:p>
            <a:r>
              <a:rPr lang="en-US" dirty="0" smtClean="0"/>
              <a:t>… …</a:t>
            </a:r>
            <a:endParaRPr 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Counter</a:t>
            </a:r>
          </a:p>
          <a:p>
            <a:pPr lvl="1"/>
            <a:r>
              <a:rPr lang="en-US" dirty="0" smtClean="0"/>
              <a:t>Unlimited</a:t>
            </a:r>
          </a:p>
          <a:p>
            <a:pPr lvl="1"/>
            <a:r>
              <a:rPr lang="en-US" dirty="0" smtClean="0"/>
              <a:t>Non-negative</a:t>
            </a:r>
          </a:p>
          <a:p>
            <a:r>
              <a:rPr lang="en-US" dirty="0"/>
              <a:t>Map</a:t>
            </a:r>
          </a:p>
          <a:p>
            <a:pPr lvl="1"/>
            <a:r>
              <a:rPr lang="en-US" dirty="0"/>
              <a:t>Set of </a:t>
            </a:r>
            <a:r>
              <a:rPr lang="en-US" dirty="0" smtClean="0"/>
              <a:t>Registers</a:t>
            </a:r>
          </a:p>
          <a:p>
            <a:r>
              <a:rPr lang="en-US" dirty="0" smtClean="0"/>
              <a:t>… 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26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of CRDTs</a:t>
            </a:r>
          </a:p>
        </p:txBody>
      </p:sp>
    </p:spTree>
    <p:extLst>
      <p:ext uri="{BB962C8B-B14F-4D97-AF65-F5344CB8AC3E}">
        <p14:creationId xmlns:p14="http://schemas.microsoft.com/office/powerpoint/2010/main" val="2283672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Observed-Remove Set 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371600" y="1828800"/>
            <a:ext cx="6477000" cy="2819400"/>
          </a:xfrm>
        </p:spPr>
        <p:txBody>
          <a:bodyPr/>
          <a:lstStyle/>
          <a:p>
            <a:r>
              <a:rPr lang="en-US" dirty="0"/>
              <a:t>Sequential specification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smtClean="0">
                <a:solidFill>
                  <a:srgbClr val="00B0F0"/>
                </a:solidFill>
              </a:rPr>
              <a:t>{</a:t>
            </a:r>
            <a:r>
              <a:rPr lang="en-US" b="1" i="1" dirty="0">
                <a:solidFill>
                  <a:srgbClr val="00B0F0"/>
                </a:solidFill>
              </a:rPr>
              <a:t>true} </a:t>
            </a:r>
            <a:r>
              <a:rPr lang="en-US" dirty="0"/>
              <a:t>add(</a:t>
            </a:r>
            <a:r>
              <a:rPr lang="en-US" i="1" dirty="0"/>
              <a:t>e</a:t>
            </a:r>
            <a:r>
              <a:rPr lang="en-US" dirty="0"/>
              <a:t>) </a:t>
            </a:r>
            <a:r>
              <a:rPr lang="en-US" b="1" i="1" dirty="0">
                <a:solidFill>
                  <a:srgbClr val="00B0F0"/>
                </a:solidFill>
              </a:rPr>
              <a:t>{e </a:t>
            </a:r>
            <a:r>
              <a:rPr lang="en-US" b="1" dirty="0">
                <a:solidFill>
                  <a:srgbClr val="00B0F0"/>
                </a:solidFill>
              </a:rPr>
              <a:t>∈ </a:t>
            </a:r>
            <a:r>
              <a:rPr lang="en-US" b="1" i="1" dirty="0">
                <a:solidFill>
                  <a:srgbClr val="00B0F0"/>
                </a:solidFill>
              </a:rPr>
              <a:t>S</a:t>
            </a:r>
            <a:r>
              <a:rPr lang="en-US" b="1" i="1" dirty="0" smtClean="0">
                <a:solidFill>
                  <a:srgbClr val="00B0F0"/>
                </a:solidFill>
              </a:rPr>
              <a:t>}</a:t>
            </a:r>
          </a:p>
          <a:p>
            <a:pPr lvl="1"/>
            <a:r>
              <a:rPr lang="en-US" b="1" i="1" dirty="0" smtClean="0">
                <a:solidFill>
                  <a:srgbClr val="00B0F0"/>
                </a:solidFill>
              </a:rPr>
              <a:t>{</a:t>
            </a:r>
            <a:r>
              <a:rPr lang="en-US" b="1" i="1" dirty="0">
                <a:solidFill>
                  <a:srgbClr val="00B0F0"/>
                </a:solidFill>
              </a:rPr>
              <a:t>true} </a:t>
            </a:r>
            <a:r>
              <a:rPr lang="en-US" dirty="0"/>
              <a:t>remove(</a:t>
            </a:r>
            <a:r>
              <a:rPr lang="en-US" i="1" dirty="0"/>
              <a:t>e</a:t>
            </a:r>
            <a:r>
              <a:rPr lang="en-US" dirty="0"/>
              <a:t>) </a:t>
            </a:r>
            <a:r>
              <a:rPr lang="en-US" b="1" i="1" dirty="0">
                <a:solidFill>
                  <a:srgbClr val="00B0F0"/>
                </a:solidFill>
              </a:rPr>
              <a:t>{e </a:t>
            </a:r>
            <a:r>
              <a:rPr lang="en-US" b="1" dirty="0">
                <a:solidFill>
                  <a:srgbClr val="00B0F0"/>
                </a:solidFill>
              </a:rPr>
              <a:t>∉ </a:t>
            </a:r>
            <a:r>
              <a:rPr lang="en-US" b="1" i="1" dirty="0">
                <a:solidFill>
                  <a:srgbClr val="00B0F0"/>
                </a:solidFill>
              </a:rPr>
              <a:t>S</a:t>
            </a:r>
            <a:r>
              <a:rPr lang="en-US" b="1" i="1" dirty="0" smtClean="0">
                <a:solidFill>
                  <a:srgbClr val="00B0F0"/>
                </a:solidFill>
              </a:rPr>
              <a:t>}</a:t>
            </a:r>
          </a:p>
          <a:p>
            <a:r>
              <a:rPr lang="en-US" i="1" dirty="0" smtClean="0"/>
              <a:t>{</a:t>
            </a:r>
            <a:r>
              <a:rPr lang="en-US" i="1" dirty="0"/>
              <a:t>true} </a:t>
            </a:r>
            <a:r>
              <a:rPr lang="en-US" dirty="0"/>
              <a:t>add(</a:t>
            </a:r>
            <a:r>
              <a:rPr lang="en-US" i="1" dirty="0"/>
              <a:t>e</a:t>
            </a:r>
            <a:r>
              <a:rPr lang="en-US" dirty="0"/>
              <a:t>) || remove(</a:t>
            </a:r>
            <a:r>
              <a:rPr lang="en-US" i="1" dirty="0"/>
              <a:t>e</a:t>
            </a:r>
            <a:r>
              <a:rPr lang="en-US" dirty="0"/>
              <a:t>) </a:t>
            </a:r>
            <a:r>
              <a:rPr lang="en-US" i="1" dirty="0" smtClean="0"/>
              <a:t>{????}</a:t>
            </a:r>
          </a:p>
          <a:p>
            <a:pPr lvl="1"/>
            <a:r>
              <a:rPr lang="en-US" dirty="0" err="1" smtClean="0"/>
              <a:t>linearizable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add wins?</a:t>
            </a:r>
          </a:p>
          <a:p>
            <a:pPr lvl="1"/>
            <a:r>
              <a:rPr lang="en-US" dirty="0" smtClean="0"/>
              <a:t>remove wins?</a:t>
            </a:r>
          </a:p>
          <a:p>
            <a:pPr lvl="1"/>
            <a:r>
              <a:rPr lang="en-US" dirty="0" smtClean="0"/>
              <a:t>last </a:t>
            </a:r>
            <a:r>
              <a:rPr lang="en-US" dirty="0"/>
              <a:t>writer </a:t>
            </a:r>
            <a:r>
              <a:rPr lang="en-US" dirty="0" smtClean="0"/>
              <a:t>wins?</a:t>
            </a:r>
          </a:p>
          <a:p>
            <a:pPr lvl="1"/>
            <a:r>
              <a:rPr lang="en-US" dirty="0" smtClean="0"/>
              <a:t>error </a:t>
            </a:r>
            <a:r>
              <a:rPr lang="en-US" dirty="0"/>
              <a:t>state?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8A4A-A165-4D05-B221-5571C93C3281}" type="slidenum">
              <a:rPr lang="en-US" altLang="zh-CN" smtClean="0"/>
              <a:pPr/>
              <a:t>27</a:t>
            </a:fld>
            <a:endParaRPr lang="en-US" altLang="zh-CN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2058532" y="4038600"/>
            <a:ext cx="182766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>
            <a:off x="2058532" y="4114800"/>
            <a:ext cx="182766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736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Observed-Remove Set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8A4A-A165-4D05-B221-5571C93C3281}" type="slidenum">
              <a:rPr lang="en-US" altLang="zh-CN" smtClean="0"/>
              <a:pPr/>
              <a:t>28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7137"/>
            <a:ext cx="587421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Observed-Remove Set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8A4A-A165-4D05-B221-5571C93C3281}" type="slidenum">
              <a:rPr lang="en-US" altLang="zh-CN" smtClean="0"/>
              <a:pPr/>
              <a:t>29</a:t>
            </a:fld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192"/>
            <a:ext cx="602621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020"/>
            <a:ext cx="5715000" cy="1143000"/>
          </a:xfrm>
        </p:spPr>
        <p:txBody>
          <a:bodyPr/>
          <a:lstStyle/>
          <a:p>
            <a:r>
              <a:rPr lang="en-US" altLang="zh-CN" sz="3600" dirty="0" smtClean="0"/>
              <a:t>Concurrent programming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= when programs are designed as collection </a:t>
            </a:r>
            <a:r>
              <a:rPr lang="en-US" altLang="zh-CN" dirty="0" smtClean="0"/>
              <a:t>of interacting </a:t>
            </a:r>
            <a:r>
              <a:rPr lang="en-US" altLang="zh-CN" dirty="0"/>
              <a:t>computational processes that may </a:t>
            </a:r>
            <a:r>
              <a:rPr lang="en-US" altLang="zh-CN" dirty="0" smtClean="0"/>
              <a:t>be executed </a:t>
            </a:r>
            <a:r>
              <a:rPr lang="en-US" altLang="zh-CN" dirty="0"/>
              <a:t>in parallel (Wikipedia)</a:t>
            </a:r>
          </a:p>
          <a:p>
            <a:r>
              <a:rPr lang="en-US" altLang="zh-CN" dirty="0" smtClean="0"/>
              <a:t>Inter-dependent processes</a:t>
            </a:r>
          </a:p>
          <a:p>
            <a:pPr lvl="1"/>
            <a:r>
              <a:rPr lang="en-US" altLang="zh-CN" dirty="0" smtClean="0"/>
              <a:t>executing simultaneously</a:t>
            </a:r>
          </a:p>
          <a:p>
            <a:pPr lvl="1"/>
            <a:r>
              <a:rPr lang="en-US" altLang="zh-CN" dirty="0" smtClean="0"/>
              <a:t>affecting </a:t>
            </a:r>
            <a:r>
              <a:rPr lang="en-US" altLang="zh-CN" dirty="0"/>
              <a:t>each-other's </a:t>
            </a:r>
            <a:r>
              <a:rPr lang="en-US" altLang="zh-CN" dirty="0" smtClean="0"/>
              <a:t>work</a:t>
            </a:r>
          </a:p>
          <a:p>
            <a:pPr lvl="1"/>
            <a:r>
              <a:rPr lang="en-US" altLang="zh-CN" dirty="0" smtClean="0"/>
              <a:t>must </a:t>
            </a:r>
            <a:r>
              <a:rPr lang="en-US" altLang="zh-CN" dirty="0"/>
              <a:t>exchange information to do so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Observed-Remove Set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8A4A-A165-4D05-B221-5571C93C3281}" type="slidenum">
              <a:rPr lang="en-US" altLang="zh-CN" smtClean="0"/>
              <a:pPr/>
              <a:t>30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192"/>
            <a:ext cx="628524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27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Observed-Remove Set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8A4A-A165-4D05-B221-5571C93C3281}" type="slidenum">
              <a:rPr lang="en-US" altLang="zh-CN" smtClean="0"/>
              <a:pPr/>
              <a:t>31</a:t>
            </a:fld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192"/>
            <a:ext cx="6116733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43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Observed-Remove Set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8A4A-A165-4D05-B221-5571C93C3281}" type="slidenum">
              <a:rPr lang="en-US" altLang="zh-CN" smtClean="0"/>
              <a:pPr/>
              <a:t>32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192"/>
            <a:ext cx="6221112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76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Observed-Remove Set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8A4A-A165-4D05-B221-5571C93C3281}" type="slidenum">
              <a:rPr lang="en-US" altLang="zh-CN" smtClean="0"/>
              <a:pPr/>
              <a:t>33</a:t>
            </a:fld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192"/>
            <a:ext cx="614495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58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Observed-Remove Set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8A4A-A165-4D05-B221-5571C93C3281}" type="slidenum">
              <a:rPr lang="en-US" altLang="zh-CN" smtClean="0"/>
              <a:pPr/>
              <a:t>34</a:t>
            </a:fld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192"/>
            <a:ext cx="671387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42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Observed-Remove Set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8A4A-A165-4D05-B221-5571C93C3281}" type="slidenum">
              <a:rPr lang="en-US" altLang="zh-CN" smtClean="0"/>
              <a:pPr/>
              <a:t>35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192"/>
            <a:ext cx="683278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64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Observed-Remove Set 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044166" y="3886358"/>
            <a:ext cx="7620000" cy="2358867"/>
          </a:xfrm>
        </p:spPr>
        <p:txBody>
          <a:bodyPr/>
          <a:lstStyle/>
          <a:p>
            <a:r>
              <a:rPr lang="en-US" sz="2400" i="1" dirty="0" smtClean="0"/>
              <a:t>add(e</a:t>
            </a:r>
            <a:r>
              <a:rPr lang="en-US" sz="2400" i="1" dirty="0"/>
              <a:t>) = A </a:t>
            </a:r>
            <a:r>
              <a:rPr lang="en-US" sz="2400" dirty="0"/>
              <a:t>≔ </a:t>
            </a:r>
            <a:r>
              <a:rPr lang="en-US" sz="2400" i="1" dirty="0"/>
              <a:t>A </a:t>
            </a:r>
            <a:r>
              <a:rPr lang="en-US" sz="2400" dirty="0"/>
              <a:t>∪ </a:t>
            </a:r>
            <a:r>
              <a:rPr lang="en-US" sz="2400" i="1" dirty="0"/>
              <a:t>{(e, </a:t>
            </a:r>
            <a:r>
              <a:rPr lang="el-GR" sz="2400" dirty="0"/>
              <a:t>α</a:t>
            </a:r>
            <a:r>
              <a:rPr lang="el-GR" sz="2400" i="1" dirty="0"/>
              <a:t>)}</a:t>
            </a:r>
          </a:p>
          <a:p>
            <a:r>
              <a:rPr lang="en-US" sz="2400" dirty="0" smtClean="0"/>
              <a:t>Remove</a:t>
            </a:r>
            <a:r>
              <a:rPr lang="en-US" sz="2400" dirty="0"/>
              <a:t>: all unique elements </a:t>
            </a:r>
            <a:r>
              <a:rPr lang="en-US" sz="2400" dirty="0" smtClean="0"/>
              <a:t>observed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</a:t>
            </a:r>
            <a:r>
              <a:rPr lang="pt-BR" sz="2400" i="1" dirty="0" smtClean="0"/>
              <a:t>remove(e</a:t>
            </a:r>
            <a:r>
              <a:rPr lang="pt-BR" sz="2400" i="1" dirty="0"/>
              <a:t>) = R </a:t>
            </a:r>
            <a:r>
              <a:rPr lang="pt-BR" sz="2400" dirty="0"/>
              <a:t>≔ </a:t>
            </a:r>
            <a:r>
              <a:rPr lang="pt-BR" sz="2400" i="1" dirty="0"/>
              <a:t>R </a:t>
            </a:r>
            <a:r>
              <a:rPr lang="pt-BR" sz="2400" dirty="0"/>
              <a:t>∪ </a:t>
            </a:r>
            <a:r>
              <a:rPr lang="pt-BR" sz="2400" i="1" dirty="0"/>
              <a:t>{ (e, –) </a:t>
            </a:r>
            <a:r>
              <a:rPr lang="pt-BR" sz="2400" dirty="0"/>
              <a:t>∈ </a:t>
            </a:r>
            <a:r>
              <a:rPr lang="pt-BR" sz="2400" i="1" dirty="0"/>
              <a:t>A}</a:t>
            </a:r>
          </a:p>
          <a:p>
            <a:r>
              <a:rPr lang="en-US" sz="2400" i="1" dirty="0" smtClean="0"/>
              <a:t>lookup(e</a:t>
            </a:r>
            <a:r>
              <a:rPr lang="en-US" sz="2400" i="1" dirty="0"/>
              <a:t>) = </a:t>
            </a:r>
            <a:r>
              <a:rPr lang="en-US" sz="2400" dirty="0"/>
              <a:t>∃ </a:t>
            </a:r>
            <a:r>
              <a:rPr lang="en-US" sz="2400" i="1" dirty="0"/>
              <a:t>(e, –) </a:t>
            </a:r>
            <a:r>
              <a:rPr lang="en-US" sz="2400" dirty="0"/>
              <a:t>∈ </a:t>
            </a:r>
            <a:r>
              <a:rPr lang="en-US" sz="2400" i="1" dirty="0"/>
              <a:t>A \ R</a:t>
            </a:r>
          </a:p>
          <a:p>
            <a:r>
              <a:rPr lang="pt-BR" sz="2400" i="1" dirty="0" smtClean="0"/>
              <a:t>merge </a:t>
            </a:r>
            <a:r>
              <a:rPr lang="pt-BR" sz="2400" i="1" dirty="0"/>
              <a:t>(S, S') = (A </a:t>
            </a:r>
            <a:r>
              <a:rPr lang="pt-BR" sz="2400" dirty="0"/>
              <a:t>∪ </a:t>
            </a:r>
            <a:r>
              <a:rPr lang="pt-BR" sz="2400" i="1" dirty="0"/>
              <a:t>A', R </a:t>
            </a:r>
            <a:r>
              <a:rPr lang="pt-BR" sz="2400" dirty="0"/>
              <a:t>∪ </a:t>
            </a:r>
            <a:r>
              <a:rPr lang="pt-BR" sz="2400" i="1" dirty="0"/>
              <a:t>R')</a:t>
            </a:r>
          </a:p>
          <a:p>
            <a:r>
              <a:rPr lang="en-US" sz="2400" b="1" i="1" dirty="0" smtClean="0">
                <a:solidFill>
                  <a:srgbClr val="00B0F0"/>
                </a:solidFill>
              </a:rPr>
              <a:t>{</a:t>
            </a:r>
            <a:r>
              <a:rPr lang="en-US" sz="2400" b="1" i="1" dirty="0">
                <a:solidFill>
                  <a:srgbClr val="00B0F0"/>
                </a:solidFill>
              </a:rPr>
              <a:t>true}</a:t>
            </a:r>
            <a:r>
              <a:rPr lang="en-US" sz="2400" i="1" dirty="0"/>
              <a:t> </a:t>
            </a:r>
            <a:r>
              <a:rPr lang="en-US" sz="2400" dirty="0"/>
              <a:t>add(</a:t>
            </a:r>
            <a:r>
              <a:rPr lang="en-US" sz="2400" i="1" dirty="0"/>
              <a:t>e</a:t>
            </a:r>
            <a:r>
              <a:rPr lang="en-US" sz="2400" dirty="0"/>
              <a:t>) || remove(</a:t>
            </a:r>
            <a:r>
              <a:rPr lang="en-US" sz="2400" i="1" dirty="0"/>
              <a:t>e</a:t>
            </a:r>
            <a:r>
              <a:rPr lang="en-US" sz="2400" dirty="0"/>
              <a:t>) </a:t>
            </a:r>
            <a:r>
              <a:rPr lang="en-US" sz="2400" b="1" i="1" dirty="0">
                <a:solidFill>
                  <a:srgbClr val="00B0F0"/>
                </a:solidFill>
              </a:rPr>
              <a:t>{e </a:t>
            </a:r>
            <a:r>
              <a:rPr lang="en-US" sz="2400" b="1" dirty="0">
                <a:solidFill>
                  <a:srgbClr val="00B0F0"/>
                </a:solidFill>
              </a:rPr>
              <a:t>∈ </a:t>
            </a:r>
            <a:r>
              <a:rPr lang="en-US" sz="2400" b="1" i="1" dirty="0">
                <a:solidFill>
                  <a:srgbClr val="00B0F0"/>
                </a:solidFill>
              </a:rPr>
              <a:t>S}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8A4A-A165-4D05-B221-5571C93C3281}" type="slidenum">
              <a:rPr lang="en-US" altLang="zh-CN" smtClean="0"/>
              <a:pPr/>
              <a:t>36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192"/>
            <a:ext cx="683278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35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Anna is motivated by</a:t>
            </a:r>
            <a:endParaRPr lang="en-US" dirty="0" smtClean="0"/>
          </a:p>
          <a:p>
            <a:pPr lvl="1"/>
            <a:r>
              <a:rPr lang="en-US" dirty="0" smtClean="0"/>
              <a:t>Threads </a:t>
            </a:r>
            <a:r>
              <a:rPr lang="en-US" dirty="0" smtClean="0"/>
              <a:t>+ shared memory is costly and not applicable to distributed </a:t>
            </a:r>
            <a:r>
              <a:rPr lang="en-US" dirty="0" err="1" smtClean="0"/>
              <a:t>env</a:t>
            </a:r>
            <a:endParaRPr lang="en-US" dirty="0"/>
          </a:p>
          <a:p>
            <a:pPr lvl="1"/>
            <a:r>
              <a:rPr lang="en-US" dirty="0" smtClean="0"/>
              <a:t>ACID properties are too strong</a:t>
            </a:r>
          </a:p>
          <a:p>
            <a:pPr lvl="1"/>
            <a:r>
              <a:rPr lang="en-US" dirty="0" smtClean="0"/>
              <a:t>High performance at various scales is demanded</a:t>
            </a:r>
            <a:endParaRPr lang="en-US" dirty="0"/>
          </a:p>
          <a:p>
            <a:r>
              <a:rPr lang="en-US" dirty="0" smtClean="0"/>
              <a:t>Anna is an efficient KVS relying on:</a:t>
            </a:r>
            <a:endParaRPr lang="en-US" dirty="0"/>
          </a:p>
          <a:p>
            <a:pPr lvl="1"/>
            <a:r>
              <a:rPr lang="en-US" dirty="0" smtClean="0"/>
              <a:t>Actor model, a nice </a:t>
            </a:r>
            <a:r>
              <a:rPr lang="en-US" dirty="0" smtClean="0"/>
              <a:t>abstraction for </a:t>
            </a:r>
            <a:r>
              <a:rPr lang="en-US" b="1" dirty="0" smtClean="0"/>
              <a:t>scaling</a:t>
            </a:r>
            <a:r>
              <a:rPr lang="en-US" dirty="0" smtClean="0"/>
              <a:t> concurrent and distributed </a:t>
            </a:r>
            <a:r>
              <a:rPr lang="en-US" dirty="0" smtClean="0"/>
              <a:t>programs</a:t>
            </a:r>
            <a:endParaRPr lang="en-US" dirty="0" smtClean="0"/>
          </a:p>
          <a:p>
            <a:pPr lvl="1"/>
            <a:r>
              <a:rPr lang="en-US" dirty="0" smtClean="0"/>
              <a:t>CRDTs </a:t>
            </a:r>
            <a:r>
              <a:rPr lang="en-US" dirty="0"/>
              <a:t>e</a:t>
            </a:r>
            <a:r>
              <a:rPr lang="en-US" dirty="0" smtClean="0"/>
              <a:t>liminating </a:t>
            </a:r>
            <a:r>
              <a:rPr lang="en-US" dirty="0"/>
              <a:t>coordination by restricting types of supported objects for </a:t>
            </a:r>
            <a:r>
              <a:rPr lang="en-US" b="1" dirty="0">
                <a:cs typeface="Helvetica Neue"/>
              </a:rPr>
              <a:t>concurrent </a:t>
            </a:r>
            <a:r>
              <a:rPr lang="en-US" b="1" dirty="0" smtClean="0">
                <a:cs typeface="Helvetica Neue"/>
              </a:rPr>
              <a:t>updates</a:t>
            </a:r>
            <a:endParaRPr lang="en-US" b="1" dirty="0">
              <a:cs typeface="Helvetica Neu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8A4A-A165-4D05-B221-5571C93C3281}" type="slidenum">
              <a:rPr lang="en-US" altLang="zh-CN" smtClean="0"/>
              <a:pPr/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9837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this work is novel?</a:t>
            </a:r>
          </a:p>
          <a:p>
            <a:pPr lvl="1"/>
            <a:r>
              <a:rPr lang="en-US" dirty="0" smtClean="0"/>
              <a:t>Theory innovations?</a:t>
            </a:r>
          </a:p>
          <a:p>
            <a:pPr lvl="1"/>
            <a:r>
              <a:rPr lang="en-US" dirty="0" smtClean="0"/>
              <a:t>Engineering innovations?</a:t>
            </a:r>
          </a:p>
          <a:p>
            <a:r>
              <a:rPr lang="en-US" dirty="0" smtClean="0"/>
              <a:t>Is it sufficient to offer multi-key transactions with only atomicity and durability?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7987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2">
            <a:extLst>
              <a:ext uri="{FF2B5EF4-FFF2-40B4-BE49-F238E27FC236}">
                <a16:creationId xmlns:a16="http://schemas.microsoft.com/office/drawing/2014/main" xmlns="" id="{8FF976FC-175B-40BD-91F1-D0DD69B3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>
            <a:extLst>
              <a:ext uri="{FF2B5EF4-FFF2-40B4-BE49-F238E27FC236}">
                <a16:creationId xmlns:a16="http://schemas.microsoft.com/office/drawing/2014/main" xmlns="" id="{65FF15F7-44D0-4783-8CC9-A0EB775594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362202"/>
            <a:ext cx="7772400" cy="1470025"/>
          </a:xfrm>
        </p:spPr>
        <p:txBody>
          <a:bodyPr anchor="ctr"/>
          <a:lstStyle/>
          <a:p>
            <a:r>
              <a:rPr lang="en-US" altLang="zh-CN" sz="4400" b="1" dirty="0" smtClean="0">
                <a:solidFill>
                  <a:schemeClr val="bg1"/>
                </a:solidFill>
              </a:rPr>
              <a:t>Thanks for listening!</a:t>
            </a:r>
            <a:endParaRPr lang="zh-CN" altLang="zh-CN" sz="4400" b="1" dirty="0">
              <a:solidFill>
                <a:schemeClr val="bg1"/>
              </a:solidFill>
            </a:endParaRP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xmlns="" id="{ED324E1F-9C51-4A82-9139-CECBD0526C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r>
              <a:rPr lang="en-US" altLang="zh-CN" dirty="0" smtClean="0"/>
              <a:t>Cheng Li</a:t>
            </a:r>
          </a:p>
          <a:p>
            <a:r>
              <a:rPr lang="en-US" altLang="zh-CN" dirty="0" smtClean="0"/>
              <a:t>2018-3-23</a:t>
            </a:r>
            <a:endParaRPr lang="zh-CN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0B80F1E-5839-4C2E-9D74-4DFCF9AF7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"/>
            <a:ext cx="3066035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Threads &amp; Shared Memory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Smallest executable unit is </a:t>
            </a:r>
            <a:r>
              <a:rPr lang="en-US" altLang="zh-CN" b="1" dirty="0" smtClean="0"/>
              <a:t>thread</a:t>
            </a:r>
          </a:p>
          <a:p>
            <a:r>
              <a:rPr lang="en-US" altLang="zh-CN" dirty="0" smtClean="0"/>
              <a:t>Communication </a:t>
            </a:r>
            <a:r>
              <a:rPr lang="en-US" altLang="zh-CN" dirty="0"/>
              <a:t>is implemented by </a:t>
            </a:r>
            <a:r>
              <a:rPr lang="en-US" altLang="zh-CN" dirty="0" smtClean="0"/>
              <a:t>sharing variables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91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Introduction to CRDTs</a:t>
            </a:r>
          </a:p>
          <a:p>
            <a:r>
              <a:rPr lang="en-US" altLang="zh-CN" dirty="0" smtClean="0"/>
              <a:t>A case for scaling relational databases</a:t>
            </a:r>
          </a:p>
          <a:p>
            <a:r>
              <a:rPr lang="en-US" altLang="zh-CN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1695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Two-tier Application 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524000"/>
          </a:xfrm>
        </p:spPr>
        <p:txBody>
          <a:bodyPr/>
          <a:lstStyle/>
          <a:p>
            <a:r>
              <a:rPr lang="en-US" sz="2800" dirty="0"/>
              <a:t>Observation: Side effects are encapsulated into a sequence of DB statements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41</a:t>
            </a:fld>
            <a:endParaRPr lang="en-US" altLang="zh-CN"/>
          </a:p>
        </p:txBody>
      </p:sp>
      <p:sp>
        <p:nvSpPr>
          <p:cNvPr id="5" name="Rounded Rectangle 5"/>
          <p:cNvSpPr/>
          <p:nvPr/>
        </p:nvSpPr>
        <p:spPr>
          <a:xfrm>
            <a:off x="3383868" y="162880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App Server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3024400" y="3681028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Database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8"/>
          <p:cNvSpPr/>
          <p:nvPr/>
        </p:nvSpPr>
        <p:spPr>
          <a:xfrm>
            <a:off x="683568" y="162880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App Server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9"/>
          <p:cNvSpPr/>
          <p:nvPr/>
        </p:nvSpPr>
        <p:spPr>
          <a:xfrm>
            <a:off x="6084168" y="162880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App Server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15"/>
          <p:cNvCxnSpPr>
            <a:stCxn id="7" idx="2"/>
            <a:endCxn id="6" idx="0"/>
          </p:cNvCxnSpPr>
          <p:nvPr/>
        </p:nvCxnSpPr>
        <p:spPr>
          <a:xfrm>
            <a:off x="1583668" y="2420888"/>
            <a:ext cx="2700872" cy="1260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17"/>
          <p:cNvCxnSpPr>
            <a:stCxn id="5" idx="2"/>
            <a:endCxn id="6" idx="0"/>
          </p:cNvCxnSpPr>
          <p:nvPr/>
        </p:nvCxnSpPr>
        <p:spPr>
          <a:xfrm>
            <a:off x="4283968" y="2420888"/>
            <a:ext cx="572" cy="1260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9"/>
          <p:cNvCxnSpPr>
            <a:stCxn id="8" idx="2"/>
            <a:endCxn id="6" idx="0"/>
          </p:cNvCxnSpPr>
          <p:nvPr/>
        </p:nvCxnSpPr>
        <p:spPr>
          <a:xfrm flipH="1">
            <a:off x="4284540" y="2420888"/>
            <a:ext cx="2699728" cy="1260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38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Two-tier Application 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524000"/>
          </a:xfrm>
        </p:spPr>
        <p:txBody>
          <a:bodyPr/>
          <a:lstStyle/>
          <a:p>
            <a:r>
              <a:rPr lang="en-US" sz="2800" dirty="0"/>
              <a:t>Observation: Side effects are encapsulated into a sequence of DB </a:t>
            </a:r>
            <a:r>
              <a:rPr lang="en-US" sz="2800" dirty="0" smtClean="0"/>
              <a:t>statements</a:t>
            </a:r>
          </a:p>
          <a:p>
            <a:r>
              <a:rPr lang="en-US" sz="2800" dirty="0"/>
              <a:t>Insight: We can model the database using commutative replicated data types (CRDTs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42</a:t>
            </a:fld>
            <a:endParaRPr lang="en-US" altLang="zh-CN"/>
          </a:p>
        </p:txBody>
      </p:sp>
      <p:sp>
        <p:nvSpPr>
          <p:cNvPr id="5" name="Rounded Rectangle 5"/>
          <p:cNvSpPr/>
          <p:nvPr/>
        </p:nvSpPr>
        <p:spPr>
          <a:xfrm>
            <a:off x="3383868" y="162880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App Server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3024400" y="3681028"/>
            <a:ext cx="2520280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CRDT </a:t>
            </a:r>
            <a:r>
              <a:rPr lang="en-US" sz="2800" b="1" dirty="0" smtClean="0">
                <a:solidFill>
                  <a:schemeClr val="tx1"/>
                </a:solidFill>
              </a:rPr>
              <a:t>Database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8"/>
          <p:cNvSpPr/>
          <p:nvPr/>
        </p:nvSpPr>
        <p:spPr>
          <a:xfrm>
            <a:off x="683568" y="162880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App Server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9"/>
          <p:cNvSpPr/>
          <p:nvPr/>
        </p:nvSpPr>
        <p:spPr>
          <a:xfrm>
            <a:off x="6084168" y="162880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App Server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15"/>
          <p:cNvCxnSpPr>
            <a:stCxn id="7" idx="2"/>
            <a:endCxn id="6" idx="0"/>
          </p:cNvCxnSpPr>
          <p:nvPr/>
        </p:nvCxnSpPr>
        <p:spPr>
          <a:xfrm>
            <a:off x="1583668" y="2420888"/>
            <a:ext cx="2700872" cy="1260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17"/>
          <p:cNvCxnSpPr>
            <a:stCxn id="5" idx="2"/>
            <a:endCxn id="6" idx="0"/>
          </p:cNvCxnSpPr>
          <p:nvPr/>
        </p:nvCxnSpPr>
        <p:spPr>
          <a:xfrm>
            <a:off x="4283968" y="2420888"/>
            <a:ext cx="572" cy="1260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9"/>
          <p:cNvCxnSpPr>
            <a:stCxn id="8" idx="2"/>
            <a:endCxn id="6" idx="0"/>
          </p:cNvCxnSpPr>
          <p:nvPr/>
        </p:nvCxnSpPr>
        <p:spPr>
          <a:xfrm flipH="1">
            <a:off x="4284540" y="2420888"/>
            <a:ext cx="2699728" cy="1260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4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CRDTs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21333"/>
            <a:ext cx="8229600" cy="990600"/>
          </a:xfrm>
        </p:spPr>
        <p:txBody>
          <a:bodyPr/>
          <a:lstStyle/>
          <a:p>
            <a:r>
              <a:rPr lang="en-US" sz="2800" dirty="0"/>
              <a:t>Transform each DB statement into one or more CRDT </a:t>
            </a:r>
            <a:r>
              <a:rPr lang="en-US" sz="2800" dirty="0" smtClean="0"/>
              <a:t>operations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/>
              <a:t>Programmers </a:t>
            </a:r>
            <a:r>
              <a:rPr lang="en-US" sz="2800" b="1" i="1" u="sng" dirty="0"/>
              <a:t>only</a:t>
            </a:r>
            <a:r>
              <a:rPr lang="en-US" sz="2800" dirty="0"/>
              <a:t> annotate schema with CRDTs: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43</a:t>
            </a:fld>
            <a:endParaRPr lang="en-US" altLang="zh-CN"/>
          </a:p>
        </p:txBody>
      </p:sp>
      <p:sp>
        <p:nvSpPr>
          <p:cNvPr id="5" name="TextBox 10"/>
          <p:cNvSpPr txBox="1"/>
          <p:nvPr/>
        </p:nvSpPr>
        <p:spPr>
          <a:xfrm>
            <a:off x="611560" y="1875710"/>
            <a:ext cx="105746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DB Table</a:t>
            </a:r>
            <a:endParaRPr lang="en-US" sz="2400" b="1" dirty="0"/>
          </a:p>
        </p:txBody>
      </p:sp>
      <p:sp>
        <p:nvSpPr>
          <p:cNvPr id="6" name="TextBox 11"/>
          <p:cNvSpPr txBox="1"/>
          <p:nvPr/>
        </p:nvSpPr>
        <p:spPr>
          <a:xfrm>
            <a:off x="2695312" y="1875710"/>
            <a:ext cx="50366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Set</a:t>
            </a:r>
            <a:endParaRPr lang="en-US" sz="2400" b="1" dirty="0"/>
          </a:p>
        </p:txBody>
      </p:sp>
      <p:sp>
        <p:nvSpPr>
          <p:cNvPr id="7" name="TextBox 12"/>
          <p:cNvSpPr txBox="1"/>
          <p:nvPr/>
        </p:nvSpPr>
        <p:spPr>
          <a:xfrm>
            <a:off x="4283968" y="1875710"/>
            <a:ext cx="101662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DB Field</a:t>
            </a:r>
            <a:endParaRPr lang="en-US" sz="2400" b="1" dirty="0"/>
          </a:p>
        </p:txBody>
      </p:sp>
      <p:sp>
        <p:nvSpPr>
          <p:cNvPr id="8" name="TextBox 13"/>
          <p:cNvSpPr txBox="1"/>
          <p:nvPr/>
        </p:nvSpPr>
        <p:spPr>
          <a:xfrm>
            <a:off x="6516216" y="1752600"/>
            <a:ext cx="180530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Counter/</a:t>
            </a:r>
          </a:p>
          <a:p>
            <a:r>
              <a:rPr lang="en-US" sz="2400" b="1" dirty="0" smtClean="0"/>
              <a:t>Rewritable value</a:t>
            </a:r>
            <a:endParaRPr lang="en-US" sz="2400" b="1" dirty="0"/>
          </a:p>
        </p:txBody>
      </p:sp>
      <p:cxnSp>
        <p:nvCxnSpPr>
          <p:cNvPr id="9" name="Straight Arrow Connector 15"/>
          <p:cNvCxnSpPr/>
          <p:nvPr/>
        </p:nvCxnSpPr>
        <p:spPr>
          <a:xfrm>
            <a:off x="1881459" y="2116306"/>
            <a:ext cx="81385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17"/>
          <p:cNvCxnSpPr>
            <a:stCxn id="7" idx="3"/>
            <a:endCxn id="8" idx="1"/>
          </p:cNvCxnSpPr>
          <p:nvPr/>
        </p:nvCxnSpPr>
        <p:spPr>
          <a:xfrm>
            <a:off x="5300593" y="2044987"/>
            <a:ext cx="1215623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4"/>
          <p:cNvSpPr/>
          <p:nvPr/>
        </p:nvSpPr>
        <p:spPr>
          <a:xfrm>
            <a:off x="838200" y="3716599"/>
            <a:ext cx="7393632" cy="5760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200" b="1" dirty="0" smtClean="0"/>
              <a:t>Transaction</a:t>
            </a:r>
            <a:r>
              <a:rPr lang="en-US" sz="3200" b="1" dirty="0" smtClean="0"/>
              <a:t>:   [CRDT_OP1; CRDT_OP2; CRDT_OP3;…]</a:t>
            </a:r>
            <a:endParaRPr lang="en-US" sz="32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29" y="5566278"/>
            <a:ext cx="592582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2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CRDT Annotation Example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44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74" y="2008509"/>
            <a:ext cx="6230652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84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CRDT Annotation Example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45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74" y="2008509"/>
            <a:ext cx="6230652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18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Local cluster</a:t>
            </a:r>
          </a:p>
          <a:p>
            <a:pPr lvl="1"/>
            <a:r>
              <a:rPr lang="en-US" dirty="0"/>
              <a:t> Maximum of 10 nodes</a:t>
            </a:r>
          </a:p>
          <a:p>
            <a:pPr lvl="2"/>
            <a:r>
              <a:rPr lang="en-US" dirty="0"/>
              <a:t>Clients spread across 5 nodes</a:t>
            </a:r>
          </a:p>
          <a:p>
            <a:r>
              <a:rPr lang="en-US" dirty="0" smtClean="0"/>
              <a:t>TPC-C benchmark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Gold standard for database transaction processing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TPC-C standard + Read Dominant workloads</a:t>
            </a:r>
            <a:endParaRPr lang="en-US" dirty="0"/>
          </a:p>
          <a:p>
            <a:r>
              <a:rPr lang="en-US" dirty="0" smtClean="0"/>
              <a:t> Baselines</a:t>
            </a:r>
            <a:endParaRPr lang="en-US" dirty="0"/>
          </a:p>
          <a:p>
            <a:pPr lvl="1"/>
            <a:r>
              <a:rPr lang="en-US" dirty="0" smtClean="0"/>
              <a:t> MySQL-Cluster</a:t>
            </a:r>
          </a:p>
          <a:p>
            <a:pPr lvl="2"/>
            <a:r>
              <a:rPr lang="en-US" dirty="0"/>
              <a:t> </a:t>
            </a:r>
            <a:r>
              <a:rPr lang="en-US" dirty="0" err="1" smtClean="0"/>
              <a:t>Sharding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Galera</a:t>
            </a:r>
            <a:r>
              <a:rPr lang="en-US" dirty="0" smtClean="0"/>
              <a:t>-Cluster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Full replication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5FFA127-E635-F046-AC46-EB28AEFC9C4F}" type="slidenum">
              <a:rPr lang="uk-UA" smtClean="0"/>
              <a:pPr algn="ctr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2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73" y="2029450"/>
            <a:ext cx="5142854" cy="3599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5FFA127-E635-F046-AC46-EB28AEFC9C4F}" type="slidenum">
              <a:rPr lang="uk-UA" smtClean="0"/>
              <a:pPr algn="ctr"/>
              <a:t>47</a:t>
            </a:fld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3617814" y="1238613"/>
            <a:ext cx="193815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5 </a:t>
            </a:r>
            <a:r>
              <a:rPr lang="en-US" dirty="0"/>
              <a:t>replicas </a:t>
            </a:r>
            <a:endParaRPr lang="en-US" dirty="0" smtClean="0"/>
          </a:p>
          <a:p>
            <a:pPr algn="ctr"/>
            <a:r>
              <a:rPr lang="en-US" dirty="0" smtClean="0"/>
              <a:t>TPC-C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5FFA127-E635-F046-AC46-EB28AEFC9C4F}" type="slidenum">
              <a:rPr lang="uk-UA" smtClean="0"/>
              <a:pPr algn="ctr"/>
              <a:t>48</a:t>
            </a:fld>
            <a:endParaRPr lang="uk-U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74" y="2029450"/>
            <a:ext cx="5142852" cy="3599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7814" y="1377112"/>
            <a:ext cx="193815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TPC-C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Threads &amp; Shared Memory</a:t>
            </a:r>
            <a:endParaRPr lang="zh-CN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5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3" y="1447800"/>
            <a:ext cx="8432447" cy="46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0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Threads &amp; Shared Memory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Cons:</a:t>
            </a:r>
          </a:p>
          <a:p>
            <a:pPr lvl="1"/>
            <a:r>
              <a:rPr lang="en-US" altLang="zh-CN" dirty="0" smtClean="0"/>
              <a:t>Complicated </a:t>
            </a:r>
            <a:r>
              <a:rPr lang="en-US" altLang="zh-CN" dirty="0"/>
              <a:t>&amp; error-prone client </a:t>
            </a:r>
            <a:r>
              <a:rPr lang="en-US" altLang="zh-CN" dirty="0" smtClean="0"/>
              <a:t>code</a:t>
            </a:r>
          </a:p>
          <a:p>
            <a:pPr lvl="1"/>
            <a:r>
              <a:rPr lang="en-US" altLang="zh-CN" dirty="0" smtClean="0"/>
              <a:t>Not </a:t>
            </a:r>
            <a:r>
              <a:rPr lang="en-US" altLang="zh-CN" dirty="0"/>
              <a:t>extendable to distributed </a:t>
            </a:r>
            <a:r>
              <a:rPr lang="en-US" altLang="zh-CN" dirty="0" smtClean="0"/>
              <a:t>programming</a:t>
            </a:r>
          </a:p>
          <a:p>
            <a:pPr lvl="1"/>
            <a:r>
              <a:rPr lang="en-US" altLang="zh-CN" dirty="0" smtClean="0"/>
              <a:t>Threads </a:t>
            </a:r>
            <a:r>
              <a:rPr lang="en-US" altLang="zh-CN" dirty="0"/>
              <a:t>are heavy-weight – not too scalable</a:t>
            </a:r>
          </a:p>
          <a:p>
            <a:r>
              <a:rPr lang="en-US" altLang="zh-CN" dirty="0" smtClean="0"/>
              <a:t>Examples:</a:t>
            </a:r>
          </a:p>
          <a:p>
            <a:pPr lvl="1"/>
            <a:r>
              <a:rPr lang="en-US" altLang="zh-CN" dirty="0" smtClean="0"/>
              <a:t>Standard </a:t>
            </a:r>
            <a:r>
              <a:rPr lang="en-US" altLang="zh-CN" dirty="0"/>
              <a:t>concurrency libraries in Java, C#, etc..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3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020"/>
            <a:ext cx="5715000" cy="1143000"/>
          </a:xfrm>
        </p:spPr>
        <p:txBody>
          <a:bodyPr/>
          <a:lstStyle/>
          <a:p>
            <a:r>
              <a:rPr lang="en-US" altLang="zh-CN" sz="3600" dirty="0"/>
              <a:t>D</a:t>
            </a:r>
            <a:r>
              <a:rPr lang="en-US" altLang="zh-CN" sz="3600" dirty="0" smtClean="0"/>
              <a:t>istributed programming</a:t>
            </a:r>
            <a:endParaRPr lang="zh-CN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7</a:t>
            </a:fld>
            <a:endParaRPr lang="en-US" altLang="zh-CN"/>
          </a:p>
        </p:txBody>
      </p:sp>
      <p:grpSp>
        <p:nvGrpSpPr>
          <p:cNvPr id="191" name="Group 190"/>
          <p:cNvGrpSpPr>
            <a:grpSpLocks/>
          </p:cNvGrpSpPr>
          <p:nvPr/>
        </p:nvGrpSpPr>
        <p:grpSpPr bwMode="auto">
          <a:xfrm>
            <a:off x="943768" y="1316039"/>
            <a:ext cx="7256461" cy="4225929"/>
            <a:chOff x="353" y="1116"/>
            <a:chExt cx="4952" cy="2662"/>
          </a:xfrm>
        </p:grpSpPr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3053" y="3345"/>
              <a:ext cx="350" cy="29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3053" y="2996"/>
              <a:ext cx="350" cy="29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3053" y="2264"/>
              <a:ext cx="350" cy="29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3053" y="1363"/>
              <a:ext cx="350" cy="29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96" name="Line 170"/>
            <p:cNvSpPr>
              <a:spLocks noChangeShapeType="1"/>
            </p:cNvSpPr>
            <p:nvPr/>
          </p:nvSpPr>
          <p:spPr bwMode="auto">
            <a:xfrm flipV="1">
              <a:off x="2425" y="1478"/>
              <a:ext cx="542" cy="1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97" name="Line 172"/>
            <p:cNvSpPr>
              <a:spLocks noChangeShapeType="1"/>
            </p:cNvSpPr>
            <p:nvPr/>
          </p:nvSpPr>
          <p:spPr bwMode="auto">
            <a:xfrm>
              <a:off x="2408" y="1741"/>
              <a:ext cx="592" cy="4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98" name="Line 174"/>
            <p:cNvSpPr>
              <a:spLocks noChangeShapeType="1"/>
            </p:cNvSpPr>
            <p:nvPr/>
          </p:nvSpPr>
          <p:spPr bwMode="auto">
            <a:xfrm>
              <a:off x="2342" y="1856"/>
              <a:ext cx="674" cy="10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99" name="Line 176"/>
            <p:cNvSpPr>
              <a:spLocks noChangeShapeType="1"/>
            </p:cNvSpPr>
            <p:nvPr/>
          </p:nvSpPr>
          <p:spPr bwMode="auto">
            <a:xfrm>
              <a:off x="2227" y="1856"/>
              <a:ext cx="773" cy="14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00" name="Rectangle 199"/>
            <p:cNvSpPr>
              <a:spLocks noChangeArrowheads="1"/>
            </p:cNvSpPr>
            <p:nvPr/>
          </p:nvSpPr>
          <p:spPr bwMode="auto">
            <a:xfrm>
              <a:off x="1931" y="1305"/>
              <a:ext cx="592" cy="657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01" name="Rectangle 200"/>
            <p:cNvSpPr>
              <a:spLocks noChangeArrowheads="1"/>
            </p:cNvSpPr>
            <p:nvPr/>
          </p:nvSpPr>
          <p:spPr bwMode="auto">
            <a:xfrm>
              <a:off x="2051" y="1588"/>
              <a:ext cx="350" cy="29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02" name="Rectangle 201"/>
            <p:cNvSpPr>
              <a:spLocks noChangeArrowheads="1"/>
            </p:cNvSpPr>
            <p:nvPr/>
          </p:nvSpPr>
          <p:spPr bwMode="auto">
            <a:xfrm>
              <a:off x="3501" y="2045"/>
              <a:ext cx="592" cy="657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03" name="Rectangle 202"/>
            <p:cNvSpPr>
              <a:spLocks noChangeArrowheads="1"/>
            </p:cNvSpPr>
            <p:nvPr/>
          </p:nvSpPr>
          <p:spPr bwMode="auto">
            <a:xfrm>
              <a:off x="3493" y="2037"/>
              <a:ext cx="608" cy="674"/>
            </a:xfrm>
            <a:prstGeom prst="rect">
              <a:avLst/>
            </a:prstGeom>
            <a:noFill/>
            <a:ln w="25400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3501" y="1124"/>
              <a:ext cx="592" cy="658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05" name="Rectangle 204"/>
            <p:cNvSpPr>
              <a:spLocks noChangeArrowheads="1"/>
            </p:cNvSpPr>
            <p:nvPr/>
          </p:nvSpPr>
          <p:spPr bwMode="auto">
            <a:xfrm>
              <a:off x="3493" y="1116"/>
              <a:ext cx="608" cy="674"/>
            </a:xfrm>
            <a:prstGeom prst="rect">
              <a:avLst/>
            </a:prstGeom>
            <a:noFill/>
            <a:ln w="25400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auto">
            <a:xfrm>
              <a:off x="3501" y="2949"/>
              <a:ext cx="592" cy="657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07" name="Rectangle 206"/>
            <p:cNvSpPr>
              <a:spLocks noChangeArrowheads="1"/>
            </p:cNvSpPr>
            <p:nvPr/>
          </p:nvSpPr>
          <p:spPr bwMode="auto">
            <a:xfrm>
              <a:off x="3493" y="2941"/>
              <a:ext cx="608" cy="674"/>
            </a:xfrm>
            <a:prstGeom prst="rect">
              <a:avLst/>
            </a:prstGeom>
            <a:noFill/>
            <a:ln w="25400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08" name="AutoShape 103"/>
            <p:cNvSpPr>
              <a:spLocks noChangeArrowheads="1"/>
            </p:cNvSpPr>
            <p:nvPr/>
          </p:nvSpPr>
          <p:spPr bwMode="auto">
            <a:xfrm>
              <a:off x="3723" y="1363"/>
              <a:ext cx="148" cy="230"/>
            </a:xfrm>
            <a:prstGeom prst="roundRect">
              <a:avLst>
                <a:gd name="adj" fmla="val 4695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09" name="AutoShape 104"/>
            <p:cNvSpPr>
              <a:spLocks noChangeArrowheads="1"/>
            </p:cNvSpPr>
            <p:nvPr/>
          </p:nvSpPr>
          <p:spPr bwMode="auto">
            <a:xfrm>
              <a:off x="3723" y="1363"/>
              <a:ext cx="165" cy="246"/>
            </a:xfrm>
            <a:prstGeom prst="roundRect">
              <a:avLst>
                <a:gd name="adj" fmla="val 42120"/>
              </a:avLst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0" name="Rectangle 209"/>
            <p:cNvSpPr>
              <a:spLocks noChangeArrowheads="1"/>
            </p:cNvSpPr>
            <p:nvPr/>
          </p:nvSpPr>
          <p:spPr bwMode="auto">
            <a:xfrm>
              <a:off x="3723" y="1478"/>
              <a:ext cx="148" cy="115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1" name="Rectangle 210"/>
            <p:cNvSpPr>
              <a:spLocks noChangeArrowheads="1"/>
            </p:cNvSpPr>
            <p:nvPr/>
          </p:nvSpPr>
          <p:spPr bwMode="auto">
            <a:xfrm>
              <a:off x="3723" y="1478"/>
              <a:ext cx="165" cy="131"/>
            </a:xfrm>
            <a:prstGeom prst="rect">
              <a:avLst/>
            </a:prstGeom>
            <a:noFill/>
            <a:ln w="25400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2" name="AutoShape 107"/>
            <p:cNvSpPr>
              <a:spLocks noChangeArrowheads="1"/>
            </p:cNvSpPr>
            <p:nvPr/>
          </p:nvSpPr>
          <p:spPr bwMode="auto">
            <a:xfrm>
              <a:off x="3723" y="1363"/>
              <a:ext cx="165" cy="246"/>
            </a:xfrm>
            <a:prstGeom prst="roundRect">
              <a:avLst>
                <a:gd name="adj" fmla="val 4212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3" name="Line 108"/>
            <p:cNvSpPr>
              <a:spLocks noChangeShapeType="1"/>
            </p:cNvSpPr>
            <p:nvPr/>
          </p:nvSpPr>
          <p:spPr bwMode="auto">
            <a:xfrm>
              <a:off x="3723" y="1478"/>
              <a:ext cx="1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4" name="AutoShape 109"/>
            <p:cNvSpPr>
              <a:spLocks noChangeArrowheads="1"/>
            </p:cNvSpPr>
            <p:nvPr/>
          </p:nvSpPr>
          <p:spPr bwMode="auto">
            <a:xfrm>
              <a:off x="3723" y="2267"/>
              <a:ext cx="148" cy="230"/>
            </a:xfrm>
            <a:prstGeom prst="roundRect">
              <a:avLst>
                <a:gd name="adj" fmla="val 4695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5" name="AutoShape 110"/>
            <p:cNvSpPr>
              <a:spLocks noChangeArrowheads="1"/>
            </p:cNvSpPr>
            <p:nvPr/>
          </p:nvSpPr>
          <p:spPr bwMode="auto">
            <a:xfrm>
              <a:off x="3723" y="2267"/>
              <a:ext cx="165" cy="246"/>
            </a:xfrm>
            <a:prstGeom prst="roundRect">
              <a:avLst>
                <a:gd name="adj" fmla="val 42120"/>
              </a:avLst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6" name="Rectangle 215"/>
            <p:cNvSpPr>
              <a:spLocks noChangeArrowheads="1"/>
            </p:cNvSpPr>
            <p:nvPr/>
          </p:nvSpPr>
          <p:spPr bwMode="auto">
            <a:xfrm>
              <a:off x="3723" y="2382"/>
              <a:ext cx="148" cy="115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7" name="Rectangle 216"/>
            <p:cNvSpPr>
              <a:spLocks noChangeArrowheads="1"/>
            </p:cNvSpPr>
            <p:nvPr/>
          </p:nvSpPr>
          <p:spPr bwMode="auto">
            <a:xfrm>
              <a:off x="3723" y="2382"/>
              <a:ext cx="165" cy="131"/>
            </a:xfrm>
            <a:prstGeom prst="rect">
              <a:avLst/>
            </a:prstGeom>
            <a:noFill/>
            <a:ln w="25400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8" name="AutoShape 113"/>
            <p:cNvSpPr>
              <a:spLocks noChangeArrowheads="1"/>
            </p:cNvSpPr>
            <p:nvPr/>
          </p:nvSpPr>
          <p:spPr bwMode="auto">
            <a:xfrm>
              <a:off x="3723" y="2267"/>
              <a:ext cx="165" cy="246"/>
            </a:xfrm>
            <a:prstGeom prst="roundRect">
              <a:avLst>
                <a:gd name="adj" fmla="val 4212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19" name="Line 114"/>
            <p:cNvSpPr>
              <a:spLocks noChangeShapeType="1"/>
            </p:cNvSpPr>
            <p:nvPr/>
          </p:nvSpPr>
          <p:spPr bwMode="auto">
            <a:xfrm>
              <a:off x="3723" y="2382"/>
              <a:ext cx="1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20" name="AutoShape 115"/>
            <p:cNvSpPr>
              <a:spLocks noChangeArrowheads="1"/>
            </p:cNvSpPr>
            <p:nvPr/>
          </p:nvSpPr>
          <p:spPr bwMode="auto">
            <a:xfrm>
              <a:off x="3723" y="3023"/>
              <a:ext cx="148" cy="214"/>
            </a:xfrm>
            <a:prstGeom prst="roundRect">
              <a:avLst>
                <a:gd name="adj" fmla="val 4695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21" name="AutoShape 116"/>
            <p:cNvSpPr>
              <a:spLocks noChangeArrowheads="1"/>
            </p:cNvSpPr>
            <p:nvPr/>
          </p:nvSpPr>
          <p:spPr bwMode="auto">
            <a:xfrm>
              <a:off x="3723" y="3023"/>
              <a:ext cx="165" cy="230"/>
            </a:xfrm>
            <a:prstGeom prst="roundRect">
              <a:avLst>
                <a:gd name="adj" fmla="val 42120"/>
              </a:avLst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22" name="Rectangle 221"/>
            <p:cNvSpPr>
              <a:spLocks noChangeArrowheads="1"/>
            </p:cNvSpPr>
            <p:nvPr/>
          </p:nvSpPr>
          <p:spPr bwMode="auto">
            <a:xfrm>
              <a:off x="3723" y="3138"/>
              <a:ext cx="148" cy="115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23" name="Rectangle 222"/>
            <p:cNvSpPr>
              <a:spLocks noChangeArrowheads="1"/>
            </p:cNvSpPr>
            <p:nvPr/>
          </p:nvSpPr>
          <p:spPr bwMode="auto">
            <a:xfrm>
              <a:off x="3723" y="3138"/>
              <a:ext cx="165" cy="132"/>
            </a:xfrm>
            <a:prstGeom prst="rect">
              <a:avLst/>
            </a:prstGeom>
            <a:noFill/>
            <a:ln w="25400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24" name="AutoShape 119"/>
            <p:cNvSpPr>
              <a:spLocks noChangeArrowheads="1"/>
            </p:cNvSpPr>
            <p:nvPr/>
          </p:nvSpPr>
          <p:spPr bwMode="auto">
            <a:xfrm>
              <a:off x="3723" y="3023"/>
              <a:ext cx="165" cy="230"/>
            </a:xfrm>
            <a:prstGeom prst="roundRect">
              <a:avLst>
                <a:gd name="adj" fmla="val 4212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25" name="Line 120"/>
            <p:cNvSpPr>
              <a:spLocks noChangeShapeType="1"/>
            </p:cNvSpPr>
            <p:nvPr/>
          </p:nvSpPr>
          <p:spPr bwMode="auto">
            <a:xfrm>
              <a:off x="3723" y="3138"/>
              <a:ext cx="1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26" name="AutoShape 121"/>
            <p:cNvSpPr>
              <a:spLocks noChangeArrowheads="1"/>
            </p:cNvSpPr>
            <p:nvPr/>
          </p:nvSpPr>
          <p:spPr bwMode="auto">
            <a:xfrm>
              <a:off x="3707" y="3319"/>
              <a:ext cx="148" cy="214"/>
            </a:xfrm>
            <a:prstGeom prst="roundRect">
              <a:avLst>
                <a:gd name="adj" fmla="val 4695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27" name="AutoShape 122"/>
            <p:cNvSpPr>
              <a:spLocks noChangeArrowheads="1"/>
            </p:cNvSpPr>
            <p:nvPr/>
          </p:nvSpPr>
          <p:spPr bwMode="auto">
            <a:xfrm>
              <a:off x="3707" y="3319"/>
              <a:ext cx="164" cy="230"/>
            </a:xfrm>
            <a:prstGeom prst="roundRect">
              <a:avLst>
                <a:gd name="adj" fmla="val 42380"/>
              </a:avLst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28" name="Rectangle 227"/>
            <p:cNvSpPr>
              <a:spLocks noChangeArrowheads="1"/>
            </p:cNvSpPr>
            <p:nvPr/>
          </p:nvSpPr>
          <p:spPr bwMode="auto">
            <a:xfrm>
              <a:off x="3707" y="3434"/>
              <a:ext cx="148" cy="99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29" name="Rectangle 228"/>
            <p:cNvSpPr>
              <a:spLocks noChangeArrowheads="1"/>
            </p:cNvSpPr>
            <p:nvPr/>
          </p:nvSpPr>
          <p:spPr bwMode="auto">
            <a:xfrm>
              <a:off x="3707" y="3434"/>
              <a:ext cx="164" cy="115"/>
            </a:xfrm>
            <a:prstGeom prst="rect">
              <a:avLst/>
            </a:prstGeom>
            <a:noFill/>
            <a:ln w="25400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30" name="AutoShape 125"/>
            <p:cNvSpPr>
              <a:spLocks noChangeArrowheads="1"/>
            </p:cNvSpPr>
            <p:nvPr/>
          </p:nvSpPr>
          <p:spPr bwMode="auto">
            <a:xfrm>
              <a:off x="3707" y="3319"/>
              <a:ext cx="164" cy="230"/>
            </a:xfrm>
            <a:prstGeom prst="roundRect">
              <a:avLst>
                <a:gd name="adj" fmla="val 4238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31" name="Line 126"/>
            <p:cNvSpPr>
              <a:spLocks noChangeShapeType="1"/>
            </p:cNvSpPr>
            <p:nvPr/>
          </p:nvSpPr>
          <p:spPr bwMode="auto">
            <a:xfrm>
              <a:off x="3707" y="3434"/>
              <a:ext cx="1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32" name="Rectangle 231"/>
            <p:cNvSpPr>
              <a:spLocks noChangeArrowheads="1"/>
            </p:cNvSpPr>
            <p:nvPr/>
          </p:nvSpPr>
          <p:spPr bwMode="auto">
            <a:xfrm>
              <a:off x="4339" y="1403"/>
              <a:ext cx="9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a.withdraw(10)</a:t>
              </a:r>
              <a:endParaRPr kumimoji="0" lang="en-GB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33" name="Rectangle 232"/>
            <p:cNvSpPr>
              <a:spLocks noChangeArrowheads="1"/>
            </p:cNvSpPr>
            <p:nvPr/>
          </p:nvSpPr>
          <p:spPr bwMode="auto">
            <a:xfrm>
              <a:off x="4339" y="3080"/>
              <a:ext cx="7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c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34" name="Rectangle 233"/>
            <p:cNvSpPr>
              <a:spLocks noChangeArrowheads="1"/>
            </p:cNvSpPr>
            <p:nvPr/>
          </p:nvSpPr>
          <p:spPr bwMode="auto">
            <a:xfrm>
              <a:off x="4405" y="3031"/>
              <a:ext cx="4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9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 Helvetica Condensed" charset="0"/>
                  <a:ea typeface="MS PGothic" panose="020B0600070205080204" pitchFamily="34" charset="-128"/>
                  <a:cs typeface="+mn-cs"/>
                </a:rPr>
                <a:t>.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35" name="Rectangle 234"/>
            <p:cNvSpPr>
              <a:spLocks noChangeArrowheads="1"/>
            </p:cNvSpPr>
            <p:nvPr/>
          </p:nvSpPr>
          <p:spPr bwMode="auto">
            <a:xfrm>
              <a:off x="4442" y="3080"/>
              <a:ext cx="7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deposit(10)</a:t>
              </a:r>
              <a:endParaRPr kumimoji="0" lang="en-GB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36" name="Rectangle 235"/>
            <p:cNvSpPr>
              <a:spLocks noChangeArrowheads="1"/>
            </p:cNvSpPr>
            <p:nvPr/>
          </p:nvSpPr>
          <p:spPr bwMode="auto">
            <a:xfrm>
              <a:off x="4339" y="2373"/>
              <a:ext cx="96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b.withdraw(20)</a:t>
              </a:r>
              <a:endParaRPr kumimoji="0" lang="en-GB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37" name="Rectangle 236"/>
            <p:cNvSpPr>
              <a:spLocks noChangeArrowheads="1"/>
            </p:cNvSpPr>
            <p:nvPr/>
          </p:nvSpPr>
          <p:spPr bwMode="auto">
            <a:xfrm>
              <a:off x="4339" y="3376"/>
              <a:ext cx="8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d.deposit(20)</a:t>
              </a:r>
              <a:endParaRPr kumimoji="0" lang="en-GB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38" name="Rectangle 237"/>
            <p:cNvSpPr>
              <a:spLocks noChangeArrowheads="1"/>
            </p:cNvSpPr>
            <p:nvPr/>
          </p:nvSpPr>
          <p:spPr bwMode="auto">
            <a:xfrm>
              <a:off x="1915" y="1297"/>
              <a:ext cx="608" cy="674"/>
            </a:xfrm>
            <a:prstGeom prst="rect">
              <a:avLst/>
            </a:prstGeom>
            <a:noFill/>
            <a:ln w="25400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39" name="Rectangle 238"/>
            <p:cNvSpPr>
              <a:spLocks noChangeArrowheads="1"/>
            </p:cNvSpPr>
            <p:nvPr/>
          </p:nvSpPr>
          <p:spPr bwMode="auto">
            <a:xfrm>
              <a:off x="1989" y="1387"/>
              <a:ext cx="3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Client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3942" y="1420"/>
              <a:ext cx="9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A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3942" y="2357"/>
              <a:ext cx="9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B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2" name="Rectangle 241"/>
            <p:cNvSpPr>
              <a:spLocks noChangeArrowheads="1"/>
            </p:cNvSpPr>
            <p:nvPr/>
          </p:nvSpPr>
          <p:spPr bwMode="auto">
            <a:xfrm>
              <a:off x="3942" y="3097"/>
              <a:ext cx="10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C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3" name="Rectangle 242"/>
            <p:cNvSpPr>
              <a:spLocks noChangeArrowheads="1"/>
            </p:cNvSpPr>
            <p:nvPr/>
          </p:nvSpPr>
          <p:spPr bwMode="auto">
            <a:xfrm>
              <a:off x="3145" y="1436"/>
              <a:ext cx="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T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4" name="Rectangle 243"/>
            <p:cNvSpPr>
              <a:spLocks noChangeArrowheads="1"/>
            </p:cNvSpPr>
            <p:nvPr/>
          </p:nvSpPr>
          <p:spPr bwMode="auto">
            <a:xfrm>
              <a:off x="3216" y="1529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1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5" name="Rectangle 244"/>
            <p:cNvSpPr>
              <a:spLocks noChangeArrowheads="1"/>
            </p:cNvSpPr>
            <p:nvPr/>
          </p:nvSpPr>
          <p:spPr bwMode="auto">
            <a:xfrm>
              <a:off x="3159" y="2324"/>
              <a:ext cx="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T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6" name="Rectangle 245"/>
            <p:cNvSpPr>
              <a:spLocks noChangeArrowheads="1"/>
            </p:cNvSpPr>
            <p:nvPr/>
          </p:nvSpPr>
          <p:spPr bwMode="auto">
            <a:xfrm>
              <a:off x="3253" y="2417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2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7" name="Rectangle 246"/>
            <p:cNvSpPr>
              <a:spLocks noChangeArrowheads="1"/>
            </p:cNvSpPr>
            <p:nvPr/>
          </p:nvSpPr>
          <p:spPr bwMode="auto">
            <a:xfrm>
              <a:off x="3159" y="3064"/>
              <a:ext cx="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T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8" name="Rectangle 247"/>
            <p:cNvSpPr>
              <a:spLocks noChangeArrowheads="1"/>
            </p:cNvSpPr>
            <p:nvPr/>
          </p:nvSpPr>
          <p:spPr bwMode="auto">
            <a:xfrm>
              <a:off x="3253" y="3157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3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/>
            <p:cNvSpPr>
              <a:spLocks noChangeArrowheads="1"/>
            </p:cNvSpPr>
            <p:nvPr/>
          </p:nvSpPr>
          <p:spPr bwMode="auto">
            <a:xfrm>
              <a:off x="3159" y="3425"/>
              <a:ext cx="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T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50" name="Rectangle 249"/>
            <p:cNvSpPr>
              <a:spLocks noChangeArrowheads="1"/>
            </p:cNvSpPr>
            <p:nvPr/>
          </p:nvSpPr>
          <p:spPr bwMode="auto">
            <a:xfrm>
              <a:off x="3253" y="3518"/>
              <a:ext cx="6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4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51" name="Rectangle 250"/>
            <p:cNvSpPr>
              <a:spLocks noChangeArrowheads="1"/>
            </p:cNvSpPr>
            <p:nvPr/>
          </p:nvSpPr>
          <p:spPr bwMode="auto">
            <a:xfrm>
              <a:off x="2167" y="1655"/>
              <a:ext cx="8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T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52" name="Rectangle 251"/>
            <p:cNvSpPr>
              <a:spLocks noChangeArrowheads="1"/>
            </p:cNvSpPr>
            <p:nvPr/>
          </p:nvSpPr>
          <p:spPr bwMode="auto">
            <a:xfrm>
              <a:off x="3942" y="3409"/>
              <a:ext cx="10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D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2967" y="1428"/>
              <a:ext cx="66" cy="66"/>
            </a:xfrm>
            <a:custGeom>
              <a:avLst/>
              <a:gdLst>
                <a:gd name="T0" fmla="*/ 16 w 66"/>
                <a:gd name="T1" fmla="*/ 33 h 66"/>
                <a:gd name="T2" fmla="*/ 0 w 66"/>
                <a:gd name="T3" fmla="*/ 0 h 66"/>
                <a:gd name="T4" fmla="*/ 66 w 66"/>
                <a:gd name="T5" fmla="*/ 17 h 66"/>
                <a:gd name="T6" fmla="*/ 16 w 66"/>
                <a:gd name="T7" fmla="*/ 66 h 66"/>
                <a:gd name="T8" fmla="*/ 16 w 66"/>
                <a:gd name="T9" fmla="*/ 33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6"/>
                <a:gd name="T17" fmla="*/ 66 w 6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6">
                  <a:moveTo>
                    <a:pt x="16" y="33"/>
                  </a:moveTo>
                  <a:lnTo>
                    <a:pt x="0" y="0"/>
                  </a:lnTo>
                  <a:lnTo>
                    <a:pt x="66" y="17"/>
                  </a:lnTo>
                  <a:lnTo>
                    <a:pt x="16" y="66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2983" y="2185"/>
              <a:ext cx="66" cy="65"/>
            </a:xfrm>
            <a:custGeom>
              <a:avLst/>
              <a:gdLst>
                <a:gd name="T0" fmla="*/ 17 w 66"/>
                <a:gd name="T1" fmla="*/ 16 h 65"/>
                <a:gd name="T2" fmla="*/ 33 w 66"/>
                <a:gd name="T3" fmla="*/ 0 h 65"/>
                <a:gd name="T4" fmla="*/ 66 w 66"/>
                <a:gd name="T5" fmla="*/ 65 h 65"/>
                <a:gd name="T6" fmla="*/ 0 w 66"/>
                <a:gd name="T7" fmla="*/ 49 h 65"/>
                <a:gd name="T8" fmla="*/ 17 w 66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5"/>
                <a:gd name="T17" fmla="*/ 66 w 6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5">
                  <a:moveTo>
                    <a:pt x="17" y="16"/>
                  </a:moveTo>
                  <a:lnTo>
                    <a:pt x="33" y="0"/>
                  </a:lnTo>
                  <a:lnTo>
                    <a:pt x="66" y="65"/>
                  </a:lnTo>
                  <a:lnTo>
                    <a:pt x="0" y="49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2983" y="2924"/>
              <a:ext cx="66" cy="66"/>
            </a:xfrm>
            <a:custGeom>
              <a:avLst/>
              <a:gdLst>
                <a:gd name="T0" fmla="*/ 33 w 66"/>
                <a:gd name="T1" fmla="*/ 17 h 66"/>
                <a:gd name="T2" fmla="*/ 66 w 66"/>
                <a:gd name="T3" fmla="*/ 0 h 66"/>
                <a:gd name="T4" fmla="*/ 66 w 66"/>
                <a:gd name="T5" fmla="*/ 66 h 66"/>
                <a:gd name="T6" fmla="*/ 0 w 66"/>
                <a:gd name="T7" fmla="*/ 33 h 66"/>
                <a:gd name="T8" fmla="*/ 33 w 66"/>
                <a:gd name="T9" fmla="*/ 17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6"/>
                <a:gd name="T17" fmla="*/ 66 w 6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6">
                  <a:moveTo>
                    <a:pt x="33" y="17"/>
                  </a:moveTo>
                  <a:lnTo>
                    <a:pt x="66" y="0"/>
                  </a:lnTo>
                  <a:lnTo>
                    <a:pt x="66" y="66"/>
                  </a:lnTo>
                  <a:lnTo>
                    <a:pt x="0" y="33"/>
                  </a:lnTo>
                  <a:lnTo>
                    <a:pt x="33" y="1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2967" y="3270"/>
              <a:ext cx="66" cy="65"/>
            </a:xfrm>
            <a:custGeom>
              <a:avLst/>
              <a:gdLst>
                <a:gd name="T0" fmla="*/ 33 w 66"/>
                <a:gd name="T1" fmla="*/ 16 h 65"/>
                <a:gd name="T2" fmla="*/ 66 w 66"/>
                <a:gd name="T3" fmla="*/ 0 h 65"/>
                <a:gd name="T4" fmla="*/ 66 w 66"/>
                <a:gd name="T5" fmla="*/ 65 h 65"/>
                <a:gd name="T6" fmla="*/ 0 w 66"/>
                <a:gd name="T7" fmla="*/ 33 h 65"/>
                <a:gd name="T8" fmla="*/ 33 w 66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5"/>
                <a:gd name="T17" fmla="*/ 66 w 6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5">
                  <a:moveTo>
                    <a:pt x="33" y="16"/>
                  </a:moveTo>
                  <a:lnTo>
                    <a:pt x="66" y="0"/>
                  </a:lnTo>
                  <a:lnTo>
                    <a:pt x="66" y="65"/>
                  </a:lnTo>
                  <a:lnTo>
                    <a:pt x="0" y="33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3641" y="1428"/>
              <a:ext cx="66" cy="83"/>
            </a:xfrm>
            <a:custGeom>
              <a:avLst/>
              <a:gdLst>
                <a:gd name="T0" fmla="*/ 0 w 66"/>
                <a:gd name="T1" fmla="*/ 33 h 83"/>
                <a:gd name="T2" fmla="*/ 0 w 66"/>
                <a:gd name="T3" fmla="*/ 0 h 83"/>
                <a:gd name="T4" fmla="*/ 66 w 66"/>
                <a:gd name="T5" fmla="*/ 33 h 83"/>
                <a:gd name="T6" fmla="*/ 0 w 66"/>
                <a:gd name="T7" fmla="*/ 83 h 83"/>
                <a:gd name="T8" fmla="*/ 0 w 66"/>
                <a:gd name="T9" fmla="*/ 3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83"/>
                <a:gd name="T17" fmla="*/ 66 w 66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83">
                  <a:moveTo>
                    <a:pt x="0" y="33"/>
                  </a:moveTo>
                  <a:lnTo>
                    <a:pt x="0" y="0"/>
                  </a:lnTo>
                  <a:lnTo>
                    <a:pt x="66" y="33"/>
                  </a:lnTo>
                  <a:lnTo>
                    <a:pt x="0" y="8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58" name="Line 178"/>
            <p:cNvSpPr>
              <a:spLocks noChangeShapeType="1"/>
            </p:cNvSpPr>
            <p:nvPr/>
          </p:nvSpPr>
          <p:spPr bwMode="auto">
            <a:xfrm>
              <a:off x="3394" y="1461"/>
              <a:ext cx="24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59" name="Freeform 258"/>
            <p:cNvSpPr>
              <a:spLocks/>
            </p:cNvSpPr>
            <p:nvPr/>
          </p:nvSpPr>
          <p:spPr bwMode="auto">
            <a:xfrm>
              <a:off x="3641" y="2349"/>
              <a:ext cx="66" cy="66"/>
            </a:xfrm>
            <a:custGeom>
              <a:avLst/>
              <a:gdLst>
                <a:gd name="T0" fmla="*/ 0 w 66"/>
                <a:gd name="T1" fmla="*/ 33 h 66"/>
                <a:gd name="T2" fmla="*/ 0 w 66"/>
                <a:gd name="T3" fmla="*/ 0 h 66"/>
                <a:gd name="T4" fmla="*/ 66 w 66"/>
                <a:gd name="T5" fmla="*/ 33 h 66"/>
                <a:gd name="T6" fmla="*/ 0 w 66"/>
                <a:gd name="T7" fmla="*/ 66 h 66"/>
                <a:gd name="T8" fmla="*/ 0 w 66"/>
                <a:gd name="T9" fmla="*/ 33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6"/>
                <a:gd name="T17" fmla="*/ 66 w 6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6">
                  <a:moveTo>
                    <a:pt x="0" y="33"/>
                  </a:moveTo>
                  <a:lnTo>
                    <a:pt x="0" y="0"/>
                  </a:lnTo>
                  <a:lnTo>
                    <a:pt x="66" y="33"/>
                  </a:lnTo>
                  <a:lnTo>
                    <a:pt x="0" y="6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60" name="Line 180"/>
            <p:cNvSpPr>
              <a:spLocks noChangeShapeType="1"/>
            </p:cNvSpPr>
            <p:nvPr/>
          </p:nvSpPr>
          <p:spPr bwMode="auto">
            <a:xfrm>
              <a:off x="3394" y="2382"/>
              <a:ext cx="24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3641" y="3122"/>
              <a:ext cx="49" cy="65"/>
            </a:xfrm>
            <a:custGeom>
              <a:avLst/>
              <a:gdLst>
                <a:gd name="T0" fmla="*/ 0 w 49"/>
                <a:gd name="T1" fmla="*/ 33 h 65"/>
                <a:gd name="T2" fmla="*/ 0 w 49"/>
                <a:gd name="T3" fmla="*/ 0 h 65"/>
                <a:gd name="T4" fmla="*/ 49 w 49"/>
                <a:gd name="T5" fmla="*/ 33 h 65"/>
                <a:gd name="T6" fmla="*/ 0 w 49"/>
                <a:gd name="T7" fmla="*/ 65 h 65"/>
                <a:gd name="T8" fmla="*/ 0 w 49"/>
                <a:gd name="T9" fmla="*/ 3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65"/>
                <a:gd name="T17" fmla="*/ 49 w 4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65">
                  <a:moveTo>
                    <a:pt x="0" y="33"/>
                  </a:moveTo>
                  <a:lnTo>
                    <a:pt x="0" y="0"/>
                  </a:lnTo>
                  <a:lnTo>
                    <a:pt x="49" y="33"/>
                  </a:lnTo>
                  <a:lnTo>
                    <a:pt x="0" y="6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62" name="Line 182"/>
            <p:cNvSpPr>
              <a:spLocks noChangeShapeType="1"/>
            </p:cNvSpPr>
            <p:nvPr/>
          </p:nvSpPr>
          <p:spPr bwMode="auto">
            <a:xfrm>
              <a:off x="3378" y="3155"/>
              <a:ext cx="24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/>
            <p:cNvSpPr>
              <a:spLocks/>
            </p:cNvSpPr>
            <p:nvPr/>
          </p:nvSpPr>
          <p:spPr bwMode="auto">
            <a:xfrm>
              <a:off x="3625" y="3401"/>
              <a:ext cx="65" cy="66"/>
            </a:xfrm>
            <a:custGeom>
              <a:avLst/>
              <a:gdLst>
                <a:gd name="T0" fmla="*/ 0 w 65"/>
                <a:gd name="T1" fmla="*/ 33 h 66"/>
                <a:gd name="T2" fmla="*/ 0 w 65"/>
                <a:gd name="T3" fmla="*/ 0 h 66"/>
                <a:gd name="T4" fmla="*/ 65 w 65"/>
                <a:gd name="T5" fmla="*/ 33 h 66"/>
                <a:gd name="T6" fmla="*/ 0 w 65"/>
                <a:gd name="T7" fmla="*/ 66 h 66"/>
                <a:gd name="T8" fmla="*/ 0 w 65"/>
                <a:gd name="T9" fmla="*/ 33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6"/>
                <a:gd name="T17" fmla="*/ 65 w 6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6">
                  <a:moveTo>
                    <a:pt x="0" y="33"/>
                  </a:moveTo>
                  <a:lnTo>
                    <a:pt x="0" y="0"/>
                  </a:lnTo>
                  <a:lnTo>
                    <a:pt x="65" y="33"/>
                  </a:lnTo>
                  <a:lnTo>
                    <a:pt x="0" y="6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64" name="Line 184"/>
            <p:cNvSpPr>
              <a:spLocks noChangeShapeType="1"/>
            </p:cNvSpPr>
            <p:nvPr/>
          </p:nvSpPr>
          <p:spPr bwMode="auto">
            <a:xfrm>
              <a:off x="3378" y="3434"/>
              <a:ext cx="24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65" name="Rectangle 264"/>
            <p:cNvSpPr>
              <a:spLocks noChangeArrowheads="1"/>
            </p:cNvSpPr>
            <p:nvPr/>
          </p:nvSpPr>
          <p:spPr bwMode="auto">
            <a:xfrm>
              <a:off x="3407" y="1157"/>
              <a:ext cx="9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X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66" name="Rectangle 265"/>
            <p:cNvSpPr>
              <a:spLocks noChangeArrowheads="1"/>
            </p:cNvSpPr>
            <p:nvPr/>
          </p:nvSpPr>
          <p:spPr bwMode="auto">
            <a:xfrm>
              <a:off x="3398" y="2044"/>
              <a:ext cx="9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Y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67" name="Rectangle 266"/>
            <p:cNvSpPr>
              <a:spLocks noChangeArrowheads="1"/>
            </p:cNvSpPr>
            <p:nvPr/>
          </p:nvSpPr>
          <p:spPr bwMode="auto">
            <a:xfrm>
              <a:off x="3400" y="2834"/>
              <a:ext cx="9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Z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68" name="Rectangle 267"/>
            <p:cNvSpPr>
              <a:spLocks noChangeArrowheads="1"/>
            </p:cNvSpPr>
            <p:nvPr/>
          </p:nvSpPr>
          <p:spPr bwMode="auto">
            <a:xfrm>
              <a:off x="372" y="2103"/>
              <a:ext cx="25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T</a:t>
              </a: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 = 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/>
            <p:cNvSpPr>
              <a:spLocks noChangeArrowheads="1"/>
            </p:cNvSpPr>
            <p:nvPr/>
          </p:nvSpPr>
          <p:spPr bwMode="auto">
            <a:xfrm>
              <a:off x="597" y="2103"/>
              <a:ext cx="10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openTransaction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70" name="Rectangle 269"/>
            <p:cNvSpPr>
              <a:spLocks noChangeArrowheads="1"/>
            </p:cNvSpPr>
            <p:nvPr/>
          </p:nvSpPr>
          <p:spPr bwMode="auto">
            <a:xfrm>
              <a:off x="413" y="2312"/>
              <a:ext cx="20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     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71" name="Rectangle 270"/>
            <p:cNvSpPr>
              <a:spLocks noChangeArrowheads="1"/>
            </p:cNvSpPr>
            <p:nvPr/>
          </p:nvSpPr>
          <p:spPr bwMode="auto">
            <a:xfrm>
              <a:off x="592" y="2264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9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 Helvetica Condensed" charset="0"/>
                  <a:ea typeface="MS PGothic" panose="020B0600070205080204" pitchFamily="34" charset="-128"/>
                  <a:cs typeface="+mn-cs"/>
                </a:rPr>
                <a:t> 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628" y="2312"/>
              <a:ext cx="13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openSubTransaction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792" y="2457"/>
              <a:ext cx="100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a.withdraw(10);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74" name="Rectangle 273"/>
            <p:cNvSpPr>
              <a:spLocks noChangeArrowheads="1"/>
            </p:cNvSpPr>
            <p:nvPr/>
          </p:nvSpPr>
          <p:spPr bwMode="auto">
            <a:xfrm>
              <a:off x="353" y="3615"/>
              <a:ext cx="13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      </a:t>
              </a: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closeTransaction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75" name="Rectangle 274"/>
            <p:cNvSpPr>
              <a:spLocks noChangeArrowheads="1"/>
            </p:cNvSpPr>
            <p:nvPr/>
          </p:nvSpPr>
          <p:spPr bwMode="auto">
            <a:xfrm>
              <a:off x="413" y="2634"/>
              <a:ext cx="20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     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76" name="Rectangle 275"/>
            <p:cNvSpPr>
              <a:spLocks noChangeArrowheads="1"/>
            </p:cNvSpPr>
            <p:nvPr/>
          </p:nvSpPr>
          <p:spPr bwMode="auto">
            <a:xfrm>
              <a:off x="592" y="2586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9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 Helvetica Condensed" charset="0"/>
                  <a:ea typeface="MS PGothic" panose="020B0600070205080204" pitchFamily="34" charset="-128"/>
                  <a:cs typeface="+mn-cs"/>
                </a:rPr>
                <a:t> 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77" name="Rectangle 276"/>
            <p:cNvSpPr>
              <a:spLocks noChangeArrowheads="1"/>
            </p:cNvSpPr>
            <p:nvPr/>
          </p:nvSpPr>
          <p:spPr bwMode="auto">
            <a:xfrm>
              <a:off x="628" y="2634"/>
              <a:ext cx="13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openSubTransaction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78" name="Rectangle 277"/>
            <p:cNvSpPr>
              <a:spLocks noChangeArrowheads="1"/>
            </p:cNvSpPr>
            <p:nvPr/>
          </p:nvSpPr>
          <p:spPr bwMode="auto">
            <a:xfrm>
              <a:off x="792" y="2779"/>
              <a:ext cx="100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b.withdraw(20);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/>
            <p:cNvSpPr>
              <a:spLocks noChangeArrowheads="1"/>
            </p:cNvSpPr>
            <p:nvPr/>
          </p:nvSpPr>
          <p:spPr bwMode="auto">
            <a:xfrm>
              <a:off x="413" y="2972"/>
              <a:ext cx="156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     </a:t>
              </a: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openSubTransaction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80" name="Rectangle 279"/>
            <p:cNvSpPr>
              <a:spLocks noChangeArrowheads="1"/>
            </p:cNvSpPr>
            <p:nvPr/>
          </p:nvSpPr>
          <p:spPr bwMode="auto">
            <a:xfrm>
              <a:off x="792" y="3117"/>
              <a:ext cx="8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c.deposit(10);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81" name="Rectangle 280"/>
            <p:cNvSpPr>
              <a:spLocks noChangeArrowheads="1"/>
            </p:cNvSpPr>
            <p:nvPr/>
          </p:nvSpPr>
          <p:spPr bwMode="auto">
            <a:xfrm>
              <a:off x="413" y="3278"/>
              <a:ext cx="160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      </a:t>
              </a:r>
              <a:r>
                <a:rPr kumimoji="0" lang="en-GB" altLang="zh-CN" sz="17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openSubTransaction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82" name="Rectangle 281"/>
            <p:cNvSpPr>
              <a:spLocks noChangeArrowheads="1"/>
            </p:cNvSpPr>
            <p:nvPr/>
          </p:nvSpPr>
          <p:spPr bwMode="auto">
            <a:xfrm>
              <a:off x="792" y="3422"/>
              <a:ext cx="90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MS PGothic" panose="020B0600070205080204" pitchFamily="34" charset="-128"/>
                  <a:cs typeface="+mn-cs"/>
                </a:rPr>
                <a:t>d.deposit(20);</a:t>
              </a:r>
              <a:endParaRPr kumimoji="0" lang="en-GB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47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020"/>
            <a:ext cx="5715000" cy="1143000"/>
          </a:xfrm>
        </p:spPr>
        <p:txBody>
          <a:bodyPr/>
          <a:lstStyle/>
          <a:p>
            <a:r>
              <a:rPr lang="en-US" altLang="zh-CN" sz="3600" dirty="0"/>
              <a:t>D</a:t>
            </a:r>
            <a:r>
              <a:rPr lang="en-US" altLang="zh-CN" sz="3600" dirty="0" smtClean="0"/>
              <a:t>istributed programming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Distributed transactions across machines</a:t>
            </a:r>
          </a:p>
          <a:p>
            <a:pPr lvl="1"/>
            <a:r>
              <a:rPr lang="en-US" altLang="zh-CN" dirty="0" smtClean="0"/>
              <a:t>Strong assumptions: ACID properties</a:t>
            </a:r>
          </a:p>
          <a:p>
            <a:pPr lvl="1"/>
            <a:r>
              <a:rPr lang="en-US" altLang="zh-CN" dirty="0" smtClean="0"/>
              <a:t>High cost for coordinating on conflicts</a:t>
            </a:r>
            <a:r>
              <a:rPr lang="en-US" altLang="zh-CN" dirty="0"/>
              <a:t> </a:t>
            </a:r>
            <a:r>
              <a:rPr lang="en-US" altLang="zh-CN" dirty="0" smtClean="0"/>
              <a:t>and tolerating faults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75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Wait-free execution</a:t>
            </a:r>
          </a:p>
          <a:p>
            <a:pPr lvl="1"/>
            <a:r>
              <a:rPr lang="en-US" altLang="zh-CN" dirty="0" smtClean="0"/>
              <a:t>Replacing </a:t>
            </a:r>
            <a:r>
              <a:rPr lang="en-US" altLang="zh-CN" dirty="0" smtClean="0"/>
              <a:t>Threads + shared memory with </a:t>
            </a:r>
            <a:r>
              <a:rPr lang="en-US" altLang="zh-CN" b="1" i="1" dirty="0" smtClean="0"/>
              <a:t>Actor </a:t>
            </a:r>
            <a:r>
              <a:rPr lang="en-US" altLang="zh-CN" b="1" i="1" dirty="0" smtClean="0"/>
              <a:t>model </a:t>
            </a:r>
            <a:endParaRPr lang="en-US" altLang="zh-CN" b="1" i="1" dirty="0" smtClean="0"/>
          </a:p>
          <a:p>
            <a:r>
              <a:rPr lang="en-US" altLang="zh-CN" dirty="0" smtClean="0"/>
              <a:t>Coordination-free consistency</a:t>
            </a:r>
          </a:p>
          <a:p>
            <a:pPr lvl="1"/>
            <a:r>
              <a:rPr lang="en-US" altLang="zh-CN" dirty="0" smtClean="0"/>
              <a:t>From </a:t>
            </a:r>
            <a:r>
              <a:rPr lang="en-US" altLang="zh-CN" dirty="0" smtClean="0"/>
              <a:t>strong ACID to weak </a:t>
            </a:r>
            <a:r>
              <a:rPr lang="en-US" altLang="zh-CN" b="1" i="1" dirty="0" smtClean="0"/>
              <a:t>ACI properties</a:t>
            </a:r>
            <a:r>
              <a:rPr lang="en-US" altLang="zh-CN" dirty="0" smtClean="0"/>
              <a:t> with </a:t>
            </a:r>
            <a:r>
              <a:rPr lang="en-US" altLang="zh-CN" b="1" i="1" dirty="0" smtClean="0"/>
              <a:t>replication</a:t>
            </a:r>
            <a:endParaRPr lang="zh-CN" alt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C1B7-545F-4B24-ABA4-8C970EA3509F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2224719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3206</TotalTime>
  <Words>1209</Words>
  <Application>Microsoft Office PowerPoint</Application>
  <PresentationFormat>全屏显示(4:3)</PresentationFormat>
  <Paragraphs>333</Paragraphs>
  <Slides>48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8" baseType="lpstr">
      <vt:lpstr>C Helvetica Condensed</vt:lpstr>
      <vt:lpstr>Helvetica Neue</vt:lpstr>
      <vt:lpstr>Helvetica Neue Light</vt:lpstr>
      <vt:lpstr>MS PGothic</vt:lpstr>
      <vt:lpstr>宋体</vt:lpstr>
      <vt:lpstr>等线</vt:lpstr>
      <vt:lpstr>Arial</vt:lpstr>
      <vt:lpstr>Times</vt:lpstr>
      <vt:lpstr>Wingdings</vt:lpstr>
      <vt:lpstr>默认设计模板</vt:lpstr>
      <vt:lpstr>Anna: A KVS For Any Scale Chenggang Wu, Jose M. Faleiro, Yihan Lin, Joseph M. Hellerstein  UC Berkeley, Yale University, Columbia University</vt:lpstr>
      <vt:lpstr>Different scales</vt:lpstr>
      <vt:lpstr>Concurrent programming</vt:lpstr>
      <vt:lpstr>Threads &amp; Shared Memory</vt:lpstr>
      <vt:lpstr>Threads &amp; Shared Memory</vt:lpstr>
      <vt:lpstr>Threads &amp; Shared Memory</vt:lpstr>
      <vt:lpstr>Distributed programming</vt:lpstr>
      <vt:lpstr>Distributed programming</vt:lpstr>
      <vt:lpstr>Solutions</vt:lpstr>
      <vt:lpstr>Wait-free execution</vt:lpstr>
      <vt:lpstr>Preliminaries 1:  Actor Model</vt:lpstr>
      <vt:lpstr>Workflow: event-driven + asynchronous</vt:lpstr>
      <vt:lpstr>Actors and event-driven programming</vt:lpstr>
      <vt:lpstr>Asynchronous message passing</vt:lpstr>
      <vt:lpstr>Benefits of Actor model</vt:lpstr>
      <vt:lpstr>Coordination-free consistency</vt:lpstr>
      <vt:lpstr>Preliminaries 2:  ACI properties</vt:lpstr>
      <vt:lpstr>Preliminaries 2:  ACI properties</vt:lpstr>
      <vt:lpstr>Conflicts</vt:lpstr>
      <vt:lpstr>Strong Consistency</vt:lpstr>
      <vt:lpstr>Strong Consistency</vt:lpstr>
      <vt:lpstr>Eventual Consistency</vt:lpstr>
      <vt:lpstr>Eventual Consistency</vt:lpstr>
      <vt:lpstr>Strong Eventual Consistency</vt:lpstr>
      <vt:lpstr>CRDTs</vt:lpstr>
      <vt:lpstr>Portfolio of CRDTs</vt:lpstr>
      <vt:lpstr>Observed-Remove Set </vt:lpstr>
      <vt:lpstr>Observed-Remove Set </vt:lpstr>
      <vt:lpstr>Observed-Remove Set </vt:lpstr>
      <vt:lpstr>Observed-Remove Set </vt:lpstr>
      <vt:lpstr>Observed-Remove Set </vt:lpstr>
      <vt:lpstr>Observed-Remove Set </vt:lpstr>
      <vt:lpstr>Observed-Remove Set </vt:lpstr>
      <vt:lpstr>Observed-Remove Set </vt:lpstr>
      <vt:lpstr>Observed-Remove Set </vt:lpstr>
      <vt:lpstr>Observed-Remove Set </vt:lpstr>
      <vt:lpstr>Summary</vt:lpstr>
      <vt:lpstr>Open questions?</vt:lpstr>
      <vt:lpstr>Thanks for listening!</vt:lpstr>
      <vt:lpstr>Outline</vt:lpstr>
      <vt:lpstr>Two-tier Application Model</vt:lpstr>
      <vt:lpstr>Two-tier Application Model</vt:lpstr>
      <vt:lpstr>Leveraging CRDTs </vt:lpstr>
      <vt:lpstr>CRDT Annotation Example</vt:lpstr>
      <vt:lpstr>CRDT Annotation Example</vt:lpstr>
      <vt:lpstr>Experimental Setting</vt:lpstr>
      <vt:lpstr>Performance Evaluation</vt:lpstr>
      <vt:lpstr>Scalability Evaluation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li</dc:creator>
  <cp:lastModifiedBy>Cheng Li</cp:lastModifiedBy>
  <cp:revision>124</cp:revision>
  <cp:lastPrinted>1601-01-01T00:00:00Z</cp:lastPrinted>
  <dcterms:created xsi:type="dcterms:W3CDTF">1601-01-01T00:00:00Z</dcterms:created>
  <dcterms:modified xsi:type="dcterms:W3CDTF">2018-03-23T01:11:12Z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