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772" r:id="rId2"/>
    <p:sldId id="773" r:id="rId3"/>
    <p:sldId id="774" r:id="rId4"/>
    <p:sldId id="775" r:id="rId5"/>
    <p:sldId id="776" r:id="rId6"/>
    <p:sldId id="777" r:id="rId7"/>
    <p:sldId id="778" r:id="rId8"/>
    <p:sldId id="779" r:id="rId9"/>
    <p:sldId id="780" r:id="rId10"/>
    <p:sldId id="781" r:id="rId11"/>
    <p:sldId id="782" r:id="rId12"/>
    <p:sldId id="751" r:id="rId13"/>
    <p:sldId id="783" r:id="rId14"/>
    <p:sldId id="784" r:id="rId15"/>
    <p:sldId id="785" r:id="rId16"/>
    <p:sldId id="786" r:id="rId17"/>
    <p:sldId id="787" r:id="rId18"/>
    <p:sldId id="788" r:id="rId19"/>
    <p:sldId id="789" r:id="rId20"/>
    <p:sldId id="790" r:id="rId21"/>
    <p:sldId id="791" r:id="rId22"/>
    <p:sldId id="792" r:id="rId23"/>
    <p:sldId id="793" r:id="rId24"/>
    <p:sldId id="794" r:id="rId25"/>
    <p:sldId id="795" r:id="rId26"/>
    <p:sldId id="796" r:id="rId27"/>
    <p:sldId id="797" r:id="rId28"/>
    <p:sldId id="798" r:id="rId29"/>
    <p:sldId id="752" r:id="rId30"/>
    <p:sldId id="753" r:id="rId31"/>
    <p:sldId id="754" r:id="rId32"/>
    <p:sldId id="756" r:id="rId33"/>
    <p:sldId id="757" r:id="rId34"/>
    <p:sldId id="758" r:id="rId35"/>
    <p:sldId id="759" r:id="rId36"/>
    <p:sldId id="761" r:id="rId37"/>
    <p:sldId id="763" r:id="rId38"/>
    <p:sldId id="765" r:id="rId39"/>
    <p:sldId id="766" r:id="rId40"/>
    <p:sldId id="767" r:id="rId41"/>
    <p:sldId id="768" r:id="rId42"/>
    <p:sldId id="769" r:id="rId43"/>
    <p:sldId id="770" r:id="rId44"/>
    <p:sldId id="771" r:id="rId45"/>
  </p:sldIdLst>
  <p:sldSz cx="12192000" cy="6858000"/>
  <p:notesSz cx="6858000" cy="9144000"/>
  <p:defaultTex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defaultTextStyle>
  <p:extLst>
    <p:ext uri="{521415D9-36F7-43E2-AB2F-B90AF26B5E84}">
      <p14:sectionLst xmlns:p14="http://schemas.microsoft.com/office/powerpoint/2010/main">
        <p14:section name="默认节" id="{90DC4139-0BDF-48D6-BDE9-553A30A57BC2}">
          <p14:sldIdLst/>
        </p14:section>
        <p14:section name="默认节" id="{E58962EF-9566-0949-A4BE-0EE252F8BFB9}">
          <p14:sldIdLst>
            <p14:sldId id="772"/>
            <p14:sldId id="773"/>
            <p14:sldId id="774"/>
            <p14:sldId id="775"/>
            <p14:sldId id="776"/>
            <p14:sldId id="777"/>
            <p14:sldId id="778"/>
            <p14:sldId id="779"/>
            <p14:sldId id="780"/>
            <p14:sldId id="781"/>
            <p14:sldId id="782"/>
            <p14:sldId id="751"/>
            <p14:sldId id="783"/>
            <p14:sldId id="784"/>
            <p14:sldId id="785"/>
            <p14:sldId id="786"/>
            <p14:sldId id="787"/>
            <p14:sldId id="788"/>
            <p14:sldId id="789"/>
            <p14:sldId id="790"/>
            <p14:sldId id="791"/>
            <p14:sldId id="792"/>
            <p14:sldId id="793"/>
            <p14:sldId id="794"/>
            <p14:sldId id="795"/>
            <p14:sldId id="796"/>
            <p14:sldId id="797"/>
            <p14:sldId id="798"/>
            <p14:sldId id="752"/>
            <p14:sldId id="753"/>
            <p14:sldId id="754"/>
            <p14:sldId id="756"/>
            <p14:sldId id="757"/>
            <p14:sldId id="758"/>
            <p14:sldId id="759"/>
            <p14:sldId id="761"/>
            <p14:sldId id="763"/>
            <p14:sldId id="765"/>
            <p14:sldId id="766"/>
            <p14:sldId id="767"/>
            <p14:sldId id="768"/>
            <p14:sldId id="769"/>
            <p14:sldId id="770"/>
            <p14:sldId id="7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shiyi" initials="w" lastIdx="1" clrIdx="0">
    <p:extLst>
      <p:ext uri="{19B8F6BF-5375-455C-9EA6-DF929625EA0E}">
        <p15:presenceInfo xmlns:p15="http://schemas.microsoft.com/office/powerpoint/2012/main" userId="S::wsy0111@mail.ustc.edu.cn::16161dd1-1ecc-42b8-a06e-80894bfe1a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FE5"/>
    <a:srgbClr val="F8CBAD"/>
    <a:srgbClr val="A9D18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9" autoAdjust="0"/>
    <p:restoredTop sz="82557" autoAdjust="0"/>
  </p:normalViewPr>
  <p:slideViewPr>
    <p:cSldViewPr snapToGrid="0">
      <p:cViewPr varScale="1">
        <p:scale>
          <a:sx n="107" d="100"/>
          <a:sy n="107" d="100"/>
        </p:scale>
        <p:origin x="288" y="168"/>
      </p:cViewPr>
      <p:guideLst/>
    </p:cSldViewPr>
  </p:slideViewPr>
  <p:outlineViewPr>
    <p:cViewPr>
      <p:scale>
        <a:sx n="33" d="100"/>
        <a:sy n="33" d="100"/>
      </p:scale>
      <p:origin x="0" y="-342"/>
    </p:cViewPr>
  </p:outlin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6B6FC-1ADF-40E8-87EA-DE4FCC79564F}" type="datetime1">
              <a:rPr lang="zh-CN" altLang="en-US" smtClean="0"/>
              <a:t>2021/10/21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203514-FDC0-44D6-B946-07E371C3198C}" type="slidenum">
              <a:rPr lang="zh-CN" altLang="en-US" smtClean="0"/>
              <a:t>‹#›</a:t>
            </a:fld>
            <a:endParaRPr lang="zh-CN" altLang="en-US"/>
          </a:p>
        </p:txBody>
      </p:sp>
    </p:spTree>
    <p:extLst>
      <p:ext uri="{BB962C8B-B14F-4D97-AF65-F5344CB8AC3E}">
        <p14:creationId xmlns:p14="http://schemas.microsoft.com/office/powerpoint/2010/main" val="22275337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3E9FB-0222-4EAB-8AC5-1D9A22F1D9D7}" type="datetime1">
              <a:rPr lang="zh-CN" altLang="en-US" smtClean="0"/>
              <a:t>2021/10/21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大家晚上好，今天由我和吴昊给大家带来</a:t>
            </a:r>
            <a:r>
              <a:rPr lang="en-US" altLang="zh-CN" dirty="0"/>
              <a:t>OSDI21</a:t>
            </a:r>
            <a:r>
              <a:rPr lang="zh-CN" altLang="en-US" dirty="0"/>
              <a:t>上的一篇工作</a:t>
            </a:r>
            <a:r>
              <a:rPr lang="en-US" altLang="zh-CN" dirty="0"/>
              <a:t>PET···</a:t>
            </a:r>
            <a:r>
              <a:rPr lang="zh-CN" altLang="en-US" dirty="0"/>
              <a:t>论文分享，这篇文章讲的就是利用部分等价变换和自动校正来优化</a:t>
            </a:r>
            <a:r>
              <a:rPr lang="en-US" altLang="zh-CN" dirty="0"/>
              <a:t>Tensor</a:t>
            </a:r>
            <a:r>
              <a:rPr lang="zh-CN" altLang="en-US" dirty="0"/>
              <a:t> </a:t>
            </a:r>
            <a:r>
              <a:rPr lang="en-US" altLang="zh-CN" dirty="0"/>
              <a:t>programs</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a:t>
            </a:fld>
            <a:endParaRPr kumimoji="1" lang="zh-CN" altLang="en-US"/>
          </a:p>
        </p:txBody>
      </p:sp>
    </p:spTree>
    <p:extLst>
      <p:ext uri="{BB962C8B-B14F-4D97-AF65-F5344CB8AC3E}">
        <p14:creationId xmlns:p14="http://schemas.microsoft.com/office/powerpoint/2010/main" val="162513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这里是整个</a:t>
            </a:r>
            <a:r>
              <a:rPr lang="en-US" altLang="zh-CN" dirty="0"/>
              <a:t>PET</a:t>
            </a:r>
            <a:r>
              <a:rPr lang="zh-CN" altLang="en-US" dirty="0"/>
              <a:t> 的总体概况，可以分成</a:t>
            </a:r>
            <a:r>
              <a:rPr lang="en-US" altLang="zh-CN" dirty="0"/>
              <a:t>3</a:t>
            </a:r>
            <a:r>
              <a:rPr lang="zh-CN" altLang="en-US" dirty="0"/>
              <a:t>部分 </a:t>
            </a:r>
            <a:r>
              <a:rPr lang="en-US" altLang="zh-CN" dirty="0"/>
              <a:t>···</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11</a:t>
            </a:fld>
            <a:endParaRPr kumimoji="1" lang="zh-CN" altLang="en-US"/>
          </a:p>
        </p:txBody>
      </p:sp>
    </p:spTree>
    <p:extLst>
      <p:ext uri="{BB962C8B-B14F-4D97-AF65-F5344CB8AC3E}">
        <p14:creationId xmlns:p14="http://schemas.microsoft.com/office/powerpoint/2010/main" val="71204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12</a:t>
            </a:fld>
            <a:endParaRPr kumimoji="1" lang="zh-CN" altLang="en-US"/>
          </a:p>
        </p:txBody>
      </p:sp>
    </p:spTree>
    <p:extLst>
      <p:ext uri="{BB962C8B-B14F-4D97-AF65-F5344CB8AC3E}">
        <p14:creationId xmlns:p14="http://schemas.microsoft.com/office/powerpoint/2010/main" val="223598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pt-BR" altLang="zh-CN" b="1" i="0" dirty="0">
                <a:solidFill>
                  <a:srgbClr val="121212"/>
                </a:solidFill>
                <a:effectLst/>
                <a:latin typeface="-apple-system"/>
              </a:rPr>
              <a:t>TASO: A Tensor </a:t>
            </a:r>
            <a:r>
              <a:rPr lang="pt-BR" altLang="zh-CN" b="1" i="0" dirty="0" err="1">
                <a:solidFill>
                  <a:srgbClr val="121212"/>
                </a:solidFill>
                <a:effectLst/>
                <a:latin typeface="-apple-system"/>
              </a:rPr>
              <a:t>Algebra</a:t>
            </a:r>
            <a:r>
              <a:rPr lang="pt-BR" altLang="zh-CN" b="1" i="0" dirty="0">
                <a:solidFill>
                  <a:srgbClr val="121212"/>
                </a:solidFill>
                <a:effectLst/>
                <a:latin typeface="-apple-system"/>
              </a:rPr>
              <a:t> </a:t>
            </a:r>
            <a:r>
              <a:rPr lang="pt-BR" altLang="zh-CN" b="1" i="0" dirty="0" err="1">
                <a:solidFill>
                  <a:srgbClr val="121212"/>
                </a:solidFill>
                <a:effectLst/>
                <a:latin typeface="-apple-system"/>
              </a:rPr>
              <a:t>SuperOptimizer</a:t>
            </a:r>
            <a:endParaRPr lang="pt-BR" altLang="zh-CN" b="1" i="0" dirty="0">
              <a:solidFill>
                <a:srgbClr val="12121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rPr>
              <a:t>PET</a:t>
            </a:r>
            <a:r>
              <a:rPr lang="zh-CN" altLang="en-US" dirty="0">
                <a:effectLst/>
              </a:rPr>
              <a:t>的变换生成器来源于作者之一的贾志豪的前一篇工作</a:t>
            </a:r>
            <a:r>
              <a:rPr lang="en" altLang="zh-CN" dirty="0">
                <a:effectLst/>
              </a:rPr>
              <a:t>TASO</a:t>
            </a:r>
            <a:r>
              <a:rPr lang="zh-CN" altLang="en" dirty="0">
                <a:effectLst/>
              </a:rPr>
              <a:t>，</a:t>
            </a:r>
            <a:r>
              <a:rPr lang="zh-CN" altLang="en-US" dirty="0">
                <a:effectLst/>
              </a:rPr>
              <a:t>发表在</a:t>
            </a:r>
            <a:r>
              <a:rPr lang="en" altLang="zh-CN" dirty="0">
                <a:effectLst/>
              </a:rPr>
              <a:t>SOSP19</a:t>
            </a:r>
            <a:r>
              <a:rPr lang="zh-CN" altLang="en" dirty="0">
                <a:effectLst/>
              </a:rPr>
              <a:t>，</a:t>
            </a:r>
            <a:r>
              <a:rPr lang="en" altLang="zh-CN" dirty="0">
                <a:effectLst/>
              </a:rPr>
              <a:t>TASO</a:t>
            </a:r>
            <a:r>
              <a:rPr lang="zh-CN" altLang="en-US" dirty="0">
                <a:effectLst/>
              </a:rPr>
              <a:t>是一个自动生成子图替换的</a:t>
            </a:r>
            <a:r>
              <a:rPr lang="en" altLang="zh-CN" dirty="0">
                <a:effectLst/>
              </a:rPr>
              <a:t>DNN</a:t>
            </a:r>
            <a:r>
              <a:rPr lang="zh-CN" altLang="en-US" dirty="0">
                <a:effectLst/>
              </a:rPr>
              <a:t>优化器，相比与像</a:t>
            </a:r>
            <a:r>
              <a:rPr lang="en" altLang="zh-CN" dirty="0">
                <a:effectLst/>
              </a:rPr>
              <a:t>TensorFlow</a:t>
            </a:r>
            <a:r>
              <a:rPr lang="zh-CN" altLang="en" dirty="0">
                <a:effectLst/>
              </a:rPr>
              <a:t>，</a:t>
            </a:r>
            <a:r>
              <a:rPr lang="en" altLang="zh-CN" dirty="0" err="1">
                <a:effectLst/>
              </a:rPr>
              <a:t>Pytorch</a:t>
            </a:r>
            <a:r>
              <a:rPr lang="zh-CN" altLang="en" dirty="0">
                <a:effectLst/>
              </a:rPr>
              <a:t>，</a:t>
            </a:r>
            <a:r>
              <a:rPr lang="en" altLang="zh-CN" dirty="0" err="1">
                <a:effectLst/>
              </a:rPr>
              <a:t>TensorRT</a:t>
            </a:r>
            <a:r>
              <a:rPr lang="zh-CN" altLang="en-US" dirty="0">
                <a:effectLst/>
              </a:rPr>
              <a:t>和</a:t>
            </a:r>
            <a:r>
              <a:rPr lang="en" altLang="zh-CN" dirty="0">
                <a:effectLst/>
              </a:rPr>
              <a:t>TVM</a:t>
            </a:r>
            <a:r>
              <a:rPr lang="zh-CN" altLang="en" dirty="0">
                <a:effectLst/>
              </a:rPr>
              <a:t>，</a:t>
            </a:r>
            <a:r>
              <a:rPr lang="zh-CN" altLang="en-US" dirty="0">
                <a:effectLst/>
              </a:rPr>
              <a:t>这些都是通过一系列基于规则的手写子图进行替换，而</a:t>
            </a:r>
            <a:r>
              <a:rPr lang="en" altLang="zh-CN" dirty="0">
                <a:effectLst/>
              </a:rPr>
              <a:t>TASO</a:t>
            </a:r>
            <a:r>
              <a:rPr lang="zh-CN" altLang="en-US" dirty="0">
                <a:effectLst/>
              </a:rPr>
              <a:t>可以对图结构和数据布局联合优化。</a:t>
            </a:r>
            <a:r>
              <a:rPr lang="en" altLang="zh-CN" dirty="0">
                <a:effectLst/>
              </a:rPr>
              <a:t>TASO</a:t>
            </a:r>
            <a:r>
              <a:rPr lang="zh-CN" altLang="en-US" dirty="0">
                <a:effectLst/>
              </a:rPr>
              <a:t>将输入的有向无环图切分成小的子图后，对子图生成替换，通过验证器筛选出合法的替换，最后建立一个</a:t>
            </a:r>
            <a:r>
              <a:rPr lang="en" altLang="zh-CN" dirty="0">
                <a:effectLst/>
              </a:rPr>
              <a:t>cost model</a:t>
            </a:r>
            <a:r>
              <a:rPr lang="zh-CN" altLang="en-US" dirty="0">
                <a:effectLst/>
              </a:rPr>
              <a:t>用回溯法来搜索出一个最优的子图替换。</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PET</a:t>
            </a:r>
            <a:r>
              <a:rPr lang="zh-CN" altLang="en-US" dirty="0">
                <a:effectLst/>
              </a:rPr>
              <a:t>变体生成的过程为：将待优化的子图输入进生成器，生成器将支持的算子用深度优先搜索遍历出所有的可能的替换，在这里由于不再要求完全等价的变换，只要输入和输出的</a:t>
            </a:r>
            <a:r>
              <a:rPr lang="en" altLang="zh-CN" dirty="0">
                <a:effectLst/>
              </a:rPr>
              <a:t>shape</a:t>
            </a:r>
            <a:r>
              <a:rPr lang="zh-CN" altLang="en-US" dirty="0">
                <a:effectLst/>
              </a:rPr>
              <a:t>相同，都会被认为是潜在的可能变体。</a:t>
            </a:r>
          </a:p>
          <a:p>
            <a:pPr algn="l"/>
            <a:endParaRPr lang="pt-BR" altLang="zh-CN" b="1" i="0" dirty="0">
              <a:solidFill>
                <a:srgbClr val="121212"/>
              </a:solidFill>
              <a:effectLst/>
              <a:latin typeface="-apple-system"/>
            </a:endParaRPr>
          </a:p>
          <a:p>
            <a:br>
              <a:rPr lang="pt-BR" altLang="zh-CN" b="0" i="0" dirty="0">
                <a:solidFill>
                  <a:srgbClr val="121212"/>
                </a:solidFill>
                <a:effectLst/>
                <a:latin typeface="-apple-system"/>
              </a:rPr>
            </a:b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13</a:t>
            </a:fld>
            <a:endParaRPr kumimoji="1" lang="zh-CN" altLang="en-US"/>
          </a:p>
        </p:txBody>
      </p:sp>
    </p:spTree>
    <p:extLst>
      <p:ext uri="{BB962C8B-B14F-4D97-AF65-F5344CB8AC3E}">
        <p14:creationId xmlns:p14="http://schemas.microsoft.com/office/powerpoint/2010/main" val="112367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这里的替换其实可以总结为</a:t>
            </a:r>
            <a:r>
              <a:rPr lang="en-US" altLang="zh-CN" dirty="0">
                <a:effectLst/>
              </a:rPr>
              <a:t>3</a:t>
            </a:r>
            <a:r>
              <a:rPr lang="zh-CN" altLang="en-US" dirty="0">
                <a:effectLst/>
              </a:rPr>
              <a:t>种：</a:t>
            </a:r>
            <a:endParaRPr lang="en-US" altLang="zh-CN" dirty="0">
              <a:effectLst/>
            </a:endParaRPr>
          </a:p>
          <a:p>
            <a:r>
              <a:rPr lang="en-US" altLang="zh-CN" dirty="0">
                <a:effectLst/>
              </a:rPr>
              <a:t>1</a:t>
            </a:r>
            <a:r>
              <a:rPr lang="zh-CN" altLang="en-US" dirty="0">
                <a:effectLst/>
              </a:rPr>
              <a:t>、</a:t>
            </a:r>
            <a:r>
              <a:rPr lang="en" altLang="zh-CN" dirty="0" err="1">
                <a:effectLst/>
              </a:rPr>
              <a:t>reshape&amp;transpose</a:t>
            </a:r>
            <a:r>
              <a:rPr lang="zh-CN" altLang="en" dirty="0">
                <a:effectLst/>
              </a:rPr>
              <a:t>；</a:t>
            </a:r>
            <a:r>
              <a:rPr lang="zh-CN" altLang="en-US" dirty="0">
                <a:effectLst/>
              </a:rPr>
              <a:t>拼接 合并</a:t>
            </a:r>
            <a:endParaRPr lang="en-US" altLang="zh-CN" dirty="0">
              <a:effectLst/>
            </a:endParaRPr>
          </a:p>
          <a:p>
            <a:r>
              <a:rPr lang="en" altLang="zh-CN" dirty="0">
                <a:effectLst/>
              </a:rPr>
              <a:t>2</a:t>
            </a:r>
            <a:r>
              <a:rPr lang="zh-CN" altLang="en" dirty="0">
                <a:effectLst/>
              </a:rPr>
              <a:t>、</a:t>
            </a:r>
            <a:r>
              <a:rPr lang="en" altLang="zh-CN" dirty="0">
                <a:effectLst/>
              </a:rPr>
              <a:t>single op</a:t>
            </a:r>
            <a:r>
              <a:rPr lang="zh-CN" altLang="en" dirty="0">
                <a:effectLst/>
              </a:rPr>
              <a:t>；</a:t>
            </a:r>
            <a:r>
              <a:rPr lang="zh-CN" altLang="en-US" dirty="0">
                <a:effectLst/>
              </a:rPr>
              <a:t>空洞卷积 变为 普通卷积</a:t>
            </a:r>
            <a:endParaRPr lang="en-US" altLang="zh-CN" dirty="0">
              <a:effectLst/>
            </a:endParaRPr>
          </a:p>
          <a:p>
            <a:r>
              <a:rPr lang="en" altLang="zh-CN" dirty="0">
                <a:effectLst/>
              </a:rPr>
              <a:t>3</a:t>
            </a:r>
            <a:r>
              <a:rPr lang="zh-CN" altLang="en" dirty="0">
                <a:effectLst/>
              </a:rPr>
              <a:t>、</a:t>
            </a:r>
            <a:r>
              <a:rPr lang="en" altLang="zh-CN" dirty="0">
                <a:effectLst/>
              </a:rPr>
              <a:t>multi op</a:t>
            </a:r>
            <a:r>
              <a:rPr lang="zh-CN" altLang="en" dirty="0">
                <a:effectLst/>
              </a:rPr>
              <a:t>。</a:t>
            </a:r>
            <a:r>
              <a:rPr lang="zh-CN" altLang="en-US" dirty="0">
                <a:effectLst/>
              </a:rPr>
              <a:t>由多个算子组成的子图，变成另一个字图，是多对多的变换</a:t>
            </a:r>
            <a:endParaRPr lang="en-US" altLang="zh-CN" dirty="0">
              <a:effectLst/>
            </a:endParaRPr>
          </a:p>
          <a:p>
            <a:endParaRPr lang="zh-CN" altLang="en" dirty="0">
              <a:effectLst/>
            </a:endParaRPr>
          </a:p>
          <a:p>
            <a:br>
              <a:rPr lang="pt-BR" altLang="zh-CN" b="0" i="0" dirty="0">
                <a:solidFill>
                  <a:srgbClr val="121212"/>
                </a:solidFill>
                <a:effectLst/>
                <a:latin typeface="-apple-system"/>
              </a:rPr>
            </a:b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14</a:t>
            </a:fld>
            <a:endParaRPr kumimoji="1" lang="zh-CN" altLang="en-US"/>
          </a:p>
        </p:txBody>
      </p:sp>
    </p:spTree>
    <p:extLst>
      <p:ext uri="{BB962C8B-B14F-4D97-AF65-F5344CB8AC3E}">
        <p14:creationId xmlns:p14="http://schemas.microsoft.com/office/powerpoint/2010/main" val="167985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Mutant</a:t>
            </a:r>
            <a:r>
              <a:rPr kumimoji="1" lang="zh-CN" altLang="en-US" dirty="0"/>
              <a:t> </a:t>
            </a:r>
            <a:r>
              <a:rPr kumimoji="1" lang="en-US" altLang="zh-CN" dirty="0"/>
              <a:t>Corrector</a:t>
            </a:r>
            <a:r>
              <a:rPr kumimoji="1" lang="zh-CN" altLang="en-US" dirty="0"/>
              <a:t>的第一步，就是要检测变换中哪些部分是正确的，哪些部分是错误的，为后续校正错误的结果做准备。一个</a:t>
            </a:r>
            <a:r>
              <a:rPr kumimoji="1" lang="en-US" altLang="zh-CN" dirty="0"/>
              <a:t>naïve</a:t>
            </a:r>
            <a:r>
              <a:rPr kumimoji="1" lang="zh-CN" altLang="en-US" dirty="0"/>
              <a:t>的方法，对于输出的</a:t>
            </a:r>
            <a:r>
              <a:rPr kumimoji="1" lang="en-US" altLang="zh-CN" dirty="0"/>
              <a:t>m</a:t>
            </a:r>
            <a:r>
              <a:rPr kumimoji="1" lang="zh-CN" altLang="en-US" dirty="0"/>
              <a:t>个位置每个位置都做一次检查，对于可能的</a:t>
            </a:r>
            <a:r>
              <a:rPr kumimoji="1" lang="en-US" altLang="zh-CN" dirty="0"/>
              <a:t>n</a:t>
            </a:r>
            <a:r>
              <a:rPr kumimoji="1" lang="zh-CN" altLang="en-US" dirty="0"/>
              <a:t>个输入也做每个输入都做一次检查，那么总共需要检查</a:t>
            </a:r>
            <a:r>
              <a:rPr kumimoji="1" lang="en-US" altLang="zh-CN" dirty="0"/>
              <a:t>m</a:t>
            </a:r>
            <a:r>
              <a:rPr kumimoji="1" lang="zh-CN" altLang="en-US" dirty="0"/>
              <a:t>*</a:t>
            </a:r>
            <a:r>
              <a:rPr kumimoji="1" lang="en-US" altLang="zh-CN" dirty="0"/>
              <a:t>n</a:t>
            </a:r>
            <a:r>
              <a:rPr kumimoji="1" lang="zh-CN" altLang="en-US" dirty="0"/>
              <a:t>次，时间复杂度为</a:t>
            </a:r>
            <a:r>
              <a:rPr kumimoji="1" lang="en-US" altLang="zh-CN" dirty="0"/>
              <a:t>O</a:t>
            </a:r>
            <a:r>
              <a:rPr kumimoji="1" lang="zh-CN" altLang="en-US" dirty="0"/>
              <a:t>（</a:t>
            </a:r>
            <a:r>
              <a:rPr kumimoji="1" lang="en-US" altLang="zh-CN" dirty="0"/>
              <a:t>m</a:t>
            </a:r>
            <a:r>
              <a:rPr kumimoji="1" lang="zh-CN" altLang="en-US" dirty="0"/>
              <a:t>*</a:t>
            </a:r>
            <a:r>
              <a:rPr kumimoji="1" lang="en-US" altLang="zh-CN" dirty="0"/>
              <a:t>n</a:t>
            </a:r>
            <a:r>
              <a:rPr kumimoji="1" lang="zh-CN" altLang="en-US" dirty="0"/>
              <a:t>）。特别要注意的是，在</a:t>
            </a:r>
            <a:r>
              <a:rPr kumimoji="1" lang="en-US" altLang="zh-CN" dirty="0"/>
              <a:t>DNN</a:t>
            </a:r>
            <a:r>
              <a:rPr kumimoji="1" lang="zh-CN" altLang="en-US" dirty="0"/>
              <a:t>训练中，这些中间变量的个数可能都是非常大一个数字，这种方法在实际中的开销是不可接受的。</a:t>
            </a:r>
            <a:endParaRPr kumimoji="1" lang="en-US" altLang="zh-CN" dirty="0"/>
          </a:p>
          <a:p>
            <a:r>
              <a:rPr kumimoji="1" lang="zh-CN" altLang="en-US" dirty="0"/>
              <a:t>那么就需要一个方法，能够快速，准确的找出哪些位置的结果是正确的，哪些是错误的。</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15</a:t>
            </a:fld>
            <a:endParaRPr kumimoji="1" lang="zh-CN" altLang="en-US"/>
          </a:p>
        </p:txBody>
      </p:sp>
    </p:spTree>
    <p:extLst>
      <p:ext uri="{BB962C8B-B14F-4D97-AF65-F5344CB8AC3E}">
        <p14:creationId xmlns:p14="http://schemas.microsoft.com/office/powerpoint/2010/main" val="400404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为了简化检测的过程，这里引入</a:t>
            </a:r>
            <a:r>
              <a:rPr kumimoji="1" lang="en-US" altLang="zh-CN" dirty="0"/>
              <a:t>MLTP</a:t>
            </a:r>
            <a:r>
              <a:rPr kumimoji="1" lang="zh-CN" altLang="en-US"/>
              <a:t> （多</a:t>
            </a:r>
            <a:r>
              <a:rPr kumimoji="1" lang="zh-CN" altLang="en-US" dirty="0"/>
              <a:t>线性张</a:t>
            </a:r>
            <a:r>
              <a:rPr kumimoji="1" lang="zh-CN" altLang="en-US"/>
              <a:t>量程序），</a:t>
            </a:r>
            <a:r>
              <a:rPr kumimoji="1" lang="zh-CN" altLang="en-US" dirty="0"/>
              <a:t>如果一个程序</a:t>
            </a:r>
            <a:r>
              <a:rPr kumimoji="1" lang="en-US" altLang="zh-CN" dirty="0"/>
              <a:t>F</a:t>
            </a:r>
            <a:r>
              <a:rPr kumimoji="1" lang="zh-CN" altLang="en-US" dirty="0"/>
              <a:t>，满足上面两条性质</a:t>
            </a:r>
            <a:r>
              <a:rPr kumimoji="1" lang="en-US" altLang="zh-CN" dirty="0"/>
              <a:t>…</a:t>
            </a:r>
            <a:r>
              <a:rPr kumimoji="1" lang="zh-CN" altLang="en-US" dirty="0"/>
              <a:t>，那么便称为</a:t>
            </a:r>
            <a:r>
              <a:rPr kumimoji="1" lang="en-US" altLang="zh-CN" dirty="0"/>
              <a:t>MLTP</a:t>
            </a:r>
          </a:p>
          <a:p>
            <a:r>
              <a:rPr kumimoji="1" lang="zh-CN" altLang="en-US" dirty="0"/>
              <a:t> </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16</a:t>
            </a:fld>
            <a:endParaRPr kumimoji="1" lang="zh-CN" altLang="en-US"/>
          </a:p>
        </p:txBody>
      </p:sp>
    </p:spTree>
    <p:extLst>
      <p:ext uri="{BB962C8B-B14F-4D97-AF65-F5344CB8AC3E}">
        <p14:creationId xmlns:p14="http://schemas.microsoft.com/office/powerpoint/2010/main" val="376894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在现在的</a:t>
            </a:r>
            <a:r>
              <a:rPr kumimoji="1" lang="en-US" altLang="zh-CN" dirty="0"/>
              <a:t>DNN</a:t>
            </a:r>
            <a:r>
              <a:rPr kumimoji="1" lang="zh-CN" altLang="en-US" dirty="0"/>
              <a:t>训练的计算过程中，除了少量非线性的激活函数，比如</a:t>
            </a:r>
            <a:r>
              <a:rPr kumimoji="1" lang="en-US" altLang="zh-CN" dirty="0" err="1"/>
              <a:t>rulu</a:t>
            </a:r>
            <a:r>
              <a:rPr kumimoji="1" lang="zh-CN" altLang="en-US" dirty="0"/>
              <a:t>，绝大多数都是这种</a:t>
            </a:r>
            <a:r>
              <a:rPr kumimoji="1" lang="en-US" altLang="zh-CN" dirty="0"/>
              <a:t>MLTP</a:t>
            </a:r>
            <a:r>
              <a:rPr kumimoji="1" lang="zh-CN" altLang="en-US" dirty="0"/>
              <a:t>。</a:t>
            </a:r>
            <a:endParaRPr kumimoji="1" lang="en-US" altLang="zh-CN" dirty="0"/>
          </a:p>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17</a:t>
            </a:fld>
            <a:endParaRPr kumimoji="1" lang="zh-CN" altLang="en-US"/>
          </a:p>
        </p:txBody>
      </p:sp>
    </p:spTree>
    <p:extLst>
      <p:ext uri="{BB962C8B-B14F-4D97-AF65-F5344CB8AC3E}">
        <p14:creationId xmlns:p14="http://schemas.microsoft.com/office/powerpoint/2010/main" val="10780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卷积就是一个典型的</a:t>
            </a:r>
            <a:r>
              <a:rPr lang="en-US" altLang="zh-CN" dirty="0"/>
              <a:t>MLTP</a:t>
            </a:r>
            <a:r>
              <a:rPr lang="zh-CN" altLang="en-US" dirty="0"/>
              <a:t>。</a:t>
            </a:r>
            <a:endParaRPr lang="en-US" altLang="zh-CN" dirty="0"/>
          </a:p>
          <a:p>
            <a:r>
              <a:rPr lang="zh-CN" altLang="en-US" dirty="0"/>
              <a:t>我们以一个</a:t>
            </a:r>
            <a:r>
              <a:rPr lang="en-US" altLang="zh-CN" dirty="0"/>
              <a:t>Conv</a:t>
            </a:r>
            <a:r>
              <a:rPr lang="zh-CN" altLang="en-US" dirty="0"/>
              <a:t>算子为例子说明如何利用</a:t>
            </a:r>
            <a:r>
              <a:rPr lang="en-US" altLang="zh-CN" dirty="0"/>
              <a:t>MLTP</a:t>
            </a:r>
            <a:r>
              <a:rPr lang="zh-CN" altLang="en-US" dirty="0"/>
              <a:t>来简化检测</a:t>
            </a:r>
            <a:r>
              <a:rPr lang="en-US" altLang="zh-CN" dirty="0"/>
              <a:t>Tensor</a:t>
            </a:r>
            <a:r>
              <a:rPr lang="zh-CN" altLang="en-US" dirty="0"/>
              <a:t>的正确性，首先这是一个普通的</a:t>
            </a:r>
            <a:r>
              <a:rPr lang="en-US" altLang="zh-CN" dirty="0"/>
              <a:t>conv</a:t>
            </a:r>
            <a:r>
              <a:rPr lang="zh-CN" altLang="en-US" dirty="0"/>
              <a:t>算子，输入和输出为</a:t>
            </a:r>
            <a:r>
              <a:rPr lang="en-US" altLang="zh-CN" dirty="0"/>
              <a:t>5x5</a:t>
            </a:r>
            <a:r>
              <a:rPr lang="zh-CN" altLang="en-US" dirty="0"/>
              <a:t>，卷积核为</a:t>
            </a:r>
            <a:r>
              <a:rPr lang="en-US" altLang="zh-CN" dirty="0"/>
              <a:t>3x3</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18</a:t>
            </a:fld>
            <a:endParaRPr kumimoji="1" lang="zh-CN" altLang="en-US"/>
          </a:p>
        </p:txBody>
      </p:sp>
    </p:spTree>
    <p:extLst>
      <p:ext uri="{BB962C8B-B14F-4D97-AF65-F5344CB8AC3E}">
        <p14:creationId xmlns:p14="http://schemas.microsoft.com/office/powerpoint/2010/main" val="67646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卷积计算的过程可以理解为输入</a:t>
            </a:r>
            <a:r>
              <a:rPr lang="en-US" altLang="zh-CN" dirty="0"/>
              <a:t>x</a:t>
            </a:r>
            <a:r>
              <a:rPr lang="zh-CN" altLang="en-US" dirty="0"/>
              <a:t>不动的情况下，卷积核</a:t>
            </a:r>
            <a:r>
              <a:rPr lang="en-US" altLang="zh-CN" dirty="0"/>
              <a:t>W</a:t>
            </a:r>
            <a:r>
              <a:rPr lang="zh-CN" altLang="en-US" dirty="0"/>
              <a:t>在</a:t>
            </a:r>
            <a:r>
              <a:rPr lang="en-US" altLang="zh-CN" dirty="0"/>
              <a:t>x</a:t>
            </a:r>
            <a:r>
              <a:rPr lang="zh-CN" altLang="en-US" dirty="0"/>
              <a:t>上的每个位置上扫描提取合并的过程。</a:t>
            </a:r>
            <a:endParaRPr lang="en-US" altLang="zh-CN" dirty="0"/>
          </a:p>
          <a:p>
            <a:r>
              <a:rPr lang="zh-CN" altLang="en-US" dirty="0"/>
              <a:t>输出</a:t>
            </a:r>
            <a:r>
              <a:rPr lang="en-US" altLang="zh-CN" dirty="0"/>
              <a:t>0</a:t>
            </a:r>
            <a:r>
              <a:rPr lang="zh-CN" altLang="en-US" dirty="0"/>
              <a:t>的位置是卷积核的</a:t>
            </a:r>
            <a:r>
              <a:rPr lang="en-US" altLang="zh-CN" dirty="0"/>
              <a:t>4578</a:t>
            </a:r>
            <a:r>
              <a:rPr lang="zh-CN" altLang="en-US" dirty="0"/>
              <a:t>位置与输入相应位置相乘再相加的到的。</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19</a:t>
            </a:fld>
            <a:endParaRPr kumimoji="1" lang="zh-CN" altLang="en-US"/>
          </a:p>
        </p:txBody>
      </p:sp>
    </p:spTree>
    <p:extLst>
      <p:ext uri="{BB962C8B-B14F-4D97-AF65-F5344CB8AC3E}">
        <p14:creationId xmlns:p14="http://schemas.microsoft.com/office/powerpoint/2010/main" val="350541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接下来卷积核</a:t>
            </a:r>
            <a:r>
              <a:rPr lang="en-US" altLang="zh-CN" dirty="0"/>
              <a:t>W</a:t>
            </a:r>
            <a:r>
              <a:rPr lang="zh-CN" altLang="en-US" dirty="0"/>
              <a:t>的</a:t>
            </a:r>
            <a:r>
              <a:rPr lang="en-US" altLang="zh-CN" dirty="0"/>
              <a:t>345678</a:t>
            </a:r>
            <a:r>
              <a:rPr lang="zh-CN" altLang="en-US" dirty="0"/>
              <a:t>位置，提取</a:t>
            </a:r>
            <a:r>
              <a:rPr lang="en-US" altLang="zh-CN" dirty="0"/>
              <a:t>X</a:t>
            </a:r>
            <a:r>
              <a:rPr lang="zh-CN" altLang="en-US" dirty="0"/>
              <a:t>上相应的值得到输出的</a:t>
            </a:r>
            <a:r>
              <a:rPr lang="en-US" altLang="zh-CN" dirty="0"/>
              <a:t>123</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20</a:t>
            </a:fld>
            <a:endParaRPr kumimoji="1" lang="zh-CN" altLang="en-US"/>
          </a:p>
        </p:txBody>
      </p:sp>
    </p:spTree>
    <p:extLst>
      <p:ext uri="{BB962C8B-B14F-4D97-AF65-F5344CB8AC3E}">
        <p14:creationId xmlns:p14="http://schemas.microsoft.com/office/powerpoint/2010/main" val="1761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首先是本次分享的</a:t>
            </a:r>
            <a:r>
              <a:rPr kumimoji="1" lang="en-US" altLang="zh-CN" dirty="0"/>
              <a:t>outline</a:t>
            </a:r>
            <a:r>
              <a:rPr kumimoji="1" lang="zh-CN" altLang="en-US" dirty="0"/>
              <a:t>，总共分为</a:t>
            </a:r>
            <a:r>
              <a:rPr kumimoji="1" lang="en-US" altLang="zh-CN" dirty="0"/>
              <a:t>7</a:t>
            </a:r>
            <a:r>
              <a:rPr kumimoji="1" lang="zh-CN" altLang="en-US" dirty="0"/>
              <a:t>个部分</a:t>
            </a:r>
            <a:r>
              <a:rPr kumimoji="1" lang="en-US" altLang="zh-CN" dirty="0"/>
              <a:t>···</a:t>
            </a:r>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a:t>
            </a:fld>
            <a:endParaRPr kumimoji="1" lang="zh-CN" altLang="en-US"/>
          </a:p>
        </p:txBody>
      </p:sp>
    </p:spTree>
    <p:extLst>
      <p:ext uri="{BB962C8B-B14F-4D97-AF65-F5344CB8AC3E}">
        <p14:creationId xmlns:p14="http://schemas.microsoft.com/office/powerpoint/2010/main" val="94375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接下来卷积核</a:t>
            </a:r>
            <a:r>
              <a:rPr lang="en-US" altLang="zh-CN" dirty="0"/>
              <a:t>W</a:t>
            </a:r>
            <a:r>
              <a:rPr lang="zh-CN" altLang="en-US" dirty="0"/>
              <a:t>的</a:t>
            </a:r>
            <a:r>
              <a:rPr lang="en-US" altLang="zh-CN" dirty="0"/>
              <a:t>345678</a:t>
            </a:r>
            <a:r>
              <a:rPr lang="zh-CN" altLang="en-US" dirty="0"/>
              <a:t>位置，提取</a:t>
            </a:r>
            <a:r>
              <a:rPr lang="en-US" altLang="zh-CN" dirty="0"/>
              <a:t>X</a:t>
            </a:r>
            <a:r>
              <a:rPr lang="zh-CN" altLang="en-US" dirty="0"/>
              <a:t>上相应的值得到输出的</a:t>
            </a:r>
            <a:r>
              <a:rPr lang="en-US" altLang="zh-CN" dirty="0"/>
              <a:t>123</a:t>
            </a:r>
            <a:endParaRPr lang="zh-CN" altLang="en-US"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21</a:t>
            </a:fld>
            <a:endParaRPr kumimoji="1" lang="zh-CN" altLang="en-US"/>
          </a:p>
        </p:txBody>
      </p:sp>
    </p:spTree>
    <p:extLst>
      <p:ext uri="{BB962C8B-B14F-4D97-AF65-F5344CB8AC3E}">
        <p14:creationId xmlns:p14="http://schemas.microsoft.com/office/powerpoint/2010/main" val="248200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接下来卷积核</a:t>
            </a:r>
            <a:r>
              <a:rPr lang="en-US" altLang="zh-CN" dirty="0"/>
              <a:t>W</a:t>
            </a:r>
            <a:r>
              <a:rPr lang="zh-CN" altLang="en-US" dirty="0"/>
              <a:t>的</a:t>
            </a:r>
            <a:r>
              <a:rPr lang="en-US" altLang="zh-CN" dirty="0"/>
              <a:t>345678</a:t>
            </a:r>
            <a:r>
              <a:rPr lang="zh-CN" altLang="en-US" dirty="0"/>
              <a:t>位置，提取</a:t>
            </a:r>
            <a:r>
              <a:rPr lang="en-US" altLang="zh-CN" dirty="0"/>
              <a:t>X</a:t>
            </a:r>
            <a:r>
              <a:rPr lang="zh-CN" altLang="en-US" dirty="0"/>
              <a:t>上相应的值得到输出的</a:t>
            </a:r>
            <a:r>
              <a:rPr lang="en-US" altLang="zh-CN" dirty="0"/>
              <a:t>123</a:t>
            </a:r>
            <a:endParaRPr lang="zh-CN" altLang="en-US" dirty="0"/>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22</a:t>
            </a:fld>
            <a:endParaRPr kumimoji="1" lang="zh-CN" altLang="en-US"/>
          </a:p>
        </p:txBody>
      </p:sp>
    </p:spTree>
    <p:extLst>
      <p:ext uri="{BB962C8B-B14F-4D97-AF65-F5344CB8AC3E}">
        <p14:creationId xmlns:p14="http://schemas.microsoft.com/office/powerpoint/2010/main" val="631506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卷积核</a:t>
            </a:r>
            <a:r>
              <a:rPr lang="en-US" altLang="zh-CN" dirty="0"/>
              <a:t>W</a:t>
            </a:r>
            <a:r>
              <a:rPr lang="zh-CN" altLang="en-US" dirty="0"/>
              <a:t>的</a:t>
            </a:r>
            <a:r>
              <a:rPr lang="en-US" altLang="zh-CN" dirty="0"/>
              <a:t>3467</a:t>
            </a:r>
            <a:r>
              <a:rPr lang="zh-CN" altLang="en-US" dirty="0"/>
              <a:t>位置，提取</a:t>
            </a:r>
            <a:r>
              <a:rPr lang="en-US" altLang="zh-CN" dirty="0"/>
              <a:t>X</a:t>
            </a:r>
            <a:r>
              <a:rPr lang="zh-CN" altLang="en-US" dirty="0"/>
              <a:t>上相应的值得到输出的</a:t>
            </a:r>
            <a:r>
              <a:rPr lang="en-US" altLang="zh-CN" dirty="0"/>
              <a:t>4</a:t>
            </a:r>
            <a:r>
              <a:rPr lang="zh-CN" altLang="en-US" dirty="0"/>
              <a:t>，接下来的步骤也以此类推</a:t>
            </a:r>
          </a:p>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23</a:t>
            </a:fld>
            <a:endParaRPr kumimoji="1" lang="zh-CN" altLang="en-US"/>
          </a:p>
        </p:txBody>
      </p:sp>
    </p:spTree>
    <p:extLst>
      <p:ext uri="{BB962C8B-B14F-4D97-AF65-F5344CB8AC3E}">
        <p14:creationId xmlns:p14="http://schemas.microsoft.com/office/powerpoint/2010/main" val="189099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最后可以发现，根据用到的卷积核的部分，可以把</a:t>
            </a:r>
            <a:r>
              <a:rPr lang="en-US" altLang="zh-CN" dirty="0"/>
              <a:t>5x5</a:t>
            </a:r>
            <a:r>
              <a:rPr lang="zh-CN" altLang="en-US" dirty="0"/>
              <a:t>的输出划分为</a:t>
            </a:r>
            <a:r>
              <a:rPr lang="en-US" altLang="zh-CN" dirty="0"/>
              <a:t>9</a:t>
            </a:r>
            <a:r>
              <a:rPr lang="zh-CN" altLang="en-US" dirty="0"/>
              <a:t>个区域。根据前面的线性条件，两个</a:t>
            </a:r>
            <a:r>
              <a:rPr lang="en-US" altLang="zh-CN" dirty="0"/>
              <a:t>MLTP</a:t>
            </a:r>
            <a:r>
              <a:rPr lang="zh-CN" altLang="en-US" dirty="0"/>
              <a:t> </a:t>
            </a:r>
            <a:r>
              <a:rPr lang="en-US" altLang="zh-CN" dirty="0"/>
              <a:t>f</a:t>
            </a:r>
            <a:r>
              <a:rPr lang="zh-CN" altLang="en-US" dirty="0"/>
              <a:t>和</a:t>
            </a:r>
            <a:r>
              <a:rPr lang="en-US" altLang="zh-CN" dirty="0"/>
              <a:t>g</a:t>
            </a:r>
            <a:r>
              <a:rPr lang="zh-CN" altLang="en-US" dirty="0"/>
              <a:t>的每个区域只要其中一个位置的值相等，那么这个区域的所有值都是相等的。这样对于每个输出只需要检测区域个数的位置即可判断出正确部分和错误部分，时间复杂度由</a:t>
            </a:r>
            <a:r>
              <a:rPr lang="en-US" altLang="zh-CN" dirty="0"/>
              <a:t>O</a:t>
            </a:r>
            <a:r>
              <a:rPr lang="zh-CN" altLang="en-US" dirty="0"/>
              <a:t>（</a:t>
            </a:r>
            <a:r>
              <a:rPr lang="en-US" altLang="zh-CN" dirty="0"/>
              <a:t>m*n</a:t>
            </a:r>
            <a:r>
              <a:rPr lang="zh-CN" altLang="en-US" dirty="0"/>
              <a:t>）降低到</a:t>
            </a:r>
            <a:r>
              <a:rPr lang="en-US" altLang="zh-CN" dirty="0"/>
              <a:t>O(n)</a:t>
            </a: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24</a:t>
            </a:fld>
            <a:endParaRPr kumimoji="1" lang="zh-CN" altLang="en-US"/>
          </a:p>
        </p:txBody>
      </p:sp>
    </p:spTree>
    <p:extLst>
      <p:ext uri="{BB962C8B-B14F-4D97-AF65-F5344CB8AC3E}">
        <p14:creationId xmlns:p14="http://schemas.microsoft.com/office/powerpoint/2010/main" val="31473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对于所有</a:t>
            </a:r>
            <a:r>
              <a:rPr lang="en-US" altLang="zh-CN" dirty="0"/>
              <a:t>n</a:t>
            </a:r>
            <a:r>
              <a:rPr lang="zh-CN" altLang="en-US" dirty="0"/>
              <a:t>种可能的输入，也没有必要对每一个都进行验证。这里引入一个定理</a:t>
            </a:r>
            <a:r>
              <a:rPr lang="en-US" altLang="zh-CN" dirty="0"/>
              <a:t>2</a:t>
            </a:r>
            <a:r>
              <a:rPr lang="zh-CN" altLang="en-US" dirty="0"/>
              <a:t>，这个是</a:t>
            </a:r>
            <a:r>
              <a:rPr lang="en-US" altLang="zh-CN" sz="1800" b="0" i="0" dirty="0">
                <a:solidFill>
                  <a:srgbClr val="000000"/>
                </a:solidFill>
                <a:effectLst/>
                <a:latin typeface="NimbusRomNo9L-Regu"/>
              </a:rPr>
              <a:t>Schwartz–Zippel</a:t>
            </a:r>
            <a:r>
              <a:rPr lang="zh-CN" altLang="en-US" sz="1800" b="0" i="0" dirty="0">
                <a:solidFill>
                  <a:srgbClr val="000000"/>
                </a:solidFill>
                <a:effectLst/>
                <a:latin typeface="NimbusRomNo9L-Regu"/>
              </a:rPr>
              <a:t>引理的推论。对于</a:t>
            </a:r>
            <a:r>
              <a:rPr lang="en-US" altLang="zh-CN" sz="1800" b="0" i="0" dirty="0">
                <a:solidFill>
                  <a:srgbClr val="000000"/>
                </a:solidFill>
                <a:effectLst/>
                <a:latin typeface="NimbusRomNo9L-Regu"/>
              </a:rPr>
              <a:t>2</a:t>
            </a:r>
            <a:r>
              <a:rPr lang="zh-CN" altLang="en-US" sz="1800" b="0" i="0" dirty="0">
                <a:solidFill>
                  <a:srgbClr val="000000"/>
                </a:solidFill>
                <a:effectLst/>
                <a:latin typeface="NimbusRomNo9L-Regu"/>
              </a:rPr>
              <a:t>个</a:t>
            </a:r>
            <a:r>
              <a:rPr lang="en-US" altLang="zh-CN" sz="1800" b="0" i="0" dirty="0">
                <a:solidFill>
                  <a:srgbClr val="000000"/>
                </a:solidFill>
                <a:effectLst/>
                <a:latin typeface="NimbusRomNo9L-Regu"/>
              </a:rPr>
              <a:t>MLTP f</a:t>
            </a:r>
            <a:r>
              <a:rPr lang="zh-CN" altLang="en-US" sz="1800" b="0" i="0" dirty="0">
                <a:solidFill>
                  <a:srgbClr val="000000"/>
                </a:solidFill>
                <a:effectLst/>
                <a:latin typeface="NimbusRomNo9L-Regu"/>
              </a:rPr>
              <a:t>和</a:t>
            </a:r>
            <a:r>
              <a:rPr lang="en-US" altLang="zh-CN" sz="1800" b="0" i="0" dirty="0">
                <a:solidFill>
                  <a:srgbClr val="000000"/>
                </a:solidFill>
                <a:effectLst/>
                <a:latin typeface="NimbusRomNo9L-Regu"/>
              </a:rPr>
              <a:t>g</a:t>
            </a:r>
            <a:r>
              <a:rPr lang="zh-CN" altLang="en-US" sz="1800" b="0" i="0" dirty="0">
                <a:solidFill>
                  <a:srgbClr val="000000"/>
                </a:solidFill>
                <a:effectLst/>
                <a:latin typeface="NimbusRomNo9L-Regu"/>
              </a:rPr>
              <a:t>，如果存在输入</a:t>
            </a:r>
            <a:r>
              <a:rPr lang="en-US" altLang="zh-CN" sz="1800" b="0" i="0" dirty="0">
                <a:solidFill>
                  <a:srgbClr val="000000"/>
                </a:solidFill>
                <a:effectLst/>
                <a:latin typeface="NimbusRomNo9L-Regu"/>
              </a:rPr>
              <a:t>I</a:t>
            </a:r>
            <a:r>
              <a:rPr lang="zh-CN" altLang="en-US" sz="1800" b="0" i="0" dirty="0">
                <a:solidFill>
                  <a:srgbClr val="000000"/>
                </a:solidFill>
                <a:effectLst/>
                <a:latin typeface="NimbusRomNo9L-Regu"/>
              </a:rPr>
              <a:t>使</a:t>
            </a:r>
            <a:r>
              <a:rPr lang="en-US" altLang="zh-CN" sz="1800" b="0" i="0" dirty="0">
                <a:solidFill>
                  <a:srgbClr val="000000"/>
                </a:solidFill>
                <a:effectLst/>
                <a:latin typeface="NimbusRomNo9L-Regu"/>
              </a:rPr>
              <a:t>f</a:t>
            </a:r>
            <a:r>
              <a:rPr lang="zh-CN" altLang="en-US" sz="1800" b="0" i="0" dirty="0">
                <a:solidFill>
                  <a:srgbClr val="000000"/>
                </a:solidFill>
                <a:effectLst/>
                <a:latin typeface="NimbusRomNo9L-Regu"/>
              </a:rPr>
              <a:t>和</a:t>
            </a:r>
            <a:r>
              <a:rPr lang="en-US" altLang="zh-CN" sz="1800" b="0" i="0" dirty="0">
                <a:solidFill>
                  <a:srgbClr val="000000"/>
                </a:solidFill>
                <a:effectLst/>
                <a:latin typeface="NimbusRomNo9L-Regu"/>
              </a:rPr>
              <a:t>g</a:t>
            </a:r>
            <a:r>
              <a:rPr lang="zh-CN" altLang="en-US" sz="1800" b="0" i="0" dirty="0">
                <a:solidFill>
                  <a:srgbClr val="000000"/>
                </a:solidFill>
                <a:effectLst/>
                <a:latin typeface="NimbusRomNo9L-Regu"/>
              </a:rPr>
              <a:t>在位置</a:t>
            </a:r>
            <a:r>
              <a:rPr lang="en-US" altLang="zh-CN" sz="1800" b="0" i="0" dirty="0">
                <a:solidFill>
                  <a:srgbClr val="000000"/>
                </a:solidFill>
                <a:effectLst/>
                <a:latin typeface="NimbusRomNo9L-Regu"/>
              </a:rPr>
              <a:t>p</a:t>
            </a:r>
            <a:r>
              <a:rPr lang="zh-CN" altLang="en-US" sz="1800" b="0" i="0" dirty="0">
                <a:solidFill>
                  <a:srgbClr val="000000"/>
                </a:solidFill>
                <a:effectLst/>
                <a:latin typeface="NimbusRomNo9L-Regu"/>
              </a:rPr>
              <a:t>不相等，那么对于在一个有</a:t>
            </a:r>
            <a:r>
              <a:rPr lang="en-US" altLang="zh-CN" sz="1800" b="0" i="0" dirty="0">
                <a:solidFill>
                  <a:srgbClr val="000000"/>
                </a:solidFill>
                <a:effectLst/>
                <a:latin typeface="NimbusRomNo9L-Regu"/>
              </a:rPr>
              <a:t>p</a:t>
            </a:r>
            <a:r>
              <a:rPr lang="zh-CN" altLang="en-US" sz="1800" b="0" i="0" dirty="0">
                <a:solidFill>
                  <a:srgbClr val="000000"/>
                </a:solidFill>
                <a:effectLst/>
                <a:latin typeface="NimbusRomNo9L-Regu"/>
              </a:rPr>
              <a:t>个元素的有限的数域中随机生成的</a:t>
            </a:r>
            <a:r>
              <a:rPr lang="en-US" altLang="zh-CN" sz="1800" b="0" i="0" dirty="0">
                <a:solidFill>
                  <a:srgbClr val="000000"/>
                </a:solidFill>
                <a:effectLst/>
                <a:latin typeface="NimbusRomNo9L-Regu"/>
              </a:rPr>
              <a:t>I’</a:t>
            </a:r>
            <a:r>
              <a:rPr lang="zh-CN" altLang="en-US" sz="1800" b="0" i="0" dirty="0">
                <a:solidFill>
                  <a:srgbClr val="000000"/>
                </a:solidFill>
                <a:effectLst/>
                <a:latin typeface="NimbusRomNo9L-Regu"/>
              </a:rPr>
              <a:t>，最高有</a:t>
            </a:r>
            <a:r>
              <a:rPr lang="en-US" altLang="zh-CN" sz="1800" b="0" i="0" dirty="0">
                <a:solidFill>
                  <a:srgbClr val="000000"/>
                </a:solidFill>
                <a:effectLst/>
                <a:latin typeface="NimbusRomNo9L-Regu"/>
              </a:rPr>
              <a:t>n/p</a:t>
            </a:r>
            <a:r>
              <a:rPr lang="zh-CN" altLang="en-US" sz="1800" b="0" i="0" dirty="0">
                <a:solidFill>
                  <a:srgbClr val="000000"/>
                </a:solidFill>
                <a:effectLst/>
                <a:latin typeface="NimbusRomNo9L-Regu"/>
              </a:rPr>
              <a:t>的概率使得 </a:t>
            </a:r>
            <a:r>
              <a:rPr lang="en-US" altLang="zh-CN" sz="1800" b="0" i="0" dirty="0">
                <a:solidFill>
                  <a:srgbClr val="000000"/>
                </a:solidFill>
                <a:effectLst/>
                <a:latin typeface="NimbusRomNo9L-Regu"/>
              </a:rPr>
              <a:t>f(I’)</a:t>
            </a:r>
            <a:r>
              <a:rPr lang="zh-CN" altLang="en-US" sz="1800" b="0" i="0" dirty="0">
                <a:solidFill>
                  <a:srgbClr val="000000"/>
                </a:solidFill>
                <a:effectLst/>
                <a:latin typeface="NimbusRomNo9L-Regu"/>
              </a:rPr>
              <a:t>和</a:t>
            </a:r>
            <a:r>
              <a:rPr lang="en-US" altLang="zh-CN" sz="1800" b="0" i="0" dirty="0">
                <a:solidFill>
                  <a:srgbClr val="000000"/>
                </a:solidFill>
                <a:effectLst/>
                <a:latin typeface="NimbusRomNo9L-Regu"/>
              </a:rPr>
              <a:t>g(I’)</a:t>
            </a:r>
            <a:r>
              <a:rPr lang="zh-CN" altLang="en-US" sz="1800" b="0" i="0" dirty="0">
                <a:solidFill>
                  <a:srgbClr val="000000"/>
                </a:solidFill>
                <a:effectLst/>
                <a:latin typeface="NimbusRomNo9L-Regu"/>
              </a:rPr>
              <a:t>的输出相等，</a:t>
            </a:r>
            <a:r>
              <a:rPr lang="en-US" altLang="zh-CN" sz="1800" b="0" i="0" dirty="0">
                <a:solidFill>
                  <a:srgbClr val="000000"/>
                </a:solidFill>
                <a:effectLst/>
                <a:latin typeface="NimbusRomNo9L-Regu"/>
              </a:rPr>
              <a:t>p</a:t>
            </a:r>
            <a:r>
              <a:rPr lang="zh-CN" altLang="en-US" sz="1800" b="0" i="0" dirty="0">
                <a:solidFill>
                  <a:srgbClr val="000000"/>
                </a:solidFill>
                <a:effectLst/>
                <a:latin typeface="NimbusRomNo9L-Regu"/>
              </a:rPr>
              <a:t>的值可以被取得很大，作者取得是</a:t>
            </a:r>
            <a:r>
              <a:rPr lang="en-US" altLang="zh-CN" sz="1800" b="0" i="0" dirty="0">
                <a:solidFill>
                  <a:srgbClr val="000000"/>
                </a:solidFill>
                <a:effectLst/>
                <a:latin typeface="NimbusRomNo9L-Regu"/>
              </a:rPr>
              <a:t>2^32-1 </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n/p</a:t>
            </a:r>
            <a:r>
              <a:rPr lang="zh-CN" altLang="en-US" sz="1800" b="0" i="0" dirty="0">
                <a:solidFill>
                  <a:srgbClr val="000000"/>
                </a:solidFill>
                <a:effectLst/>
                <a:latin typeface="NimbusRomNo9L-Regu"/>
              </a:rPr>
              <a:t>是一个很小的概率。</a:t>
            </a:r>
            <a:endParaRPr lang="en-US" altLang="zh-CN" sz="1800" b="0" i="0" dirty="0">
              <a:solidFill>
                <a:srgbClr val="000000"/>
              </a:solidFill>
              <a:effectLst/>
              <a:latin typeface="NimbusRomNo9L-Regu"/>
            </a:endParaRPr>
          </a:p>
          <a:p>
            <a:r>
              <a:rPr lang="zh-CN" altLang="en-US" sz="1800" b="0" i="0" dirty="0">
                <a:solidFill>
                  <a:srgbClr val="000000"/>
                </a:solidFill>
                <a:effectLst/>
                <a:latin typeface="NimbusRomNo9L-Regu"/>
              </a:rPr>
              <a:t>换句话说，如果对于随机生成的</a:t>
            </a:r>
            <a:r>
              <a:rPr lang="en-US" altLang="zh-CN" sz="1800" b="0" i="0" dirty="0">
                <a:solidFill>
                  <a:srgbClr val="000000"/>
                </a:solidFill>
                <a:effectLst/>
                <a:latin typeface="NimbusRomNo9L-Regu"/>
              </a:rPr>
              <a:t>I’</a:t>
            </a:r>
            <a:r>
              <a:rPr lang="zh-CN" altLang="en-US" sz="1800" b="0" i="0" dirty="0">
                <a:solidFill>
                  <a:srgbClr val="000000"/>
                </a:solidFill>
                <a:effectLst/>
                <a:latin typeface="NimbusRomNo9L-Regu"/>
              </a:rPr>
              <a:t>，</a:t>
            </a:r>
            <a:r>
              <a:rPr lang="en-US" altLang="zh-CN" sz="1800" b="0" i="0" dirty="0">
                <a:solidFill>
                  <a:srgbClr val="000000"/>
                </a:solidFill>
                <a:effectLst/>
                <a:latin typeface="NimbusRomNo9L-Regu"/>
              </a:rPr>
              <a:t>f</a:t>
            </a:r>
            <a:r>
              <a:rPr lang="zh-CN" altLang="en-US" sz="1800" b="0" i="0" dirty="0">
                <a:solidFill>
                  <a:srgbClr val="000000"/>
                </a:solidFill>
                <a:effectLst/>
                <a:latin typeface="NimbusRomNo9L-Regu"/>
              </a:rPr>
              <a:t>和</a:t>
            </a:r>
            <a:r>
              <a:rPr lang="en-US" altLang="zh-CN" sz="1800" b="0" i="0" dirty="0">
                <a:solidFill>
                  <a:srgbClr val="000000"/>
                </a:solidFill>
                <a:effectLst/>
                <a:latin typeface="NimbusRomNo9L-Regu"/>
              </a:rPr>
              <a:t>g</a:t>
            </a:r>
            <a:r>
              <a:rPr lang="zh-CN" altLang="en-US" sz="1800" b="0" i="0" dirty="0">
                <a:solidFill>
                  <a:srgbClr val="000000"/>
                </a:solidFill>
                <a:effectLst/>
                <a:latin typeface="NimbusRomNo9L-Regu"/>
              </a:rPr>
              <a:t>的结果相等，那么我们可以说大概率不存在一个输入使得</a:t>
            </a:r>
            <a:r>
              <a:rPr lang="en-US" altLang="zh-CN" sz="1800" b="0" i="0" dirty="0">
                <a:solidFill>
                  <a:srgbClr val="000000"/>
                </a:solidFill>
                <a:effectLst/>
                <a:latin typeface="NimbusRomNo9L-Regu"/>
              </a:rPr>
              <a:t>f</a:t>
            </a:r>
            <a:r>
              <a:rPr lang="zh-CN" altLang="en-US" sz="1800" b="0" i="0" dirty="0">
                <a:solidFill>
                  <a:srgbClr val="000000"/>
                </a:solidFill>
                <a:effectLst/>
                <a:latin typeface="NimbusRomNo9L-Regu"/>
              </a:rPr>
              <a:t>和</a:t>
            </a:r>
            <a:r>
              <a:rPr lang="en-US" altLang="zh-CN" sz="1800" b="0" i="0" dirty="0">
                <a:solidFill>
                  <a:srgbClr val="000000"/>
                </a:solidFill>
                <a:effectLst/>
                <a:latin typeface="NimbusRomNo9L-Regu"/>
              </a:rPr>
              <a:t>g</a:t>
            </a:r>
            <a:r>
              <a:rPr lang="zh-CN" altLang="en-US" sz="1800" b="0" i="0" dirty="0">
                <a:solidFill>
                  <a:srgbClr val="000000"/>
                </a:solidFill>
                <a:effectLst/>
                <a:latin typeface="NimbusRomNo9L-Regu"/>
              </a:rPr>
              <a:t>不想等，如果再加上</a:t>
            </a:r>
            <a:r>
              <a:rPr lang="en-US" altLang="zh-CN" sz="1800" b="0" i="0" dirty="0">
                <a:solidFill>
                  <a:srgbClr val="000000"/>
                </a:solidFill>
                <a:effectLst/>
                <a:latin typeface="NimbusRomNo9L-Regu"/>
              </a:rPr>
              <a:t>t</a:t>
            </a:r>
            <a:r>
              <a:rPr lang="zh-CN" altLang="en-US" sz="1800" b="0" i="0" dirty="0">
                <a:solidFill>
                  <a:srgbClr val="000000"/>
                </a:solidFill>
                <a:effectLst/>
                <a:latin typeface="NimbusRomNo9L-Regu"/>
              </a:rPr>
              <a:t>次验证，那么这个概率可以非常高。这样其实只需要</a:t>
            </a:r>
            <a:r>
              <a:rPr lang="en-US" altLang="zh-CN" sz="1800" b="0" i="0" dirty="0">
                <a:solidFill>
                  <a:srgbClr val="000000"/>
                </a:solidFill>
                <a:effectLst/>
                <a:latin typeface="NimbusRomNo9L-Regu"/>
              </a:rPr>
              <a:t>t</a:t>
            </a:r>
            <a:r>
              <a:rPr lang="zh-CN" altLang="en-US" sz="1800" b="0" i="0" dirty="0">
                <a:solidFill>
                  <a:srgbClr val="000000"/>
                </a:solidFill>
                <a:effectLst/>
                <a:latin typeface="NimbusRomNo9L-Regu"/>
              </a:rPr>
              <a:t>次验证，即可说明在位置</a:t>
            </a:r>
            <a:r>
              <a:rPr lang="en-US" altLang="zh-CN" sz="1800" b="0" i="0" dirty="0">
                <a:solidFill>
                  <a:srgbClr val="000000"/>
                </a:solidFill>
                <a:effectLst/>
                <a:latin typeface="NimbusRomNo9L-Regu"/>
              </a:rPr>
              <a:t>p</a:t>
            </a:r>
            <a:r>
              <a:rPr lang="zh-CN" altLang="en-US" sz="1800" b="0" i="0" dirty="0">
                <a:solidFill>
                  <a:srgbClr val="000000"/>
                </a:solidFill>
                <a:effectLst/>
                <a:latin typeface="NimbusRomNo9L-Regu"/>
              </a:rPr>
              <a:t>的结果是否正确，再加上前面其实只需要每个区域内挑选一个位置验证，最终在</a:t>
            </a:r>
            <a:r>
              <a:rPr lang="en-US" altLang="zh-CN" sz="1800" b="0" i="0" dirty="0">
                <a:solidFill>
                  <a:srgbClr val="000000"/>
                </a:solidFill>
                <a:effectLst/>
                <a:latin typeface="NimbusRomNo9L-Regu"/>
              </a:rPr>
              <a:t>O(1)</a:t>
            </a:r>
            <a:r>
              <a:rPr lang="zh-CN" altLang="en-US" sz="1800" b="0" i="0" dirty="0">
                <a:solidFill>
                  <a:srgbClr val="000000"/>
                </a:solidFill>
                <a:effectLst/>
                <a:latin typeface="NimbusRomNo9L-Regu"/>
              </a:rPr>
              <a:t>的时间内，便可以检测各种输入的输出结果中哪些部分是正确的，哪些是错误的。</a:t>
            </a:r>
            <a:br>
              <a:rPr lang="en-US" altLang="zh-CN" sz="1800" b="0" i="0" dirty="0">
                <a:solidFill>
                  <a:srgbClr val="000000"/>
                </a:solidFill>
                <a:effectLst/>
                <a:latin typeface="NimbusRomNo9L-Regu"/>
              </a:rPr>
            </a:br>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25</a:t>
            </a:fld>
            <a:endParaRPr kumimoji="1" lang="zh-CN" altLang="en-US"/>
          </a:p>
        </p:txBody>
      </p:sp>
    </p:spTree>
    <p:extLst>
      <p:ext uri="{BB962C8B-B14F-4D97-AF65-F5344CB8AC3E}">
        <p14:creationId xmlns:p14="http://schemas.microsoft.com/office/powerpoint/2010/main" val="192506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到这里为止，便是校正器检测的部分</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26</a:t>
            </a:fld>
            <a:endParaRPr kumimoji="1" lang="zh-CN" altLang="en-US"/>
          </a:p>
        </p:txBody>
      </p:sp>
    </p:spTree>
    <p:extLst>
      <p:ext uri="{BB962C8B-B14F-4D97-AF65-F5344CB8AC3E}">
        <p14:creationId xmlns:p14="http://schemas.microsoft.com/office/powerpoint/2010/main" val="392571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对于不正确的部分，作者采用重计算的方法直接得到正确的结果，但是修正不正确的部分并不需要完整的输入，只需要将输入</a:t>
            </a:r>
            <a:r>
              <a:rPr lang="en-US" altLang="zh-CN" dirty="0"/>
              <a:t>tensor</a:t>
            </a:r>
            <a:r>
              <a:rPr lang="zh-CN" altLang="en-US" dirty="0"/>
              <a:t>的一部分交给算子重新计算，因而并不会有很大的开销</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27</a:t>
            </a:fld>
            <a:endParaRPr kumimoji="1" lang="zh-CN" altLang="en-US"/>
          </a:p>
        </p:txBody>
      </p:sp>
    </p:spTree>
    <p:extLst>
      <p:ext uri="{BB962C8B-B14F-4D97-AF65-F5344CB8AC3E}">
        <p14:creationId xmlns:p14="http://schemas.microsoft.com/office/powerpoint/2010/main" val="258339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最后对于新生成的校正核，它也会加入计算图中，因而还可以被和其他的算子</a:t>
            </a:r>
            <a:r>
              <a:rPr lang="en-US" altLang="zh-CN" dirty="0"/>
              <a:t>fusion</a:t>
            </a:r>
            <a:r>
              <a:rPr lang="zh-CN" altLang="en-US" dirty="0"/>
              <a:t>在一起，做进一步的优化。</a:t>
            </a:r>
            <a:endParaRPr lang="en-US" altLang="zh-CN" dirty="0"/>
          </a:p>
          <a:p>
            <a:r>
              <a:rPr lang="zh-CN" altLang="en-US" dirty="0"/>
              <a:t>根据作者的在文中所说的，</a:t>
            </a:r>
            <a:r>
              <a:rPr lang="en-US" altLang="zh-CN" dirty="0"/>
              <a:t>Corrector</a:t>
            </a:r>
            <a:r>
              <a:rPr lang="zh-CN" altLang="en-US" dirty="0"/>
              <a:t>加上</a:t>
            </a:r>
            <a:r>
              <a:rPr lang="en-US" altLang="zh-CN" dirty="0"/>
              <a:t>Fusion</a:t>
            </a:r>
            <a:r>
              <a:rPr lang="zh-CN" altLang="en-US" dirty="0"/>
              <a:t>的优化后，引入的开销不到</a:t>
            </a:r>
            <a:r>
              <a:rPr lang="en-US" altLang="zh-CN" dirty="0"/>
              <a:t>1%</a:t>
            </a:r>
            <a:r>
              <a:rPr lang="zh-CN" altLang="en-US" dirty="0"/>
              <a:t>。</a:t>
            </a:r>
            <a:endParaRPr lang="en-US" altLang="zh-CN" dirty="0"/>
          </a:p>
          <a:p>
            <a:endParaRPr lang="en-US" altLang="zh-CN" dirty="0"/>
          </a:p>
          <a:p>
            <a:r>
              <a:rPr lang="zh-CN" altLang="en-US" dirty="0"/>
              <a:t>接下来由吴昊同学给大家来讲解后面</a:t>
            </a:r>
            <a:r>
              <a:rPr lang="en-US" altLang="zh-CN" dirty="0"/>
              <a:t>program</a:t>
            </a:r>
            <a:r>
              <a:rPr lang="zh-CN" altLang="en-US" dirty="0"/>
              <a:t> </a:t>
            </a:r>
            <a:r>
              <a:rPr lang="en-US" altLang="zh-CN" dirty="0"/>
              <a:t>optimizer</a:t>
            </a:r>
            <a:r>
              <a:rPr lang="zh-CN" altLang="en-US" dirty="0"/>
              <a:t>以及</a:t>
            </a:r>
            <a:r>
              <a:rPr lang="en-US" altLang="zh-CN" dirty="0"/>
              <a:t>evaluation</a:t>
            </a:r>
            <a:r>
              <a:rPr lang="zh-CN" altLang="en-US" dirty="0"/>
              <a:t>部分。</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28</a:t>
            </a:fld>
            <a:endParaRPr kumimoji="1" lang="zh-CN" altLang="en-US"/>
          </a:p>
        </p:txBody>
      </p:sp>
    </p:spTree>
    <p:extLst>
      <p:ext uri="{BB962C8B-B14F-4D97-AF65-F5344CB8AC3E}">
        <p14:creationId xmlns:p14="http://schemas.microsoft.com/office/powerpoint/2010/main" val="352041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29</a:t>
            </a:fld>
            <a:endParaRPr kumimoji="1" lang="zh-CN" altLang="en-US"/>
          </a:p>
        </p:txBody>
      </p:sp>
    </p:spTree>
    <p:extLst>
      <p:ext uri="{BB962C8B-B14F-4D97-AF65-F5344CB8AC3E}">
        <p14:creationId xmlns:p14="http://schemas.microsoft.com/office/powerpoint/2010/main" val="2407675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30</a:t>
            </a:fld>
            <a:endParaRPr kumimoji="1" lang="zh-CN" altLang="en-US"/>
          </a:p>
        </p:txBody>
      </p:sp>
    </p:spTree>
    <p:extLst>
      <p:ext uri="{BB962C8B-B14F-4D97-AF65-F5344CB8AC3E}">
        <p14:creationId xmlns:p14="http://schemas.microsoft.com/office/powerpoint/2010/main" val="405242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 dirty="0">
                <a:effectLst/>
              </a:rPr>
              <a:t>什么</a:t>
            </a:r>
            <a:r>
              <a:rPr lang="zh-CN" altLang="en-US" dirty="0">
                <a:effectLst/>
              </a:rPr>
              <a:t>是</a:t>
            </a:r>
            <a:r>
              <a:rPr lang="en-US" altLang="zh-CN" dirty="0">
                <a:effectLst/>
              </a:rPr>
              <a:t>tensor</a:t>
            </a:r>
            <a:r>
              <a:rPr lang="zh-CN" altLang="en-US" dirty="0">
                <a:effectLst/>
              </a:rPr>
              <a:t> </a:t>
            </a:r>
            <a:r>
              <a:rPr lang="en-US" altLang="zh-CN" dirty="0">
                <a:effectLst/>
              </a:rPr>
              <a:t>program</a:t>
            </a:r>
            <a:r>
              <a:rPr lang="zh-CN" altLang="en-US" dirty="0">
                <a:effectLst/>
              </a:rPr>
              <a:t> </a:t>
            </a:r>
            <a:r>
              <a:rPr lang="en" altLang="zh-CN" dirty="0">
                <a:effectLst/>
              </a:rPr>
              <a:t>DNN</a:t>
            </a:r>
            <a:r>
              <a:rPr lang="zh-CN" altLang="en-US" dirty="0">
                <a:effectLst/>
              </a:rPr>
              <a:t>框架如</a:t>
            </a:r>
            <a:r>
              <a:rPr lang="en" altLang="zh-CN" dirty="0">
                <a:effectLst/>
              </a:rPr>
              <a:t>Tensor Flow</a:t>
            </a:r>
            <a:r>
              <a:rPr lang="zh-CN" altLang="en" dirty="0">
                <a:effectLst/>
              </a:rPr>
              <a:t>， </a:t>
            </a:r>
            <a:r>
              <a:rPr lang="en" altLang="zh-CN" dirty="0" err="1">
                <a:effectLst/>
              </a:rPr>
              <a:t>PYtorch</a:t>
            </a:r>
            <a:r>
              <a:rPr lang="en" altLang="zh-CN" dirty="0">
                <a:effectLst/>
              </a:rPr>
              <a:t> </a:t>
            </a:r>
            <a:r>
              <a:rPr lang="zh-CN" altLang="en" dirty="0">
                <a:effectLst/>
              </a:rPr>
              <a:t>，</a:t>
            </a:r>
            <a:r>
              <a:rPr lang="en" altLang="zh-CN" dirty="0" err="1">
                <a:effectLst/>
              </a:rPr>
              <a:t>MXnet</a:t>
            </a:r>
            <a:r>
              <a:rPr lang="en" altLang="zh-CN" dirty="0">
                <a:effectLst/>
              </a:rPr>
              <a:t> </a:t>
            </a:r>
            <a:r>
              <a:rPr lang="zh-CN" altLang="en-US" dirty="0">
                <a:effectLst/>
              </a:rPr>
              <a:t>等将</a:t>
            </a:r>
            <a:r>
              <a:rPr lang="en" altLang="zh-CN" dirty="0">
                <a:effectLst/>
              </a:rPr>
              <a:t>DNN</a:t>
            </a:r>
            <a:r>
              <a:rPr lang="zh-CN" altLang="en-US" dirty="0">
                <a:effectLst/>
              </a:rPr>
              <a:t>训练的过程视为一种由输入的</a:t>
            </a:r>
            <a:r>
              <a:rPr lang="en" altLang="zh-CN" dirty="0">
                <a:effectLst/>
              </a:rPr>
              <a:t>tensor</a:t>
            </a:r>
            <a:r>
              <a:rPr lang="zh-CN" altLang="en-US" dirty="0">
                <a:effectLst/>
              </a:rPr>
              <a:t>和计算算子构成的有向无环图，因此这种计算图就称作</a:t>
            </a:r>
            <a:r>
              <a:rPr lang="en-US" altLang="zh-CN" dirty="0" err="1">
                <a:effectLst/>
              </a:rPr>
              <a:t>tensro</a:t>
            </a:r>
            <a:r>
              <a:rPr lang="zh-CN" altLang="en-US" dirty="0">
                <a:effectLst/>
              </a:rPr>
              <a:t> </a:t>
            </a:r>
            <a:r>
              <a:rPr lang="en-US" altLang="zh-CN" dirty="0">
                <a:effectLst/>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a:t>
            </a:fld>
            <a:endParaRPr kumimoji="1" lang="zh-CN" altLang="en-US"/>
          </a:p>
        </p:txBody>
      </p:sp>
    </p:spTree>
    <p:extLst>
      <p:ext uri="{BB962C8B-B14F-4D97-AF65-F5344CB8AC3E}">
        <p14:creationId xmlns:p14="http://schemas.microsoft.com/office/powerpoint/2010/main" val="2539080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1. DNN</a:t>
            </a:r>
            <a:r>
              <a:rPr lang="zh-CN" altLang="en-US" sz="1200" kern="1200" dirty="0">
                <a:solidFill>
                  <a:schemeClr val="tx1"/>
                </a:solidFill>
                <a:effectLst/>
                <a:latin typeface="+mn-lt"/>
                <a:ea typeface="+mn-ea"/>
                <a:cs typeface="+mn-cs"/>
              </a:rPr>
              <a:t>网络中广泛应用了非线性算子作为激活函数。在典型的</a:t>
            </a:r>
            <a:r>
              <a:rPr lang="en-US" altLang="zh-CN" sz="1200" kern="1200" dirty="0">
                <a:solidFill>
                  <a:schemeClr val="tx1"/>
                </a:solidFill>
                <a:effectLst/>
                <a:latin typeface="+mn-lt"/>
                <a:ea typeface="+mn-ea"/>
                <a:cs typeface="+mn-cs"/>
              </a:rPr>
              <a:t>DNN</a:t>
            </a:r>
            <a:r>
              <a:rPr lang="zh-CN" altLang="en-US" sz="1200" kern="1200" dirty="0">
                <a:solidFill>
                  <a:schemeClr val="tx1"/>
                </a:solidFill>
                <a:effectLst/>
                <a:latin typeface="+mn-lt"/>
                <a:ea typeface="+mn-ea"/>
                <a:cs typeface="+mn-cs"/>
              </a:rPr>
              <a:t>网络中，每几个线性算子后面就要跟着一个非线性算子作为激活函数</a:t>
            </a:r>
          </a:p>
          <a:p>
            <a:r>
              <a:rPr lang="en-US" altLang="zh-CN" sz="1200" kern="1200" dirty="0">
                <a:solidFill>
                  <a:schemeClr val="tx1"/>
                </a:solidFill>
                <a:effectLst/>
                <a:latin typeface="+mn-lt"/>
                <a:ea typeface="+mn-ea"/>
                <a:cs typeface="+mn-cs"/>
              </a:rPr>
              <a:t>2. mutation</a:t>
            </a:r>
            <a:r>
              <a:rPr lang="zh-CN" altLang="en-US" sz="1200" kern="1200" dirty="0">
                <a:solidFill>
                  <a:schemeClr val="tx1"/>
                </a:solidFill>
                <a:effectLst/>
                <a:latin typeface="+mn-lt"/>
                <a:ea typeface="+mn-ea"/>
                <a:cs typeface="+mn-cs"/>
              </a:rPr>
              <a:t>只对</a:t>
            </a:r>
            <a:r>
              <a:rPr lang="en-US" altLang="zh-CN" sz="1200" kern="1200" dirty="0">
                <a:solidFill>
                  <a:schemeClr val="tx1"/>
                </a:solidFill>
                <a:effectLst/>
                <a:latin typeface="+mn-lt"/>
                <a:ea typeface="+mn-ea"/>
                <a:cs typeface="+mn-cs"/>
              </a:rPr>
              <a:t>MLTP</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Multi-linear tensor programs</a:t>
            </a:r>
            <a:r>
              <a:rPr lang="zh-CN" altLang="en-US" sz="1200" kern="1200" dirty="0">
                <a:solidFill>
                  <a:schemeClr val="tx1"/>
                </a:solidFill>
                <a:effectLst/>
                <a:latin typeface="+mn-lt"/>
                <a:ea typeface="+mn-ea"/>
                <a:cs typeface="+mn-cs"/>
              </a:rPr>
              <a:t>）有效，非线性算子无法进行</a:t>
            </a:r>
            <a:r>
              <a:rPr lang="en-US" altLang="zh-CN" sz="1200" kern="1200" dirty="0">
                <a:solidFill>
                  <a:schemeClr val="tx1"/>
                </a:solidFill>
                <a:effectLst/>
                <a:latin typeface="+mn-lt"/>
                <a:ea typeface="+mn-ea"/>
                <a:cs typeface="+mn-cs"/>
              </a:rPr>
              <a:t>mutation</a:t>
            </a:r>
            <a:r>
              <a:rPr lang="zh-CN" altLang="en-US" sz="1200" kern="1200" dirty="0">
                <a:solidFill>
                  <a:schemeClr val="tx1"/>
                </a:solidFill>
                <a:effectLst/>
                <a:latin typeface="+mn-lt"/>
                <a:ea typeface="+mn-ea"/>
                <a:cs typeface="+mn-cs"/>
              </a:rPr>
              <a:t>，因此自然想到将非线性算子作为分割点</a:t>
            </a:r>
          </a:p>
          <a:p>
            <a:r>
              <a:rPr lang="en-US" altLang="zh-CN" sz="1200" kern="1200" dirty="0">
                <a:solidFill>
                  <a:schemeClr val="tx1"/>
                </a:solidFill>
                <a:effectLst/>
                <a:latin typeface="+mn-lt"/>
                <a:ea typeface="+mn-ea"/>
                <a:cs typeface="+mn-cs"/>
              </a:rPr>
              <a:t>3. </a:t>
            </a:r>
            <a:r>
              <a:rPr lang="zh-CN" altLang="en-US" sz="1200" kern="1200" dirty="0">
                <a:solidFill>
                  <a:schemeClr val="tx1"/>
                </a:solidFill>
                <a:effectLst/>
                <a:latin typeface="+mn-lt"/>
                <a:ea typeface="+mn-ea"/>
                <a:cs typeface="+mn-cs"/>
              </a:rPr>
              <a:t>现有的</a:t>
            </a:r>
            <a:r>
              <a:rPr lang="en-US" altLang="zh-CN" sz="1200" kern="1200" dirty="0">
                <a:solidFill>
                  <a:schemeClr val="tx1"/>
                </a:solidFill>
                <a:effectLst/>
                <a:latin typeface="+mn-lt"/>
                <a:ea typeface="+mn-ea"/>
                <a:cs typeface="+mn-cs"/>
              </a:rPr>
              <a:t>tensor program transformations [2, 6, 15]</a:t>
            </a:r>
            <a:r>
              <a:rPr lang="zh-CN" altLang="en-US" sz="1200" kern="1200" dirty="0">
                <a:solidFill>
                  <a:schemeClr val="tx1"/>
                </a:solidFill>
                <a:effectLst/>
                <a:latin typeface="+mn-lt"/>
                <a:ea typeface="+mn-ea"/>
                <a:cs typeface="+mn-cs"/>
              </a:rPr>
              <a:t>中均不包含非线性算子。有一个例外是算子融合，这个在</a:t>
            </a:r>
            <a:r>
              <a:rPr lang="en-US" altLang="zh-CN" sz="1200" kern="1200" dirty="0">
                <a:solidFill>
                  <a:schemeClr val="tx1"/>
                </a:solidFill>
                <a:effectLst/>
                <a:latin typeface="+mn-lt"/>
                <a:ea typeface="+mn-ea"/>
                <a:cs typeface="+mn-cs"/>
              </a:rPr>
              <a:t>post optimization</a:t>
            </a:r>
            <a:r>
              <a:rPr lang="zh-CN" altLang="en-US" sz="1200" kern="1200" dirty="0">
                <a:solidFill>
                  <a:schemeClr val="tx1"/>
                </a:solidFill>
                <a:effectLst/>
                <a:latin typeface="+mn-lt"/>
                <a:ea typeface="+mn-ea"/>
                <a:cs typeface="+mn-cs"/>
              </a:rPr>
              <a:t>章节中会提到</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31</a:t>
            </a:fld>
            <a:endParaRPr kumimoji="1" lang="zh-CN" altLang="en-US"/>
          </a:p>
        </p:txBody>
      </p:sp>
    </p:spTree>
    <p:extLst>
      <p:ext uri="{BB962C8B-B14F-4D97-AF65-F5344CB8AC3E}">
        <p14:creationId xmlns:p14="http://schemas.microsoft.com/office/powerpoint/2010/main" val="3955100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32</a:t>
            </a:fld>
            <a:endParaRPr kumimoji="1" lang="zh-CN" altLang="en-US"/>
          </a:p>
        </p:txBody>
      </p:sp>
    </p:spTree>
    <p:extLst>
      <p:ext uri="{BB962C8B-B14F-4D97-AF65-F5344CB8AC3E}">
        <p14:creationId xmlns:p14="http://schemas.microsoft.com/office/powerpoint/2010/main" val="319210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33</a:t>
            </a:fld>
            <a:endParaRPr kumimoji="1" lang="zh-CN" altLang="en-US"/>
          </a:p>
        </p:txBody>
      </p:sp>
    </p:spTree>
    <p:extLst>
      <p:ext uri="{BB962C8B-B14F-4D97-AF65-F5344CB8AC3E}">
        <p14:creationId xmlns:p14="http://schemas.microsoft.com/office/powerpoint/2010/main" val="3082458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34</a:t>
            </a:fld>
            <a:endParaRPr kumimoji="1" lang="zh-CN" altLang="en-US"/>
          </a:p>
        </p:txBody>
      </p:sp>
    </p:spTree>
    <p:extLst>
      <p:ext uri="{BB962C8B-B14F-4D97-AF65-F5344CB8AC3E}">
        <p14:creationId xmlns:p14="http://schemas.microsoft.com/office/powerpoint/2010/main" val="2491203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35</a:t>
            </a:fld>
            <a:endParaRPr kumimoji="1" lang="zh-CN" altLang="en-US"/>
          </a:p>
        </p:txBody>
      </p:sp>
    </p:spTree>
    <p:extLst>
      <p:ext uri="{BB962C8B-B14F-4D97-AF65-F5344CB8AC3E}">
        <p14:creationId xmlns:p14="http://schemas.microsoft.com/office/powerpoint/2010/main" val="2134239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36</a:t>
            </a:fld>
            <a:endParaRPr kumimoji="1" lang="zh-CN" altLang="en-US"/>
          </a:p>
        </p:txBody>
      </p:sp>
    </p:spTree>
    <p:extLst>
      <p:ext uri="{BB962C8B-B14F-4D97-AF65-F5344CB8AC3E}">
        <p14:creationId xmlns:p14="http://schemas.microsoft.com/office/powerpoint/2010/main" val="3519561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37</a:t>
            </a:fld>
            <a:endParaRPr kumimoji="1" lang="zh-CN" altLang="en-US"/>
          </a:p>
        </p:txBody>
      </p:sp>
    </p:spTree>
    <p:extLst>
      <p:ext uri="{BB962C8B-B14F-4D97-AF65-F5344CB8AC3E}">
        <p14:creationId xmlns:p14="http://schemas.microsoft.com/office/powerpoint/2010/main" val="1042008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Tvm</a:t>
            </a:r>
            <a:r>
              <a:rPr lang="zh-CN" altLang="en-US" dirty="0"/>
              <a:t>和</a:t>
            </a:r>
            <a:r>
              <a:rPr lang="en-US" altLang="zh-CN" dirty="0" err="1"/>
              <a:t>ansor</a:t>
            </a:r>
            <a:r>
              <a:rPr lang="zh-CN" altLang="en-US" dirty="0"/>
              <a:t>直接使用他们生成的</a:t>
            </a:r>
            <a:r>
              <a:rPr lang="en-US" altLang="zh-CN" dirty="0"/>
              <a:t>kernel</a:t>
            </a:r>
            <a:r>
              <a:rPr lang="zh-CN" altLang="en-US" dirty="0"/>
              <a:t>即可</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从原程序到优化后的程序，</a:t>
            </a:r>
            <a:r>
              <a:rPr kumimoji="1" lang="en-US" altLang="zh-CN" dirty="0"/>
              <a:t>PET</a:t>
            </a:r>
            <a:r>
              <a:rPr kumimoji="1" lang="zh-CN" altLang="en-US" dirty="0"/>
              <a:t>保证了</a:t>
            </a:r>
            <a:r>
              <a:rPr lang="en-US" altLang="zh-CN" b="0" dirty="0"/>
              <a:t>End to End Equivalence</a:t>
            </a:r>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38</a:t>
            </a:fld>
            <a:endParaRPr kumimoji="1" lang="zh-CN" altLang="en-US"/>
          </a:p>
        </p:txBody>
      </p:sp>
    </p:spTree>
    <p:extLst>
      <p:ext uri="{BB962C8B-B14F-4D97-AF65-F5344CB8AC3E}">
        <p14:creationId xmlns:p14="http://schemas.microsoft.com/office/powerpoint/2010/main" val="974083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39</a:t>
            </a:fld>
            <a:endParaRPr kumimoji="1" lang="zh-CN" altLang="en-US"/>
          </a:p>
        </p:txBody>
      </p:sp>
    </p:spTree>
    <p:extLst>
      <p:ext uri="{BB962C8B-B14F-4D97-AF65-F5344CB8AC3E}">
        <p14:creationId xmlns:p14="http://schemas.microsoft.com/office/powerpoint/2010/main" val="42572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加速比是根据</a:t>
            </a:r>
            <a:r>
              <a:rPr kumimoji="1" lang="en-US" altLang="zh-CN" dirty="0"/>
              <a:t>PET</a:t>
            </a:r>
            <a:r>
              <a:rPr kumimoji="1" lang="zh-CN" altLang="en-US" dirty="0"/>
              <a:t>和上述</a:t>
            </a:r>
            <a:r>
              <a:rPr kumimoji="1" lang="en-US" altLang="zh-CN" dirty="0"/>
              <a:t>4</a:t>
            </a:r>
            <a:r>
              <a:rPr kumimoji="1" lang="zh-CN" altLang="en-US" dirty="0"/>
              <a:t>种</a:t>
            </a:r>
            <a:r>
              <a:rPr kumimoji="1" lang="en-US" altLang="zh-CN" dirty="0"/>
              <a:t>baseline</a:t>
            </a:r>
            <a:r>
              <a:rPr kumimoji="1" lang="zh-CN" altLang="en-US" dirty="0"/>
              <a:t>中最好的那个比较得出的</a:t>
            </a:r>
            <a:endParaRPr kumimoji="1" lang="en-US" altLang="zh-CN" dirty="0"/>
          </a:p>
          <a:p>
            <a:r>
              <a:rPr kumimoji="1" lang="zh-CN" altLang="en-US" dirty="0"/>
              <a:t>在</a:t>
            </a:r>
            <a:r>
              <a:rPr kumimoji="1" lang="en-US" altLang="zh-CN" dirty="0" err="1"/>
              <a:t>batch_size</a:t>
            </a:r>
            <a:r>
              <a:rPr kumimoji="1" lang="zh-CN" altLang="en-US" dirty="0"/>
              <a:t>较大时，</a:t>
            </a:r>
            <a:r>
              <a:rPr kumimoji="1" lang="en-US" altLang="zh-CN" dirty="0"/>
              <a:t>pet</a:t>
            </a:r>
            <a:r>
              <a:rPr kumimoji="1" lang="zh-CN" altLang="en-US" dirty="0"/>
              <a:t>的加速比会更高一些，是因为更大的</a:t>
            </a:r>
            <a:r>
              <a:rPr kumimoji="1" lang="en-US" altLang="zh-CN" dirty="0" err="1"/>
              <a:t>batchsize</a:t>
            </a:r>
            <a:r>
              <a:rPr kumimoji="1" lang="zh-CN" altLang="en-US" dirty="0"/>
              <a:t>使得</a:t>
            </a:r>
            <a:r>
              <a:rPr kumimoji="1" lang="en-US" altLang="zh-CN" dirty="0"/>
              <a:t>PET</a:t>
            </a:r>
            <a:r>
              <a:rPr kumimoji="1" lang="zh-CN" altLang="en-US" dirty="0"/>
              <a:t>在横跨</a:t>
            </a:r>
            <a:r>
              <a:rPr kumimoji="1" lang="en-US" altLang="zh-CN" dirty="0"/>
              <a:t>tensor</a:t>
            </a:r>
            <a:r>
              <a:rPr kumimoji="1" lang="zh-CN" altLang="en-US" dirty="0"/>
              <a:t>的不同维度中找到更多的优化空间（？）（相当于多了一个维度）。</a:t>
            </a:r>
          </a:p>
          <a:p>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40</a:t>
            </a:fld>
            <a:endParaRPr kumimoji="1" lang="zh-CN" altLang="en-US"/>
          </a:p>
        </p:txBody>
      </p:sp>
    </p:spTree>
    <p:extLst>
      <p:ext uri="{BB962C8B-B14F-4D97-AF65-F5344CB8AC3E}">
        <p14:creationId xmlns:p14="http://schemas.microsoft.com/office/powerpoint/2010/main" val="68933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在等价的前提下用高效的算子替换的低效算子等价变换是常用的优化手段，在编译器和现代的</a:t>
            </a:r>
            <a:r>
              <a:rPr lang="en" altLang="zh-CN" dirty="0">
                <a:effectLst/>
              </a:rPr>
              <a:t>DNN</a:t>
            </a:r>
            <a:r>
              <a:rPr lang="zh-CN" altLang="en-US" dirty="0">
                <a:effectLst/>
              </a:rPr>
              <a:t>框架都比较常见。如</a:t>
            </a:r>
            <a:r>
              <a:rPr lang="en-US" altLang="zh-CN" dirty="0">
                <a:effectLst/>
              </a:rPr>
              <a:t>PPT</a:t>
            </a:r>
            <a:r>
              <a:rPr lang="zh-CN" altLang="en-US" dirty="0">
                <a:effectLst/>
              </a:rPr>
              <a:t>展示的这样，将输入送入两个</a:t>
            </a:r>
            <a:r>
              <a:rPr lang="en-US" altLang="zh-CN" dirty="0">
                <a:effectLst/>
              </a:rPr>
              <a:t>conv</a:t>
            </a:r>
            <a:r>
              <a:rPr lang="zh-CN" altLang="en-US" dirty="0">
                <a:effectLst/>
              </a:rPr>
              <a:t>算子后再相加的子图，转换成</a:t>
            </a:r>
            <a:r>
              <a:rPr lang="en-US" altLang="zh-CN" dirty="0">
                <a:effectLst/>
              </a:rPr>
              <a:t>conv</a:t>
            </a:r>
            <a:r>
              <a:rPr lang="zh-CN" altLang="en-US" dirty="0">
                <a:effectLst/>
              </a:rPr>
              <a:t>的卷积核先相加，再与输入做卷积。这些替换都是完全等价的，相同的输入得到相同的结果，而且因为少做了一个卷积，子图的计算效率更高。</a:t>
            </a:r>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a:t>
            </a:fld>
            <a:endParaRPr kumimoji="1" lang="zh-CN" altLang="en-US"/>
          </a:p>
        </p:txBody>
      </p:sp>
    </p:spTree>
    <p:extLst>
      <p:ext uri="{BB962C8B-B14F-4D97-AF65-F5344CB8AC3E}">
        <p14:creationId xmlns:p14="http://schemas.microsoft.com/office/powerpoint/2010/main" val="2443581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注：这里</a:t>
            </a:r>
            <a:r>
              <a:rPr kumimoji="1" lang="en-US" altLang="zh-CN" dirty="0"/>
              <a:t>TASO</a:t>
            </a:r>
            <a:r>
              <a:rPr kumimoji="1" lang="zh-CN" altLang="en-US" dirty="0"/>
              <a:t>不支持</a:t>
            </a:r>
            <a:r>
              <a:rPr kumimoji="1" lang="en-US" altLang="zh-CN" dirty="0"/>
              <a:t>Resnet3D</a:t>
            </a:r>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41</a:t>
            </a:fld>
            <a:endParaRPr kumimoji="1" lang="zh-CN" altLang="en-US"/>
          </a:p>
        </p:txBody>
      </p:sp>
    </p:spTree>
    <p:extLst>
      <p:ext uri="{BB962C8B-B14F-4D97-AF65-F5344CB8AC3E}">
        <p14:creationId xmlns:p14="http://schemas.microsoft.com/office/powerpoint/2010/main" val="4175248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为了进一步分析</a:t>
            </a:r>
            <a:r>
              <a:rPr lang="en-US" altLang="zh-CN" sz="1200" kern="1200" dirty="0">
                <a:solidFill>
                  <a:schemeClr val="tx1"/>
                </a:solidFill>
                <a:effectLst/>
                <a:latin typeface="+mn-lt"/>
                <a:ea typeface="+mn-ea"/>
                <a:cs typeface="+mn-cs"/>
              </a:rPr>
              <a:t>partially equivalent transformations</a:t>
            </a:r>
            <a:r>
              <a:rPr lang="zh-CN" altLang="en-US" sz="1200" kern="1200" dirty="0">
                <a:solidFill>
                  <a:schemeClr val="tx1"/>
                </a:solidFill>
                <a:effectLst/>
                <a:latin typeface="+mn-lt"/>
                <a:ea typeface="+mn-ea"/>
                <a:cs typeface="+mn-cs"/>
              </a:rPr>
              <a:t>带来的优化，作者补充了一组实验，手动将</a:t>
            </a:r>
            <a:r>
              <a:rPr lang="en-US" altLang="zh-CN" sz="1200" kern="1200" dirty="0">
                <a:solidFill>
                  <a:schemeClr val="tx1"/>
                </a:solidFill>
                <a:effectLst/>
                <a:latin typeface="+mn-lt"/>
                <a:ea typeface="+mn-ea"/>
                <a:cs typeface="+mn-cs"/>
              </a:rPr>
              <a:t>pet</a:t>
            </a:r>
            <a:r>
              <a:rPr lang="zh-CN" altLang="en-US" sz="1200" kern="1200" dirty="0">
                <a:solidFill>
                  <a:schemeClr val="tx1"/>
                </a:solidFill>
                <a:effectLst/>
                <a:latin typeface="+mn-lt"/>
                <a:ea typeface="+mn-ea"/>
                <a:cs typeface="+mn-cs"/>
              </a:rPr>
              <a:t>搜索到的</a:t>
            </a:r>
            <a:r>
              <a:rPr lang="en-US" altLang="zh-CN" sz="1200" kern="1200" dirty="0">
                <a:solidFill>
                  <a:schemeClr val="tx1"/>
                </a:solidFill>
                <a:effectLst/>
                <a:latin typeface="+mn-lt"/>
                <a:ea typeface="+mn-ea"/>
                <a:cs typeface="+mn-cs"/>
              </a:rPr>
              <a:t>transformations</a:t>
            </a:r>
            <a:r>
              <a:rPr lang="zh-CN" altLang="en-US" sz="1200" kern="1200" dirty="0">
                <a:solidFill>
                  <a:schemeClr val="tx1"/>
                </a:solidFill>
                <a:effectLst/>
                <a:latin typeface="+mn-lt"/>
                <a:ea typeface="+mn-ea"/>
                <a:cs typeface="+mn-cs"/>
              </a:rPr>
              <a:t>添加到</a:t>
            </a:r>
            <a:r>
              <a:rPr lang="en-US" altLang="zh-CN" sz="1200" kern="1200" dirty="0" err="1">
                <a:solidFill>
                  <a:schemeClr val="tx1"/>
                </a:solidFill>
                <a:effectLst/>
                <a:latin typeface="+mn-lt"/>
                <a:ea typeface="+mn-ea"/>
                <a:cs typeface="+mn-cs"/>
              </a:rPr>
              <a:t>taso</a:t>
            </a:r>
            <a:r>
              <a:rPr lang="zh-CN" altLang="en-US" sz="1200" kern="1200" dirty="0">
                <a:solidFill>
                  <a:schemeClr val="tx1"/>
                </a:solidFill>
                <a:effectLst/>
                <a:latin typeface="+mn-lt"/>
                <a:ea typeface="+mn-ea"/>
                <a:cs typeface="+mn-cs"/>
              </a:rPr>
              <a:t>中，观察这些</a:t>
            </a:r>
            <a:r>
              <a:rPr lang="en-US" altLang="zh-CN" sz="1200" kern="1200" dirty="0">
                <a:solidFill>
                  <a:schemeClr val="tx1"/>
                </a:solidFill>
                <a:effectLst/>
                <a:latin typeface="+mn-lt"/>
                <a:ea typeface="+mn-ea"/>
                <a:cs typeface="+mn-cs"/>
              </a:rPr>
              <a:t>transformations</a:t>
            </a:r>
            <a:r>
              <a:rPr lang="zh-CN" altLang="en-US" sz="1200" kern="1200" dirty="0">
                <a:solidFill>
                  <a:schemeClr val="tx1"/>
                </a:solidFill>
                <a:effectLst/>
                <a:latin typeface="+mn-lt"/>
                <a:ea typeface="+mn-ea"/>
                <a:cs typeface="+mn-cs"/>
              </a:rPr>
              <a:t>带来的性能提升。在</a:t>
            </a:r>
            <a:r>
              <a:rPr lang="en-US" altLang="zh-CN" sz="1200" kern="1200" dirty="0">
                <a:solidFill>
                  <a:schemeClr val="tx1"/>
                </a:solidFill>
                <a:effectLst/>
                <a:latin typeface="+mn-lt"/>
                <a:ea typeface="+mn-ea"/>
                <a:cs typeface="+mn-cs"/>
              </a:rPr>
              <a:t>inception-v3</a:t>
            </a:r>
            <a:r>
              <a:rPr lang="zh-CN" altLang="en-US"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bert</a:t>
            </a:r>
            <a:r>
              <a:rPr lang="zh-CN" altLang="en-US" sz="1200" kern="1200" dirty="0">
                <a:solidFill>
                  <a:schemeClr val="tx1"/>
                </a:solidFill>
                <a:effectLst/>
                <a:latin typeface="+mn-lt"/>
                <a:ea typeface="+mn-ea"/>
                <a:cs typeface="+mn-cs"/>
              </a:rPr>
              <a:t>中，这些</a:t>
            </a:r>
            <a:r>
              <a:rPr lang="en-US" altLang="zh-CN" sz="1200" kern="1200" dirty="0">
                <a:solidFill>
                  <a:schemeClr val="tx1"/>
                </a:solidFill>
                <a:effectLst/>
                <a:latin typeface="+mn-lt"/>
                <a:ea typeface="+mn-ea"/>
                <a:cs typeface="+mn-cs"/>
              </a:rPr>
              <a:t>transformations</a:t>
            </a:r>
            <a:r>
              <a:rPr lang="zh-CN" altLang="en-US" sz="1200" kern="1200" dirty="0">
                <a:solidFill>
                  <a:schemeClr val="tx1"/>
                </a:solidFill>
                <a:effectLst/>
                <a:latin typeface="+mn-lt"/>
                <a:ea typeface="+mn-ea"/>
                <a:cs typeface="+mn-cs"/>
              </a:rPr>
              <a:t>分别取得了</a:t>
            </a:r>
            <a:r>
              <a:rPr lang="en-US" altLang="zh-CN" sz="1200" kern="1200" dirty="0">
                <a:solidFill>
                  <a:schemeClr val="tx1"/>
                </a:solidFill>
                <a:effectLst/>
                <a:latin typeface="+mn-lt"/>
                <a:ea typeface="+mn-ea"/>
                <a:cs typeface="+mn-cs"/>
              </a:rPr>
              <a:t>1.12</a:t>
            </a:r>
            <a:r>
              <a:rPr lang="zh-CN" altLang="en-US" sz="1200" kern="1200" dirty="0">
                <a:solidFill>
                  <a:schemeClr val="tx1"/>
                </a:solidFill>
                <a:effectLst/>
                <a:latin typeface="+mn-lt"/>
                <a:ea typeface="+mn-ea"/>
                <a:cs typeface="+mn-cs"/>
              </a:rPr>
              <a:t>倍和</a:t>
            </a:r>
            <a:r>
              <a:rPr lang="en-US" altLang="zh-CN" sz="1200" kern="1200" dirty="0">
                <a:solidFill>
                  <a:schemeClr val="tx1"/>
                </a:solidFill>
                <a:effectLst/>
                <a:latin typeface="+mn-lt"/>
                <a:ea typeface="+mn-ea"/>
                <a:cs typeface="+mn-cs"/>
              </a:rPr>
              <a:t>1.31</a:t>
            </a:r>
            <a:r>
              <a:rPr lang="zh-CN" altLang="en-US" sz="1200" kern="1200" dirty="0">
                <a:solidFill>
                  <a:schemeClr val="tx1"/>
                </a:solidFill>
                <a:effectLst/>
                <a:latin typeface="+mn-lt"/>
                <a:ea typeface="+mn-ea"/>
                <a:cs typeface="+mn-cs"/>
              </a:rPr>
              <a:t>倍的加速比。同时，在</a:t>
            </a:r>
            <a:r>
              <a:rPr lang="en-US" altLang="zh-CN" sz="1200" kern="1200" dirty="0">
                <a:solidFill>
                  <a:schemeClr val="tx1"/>
                </a:solidFill>
                <a:effectLst/>
                <a:latin typeface="+mn-lt"/>
                <a:ea typeface="+mn-ea"/>
                <a:cs typeface="+mn-cs"/>
              </a:rPr>
              <a:t>Resnet-18</a:t>
            </a:r>
            <a:r>
              <a:rPr lang="zh-CN" altLang="en-US" sz="1200" kern="1200" dirty="0">
                <a:solidFill>
                  <a:schemeClr val="tx1"/>
                </a:solidFill>
                <a:effectLst/>
                <a:latin typeface="+mn-lt"/>
                <a:ea typeface="+mn-ea"/>
                <a:cs typeface="+mn-cs"/>
              </a:rPr>
              <a:t>和</a:t>
            </a:r>
            <a:r>
              <a:rPr lang="en-US" altLang="zh-CN" sz="1200" kern="1200" dirty="0" err="1">
                <a:solidFill>
                  <a:schemeClr val="tx1"/>
                </a:solidFill>
                <a:effectLst/>
                <a:latin typeface="+mn-lt"/>
                <a:ea typeface="+mn-ea"/>
                <a:cs typeface="+mn-cs"/>
              </a:rPr>
              <a:t>CSRNet</a:t>
            </a:r>
            <a:r>
              <a:rPr lang="zh-CN" altLang="en-US" sz="1200" kern="1200" dirty="0">
                <a:solidFill>
                  <a:schemeClr val="tx1"/>
                </a:solidFill>
                <a:effectLst/>
                <a:latin typeface="+mn-lt"/>
                <a:ea typeface="+mn-ea"/>
                <a:cs typeface="+mn-cs"/>
              </a:rPr>
              <a:t>上做的实验发现这些</a:t>
            </a:r>
            <a:r>
              <a:rPr lang="en-US" altLang="zh-CN" sz="1200" kern="1200" dirty="0">
                <a:solidFill>
                  <a:schemeClr val="tx1"/>
                </a:solidFill>
                <a:effectLst/>
                <a:latin typeface="+mn-lt"/>
                <a:ea typeface="+mn-ea"/>
                <a:cs typeface="+mn-cs"/>
              </a:rPr>
              <a:t>transformation</a:t>
            </a:r>
            <a:r>
              <a:rPr lang="zh-CN" altLang="en-US" sz="1200" kern="1200" dirty="0">
                <a:solidFill>
                  <a:schemeClr val="tx1"/>
                </a:solidFill>
                <a:effectLst/>
                <a:latin typeface="+mn-lt"/>
                <a:ea typeface="+mn-ea"/>
                <a:cs typeface="+mn-cs"/>
              </a:rPr>
              <a:t>带来的优化和引入的</a:t>
            </a:r>
            <a:r>
              <a:rPr lang="en-US" altLang="zh-CN" sz="1200" kern="1200" dirty="0">
                <a:solidFill>
                  <a:schemeClr val="tx1"/>
                </a:solidFill>
                <a:effectLst/>
                <a:latin typeface="+mn-lt"/>
                <a:ea typeface="+mn-ea"/>
                <a:cs typeface="+mn-cs"/>
              </a:rPr>
              <a:t>overhead</a:t>
            </a:r>
            <a:r>
              <a:rPr lang="zh-CN" altLang="en-US" sz="1200" kern="1200" dirty="0">
                <a:solidFill>
                  <a:schemeClr val="tx1"/>
                </a:solidFill>
                <a:effectLst/>
                <a:latin typeface="+mn-lt"/>
                <a:ea typeface="+mn-ea"/>
                <a:cs typeface="+mn-cs"/>
              </a:rPr>
              <a:t>相抵消，导致性能没有明显提升，而</a:t>
            </a:r>
            <a:r>
              <a:rPr lang="en-US" altLang="zh-CN" sz="1200" kern="1200" dirty="0">
                <a:solidFill>
                  <a:schemeClr val="tx1"/>
                </a:solidFill>
                <a:effectLst/>
                <a:latin typeface="+mn-lt"/>
                <a:ea typeface="+mn-ea"/>
                <a:cs typeface="+mn-cs"/>
              </a:rPr>
              <a:t>PET</a:t>
            </a:r>
            <a:r>
              <a:rPr lang="zh-CN" altLang="en-US" sz="1200" kern="1200" dirty="0">
                <a:solidFill>
                  <a:schemeClr val="tx1"/>
                </a:solidFill>
                <a:effectLst/>
                <a:latin typeface="+mn-lt"/>
                <a:ea typeface="+mn-ea"/>
                <a:cs typeface="+mn-cs"/>
              </a:rPr>
              <a:t>通过</a:t>
            </a:r>
            <a:r>
              <a:rPr lang="en-US" altLang="zh-CN" sz="1200" kern="1200" dirty="0">
                <a:solidFill>
                  <a:schemeClr val="tx1"/>
                </a:solidFill>
                <a:effectLst/>
                <a:latin typeface="+mn-lt"/>
                <a:ea typeface="+mn-ea"/>
                <a:cs typeface="+mn-cs"/>
              </a:rPr>
              <a:t>kernel fusion</a:t>
            </a:r>
            <a:r>
              <a:rPr lang="zh-CN" altLang="en-US"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post-optimization</a:t>
            </a:r>
            <a:r>
              <a:rPr lang="zh-CN" altLang="en-US" sz="1200" kern="1200" dirty="0">
                <a:solidFill>
                  <a:schemeClr val="tx1"/>
                </a:solidFill>
                <a:effectLst/>
                <a:latin typeface="+mn-lt"/>
                <a:ea typeface="+mn-ea"/>
                <a:cs typeface="+mn-cs"/>
              </a:rPr>
              <a:t>能消除</a:t>
            </a:r>
            <a:r>
              <a:rPr lang="en-US" altLang="zh-CN" sz="1200" kern="1200" dirty="0">
                <a:solidFill>
                  <a:schemeClr val="tx1"/>
                </a:solidFill>
                <a:effectLst/>
                <a:latin typeface="+mn-lt"/>
                <a:ea typeface="+mn-ea"/>
                <a:cs typeface="+mn-cs"/>
              </a:rPr>
              <a:t>overhead</a:t>
            </a:r>
            <a:r>
              <a:rPr lang="zh-CN" altLang="en-US" sz="1200" kern="1200" dirty="0">
                <a:solidFill>
                  <a:schemeClr val="tx1"/>
                </a:solidFill>
                <a:effectLst/>
                <a:latin typeface="+mn-lt"/>
                <a:ea typeface="+mn-ea"/>
                <a:cs typeface="+mn-cs"/>
              </a:rPr>
              <a:t>，使性能进一步优化。</a:t>
            </a:r>
            <a:endParaRPr lang="en-US" altLang="zh-CN"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42</a:t>
            </a:fld>
            <a:endParaRPr kumimoji="1" lang="zh-CN" altLang="en-US"/>
          </a:p>
        </p:txBody>
      </p:sp>
    </p:spTree>
    <p:extLst>
      <p:ext uri="{BB962C8B-B14F-4D97-AF65-F5344CB8AC3E}">
        <p14:creationId xmlns:p14="http://schemas.microsoft.com/office/powerpoint/2010/main" val="287657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5</a:t>
            </a:fld>
            <a:endParaRPr kumimoji="1" lang="zh-CN" altLang="en-US"/>
          </a:p>
        </p:txBody>
      </p:sp>
    </p:spTree>
    <p:extLst>
      <p:ext uri="{BB962C8B-B14F-4D97-AF65-F5344CB8AC3E}">
        <p14:creationId xmlns:p14="http://schemas.microsoft.com/office/powerpoint/2010/main" val="331910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有些变换只是对于相同的输入，输出的张量</a:t>
            </a:r>
            <a:r>
              <a:rPr lang="en-US" altLang="zh-CN" dirty="0">
                <a:effectLst/>
              </a:rPr>
              <a:t>shape</a:t>
            </a:r>
            <a:r>
              <a:rPr lang="zh-CN" altLang="en-US" dirty="0">
                <a:effectLst/>
              </a:rPr>
              <a:t>相同，但是并不能保证同样输入一定能得到同样的结果，可能只是部分相等，这也就是部分等价变换。比如图上的空洞卷积变成右边的普通卷积，对于存在同样的输入，结果却不同的情况，但由于两个都是卷积，结果</a:t>
            </a:r>
            <a:r>
              <a:rPr lang="en-US" altLang="zh-CN" dirty="0">
                <a:effectLst/>
              </a:rPr>
              <a:t>Y</a:t>
            </a:r>
            <a:r>
              <a:rPr lang="zh-CN" altLang="en-US" dirty="0">
                <a:effectLst/>
              </a:rPr>
              <a:t>和</a:t>
            </a:r>
            <a:r>
              <a:rPr lang="en-US" altLang="zh-CN" dirty="0">
                <a:effectLst/>
              </a:rPr>
              <a:t>Z</a:t>
            </a:r>
            <a:r>
              <a:rPr lang="zh-CN" altLang="en-US" dirty="0">
                <a:effectLst/>
              </a:rPr>
              <a:t>有一部分是相同的，而且普通卷积比空洞卷积要简单，计算更快，这种转换便可以获得</a:t>
            </a:r>
            <a:r>
              <a:rPr lang="en-US" altLang="zh-CN" dirty="0">
                <a:effectLst/>
              </a:rPr>
              <a:t>benefit</a:t>
            </a:r>
            <a:r>
              <a:rPr lang="zh-CN" altLang="en-US" dirty="0">
                <a:effectLst/>
              </a:rPr>
              <a:t>。</a:t>
            </a:r>
          </a:p>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6</a:t>
            </a:fld>
            <a:endParaRPr kumimoji="1" lang="zh-CN" altLang="en-US"/>
          </a:p>
        </p:txBody>
      </p:sp>
    </p:spTree>
    <p:extLst>
      <p:ext uri="{BB962C8B-B14F-4D97-AF65-F5344CB8AC3E}">
        <p14:creationId xmlns:p14="http://schemas.microsoft.com/office/powerpoint/2010/main" val="381958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部分等价变换的缺点很明显：直接使用部分等价变换的话一定程度上破坏了算子的功能，对于模型的训练来说必然造成精度的下降。</a:t>
            </a:r>
            <a:endParaRPr lang="en-US" altLang="zh-CN"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effectLst/>
            </a:endParaRPr>
          </a:p>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8</a:t>
            </a:fld>
            <a:endParaRPr kumimoji="1" lang="zh-CN" altLang="en-US"/>
          </a:p>
        </p:txBody>
      </p:sp>
    </p:spTree>
    <p:extLst>
      <p:ext uri="{BB962C8B-B14F-4D97-AF65-F5344CB8AC3E}">
        <p14:creationId xmlns:p14="http://schemas.microsoft.com/office/powerpoint/2010/main" val="224464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但是部分等价变换也是有好处的，首先是</a:t>
            </a:r>
            <a:r>
              <a:rPr lang="zh-CN" altLang="en-US" sz="1200" kern="1200" dirty="0">
                <a:solidFill>
                  <a:schemeClr val="tx1"/>
                </a:solidFill>
                <a:effectLst/>
                <a:latin typeface="+mn-lt"/>
                <a:ea typeface="+mn-ea"/>
                <a:cs typeface="+mn-cs"/>
              </a:rPr>
              <a:t>改变输入张量的形状或排序可能可以提高计算效率，而且变换也可能被后续的优化利用，最后由于条件比完全等价要宽松的多，只要求输入输入的张量</a:t>
            </a:r>
            <a:r>
              <a:rPr lang="en-US" altLang="zh-CN" sz="1200" kern="1200" dirty="0">
                <a:solidFill>
                  <a:schemeClr val="tx1"/>
                </a:solidFill>
                <a:effectLst/>
                <a:latin typeface="+mn-lt"/>
                <a:ea typeface="+mn-ea"/>
                <a:cs typeface="+mn-cs"/>
              </a:rPr>
              <a:t>shape</a:t>
            </a:r>
            <a:r>
              <a:rPr lang="zh-CN" altLang="en-US" sz="1200" kern="1200" dirty="0">
                <a:solidFill>
                  <a:schemeClr val="tx1"/>
                </a:solidFill>
                <a:effectLst/>
                <a:latin typeface="+mn-lt"/>
                <a:ea typeface="+mn-ea"/>
                <a:cs typeface="+mn-cs"/>
              </a:rPr>
              <a:t>相同，搜索空间大了很多。</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转：这里就引入了一个问题，</a:t>
            </a:r>
            <a:r>
              <a:rPr lang="en" altLang="zh-CN" sz="1200" kern="1200" dirty="0">
                <a:solidFill>
                  <a:schemeClr val="tx1"/>
                </a:solidFill>
                <a:effectLst/>
                <a:latin typeface="+mn-lt"/>
                <a:ea typeface="+mn-ea"/>
                <a:cs typeface="+mn-cs"/>
              </a:rPr>
              <a:t>Can We Have Our Cake and Eat It Too? </a:t>
            </a:r>
            <a:r>
              <a:rPr lang="zh-CN" altLang="en-US" dirty="0">
                <a:effectLst/>
              </a:rPr>
              <a:t>是否能在保证结果相同的同时，利用部分等价变换提升计算效率。</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effectLst/>
            </a:endParaRPr>
          </a:p>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9</a:t>
            </a:fld>
            <a:endParaRPr kumimoji="1" lang="zh-CN" altLang="en-US"/>
          </a:p>
        </p:txBody>
      </p:sp>
    </p:spTree>
    <p:extLst>
      <p:ext uri="{BB962C8B-B14F-4D97-AF65-F5344CB8AC3E}">
        <p14:creationId xmlns:p14="http://schemas.microsoft.com/office/powerpoint/2010/main" val="339101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effectLst/>
              </a:rPr>
              <a:t>就如同我这页</a:t>
            </a:r>
            <a:r>
              <a:rPr lang="en" altLang="zh-CN" dirty="0">
                <a:effectLst/>
              </a:rPr>
              <a:t>PPT</a:t>
            </a:r>
            <a:r>
              <a:rPr lang="zh-CN" altLang="en-US" dirty="0">
                <a:effectLst/>
              </a:rPr>
              <a:t>所展示的这样，将输入的程序用部分等价变化，再通过校正结果错误的部分，最终得到一个正确的结果。这里把两个</a:t>
            </a:r>
            <a:r>
              <a:rPr lang="en-US" altLang="zh-CN" dirty="0">
                <a:effectLst/>
              </a:rPr>
              <a:t>input</a:t>
            </a:r>
            <a:r>
              <a:rPr lang="zh-CN" altLang="en-US" dirty="0">
                <a:effectLst/>
              </a:rPr>
              <a:t> </a:t>
            </a:r>
            <a:r>
              <a:rPr lang="en-US" altLang="zh-CN" dirty="0">
                <a:effectLst/>
              </a:rPr>
              <a:t>tensor</a:t>
            </a:r>
            <a:r>
              <a:rPr lang="zh-CN" altLang="en-US" dirty="0">
                <a:effectLst/>
              </a:rPr>
              <a:t>，合并成成</a:t>
            </a:r>
            <a:r>
              <a:rPr lang="en-US" altLang="zh-CN" dirty="0">
                <a:effectLst/>
              </a:rPr>
              <a:t>1</a:t>
            </a:r>
            <a:r>
              <a:rPr lang="zh-CN" altLang="en-US" dirty="0">
                <a:effectLst/>
              </a:rPr>
              <a:t>个</a:t>
            </a:r>
            <a:r>
              <a:rPr lang="en" altLang="zh-CN" dirty="0">
                <a:effectLst/>
              </a:rPr>
              <a:t>tensor</a:t>
            </a:r>
            <a:r>
              <a:rPr lang="zh-CN" altLang="en-US" dirty="0">
                <a:effectLst/>
              </a:rPr>
              <a:t>，再送入</a:t>
            </a:r>
            <a:r>
              <a:rPr lang="en" altLang="zh-CN" dirty="0">
                <a:effectLst/>
              </a:rPr>
              <a:t>conv</a:t>
            </a:r>
            <a:r>
              <a:rPr lang="zh-CN" altLang="en-US" dirty="0">
                <a:effectLst/>
              </a:rPr>
              <a:t>算子中，可以发现占大部分的蓝色部分与变换前的结果相同，是正确的部分，紫色虚线的区域是错误的结果，但可以通过一个校正，最终得到原先的输出。只要合并后大的</a:t>
            </a:r>
            <a:r>
              <a:rPr lang="en-US" altLang="zh-CN" dirty="0">
                <a:effectLst/>
              </a:rPr>
              <a:t>input</a:t>
            </a:r>
            <a:r>
              <a:rPr lang="zh-CN" altLang="en-US" dirty="0">
                <a:effectLst/>
              </a:rPr>
              <a:t> </a:t>
            </a:r>
            <a:r>
              <a:rPr lang="en-US" altLang="zh-CN" dirty="0">
                <a:effectLst/>
              </a:rPr>
              <a:t>tensor</a:t>
            </a:r>
            <a:r>
              <a:rPr lang="zh-CN" altLang="en-US" dirty="0">
                <a:effectLst/>
              </a:rPr>
              <a:t>的</a:t>
            </a:r>
            <a:r>
              <a:rPr lang="zh-CN" altLang="en" dirty="0">
                <a:effectLst/>
              </a:rPr>
              <a:t>卷积</a:t>
            </a:r>
            <a:r>
              <a:rPr lang="zh-CN" altLang="en-US" dirty="0">
                <a:effectLst/>
              </a:rPr>
              <a:t>节省下来的时间大于校正所需的时间，那么便可以得到性能上的提升。</a:t>
            </a:r>
            <a:endParaRPr lang="en-US" altLang="zh-CN" dirty="0">
              <a:effectLst/>
            </a:endParaRPr>
          </a:p>
          <a:p>
            <a:pPr algn="l"/>
            <a:r>
              <a:rPr lang="zh-CN" altLang="en-US" dirty="0">
                <a:effectLst/>
              </a:rPr>
              <a:t>挑战：</a:t>
            </a:r>
            <a:r>
              <a:rPr lang="en-US" altLang="zh-CN" dirty="0">
                <a:effectLst/>
              </a:rPr>
              <a:t>	1.</a:t>
            </a:r>
            <a:r>
              <a:rPr lang="zh-CN" altLang="en-US" dirty="0">
                <a:effectLst/>
              </a:rPr>
              <a:t>如何高效并且充分地生成部分等价变换</a:t>
            </a:r>
          </a:p>
          <a:p>
            <a:pPr algn="l"/>
            <a:r>
              <a:rPr lang="en-US" altLang="zh-CN" dirty="0">
                <a:effectLst/>
              </a:rPr>
              <a:t>	2.</a:t>
            </a:r>
            <a:r>
              <a:rPr lang="zh-CN" altLang="en-US" dirty="0">
                <a:effectLst/>
              </a:rPr>
              <a:t>如何快速的找出不正确的部分，并生成相应的校正核。</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effectLst/>
            </a:endParaRPr>
          </a:p>
          <a:p>
            <a:endParaRPr kumimoji="1"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3A53E9FB-0222-4EAB-8AC5-1D9A22F1D9D7}" type="datetime1">
              <a:rPr lang="zh-CN" altLang="en-US" smtClean="0"/>
              <a:t>2021/10/21</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3701889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lvl="0">
              <a:defRPr sz="4000" b="1" baseline="0">
                <a:solidFill>
                  <a:srgbClr val="543795"/>
                </a:solidFill>
                <a:latin typeface="Arial" panose="020B0604020202020204" pitchFamily="34" charset="0"/>
                <a:ea typeface="微软雅黑" panose="020B0503020204020204" charset="-122"/>
                <a:cs typeface="Arial" panose="020B0604020202020204" pitchFamily="34" charset="0"/>
              </a:defRPr>
            </a:lvl1pPr>
          </a:lstStyle>
          <a:p>
            <a:r>
              <a:rPr lang="zh-CN" dirty="0"/>
              <a:t>单击此处编辑母版标题样式</a:t>
            </a:r>
          </a:p>
        </p:txBody>
      </p:sp>
      <p:sp>
        <p:nvSpPr>
          <p:cNvPr id="3" name="内容占位符 2"/>
          <p:cNvSpPr>
            <a:spLocks noGrp="1"/>
          </p:cNvSpPr>
          <p:nvPr>
            <p:ph idx="1" hasCustomPrompt="1"/>
          </p:nvPr>
        </p:nvSpPr>
        <p:spPr>
          <a:xfrm>
            <a:off x="838200" y="1197212"/>
            <a:ext cx="10515600" cy="4963126"/>
          </a:xfrm>
        </p:spPr>
        <p:txBody>
          <a:bodyPr>
            <a:normAutofit/>
          </a:bodyPr>
          <a:lstStyle>
            <a:lvl1pPr lvl="0">
              <a:defRPr sz="3200" b="1" baseline="0">
                <a:latin typeface="Arial" panose="020B0604020202020204" pitchFamily="34" charset="0"/>
                <a:cs typeface="Arial" panose="020B0604020202020204" pitchFamily="34" charset="0"/>
              </a:defRPr>
            </a:lvl1pPr>
            <a:lvl2pPr lvl="1">
              <a:defRPr sz="2800" b="1" baseline="0">
                <a:latin typeface="等线" panose="02010600030101010101" pitchFamily="2" charset="-122"/>
                <a:ea typeface="等线" panose="02010600030101010101" pitchFamily="2" charset="-122"/>
              </a:defRPr>
            </a:lvl2pPr>
            <a:lvl3pPr lvl="2">
              <a:defRPr sz="2400" b="1" baseline="0">
                <a:latin typeface="等线" panose="02010600030101010101" pitchFamily="2" charset="-122"/>
                <a:ea typeface="等线" panose="02010600030101010101" pitchFamily="2" charset="-122"/>
              </a:defRPr>
            </a:lvl3pPr>
            <a:lvl4pPr lvl="3">
              <a:defRPr sz="2000" b="1" baseline="0">
                <a:latin typeface="等线" panose="02010600030101010101" pitchFamily="2" charset="-122"/>
                <a:ea typeface="等线" panose="02010600030101010101" pitchFamily="2" charset="-122"/>
              </a:defRPr>
            </a:lvl4pPr>
            <a:lvl5pPr lvl="4">
              <a:defRPr sz="2000" b="1" baseline="0">
                <a:latin typeface="等线" panose="02010600030101010101" pitchFamily="2" charset="-122"/>
                <a:ea typeface="等线" panose="02010600030101010101" pitchFamily="2" charset="-122"/>
              </a:defRPr>
            </a:lvl5pPr>
          </a:lstStyle>
          <a:p>
            <a:pPr lvl="0"/>
            <a:r>
              <a:rPr lang="zh-CN" dirty="0"/>
              <a:t>编辑母版文本样式</a:t>
            </a:r>
          </a:p>
          <a:p>
            <a:pPr lvl="1"/>
            <a:r>
              <a:rPr lang="zh-CN" dirty="0"/>
              <a:t>第二级</a:t>
            </a:r>
          </a:p>
          <a:p>
            <a:pPr lvl="2"/>
            <a:r>
              <a:rPr lang="zh-CN" dirty="0"/>
              <a:t>第三级</a:t>
            </a:r>
          </a:p>
          <a:p>
            <a:pPr lvl="3"/>
            <a:r>
              <a:rPr lang="zh-CN" dirty="0"/>
              <a:t>第四级</a:t>
            </a:r>
          </a:p>
          <a:p>
            <a:pPr lvl="4"/>
            <a:r>
              <a:rPr lang="zh-CN" dirty="0"/>
              <a:t>第五级</a:t>
            </a:r>
          </a:p>
        </p:txBody>
      </p:sp>
      <p:pic>
        <p:nvPicPr>
          <p:cNvPr id="6" name="图片 5"/>
          <p:cNvPicPr/>
          <p:nvPr/>
        </p:nvPicPr>
        <p:blipFill>
          <a:blip r:embed="rId2"/>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
        <p:nvSpPr>
          <p:cNvPr id="5" name="日期占位符 4"/>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7" name="页脚占位符 6"/>
          <p:cNvSpPr>
            <a:spLocks noGrp="1"/>
          </p:cNvSpPr>
          <p:nvPr>
            <p:ph type="ftr" sz="quarter" idx="11"/>
          </p:nvPr>
        </p:nvSpPr>
        <p:spPr/>
        <p:txBody>
          <a:bodyPr/>
          <a:lstStyle/>
          <a:p>
            <a:r>
              <a:rPr lang="en-US" altLang="zh-CN" dirty="0"/>
              <a:t>USTC-Reading-Group</a:t>
            </a:r>
            <a:endParaRPr lang="zh-CN" altLang="en-US" dirty="0"/>
          </a:p>
        </p:txBody>
      </p:sp>
      <p:sp>
        <p:nvSpPr>
          <p:cNvPr id="9" name="灯片编号占位符 8"/>
          <p:cNvSpPr>
            <a:spLocks noGrp="1"/>
          </p:cNvSpPr>
          <p:nvPr>
            <p:ph type="sldNum" sz="quarter" idx="12"/>
          </p:nvPr>
        </p:nvSpPr>
        <p:spPr/>
        <p:txBody>
          <a:bodyPr/>
          <a:lstStyle/>
          <a:p>
            <a:fld id="{9121FD29-422F-4C06-A400-AB8263BE8C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3049F-5E81-45DF-B1CB-B2436DB905FF}" type="datetime1">
              <a:rPr lang="zh-CN" altLang="en-US" smtClean="0"/>
              <a:t>2021/10/21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USTC-Reading-Group</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1FD29-422F-4C06-A400-AB8263BE8C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lvl="0" algn="l" defTabSz="914400">
        <a:lnSpc>
          <a:spcPct val="90000"/>
        </a:lnSpc>
        <a:spcBef>
          <a:spcPct val="0"/>
        </a:spcBef>
        <a:buNone/>
        <a:defRPr sz="4400" kern="1200">
          <a:solidFill>
            <a:schemeClr val="tx1"/>
          </a:solidFill>
          <a:latin typeface="Times New Roman" panose="02020603050405020304"/>
          <a:ea typeface="华康俪金黑W8(P)"/>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Times New Roman" panose="02020603050405020304"/>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Times New Roman" panose="02020603050405020304"/>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Times New Roman" panose="02020603050405020304"/>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p:bodyStyle>
    <p:other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8.tiff"/><Relationship Id="rId4" Type="http://schemas.openxmlformats.org/officeDocument/2006/relationships/image" Target="../media/image37.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FD03BBB6-5A3F-4D5D-BAC9-859B90CD4D2F}"/>
              </a:ext>
            </a:extLst>
          </p:cNvPr>
          <p:cNvSpPr txBox="1"/>
          <p:nvPr/>
        </p:nvSpPr>
        <p:spPr>
          <a:xfrm>
            <a:off x="1123713" y="1591574"/>
            <a:ext cx="9664995" cy="2739211"/>
          </a:xfrm>
          <a:prstGeom prst="rect">
            <a:avLst/>
          </a:prstGeom>
          <a:noFill/>
        </p:spPr>
        <p:txBody>
          <a:bodyPr wrap="square" rtlCol="0">
            <a:spAutoFit/>
          </a:bodyPr>
          <a:lstStyle/>
          <a:p>
            <a:pPr algn="ctr" rtl="0">
              <a:lnSpc>
                <a:spcPct val="90000"/>
              </a:lnSpc>
              <a:spcBef>
                <a:spcPct val="0"/>
              </a:spcBef>
            </a:pPr>
            <a:r>
              <a:rPr lang="en" altLang="zh-CN" sz="4000" b="1" dirty="0">
                <a:latin typeface="+mn-lt"/>
                <a:ea typeface="+mn-ea"/>
                <a:cs typeface="+mn-ea"/>
              </a:rPr>
              <a:t>PET: Optimizing Tensor Programs with Partially Equivalent Transformations and Automated Corrections </a:t>
            </a:r>
          </a:p>
          <a:p>
            <a:pPr algn="ctr"/>
            <a:r>
              <a:rPr lang="en-US" altLang="zh-CN" sz="2800" dirty="0">
                <a:latin typeface="+mj-lt"/>
              </a:rPr>
              <a:t>OSDI’ 21</a:t>
            </a:r>
            <a:endParaRPr lang="zh-CN" altLang="en-US" sz="2800" dirty="0">
              <a:latin typeface="+mj-lt"/>
            </a:endParaRPr>
          </a:p>
          <a:p>
            <a:pPr algn="ctr"/>
            <a:endParaRPr lang="zh-CN" altLang="en-US" sz="3600" b="1" dirty="0"/>
          </a:p>
        </p:txBody>
      </p:sp>
      <p:sp>
        <p:nvSpPr>
          <p:cNvPr id="15" name="文本框 14">
            <a:extLst>
              <a:ext uri="{FF2B5EF4-FFF2-40B4-BE49-F238E27FC236}">
                <a16:creationId xmlns:a16="http://schemas.microsoft.com/office/drawing/2014/main" id="{AA20323D-276E-4C70-ACA4-1C58310142D4}"/>
              </a:ext>
            </a:extLst>
          </p:cNvPr>
          <p:cNvSpPr txBox="1"/>
          <p:nvPr/>
        </p:nvSpPr>
        <p:spPr>
          <a:xfrm>
            <a:off x="563526" y="265814"/>
            <a:ext cx="7017488" cy="707886"/>
          </a:xfrm>
          <a:prstGeom prst="rect">
            <a:avLst/>
          </a:prstGeom>
          <a:noFill/>
        </p:spPr>
        <p:txBody>
          <a:bodyPr wrap="square" rtlCol="0">
            <a:spAutoFit/>
          </a:bodyPr>
          <a:lstStyle/>
          <a:p>
            <a:r>
              <a:rPr kumimoji="1" lang="en-US" altLang="zh-CN" sz="4000" b="1" dirty="0">
                <a:solidFill>
                  <a:srgbClr val="543795"/>
                </a:solidFill>
                <a:latin typeface="Arial" panose="020B0604020202020204" pitchFamily="34" charset="0"/>
                <a:cs typeface="Arial" panose="020B0604020202020204" pitchFamily="34" charset="0"/>
              </a:rPr>
              <a:t>Reading Group</a:t>
            </a:r>
            <a:endParaRPr kumimoji="1" lang="zh-CN" altLang="en-US" sz="4000" b="1" dirty="0">
              <a:solidFill>
                <a:srgbClr val="543795"/>
              </a:solidFill>
              <a:latin typeface="Arial" panose="020B0604020202020204" pitchFamily="34" charset="0"/>
              <a:cs typeface="Arial" panose="020B0604020202020204" pitchFamily="34" charset="0"/>
            </a:endParaRPr>
          </a:p>
        </p:txBody>
      </p:sp>
      <p:sp>
        <p:nvSpPr>
          <p:cNvPr id="4" name="文本框 5">
            <a:extLst>
              <a:ext uri="{FF2B5EF4-FFF2-40B4-BE49-F238E27FC236}">
                <a16:creationId xmlns:a16="http://schemas.microsoft.com/office/drawing/2014/main" id="{250A2A89-F8FA-41DA-AE63-AFBB60964A68}"/>
              </a:ext>
            </a:extLst>
          </p:cNvPr>
          <p:cNvSpPr txBox="1"/>
          <p:nvPr/>
        </p:nvSpPr>
        <p:spPr>
          <a:xfrm>
            <a:off x="798773" y="3834668"/>
            <a:ext cx="1031487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altLang="zh-CN" sz="2400" b="1" i="1" dirty="0">
                <a:latin typeface="+mj-lt"/>
                <a:ea typeface="华文新魏" panose="02010800040101010101" pitchFamily="2" charset="-122"/>
              </a:rPr>
              <a:t>Authors: </a:t>
            </a:r>
            <a:r>
              <a:rPr lang="en-US" sz="2400" b="1" i="1" dirty="0" err="1">
                <a:latin typeface="+mj-lt"/>
                <a:ea typeface="华文新魏" panose="02010800040101010101" pitchFamily="2" charset="-122"/>
              </a:rPr>
              <a:t>Haojie</a:t>
            </a:r>
            <a:r>
              <a:rPr lang="en-US" sz="2400" b="1" i="1" dirty="0">
                <a:latin typeface="+mj-lt"/>
                <a:ea typeface="华文新魏" panose="02010800040101010101" pitchFamily="2" charset="-122"/>
              </a:rPr>
              <a:t> Wang, </a:t>
            </a:r>
            <a:r>
              <a:rPr lang="en-US" sz="2400" b="1" i="1" dirty="0" err="1">
                <a:latin typeface="+mj-lt"/>
                <a:ea typeface="华文新魏" panose="02010800040101010101" pitchFamily="2" charset="-122"/>
              </a:rPr>
              <a:t>Zhihao</a:t>
            </a:r>
            <a:r>
              <a:rPr lang="en-US" sz="2400" b="1" i="1" dirty="0">
                <a:latin typeface="+mj-lt"/>
                <a:ea typeface="华文新魏" panose="02010800040101010101" pitchFamily="2" charset="-122"/>
              </a:rPr>
              <a:t> Jia</a:t>
            </a:r>
            <a:endParaRPr lang="en-US" altLang="zh-CN" sz="2400" b="1" i="1" dirty="0">
              <a:latin typeface="+mj-lt"/>
              <a:ea typeface="华文新魏" panose="02010800040101010101" pitchFamily="2" charset="-122"/>
            </a:endParaRPr>
          </a:p>
        </p:txBody>
      </p:sp>
      <p:sp>
        <p:nvSpPr>
          <p:cNvPr id="5" name="文本框 4">
            <a:extLst>
              <a:ext uri="{FF2B5EF4-FFF2-40B4-BE49-F238E27FC236}">
                <a16:creationId xmlns:a16="http://schemas.microsoft.com/office/drawing/2014/main" id="{AA28D6C2-89AD-4A86-940D-B713BA119C8D}"/>
              </a:ext>
            </a:extLst>
          </p:cNvPr>
          <p:cNvSpPr txBox="1"/>
          <p:nvPr/>
        </p:nvSpPr>
        <p:spPr>
          <a:xfrm>
            <a:off x="2862849" y="4985581"/>
            <a:ext cx="6096000" cy="461665"/>
          </a:xfrm>
          <a:prstGeom prst="rect">
            <a:avLst/>
          </a:prstGeom>
          <a:noFill/>
        </p:spPr>
        <p:txBody>
          <a:bodyPr wrap="square">
            <a:spAutoFit/>
          </a:bodyPr>
          <a:lstStyle/>
          <a:p>
            <a:pPr algn="ctr"/>
            <a:r>
              <a:rPr lang="pt-BR" altLang="zh-CN" sz="2400" b="1" i="1" dirty="0">
                <a:latin typeface="+mj-lt"/>
                <a:ea typeface="华文新魏" panose="02010800040101010101" pitchFamily="2" charset="-122"/>
              </a:rPr>
              <a:t>Presenters: Shiyi Wang, Mark Wu</a:t>
            </a:r>
            <a:endParaRPr lang="en-US" altLang="zh-CN" sz="2400" b="1" dirty="0">
              <a:solidFill>
                <a:srgbClr val="0070C0"/>
              </a:solidFill>
              <a:latin typeface="+mj-lt"/>
              <a:ea typeface="华文新魏" panose="02010800040101010101" pitchFamily="2" charset="-122"/>
            </a:endParaRPr>
          </a:p>
        </p:txBody>
      </p:sp>
      <p:sp>
        <p:nvSpPr>
          <p:cNvPr id="6" name="文本框 5">
            <a:extLst>
              <a:ext uri="{FF2B5EF4-FFF2-40B4-BE49-F238E27FC236}">
                <a16:creationId xmlns:a16="http://schemas.microsoft.com/office/drawing/2014/main" id="{4603DA31-45AF-4B6B-A8E9-4A8F8419176B}"/>
              </a:ext>
            </a:extLst>
          </p:cNvPr>
          <p:cNvSpPr txBox="1"/>
          <p:nvPr/>
        </p:nvSpPr>
        <p:spPr>
          <a:xfrm>
            <a:off x="1645212" y="5566533"/>
            <a:ext cx="8531275" cy="461665"/>
          </a:xfrm>
          <a:prstGeom prst="rect">
            <a:avLst/>
          </a:prstGeom>
          <a:noFill/>
        </p:spPr>
        <p:txBody>
          <a:bodyPr wrap="square" rtlCol="0">
            <a:spAutoFit/>
          </a:bodyPr>
          <a:lstStyle/>
          <a:p>
            <a:pPr algn="ctr"/>
            <a:r>
              <a:rPr lang="pt-BR" altLang="zh-CN" sz="2400" dirty="0">
                <a:latin typeface="Gill Sans MT" panose="020B0502020104020203" pitchFamily="34" charset="0"/>
                <a:ea typeface="华文新魏" panose="02010800040101010101" pitchFamily="2" charset="-122"/>
              </a:rPr>
              <a:t>2021/10/20</a:t>
            </a:r>
            <a:endParaRPr lang="en-US" altLang="zh-CN" sz="2400" dirty="0">
              <a:latin typeface="Gill Sans MT" panose="020B0502020104020203" pitchFamily="34" charset="0"/>
              <a:ea typeface="华文新魏" panose="02010800040101010101" pitchFamily="2" charset="-122"/>
            </a:endParaRPr>
          </a:p>
        </p:txBody>
      </p:sp>
    </p:spTree>
    <p:extLst>
      <p:ext uri="{BB962C8B-B14F-4D97-AF65-F5344CB8AC3E}">
        <p14:creationId xmlns:p14="http://schemas.microsoft.com/office/powerpoint/2010/main" val="97141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1A615C-506F-554A-92AB-51FA2EE83F95}"/>
              </a:ext>
            </a:extLst>
          </p:cNvPr>
          <p:cNvSpPr>
            <a:spLocks noGrp="1"/>
          </p:cNvSpPr>
          <p:nvPr>
            <p:ph type="title"/>
          </p:nvPr>
        </p:nvSpPr>
        <p:spPr/>
        <p:txBody>
          <a:bodyPr/>
          <a:lstStyle/>
          <a:p>
            <a:r>
              <a:rPr kumimoji="1" lang="en-US" altLang="zh-CN"/>
              <a:t>Motivating Example</a:t>
            </a:r>
            <a:endParaRPr kumimoji="1" lang="zh-CN" altLang="en-US"/>
          </a:p>
        </p:txBody>
      </p:sp>
      <p:sp>
        <p:nvSpPr>
          <p:cNvPr id="4" name="日期占位符 3">
            <a:extLst>
              <a:ext uri="{FF2B5EF4-FFF2-40B4-BE49-F238E27FC236}">
                <a16:creationId xmlns:a16="http://schemas.microsoft.com/office/drawing/2014/main" id="{9E8BBB07-6C35-774D-AEF1-873B813301A3}"/>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650646CB-A982-DE42-8A85-9EDD823AF2E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44BB982-6F83-A54E-9983-6A2E3C572DAA}"/>
              </a:ext>
            </a:extLst>
          </p:cNvPr>
          <p:cNvSpPr>
            <a:spLocks noGrp="1"/>
          </p:cNvSpPr>
          <p:nvPr>
            <p:ph type="sldNum" sz="quarter" idx="12"/>
          </p:nvPr>
        </p:nvSpPr>
        <p:spPr/>
        <p:txBody>
          <a:bodyPr/>
          <a:lstStyle/>
          <a:p>
            <a:fld id="{9121FD29-422F-4C06-A400-AB8263BE8C66}" type="slidenum">
              <a:rPr lang="zh-CN" altLang="en-US" smtClean="0"/>
              <a:t>10</a:t>
            </a:fld>
            <a:endParaRPr lang="zh-CN" altLang="en-US"/>
          </a:p>
        </p:txBody>
      </p:sp>
      <p:pic>
        <p:nvPicPr>
          <p:cNvPr id="10" name="图片 9">
            <a:extLst>
              <a:ext uri="{FF2B5EF4-FFF2-40B4-BE49-F238E27FC236}">
                <a16:creationId xmlns:a16="http://schemas.microsoft.com/office/drawing/2014/main" id="{54625F1F-9BBE-4EFD-8B52-D02BF122A864}"/>
              </a:ext>
            </a:extLst>
          </p:cNvPr>
          <p:cNvPicPr>
            <a:picLocks noChangeAspect="1"/>
          </p:cNvPicPr>
          <p:nvPr/>
        </p:nvPicPr>
        <p:blipFill>
          <a:blip r:embed="rId3"/>
          <a:stretch>
            <a:fillRect/>
          </a:stretch>
        </p:blipFill>
        <p:spPr>
          <a:xfrm>
            <a:off x="4975606" y="1154222"/>
            <a:ext cx="2843275" cy="5125217"/>
          </a:xfrm>
          <a:prstGeom prst="rect">
            <a:avLst/>
          </a:prstGeom>
        </p:spPr>
      </p:pic>
      <p:pic>
        <p:nvPicPr>
          <p:cNvPr id="12" name="图片 11">
            <a:extLst>
              <a:ext uri="{FF2B5EF4-FFF2-40B4-BE49-F238E27FC236}">
                <a16:creationId xmlns:a16="http://schemas.microsoft.com/office/drawing/2014/main" id="{4E86FE09-EE41-4D96-8AF7-A2FAEBB602CC}"/>
              </a:ext>
            </a:extLst>
          </p:cNvPr>
          <p:cNvPicPr>
            <a:picLocks noChangeAspect="1"/>
          </p:cNvPicPr>
          <p:nvPr/>
        </p:nvPicPr>
        <p:blipFill>
          <a:blip r:embed="rId4"/>
          <a:stretch>
            <a:fillRect/>
          </a:stretch>
        </p:blipFill>
        <p:spPr>
          <a:xfrm>
            <a:off x="9131344" y="1682058"/>
            <a:ext cx="2743200" cy="3215222"/>
          </a:xfrm>
          <a:prstGeom prst="rect">
            <a:avLst/>
          </a:prstGeom>
        </p:spPr>
      </p:pic>
      <p:pic>
        <p:nvPicPr>
          <p:cNvPr id="8" name="图片 7">
            <a:extLst>
              <a:ext uri="{FF2B5EF4-FFF2-40B4-BE49-F238E27FC236}">
                <a16:creationId xmlns:a16="http://schemas.microsoft.com/office/drawing/2014/main" id="{913E7172-E0A1-4A00-9043-822F79B49DC2}"/>
              </a:ext>
            </a:extLst>
          </p:cNvPr>
          <p:cNvPicPr>
            <a:picLocks noChangeAspect="1"/>
          </p:cNvPicPr>
          <p:nvPr/>
        </p:nvPicPr>
        <p:blipFill rotWithShape="1">
          <a:blip r:embed="rId5"/>
          <a:srcRect b="20466"/>
          <a:stretch/>
        </p:blipFill>
        <p:spPr>
          <a:xfrm>
            <a:off x="155360" y="1579044"/>
            <a:ext cx="3263943" cy="2936084"/>
          </a:xfrm>
          <a:prstGeom prst="rect">
            <a:avLst/>
          </a:prstGeom>
        </p:spPr>
      </p:pic>
      <p:sp>
        <p:nvSpPr>
          <p:cNvPr id="13" name="文本框 12">
            <a:extLst>
              <a:ext uri="{FF2B5EF4-FFF2-40B4-BE49-F238E27FC236}">
                <a16:creationId xmlns:a16="http://schemas.microsoft.com/office/drawing/2014/main" id="{DED875D8-5EF5-43BE-A622-DE34E6552D81}"/>
              </a:ext>
            </a:extLst>
          </p:cNvPr>
          <p:cNvSpPr txBox="1"/>
          <p:nvPr/>
        </p:nvSpPr>
        <p:spPr>
          <a:xfrm>
            <a:off x="9375184" y="4644612"/>
            <a:ext cx="2275840" cy="369332"/>
          </a:xfrm>
          <a:prstGeom prst="rect">
            <a:avLst/>
          </a:prstGeom>
          <a:noFill/>
        </p:spPr>
        <p:txBody>
          <a:bodyPr wrap="square" rtlCol="0">
            <a:spAutoFit/>
          </a:bodyPr>
          <a:lstStyle/>
          <a:p>
            <a:r>
              <a:rPr lang="en-US" altLang="zh-CN" b="1" dirty="0">
                <a:latin typeface="+mn-lt"/>
              </a:rPr>
              <a:t>Correcting Results</a:t>
            </a:r>
            <a:endParaRPr lang="zh-CN" altLang="en-US" b="1" dirty="0">
              <a:latin typeface="+mn-lt"/>
            </a:endParaRPr>
          </a:p>
        </p:txBody>
      </p:sp>
      <p:sp>
        <p:nvSpPr>
          <p:cNvPr id="15" name="等号 14">
            <a:extLst>
              <a:ext uri="{FF2B5EF4-FFF2-40B4-BE49-F238E27FC236}">
                <a16:creationId xmlns:a16="http://schemas.microsoft.com/office/drawing/2014/main" id="{4F4BCDC7-2243-4DE6-8D4A-1EC4C45F794A}"/>
              </a:ext>
            </a:extLst>
          </p:cNvPr>
          <p:cNvSpPr/>
          <p:nvPr/>
        </p:nvSpPr>
        <p:spPr>
          <a:xfrm>
            <a:off x="3373352" y="2997199"/>
            <a:ext cx="1394206" cy="863600"/>
          </a:xfrm>
          <a:prstGeom prst="mathEqual">
            <a:avLst/>
          </a:prstGeom>
          <a:solidFill>
            <a:srgbClr val="F8CBA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schemeClr val="tx1"/>
              </a:solidFill>
            </a:endParaRPr>
          </a:p>
        </p:txBody>
      </p:sp>
      <p:sp>
        <p:nvSpPr>
          <p:cNvPr id="16" name="加号 15">
            <a:extLst>
              <a:ext uri="{FF2B5EF4-FFF2-40B4-BE49-F238E27FC236}">
                <a16:creationId xmlns:a16="http://schemas.microsoft.com/office/drawing/2014/main" id="{E4643D55-C0DE-40E1-996C-02DD65CAEBEA}"/>
              </a:ext>
            </a:extLst>
          </p:cNvPr>
          <p:cNvSpPr/>
          <p:nvPr/>
        </p:nvSpPr>
        <p:spPr>
          <a:xfrm>
            <a:off x="7897240" y="2817127"/>
            <a:ext cx="1315720" cy="1223743"/>
          </a:xfrm>
          <a:prstGeom prst="mathPlus">
            <a:avLst/>
          </a:prstGeom>
          <a:solidFill>
            <a:srgbClr val="F8CBA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17475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39632-453B-48AB-96EB-39F6CF2B1B08}"/>
              </a:ext>
            </a:extLst>
          </p:cNvPr>
          <p:cNvSpPr>
            <a:spLocks noGrp="1"/>
          </p:cNvSpPr>
          <p:nvPr>
            <p:ph type="title"/>
          </p:nvPr>
        </p:nvSpPr>
        <p:spPr/>
        <p:txBody>
          <a:bodyPr/>
          <a:lstStyle/>
          <a:p>
            <a:r>
              <a:rPr lang="en-US" altLang="zh-CN" dirty="0"/>
              <a:t>PET Overview</a:t>
            </a:r>
            <a:endParaRPr lang="zh-CN" altLang="en-US" dirty="0"/>
          </a:p>
        </p:txBody>
      </p:sp>
      <p:sp>
        <p:nvSpPr>
          <p:cNvPr id="4" name="日期占位符 3">
            <a:extLst>
              <a:ext uri="{FF2B5EF4-FFF2-40B4-BE49-F238E27FC236}">
                <a16:creationId xmlns:a16="http://schemas.microsoft.com/office/drawing/2014/main" id="{F721134D-1E66-4C00-B633-CA10D1AC6A67}"/>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8D673972-0128-43A6-8681-68B9E771DDD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9D519F4B-BDF1-482A-8D75-7876DAF2F3B4}"/>
              </a:ext>
            </a:extLst>
          </p:cNvPr>
          <p:cNvSpPr>
            <a:spLocks noGrp="1"/>
          </p:cNvSpPr>
          <p:nvPr>
            <p:ph type="sldNum" sz="quarter" idx="12"/>
          </p:nvPr>
        </p:nvSpPr>
        <p:spPr/>
        <p:txBody>
          <a:bodyPr/>
          <a:lstStyle/>
          <a:p>
            <a:fld id="{9121FD29-422F-4C06-A400-AB8263BE8C66}" type="slidenum">
              <a:rPr lang="zh-CN" altLang="en-US" smtClean="0"/>
              <a:t>11</a:t>
            </a:fld>
            <a:endParaRPr lang="zh-CN" altLang="en-US"/>
          </a:p>
        </p:txBody>
      </p:sp>
      <p:sp>
        <p:nvSpPr>
          <p:cNvPr id="7" name="椭圆 6">
            <a:extLst>
              <a:ext uri="{FF2B5EF4-FFF2-40B4-BE49-F238E27FC236}">
                <a16:creationId xmlns:a16="http://schemas.microsoft.com/office/drawing/2014/main" id="{E83479CC-9EE4-4F65-9F6D-1FB84AA4D8B6}"/>
              </a:ext>
            </a:extLst>
          </p:cNvPr>
          <p:cNvSpPr/>
          <p:nvPr/>
        </p:nvSpPr>
        <p:spPr>
          <a:xfrm>
            <a:off x="939800" y="2795366"/>
            <a:ext cx="1899920" cy="92716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solidFill>
                  <a:schemeClr val="tx1"/>
                </a:solidFill>
              </a:rPr>
              <a:t>Input Program</a:t>
            </a:r>
            <a:endParaRPr lang="zh-CN" altLang="en-US" dirty="0">
              <a:solidFill>
                <a:schemeClr val="tx1"/>
              </a:solidFill>
            </a:endParaRPr>
          </a:p>
        </p:txBody>
      </p:sp>
      <p:sp>
        <p:nvSpPr>
          <p:cNvPr id="16" name="圆角矩形 51">
            <a:extLst>
              <a:ext uri="{FF2B5EF4-FFF2-40B4-BE49-F238E27FC236}">
                <a16:creationId xmlns:a16="http://schemas.microsoft.com/office/drawing/2014/main" id="{B90953A8-2555-4978-9276-4270FD8E29FC}"/>
              </a:ext>
            </a:extLst>
          </p:cNvPr>
          <p:cNvSpPr/>
          <p:nvPr/>
        </p:nvSpPr>
        <p:spPr>
          <a:xfrm>
            <a:off x="3163570" y="2457839"/>
            <a:ext cx="1772920" cy="15985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Mutant</a:t>
            </a:r>
          </a:p>
          <a:p>
            <a:pPr algn="ctr"/>
            <a:r>
              <a:rPr kumimoji="1" lang="en-US" altLang="zh-CN" sz="2000" dirty="0"/>
              <a:t>Generator</a:t>
            </a:r>
          </a:p>
        </p:txBody>
      </p:sp>
      <p:sp>
        <p:nvSpPr>
          <p:cNvPr id="17" name="圆角矩形 51">
            <a:extLst>
              <a:ext uri="{FF2B5EF4-FFF2-40B4-BE49-F238E27FC236}">
                <a16:creationId xmlns:a16="http://schemas.microsoft.com/office/drawing/2014/main" id="{C74CEDAA-8119-42BF-B87F-309D06200512}"/>
              </a:ext>
            </a:extLst>
          </p:cNvPr>
          <p:cNvSpPr/>
          <p:nvPr/>
        </p:nvSpPr>
        <p:spPr>
          <a:xfrm>
            <a:off x="5260340" y="2457839"/>
            <a:ext cx="1772920" cy="15985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Mutant</a:t>
            </a:r>
          </a:p>
          <a:p>
            <a:pPr algn="ctr"/>
            <a:r>
              <a:rPr kumimoji="1" lang="en-US" altLang="zh-CN" sz="2000" dirty="0"/>
              <a:t>Corrector</a:t>
            </a:r>
          </a:p>
        </p:txBody>
      </p:sp>
      <p:sp>
        <p:nvSpPr>
          <p:cNvPr id="18" name="圆角矩形 51">
            <a:extLst>
              <a:ext uri="{FF2B5EF4-FFF2-40B4-BE49-F238E27FC236}">
                <a16:creationId xmlns:a16="http://schemas.microsoft.com/office/drawing/2014/main" id="{04DC59B0-E2DF-4DC4-B9CB-49765A12F41B}"/>
              </a:ext>
            </a:extLst>
          </p:cNvPr>
          <p:cNvSpPr/>
          <p:nvPr/>
        </p:nvSpPr>
        <p:spPr>
          <a:xfrm>
            <a:off x="7357110" y="2457839"/>
            <a:ext cx="1772920" cy="15985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Program</a:t>
            </a:r>
          </a:p>
          <a:p>
            <a:pPr algn="ctr"/>
            <a:r>
              <a:rPr kumimoji="1" lang="en-US" altLang="zh-CN" sz="2000" dirty="0"/>
              <a:t>Optimizer</a:t>
            </a:r>
          </a:p>
        </p:txBody>
      </p:sp>
      <p:sp>
        <p:nvSpPr>
          <p:cNvPr id="19" name="椭圆 18">
            <a:extLst>
              <a:ext uri="{FF2B5EF4-FFF2-40B4-BE49-F238E27FC236}">
                <a16:creationId xmlns:a16="http://schemas.microsoft.com/office/drawing/2014/main" id="{E5E9CC98-DAB1-45F2-8F32-A92408109124}"/>
              </a:ext>
            </a:extLst>
          </p:cNvPr>
          <p:cNvSpPr/>
          <p:nvPr/>
        </p:nvSpPr>
        <p:spPr>
          <a:xfrm>
            <a:off x="9453880" y="2791661"/>
            <a:ext cx="1899920" cy="927166"/>
          </a:xfrm>
          <a:prstGeom prst="ellipse">
            <a:avLst/>
          </a:prstGeom>
          <a:solidFill>
            <a:srgbClr val="9EBFE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solidFill>
                  <a:schemeClr val="tx1"/>
                </a:solidFill>
              </a:rPr>
              <a:t>Optimized</a:t>
            </a:r>
          </a:p>
          <a:p>
            <a:pPr algn="ctr"/>
            <a:r>
              <a:rPr lang="en-US" altLang="zh-CN" dirty="0">
                <a:solidFill>
                  <a:schemeClr val="tx1"/>
                </a:solidFill>
              </a:rPr>
              <a:t>Program</a:t>
            </a:r>
            <a:endParaRPr lang="zh-CN" altLang="en-US" dirty="0">
              <a:solidFill>
                <a:schemeClr val="tx1"/>
              </a:solidFill>
            </a:endParaRPr>
          </a:p>
        </p:txBody>
      </p:sp>
      <p:cxnSp>
        <p:nvCxnSpPr>
          <p:cNvPr id="21" name="直接箭头连接符 20">
            <a:extLst>
              <a:ext uri="{FF2B5EF4-FFF2-40B4-BE49-F238E27FC236}">
                <a16:creationId xmlns:a16="http://schemas.microsoft.com/office/drawing/2014/main" id="{AFEBE537-2833-44A6-8DE8-DE253873CE68}"/>
              </a:ext>
            </a:extLst>
          </p:cNvPr>
          <p:cNvCxnSpPr>
            <a:cxnSpLocks/>
            <a:stCxn id="7" idx="6"/>
            <a:endCxn id="16" idx="1"/>
          </p:cNvCxnSpPr>
          <p:nvPr/>
        </p:nvCxnSpPr>
        <p:spPr>
          <a:xfrm flipV="1">
            <a:off x="2839720" y="3257097"/>
            <a:ext cx="323850" cy="1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直接箭头连接符 22">
            <a:extLst>
              <a:ext uri="{FF2B5EF4-FFF2-40B4-BE49-F238E27FC236}">
                <a16:creationId xmlns:a16="http://schemas.microsoft.com/office/drawing/2014/main" id="{442D0E0C-EE4C-4AC6-A0D1-4C2981B8E91E}"/>
              </a:ext>
            </a:extLst>
          </p:cNvPr>
          <p:cNvCxnSpPr/>
          <p:nvPr/>
        </p:nvCxnSpPr>
        <p:spPr>
          <a:xfrm flipV="1">
            <a:off x="4936490" y="3257096"/>
            <a:ext cx="323850" cy="1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直接箭头连接符 23">
            <a:extLst>
              <a:ext uri="{FF2B5EF4-FFF2-40B4-BE49-F238E27FC236}">
                <a16:creationId xmlns:a16="http://schemas.microsoft.com/office/drawing/2014/main" id="{1F91FC9A-03E0-4910-829D-17DBFAF3E437}"/>
              </a:ext>
            </a:extLst>
          </p:cNvPr>
          <p:cNvCxnSpPr/>
          <p:nvPr/>
        </p:nvCxnSpPr>
        <p:spPr>
          <a:xfrm flipV="1">
            <a:off x="7033260" y="3257096"/>
            <a:ext cx="323850" cy="1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接箭头连接符 24">
            <a:extLst>
              <a:ext uri="{FF2B5EF4-FFF2-40B4-BE49-F238E27FC236}">
                <a16:creationId xmlns:a16="http://schemas.microsoft.com/office/drawing/2014/main" id="{110F0F41-95E0-4662-BA5C-8CE09045AC20}"/>
              </a:ext>
            </a:extLst>
          </p:cNvPr>
          <p:cNvCxnSpPr/>
          <p:nvPr/>
        </p:nvCxnSpPr>
        <p:spPr>
          <a:xfrm flipV="1">
            <a:off x="9130030" y="3255244"/>
            <a:ext cx="323850" cy="18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685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39632-453B-48AB-96EB-39F6CF2B1B08}"/>
              </a:ext>
            </a:extLst>
          </p:cNvPr>
          <p:cNvSpPr>
            <a:spLocks noGrp="1"/>
          </p:cNvSpPr>
          <p:nvPr>
            <p:ph type="title"/>
          </p:nvPr>
        </p:nvSpPr>
        <p:spPr/>
        <p:txBody>
          <a:bodyPr/>
          <a:lstStyle/>
          <a:p>
            <a:r>
              <a:rPr lang="en-US" altLang="zh-CN" dirty="0"/>
              <a:t>PET Overview</a:t>
            </a:r>
            <a:endParaRPr lang="zh-CN" altLang="en-US" dirty="0"/>
          </a:p>
        </p:txBody>
      </p:sp>
      <p:sp>
        <p:nvSpPr>
          <p:cNvPr id="4" name="日期占位符 3">
            <a:extLst>
              <a:ext uri="{FF2B5EF4-FFF2-40B4-BE49-F238E27FC236}">
                <a16:creationId xmlns:a16="http://schemas.microsoft.com/office/drawing/2014/main" id="{F721134D-1E66-4C00-B633-CA10D1AC6A67}"/>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8D673972-0128-43A6-8681-68B9E771DDD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9D519F4B-BDF1-482A-8D75-7876DAF2F3B4}"/>
              </a:ext>
            </a:extLst>
          </p:cNvPr>
          <p:cNvSpPr>
            <a:spLocks noGrp="1"/>
          </p:cNvSpPr>
          <p:nvPr>
            <p:ph type="sldNum" sz="quarter" idx="12"/>
          </p:nvPr>
        </p:nvSpPr>
        <p:spPr/>
        <p:txBody>
          <a:bodyPr/>
          <a:lstStyle/>
          <a:p>
            <a:fld id="{9121FD29-422F-4C06-A400-AB8263BE8C66}" type="slidenum">
              <a:rPr lang="zh-CN" altLang="en-US" smtClean="0"/>
              <a:t>12</a:t>
            </a:fld>
            <a:endParaRPr lang="zh-CN" altLang="en-US"/>
          </a:p>
        </p:txBody>
      </p:sp>
      <p:sp>
        <p:nvSpPr>
          <p:cNvPr id="7" name="椭圆 6">
            <a:extLst>
              <a:ext uri="{FF2B5EF4-FFF2-40B4-BE49-F238E27FC236}">
                <a16:creationId xmlns:a16="http://schemas.microsoft.com/office/drawing/2014/main" id="{E83479CC-9EE4-4F65-9F6D-1FB84AA4D8B6}"/>
              </a:ext>
            </a:extLst>
          </p:cNvPr>
          <p:cNvSpPr/>
          <p:nvPr/>
        </p:nvSpPr>
        <p:spPr>
          <a:xfrm>
            <a:off x="1561592" y="1293456"/>
            <a:ext cx="1772920" cy="6885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solidFill>
                  <a:schemeClr val="tx1"/>
                </a:solidFill>
              </a:rPr>
              <a:t>Input Program</a:t>
            </a:r>
            <a:endParaRPr lang="zh-CN" altLang="en-US" dirty="0">
              <a:solidFill>
                <a:schemeClr val="tx1"/>
              </a:solidFill>
            </a:endParaRPr>
          </a:p>
        </p:txBody>
      </p:sp>
      <p:sp>
        <p:nvSpPr>
          <p:cNvPr id="16" name="圆角矩形 51">
            <a:extLst>
              <a:ext uri="{FF2B5EF4-FFF2-40B4-BE49-F238E27FC236}">
                <a16:creationId xmlns:a16="http://schemas.microsoft.com/office/drawing/2014/main" id="{B90953A8-2555-4978-9276-4270FD8E29FC}"/>
              </a:ext>
            </a:extLst>
          </p:cNvPr>
          <p:cNvSpPr/>
          <p:nvPr/>
        </p:nvSpPr>
        <p:spPr>
          <a:xfrm>
            <a:off x="1561592" y="2248661"/>
            <a:ext cx="1772920" cy="8011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Mutant</a:t>
            </a:r>
          </a:p>
          <a:p>
            <a:pPr algn="ctr"/>
            <a:r>
              <a:rPr kumimoji="1" lang="en-US" altLang="zh-CN" sz="2000" dirty="0"/>
              <a:t>Generator</a:t>
            </a:r>
          </a:p>
        </p:txBody>
      </p:sp>
      <p:cxnSp>
        <p:nvCxnSpPr>
          <p:cNvPr id="21" name="直接箭头连接符 20">
            <a:extLst>
              <a:ext uri="{FF2B5EF4-FFF2-40B4-BE49-F238E27FC236}">
                <a16:creationId xmlns:a16="http://schemas.microsoft.com/office/drawing/2014/main" id="{AFEBE537-2833-44A6-8DE8-DE253873CE68}"/>
              </a:ext>
            </a:extLst>
          </p:cNvPr>
          <p:cNvCxnSpPr>
            <a:cxnSpLocks/>
            <a:stCxn id="7" idx="4"/>
            <a:endCxn id="16" idx="0"/>
          </p:cNvCxnSpPr>
          <p:nvPr/>
        </p:nvCxnSpPr>
        <p:spPr>
          <a:xfrm>
            <a:off x="2448052" y="1981971"/>
            <a:ext cx="0" cy="2666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2" name="圆角矩形 51">
            <a:extLst>
              <a:ext uri="{FF2B5EF4-FFF2-40B4-BE49-F238E27FC236}">
                <a16:creationId xmlns:a16="http://schemas.microsoft.com/office/drawing/2014/main" id="{253A0353-A060-954B-8A7A-67C9AD9DF8E2}"/>
              </a:ext>
            </a:extLst>
          </p:cNvPr>
          <p:cNvSpPr/>
          <p:nvPr/>
        </p:nvSpPr>
        <p:spPr>
          <a:xfrm>
            <a:off x="1561592" y="3316461"/>
            <a:ext cx="1772920" cy="8011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Mutant</a:t>
            </a:r>
          </a:p>
          <a:p>
            <a:pPr algn="ctr"/>
            <a:r>
              <a:rPr kumimoji="1" lang="en-US" altLang="zh-CN" sz="2000" dirty="0"/>
              <a:t>Corrector</a:t>
            </a:r>
          </a:p>
        </p:txBody>
      </p:sp>
      <p:sp>
        <p:nvSpPr>
          <p:cNvPr id="26" name="圆角矩形 51">
            <a:extLst>
              <a:ext uri="{FF2B5EF4-FFF2-40B4-BE49-F238E27FC236}">
                <a16:creationId xmlns:a16="http://schemas.microsoft.com/office/drawing/2014/main" id="{08A0A2C0-CE74-2841-83FB-A72B2A3C7DB1}"/>
              </a:ext>
            </a:extLst>
          </p:cNvPr>
          <p:cNvSpPr/>
          <p:nvPr/>
        </p:nvSpPr>
        <p:spPr>
          <a:xfrm>
            <a:off x="1561592" y="4384261"/>
            <a:ext cx="1772920" cy="8011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Program</a:t>
            </a:r>
          </a:p>
          <a:p>
            <a:pPr algn="ctr"/>
            <a:r>
              <a:rPr kumimoji="1" lang="en-US" altLang="zh-CN" sz="2000" dirty="0"/>
              <a:t>Optimizer</a:t>
            </a:r>
          </a:p>
        </p:txBody>
      </p:sp>
      <p:sp>
        <p:nvSpPr>
          <p:cNvPr id="27" name="椭圆 26">
            <a:extLst>
              <a:ext uri="{FF2B5EF4-FFF2-40B4-BE49-F238E27FC236}">
                <a16:creationId xmlns:a16="http://schemas.microsoft.com/office/drawing/2014/main" id="{9DB9E622-DA59-5A4C-BAE7-1163845AB5E9}"/>
              </a:ext>
            </a:extLst>
          </p:cNvPr>
          <p:cNvSpPr/>
          <p:nvPr/>
        </p:nvSpPr>
        <p:spPr>
          <a:xfrm>
            <a:off x="1561592" y="5451690"/>
            <a:ext cx="1772920" cy="68851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solidFill>
                  <a:schemeClr val="tx1"/>
                </a:solidFill>
              </a:rPr>
              <a:t>Optimized</a:t>
            </a:r>
          </a:p>
          <a:p>
            <a:pPr algn="ctr"/>
            <a:r>
              <a:rPr lang="en-US" altLang="zh-CN" dirty="0">
                <a:solidFill>
                  <a:schemeClr val="tx1"/>
                </a:solidFill>
              </a:rPr>
              <a:t>Program</a:t>
            </a:r>
            <a:endParaRPr lang="zh-CN" altLang="en-US" dirty="0">
              <a:solidFill>
                <a:schemeClr val="tx1"/>
              </a:solidFill>
            </a:endParaRPr>
          </a:p>
        </p:txBody>
      </p:sp>
      <p:cxnSp>
        <p:nvCxnSpPr>
          <p:cNvPr id="28" name="直接箭头连接符 20">
            <a:extLst>
              <a:ext uri="{FF2B5EF4-FFF2-40B4-BE49-F238E27FC236}">
                <a16:creationId xmlns:a16="http://schemas.microsoft.com/office/drawing/2014/main" id="{1E1F79B6-4301-A240-B336-1605DA266482}"/>
              </a:ext>
            </a:extLst>
          </p:cNvPr>
          <p:cNvCxnSpPr>
            <a:cxnSpLocks/>
          </p:cNvCxnSpPr>
          <p:nvPr/>
        </p:nvCxnSpPr>
        <p:spPr>
          <a:xfrm>
            <a:off x="2448052" y="3049771"/>
            <a:ext cx="0" cy="2666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直接箭头连接符 20">
            <a:extLst>
              <a:ext uri="{FF2B5EF4-FFF2-40B4-BE49-F238E27FC236}">
                <a16:creationId xmlns:a16="http://schemas.microsoft.com/office/drawing/2014/main" id="{AFEBE537-2833-44A6-8DE8-DE253873CE68}"/>
              </a:ext>
            </a:extLst>
          </p:cNvPr>
          <p:cNvCxnSpPr>
            <a:cxnSpLocks/>
          </p:cNvCxnSpPr>
          <p:nvPr/>
        </p:nvCxnSpPr>
        <p:spPr>
          <a:xfrm>
            <a:off x="2408936" y="4117571"/>
            <a:ext cx="0" cy="2666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接箭头连接符 20">
            <a:extLst>
              <a:ext uri="{FF2B5EF4-FFF2-40B4-BE49-F238E27FC236}">
                <a16:creationId xmlns:a16="http://schemas.microsoft.com/office/drawing/2014/main" id="{AFEBE537-2833-44A6-8DE8-DE253873CE68}"/>
              </a:ext>
            </a:extLst>
          </p:cNvPr>
          <p:cNvCxnSpPr>
            <a:cxnSpLocks/>
          </p:cNvCxnSpPr>
          <p:nvPr/>
        </p:nvCxnSpPr>
        <p:spPr>
          <a:xfrm>
            <a:off x="2408936" y="5185371"/>
            <a:ext cx="0" cy="2666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237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0D82C8-560D-4639-9A24-205D1547D1BA}"/>
              </a:ext>
            </a:extLst>
          </p:cNvPr>
          <p:cNvSpPr>
            <a:spLocks noGrp="1"/>
          </p:cNvSpPr>
          <p:nvPr>
            <p:ph type="title"/>
          </p:nvPr>
        </p:nvSpPr>
        <p:spPr/>
        <p:txBody>
          <a:bodyPr/>
          <a:lstStyle/>
          <a:p>
            <a:r>
              <a:rPr lang="en-US" altLang="zh-CN" dirty="0"/>
              <a:t>Mutant Generator</a:t>
            </a:r>
            <a:endParaRPr lang="zh-CN" altLang="en-US" dirty="0"/>
          </a:p>
        </p:txBody>
      </p:sp>
      <p:sp>
        <p:nvSpPr>
          <p:cNvPr id="3" name="内容占位符 2">
            <a:extLst>
              <a:ext uri="{FF2B5EF4-FFF2-40B4-BE49-F238E27FC236}">
                <a16:creationId xmlns:a16="http://schemas.microsoft.com/office/drawing/2014/main" id="{3063B5A3-3075-4BE4-826E-EAE34B2D6963}"/>
              </a:ext>
            </a:extLst>
          </p:cNvPr>
          <p:cNvSpPr>
            <a:spLocks noGrp="1"/>
          </p:cNvSpPr>
          <p:nvPr>
            <p:ph idx="1"/>
          </p:nvPr>
        </p:nvSpPr>
        <p:spPr>
          <a:xfrm>
            <a:off x="838200" y="1197212"/>
            <a:ext cx="10515600" cy="1007508"/>
          </a:xfrm>
        </p:spPr>
        <p:txBody>
          <a:bodyPr/>
          <a:lstStyle/>
          <a:p>
            <a:r>
              <a:rPr lang="en-US" altLang="zh-CN" dirty="0" err="1"/>
              <a:t>SuperOptimization</a:t>
            </a:r>
            <a:r>
              <a:rPr lang="en-US" altLang="zh-CN" dirty="0"/>
              <a:t> adapted from TASO*</a:t>
            </a:r>
            <a:endParaRPr lang="zh-CN" altLang="en-US" dirty="0"/>
          </a:p>
        </p:txBody>
      </p:sp>
      <p:sp>
        <p:nvSpPr>
          <p:cNvPr id="4" name="日期占位符 3">
            <a:extLst>
              <a:ext uri="{FF2B5EF4-FFF2-40B4-BE49-F238E27FC236}">
                <a16:creationId xmlns:a16="http://schemas.microsoft.com/office/drawing/2014/main" id="{239F4425-624C-45A5-9698-EA36C3FBEB18}"/>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9AA9F0CD-7EDC-451E-841C-C8DEBDF387DA}"/>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3F5F34-D093-4D32-951D-B036F62299B9}"/>
              </a:ext>
            </a:extLst>
          </p:cNvPr>
          <p:cNvSpPr>
            <a:spLocks noGrp="1"/>
          </p:cNvSpPr>
          <p:nvPr>
            <p:ph type="sldNum" sz="quarter" idx="12"/>
          </p:nvPr>
        </p:nvSpPr>
        <p:spPr/>
        <p:txBody>
          <a:bodyPr/>
          <a:lstStyle/>
          <a:p>
            <a:fld id="{9121FD29-422F-4C06-A400-AB8263BE8C66}" type="slidenum">
              <a:rPr lang="zh-CN" altLang="en-US" smtClean="0"/>
              <a:t>13</a:t>
            </a:fld>
            <a:endParaRPr lang="zh-CN" altLang="en-US"/>
          </a:p>
        </p:txBody>
      </p:sp>
      <p:sp>
        <p:nvSpPr>
          <p:cNvPr id="7" name="文本框 6">
            <a:extLst>
              <a:ext uri="{FF2B5EF4-FFF2-40B4-BE49-F238E27FC236}">
                <a16:creationId xmlns:a16="http://schemas.microsoft.com/office/drawing/2014/main" id="{BDE618B9-4BFC-4A9B-BC91-840331BCA645}"/>
              </a:ext>
            </a:extLst>
          </p:cNvPr>
          <p:cNvSpPr txBox="1"/>
          <p:nvPr/>
        </p:nvSpPr>
        <p:spPr>
          <a:xfrm>
            <a:off x="467360" y="6075144"/>
            <a:ext cx="11958320" cy="646331"/>
          </a:xfrm>
          <a:prstGeom prst="rect">
            <a:avLst/>
          </a:prstGeom>
          <a:noFill/>
        </p:spPr>
        <p:txBody>
          <a:bodyPr wrap="square" rtlCol="0">
            <a:spAutoFit/>
          </a:bodyPr>
          <a:lstStyle/>
          <a:p>
            <a:pPr algn="l"/>
            <a:r>
              <a:rPr lang="en-US" altLang="zh-CN" sz="1800" b="0" i="0" dirty="0">
                <a:solidFill>
                  <a:srgbClr val="000000"/>
                </a:solidFill>
                <a:effectLst/>
                <a:latin typeface="ArialMT"/>
              </a:rPr>
              <a:t>*TASO: Optimizing Deep Learning Computation with Automated Generation of Graph Substitutions. SOSP’19</a:t>
            </a:r>
            <a:r>
              <a:rPr lang="en-US" altLang="zh-CN" dirty="0"/>
              <a:t> </a:t>
            </a:r>
            <a:br>
              <a:rPr lang="en-US" altLang="zh-CN" dirty="0"/>
            </a:br>
            <a:endParaRPr lang="en-US" altLang="zh-CN" b="1" i="0" dirty="0">
              <a:solidFill>
                <a:srgbClr val="121212"/>
              </a:solidFill>
              <a:effectLst/>
              <a:latin typeface="-apple-system"/>
            </a:endParaRPr>
          </a:p>
        </p:txBody>
      </p:sp>
      <p:grpSp>
        <p:nvGrpSpPr>
          <p:cNvPr id="87" name="组合 86">
            <a:extLst>
              <a:ext uri="{FF2B5EF4-FFF2-40B4-BE49-F238E27FC236}">
                <a16:creationId xmlns:a16="http://schemas.microsoft.com/office/drawing/2014/main" id="{13DCA888-5E48-4D0E-B44F-2671F839F274}"/>
              </a:ext>
            </a:extLst>
          </p:cNvPr>
          <p:cNvGrpSpPr/>
          <p:nvPr/>
        </p:nvGrpSpPr>
        <p:grpSpPr>
          <a:xfrm>
            <a:off x="369102" y="2323823"/>
            <a:ext cx="11102313" cy="2504811"/>
            <a:chOff x="511342" y="2887526"/>
            <a:chExt cx="11102313" cy="2504811"/>
          </a:xfrm>
        </p:grpSpPr>
        <p:sp>
          <p:nvSpPr>
            <p:cNvPr id="8" name="object 19">
              <a:extLst>
                <a:ext uri="{FF2B5EF4-FFF2-40B4-BE49-F238E27FC236}">
                  <a16:creationId xmlns:a16="http://schemas.microsoft.com/office/drawing/2014/main" id="{C2807DDF-F599-4231-858C-BD2D9E5A09E8}"/>
                </a:ext>
              </a:extLst>
            </p:cNvPr>
            <p:cNvSpPr/>
            <p:nvPr/>
          </p:nvSpPr>
          <p:spPr>
            <a:xfrm>
              <a:off x="1931532" y="3222807"/>
              <a:ext cx="585216" cy="582168"/>
            </a:xfrm>
            <a:prstGeom prst="rect">
              <a:avLst/>
            </a:prstGeom>
            <a:blipFill>
              <a:blip r:embed="rId3" cstate="print"/>
              <a:stretch>
                <a:fillRect/>
              </a:stretch>
            </a:blipFill>
          </p:spPr>
          <p:txBody>
            <a:bodyPr wrap="square" lIns="0" tIns="0" rIns="0" bIns="0" rtlCol="0"/>
            <a:lstStyle/>
            <a:p>
              <a:endParaRPr/>
            </a:p>
          </p:txBody>
        </p:sp>
        <p:sp>
          <p:nvSpPr>
            <p:cNvPr id="9" name="object 20">
              <a:extLst>
                <a:ext uri="{FF2B5EF4-FFF2-40B4-BE49-F238E27FC236}">
                  <a16:creationId xmlns:a16="http://schemas.microsoft.com/office/drawing/2014/main" id="{4E9E8306-F244-4AF8-B08A-5BCA5BE83A73}"/>
                </a:ext>
              </a:extLst>
            </p:cNvPr>
            <p:cNvSpPr/>
            <p:nvPr/>
          </p:nvSpPr>
          <p:spPr>
            <a:xfrm>
              <a:off x="1952246" y="3244714"/>
              <a:ext cx="506095" cy="502920"/>
            </a:xfrm>
            <a:custGeom>
              <a:avLst/>
              <a:gdLst/>
              <a:ahLst/>
              <a:cxnLst/>
              <a:rect l="l" t="t" r="r" b="b"/>
              <a:pathLst>
                <a:path w="506094" h="502920">
                  <a:moveTo>
                    <a:pt x="254894" y="0"/>
                  </a:moveTo>
                  <a:lnTo>
                    <a:pt x="254894" y="125580"/>
                  </a:lnTo>
                  <a:lnTo>
                    <a:pt x="0" y="125580"/>
                  </a:lnTo>
                  <a:lnTo>
                    <a:pt x="0" y="376741"/>
                  </a:lnTo>
                  <a:lnTo>
                    <a:pt x="254894" y="376741"/>
                  </a:lnTo>
                  <a:lnTo>
                    <a:pt x="254894" y="502321"/>
                  </a:lnTo>
                  <a:lnTo>
                    <a:pt x="506054" y="251160"/>
                  </a:lnTo>
                  <a:lnTo>
                    <a:pt x="254894" y="0"/>
                  </a:lnTo>
                  <a:close/>
                </a:path>
              </a:pathLst>
            </a:custGeom>
            <a:solidFill>
              <a:srgbClr val="BFBFBF"/>
            </a:solidFill>
          </p:spPr>
          <p:txBody>
            <a:bodyPr wrap="square" lIns="0" tIns="0" rIns="0" bIns="0" rtlCol="0"/>
            <a:lstStyle/>
            <a:p>
              <a:endParaRPr/>
            </a:p>
          </p:txBody>
        </p:sp>
        <p:sp>
          <p:nvSpPr>
            <p:cNvPr id="10" name="object 21">
              <a:extLst>
                <a:ext uri="{FF2B5EF4-FFF2-40B4-BE49-F238E27FC236}">
                  <a16:creationId xmlns:a16="http://schemas.microsoft.com/office/drawing/2014/main" id="{A47AEDE6-CDD8-45C6-AB99-0770F03479F9}"/>
                </a:ext>
              </a:extLst>
            </p:cNvPr>
            <p:cNvSpPr/>
            <p:nvPr/>
          </p:nvSpPr>
          <p:spPr>
            <a:xfrm>
              <a:off x="2458835" y="2887526"/>
              <a:ext cx="1636776" cy="1267968"/>
            </a:xfrm>
            <a:prstGeom prst="rect">
              <a:avLst/>
            </a:prstGeom>
            <a:blipFill>
              <a:blip r:embed="rId4" cstate="print"/>
              <a:stretch>
                <a:fillRect/>
              </a:stretch>
            </a:blipFill>
          </p:spPr>
          <p:txBody>
            <a:bodyPr wrap="square" lIns="0" tIns="0" rIns="0" bIns="0" rtlCol="0"/>
            <a:lstStyle/>
            <a:p>
              <a:endParaRPr/>
            </a:p>
          </p:txBody>
        </p:sp>
        <p:sp>
          <p:nvSpPr>
            <p:cNvPr id="11" name="object 22">
              <a:extLst>
                <a:ext uri="{FF2B5EF4-FFF2-40B4-BE49-F238E27FC236}">
                  <a16:creationId xmlns:a16="http://schemas.microsoft.com/office/drawing/2014/main" id="{9F376A0B-97AB-4860-A234-B73CAF722F3E}"/>
                </a:ext>
              </a:extLst>
            </p:cNvPr>
            <p:cNvSpPr/>
            <p:nvPr/>
          </p:nvSpPr>
          <p:spPr>
            <a:xfrm>
              <a:off x="2480172" y="3100887"/>
              <a:ext cx="1594103" cy="917447"/>
            </a:xfrm>
            <a:prstGeom prst="rect">
              <a:avLst/>
            </a:prstGeom>
            <a:blipFill>
              <a:blip r:embed="rId5" cstate="print"/>
              <a:stretch>
                <a:fillRect/>
              </a:stretch>
            </a:blipFill>
          </p:spPr>
          <p:txBody>
            <a:bodyPr wrap="square" lIns="0" tIns="0" rIns="0" bIns="0" rtlCol="0"/>
            <a:lstStyle/>
            <a:p>
              <a:endParaRPr/>
            </a:p>
          </p:txBody>
        </p:sp>
        <p:sp>
          <p:nvSpPr>
            <p:cNvPr id="12" name="object 23">
              <a:extLst>
                <a:ext uri="{FF2B5EF4-FFF2-40B4-BE49-F238E27FC236}">
                  <a16:creationId xmlns:a16="http://schemas.microsoft.com/office/drawing/2014/main" id="{DC3C0459-73D6-4070-9DF1-1AA50073C60F}"/>
                </a:ext>
              </a:extLst>
            </p:cNvPr>
            <p:cNvSpPr/>
            <p:nvPr/>
          </p:nvSpPr>
          <p:spPr>
            <a:xfrm>
              <a:off x="2480310" y="2908492"/>
              <a:ext cx="1558290" cy="1190625"/>
            </a:xfrm>
            <a:custGeom>
              <a:avLst/>
              <a:gdLst/>
              <a:ahLst/>
              <a:cxnLst/>
              <a:rect l="l" t="t" r="r" b="b"/>
              <a:pathLst>
                <a:path w="1558289" h="1190625">
                  <a:moveTo>
                    <a:pt x="1359438" y="0"/>
                  </a:moveTo>
                  <a:lnTo>
                    <a:pt x="198438" y="0"/>
                  </a:lnTo>
                  <a:lnTo>
                    <a:pt x="152938" y="5240"/>
                  </a:lnTo>
                  <a:lnTo>
                    <a:pt x="111170" y="20169"/>
                  </a:lnTo>
                  <a:lnTo>
                    <a:pt x="74325" y="43594"/>
                  </a:lnTo>
                  <a:lnTo>
                    <a:pt x="43594" y="74325"/>
                  </a:lnTo>
                  <a:lnTo>
                    <a:pt x="20169" y="111170"/>
                  </a:lnTo>
                  <a:lnTo>
                    <a:pt x="5240" y="152938"/>
                  </a:lnTo>
                  <a:lnTo>
                    <a:pt x="0" y="198438"/>
                  </a:lnTo>
                  <a:lnTo>
                    <a:pt x="0" y="992169"/>
                  </a:lnTo>
                  <a:lnTo>
                    <a:pt x="5240" y="1037669"/>
                  </a:lnTo>
                  <a:lnTo>
                    <a:pt x="20169" y="1079437"/>
                  </a:lnTo>
                  <a:lnTo>
                    <a:pt x="43594" y="1116282"/>
                  </a:lnTo>
                  <a:lnTo>
                    <a:pt x="74325" y="1147012"/>
                  </a:lnTo>
                  <a:lnTo>
                    <a:pt x="111170" y="1170437"/>
                  </a:lnTo>
                  <a:lnTo>
                    <a:pt x="152938" y="1185366"/>
                  </a:lnTo>
                  <a:lnTo>
                    <a:pt x="198438" y="1190607"/>
                  </a:lnTo>
                  <a:lnTo>
                    <a:pt x="1359438" y="1190607"/>
                  </a:lnTo>
                  <a:lnTo>
                    <a:pt x="1404938" y="1185366"/>
                  </a:lnTo>
                  <a:lnTo>
                    <a:pt x="1446706" y="1170437"/>
                  </a:lnTo>
                  <a:lnTo>
                    <a:pt x="1483551" y="1147012"/>
                  </a:lnTo>
                  <a:lnTo>
                    <a:pt x="1514282" y="1116282"/>
                  </a:lnTo>
                  <a:lnTo>
                    <a:pt x="1537707" y="1079437"/>
                  </a:lnTo>
                  <a:lnTo>
                    <a:pt x="1552636" y="1037669"/>
                  </a:lnTo>
                  <a:lnTo>
                    <a:pt x="1557877" y="992169"/>
                  </a:lnTo>
                  <a:lnTo>
                    <a:pt x="1557877" y="198438"/>
                  </a:lnTo>
                  <a:lnTo>
                    <a:pt x="1552636" y="152938"/>
                  </a:lnTo>
                  <a:lnTo>
                    <a:pt x="1537707" y="111170"/>
                  </a:lnTo>
                  <a:lnTo>
                    <a:pt x="1514282" y="74325"/>
                  </a:lnTo>
                  <a:lnTo>
                    <a:pt x="1483551" y="43594"/>
                  </a:lnTo>
                  <a:lnTo>
                    <a:pt x="1446706" y="20169"/>
                  </a:lnTo>
                  <a:lnTo>
                    <a:pt x="1404938" y="5240"/>
                  </a:lnTo>
                  <a:lnTo>
                    <a:pt x="1359438" y="0"/>
                  </a:lnTo>
                  <a:close/>
                </a:path>
              </a:pathLst>
            </a:custGeom>
            <a:solidFill>
              <a:srgbClr val="9EBFE5"/>
            </a:solidFill>
          </p:spPr>
          <p:txBody>
            <a:bodyPr wrap="square" lIns="0" tIns="0" rIns="0" bIns="0" rtlCol="0"/>
            <a:lstStyle/>
            <a:p>
              <a:endParaRPr dirty="0"/>
            </a:p>
          </p:txBody>
        </p:sp>
        <p:sp>
          <p:nvSpPr>
            <p:cNvPr id="13" name="object 24">
              <a:extLst>
                <a:ext uri="{FF2B5EF4-FFF2-40B4-BE49-F238E27FC236}">
                  <a16:creationId xmlns:a16="http://schemas.microsoft.com/office/drawing/2014/main" id="{7432C98F-9F66-4D1A-994E-F31BDB3B410D}"/>
                </a:ext>
              </a:extLst>
            </p:cNvPr>
            <p:cNvSpPr/>
            <p:nvPr/>
          </p:nvSpPr>
          <p:spPr>
            <a:xfrm>
              <a:off x="4062083" y="3222807"/>
              <a:ext cx="585215" cy="582168"/>
            </a:xfrm>
            <a:prstGeom prst="rect">
              <a:avLst/>
            </a:prstGeom>
            <a:blipFill>
              <a:blip r:embed="rId6" cstate="print"/>
              <a:stretch>
                <a:fillRect/>
              </a:stretch>
            </a:blipFill>
          </p:spPr>
          <p:txBody>
            <a:bodyPr wrap="square" lIns="0" tIns="0" rIns="0" bIns="0" rtlCol="0"/>
            <a:lstStyle/>
            <a:p>
              <a:endParaRPr/>
            </a:p>
          </p:txBody>
        </p:sp>
        <p:sp>
          <p:nvSpPr>
            <p:cNvPr id="14" name="object 25">
              <a:extLst>
                <a:ext uri="{FF2B5EF4-FFF2-40B4-BE49-F238E27FC236}">
                  <a16:creationId xmlns:a16="http://schemas.microsoft.com/office/drawing/2014/main" id="{067885E3-5584-4321-8349-EA37548D4944}"/>
                </a:ext>
              </a:extLst>
            </p:cNvPr>
            <p:cNvSpPr/>
            <p:nvPr/>
          </p:nvSpPr>
          <p:spPr>
            <a:xfrm>
              <a:off x="4082322" y="3244714"/>
              <a:ext cx="506095" cy="502920"/>
            </a:xfrm>
            <a:custGeom>
              <a:avLst/>
              <a:gdLst/>
              <a:ahLst/>
              <a:cxnLst/>
              <a:rect l="l" t="t" r="r" b="b"/>
              <a:pathLst>
                <a:path w="506095" h="502920">
                  <a:moveTo>
                    <a:pt x="254894" y="0"/>
                  </a:moveTo>
                  <a:lnTo>
                    <a:pt x="254894" y="125580"/>
                  </a:lnTo>
                  <a:lnTo>
                    <a:pt x="0" y="125580"/>
                  </a:lnTo>
                  <a:lnTo>
                    <a:pt x="0" y="376741"/>
                  </a:lnTo>
                  <a:lnTo>
                    <a:pt x="254894" y="376741"/>
                  </a:lnTo>
                  <a:lnTo>
                    <a:pt x="254894" y="502321"/>
                  </a:lnTo>
                  <a:lnTo>
                    <a:pt x="506055" y="251160"/>
                  </a:lnTo>
                  <a:lnTo>
                    <a:pt x="254894" y="0"/>
                  </a:lnTo>
                  <a:close/>
                </a:path>
              </a:pathLst>
            </a:custGeom>
            <a:solidFill>
              <a:srgbClr val="BFBFBF"/>
            </a:solidFill>
          </p:spPr>
          <p:txBody>
            <a:bodyPr wrap="square" lIns="0" tIns="0" rIns="0" bIns="0" rtlCol="0"/>
            <a:lstStyle/>
            <a:p>
              <a:endParaRPr/>
            </a:p>
          </p:txBody>
        </p:sp>
        <p:sp>
          <p:nvSpPr>
            <p:cNvPr id="15" name="object 26">
              <a:extLst>
                <a:ext uri="{FF2B5EF4-FFF2-40B4-BE49-F238E27FC236}">
                  <a16:creationId xmlns:a16="http://schemas.microsoft.com/office/drawing/2014/main" id="{7C57B2C6-5323-4E99-8877-EF088C71BEC2}"/>
                </a:ext>
              </a:extLst>
            </p:cNvPr>
            <p:cNvSpPr/>
            <p:nvPr/>
          </p:nvSpPr>
          <p:spPr>
            <a:xfrm>
              <a:off x="1101833" y="3813757"/>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8"/>
                  </a:lnTo>
                  <a:lnTo>
                    <a:pt x="25885" y="150870"/>
                  </a:lnTo>
                  <a:lnTo>
                    <a:pt x="53978" y="169810"/>
                  </a:lnTo>
                  <a:lnTo>
                    <a:pt x="88379" y="176756"/>
                  </a:lnTo>
                  <a:lnTo>
                    <a:pt x="122780" y="169810"/>
                  </a:lnTo>
                  <a:lnTo>
                    <a:pt x="150872" y="150870"/>
                  </a:lnTo>
                  <a:lnTo>
                    <a:pt x="169812" y="122778"/>
                  </a:lnTo>
                  <a:lnTo>
                    <a:pt x="176757" y="88378"/>
                  </a:lnTo>
                  <a:lnTo>
                    <a:pt x="169812" y="53977"/>
                  </a:lnTo>
                  <a:lnTo>
                    <a:pt x="150872" y="25885"/>
                  </a:lnTo>
                  <a:lnTo>
                    <a:pt x="122780" y="6945"/>
                  </a:lnTo>
                  <a:lnTo>
                    <a:pt x="88379" y="0"/>
                  </a:lnTo>
                  <a:close/>
                </a:path>
              </a:pathLst>
            </a:custGeom>
            <a:solidFill>
              <a:srgbClr val="70AD47"/>
            </a:solidFill>
          </p:spPr>
          <p:txBody>
            <a:bodyPr wrap="square" lIns="0" tIns="0" rIns="0" bIns="0" rtlCol="0"/>
            <a:lstStyle/>
            <a:p>
              <a:endParaRPr/>
            </a:p>
          </p:txBody>
        </p:sp>
        <p:sp>
          <p:nvSpPr>
            <p:cNvPr id="16" name="object 27">
              <a:extLst>
                <a:ext uri="{FF2B5EF4-FFF2-40B4-BE49-F238E27FC236}">
                  <a16:creationId xmlns:a16="http://schemas.microsoft.com/office/drawing/2014/main" id="{5BCA6ABD-42F7-49C3-904C-2B24454675D0}"/>
                </a:ext>
              </a:extLst>
            </p:cNvPr>
            <p:cNvSpPr/>
            <p:nvPr/>
          </p:nvSpPr>
          <p:spPr>
            <a:xfrm>
              <a:off x="831532" y="3384103"/>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8"/>
                  </a:lnTo>
                  <a:lnTo>
                    <a:pt x="25885" y="150870"/>
                  </a:lnTo>
                  <a:lnTo>
                    <a:pt x="53977" y="169810"/>
                  </a:lnTo>
                  <a:lnTo>
                    <a:pt x="88378" y="176756"/>
                  </a:lnTo>
                  <a:lnTo>
                    <a:pt x="122779" y="169810"/>
                  </a:lnTo>
                  <a:lnTo>
                    <a:pt x="150871" y="150870"/>
                  </a:lnTo>
                  <a:lnTo>
                    <a:pt x="169811" y="122778"/>
                  </a:lnTo>
                  <a:lnTo>
                    <a:pt x="176757" y="88378"/>
                  </a:lnTo>
                  <a:lnTo>
                    <a:pt x="169811" y="53977"/>
                  </a:lnTo>
                  <a:lnTo>
                    <a:pt x="150871" y="25885"/>
                  </a:lnTo>
                  <a:lnTo>
                    <a:pt x="122779" y="6945"/>
                  </a:lnTo>
                  <a:lnTo>
                    <a:pt x="88378" y="0"/>
                  </a:lnTo>
                  <a:close/>
                </a:path>
              </a:pathLst>
            </a:custGeom>
            <a:solidFill>
              <a:srgbClr val="FFC000"/>
            </a:solidFill>
          </p:spPr>
          <p:txBody>
            <a:bodyPr wrap="square" lIns="0" tIns="0" rIns="0" bIns="0" rtlCol="0"/>
            <a:lstStyle/>
            <a:p>
              <a:endParaRPr/>
            </a:p>
          </p:txBody>
        </p:sp>
        <p:sp>
          <p:nvSpPr>
            <p:cNvPr id="17" name="object 28">
              <a:extLst>
                <a:ext uri="{FF2B5EF4-FFF2-40B4-BE49-F238E27FC236}">
                  <a16:creationId xmlns:a16="http://schemas.microsoft.com/office/drawing/2014/main" id="{6557FDF2-1DE4-4E7D-8D3B-1DE39517C7C4}"/>
                </a:ext>
              </a:extLst>
            </p:cNvPr>
            <p:cNvSpPr/>
            <p:nvPr/>
          </p:nvSpPr>
          <p:spPr>
            <a:xfrm>
              <a:off x="1101833" y="2954452"/>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8"/>
                  </a:lnTo>
                  <a:lnTo>
                    <a:pt x="25885" y="150870"/>
                  </a:lnTo>
                  <a:lnTo>
                    <a:pt x="53978" y="169810"/>
                  </a:lnTo>
                  <a:lnTo>
                    <a:pt x="88379" y="176756"/>
                  </a:lnTo>
                  <a:lnTo>
                    <a:pt x="122780" y="169810"/>
                  </a:lnTo>
                  <a:lnTo>
                    <a:pt x="150872" y="150870"/>
                  </a:lnTo>
                  <a:lnTo>
                    <a:pt x="169812" y="122778"/>
                  </a:lnTo>
                  <a:lnTo>
                    <a:pt x="176757" y="88378"/>
                  </a:lnTo>
                  <a:lnTo>
                    <a:pt x="169812" y="53977"/>
                  </a:lnTo>
                  <a:lnTo>
                    <a:pt x="150872" y="25885"/>
                  </a:lnTo>
                  <a:lnTo>
                    <a:pt x="122780" y="6945"/>
                  </a:lnTo>
                  <a:lnTo>
                    <a:pt x="88379" y="0"/>
                  </a:lnTo>
                  <a:close/>
                </a:path>
              </a:pathLst>
            </a:custGeom>
            <a:solidFill>
              <a:srgbClr val="792216"/>
            </a:solidFill>
          </p:spPr>
          <p:txBody>
            <a:bodyPr wrap="square" lIns="0" tIns="0" rIns="0" bIns="0" rtlCol="0"/>
            <a:lstStyle/>
            <a:p>
              <a:endParaRPr/>
            </a:p>
          </p:txBody>
        </p:sp>
        <p:sp>
          <p:nvSpPr>
            <p:cNvPr id="18" name="object 29">
              <a:extLst>
                <a:ext uri="{FF2B5EF4-FFF2-40B4-BE49-F238E27FC236}">
                  <a16:creationId xmlns:a16="http://schemas.microsoft.com/office/drawing/2014/main" id="{452EFE32-0930-48F8-92CB-7E85D4DA71D6}"/>
                </a:ext>
              </a:extLst>
            </p:cNvPr>
            <p:cNvSpPr/>
            <p:nvPr/>
          </p:nvSpPr>
          <p:spPr>
            <a:xfrm>
              <a:off x="1333886" y="3384104"/>
              <a:ext cx="177165" cy="177165"/>
            </a:xfrm>
            <a:custGeom>
              <a:avLst/>
              <a:gdLst/>
              <a:ahLst/>
              <a:cxnLst/>
              <a:rect l="l" t="t" r="r" b="b"/>
              <a:pathLst>
                <a:path w="177164" h="177164">
                  <a:moveTo>
                    <a:pt x="88379" y="0"/>
                  </a:moveTo>
                  <a:lnTo>
                    <a:pt x="53978" y="6945"/>
                  </a:lnTo>
                  <a:lnTo>
                    <a:pt x="25885" y="25885"/>
                  </a:lnTo>
                  <a:lnTo>
                    <a:pt x="6945" y="53977"/>
                  </a:lnTo>
                  <a:lnTo>
                    <a:pt x="0" y="88378"/>
                  </a:lnTo>
                  <a:lnTo>
                    <a:pt x="6945" y="122778"/>
                  </a:lnTo>
                  <a:lnTo>
                    <a:pt x="25885" y="150870"/>
                  </a:lnTo>
                  <a:lnTo>
                    <a:pt x="53978" y="169810"/>
                  </a:lnTo>
                  <a:lnTo>
                    <a:pt x="88379" y="176756"/>
                  </a:lnTo>
                  <a:lnTo>
                    <a:pt x="122780" y="169810"/>
                  </a:lnTo>
                  <a:lnTo>
                    <a:pt x="150872" y="150870"/>
                  </a:lnTo>
                  <a:lnTo>
                    <a:pt x="169812" y="122778"/>
                  </a:lnTo>
                  <a:lnTo>
                    <a:pt x="176757" y="88378"/>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19" name="object 30">
              <a:extLst>
                <a:ext uri="{FF2B5EF4-FFF2-40B4-BE49-F238E27FC236}">
                  <a16:creationId xmlns:a16="http://schemas.microsoft.com/office/drawing/2014/main" id="{D61F48E7-D6DC-46F5-9CBB-7334E173B83C}"/>
                </a:ext>
              </a:extLst>
            </p:cNvPr>
            <p:cNvSpPr/>
            <p:nvPr/>
          </p:nvSpPr>
          <p:spPr>
            <a:xfrm>
              <a:off x="1252705" y="3105324"/>
              <a:ext cx="170180" cy="279400"/>
            </a:xfrm>
            <a:custGeom>
              <a:avLst/>
              <a:gdLst/>
              <a:ahLst/>
              <a:cxnLst/>
              <a:rect l="l" t="t" r="r" b="b"/>
              <a:pathLst>
                <a:path w="170180" h="279400">
                  <a:moveTo>
                    <a:pt x="0" y="0"/>
                  </a:moveTo>
                  <a:lnTo>
                    <a:pt x="169560" y="278780"/>
                  </a:lnTo>
                </a:path>
              </a:pathLst>
            </a:custGeom>
            <a:ln w="28575">
              <a:solidFill>
                <a:srgbClr val="7F7F7F"/>
              </a:solidFill>
            </a:ln>
          </p:spPr>
          <p:txBody>
            <a:bodyPr wrap="square" lIns="0" tIns="0" rIns="0" bIns="0" rtlCol="0"/>
            <a:lstStyle/>
            <a:p>
              <a:endParaRPr/>
            </a:p>
          </p:txBody>
        </p:sp>
        <p:sp>
          <p:nvSpPr>
            <p:cNvPr id="20" name="object 31">
              <a:extLst>
                <a:ext uri="{FF2B5EF4-FFF2-40B4-BE49-F238E27FC236}">
                  <a16:creationId xmlns:a16="http://schemas.microsoft.com/office/drawing/2014/main" id="{9EB425B9-013F-4767-AE15-5D4837A6E2CF}"/>
                </a:ext>
              </a:extLst>
            </p:cNvPr>
            <p:cNvSpPr/>
            <p:nvPr/>
          </p:nvSpPr>
          <p:spPr>
            <a:xfrm>
              <a:off x="1252705" y="3560860"/>
              <a:ext cx="170180" cy="279400"/>
            </a:xfrm>
            <a:custGeom>
              <a:avLst/>
              <a:gdLst/>
              <a:ahLst/>
              <a:cxnLst/>
              <a:rect l="l" t="t" r="r" b="b"/>
              <a:pathLst>
                <a:path w="170180" h="279400">
                  <a:moveTo>
                    <a:pt x="169560" y="0"/>
                  </a:moveTo>
                  <a:lnTo>
                    <a:pt x="0" y="278781"/>
                  </a:lnTo>
                </a:path>
              </a:pathLst>
            </a:custGeom>
            <a:ln w="28575">
              <a:solidFill>
                <a:srgbClr val="7F7F7F"/>
              </a:solidFill>
            </a:ln>
          </p:spPr>
          <p:txBody>
            <a:bodyPr wrap="square" lIns="0" tIns="0" rIns="0" bIns="0" rtlCol="0"/>
            <a:lstStyle/>
            <a:p>
              <a:endParaRPr/>
            </a:p>
          </p:txBody>
        </p:sp>
        <p:sp>
          <p:nvSpPr>
            <p:cNvPr id="21" name="object 32">
              <a:extLst>
                <a:ext uri="{FF2B5EF4-FFF2-40B4-BE49-F238E27FC236}">
                  <a16:creationId xmlns:a16="http://schemas.microsoft.com/office/drawing/2014/main" id="{3C264182-A4C0-4912-A988-CAE8F51E5400}"/>
                </a:ext>
              </a:extLst>
            </p:cNvPr>
            <p:cNvSpPr/>
            <p:nvPr/>
          </p:nvSpPr>
          <p:spPr>
            <a:xfrm>
              <a:off x="919911" y="3105324"/>
              <a:ext cx="208279" cy="279400"/>
            </a:xfrm>
            <a:custGeom>
              <a:avLst/>
              <a:gdLst/>
              <a:ahLst/>
              <a:cxnLst/>
              <a:rect l="l" t="t" r="r" b="b"/>
              <a:pathLst>
                <a:path w="208280" h="279400">
                  <a:moveTo>
                    <a:pt x="0" y="278779"/>
                  </a:moveTo>
                  <a:lnTo>
                    <a:pt x="207807" y="0"/>
                  </a:lnTo>
                </a:path>
              </a:pathLst>
            </a:custGeom>
            <a:ln w="28575">
              <a:solidFill>
                <a:srgbClr val="7F7F7F"/>
              </a:solidFill>
            </a:ln>
          </p:spPr>
          <p:txBody>
            <a:bodyPr wrap="square" lIns="0" tIns="0" rIns="0" bIns="0" rtlCol="0"/>
            <a:lstStyle/>
            <a:p>
              <a:endParaRPr/>
            </a:p>
          </p:txBody>
        </p:sp>
        <p:sp>
          <p:nvSpPr>
            <p:cNvPr id="22" name="object 33">
              <a:extLst>
                <a:ext uri="{FF2B5EF4-FFF2-40B4-BE49-F238E27FC236}">
                  <a16:creationId xmlns:a16="http://schemas.microsoft.com/office/drawing/2014/main" id="{752556C8-0109-435C-9912-0ABF2DEC0F7C}"/>
                </a:ext>
              </a:extLst>
            </p:cNvPr>
            <p:cNvSpPr/>
            <p:nvPr/>
          </p:nvSpPr>
          <p:spPr>
            <a:xfrm>
              <a:off x="919911" y="3560860"/>
              <a:ext cx="208279" cy="279400"/>
            </a:xfrm>
            <a:custGeom>
              <a:avLst/>
              <a:gdLst/>
              <a:ahLst/>
              <a:cxnLst/>
              <a:rect l="l" t="t" r="r" b="b"/>
              <a:pathLst>
                <a:path w="208280" h="279400">
                  <a:moveTo>
                    <a:pt x="207807" y="278782"/>
                  </a:moveTo>
                  <a:lnTo>
                    <a:pt x="0" y="0"/>
                  </a:lnTo>
                </a:path>
              </a:pathLst>
            </a:custGeom>
            <a:ln w="28575">
              <a:solidFill>
                <a:srgbClr val="7F7F7F"/>
              </a:solidFill>
            </a:ln>
          </p:spPr>
          <p:txBody>
            <a:bodyPr wrap="square" lIns="0" tIns="0" rIns="0" bIns="0" rtlCol="0"/>
            <a:lstStyle/>
            <a:p>
              <a:endParaRPr/>
            </a:p>
          </p:txBody>
        </p:sp>
        <p:sp>
          <p:nvSpPr>
            <p:cNvPr id="23" name="object 34">
              <a:extLst>
                <a:ext uri="{FF2B5EF4-FFF2-40B4-BE49-F238E27FC236}">
                  <a16:creationId xmlns:a16="http://schemas.microsoft.com/office/drawing/2014/main" id="{A1057352-70DA-4209-9F49-513541B736D8}"/>
                </a:ext>
              </a:extLst>
            </p:cNvPr>
            <p:cNvSpPr txBox="1"/>
            <p:nvPr/>
          </p:nvSpPr>
          <p:spPr>
            <a:xfrm>
              <a:off x="511342" y="4333678"/>
              <a:ext cx="1435100" cy="538609"/>
            </a:xfrm>
            <a:prstGeom prst="rect">
              <a:avLst/>
            </a:prstGeom>
          </p:spPr>
          <p:txBody>
            <a:bodyPr vert="horz" wrap="square" lIns="0" tIns="0" rIns="0" bIns="0" rtlCol="0">
              <a:spAutoFit/>
            </a:bodyPr>
            <a:lstStyle/>
            <a:p>
              <a:pPr marL="12700" marR="5080" indent="450850">
                <a:lnSpc>
                  <a:spcPts val="2090"/>
                </a:lnSpc>
              </a:pPr>
              <a:r>
                <a:rPr dirty="0">
                  <a:latin typeface="Arial"/>
                  <a:cs typeface="Arial"/>
                </a:rPr>
                <a:t>Input </a:t>
              </a:r>
              <a:r>
                <a:rPr lang="zh-CN" altLang="en-US" dirty="0">
                  <a:latin typeface="Arial"/>
                  <a:cs typeface="Arial"/>
                </a:rPr>
                <a:t> </a:t>
              </a:r>
              <a:r>
                <a:rPr dirty="0">
                  <a:latin typeface="Arial"/>
                  <a:cs typeface="Arial"/>
                </a:rPr>
                <a:t>(</a:t>
              </a:r>
              <a:r>
                <a:rPr spc="-5" dirty="0">
                  <a:latin typeface="Arial"/>
                  <a:cs typeface="Arial"/>
                </a:rPr>
                <a:t>Sub</a:t>
              </a:r>
              <a:r>
                <a:rPr dirty="0">
                  <a:latin typeface="Arial"/>
                  <a:cs typeface="Arial"/>
                </a:rPr>
                <a:t>)</a:t>
              </a:r>
              <a:r>
                <a:rPr spc="-5" dirty="0">
                  <a:latin typeface="Arial"/>
                  <a:cs typeface="Arial"/>
                </a:rPr>
                <a:t>p</a:t>
              </a:r>
              <a:r>
                <a:rPr dirty="0">
                  <a:latin typeface="Arial"/>
                  <a:cs typeface="Arial"/>
                </a:rPr>
                <a:t>r</a:t>
              </a:r>
              <a:r>
                <a:rPr spc="-5" dirty="0">
                  <a:latin typeface="Arial"/>
                  <a:cs typeface="Arial"/>
                </a:rPr>
                <a:t>og</a:t>
              </a:r>
              <a:r>
                <a:rPr dirty="0">
                  <a:latin typeface="Arial"/>
                  <a:cs typeface="Arial"/>
                </a:rPr>
                <a:t>r</a:t>
              </a:r>
              <a:r>
                <a:rPr spc="-5" dirty="0">
                  <a:latin typeface="Arial"/>
                  <a:cs typeface="Arial"/>
                </a:rPr>
                <a:t>a</a:t>
              </a:r>
              <a:r>
                <a:rPr dirty="0">
                  <a:latin typeface="Arial"/>
                  <a:cs typeface="Arial"/>
                </a:rPr>
                <a:t>m</a:t>
              </a:r>
            </a:p>
          </p:txBody>
        </p:sp>
        <p:sp>
          <p:nvSpPr>
            <p:cNvPr id="24" name="object 35">
              <a:extLst>
                <a:ext uri="{FF2B5EF4-FFF2-40B4-BE49-F238E27FC236}">
                  <a16:creationId xmlns:a16="http://schemas.microsoft.com/office/drawing/2014/main" id="{2D5F0D62-7015-4967-925F-4AFAF36B9645}"/>
                </a:ext>
              </a:extLst>
            </p:cNvPr>
            <p:cNvSpPr/>
            <p:nvPr/>
          </p:nvSpPr>
          <p:spPr>
            <a:xfrm>
              <a:off x="1946442" y="4695742"/>
              <a:ext cx="2694305" cy="696595"/>
            </a:xfrm>
            <a:custGeom>
              <a:avLst/>
              <a:gdLst/>
              <a:ahLst/>
              <a:cxnLst/>
              <a:rect l="l" t="t" r="r" b="b"/>
              <a:pathLst>
                <a:path w="2694304" h="696595">
                  <a:moveTo>
                    <a:pt x="0" y="183691"/>
                  </a:moveTo>
                  <a:lnTo>
                    <a:pt x="6561" y="134859"/>
                  </a:lnTo>
                  <a:lnTo>
                    <a:pt x="25079" y="90978"/>
                  </a:lnTo>
                  <a:lnTo>
                    <a:pt x="53802" y="53802"/>
                  </a:lnTo>
                  <a:lnTo>
                    <a:pt x="90978" y="25079"/>
                  </a:lnTo>
                  <a:lnTo>
                    <a:pt x="134859" y="6561"/>
                  </a:lnTo>
                  <a:lnTo>
                    <a:pt x="183691" y="0"/>
                  </a:lnTo>
                  <a:lnTo>
                    <a:pt x="2510039" y="0"/>
                  </a:lnTo>
                  <a:lnTo>
                    <a:pt x="2558871" y="6561"/>
                  </a:lnTo>
                  <a:lnTo>
                    <a:pt x="2602751" y="25079"/>
                  </a:lnTo>
                  <a:lnTo>
                    <a:pt x="2639927" y="53802"/>
                  </a:lnTo>
                  <a:lnTo>
                    <a:pt x="2668650" y="90978"/>
                  </a:lnTo>
                  <a:lnTo>
                    <a:pt x="2687168" y="134859"/>
                  </a:lnTo>
                  <a:lnTo>
                    <a:pt x="2693730" y="183691"/>
                  </a:lnTo>
                  <a:lnTo>
                    <a:pt x="2693730" y="512454"/>
                  </a:lnTo>
                  <a:lnTo>
                    <a:pt x="2687168" y="561286"/>
                  </a:lnTo>
                  <a:lnTo>
                    <a:pt x="2668650" y="605167"/>
                  </a:lnTo>
                  <a:lnTo>
                    <a:pt x="2639927" y="642343"/>
                  </a:lnTo>
                  <a:lnTo>
                    <a:pt x="2602751" y="671066"/>
                  </a:lnTo>
                  <a:lnTo>
                    <a:pt x="2558871" y="689584"/>
                  </a:lnTo>
                  <a:lnTo>
                    <a:pt x="2510039" y="696146"/>
                  </a:lnTo>
                  <a:lnTo>
                    <a:pt x="183691" y="696146"/>
                  </a:lnTo>
                  <a:lnTo>
                    <a:pt x="134859" y="689584"/>
                  </a:lnTo>
                  <a:lnTo>
                    <a:pt x="90978" y="671066"/>
                  </a:lnTo>
                  <a:lnTo>
                    <a:pt x="53802" y="642343"/>
                  </a:lnTo>
                  <a:lnTo>
                    <a:pt x="25079" y="605167"/>
                  </a:lnTo>
                  <a:lnTo>
                    <a:pt x="6561" y="561286"/>
                  </a:lnTo>
                  <a:lnTo>
                    <a:pt x="0" y="512454"/>
                  </a:lnTo>
                  <a:lnTo>
                    <a:pt x="0" y="183691"/>
                  </a:lnTo>
                  <a:close/>
                </a:path>
              </a:pathLst>
            </a:custGeom>
            <a:ln w="12700">
              <a:solidFill>
                <a:srgbClr val="000000"/>
              </a:solidFill>
            </a:ln>
          </p:spPr>
          <p:txBody>
            <a:bodyPr wrap="square" lIns="0" tIns="0" rIns="0" bIns="0" rtlCol="0"/>
            <a:lstStyle/>
            <a:p>
              <a:endParaRPr/>
            </a:p>
          </p:txBody>
        </p:sp>
        <p:sp>
          <p:nvSpPr>
            <p:cNvPr id="25" name="object 36">
              <a:extLst>
                <a:ext uri="{FF2B5EF4-FFF2-40B4-BE49-F238E27FC236}">
                  <a16:creationId xmlns:a16="http://schemas.microsoft.com/office/drawing/2014/main" id="{2FFBAC83-CF13-49DD-B748-FC48376B443B}"/>
                </a:ext>
              </a:extLst>
            </p:cNvPr>
            <p:cNvSpPr/>
            <p:nvPr/>
          </p:nvSpPr>
          <p:spPr>
            <a:xfrm>
              <a:off x="2060207" y="4886599"/>
              <a:ext cx="295910" cy="295910"/>
            </a:xfrm>
            <a:custGeom>
              <a:avLst/>
              <a:gdLst/>
              <a:ahLst/>
              <a:cxnLst/>
              <a:rect l="l" t="t" r="r" b="b"/>
              <a:pathLst>
                <a:path w="295910" h="295910">
                  <a:moveTo>
                    <a:pt x="147781" y="0"/>
                  </a:moveTo>
                  <a:lnTo>
                    <a:pt x="101070" y="7533"/>
                  </a:lnTo>
                  <a:lnTo>
                    <a:pt x="60503" y="28512"/>
                  </a:lnTo>
                  <a:lnTo>
                    <a:pt x="28512" y="60503"/>
                  </a:lnTo>
                  <a:lnTo>
                    <a:pt x="7533" y="101070"/>
                  </a:lnTo>
                  <a:lnTo>
                    <a:pt x="0" y="147781"/>
                  </a:lnTo>
                  <a:lnTo>
                    <a:pt x="7533" y="194490"/>
                  </a:lnTo>
                  <a:lnTo>
                    <a:pt x="28512" y="235058"/>
                  </a:lnTo>
                  <a:lnTo>
                    <a:pt x="60503" y="267048"/>
                  </a:lnTo>
                  <a:lnTo>
                    <a:pt x="101070" y="288027"/>
                  </a:lnTo>
                  <a:lnTo>
                    <a:pt x="147781" y="295561"/>
                  </a:lnTo>
                  <a:lnTo>
                    <a:pt x="194491" y="288027"/>
                  </a:lnTo>
                  <a:lnTo>
                    <a:pt x="235058" y="267048"/>
                  </a:lnTo>
                  <a:lnTo>
                    <a:pt x="267049" y="235058"/>
                  </a:lnTo>
                  <a:lnTo>
                    <a:pt x="288028" y="194490"/>
                  </a:lnTo>
                  <a:lnTo>
                    <a:pt x="295562" y="147781"/>
                  </a:lnTo>
                  <a:lnTo>
                    <a:pt x="288028" y="101070"/>
                  </a:lnTo>
                  <a:lnTo>
                    <a:pt x="267049" y="60503"/>
                  </a:lnTo>
                  <a:lnTo>
                    <a:pt x="235058" y="28512"/>
                  </a:lnTo>
                  <a:lnTo>
                    <a:pt x="194491" y="7533"/>
                  </a:lnTo>
                  <a:lnTo>
                    <a:pt x="147781" y="0"/>
                  </a:lnTo>
                  <a:close/>
                </a:path>
              </a:pathLst>
            </a:custGeom>
            <a:solidFill>
              <a:srgbClr val="FFC000"/>
            </a:solidFill>
          </p:spPr>
          <p:txBody>
            <a:bodyPr wrap="square" lIns="0" tIns="0" rIns="0" bIns="0" rtlCol="0"/>
            <a:lstStyle/>
            <a:p>
              <a:endParaRPr/>
            </a:p>
          </p:txBody>
        </p:sp>
        <p:sp>
          <p:nvSpPr>
            <p:cNvPr id="26" name="object 37">
              <a:extLst>
                <a:ext uri="{FF2B5EF4-FFF2-40B4-BE49-F238E27FC236}">
                  <a16:creationId xmlns:a16="http://schemas.microsoft.com/office/drawing/2014/main" id="{3E9C146B-3975-40A2-A03B-AC03CBF5CF17}"/>
                </a:ext>
              </a:extLst>
            </p:cNvPr>
            <p:cNvSpPr/>
            <p:nvPr/>
          </p:nvSpPr>
          <p:spPr>
            <a:xfrm>
              <a:off x="2568824" y="4886598"/>
              <a:ext cx="295910" cy="295910"/>
            </a:xfrm>
            <a:custGeom>
              <a:avLst/>
              <a:gdLst/>
              <a:ahLst/>
              <a:cxnLst/>
              <a:rect l="l" t="t" r="r" b="b"/>
              <a:pathLst>
                <a:path w="295910" h="295910">
                  <a:moveTo>
                    <a:pt x="147781" y="0"/>
                  </a:moveTo>
                  <a:lnTo>
                    <a:pt x="101071" y="7533"/>
                  </a:lnTo>
                  <a:lnTo>
                    <a:pt x="60503" y="28512"/>
                  </a:lnTo>
                  <a:lnTo>
                    <a:pt x="28513" y="60503"/>
                  </a:lnTo>
                  <a:lnTo>
                    <a:pt x="7534" y="101070"/>
                  </a:lnTo>
                  <a:lnTo>
                    <a:pt x="0" y="147781"/>
                  </a:lnTo>
                  <a:lnTo>
                    <a:pt x="7534" y="194490"/>
                  </a:lnTo>
                  <a:lnTo>
                    <a:pt x="28513" y="235058"/>
                  </a:lnTo>
                  <a:lnTo>
                    <a:pt x="60503" y="267048"/>
                  </a:lnTo>
                  <a:lnTo>
                    <a:pt x="101071" y="288027"/>
                  </a:lnTo>
                  <a:lnTo>
                    <a:pt x="147781" y="295561"/>
                  </a:lnTo>
                  <a:lnTo>
                    <a:pt x="194491" y="288027"/>
                  </a:lnTo>
                  <a:lnTo>
                    <a:pt x="235059" y="267048"/>
                  </a:lnTo>
                  <a:lnTo>
                    <a:pt x="267049" y="235058"/>
                  </a:lnTo>
                  <a:lnTo>
                    <a:pt x="288029" y="194490"/>
                  </a:lnTo>
                  <a:lnTo>
                    <a:pt x="295563" y="147781"/>
                  </a:lnTo>
                  <a:lnTo>
                    <a:pt x="288029" y="101070"/>
                  </a:lnTo>
                  <a:lnTo>
                    <a:pt x="267049" y="60503"/>
                  </a:lnTo>
                  <a:lnTo>
                    <a:pt x="235059" y="28512"/>
                  </a:lnTo>
                  <a:lnTo>
                    <a:pt x="194491" y="7533"/>
                  </a:lnTo>
                  <a:lnTo>
                    <a:pt x="147781" y="0"/>
                  </a:lnTo>
                  <a:close/>
                </a:path>
              </a:pathLst>
            </a:custGeom>
            <a:solidFill>
              <a:srgbClr val="661F15"/>
            </a:solidFill>
          </p:spPr>
          <p:txBody>
            <a:bodyPr wrap="square" lIns="0" tIns="0" rIns="0" bIns="0" rtlCol="0"/>
            <a:lstStyle/>
            <a:p>
              <a:endParaRPr/>
            </a:p>
          </p:txBody>
        </p:sp>
        <p:sp>
          <p:nvSpPr>
            <p:cNvPr id="27" name="object 38">
              <a:extLst>
                <a:ext uri="{FF2B5EF4-FFF2-40B4-BE49-F238E27FC236}">
                  <a16:creationId xmlns:a16="http://schemas.microsoft.com/office/drawing/2014/main" id="{DE5FA0D2-D69B-415D-BCF9-B1AD23402A32}"/>
                </a:ext>
              </a:extLst>
            </p:cNvPr>
            <p:cNvSpPr/>
            <p:nvPr/>
          </p:nvSpPr>
          <p:spPr>
            <a:xfrm>
              <a:off x="3076490" y="4886597"/>
              <a:ext cx="295910" cy="295910"/>
            </a:xfrm>
            <a:custGeom>
              <a:avLst/>
              <a:gdLst/>
              <a:ahLst/>
              <a:cxnLst/>
              <a:rect l="l" t="t" r="r" b="b"/>
              <a:pathLst>
                <a:path w="295910" h="295910">
                  <a:moveTo>
                    <a:pt x="147782" y="0"/>
                  </a:moveTo>
                  <a:lnTo>
                    <a:pt x="101071" y="7534"/>
                  </a:lnTo>
                  <a:lnTo>
                    <a:pt x="60504" y="28513"/>
                  </a:lnTo>
                  <a:lnTo>
                    <a:pt x="28513" y="60503"/>
                  </a:lnTo>
                  <a:lnTo>
                    <a:pt x="7534" y="101071"/>
                  </a:lnTo>
                  <a:lnTo>
                    <a:pt x="0" y="147781"/>
                  </a:lnTo>
                  <a:lnTo>
                    <a:pt x="7534" y="194491"/>
                  </a:lnTo>
                  <a:lnTo>
                    <a:pt x="28513" y="235058"/>
                  </a:lnTo>
                  <a:lnTo>
                    <a:pt x="60504" y="267049"/>
                  </a:lnTo>
                  <a:lnTo>
                    <a:pt x="101071" y="288028"/>
                  </a:lnTo>
                  <a:lnTo>
                    <a:pt x="147782" y="295562"/>
                  </a:lnTo>
                  <a:lnTo>
                    <a:pt x="194492" y="288028"/>
                  </a:lnTo>
                  <a:lnTo>
                    <a:pt x="235059" y="267049"/>
                  </a:lnTo>
                  <a:lnTo>
                    <a:pt x="267049" y="235058"/>
                  </a:lnTo>
                  <a:lnTo>
                    <a:pt x="288029" y="194491"/>
                  </a:lnTo>
                  <a:lnTo>
                    <a:pt x="295563" y="147781"/>
                  </a:lnTo>
                  <a:lnTo>
                    <a:pt x="288029" y="101071"/>
                  </a:lnTo>
                  <a:lnTo>
                    <a:pt x="267049" y="60503"/>
                  </a:lnTo>
                  <a:lnTo>
                    <a:pt x="235059" y="28513"/>
                  </a:lnTo>
                  <a:lnTo>
                    <a:pt x="194492" y="7534"/>
                  </a:lnTo>
                  <a:lnTo>
                    <a:pt x="147782" y="0"/>
                  </a:lnTo>
                  <a:close/>
                </a:path>
              </a:pathLst>
            </a:custGeom>
            <a:solidFill>
              <a:srgbClr val="4472C4"/>
            </a:solidFill>
          </p:spPr>
          <p:txBody>
            <a:bodyPr wrap="square" lIns="0" tIns="0" rIns="0" bIns="0" rtlCol="0"/>
            <a:lstStyle/>
            <a:p>
              <a:endParaRPr/>
            </a:p>
          </p:txBody>
        </p:sp>
        <p:sp>
          <p:nvSpPr>
            <p:cNvPr id="28" name="object 39">
              <a:extLst>
                <a:ext uri="{FF2B5EF4-FFF2-40B4-BE49-F238E27FC236}">
                  <a16:creationId xmlns:a16="http://schemas.microsoft.com/office/drawing/2014/main" id="{37B66BC2-EEBC-4D0A-864E-DAC1449B7E43}"/>
                </a:ext>
              </a:extLst>
            </p:cNvPr>
            <p:cNvSpPr/>
            <p:nvPr/>
          </p:nvSpPr>
          <p:spPr>
            <a:xfrm>
              <a:off x="3584753" y="4882689"/>
              <a:ext cx="295910" cy="295910"/>
            </a:xfrm>
            <a:custGeom>
              <a:avLst/>
              <a:gdLst/>
              <a:ahLst/>
              <a:cxnLst/>
              <a:rect l="l" t="t" r="r" b="b"/>
              <a:pathLst>
                <a:path w="295910" h="295910">
                  <a:moveTo>
                    <a:pt x="147782" y="0"/>
                  </a:moveTo>
                  <a:lnTo>
                    <a:pt x="101071" y="7534"/>
                  </a:lnTo>
                  <a:lnTo>
                    <a:pt x="60504" y="28513"/>
                  </a:lnTo>
                  <a:lnTo>
                    <a:pt x="28513" y="60503"/>
                  </a:lnTo>
                  <a:lnTo>
                    <a:pt x="7534" y="101071"/>
                  </a:lnTo>
                  <a:lnTo>
                    <a:pt x="0" y="147781"/>
                  </a:lnTo>
                  <a:lnTo>
                    <a:pt x="7534" y="194491"/>
                  </a:lnTo>
                  <a:lnTo>
                    <a:pt x="28513" y="235058"/>
                  </a:lnTo>
                  <a:lnTo>
                    <a:pt x="60504" y="267049"/>
                  </a:lnTo>
                  <a:lnTo>
                    <a:pt x="101071" y="288028"/>
                  </a:lnTo>
                  <a:lnTo>
                    <a:pt x="147782" y="295562"/>
                  </a:lnTo>
                  <a:lnTo>
                    <a:pt x="194492" y="288028"/>
                  </a:lnTo>
                  <a:lnTo>
                    <a:pt x="235059" y="267049"/>
                  </a:lnTo>
                  <a:lnTo>
                    <a:pt x="267049" y="235058"/>
                  </a:lnTo>
                  <a:lnTo>
                    <a:pt x="288029" y="194491"/>
                  </a:lnTo>
                  <a:lnTo>
                    <a:pt x="295563" y="147781"/>
                  </a:lnTo>
                  <a:lnTo>
                    <a:pt x="288029" y="101071"/>
                  </a:lnTo>
                  <a:lnTo>
                    <a:pt x="267049" y="60503"/>
                  </a:lnTo>
                  <a:lnTo>
                    <a:pt x="235059" y="28513"/>
                  </a:lnTo>
                  <a:lnTo>
                    <a:pt x="194492" y="7534"/>
                  </a:lnTo>
                  <a:lnTo>
                    <a:pt x="147782" y="0"/>
                  </a:lnTo>
                  <a:close/>
                </a:path>
              </a:pathLst>
            </a:custGeom>
            <a:solidFill>
              <a:srgbClr val="70AD47"/>
            </a:solidFill>
          </p:spPr>
          <p:txBody>
            <a:bodyPr wrap="square" lIns="0" tIns="0" rIns="0" bIns="0" rtlCol="0"/>
            <a:lstStyle/>
            <a:p>
              <a:endParaRPr/>
            </a:p>
          </p:txBody>
        </p:sp>
        <p:sp>
          <p:nvSpPr>
            <p:cNvPr id="29" name="object 40">
              <a:extLst>
                <a:ext uri="{FF2B5EF4-FFF2-40B4-BE49-F238E27FC236}">
                  <a16:creationId xmlns:a16="http://schemas.microsoft.com/office/drawing/2014/main" id="{EE80C58C-1F7C-4C13-9077-EB4F6AE1AC26}"/>
                </a:ext>
              </a:extLst>
            </p:cNvPr>
            <p:cNvSpPr txBox="1"/>
            <p:nvPr/>
          </p:nvSpPr>
          <p:spPr>
            <a:xfrm>
              <a:off x="3970907" y="4595422"/>
              <a:ext cx="533400" cy="628650"/>
            </a:xfrm>
            <a:prstGeom prst="rect">
              <a:avLst/>
            </a:prstGeom>
          </p:spPr>
          <p:txBody>
            <a:bodyPr vert="horz" wrap="square" lIns="0" tIns="0" rIns="0" bIns="0" rtlCol="0">
              <a:spAutoFit/>
            </a:bodyPr>
            <a:lstStyle/>
            <a:p>
              <a:pPr marL="12700">
                <a:lnSpc>
                  <a:spcPct val="100000"/>
                </a:lnSpc>
              </a:pPr>
              <a:r>
                <a:rPr sz="4000" dirty="0">
                  <a:latin typeface="Arial"/>
                  <a:cs typeface="Arial"/>
                </a:rPr>
                <a:t>…</a:t>
              </a:r>
              <a:endParaRPr sz="4000">
                <a:latin typeface="Arial"/>
                <a:cs typeface="Arial"/>
              </a:endParaRPr>
            </a:p>
          </p:txBody>
        </p:sp>
        <p:sp>
          <p:nvSpPr>
            <p:cNvPr id="30" name="object 41">
              <a:extLst>
                <a:ext uri="{FF2B5EF4-FFF2-40B4-BE49-F238E27FC236}">
                  <a16:creationId xmlns:a16="http://schemas.microsoft.com/office/drawing/2014/main" id="{C33311E4-040C-4D47-B223-EDA0958225F4}"/>
                </a:ext>
              </a:extLst>
            </p:cNvPr>
            <p:cNvSpPr/>
            <p:nvPr/>
          </p:nvSpPr>
          <p:spPr>
            <a:xfrm>
              <a:off x="2952612" y="4118919"/>
              <a:ext cx="579120" cy="585216"/>
            </a:xfrm>
            <a:prstGeom prst="rect">
              <a:avLst/>
            </a:prstGeom>
            <a:blipFill>
              <a:blip r:embed="rId7" cstate="print"/>
              <a:stretch>
                <a:fillRect/>
              </a:stretch>
            </a:blipFill>
          </p:spPr>
          <p:txBody>
            <a:bodyPr wrap="square" lIns="0" tIns="0" rIns="0" bIns="0" rtlCol="0"/>
            <a:lstStyle/>
            <a:p>
              <a:endParaRPr/>
            </a:p>
          </p:txBody>
        </p:sp>
        <p:sp>
          <p:nvSpPr>
            <p:cNvPr id="31" name="object 42">
              <a:extLst>
                <a:ext uri="{FF2B5EF4-FFF2-40B4-BE49-F238E27FC236}">
                  <a16:creationId xmlns:a16="http://schemas.microsoft.com/office/drawing/2014/main" id="{0F7D4BE0-C8FE-4680-BFAD-C180C40D7F9B}"/>
                </a:ext>
              </a:extLst>
            </p:cNvPr>
            <p:cNvSpPr/>
            <p:nvPr/>
          </p:nvSpPr>
          <p:spPr>
            <a:xfrm>
              <a:off x="2973111" y="4141460"/>
              <a:ext cx="502920" cy="506095"/>
            </a:xfrm>
            <a:custGeom>
              <a:avLst/>
              <a:gdLst/>
              <a:ahLst/>
              <a:cxnLst/>
              <a:rect l="l" t="t" r="r" b="b"/>
              <a:pathLst>
                <a:path w="502920" h="506095">
                  <a:moveTo>
                    <a:pt x="376741" y="251161"/>
                  </a:moveTo>
                  <a:lnTo>
                    <a:pt x="125581" y="251161"/>
                  </a:lnTo>
                  <a:lnTo>
                    <a:pt x="125581" y="506055"/>
                  </a:lnTo>
                  <a:lnTo>
                    <a:pt x="376741" y="506055"/>
                  </a:lnTo>
                  <a:lnTo>
                    <a:pt x="376741" y="251161"/>
                  </a:lnTo>
                  <a:close/>
                </a:path>
                <a:path w="502920" h="506095">
                  <a:moveTo>
                    <a:pt x="251161" y="0"/>
                  </a:moveTo>
                  <a:lnTo>
                    <a:pt x="0" y="251161"/>
                  </a:lnTo>
                  <a:lnTo>
                    <a:pt x="502321" y="251161"/>
                  </a:lnTo>
                  <a:lnTo>
                    <a:pt x="251161" y="0"/>
                  </a:lnTo>
                  <a:close/>
                </a:path>
              </a:pathLst>
            </a:custGeom>
            <a:solidFill>
              <a:srgbClr val="BFBFBF"/>
            </a:solidFill>
          </p:spPr>
          <p:txBody>
            <a:bodyPr wrap="square" lIns="0" tIns="0" rIns="0" bIns="0" rtlCol="0"/>
            <a:lstStyle/>
            <a:p>
              <a:endParaRPr/>
            </a:p>
          </p:txBody>
        </p:sp>
        <p:sp>
          <p:nvSpPr>
            <p:cNvPr id="32" name="object 45">
              <a:extLst>
                <a:ext uri="{FF2B5EF4-FFF2-40B4-BE49-F238E27FC236}">
                  <a16:creationId xmlns:a16="http://schemas.microsoft.com/office/drawing/2014/main" id="{C119CE62-6C09-44A9-97B6-141369806B74}"/>
                </a:ext>
              </a:extLst>
            </p:cNvPr>
            <p:cNvSpPr/>
            <p:nvPr/>
          </p:nvSpPr>
          <p:spPr>
            <a:xfrm>
              <a:off x="6822745" y="3877307"/>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8"/>
                  </a:lnTo>
                  <a:lnTo>
                    <a:pt x="25885" y="150871"/>
                  </a:lnTo>
                  <a:lnTo>
                    <a:pt x="53978" y="169811"/>
                  </a:lnTo>
                  <a:lnTo>
                    <a:pt x="88379" y="176757"/>
                  </a:lnTo>
                  <a:lnTo>
                    <a:pt x="122780" y="169811"/>
                  </a:lnTo>
                  <a:lnTo>
                    <a:pt x="150872" y="150871"/>
                  </a:lnTo>
                  <a:lnTo>
                    <a:pt x="169812" y="122778"/>
                  </a:lnTo>
                  <a:lnTo>
                    <a:pt x="176757" y="88378"/>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33" name="object 46">
              <a:extLst>
                <a:ext uri="{FF2B5EF4-FFF2-40B4-BE49-F238E27FC236}">
                  <a16:creationId xmlns:a16="http://schemas.microsoft.com/office/drawing/2014/main" id="{E8DADEB3-A27C-44FF-AC23-906214858805}"/>
                </a:ext>
              </a:extLst>
            </p:cNvPr>
            <p:cNvSpPr/>
            <p:nvPr/>
          </p:nvSpPr>
          <p:spPr>
            <a:xfrm>
              <a:off x="6536408" y="3447655"/>
              <a:ext cx="177165" cy="177165"/>
            </a:xfrm>
            <a:custGeom>
              <a:avLst/>
              <a:gdLst/>
              <a:ahLst/>
              <a:cxnLst/>
              <a:rect l="l" t="t" r="r" b="b"/>
              <a:pathLst>
                <a:path w="177165" h="177164">
                  <a:moveTo>
                    <a:pt x="88378" y="0"/>
                  </a:moveTo>
                  <a:lnTo>
                    <a:pt x="53977" y="6945"/>
                  </a:lnTo>
                  <a:lnTo>
                    <a:pt x="25885" y="25885"/>
                  </a:lnTo>
                  <a:lnTo>
                    <a:pt x="6945" y="53978"/>
                  </a:lnTo>
                  <a:lnTo>
                    <a:pt x="0" y="88379"/>
                  </a:lnTo>
                  <a:lnTo>
                    <a:pt x="6945" y="122780"/>
                  </a:lnTo>
                  <a:lnTo>
                    <a:pt x="25885" y="150872"/>
                  </a:lnTo>
                  <a:lnTo>
                    <a:pt x="53977" y="169812"/>
                  </a:lnTo>
                  <a:lnTo>
                    <a:pt x="88378" y="176757"/>
                  </a:lnTo>
                  <a:lnTo>
                    <a:pt x="122778" y="169812"/>
                  </a:lnTo>
                  <a:lnTo>
                    <a:pt x="150870" y="150872"/>
                  </a:lnTo>
                  <a:lnTo>
                    <a:pt x="169810" y="122780"/>
                  </a:lnTo>
                  <a:lnTo>
                    <a:pt x="176756" y="88379"/>
                  </a:lnTo>
                  <a:lnTo>
                    <a:pt x="169810" y="53978"/>
                  </a:lnTo>
                  <a:lnTo>
                    <a:pt x="150870" y="25885"/>
                  </a:lnTo>
                  <a:lnTo>
                    <a:pt x="122778" y="6945"/>
                  </a:lnTo>
                  <a:lnTo>
                    <a:pt x="88378" y="0"/>
                  </a:lnTo>
                  <a:close/>
                </a:path>
              </a:pathLst>
            </a:custGeom>
            <a:solidFill>
              <a:srgbClr val="8D3C1E"/>
            </a:solidFill>
          </p:spPr>
          <p:txBody>
            <a:bodyPr wrap="square" lIns="0" tIns="0" rIns="0" bIns="0" rtlCol="0"/>
            <a:lstStyle/>
            <a:p>
              <a:endParaRPr/>
            </a:p>
          </p:txBody>
        </p:sp>
        <p:sp>
          <p:nvSpPr>
            <p:cNvPr id="34" name="object 47">
              <a:extLst>
                <a:ext uri="{FF2B5EF4-FFF2-40B4-BE49-F238E27FC236}">
                  <a16:creationId xmlns:a16="http://schemas.microsoft.com/office/drawing/2014/main" id="{180C12BC-2737-4209-9B31-11CBA38BF35D}"/>
                </a:ext>
              </a:extLst>
            </p:cNvPr>
            <p:cNvSpPr/>
            <p:nvPr/>
          </p:nvSpPr>
          <p:spPr>
            <a:xfrm>
              <a:off x="6822745" y="3018002"/>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8"/>
                  </a:lnTo>
                  <a:lnTo>
                    <a:pt x="25885" y="150871"/>
                  </a:lnTo>
                  <a:lnTo>
                    <a:pt x="53978" y="169811"/>
                  </a:lnTo>
                  <a:lnTo>
                    <a:pt x="88379" y="176757"/>
                  </a:lnTo>
                  <a:lnTo>
                    <a:pt x="122780" y="169811"/>
                  </a:lnTo>
                  <a:lnTo>
                    <a:pt x="150872" y="150871"/>
                  </a:lnTo>
                  <a:lnTo>
                    <a:pt x="169812" y="122778"/>
                  </a:lnTo>
                  <a:lnTo>
                    <a:pt x="176757" y="88378"/>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35" name="object 48">
              <a:extLst>
                <a:ext uri="{FF2B5EF4-FFF2-40B4-BE49-F238E27FC236}">
                  <a16:creationId xmlns:a16="http://schemas.microsoft.com/office/drawing/2014/main" id="{AEB940CD-53DD-412B-8E8E-CD559740E3E6}"/>
                </a:ext>
              </a:extLst>
            </p:cNvPr>
            <p:cNvSpPr/>
            <p:nvPr/>
          </p:nvSpPr>
          <p:spPr>
            <a:xfrm>
              <a:off x="6624786" y="3624412"/>
              <a:ext cx="224154" cy="279400"/>
            </a:xfrm>
            <a:custGeom>
              <a:avLst/>
              <a:gdLst/>
              <a:ahLst/>
              <a:cxnLst/>
              <a:rect l="l" t="t" r="r" b="b"/>
              <a:pathLst>
                <a:path w="224154" h="279400">
                  <a:moveTo>
                    <a:pt x="223844" y="278780"/>
                  </a:moveTo>
                  <a:lnTo>
                    <a:pt x="0" y="0"/>
                  </a:lnTo>
                </a:path>
              </a:pathLst>
            </a:custGeom>
            <a:ln w="28575">
              <a:solidFill>
                <a:srgbClr val="7F7F7F"/>
              </a:solidFill>
            </a:ln>
          </p:spPr>
          <p:txBody>
            <a:bodyPr wrap="square" lIns="0" tIns="0" rIns="0" bIns="0" rtlCol="0"/>
            <a:lstStyle/>
            <a:p>
              <a:endParaRPr/>
            </a:p>
          </p:txBody>
        </p:sp>
        <p:sp>
          <p:nvSpPr>
            <p:cNvPr id="36" name="object 49">
              <a:extLst>
                <a:ext uri="{FF2B5EF4-FFF2-40B4-BE49-F238E27FC236}">
                  <a16:creationId xmlns:a16="http://schemas.microsoft.com/office/drawing/2014/main" id="{70EF1512-DD21-4A2C-BD27-33559503B49A}"/>
                </a:ext>
              </a:extLst>
            </p:cNvPr>
            <p:cNvSpPr/>
            <p:nvPr/>
          </p:nvSpPr>
          <p:spPr>
            <a:xfrm>
              <a:off x="6624786" y="3168875"/>
              <a:ext cx="224154" cy="279400"/>
            </a:xfrm>
            <a:custGeom>
              <a:avLst/>
              <a:gdLst/>
              <a:ahLst/>
              <a:cxnLst/>
              <a:rect l="l" t="t" r="r" b="b"/>
              <a:pathLst>
                <a:path w="224154" h="279400">
                  <a:moveTo>
                    <a:pt x="0" y="278781"/>
                  </a:moveTo>
                  <a:lnTo>
                    <a:pt x="223844" y="0"/>
                  </a:lnTo>
                </a:path>
              </a:pathLst>
            </a:custGeom>
            <a:ln w="28575">
              <a:solidFill>
                <a:srgbClr val="7F7F7F"/>
              </a:solidFill>
            </a:ln>
          </p:spPr>
          <p:txBody>
            <a:bodyPr wrap="square" lIns="0" tIns="0" rIns="0" bIns="0" rtlCol="0"/>
            <a:lstStyle/>
            <a:p>
              <a:endParaRPr/>
            </a:p>
          </p:txBody>
        </p:sp>
        <p:sp>
          <p:nvSpPr>
            <p:cNvPr id="37" name="object 50">
              <a:extLst>
                <a:ext uri="{FF2B5EF4-FFF2-40B4-BE49-F238E27FC236}">
                  <a16:creationId xmlns:a16="http://schemas.microsoft.com/office/drawing/2014/main" id="{B5E9A384-239B-49D3-9ACF-6D661A0A5BC4}"/>
                </a:ext>
              </a:extLst>
            </p:cNvPr>
            <p:cNvSpPr/>
            <p:nvPr/>
          </p:nvSpPr>
          <p:spPr>
            <a:xfrm>
              <a:off x="6911125" y="3194760"/>
              <a:ext cx="0" cy="682625"/>
            </a:xfrm>
            <a:custGeom>
              <a:avLst/>
              <a:gdLst/>
              <a:ahLst/>
              <a:cxnLst/>
              <a:rect l="l" t="t" r="r" b="b"/>
              <a:pathLst>
                <a:path h="682625">
                  <a:moveTo>
                    <a:pt x="0" y="0"/>
                  </a:moveTo>
                  <a:lnTo>
                    <a:pt x="1" y="682548"/>
                  </a:lnTo>
                </a:path>
              </a:pathLst>
            </a:custGeom>
            <a:ln w="28575">
              <a:solidFill>
                <a:srgbClr val="7F7F7F"/>
              </a:solidFill>
            </a:ln>
          </p:spPr>
          <p:txBody>
            <a:bodyPr wrap="square" lIns="0" tIns="0" rIns="0" bIns="0" rtlCol="0"/>
            <a:lstStyle/>
            <a:p>
              <a:endParaRPr/>
            </a:p>
          </p:txBody>
        </p:sp>
        <p:sp>
          <p:nvSpPr>
            <p:cNvPr id="38" name="object 51">
              <a:extLst>
                <a:ext uri="{FF2B5EF4-FFF2-40B4-BE49-F238E27FC236}">
                  <a16:creationId xmlns:a16="http://schemas.microsoft.com/office/drawing/2014/main" id="{E605D7F6-7CD2-45FB-8B73-0918A4871A39}"/>
                </a:ext>
              </a:extLst>
            </p:cNvPr>
            <p:cNvSpPr/>
            <p:nvPr/>
          </p:nvSpPr>
          <p:spPr>
            <a:xfrm>
              <a:off x="7111253" y="3447655"/>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8"/>
                  </a:lnTo>
                  <a:lnTo>
                    <a:pt x="25885" y="150870"/>
                  </a:lnTo>
                  <a:lnTo>
                    <a:pt x="53977" y="169810"/>
                  </a:lnTo>
                  <a:lnTo>
                    <a:pt x="88378" y="176756"/>
                  </a:lnTo>
                  <a:lnTo>
                    <a:pt x="122778" y="169810"/>
                  </a:lnTo>
                  <a:lnTo>
                    <a:pt x="150871" y="150870"/>
                  </a:lnTo>
                  <a:lnTo>
                    <a:pt x="169811" y="122778"/>
                  </a:lnTo>
                  <a:lnTo>
                    <a:pt x="176757" y="88378"/>
                  </a:lnTo>
                  <a:lnTo>
                    <a:pt x="169811" y="53977"/>
                  </a:lnTo>
                  <a:lnTo>
                    <a:pt x="150871" y="25885"/>
                  </a:lnTo>
                  <a:lnTo>
                    <a:pt x="122778" y="6945"/>
                  </a:lnTo>
                  <a:lnTo>
                    <a:pt x="88378" y="0"/>
                  </a:lnTo>
                  <a:close/>
                </a:path>
              </a:pathLst>
            </a:custGeom>
            <a:solidFill>
              <a:srgbClr val="70AD47"/>
            </a:solidFill>
          </p:spPr>
          <p:txBody>
            <a:bodyPr wrap="square" lIns="0" tIns="0" rIns="0" bIns="0" rtlCol="0"/>
            <a:lstStyle/>
            <a:p>
              <a:endParaRPr/>
            </a:p>
          </p:txBody>
        </p:sp>
        <p:sp>
          <p:nvSpPr>
            <p:cNvPr id="39" name="object 52">
              <a:extLst>
                <a:ext uri="{FF2B5EF4-FFF2-40B4-BE49-F238E27FC236}">
                  <a16:creationId xmlns:a16="http://schemas.microsoft.com/office/drawing/2014/main" id="{F438C0A7-3944-46C9-868D-9359E8347A7D}"/>
                </a:ext>
              </a:extLst>
            </p:cNvPr>
            <p:cNvSpPr/>
            <p:nvPr/>
          </p:nvSpPr>
          <p:spPr>
            <a:xfrm>
              <a:off x="6973618" y="3168875"/>
              <a:ext cx="226060" cy="279400"/>
            </a:xfrm>
            <a:custGeom>
              <a:avLst/>
              <a:gdLst/>
              <a:ahLst/>
              <a:cxnLst/>
              <a:rect l="l" t="t" r="r" b="b"/>
              <a:pathLst>
                <a:path w="226059" h="279400">
                  <a:moveTo>
                    <a:pt x="0" y="0"/>
                  </a:moveTo>
                  <a:lnTo>
                    <a:pt x="226015" y="278780"/>
                  </a:lnTo>
                </a:path>
              </a:pathLst>
            </a:custGeom>
            <a:ln w="28575">
              <a:solidFill>
                <a:srgbClr val="7F7F7F"/>
              </a:solidFill>
            </a:ln>
          </p:spPr>
          <p:txBody>
            <a:bodyPr wrap="square" lIns="0" tIns="0" rIns="0" bIns="0" rtlCol="0"/>
            <a:lstStyle/>
            <a:p>
              <a:endParaRPr/>
            </a:p>
          </p:txBody>
        </p:sp>
        <p:sp>
          <p:nvSpPr>
            <p:cNvPr id="40" name="object 53">
              <a:extLst>
                <a:ext uri="{FF2B5EF4-FFF2-40B4-BE49-F238E27FC236}">
                  <a16:creationId xmlns:a16="http://schemas.microsoft.com/office/drawing/2014/main" id="{E69E5FB0-1669-4049-80CB-BC438815DCE1}"/>
                </a:ext>
              </a:extLst>
            </p:cNvPr>
            <p:cNvSpPr/>
            <p:nvPr/>
          </p:nvSpPr>
          <p:spPr>
            <a:xfrm>
              <a:off x="6973617" y="3624411"/>
              <a:ext cx="226060" cy="279400"/>
            </a:xfrm>
            <a:custGeom>
              <a:avLst/>
              <a:gdLst/>
              <a:ahLst/>
              <a:cxnLst/>
              <a:rect l="l" t="t" r="r" b="b"/>
              <a:pathLst>
                <a:path w="226059" h="279400">
                  <a:moveTo>
                    <a:pt x="226015" y="0"/>
                  </a:moveTo>
                  <a:lnTo>
                    <a:pt x="0" y="278781"/>
                  </a:lnTo>
                </a:path>
              </a:pathLst>
            </a:custGeom>
            <a:ln w="28575">
              <a:solidFill>
                <a:srgbClr val="7F7F7F"/>
              </a:solidFill>
            </a:ln>
          </p:spPr>
          <p:txBody>
            <a:bodyPr wrap="square" lIns="0" tIns="0" rIns="0" bIns="0" rtlCol="0"/>
            <a:lstStyle/>
            <a:p>
              <a:endParaRPr/>
            </a:p>
          </p:txBody>
        </p:sp>
        <p:sp>
          <p:nvSpPr>
            <p:cNvPr id="41" name="object 54">
              <a:extLst>
                <a:ext uri="{FF2B5EF4-FFF2-40B4-BE49-F238E27FC236}">
                  <a16:creationId xmlns:a16="http://schemas.microsoft.com/office/drawing/2014/main" id="{ADAE78DF-A133-4D92-A655-0D1529A0339E}"/>
                </a:ext>
              </a:extLst>
            </p:cNvPr>
            <p:cNvSpPr/>
            <p:nvPr/>
          </p:nvSpPr>
          <p:spPr>
            <a:xfrm>
              <a:off x="4956936" y="3890388"/>
              <a:ext cx="167005" cy="167005"/>
            </a:xfrm>
            <a:custGeom>
              <a:avLst/>
              <a:gdLst/>
              <a:ahLst/>
              <a:cxnLst/>
              <a:rect l="l" t="t" r="r" b="b"/>
              <a:pathLst>
                <a:path w="167004" h="167004">
                  <a:moveTo>
                    <a:pt x="83418" y="0"/>
                  </a:moveTo>
                  <a:lnTo>
                    <a:pt x="50948" y="6555"/>
                  </a:lnTo>
                  <a:lnTo>
                    <a:pt x="24432" y="24432"/>
                  </a:lnTo>
                  <a:lnTo>
                    <a:pt x="6555" y="50948"/>
                  </a:lnTo>
                  <a:lnTo>
                    <a:pt x="0" y="83418"/>
                  </a:lnTo>
                  <a:lnTo>
                    <a:pt x="6555" y="115888"/>
                  </a:lnTo>
                  <a:lnTo>
                    <a:pt x="24432" y="142404"/>
                  </a:lnTo>
                  <a:lnTo>
                    <a:pt x="50948" y="160281"/>
                  </a:lnTo>
                  <a:lnTo>
                    <a:pt x="83418" y="166837"/>
                  </a:lnTo>
                  <a:lnTo>
                    <a:pt x="115889" y="160281"/>
                  </a:lnTo>
                  <a:lnTo>
                    <a:pt x="142405" y="142404"/>
                  </a:lnTo>
                  <a:lnTo>
                    <a:pt x="160283" y="115888"/>
                  </a:lnTo>
                  <a:lnTo>
                    <a:pt x="166838" y="83418"/>
                  </a:lnTo>
                  <a:lnTo>
                    <a:pt x="160283" y="50948"/>
                  </a:lnTo>
                  <a:lnTo>
                    <a:pt x="142405" y="24432"/>
                  </a:lnTo>
                  <a:lnTo>
                    <a:pt x="115889" y="6555"/>
                  </a:lnTo>
                  <a:lnTo>
                    <a:pt x="83418" y="0"/>
                  </a:lnTo>
                  <a:close/>
                </a:path>
              </a:pathLst>
            </a:custGeom>
            <a:solidFill>
              <a:srgbClr val="70AD47"/>
            </a:solidFill>
          </p:spPr>
          <p:txBody>
            <a:bodyPr wrap="square" lIns="0" tIns="0" rIns="0" bIns="0" rtlCol="0"/>
            <a:lstStyle/>
            <a:p>
              <a:endParaRPr/>
            </a:p>
          </p:txBody>
        </p:sp>
        <p:sp>
          <p:nvSpPr>
            <p:cNvPr id="42" name="object 55">
              <a:extLst>
                <a:ext uri="{FF2B5EF4-FFF2-40B4-BE49-F238E27FC236}">
                  <a16:creationId xmlns:a16="http://schemas.microsoft.com/office/drawing/2014/main" id="{9F7EA964-E583-4502-B2A9-E853AF190347}"/>
                </a:ext>
              </a:extLst>
            </p:cNvPr>
            <p:cNvSpPr/>
            <p:nvPr/>
          </p:nvSpPr>
          <p:spPr>
            <a:xfrm>
              <a:off x="4956936" y="3066475"/>
              <a:ext cx="167005" cy="167005"/>
            </a:xfrm>
            <a:custGeom>
              <a:avLst/>
              <a:gdLst/>
              <a:ahLst/>
              <a:cxnLst/>
              <a:rect l="l" t="t" r="r" b="b"/>
              <a:pathLst>
                <a:path w="167004" h="167004">
                  <a:moveTo>
                    <a:pt x="83418" y="0"/>
                  </a:moveTo>
                  <a:lnTo>
                    <a:pt x="50948" y="6555"/>
                  </a:lnTo>
                  <a:lnTo>
                    <a:pt x="24432" y="24432"/>
                  </a:lnTo>
                  <a:lnTo>
                    <a:pt x="6555" y="50948"/>
                  </a:lnTo>
                  <a:lnTo>
                    <a:pt x="0" y="83418"/>
                  </a:lnTo>
                  <a:lnTo>
                    <a:pt x="6555" y="115888"/>
                  </a:lnTo>
                  <a:lnTo>
                    <a:pt x="24432" y="142404"/>
                  </a:lnTo>
                  <a:lnTo>
                    <a:pt x="50948" y="160281"/>
                  </a:lnTo>
                  <a:lnTo>
                    <a:pt x="83418" y="166837"/>
                  </a:lnTo>
                  <a:lnTo>
                    <a:pt x="115889" y="160281"/>
                  </a:lnTo>
                  <a:lnTo>
                    <a:pt x="142405" y="142404"/>
                  </a:lnTo>
                  <a:lnTo>
                    <a:pt x="160283" y="115888"/>
                  </a:lnTo>
                  <a:lnTo>
                    <a:pt x="166838" y="83418"/>
                  </a:lnTo>
                  <a:lnTo>
                    <a:pt x="160283" y="50948"/>
                  </a:lnTo>
                  <a:lnTo>
                    <a:pt x="142405" y="24432"/>
                  </a:lnTo>
                  <a:lnTo>
                    <a:pt x="115889" y="6555"/>
                  </a:lnTo>
                  <a:lnTo>
                    <a:pt x="83418" y="0"/>
                  </a:lnTo>
                  <a:close/>
                </a:path>
              </a:pathLst>
            </a:custGeom>
            <a:solidFill>
              <a:srgbClr val="792216"/>
            </a:solidFill>
          </p:spPr>
          <p:txBody>
            <a:bodyPr wrap="square" lIns="0" tIns="0" rIns="0" bIns="0" rtlCol="0"/>
            <a:lstStyle/>
            <a:p>
              <a:endParaRPr/>
            </a:p>
          </p:txBody>
        </p:sp>
        <p:sp>
          <p:nvSpPr>
            <p:cNvPr id="43" name="object 56">
              <a:extLst>
                <a:ext uri="{FF2B5EF4-FFF2-40B4-BE49-F238E27FC236}">
                  <a16:creationId xmlns:a16="http://schemas.microsoft.com/office/drawing/2014/main" id="{BF0A0B77-B033-4DDF-BC41-0FCB384F4BE3}"/>
                </a:ext>
              </a:extLst>
            </p:cNvPr>
            <p:cNvSpPr/>
            <p:nvPr/>
          </p:nvSpPr>
          <p:spPr>
            <a:xfrm>
              <a:off x="5040356" y="3233312"/>
              <a:ext cx="0" cy="245110"/>
            </a:xfrm>
            <a:custGeom>
              <a:avLst/>
              <a:gdLst/>
              <a:ahLst/>
              <a:cxnLst/>
              <a:rect l="l" t="t" r="r" b="b"/>
              <a:pathLst>
                <a:path h="245110">
                  <a:moveTo>
                    <a:pt x="0" y="0"/>
                  </a:moveTo>
                  <a:lnTo>
                    <a:pt x="1" y="245119"/>
                  </a:lnTo>
                </a:path>
              </a:pathLst>
            </a:custGeom>
            <a:ln w="28575">
              <a:solidFill>
                <a:srgbClr val="7F7F7F"/>
              </a:solidFill>
            </a:ln>
          </p:spPr>
          <p:txBody>
            <a:bodyPr wrap="square" lIns="0" tIns="0" rIns="0" bIns="0" rtlCol="0"/>
            <a:lstStyle/>
            <a:p>
              <a:endParaRPr/>
            </a:p>
          </p:txBody>
        </p:sp>
        <p:sp>
          <p:nvSpPr>
            <p:cNvPr id="44" name="object 57">
              <a:extLst>
                <a:ext uri="{FF2B5EF4-FFF2-40B4-BE49-F238E27FC236}">
                  <a16:creationId xmlns:a16="http://schemas.microsoft.com/office/drawing/2014/main" id="{BCE9BC2E-990B-4CCB-926B-B9A5C1E34E4F}"/>
                </a:ext>
              </a:extLst>
            </p:cNvPr>
            <p:cNvSpPr/>
            <p:nvPr/>
          </p:nvSpPr>
          <p:spPr>
            <a:xfrm>
              <a:off x="4956936" y="3478431"/>
              <a:ext cx="167005" cy="167005"/>
            </a:xfrm>
            <a:custGeom>
              <a:avLst/>
              <a:gdLst/>
              <a:ahLst/>
              <a:cxnLst/>
              <a:rect l="l" t="t" r="r" b="b"/>
              <a:pathLst>
                <a:path w="167004" h="167004">
                  <a:moveTo>
                    <a:pt x="83418" y="0"/>
                  </a:moveTo>
                  <a:lnTo>
                    <a:pt x="50948" y="6555"/>
                  </a:lnTo>
                  <a:lnTo>
                    <a:pt x="24432" y="24432"/>
                  </a:lnTo>
                  <a:lnTo>
                    <a:pt x="6555" y="50948"/>
                  </a:lnTo>
                  <a:lnTo>
                    <a:pt x="0" y="83418"/>
                  </a:lnTo>
                  <a:lnTo>
                    <a:pt x="6555" y="115888"/>
                  </a:lnTo>
                  <a:lnTo>
                    <a:pt x="24432" y="142404"/>
                  </a:lnTo>
                  <a:lnTo>
                    <a:pt x="50948" y="160281"/>
                  </a:lnTo>
                  <a:lnTo>
                    <a:pt x="83418" y="166837"/>
                  </a:lnTo>
                  <a:lnTo>
                    <a:pt x="115889" y="160281"/>
                  </a:lnTo>
                  <a:lnTo>
                    <a:pt x="142405" y="142404"/>
                  </a:lnTo>
                  <a:lnTo>
                    <a:pt x="160283" y="115888"/>
                  </a:lnTo>
                  <a:lnTo>
                    <a:pt x="166838" y="83418"/>
                  </a:lnTo>
                  <a:lnTo>
                    <a:pt x="160283" y="50948"/>
                  </a:lnTo>
                  <a:lnTo>
                    <a:pt x="142405" y="24432"/>
                  </a:lnTo>
                  <a:lnTo>
                    <a:pt x="115889" y="6555"/>
                  </a:lnTo>
                  <a:lnTo>
                    <a:pt x="83418" y="0"/>
                  </a:lnTo>
                  <a:close/>
                </a:path>
              </a:pathLst>
            </a:custGeom>
            <a:solidFill>
              <a:srgbClr val="FFC000"/>
            </a:solidFill>
          </p:spPr>
          <p:txBody>
            <a:bodyPr wrap="square" lIns="0" tIns="0" rIns="0" bIns="0" rtlCol="0"/>
            <a:lstStyle/>
            <a:p>
              <a:endParaRPr/>
            </a:p>
          </p:txBody>
        </p:sp>
        <p:sp>
          <p:nvSpPr>
            <p:cNvPr id="45" name="object 58">
              <a:extLst>
                <a:ext uri="{FF2B5EF4-FFF2-40B4-BE49-F238E27FC236}">
                  <a16:creationId xmlns:a16="http://schemas.microsoft.com/office/drawing/2014/main" id="{D677EC93-5BEC-4446-97F9-F6990EFEE0FF}"/>
                </a:ext>
              </a:extLst>
            </p:cNvPr>
            <p:cNvSpPr/>
            <p:nvPr/>
          </p:nvSpPr>
          <p:spPr>
            <a:xfrm>
              <a:off x="5233745" y="3478431"/>
              <a:ext cx="167005" cy="167005"/>
            </a:xfrm>
            <a:custGeom>
              <a:avLst/>
              <a:gdLst/>
              <a:ahLst/>
              <a:cxnLst/>
              <a:rect l="l" t="t" r="r" b="b"/>
              <a:pathLst>
                <a:path w="167004" h="167004">
                  <a:moveTo>
                    <a:pt x="83418" y="0"/>
                  </a:moveTo>
                  <a:lnTo>
                    <a:pt x="50948" y="6555"/>
                  </a:lnTo>
                  <a:lnTo>
                    <a:pt x="24432" y="24432"/>
                  </a:lnTo>
                  <a:lnTo>
                    <a:pt x="6555" y="50948"/>
                  </a:lnTo>
                  <a:lnTo>
                    <a:pt x="0" y="83418"/>
                  </a:lnTo>
                  <a:lnTo>
                    <a:pt x="6555" y="115888"/>
                  </a:lnTo>
                  <a:lnTo>
                    <a:pt x="24432" y="142404"/>
                  </a:lnTo>
                  <a:lnTo>
                    <a:pt x="50948" y="160281"/>
                  </a:lnTo>
                  <a:lnTo>
                    <a:pt x="83418" y="166837"/>
                  </a:lnTo>
                  <a:lnTo>
                    <a:pt x="115889" y="160281"/>
                  </a:lnTo>
                  <a:lnTo>
                    <a:pt x="142404" y="142404"/>
                  </a:lnTo>
                  <a:lnTo>
                    <a:pt x="160282" y="115888"/>
                  </a:lnTo>
                  <a:lnTo>
                    <a:pt x="166837" y="83418"/>
                  </a:lnTo>
                  <a:lnTo>
                    <a:pt x="160282" y="50948"/>
                  </a:lnTo>
                  <a:lnTo>
                    <a:pt x="142404" y="24432"/>
                  </a:lnTo>
                  <a:lnTo>
                    <a:pt x="115889" y="6555"/>
                  </a:lnTo>
                  <a:lnTo>
                    <a:pt x="83418" y="0"/>
                  </a:lnTo>
                  <a:close/>
                </a:path>
              </a:pathLst>
            </a:custGeom>
            <a:solidFill>
              <a:srgbClr val="8D3C1E"/>
            </a:solidFill>
          </p:spPr>
          <p:txBody>
            <a:bodyPr wrap="square" lIns="0" tIns="0" rIns="0" bIns="0" rtlCol="0"/>
            <a:lstStyle/>
            <a:p>
              <a:endParaRPr/>
            </a:p>
          </p:txBody>
        </p:sp>
        <p:sp>
          <p:nvSpPr>
            <p:cNvPr id="46" name="object 59">
              <a:extLst>
                <a:ext uri="{FF2B5EF4-FFF2-40B4-BE49-F238E27FC236}">
                  <a16:creationId xmlns:a16="http://schemas.microsoft.com/office/drawing/2014/main" id="{55861574-F969-4947-8CC6-CB1AD5C2D653}"/>
                </a:ext>
              </a:extLst>
            </p:cNvPr>
            <p:cNvSpPr/>
            <p:nvPr/>
          </p:nvSpPr>
          <p:spPr>
            <a:xfrm>
              <a:off x="5065051" y="3208880"/>
              <a:ext cx="252729" cy="269875"/>
            </a:xfrm>
            <a:custGeom>
              <a:avLst/>
              <a:gdLst/>
              <a:ahLst/>
              <a:cxnLst/>
              <a:rect l="l" t="t" r="r" b="b"/>
              <a:pathLst>
                <a:path w="252729" h="269875">
                  <a:moveTo>
                    <a:pt x="0" y="0"/>
                  </a:moveTo>
                  <a:lnTo>
                    <a:pt x="252113" y="269552"/>
                  </a:lnTo>
                </a:path>
              </a:pathLst>
            </a:custGeom>
            <a:ln w="28575">
              <a:solidFill>
                <a:srgbClr val="7F7F7F"/>
              </a:solidFill>
            </a:ln>
          </p:spPr>
          <p:txBody>
            <a:bodyPr wrap="square" lIns="0" tIns="0" rIns="0" bIns="0" rtlCol="0"/>
            <a:lstStyle/>
            <a:p>
              <a:endParaRPr/>
            </a:p>
          </p:txBody>
        </p:sp>
        <p:sp>
          <p:nvSpPr>
            <p:cNvPr id="47" name="object 60">
              <a:extLst>
                <a:ext uri="{FF2B5EF4-FFF2-40B4-BE49-F238E27FC236}">
                  <a16:creationId xmlns:a16="http://schemas.microsoft.com/office/drawing/2014/main" id="{EE43F069-106E-43E3-9FF0-954081D09D64}"/>
                </a:ext>
              </a:extLst>
            </p:cNvPr>
            <p:cNvSpPr/>
            <p:nvPr/>
          </p:nvSpPr>
          <p:spPr>
            <a:xfrm>
              <a:off x="5099342" y="3645268"/>
              <a:ext cx="218440" cy="269875"/>
            </a:xfrm>
            <a:custGeom>
              <a:avLst/>
              <a:gdLst/>
              <a:ahLst/>
              <a:cxnLst/>
              <a:rect l="l" t="t" r="r" b="b"/>
              <a:pathLst>
                <a:path w="218439" h="269875">
                  <a:moveTo>
                    <a:pt x="217823" y="0"/>
                  </a:moveTo>
                  <a:lnTo>
                    <a:pt x="0" y="269554"/>
                  </a:lnTo>
                </a:path>
              </a:pathLst>
            </a:custGeom>
            <a:ln w="28575">
              <a:solidFill>
                <a:srgbClr val="7F7F7F"/>
              </a:solidFill>
            </a:ln>
          </p:spPr>
          <p:txBody>
            <a:bodyPr wrap="square" lIns="0" tIns="0" rIns="0" bIns="0" rtlCol="0"/>
            <a:lstStyle/>
            <a:p>
              <a:endParaRPr/>
            </a:p>
          </p:txBody>
        </p:sp>
        <p:sp>
          <p:nvSpPr>
            <p:cNvPr id="48" name="object 61">
              <a:extLst>
                <a:ext uri="{FF2B5EF4-FFF2-40B4-BE49-F238E27FC236}">
                  <a16:creationId xmlns:a16="http://schemas.microsoft.com/office/drawing/2014/main" id="{58E317EE-C5DF-4E2A-BD7E-B0146EF3B489}"/>
                </a:ext>
              </a:extLst>
            </p:cNvPr>
            <p:cNvSpPr/>
            <p:nvPr/>
          </p:nvSpPr>
          <p:spPr>
            <a:xfrm>
              <a:off x="5878389" y="3903124"/>
              <a:ext cx="177165" cy="177165"/>
            </a:xfrm>
            <a:custGeom>
              <a:avLst/>
              <a:gdLst/>
              <a:ahLst/>
              <a:cxnLst/>
              <a:rect l="l" t="t" r="r" b="b"/>
              <a:pathLst>
                <a:path w="177164" h="177164">
                  <a:moveTo>
                    <a:pt x="88378" y="0"/>
                  </a:moveTo>
                  <a:lnTo>
                    <a:pt x="53977" y="6945"/>
                  </a:lnTo>
                  <a:lnTo>
                    <a:pt x="25885" y="25885"/>
                  </a:lnTo>
                  <a:lnTo>
                    <a:pt x="6945" y="53977"/>
                  </a:lnTo>
                  <a:lnTo>
                    <a:pt x="0" y="88378"/>
                  </a:lnTo>
                  <a:lnTo>
                    <a:pt x="6945" y="122778"/>
                  </a:lnTo>
                  <a:lnTo>
                    <a:pt x="25885" y="150870"/>
                  </a:lnTo>
                  <a:lnTo>
                    <a:pt x="53977" y="169810"/>
                  </a:lnTo>
                  <a:lnTo>
                    <a:pt x="88378" y="176756"/>
                  </a:lnTo>
                  <a:lnTo>
                    <a:pt x="122779" y="169810"/>
                  </a:lnTo>
                  <a:lnTo>
                    <a:pt x="150871" y="150870"/>
                  </a:lnTo>
                  <a:lnTo>
                    <a:pt x="169812" y="122778"/>
                  </a:lnTo>
                  <a:lnTo>
                    <a:pt x="176757" y="88378"/>
                  </a:lnTo>
                  <a:lnTo>
                    <a:pt x="169812" y="53977"/>
                  </a:lnTo>
                  <a:lnTo>
                    <a:pt x="150871" y="25885"/>
                  </a:lnTo>
                  <a:lnTo>
                    <a:pt x="122779" y="6945"/>
                  </a:lnTo>
                  <a:lnTo>
                    <a:pt x="88378" y="0"/>
                  </a:lnTo>
                  <a:close/>
                </a:path>
              </a:pathLst>
            </a:custGeom>
            <a:solidFill>
              <a:srgbClr val="70AD47"/>
            </a:solidFill>
          </p:spPr>
          <p:txBody>
            <a:bodyPr wrap="square" lIns="0" tIns="0" rIns="0" bIns="0" rtlCol="0"/>
            <a:lstStyle/>
            <a:p>
              <a:endParaRPr/>
            </a:p>
          </p:txBody>
        </p:sp>
        <p:sp>
          <p:nvSpPr>
            <p:cNvPr id="49" name="object 62">
              <a:extLst>
                <a:ext uri="{FF2B5EF4-FFF2-40B4-BE49-F238E27FC236}">
                  <a16:creationId xmlns:a16="http://schemas.microsoft.com/office/drawing/2014/main" id="{A6E7C61B-27D2-4358-A5B5-37AC6795EBAA}"/>
                </a:ext>
              </a:extLst>
            </p:cNvPr>
            <p:cNvSpPr/>
            <p:nvPr/>
          </p:nvSpPr>
          <p:spPr>
            <a:xfrm>
              <a:off x="5608089" y="3473469"/>
              <a:ext cx="177165" cy="177165"/>
            </a:xfrm>
            <a:custGeom>
              <a:avLst/>
              <a:gdLst/>
              <a:ahLst/>
              <a:cxnLst/>
              <a:rect l="l" t="t" r="r" b="b"/>
              <a:pathLst>
                <a:path w="177164" h="177164">
                  <a:moveTo>
                    <a:pt x="88378" y="0"/>
                  </a:moveTo>
                  <a:lnTo>
                    <a:pt x="53977" y="6945"/>
                  </a:lnTo>
                  <a:lnTo>
                    <a:pt x="25885" y="25885"/>
                  </a:lnTo>
                  <a:lnTo>
                    <a:pt x="6945" y="53977"/>
                  </a:lnTo>
                  <a:lnTo>
                    <a:pt x="0" y="88379"/>
                  </a:lnTo>
                  <a:lnTo>
                    <a:pt x="6945" y="122780"/>
                  </a:lnTo>
                  <a:lnTo>
                    <a:pt x="25885" y="150872"/>
                  </a:lnTo>
                  <a:lnTo>
                    <a:pt x="53977" y="169812"/>
                  </a:lnTo>
                  <a:lnTo>
                    <a:pt x="88378" y="176757"/>
                  </a:lnTo>
                  <a:lnTo>
                    <a:pt x="122778" y="169812"/>
                  </a:lnTo>
                  <a:lnTo>
                    <a:pt x="150870" y="150872"/>
                  </a:lnTo>
                  <a:lnTo>
                    <a:pt x="169810" y="122780"/>
                  </a:lnTo>
                  <a:lnTo>
                    <a:pt x="176756" y="88379"/>
                  </a:lnTo>
                  <a:lnTo>
                    <a:pt x="169810" y="53977"/>
                  </a:lnTo>
                  <a:lnTo>
                    <a:pt x="150870" y="25885"/>
                  </a:lnTo>
                  <a:lnTo>
                    <a:pt x="122778" y="6945"/>
                  </a:lnTo>
                  <a:lnTo>
                    <a:pt x="88378" y="0"/>
                  </a:lnTo>
                  <a:close/>
                </a:path>
              </a:pathLst>
            </a:custGeom>
            <a:solidFill>
              <a:srgbClr val="FFC000"/>
            </a:solidFill>
          </p:spPr>
          <p:txBody>
            <a:bodyPr wrap="square" lIns="0" tIns="0" rIns="0" bIns="0" rtlCol="0"/>
            <a:lstStyle/>
            <a:p>
              <a:endParaRPr/>
            </a:p>
          </p:txBody>
        </p:sp>
        <p:sp>
          <p:nvSpPr>
            <p:cNvPr id="50" name="object 63">
              <a:extLst>
                <a:ext uri="{FF2B5EF4-FFF2-40B4-BE49-F238E27FC236}">
                  <a16:creationId xmlns:a16="http://schemas.microsoft.com/office/drawing/2014/main" id="{2D6FF496-93DD-4F0B-A5EE-7A21B56D3EA7}"/>
                </a:ext>
              </a:extLst>
            </p:cNvPr>
            <p:cNvSpPr/>
            <p:nvPr/>
          </p:nvSpPr>
          <p:spPr>
            <a:xfrm>
              <a:off x="5878389" y="3043819"/>
              <a:ext cx="177165" cy="177165"/>
            </a:xfrm>
            <a:custGeom>
              <a:avLst/>
              <a:gdLst/>
              <a:ahLst/>
              <a:cxnLst/>
              <a:rect l="l" t="t" r="r" b="b"/>
              <a:pathLst>
                <a:path w="177164" h="177164">
                  <a:moveTo>
                    <a:pt x="88378" y="0"/>
                  </a:moveTo>
                  <a:lnTo>
                    <a:pt x="53977" y="6945"/>
                  </a:lnTo>
                  <a:lnTo>
                    <a:pt x="25885" y="25885"/>
                  </a:lnTo>
                  <a:lnTo>
                    <a:pt x="6945" y="53977"/>
                  </a:lnTo>
                  <a:lnTo>
                    <a:pt x="0" y="88378"/>
                  </a:lnTo>
                  <a:lnTo>
                    <a:pt x="6945" y="122778"/>
                  </a:lnTo>
                  <a:lnTo>
                    <a:pt x="25885" y="150870"/>
                  </a:lnTo>
                  <a:lnTo>
                    <a:pt x="53977" y="169810"/>
                  </a:lnTo>
                  <a:lnTo>
                    <a:pt x="88378" y="176756"/>
                  </a:lnTo>
                  <a:lnTo>
                    <a:pt x="122779" y="169810"/>
                  </a:lnTo>
                  <a:lnTo>
                    <a:pt x="150871" y="150870"/>
                  </a:lnTo>
                  <a:lnTo>
                    <a:pt x="169812" y="122778"/>
                  </a:lnTo>
                  <a:lnTo>
                    <a:pt x="176757" y="88378"/>
                  </a:lnTo>
                  <a:lnTo>
                    <a:pt x="169812" y="53977"/>
                  </a:lnTo>
                  <a:lnTo>
                    <a:pt x="150871" y="25885"/>
                  </a:lnTo>
                  <a:lnTo>
                    <a:pt x="122779" y="6945"/>
                  </a:lnTo>
                  <a:lnTo>
                    <a:pt x="88378" y="0"/>
                  </a:lnTo>
                  <a:close/>
                </a:path>
              </a:pathLst>
            </a:custGeom>
            <a:solidFill>
              <a:srgbClr val="792216"/>
            </a:solidFill>
          </p:spPr>
          <p:txBody>
            <a:bodyPr wrap="square" lIns="0" tIns="0" rIns="0" bIns="0" rtlCol="0"/>
            <a:lstStyle/>
            <a:p>
              <a:endParaRPr/>
            </a:p>
          </p:txBody>
        </p:sp>
        <p:sp>
          <p:nvSpPr>
            <p:cNvPr id="51" name="object 64">
              <a:extLst>
                <a:ext uri="{FF2B5EF4-FFF2-40B4-BE49-F238E27FC236}">
                  <a16:creationId xmlns:a16="http://schemas.microsoft.com/office/drawing/2014/main" id="{E6A76AFF-6D98-46DA-BFE4-619914987E12}"/>
                </a:ext>
              </a:extLst>
            </p:cNvPr>
            <p:cNvSpPr/>
            <p:nvPr/>
          </p:nvSpPr>
          <p:spPr>
            <a:xfrm>
              <a:off x="6110442" y="3473470"/>
              <a:ext cx="177165" cy="177165"/>
            </a:xfrm>
            <a:custGeom>
              <a:avLst/>
              <a:gdLst/>
              <a:ahLst/>
              <a:cxnLst/>
              <a:rect l="l" t="t" r="r" b="b"/>
              <a:pathLst>
                <a:path w="177165" h="177164">
                  <a:moveTo>
                    <a:pt x="88378" y="0"/>
                  </a:moveTo>
                  <a:lnTo>
                    <a:pt x="53977" y="6945"/>
                  </a:lnTo>
                  <a:lnTo>
                    <a:pt x="25885" y="25885"/>
                  </a:lnTo>
                  <a:lnTo>
                    <a:pt x="6945" y="53977"/>
                  </a:lnTo>
                  <a:lnTo>
                    <a:pt x="0" y="88379"/>
                  </a:lnTo>
                  <a:lnTo>
                    <a:pt x="6945" y="122780"/>
                  </a:lnTo>
                  <a:lnTo>
                    <a:pt x="25885" y="150872"/>
                  </a:lnTo>
                  <a:lnTo>
                    <a:pt x="53977" y="169812"/>
                  </a:lnTo>
                  <a:lnTo>
                    <a:pt x="88378" y="176757"/>
                  </a:lnTo>
                  <a:lnTo>
                    <a:pt x="122778" y="169812"/>
                  </a:lnTo>
                  <a:lnTo>
                    <a:pt x="150870" y="150872"/>
                  </a:lnTo>
                  <a:lnTo>
                    <a:pt x="169810" y="122780"/>
                  </a:lnTo>
                  <a:lnTo>
                    <a:pt x="176756" y="88379"/>
                  </a:lnTo>
                  <a:lnTo>
                    <a:pt x="169810" y="53977"/>
                  </a:lnTo>
                  <a:lnTo>
                    <a:pt x="150870" y="25885"/>
                  </a:lnTo>
                  <a:lnTo>
                    <a:pt x="122778" y="6945"/>
                  </a:lnTo>
                  <a:lnTo>
                    <a:pt x="88378" y="0"/>
                  </a:lnTo>
                  <a:close/>
                </a:path>
              </a:pathLst>
            </a:custGeom>
            <a:solidFill>
              <a:srgbClr val="8D3C1E"/>
            </a:solidFill>
          </p:spPr>
          <p:txBody>
            <a:bodyPr wrap="square" lIns="0" tIns="0" rIns="0" bIns="0" rtlCol="0"/>
            <a:lstStyle/>
            <a:p>
              <a:endParaRPr/>
            </a:p>
          </p:txBody>
        </p:sp>
        <p:sp>
          <p:nvSpPr>
            <p:cNvPr id="52" name="object 65">
              <a:extLst>
                <a:ext uri="{FF2B5EF4-FFF2-40B4-BE49-F238E27FC236}">
                  <a16:creationId xmlns:a16="http://schemas.microsoft.com/office/drawing/2014/main" id="{595F412D-824B-46B8-9DD9-ED972E552DCB}"/>
                </a:ext>
              </a:extLst>
            </p:cNvPr>
            <p:cNvSpPr/>
            <p:nvPr/>
          </p:nvSpPr>
          <p:spPr>
            <a:xfrm>
              <a:off x="6029261" y="3194690"/>
              <a:ext cx="170180" cy="279400"/>
            </a:xfrm>
            <a:custGeom>
              <a:avLst/>
              <a:gdLst/>
              <a:ahLst/>
              <a:cxnLst/>
              <a:rect l="l" t="t" r="r" b="b"/>
              <a:pathLst>
                <a:path w="170179" h="279400">
                  <a:moveTo>
                    <a:pt x="0" y="0"/>
                  </a:moveTo>
                  <a:lnTo>
                    <a:pt x="169560" y="278780"/>
                  </a:lnTo>
                </a:path>
              </a:pathLst>
            </a:custGeom>
            <a:ln w="28575">
              <a:solidFill>
                <a:srgbClr val="7F7F7F"/>
              </a:solidFill>
            </a:ln>
          </p:spPr>
          <p:txBody>
            <a:bodyPr wrap="square" lIns="0" tIns="0" rIns="0" bIns="0" rtlCol="0"/>
            <a:lstStyle/>
            <a:p>
              <a:endParaRPr/>
            </a:p>
          </p:txBody>
        </p:sp>
        <p:sp>
          <p:nvSpPr>
            <p:cNvPr id="53" name="object 66">
              <a:extLst>
                <a:ext uri="{FF2B5EF4-FFF2-40B4-BE49-F238E27FC236}">
                  <a16:creationId xmlns:a16="http://schemas.microsoft.com/office/drawing/2014/main" id="{0AD31468-B15B-4150-91F1-67AFA32CC2B4}"/>
                </a:ext>
              </a:extLst>
            </p:cNvPr>
            <p:cNvSpPr/>
            <p:nvPr/>
          </p:nvSpPr>
          <p:spPr>
            <a:xfrm>
              <a:off x="6029262" y="3650227"/>
              <a:ext cx="170180" cy="279400"/>
            </a:xfrm>
            <a:custGeom>
              <a:avLst/>
              <a:gdLst/>
              <a:ahLst/>
              <a:cxnLst/>
              <a:rect l="l" t="t" r="r" b="b"/>
              <a:pathLst>
                <a:path w="170179" h="279400">
                  <a:moveTo>
                    <a:pt x="169560" y="0"/>
                  </a:moveTo>
                  <a:lnTo>
                    <a:pt x="0" y="278781"/>
                  </a:lnTo>
                </a:path>
              </a:pathLst>
            </a:custGeom>
            <a:ln w="28575">
              <a:solidFill>
                <a:srgbClr val="7F7F7F"/>
              </a:solidFill>
            </a:ln>
          </p:spPr>
          <p:txBody>
            <a:bodyPr wrap="square" lIns="0" tIns="0" rIns="0" bIns="0" rtlCol="0"/>
            <a:lstStyle/>
            <a:p>
              <a:endParaRPr/>
            </a:p>
          </p:txBody>
        </p:sp>
        <p:sp>
          <p:nvSpPr>
            <p:cNvPr id="54" name="object 67">
              <a:extLst>
                <a:ext uri="{FF2B5EF4-FFF2-40B4-BE49-F238E27FC236}">
                  <a16:creationId xmlns:a16="http://schemas.microsoft.com/office/drawing/2014/main" id="{DC5C5975-B407-45EA-8734-36A3B7CCCCEC}"/>
                </a:ext>
              </a:extLst>
            </p:cNvPr>
            <p:cNvSpPr/>
            <p:nvPr/>
          </p:nvSpPr>
          <p:spPr>
            <a:xfrm>
              <a:off x="5696467" y="3194690"/>
              <a:ext cx="208279" cy="279400"/>
            </a:xfrm>
            <a:custGeom>
              <a:avLst/>
              <a:gdLst/>
              <a:ahLst/>
              <a:cxnLst/>
              <a:rect l="l" t="t" r="r" b="b"/>
              <a:pathLst>
                <a:path w="208279" h="279400">
                  <a:moveTo>
                    <a:pt x="0" y="278779"/>
                  </a:moveTo>
                  <a:lnTo>
                    <a:pt x="207807" y="0"/>
                  </a:lnTo>
                </a:path>
              </a:pathLst>
            </a:custGeom>
            <a:ln w="28575">
              <a:solidFill>
                <a:srgbClr val="7F7F7F"/>
              </a:solidFill>
            </a:ln>
          </p:spPr>
          <p:txBody>
            <a:bodyPr wrap="square" lIns="0" tIns="0" rIns="0" bIns="0" rtlCol="0"/>
            <a:lstStyle/>
            <a:p>
              <a:endParaRPr/>
            </a:p>
          </p:txBody>
        </p:sp>
        <p:sp>
          <p:nvSpPr>
            <p:cNvPr id="55" name="object 68">
              <a:extLst>
                <a:ext uri="{FF2B5EF4-FFF2-40B4-BE49-F238E27FC236}">
                  <a16:creationId xmlns:a16="http://schemas.microsoft.com/office/drawing/2014/main" id="{6ECCF54E-9F7E-4A0C-B72D-80AE649674D0}"/>
                </a:ext>
              </a:extLst>
            </p:cNvPr>
            <p:cNvSpPr/>
            <p:nvPr/>
          </p:nvSpPr>
          <p:spPr>
            <a:xfrm>
              <a:off x="7752609" y="3877306"/>
              <a:ext cx="177165" cy="177165"/>
            </a:xfrm>
            <a:custGeom>
              <a:avLst/>
              <a:gdLst/>
              <a:ahLst/>
              <a:cxnLst/>
              <a:rect l="l" t="t" r="r" b="b"/>
              <a:pathLst>
                <a:path w="177165" h="177164">
                  <a:moveTo>
                    <a:pt x="88379" y="0"/>
                  </a:moveTo>
                  <a:lnTo>
                    <a:pt x="53978" y="6945"/>
                  </a:lnTo>
                  <a:lnTo>
                    <a:pt x="25885" y="25885"/>
                  </a:lnTo>
                  <a:lnTo>
                    <a:pt x="6945" y="53978"/>
                  </a:lnTo>
                  <a:lnTo>
                    <a:pt x="0" y="88379"/>
                  </a:lnTo>
                  <a:lnTo>
                    <a:pt x="6945" y="122780"/>
                  </a:lnTo>
                  <a:lnTo>
                    <a:pt x="25885" y="150872"/>
                  </a:lnTo>
                  <a:lnTo>
                    <a:pt x="53978" y="169812"/>
                  </a:lnTo>
                  <a:lnTo>
                    <a:pt x="88379" y="176757"/>
                  </a:lnTo>
                  <a:lnTo>
                    <a:pt x="122780" y="169812"/>
                  </a:lnTo>
                  <a:lnTo>
                    <a:pt x="150872" y="150872"/>
                  </a:lnTo>
                  <a:lnTo>
                    <a:pt x="169812" y="122780"/>
                  </a:lnTo>
                  <a:lnTo>
                    <a:pt x="176757" y="88379"/>
                  </a:lnTo>
                  <a:lnTo>
                    <a:pt x="169812" y="53978"/>
                  </a:lnTo>
                  <a:lnTo>
                    <a:pt x="150872" y="25885"/>
                  </a:lnTo>
                  <a:lnTo>
                    <a:pt x="122780" y="6945"/>
                  </a:lnTo>
                  <a:lnTo>
                    <a:pt x="88379" y="0"/>
                  </a:lnTo>
                  <a:close/>
                </a:path>
              </a:pathLst>
            </a:custGeom>
            <a:solidFill>
              <a:srgbClr val="FFC000"/>
            </a:solidFill>
          </p:spPr>
          <p:txBody>
            <a:bodyPr wrap="square" lIns="0" tIns="0" rIns="0" bIns="0" rtlCol="0"/>
            <a:lstStyle/>
            <a:p>
              <a:endParaRPr/>
            </a:p>
          </p:txBody>
        </p:sp>
        <p:sp>
          <p:nvSpPr>
            <p:cNvPr id="56" name="object 69">
              <a:extLst>
                <a:ext uri="{FF2B5EF4-FFF2-40B4-BE49-F238E27FC236}">
                  <a16:creationId xmlns:a16="http://schemas.microsoft.com/office/drawing/2014/main" id="{E834E153-5C14-4272-9C1C-1CF773AB3C17}"/>
                </a:ext>
              </a:extLst>
            </p:cNvPr>
            <p:cNvSpPr/>
            <p:nvPr/>
          </p:nvSpPr>
          <p:spPr>
            <a:xfrm>
              <a:off x="7466272" y="3447655"/>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8"/>
                  </a:lnTo>
                  <a:lnTo>
                    <a:pt x="25885" y="150870"/>
                  </a:lnTo>
                  <a:lnTo>
                    <a:pt x="53977" y="169810"/>
                  </a:lnTo>
                  <a:lnTo>
                    <a:pt x="88378" y="176756"/>
                  </a:lnTo>
                  <a:lnTo>
                    <a:pt x="122778" y="169810"/>
                  </a:lnTo>
                  <a:lnTo>
                    <a:pt x="150870" y="150870"/>
                  </a:lnTo>
                  <a:lnTo>
                    <a:pt x="169810" y="122778"/>
                  </a:lnTo>
                  <a:lnTo>
                    <a:pt x="176756" y="88378"/>
                  </a:lnTo>
                  <a:lnTo>
                    <a:pt x="169810" y="53977"/>
                  </a:lnTo>
                  <a:lnTo>
                    <a:pt x="150870" y="25885"/>
                  </a:lnTo>
                  <a:lnTo>
                    <a:pt x="122778" y="6945"/>
                  </a:lnTo>
                  <a:lnTo>
                    <a:pt x="88378" y="0"/>
                  </a:lnTo>
                  <a:close/>
                </a:path>
              </a:pathLst>
            </a:custGeom>
            <a:solidFill>
              <a:srgbClr val="4472C4"/>
            </a:solidFill>
          </p:spPr>
          <p:txBody>
            <a:bodyPr wrap="square" lIns="0" tIns="0" rIns="0" bIns="0" rtlCol="0"/>
            <a:lstStyle/>
            <a:p>
              <a:endParaRPr/>
            </a:p>
          </p:txBody>
        </p:sp>
        <p:sp>
          <p:nvSpPr>
            <p:cNvPr id="57" name="object 70">
              <a:extLst>
                <a:ext uri="{FF2B5EF4-FFF2-40B4-BE49-F238E27FC236}">
                  <a16:creationId xmlns:a16="http://schemas.microsoft.com/office/drawing/2014/main" id="{B20D372B-ED69-4164-91F1-4A85282636F6}"/>
                </a:ext>
              </a:extLst>
            </p:cNvPr>
            <p:cNvSpPr/>
            <p:nvPr/>
          </p:nvSpPr>
          <p:spPr>
            <a:xfrm>
              <a:off x="7752609" y="3018001"/>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9"/>
                  </a:lnTo>
                  <a:lnTo>
                    <a:pt x="25885" y="150871"/>
                  </a:lnTo>
                  <a:lnTo>
                    <a:pt x="53978" y="169812"/>
                  </a:lnTo>
                  <a:lnTo>
                    <a:pt x="88379" y="176757"/>
                  </a:lnTo>
                  <a:lnTo>
                    <a:pt x="122780" y="169812"/>
                  </a:lnTo>
                  <a:lnTo>
                    <a:pt x="150872" y="150871"/>
                  </a:lnTo>
                  <a:lnTo>
                    <a:pt x="169812" y="122779"/>
                  </a:lnTo>
                  <a:lnTo>
                    <a:pt x="176757" y="88378"/>
                  </a:lnTo>
                  <a:lnTo>
                    <a:pt x="169812" y="53977"/>
                  </a:lnTo>
                  <a:lnTo>
                    <a:pt x="150872" y="25885"/>
                  </a:lnTo>
                  <a:lnTo>
                    <a:pt x="122780" y="6945"/>
                  </a:lnTo>
                  <a:lnTo>
                    <a:pt x="88379" y="0"/>
                  </a:lnTo>
                  <a:close/>
                </a:path>
              </a:pathLst>
            </a:custGeom>
            <a:solidFill>
              <a:srgbClr val="70AD47"/>
            </a:solidFill>
          </p:spPr>
          <p:txBody>
            <a:bodyPr wrap="square" lIns="0" tIns="0" rIns="0" bIns="0" rtlCol="0"/>
            <a:lstStyle/>
            <a:p>
              <a:endParaRPr/>
            </a:p>
          </p:txBody>
        </p:sp>
        <p:sp>
          <p:nvSpPr>
            <p:cNvPr id="58" name="object 71">
              <a:extLst>
                <a:ext uri="{FF2B5EF4-FFF2-40B4-BE49-F238E27FC236}">
                  <a16:creationId xmlns:a16="http://schemas.microsoft.com/office/drawing/2014/main" id="{4F6439D3-2959-485D-8D19-3B3BC0EF7E04}"/>
                </a:ext>
              </a:extLst>
            </p:cNvPr>
            <p:cNvSpPr/>
            <p:nvPr/>
          </p:nvSpPr>
          <p:spPr>
            <a:xfrm>
              <a:off x="7554651" y="3624411"/>
              <a:ext cx="224154" cy="279400"/>
            </a:xfrm>
            <a:custGeom>
              <a:avLst/>
              <a:gdLst/>
              <a:ahLst/>
              <a:cxnLst/>
              <a:rect l="l" t="t" r="r" b="b"/>
              <a:pathLst>
                <a:path w="224154" h="279400">
                  <a:moveTo>
                    <a:pt x="223844" y="278780"/>
                  </a:moveTo>
                  <a:lnTo>
                    <a:pt x="0" y="0"/>
                  </a:lnTo>
                </a:path>
              </a:pathLst>
            </a:custGeom>
            <a:ln w="28575">
              <a:solidFill>
                <a:srgbClr val="7F7F7F"/>
              </a:solidFill>
            </a:ln>
          </p:spPr>
          <p:txBody>
            <a:bodyPr wrap="square" lIns="0" tIns="0" rIns="0" bIns="0" rtlCol="0"/>
            <a:lstStyle/>
            <a:p>
              <a:endParaRPr/>
            </a:p>
          </p:txBody>
        </p:sp>
        <p:sp>
          <p:nvSpPr>
            <p:cNvPr id="59" name="object 72">
              <a:extLst>
                <a:ext uri="{FF2B5EF4-FFF2-40B4-BE49-F238E27FC236}">
                  <a16:creationId xmlns:a16="http://schemas.microsoft.com/office/drawing/2014/main" id="{63731E6F-D596-434D-9E50-7C0BC736E444}"/>
                </a:ext>
              </a:extLst>
            </p:cNvPr>
            <p:cNvSpPr/>
            <p:nvPr/>
          </p:nvSpPr>
          <p:spPr>
            <a:xfrm>
              <a:off x="7554652" y="3168874"/>
              <a:ext cx="224154" cy="279400"/>
            </a:xfrm>
            <a:custGeom>
              <a:avLst/>
              <a:gdLst/>
              <a:ahLst/>
              <a:cxnLst/>
              <a:rect l="l" t="t" r="r" b="b"/>
              <a:pathLst>
                <a:path w="224154" h="279400">
                  <a:moveTo>
                    <a:pt x="0" y="278781"/>
                  </a:moveTo>
                  <a:lnTo>
                    <a:pt x="223844" y="0"/>
                  </a:lnTo>
                </a:path>
              </a:pathLst>
            </a:custGeom>
            <a:ln w="28575">
              <a:solidFill>
                <a:srgbClr val="7F7F7F"/>
              </a:solidFill>
            </a:ln>
          </p:spPr>
          <p:txBody>
            <a:bodyPr wrap="square" lIns="0" tIns="0" rIns="0" bIns="0" rtlCol="0"/>
            <a:lstStyle/>
            <a:p>
              <a:endParaRPr/>
            </a:p>
          </p:txBody>
        </p:sp>
        <p:sp>
          <p:nvSpPr>
            <p:cNvPr id="60" name="object 73">
              <a:extLst>
                <a:ext uri="{FF2B5EF4-FFF2-40B4-BE49-F238E27FC236}">
                  <a16:creationId xmlns:a16="http://schemas.microsoft.com/office/drawing/2014/main" id="{ED2304B4-E60A-4199-B285-D1BC49F8B3F5}"/>
                </a:ext>
              </a:extLst>
            </p:cNvPr>
            <p:cNvSpPr/>
            <p:nvPr/>
          </p:nvSpPr>
          <p:spPr>
            <a:xfrm>
              <a:off x="8041118" y="3447654"/>
              <a:ext cx="177165" cy="177165"/>
            </a:xfrm>
            <a:custGeom>
              <a:avLst/>
              <a:gdLst/>
              <a:ahLst/>
              <a:cxnLst/>
              <a:rect l="l" t="t" r="r" b="b"/>
              <a:pathLst>
                <a:path w="177165" h="177164">
                  <a:moveTo>
                    <a:pt x="88379" y="0"/>
                  </a:moveTo>
                  <a:lnTo>
                    <a:pt x="53978" y="6945"/>
                  </a:lnTo>
                  <a:lnTo>
                    <a:pt x="25885" y="25885"/>
                  </a:lnTo>
                  <a:lnTo>
                    <a:pt x="6945" y="53977"/>
                  </a:lnTo>
                  <a:lnTo>
                    <a:pt x="0" y="88378"/>
                  </a:lnTo>
                  <a:lnTo>
                    <a:pt x="6945" y="122778"/>
                  </a:lnTo>
                  <a:lnTo>
                    <a:pt x="25885" y="150871"/>
                  </a:lnTo>
                  <a:lnTo>
                    <a:pt x="53978" y="169811"/>
                  </a:lnTo>
                  <a:lnTo>
                    <a:pt x="88379" y="176757"/>
                  </a:lnTo>
                  <a:lnTo>
                    <a:pt x="122780" y="169811"/>
                  </a:lnTo>
                  <a:lnTo>
                    <a:pt x="150872" y="150871"/>
                  </a:lnTo>
                  <a:lnTo>
                    <a:pt x="169812" y="122778"/>
                  </a:lnTo>
                  <a:lnTo>
                    <a:pt x="176757" y="88378"/>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61" name="object 74">
              <a:extLst>
                <a:ext uri="{FF2B5EF4-FFF2-40B4-BE49-F238E27FC236}">
                  <a16:creationId xmlns:a16="http://schemas.microsoft.com/office/drawing/2014/main" id="{1C8E71AD-E7A2-4463-9B7A-25710E59D0ED}"/>
                </a:ext>
              </a:extLst>
            </p:cNvPr>
            <p:cNvSpPr/>
            <p:nvPr/>
          </p:nvSpPr>
          <p:spPr>
            <a:xfrm>
              <a:off x="7903481" y="3168874"/>
              <a:ext cx="226060" cy="279400"/>
            </a:xfrm>
            <a:custGeom>
              <a:avLst/>
              <a:gdLst/>
              <a:ahLst/>
              <a:cxnLst/>
              <a:rect l="l" t="t" r="r" b="b"/>
              <a:pathLst>
                <a:path w="226059" h="279400">
                  <a:moveTo>
                    <a:pt x="0" y="0"/>
                  </a:moveTo>
                  <a:lnTo>
                    <a:pt x="226015" y="278780"/>
                  </a:lnTo>
                </a:path>
              </a:pathLst>
            </a:custGeom>
            <a:ln w="28575">
              <a:solidFill>
                <a:srgbClr val="7F7F7F"/>
              </a:solidFill>
            </a:ln>
          </p:spPr>
          <p:txBody>
            <a:bodyPr wrap="square" lIns="0" tIns="0" rIns="0" bIns="0" rtlCol="0"/>
            <a:lstStyle/>
            <a:p>
              <a:endParaRPr/>
            </a:p>
          </p:txBody>
        </p:sp>
        <p:sp>
          <p:nvSpPr>
            <p:cNvPr id="62" name="object 75">
              <a:extLst>
                <a:ext uri="{FF2B5EF4-FFF2-40B4-BE49-F238E27FC236}">
                  <a16:creationId xmlns:a16="http://schemas.microsoft.com/office/drawing/2014/main" id="{E291C42C-DBAC-4ED4-926F-5BC20CC472C1}"/>
                </a:ext>
              </a:extLst>
            </p:cNvPr>
            <p:cNvSpPr/>
            <p:nvPr/>
          </p:nvSpPr>
          <p:spPr>
            <a:xfrm>
              <a:off x="7903482" y="3624411"/>
              <a:ext cx="226060" cy="279400"/>
            </a:xfrm>
            <a:custGeom>
              <a:avLst/>
              <a:gdLst/>
              <a:ahLst/>
              <a:cxnLst/>
              <a:rect l="l" t="t" r="r" b="b"/>
              <a:pathLst>
                <a:path w="226059" h="279400">
                  <a:moveTo>
                    <a:pt x="226015" y="0"/>
                  </a:moveTo>
                  <a:lnTo>
                    <a:pt x="0" y="278781"/>
                  </a:lnTo>
                </a:path>
              </a:pathLst>
            </a:custGeom>
            <a:ln w="28575">
              <a:solidFill>
                <a:srgbClr val="7F7F7F"/>
              </a:solidFill>
            </a:ln>
          </p:spPr>
          <p:txBody>
            <a:bodyPr wrap="square" lIns="0" tIns="0" rIns="0" bIns="0" rtlCol="0"/>
            <a:lstStyle/>
            <a:p>
              <a:endParaRPr/>
            </a:p>
          </p:txBody>
        </p:sp>
        <p:sp>
          <p:nvSpPr>
            <p:cNvPr id="63" name="object 76">
              <a:extLst>
                <a:ext uri="{FF2B5EF4-FFF2-40B4-BE49-F238E27FC236}">
                  <a16:creationId xmlns:a16="http://schemas.microsoft.com/office/drawing/2014/main" id="{C247E77D-FC88-4E5C-84AA-3C83E088DE89}"/>
                </a:ext>
              </a:extLst>
            </p:cNvPr>
            <p:cNvSpPr/>
            <p:nvPr/>
          </p:nvSpPr>
          <p:spPr>
            <a:xfrm>
              <a:off x="10374319" y="3298930"/>
              <a:ext cx="177800" cy="177800"/>
            </a:xfrm>
            <a:custGeom>
              <a:avLst/>
              <a:gdLst/>
              <a:ahLst/>
              <a:cxnLst/>
              <a:rect l="l" t="t" r="r" b="b"/>
              <a:pathLst>
                <a:path w="177800" h="177800">
                  <a:moveTo>
                    <a:pt x="88875" y="0"/>
                  </a:moveTo>
                  <a:lnTo>
                    <a:pt x="54281" y="6984"/>
                  </a:lnTo>
                  <a:lnTo>
                    <a:pt x="26031" y="26030"/>
                  </a:lnTo>
                  <a:lnTo>
                    <a:pt x="6984" y="54280"/>
                  </a:lnTo>
                  <a:lnTo>
                    <a:pt x="0" y="88874"/>
                  </a:lnTo>
                  <a:lnTo>
                    <a:pt x="6984" y="123468"/>
                  </a:lnTo>
                  <a:lnTo>
                    <a:pt x="26031" y="151719"/>
                  </a:lnTo>
                  <a:lnTo>
                    <a:pt x="54281" y="170766"/>
                  </a:lnTo>
                  <a:lnTo>
                    <a:pt x="88875" y="177750"/>
                  </a:lnTo>
                  <a:lnTo>
                    <a:pt x="123469" y="170766"/>
                  </a:lnTo>
                  <a:lnTo>
                    <a:pt x="151719" y="151719"/>
                  </a:lnTo>
                  <a:lnTo>
                    <a:pt x="170766" y="123468"/>
                  </a:lnTo>
                  <a:lnTo>
                    <a:pt x="177750" y="88874"/>
                  </a:lnTo>
                  <a:lnTo>
                    <a:pt x="170766" y="54280"/>
                  </a:lnTo>
                  <a:lnTo>
                    <a:pt x="151719" y="26030"/>
                  </a:lnTo>
                  <a:lnTo>
                    <a:pt x="123469" y="6984"/>
                  </a:lnTo>
                  <a:lnTo>
                    <a:pt x="88875" y="0"/>
                  </a:lnTo>
                  <a:close/>
                </a:path>
              </a:pathLst>
            </a:custGeom>
            <a:solidFill>
              <a:srgbClr val="FFC000"/>
            </a:solidFill>
          </p:spPr>
          <p:txBody>
            <a:bodyPr wrap="square" lIns="0" tIns="0" rIns="0" bIns="0" rtlCol="0"/>
            <a:lstStyle/>
            <a:p>
              <a:endParaRPr/>
            </a:p>
          </p:txBody>
        </p:sp>
        <p:sp>
          <p:nvSpPr>
            <p:cNvPr id="64" name="object 77">
              <a:extLst>
                <a:ext uri="{FF2B5EF4-FFF2-40B4-BE49-F238E27FC236}">
                  <a16:creationId xmlns:a16="http://schemas.microsoft.com/office/drawing/2014/main" id="{A4197389-9778-4973-917A-836C29350D0F}"/>
                </a:ext>
              </a:extLst>
            </p:cNvPr>
            <p:cNvSpPr/>
            <p:nvPr/>
          </p:nvSpPr>
          <p:spPr>
            <a:xfrm>
              <a:off x="10461314" y="3476681"/>
              <a:ext cx="1905" cy="406400"/>
            </a:xfrm>
            <a:custGeom>
              <a:avLst/>
              <a:gdLst/>
              <a:ahLst/>
              <a:cxnLst/>
              <a:rect l="l" t="t" r="r" b="b"/>
              <a:pathLst>
                <a:path w="1904" h="406400">
                  <a:moveTo>
                    <a:pt x="1880" y="0"/>
                  </a:moveTo>
                  <a:lnTo>
                    <a:pt x="0" y="406028"/>
                  </a:lnTo>
                </a:path>
              </a:pathLst>
            </a:custGeom>
            <a:ln w="28575">
              <a:solidFill>
                <a:srgbClr val="7F7F7F"/>
              </a:solidFill>
            </a:ln>
          </p:spPr>
          <p:txBody>
            <a:bodyPr wrap="square" lIns="0" tIns="0" rIns="0" bIns="0" rtlCol="0"/>
            <a:lstStyle/>
            <a:p>
              <a:endParaRPr/>
            </a:p>
          </p:txBody>
        </p:sp>
        <p:sp>
          <p:nvSpPr>
            <p:cNvPr id="65" name="object 78">
              <a:extLst>
                <a:ext uri="{FF2B5EF4-FFF2-40B4-BE49-F238E27FC236}">
                  <a16:creationId xmlns:a16="http://schemas.microsoft.com/office/drawing/2014/main" id="{B60BF7DA-711D-4972-BA2C-B8005103D1EC}"/>
                </a:ext>
              </a:extLst>
            </p:cNvPr>
            <p:cNvSpPr/>
            <p:nvPr/>
          </p:nvSpPr>
          <p:spPr>
            <a:xfrm>
              <a:off x="10375543" y="3876314"/>
              <a:ext cx="177800" cy="177800"/>
            </a:xfrm>
            <a:custGeom>
              <a:avLst/>
              <a:gdLst/>
              <a:ahLst/>
              <a:cxnLst/>
              <a:rect l="l" t="t" r="r" b="b"/>
              <a:pathLst>
                <a:path w="177800" h="177800">
                  <a:moveTo>
                    <a:pt x="88875" y="0"/>
                  </a:moveTo>
                  <a:lnTo>
                    <a:pt x="54281" y="6984"/>
                  </a:lnTo>
                  <a:lnTo>
                    <a:pt x="26031" y="26030"/>
                  </a:lnTo>
                  <a:lnTo>
                    <a:pt x="6984" y="54280"/>
                  </a:lnTo>
                  <a:lnTo>
                    <a:pt x="0" y="88874"/>
                  </a:lnTo>
                  <a:lnTo>
                    <a:pt x="6984" y="123468"/>
                  </a:lnTo>
                  <a:lnTo>
                    <a:pt x="26031" y="151719"/>
                  </a:lnTo>
                  <a:lnTo>
                    <a:pt x="54281" y="170766"/>
                  </a:lnTo>
                  <a:lnTo>
                    <a:pt x="88875" y="177750"/>
                  </a:lnTo>
                  <a:lnTo>
                    <a:pt x="123469" y="170766"/>
                  </a:lnTo>
                  <a:lnTo>
                    <a:pt x="151719" y="151719"/>
                  </a:lnTo>
                  <a:lnTo>
                    <a:pt x="170766" y="123468"/>
                  </a:lnTo>
                  <a:lnTo>
                    <a:pt x="177750" y="88874"/>
                  </a:lnTo>
                  <a:lnTo>
                    <a:pt x="170766" y="54280"/>
                  </a:lnTo>
                  <a:lnTo>
                    <a:pt x="151719" y="26030"/>
                  </a:lnTo>
                  <a:lnTo>
                    <a:pt x="123469" y="6984"/>
                  </a:lnTo>
                  <a:lnTo>
                    <a:pt x="88875" y="0"/>
                  </a:lnTo>
                  <a:close/>
                </a:path>
              </a:pathLst>
            </a:custGeom>
            <a:solidFill>
              <a:srgbClr val="FFC000"/>
            </a:solidFill>
          </p:spPr>
          <p:txBody>
            <a:bodyPr wrap="square" lIns="0" tIns="0" rIns="0" bIns="0" rtlCol="0"/>
            <a:lstStyle/>
            <a:p>
              <a:endParaRPr/>
            </a:p>
          </p:txBody>
        </p:sp>
        <p:sp>
          <p:nvSpPr>
            <p:cNvPr id="66" name="object 79">
              <a:extLst>
                <a:ext uri="{FF2B5EF4-FFF2-40B4-BE49-F238E27FC236}">
                  <a16:creationId xmlns:a16="http://schemas.microsoft.com/office/drawing/2014/main" id="{A94AC8E2-FB21-40BB-A7EB-03DB5274C976}"/>
                </a:ext>
              </a:extLst>
            </p:cNvPr>
            <p:cNvSpPr/>
            <p:nvPr/>
          </p:nvSpPr>
          <p:spPr>
            <a:xfrm>
              <a:off x="8347857" y="3584281"/>
              <a:ext cx="389681" cy="50849"/>
            </a:xfrm>
            <a:prstGeom prst="rect">
              <a:avLst/>
            </a:prstGeom>
            <a:blipFill>
              <a:blip r:embed="rId8" cstate="print"/>
              <a:stretch>
                <a:fillRect/>
              </a:stretch>
            </a:blipFill>
          </p:spPr>
          <p:txBody>
            <a:bodyPr wrap="square" lIns="0" tIns="0" rIns="0" bIns="0" rtlCol="0"/>
            <a:lstStyle/>
            <a:p>
              <a:endParaRPr/>
            </a:p>
          </p:txBody>
        </p:sp>
        <p:sp>
          <p:nvSpPr>
            <p:cNvPr id="67" name="object 80">
              <a:extLst>
                <a:ext uri="{FF2B5EF4-FFF2-40B4-BE49-F238E27FC236}">
                  <a16:creationId xmlns:a16="http://schemas.microsoft.com/office/drawing/2014/main" id="{EC1C8777-2CFE-4BF6-B8A6-5CB0F0BB6E58}"/>
                </a:ext>
              </a:extLst>
            </p:cNvPr>
            <p:cNvSpPr/>
            <p:nvPr/>
          </p:nvSpPr>
          <p:spPr>
            <a:xfrm>
              <a:off x="7643029" y="3536032"/>
              <a:ext cx="398145" cy="0"/>
            </a:xfrm>
            <a:custGeom>
              <a:avLst/>
              <a:gdLst/>
              <a:ahLst/>
              <a:cxnLst/>
              <a:rect l="l" t="t" r="r" b="b"/>
              <a:pathLst>
                <a:path w="398145">
                  <a:moveTo>
                    <a:pt x="0" y="1"/>
                  </a:moveTo>
                  <a:lnTo>
                    <a:pt x="398089" y="0"/>
                  </a:lnTo>
                </a:path>
              </a:pathLst>
            </a:custGeom>
            <a:ln w="28575">
              <a:solidFill>
                <a:srgbClr val="7F7F7F"/>
              </a:solidFill>
            </a:ln>
          </p:spPr>
          <p:txBody>
            <a:bodyPr wrap="square" lIns="0" tIns="0" rIns="0" bIns="0" rtlCol="0"/>
            <a:lstStyle/>
            <a:p>
              <a:endParaRPr/>
            </a:p>
          </p:txBody>
        </p:sp>
        <p:sp>
          <p:nvSpPr>
            <p:cNvPr id="68" name="object 81">
              <a:extLst>
                <a:ext uri="{FF2B5EF4-FFF2-40B4-BE49-F238E27FC236}">
                  <a16:creationId xmlns:a16="http://schemas.microsoft.com/office/drawing/2014/main" id="{FBF22EF0-A9FD-406D-9546-624D8E150D56}"/>
                </a:ext>
              </a:extLst>
            </p:cNvPr>
            <p:cNvSpPr/>
            <p:nvPr/>
          </p:nvSpPr>
          <p:spPr>
            <a:xfrm>
              <a:off x="9007151" y="3894136"/>
              <a:ext cx="177165" cy="177165"/>
            </a:xfrm>
            <a:custGeom>
              <a:avLst/>
              <a:gdLst/>
              <a:ahLst/>
              <a:cxnLst/>
              <a:rect l="l" t="t" r="r" b="b"/>
              <a:pathLst>
                <a:path w="177165" h="177164">
                  <a:moveTo>
                    <a:pt x="88379" y="0"/>
                  </a:moveTo>
                  <a:lnTo>
                    <a:pt x="53978" y="6945"/>
                  </a:lnTo>
                  <a:lnTo>
                    <a:pt x="25885" y="25885"/>
                  </a:lnTo>
                  <a:lnTo>
                    <a:pt x="6945" y="53977"/>
                  </a:lnTo>
                  <a:lnTo>
                    <a:pt x="0" y="88379"/>
                  </a:lnTo>
                  <a:lnTo>
                    <a:pt x="6945" y="122780"/>
                  </a:lnTo>
                  <a:lnTo>
                    <a:pt x="25885" y="150872"/>
                  </a:lnTo>
                  <a:lnTo>
                    <a:pt x="53978" y="169812"/>
                  </a:lnTo>
                  <a:lnTo>
                    <a:pt x="88379" y="176757"/>
                  </a:lnTo>
                  <a:lnTo>
                    <a:pt x="122780" y="169812"/>
                  </a:lnTo>
                  <a:lnTo>
                    <a:pt x="150872" y="150872"/>
                  </a:lnTo>
                  <a:lnTo>
                    <a:pt x="169812" y="122780"/>
                  </a:lnTo>
                  <a:lnTo>
                    <a:pt x="176757" y="88379"/>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69" name="object 82">
              <a:extLst>
                <a:ext uri="{FF2B5EF4-FFF2-40B4-BE49-F238E27FC236}">
                  <a16:creationId xmlns:a16="http://schemas.microsoft.com/office/drawing/2014/main" id="{4DD0C033-10BD-4BDD-93BB-65F77C5F52C7}"/>
                </a:ext>
              </a:extLst>
            </p:cNvPr>
            <p:cNvSpPr/>
            <p:nvPr/>
          </p:nvSpPr>
          <p:spPr>
            <a:xfrm>
              <a:off x="9007151" y="3034831"/>
              <a:ext cx="177165" cy="177165"/>
            </a:xfrm>
            <a:custGeom>
              <a:avLst/>
              <a:gdLst/>
              <a:ahLst/>
              <a:cxnLst/>
              <a:rect l="l" t="t" r="r" b="b"/>
              <a:pathLst>
                <a:path w="177165" h="177164">
                  <a:moveTo>
                    <a:pt x="88379" y="0"/>
                  </a:moveTo>
                  <a:lnTo>
                    <a:pt x="53978" y="6945"/>
                  </a:lnTo>
                  <a:lnTo>
                    <a:pt x="25885" y="25885"/>
                  </a:lnTo>
                  <a:lnTo>
                    <a:pt x="6945" y="53977"/>
                  </a:lnTo>
                  <a:lnTo>
                    <a:pt x="0" y="88379"/>
                  </a:lnTo>
                  <a:lnTo>
                    <a:pt x="6945" y="122780"/>
                  </a:lnTo>
                  <a:lnTo>
                    <a:pt x="25885" y="150872"/>
                  </a:lnTo>
                  <a:lnTo>
                    <a:pt x="53978" y="169812"/>
                  </a:lnTo>
                  <a:lnTo>
                    <a:pt x="88379" y="176757"/>
                  </a:lnTo>
                  <a:lnTo>
                    <a:pt x="122780" y="169812"/>
                  </a:lnTo>
                  <a:lnTo>
                    <a:pt x="150872" y="150872"/>
                  </a:lnTo>
                  <a:lnTo>
                    <a:pt x="169812" y="122780"/>
                  </a:lnTo>
                  <a:lnTo>
                    <a:pt x="176757" y="88379"/>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70" name="object 83">
              <a:extLst>
                <a:ext uri="{FF2B5EF4-FFF2-40B4-BE49-F238E27FC236}">
                  <a16:creationId xmlns:a16="http://schemas.microsoft.com/office/drawing/2014/main" id="{3B321A25-0857-4864-89A1-2D63525A0722}"/>
                </a:ext>
              </a:extLst>
            </p:cNvPr>
            <p:cNvSpPr/>
            <p:nvPr/>
          </p:nvSpPr>
          <p:spPr>
            <a:xfrm>
              <a:off x="9095530" y="3211588"/>
              <a:ext cx="0" cy="682625"/>
            </a:xfrm>
            <a:custGeom>
              <a:avLst/>
              <a:gdLst/>
              <a:ahLst/>
              <a:cxnLst/>
              <a:rect l="l" t="t" r="r" b="b"/>
              <a:pathLst>
                <a:path h="682625">
                  <a:moveTo>
                    <a:pt x="0" y="682548"/>
                  </a:moveTo>
                  <a:lnTo>
                    <a:pt x="1" y="0"/>
                  </a:lnTo>
                </a:path>
              </a:pathLst>
            </a:custGeom>
            <a:ln w="28575">
              <a:solidFill>
                <a:srgbClr val="7F7F7F"/>
              </a:solidFill>
            </a:ln>
          </p:spPr>
          <p:txBody>
            <a:bodyPr wrap="square" lIns="0" tIns="0" rIns="0" bIns="0" rtlCol="0"/>
            <a:lstStyle/>
            <a:p>
              <a:endParaRPr/>
            </a:p>
          </p:txBody>
        </p:sp>
        <p:sp>
          <p:nvSpPr>
            <p:cNvPr id="71" name="object 84">
              <a:extLst>
                <a:ext uri="{FF2B5EF4-FFF2-40B4-BE49-F238E27FC236}">
                  <a16:creationId xmlns:a16="http://schemas.microsoft.com/office/drawing/2014/main" id="{F8125909-AD80-4A8B-A605-5C1061A92509}"/>
                </a:ext>
              </a:extLst>
            </p:cNvPr>
            <p:cNvSpPr/>
            <p:nvPr/>
          </p:nvSpPr>
          <p:spPr>
            <a:xfrm>
              <a:off x="9295659" y="3464484"/>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8"/>
                  </a:lnTo>
                  <a:lnTo>
                    <a:pt x="25885" y="150871"/>
                  </a:lnTo>
                  <a:lnTo>
                    <a:pt x="53977" y="169811"/>
                  </a:lnTo>
                  <a:lnTo>
                    <a:pt x="88378" y="176757"/>
                  </a:lnTo>
                  <a:lnTo>
                    <a:pt x="122778" y="169811"/>
                  </a:lnTo>
                  <a:lnTo>
                    <a:pt x="150871" y="150871"/>
                  </a:lnTo>
                  <a:lnTo>
                    <a:pt x="169811" y="122778"/>
                  </a:lnTo>
                  <a:lnTo>
                    <a:pt x="176757" y="88378"/>
                  </a:lnTo>
                  <a:lnTo>
                    <a:pt x="169811" y="53977"/>
                  </a:lnTo>
                  <a:lnTo>
                    <a:pt x="150871" y="25885"/>
                  </a:lnTo>
                  <a:lnTo>
                    <a:pt x="122778" y="6945"/>
                  </a:lnTo>
                  <a:lnTo>
                    <a:pt x="88378" y="0"/>
                  </a:lnTo>
                  <a:close/>
                </a:path>
              </a:pathLst>
            </a:custGeom>
            <a:solidFill>
              <a:srgbClr val="70AD47"/>
            </a:solidFill>
          </p:spPr>
          <p:txBody>
            <a:bodyPr wrap="square" lIns="0" tIns="0" rIns="0" bIns="0" rtlCol="0"/>
            <a:lstStyle/>
            <a:p>
              <a:endParaRPr/>
            </a:p>
          </p:txBody>
        </p:sp>
        <p:sp>
          <p:nvSpPr>
            <p:cNvPr id="72" name="object 85">
              <a:extLst>
                <a:ext uri="{FF2B5EF4-FFF2-40B4-BE49-F238E27FC236}">
                  <a16:creationId xmlns:a16="http://schemas.microsoft.com/office/drawing/2014/main" id="{6F59F6FE-0792-4E2E-B029-A1662F79ED52}"/>
                </a:ext>
              </a:extLst>
            </p:cNvPr>
            <p:cNvSpPr/>
            <p:nvPr/>
          </p:nvSpPr>
          <p:spPr>
            <a:xfrm>
              <a:off x="9158023" y="3185703"/>
              <a:ext cx="226060" cy="279400"/>
            </a:xfrm>
            <a:custGeom>
              <a:avLst/>
              <a:gdLst/>
              <a:ahLst/>
              <a:cxnLst/>
              <a:rect l="l" t="t" r="r" b="b"/>
              <a:pathLst>
                <a:path w="226059" h="279400">
                  <a:moveTo>
                    <a:pt x="0" y="0"/>
                  </a:moveTo>
                  <a:lnTo>
                    <a:pt x="226015" y="278780"/>
                  </a:lnTo>
                </a:path>
              </a:pathLst>
            </a:custGeom>
            <a:ln w="28575">
              <a:solidFill>
                <a:srgbClr val="7F7F7F"/>
              </a:solidFill>
            </a:ln>
          </p:spPr>
          <p:txBody>
            <a:bodyPr wrap="square" lIns="0" tIns="0" rIns="0" bIns="0" rtlCol="0"/>
            <a:lstStyle/>
            <a:p>
              <a:endParaRPr/>
            </a:p>
          </p:txBody>
        </p:sp>
        <p:sp>
          <p:nvSpPr>
            <p:cNvPr id="73" name="object 86">
              <a:extLst>
                <a:ext uri="{FF2B5EF4-FFF2-40B4-BE49-F238E27FC236}">
                  <a16:creationId xmlns:a16="http://schemas.microsoft.com/office/drawing/2014/main" id="{BB803711-9E15-45E5-A5DD-B84FA53CC0F6}"/>
                </a:ext>
              </a:extLst>
            </p:cNvPr>
            <p:cNvSpPr/>
            <p:nvPr/>
          </p:nvSpPr>
          <p:spPr>
            <a:xfrm>
              <a:off x="9158024" y="3641241"/>
              <a:ext cx="226060" cy="279400"/>
            </a:xfrm>
            <a:custGeom>
              <a:avLst/>
              <a:gdLst/>
              <a:ahLst/>
              <a:cxnLst/>
              <a:rect l="l" t="t" r="r" b="b"/>
              <a:pathLst>
                <a:path w="226059" h="279400">
                  <a:moveTo>
                    <a:pt x="226015" y="0"/>
                  </a:moveTo>
                  <a:lnTo>
                    <a:pt x="0" y="278781"/>
                  </a:lnTo>
                </a:path>
              </a:pathLst>
            </a:custGeom>
            <a:ln w="28575">
              <a:solidFill>
                <a:srgbClr val="7F7F7F"/>
              </a:solidFill>
            </a:ln>
          </p:spPr>
          <p:txBody>
            <a:bodyPr wrap="square" lIns="0" tIns="0" rIns="0" bIns="0" rtlCol="0"/>
            <a:lstStyle/>
            <a:p>
              <a:endParaRPr/>
            </a:p>
          </p:txBody>
        </p:sp>
        <p:sp>
          <p:nvSpPr>
            <p:cNvPr id="74" name="object 87">
              <a:extLst>
                <a:ext uri="{FF2B5EF4-FFF2-40B4-BE49-F238E27FC236}">
                  <a16:creationId xmlns:a16="http://schemas.microsoft.com/office/drawing/2014/main" id="{EA70E98F-E341-4776-ADA5-682A79AA594F}"/>
                </a:ext>
              </a:extLst>
            </p:cNvPr>
            <p:cNvSpPr/>
            <p:nvPr/>
          </p:nvSpPr>
          <p:spPr>
            <a:xfrm>
              <a:off x="11147981" y="3899825"/>
              <a:ext cx="177165" cy="177165"/>
            </a:xfrm>
            <a:custGeom>
              <a:avLst/>
              <a:gdLst/>
              <a:ahLst/>
              <a:cxnLst/>
              <a:rect l="l" t="t" r="r" b="b"/>
              <a:pathLst>
                <a:path w="177165" h="177164">
                  <a:moveTo>
                    <a:pt x="88379" y="0"/>
                  </a:moveTo>
                  <a:lnTo>
                    <a:pt x="53977" y="6945"/>
                  </a:lnTo>
                  <a:lnTo>
                    <a:pt x="25885" y="25885"/>
                  </a:lnTo>
                  <a:lnTo>
                    <a:pt x="6945" y="53977"/>
                  </a:lnTo>
                  <a:lnTo>
                    <a:pt x="0" y="88378"/>
                  </a:lnTo>
                  <a:lnTo>
                    <a:pt x="6945" y="122778"/>
                  </a:lnTo>
                  <a:lnTo>
                    <a:pt x="25885" y="150871"/>
                  </a:lnTo>
                  <a:lnTo>
                    <a:pt x="53977" y="169811"/>
                  </a:lnTo>
                  <a:lnTo>
                    <a:pt x="88379" y="176757"/>
                  </a:lnTo>
                  <a:lnTo>
                    <a:pt x="122780" y="169811"/>
                  </a:lnTo>
                  <a:lnTo>
                    <a:pt x="150872" y="150871"/>
                  </a:lnTo>
                  <a:lnTo>
                    <a:pt x="169812" y="122778"/>
                  </a:lnTo>
                  <a:lnTo>
                    <a:pt x="176757" y="88378"/>
                  </a:lnTo>
                  <a:lnTo>
                    <a:pt x="169812" y="53977"/>
                  </a:lnTo>
                  <a:lnTo>
                    <a:pt x="150872" y="25885"/>
                  </a:lnTo>
                  <a:lnTo>
                    <a:pt x="122780" y="6945"/>
                  </a:lnTo>
                  <a:lnTo>
                    <a:pt x="88379" y="0"/>
                  </a:lnTo>
                  <a:close/>
                </a:path>
              </a:pathLst>
            </a:custGeom>
            <a:solidFill>
              <a:srgbClr val="8D3C1E"/>
            </a:solidFill>
          </p:spPr>
          <p:txBody>
            <a:bodyPr wrap="square" lIns="0" tIns="0" rIns="0" bIns="0" rtlCol="0"/>
            <a:lstStyle/>
            <a:p>
              <a:endParaRPr/>
            </a:p>
          </p:txBody>
        </p:sp>
        <p:sp>
          <p:nvSpPr>
            <p:cNvPr id="75" name="object 88">
              <a:extLst>
                <a:ext uri="{FF2B5EF4-FFF2-40B4-BE49-F238E27FC236}">
                  <a16:creationId xmlns:a16="http://schemas.microsoft.com/office/drawing/2014/main" id="{8FF888CB-109C-4F68-AFEC-3682AC947711}"/>
                </a:ext>
              </a:extLst>
            </p:cNvPr>
            <p:cNvSpPr/>
            <p:nvPr/>
          </p:nvSpPr>
          <p:spPr>
            <a:xfrm>
              <a:off x="11147981" y="3040520"/>
              <a:ext cx="177165" cy="177165"/>
            </a:xfrm>
            <a:custGeom>
              <a:avLst/>
              <a:gdLst/>
              <a:ahLst/>
              <a:cxnLst/>
              <a:rect l="l" t="t" r="r" b="b"/>
              <a:pathLst>
                <a:path w="177165" h="177164">
                  <a:moveTo>
                    <a:pt x="88379" y="0"/>
                  </a:moveTo>
                  <a:lnTo>
                    <a:pt x="53977" y="6945"/>
                  </a:lnTo>
                  <a:lnTo>
                    <a:pt x="25885" y="25885"/>
                  </a:lnTo>
                  <a:lnTo>
                    <a:pt x="6945" y="53977"/>
                  </a:lnTo>
                  <a:lnTo>
                    <a:pt x="0" y="88378"/>
                  </a:lnTo>
                  <a:lnTo>
                    <a:pt x="6945" y="122778"/>
                  </a:lnTo>
                  <a:lnTo>
                    <a:pt x="25885" y="150871"/>
                  </a:lnTo>
                  <a:lnTo>
                    <a:pt x="53977" y="169811"/>
                  </a:lnTo>
                  <a:lnTo>
                    <a:pt x="88379" y="176757"/>
                  </a:lnTo>
                  <a:lnTo>
                    <a:pt x="122780" y="169811"/>
                  </a:lnTo>
                  <a:lnTo>
                    <a:pt x="150872" y="150871"/>
                  </a:lnTo>
                  <a:lnTo>
                    <a:pt x="169812" y="122778"/>
                  </a:lnTo>
                  <a:lnTo>
                    <a:pt x="176757" y="88378"/>
                  </a:lnTo>
                  <a:lnTo>
                    <a:pt x="169812" y="53977"/>
                  </a:lnTo>
                  <a:lnTo>
                    <a:pt x="150872" y="25885"/>
                  </a:lnTo>
                  <a:lnTo>
                    <a:pt x="122780" y="6945"/>
                  </a:lnTo>
                  <a:lnTo>
                    <a:pt x="88379" y="0"/>
                  </a:lnTo>
                  <a:close/>
                </a:path>
              </a:pathLst>
            </a:custGeom>
            <a:solidFill>
              <a:srgbClr val="70AD47"/>
            </a:solidFill>
          </p:spPr>
          <p:txBody>
            <a:bodyPr wrap="square" lIns="0" tIns="0" rIns="0" bIns="0" rtlCol="0"/>
            <a:lstStyle/>
            <a:p>
              <a:endParaRPr/>
            </a:p>
          </p:txBody>
        </p:sp>
        <p:sp>
          <p:nvSpPr>
            <p:cNvPr id="76" name="object 89">
              <a:extLst>
                <a:ext uri="{FF2B5EF4-FFF2-40B4-BE49-F238E27FC236}">
                  <a16:creationId xmlns:a16="http://schemas.microsoft.com/office/drawing/2014/main" id="{42B5018C-5107-4625-88EF-7C976D91D1C9}"/>
                </a:ext>
              </a:extLst>
            </p:cNvPr>
            <p:cNvSpPr/>
            <p:nvPr/>
          </p:nvSpPr>
          <p:spPr>
            <a:xfrm>
              <a:off x="11236360" y="3217276"/>
              <a:ext cx="0" cy="682625"/>
            </a:xfrm>
            <a:custGeom>
              <a:avLst/>
              <a:gdLst/>
              <a:ahLst/>
              <a:cxnLst/>
              <a:rect l="l" t="t" r="r" b="b"/>
              <a:pathLst>
                <a:path h="682625">
                  <a:moveTo>
                    <a:pt x="0" y="682548"/>
                  </a:moveTo>
                  <a:lnTo>
                    <a:pt x="1" y="0"/>
                  </a:lnTo>
                </a:path>
              </a:pathLst>
            </a:custGeom>
            <a:ln w="28575">
              <a:solidFill>
                <a:srgbClr val="7F7F7F"/>
              </a:solidFill>
            </a:ln>
          </p:spPr>
          <p:txBody>
            <a:bodyPr wrap="square" lIns="0" tIns="0" rIns="0" bIns="0" rtlCol="0"/>
            <a:lstStyle/>
            <a:p>
              <a:endParaRPr/>
            </a:p>
          </p:txBody>
        </p:sp>
        <p:sp>
          <p:nvSpPr>
            <p:cNvPr id="77" name="object 90">
              <a:extLst>
                <a:ext uri="{FF2B5EF4-FFF2-40B4-BE49-F238E27FC236}">
                  <a16:creationId xmlns:a16="http://schemas.microsoft.com/office/drawing/2014/main" id="{F53D110A-BAE0-40AA-9EC1-8733725DA067}"/>
                </a:ext>
              </a:extLst>
            </p:cNvPr>
            <p:cNvSpPr/>
            <p:nvPr/>
          </p:nvSpPr>
          <p:spPr>
            <a:xfrm>
              <a:off x="11436490" y="3470171"/>
              <a:ext cx="177165" cy="177165"/>
            </a:xfrm>
            <a:custGeom>
              <a:avLst/>
              <a:gdLst/>
              <a:ahLst/>
              <a:cxnLst/>
              <a:rect l="l" t="t" r="r" b="b"/>
              <a:pathLst>
                <a:path w="177165" h="177164">
                  <a:moveTo>
                    <a:pt x="88378" y="0"/>
                  </a:moveTo>
                  <a:lnTo>
                    <a:pt x="53977" y="6945"/>
                  </a:lnTo>
                  <a:lnTo>
                    <a:pt x="25885" y="25885"/>
                  </a:lnTo>
                  <a:lnTo>
                    <a:pt x="6945" y="53978"/>
                  </a:lnTo>
                  <a:lnTo>
                    <a:pt x="0" y="88379"/>
                  </a:lnTo>
                  <a:lnTo>
                    <a:pt x="6945" y="122780"/>
                  </a:lnTo>
                  <a:lnTo>
                    <a:pt x="25885" y="150872"/>
                  </a:lnTo>
                  <a:lnTo>
                    <a:pt x="53977" y="169812"/>
                  </a:lnTo>
                  <a:lnTo>
                    <a:pt x="88378" y="176757"/>
                  </a:lnTo>
                  <a:lnTo>
                    <a:pt x="122778" y="169812"/>
                  </a:lnTo>
                  <a:lnTo>
                    <a:pt x="150870" y="150872"/>
                  </a:lnTo>
                  <a:lnTo>
                    <a:pt x="169810" y="122780"/>
                  </a:lnTo>
                  <a:lnTo>
                    <a:pt x="176756" y="88379"/>
                  </a:lnTo>
                  <a:lnTo>
                    <a:pt x="169810" y="53978"/>
                  </a:lnTo>
                  <a:lnTo>
                    <a:pt x="150870" y="25885"/>
                  </a:lnTo>
                  <a:lnTo>
                    <a:pt x="122778" y="6945"/>
                  </a:lnTo>
                  <a:lnTo>
                    <a:pt x="88378" y="0"/>
                  </a:lnTo>
                  <a:close/>
                </a:path>
              </a:pathLst>
            </a:custGeom>
            <a:solidFill>
              <a:srgbClr val="FFC000"/>
            </a:solidFill>
          </p:spPr>
          <p:txBody>
            <a:bodyPr wrap="square" lIns="0" tIns="0" rIns="0" bIns="0" rtlCol="0"/>
            <a:lstStyle/>
            <a:p>
              <a:endParaRPr/>
            </a:p>
          </p:txBody>
        </p:sp>
        <p:sp>
          <p:nvSpPr>
            <p:cNvPr id="78" name="object 91">
              <a:extLst>
                <a:ext uri="{FF2B5EF4-FFF2-40B4-BE49-F238E27FC236}">
                  <a16:creationId xmlns:a16="http://schemas.microsoft.com/office/drawing/2014/main" id="{1BFBB5E5-1F61-4DA2-BE71-6083A27E3DFC}"/>
                </a:ext>
              </a:extLst>
            </p:cNvPr>
            <p:cNvSpPr/>
            <p:nvPr/>
          </p:nvSpPr>
          <p:spPr>
            <a:xfrm>
              <a:off x="11298853" y="3191392"/>
              <a:ext cx="226060" cy="279400"/>
            </a:xfrm>
            <a:custGeom>
              <a:avLst/>
              <a:gdLst/>
              <a:ahLst/>
              <a:cxnLst/>
              <a:rect l="l" t="t" r="r" b="b"/>
              <a:pathLst>
                <a:path w="226059" h="279400">
                  <a:moveTo>
                    <a:pt x="0" y="0"/>
                  </a:moveTo>
                  <a:lnTo>
                    <a:pt x="226015" y="278780"/>
                  </a:lnTo>
                </a:path>
              </a:pathLst>
            </a:custGeom>
            <a:ln w="28575">
              <a:solidFill>
                <a:srgbClr val="7F7F7F"/>
              </a:solidFill>
            </a:ln>
          </p:spPr>
          <p:txBody>
            <a:bodyPr wrap="square" lIns="0" tIns="0" rIns="0" bIns="0" rtlCol="0"/>
            <a:lstStyle/>
            <a:p>
              <a:endParaRPr/>
            </a:p>
          </p:txBody>
        </p:sp>
        <p:sp>
          <p:nvSpPr>
            <p:cNvPr id="79" name="object 92">
              <a:extLst>
                <a:ext uri="{FF2B5EF4-FFF2-40B4-BE49-F238E27FC236}">
                  <a16:creationId xmlns:a16="http://schemas.microsoft.com/office/drawing/2014/main" id="{5247C053-D792-425F-9EA5-81AB972AE1C6}"/>
                </a:ext>
              </a:extLst>
            </p:cNvPr>
            <p:cNvSpPr/>
            <p:nvPr/>
          </p:nvSpPr>
          <p:spPr>
            <a:xfrm>
              <a:off x="10847502" y="3485742"/>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9"/>
                  </a:lnTo>
                  <a:lnTo>
                    <a:pt x="25885" y="150871"/>
                  </a:lnTo>
                  <a:lnTo>
                    <a:pt x="53977" y="169812"/>
                  </a:lnTo>
                  <a:lnTo>
                    <a:pt x="88378" y="176757"/>
                  </a:lnTo>
                  <a:lnTo>
                    <a:pt x="122778" y="169812"/>
                  </a:lnTo>
                  <a:lnTo>
                    <a:pt x="150870" y="150871"/>
                  </a:lnTo>
                  <a:lnTo>
                    <a:pt x="169810" y="122779"/>
                  </a:lnTo>
                  <a:lnTo>
                    <a:pt x="176756" y="88378"/>
                  </a:lnTo>
                  <a:lnTo>
                    <a:pt x="169810" y="53977"/>
                  </a:lnTo>
                  <a:lnTo>
                    <a:pt x="150870" y="25885"/>
                  </a:lnTo>
                  <a:lnTo>
                    <a:pt x="122778" y="6945"/>
                  </a:lnTo>
                  <a:lnTo>
                    <a:pt x="88378" y="0"/>
                  </a:lnTo>
                  <a:close/>
                </a:path>
              </a:pathLst>
            </a:custGeom>
            <a:solidFill>
              <a:srgbClr val="8D3C1E"/>
            </a:solidFill>
          </p:spPr>
          <p:txBody>
            <a:bodyPr wrap="square" lIns="0" tIns="0" rIns="0" bIns="0" rtlCol="0"/>
            <a:lstStyle/>
            <a:p>
              <a:endParaRPr/>
            </a:p>
          </p:txBody>
        </p:sp>
        <p:sp>
          <p:nvSpPr>
            <p:cNvPr id="80" name="object 93">
              <a:extLst>
                <a:ext uri="{FF2B5EF4-FFF2-40B4-BE49-F238E27FC236}">
                  <a16:creationId xmlns:a16="http://schemas.microsoft.com/office/drawing/2014/main" id="{4F128CC6-7794-436F-964E-E0B0514602D4}"/>
                </a:ext>
              </a:extLst>
            </p:cNvPr>
            <p:cNvSpPr/>
            <p:nvPr/>
          </p:nvSpPr>
          <p:spPr>
            <a:xfrm>
              <a:off x="10935880" y="3191392"/>
              <a:ext cx="238125" cy="294640"/>
            </a:xfrm>
            <a:custGeom>
              <a:avLst/>
              <a:gdLst/>
              <a:ahLst/>
              <a:cxnLst/>
              <a:rect l="l" t="t" r="r" b="b"/>
              <a:pathLst>
                <a:path w="238125" h="294639">
                  <a:moveTo>
                    <a:pt x="237986" y="0"/>
                  </a:moveTo>
                  <a:lnTo>
                    <a:pt x="0" y="294351"/>
                  </a:lnTo>
                </a:path>
              </a:pathLst>
            </a:custGeom>
            <a:ln w="28575">
              <a:solidFill>
                <a:srgbClr val="7F7F7F"/>
              </a:solidFill>
            </a:ln>
          </p:spPr>
          <p:txBody>
            <a:bodyPr wrap="square" lIns="0" tIns="0" rIns="0" bIns="0" rtlCol="0"/>
            <a:lstStyle/>
            <a:p>
              <a:endParaRPr/>
            </a:p>
          </p:txBody>
        </p:sp>
        <p:sp>
          <p:nvSpPr>
            <p:cNvPr id="81" name="object 94">
              <a:extLst>
                <a:ext uri="{FF2B5EF4-FFF2-40B4-BE49-F238E27FC236}">
                  <a16:creationId xmlns:a16="http://schemas.microsoft.com/office/drawing/2014/main" id="{3DF9BEB7-FAFC-4139-8850-17BDEA4C3CED}"/>
                </a:ext>
              </a:extLst>
            </p:cNvPr>
            <p:cNvSpPr/>
            <p:nvPr/>
          </p:nvSpPr>
          <p:spPr>
            <a:xfrm>
              <a:off x="9827690" y="3894546"/>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9"/>
                  </a:lnTo>
                  <a:lnTo>
                    <a:pt x="25885" y="150871"/>
                  </a:lnTo>
                  <a:lnTo>
                    <a:pt x="53977" y="169812"/>
                  </a:lnTo>
                  <a:lnTo>
                    <a:pt x="88378" y="176757"/>
                  </a:lnTo>
                  <a:lnTo>
                    <a:pt x="122778" y="169812"/>
                  </a:lnTo>
                  <a:lnTo>
                    <a:pt x="150870" y="150871"/>
                  </a:lnTo>
                  <a:lnTo>
                    <a:pt x="169810" y="122779"/>
                  </a:lnTo>
                  <a:lnTo>
                    <a:pt x="176756" y="88378"/>
                  </a:lnTo>
                  <a:lnTo>
                    <a:pt x="169810" y="53977"/>
                  </a:lnTo>
                  <a:lnTo>
                    <a:pt x="150870" y="25885"/>
                  </a:lnTo>
                  <a:lnTo>
                    <a:pt x="122778" y="6945"/>
                  </a:lnTo>
                  <a:lnTo>
                    <a:pt x="88378" y="0"/>
                  </a:lnTo>
                  <a:close/>
                </a:path>
              </a:pathLst>
            </a:custGeom>
            <a:solidFill>
              <a:srgbClr val="8D3C1E"/>
            </a:solidFill>
          </p:spPr>
          <p:txBody>
            <a:bodyPr wrap="square" lIns="0" tIns="0" rIns="0" bIns="0" rtlCol="0"/>
            <a:lstStyle/>
            <a:p>
              <a:endParaRPr/>
            </a:p>
          </p:txBody>
        </p:sp>
        <p:sp>
          <p:nvSpPr>
            <p:cNvPr id="82" name="object 95">
              <a:extLst>
                <a:ext uri="{FF2B5EF4-FFF2-40B4-BE49-F238E27FC236}">
                  <a16:creationId xmlns:a16="http://schemas.microsoft.com/office/drawing/2014/main" id="{A4DD74AB-6554-40D5-BC9D-444BDF4E3968}"/>
                </a:ext>
              </a:extLst>
            </p:cNvPr>
            <p:cNvSpPr/>
            <p:nvPr/>
          </p:nvSpPr>
          <p:spPr>
            <a:xfrm>
              <a:off x="9827690" y="3035241"/>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9"/>
                  </a:lnTo>
                  <a:lnTo>
                    <a:pt x="25885" y="150871"/>
                  </a:lnTo>
                  <a:lnTo>
                    <a:pt x="53977" y="169812"/>
                  </a:lnTo>
                  <a:lnTo>
                    <a:pt x="88378" y="176757"/>
                  </a:lnTo>
                  <a:lnTo>
                    <a:pt x="122778" y="169812"/>
                  </a:lnTo>
                  <a:lnTo>
                    <a:pt x="150870" y="150871"/>
                  </a:lnTo>
                  <a:lnTo>
                    <a:pt x="169810" y="122779"/>
                  </a:lnTo>
                  <a:lnTo>
                    <a:pt x="176756" y="88378"/>
                  </a:lnTo>
                  <a:lnTo>
                    <a:pt x="169810" y="53977"/>
                  </a:lnTo>
                  <a:lnTo>
                    <a:pt x="150870" y="25885"/>
                  </a:lnTo>
                  <a:lnTo>
                    <a:pt x="122778" y="6945"/>
                  </a:lnTo>
                  <a:lnTo>
                    <a:pt x="88378" y="0"/>
                  </a:lnTo>
                  <a:close/>
                </a:path>
              </a:pathLst>
            </a:custGeom>
            <a:solidFill>
              <a:srgbClr val="8D3C1E"/>
            </a:solidFill>
          </p:spPr>
          <p:txBody>
            <a:bodyPr wrap="square" lIns="0" tIns="0" rIns="0" bIns="0" rtlCol="0"/>
            <a:lstStyle/>
            <a:p>
              <a:endParaRPr/>
            </a:p>
          </p:txBody>
        </p:sp>
        <p:sp>
          <p:nvSpPr>
            <p:cNvPr id="83" name="object 96">
              <a:extLst>
                <a:ext uri="{FF2B5EF4-FFF2-40B4-BE49-F238E27FC236}">
                  <a16:creationId xmlns:a16="http://schemas.microsoft.com/office/drawing/2014/main" id="{2F181F84-F0AA-45A2-8958-814069395431}"/>
                </a:ext>
              </a:extLst>
            </p:cNvPr>
            <p:cNvSpPr/>
            <p:nvPr/>
          </p:nvSpPr>
          <p:spPr>
            <a:xfrm>
              <a:off x="9914363" y="3211998"/>
              <a:ext cx="1905" cy="259715"/>
            </a:xfrm>
            <a:custGeom>
              <a:avLst/>
              <a:gdLst/>
              <a:ahLst/>
              <a:cxnLst/>
              <a:rect l="l" t="t" r="r" b="b"/>
              <a:pathLst>
                <a:path w="1904" h="259714">
                  <a:moveTo>
                    <a:pt x="0" y="259384"/>
                  </a:moveTo>
                  <a:lnTo>
                    <a:pt x="1704" y="0"/>
                  </a:lnTo>
                </a:path>
              </a:pathLst>
            </a:custGeom>
            <a:ln w="28575">
              <a:solidFill>
                <a:srgbClr val="7F7F7F"/>
              </a:solidFill>
            </a:ln>
          </p:spPr>
          <p:txBody>
            <a:bodyPr wrap="square" lIns="0" tIns="0" rIns="0" bIns="0" rtlCol="0"/>
            <a:lstStyle/>
            <a:p>
              <a:endParaRPr/>
            </a:p>
          </p:txBody>
        </p:sp>
        <p:sp>
          <p:nvSpPr>
            <p:cNvPr id="84" name="object 97">
              <a:extLst>
                <a:ext uri="{FF2B5EF4-FFF2-40B4-BE49-F238E27FC236}">
                  <a16:creationId xmlns:a16="http://schemas.microsoft.com/office/drawing/2014/main" id="{29625CCD-B2EE-4D3A-B40A-1DD4839A0A25}"/>
                </a:ext>
              </a:extLst>
            </p:cNvPr>
            <p:cNvSpPr/>
            <p:nvPr/>
          </p:nvSpPr>
          <p:spPr>
            <a:xfrm>
              <a:off x="9825985" y="3471382"/>
              <a:ext cx="177165" cy="177165"/>
            </a:xfrm>
            <a:custGeom>
              <a:avLst/>
              <a:gdLst/>
              <a:ahLst/>
              <a:cxnLst/>
              <a:rect l="l" t="t" r="r" b="b"/>
              <a:pathLst>
                <a:path w="177165" h="177164">
                  <a:moveTo>
                    <a:pt x="88378" y="0"/>
                  </a:moveTo>
                  <a:lnTo>
                    <a:pt x="53977" y="6945"/>
                  </a:lnTo>
                  <a:lnTo>
                    <a:pt x="25885" y="25885"/>
                  </a:lnTo>
                  <a:lnTo>
                    <a:pt x="6945" y="53977"/>
                  </a:lnTo>
                  <a:lnTo>
                    <a:pt x="0" y="88378"/>
                  </a:lnTo>
                  <a:lnTo>
                    <a:pt x="6945" y="122779"/>
                  </a:lnTo>
                  <a:lnTo>
                    <a:pt x="25885" y="150871"/>
                  </a:lnTo>
                  <a:lnTo>
                    <a:pt x="53977" y="169812"/>
                  </a:lnTo>
                  <a:lnTo>
                    <a:pt x="88378" y="176757"/>
                  </a:lnTo>
                  <a:lnTo>
                    <a:pt x="122778" y="169812"/>
                  </a:lnTo>
                  <a:lnTo>
                    <a:pt x="150870" y="150871"/>
                  </a:lnTo>
                  <a:lnTo>
                    <a:pt x="169810" y="122779"/>
                  </a:lnTo>
                  <a:lnTo>
                    <a:pt x="176756" y="88378"/>
                  </a:lnTo>
                  <a:lnTo>
                    <a:pt x="169810" y="53977"/>
                  </a:lnTo>
                  <a:lnTo>
                    <a:pt x="150870" y="25885"/>
                  </a:lnTo>
                  <a:lnTo>
                    <a:pt x="122778" y="6945"/>
                  </a:lnTo>
                  <a:lnTo>
                    <a:pt x="88378" y="0"/>
                  </a:lnTo>
                  <a:close/>
                </a:path>
              </a:pathLst>
            </a:custGeom>
            <a:solidFill>
              <a:srgbClr val="FFC000"/>
            </a:solidFill>
          </p:spPr>
          <p:txBody>
            <a:bodyPr wrap="square" lIns="0" tIns="0" rIns="0" bIns="0" rtlCol="0"/>
            <a:lstStyle/>
            <a:p>
              <a:endParaRPr/>
            </a:p>
          </p:txBody>
        </p:sp>
        <p:sp>
          <p:nvSpPr>
            <p:cNvPr id="85" name="object 98">
              <a:extLst>
                <a:ext uri="{FF2B5EF4-FFF2-40B4-BE49-F238E27FC236}">
                  <a16:creationId xmlns:a16="http://schemas.microsoft.com/office/drawing/2014/main" id="{3EB1BED3-40E7-4D3D-AC0F-6DB4B6B22257}"/>
                </a:ext>
              </a:extLst>
            </p:cNvPr>
            <p:cNvSpPr/>
            <p:nvPr/>
          </p:nvSpPr>
          <p:spPr>
            <a:xfrm>
              <a:off x="9914363" y="3648140"/>
              <a:ext cx="1905" cy="247015"/>
            </a:xfrm>
            <a:custGeom>
              <a:avLst/>
              <a:gdLst/>
              <a:ahLst/>
              <a:cxnLst/>
              <a:rect l="l" t="t" r="r" b="b"/>
              <a:pathLst>
                <a:path w="1904" h="247014">
                  <a:moveTo>
                    <a:pt x="0" y="0"/>
                  </a:moveTo>
                  <a:lnTo>
                    <a:pt x="1704" y="246407"/>
                  </a:lnTo>
                </a:path>
              </a:pathLst>
            </a:custGeom>
            <a:ln w="28575">
              <a:solidFill>
                <a:srgbClr val="7F7F7F"/>
              </a:solidFill>
            </a:ln>
          </p:spPr>
          <p:txBody>
            <a:bodyPr wrap="square" lIns="0" tIns="0" rIns="0" bIns="0" rtlCol="0"/>
            <a:lstStyle/>
            <a:p>
              <a:endParaRPr/>
            </a:p>
          </p:txBody>
        </p:sp>
        <p:sp>
          <p:nvSpPr>
            <p:cNvPr id="86" name="object 99">
              <a:extLst>
                <a:ext uri="{FF2B5EF4-FFF2-40B4-BE49-F238E27FC236}">
                  <a16:creationId xmlns:a16="http://schemas.microsoft.com/office/drawing/2014/main" id="{AB90439A-9DFF-4B25-B9B8-E8A7C8F0D695}"/>
                </a:ext>
              </a:extLst>
            </p:cNvPr>
            <p:cNvSpPr/>
            <p:nvPr/>
          </p:nvSpPr>
          <p:spPr>
            <a:xfrm>
              <a:off x="5966769" y="3220575"/>
              <a:ext cx="0" cy="682625"/>
            </a:xfrm>
            <a:custGeom>
              <a:avLst/>
              <a:gdLst/>
              <a:ahLst/>
              <a:cxnLst/>
              <a:rect l="l" t="t" r="r" b="b"/>
              <a:pathLst>
                <a:path h="682625">
                  <a:moveTo>
                    <a:pt x="0" y="0"/>
                  </a:moveTo>
                  <a:lnTo>
                    <a:pt x="1" y="682548"/>
                  </a:lnTo>
                </a:path>
              </a:pathLst>
            </a:custGeom>
            <a:ln w="28575">
              <a:solidFill>
                <a:srgbClr val="7F7F7F"/>
              </a:solidFill>
            </a:ln>
          </p:spPr>
          <p:txBody>
            <a:bodyPr wrap="square" lIns="0" tIns="0" rIns="0" bIns="0" rtlCol="0"/>
            <a:lstStyle/>
            <a:p>
              <a:endParaRPr/>
            </a:p>
          </p:txBody>
        </p:sp>
      </p:grpSp>
      <p:sp>
        <p:nvSpPr>
          <p:cNvPr id="88" name="文本框 87">
            <a:extLst>
              <a:ext uri="{FF2B5EF4-FFF2-40B4-BE49-F238E27FC236}">
                <a16:creationId xmlns:a16="http://schemas.microsoft.com/office/drawing/2014/main" id="{2274A7C5-AC77-4BCB-B936-FA659ED1E4C9}"/>
              </a:ext>
            </a:extLst>
          </p:cNvPr>
          <p:cNvSpPr txBox="1"/>
          <p:nvPr/>
        </p:nvSpPr>
        <p:spPr>
          <a:xfrm>
            <a:off x="2507606" y="2626215"/>
            <a:ext cx="1283564" cy="719171"/>
          </a:xfrm>
          <a:prstGeom prst="rect">
            <a:avLst/>
          </a:prstGeom>
          <a:noFill/>
        </p:spPr>
        <p:txBody>
          <a:bodyPr wrap="square" rtlCol="0">
            <a:spAutoFit/>
          </a:bodyPr>
          <a:lstStyle/>
          <a:p>
            <a:pPr algn="ctr">
              <a:lnSpc>
                <a:spcPct val="90000"/>
              </a:lnSpc>
              <a:spcBef>
                <a:spcPts val="1000"/>
              </a:spcBef>
            </a:pPr>
            <a:r>
              <a:rPr lang="en-US" altLang="zh-CN" dirty="0">
                <a:latin typeface="Arial" panose="020B0604020202020204" pitchFamily="34" charset="0"/>
                <a:cs typeface="Arial" panose="020B0604020202020204" pitchFamily="34" charset="0"/>
              </a:rPr>
              <a:t>Mutant</a:t>
            </a:r>
          </a:p>
          <a:p>
            <a:pPr algn="ctr">
              <a:lnSpc>
                <a:spcPct val="90000"/>
              </a:lnSpc>
              <a:spcBef>
                <a:spcPts val="1000"/>
              </a:spcBef>
            </a:pPr>
            <a:r>
              <a:rPr lang="en-US" altLang="zh-CN" dirty="0">
                <a:latin typeface="Arial" panose="020B0604020202020204" pitchFamily="34" charset="0"/>
                <a:cs typeface="Arial" panose="020B0604020202020204" pitchFamily="34" charset="0"/>
              </a:rPr>
              <a:t>Generator</a:t>
            </a:r>
            <a:endParaRPr lang="zh-CN" altLang="en-US" dirty="0">
              <a:latin typeface="Arial" panose="020B0604020202020204" pitchFamily="34" charset="0"/>
              <a:cs typeface="Arial" panose="020B0604020202020204" pitchFamily="34" charset="0"/>
            </a:endParaRPr>
          </a:p>
        </p:txBody>
      </p:sp>
      <p:sp>
        <p:nvSpPr>
          <p:cNvPr id="90" name="文本框 89">
            <a:extLst>
              <a:ext uri="{FF2B5EF4-FFF2-40B4-BE49-F238E27FC236}">
                <a16:creationId xmlns:a16="http://schemas.microsoft.com/office/drawing/2014/main" id="{4CE212FF-42DA-4793-A1AA-1FEA105D4FB8}"/>
              </a:ext>
            </a:extLst>
          </p:cNvPr>
          <p:cNvSpPr txBox="1"/>
          <p:nvPr/>
        </p:nvSpPr>
        <p:spPr>
          <a:xfrm>
            <a:off x="1844713" y="4989008"/>
            <a:ext cx="2580540" cy="923330"/>
          </a:xfrm>
          <a:prstGeom prst="rect">
            <a:avLst/>
          </a:prstGeom>
          <a:noFill/>
        </p:spPr>
        <p:txBody>
          <a:bodyPr wrap="square" rtlCol="0">
            <a:spAutoFit/>
          </a:bodyPr>
          <a:lstStyle/>
          <a:p>
            <a:r>
              <a:rPr lang="en-US" altLang="zh-CN" dirty="0">
                <a:latin typeface="Arial"/>
                <a:cs typeface="Arial"/>
              </a:rPr>
              <a:t>Operators supported by hardware backend </a:t>
            </a:r>
            <a:br>
              <a:rPr lang="en-US" altLang="zh-CN" dirty="0"/>
            </a:br>
            <a:endParaRPr lang="zh-CN" altLang="en-US" dirty="0"/>
          </a:p>
        </p:txBody>
      </p:sp>
      <p:sp>
        <p:nvSpPr>
          <p:cNvPr id="91" name="文本框 90">
            <a:extLst>
              <a:ext uri="{FF2B5EF4-FFF2-40B4-BE49-F238E27FC236}">
                <a16:creationId xmlns:a16="http://schemas.microsoft.com/office/drawing/2014/main" id="{FCD0F478-FBF2-4320-A9CF-54DF51EB1102}"/>
              </a:ext>
            </a:extLst>
          </p:cNvPr>
          <p:cNvSpPr txBox="1"/>
          <p:nvPr/>
        </p:nvSpPr>
        <p:spPr>
          <a:xfrm>
            <a:off x="5887021" y="3771100"/>
            <a:ext cx="4259655" cy="646331"/>
          </a:xfrm>
          <a:prstGeom prst="rect">
            <a:avLst/>
          </a:prstGeom>
          <a:noFill/>
        </p:spPr>
        <p:txBody>
          <a:bodyPr wrap="square" rtlCol="0">
            <a:spAutoFit/>
          </a:bodyPr>
          <a:lstStyle/>
          <a:p>
            <a:pPr algn="ctr"/>
            <a:r>
              <a:rPr lang="en-US" altLang="zh-CN" dirty="0">
                <a:latin typeface="Arial"/>
                <a:cs typeface="Arial"/>
              </a:rPr>
              <a:t>Enumerate(DFS) </a:t>
            </a:r>
          </a:p>
          <a:p>
            <a:pPr algn="ctr"/>
            <a:r>
              <a:rPr lang="en-US" altLang="zh-CN" dirty="0">
                <a:latin typeface="Arial"/>
                <a:cs typeface="Arial"/>
              </a:rPr>
              <a:t>Candidates: same input/output shape</a:t>
            </a:r>
            <a:endParaRPr lang="zh-CN" altLang="en-US" dirty="0"/>
          </a:p>
        </p:txBody>
      </p:sp>
    </p:spTree>
    <p:extLst>
      <p:ext uri="{BB962C8B-B14F-4D97-AF65-F5344CB8AC3E}">
        <p14:creationId xmlns:p14="http://schemas.microsoft.com/office/powerpoint/2010/main" val="62535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0D82C8-560D-4639-9A24-205D1547D1BA}"/>
              </a:ext>
            </a:extLst>
          </p:cNvPr>
          <p:cNvSpPr>
            <a:spLocks noGrp="1"/>
          </p:cNvSpPr>
          <p:nvPr>
            <p:ph type="title"/>
          </p:nvPr>
        </p:nvSpPr>
        <p:spPr/>
        <p:txBody>
          <a:bodyPr/>
          <a:lstStyle/>
          <a:p>
            <a:r>
              <a:rPr lang="en-US" altLang="zh-CN" dirty="0"/>
              <a:t>Mutant Generator</a:t>
            </a:r>
            <a:endParaRPr lang="zh-CN" altLang="en-US" dirty="0"/>
          </a:p>
        </p:txBody>
      </p:sp>
      <p:sp>
        <p:nvSpPr>
          <p:cNvPr id="3" name="内容占位符 2">
            <a:extLst>
              <a:ext uri="{FF2B5EF4-FFF2-40B4-BE49-F238E27FC236}">
                <a16:creationId xmlns:a16="http://schemas.microsoft.com/office/drawing/2014/main" id="{3063B5A3-3075-4BE4-826E-EAE34B2D6963}"/>
              </a:ext>
            </a:extLst>
          </p:cNvPr>
          <p:cNvSpPr>
            <a:spLocks noGrp="1"/>
          </p:cNvSpPr>
          <p:nvPr>
            <p:ph idx="1"/>
          </p:nvPr>
        </p:nvSpPr>
        <p:spPr>
          <a:xfrm>
            <a:off x="838200" y="1197212"/>
            <a:ext cx="10515600" cy="3964068"/>
          </a:xfrm>
        </p:spPr>
        <p:txBody>
          <a:bodyPr>
            <a:normAutofit/>
          </a:bodyPr>
          <a:lstStyle/>
          <a:p>
            <a:r>
              <a:rPr lang="en-US" altLang="zh-CN" dirty="0"/>
              <a:t>Several mutant categories</a:t>
            </a:r>
          </a:p>
          <a:p>
            <a:pPr lvl="1"/>
            <a:endParaRPr lang="en-US" altLang="zh-CN" dirty="0"/>
          </a:p>
          <a:p>
            <a:pPr lvl="1"/>
            <a:r>
              <a:rPr lang="en-US" altLang="zh-CN" dirty="0"/>
              <a:t>Reshape and transpose</a:t>
            </a:r>
          </a:p>
          <a:p>
            <a:pPr lvl="1"/>
            <a:r>
              <a:rPr lang="en-US" altLang="zh-CN" dirty="0"/>
              <a:t>Single-operator mutants</a:t>
            </a:r>
          </a:p>
          <a:p>
            <a:pPr lvl="1"/>
            <a:r>
              <a:rPr lang="en-US" altLang="zh-CN" dirty="0"/>
              <a:t>Multi-operator mutants</a:t>
            </a:r>
            <a:br>
              <a:rPr lang="en-US" altLang="zh-CN" dirty="0"/>
            </a:br>
            <a:endParaRPr lang="zh-CN" altLang="en-US" dirty="0"/>
          </a:p>
        </p:txBody>
      </p:sp>
      <p:sp>
        <p:nvSpPr>
          <p:cNvPr id="4" name="日期占位符 3">
            <a:extLst>
              <a:ext uri="{FF2B5EF4-FFF2-40B4-BE49-F238E27FC236}">
                <a16:creationId xmlns:a16="http://schemas.microsoft.com/office/drawing/2014/main" id="{239F4425-624C-45A5-9698-EA36C3FBEB18}"/>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9AA9F0CD-7EDC-451E-841C-C8DEBDF387DA}"/>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893F5F34-D093-4D32-951D-B036F62299B9}"/>
              </a:ext>
            </a:extLst>
          </p:cNvPr>
          <p:cNvSpPr>
            <a:spLocks noGrp="1"/>
          </p:cNvSpPr>
          <p:nvPr>
            <p:ph type="sldNum" sz="quarter" idx="12"/>
          </p:nvPr>
        </p:nvSpPr>
        <p:spPr/>
        <p:txBody>
          <a:bodyPr/>
          <a:lstStyle/>
          <a:p>
            <a:fld id="{9121FD29-422F-4C06-A400-AB8263BE8C66}" type="slidenum">
              <a:rPr lang="zh-CN" altLang="en-US" smtClean="0"/>
              <a:t>14</a:t>
            </a:fld>
            <a:endParaRPr lang="zh-CN" altLang="en-US"/>
          </a:p>
        </p:txBody>
      </p:sp>
    </p:spTree>
    <p:extLst>
      <p:ext uri="{BB962C8B-B14F-4D97-AF65-F5344CB8AC3E}">
        <p14:creationId xmlns:p14="http://schemas.microsoft.com/office/powerpoint/2010/main" val="321554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B31D66-D21F-4546-B6AD-F3DD85B28D3B}"/>
              </a:ext>
            </a:extLst>
          </p:cNvPr>
          <p:cNvSpPr>
            <a:spLocks noGrp="1"/>
          </p:cNvSpPr>
          <p:nvPr>
            <p:ph type="title"/>
          </p:nvPr>
        </p:nvSpPr>
        <p:spPr/>
        <p:txBody>
          <a:bodyPr/>
          <a:lstStyle/>
          <a:p>
            <a:r>
              <a:rPr lang="en-US" altLang="zh-CN" dirty="0"/>
              <a:t>Mutant Corrector </a:t>
            </a:r>
            <a:endParaRPr lang="zh-CN" altLang="en-US" dirty="0"/>
          </a:p>
        </p:txBody>
      </p:sp>
      <p:sp>
        <p:nvSpPr>
          <p:cNvPr id="3" name="内容占位符 2">
            <a:extLst>
              <a:ext uri="{FF2B5EF4-FFF2-40B4-BE49-F238E27FC236}">
                <a16:creationId xmlns:a16="http://schemas.microsoft.com/office/drawing/2014/main" id="{2FED971D-25E8-4673-BE8E-7F8501314EA8}"/>
              </a:ext>
            </a:extLst>
          </p:cNvPr>
          <p:cNvSpPr>
            <a:spLocks noGrp="1"/>
          </p:cNvSpPr>
          <p:nvPr>
            <p:ph idx="1"/>
          </p:nvPr>
        </p:nvSpPr>
        <p:spPr>
          <a:xfrm>
            <a:off x="838200" y="1197212"/>
            <a:ext cx="10515600" cy="1474868"/>
          </a:xfrm>
        </p:spPr>
        <p:txBody>
          <a:bodyPr>
            <a:normAutofit fontScale="92500" lnSpcReduction="10000"/>
          </a:bodyPr>
          <a:lstStyle/>
          <a:p>
            <a:pPr marL="514350" indent="-514350">
              <a:buFont typeface="+mj-lt"/>
              <a:buAutoNum type="arabicPeriod"/>
            </a:pPr>
            <a:r>
              <a:rPr lang="en-US" altLang="zh-CN" sz="3600" dirty="0">
                <a:effectLst/>
              </a:rPr>
              <a:t>Examination</a:t>
            </a:r>
          </a:p>
          <a:p>
            <a:pPr marL="514350" indent="-514350">
              <a:buFont typeface="+mj-lt"/>
              <a:buAutoNum type="arabicPeriod"/>
            </a:pPr>
            <a:endParaRPr lang="en-US" altLang="zh-CN" dirty="0">
              <a:effectLst/>
            </a:endParaRPr>
          </a:p>
          <a:p>
            <a:pPr marL="0" indent="0">
              <a:buNone/>
            </a:pPr>
            <a:r>
              <a:rPr lang="en-US" altLang="zh-CN" sz="3000" dirty="0"/>
              <a:t>A naïve approach </a:t>
            </a:r>
            <a:endParaRPr lang="en-US" altLang="zh-CN" sz="3000" dirty="0">
              <a:effectLst/>
            </a:endParaRPr>
          </a:p>
          <a:p>
            <a:endParaRPr lang="zh-CN" altLang="en-US" dirty="0"/>
          </a:p>
        </p:txBody>
      </p:sp>
      <p:sp>
        <p:nvSpPr>
          <p:cNvPr id="4" name="日期占位符 3">
            <a:extLst>
              <a:ext uri="{FF2B5EF4-FFF2-40B4-BE49-F238E27FC236}">
                <a16:creationId xmlns:a16="http://schemas.microsoft.com/office/drawing/2014/main" id="{5AEF20C8-A96D-4BFA-BACE-C0E128E24EB6}"/>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847C7B07-B6FB-4728-A46C-74F2A7F67D4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38DB4C6B-575F-46B8-8435-87A2F58CFBB2}"/>
              </a:ext>
            </a:extLst>
          </p:cNvPr>
          <p:cNvSpPr>
            <a:spLocks noGrp="1"/>
          </p:cNvSpPr>
          <p:nvPr>
            <p:ph type="sldNum" sz="quarter" idx="12"/>
          </p:nvPr>
        </p:nvSpPr>
        <p:spPr/>
        <p:txBody>
          <a:bodyPr/>
          <a:lstStyle/>
          <a:p>
            <a:fld id="{9121FD29-422F-4C06-A400-AB8263BE8C66}" type="slidenum">
              <a:rPr lang="zh-CN" altLang="en-US" smtClean="0"/>
              <a:t>15</a:t>
            </a:fld>
            <a:endParaRPr lang="zh-CN" altLang="en-US"/>
          </a:p>
        </p:txBody>
      </p:sp>
      <p:pic>
        <p:nvPicPr>
          <p:cNvPr id="9" name="图片 8">
            <a:extLst>
              <a:ext uri="{FF2B5EF4-FFF2-40B4-BE49-F238E27FC236}">
                <a16:creationId xmlns:a16="http://schemas.microsoft.com/office/drawing/2014/main" id="{A9DFF53B-F820-4428-882B-099A07B18763}"/>
              </a:ext>
            </a:extLst>
          </p:cNvPr>
          <p:cNvPicPr>
            <a:picLocks noChangeAspect="1"/>
          </p:cNvPicPr>
          <p:nvPr/>
        </p:nvPicPr>
        <p:blipFill>
          <a:blip r:embed="rId3"/>
          <a:stretch>
            <a:fillRect/>
          </a:stretch>
        </p:blipFill>
        <p:spPr>
          <a:xfrm>
            <a:off x="6508447" y="2044566"/>
            <a:ext cx="4738673" cy="3616222"/>
          </a:xfrm>
          <a:prstGeom prst="rect">
            <a:avLst/>
          </a:prstGeom>
          <a:solidFill>
            <a:srgbClr val="A9D18E"/>
          </a:solidFill>
        </p:spPr>
      </p:pic>
      <p:sp>
        <p:nvSpPr>
          <p:cNvPr id="10" name="文本框 9">
            <a:extLst>
              <a:ext uri="{FF2B5EF4-FFF2-40B4-BE49-F238E27FC236}">
                <a16:creationId xmlns:a16="http://schemas.microsoft.com/office/drawing/2014/main" id="{07DE7F13-B8B3-4715-879F-1D4557AB3563}"/>
              </a:ext>
            </a:extLst>
          </p:cNvPr>
          <p:cNvSpPr txBox="1"/>
          <p:nvPr/>
        </p:nvSpPr>
        <p:spPr>
          <a:xfrm>
            <a:off x="838200" y="2942932"/>
            <a:ext cx="4738673" cy="1477328"/>
          </a:xfrm>
          <a:prstGeom prst="rect">
            <a:avLst/>
          </a:prstGeom>
          <a:noFill/>
        </p:spPr>
        <p:txBody>
          <a:bodyPr wrap="square" rtlCol="0">
            <a:spAutoFit/>
          </a:bodyPr>
          <a:lstStyle/>
          <a:p>
            <a:r>
              <a:rPr lang="en-US" altLang="zh-CN" dirty="0">
                <a:latin typeface="+mn-lt"/>
              </a:rPr>
              <a:t>Step 1. Examine all output (m) positions</a:t>
            </a:r>
          </a:p>
          <a:p>
            <a:endParaRPr lang="en-US" altLang="zh-CN" dirty="0">
              <a:latin typeface="+mn-lt"/>
            </a:endParaRPr>
          </a:p>
          <a:p>
            <a:endParaRPr lang="en-US" altLang="zh-CN" dirty="0">
              <a:latin typeface="+mn-lt"/>
            </a:endParaRPr>
          </a:p>
          <a:p>
            <a:r>
              <a:rPr lang="en-US" altLang="zh-CN" dirty="0">
                <a:latin typeface="+mn-lt"/>
              </a:rPr>
              <a:t>Step 2. For each position, examine all possible (n) inputs</a:t>
            </a:r>
            <a:endParaRPr lang="zh-CN" altLang="en-US" dirty="0">
              <a:latin typeface="+mn-lt"/>
            </a:endParaRPr>
          </a:p>
        </p:txBody>
      </p:sp>
      <p:sp>
        <p:nvSpPr>
          <p:cNvPr id="11" name="文本框 10">
            <a:extLst>
              <a:ext uri="{FF2B5EF4-FFF2-40B4-BE49-F238E27FC236}">
                <a16:creationId xmlns:a16="http://schemas.microsoft.com/office/drawing/2014/main" id="{12259371-8AD9-4FD8-BB6D-8C9F983063A9}"/>
              </a:ext>
            </a:extLst>
          </p:cNvPr>
          <p:cNvSpPr txBox="1"/>
          <p:nvPr/>
        </p:nvSpPr>
        <p:spPr>
          <a:xfrm>
            <a:off x="838200" y="5014457"/>
            <a:ext cx="4984102" cy="677108"/>
          </a:xfrm>
          <a:prstGeom prst="rect">
            <a:avLst/>
          </a:prstGeom>
          <a:noFill/>
        </p:spPr>
        <p:txBody>
          <a:bodyPr wrap="square" rtlCol="0">
            <a:spAutoFit/>
          </a:bodyPr>
          <a:lstStyle/>
          <a:p>
            <a:r>
              <a:rPr lang="en-US" altLang="zh-CN" dirty="0">
                <a:solidFill>
                  <a:srgbClr val="333333"/>
                </a:solidFill>
                <a:latin typeface="Arial" panose="020B0604020202020204" pitchFamily="34" charset="0"/>
              </a:rPr>
              <a:t>T</a:t>
            </a:r>
            <a:r>
              <a:rPr lang="en-US" altLang="zh-CN" b="0" i="0" dirty="0">
                <a:solidFill>
                  <a:srgbClr val="333333"/>
                </a:solidFill>
                <a:effectLst/>
                <a:latin typeface="Arial" panose="020B0604020202020204" pitchFamily="34" charset="0"/>
              </a:rPr>
              <a:t>ime complexity: O (m * n)</a:t>
            </a:r>
          </a:p>
          <a:p>
            <a:r>
              <a:rPr lang="en-US" altLang="zh-CN" b="0" i="0" dirty="0">
                <a:solidFill>
                  <a:srgbClr val="333333"/>
                </a:solidFill>
                <a:effectLst/>
                <a:latin typeface="Arial" panose="020B0604020202020204" pitchFamily="34" charset="0"/>
              </a:rPr>
              <a:t>And both m and n can be a </a:t>
            </a:r>
            <a:r>
              <a:rPr lang="en-US" altLang="zh-CN" sz="2000" b="1" i="0" dirty="0">
                <a:solidFill>
                  <a:srgbClr val="333333"/>
                </a:solidFill>
                <a:effectLst/>
                <a:latin typeface="Arial" panose="020B0604020202020204" pitchFamily="34" charset="0"/>
              </a:rPr>
              <a:t>large number</a:t>
            </a:r>
            <a:endParaRPr lang="zh-CN" altLang="en-US" b="1" dirty="0"/>
          </a:p>
        </p:txBody>
      </p:sp>
    </p:spTree>
    <p:extLst>
      <p:ext uri="{BB962C8B-B14F-4D97-AF65-F5344CB8AC3E}">
        <p14:creationId xmlns:p14="http://schemas.microsoft.com/office/powerpoint/2010/main" val="381052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2BEA3A-7170-4BF6-8372-08923C2A1B01}"/>
              </a:ext>
            </a:extLst>
          </p:cNvPr>
          <p:cNvSpPr>
            <a:spLocks noGrp="1"/>
          </p:cNvSpPr>
          <p:nvPr>
            <p:ph type="title"/>
          </p:nvPr>
        </p:nvSpPr>
        <p:spPr/>
        <p:txBody>
          <a:bodyPr/>
          <a:lstStyle/>
          <a:p>
            <a:r>
              <a:rPr lang="en-US" altLang="zh-CN" dirty="0"/>
              <a:t>Mutant Corrector </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BF4F9D0-160D-45C4-9B63-8226930BB04A}"/>
                  </a:ext>
                </a:extLst>
              </p:cNvPr>
              <p:cNvSpPr>
                <a:spLocks noGrp="1"/>
              </p:cNvSpPr>
              <p:nvPr>
                <p:ph idx="1"/>
              </p:nvPr>
            </p:nvSpPr>
            <p:spPr>
              <a:xfrm>
                <a:off x="838200" y="1197212"/>
                <a:ext cx="10515600" cy="3760868"/>
              </a:xfrm>
            </p:spPr>
            <p:txBody>
              <a:bodyPr/>
              <a:lstStyle/>
              <a:p>
                <a:r>
                  <a:rPr lang="en-US" altLang="zh-CN" dirty="0"/>
                  <a:t>Multi-Linear Tensor Program (MLTP) </a:t>
                </a:r>
                <a:endParaRPr lang="en-US" altLang="zh-CN" sz="3000" dirty="0"/>
              </a:p>
              <a:p>
                <a:pPr lvl="1"/>
                <a14:m>
                  <m:oMath xmlns:m="http://schemas.openxmlformats.org/officeDocument/2006/math">
                    <m:r>
                      <a:rPr lang="zh-CN" altLang="en-US" sz="2600" i="1" smtClean="0">
                        <a:latin typeface="Cambria Math" panose="02040503050406030204" pitchFamily="18" charset="0"/>
                      </a:rPr>
                      <m:t>𝓕</m:t>
                    </m:r>
                    <m:d>
                      <m:dPr>
                        <m:ctrlPr>
                          <a:rPr lang="en-US" altLang="zh-CN" sz="2600" b="1" i="1" smtClean="0">
                            <a:latin typeface="Cambria Math" panose="02040503050406030204" pitchFamily="18" charset="0"/>
                          </a:rPr>
                        </m:ctrlPr>
                      </m:dPr>
                      <m:e>
                        <m:sSub>
                          <m:sSubPr>
                            <m:ctrlPr>
                              <a:rPr lang="en-US" altLang="zh-CN" sz="2600" b="1" i="1" smtClean="0">
                                <a:latin typeface="Cambria Math" panose="02040503050406030204" pitchFamily="18" charset="0"/>
                              </a:rPr>
                            </m:ctrlPr>
                          </m:sSubPr>
                          <m:e>
                            <m:r>
                              <a:rPr lang="en-US" altLang="zh-CN" sz="2600" b="1" i="1" smtClean="0">
                                <a:latin typeface="Cambria Math" panose="02040503050406030204" pitchFamily="18" charset="0"/>
                              </a:rPr>
                              <m:t>𝑰</m:t>
                            </m:r>
                          </m:e>
                          <m:sub>
                            <m:r>
                              <a:rPr lang="en-US" altLang="zh-CN" sz="2600" b="1" i="1" smtClean="0">
                                <a:latin typeface="Cambria Math" panose="02040503050406030204" pitchFamily="18" charset="0"/>
                              </a:rPr>
                              <m:t>𝟏</m:t>
                            </m:r>
                          </m:sub>
                        </m:sSub>
                        <m:r>
                          <a:rPr lang="en-US" altLang="zh-CN" sz="2600" b="1" i="1" smtClean="0">
                            <a:latin typeface="Cambria Math" panose="02040503050406030204" pitchFamily="18" charset="0"/>
                          </a:rPr>
                          <m:t>, …, </m:t>
                        </m:r>
                        <m:r>
                          <a:rPr lang="en-US" altLang="zh-CN" sz="2600" b="1" i="1" smtClean="0">
                            <a:latin typeface="Cambria Math" panose="02040503050406030204" pitchFamily="18" charset="0"/>
                          </a:rPr>
                          <m:t>𝑿</m:t>
                        </m:r>
                        <m:r>
                          <a:rPr lang="en-US" altLang="zh-CN" sz="2600" b="1"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b="1" i="1" smtClean="0">
                                <a:latin typeface="Cambria Math" panose="02040503050406030204" pitchFamily="18" charset="0"/>
                              </a:rPr>
                              <m:t>𝒏</m:t>
                            </m:r>
                          </m:sub>
                        </m:sSub>
                      </m:e>
                    </m:d>
                    <m:r>
                      <a:rPr lang="en-US" altLang="zh-CN" sz="2600" b="1" i="1" smtClean="0">
                        <a:latin typeface="Cambria Math" panose="02040503050406030204" pitchFamily="18" charset="0"/>
                      </a:rPr>
                      <m:t>+</m:t>
                    </m:r>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 </m:t>
                        </m:r>
                        <m:r>
                          <a:rPr lang="en-US" altLang="zh-CN" sz="2600" b="1" i="1" smtClean="0">
                            <a:latin typeface="Cambria Math" panose="02040503050406030204" pitchFamily="18" charset="0"/>
                          </a:rPr>
                          <m:t>𝒀</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r>
                  <a:rPr lang="en-US" altLang="zh-CN" sz="2600" dirty="0"/>
                  <a:t> = </a:t>
                </a:r>
                <a14:m>
                  <m:oMath xmlns:m="http://schemas.openxmlformats.org/officeDocument/2006/math">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 </m:t>
                        </m:r>
                        <m:r>
                          <a:rPr lang="en-US" altLang="zh-CN" sz="2600" i="1">
                            <a:latin typeface="Cambria Math" panose="02040503050406030204" pitchFamily="18" charset="0"/>
                          </a:rPr>
                          <m:t>𝑿</m:t>
                        </m:r>
                        <m:r>
                          <a:rPr lang="en-US" altLang="zh-CN" sz="2600" b="1" i="1" smtClean="0">
                            <a:latin typeface="Cambria Math" panose="02040503050406030204" pitchFamily="18" charset="0"/>
                          </a:rPr>
                          <m:t>+</m:t>
                        </m:r>
                        <m:r>
                          <a:rPr lang="en-US" altLang="zh-CN" sz="2600" b="1" i="1" smtClean="0">
                            <a:latin typeface="Cambria Math" panose="02040503050406030204" pitchFamily="18" charset="0"/>
                          </a:rPr>
                          <m:t>𝒀</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endParaRPr lang="en-US" altLang="zh-CN" sz="2600" dirty="0"/>
              </a:p>
              <a:p>
                <a:pPr lvl="1"/>
                <a14:m>
                  <m:oMath xmlns:m="http://schemas.openxmlformats.org/officeDocument/2006/math">
                    <m:r>
                      <a:rPr lang="zh-CN" altLang="en-US" sz="2600" i="1" smtClean="0">
                        <a:latin typeface="Cambria Math" panose="02040503050406030204" pitchFamily="18" charset="0"/>
                      </a:rPr>
                      <m:t>𝜶</m:t>
                    </m:r>
                    <m:r>
                      <a:rPr lang="en-US" altLang="zh-CN" sz="2600" i="1">
                        <a:latin typeface="Cambria Math" panose="02040503050406030204" pitchFamily="18" charset="0"/>
                      </a:rPr>
                      <m:t>·</m:t>
                    </m:r>
                    <m:r>
                      <a:rPr lang="zh-CN" altLang="en-US" sz="2600" i="1" smtClean="0">
                        <a:latin typeface="Cambria Math" panose="02040503050406030204" pitchFamily="18" charset="0"/>
                      </a:rPr>
                      <m:t>𝓕</m:t>
                    </m:r>
                    <m:d>
                      <m:dPr>
                        <m:ctrlPr>
                          <a:rPr lang="en-US" altLang="zh-CN" sz="2600" b="1" i="1" smtClean="0">
                            <a:latin typeface="Cambria Math" panose="02040503050406030204" pitchFamily="18" charset="0"/>
                          </a:rPr>
                        </m:ctrlPr>
                      </m:dPr>
                      <m:e>
                        <m:sSub>
                          <m:sSubPr>
                            <m:ctrlPr>
                              <a:rPr lang="en-US" altLang="zh-CN" sz="2600" b="1" i="1" smtClean="0">
                                <a:latin typeface="Cambria Math" panose="02040503050406030204" pitchFamily="18" charset="0"/>
                              </a:rPr>
                            </m:ctrlPr>
                          </m:sSubPr>
                          <m:e>
                            <m:r>
                              <a:rPr lang="en-US" altLang="zh-CN" sz="2600" b="1" i="1" smtClean="0">
                                <a:latin typeface="Cambria Math" panose="02040503050406030204" pitchFamily="18" charset="0"/>
                              </a:rPr>
                              <m:t>𝑰</m:t>
                            </m:r>
                          </m:e>
                          <m:sub>
                            <m:r>
                              <a:rPr lang="en-US" altLang="zh-CN" sz="2600" b="1" i="1" smtClean="0">
                                <a:latin typeface="Cambria Math" panose="02040503050406030204" pitchFamily="18" charset="0"/>
                              </a:rPr>
                              <m:t>𝟏</m:t>
                            </m:r>
                          </m:sub>
                        </m:sSub>
                        <m:r>
                          <a:rPr lang="en-US" altLang="zh-CN" sz="2600" b="1" i="1" smtClean="0">
                            <a:latin typeface="Cambria Math" panose="02040503050406030204" pitchFamily="18" charset="0"/>
                          </a:rPr>
                          <m:t>, …, </m:t>
                        </m:r>
                        <m:r>
                          <a:rPr lang="en-US" altLang="zh-CN" sz="2600" b="1" i="1" smtClean="0">
                            <a:latin typeface="Cambria Math" panose="02040503050406030204" pitchFamily="18" charset="0"/>
                          </a:rPr>
                          <m:t>𝑿</m:t>
                        </m:r>
                        <m:r>
                          <a:rPr lang="en-US" altLang="zh-CN" sz="2600" b="1"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b="1" i="1" smtClean="0">
                                <a:latin typeface="Cambria Math" panose="02040503050406030204" pitchFamily="18" charset="0"/>
                              </a:rPr>
                              <m:t>𝒏</m:t>
                            </m:r>
                          </m:sub>
                        </m:sSub>
                      </m:e>
                    </m:d>
                  </m:oMath>
                </a14:m>
                <a:r>
                  <a:rPr lang="en-US" altLang="zh-CN" sz="2600" dirty="0"/>
                  <a:t> =</a:t>
                </a:r>
                <a14:m>
                  <m:oMath xmlns:m="http://schemas.openxmlformats.org/officeDocument/2006/math">
                    <m:r>
                      <a:rPr lang="en-US" altLang="zh-CN" sz="2600" b="1" i="0" smtClean="0">
                        <a:latin typeface="Cambria Math" panose="02040503050406030204" pitchFamily="18" charset="0"/>
                      </a:rPr>
                      <m:t> </m:t>
                    </m:r>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m:t>
                        </m:r>
                        <m:r>
                          <a:rPr lang="zh-CN" altLang="en-US" sz="2600" i="1">
                            <a:latin typeface="Cambria Math" panose="02040503050406030204" pitchFamily="18" charset="0"/>
                          </a:rPr>
                          <m:t>𝜶</m:t>
                        </m:r>
                        <m:r>
                          <a:rPr lang="en-US" altLang="zh-CN" sz="2600" i="1">
                            <a:latin typeface="Cambria Math" panose="02040503050406030204" pitchFamily="18" charset="0"/>
                          </a:rPr>
                          <m:t>·</m:t>
                        </m:r>
                        <m:r>
                          <a:rPr lang="en-US" altLang="zh-CN" sz="2600" i="1">
                            <a:latin typeface="Cambria Math" panose="02040503050406030204" pitchFamily="18" charset="0"/>
                          </a:rPr>
                          <m:t>𝑿</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r>
                  <a:rPr lang="en-US" altLang="zh-CN" sz="2600" dirty="0"/>
                  <a:t> </a:t>
                </a:r>
              </a:p>
              <a:p>
                <a:pPr lvl="1"/>
                <a:endParaRPr lang="en-US" altLang="zh-CN" sz="2600" dirty="0"/>
              </a:p>
              <a:p>
                <a:pPr marL="457200" lvl="1" indent="0">
                  <a:buNone/>
                </a:pPr>
                <a:endParaRPr lang="en-US" altLang="zh-CN" sz="2600" dirty="0"/>
              </a:p>
            </p:txBody>
          </p:sp>
        </mc:Choice>
        <mc:Fallback xmlns="">
          <p:sp>
            <p:nvSpPr>
              <p:cNvPr id="3" name="内容占位符 2">
                <a:extLst>
                  <a:ext uri="{FF2B5EF4-FFF2-40B4-BE49-F238E27FC236}">
                    <a16:creationId xmlns:a16="http://schemas.microsoft.com/office/drawing/2014/main" id="{7BF4F9D0-160D-45C4-9B63-8226930BB04A}"/>
                  </a:ext>
                </a:extLst>
              </p:cNvPr>
              <p:cNvSpPr>
                <a:spLocks noGrp="1" noRot="1" noChangeAspect="1" noMove="1" noResize="1" noEditPoints="1" noAdjustHandles="1" noChangeArrowheads="1" noChangeShapeType="1" noTextEdit="1"/>
              </p:cNvSpPr>
              <p:nvPr>
                <p:ph idx="1"/>
              </p:nvPr>
            </p:nvSpPr>
            <p:spPr>
              <a:xfrm>
                <a:off x="838200" y="1197212"/>
                <a:ext cx="10515600" cy="3760868"/>
              </a:xfrm>
              <a:blipFill>
                <a:blip r:embed="rId3"/>
                <a:stretch>
                  <a:fillRect l="-1333" t="-340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0FD987A-F5CF-420C-BED1-77ED34A7574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B7E5A9-FB04-4135-8AB4-742BFE8C208A}"/>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06BE9E4-9628-47D8-9CCC-0372A3B1A5B0}"/>
              </a:ext>
            </a:extLst>
          </p:cNvPr>
          <p:cNvSpPr>
            <a:spLocks noGrp="1"/>
          </p:cNvSpPr>
          <p:nvPr>
            <p:ph type="sldNum" sz="quarter" idx="12"/>
          </p:nvPr>
        </p:nvSpPr>
        <p:spPr/>
        <p:txBody>
          <a:bodyPr/>
          <a:lstStyle/>
          <a:p>
            <a:fld id="{9121FD29-422F-4C06-A400-AB8263BE8C66}" type="slidenum">
              <a:rPr lang="zh-CN" altLang="en-US" smtClean="0"/>
              <a:t>16</a:t>
            </a:fld>
            <a:endParaRPr lang="zh-CN" altLang="en-US"/>
          </a:p>
        </p:txBody>
      </p:sp>
    </p:spTree>
    <p:extLst>
      <p:ext uri="{BB962C8B-B14F-4D97-AF65-F5344CB8AC3E}">
        <p14:creationId xmlns:p14="http://schemas.microsoft.com/office/powerpoint/2010/main" val="229391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2BEA3A-7170-4BF6-8372-08923C2A1B01}"/>
              </a:ext>
            </a:extLst>
          </p:cNvPr>
          <p:cNvSpPr>
            <a:spLocks noGrp="1"/>
          </p:cNvSpPr>
          <p:nvPr>
            <p:ph type="title"/>
          </p:nvPr>
        </p:nvSpPr>
        <p:spPr/>
        <p:txBody>
          <a:bodyPr/>
          <a:lstStyle/>
          <a:p>
            <a:r>
              <a:rPr lang="en-US" altLang="zh-CN" dirty="0"/>
              <a:t>Mutant Corrector </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BF4F9D0-160D-45C4-9B63-8226930BB04A}"/>
                  </a:ext>
                </a:extLst>
              </p:cNvPr>
              <p:cNvSpPr>
                <a:spLocks noGrp="1"/>
              </p:cNvSpPr>
              <p:nvPr>
                <p:ph idx="1"/>
              </p:nvPr>
            </p:nvSpPr>
            <p:spPr>
              <a:xfrm>
                <a:off x="838200" y="1197212"/>
                <a:ext cx="10515600" cy="3760868"/>
              </a:xfrm>
            </p:spPr>
            <p:txBody>
              <a:bodyPr/>
              <a:lstStyle/>
              <a:p>
                <a:r>
                  <a:rPr lang="en-US" altLang="zh-CN" dirty="0"/>
                  <a:t>Multi-Linear Tensor Program (MLTP) </a:t>
                </a:r>
                <a:endParaRPr lang="en-US" altLang="zh-CN" sz="3000" dirty="0"/>
              </a:p>
              <a:p>
                <a:pPr lvl="1"/>
                <a14:m>
                  <m:oMath xmlns:m="http://schemas.openxmlformats.org/officeDocument/2006/math">
                    <m:r>
                      <a:rPr lang="zh-CN" altLang="en-US" sz="2600" i="1" smtClean="0">
                        <a:latin typeface="Cambria Math" panose="02040503050406030204" pitchFamily="18" charset="0"/>
                      </a:rPr>
                      <m:t>𝓕</m:t>
                    </m:r>
                    <m:d>
                      <m:dPr>
                        <m:ctrlPr>
                          <a:rPr lang="en-US" altLang="zh-CN" sz="2600" b="1" i="1" smtClean="0">
                            <a:latin typeface="Cambria Math" panose="02040503050406030204" pitchFamily="18" charset="0"/>
                          </a:rPr>
                        </m:ctrlPr>
                      </m:dPr>
                      <m:e>
                        <m:sSub>
                          <m:sSubPr>
                            <m:ctrlPr>
                              <a:rPr lang="en-US" altLang="zh-CN" sz="2600" b="1" i="1" smtClean="0">
                                <a:latin typeface="Cambria Math" panose="02040503050406030204" pitchFamily="18" charset="0"/>
                              </a:rPr>
                            </m:ctrlPr>
                          </m:sSubPr>
                          <m:e>
                            <m:r>
                              <a:rPr lang="en-US" altLang="zh-CN" sz="2600" b="1" i="1" smtClean="0">
                                <a:latin typeface="Cambria Math" panose="02040503050406030204" pitchFamily="18" charset="0"/>
                              </a:rPr>
                              <m:t>𝑰</m:t>
                            </m:r>
                          </m:e>
                          <m:sub>
                            <m:r>
                              <a:rPr lang="en-US" altLang="zh-CN" sz="2600" b="1" i="1" smtClean="0">
                                <a:latin typeface="Cambria Math" panose="02040503050406030204" pitchFamily="18" charset="0"/>
                              </a:rPr>
                              <m:t>𝟏</m:t>
                            </m:r>
                          </m:sub>
                        </m:sSub>
                        <m:r>
                          <a:rPr lang="en-US" altLang="zh-CN" sz="2600" b="1" i="1" smtClean="0">
                            <a:latin typeface="Cambria Math" panose="02040503050406030204" pitchFamily="18" charset="0"/>
                          </a:rPr>
                          <m:t>, …, </m:t>
                        </m:r>
                        <m:r>
                          <a:rPr lang="en-US" altLang="zh-CN" sz="2600" b="1" i="1" smtClean="0">
                            <a:latin typeface="Cambria Math" panose="02040503050406030204" pitchFamily="18" charset="0"/>
                          </a:rPr>
                          <m:t>𝑿</m:t>
                        </m:r>
                        <m:r>
                          <a:rPr lang="en-US" altLang="zh-CN" sz="2600" b="1"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b="1" i="1" smtClean="0">
                                <a:latin typeface="Cambria Math" panose="02040503050406030204" pitchFamily="18" charset="0"/>
                              </a:rPr>
                              <m:t>𝒏</m:t>
                            </m:r>
                          </m:sub>
                        </m:sSub>
                      </m:e>
                    </m:d>
                    <m:r>
                      <a:rPr lang="en-US" altLang="zh-CN" sz="2600" b="1" i="1" smtClean="0">
                        <a:latin typeface="Cambria Math" panose="02040503050406030204" pitchFamily="18" charset="0"/>
                      </a:rPr>
                      <m:t>+</m:t>
                    </m:r>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 </m:t>
                        </m:r>
                        <m:r>
                          <a:rPr lang="en-US" altLang="zh-CN" sz="2600" b="1" i="1" smtClean="0">
                            <a:latin typeface="Cambria Math" panose="02040503050406030204" pitchFamily="18" charset="0"/>
                          </a:rPr>
                          <m:t>𝒀</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r>
                  <a:rPr lang="en-US" altLang="zh-CN" sz="2600" dirty="0"/>
                  <a:t> = </a:t>
                </a:r>
                <a14:m>
                  <m:oMath xmlns:m="http://schemas.openxmlformats.org/officeDocument/2006/math">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 </m:t>
                        </m:r>
                        <m:r>
                          <a:rPr lang="en-US" altLang="zh-CN" sz="2600" i="1">
                            <a:latin typeface="Cambria Math" panose="02040503050406030204" pitchFamily="18" charset="0"/>
                          </a:rPr>
                          <m:t>𝑿</m:t>
                        </m:r>
                        <m:r>
                          <a:rPr lang="en-US" altLang="zh-CN" sz="2600" b="1" i="1" smtClean="0">
                            <a:latin typeface="Cambria Math" panose="02040503050406030204" pitchFamily="18" charset="0"/>
                          </a:rPr>
                          <m:t>+</m:t>
                        </m:r>
                        <m:r>
                          <a:rPr lang="en-US" altLang="zh-CN" sz="2600" b="1" i="1" smtClean="0">
                            <a:latin typeface="Cambria Math" panose="02040503050406030204" pitchFamily="18" charset="0"/>
                          </a:rPr>
                          <m:t>𝒀</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endParaRPr lang="en-US" altLang="zh-CN" sz="2600" dirty="0"/>
              </a:p>
              <a:p>
                <a:pPr lvl="1"/>
                <a14:m>
                  <m:oMath xmlns:m="http://schemas.openxmlformats.org/officeDocument/2006/math">
                    <m:r>
                      <a:rPr lang="zh-CN" altLang="en-US" sz="2600" i="1" smtClean="0">
                        <a:latin typeface="Cambria Math" panose="02040503050406030204" pitchFamily="18" charset="0"/>
                      </a:rPr>
                      <m:t>𝜶</m:t>
                    </m:r>
                    <m:r>
                      <a:rPr lang="en-US" altLang="zh-CN" sz="2600" i="1">
                        <a:latin typeface="Cambria Math" panose="02040503050406030204" pitchFamily="18" charset="0"/>
                      </a:rPr>
                      <m:t>·</m:t>
                    </m:r>
                    <m:r>
                      <a:rPr lang="zh-CN" altLang="en-US" sz="2600" i="1" smtClean="0">
                        <a:latin typeface="Cambria Math" panose="02040503050406030204" pitchFamily="18" charset="0"/>
                      </a:rPr>
                      <m:t>𝓕</m:t>
                    </m:r>
                    <m:d>
                      <m:dPr>
                        <m:ctrlPr>
                          <a:rPr lang="en-US" altLang="zh-CN" sz="2600" b="1" i="1" smtClean="0">
                            <a:latin typeface="Cambria Math" panose="02040503050406030204" pitchFamily="18" charset="0"/>
                          </a:rPr>
                        </m:ctrlPr>
                      </m:dPr>
                      <m:e>
                        <m:sSub>
                          <m:sSubPr>
                            <m:ctrlPr>
                              <a:rPr lang="en-US" altLang="zh-CN" sz="2600" b="1" i="1" smtClean="0">
                                <a:latin typeface="Cambria Math" panose="02040503050406030204" pitchFamily="18" charset="0"/>
                              </a:rPr>
                            </m:ctrlPr>
                          </m:sSubPr>
                          <m:e>
                            <m:r>
                              <a:rPr lang="en-US" altLang="zh-CN" sz="2600" b="1" i="1" smtClean="0">
                                <a:latin typeface="Cambria Math" panose="02040503050406030204" pitchFamily="18" charset="0"/>
                              </a:rPr>
                              <m:t>𝑰</m:t>
                            </m:r>
                          </m:e>
                          <m:sub>
                            <m:r>
                              <a:rPr lang="en-US" altLang="zh-CN" sz="2600" b="1" i="1" smtClean="0">
                                <a:latin typeface="Cambria Math" panose="02040503050406030204" pitchFamily="18" charset="0"/>
                              </a:rPr>
                              <m:t>𝟏</m:t>
                            </m:r>
                          </m:sub>
                        </m:sSub>
                        <m:r>
                          <a:rPr lang="en-US" altLang="zh-CN" sz="2600" b="1" i="1" smtClean="0">
                            <a:latin typeface="Cambria Math" panose="02040503050406030204" pitchFamily="18" charset="0"/>
                          </a:rPr>
                          <m:t>, …, </m:t>
                        </m:r>
                        <m:r>
                          <a:rPr lang="en-US" altLang="zh-CN" sz="2600" b="1" i="1" smtClean="0">
                            <a:latin typeface="Cambria Math" panose="02040503050406030204" pitchFamily="18" charset="0"/>
                          </a:rPr>
                          <m:t>𝑿</m:t>
                        </m:r>
                        <m:r>
                          <a:rPr lang="en-US" altLang="zh-CN" sz="2600" b="1"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b="1" i="1" smtClean="0">
                                <a:latin typeface="Cambria Math" panose="02040503050406030204" pitchFamily="18" charset="0"/>
                              </a:rPr>
                              <m:t>𝒏</m:t>
                            </m:r>
                          </m:sub>
                        </m:sSub>
                      </m:e>
                    </m:d>
                  </m:oMath>
                </a14:m>
                <a:r>
                  <a:rPr lang="en-US" altLang="zh-CN" sz="2600" dirty="0"/>
                  <a:t> =</a:t>
                </a:r>
                <a14:m>
                  <m:oMath xmlns:m="http://schemas.openxmlformats.org/officeDocument/2006/math">
                    <m:r>
                      <a:rPr lang="en-US" altLang="zh-CN" sz="2600" b="1" i="0" smtClean="0">
                        <a:latin typeface="Cambria Math" panose="02040503050406030204" pitchFamily="18" charset="0"/>
                      </a:rPr>
                      <m:t> </m:t>
                    </m:r>
                    <m:r>
                      <a:rPr lang="zh-CN" altLang="en-US" sz="2600" i="1">
                        <a:latin typeface="Cambria Math" panose="02040503050406030204" pitchFamily="18" charset="0"/>
                      </a:rPr>
                      <m:t>𝓕</m:t>
                    </m:r>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𝟏</m:t>
                            </m:r>
                          </m:sub>
                        </m:sSub>
                        <m:r>
                          <a:rPr lang="en-US" altLang="zh-CN" sz="2600" i="1">
                            <a:latin typeface="Cambria Math" panose="02040503050406030204" pitchFamily="18" charset="0"/>
                          </a:rPr>
                          <m:t>, …,</m:t>
                        </m:r>
                        <m:r>
                          <a:rPr lang="zh-CN" altLang="en-US" sz="2600" i="1">
                            <a:latin typeface="Cambria Math" panose="02040503050406030204" pitchFamily="18" charset="0"/>
                          </a:rPr>
                          <m:t>𝜶</m:t>
                        </m:r>
                        <m:r>
                          <a:rPr lang="en-US" altLang="zh-CN" sz="2600" i="1">
                            <a:latin typeface="Cambria Math" panose="02040503050406030204" pitchFamily="18" charset="0"/>
                          </a:rPr>
                          <m:t>·</m:t>
                        </m:r>
                        <m:r>
                          <a:rPr lang="en-US" altLang="zh-CN" sz="2600" i="1">
                            <a:latin typeface="Cambria Math" panose="02040503050406030204" pitchFamily="18" charset="0"/>
                          </a:rPr>
                          <m:t>𝑿</m:t>
                        </m:r>
                        <m:r>
                          <a:rPr lang="en-US" altLang="zh-CN" sz="2600" i="1">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𝑰</m:t>
                            </m:r>
                          </m:e>
                          <m:sub>
                            <m:r>
                              <a:rPr lang="en-US" altLang="zh-CN" sz="2600" i="1">
                                <a:latin typeface="Cambria Math" panose="02040503050406030204" pitchFamily="18" charset="0"/>
                              </a:rPr>
                              <m:t>𝒏</m:t>
                            </m:r>
                          </m:sub>
                        </m:sSub>
                      </m:e>
                    </m:d>
                  </m:oMath>
                </a14:m>
                <a:r>
                  <a:rPr lang="en-US" altLang="zh-CN" sz="2600" dirty="0"/>
                  <a:t> </a:t>
                </a:r>
              </a:p>
              <a:p>
                <a:pPr lvl="1"/>
                <a:endParaRPr lang="en-US" altLang="zh-CN" sz="2600" dirty="0"/>
              </a:p>
              <a:p>
                <a:pPr marL="457200" lvl="1" indent="0">
                  <a:buNone/>
                </a:pPr>
                <a:endParaRPr lang="en-US" altLang="zh-CN" sz="2600" dirty="0"/>
              </a:p>
              <a:p>
                <a:r>
                  <a:rPr lang="en-US" altLang="zh-CN" sz="3000" dirty="0"/>
                  <a:t>DNN Computation = MLTP + non-linear activations</a:t>
                </a:r>
                <a:br>
                  <a:rPr lang="en-US" altLang="zh-CN" sz="3000" dirty="0"/>
                </a:br>
                <a:endParaRPr lang="zh-CN" altLang="en-US" sz="3000" dirty="0"/>
              </a:p>
            </p:txBody>
          </p:sp>
        </mc:Choice>
        <mc:Fallback xmlns="">
          <p:sp>
            <p:nvSpPr>
              <p:cNvPr id="3" name="内容占位符 2">
                <a:extLst>
                  <a:ext uri="{FF2B5EF4-FFF2-40B4-BE49-F238E27FC236}">
                    <a16:creationId xmlns:a16="http://schemas.microsoft.com/office/drawing/2014/main" id="{7BF4F9D0-160D-45C4-9B63-8226930BB04A}"/>
                  </a:ext>
                </a:extLst>
              </p:cNvPr>
              <p:cNvSpPr>
                <a:spLocks noGrp="1" noRot="1" noChangeAspect="1" noMove="1" noResize="1" noEditPoints="1" noAdjustHandles="1" noChangeArrowheads="1" noChangeShapeType="1" noTextEdit="1"/>
              </p:cNvSpPr>
              <p:nvPr>
                <p:ph idx="1"/>
              </p:nvPr>
            </p:nvSpPr>
            <p:spPr>
              <a:xfrm>
                <a:off x="838200" y="1197212"/>
                <a:ext cx="10515600" cy="3760868"/>
              </a:xfrm>
              <a:blipFill>
                <a:blip r:embed="rId3"/>
                <a:stretch>
                  <a:fillRect l="-1333" t="-3404"/>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0FD987A-F5CF-420C-BED1-77ED34A7574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B7E5A9-FB04-4135-8AB4-742BFE8C208A}"/>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06BE9E4-9628-47D8-9CCC-0372A3B1A5B0}"/>
              </a:ext>
            </a:extLst>
          </p:cNvPr>
          <p:cNvSpPr>
            <a:spLocks noGrp="1"/>
          </p:cNvSpPr>
          <p:nvPr>
            <p:ph type="sldNum" sz="quarter" idx="12"/>
          </p:nvPr>
        </p:nvSpPr>
        <p:spPr/>
        <p:txBody>
          <a:bodyPr/>
          <a:lstStyle/>
          <a:p>
            <a:fld id="{9121FD29-422F-4C06-A400-AB8263BE8C66}" type="slidenum">
              <a:rPr lang="zh-CN" altLang="en-US" smtClean="0"/>
              <a:t>17</a:t>
            </a:fld>
            <a:endParaRPr lang="zh-CN" altLang="en-US"/>
          </a:p>
        </p:txBody>
      </p:sp>
      <p:sp>
        <p:nvSpPr>
          <p:cNvPr id="10" name="object 8">
            <a:extLst>
              <a:ext uri="{FF2B5EF4-FFF2-40B4-BE49-F238E27FC236}">
                <a16:creationId xmlns:a16="http://schemas.microsoft.com/office/drawing/2014/main" id="{3383F8C7-01F3-4CB7-A4AB-0826C60EA6C7}"/>
              </a:ext>
            </a:extLst>
          </p:cNvPr>
          <p:cNvSpPr/>
          <p:nvPr/>
        </p:nvSpPr>
        <p:spPr>
          <a:xfrm>
            <a:off x="4118610" y="3979227"/>
            <a:ext cx="3954780" cy="775653"/>
          </a:xfrm>
          <a:custGeom>
            <a:avLst/>
            <a:gdLst/>
            <a:ahLst/>
            <a:cxnLst/>
            <a:rect l="l" t="t" r="r" b="b"/>
            <a:pathLst>
              <a:path w="4650740" h="1132204">
                <a:moveTo>
                  <a:pt x="4513643" y="310942"/>
                </a:moveTo>
                <a:lnTo>
                  <a:pt x="136818" y="310942"/>
                </a:lnTo>
                <a:lnTo>
                  <a:pt x="93573" y="317918"/>
                </a:lnTo>
                <a:lnTo>
                  <a:pt x="56015" y="337341"/>
                </a:lnTo>
                <a:lnTo>
                  <a:pt x="26398" y="366958"/>
                </a:lnTo>
                <a:lnTo>
                  <a:pt x="6975" y="404516"/>
                </a:lnTo>
                <a:lnTo>
                  <a:pt x="0" y="447761"/>
                </a:lnTo>
                <a:lnTo>
                  <a:pt x="0" y="995022"/>
                </a:lnTo>
                <a:lnTo>
                  <a:pt x="6975" y="1038267"/>
                </a:lnTo>
                <a:lnTo>
                  <a:pt x="26398" y="1075826"/>
                </a:lnTo>
                <a:lnTo>
                  <a:pt x="56015" y="1105443"/>
                </a:lnTo>
                <a:lnTo>
                  <a:pt x="93573" y="1124866"/>
                </a:lnTo>
                <a:lnTo>
                  <a:pt x="136818" y="1131841"/>
                </a:lnTo>
                <a:lnTo>
                  <a:pt x="4513643" y="1131841"/>
                </a:lnTo>
                <a:lnTo>
                  <a:pt x="4556888" y="1124866"/>
                </a:lnTo>
                <a:lnTo>
                  <a:pt x="4594446" y="1105443"/>
                </a:lnTo>
                <a:lnTo>
                  <a:pt x="4624062" y="1075826"/>
                </a:lnTo>
                <a:lnTo>
                  <a:pt x="4643485" y="1038267"/>
                </a:lnTo>
                <a:lnTo>
                  <a:pt x="4650460" y="995022"/>
                </a:lnTo>
                <a:lnTo>
                  <a:pt x="4650460" y="447761"/>
                </a:lnTo>
                <a:lnTo>
                  <a:pt x="4643485" y="404516"/>
                </a:lnTo>
                <a:lnTo>
                  <a:pt x="4624062" y="366958"/>
                </a:lnTo>
                <a:lnTo>
                  <a:pt x="4594446" y="337341"/>
                </a:lnTo>
                <a:lnTo>
                  <a:pt x="4556888" y="317918"/>
                </a:lnTo>
                <a:lnTo>
                  <a:pt x="4513643" y="310942"/>
                </a:lnTo>
                <a:close/>
              </a:path>
              <a:path w="4650740" h="1132204">
                <a:moveTo>
                  <a:pt x="1601668" y="0"/>
                </a:moveTo>
                <a:lnTo>
                  <a:pt x="775077" y="310942"/>
                </a:lnTo>
                <a:lnTo>
                  <a:pt x="1937692" y="310942"/>
                </a:lnTo>
                <a:lnTo>
                  <a:pt x="1601668" y="0"/>
                </a:lnTo>
                <a:close/>
              </a:path>
            </a:pathLst>
          </a:custGeom>
          <a:solidFill>
            <a:srgbClr val="9EBFE5"/>
          </a:solidFill>
        </p:spPr>
        <p:txBody>
          <a:bodyPr wrap="square" lIns="0" tIns="0" rIns="0" bIns="0" rtlCol="0"/>
          <a:lstStyle/>
          <a:p>
            <a:endParaRPr dirty="0"/>
          </a:p>
        </p:txBody>
      </p:sp>
      <p:sp>
        <p:nvSpPr>
          <p:cNvPr id="11" name="文本框 10">
            <a:extLst>
              <a:ext uri="{FF2B5EF4-FFF2-40B4-BE49-F238E27FC236}">
                <a16:creationId xmlns:a16="http://schemas.microsoft.com/office/drawing/2014/main" id="{F6015086-1ECD-47DC-B67D-0E8ED94FFB19}"/>
              </a:ext>
            </a:extLst>
          </p:cNvPr>
          <p:cNvSpPr txBox="1"/>
          <p:nvPr/>
        </p:nvSpPr>
        <p:spPr>
          <a:xfrm>
            <a:off x="4627880" y="4302482"/>
            <a:ext cx="2936240" cy="369332"/>
          </a:xfrm>
          <a:prstGeom prst="rect">
            <a:avLst/>
          </a:prstGeom>
          <a:noFill/>
        </p:spPr>
        <p:txBody>
          <a:bodyPr wrap="square" rtlCol="0">
            <a:spAutoFit/>
          </a:bodyPr>
          <a:lstStyle/>
          <a:p>
            <a:r>
              <a:rPr lang="en-US" altLang="zh-CN" dirty="0">
                <a:latin typeface="+mn-lt"/>
              </a:rPr>
              <a:t>Majority of the computation</a:t>
            </a:r>
            <a:endParaRPr lang="zh-CN" altLang="en-US" dirty="0">
              <a:latin typeface="+mn-lt"/>
            </a:endParaRPr>
          </a:p>
        </p:txBody>
      </p:sp>
    </p:spTree>
    <p:extLst>
      <p:ext uri="{BB962C8B-B14F-4D97-AF65-F5344CB8AC3E}">
        <p14:creationId xmlns:p14="http://schemas.microsoft.com/office/powerpoint/2010/main" val="398916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18</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 altLang="zh-CN" dirty="0"/>
              <a:t>Convolution Example</a:t>
            </a:r>
            <a:endParaRPr lang="zh-CN" altLang="en-US" dirty="0"/>
          </a:p>
        </p:txBody>
      </p:sp>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0</a:t>
              </a:r>
              <a:endParaRPr lang="zh-CN" altLang="en-US" dirty="0">
                <a:solidFill>
                  <a:srgbClr val="9EBFE5"/>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a:t>
              </a:r>
              <a:endParaRPr lang="zh-CN" altLang="en-US" dirty="0">
                <a:solidFill>
                  <a:srgbClr val="9EBFE5"/>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a:t>
              </a:r>
              <a:endParaRPr lang="zh-CN" altLang="en-US" dirty="0">
                <a:solidFill>
                  <a:srgbClr val="9EBFE5"/>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3</a:t>
              </a:r>
              <a:endParaRPr lang="zh-CN" altLang="en-US" dirty="0">
                <a:solidFill>
                  <a:srgbClr val="9EBFE5"/>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p:sp>
        <p:nvSpPr>
          <p:cNvPr id="126" name="圆角矩形 91">
            <a:extLst>
              <a:ext uri="{FF2B5EF4-FFF2-40B4-BE49-F238E27FC236}">
                <a16:creationId xmlns:a16="http://schemas.microsoft.com/office/drawing/2014/main" id="{BE47AAFD-0608-4B96-BD3A-D3120DD23F0D}"/>
              </a:ext>
            </a:extLst>
          </p:cNvPr>
          <p:cNvSpPr/>
          <p:nvPr/>
        </p:nvSpPr>
        <p:spPr>
          <a:xfrm>
            <a:off x="4230116" y="3589968"/>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Conv</a:t>
            </a:r>
            <a:endParaRPr kumimoji="1" lang="zh-CN" altLang="en-US" sz="2000" dirty="0"/>
          </a:p>
        </p:txBody>
      </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3115"/>
                </a:stretch>
              </a:blipFill>
            </p:spPr>
            <p:txBody>
              <a:bodyPr/>
              <a:lstStyle/>
              <a:p>
                <a:r>
                  <a:rPr lang="zh-CN" altLang="en-US">
                    <a:noFill/>
                  </a:rPr>
                  <a:t> </a:t>
                </a:r>
              </a:p>
            </p:txBody>
          </p:sp>
        </mc:Fallback>
      </mc:AlternateContent>
      <p:cxnSp>
        <p:nvCxnSpPr>
          <p:cNvPr id="130" name="直线箭头连接符 68">
            <a:extLst>
              <a:ext uri="{FF2B5EF4-FFF2-40B4-BE49-F238E27FC236}">
                <a16:creationId xmlns:a16="http://schemas.microsoft.com/office/drawing/2014/main" id="{F5BDCBC7-C755-4B8D-A58D-1F25786E2B48}"/>
              </a:ext>
            </a:extLst>
          </p:cNvPr>
          <p:cNvCxnSpPr>
            <a:cxnSpLocks/>
            <a:stCxn id="120" idx="3"/>
            <a:endCxn id="126" idx="1"/>
          </p:cNvCxnSpPr>
          <p:nvPr/>
        </p:nvCxnSpPr>
        <p:spPr>
          <a:xfrm>
            <a:off x="3666236" y="2943629"/>
            <a:ext cx="563880" cy="9342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3" name="直线箭头连接符 68">
            <a:extLst>
              <a:ext uri="{FF2B5EF4-FFF2-40B4-BE49-F238E27FC236}">
                <a16:creationId xmlns:a16="http://schemas.microsoft.com/office/drawing/2014/main" id="{88A501B9-FBC6-4B97-8A9B-4851F2CC48EF}"/>
              </a:ext>
            </a:extLst>
          </p:cNvPr>
          <p:cNvCxnSpPr>
            <a:cxnSpLocks/>
            <a:stCxn id="66" idx="3"/>
            <a:endCxn id="126" idx="1"/>
          </p:cNvCxnSpPr>
          <p:nvPr/>
        </p:nvCxnSpPr>
        <p:spPr>
          <a:xfrm flipV="1">
            <a:off x="3253740" y="3877843"/>
            <a:ext cx="976376" cy="11513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6" name="直线箭头连接符 68">
            <a:extLst>
              <a:ext uri="{FF2B5EF4-FFF2-40B4-BE49-F238E27FC236}">
                <a16:creationId xmlns:a16="http://schemas.microsoft.com/office/drawing/2014/main" id="{0183C4A3-1937-4590-B346-A62CD3E3D0DF}"/>
              </a:ext>
            </a:extLst>
          </p:cNvPr>
          <p:cNvCxnSpPr>
            <a:cxnSpLocks/>
            <a:stCxn id="126" idx="3"/>
            <a:endCxn id="90" idx="1"/>
          </p:cNvCxnSpPr>
          <p:nvPr/>
        </p:nvCxnSpPr>
        <p:spPr>
          <a:xfrm>
            <a:off x="5254244" y="3877843"/>
            <a:ext cx="477012" cy="130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4931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19</a:t>
            </a:fld>
            <a:endParaRPr lang="zh-CN" altLang="en-US"/>
          </a:p>
        </p:txBody>
      </p:sp>
      <p:grpSp>
        <p:nvGrpSpPr>
          <p:cNvPr id="3" name="组合 2">
            <a:extLst>
              <a:ext uri="{FF2B5EF4-FFF2-40B4-BE49-F238E27FC236}">
                <a16:creationId xmlns:a16="http://schemas.microsoft.com/office/drawing/2014/main" id="{B75C60AA-0BF8-4075-BF5B-4E956014D9D2}"/>
              </a:ext>
            </a:extLst>
          </p:cNvPr>
          <p:cNvGrpSpPr/>
          <p:nvPr/>
        </p:nvGrpSpPr>
        <p:grpSpPr>
          <a:xfrm>
            <a:off x="932688" y="2818703"/>
            <a:ext cx="2768092" cy="2202988"/>
            <a:chOff x="898144" y="1844099"/>
            <a:chExt cx="2768092" cy="2202988"/>
          </a:xfrm>
        </p:grpSpPr>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B49D219F-DBE6-4D01-AA3B-F483A838B39A}"/>
              </a:ext>
            </a:extLst>
          </p:cNvPr>
          <p:cNvGrpSpPr/>
          <p:nvPr/>
        </p:nvGrpSpPr>
        <p:grpSpPr>
          <a:xfrm>
            <a:off x="542544" y="2376821"/>
            <a:ext cx="1829308" cy="1321020"/>
            <a:chOff x="1424432" y="4372613"/>
            <a:chExt cx="1829308" cy="1321020"/>
          </a:xfrm>
        </p:grpSpPr>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7D8E763C-83C3-4B19-BCF6-A86A4D2CC6E9}"/>
              </a:ext>
            </a:extLst>
          </p:cNvPr>
          <p:cNvGrpSpPr/>
          <p:nvPr/>
        </p:nvGrpSpPr>
        <p:grpSpPr>
          <a:xfrm>
            <a:off x="4420616" y="2825126"/>
            <a:ext cx="2723896" cy="2202988"/>
            <a:chOff x="5731256" y="2779621"/>
            <a:chExt cx="2723896" cy="2202988"/>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a:t>
                </a:r>
                <a:endParaRPr lang="zh-CN" altLang="en-US" dirty="0">
                  <a:solidFill>
                    <a:srgbClr val="9EBFE5"/>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a:t>
                </a:r>
                <a:endParaRPr lang="zh-CN" altLang="en-US" dirty="0">
                  <a:solidFill>
                    <a:srgbClr val="9EBFE5"/>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3</a:t>
                </a:r>
                <a:endParaRPr lang="zh-CN" altLang="en-US" dirty="0">
                  <a:solidFill>
                    <a:srgbClr val="9EBFE5"/>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5000"/>
                  </a:stretch>
                </a:blipFill>
              </p:spPr>
              <p:txBody>
                <a:bodyPr/>
                <a:lstStyle/>
                <a:p>
                  <a:r>
                    <a:rPr lang="zh-CN" altLang="en-US">
                      <a:noFill/>
                    </a:rPr>
                    <a:t> </a:t>
                  </a:r>
                </a:p>
              </p:txBody>
            </p:sp>
          </mc:Fallback>
        </mc:AlternateContent>
      </p:grpSp>
      <p:sp>
        <p:nvSpPr>
          <p:cNvPr id="126" name="内容占位符 13">
            <a:extLst>
              <a:ext uri="{FF2B5EF4-FFF2-40B4-BE49-F238E27FC236}">
                <a16:creationId xmlns:a16="http://schemas.microsoft.com/office/drawing/2014/main" id="{85C4FBE7-775C-6A4F-8477-5043BA8A1CA2}"/>
              </a:ext>
            </a:extLst>
          </p:cNvPr>
          <p:cNvSpPr txBox="1">
            <a:spLocks/>
          </p:cNvSpPr>
          <p:nvPr/>
        </p:nvSpPr>
        <p:spPr>
          <a:xfrm>
            <a:off x="838200" y="1197212"/>
            <a:ext cx="10515600" cy="1030193"/>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 altLang="zh-CN" dirty="0"/>
              <a:t>Convolution Example</a:t>
            </a:r>
            <a:endParaRPr lang="zh-CN" altLang="en-US" dirty="0"/>
          </a:p>
        </p:txBody>
      </p:sp>
    </p:spTree>
    <p:extLst>
      <p:ext uri="{BB962C8B-B14F-4D97-AF65-F5344CB8AC3E}">
        <p14:creationId xmlns:p14="http://schemas.microsoft.com/office/powerpoint/2010/main" val="379036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A1F910-C668-E942-96BA-47723C8AC7D2}"/>
              </a:ext>
            </a:extLst>
          </p:cNvPr>
          <p:cNvSpPr>
            <a:spLocks noGrp="1"/>
          </p:cNvSpPr>
          <p:nvPr>
            <p:ph type="title"/>
          </p:nvPr>
        </p:nvSpPr>
        <p:spPr/>
        <p:txBody>
          <a:bodyPr/>
          <a:lstStyle/>
          <a:p>
            <a:r>
              <a:rPr kumimoji="1" lang="en-US" altLang="zh-CN" dirty="0"/>
              <a:t>Outline </a:t>
            </a:r>
            <a:endParaRPr kumimoji="1" lang="zh-CN" altLang="en-US" dirty="0"/>
          </a:p>
        </p:txBody>
      </p:sp>
      <p:sp>
        <p:nvSpPr>
          <p:cNvPr id="3" name="内容占位符 2">
            <a:extLst>
              <a:ext uri="{FF2B5EF4-FFF2-40B4-BE49-F238E27FC236}">
                <a16:creationId xmlns:a16="http://schemas.microsoft.com/office/drawing/2014/main" id="{0C2ABAA9-D0AD-9D41-B235-CE626929061B}"/>
              </a:ext>
            </a:extLst>
          </p:cNvPr>
          <p:cNvSpPr>
            <a:spLocks noGrp="1"/>
          </p:cNvSpPr>
          <p:nvPr>
            <p:ph idx="1"/>
          </p:nvPr>
        </p:nvSpPr>
        <p:spPr/>
        <p:txBody>
          <a:bodyPr/>
          <a:lstStyle/>
          <a:p>
            <a:pPr marL="514350" indent="-514350">
              <a:buFont typeface="+mj-lt"/>
              <a:buAutoNum type="arabicPeriod"/>
            </a:pPr>
            <a:r>
              <a:rPr kumimoji="1" lang="en-US" altLang="zh-CN" dirty="0"/>
              <a:t>Background</a:t>
            </a:r>
          </a:p>
          <a:p>
            <a:pPr marL="514350" indent="-514350">
              <a:buFont typeface="+mj-lt"/>
              <a:buAutoNum type="arabicPeriod"/>
            </a:pPr>
            <a:r>
              <a:rPr kumimoji="1" lang="en-US" altLang="zh-CN" dirty="0"/>
              <a:t>Mutant generator</a:t>
            </a:r>
          </a:p>
          <a:p>
            <a:pPr marL="514350" indent="-514350">
              <a:buFont typeface="+mj-lt"/>
              <a:buAutoNum type="arabicPeriod"/>
            </a:pPr>
            <a:r>
              <a:rPr kumimoji="1" lang="en-US" altLang="zh-CN" dirty="0"/>
              <a:t>Mutant corrector</a:t>
            </a:r>
          </a:p>
          <a:p>
            <a:pPr marL="514350" indent="-514350">
              <a:buFont typeface="+mj-lt"/>
              <a:buAutoNum type="arabicPeriod"/>
            </a:pPr>
            <a:r>
              <a:rPr kumimoji="1" lang="en-US" altLang="zh-CN" dirty="0"/>
              <a:t>Program optimizer</a:t>
            </a:r>
          </a:p>
          <a:p>
            <a:pPr marL="514350" indent="-514350">
              <a:buFont typeface="+mj-lt"/>
              <a:buAutoNum type="arabicPeriod"/>
            </a:pPr>
            <a:r>
              <a:rPr kumimoji="1" lang="en-US" altLang="zh-CN" dirty="0"/>
              <a:t>Implementation</a:t>
            </a:r>
          </a:p>
          <a:p>
            <a:pPr marL="514350" indent="-514350">
              <a:buFont typeface="+mj-lt"/>
              <a:buAutoNum type="arabicPeriod"/>
            </a:pPr>
            <a:r>
              <a:rPr kumimoji="1" lang="en-US" altLang="zh-CN" dirty="0"/>
              <a:t>Evaluation</a:t>
            </a:r>
          </a:p>
          <a:p>
            <a:pPr marL="514350" indent="-514350">
              <a:buFont typeface="+mj-lt"/>
              <a:buAutoNum type="arabicPeriod"/>
            </a:pPr>
            <a:r>
              <a:rPr kumimoji="1" lang="en-US" altLang="zh-CN" dirty="0"/>
              <a:t>Conclusion</a:t>
            </a:r>
          </a:p>
          <a:p>
            <a:pPr marL="514350" indent="-514350">
              <a:buFont typeface="+mj-lt"/>
              <a:buAutoNum type="arabicPeriod"/>
            </a:pPr>
            <a:endParaRPr kumimoji="1" lang="zh-CN" altLang="en-US" dirty="0"/>
          </a:p>
        </p:txBody>
      </p:sp>
      <p:sp>
        <p:nvSpPr>
          <p:cNvPr id="4" name="日期占位符 3">
            <a:extLst>
              <a:ext uri="{FF2B5EF4-FFF2-40B4-BE49-F238E27FC236}">
                <a16:creationId xmlns:a16="http://schemas.microsoft.com/office/drawing/2014/main" id="{28322DD7-ED51-F443-AFFD-078FF98D2F42}"/>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55AB1D97-F271-354F-BB9C-249A2E6EC92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916349-9567-534D-BE36-76E9E297BDC3}"/>
              </a:ext>
            </a:extLst>
          </p:cNvPr>
          <p:cNvSpPr>
            <a:spLocks noGrp="1"/>
          </p:cNvSpPr>
          <p:nvPr>
            <p:ph type="sldNum" sz="quarter" idx="12"/>
          </p:nvPr>
        </p:nvSpPr>
        <p:spPr/>
        <p:txBody>
          <a:bodyPr/>
          <a:lstStyle/>
          <a:p>
            <a:fld id="{9121FD29-422F-4C06-A400-AB8263BE8C66}" type="slidenum">
              <a:rPr lang="zh-CN" altLang="en-US" smtClean="0"/>
              <a:t>2</a:t>
            </a:fld>
            <a:endParaRPr lang="zh-CN" altLang="en-US"/>
          </a:p>
        </p:txBody>
      </p:sp>
    </p:spTree>
    <p:extLst>
      <p:ext uri="{BB962C8B-B14F-4D97-AF65-F5344CB8AC3E}">
        <p14:creationId xmlns:p14="http://schemas.microsoft.com/office/powerpoint/2010/main" val="98597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20</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 altLang="zh-CN" dirty="0"/>
              <a:t>Convolution Example</a:t>
            </a:r>
            <a:endParaRPr lang="zh-CN" altLang="en-US" dirty="0"/>
          </a:p>
        </p:txBody>
      </p:sp>
      <p:grpSp>
        <p:nvGrpSpPr>
          <p:cNvPr id="3" name="组合 2">
            <a:extLst>
              <a:ext uri="{FF2B5EF4-FFF2-40B4-BE49-F238E27FC236}">
                <a16:creationId xmlns:a16="http://schemas.microsoft.com/office/drawing/2014/main" id="{B75C60AA-0BF8-4075-BF5B-4E956014D9D2}"/>
              </a:ext>
            </a:extLst>
          </p:cNvPr>
          <p:cNvGrpSpPr/>
          <p:nvPr/>
        </p:nvGrpSpPr>
        <p:grpSpPr>
          <a:xfrm>
            <a:off x="932688" y="2818703"/>
            <a:ext cx="2768092" cy="2202988"/>
            <a:chOff x="898144" y="1844099"/>
            <a:chExt cx="2768092" cy="2202988"/>
          </a:xfrm>
        </p:grpSpPr>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B49D219F-DBE6-4D01-AA3B-F483A838B39A}"/>
              </a:ext>
            </a:extLst>
          </p:cNvPr>
          <p:cNvGrpSpPr/>
          <p:nvPr/>
        </p:nvGrpSpPr>
        <p:grpSpPr>
          <a:xfrm>
            <a:off x="988060" y="2375644"/>
            <a:ext cx="1829308" cy="1321020"/>
            <a:chOff x="1424432" y="4372613"/>
            <a:chExt cx="1829308" cy="1321020"/>
          </a:xfrm>
        </p:grpSpPr>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7D8E763C-83C3-4B19-BCF6-A86A4D2CC6E9}"/>
              </a:ext>
            </a:extLst>
          </p:cNvPr>
          <p:cNvGrpSpPr/>
          <p:nvPr/>
        </p:nvGrpSpPr>
        <p:grpSpPr>
          <a:xfrm>
            <a:off x="4420616" y="2825126"/>
            <a:ext cx="2723896" cy="2202988"/>
            <a:chOff x="5731256" y="2779621"/>
            <a:chExt cx="2723896" cy="2202988"/>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0</a:t>
                </a:r>
                <a:endParaRPr lang="zh-CN" altLang="en-US" dirty="0">
                  <a:solidFill>
                    <a:schemeClr val="bg1">
                      <a:lumMod val="50000"/>
                    </a:schemeClr>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a:t>
                </a:r>
                <a:endParaRPr lang="zh-CN" altLang="en-US" dirty="0">
                  <a:solidFill>
                    <a:srgbClr val="9EBFE5"/>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3</a:t>
                </a:r>
                <a:endParaRPr lang="zh-CN" altLang="en-US" dirty="0">
                  <a:solidFill>
                    <a:srgbClr val="9EBFE5"/>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500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29978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21</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 altLang="zh-CN" dirty="0"/>
              <a:t>Convolution Example</a:t>
            </a:r>
            <a:endParaRPr lang="zh-CN" altLang="en-US" dirty="0"/>
          </a:p>
        </p:txBody>
      </p:sp>
      <p:grpSp>
        <p:nvGrpSpPr>
          <p:cNvPr id="3" name="组合 2">
            <a:extLst>
              <a:ext uri="{FF2B5EF4-FFF2-40B4-BE49-F238E27FC236}">
                <a16:creationId xmlns:a16="http://schemas.microsoft.com/office/drawing/2014/main" id="{B75C60AA-0BF8-4075-BF5B-4E956014D9D2}"/>
              </a:ext>
            </a:extLst>
          </p:cNvPr>
          <p:cNvGrpSpPr/>
          <p:nvPr/>
        </p:nvGrpSpPr>
        <p:grpSpPr>
          <a:xfrm>
            <a:off x="932688" y="2818703"/>
            <a:ext cx="2768092" cy="2202988"/>
            <a:chOff x="898144" y="1844099"/>
            <a:chExt cx="2768092" cy="2202988"/>
          </a:xfrm>
        </p:grpSpPr>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B49D219F-DBE6-4D01-AA3B-F483A838B39A}"/>
              </a:ext>
            </a:extLst>
          </p:cNvPr>
          <p:cNvGrpSpPr/>
          <p:nvPr/>
        </p:nvGrpSpPr>
        <p:grpSpPr>
          <a:xfrm>
            <a:off x="1428496" y="2373802"/>
            <a:ext cx="1829308" cy="1321020"/>
            <a:chOff x="1424432" y="4372613"/>
            <a:chExt cx="1829308" cy="1321020"/>
          </a:xfrm>
        </p:grpSpPr>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7D8E763C-83C3-4B19-BCF6-A86A4D2CC6E9}"/>
              </a:ext>
            </a:extLst>
          </p:cNvPr>
          <p:cNvGrpSpPr/>
          <p:nvPr/>
        </p:nvGrpSpPr>
        <p:grpSpPr>
          <a:xfrm>
            <a:off x="4420616" y="2825126"/>
            <a:ext cx="2723896" cy="2202988"/>
            <a:chOff x="5731256" y="2779621"/>
            <a:chExt cx="2723896" cy="2202988"/>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0</a:t>
                </a:r>
                <a:endParaRPr lang="zh-CN" altLang="en-US" dirty="0">
                  <a:solidFill>
                    <a:schemeClr val="bg1">
                      <a:lumMod val="50000"/>
                    </a:schemeClr>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3</a:t>
                </a:r>
                <a:endParaRPr lang="zh-CN" altLang="en-US" dirty="0">
                  <a:solidFill>
                    <a:srgbClr val="9EBFE5"/>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500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48734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22</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 altLang="zh-CN" dirty="0"/>
              <a:t>Convolution Example</a:t>
            </a:r>
            <a:endParaRPr lang="zh-CN" altLang="en-US" dirty="0"/>
          </a:p>
        </p:txBody>
      </p:sp>
      <p:grpSp>
        <p:nvGrpSpPr>
          <p:cNvPr id="3" name="组合 2">
            <a:extLst>
              <a:ext uri="{FF2B5EF4-FFF2-40B4-BE49-F238E27FC236}">
                <a16:creationId xmlns:a16="http://schemas.microsoft.com/office/drawing/2014/main" id="{B75C60AA-0BF8-4075-BF5B-4E956014D9D2}"/>
              </a:ext>
            </a:extLst>
          </p:cNvPr>
          <p:cNvGrpSpPr/>
          <p:nvPr/>
        </p:nvGrpSpPr>
        <p:grpSpPr>
          <a:xfrm>
            <a:off x="932688" y="2818703"/>
            <a:ext cx="2768092" cy="2202988"/>
            <a:chOff x="898144" y="1844099"/>
            <a:chExt cx="2768092" cy="2202988"/>
          </a:xfrm>
        </p:grpSpPr>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B49D219F-DBE6-4D01-AA3B-F483A838B39A}"/>
              </a:ext>
            </a:extLst>
          </p:cNvPr>
          <p:cNvGrpSpPr/>
          <p:nvPr/>
        </p:nvGrpSpPr>
        <p:grpSpPr>
          <a:xfrm>
            <a:off x="1871472" y="2373802"/>
            <a:ext cx="1829308" cy="1321020"/>
            <a:chOff x="1424432" y="4372613"/>
            <a:chExt cx="1829308" cy="1321020"/>
          </a:xfrm>
        </p:grpSpPr>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7D8E763C-83C3-4B19-BCF6-A86A4D2CC6E9}"/>
              </a:ext>
            </a:extLst>
          </p:cNvPr>
          <p:cNvGrpSpPr/>
          <p:nvPr/>
        </p:nvGrpSpPr>
        <p:grpSpPr>
          <a:xfrm>
            <a:off x="4420616" y="2825126"/>
            <a:ext cx="2723896" cy="2202988"/>
            <a:chOff x="5731256" y="2779621"/>
            <a:chExt cx="2723896" cy="2202988"/>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0</a:t>
                </a:r>
                <a:endParaRPr lang="zh-CN" altLang="en-US" dirty="0">
                  <a:solidFill>
                    <a:schemeClr val="bg1">
                      <a:lumMod val="50000"/>
                    </a:schemeClr>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500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335592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23</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normAutofit/>
          </a:bodyPr>
          <a:lstStyle/>
          <a:p>
            <a:r>
              <a:rPr lang="en" altLang="zh-CN" dirty="0"/>
              <a:t>Convolution Example</a:t>
            </a:r>
            <a:endParaRPr lang="zh-CN" altLang="en-US" dirty="0"/>
          </a:p>
        </p:txBody>
      </p:sp>
      <p:grpSp>
        <p:nvGrpSpPr>
          <p:cNvPr id="3" name="组合 2">
            <a:extLst>
              <a:ext uri="{FF2B5EF4-FFF2-40B4-BE49-F238E27FC236}">
                <a16:creationId xmlns:a16="http://schemas.microsoft.com/office/drawing/2014/main" id="{B75C60AA-0BF8-4075-BF5B-4E956014D9D2}"/>
              </a:ext>
            </a:extLst>
          </p:cNvPr>
          <p:cNvGrpSpPr/>
          <p:nvPr/>
        </p:nvGrpSpPr>
        <p:grpSpPr>
          <a:xfrm>
            <a:off x="932688" y="2818703"/>
            <a:ext cx="2768092" cy="2202988"/>
            <a:chOff x="898144" y="1844099"/>
            <a:chExt cx="2768092" cy="2202988"/>
          </a:xfrm>
        </p:grpSpPr>
        <p:grpSp>
          <p:nvGrpSpPr>
            <p:cNvPr id="100" name="组合 99">
              <a:extLst>
                <a:ext uri="{FF2B5EF4-FFF2-40B4-BE49-F238E27FC236}">
                  <a16:creationId xmlns:a16="http://schemas.microsoft.com/office/drawing/2014/main" id="{846C7D5A-F6F2-421B-9736-F13FAB3AD5D7}"/>
                </a:ext>
              </a:extLst>
            </p:cNvPr>
            <p:cNvGrpSpPr/>
            <p:nvPr/>
          </p:nvGrpSpPr>
          <p:grpSpPr>
            <a:xfrm>
              <a:off x="1451356" y="1844099"/>
              <a:ext cx="2214880" cy="2202988"/>
              <a:chOff x="7630160" y="2509520"/>
              <a:chExt cx="1422400" cy="1414763"/>
            </a:xfrm>
            <a:solidFill>
              <a:srgbClr val="F8CBAD"/>
            </a:solidFill>
          </p:grpSpPr>
          <p:sp>
            <p:nvSpPr>
              <p:cNvPr id="101" name="矩形 100">
                <a:extLst>
                  <a:ext uri="{FF2B5EF4-FFF2-40B4-BE49-F238E27FC236}">
                    <a16:creationId xmlns:a16="http://schemas.microsoft.com/office/drawing/2014/main" id="{248F690A-2A53-4E47-8A22-E31BF4894235}"/>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0</a:t>
                </a:r>
                <a:endParaRPr lang="zh-CN" altLang="en-US" dirty="0">
                  <a:solidFill>
                    <a:srgbClr val="F8CBAD"/>
                  </a:solidFill>
                </a:endParaRPr>
              </a:p>
            </p:txBody>
          </p:sp>
          <p:sp>
            <p:nvSpPr>
              <p:cNvPr id="102" name="矩形 101">
                <a:extLst>
                  <a:ext uri="{FF2B5EF4-FFF2-40B4-BE49-F238E27FC236}">
                    <a16:creationId xmlns:a16="http://schemas.microsoft.com/office/drawing/2014/main" id="{D40B010B-9E84-45E8-957A-8BF6BB28B76B}"/>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a:t>
                </a:r>
                <a:endParaRPr lang="zh-CN" altLang="en-US" dirty="0">
                  <a:solidFill>
                    <a:srgbClr val="F8CBAD"/>
                  </a:solidFill>
                </a:endParaRPr>
              </a:p>
            </p:txBody>
          </p:sp>
          <p:sp>
            <p:nvSpPr>
              <p:cNvPr id="103" name="矩形 102">
                <a:extLst>
                  <a:ext uri="{FF2B5EF4-FFF2-40B4-BE49-F238E27FC236}">
                    <a16:creationId xmlns:a16="http://schemas.microsoft.com/office/drawing/2014/main" id="{2A8245A8-7EE6-4980-9AA9-E06B1DD26F36}"/>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a:t>
                </a:r>
                <a:endParaRPr lang="zh-CN" altLang="en-US" dirty="0">
                  <a:solidFill>
                    <a:srgbClr val="F8CBAD"/>
                  </a:solidFill>
                </a:endParaRPr>
              </a:p>
            </p:txBody>
          </p:sp>
          <p:sp>
            <p:nvSpPr>
              <p:cNvPr id="104" name="矩形 103">
                <a:extLst>
                  <a:ext uri="{FF2B5EF4-FFF2-40B4-BE49-F238E27FC236}">
                    <a16:creationId xmlns:a16="http://schemas.microsoft.com/office/drawing/2014/main" id="{D1E3D85F-C9FC-4574-AC23-7522D4E98E56}"/>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3</a:t>
                </a:r>
                <a:endParaRPr lang="zh-CN" altLang="en-US" dirty="0">
                  <a:solidFill>
                    <a:srgbClr val="F8CBAD"/>
                  </a:solidFill>
                </a:endParaRPr>
              </a:p>
            </p:txBody>
          </p:sp>
          <p:sp>
            <p:nvSpPr>
              <p:cNvPr id="105" name="矩形 104">
                <a:extLst>
                  <a:ext uri="{FF2B5EF4-FFF2-40B4-BE49-F238E27FC236}">
                    <a16:creationId xmlns:a16="http://schemas.microsoft.com/office/drawing/2014/main" id="{3A0421AD-63BD-4879-8E42-72817D3BC076}"/>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4</a:t>
                </a:r>
                <a:endParaRPr lang="zh-CN" altLang="en-US" dirty="0">
                  <a:solidFill>
                    <a:srgbClr val="F8CBAD"/>
                  </a:solidFill>
                </a:endParaRPr>
              </a:p>
            </p:txBody>
          </p:sp>
          <p:sp>
            <p:nvSpPr>
              <p:cNvPr id="106" name="矩形 105">
                <a:extLst>
                  <a:ext uri="{FF2B5EF4-FFF2-40B4-BE49-F238E27FC236}">
                    <a16:creationId xmlns:a16="http://schemas.microsoft.com/office/drawing/2014/main" id="{041E30A6-59A8-4186-B56C-8F102FB151E9}"/>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15</a:t>
                </a:r>
                <a:endParaRPr lang="zh-CN" altLang="en-US" dirty="0">
                  <a:solidFill>
                    <a:srgbClr val="F8CBAD"/>
                  </a:solidFill>
                </a:endParaRPr>
              </a:p>
            </p:txBody>
          </p:sp>
          <p:sp>
            <p:nvSpPr>
              <p:cNvPr id="107" name="矩形 106">
                <a:extLst>
                  <a:ext uri="{FF2B5EF4-FFF2-40B4-BE49-F238E27FC236}">
                    <a16:creationId xmlns:a16="http://schemas.microsoft.com/office/drawing/2014/main" id="{7DE71314-B966-475D-ABD6-AF6BCDD3C9E7}"/>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16</a:t>
                </a:r>
                <a:endParaRPr lang="zh-CN" altLang="en-US" dirty="0">
                  <a:solidFill>
                    <a:srgbClr val="F8CBAD"/>
                  </a:solidFill>
                </a:endParaRPr>
              </a:p>
            </p:txBody>
          </p:sp>
          <p:sp>
            <p:nvSpPr>
              <p:cNvPr id="108" name="矩形 107">
                <a:extLst>
                  <a:ext uri="{FF2B5EF4-FFF2-40B4-BE49-F238E27FC236}">
                    <a16:creationId xmlns:a16="http://schemas.microsoft.com/office/drawing/2014/main" id="{331FEF9E-FD12-4B6D-B6A9-A29F6199843B}"/>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17</a:t>
                </a:r>
                <a:endParaRPr lang="zh-CN" altLang="en-US" dirty="0">
                  <a:solidFill>
                    <a:srgbClr val="F8CBAD"/>
                  </a:solidFill>
                </a:endParaRPr>
              </a:p>
            </p:txBody>
          </p:sp>
          <p:sp>
            <p:nvSpPr>
              <p:cNvPr id="109" name="矩形 108">
                <a:extLst>
                  <a:ext uri="{FF2B5EF4-FFF2-40B4-BE49-F238E27FC236}">
                    <a16:creationId xmlns:a16="http://schemas.microsoft.com/office/drawing/2014/main" id="{35CD6224-9422-4D31-9E1B-E24405051F4D}"/>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18</a:t>
                </a:r>
                <a:endParaRPr lang="zh-CN" altLang="en-US" dirty="0">
                  <a:solidFill>
                    <a:srgbClr val="F8CBAD"/>
                  </a:solidFill>
                </a:endParaRPr>
              </a:p>
            </p:txBody>
          </p:sp>
          <p:sp>
            <p:nvSpPr>
              <p:cNvPr id="110" name="矩形 109">
                <a:extLst>
                  <a:ext uri="{FF2B5EF4-FFF2-40B4-BE49-F238E27FC236}">
                    <a16:creationId xmlns:a16="http://schemas.microsoft.com/office/drawing/2014/main" id="{ACCD5409-BCC7-496C-9A27-6184C7EE5D0F}"/>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19</a:t>
                </a:r>
                <a:endParaRPr lang="zh-CN" altLang="en-US" dirty="0">
                  <a:solidFill>
                    <a:srgbClr val="F8CBAD"/>
                  </a:solidFill>
                </a:endParaRPr>
              </a:p>
            </p:txBody>
          </p:sp>
          <p:sp>
            <p:nvSpPr>
              <p:cNvPr id="111" name="矩形 110">
                <a:extLst>
                  <a:ext uri="{FF2B5EF4-FFF2-40B4-BE49-F238E27FC236}">
                    <a16:creationId xmlns:a16="http://schemas.microsoft.com/office/drawing/2014/main" id="{966A192F-62B2-493A-A042-15BF7BE10740}"/>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5</a:t>
                </a:r>
                <a:endParaRPr lang="zh-CN" altLang="en-US" dirty="0">
                  <a:solidFill>
                    <a:srgbClr val="F8CBAD"/>
                  </a:solidFill>
                </a:endParaRPr>
              </a:p>
            </p:txBody>
          </p:sp>
          <p:sp>
            <p:nvSpPr>
              <p:cNvPr id="112" name="矩形 111">
                <a:extLst>
                  <a:ext uri="{FF2B5EF4-FFF2-40B4-BE49-F238E27FC236}">
                    <a16:creationId xmlns:a16="http://schemas.microsoft.com/office/drawing/2014/main" id="{5C69F51B-B34C-4699-90EC-9DFCA2A01CEA}"/>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6</a:t>
                </a:r>
                <a:endParaRPr lang="zh-CN" altLang="en-US" dirty="0">
                  <a:solidFill>
                    <a:srgbClr val="F8CBAD"/>
                  </a:solidFill>
                </a:endParaRPr>
              </a:p>
            </p:txBody>
          </p:sp>
          <p:sp>
            <p:nvSpPr>
              <p:cNvPr id="113" name="矩形 112">
                <a:extLst>
                  <a:ext uri="{FF2B5EF4-FFF2-40B4-BE49-F238E27FC236}">
                    <a16:creationId xmlns:a16="http://schemas.microsoft.com/office/drawing/2014/main" id="{591D1B55-14BD-4B3D-876B-3E5E5CB52C62}"/>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7</a:t>
                </a:r>
                <a:endParaRPr lang="zh-CN" altLang="en-US" dirty="0">
                  <a:solidFill>
                    <a:srgbClr val="F8CBAD"/>
                  </a:solidFill>
                </a:endParaRPr>
              </a:p>
            </p:txBody>
          </p:sp>
          <p:sp>
            <p:nvSpPr>
              <p:cNvPr id="114" name="矩形 113">
                <a:extLst>
                  <a:ext uri="{FF2B5EF4-FFF2-40B4-BE49-F238E27FC236}">
                    <a16:creationId xmlns:a16="http://schemas.microsoft.com/office/drawing/2014/main" id="{6FBA0F45-A39C-4FD9-97FB-566A56EC9D66}"/>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8</a:t>
                </a:r>
                <a:endParaRPr lang="zh-CN" altLang="en-US" dirty="0">
                  <a:solidFill>
                    <a:srgbClr val="F8CBAD"/>
                  </a:solidFill>
                </a:endParaRPr>
              </a:p>
            </p:txBody>
          </p:sp>
          <p:sp>
            <p:nvSpPr>
              <p:cNvPr id="115" name="矩形 114">
                <a:extLst>
                  <a:ext uri="{FF2B5EF4-FFF2-40B4-BE49-F238E27FC236}">
                    <a16:creationId xmlns:a16="http://schemas.microsoft.com/office/drawing/2014/main" id="{16C52A9C-A520-42DC-8308-F4EED77F11C2}"/>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9</a:t>
                </a:r>
                <a:endParaRPr lang="zh-CN" altLang="en-US" dirty="0">
                  <a:solidFill>
                    <a:srgbClr val="F8CBAD"/>
                  </a:solidFill>
                </a:endParaRPr>
              </a:p>
            </p:txBody>
          </p:sp>
          <p:sp>
            <p:nvSpPr>
              <p:cNvPr id="116" name="矩形 115">
                <a:extLst>
                  <a:ext uri="{FF2B5EF4-FFF2-40B4-BE49-F238E27FC236}">
                    <a16:creationId xmlns:a16="http://schemas.microsoft.com/office/drawing/2014/main" id="{0BCD9A45-A06F-4A8A-94AA-5EABD05F032B}"/>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10</a:t>
                </a:r>
                <a:endParaRPr lang="zh-CN" altLang="en-US" dirty="0">
                  <a:solidFill>
                    <a:srgbClr val="F8CBAD"/>
                  </a:solidFill>
                </a:endParaRPr>
              </a:p>
            </p:txBody>
          </p:sp>
          <p:sp>
            <p:nvSpPr>
              <p:cNvPr id="117" name="矩形 116">
                <a:extLst>
                  <a:ext uri="{FF2B5EF4-FFF2-40B4-BE49-F238E27FC236}">
                    <a16:creationId xmlns:a16="http://schemas.microsoft.com/office/drawing/2014/main" id="{846DE2DE-CF24-49F5-8409-F12AC6A0AF2D}"/>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11</a:t>
                </a:r>
                <a:endParaRPr lang="zh-CN" altLang="en-US" dirty="0">
                  <a:solidFill>
                    <a:srgbClr val="F8CBAD"/>
                  </a:solidFill>
                </a:endParaRPr>
              </a:p>
            </p:txBody>
          </p:sp>
          <p:sp>
            <p:nvSpPr>
              <p:cNvPr id="118" name="矩形 117">
                <a:extLst>
                  <a:ext uri="{FF2B5EF4-FFF2-40B4-BE49-F238E27FC236}">
                    <a16:creationId xmlns:a16="http://schemas.microsoft.com/office/drawing/2014/main" id="{91FA404A-B1CC-4659-A09B-9FDAB2CA96DE}"/>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12</a:t>
                </a:r>
                <a:endParaRPr lang="zh-CN" altLang="en-US" dirty="0">
                  <a:solidFill>
                    <a:srgbClr val="F8CBAD"/>
                  </a:solidFill>
                </a:endParaRPr>
              </a:p>
            </p:txBody>
          </p:sp>
          <p:sp>
            <p:nvSpPr>
              <p:cNvPr id="119" name="矩形 118">
                <a:extLst>
                  <a:ext uri="{FF2B5EF4-FFF2-40B4-BE49-F238E27FC236}">
                    <a16:creationId xmlns:a16="http://schemas.microsoft.com/office/drawing/2014/main" id="{D05E4CDC-18FE-4227-B537-7A048DAAA250}"/>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13</a:t>
                </a:r>
                <a:endParaRPr lang="zh-CN" altLang="en-US" dirty="0">
                  <a:solidFill>
                    <a:srgbClr val="F8CBAD"/>
                  </a:solidFill>
                </a:endParaRPr>
              </a:p>
            </p:txBody>
          </p:sp>
          <p:sp>
            <p:nvSpPr>
              <p:cNvPr id="120" name="矩形 119">
                <a:extLst>
                  <a:ext uri="{FF2B5EF4-FFF2-40B4-BE49-F238E27FC236}">
                    <a16:creationId xmlns:a16="http://schemas.microsoft.com/office/drawing/2014/main" id="{D1B814E4-1588-4681-808A-C2A4F9793984}"/>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14</a:t>
                </a:r>
                <a:endParaRPr lang="zh-CN" altLang="en-US" dirty="0">
                  <a:solidFill>
                    <a:srgbClr val="F8CBAD"/>
                  </a:solidFill>
                </a:endParaRPr>
              </a:p>
            </p:txBody>
          </p:sp>
          <p:sp>
            <p:nvSpPr>
              <p:cNvPr id="121" name="矩形 120">
                <a:extLst>
                  <a:ext uri="{FF2B5EF4-FFF2-40B4-BE49-F238E27FC236}">
                    <a16:creationId xmlns:a16="http://schemas.microsoft.com/office/drawing/2014/main" id="{470AF1B9-A634-4A55-9AB5-E9C5A0852455}"/>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20</a:t>
                </a:r>
                <a:endParaRPr lang="zh-CN" altLang="en-US" dirty="0">
                  <a:solidFill>
                    <a:srgbClr val="F8CBAD"/>
                  </a:solidFill>
                </a:endParaRPr>
              </a:p>
            </p:txBody>
          </p:sp>
          <p:sp>
            <p:nvSpPr>
              <p:cNvPr id="122" name="矩形 121">
                <a:extLst>
                  <a:ext uri="{FF2B5EF4-FFF2-40B4-BE49-F238E27FC236}">
                    <a16:creationId xmlns:a16="http://schemas.microsoft.com/office/drawing/2014/main" id="{36D878A8-A7D8-4FE0-8131-FFAF46145601}"/>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21</a:t>
                </a:r>
                <a:endParaRPr lang="zh-CN" altLang="en-US" dirty="0">
                  <a:solidFill>
                    <a:srgbClr val="F8CBAD"/>
                  </a:solidFill>
                </a:endParaRPr>
              </a:p>
            </p:txBody>
          </p:sp>
          <p:sp>
            <p:nvSpPr>
              <p:cNvPr id="123" name="矩形 122">
                <a:extLst>
                  <a:ext uri="{FF2B5EF4-FFF2-40B4-BE49-F238E27FC236}">
                    <a16:creationId xmlns:a16="http://schemas.microsoft.com/office/drawing/2014/main" id="{AA981D42-7D65-49F5-ABD8-1A682CFDDEA7}"/>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22</a:t>
                </a:r>
                <a:endParaRPr lang="zh-CN" altLang="en-US" dirty="0">
                  <a:solidFill>
                    <a:srgbClr val="F8CBAD"/>
                  </a:solidFill>
                </a:endParaRPr>
              </a:p>
            </p:txBody>
          </p:sp>
          <p:sp>
            <p:nvSpPr>
              <p:cNvPr id="124" name="矩形 123">
                <a:extLst>
                  <a:ext uri="{FF2B5EF4-FFF2-40B4-BE49-F238E27FC236}">
                    <a16:creationId xmlns:a16="http://schemas.microsoft.com/office/drawing/2014/main" id="{95847700-A37F-4F2B-A613-18B9D281E742}"/>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23</a:t>
                </a:r>
                <a:endParaRPr lang="zh-CN" altLang="en-US" dirty="0">
                  <a:solidFill>
                    <a:srgbClr val="F8CBAD"/>
                  </a:solidFill>
                </a:endParaRPr>
              </a:p>
            </p:txBody>
          </p:sp>
          <p:sp>
            <p:nvSpPr>
              <p:cNvPr id="125" name="矩形 124">
                <a:extLst>
                  <a:ext uri="{FF2B5EF4-FFF2-40B4-BE49-F238E27FC236}">
                    <a16:creationId xmlns:a16="http://schemas.microsoft.com/office/drawing/2014/main" id="{BCDE3E84-377D-41B1-8928-E98AAB431CE2}"/>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CBAD"/>
                    </a:solidFill>
                  </a:rPr>
                  <a:t>24</a:t>
                </a:r>
                <a:endParaRPr lang="zh-CN" altLang="en-US" dirty="0">
                  <a:solidFill>
                    <a:srgbClr val="F8CBAD"/>
                  </a:solidFill>
                </a:endParaRPr>
              </a:p>
            </p:txBody>
          </p:sp>
        </p:grpSp>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D129596E-75E8-473D-97F5-3994995AFB4D}"/>
                    </a:ext>
                  </a:extLst>
                </p:cNvPr>
                <p:cNvSpPr txBox="1"/>
                <p:nvPr/>
              </p:nvSpPr>
              <p:spPr>
                <a:xfrm>
                  <a:off x="898144" y="2754418"/>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𝒳</m:t>
                        </m:r>
                      </m:oMath>
                    </m:oMathPara>
                  </a14:m>
                  <a:endParaRPr lang="zh-CN" altLang="en-US" dirty="0"/>
                </a:p>
              </p:txBody>
            </p:sp>
          </mc:Choice>
          <mc:Fallback xmlns="">
            <p:sp>
              <p:nvSpPr>
                <p:cNvPr id="127" name="文本框 126">
                  <a:extLst>
                    <a:ext uri="{FF2B5EF4-FFF2-40B4-BE49-F238E27FC236}">
                      <a16:creationId xmlns:a16="http://schemas.microsoft.com/office/drawing/2014/main" id="{D129596E-75E8-473D-97F5-3994995AFB4D}"/>
                    </a:ext>
                  </a:extLst>
                </p:cNvPr>
                <p:cNvSpPr txBox="1">
                  <a:spLocks noRot="1" noChangeAspect="1" noMove="1" noResize="1" noEditPoints="1" noAdjustHandles="1" noChangeArrowheads="1" noChangeShapeType="1" noTextEdit="1"/>
                </p:cNvSpPr>
                <p:nvPr/>
              </p:nvSpPr>
              <p:spPr>
                <a:xfrm>
                  <a:off x="898144" y="2754418"/>
                  <a:ext cx="442976" cy="369332"/>
                </a:xfrm>
                <a:prstGeom prst="rect">
                  <a:avLst/>
                </a:prstGeom>
                <a:blipFill>
                  <a:blip r:embed="rId3"/>
                  <a:stretch>
                    <a:fillRect/>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B49D219F-DBE6-4D01-AA3B-F483A838B39A}"/>
              </a:ext>
            </a:extLst>
          </p:cNvPr>
          <p:cNvGrpSpPr/>
          <p:nvPr/>
        </p:nvGrpSpPr>
        <p:grpSpPr>
          <a:xfrm>
            <a:off x="2309368" y="2375644"/>
            <a:ext cx="1829308" cy="1321020"/>
            <a:chOff x="1424432" y="4372613"/>
            <a:chExt cx="1829308" cy="1321020"/>
          </a:xfrm>
        </p:grpSpPr>
        <p:grpSp>
          <p:nvGrpSpPr>
            <p:cNvPr id="73" name="组合 72">
              <a:extLst>
                <a:ext uri="{FF2B5EF4-FFF2-40B4-BE49-F238E27FC236}">
                  <a16:creationId xmlns:a16="http://schemas.microsoft.com/office/drawing/2014/main" id="{98C5ACCC-59D9-4F87-98B5-83DB5F08B49F}"/>
                </a:ext>
              </a:extLst>
            </p:cNvPr>
            <p:cNvGrpSpPr/>
            <p:nvPr/>
          </p:nvGrpSpPr>
          <p:grpSpPr>
            <a:xfrm>
              <a:off x="1924812" y="4372613"/>
              <a:ext cx="1328928" cy="1321020"/>
              <a:chOff x="9448800" y="3012801"/>
              <a:chExt cx="853440" cy="848361"/>
            </a:xfrm>
          </p:grpSpPr>
          <p:sp>
            <p:nvSpPr>
              <p:cNvPr id="54" name="矩形 53">
                <a:extLst>
                  <a:ext uri="{FF2B5EF4-FFF2-40B4-BE49-F238E27FC236}">
                    <a16:creationId xmlns:a16="http://schemas.microsoft.com/office/drawing/2014/main" id="{78996F98-9DC3-4EF6-AE8C-405CA5B8D9F3}"/>
                  </a:ext>
                </a:extLst>
              </p:cNvPr>
              <p:cNvSpPr/>
              <p:nvPr/>
            </p:nvSpPr>
            <p:spPr>
              <a:xfrm>
                <a:off x="944880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6</a:t>
                </a:r>
                <a:endParaRPr lang="zh-CN" altLang="en-US" dirty="0">
                  <a:solidFill>
                    <a:schemeClr val="tx1"/>
                  </a:solidFill>
                </a:endParaRPr>
              </a:p>
            </p:txBody>
          </p:sp>
          <p:sp>
            <p:nvSpPr>
              <p:cNvPr id="55" name="矩形 54">
                <a:extLst>
                  <a:ext uri="{FF2B5EF4-FFF2-40B4-BE49-F238E27FC236}">
                    <a16:creationId xmlns:a16="http://schemas.microsoft.com/office/drawing/2014/main" id="{28EF6B1D-46CD-43A7-A6ED-ABAFBA64DAAA}"/>
                  </a:ext>
                </a:extLst>
              </p:cNvPr>
              <p:cNvSpPr/>
              <p:nvPr/>
            </p:nvSpPr>
            <p:spPr>
              <a:xfrm>
                <a:off x="973328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7</a:t>
                </a:r>
                <a:endParaRPr lang="zh-CN" altLang="en-US" dirty="0">
                  <a:solidFill>
                    <a:schemeClr val="tx1"/>
                  </a:solidFill>
                </a:endParaRPr>
              </a:p>
            </p:txBody>
          </p:sp>
          <p:sp>
            <p:nvSpPr>
              <p:cNvPr id="56" name="矩形 55">
                <a:extLst>
                  <a:ext uri="{FF2B5EF4-FFF2-40B4-BE49-F238E27FC236}">
                    <a16:creationId xmlns:a16="http://schemas.microsoft.com/office/drawing/2014/main" id="{9AA28E5E-6A26-4DB4-B12C-1CED7668D12D}"/>
                  </a:ext>
                </a:extLst>
              </p:cNvPr>
              <p:cNvSpPr/>
              <p:nvPr/>
            </p:nvSpPr>
            <p:spPr>
              <a:xfrm>
                <a:off x="10017760" y="3576682"/>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sp>
            <p:nvSpPr>
              <p:cNvPr id="59" name="矩形 58">
                <a:extLst>
                  <a:ext uri="{FF2B5EF4-FFF2-40B4-BE49-F238E27FC236}">
                    <a16:creationId xmlns:a16="http://schemas.microsoft.com/office/drawing/2014/main" id="{0801EFD9-BDC0-4609-8239-12E0BF60594D}"/>
                  </a:ext>
                </a:extLst>
              </p:cNvPr>
              <p:cNvSpPr/>
              <p:nvPr/>
            </p:nvSpPr>
            <p:spPr>
              <a:xfrm>
                <a:off x="944880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0</a:t>
                </a:r>
                <a:endParaRPr lang="zh-CN" altLang="en-US" dirty="0">
                  <a:solidFill>
                    <a:schemeClr val="tx1"/>
                  </a:solidFill>
                </a:endParaRPr>
              </a:p>
            </p:txBody>
          </p:sp>
          <p:sp>
            <p:nvSpPr>
              <p:cNvPr id="60" name="矩形 59">
                <a:extLst>
                  <a:ext uri="{FF2B5EF4-FFF2-40B4-BE49-F238E27FC236}">
                    <a16:creationId xmlns:a16="http://schemas.microsoft.com/office/drawing/2014/main" id="{E2AABA71-1FE0-4D70-8E12-9C68AE800C62}"/>
                  </a:ext>
                </a:extLst>
              </p:cNvPr>
              <p:cNvSpPr/>
              <p:nvPr/>
            </p:nvSpPr>
            <p:spPr>
              <a:xfrm>
                <a:off x="973328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a:t>
                </a:r>
                <a:endParaRPr lang="zh-CN" altLang="en-US" dirty="0">
                  <a:solidFill>
                    <a:schemeClr val="tx1"/>
                  </a:solidFill>
                </a:endParaRPr>
              </a:p>
            </p:txBody>
          </p:sp>
          <p:sp>
            <p:nvSpPr>
              <p:cNvPr id="61" name="矩形 60">
                <a:extLst>
                  <a:ext uri="{FF2B5EF4-FFF2-40B4-BE49-F238E27FC236}">
                    <a16:creationId xmlns:a16="http://schemas.microsoft.com/office/drawing/2014/main" id="{1B50E853-0DFE-40F2-8815-8D950627C5B8}"/>
                  </a:ext>
                </a:extLst>
              </p:cNvPr>
              <p:cNvSpPr/>
              <p:nvPr/>
            </p:nvSpPr>
            <p:spPr>
              <a:xfrm>
                <a:off x="10017760" y="30128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a:t>
                </a:r>
                <a:endParaRPr lang="zh-CN" altLang="en-US" dirty="0">
                  <a:solidFill>
                    <a:schemeClr val="tx1"/>
                  </a:solidFill>
                </a:endParaRPr>
              </a:p>
            </p:txBody>
          </p:sp>
          <p:sp>
            <p:nvSpPr>
              <p:cNvPr id="64" name="矩形 63">
                <a:extLst>
                  <a:ext uri="{FF2B5EF4-FFF2-40B4-BE49-F238E27FC236}">
                    <a16:creationId xmlns:a16="http://schemas.microsoft.com/office/drawing/2014/main" id="{4FE6B446-51EF-466A-A840-65B450166B87}"/>
                  </a:ext>
                </a:extLst>
              </p:cNvPr>
              <p:cNvSpPr/>
              <p:nvPr/>
            </p:nvSpPr>
            <p:spPr>
              <a:xfrm>
                <a:off x="944880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a:t>
                </a:r>
                <a:endParaRPr lang="zh-CN" altLang="en-US" dirty="0">
                  <a:solidFill>
                    <a:schemeClr val="tx1"/>
                  </a:solidFill>
                </a:endParaRPr>
              </a:p>
            </p:txBody>
          </p:sp>
          <p:sp>
            <p:nvSpPr>
              <p:cNvPr id="65" name="矩形 64">
                <a:extLst>
                  <a:ext uri="{FF2B5EF4-FFF2-40B4-BE49-F238E27FC236}">
                    <a16:creationId xmlns:a16="http://schemas.microsoft.com/office/drawing/2014/main" id="{E11B78EE-3B9B-4805-9CC0-743EA8D612D2}"/>
                  </a:ext>
                </a:extLst>
              </p:cNvPr>
              <p:cNvSpPr/>
              <p:nvPr/>
            </p:nvSpPr>
            <p:spPr>
              <a:xfrm>
                <a:off x="973328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66" name="矩形 65">
                <a:extLst>
                  <a:ext uri="{FF2B5EF4-FFF2-40B4-BE49-F238E27FC236}">
                    <a16:creationId xmlns:a16="http://schemas.microsoft.com/office/drawing/2014/main" id="{3E7B05DC-BAB9-45F7-9E73-C65D6EFDA346}"/>
                  </a:ext>
                </a:extLst>
              </p:cNvPr>
              <p:cNvSpPr/>
              <p:nvPr/>
            </p:nvSpPr>
            <p:spPr>
              <a:xfrm>
                <a:off x="10017760" y="3292201"/>
                <a:ext cx="284480" cy="284480"/>
              </a:xfrm>
              <a:prstGeom prst="rect">
                <a:avLst/>
              </a:prstGeom>
              <a:solidFill>
                <a:srgbClr val="A9D1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a:t>
                </a:r>
                <a:endParaRPr lang="zh-CN" altLang="en-US" dirty="0">
                  <a:solidFill>
                    <a:schemeClr val="tx1"/>
                  </a:solidFill>
                </a:endParaRPr>
              </a:p>
            </p:txBody>
          </p:sp>
        </p:grpSp>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5A0245A7-0CCB-4D3D-91DF-6CF47FC38ED7}"/>
                    </a:ext>
                  </a:extLst>
                </p:cNvPr>
                <p:cNvSpPr txBox="1"/>
                <p:nvPr/>
              </p:nvSpPr>
              <p:spPr>
                <a:xfrm>
                  <a:off x="1424432" y="4836925"/>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𝒲</m:t>
                        </m:r>
                      </m:oMath>
                    </m:oMathPara>
                  </a14:m>
                  <a:endParaRPr lang="zh-CN" altLang="en-US" dirty="0"/>
                </a:p>
              </p:txBody>
            </p:sp>
          </mc:Choice>
          <mc:Fallback xmlns="">
            <p:sp>
              <p:nvSpPr>
                <p:cNvPr id="128" name="文本框 127">
                  <a:extLst>
                    <a:ext uri="{FF2B5EF4-FFF2-40B4-BE49-F238E27FC236}">
                      <a16:creationId xmlns:a16="http://schemas.microsoft.com/office/drawing/2014/main" id="{5A0245A7-0CCB-4D3D-91DF-6CF47FC38ED7}"/>
                    </a:ext>
                  </a:extLst>
                </p:cNvPr>
                <p:cNvSpPr txBox="1">
                  <a:spLocks noRot="1" noChangeAspect="1" noMove="1" noResize="1" noEditPoints="1" noAdjustHandles="1" noChangeArrowheads="1" noChangeShapeType="1" noTextEdit="1"/>
                </p:cNvSpPr>
                <p:nvPr/>
              </p:nvSpPr>
              <p:spPr>
                <a:xfrm>
                  <a:off x="1424432" y="4836925"/>
                  <a:ext cx="442976" cy="369332"/>
                </a:xfrm>
                <a:prstGeom prst="rect">
                  <a:avLst/>
                </a:prstGeom>
                <a:blipFill>
                  <a:blip r:embed="rId4"/>
                  <a:stretch>
                    <a:fillRect/>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7D8E763C-83C3-4B19-BCF6-A86A4D2CC6E9}"/>
              </a:ext>
            </a:extLst>
          </p:cNvPr>
          <p:cNvGrpSpPr/>
          <p:nvPr/>
        </p:nvGrpSpPr>
        <p:grpSpPr>
          <a:xfrm>
            <a:off x="4420616" y="2825126"/>
            <a:ext cx="2723896" cy="2202988"/>
            <a:chOff x="5731256" y="2779621"/>
            <a:chExt cx="2723896" cy="2202988"/>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0</a:t>
                </a:r>
                <a:endParaRPr lang="zh-CN" altLang="en-US" dirty="0">
                  <a:solidFill>
                    <a:schemeClr val="bg1">
                      <a:lumMod val="50000"/>
                    </a:schemeClr>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1</a:t>
                </a:r>
                <a:endParaRPr lang="zh-CN" altLang="en-US" dirty="0">
                  <a:solidFill>
                    <a:schemeClr val="bg1">
                      <a:lumMod val="50000"/>
                    </a:schemeClr>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2</a:t>
                </a:r>
                <a:endParaRPr lang="zh-CN" altLang="en-US" dirty="0">
                  <a:solidFill>
                    <a:schemeClr val="bg1">
                      <a:lumMod val="50000"/>
                    </a:schemeClr>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50000"/>
                      </a:schemeClr>
                    </a:solidFill>
                  </a:rPr>
                  <a:t>3</a:t>
                </a:r>
                <a:endParaRPr lang="zh-CN" altLang="en-US" dirty="0">
                  <a:solidFill>
                    <a:schemeClr val="bg1">
                      <a:lumMod val="50000"/>
                    </a:schemeClr>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a:t>
                </a:r>
                <a:endParaRPr lang="zh-CN" altLang="en-US" dirty="0">
                  <a:solidFill>
                    <a:schemeClr val="tx1"/>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5"/>
                  <a:stretch>
                    <a:fillRect b="-15000"/>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811559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24</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US" altLang="zh-CN" dirty="0"/>
              <a:t>No need to enumerate all output positions </a:t>
            </a:r>
            <a:endParaRPr lang="zh-CN" altLang="en-US" dirty="0"/>
          </a:p>
        </p:txBody>
      </p:sp>
      <p:grpSp>
        <p:nvGrpSpPr>
          <p:cNvPr id="11" name="组合 10">
            <a:extLst>
              <a:ext uri="{FF2B5EF4-FFF2-40B4-BE49-F238E27FC236}">
                <a16:creationId xmlns:a16="http://schemas.microsoft.com/office/drawing/2014/main" id="{11687ACE-2F7A-4B5C-9514-BABC0B228C2E}"/>
              </a:ext>
            </a:extLst>
          </p:cNvPr>
          <p:cNvGrpSpPr/>
          <p:nvPr/>
        </p:nvGrpSpPr>
        <p:grpSpPr>
          <a:xfrm>
            <a:off x="1356360" y="2087612"/>
            <a:ext cx="2992105" cy="2786855"/>
            <a:chOff x="5463047" y="2499360"/>
            <a:chExt cx="2992105" cy="2786855"/>
          </a:xfrm>
        </p:grpSpPr>
        <p:grpSp>
          <p:nvGrpSpPr>
            <p:cNvPr id="74" name="组合 73">
              <a:extLst>
                <a:ext uri="{FF2B5EF4-FFF2-40B4-BE49-F238E27FC236}">
                  <a16:creationId xmlns:a16="http://schemas.microsoft.com/office/drawing/2014/main" id="{2A3D2698-9D95-4E48-9578-5A71B2909B3B}"/>
                </a:ext>
              </a:extLst>
            </p:cNvPr>
            <p:cNvGrpSpPr/>
            <p:nvPr/>
          </p:nvGrpSpPr>
          <p:grpSpPr>
            <a:xfrm>
              <a:off x="5731256" y="2779621"/>
              <a:ext cx="2214880" cy="2202988"/>
              <a:chOff x="7630160" y="2509520"/>
              <a:chExt cx="1422400" cy="1414763"/>
            </a:xfrm>
            <a:solidFill>
              <a:srgbClr val="9EBFE5"/>
            </a:solidFill>
          </p:grpSpPr>
          <p:sp>
            <p:nvSpPr>
              <p:cNvPr id="75" name="矩形 74">
                <a:extLst>
                  <a:ext uri="{FF2B5EF4-FFF2-40B4-BE49-F238E27FC236}">
                    <a16:creationId xmlns:a16="http://schemas.microsoft.com/office/drawing/2014/main" id="{B768D746-CDC6-46FB-BE69-0C9F33B565F6}"/>
                  </a:ext>
                </a:extLst>
              </p:cNvPr>
              <p:cNvSpPr/>
              <p:nvPr/>
            </p:nvSpPr>
            <p:spPr>
              <a:xfrm>
                <a:off x="763016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0</a:t>
                </a:r>
                <a:endParaRPr lang="zh-CN" altLang="en-US" dirty="0">
                  <a:solidFill>
                    <a:srgbClr val="9EBFE5"/>
                  </a:solidFill>
                </a:endParaRPr>
              </a:p>
            </p:txBody>
          </p:sp>
          <p:sp>
            <p:nvSpPr>
              <p:cNvPr id="76" name="矩形 75">
                <a:extLst>
                  <a:ext uri="{FF2B5EF4-FFF2-40B4-BE49-F238E27FC236}">
                    <a16:creationId xmlns:a16="http://schemas.microsoft.com/office/drawing/2014/main" id="{273BCDCE-5C97-4BFE-A789-B95CF0966B4A}"/>
                  </a:ext>
                </a:extLst>
              </p:cNvPr>
              <p:cNvSpPr/>
              <p:nvPr/>
            </p:nvSpPr>
            <p:spPr>
              <a:xfrm>
                <a:off x="791464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a:t>
                </a:r>
                <a:endParaRPr lang="zh-CN" altLang="en-US" dirty="0">
                  <a:solidFill>
                    <a:srgbClr val="9EBFE5"/>
                  </a:solidFill>
                </a:endParaRPr>
              </a:p>
            </p:txBody>
          </p:sp>
          <p:sp>
            <p:nvSpPr>
              <p:cNvPr id="77" name="矩形 76">
                <a:extLst>
                  <a:ext uri="{FF2B5EF4-FFF2-40B4-BE49-F238E27FC236}">
                    <a16:creationId xmlns:a16="http://schemas.microsoft.com/office/drawing/2014/main" id="{52212F9D-39F1-4062-941C-B254247159BE}"/>
                  </a:ext>
                </a:extLst>
              </p:cNvPr>
              <p:cNvSpPr/>
              <p:nvPr/>
            </p:nvSpPr>
            <p:spPr>
              <a:xfrm>
                <a:off x="819912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a:t>
                </a:r>
                <a:endParaRPr lang="zh-CN" altLang="en-US" dirty="0">
                  <a:solidFill>
                    <a:srgbClr val="9EBFE5"/>
                  </a:solidFill>
                </a:endParaRPr>
              </a:p>
            </p:txBody>
          </p:sp>
          <p:sp>
            <p:nvSpPr>
              <p:cNvPr id="78" name="矩形 77">
                <a:extLst>
                  <a:ext uri="{FF2B5EF4-FFF2-40B4-BE49-F238E27FC236}">
                    <a16:creationId xmlns:a16="http://schemas.microsoft.com/office/drawing/2014/main" id="{2014E35A-B563-4A3D-9016-92856F4F6A72}"/>
                  </a:ext>
                </a:extLst>
              </p:cNvPr>
              <p:cNvSpPr/>
              <p:nvPr/>
            </p:nvSpPr>
            <p:spPr>
              <a:xfrm>
                <a:off x="848360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3</a:t>
                </a:r>
                <a:endParaRPr lang="zh-CN" altLang="en-US" dirty="0">
                  <a:solidFill>
                    <a:srgbClr val="9EBFE5"/>
                  </a:solidFill>
                </a:endParaRPr>
              </a:p>
            </p:txBody>
          </p:sp>
          <p:sp>
            <p:nvSpPr>
              <p:cNvPr id="79" name="矩形 78">
                <a:extLst>
                  <a:ext uri="{FF2B5EF4-FFF2-40B4-BE49-F238E27FC236}">
                    <a16:creationId xmlns:a16="http://schemas.microsoft.com/office/drawing/2014/main" id="{94CF3D9F-214A-4A43-AA81-D9EC06B23DD8}"/>
                  </a:ext>
                </a:extLst>
              </p:cNvPr>
              <p:cNvSpPr/>
              <p:nvPr/>
            </p:nvSpPr>
            <p:spPr>
              <a:xfrm>
                <a:off x="8768080" y="250952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4</a:t>
                </a:r>
                <a:endParaRPr lang="zh-CN" altLang="en-US" dirty="0">
                  <a:solidFill>
                    <a:srgbClr val="9EBFE5"/>
                  </a:solidFill>
                </a:endParaRPr>
              </a:p>
            </p:txBody>
          </p:sp>
          <p:sp>
            <p:nvSpPr>
              <p:cNvPr id="80" name="矩形 79">
                <a:extLst>
                  <a:ext uri="{FF2B5EF4-FFF2-40B4-BE49-F238E27FC236}">
                    <a16:creationId xmlns:a16="http://schemas.microsoft.com/office/drawing/2014/main" id="{ED730DC5-5ECD-4BA4-8DF7-E7AE3C01C0DB}"/>
                  </a:ext>
                </a:extLst>
              </p:cNvPr>
              <p:cNvSpPr/>
              <p:nvPr/>
            </p:nvSpPr>
            <p:spPr>
              <a:xfrm>
                <a:off x="763016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15</a:t>
                </a:r>
                <a:endParaRPr lang="zh-CN" altLang="en-US" dirty="0">
                  <a:solidFill>
                    <a:srgbClr val="9EBFE5"/>
                  </a:solidFill>
                </a:endParaRPr>
              </a:p>
            </p:txBody>
          </p:sp>
          <p:sp>
            <p:nvSpPr>
              <p:cNvPr id="81" name="矩形 80">
                <a:extLst>
                  <a:ext uri="{FF2B5EF4-FFF2-40B4-BE49-F238E27FC236}">
                    <a16:creationId xmlns:a16="http://schemas.microsoft.com/office/drawing/2014/main" id="{AB3837CD-33AE-431E-BED1-875FD4D7D5AE}"/>
                  </a:ext>
                </a:extLst>
              </p:cNvPr>
              <p:cNvSpPr/>
              <p:nvPr/>
            </p:nvSpPr>
            <p:spPr>
              <a:xfrm>
                <a:off x="791464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16</a:t>
                </a:r>
                <a:endParaRPr lang="zh-CN" altLang="en-US" dirty="0">
                  <a:solidFill>
                    <a:srgbClr val="9EBFE5"/>
                  </a:solidFill>
                </a:endParaRPr>
              </a:p>
            </p:txBody>
          </p:sp>
          <p:sp>
            <p:nvSpPr>
              <p:cNvPr id="82" name="矩形 81">
                <a:extLst>
                  <a:ext uri="{FF2B5EF4-FFF2-40B4-BE49-F238E27FC236}">
                    <a16:creationId xmlns:a16="http://schemas.microsoft.com/office/drawing/2014/main" id="{C832A452-983D-4977-AE06-82841FB6AF35}"/>
                  </a:ext>
                </a:extLst>
              </p:cNvPr>
              <p:cNvSpPr/>
              <p:nvPr/>
            </p:nvSpPr>
            <p:spPr>
              <a:xfrm>
                <a:off x="819912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17</a:t>
                </a:r>
                <a:endParaRPr lang="zh-CN" altLang="en-US" dirty="0">
                  <a:solidFill>
                    <a:srgbClr val="9EBFE5"/>
                  </a:solidFill>
                </a:endParaRPr>
              </a:p>
            </p:txBody>
          </p:sp>
          <p:sp>
            <p:nvSpPr>
              <p:cNvPr id="83" name="矩形 82">
                <a:extLst>
                  <a:ext uri="{FF2B5EF4-FFF2-40B4-BE49-F238E27FC236}">
                    <a16:creationId xmlns:a16="http://schemas.microsoft.com/office/drawing/2014/main" id="{DC8B31A1-E0C0-4002-BC02-40014655F99E}"/>
                  </a:ext>
                </a:extLst>
              </p:cNvPr>
              <p:cNvSpPr/>
              <p:nvPr/>
            </p:nvSpPr>
            <p:spPr>
              <a:xfrm>
                <a:off x="848360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18</a:t>
                </a:r>
                <a:endParaRPr lang="zh-CN" altLang="en-US" dirty="0">
                  <a:solidFill>
                    <a:srgbClr val="9EBFE5"/>
                  </a:solidFill>
                </a:endParaRPr>
              </a:p>
            </p:txBody>
          </p:sp>
          <p:sp>
            <p:nvSpPr>
              <p:cNvPr id="84" name="矩形 83">
                <a:extLst>
                  <a:ext uri="{FF2B5EF4-FFF2-40B4-BE49-F238E27FC236}">
                    <a16:creationId xmlns:a16="http://schemas.microsoft.com/office/drawing/2014/main" id="{4682C00E-F798-4186-9B95-1BFA2B017DAC}"/>
                  </a:ext>
                </a:extLst>
              </p:cNvPr>
              <p:cNvSpPr/>
              <p:nvPr/>
            </p:nvSpPr>
            <p:spPr>
              <a:xfrm>
                <a:off x="8768080" y="3357881"/>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19</a:t>
                </a:r>
                <a:endParaRPr lang="zh-CN" altLang="en-US" dirty="0">
                  <a:solidFill>
                    <a:srgbClr val="9EBFE5"/>
                  </a:solidFill>
                </a:endParaRPr>
              </a:p>
            </p:txBody>
          </p:sp>
          <p:sp>
            <p:nvSpPr>
              <p:cNvPr id="85" name="矩形 84">
                <a:extLst>
                  <a:ext uri="{FF2B5EF4-FFF2-40B4-BE49-F238E27FC236}">
                    <a16:creationId xmlns:a16="http://schemas.microsoft.com/office/drawing/2014/main" id="{7DC682A6-FD29-4761-A2AE-A0DA36E89551}"/>
                  </a:ext>
                </a:extLst>
              </p:cNvPr>
              <p:cNvSpPr/>
              <p:nvPr/>
            </p:nvSpPr>
            <p:spPr>
              <a:xfrm>
                <a:off x="763016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5</a:t>
                </a:r>
                <a:endParaRPr lang="zh-CN" altLang="en-US" dirty="0">
                  <a:solidFill>
                    <a:srgbClr val="9EBFE5"/>
                  </a:solidFill>
                </a:endParaRPr>
              </a:p>
            </p:txBody>
          </p:sp>
          <p:sp>
            <p:nvSpPr>
              <p:cNvPr id="86" name="矩形 85">
                <a:extLst>
                  <a:ext uri="{FF2B5EF4-FFF2-40B4-BE49-F238E27FC236}">
                    <a16:creationId xmlns:a16="http://schemas.microsoft.com/office/drawing/2014/main" id="{D2EF13F7-7F1E-4C63-B7DD-CD6A324BDC2D}"/>
                  </a:ext>
                </a:extLst>
              </p:cNvPr>
              <p:cNvSpPr/>
              <p:nvPr/>
            </p:nvSpPr>
            <p:spPr>
              <a:xfrm>
                <a:off x="791464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6</a:t>
                </a:r>
                <a:endParaRPr lang="zh-CN" altLang="en-US" dirty="0">
                  <a:solidFill>
                    <a:srgbClr val="9EBFE5"/>
                  </a:solidFill>
                </a:endParaRPr>
              </a:p>
            </p:txBody>
          </p:sp>
          <p:sp>
            <p:nvSpPr>
              <p:cNvPr id="87" name="矩形 86">
                <a:extLst>
                  <a:ext uri="{FF2B5EF4-FFF2-40B4-BE49-F238E27FC236}">
                    <a16:creationId xmlns:a16="http://schemas.microsoft.com/office/drawing/2014/main" id="{2143B121-C236-41C1-AAB4-D4475C31434E}"/>
                  </a:ext>
                </a:extLst>
              </p:cNvPr>
              <p:cNvSpPr/>
              <p:nvPr/>
            </p:nvSpPr>
            <p:spPr>
              <a:xfrm>
                <a:off x="819912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7</a:t>
                </a:r>
                <a:endParaRPr lang="zh-CN" altLang="en-US" dirty="0">
                  <a:solidFill>
                    <a:srgbClr val="9EBFE5"/>
                  </a:solidFill>
                </a:endParaRPr>
              </a:p>
            </p:txBody>
          </p:sp>
          <p:sp>
            <p:nvSpPr>
              <p:cNvPr id="88" name="矩形 87">
                <a:extLst>
                  <a:ext uri="{FF2B5EF4-FFF2-40B4-BE49-F238E27FC236}">
                    <a16:creationId xmlns:a16="http://schemas.microsoft.com/office/drawing/2014/main" id="{60BD9044-D24C-4C62-8D83-98E300915810}"/>
                  </a:ext>
                </a:extLst>
              </p:cNvPr>
              <p:cNvSpPr/>
              <p:nvPr/>
            </p:nvSpPr>
            <p:spPr>
              <a:xfrm>
                <a:off x="848360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8</a:t>
                </a:r>
                <a:endParaRPr lang="zh-CN" altLang="en-US" dirty="0">
                  <a:solidFill>
                    <a:srgbClr val="9EBFE5"/>
                  </a:solidFill>
                </a:endParaRPr>
              </a:p>
            </p:txBody>
          </p:sp>
          <p:sp>
            <p:nvSpPr>
              <p:cNvPr id="89" name="矩形 88">
                <a:extLst>
                  <a:ext uri="{FF2B5EF4-FFF2-40B4-BE49-F238E27FC236}">
                    <a16:creationId xmlns:a16="http://schemas.microsoft.com/office/drawing/2014/main" id="{642AA72F-E8F6-4B8B-B574-E7537F77C960}"/>
                  </a:ext>
                </a:extLst>
              </p:cNvPr>
              <p:cNvSpPr/>
              <p:nvPr/>
            </p:nvSpPr>
            <p:spPr>
              <a:xfrm>
                <a:off x="8768080" y="27940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9</a:t>
                </a:r>
                <a:endParaRPr lang="zh-CN" altLang="en-US" dirty="0">
                  <a:solidFill>
                    <a:srgbClr val="9EBFE5"/>
                  </a:solidFill>
                </a:endParaRPr>
              </a:p>
            </p:txBody>
          </p:sp>
          <p:sp>
            <p:nvSpPr>
              <p:cNvPr id="90" name="矩形 89">
                <a:extLst>
                  <a:ext uri="{FF2B5EF4-FFF2-40B4-BE49-F238E27FC236}">
                    <a16:creationId xmlns:a16="http://schemas.microsoft.com/office/drawing/2014/main" id="{D8351D7E-8346-47D6-B959-8423DAD46F45}"/>
                  </a:ext>
                </a:extLst>
              </p:cNvPr>
              <p:cNvSpPr/>
              <p:nvPr/>
            </p:nvSpPr>
            <p:spPr>
              <a:xfrm>
                <a:off x="763016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10</a:t>
                </a:r>
                <a:endParaRPr lang="zh-CN" altLang="en-US" dirty="0">
                  <a:solidFill>
                    <a:srgbClr val="9EBFE5"/>
                  </a:solidFill>
                </a:endParaRPr>
              </a:p>
            </p:txBody>
          </p:sp>
          <p:sp>
            <p:nvSpPr>
              <p:cNvPr id="91" name="矩形 90">
                <a:extLst>
                  <a:ext uri="{FF2B5EF4-FFF2-40B4-BE49-F238E27FC236}">
                    <a16:creationId xmlns:a16="http://schemas.microsoft.com/office/drawing/2014/main" id="{A4C30EF0-96F0-474F-937C-3C2963D3DF7C}"/>
                  </a:ext>
                </a:extLst>
              </p:cNvPr>
              <p:cNvSpPr/>
              <p:nvPr/>
            </p:nvSpPr>
            <p:spPr>
              <a:xfrm>
                <a:off x="791464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11</a:t>
                </a:r>
                <a:endParaRPr lang="zh-CN" altLang="en-US" dirty="0">
                  <a:solidFill>
                    <a:srgbClr val="9EBFE5"/>
                  </a:solidFill>
                </a:endParaRPr>
              </a:p>
            </p:txBody>
          </p:sp>
          <p:sp>
            <p:nvSpPr>
              <p:cNvPr id="92" name="矩形 91">
                <a:extLst>
                  <a:ext uri="{FF2B5EF4-FFF2-40B4-BE49-F238E27FC236}">
                    <a16:creationId xmlns:a16="http://schemas.microsoft.com/office/drawing/2014/main" id="{1361C8A6-3A9E-4954-9B6A-275E3102F6F1}"/>
                  </a:ext>
                </a:extLst>
              </p:cNvPr>
              <p:cNvSpPr/>
              <p:nvPr/>
            </p:nvSpPr>
            <p:spPr>
              <a:xfrm>
                <a:off x="819912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12</a:t>
                </a:r>
                <a:endParaRPr lang="zh-CN" altLang="en-US" dirty="0">
                  <a:solidFill>
                    <a:srgbClr val="9EBFE5"/>
                  </a:solidFill>
                </a:endParaRPr>
              </a:p>
            </p:txBody>
          </p:sp>
          <p:sp>
            <p:nvSpPr>
              <p:cNvPr id="93" name="矩形 92">
                <a:extLst>
                  <a:ext uri="{FF2B5EF4-FFF2-40B4-BE49-F238E27FC236}">
                    <a16:creationId xmlns:a16="http://schemas.microsoft.com/office/drawing/2014/main" id="{B96DC328-17B4-4C49-A02D-DA167C841E79}"/>
                  </a:ext>
                </a:extLst>
              </p:cNvPr>
              <p:cNvSpPr/>
              <p:nvPr/>
            </p:nvSpPr>
            <p:spPr>
              <a:xfrm>
                <a:off x="848360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13</a:t>
                </a:r>
                <a:endParaRPr lang="zh-CN" altLang="en-US" dirty="0">
                  <a:solidFill>
                    <a:srgbClr val="9EBFE5"/>
                  </a:solidFill>
                </a:endParaRPr>
              </a:p>
            </p:txBody>
          </p:sp>
          <p:sp>
            <p:nvSpPr>
              <p:cNvPr id="94" name="矩形 93">
                <a:extLst>
                  <a:ext uri="{FF2B5EF4-FFF2-40B4-BE49-F238E27FC236}">
                    <a16:creationId xmlns:a16="http://schemas.microsoft.com/office/drawing/2014/main" id="{EA9A30E6-F537-4950-AD12-1B02C1CFD587}"/>
                  </a:ext>
                </a:extLst>
              </p:cNvPr>
              <p:cNvSpPr/>
              <p:nvPr/>
            </p:nvSpPr>
            <p:spPr>
              <a:xfrm>
                <a:off x="8768080" y="3073400"/>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14</a:t>
                </a:r>
                <a:endParaRPr lang="zh-CN" altLang="en-US" dirty="0">
                  <a:solidFill>
                    <a:srgbClr val="9EBFE5"/>
                  </a:solidFill>
                </a:endParaRPr>
              </a:p>
            </p:txBody>
          </p:sp>
          <p:sp>
            <p:nvSpPr>
              <p:cNvPr id="95" name="矩形 94">
                <a:extLst>
                  <a:ext uri="{FF2B5EF4-FFF2-40B4-BE49-F238E27FC236}">
                    <a16:creationId xmlns:a16="http://schemas.microsoft.com/office/drawing/2014/main" id="{633C22E1-1011-40D3-875F-03762FEEC5B3}"/>
                  </a:ext>
                </a:extLst>
              </p:cNvPr>
              <p:cNvSpPr/>
              <p:nvPr/>
            </p:nvSpPr>
            <p:spPr>
              <a:xfrm>
                <a:off x="763016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20</a:t>
                </a:r>
                <a:endParaRPr lang="zh-CN" altLang="en-US" dirty="0">
                  <a:solidFill>
                    <a:srgbClr val="9EBFE5"/>
                  </a:solidFill>
                </a:endParaRPr>
              </a:p>
            </p:txBody>
          </p:sp>
          <p:sp>
            <p:nvSpPr>
              <p:cNvPr id="96" name="矩形 95">
                <a:extLst>
                  <a:ext uri="{FF2B5EF4-FFF2-40B4-BE49-F238E27FC236}">
                    <a16:creationId xmlns:a16="http://schemas.microsoft.com/office/drawing/2014/main" id="{95320863-EC06-4F6F-B6EA-E81A462A38E9}"/>
                  </a:ext>
                </a:extLst>
              </p:cNvPr>
              <p:cNvSpPr/>
              <p:nvPr/>
            </p:nvSpPr>
            <p:spPr>
              <a:xfrm>
                <a:off x="791464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21</a:t>
                </a:r>
                <a:endParaRPr lang="zh-CN" altLang="en-US" dirty="0">
                  <a:solidFill>
                    <a:srgbClr val="9EBFE5"/>
                  </a:solidFill>
                </a:endParaRPr>
              </a:p>
            </p:txBody>
          </p:sp>
          <p:sp>
            <p:nvSpPr>
              <p:cNvPr id="97" name="矩形 96">
                <a:extLst>
                  <a:ext uri="{FF2B5EF4-FFF2-40B4-BE49-F238E27FC236}">
                    <a16:creationId xmlns:a16="http://schemas.microsoft.com/office/drawing/2014/main" id="{34791399-67A6-479D-A346-D3111B88480B}"/>
                  </a:ext>
                </a:extLst>
              </p:cNvPr>
              <p:cNvSpPr/>
              <p:nvPr/>
            </p:nvSpPr>
            <p:spPr>
              <a:xfrm>
                <a:off x="819912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22</a:t>
                </a:r>
                <a:endParaRPr lang="zh-CN" altLang="en-US" dirty="0">
                  <a:solidFill>
                    <a:srgbClr val="9EBFE5"/>
                  </a:solidFill>
                </a:endParaRPr>
              </a:p>
            </p:txBody>
          </p:sp>
          <p:sp>
            <p:nvSpPr>
              <p:cNvPr id="98" name="矩形 97">
                <a:extLst>
                  <a:ext uri="{FF2B5EF4-FFF2-40B4-BE49-F238E27FC236}">
                    <a16:creationId xmlns:a16="http://schemas.microsoft.com/office/drawing/2014/main" id="{1F45ED4C-8E5D-472D-9C7C-4A5894EB92A0}"/>
                  </a:ext>
                </a:extLst>
              </p:cNvPr>
              <p:cNvSpPr/>
              <p:nvPr/>
            </p:nvSpPr>
            <p:spPr>
              <a:xfrm>
                <a:off x="848360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23</a:t>
                </a:r>
                <a:endParaRPr lang="zh-CN" altLang="en-US" dirty="0">
                  <a:solidFill>
                    <a:srgbClr val="9EBFE5"/>
                  </a:solidFill>
                </a:endParaRPr>
              </a:p>
            </p:txBody>
          </p:sp>
          <p:sp>
            <p:nvSpPr>
              <p:cNvPr id="99" name="矩形 98">
                <a:extLst>
                  <a:ext uri="{FF2B5EF4-FFF2-40B4-BE49-F238E27FC236}">
                    <a16:creationId xmlns:a16="http://schemas.microsoft.com/office/drawing/2014/main" id="{F5551B4F-85DC-454B-A3CC-D2D1771827DF}"/>
                  </a:ext>
                </a:extLst>
              </p:cNvPr>
              <p:cNvSpPr/>
              <p:nvPr/>
            </p:nvSpPr>
            <p:spPr>
              <a:xfrm>
                <a:off x="8768080" y="3639803"/>
                <a:ext cx="284480" cy="284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9EBFE5"/>
                    </a:solidFill>
                  </a:rPr>
                  <a:t>24</a:t>
                </a:r>
                <a:endParaRPr lang="zh-CN" altLang="en-US" dirty="0">
                  <a:solidFill>
                    <a:srgbClr val="9EBFE5"/>
                  </a:solidFill>
                </a:endParaRPr>
              </a:p>
            </p:txBody>
          </p:sp>
        </p:grpSp>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7106C3C9-5078-498B-9B73-9BA40B8766E9}"/>
                    </a:ext>
                  </a:extLst>
                </p:cNvPr>
                <p:cNvSpPr txBox="1"/>
                <p:nvPr/>
              </p:nvSpPr>
              <p:spPr>
                <a:xfrm>
                  <a:off x="8012176" y="3640933"/>
                  <a:ext cx="442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𝒴</m:t>
                        </m:r>
                      </m:oMath>
                    </m:oMathPara>
                  </a14:m>
                  <a:endParaRPr lang="zh-CN" altLang="en-US" dirty="0"/>
                </a:p>
              </p:txBody>
            </p:sp>
          </mc:Choice>
          <mc:Fallback xmlns="">
            <p:sp>
              <p:nvSpPr>
                <p:cNvPr id="129" name="文本框 128">
                  <a:extLst>
                    <a:ext uri="{FF2B5EF4-FFF2-40B4-BE49-F238E27FC236}">
                      <a16:creationId xmlns:a16="http://schemas.microsoft.com/office/drawing/2014/main" id="{7106C3C9-5078-498B-9B73-9BA40B8766E9}"/>
                    </a:ext>
                  </a:extLst>
                </p:cNvPr>
                <p:cNvSpPr txBox="1">
                  <a:spLocks noRot="1" noChangeAspect="1" noMove="1" noResize="1" noEditPoints="1" noAdjustHandles="1" noChangeArrowheads="1" noChangeShapeType="1" noTextEdit="1"/>
                </p:cNvSpPr>
                <p:nvPr/>
              </p:nvSpPr>
              <p:spPr>
                <a:xfrm>
                  <a:off x="8012176" y="3640933"/>
                  <a:ext cx="442976" cy="369332"/>
                </a:xfrm>
                <a:prstGeom prst="rect">
                  <a:avLst/>
                </a:prstGeom>
                <a:blipFill>
                  <a:blip r:embed="rId3"/>
                  <a:stretch>
                    <a:fillRect b="-15000"/>
                  </a:stretch>
                </a:blipFill>
              </p:spPr>
              <p:txBody>
                <a:bodyPr/>
                <a:lstStyle/>
                <a:p>
                  <a:r>
                    <a:rPr lang="zh-CN" altLang="en-US">
                      <a:noFill/>
                    </a:rPr>
                    <a:t> </a:t>
                  </a:r>
                </a:p>
              </p:txBody>
            </p:sp>
          </mc:Fallback>
        </mc:AlternateContent>
        <p:cxnSp>
          <p:nvCxnSpPr>
            <p:cNvPr id="7" name="直接连接符 6">
              <a:extLst>
                <a:ext uri="{FF2B5EF4-FFF2-40B4-BE49-F238E27FC236}">
                  <a16:creationId xmlns:a16="http://schemas.microsoft.com/office/drawing/2014/main" id="{7894A7D3-5368-4B4E-BD26-D9260EA76A1B}"/>
                </a:ext>
              </a:extLst>
            </p:cNvPr>
            <p:cNvCxnSpPr/>
            <p:nvPr/>
          </p:nvCxnSpPr>
          <p:spPr>
            <a:xfrm>
              <a:off x="6174232" y="2499360"/>
              <a:ext cx="0" cy="27512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31" name="直接连接符 130">
              <a:extLst>
                <a:ext uri="{FF2B5EF4-FFF2-40B4-BE49-F238E27FC236}">
                  <a16:creationId xmlns:a16="http://schemas.microsoft.com/office/drawing/2014/main" id="{A7F2E9BD-5BFA-4B6A-933E-88554FA72C4C}"/>
                </a:ext>
              </a:extLst>
            </p:cNvPr>
            <p:cNvCxnSpPr/>
            <p:nvPr/>
          </p:nvCxnSpPr>
          <p:spPr>
            <a:xfrm>
              <a:off x="7503160" y="2534920"/>
              <a:ext cx="0" cy="27512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35" name="直接连接符 134">
              <a:extLst>
                <a:ext uri="{FF2B5EF4-FFF2-40B4-BE49-F238E27FC236}">
                  <a16:creationId xmlns:a16="http://schemas.microsoft.com/office/drawing/2014/main" id="{1D411734-69B4-491E-9746-00CE4E9ABAC4}"/>
                </a:ext>
              </a:extLst>
            </p:cNvPr>
            <p:cNvCxnSpPr>
              <a:cxnSpLocks/>
            </p:cNvCxnSpPr>
            <p:nvPr/>
          </p:nvCxnSpPr>
          <p:spPr>
            <a:xfrm rot="5400000">
              <a:off x="6868397" y="1846805"/>
              <a:ext cx="0" cy="2751295"/>
            </a:xfrm>
            <a:prstGeom prst="line">
              <a:avLst/>
            </a:prstGeom>
          </p:spPr>
          <p:style>
            <a:lnRef idx="3">
              <a:schemeClr val="accent2"/>
            </a:lnRef>
            <a:fillRef idx="0">
              <a:schemeClr val="accent2"/>
            </a:fillRef>
            <a:effectRef idx="2">
              <a:schemeClr val="accent2"/>
            </a:effectRef>
            <a:fontRef idx="minor">
              <a:schemeClr val="tx1"/>
            </a:fontRef>
          </p:style>
        </p:cxnSp>
        <p:cxnSp>
          <p:nvCxnSpPr>
            <p:cNvPr id="137" name="直接连接符 136">
              <a:extLst>
                <a:ext uri="{FF2B5EF4-FFF2-40B4-BE49-F238E27FC236}">
                  <a16:creationId xmlns:a16="http://schemas.microsoft.com/office/drawing/2014/main" id="{4817FB48-FFFC-49B3-9F55-42B18FD80395}"/>
                </a:ext>
              </a:extLst>
            </p:cNvPr>
            <p:cNvCxnSpPr>
              <a:cxnSpLocks/>
            </p:cNvCxnSpPr>
            <p:nvPr/>
          </p:nvCxnSpPr>
          <p:spPr>
            <a:xfrm rot="5400000">
              <a:off x="6838695" y="3167969"/>
              <a:ext cx="0" cy="2751295"/>
            </a:xfrm>
            <a:prstGeom prst="line">
              <a:avLst/>
            </a:prstGeom>
          </p:spPr>
          <p:style>
            <a:lnRef idx="3">
              <a:schemeClr val="accent2"/>
            </a:lnRef>
            <a:fillRef idx="0">
              <a:schemeClr val="accent2"/>
            </a:fillRef>
            <a:effectRef idx="2">
              <a:schemeClr val="accent2"/>
            </a:effectRef>
            <a:fontRef idx="minor">
              <a:schemeClr val="tx1"/>
            </a:fontRef>
          </p:style>
        </p:cxnSp>
      </p:grpSp>
      <p:cxnSp>
        <p:nvCxnSpPr>
          <p:cNvPr id="13" name="直接连接符 12">
            <a:extLst>
              <a:ext uri="{FF2B5EF4-FFF2-40B4-BE49-F238E27FC236}">
                <a16:creationId xmlns:a16="http://schemas.microsoft.com/office/drawing/2014/main" id="{792D188A-34E6-4665-9772-59D565586EE7}"/>
              </a:ext>
            </a:extLst>
          </p:cNvPr>
          <p:cNvCxnSpPr>
            <a:cxnSpLocks/>
          </p:cNvCxnSpPr>
          <p:nvPr/>
        </p:nvCxnSpPr>
        <p:spPr>
          <a:xfrm>
            <a:off x="3057597" y="3533080"/>
            <a:ext cx="1224827" cy="1149556"/>
          </a:xfrm>
          <a:prstGeom prst="line">
            <a:avLst/>
          </a:prstGeom>
        </p:spPr>
        <p:style>
          <a:lnRef idx="3">
            <a:schemeClr val="accent2"/>
          </a:lnRef>
          <a:fillRef idx="0">
            <a:schemeClr val="accent2"/>
          </a:fillRef>
          <a:effectRef idx="2">
            <a:schemeClr val="accent2"/>
          </a:effectRef>
          <a:fontRef idx="minor">
            <a:schemeClr val="tx1"/>
          </a:fontRef>
        </p:style>
      </p:cxnSp>
      <p:sp>
        <p:nvSpPr>
          <p:cNvPr id="16" name="文本框 15">
            <a:extLst>
              <a:ext uri="{FF2B5EF4-FFF2-40B4-BE49-F238E27FC236}">
                <a16:creationId xmlns:a16="http://schemas.microsoft.com/office/drawing/2014/main" id="{54FF6047-28B0-4104-89D0-3BBB98203135}"/>
              </a:ext>
            </a:extLst>
          </p:cNvPr>
          <p:cNvSpPr txBox="1"/>
          <p:nvPr/>
        </p:nvSpPr>
        <p:spPr>
          <a:xfrm>
            <a:off x="4165037" y="4617775"/>
            <a:ext cx="904804" cy="369332"/>
          </a:xfrm>
          <a:prstGeom prst="rect">
            <a:avLst/>
          </a:prstGeom>
          <a:noFill/>
        </p:spPr>
        <p:txBody>
          <a:bodyPr wrap="square" rtlCol="0">
            <a:spAutoFit/>
          </a:bodyPr>
          <a:lstStyle/>
          <a:p>
            <a:r>
              <a:rPr lang="en-US" altLang="zh-CN" dirty="0"/>
              <a:t>region</a:t>
            </a:r>
            <a:endParaRPr lang="zh-CN" altLang="en-US" dirty="0"/>
          </a:p>
        </p:txBody>
      </p:sp>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47248CB7-32B1-4BB4-B9FB-6C17C1207AB5}"/>
                  </a:ext>
                </a:extLst>
              </p:cNvPr>
              <p:cNvSpPr txBox="1"/>
              <p:nvPr/>
            </p:nvSpPr>
            <p:spPr>
              <a:xfrm>
                <a:off x="5652460" y="3898730"/>
                <a:ext cx="6096000" cy="403124"/>
              </a:xfrm>
              <a:prstGeom prst="rect">
                <a:avLst/>
              </a:prstGeom>
              <a:noFill/>
            </p:spPr>
            <p:txBody>
              <a:bodyPr wrap="square">
                <a:spAutoFit/>
              </a:bodyPr>
              <a:lstStyle/>
              <a:p>
                <a:r>
                  <a:rPr lang="en-US" altLang="zh-CN" dirty="0">
                    <a:solidFill>
                      <a:srgbClr val="333333"/>
                    </a:solidFill>
                    <a:latin typeface="Arial" panose="020B0604020202020204" pitchFamily="34" charset="0"/>
                  </a:rPr>
                  <a:t>T</a:t>
                </a:r>
                <a:r>
                  <a:rPr lang="en-US" altLang="zh-CN" b="0" i="0" dirty="0">
                    <a:solidFill>
                      <a:srgbClr val="333333"/>
                    </a:solidFill>
                    <a:effectLst/>
                    <a:latin typeface="Arial" panose="020B0604020202020204" pitchFamily="34" charset="0"/>
                  </a:rPr>
                  <a:t>ime complexity: </a:t>
                </a:r>
                <a14:m>
                  <m:oMath xmlns:m="http://schemas.openxmlformats.org/officeDocument/2006/math">
                    <m:r>
                      <a:rPr lang="en-US" altLang="zh-CN" b="0" i="1" dirty="0" smtClean="0">
                        <a:solidFill>
                          <a:srgbClr val="333333"/>
                        </a:solidFill>
                        <a:effectLst/>
                        <a:latin typeface="Cambria Math" panose="02040503050406030204" pitchFamily="18" charset="0"/>
                      </a:rPr>
                      <m:t>𝑂</m:t>
                    </m:r>
                    <m:r>
                      <a:rPr lang="en-US" altLang="zh-CN" b="0" i="1" dirty="0" smtClean="0">
                        <a:solidFill>
                          <a:srgbClr val="333333"/>
                        </a:solidFill>
                        <a:effectLst/>
                        <a:latin typeface="Cambria Math" panose="02040503050406030204" pitchFamily="18" charset="0"/>
                      </a:rPr>
                      <m:t> (</m:t>
                    </m:r>
                    <m:r>
                      <a:rPr lang="en-US" altLang="zh-CN" b="0" i="1" dirty="0" smtClean="0">
                        <a:solidFill>
                          <a:srgbClr val="333333"/>
                        </a:solidFill>
                        <a:effectLst/>
                        <a:latin typeface="Cambria Math" panose="02040503050406030204" pitchFamily="18" charset="0"/>
                      </a:rPr>
                      <m:t>𝑚</m:t>
                    </m:r>
                    <m:r>
                      <a:rPr lang="en-US" altLang="zh-CN" b="0" i="1" dirty="0" smtClean="0">
                        <a:solidFill>
                          <a:srgbClr val="333333"/>
                        </a:solidFill>
                        <a:effectLst/>
                        <a:latin typeface="Cambria Math" panose="02040503050406030204" pitchFamily="18" charset="0"/>
                      </a:rPr>
                      <m:t> ∗ </m:t>
                    </m:r>
                    <m:r>
                      <a:rPr lang="en-US" altLang="zh-CN" b="0" i="1" dirty="0" smtClean="0">
                        <a:solidFill>
                          <a:srgbClr val="333333"/>
                        </a:solidFill>
                        <a:effectLst/>
                        <a:latin typeface="Cambria Math" panose="02040503050406030204" pitchFamily="18" charset="0"/>
                      </a:rPr>
                      <m:t>𝑛</m:t>
                    </m:r>
                    <m:r>
                      <a:rPr lang="en-US" altLang="zh-CN" b="0" i="1" dirty="0" smtClean="0">
                        <a:solidFill>
                          <a:srgbClr val="333333"/>
                        </a:solidFill>
                        <a:effectLst/>
                        <a:latin typeface="Cambria Math" panose="02040503050406030204" pitchFamily="18" charset="0"/>
                      </a:rPr>
                      <m:t>)  → </m:t>
                    </m:r>
                    <m:r>
                      <a:rPr lang="en-US" altLang="zh-CN" b="0" i="1" dirty="0">
                        <a:solidFill>
                          <a:srgbClr val="333333"/>
                        </a:solidFill>
                        <a:effectLst/>
                        <a:latin typeface="Cambria Math" panose="02040503050406030204" pitchFamily="18" charset="0"/>
                      </a:rPr>
                      <m:t>𝑂</m:t>
                    </m:r>
                    <m:r>
                      <a:rPr lang="en-US" altLang="zh-CN" b="0" i="1" dirty="0">
                        <a:solidFill>
                          <a:srgbClr val="333333"/>
                        </a:solidFill>
                        <a:effectLst/>
                        <a:latin typeface="Cambria Math" panose="02040503050406030204" pitchFamily="18" charset="0"/>
                      </a:rPr>
                      <m:t>(</m:t>
                    </m:r>
                    <m:r>
                      <a:rPr lang="en-US" altLang="zh-CN" b="0" i="1" dirty="0">
                        <a:solidFill>
                          <a:srgbClr val="333333"/>
                        </a:solidFill>
                        <a:effectLst/>
                        <a:latin typeface="Cambria Math" panose="02040503050406030204" pitchFamily="18" charset="0"/>
                      </a:rPr>
                      <m:t>𝑛</m:t>
                    </m:r>
                    <m:r>
                      <a:rPr lang="en-US" altLang="zh-CN" b="0" i="1" dirty="0">
                        <a:solidFill>
                          <a:srgbClr val="333333"/>
                        </a:solidFill>
                        <a:effectLst/>
                        <a:latin typeface="Cambria Math" panose="02040503050406030204" pitchFamily="18" charset="0"/>
                      </a:rPr>
                      <m:t>)</m:t>
                    </m:r>
                  </m:oMath>
                </a14:m>
                <a:endParaRPr lang="en-US" altLang="zh-CN" b="0" i="0" dirty="0">
                  <a:solidFill>
                    <a:srgbClr val="333333"/>
                  </a:solidFill>
                  <a:effectLst/>
                  <a:latin typeface="Arial" panose="020B0604020202020204" pitchFamily="34" charset="0"/>
                </a:endParaRPr>
              </a:p>
            </p:txBody>
          </p:sp>
        </mc:Choice>
        <mc:Fallback xmlns="">
          <p:sp>
            <p:nvSpPr>
              <p:cNvPr id="138" name="文本框 137">
                <a:extLst>
                  <a:ext uri="{FF2B5EF4-FFF2-40B4-BE49-F238E27FC236}">
                    <a16:creationId xmlns:a16="http://schemas.microsoft.com/office/drawing/2014/main" id="{47248CB7-32B1-4BB4-B9FB-6C17C1207AB5}"/>
                  </a:ext>
                </a:extLst>
              </p:cNvPr>
              <p:cNvSpPr txBox="1">
                <a:spLocks noRot="1" noChangeAspect="1" noMove="1" noResize="1" noEditPoints="1" noAdjustHandles="1" noChangeArrowheads="1" noChangeShapeType="1" noTextEdit="1"/>
              </p:cNvSpPr>
              <p:nvPr/>
            </p:nvSpPr>
            <p:spPr>
              <a:xfrm>
                <a:off x="5652460" y="3898730"/>
                <a:ext cx="6096000" cy="403124"/>
              </a:xfrm>
              <a:prstGeom prst="rect">
                <a:avLst/>
              </a:prstGeom>
              <a:blipFill>
                <a:blip r:embed="rId4"/>
                <a:stretch>
                  <a:fillRect l="-800" t="-1515"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C69AF800-E086-4D15-B357-14AF17D3B93E}"/>
                  </a:ext>
                </a:extLst>
              </p:cNvPr>
              <p:cNvSpPr txBox="1"/>
              <p:nvPr/>
            </p:nvSpPr>
            <p:spPr>
              <a:xfrm>
                <a:off x="5652460" y="2242270"/>
                <a:ext cx="4801378" cy="1292662"/>
              </a:xfrm>
              <a:prstGeom prst="rect">
                <a:avLst/>
              </a:prstGeom>
              <a:noFill/>
            </p:spPr>
            <p:txBody>
              <a:bodyPr wrap="square" rtlCol="0">
                <a:spAutoFit/>
              </a:bodyPr>
              <a:lstStyle/>
              <a:p>
                <a:r>
                  <a:rPr lang="en-US" altLang="zh-CN" sz="2000" b="1" dirty="0">
                    <a:latin typeface="+mn-lt"/>
                  </a:rPr>
                  <a:t>Theorem 1</a:t>
                </a:r>
                <a:r>
                  <a:rPr lang="en-US" altLang="zh-CN" sz="2000" dirty="0">
                    <a:latin typeface="+mn-lt"/>
                  </a:rPr>
                  <a:t>: For two MLTPs </a:t>
                </a:r>
                <a14:m>
                  <m:oMath xmlns:m="http://schemas.openxmlformats.org/officeDocument/2006/math">
                    <m:r>
                      <a:rPr lang="en-US" altLang="zh-CN" sz="2000" i="1">
                        <a:latin typeface="Cambria Math" panose="02040503050406030204" pitchFamily="18" charset="0"/>
                        <a:ea typeface="Cambria Math" panose="02040503050406030204" pitchFamily="18" charset="0"/>
                      </a:rPr>
                      <m:t>𝑓</m:t>
                    </m:r>
                  </m:oMath>
                </a14:m>
                <a:r>
                  <a:rPr lang="en-US" altLang="zh-CN" sz="2000" dirty="0">
                    <a:latin typeface="+mn-lt"/>
                  </a:rPr>
                  <a:t> and </a:t>
                </a:r>
                <a14:m>
                  <m:oMath xmlns:m="http://schemas.openxmlformats.org/officeDocument/2006/math">
                    <m:r>
                      <a:rPr lang="en-US" altLang="zh-CN" sz="2000" i="1">
                        <a:latin typeface="Cambria Math" panose="02040503050406030204" pitchFamily="18" charset="0"/>
                        <a:ea typeface="Cambria Math" panose="02040503050406030204" pitchFamily="18" charset="0"/>
                      </a:rPr>
                      <m:t>ℊ</m:t>
                    </m:r>
                  </m:oMath>
                </a14:m>
                <a:r>
                  <a:rPr lang="en-US" altLang="zh-CN" sz="2000" dirty="0">
                    <a:latin typeface="+mn-lt"/>
                  </a:rPr>
                  <a:t>, if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𝑓</m:t>
                    </m:r>
                    <m:r>
                      <a:rPr lang="en-US" altLang="zh-CN" sz="2000" b="0" i="1" smtClean="0">
                        <a:latin typeface="Cambria Math" panose="02040503050406030204" pitchFamily="18" charset="0"/>
                        <a:ea typeface="Cambria Math" panose="02040503050406030204" pitchFamily="18" charset="0"/>
                      </a:rPr>
                      <m:t>=</m:t>
                    </m:r>
                    <m:r>
                      <a:rPr lang="en-US" altLang="zh-CN" sz="2000" i="1" smtClean="0">
                        <a:latin typeface="Cambria Math" panose="02040503050406030204" pitchFamily="18" charset="0"/>
                        <a:ea typeface="Cambria Math" panose="02040503050406030204" pitchFamily="18" charset="0"/>
                      </a:rPr>
                      <m:t>ℊ</m:t>
                    </m:r>
                    <m:r>
                      <a:rPr lang="en-US" altLang="zh-CN" sz="2000" b="0" i="0" smtClean="0">
                        <a:latin typeface="Cambria Math" panose="02040503050406030204" pitchFamily="18" charset="0"/>
                        <a:ea typeface="Cambria Math" panose="02040503050406030204" pitchFamily="18" charset="0"/>
                      </a:rPr>
                      <m:t> </m:t>
                    </m:r>
                  </m:oMath>
                </a14:m>
                <a:r>
                  <a:rPr lang="en-US" altLang="zh-CN" sz="2000" dirty="0">
                    <a:latin typeface="+mn-lt"/>
                  </a:rPr>
                  <a:t>for O(1) positions in a region, then </a:t>
                </a:r>
                <a14:m>
                  <m:oMath xmlns:m="http://schemas.openxmlformats.org/officeDocument/2006/math">
                    <m:r>
                      <a:rPr lang="en-US" altLang="zh-CN" sz="2000" i="1">
                        <a:latin typeface="Cambria Math" panose="02040503050406030204" pitchFamily="18" charset="0"/>
                        <a:ea typeface="Cambria Math" panose="02040503050406030204" pitchFamily="18" charset="0"/>
                      </a:rPr>
                      <m:t>𝑓</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ℊ</m:t>
                    </m:r>
                  </m:oMath>
                </a14:m>
                <a:r>
                  <a:rPr lang="zh-CN" altLang="en-US" sz="2000" dirty="0">
                    <a:latin typeface="+mn-lt"/>
                  </a:rPr>
                  <a:t> </a:t>
                </a:r>
                <a:r>
                  <a:rPr lang="en-US" altLang="zh-CN" sz="2000" dirty="0">
                    <a:latin typeface="+mn-lt"/>
                  </a:rPr>
                  <a:t>for all positions in the region </a:t>
                </a:r>
                <a:br>
                  <a:rPr lang="en-US" altLang="zh-CN" dirty="0"/>
                </a:br>
                <a:endParaRPr lang="zh-CN" altLang="en-US" dirty="0"/>
              </a:p>
            </p:txBody>
          </p:sp>
        </mc:Choice>
        <mc:Fallback xmlns="">
          <p:sp>
            <p:nvSpPr>
              <p:cNvPr id="43" name="文本框 42">
                <a:extLst>
                  <a:ext uri="{FF2B5EF4-FFF2-40B4-BE49-F238E27FC236}">
                    <a16:creationId xmlns:a16="http://schemas.microsoft.com/office/drawing/2014/main" id="{C69AF800-E086-4D15-B357-14AF17D3B93E}"/>
                  </a:ext>
                </a:extLst>
              </p:cNvPr>
              <p:cNvSpPr txBox="1">
                <a:spLocks noRot="1" noChangeAspect="1" noMove="1" noResize="1" noEditPoints="1" noAdjustHandles="1" noChangeArrowheads="1" noChangeShapeType="1" noTextEdit="1"/>
              </p:cNvSpPr>
              <p:nvPr/>
            </p:nvSpPr>
            <p:spPr>
              <a:xfrm>
                <a:off x="5652460" y="2242270"/>
                <a:ext cx="4801378" cy="1292662"/>
              </a:xfrm>
              <a:prstGeom prst="rect">
                <a:avLst/>
              </a:prstGeom>
              <a:blipFill>
                <a:blip r:embed="rId5"/>
                <a:stretch>
                  <a:fillRect l="-1269" t="-2358" r="-10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063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370B8-BC22-415F-8C97-B05084CE8865}"/>
              </a:ext>
            </a:extLst>
          </p:cNvPr>
          <p:cNvSpPr>
            <a:spLocks noGrp="1"/>
          </p:cNvSpPr>
          <p:nvPr>
            <p:ph type="title"/>
          </p:nvPr>
        </p:nvSpPr>
        <p:spPr/>
        <p:txBody>
          <a:bodyPr/>
          <a:lstStyle/>
          <a:p>
            <a:r>
              <a:rPr lang="en-US" altLang="zh-CN" dirty="0"/>
              <a:t>Mutant Corrector</a:t>
            </a:r>
            <a:endParaRPr lang="zh-CN" altLang="en-US" dirty="0"/>
          </a:p>
        </p:txBody>
      </p:sp>
      <p:sp>
        <p:nvSpPr>
          <p:cNvPr id="4" name="日期占位符 3">
            <a:extLst>
              <a:ext uri="{FF2B5EF4-FFF2-40B4-BE49-F238E27FC236}">
                <a16:creationId xmlns:a16="http://schemas.microsoft.com/office/drawing/2014/main" id="{30ED8181-533E-47CE-A452-AD969767FE9B}"/>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E646607-70FE-4309-A39D-48FCD52B729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4E8658F7-0240-4C9C-B341-BF5B2FB28939}"/>
              </a:ext>
            </a:extLst>
          </p:cNvPr>
          <p:cNvSpPr>
            <a:spLocks noGrp="1"/>
          </p:cNvSpPr>
          <p:nvPr>
            <p:ph type="sldNum" sz="quarter" idx="12"/>
          </p:nvPr>
        </p:nvSpPr>
        <p:spPr/>
        <p:txBody>
          <a:bodyPr/>
          <a:lstStyle/>
          <a:p>
            <a:fld id="{9121FD29-422F-4C06-A400-AB8263BE8C66}" type="slidenum">
              <a:rPr lang="zh-CN" altLang="en-US" smtClean="0"/>
              <a:t>25</a:t>
            </a:fld>
            <a:endParaRPr lang="zh-CN" altLang="en-US"/>
          </a:p>
        </p:txBody>
      </p:sp>
      <p:sp>
        <p:nvSpPr>
          <p:cNvPr id="14" name="内容占位符 13">
            <a:extLst>
              <a:ext uri="{FF2B5EF4-FFF2-40B4-BE49-F238E27FC236}">
                <a16:creationId xmlns:a16="http://schemas.microsoft.com/office/drawing/2014/main" id="{5A50F012-C4AB-4144-A54A-7A9644414FAF}"/>
              </a:ext>
            </a:extLst>
          </p:cNvPr>
          <p:cNvSpPr>
            <a:spLocks noGrp="1"/>
          </p:cNvSpPr>
          <p:nvPr>
            <p:ph idx="1"/>
          </p:nvPr>
        </p:nvSpPr>
        <p:spPr>
          <a:xfrm>
            <a:off x="838200" y="1197212"/>
            <a:ext cx="10515600" cy="1030193"/>
          </a:xfrm>
        </p:spPr>
        <p:txBody>
          <a:bodyPr/>
          <a:lstStyle/>
          <a:p>
            <a:r>
              <a:rPr lang="en-US" altLang="zh-CN" dirty="0"/>
              <a:t>No need to consider all possible inputs</a:t>
            </a:r>
            <a:endParaRPr lang="zh-CN" altLang="en-US" dirty="0"/>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6A4E13E-BDF3-452E-82DD-72FEF1CDE7FA}"/>
                  </a:ext>
                </a:extLst>
              </p:cNvPr>
              <p:cNvSpPr txBox="1"/>
              <p:nvPr/>
            </p:nvSpPr>
            <p:spPr>
              <a:xfrm>
                <a:off x="5652460" y="2243511"/>
                <a:ext cx="4801378" cy="2408223"/>
              </a:xfrm>
              <a:prstGeom prst="rect">
                <a:avLst/>
              </a:prstGeom>
              <a:noFill/>
            </p:spPr>
            <p:txBody>
              <a:bodyPr wrap="square" rtlCol="0">
                <a:spAutoFit/>
              </a:bodyPr>
              <a:lstStyle/>
              <a:p>
                <a:r>
                  <a:rPr lang="en-US" altLang="zh-CN" sz="2000" b="1" dirty="0">
                    <a:latin typeface="+mn-lt"/>
                  </a:rPr>
                  <a:t>Theorem 2</a:t>
                </a:r>
                <a:r>
                  <a:rPr lang="en-US" altLang="zh-CN" sz="2000" dirty="0">
                    <a:latin typeface="+mn-lt"/>
                  </a:rPr>
                  <a:t>: For two MLTPs </a:t>
                </a:r>
                <a14:m>
                  <m:oMath xmlns:m="http://schemas.openxmlformats.org/officeDocument/2006/math">
                    <m:r>
                      <a:rPr lang="en-US" altLang="zh-CN" sz="2000">
                        <a:latin typeface="Cambria Math" panose="02040503050406030204" pitchFamily="18" charset="0"/>
                      </a:rPr>
                      <m:t>𝑓</m:t>
                    </m:r>
                  </m:oMath>
                </a14:m>
                <a:r>
                  <a:rPr lang="en-US" altLang="zh-CN" sz="2000" dirty="0">
                    <a:latin typeface="+mn-lt"/>
                  </a:rPr>
                  <a:t> and </a:t>
                </a:r>
                <a14:m>
                  <m:oMath xmlns:m="http://schemas.openxmlformats.org/officeDocument/2006/math">
                    <m:r>
                      <a:rPr lang="en-US" altLang="zh-CN" sz="2000">
                        <a:latin typeface="Cambria Math" panose="02040503050406030204" pitchFamily="18" charset="0"/>
                      </a:rPr>
                      <m:t>ℊ</m:t>
                    </m:r>
                  </m:oMath>
                </a14:m>
                <a:r>
                  <a:rPr lang="en-US" altLang="zh-CN" sz="2000" dirty="0">
                    <a:latin typeface="+mn-lt"/>
                  </a:rPr>
                  <a:t>, if </a:t>
                </a:r>
                <a14:m>
                  <m:oMath xmlns:m="http://schemas.openxmlformats.org/officeDocument/2006/math">
                    <m:r>
                      <a:rPr lang="en-US" altLang="zh-CN" i="1">
                        <a:solidFill>
                          <a:srgbClr val="333333"/>
                        </a:solidFill>
                        <a:latin typeface="Cambria Math" panose="02040503050406030204" pitchFamily="18" charset="0"/>
                      </a:rPr>
                      <m:t>∃</m:t>
                    </m:r>
                    <m:r>
                      <a:rPr lang="en-US" altLang="zh-CN" i="1">
                        <a:solidFill>
                          <a:srgbClr val="333333"/>
                        </a:solidFill>
                        <a:latin typeface="Cambria Math" panose="02040503050406030204" pitchFamily="18" charset="0"/>
                      </a:rPr>
                      <m:t>𝐼</m:t>
                    </m:r>
                    <m:r>
                      <a:rPr lang="en-US" altLang="zh-CN" i="1">
                        <a:solidFill>
                          <a:srgbClr val="333333"/>
                        </a:solidFill>
                        <a:latin typeface="Cambria Math" panose="02040503050406030204" pitchFamily="18" charset="0"/>
                      </a:rPr>
                      <m:t>. </m:t>
                    </m:r>
                    <m:r>
                      <a:rPr lang="en-US" altLang="zh-CN" i="1">
                        <a:solidFill>
                          <a:srgbClr val="333333"/>
                        </a:solidFill>
                        <a:latin typeface="Cambria Math" panose="02040503050406030204" pitchFamily="18" charset="0"/>
                      </a:rPr>
                      <m:t>𝑓</m:t>
                    </m:r>
                    <m:d>
                      <m:dPr>
                        <m:ctrlPr>
                          <a:rPr lang="en-US" altLang="zh-CN" i="1">
                            <a:solidFill>
                              <a:srgbClr val="333333"/>
                            </a:solidFill>
                            <a:latin typeface="Cambria Math" panose="02040503050406030204" pitchFamily="18" charset="0"/>
                          </a:rPr>
                        </m:ctrlPr>
                      </m:dPr>
                      <m:e>
                        <m:r>
                          <a:rPr lang="en-US" altLang="zh-CN" i="1">
                            <a:solidFill>
                              <a:srgbClr val="333333"/>
                            </a:solidFill>
                            <a:latin typeface="Cambria Math" panose="02040503050406030204" pitchFamily="18" charset="0"/>
                          </a:rPr>
                          <m:t>𝐼</m:t>
                        </m:r>
                      </m:e>
                    </m:d>
                    <m:d>
                      <m:dPr>
                        <m:begChr m:val="["/>
                        <m:endChr m:val="]"/>
                        <m:ctrlPr>
                          <a:rPr lang="en-US" altLang="zh-CN" i="1">
                            <a:solidFill>
                              <a:srgbClr val="333333"/>
                            </a:solidFill>
                            <a:latin typeface="Cambria Math" panose="02040503050406030204" pitchFamily="18" charset="0"/>
                          </a:rPr>
                        </m:ctrlPr>
                      </m:dPr>
                      <m:e>
                        <m:r>
                          <a:rPr lang="en-US" altLang="zh-CN" i="1">
                            <a:solidFill>
                              <a:srgbClr val="333333"/>
                            </a:solidFill>
                            <a:latin typeface="Cambria Math" panose="02040503050406030204" pitchFamily="18" charset="0"/>
                          </a:rPr>
                          <m:t>𝑝</m:t>
                        </m:r>
                      </m:e>
                    </m:d>
                    <m:r>
                      <a:rPr lang="en-US" altLang="zh-CN" i="1">
                        <a:solidFill>
                          <a:srgbClr val="333333"/>
                        </a:solidFill>
                        <a:latin typeface="Cambria Math" panose="02040503050406030204" pitchFamily="18" charset="0"/>
                        <a:ea typeface="Cambria Math" panose="02040503050406030204" pitchFamily="18" charset="0"/>
                      </a:rPr>
                      <m:t>≠</m:t>
                    </m:r>
                    <m:r>
                      <a:rPr lang="en-US" altLang="zh-CN" i="1">
                        <a:solidFill>
                          <a:srgbClr val="333333"/>
                        </a:solidFill>
                        <a:latin typeface="Cambria Math" panose="02040503050406030204" pitchFamily="18" charset="0"/>
                      </a:rPr>
                      <m:t>ℊ</m:t>
                    </m:r>
                    <m:d>
                      <m:dPr>
                        <m:ctrlPr>
                          <a:rPr lang="en-US" altLang="zh-CN" i="1">
                            <a:solidFill>
                              <a:srgbClr val="333333"/>
                            </a:solidFill>
                            <a:latin typeface="Cambria Math" panose="02040503050406030204" pitchFamily="18" charset="0"/>
                          </a:rPr>
                        </m:ctrlPr>
                      </m:dPr>
                      <m:e>
                        <m:r>
                          <m:rPr>
                            <m:sty m:val="p"/>
                          </m:rPr>
                          <a:rPr lang="en-US" altLang="zh-CN" i="1">
                            <a:solidFill>
                              <a:srgbClr val="333333"/>
                            </a:solidFill>
                            <a:latin typeface="Cambria Math" panose="02040503050406030204" pitchFamily="18" charset="0"/>
                          </a:rPr>
                          <m:t>I</m:t>
                        </m:r>
                      </m:e>
                    </m:d>
                    <m:d>
                      <m:dPr>
                        <m:begChr m:val="["/>
                        <m:endChr m:val="]"/>
                        <m:ctrlPr>
                          <a:rPr lang="en-US" altLang="zh-CN" i="1">
                            <a:solidFill>
                              <a:srgbClr val="333333"/>
                            </a:solidFill>
                            <a:latin typeface="Cambria Math" panose="02040503050406030204" pitchFamily="18" charset="0"/>
                          </a:rPr>
                        </m:ctrlPr>
                      </m:dPr>
                      <m:e>
                        <m:r>
                          <m:rPr>
                            <m:sty m:val="p"/>
                          </m:rPr>
                          <a:rPr lang="en-US" altLang="zh-CN" i="1">
                            <a:solidFill>
                              <a:srgbClr val="333333"/>
                            </a:solidFill>
                            <a:latin typeface="Cambria Math" panose="02040503050406030204" pitchFamily="18" charset="0"/>
                          </a:rPr>
                          <m:t>p</m:t>
                        </m:r>
                      </m:e>
                    </m:d>
                    <m:r>
                      <a:rPr lang="en-US" altLang="zh-CN" i="1">
                        <a:solidFill>
                          <a:srgbClr val="333333"/>
                        </a:solidFill>
                        <a:latin typeface="Cambria Math" panose="02040503050406030204" pitchFamily="18" charset="0"/>
                      </a:rPr>
                      <m:t>.</m:t>
                    </m:r>
                  </m:oMath>
                </a14:m>
                <a:r>
                  <a:rPr lang="en-US" altLang="zh-CN" sz="2000" dirty="0">
                    <a:latin typeface="+mn-lt"/>
                  </a:rPr>
                  <a:t> Let </a:t>
                </a:r>
                <a14:m>
                  <m:oMath xmlns:m="http://schemas.openxmlformats.org/officeDocument/2006/math">
                    <m:sSup>
                      <m:sSupPr>
                        <m:ctrlPr>
                          <a:rPr lang="en-US" altLang="zh-CN" sz="2000" i="1" dirty="0">
                            <a:latin typeface="Cambria Math" panose="02040503050406030204" pitchFamily="18" charset="0"/>
                          </a:rPr>
                        </m:ctrlPr>
                      </m:sSupPr>
                      <m:e>
                        <m:r>
                          <a:rPr lang="en-US" altLang="zh-CN" sz="2000" dirty="0">
                            <a:latin typeface="Cambria Math" panose="02040503050406030204" pitchFamily="18" charset="0"/>
                          </a:rPr>
                          <m:t>𝐼</m:t>
                        </m:r>
                      </m:e>
                      <m:sup>
                        <m:r>
                          <a:rPr lang="en-US" altLang="zh-CN" sz="2000" dirty="0">
                            <a:latin typeface="Cambria Math" panose="02040503050406030204" pitchFamily="18" charset="0"/>
                          </a:rPr>
                          <m:t>′</m:t>
                        </m:r>
                      </m:sup>
                    </m:sSup>
                  </m:oMath>
                </a14:m>
                <a:r>
                  <a:rPr lang="en-US" altLang="zh-CN" sz="2000" dirty="0">
                    <a:latin typeface="+mn-lt"/>
                  </a:rPr>
                  <a:t> be a randomly generated input from a finite field </a:t>
                </a:r>
                <a14:m>
                  <m:oMath xmlns:m="http://schemas.openxmlformats.org/officeDocument/2006/math">
                    <m:r>
                      <a:rPr lang="zh-CN" altLang="en-US" sz="2000">
                        <a:latin typeface="Cambria Math" panose="02040503050406030204" pitchFamily="18" charset="0"/>
                      </a:rPr>
                      <m:t>𝔽</m:t>
                    </m:r>
                  </m:oMath>
                </a14:m>
                <a:r>
                  <a:rPr lang="en-US" altLang="zh-CN" sz="2000" dirty="0">
                    <a:latin typeface="+mn-lt"/>
                  </a:rPr>
                  <a:t>. The probability that </a:t>
                </a:r>
                <a14:m>
                  <m:oMath xmlns:m="http://schemas.openxmlformats.org/officeDocument/2006/math">
                    <m:r>
                      <a:rPr lang="en-US" altLang="zh-CN" i="1">
                        <a:solidFill>
                          <a:srgbClr val="333333"/>
                        </a:solidFill>
                        <a:latin typeface="Cambria Math" panose="02040503050406030204" pitchFamily="18" charset="0"/>
                      </a:rPr>
                      <m:t>𝑓</m:t>
                    </m:r>
                    <m:d>
                      <m:dPr>
                        <m:ctrlPr>
                          <a:rPr lang="en-US" altLang="zh-CN" i="1">
                            <a:solidFill>
                              <a:srgbClr val="333333"/>
                            </a:solidFill>
                            <a:latin typeface="Cambria Math" panose="02040503050406030204" pitchFamily="18" charset="0"/>
                          </a:rPr>
                        </m:ctrlPr>
                      </m:dPr>
                      <m:e>
                        <m:r>
                          <a:rPr lang="en-US" altLang="zh-CN" i="1">
                            <a:solidFill>
                              <a:srgbClr val="333333"/>
                            </a:solidFill>
                            <a:latin typeface="Cambria Math" panose="02040503050406030204" pitchFamily="18" charset="0"/>
                          </a:rPr>
                          <m:t>𝐼</m:t>
                        </m:r>
                        <m:r>
                          <a:rPr lang="en-US" altLang="zh-CN" i="1">
                            <a:solidFill>
                              <a:srgbClr val="333333"/>
                            </a:solidFill>
                            <a:latin typeface="Cambria Math" panose="02040503050406030204" pitchFamily="18" charset="0"/>
                          </a:rPr>
                          <m:t>′</m:t>
                        </m:r>
                      </m:e>
                    </m:d>
                    <m:d>
                      <m:dPr>
                        <m:begChr m:val="["/>
                        <m:endChr m:val="]"/>
                        <m:ctrlPr>
                          <a:rPr lang="en-US" altLang="zh-CN" i="1">
                            <a:solidFill>
                              <a:srgbClr val="333333"/>
                            </a:solidFill>
                            <a:latin typeface="Cambria Math" panose="02040503050406030204" pitchFamily="18" charset="0"/>
                          </a:rPr>
                        </m:ctrlPr>
                      </m:dPr>
                      <m:e>
                        <m:r>
                          <a:rPr lang="en-US" altLang="zh-CN" i="1">
                            <a:solidFill>
                              <a:srgbClr val="333333"/>
                            </a:solidFill>
                            <a:latin typeface="Cambria Math" panose="02040503050406030204" pitchFamily="18" charset="0"/>
                          </a:rPr>
                          <m:t>𝑝</m:t>
                        </m:r>
                      </m:e>
                    </m:d>
                    <m:r>
                      <a:rPr lang="en-US" altLang="zh-CN" i="1">
                        <a:solidFill>
                          <a:srgbClr val="333333"/>
                        </a:solidFill>
                        <a:latin typeface="Cambria Math" panose="02040503050406030204" pitchFamily="18" charset="0"/>
                      </a:rPr>
                      <m:t>=</m:t>
                    </m:r>
                    <m:r>
                      <a:rPr lang="en-US" altLang="zh-CN" i="1">
                        <a:solidFill>
                          <a:srgbClr val="333333"/>
                        </a:solidFill>
                        <a:latin typeface="Cambria Math" panose="02040503050406030204" pitchFamily="18" charset="0"/>
                      </a:rPr>
                      <m:t>ℊ</m:t>
                    </m:r>
                    <m:d>
                      <m:dPr>
                        <m:ctrlPr>
                          <a:rPr lang="en-US" altLang="zh-CN" i="1">
                            <a:solidFill>
                              <a:srgbClr val="333333"/>
                            </a:solidFill>
                            <a:latin typeface="Cambria Math" panose="02040503050406030204" pitchFamily="18" charset="0"/>
                          </a:rPr>
                        </m:ctrlPr>
                      </m:dPr>
                      <m:e>
                        <m:r>
                          <m:rPr>
                            <m:sty m:val="p"/>
                          </m:rPr>
                          <a:rPr lang="en-US" altLang="zh-CN" i="1">
                            <a:solidFill>
                              <a:srgbClr val="333333"/>
                            </a:solidFill>
                            <a:latin typeface="Cambria Math" panose="02040503050406030204" pitchFamily="18" charset="0"/>
                          </a:rPr>
                          <m:t>I</m:t>
                        </m:r>
                        <m:r>
                          <a:rPr lang="en-US" altLang="zh-CN" i="1">
                            <a:solidFill>
                              <a:srgbClr val="333333"/>
                            </a:solidFill>
                            <a:latin typeface="Cambria Math" panose="02040503050406030204" pitchFamily="18" charset="0"/>
                          </a:rPr>
                          <m:t>′</m:t>
                        </m:r>
                      </m:e>
                    </m:d>
                    <m:d>
                      <m:dPr>
                        <m:begChr m:val="["/>
                        <m:endChr m:val="]"/>
                        <m:ctrlPr>
                          <a:rPr lang="en-US" altLang="zh-CN" i="1">
                            <a:solidFill>
                              <a:srgbClr val="333333"/>
                            </a:solidFill>
                            <a:latin typeface="Cambria Math" panose="02040503050406030204" pitchFamily="18" charset="0"/>
                          </a:rPr>
                        </m:ctrlPr>
                      </m:dPr>
                      <m:e>
                        <m:r>
                          <m:rPr>
                            <m:sty m:val="p"/>
                          </m:rPr>
                          <a:rPr lang="en-US" altLang="zh-CN" i="1">
                            <a:solidFill>
                              <a:srgbClr val="333333"/>
                            </a:solidFill>
                            <a:latin typeface="Cambria Math" panose="02040503050406030204" pitchFamily="18" charset="0"/>
                          </a:rPr>
                          <m:t>p</m:t>
                        </m:r>
                      </m:e>
                    </m:d>
                  </m:oMath>
                </a14:m>
                <a:r>
                  <a:rPr lang="en-US" altLang="zh-CN" sz="2000" dirty="0">
                    <a:latin typeface="+mn-lt"/>
                  </a:rPr>
                  <a:t> is at most </a:t>
                </a:r>
                <a14:m>
                  <m:oMath xmlns:m="http://schemas.openxmlformats.org/officeDocument/2006/math">
                    <m:f>
                      <m:fPr>
                        <m:ctrlPr>
                          <a:rPr lang="en-US" altLang="zh-CN" i="1">
                            <a:solidFill>
                              <a:srgbClr val="333333"/>
                            </a:solidFill>
                            <a:latin typeface="Cambria Math" panose="02040503050406030204" pitchFamily="18" charset="0"/>
                          </a:rPr>
                        </m:ctrlPr>
                      </m:fPr>
                      <m:num>
                        <m:r>
                          <a:rPr lang="en-US" altLang="zh-CN" i="1">
                            <a:solidFill>
                              <a:srgbClr val="333333"/>
                            </a:solidFill>
                            <a:latin typeface="Cambria Math" panose="02040503050406030204" pitchFamily="18" charset="0"/>
                          </a:rPr>
                          <m:t>𝑛</m:t>
                        </m:r>
                      </m:num>
                      <m:den>
                        <m:r>
                          <a:rPr lang="en-US" altLang="zh-CN" i="1">
                            <a:solidFill>
                              <a:srgbClr val="333333"/>
                            </a:solidFill>
                            <a:latin typeface="Cambria Math" panose="02040503050406030204" pitchFamily="18" charset="0"/>
                          </a:rPr>
                          <m:t>𝑝</m:t>
                        </m:r>
                      </m:den>
                    </m:f>
                  </m:oMath>
                </a14:m>
                <a:r>
                  <a:rPr lang="en-US" altLang="zh-CN" sz="2000" dirty="0">
                    <a:latin typeface="+mn-lt"/>
                  </a:rPr>
                  <a:t>, where p is the number of possible values in </a:t>
                </a:r>
                <a14:m>
                  <m:oMath xmlns:m="http://schemas.openxmlformats.org/officeDocument/2006/math">
                    <m:r>
                      <a:rPr lang="zh-CN" altLang="en-US" sz="2000">
                        <a:latin typeface="Cambria Math" panose="02040503050406030204" pitchFamily="18" charset="0"/>
                      </a:rPr>
                      <m:t>𝔽</m:t>
                    </m:r>
                  </m:oMath>
                </a14:m>
                <a:r>
                  <a:rPr lang="en-US" altLang="zh-CN" sz="2000" dirty="0">
                    <a:latin typeface="+mn-lt"/>
                  </a:rPr>
                  <a:t>.</a:t>
                </a:r>
                <a:br>
                  <a:rPr lang="en-US" altLang="zh-CN" sz="2000" dirty="0">
                    <a:latin typeface="+mn-lt"/>
                  </a:rPr>
                </a:br>
                <a:endParaRPr lang="zh-CN" altLang="en-US" sz="2000" dirty="0">
                  <a:latin typeface="+mn-lt"/>
                </a:endParaRPr>
              </a:p>
            </p:txBody>
          </p:sp>
        </mc:Choice>
        <mc:Fallback xmlns="">
          <p:sp>
            <p:nvSpPr>
              <p:cNvPr id="18" name="文本框 17">
                <a:extLst>
                  <a:ext uri="{FF2B5EF4-FFF2-40B4-BE49-F238E27FC236}">
                    <a16:creationId xmlns:a16="http://schemas.microsoft.com/office/drawing/2014/main" id="{36A4E13E-BDF3-452E-82DD-72FEF1CDE7FA}"/>
                  </a:ext>
                </a:extLst>
              </p:cNvPr>
              <p:cNvSpPr txBox="1">
                <a:spLocks noRot="1" noChangeAspect="1" noMove="1" noResize="1" noEditPoints="1" noAdjustHandles="1" noChangeArrowheads="1" noChangeShapeType="1" noTextEdit="1"/>
              </p:cNvSpPr>
              <p:nvPr/>
            </p:nvSpPr>
            <p:spPr>
              <a:xfrm>
                <a:off x="5652460" y="2243511"/>
                <a:ext cx="4801378" cy="2408223"/>
              </a:xfrm>
              <a:prstGeom prst="rect">
                <a:avLst/>
              </a:prstGeom>
              <a:blipFill>
                <a:blip r:embed="rId3"/>
                <a:stretch>
                  <a:fillRect l="-1269" t="-1013" r="-2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47248CB7-32B1-4BB4-B9FB-6C17C1207AB5}"/>
                  </a:ext>
                </a:extLst>
              </p:cNvPr>
              <p:cNvSpPr txBox="1"/>
              <p:nvPr/>
            </p:nvSpPr>
            <p:spPr>
              <a:xfrm>
                <a:off x="5723580" y="4752256"/>
                <a:ext cx="6096000" cy="646331"/>
              </a:xfrm>
              <a:prstGeom prst="rect">
                <a:avLst/>
              </a:prstGeom>
              <a:noFill/>
            </p:spPr>
            <p:txBody>
              <a:bodyPr wrap="square">
                <a:spAutoFit/>
              </a:bodyPr>
              <a:lstStyle/>
              <a:p>
                <a:r>
                  <a:rPr lang="en-US" altLang="zh-CN" dirty="0">
                    <a:solidFill>
                      <a:srgbClr val="333333"/>
                    </a:solidFill>
                    <a:latin typeface="Arial" panose="020B0604020202020204" pitchFamily="34" charset="0"/>
                  </a:rPr>
                  <a:t>Run </a:t>
                </a:r>
                <a:r>
                  <a:rPr lang="en-US" altLang="zh-CN" i="1" dirty="0">
                    <a:solidFill>
                      <a:srgbClr val="333333"/>
                    </a:solidFill>
                    <a:latin typeface="Cambria Math" panose="02040503050406030204" pitchFamily="18" charset="0"/>
                  </a:rPr>
                  <a:t>t  </a:t>
                </a:r>
                <a:r>
                  <a:rPr lang="en-US" altLang="zh-CN" dirty="0">
                    <a:solidFill>
                      <a:srgbClr val="333333"/>
                    </a:solidFill>
                    <a:latin typeface="Arial" panose="020B0604020202020204" pitchFamily="34" charset="0"/>
                  </a:rPr>
                  <a:t>random tests for each position </a:t>
                </a:r>
                <a:r>
                  <a:rPr lang="en-US" altLang="zh-CN" i="1" dirty="0">
                    <a:solidFill>
                      <a:srgbClr val="333333"/>
                    </a:solidFill>
                    <a:latin typeface="Cambria Math" panose="02040503050406030204" pitchFamily="18" charset="0"/>
                  </a:rPr>
                  <a:t>p</a:t>
                </a:r>
                <a:r>
                  <a:rPr lang="en-US" altLang="zh-CN" dirty="0">
                    <a:solidFill>
                      <a:srgbClr val="333333"/>
                    </a:solidFill>
                    <a:latin typeface="Arial" panose="020B0604020202020204" pitchFamily="34" charset="0"/>
                  </a:rPr>
                  <a:t>.</a:t>
                </a:r>
              </a:p>
              <a:p>
                <a:r>
                  <a:rPr lang="en-US" altLang="zh-CN" dirty="0">
                    <a:solidFill>
                      <a:srgbClr val="333333"/>
                    </a:solidFill>
                    <a:latin typeface="Arial" panose="020B0604020202020204" pitchFamily="34" charset="0"/>
                  </a:rPr>
                  <a:t>T</a:t>
                </a:r>
                <a:r>
                  <a:rPr lang="en-US" altLang="zh-CN" b="0" i="0" dirty="0">
                    <a:solidFill>
                      <a:srgbClr val="333333"/>
                    </a:solidFill>
                    <a:effectLst/>
                    <a:latin typeface="Arial" panose="020B0604020202020204" pitchFamily="34" charset="0"/>
                  </a:rPr>
                  <a:t>ime complexity: </a:t>
                </a:r>
                <a14:m>
                  <m:oMath xmlns:m="http://schemas.openxmlformats.org/officeDocument/2006/math">
                    <m:r>
                      <a:rPr lang="en-US" altLang="zh-CN" b="0" i="1" dirty="0" smtClean="0">
                        <a:solidFill>
                          <a:srgbClr val="333333"/>
                        </a:solidFill>
                        <a:effectLst/>
                        <a:latin typeface="Cambria Math" panose="02040503050406030204" pitchFamily="18" charset="0"/>
                      </a:rPr>
                      <m:t>𝑂</m:t>
                    </m:r>
                    <m:r>
                      <a:rPr lang="en-US" altLang="zh-CN" b="0" i="1" dirty="0" smtClean="0">
                        <a:solidFill>
                          <a:srgbClr val="333333"/>
                        </a:solidFill>
                        <a:effectLst/>
                        <a:latin typeface="Cambria Math" panose="02040503050406030204" pitchFamily="18" charset="0"/>
                      </a:rPr>
                      <m:t>(</m:t>
                    </m:r>
                    <m:r>
                      <a:rPr lang="en-US" altLang="zh-CN" b="0" i="1" dirty="0" smtClean="0">
                        <a:solidFill>
                          <a:srgbClr val="333333"/>
                        </a:solidFill>
                        <a:effectLst/>
                        <a:latin typeface="Cambria Math" panose="02040503050406030204" pitchFamily="18" charset="0"/>
                      </a:rPr>
                      <m:t>𝑛</m:t>
                    </m:r>
                    <m:r>
                      <a:rPr lang="en-US" altLang="zh-CN" b="0" i="1" dirty="0" smtClean="0">
                        <a:solidFill>
                          <a:srgbClr val="333333"/>
                        </a:solidFill>
                        <a:effectLst/>
                        <a:latin typeface="Cambria Math" panose="02040503050406030204" pitchFamily="18" charset="0"/>
                      </a:rPr>
                      <m:t>) → </m:t>
                    </m:r>
                    <m:r>
                      <a:rPr lang="en-US" altLang="zh-CN" b="0" i="1" dirty="0" smtClean="0">
                        <a:solidFill>
                          <a:srgbClr val="333333"/>
                        </a:solidFill>
                        <a:effectLst/>
                        <a:latin typeface="Cambria Math" panose="02040503050406030204" pitchFamily="18" charset="0"/>
                      </a:rPr>
                      <m:t>𝑂</m:t>
                    </m:r>
                    <m:r>
                      <a:rPr lang="en-US" altLang="zh-CN" b="0" i="1" dirty="0" smtClean="0">
                        <a:solidFill>
                          <a:srgbClr val="333333"/>
                        </a:solidFill>
                        <a:effectLst/>
                        <a:latin typeface="Cambria Math" panose="02040503050406030204" pitchFamily="18" charset="0"/>
                      </a:rPr>
                      <m:t>(</m:t>
                    </m:r>
                    <m:r>
                      <a:rPr lang="en-US" altLang="zh-CN" b="0" i="1" dirty="0" smtClean="0">
                        <a:solidFill>
                          <a:srgbClr val="333333"/>
                        </a:solidFill>
                        <a:effectLst/>
                        <a:latin typeface="Cambria Math" panose="02040503050406030204" pitchFamily="18" charset="0"/>
                      </a:rPr>
                      <m:t>𝑡</m:t>
                    </m:r>
                    <m:r>
                      <a:rPr lang="en-US" altLang="zh-CN" b="0" i="1" dirty="0" smtClean="0">
                        <a:solidFill>
                          <a:srgbClr val="333333"/>
                        </a:solidFill>
                        <a:effectLst/>
                        <a:latin typeface="Cambria Math" panose="02040503050406030204" pitchFamily="18" charset="0"/>
                      </a:rPr>
                      <m:t>)=</m:t>
                    </m:r>
                    <m:r>
                      <a:rPr lang="en-US" altLang="zh-CN" b="0" i="1" dirty="0" smtClean="0">
                        <a:solidFill>
                          <a:srgbClr val="333333"/>
                        </a:solidFill>
                        <a:effectLst/>
                        <a:latin typeface="Cambria Math" panose="02040503050406030204" pitchFamily="18" charset="0"/>
                      </a:rPr>
                      <m:t>𝑂</m:t>
                    </m:r>
                    <m:r>
                      <a:rPr lang="en-US" altLang="zh-CN" b="0" i="1" dirty="0" smtClean="0">
                        <a:solidFill>
                          <a:srgbClr val="333333"/>
                        </a:solidFill>
                        <a:effectLst/>
                        <a:latin typeface="Cambria Math" panose="02040503050406030204" pitchFamily="18" charset="0"/>
                      </a:rPr>
                      <m:t>(1)</m:t>
                    </m:r>
                  </m:oMath>
                </a14:m>
                <a:endParaRPr lang="en-US" altLang="zh-CN" b="0" i="0" dirty="0">
                  <a:solidFill>
                    <a:srgbClr val="333333"/>
                  </a:solidFill>
                  <a:effectLst/>
                  <a:latin typeface="Arial" panose="020B0604020202020204" pitchFamily="34" charset="0"/>
                </a:endParaRPr>
              </a:p>
            </p:txBody>
          </p:sp>
        </mc:Choice>
        <mc:Fallback xmlns="">
          <p:sp>
            <p:nvSpPr>
              <p:cNvPr id="138" name="文本框 137">
                <a:extLst>
                  <a:ext uri="{FF2B5EF4-FFF2-40B4-BE49-F238E27FC236}">
                    <a16:creationId xmlns:a16="http://schemas.microsoft.com/office/drawing/2014/main" id="{47248CB7-32B1-4BB4-B9FB-6C17C1207AB5}"/>
                  </a:ext>
                </a:extLst>
              </p:cNvPr>
              <p:cNvSpPr txBox="1">
                <a:spLocks noRot="1" noChangeAspect="1" noMove="1" noResize="1" noEditPoints="1" noAdjustHandles="1" noChangeArrowheads="1" noChangeShapeType="1" noTextEdit="1"/>
              </p:cNvSpPr>
              <p:nvPr/>
            </p:nvSpPr>
            <p:spPr>
              <a:xfrm>
                <a:off x="5723580" y="4752256"/>
                <a:ext cx="6096000" cy="646331"/>
              </a:xfrm>
              <a:prstGeom prst="rect">
                <a:avLst/>
              </a:prstGeom>
              <a:blipFill>
                <a:blip r:embed="rId4"/>
                <a:stretch>
                  <a:fillRect l="-900" t="-6604" b="-14151"/>
                </a:stretch>
              </a:blipFill>
            </p:spPr>
            <p:txBody>
              <a:bodyPr/>
              <a:lstStyle/>
              <a:p>
                <a:r>
                  <a:rPr lang="zh-CN" altLang="en-US">
                    <a:noFill/>
                  </a:rPr>
                  <a:t> </a:t>
                </a:r>
              </a:p>
            </p:txBody>
          </p:sp>
        </mc:Fallback>
      </mc:AlternateContent>
      <p:pic>
        <p:nvPicPr>
          <p:cNvPr id="139" name="图片 138">
            <a:extLst>
              <a:ext uri="{FF2B5EF4-FFF2-40B4-BE49-F238E27FC236}">
                <a16:creationId xmlns:a16="http://schemas.microsoft.com/office/drawing/2014/main" id="{0FD72FAF-E736-47FD-AAF7-2FCC7BD9BF65}"/>
              </a:ext>
            </a:extLst>
          </p:cNvPr>
          <p:cNvPicPr>
            <a:picLocks noChangeAspect="1"/>
          </p:cNvPicPr>
          <p:nvPr/>
        </p:nvPicPr>
        <p:blipFill>
          <a:blip r:embed="rId5"/>
          <a:stretch>
            <a:fillRect/>
          </a:stretch>
        </p:blipFill>
        <p:spPr>
          <a:xfrm>
            <a:off x="838200" y="2044566"/>
            <a:ext cx="4738673" cy="3616222"/>
          </a:xfrm>
          <a:prstGeom prst="rect">
            <a:avLst/>
          </a:prstGeom>
          <a:solidFill>
            <a:srgbClr val="A9D18E"/>
          </a:solidFill>
        </p:spPr>
      </p:pic>
    </p:spTree>
    <p:extLst>
      <p:ext uri="{BB962C8B-B14F-4D97-AF65-F5344CB8AC3E}">
        <p14:creationId xmlns:p14="http://schemas.microsoft.com/office/powerpoint/2010/main" val="63085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Mutant Corrector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p:txBody>
          <a:bodyPr/>
          <a:lstStyle/>
          <a:p>
            <a:pPr marL="514350" indent="-514350">
              <a:buFont typeface="+mj-lt"/>
              <a:buAutoNum type="arabicPeriod"/>
            </a:pPr>
            <a:r>
              <a:rPr lang="en-US" altLang="zh-CN" sz="3200" dirty="0">
                <a:effectLst/>
              </a:rPr>
              <a:t>Examination</a:t>
            </a:r>
          </a:p>
          <a:p>
            <a:pPr marL="0" indent="0">
              <a:buNone/>
            </a:pPr>
            <a:endParaRPr lang="en-US" altLang="zh-CN" sz="3200" dirty="0">
              <a:effectLst/>
            </a:endParaRPr>
          </a:p>
          <a:p>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26</a:t>
            </a:fld>
            <a:endParaRPr lang="zh-CN" altLang="en-US"/>
          </a:p>
        </p:txBody>
      </p:sp>
      <p:pic>
        <p:nvPicPr>
          <p:cNvPr id="8" name="图片 7">
            <a:extLst>
              <a:ext uri="{FF2B5EF4-FFF2-40B4-BE49-F238E27FC236}">
                <a16:creationId xmlns:a16="http://schemas.microsoft.com/office/drawing/2014/main" id="{1062CE3E-354A-45FB-9BC1-326764D4454B}"/>
              </a:ext>
            </a:extLst>
          </p:cNvPr>
          <p:cNvPicPr>
            <a:picLocks noChangeAspect="1"/>
          </p:cNvPicPr>
          <p:nvPr/>
        </p:nvPicPr>
        <p:blipFill>
          <a:blip r:embed="rId3"/>
          <a:stretch>
            <a:fillRect/>
          </a:stretch>
        </p:blipFill>
        <p:spPr>
          <a:xfrm>
            <a:off x="4099560" y="1188123"/>
            <a:ext cx="3079390" cy="5281080"/>
          </a:xfrm>
          <a:prstGeom prst="rect">
            <a:avLst/>
          </a:prstGeom>
        </p:spPr>
      </p:pic>
    </p:spTree>
    <p:extLst>
      <p:ext uri="{BB962C8B-B14F-4D97-AF65-F5344CB8AC3E}">
        <p14:creationId xmlns:p14="http://schemas.microsoft.com/office/powerpoint/2010/main" val="33856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Mutant Corrector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p:txBody>
          <a:bodyPr/>
          <a:lstStyle/>
          <a:p>
            <a:pPr marL="514350" indent="-514350">
              <a:buFont typeface="+mj-lt"/>
              <a:buAutoNum type="arabicPeriod"/>
            </a:pPr>
            <a:r>
              <a:rPr lang="en-US" altLang="zh-CN" sz="3200" dirty="0">
                <a:effectLst/>
              </a:rPr>
              <a:t>Examination</a:t>
            </a:r>
          </a:p>
          <a:p>
            <a:pPr marL="514350" indent="-514350">
              <a:buFont typeface="+mj-lt"/>
              <a:buAutoNum type="arabicPeriod"/>
            </a:pPr>
            <a:r>
              <a:rPr lang="en-US" altLang="zh-CN" dirty="0"/>
              <a:t>Correction</a:t>
            </a:r>
          </a:p>
          <a:p>
            <a:pPr lvl="1"/>
            <a:r>
              <a:rPr lang="en-US" altLang="zh-CN" dirty="0" err="1"/>
              <a:t>R</a:t>
            </a:r>
            <a:r>
              <a:rPr lang="en-US" altLang="zh-CN" dirty="0" err="1">
                <a:effectLst/>
              </a:rPr>
              <a:t>ecomputation</a:t>
            </a:r>
            <a:endParaRPr lang="en-US" altLang="zh-CN" dirty="0">
              <a:effectLst/>
            </a:endParaRPr>
          </a:p>
          <a:p>
            <a:pPr marL="0" indent="0">
              <a:buNone/>
            </a:pPr>
            <a:endParaRPr lang="en-US" altLang="zh-CN" sz="3200" dirty="0">
              <a:effectLst/>
            </a:endParaRPr>
          </a:p>
          <a:p>
            <a:pPr marL="0" indent="0">
              <a:buNone/>
            </a:pPr>
            <a:endParaRPr lang="en-US" altLang="zh-CN" sz="3200" dirty="0">
              <a:effectLst/>
            </a:endParaRPr>
          </a:p>
          <a:p>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27</a:t>
            </a:fld>
            <a:endParaRPr lang="zh-CN" altLang="en-US"/>
          </a:p>
        </p:txBody>
      </p:sp>
      <p:pic>
        <p:nvPicPr>
          <p:cNvPr id="8" name="图片 7">
            <a:extLst>
              <a:ext uri="{FF2B5EF4-FFF2-40B4-BE49-F238E27FC236}">
                <a16:creationId xmlns:a16="http://schemas.microsoft.com/office/drawing/2014/main" id="{1062CE3E-354A-45FB-9BC1-326764D4454B}"/>
              </a:ext>
            </a:extLst>
          </p:cNvPr>
          <p:cNvPicPr>
            <a:picLocks noChangeAspect="1"/>
          </p:cNvPicPr>
          <p:nvPr/>
        </p:nvPicPr>
        <p:blipFill>
          <a:blip r:embed="rId3"/>
          <a:stretch>
            <a:fillRect/>
          </a:stretch>
        </p:blipFill>
        <p:spPr>
          <a:xfrm>
            <a:off x="4099560" y="1188123"/>
            <a:ext cx="3079390" cy="5281080"/>
          </a:xfrm>
          <a:prstGeom prst="rect">
            <a:avLst/>
          </a:prstGeom>
        </p:spPr>
      </p:pic>
      <p:pic>
        <p:nvPicPr>
          <p:cNvPr id="10" name="图片 9">
            <a:extLst>
              <a:ext uri="{FF2B5EF4-FFF2-40B4-BE49-F238E27FC236}">
                <a16:creationId xmlns:a16="http://schemas.microsoft.com/office/drawing/2014/main" id="{CEB4D85F-5EA2-477D-8BDE-40D73491886B}"/>
              </a:ext>
            </a:extLst>
          </p:cNvPr>
          <p:cNvPicPr>
            <a:picLocks noChangeAspect="1"/>
          </p:cNvPicPr>
          <p:nvPr/>
        </p:nvPicPr>
        <p:blipFill rotWithShape="1">
          <a:blip r:embed="rId4"/>
          <a:srcRect r="3955"/>
          <a:stretch/>
        </p:blipFill>
        <p:spPr>
          <a:xfrm>
            <a:off x="6759300" y="1188123"/>
            <a:ext cx="1839056" cy="4328757"/>
          </a:xfrm>
          <a:prstGeom prst="rect">
            <a:avLst/>
          </a:prstGeom>
        </p:spPr>
      </p:pic>
    </p:spTree>
    <p:extLst>
      <p:ext uri="{BB962C8B-B14F-4D97-AF65-F5344CB8AC3E}">
        <p14:creationId xmlns:p14="http://schemas.microsoft.com/office/powerpoint/2010/main" val="64129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Mutant Corrector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pPr marL="514350" indent="-514350">
              <a:buFont typeface="+mj-lt"/>
              <a:buAutoNum type="arabicPeriod"/>
            </a:pPr>
            <a:r>
              <a:rPr lang="en-US" altLang="zh-CN" sz="3200" dirty="0">
                <a:effectLst/>
              </a:rPr>
              <a:t>Examination</a:t>
            </a:r>
          </a:p>
          <a:p>
            <a:pPr marL="514350" indent="-514350">
              <a:buFont typeface="+mj-lt"/>
              <a:buAutoNum type="arabicPeriod"/>
            </a:pPr>
            <a:r>
              <a:rPr lang="en-US" altLang="zh-CN" dirty="0"/>
              <a:t>Correction</a:t>
            </a:r>
          </a:p>
          <a:p>
            <a:pPr lvl="1"/>
            <a:r>
              <a:rPr lang="en-US" altLang="zh-CN" dirty="0" err="1"/>
              <a:t>R</a:t>
            </a:r>
            <a:r>
              <a:rPr lang="en-US" altLang="zh-CN" dirty="0" err="1">
                <a:effectLst/>
              </a:rPr>
              <a:t>ecomputation</a:t>
            </a:r>
            <a:endParaRPr lang="en-US" altLang="zh-CN" dirty="0"/>
          </a:p>
          <a:p>
            <a:pPr marL="514350" indent="-514350">
              <a:buFont typeface="+mj-lt"/>
              <a:buAutoNum type="arabicPeriod"/>
            </a:pPr>
            <a:r>
              <a:rPr lang="en-US" altLang="zh-CN" sz="3200" dirty="0">
                <a:effectLst/>
              </a:rPr>
              <a:t>Fusion</a:t>
            </a:r>
          </a:p>
          <a:p>
            <a:pPr marL="0" indent="0">
              <a:buNone/>
            </a:pPr>
            <a:endParaRPr lang="en-US" altLang="zh-CN" sz="3200" dirty="0">
              <a:effectLst/>
            </a:endParaRPr>
          </a:p>
          <a:p>
            <a:pPr marL="0" indent="0">
              <a:buNone/>
            </a:pPr>
            <a:endParaRPr lang="en-US" altLang="zh-CN" sz="3200" dirty="0">
              <a:effectLst/>
            </a:endParaRPr>
          </a:p>
          <a:p>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28</a:t>
            </a:fld>
            <a:endParaRPr lang="zh-CN" altLang="en-US"/>
          </a:p>
        </p:txBody>
      </p:sp>
      <p:pic>
        <p:nvPicPr>
          <p:cNvPr id="19" name="图片 18">
            <a:extLst>
              <a:ext uri="{FF2B5EF4-FFF2-40B4-BE49-F238E27FC236}">
                <a16:creationId xmlns:a16="http://schemas.microsoft.com/office/drawing/2014/main" id="{D6523490-9004-444C-9B84-024F1082D022}"/>
              </a:ext>
            </a:extLst>
          </p:cNvPr>
          <p:cNvPicPr>
            <a:picLocks noChangeAspect="1"/>
          </p:cNvPicPr>
          <p:nvPr/>
        </p:nvPicPr>
        <p:blipFill>
          <a:blip r:embed="rId3"/>
          <a:stretch>
            <a:fillRect/>
          </a:stretch>
        </p:blipFill>
        <p:spPr>
          <a:xfrm>
            <a:off x="4119880" y="1240834"/>
            <a:ext cx="4460240" cy="4972314"/>
          </a:xfrm>
          <a:prstGeom prst="rect">
            <a:avLst/>
          </a:prstGeom>
        </p:spPr>
      </p:pic>
      <p:sp>
        <p:nvSpPr>
          <p:cNvPr id="8" name="文本框 7">
            <a:extLst>
              <a:ext uri="{FF2B5EF4-FFF2-40B4-BE49-F238E27FC236}">
                <a16:creationId xmlns:a16="http://schemas.microsoft.com/office/drawing/2014/main" id="{B313F645-946E-6D40-A77C-770BDE981ABE}"/>
              </a:ext>
            </a:extLst>
          </p:cNvPr>
          <p:cNvSpPr txBox="1"/>
          <p:nvPr/>
        </p:nvSpPr>
        <p:spPr>
          <a:xfrm>
            <a:off x="6431280" y="5786715"/>
            <a:ext cx="6096000" cy="369332"/>
          </a:xfrm>
          <a:prstGeom prst="rect">
            <a:avLst/>
          </a:prstGeom>
          <a:noFill/>
        </p:spPr>
        <p:txBody>
          <a:bodyPr wrap="square">
            <a:spAutoFit/>
          </a:bodyPr>
          <a:lstStyle/>
          <a:p>
            <a:r>
              <a:rPr lang="en-US" altLang="zh-CN" dirty="0">
                <a:solidFill>
                  <a:srgbClr val="333333"/>
                </a:solidFill>
                <a:latin typeface="Arial" panose="020B0604020202020204" pitchFamily="34" charset="0"/>
              </a:rPr>
              <a:t>Correction + Fusion introduce less</a:t>
            </a:r>
            <a:r>
              <a:rPr lang="zh-CN" altLang="en-US" dirty="0">
                <a:solidFill>
                  <a:srgbClr val="333333"/>
                </a:solidFill>
                <a:latin typeface="Arial" panose="020B0604020202020204" pitchFamily="34" charset="0"/>
              </a:rPr>
              <a:t> </a:t>
            </a:r>
            <a:r>
              <a:rPr lang="en-US" altLang="zh-CN" dirty="0">
                <a:solidFill>
                  <a:srgbClr val="333333"/>
                </a:solidFill>
                <a:latin typeface="Arial" panose="020B0604020202020204" pitchFamily="34" charset="0"/>
              </a:rPr>
              <a:t>than</a:t>
            </a:r>
            <a:r>
              <a:rPr lang="zh-CN" altLang="en-US" dirty="0">
                <a:solidFill>
                  <a:srgbClr val="333333"/>
                </a:solidFill>
                <a:latin typeface="Arial" panose="020B0604020202020204" pitchFamily="34" charset="0"/>
              </a:rPr>
              <a:t> </a:t>
            </a:r>
            <a:r>
              <a:rPr lang="en-US" altLang="zh-CN" dirty="0">
                <a:solidFill>
                  <a:srgbClr val="333333"/>
                </a:solidFill>
                <a:latin typeface="Arial" panose="020B0604020202020204" pitchFamily="34" charset="0"/>
              </a:rPr>
              <a:t>1% overhead</a:t>
            </a:r>
          </a:p>
        </p:txBody>
      </p:sp>
    </p:spTree>
    <p:extLst>
      <p:ext uri="{BB962C8B-B14F-4D97-AF65-F5344CB8AC3E}">
        <p14:creationId xmlns:p14="http://schemas.microsoft.com/office/powerpoint/2010/main" val="228146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Program Optimizer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r>
              <a:rPr lang="en-US" altLang="zh-CN" b="0" dirty="0"/>
              <a:t>Program Splitting</a:t>
            </a:r>
          </a:p>
          <a:p>
            <a:endParaRPr lang="en-US" altLang="zh-CN" b="0" dirty="0">
              <a:solidFill>
                <a:schemeClr val="bg1">
                  <a:lumMod val="50000"/>
                </a:schemeClr>
              </a:solidFill>
            </a:endParaRPr>
          </a:p>
          <a:p>
            <a:r>
              <a:rPr lang="en-US" altLang="zh-CN" b="0" dirty="0">
                <a:solidFill>
                  <a:schemeClr val="bg1">
                    <a:lumMod val="65000"/>
                  </a:schemeClr>
                </a:solidFill>
              </a:rPr>
              <a:t>Subprogram Optimization </a:t>
            </a:r>
          </a:p>
          <a:p>
            <a:endParaRPr lang="en-US" altLang="zh-CN" b="0" dirty="0">
              <a:solidFill>
                <a:schemeClr val="bg1">
                  <a:lumMod val="65000"/>
                </a:schemeClr>
              </a:solidFill>
            </a:endParaRPr>
          </a:p>
          <a:p>
            <a:r>
              <a:rPr lang="en-US" altLang="zh-CN" b="0" dirty="0">
                <a:solidFill>
                  <a:schemeClr val="bg1">
                    <a:lumMod val="65000"/>
                  </a:schemeClr>
                </a:solidFill>
              </a:rPr>
              <a:t>Post-Optimizations </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29</a:t>
            </a:fld>
            <a:endParaRPr lang="zh-CN" altLang="en-US"/>
          </a:p>
        </p:txBody>
      </p:sp>
    </p:spTree>
    <p:extLst>
      <p:ext uri="{BB962C8B-B14F-4D97-AF65-F5344CB8AC3E}">
        <p14:creationId xmlns:p14="http://schemas.microsoft.com/office/powerpoint/2010/main" val="104533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1F941-3A17-E746-B056-8207C707C0EE}"/>
              </a:ext>
            </a:extLst>
          </p:cNvPr>
          <p:cNvSpPr>
            <a:spLocks noGrp="1"/>
          </p:cNvSpPr>
          <p:nvPr>
            <p:ph type="title"/>
          </p:nvPr>
        </p:nvSpPr>
        <p:spPr/>
        <p:txBody>
          <a:bodyPr/>
          <a:lstStyle/>
          <a:p>
            <a:r>
              <a:rPr kumimoji="1" lang="en-US" altLang="zh-CN" dirty="0">
                <a:latin typeface="Arial" panose="020B0604020202020204" pitchFamily="34" charset="0"/>
                <a:cs typeface="Arial" panose="020B0604020202020204" pitchFamily="34" charset="0"/>
              </a:rPr>
              <a:t>Background</a:t>
            </a:r>
            <a:endParaRPr kumimoji="1" lang="zh-CN" altLang="en-US"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9DD44BFC-9C86-CD41-82C0-F5CE3AE41238}"/>
              </a:ext>
            </a:extLst>
          </p:cNvPr>
          <p:cNvSpPr>
            <a:spLocks noGrp="1"/>
          </p:cNvSpPr>
          <p:nvPr>
            <p:ph idx="1"/>
          </p:nvPr>
        </p:nvSpPr>
        <p:spPr/>
        <p:txBody>
          <a:bodyPr/>
          <a:lstStyle/>
          <a:p>
            <a:r>
              <a:rPr kumimoji="1" lang="en-US" altLang="zh-CN" dirty="0"/>
              <a:t>Tensor Program</a:t>
            </a:r>
          </a:p>
          <a:p>
            <a:endParaRPr kumimoji="1" lang="zh-CN" altLang="en-US" dirty="0"/>
          </a:p>
        </p:txBody>
      </p:sp>
      <p:sp>
        <p:nvSpPr>
          <p:cNvPr id="4" name="日期占位符 3">
            <a:extLst>
              <a:ext uri="{FF2B5EF4-FFF2-40B4-BE49-F238E27FC236}">
                <a16:creationId xmlns:a16="http://schemas.microsoft.com/office/drawing/2014/main" id="{73EAF718-CA9E-F747-BAD5-19E887FEA066}"/>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E70E47A9-0E13-D84C-978D-D43EEC87505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34FDC288-3E1D-D848-ACAD-00506AEFDAFD}"/>
              </a:ext>
            </a:extLst>
          </p:cNvPr>
          <p:cNvSpPr>
            <a:spLocks noGrp="1"/>
          </p:cNvSpPr>
          <p:nvPr>
            <p:ph type="sldNum" sz="quarter" idx="12"/>
          </p:nvPr>
        </p:nvSpPr>
        <p:spPr/>
        <p:txBody>
          <a:bodyPr/>
          <a:lstStyle/>
          <a:p>
            <a:fld id="{9121FD29-422F-4C06-A400-AB8263BE8C66}" type="slidenum">
              <a:rPr lang="zh-CN" altLang="en-US" smtClean="0"/>
              <a:t>3</a:t>
            </a:fld>
            <a:endParaRPr lang="zh-CN" altLang="en-US"/>
          </a:p>
        </p:txBody>
      </p:sp>
      <p:sp>
        <p:nvSpPr>
          <p:cNvPr id="7" name="object 3">
            <a:extLst>
              <a:ext uri="{FF2B5EF4-FFF2-40B4-BE49-F238E27FC236}">
                <a16:creationId xmlns:a16="http://schemas.microsoft.com/office/drawing/2014/main" id="{C646149B-668C-1340-B69B-5D166B11C7A3}"/>
              </a:ext>
            </a:extLst>
          </p:cNvPr>
          <p:cNvSpPr txBox="1"/>
          <p:nvPr/>
        </p:nvSpPr>
        <p:spPr>
          <a:xfrm>
            <a:off x="894393" y="2620488"/>
            <a:ext cx="1122680" cy="323807"/>
          </a:xfrm>
          <a:prstGeom prst="rect">
            <a:avLst/>
          </a:prstGeom>
          <a:ln w="38100">
            <a:solidFill>
              <a:schemeClr val="tx1"/>
            </a:solidFill>
          </a:ln>
        </p:spPr>
        <p:txBody>
          <a:bodyPr vert="horz" wrap="square" lIns="0" tIns="46355" rIns="0" bIns="0" rtlCol="0">
            <a:spAutoFit/>
          </a:bodyPr>
          <a:lstStyle/>
          <a:p>
            <a:pPr marL="166370">
              <a:lnSpc>
                <a:spcPct val="100000"/>
              </a:lnSpc>
              <a:spcBef>
                <a:spcPts val="365"/>
              </a:spcBef>
            </a:pPr>
            <a:r>
              <a:rPr b="1" spc="55" dirty="0">
                <a:latin typeface="Calibri"/>
                <a:cs typeface="Calibri"/>
              </a:rPr>
              <a:t>conv3x3</a:t>
            </a:r>
            <a:endParaRPr>
              <a:latin typeface="Calibri"/>
              <a:cs typeface="Calibri"/>
            </a:endParaRPr>
          </a:p>
        </p:txBody>
      </p:sp>
      <p:sp>
        <p:nvSpPr>
          <p:cNvPr id="8" name="object 4">
            <a:extLst>
              <a:ext uri="{FF2B5EF4-FFF2-40B4-BE49-F238E27FC236}">
                <a16:creationId xmlns:a16="http://schemas.microsoft.com/office/drawing/2014/main" id="{9372DACB-3751-EB4A-81FC-AEB471F6889E}"/>
              </a:ext>
            </a:extLst>
          </p:cNvPr>
          <p:cNvSpPr txBox="1"/>
          <p:nvPr/>
        </p:nvSpPr>
        <p:spPr>
          <a:xfrm>
            <a:off x="2401936" y="2624694"/>
            <a:ext cx="1122680" cy="323164"/>
          </a:xfrm>
          <a:prstGeom prst="rect">
            <a:avLst/>
          </a:prstGeom>
          <a:ln w="38100">
            <a:solidFill>
              <a:schemeClr val="tx1"/>
            </a:solidFill>
          </a:ln>
        </p:spPr>
        <p:txBody>
          <a:bodyPr vert="horz" wrap="square" lIns="0" tIns="45719" rIns="0" bIns="0" rtlCol="0">
            <a:spAutoFit/>
          </a:bodyPr>
          <a:lstStyle/>
          <a:p>
            <a:pPr marL="166370">
              <a:lnSpc>
                <a:spcPct val="100000"/>
              </a:lnSpc>
              <a:spcBef>
                <a:spcPts val="359"/>
              </a:spcBef>
            </a:pPr>
            <a:r>
              <a:rPr b="1" spc="55" dirty="0">
                <a:latin typeface="Calibri"/>
                <a:cs typeface="Calibri"/>
              </a:rPr>
              <a:t>conv1x1</a:t>
            </a:r>
            <a:endParaRPr dirty="0">
              <a:latin typeface="Calibri"/>
              <a:cs typeface="Calibri"/>
            </a:endParaRPr>
          </a:p>
        </p:txBody>
      </p:sp>
      <p:sp>
        <p:nvSpPr>
          <p:cNvPr id="9" name="object 5">
            <a:extLst>
              <a:ext uri="{FF2B5EF4-FFF2-40B4-BE49-F238E27FC236}">
                <a16:creationId xmlns:a16="http://schemas.microsoft.com/office/drawing/2014/main" id="{C8BAF0B1-9741-434B-8A9C-CA8C5A51E341}"/>
              </a:ext>
            </a:extLst>
          </p:cNvPr>
          <p:cNvSpPr txBox="1"/>
          <p:nvPr/>
        </p:nvSpPr>
        <p:spPr>
          <a:xfrm>
            <a:off x="1807155" y="1949445"/>
            <a:ext cx="869950" cy="322524"/>
          </a:xfrm>
          <a:prstGeom prst="rect">
            <a:avLst/>
          </a:prstGeom>
          <a:ln w="38100">
            <a:solidFill>
              <a:schemeClr val="tx1"/>
            </a:solidFill>
          </a:ln>
        </p:spPr>
        <p:txBody>
          <a:bodyPr vert="horz" wrap="square" lIns="0" tIns="45085" rIns="0" bIns="0" rtlCol="0">
            <a:spAutoFit/>
          </a:bodyPr>
          <a:lstStyle/>
          <a:p>
            <a:pPr marL="215265">
              <a:lnSpc>
                <a:spcPct val="100000"/>
              </a:lnSpc>
              <a:spcBef>
                <a:spcPts val="355"/>
              </a:spcBef>
            </a:pPr>
            <a:r>
              <a:rPr b="1" spc="40" dirty="0">
                <a:latin typeface="Calibri"/>
                <a:cs typeface="Calibri"/>
              </a:rPr>
              <a:t>pool</a:t>
            </a:r>
            <a:endParaRPr dirty="0">
              <a:latin typeface="Calibri"/>
              <a:cs typeface="Calibri"/>
            </a:endParaRPr>
          </a:p>
        </p:txBody>
      </p:sp>
      <p:sp>
        <p:nvSpPr>
          <p:cNvPr id="10" name="object 6">
            <a:extLst>
              <a:ext uri="{FF2B5EF4-FFF2-40B4-BE49-F238E27FC236}">
                <a16:creationId xmlns:a16="http://schemas.microsoft.com/office/drawing/2014/main" id="{8C718BC8-7DD1-6046-8DA4-39FA6F7697A7}"/>
              </a:ext>
            </a:extLst>
          </p:cNvPr>
          <p:cNvSpPr/>
          <p:nvPr/>
        </p:nvSpPr>
        <p:spPr>
          <a:xfrm>
            <a:off x="1455610" y="2271969"/>
            <a:ext cx="798830" cy="358775"/>
          </a:xfrm>
          <a:custGeom>
            <a:avLst/>
            <a:gdLst/>
            <a:ahLst/>
            <a:cxnLst/>
            <a:rect l="l" t="t" r="r" b="b"/>
            <a:pathLst>
              <a:path w="798830" h="358775">
                <a:moveTo>
                  <a:pt x="103746" y="227056"/>
                </a:moveTo>
                <a:lnTo>
                  <a:pt x="0" y="348519"/>
                </a:lnTo>
                <a:lnTo>
                  <a:pt x="159418" y="358640"/>
                </a:lnTo>
                <a:lnTo>
                  <a:pt x="139504" y="311574"/>
                </a:lnTo>
                <a:lnTo>
                  <a:pt x="123991" y="311574"/>
                </a:lnTo>
                <a:lnTo>
                  <a:pt x="112857" y="285257"/>
                </a:lnTo>
                <a:lnTo>
                  <a:pt x="126015" y="279690"/>
                </a:lnTo>
                <a:lnTo>
                  <a:pt x="103746" y="227056"/>
                </a:lnTo>
                <a:close/>
              </a:path>
              <a:path w="798830" h="358775">
                <a:moveTo>
                  <a:pt x="126015" y="279690"/>
                </a:moveTo>
                <a:lnTo>
                  <a:pt x="112857" y="285257"/>
                </a:lnTo>
                <a:lnTo>
                  <a:pt x="123991" y="311574"/>
                </a:lnTo>
                <a:lnTo>
                  <a:pt x="137149" y="306007"/>
                </a:lnTo>
                <a:lnTo>
                  <a:pt x="126015" y="279690"/>
                </a:lnTo>
                <a:close/>
              </a:path>
              <a:path w="798830" h="358775">
                <a:moveTo>
                  <a:pt x="137149" y="306007"/>
                </a:moveTo>
                <a:lnTo>
                  <a:pt x="123991" y="311574"/>
                </a:lnTo>
                <a:lnTo>
                  <a:pt x="139504" y="311574"/>
                </a:lnTo>
                <a:lnTo>
                  <a:pt x="137149" y="306007"/>
                </a:lnTo>
                <a:close/>
              </a:path>
              <a:path w="798830" h="358775">
                <a:moveTo>
                  <a:pt x="787082" y="0"/>
                </a:moveTo>
                <a:lnTo>
                  <a:pt x="126015" y="279690"/>
                </a:lnTo>
                <a:lnTo>
                  <a:pt x="137149" y="306007"/>
                </a:lnTo>
                <a:lnTo>
                  <a:pt x="798216" y="26315"/>
                </a:lnTo>
                <a:lnTo>
                  <a:pt x="787082" y="0"/>
                </a:lnTo>
                <a:close/>
              </a:path>
            </a:pathLst>
          </a:custGeom>
          <a:solidFill>
            <a:schemeClr val="tx1"/>
          </a:solidFill>
          <a:ln>
            <a:solidFill>
              <a:schemeClr val="tx1"/>
            </a:solidFill>
          </a:ln>
        </p:spPr>
        <p:txBody>
          <a:bodyPr wrap="square" lIns="0" tIns="0" rIns="0" bIns="0" rtlCol="0"/>
          <a:lstStyle/>
          <a:p>
            <a:endParaRPr/>
          </a:p>
        </p:txBody>
      </p:sp>
      <p:sp>
        <p:nvSpPr>
          <p:cNvPr id="11" name="object 7">
            <a:extLst>
              <a:ext uri="{FF2B5EF4-FFF2-40B4-BE49-F238E27FC236}">
                <a16:creationId xmlns:a16="http://schemas.microsoft.com/office/drawing/2014/main" id="{051C496C-E978-024D-9EF7-09A4751065FB}"/>
              </a:ext>
            </a:extLst>
          </p:cNvPr>
          <p:cNvSpPr/>
          <p:nvPr/>
        </p:nvSpPr>
        <p:spPr>
          <a:xfrm>
            <a:off x="2242130" y="2272221"/>
            <a:ext cx="721360" cy="356235"/>
          </a:xfrm>
          <a:custGeom>
            <a:avLst/>
            <a:gdLst/>
            <a:ahLst/>
            <a:cxnLst/>
            <a:rect l="l" t="t" r="r" b="b"/>
            <a:pathLst>
              <a:path w="721360" h="356235">
                <a:moveTo>
                  <a:pt x="585836" y="304077"/>
                </a:moveTo>
                <a:lnTo>
                  <a:pt x="561315" y="355700"/>
                </a:lnTo>
                <a:lnTo>
                  <a:pt x="721023" y="352473"/>
                </a:lnTo>
                <a:lnTo>
                  <a:pt x="687969" y="310207"/>
                </a:lnTo>
                <a:lnTo>
                  <a:pt x="598741" y="310207"/>
                </a:lnTo>
                <a:lnTo>
                  <a:pt x="585836" y="304077"/>
                </a:lnTo>
                <a:close/>
              </a:path>
              <a:path w="721360" h="356235">
                <a:moveTo>
                  <a:pt x="598096" y="278266"/>
                </a:moveTo>
                <a:lnTo>
                  <a:pt x="585836" y="304077"/>
                </a:lnTo>
                <a:lnTo>
                  <a:pt x="598741" y="310207"/>
                </a:lnTo>
                <a:lnTo>
                  <a:pt x="611002" y="284396"/>
                </a:lnTo>
                <a:lnTo>
                  <a:pt x="598096" y="278266"/>
                </a:lnTo>
                <a:close/>
              </a:path>
              <a:path w="721360" h="356235">
                <a:moveTo>
                  <a:pt x="622617" y="226644"/>
                </a:moveTo>
                <a:lnTo>
                  <a:pt x="598096" y="278266"/>
                </a:lnTo>
                <a:lnTo>
                  <a:pt x="611002" y="284396"/>
                </a:lnTo>
                <a:lnTo>
                  <a:pt x="598741" y="310207"/>
                </a:lnTo>
                <a:lnTo>
                  <a:pt x="687969" y="310207"/>
                </a:lnTo>
                <a:lnTo>
                  <a:pt x="622617" y="226644"/>
                </a:lnTo>
                <a:close/>
              </a:path>
              <a:path w="721360" h="356235">
                <a:moveTo>
                  <a:pt x="12259" y="0"/>
                </a:moveTo>
                <a:lnTo>
                  <a:pt x="0" y="25810"/>
                </a:lnTo>
                <a:lnTo>
                  <a:pt x="585836" y="304077"/>
                </a:lnTo>
                <a:lnTo>
                  <a:pt x="598096" y="278266"/>
                </a:lnTo>
                <a:lnTo>
                  <a:pt x="12259" y="0"/>
                </a:lnTo>
                <a:close/>
              </a:path>
            </a:pathLst>
          </a:custGeom>
          <a:solidFill>
            <a:schemeClr val="tx1"/>
          </a:solidFill>
          <a:ln>
            <a:solidFill>
              <a:schemeClr val="tx1"/>
            </a:solidFill>
          </a:ln>
        </p:spPr>
        <p:txBody>
          <a:bodyPr wrap="square" lIns="0" tIns="0" rIns="0" bIns="0" rtlCol="0"/>
          <a:lstStyle/>
          <a:p>
            <a:endParaRPr/>
          </a:p>
        </p:txBody>
      </p:sp>
      <p:sp>
        <p:nvSpPr>
          <p:cNvPr id="12" name="object 8">
            <a:extLst>
              <a:ext uri="{FF2B5EF4-FFF2-40B4-BE49-F238E27FC236}">
                <a16:creationId xmlns:a16="http://schemas.microsoft.com/office/drawing/2014/main" id="{DE97DD0A-1354-404F-A126-1E30FF9468D2}"/>
              </a:ext>
            </a:extLst>
          </p:cNvPr>
          <p:cNvSpPr txBox="1"/>
          <p:nvPr/>
        </p:nvSpPr>
        <p:spPr>
          <a:xfrm>
            <a:off x="896195" y="4163879"/>
            <a:ext cx="1122680" cy="323164"/>
          </a:xfrm>
          <a:prstGeom prst="rect">
            <a:avLst/>
          </a:prstGeom>
          <a:ln w="38100">
            <a:solidFill>
              <a:schemeClr val="tx1"/>
            </a:solidFill>
          </a:ln>
        </p:spPr>
        <p:txBody>
          <a:bodyPr vert="horz" wrap="square" lIns="0" tIns="45719" rIns="0" bIns="0" rtlCol="0">
            <a:spAutoFit/>
          </a:bodyPr>
          <a:lstStyle/>
          <a:p>
            <a:pPr marL="166370">
              <a:lnSpc>
                <a:spcPct val="100000"/>
              </a:lnSpc>
              <a:spcBef>
                <a:spcPts val="359"/>
              </a:spcBef>
            </a:pPr>
            <a:r>
              <a:rPr b="1" spc="55" dirty="0">
                <a:latin typeface="Calibri"/>
                <a:cs typeface="Calibri"/>
              </a:rPr>
              <a:t>conv3x3</a:t>
            </a:r>
            <a:endParaRPr>
              <a:latin typeface="Calibri"/>
              <a:cs typeface="Calibri"/>
            </a:endParaRPr>
          </a:p>
        </p:txBody>
      </p:sp>
      <p:sp>
        <p:nvSpPr>
          <p:cNvPr id="13" name="object 9">
            <a:extLst>
              <a:ext uri="{FF2B5EF4-FFF2-40B4-BE49-F238E27FC236}">
                <a16:creationId xmlns:a16="http://schemas.microsoft.com/office/drawing/2014/main" id="{B79CE37A-FC4D-BD48-B134-7742502DFC95}"/>
              </a:ext>
            </a:extLst>
          </p:cNvPr>
          <p:cNvSpPr/>
          <p:nvPr/>
        </p:nvSpPr>
        <p:spPr>
          <a:xfrm>
            <a:off x="1384174" y="3718620"/>
            <a:ext cx="143978" cy="445557"/>
          </a:xfrm>
          <a:custGeom>
            <a:avLst/>
            <a:gdLst/>
            <a:ahLst/>
            <a:cxnLst/>
            <a:rect l="l" t="t" r="r" b="b"/>
            <a:pathLst>
              <a:path w="142875" h="368935">
                <a:moveTo>
                  <a:pt x="57149" y="225832"/>
                </a:moveTo>
                <a:lnTo>
                  <a:pt x="0" y="226112"/>
                </a:lnTo>
                <a:lnTo>
                  <a:pt x="72135" y="368636"/>
                </a:lnTo>
                <a:lnTo>
                  <a:pt x="135609" y="240120"/>
                </a:lnTo>
                <a:lnTo>
                  <a:pt x="57219" y="240120"/>
                </a:lnTo>
                <a:lnTo>
                  <a:pt x="57149" y="225832"/>
                </a:lnTo>
                <a:close/>
              </a:path>
              <a:path w="142875" h="368935">
                <a:moveTo>
                  <a:pt x="85724" y="225692"/>
                </a:moveTo>
                <a:lnTo>
                  <a:pt x="57149" y="225832"/>
                </a:lnTo>
                <a:lnTo>
                  <a:pt x="57219" y="240120"/>
                </a:lnTo>
                <a:lnTo>
                  <a:pt x="85794" y="239980"/>
                </a:lnTo>
                <a:lnTo>
                  <a:pt x="85724" y="225692"/>
                </a:lnTo>
                <a:close/>
              </a:path>
              <a:path w="142875" h="368935">
                <a:moveTo>
                  <a:pt x="142873" y="225413"/>
                </a:moveTo>
                <a:lnTo>
                  <a:pt x="85724" y="225692"/>
                </a:lnTo>
                <a:lnTo>
                  <a:pt x="85794" y="239980"/>
                </a:lnTo>
                <a:lnTo>
                  <a:pt x="57219" y="240120"/>
                </a:lnTo>
                <a:lnTo>
                  <a:pt x="135609" y="240120"/>
                </a:lnTo>
                <a:lnTo>
                  <a:pt x="142873" y="225413"/>
                </a:lnTo>
                <a:close/>
              </a:path>
              <a:path w="142875" h="368935">
                <a:moveTo>
                  <a:pt x="84620" y="0"/>
                </a:moveTo>
                <a:lnTo>
                  <a:pt x="56045" y="139"/>
                </a:lnTo>
                <a:lnTo>
                  <a:pt x="57149" y="225832"/>
                </a:lnTo>
                <a:lnTo>
                  <a:pt x="85724" y="225692"/>
                </a:lnTo>
                <a:lnTo>
                  <a:pt x="84620" y="0"/>
                </a:lnTo>
                <a:close/>
              </a:path>
            </a:pathLst>
          </a:custGeom>
          <a:solidFill>
            <a:schemeClr val="tx1"/>
          </a:solidFill>
          <a:ln>
            <a:solidFill>
              <a:schemeClr val="tx1"/>
            </a:solidFill>
          </a:ln>
        </p:spPr>
        <p:txBody>
          <a:bodyPr wrap="square" lIns="0" tIns="0" rIns="0" bIns="0" rtlCol="0"/>
          <a:lstStyle/>
          <a:p>
            <a:endParaRPr/>
          </a:p>
        </p:txBody>
      </p:sp>
      <p:sp>
        <p:nvSpPr>
          <p:cNvPr id="14" name="object 10">
            <a:extLst>
              <a:ext uri="{FF2B5EF4-FFF2-40B4-BE49-F238E27FC236}">
                <a16:creationId xmlns:a16="http://schemas.microsoft.com/office/drawing/2014/main" id="{A69847D4-79BC-1D4D-A0A0-8EED7FFAD2C3}"/>
              </a:ext>
            </a:extLst>
          </p:cNvPr>
          <p:cNvSpPr/>
          <p:nvPr/>
        </p:nvSpPr>
        <p:spPr>
          <a:xfrm>
            <a:off x="2348881" y="3788456"/>
            <a:ext cx="623570" cy="1123950"/>
          </a:xfrm>
          <a:custGeom>
            <a:avLst/>
            <a:gdLst/>
            <a:ahLst/>
            <a:cxnLst/>
            <a:rect l="l" t="t" r="r" b="b"/>
            <a:pathLst>
              <a:path w="623569" h="1123950">
                <a:moveTo>
                  <a:pt x="5880" y="964021"/>
                </a:moveTo>
                <a:lnTo>
                  <a:pt x="0" y="1123651"/>
                </a:lnTo>
                <a:lnTo>
                  <a:pt x="131232" y="1032577"/>
                </a:lnTo>
                <a:lnTo>
                  <a:pt x="104012" y="1017690"/>
                </a:lnTo>
                <a:lnTo>
                  <a:pt x="74235" y="1017690"/>
                </a:lnTo>
                <a:lnTo>
                  <a:pt x="49164" y="1003979"/>
                </a:lnTo>
                <a:lnTo>
                  <a:pt x="56020" y="991443"/>
                </a:lnTo>
                <a:lnTo>
                  <a:pt x="5880" y="964021"/>
                </a:lnTo>
                <a:close/>
              </a:path>
              <a:path w="623569" h="1123950">
                <a:moveTo>
                  <a:pt x="56020" y="991443"/>
                </a:moveTo>
                <a:lnTo>
                  <a:pt x="49164" y="1003979"/>
                </a:lnTo>
                <a:lnTo>
                  <a:pt x="74235" y="1017690"/>
                </a:lnTo>
                <a:lnTo>
                  <a:pt x="81091" y="1005154"/>
                </a:lnTo>
                <a:lnTo>
                  <a:pt x="56020" y="991443"/>
                </a:lnTo>
                <a:close/>
              </a:path>
              <a:path w="623569" h="1123950">
                <a:moveTo>
                  <a:pt x="81091" y="1005154"/>
                </a:moveTo>
                <a:lnTo>
                  <a:pt x="74235" y="1017690"/>
                </a:lnTo>
                <a:lnTo>
                  <a:pt x="104012" y="1017690"/>
                </a:lnTo>
                <a:lnTo>
                  <a:pt x="81091" y="1005154"/>
                </a:lnTo>
                <a:close/>
              </a:path>
              <a:path w="623569" h="1123950">
                <a:moveTo>
                  <a:pt x="598247" y="0"/>
                </a:moveTo>
                <a:lnTo>
                  <a:pt x="56020" y="991443"/>
                </a:lnTo>
                <a:lnTo>
                  <a:pt x="81091" y="1005154"/>
                </a:lnTo>
                <a:lnTo>
                  <a:pt x="623318" y="13710"/>
                </a:lnTo>
                <a:lnTo>
                  <a:pt x="598247" y="0"/>
                </a:lnTo>
                <a:close/>
              </a:path>
            </a:pathLst>
          </a:custGeom>
          <a:solidFill>
            <a:schemeClr val="tx1"/>
          </a:solidFill>
          <a:ln>
            <a:solidFill>
              <a:schemeClr val="tx1"/>
            </a:solidFill>
          </a:ln>
        </p:spPr>
        <p:txBody>
          <a:bodyPr wrap="square" lIns="0" tIns="0" rIns="0" bIns="0" rtlCol="0"/>
          <a:lstStyle/>
          <a:p>
            <a:endParaRPr dirty="0"/>
          </a:p>
        </p:txBody>
      </p:sp>
      <p:sp>
        <p:nvSpPr>
          <p:cNvPr id="15" name="object 11">
            <a:extLst>
              <a:ext uri="{FF2B5EF4-FFF2-40B4-BE49-F238E27FC236}">
                <a16:creationId xmlns:a16="http://schemas.microsoft.com/office/drawing/2014/main" id="{27745781-01E9-D746-B1B8-EADE87B69FF1}"/>
              </a:ext>
            </a:extLst>
          </p:cNvPr>
          <p:cNvSpPr/>
          <p:nvPr/>
        </p:nvSpPr>
        <p:spPr>
          <a:xfrm>
            <a:off x="1449648" y="4485278"/>
            <a:ext cx="899794" cy="441063"/>
          </a:xfrm>
          <a:custGeom>
            <a:avLst/>
            <a:gdLst/>
            <a:ahLst/>
            <a:cxnLst/>
            <a:rect l="l" t="t" r="r" b="b"/>
            <a:pathLst>
              <a:path w="897255" h="377825">
                <a:moveTo>
                  <a:pt x="758492" y="324637"/>
                </a:moveTo>
                <a:lnTo>
                  <a:pt x="737591" y="377828"/>
                </a:lnTo>
                <a:lnTo>
                  <a:pt x="896694" y="363592"/>
                </a:lnTo>
                <a:lnTo>
                  <a:pt x="866342" y="329862"/>
                </a:lnTo>
                <a:lnTo>
                  <a:pt x="771789" y="329862"/>
                </a:lnTo>
                <a:lnTo>
                  <a:pt x="758492" y="324637"/>
                </a:lnTo>
                <a:close/>
              </a:path>
              <a:path w="897255" h="377825">
                <a:moveTo>
                  <a:pt x="768942" y="298042"/>
                </a:moveTo>
                <a:lnTo>
                  <a:pt x="758492" y="324637"/>
                </a:lnTo>
                <a:lnTo>
                  <a:pt x="771789" y="329862"/>
                </a:lnTo>
                <a:lnTo>
                  <a:pt x="782239" y="303267"/>
                </a:lnTo>
                <a:lnTo>
                  <a:pt x="768942" y="298042"/>
                </a:lnTo>
                <a:close/>
              </a:path>
              <a:path w="897255" h="377825">
                <a:moveTo>
                  <a:pt x="789843" y="244850"/>
                </a:moveTo>
                <a:lnTo>
                  <a:pt x="768942" y="298042"/>
                </a:lnTo>
                <a:lnTo>
                  <a:pt x="782239" y="303267"/>
                </a:lnTo>
                <a:lnTo>
                  <a:pt x="771789" y="329862"/>
                </a:lnTo>
                <a:lnTo>
                  <a:pt x="866342" y="329862"/>
                </a:lnTo>
                <a:lnTo>
                  <a:pt x="789843" y="244850"/>
                </a:lnTo>
                <a:close/>
              </a:path>
              <a:path w="897255" h="377825">
                <a:moveTo>
                  <a:pt x="10450" y="0"/>
                </a:moveTo>
                <a:lnTo>
                  <a:pt x="0" y="26595"/>
                </a:lnTo>
                <a:lnTo>
                  <a:pt x="758492" y="324637"/>
                </a:lnTo>
                <a:lnTo>
                  <a:pt x="768942" y="298042"/>
                </a:lnTo>
                <a:lnTo>
                  <a:pt x="10450" y="0"/>
                </a:lnTo>
                <a:close/>
              </a:path>
            </a:pathLst>
          </a:custGeom>
          <a:solidFill>
            <a:schemeClr val="tx1"/>
          </a:solidFill>
          <a:ln>
            <a:solidFill>
              <a:schemeClr val="tx1"/>
            </a:solidFill>
          </a:ln>
        </p:spPr>
        <p:txBody>
          <a:bodyPr wrap="square" lIns="0" tIns="0" rIns="0" bIns="0" rtlCol="0"/>
          <a:lstStyle/>
          <a:p>
            <a:endParaRPr/>
          </a:p>
        </p:txBody>
      </p:sp>
      <p:sp>
        <p:nvSpPr>
          <p:cNvPr id="16" name="object 12">
            <a:extLst>
              <a:ext uri="{FF2B5EF4-FFF2-40B4-BE49-F238E27FC236}">
                <a16:creationId xmlns:a16="http://schemas.microsoft.com/office/drawing/2014/main" id="{988A9511-AE22-E445-BD78-C02AF4651D83}"/>
              </a:ext>
            </a:extLst>
          </p:cNvPr>
          <p:cNvSpPr/>
          <p:nvPr/>
        </p:nvSpPr>
        <p:spPr>
          <a:xfrm>
            <a:off x="1914086" y="4912108"/>
            <a:ext cx="869950" cy="398145"/>
          </a:xfrm>
          <a:custGeom>
            <a:avLst/>
            <a:gdLst/>
            <a:ahLst/>
            <a:cxnLst/>
            <a:rect l="l" t="t" r="r" b="b"/>
            <a:pathLst>
              <a:path w="869950" h="398145">
                <a:moveTo>
                  <a:pt x="0" y="397936"/>
                </a:moveTo>
                <a:lnTo>
                  <a:pt x="869588" y="397936"/>
                </a:lnTo>
                <a:lnTo>
                  <a:pt x="869588" y="0"/>
                </a:lnTo>
                <a:lnTo>
                  <a:pt x="0" y="0"/>
                </a:lnTo>
                <a:lnTo>
                  <a:pt x="0" y="397936"/>
                </a:lnTo>
                <a:close/>
              </a:path>
            </a:pathLst>
          </a:custGeom>
          <a:solidFill>
            <a:srgbClr val="FFFFFF"/>
          </a:solidFill>
          <a:ln>
            <a:solidFill>
              <a:schemeClr val="tx1"/>
            </a:solidFill>
          </a:ln>
        </p:spPr>
        <p:txBody>
          <a:bodyPr wrap="square" lIns="0" tIns="0" rIns="0" bIns="0" rtlCol="0"/>
          <a:lstStyle/>
          <a:p>
            <a:endParaRPr/>
          </a:p>
        </p:txBody>
      </p:sp>
      <p:sp>
        <p:nvSpPr>
          <p:cNvPr id="17" name="object 13">
            <a:extLst>
              <a:ext uri="{FF2B5EF4-FFF2-40B4-BE49-F238E27FC236}">
                <a16:creationId xmlns:a16="http://schemas.microsoft.com/office/drawing/2014/main" id="{210BC6C0-9FFA-B941-BC61-D1C5325428EE}"/>
              </a:ext>
            </a:extLst>
          </p:cNvPr>
          <p:cNvSpPr/>
          <p:nvPr/>
        </p:nvSpPr>
        <p:spPr>
          <a:xfrm>
            <a:off x="1914086" y="4912108"/>
            <a:ext cx="869950" cy="398145"/>
          </a:xfrm>
          <a:custGeom>
            <a:avLst/>
            <a:gdLst/>
            <a:ahLst/>
            <a:cxnLst/>
            <a:rect l="l" t="t" r="r" b="b"/>
            <a:pathLst>
              <a:path w="869950" h="398145">
                <a:moveTo>
                  <a:pt x="0" y="0"/>
                </a:moveTo>
                <a:lnTo>
                  <a:pt x="869589" y="0"/>
                </a:lnTo>
                <a:lnTo>
                  <a:pt x="869589" y="397936"/>
                </a:lnTo>
                <a:lnTo>
                  <a:pt x="0" y="397936"/>
                </a:lnTo>
                <a:lnTo>
                  <a:pt x="0" y="0"/>
                </a:lnTo>
                <a:close/>
              </a:path>
            </a:pathLst>
          </a:custGeom>
          <a:ln w="38100">
            <a:solidFill>
              <a:schemeClr val="tx1"/>
            </a:solidFill>
          </a:ln>
        </p:spPr>
        <p:txBody>
          <a:bodyPr wrap="square" lIns="0" tIns="0" rIns="0" bIns="0" rtlCol="0"/>
          <a:lstStyle/>
          <a:p>
            <a:endParaRPr/>
          </a:p>
        </p:txBody>
      </p:sp>
      <p:sp>
        <p:nvSpPr>
          <p:cNvPr id="18" name="object 14">
            <a:extLst>
              <a:ext uri="{FF2B5EF4-FFF2-40B4-BE49-F238E27FC236}">
                <a16:creationId xmlns:a16="http://schemas.microsoft.com/office/drawing/2014/main" id="{F1282802-DFA6-B241-81F6-1DED2DF93B75}"/>
              </a:ext>
            </a:extLst>
          </p:cNvPr>
          <p:cNvSpPr txBox="1"/>
          <p:nvPr/>
        </p:nvSpPr>
        <p:spPr>
          <a:xfrm>
            <a:off x="2167111" y="4975351"/>
            <a:ext cx="516304" cy="276999"/>
          </a:xfrm>
          <a:prstGeom prst="rect">
            <a:avLst/>
          </a:prstGeom>
          <a:ln>
            <a:noFill/>
          </a:ln>
        </p:spPr>
        <p:txBody>
          <a:bodyPr vert="horz" wrap="square" lIns="0" tIns="0" rIns="0" bIns="0" rtlCol="0">
            <a:spAutoFit/>
          </a:bodyPr>
          <a:lstStyle/>
          <a:p>
            <a:pPr marL="12700">
              <a:lnSpc>
                <a:spcPct val="100000"/>
              </a:lnSpc>
            </a:pPr>
            <a:r>
              <a:rPr b="1" spc="40" dirty="0">
                <a:latin typeface="Calibri"/>
                <a:cs typeface="Calibri"/>
              </a:rPr>
              <a:t>a</a:t>
            </a:r>
            <a:r>
              <a:rPr b="1" spc="50" dirty="0">
                <a:latin typeface="Calibri"/>
                <a:cs typeface="Calibri"/>
              </a:rPr>
              <a:t>d</a:t>
            </a:r>
            <a:r>
              <a:rPr b="1" spc="55" dirty="0">
                <a:latin typeface="Calibri"/>
                <a:cs typeface="Calibri"/>
              </a:rPr>
              <a:t>d</a:t>
            </a:r>
            <a:endParaRPr dirty="0">
              <a:latin typeface="Calibri"/>
              <a:cs typeface="Calibri"/>
            </a:endParaRPr>
          </a:p>
        </p:txBody>
      </p:sp>
      <p:sp>
        <p:nvSpPr>
          <p:cNvPr id="19" name="object 15">
            <a:extLst>
              <a:ext uri="{FF2B5EF4-FFF2-40B4-BE49-F238E27FC236}">
                <a16:creationId xmlns:a16="http://schemas.microsoft.com/office/drawing/2014/main" id="{CA8442A3-DAED-E048-B0C7-FF9635611648}"/>
              </a:ext>
            </a:extLst>
          </p:cNvPr>
          <p:cNvSpPr txBox="1"/>
          <p:nvPr/>
        </p:nvSpPr>
        <p:spPr>
          <a:xfrm>
            <a:off x="1910596" y="5631642"/>
            <a:ext cx="869950" cy="321242"/>
          </a:xfrm>
          <a:prstGeom prst="rect">
            <a:avLst/>
          </a:prstGeom>
          <a:ln w="38100">
            <a:solidFill>
              <a:schemeClr val="tx1"/>
            </a:solidFill>
          </a:ln>
        </p:spPr>
        <p:txBody>
          <a:bodyPr vert="horz" wrap="square" lIns="0" tIns="43815" rIns="0" bIns="0" rtlCol="0">
            <a:spAutoFit/>
          </a:bodyPr>
          <a:lstStyle/>
          <a:p>
            <a:pPr marL="234950">
              <a:lnSpc>
                <a:spcPct val="100000"/>
              </a:lnSpc>
              <a:spcBef>
                <a:spcPts val="345"/>
              </a:spcBef>
            </a:pPr>
            <a:r>
              <a:rPr b="1" spc="50" dirty="0">
                <a:latin typeface="Calibri"/>
                <a:cs typeface="Calibri"/>
              </a:rPr>
              <a:t>relu</a:t>
            </a:r>
            <a:endParaRPr>
              <a:latin typeface="Calibri"/>
              <a:cs typeface="Calibri"/>
            </a:endParaRPr>
          </a:p>
        </p:txBody>
      </p:sp>
      <p:sp>
        <p:nvSpPr>
          <p:cNvPr id="20" name="object 16">
            <a:extLst>
              <a:ext uri="{FF2B5EF4-FFF2-40B4-BE49-F238E27FC236}">
                <a16:creationId xmlns:a16="http://schemas.microsoft.com/office/drawing/2014/main" id="{8F738A1C-8C5A-4F41-9D2E-9202EE7C50A7}"/>
              </a:ext>
            </a:extLst>
          </p:cNvPr>
          <p:cNvSpPr/>
          <p:nvPr/>
        </p:nvSpPr>
        <p:spPr>
          <a:xfrm>
            <a:off x="2275508" y="5309889"/>
            <a:ext cx="142875" cy="321945"/>
          </a:xfrm>
          <a:custGeom>
            <a:avLst/>
            <a:gdLst/>
            <a:ahLst/>
            <a:cxnLst/>
            <a:rect l="l" t="t" r="r" b="b"/>
            <a:pathLst>
              <a:path w="142875" h="321945">
                <a:moveTo>
                  <a:pt x="0" y="178111"/>
                </a:moveTo>
                <a:lnTo>
                  <a:pt x="69884" y="321753"/>
                </a:lnTo>
                <a:lnTo>
                  <a:pt x="135847" y="193328"/>
                </a:lnTo>
                <a:lnTo>
                  <a:pt x="85564" y="193328"/>
                </a:lnTo>
                <a:lnTo>
                  <a:pt x="56992" y="193018"/>
                </a:lnTo>
                <a:lnTo>
                  <a:pt x="57147" y="178731"/>
                </a:lnTo>
                <a:lnTo>
                  <a:pt x="0" y="178111"/>
                </a:lnTo>
                <a:close/>
              </a:path>
              <a:path w="142875" h="321945">
                <a:moveTo>
                  <a:pt x="57147" y="178731"/>
                </a:moveTo>
                <a:lnTo>
                  <a:pt x="56992" y="193018"/>
                </a:lnTo>
                <a:lnTo>
                  <a:pt x="85564" y="193328"/>
                </a:lnTo>
                <a:lnTo>
                  <a:pt x="85719" y="179041"/>
                </a:lnTo>
                <a:lnTo>
                  <a:pt x="57147" y="178731"/>
                </a:lnTo>
                <a:close/>
              </a:path>
              <a:path w="142875" h="321945">
                <a:moveTo>
                  <a:pt x="85719" y="179041"/>
                </a:moveTo>
                <a:lnTo>
                  <a:pt x="85564" y="193328"/>
                </a:lnTo>
                <a:lnTo>
                  <a:pt x="135847" y="193328"/>
                </a:lnTo>
                <a:lnTo>
                  <a:pt x="142867" y="179661"/>
                </a:lnTo>
                <a:lnTo>
                  <a:pt x="85719" y="179041"/>
                </a:lnTo>
                <a:close/>
              </a:path>
              <a:path w="142875" h="321945">
                <a:moveTo>
                  <a:pt x="59085" y="0"/>
                </a:moveTo>
                <a:lnTo>
                  <a:pt x="57147" y="178731"/>
                </a:lnTo>
                <a:lnTo>
                  <a:pt x="85719" y="179041"/>
                </a:lnTo>
                <a:lnTo>
                  <a:pt x="87659" y="310"/>
                </a:lnTo>
                <a:lnTo>
                  <a:pt x="59085" y="0"/>
                </a:lnTo>
                <a:close/>
              </a:path>
            </a:pathLst>
          </a:custGeom>
          <a:solidFill>
            <a:schemeClr val="tx1"/>
          </a:solidFill>
          <a:ln>
            <a:solidFill>
              <a:schemeClr val="tx1"/>
            </a:solidFill>
          </a:ln>
        </p:spPr>
        <p:txBody>
          <a:bodyPr wrap="square" lIns="0" tIns="0" rIns="0" bIns="0" rtlCol="0"/>
          <a:lstStyle/>
          <a:p>
            <a:endParaRPr/>
          </a:p>
        </p:txBody>
      </p:sp>
      <p:sp>
        <p:nvSpPr>
          <p:cNvPr id="21" name="object 17">
            <a:extLst>
              <a:ext uri="{FF2B5EF4-FFF2-40B4-BE49-F238E27FC236}">
                <a16:creationId xmlns:a16="http://schemas.microsoft.com/office/drawing/2014/main" id="{C953D2B3-AD49-9D4D-BC03-A47F18D3216C}"/>
              </a:ext>
            </a:extLst>
          </p:cNvPr>
          <p:cNvSpPr txBox="1"/>
          <p:nvPr/>
        </p:nvSpPr>
        <p:spPr>
          <a:xfrm>
            <a:off x="894393" y="3397378"/>
            <a:ext cx="1122680" cy="321242"/>
          </a:xfrm>
          <a:prstGeom prst="rect">
            <a:avLst/>
          </a:prstGeom>
          <a:ln w="38100">
            <a:solidFill>
              <a:schemeClr val="tx1"/>
            </a:solidFill>
          </a:ln>
        </p:spPr>
        <p:txBody>
          <a:bodyPr vert="horz" wrap="square" lIns="0" tIns="43815" rIns="0" bIns="0" rtlCol="0">
            <a:spAutoFit/>
          </a:bodyPr>
          <a:lstStyle/>
          <a:p>
            <a:pPr algn="ctr">
              <a:lnSpc>
                <a:spcPct val="100000"/>
              </a:lnSpc>
              <a:spcBef>
                <a:spcPts val="345"/>
              </a:spcBef>
            </a:pPr>
            <a:r>
              <a:rPr b="1" spc="50" dirty="0">
                <a:latin typeface="Calibri"/>
                <a:cs typeface="Calibri"/>
              </a:rPr>
              <a:t>relu</a:t>
            </a:r>
            <a:endParaRPr>
              <a:latin typeface="Calibri"/>
              <a:cs typeface="Calibri"/>
            </a:endParaRPr>
          </a:p>
        </p:txBody>
      </p:sp>
      <p:sp>
        <p:nvSpPr>
          <p:cNvPr id="22" name="object 18">
            <a:extLst>
              <a:ext uri="{FF2B5EF4-FFF2-40B4-BE49-F238E27FC236}">
                <a16:creationId xmlns:a16="http://schemas.microsoft.com/office/drawing/2014/main" id="{971207C1-E810-6141-9077-98D4D6FCE3A3}"/>
              </a:ext>
            </a:extLst>
          </p:cNvPr>
          <p:cNvSpPr/>
          <p:nvPr/>
        </p:nvSpPr>
        <p:spPr>
          <a:xfrm>
            <a:off x="2398448" y="3397378"/>
            <a:ext cx="1122680" cy="398145"/>
          </a:xfrm>
          <a:custGeom>
            <a:avLst/>
            <a:gdLst/>
            <a:ahLst/>
            <a:cxnLst/>
            <a:rect l="l" t="t" r="r" b="b"/>
            <a:pathLst>
              <a:path w="1122679" h="398145">
                <a:moveTo>
                  <a:pt x="0" y="0"/>
                </a:moveTo>
                <a:lnTo>
                  <a:pt x="1122431" y="0"/>
                </a:lnTo>
                <a:lnTo>
                  <a:pt x="1122431" y="397935"/>
                </a:lnTo>
                <a:lnTo>
                  <a:pt x="0" y="397935"/>
                </a:lnTo>
                <a:lnTo>
                  <a:pt x="0" y="0"/>
                </a:lnTo>
                <a:close/>
              </a:path>
            </a:pathLst>
          </a:custGeom>
          <a:ln w="38100">
            <a:solidFill>
              <a:schemeClr val="tx1"/>
            </a:solidFill>
          </a:ln>
        </p:spPr>
        <p:txBody>
          <a:bodyPr wrap="square" lIns="0" tIns="0" rIns="0" bIns="0" rtlCol="0"/>
          <a:lstStyle/>
          <a:p>
            <a:endParaRPr/>
          </a:p>
        </p:txBody>
      </p:sp>
      <p:sp>
        <p:nvSpPr>
          <p:cNvPr id="23" name="object 19">
            <a:extLst>
              <a:ext uri="{FF2B5EF4-FFF2-40B4-BE49-F238E27FC236}">
                <a16:creationId xmlns:a16="http://schemas.microsoft.com/office/drawing/2014/main" id="{9DCD5EC3-2CC2-F545-948D-CE57CD856961}"/>
              </a:ext>
            </a:extLst>
          </p:cNvPr>
          <p:cNvSpPr txBox="1"/>
          <p:nvPr/>
        </p:nvSpPr>
        <p:spPr>
          <a:xfrm>
            <a:off x="2766782" y="3460496"/>
            <a:ext cx="503142" cy="276999"/>
          </a:xfrm>
          <a:prstGeom prst="rect">
            <a:avLst/>
          </a:prstGeom>
          <a:ln>
            <a:noFill/>
          </a:ln>
        </p:spPr>
        <p:txBody>
          <a:bodyPr vert="horz" wrap="square" lIns="0" tIns="0" rIns="0" bIns="0" rtlCol="0">
            <a:spAutoFit/>
          </a:bodyPr>
          <a:lstStyle/>
          <a:p>
            <a:pPr marL="12700">
              <a:lnSpc>
                <a:spcPct val="100000"/>
              </a:lnSpc>
            </a:pPr>
            <a:r>
              <a:rPr b="1" spc="65" dirty="0">
                <a:latin typeface="Calibri"/>
                <a:cs typeface="Calibri"/>
              </a:rPr>
              <a:t>r</a:t>
            </a:r>
            <a:r>
              <a:rPr b="1" spc="50" dirty="0">
                <a:latin typeface="Calibri"/>
                <a:cs typeface="Calibri"/>
              </a:rPr>
              <a:t>e</a:t>
            </a:r>
            <a:r>
              <a:rPr b="1" spc="30" dirty="0">
                <a:latin typeface="Calibri"/>
                <a:cs typeface="Calibri"/>
              </a:rPr>
              <a:t>l</a:t>
            </a:r>
            <a:r>
              <a:rPr b="1" spc="50" dirty="0">
                <a:latin typeface="Calibri"/>
                <a:cs typeface="Calibri"/>
              </a:rPr>
              <a:t>u</a:t>
            </a:r>
            <a:endParaRPr dirty="0">
              <a:latin typeface="Calibri"/>
              <a:cs typeface="Calibri"/>
            </a:endParaRPr>
          </a:p>
        </p:txBody>
      </p:sp>
      <p:sp>
        <p:nvSpPr>
          <p:cNvPr id="24" name="object 20">
            <a:extLst>
              <a:ext uri="{FF2B5EF4-FFF2-40B4-BE49-F238E27FC236}">
                <a16:creationId xmlns:a16="http://schemas.microsoft.com/office/drawing/2014/main" id="{C7B589E5-EE8F-0541-818C-3E27545959AA}"/>
              </a:ext>
            </a:extLst>
          </p:cNvPr>
          <p:cNvSpPr/>
          <p:nvPr/>
        </p:nvSpPr>
        <p:spPr>
          <a:xfrm>
            <a:off x="1384173" y="2929882"/>
            <a:ext cx="142875" cy="467637"/>
          </a:xfrm>
          <a:custGeom>
            <a:avLst/>
            <a:gdLst/>
            <a:ahLst/>
            <a:cxnLst/>
            <a:rect l="l" t="t" r="r" b="b"/>
            <a:pathLst>
              <a:path w="142875" h="379095">
                <a:moveTo>
                  <a:pt x="57149" y="236079"/>
                </a:moveTo>
                <a:lnTo>
                  <a:pt x="0" y="236079"/>
                </a:lnTo>
                <a:lnTo>
                  <a:pt x="71438" y="378954"/>
                </a:lnTo>
                <a:lnTo>
                  <a:pt x="135730" y="250366"/>
                </a:lnTo>
                <a:lnTo>
                  <a:pt x="57149" y="250366"/>
                </a:lnTo>
                <a:lnTo>
                  <a:pt x="57149" y="236079"/>
                </a:lnTo>
                <a:close/>
              </a:path>
              <a:path w="142875" h="379095">
                <a:moveTo>
                  <a:pt x="85724" y="0"/>
                </a:moveTo>
                <a:lnTo>
                  <a:pt x="57149" y="0"/>
                </a:lnTo>
                <a:lnTo>
                  <a:pt x="57149" y="250366"/>
                </a:lnTo>
                <a:lnTo>
                  <a:pt x="85724" y="250366"/>
                </a:lnTo>
                <a:lnTo>
                  <a:pt x="85724" y="0"/>
                </a:lnTo>
                <a:close/>
              </a:path>
              <a:path w="142875" h="379095">
                <a:moveTo>
                  <a:pt x="142874" y="236079"/>
                </a:moveTo>
                <a:lnTo>
                  <a:pt x="85724" y="236079"/>
                </a:lnTo>
                <a:lnTo>
                  <a:pt x="85724" y="250366"/>
                </a:lnTo>
                <a:lnTo>
                  <a:pt x="135730" y="250366"/>
                </a:lnTo>
                <a:lnTo>
                  <a:pt x="142874" y="236079"/>
                </a:lnTo>
                <a:close/>
              </a:path>
            </a:pathLst>
          </a:custGeom>
          <a:solidFill>
            <a:schemeClr val="tx1"/>
          </a:solidFill>
          <a:ln>
            <a:solidFill>
              <a:schemeClr val="tx1"/>
            </a:solidFill>
          </a:ln>
        </p:spPr>
        <p:txBody>
          <a:bodyPr wrap="square" lIns="0" tIns="0" rIns="0" bIns="0" rtlCol="0"/>
          <a:lstStyle/>
          <a:p>
            <a:endParaRPr/>
          </a:p>
        </p:txBody>
      </p:sp>
      <p:sp>
        <p:nvSpPr>
          <p:cNvPr id="25" name="object 21">
            <a:extLst>
              <a:ext uri="{FF2B5EF4-FFF2-40B4-BE49-F238E27FC236}">
                <a16:creationId xmlns:a16="http://schemas.microsoft.com/office/drawing/2014/main" id="{3226F871-1C85-A349-BE7D-58B7E662C524}"/>
              </a:ext>
            </a:extLst>
          </p:cNvPr>
          <p:cNvSpPr/>
          <p:nvPr/>
        </p:nvSpPr>
        <p:spPr>
          <a:xfrm>
            <a:off x="2889559" y="2929883"/>
            <a:ext cx="142875" cy="467900"/>
          </a:xfrm>
          <a:custGeom>
            <a:avLst/>
            <a:gdLst/>
            <a:ahLst/>
            <a:cxnLst/>
            <a:rect l="l" t="t" r="r" b="b"/>
            <a:pathLst>
              <a:path w="142875" h="375285">
                <a:moveTo>
                  <a:pt x="0" y="231347"/>
                </a:moveTo>
                <a:lnTo>
                  <a:pt x="70104" y="374881"/>
                </a:lnTo>
                <a:lnTo>
                  <a:pt x="135830" y="246432"/>
                </a:lnTo>
                <a:lnTo>
                  <a:pt x="85587" y="246432"/>
                </a:lnTo>
                <a:lnTo>
                  <a:pt x="57014" y="246165"/>
                </a:lnTo>
                <a:lnTo>
                  <a:pt x="57147" y="231878"/>
                </a:lnTo>
                <a:lnTo>
                  <a:pt x="0" y="231347"/>
                </a:lnTo>
                <a:close/>
              </a:path>
              <a:path w="142875" h="375285">
                <a:moveTo>
                  <a:pt x="57147" y="231878"/>
                </a:moveTo>
                <a:lnTo>
                  <a:pt x="57014" y="246165"/>
                </a:lnTo>
                <a:lnTo>
                  <a:pt x="85587" y="246432"/>
                </a:lnTo>
                <a:lnTo>
                  <a:pt x="85720" y="232144"/>
                </a:lnTo>
                <a:lnTo>
                  <a:pt x="57147" y="231878"/>
                </a:lnTo>
                <a:close/>
              </a:path>
              <a:path w="142875" h="375285">
                <a:moveTo>
                  <a:pt x="85720" y="232144"/>
                </a:moveTo>
                <a:lnTo>
                  <a:pt x="85587" y="246432"/>
                </a:lnTo>
                <a:lnTo>
                  <a:pt x="135830" y="246432"/>
                </a:lnTo>
                <a:lnTo>
                  <a:pt x="142868" y="232676"/>
                </a:lnTo>
                <a:lnTo>
                  <a:pt x="85720" y="232144"/>
                </a:lnTo>
                <a:close/>
              </a:path>
              <a:path w="142875" h="375285">
                <a:moveTo>
                  <a:pt x="59306" y="0"/>
                </a:moveTo>
                <a:lnTo>
                  <a:pt x="57147" y="231878"/>
                </a:lnTo>
                <a:lnTo>
                  <a:pt x="85720" y="232144"/>
                </a:lnTo>
                <a:lnTo>
                  <a:pt x="87880" y="265"/>
                </a:lnTo>
                <a:lnTo>
                  <a:pt x="59306" y="0"/>
                </a:lnTo>
                <a:close/>
              </a:path>
            </a:pathLst>
          </a:custGeom>
          <a:solidFill>
            <a:schemeClr val="tx1"/>
          </a:solidFill>
          <a:ln>
            <a:solidFill>
              <a:schemeClr val="tx1"/>
            </a:solidFill>
          </a:ln>
        </p:spPr>
        <p:txBody>
          <a:bodyPr wrap="square" lIns="0" tIns="0" rIns="0" bIns="0" rtlCol="0"/>
          <a:lstStyle/>
          <a:p>
            <a:endParaRPr/>
          </a:p>
        </p:txBody>
      </p:sp>
      <p:sp>
        <p:nvSpPr>
          <p:cNvPr id="26" name="object 22">
            <a:extLst>
              <a:ext uri="{FF2B5EF4-FFF2-40B4-BE49-F238E27FC236}">
                <a16:creationId xmlns:a16="http://schemas.microsoft.com/office/drawing/2014/main" id="{19A96D8B-42A6-CB43-B447-AEF7E4F99A86}"/>
              </a:ext>
            </a:extLst>
          </p:cNvPr>
          <p:cNvSpPr/>
          <p:nvPr/>
        </p:nvSpPr>
        <p:spPr>
          <a:xfrm>
            <a:off x="2287847" y="3828516"/>
            <a:ext cx="713105" cy="1057275"/>
          </a:xfrm>
          <a:custGeom>
            <a:avLst/>
            <a:gdLst/>
            <a:ahLst/>
            <a:cxnLst/>
            <a:rect l="l" t="t" r="r" b="b"/>
            <a:pathLst>
              <a:path w="713105" h="1057275">
                <a:moveTo>
                  <a:pt x="0" y="0"/>
                </a:moveTo>
                <a:lnTo>
                  <a:pt x="713091" y="0"/>
                </a:lnTo>
                <a:lnTo>
                  <a:pt x="713091" y="1057266"/>
                </a:lnTo>
                <a:lnTo>
                  <a:pt x="0" y="1057266"/>
                </a:lnTo>
                <a:lnTo>
                  <a:pt x="0" y="0"/>
                </a:lnTo>
                <a:close/>
              </a:path>
            </a:pathLst>
          </a:custGeom>
          <a:ln w="38100">
            <a:solidFill>
              <a:srgbClr val="FF0000"/>
            </a:solidFill>
          </a:ln>
        </p:spPr>
        <p:txBody>
          <a:bodyPr wrap="square" lIns="0" tIns="0" rIns="0" bIns="0" rtlCol="0"/>
          <a:lstStyle/>
          <a:p>
            <a:endParaRPr/>
          </a:p>
        </p:txBody>
      </p:sp>
      <p:sp>
        <p:nvSpPr>
          <p:cNvPr id="27" name="object 23">
            <a:extLst>
              <a:ext uri="{FF2B5EF4-FFF2-40B4-BE49-F238E27FC236}">
                <a16:creationId xmlns:a16="http://schemas.microsoft.com/office/drawing/2014/main" id="{C957FFC0-16F9-4444-AF62-0D9AC0BE250D}"/>
              </a:ext>
            </a:extLst>
          </p:cNvPr>
          <p:cNvSpPr/>
          <p:nvPr/>
        </p:nvSpPr>
        <p:spPr>
          <a:xfrm>
            <a:off x="2995683" y="4338839"/>
            <a:ext cx="718820" cy="262255"/>
          </a:xfrm>
          <a:custGeom>
            <a:avLst/>
            <a:gdLst/>
            <a:ahLst/>
            <a:cxnLst/>
            <a:rect l="l" t="t" r="r" b="b"/>
            <a:pathLst>
              <a:path w="718820" h="262254">
                <a:moveTo>
                  <a:pt x="529984" y="188732"/>
                </a:moveTo>
                <a:lnTo>
                  <a:pt x="508962" y="261974"/>
                </a:lnTo>
                <a:lnTo>
                  <a:pt x="718346" y="222973"/>
                </a:lnTo>
                <a:lnTo>
                  <a:pt x="686800" y="193987"/>
                </a:lnTo>
                <a:lnTo>
                  <a:pt x="548294" y="193987"/>
                </a:lnTo>
                <a:lnTo>
                  <a:pt x="529984" y="188732"/>
                </a:lnTo>
                <a:close/>
              </a:path>
              <a:path w="718820" h="262254">
                <a:moveTo>
                  <a:pt x="540494" y="152110"/>
                </a:moveTo>
                <a:lnTo>
                  <a:pt x="529984" y="188732"/>
                </a:lnTo>
                <a:lnTo>
                  <a:pt x="548294" y="193987"/>
                </a:lnTo>
                <a:lnTo>
                  <a:pt x="558805" y="157365"/>
                </a:lnTo>
                <a:lnTo>
                  <a:pt x="540494" y="152110"/>
                </a:lnTo>
                <a:close/>
              </a:path>
              <a:path w="718820" h="262254">
                <a:moveTo>
                  <a:pt x="561516" y="78867"/>
                </a:moveTo>
                <a:lnTo>
                  <a:pt x="540494" y="152110"/>
                </a:lnTo>
                <a:lnTo>
                  <a:pt x="558805" y="157365"/>
                </a:lnTo>
                <a:lnTo>
                  <a:pt x="548294" y="193987"/>
                </a:lnTo>
                <a:lnTo>
                  <a:pt x="686800" y="193987"/>
                </a:lnTo>
                <a:lnTo>
                  <a:pt x="561516" y="78867"/>
                </a:lnTo>
                <a:close/>
              </a:path>
              <a:path w="718820" h="262254">
                <a:moveTo>
                  <a:pt x="10510" y="0"/>
                </a:moveTo>
                <a:lnTo>
                  <a:pt x="0" y="36620"/>
                </a:lnTo>
                <a:lnTo>
                  <a:pt x="529984" y="188732"/>
                </a:lnTo>
                <a:lnTo>
                  <a:pt x="540494" y="152110"/>
                </a:lnTo>
                <a:lnTo>
                  <a:pt x="10510" y="0"/>
                </a:lnTo>
                <a:close/>
              </a:path>
            </a:pathLst>
          </a:custGeom>
          <a:solidFill>
            <a:srgbClr val="FF0000"/>
          </a:solidFill>
          <a:ln>
            <a:solidFill>
              <a:srgbClr val="FF0000"/>
            </a:solidFill>
          </a:ln>
        </p:spPr>
        <p:txBody>
          <a:bodyPr wrap="square" lIns="0" tIns="0" rIns="0" bIns="0" rtlCol="0"/>
          <a:lstStyle/>
          <a:p>
            <a:endParaRPr/>
          </a:p>
        </p:txBody>
      </p:sp>
      <p:sp>
        <p:nvSpPr>
          <p:cNvPr id="28" name="object 24">
            <a:extLst>
              <a:ext uri="{FF2B5EF4-FFF2-40B4-BE49-F238E27FC236}">
                <a16:creationId xmlns:a16="http://schemas.microsoft.com/office/drawing/2014/main" id="{3AA9B244-4189-5E49-9E29-5C6543B0B1F7}"/>
              </a:ext>
            </a:extLst>
          </p:cNvPr>
          <p:cNvSpPr txBox="1"/>
          <p:nvPr/>
        </p:nvSpPr>
        <p:spPr>
          <a:xfrm>
            <a:off x="3792769" y="4386071"/>
            <a:ext cx="5024755" cy="382270"/>
          </a:xfrm>
          <a:prstGeom prst="rect">
            <a:avLst/>
          </a:prstGeom>
        </p:spPr>
        <p:txBody>
          <a:bodyPr vert="horz" wrap="square" lIns="0" tIns="0" rIns="0" bIns="0" rtlCol="0">
            <a:spAutoFit/>
          </a:bodyPr>
          <a:lstStyle/>
          <a:p>
            <a:pPr marL="12700">
              <a:lnSpc>
                <a:spcPct val="100000"/>
              </a:lnSpc>
            </a:pPr>
            <a:r>
              <a:rPr sz="2400" dirty="0">
                <a:latin typeface="Arial"/>
                <a:cs typeface="Arial"/>
              </a:rPr>
              <a:t>A </a:t>
            </a:r>
            <a:r>
              <a:rPr sz="2400" spc="-5" dirty="0">
                <a:latin typeface="Arial"/>
                <a:cs typeface="Arial"/>
              </a:rPr>
              <a:t>tensor (i.e., n-dimensional</a:t>
            </a:r>
            <a:r>
              <a:rPr sz="2400" spc="-150" dirty="0">
                <a:latin typeface="Arial"/>
                <a:cs typeface="Arial"/>
              </a:rPr>
              <a:t> </a:t>
            </a:r>
            <a:r>
              <a:rPr sz="2400" dirty="0">
                <a:latin typeface="Arial"/>
                <a:cs typeface="Arial"/>
              </a:rPr>
              <a:t>array)</a:t>
            </a:r>
          </a:p>
        </p:txBody>
      </p:sp>
      <p:sp>
        <p:nvSpPr>
          <p:cNvPr id="29" name="object 25">
            <a:extLst>
              <a:ext uri="{FF2B5EF4-FFF2-40B4-BE49-F238E27FC236}">
                <a16:creationId xmlns:a16="http://schemas.microsoft.com/office/drawing/2014/main" id="{9910DC40-C324-A445-BBE1-1D399DEF181B}"/>
              </a:ext>
            </a:extLst>
          </p:cNvPr>
          <p:cNvSpPr/>
          <p:nvPr/>
        </p:nvSpPr>
        <p:spPr>
          <a:xfrm>
            <a:off x="2300003" y="2475260"/>
            <a:ext cx="1351915" cy="678180"/>
          </a:xfrm>
          <a:custGeom>
            <a:avLst/>
            <a:gdLst/>
            <a:ahLst/>
            <a:cxnLst/>
            <a:rect l="l" t="t" r="r" b="b"/>
            <a:pathLst>
              <a:path w="1351914" h="678179">
                <a:moveTo>
                  <a:pt x="0" y="0"/>
                </a:moveTo>
                <a:lnTo>
                  <a:pt x="1351536" y="0"/>
                </a:lnTo>
                <a:lnTo>
                  <a:pt x="1351536" y="678067"/>
                </a:lnTo>
                <a:lnTo>
                  <a:pt x="0" y="678067"/>
                </a:lnTo>
                <a:lnTo>
                  <a:pt x="0" y="0"/>
                </a:lnTo>
                <a:close/>
              </a:path>
            </a:pathLst>
          </a:custGeom>
          <a:ln w="38100">
            <a:solidFill>
              <a:srgbClr val="FF0000"/>
            </a:solidFill>
          </a:ln>
        </p:spPr>
        <p:txBody>
          <a:bodyPr wrap="square" lIns="0" tIns="0" rIns="0" bIns="0" rtlCol="0"/>
          <a:lstStyle/>
          <a:p>
            <a:endParaRPr/>
          </a:p>
        </p:txBody>
      </p:sp>
      <p:sp>
        <p:nvSpPr>
          <p:cNvPr id="30" name="object 26">
            <a:extLst>
              <a:ext uri="{FF2B5EF4-FFF2-40B4-BE49-F238E27FC236}">
                <a16:creationId xmlns:a16="http://schemas.microsoft.com/office/drawing/2014/main" id="{C3257387-D509-3F4D-A19E-09502F01142D}"/>
              </a:ext>
            </a:extLst>
          </p:cNvPr>
          <p:cNvSpPr/>
          <p:nvPr/>
        </p:nvSpPr>
        <p:spPr>
          <a:xfrm>
            <a:off x="3646393" y="2779434"/>
            <a:ext cx="391160" cy="183515"/>
          </a:xfrm>
          <a:custGeom>
            <a:avLst/>
            <a:gdLst/>
            <a:ahLst/>
            <a:cxnLst/>
            <a:rect l="l" t="t" r="r" b="b"/>
            <a:pathLst>
              <a:path w="391160" h="183514">
                <a:moveTo>
                  <a:pt x="202586" y="110049"/>
                </a:moveTo>
                <a:lnTo>
                  <a:pt x="181998" y="183415"/>
                </a:lnTo>
                <a:lnTo>
                  <a:pt x="391148" y="143175"/>
                </a:lnTo>
                <a:lnTo>
                  <a:pt x="360334" y="115196"/>
                </a:lnTo>
                <a:lnTo>
                  <a:pt x="220927" y="115196"/>
                </a:lnTo>
                <a:lnTo>
                  <a:pt x="202586" y="110049"/>
                </a:lnTo>
                <a:close/>
              </a:path>
              <a:path w="391160" h="183514">
                <a:moveTo>
                  <a:pt x="212879" y="73367"/>
                </a:moveTo>
                <a:lnTo>
                  <a:pt x="202586" y="110049"/>
                </a:lnTo>
                <a:lnTo>
                  <a:pt x="220927" y="115196"/>
                </a:lnTo>
                <a:lnTo>
                  <a:pt x="231221" y="78513"/>
                </a:lnTo>
                <a:lnTo>
                  <a:pt x="212879" y="73367"/>
                </a:lnTo>
                <a:close/>
              </a:path>
              <a:path w="391160" h="183514">
                <a:moveTo>
                  <a:pt x="233467" y="0"/>
                </a:moveTo>
                <a:lnTo>
                  <a:pt x="212879" y="73367"/>
                </a:lnTo>
                <a:lnTo>
                  <a:pt x="231221" y="78513"/>
                </a:lnTo>
                <a:lnTo>
                  <a:pt x="220927" y="115196"/>
                </a:lnTo>
                <a:lnTo>
                  <a:pt x="360334" y="115196"/>
                </a:lnTo>
                <a:lnTo>
                  <a:pt x="233467" y="0"/>
                </a:lnTo>
                <a:close/>
              </a:path>
              <a:path w="391160" h="183514">
                <a:moveTo>
                  <a:pt x="10293" y="16518"/>
                </a:moveTo>
                <a:lnTo>
                  <a:pt x="0" y="53201"/>
                </a:lnTo>
                <a:lnTo>
                  <a:pt x="202586" y="110049"/>
                </a:lnTo>
                <a:lnTo>
                  <a:pt x="212879" y="73367"/>
                </a:lnTo>
                <a:lnTo>
                  <a:pt x="10293" y="16518"/>
                </a:lnTo>
                <a:close/>
              </a:path>
            </a:pathLst>
          </a:custGeom>
          <a:solidFill>
            <a:srgbClr val="FF0000"/>
          </a:solidFill>
          <a:ln>
            <a:solidFill>
              <a:srgbClr val="FF0000"/>
            </a:solidFill>
          </a:ln>
        </p:spPr>
        <p:txBody>
          <a:bodyPr wrap="square" lIns="0" tIns="0" rIns="0" bIns="0" rtlCol="0"/>
          <a:lstStyle/>
          <a:p>
            <a:endParaRPr/>
          </a:p>
        </p:txBody>
      </p:sp>
      <p:sp>
        <p:nvSpPr>
          <p:cNvPr id="31" name="object 27">
            <a:extLst>
              <a:ext uri="{FF2B5EF4-FFF2-40B4-BE49-F238E27FC236}">
                <a16:creationId xmlns:a16="http://schemas.microsoft.com/office/drawing/2014/main" id="{BDA0422A-5BEC-8348-99DC-66F57EFF4B6A}"/>
              </a:ext>
            </a:extLst>
          </p:cNvPr>
          <p:cNvSpPr txBox="1"/>
          <p:nvPr/>
        </p:nvSpPr>
        <p:spPr>
          <a:xfrm>
            <a:off x="4157345" y="2554345"/>
            <a:ext cx="8034655" cy="722890"/>
          </a:xfrm>
          <a:prstGeom prst="rect">
            <a:avLst/>
          </a:prstGeom>
        </p:spPr>
        <p:txBody>
          <a:bodyPr vert="horz" wrap="square" lIns="0" tIns="0" rIns="0" bIns="0" rtlCol="0">
            <a:spAutoFit/>
          </a:bodyPr>
          <a:lstStyle/>
          <a:p>
            <a:pPr marL="12700" marR="5080">
              <a:lnSpc>
                <a:spcPct val="100800"/>
              </a:lnSpc>
            </a:pPr>
            <a:r>
              <a:rPr sz="2400" dirty="0">
                <a:latin typeface="Arial"/>
                <a:cs typeface="Arial"/>
              </a:rPr>
              <a:t>A </a:t>
            </a:r>
            <a:r>
              <a:rPr sz="2400" spc="-5" dirty="0">
                <a:latin typeface="Arial"/>
                <a:cs typeface="Arial"/>
              </a:rPr>
              <a:t>linear algebra operator (e.g., convolution, matrix mul)  or </a:t>
            </a:r>
            <a:r>
              <a:rPr sz="2400" dirty="0">
                <a:latin typeface="Arial"/>
                <a:cs typeface="Arial"/>
              </a:rPr>
              <a:t>a </a:t>
            </a:r>
            <a:r>
              <a:rPr sz="2400" spc="-5" dirty="0">
                <a:latin typeface="Arial"/>
                <a:cs typeface="Arial"/>
              </a:rPr>
              <a:t>non-linear activation (e.g., relu,</a:t>
            </a:r>
            <a:r>
              <a:rPr sz="2400" spc="-20" dirty="0">
                <a:latin typeface="Arial"/>
                <a:cs typeface="Arial"/>
              </a:rPr>
              <a:t> </a:t>
            </a:r>
            <a:r>
              <a:rPr sz="2400" spc="-5" dirty="0">
                <a:latin typeface="Arial"/>
                <a:cs typeface="Arial"/>
              </a:rPr>
              <a:t>sigmoid)</a:t>
            </a:r>
            <a:endParaRPr sz="2400" dirty="0">
              <a:latin typeface="Arial"/>
              <a:cs typeface="Arial"/>
            </a:endParaRPr>
          </a:p>
        </p:txBody>
      </p:sp>
    </p:spTree>
    <p:extLst>
      <p:ext uri="{BB962C8B-B14F-4D97-AF65-F5344CB8AC3E}">
        <p14:creationId xmlns:p14="http://schemas.microsoft.com/office/powerpoint/2010/main" val="342743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Why Program Splitting?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11146536" cy="5159138"/>
              </a:xfrm>
            </p:spPr>
            <p:txBody>
              <a:bodyPr>
                <a:normAutofit/>
              </a:bodyPr>
              <a:lstStyle/>
              <a:p>
                <a:r>
                  <a:rPr lang="en-US" altLang="zh-CN" b="0" dirty="0"/>
                  <a:t>Mutating a large tensor program is nearly impossible.</a:t>
                </a:r>
              </a:p>
              <a:p>
                <a:endParaRPr lang="en-US" altLang="zh-CN" b="0" dirty="0"/>
              </a:p>
              <a:p>
                <a:pPr lvl="1"/>
                <a:r>
                  <a:rPr lang="en-US" altLang="zh-CN" b="0" dirty="0">
                    <a:latin typeface="Arial" panose="020B0604020202020204" pitchFamily="34" charset="0"/>
                    <a:cs typeface="Arial" panose="020B0604020202020204" pitchFamily="34" charset="0"/>
                  </a:rPr>
                  <a:t>Complexity unaffordable</a:t>
                </a:r>
              </a:p>
              <a:p>
                <a:endParaRPr lang="en-US" altLang="zh-CN" b="0" dirty="0"/>
              </a:p>
              <a:p>
                <a:r>
                  <a:rPr lang="en-US" altLang="zh-CN" b="0" dirty="0"/>
                  <a:t>PET splits an input program into multiple subprograms.</a:t>
                </a:r>
              </a:p>
              <a:p>
                <a:endParaRPr lang="en-US" altLang="zh-CN" b="0" dirty="0"/>
              </a:p>
              <a:p>
                <a:pPr marL="457200" lvl="1" indent="0">
                  <a:buNone/>
                </a:pPr>
                <a:r>
                  <a:rPr lang="en-US" altLang="zh-CN" b="0" dirty="0">
                    <a:latin typeface="Arial" panose="020B0604020202020204" pitchFamily="34" charset="0"/>
                    <a:cs typeface="Arial" panose="020B0604020202020204" pitchFamily="34" charset="0"/>
                  </a:rPr>
                  <a:t>More split points, lower complexity</a:t>
                </a:r>
              </a:p>
              <a:p>
                <a:pPr marL="457200" lvl="1" indent="0">
                  <a:buNone/>
                </a:pPr>
                <a:endParaRPr lang="en-US" altLang="zh-CN" b="0" dirty="0">
                  <a:latin typeface="Arial" panose="020B0604020202020204" pitchFamily="34" charset="0"/>
                  <a:cs typeface="Arial" panose="020B0604020202020204" pitchFamily="34" charset="0"/>
                </a:endParaRPr>
              </a:p>
              <a:p>
                <a:pPr marL="457200" lvl="1" indent="0">
                  <a:buNone/>
                </a:pPr>
                <a:r>
                  <a:rPr lang="en-US" altLang="zh-CN" b="0" dirty="0">
                    <a:latin typeface="Arial" panose="020B0604020202020204" pitchFamily="34" charset="0"/>
                    <a:cs typeface="Arial" panose="020B0604020202020204" pitchFamily="34" charset="0"/>
                  </a:rPr>
                  <a:t>Overly aggressive splitting </a:t>
                </a:r>
                <a14:m>
                  <m:oMath xmlns:m="http://schemas.openxmlformats.org/officeDocument/2006/math">
                    <m:r>
                      <a:rPr lang="en-US" altLang="zh-CN"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altLang="zh-CN" b="0" dirty="0">
                    <a:latin typeface="Arial" panose="020B0604020202020204" pitchFamily="34" charset="0"/>
                    <a:cs typeface="Arial" panose="020B0604020202020204" pitchFamily="34" charset="0"/>
                  </a:rPr>
                  <a:t> missing optimization opportunities</a:t>
                </a:r>
              </a:p>
              <a:p>
                <a:endParaRPr lang="en-US" altLang="zh-CN" b="0" dirty="0"/>
              </a:p>
            </p:txBody>
          </p:sp>
        </mc:Choice>
        <mc:Fallback xmlns="">
          <p:sp>
            <p:nvSpPr>
              <p:cNvPr id="3" name="内容占位符 2">
                <a:extLst>
                  <a:ext uri="{FF2B5EF4-FFF2-40B4-BE49-F238E27FC236}">
                    <a16:creationId xmlns:a16="http://schemas.microsoft.com/office/drawing/2014/main" id="{4E17B0B3-A3F5-4B43-9FC8-0079F7DB8B06}"/>
                  </a:ext>
                </a:extLst>
              </p:cNvPr>
              <p:cNvSpPr>
                <a:spLocks noGrp="1" noRot="1" noChangeAspect="1" noMove="1" noResize="1" noEditPoints="1" noAdjustHandles="1" noChangeArrowheads="1" noChangeShapeType="1" noTextEdit="1"/>
              </p:cNvSpPr>
              <p:nvPr>
                <p:ph idx="1"/>
              </p:nvPr>
            </p:nvSpPr>
            <p:spPr>
              <a:xfrm>
                <a:off x="838200" y="1197212"/>
                <a:ext cx="11146536" cy="5159138"/>
              </a:xfrm>
              <a:blipFill>
                <a:blip r:embed="rId3"/>
                <a:stretch>
                  <a:fillRect l="-1253" t="-2457"/>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30</a:t>
            </a:fld>
            <a:endParaRPr lang="zh-CN" altLang="en-US"/>
          </a:p>
        </p:txBody>
      </p:sp>
      <p:pic>
        <p:nvPicPr>
          <p:cNvPr id="10" name="图片 9">
            <a:extLst>
              <a:ext uri="{FF2B5EF4-FFF2-40B4-BE49-F238E27FC236}">
                <a16:creationId xmlns:a16="http://schemas.microsoft.com/office/drawing/2014/main" id="{979A3B67-858F-5C40-BF25-EC0286018EB6}"/>
              </a:ext>
            </a:extLst>
          </p:cNvPr>
          <p:cNvPicPr>
            <a:picLocks noChangeAspect="1"/>
          </p:cNvPicPr>
          <p:nvPr/>
        </p:nvPicPr>
        <p:blipFill>
          <a:blip r:embed="rId4"/>
          <a:stretch>
            <a:fillRect/>
          </a:stretch>
        </p:blipFill>
        <p:spPr>
          <a:xfrm>
            <a:off x="614582" y="4433977"/>
            <a:ext cx="447235" cy="443132"/>
          </a:xfrm>
          <a:prstGeom prst="rect">
            <a:avLst/>
          </a:prstGeom>
        </p:spPr>
      </p:pic>
      <p:pic>
        <p:nvPicPr>
          <p:cNvPr id="11" name="图片 10">
            <a:extLst>
              <a:ext uri="{FF2B5EF4-FFF2-40B4-BE49-F238E27FC236}">
                <a16:creationId xmlns:a16="http://schemas.microsoft.com/office/drawing/2014/main" id="{F1A288C2-A711-C843-B149-C74A15179FED}"/>
              </a:ext>
            </a:extLst>
          </p:cNvPr>
          <p:cNvPicPr>
            <a:picLocks noChangeAspect="1"/>
          </p:cNvPicPr>
          <p:nvPr/>
        </p:nvPicPr>
        <p:blipFill>
          <a:blip r:embed="rId5"/>
          <a:stretch>
            <a:fillRect/>
          </a:stretch>
        </p:blipFill>
        <p:spPr>
          <a:xfrm>
            <a:off x="570181" y="5294673"/>
            <a:ext cx="536038" cy="499696"/>
          </a:xfrm>
          <a:prstGeom prst="rect">
            <a:avLst/>
          </a:prstGeom>
        </p:spPr>
      </p:pic>
    </p:spTree>
    <p:extLst>
      <p:ext uri="{BB962C8B-B14F-4D97-AF65-F5344CB8AC3E}">
        <p14:creationId xmlns:p14="http://schemas.microsoft.com/office/powerpoint/2010/main" val="146589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Split Points Selection</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10515600" cy="4959748"/>
          </a:xfrm>
        </p:spPr>
        <p:txBody>
          <a:bodyPr>
            <a:normAutofit/>
          </a:bodyPr>
          <a:lstStyle/>
          <a:p>
            <a:r>
              <a:rPr lang="en-US" altLang="zh-CN" b="0" dirty="0"/>
              <a:t>Using non-linear OPs(e.g., activations) as split points.</a:t>
            </a:r>
          </a:p>
          <a:p>
            <a:endParaRPr lang="en-US" altLang="zh-CN" b="0" dirty="0"/>
          </a:p>
          <a:p>
            <a:pPr marL="971550" lvl="1" indent="-514350">
              <a:buFont typeface="+mj-lt"/>
              <a:buAutoNum type="arabicPeriod"/>
            </a:pPr>
            <a:r>
              <a:rPr lang="en-US" altLang="zh-CN" b="0" dirty="0">
                <a:latin typeface="Arial" panose="020B0604020202020204" pitchFamily="34" charset="0"/>
                <a:cs typeface="Arial" panose="020B0604020202020204" pitchFamily="34" charset="0"/>
              </a:rPr>
              <a:t>Non-linear OPs are widely used</a:t>
            </a:r>
          </a:p>
          <a:p>
            <a:pPr marL="971550" lvl="1" indent="-514350">
              <a:buFont typeface="+mj-lt"/>
              <a:buAutoNum type="arabicPeriod"/>
            </a:pPr>
            <a:endParaRPr lang="en-US" altLang="zh-CN" b="0" dirty="0">
              <a:latin typeface="Arial" panose="020B0604020202020204" pitchFamily="34" charset="0"/>
              <a:cs typeface="Arial" panose="020B0604020202020204" pitchFamily="34" charset="0"/>
            </a:endParaRPr>
          </a:p>
          <a:p>
            <a:pPr marL="971550" lvl="1" indent="-514350">
              <a:buFont typeface="+mj-lt"/>
              <a:buAutoNum type="arabicPeriod"/>
            </a:pPr>
            <a:r>
              <a:rPr lang="en-US" altLang="zh-CN" b="0" dirty="0">
                <a:latin typeface="Arial" panose="020B0604020202020204" pitchFamily="34" charset="0"/>
                <a:cs typeface="Arial" panose="020B0604020202020204" pitchFamily="34" charset="0"/>
              </a:rPr>
              <a:t>Mutations are only applied to MLTPs</a:t>
            </a:r>
          </a:p>
          <a:p>
            <a:pPr marL="971550" lvl="1" indent="-514350">
              <a:buFont typeface="+mj-lt"/>
              <a:buAutoNum type="arabicPeriod"/>
            </a:pPr>
            <a:endParaRPr lang="en-US" altLang="zh-CN" b="0" dirty="0">
              <a:latin typeface="Arial" panose="020B0604020202020204" pitchFamily="34" charset="0"/>
              <a:cs typeface="Arial" panose="020B0604020202020204" pitchFamily="34" charset="0"/>
            </a:endParaRPr>
          </a:p>
          <a:p>
            <a:pPr marL="971550" lvl="1" indent="-514350">
              <a:buFont typeface="+mj-lt"/>
              <a:buAutoNum type="arabicPeriod"/>
            </a:pPr>
            <a:r>
              <a:rPr lang="en-US" altLang="zh-CN" b="0" dirty="0">
                <a:latin typeface="Arial" panose="020B0604020202020204" pitchFamily="34" charset="0"/>
                <a:cs typeface="Arial" panose="020B0604020202020204" pitchFamily="34" charset="0"/>
              </a:rPr>
              <a:t>Most existing transformations do not include non-linear OPs</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31</a:t>
            </a:fld>
            <a:endParaRPr lang="zh-CN" altLang="en-US"/>
          </a:p>
        </p:txBody>
      </p:sp>
    </p:spTree>
    <p:extLst>
      <p:ext uri="{BB962C8B-B14F-4D97-AF65-F5344CB8AC3E}">
        <p14:creationId xmlns:p14="http://schemas.microsoft.com/office/powerpoint/2010/main" val="2562047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Program Optimizer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r>
              <a:rPr lang="en-US" altLang="zh-CN" b="0" dirty="0">
                <a:solidFill>
                  <a:schemeClr val="bg1">
                    <a:lumMod val="65000"/>
                  </a:schemeClr>
                </a:solidFill>
              </a:rPr>
              <a:t>Program Splitting</a:t>
            </a:r>
          </a:p>
          <a:p>
            <a:endParaRPr lang="en-US" altLang="zh-CN" b="0" dirty="0">
              <a:solidFill>
                <a:schemeClr val="bg1">
                  <a:lumMod val="50000"/>
                </a:schemeClr>
              </a:solidFill>
            </a:endParaRPr>
          </a:p>
          <a:p>
            <a:r>
              <a:rPr lang="en-US" altLang="zh-CN" b="0" dirty="0"/>
              <a:t>Subprogram Optimization </a:t>
            </a:r>
          </a:p>
          <a:p>
            <a:endParaRPr lang="en-US" altLang="zh-CN" b="0" dirty="0">
              <a:solidFill>
                <a:schemeClr val="bg1">
                  <a:lumMod val="65000"/>
                </a:schemeClr>
              </a:solidFill>
            </a:endParaRPr>
          </a:p>
          <a:p>
            <a:r>
              <a:rPr lang="en-US" altLang="zh-CN" b="0" dirty="0">
                <a:solidFill>
                  <a:schemeClr val="bg1">
                    <a:lumMod val="65000"/>
                  </a:schemeClr>
                </a:solidFill>
              </a:rPr>
              <a:t>Post-Optimizations </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32</a:t>
            </a:fld>
            <a:endParaRPr lang="zh-CN" altLang="en-US"/>
          </a:p>
        </p:txBody>
      </p:sp>
    </p:spTree>
    <p:extLst>
      <p:ext uri="{BB962C8B-B14F-4D97-AF65-F5344CB8AC3E}">
        <p14:creationId xmlns:p14="http://schemas.microsoft.com/office/powerpoint/2010/main" val="138438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Subprogram Optimization </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normAutofit/>
          </a:bodyPr>
          <a:lstStyle/>
          <a:p>
            <a:pPr>
              <a:lnSpc>
                <a:spcPct val="150000"/>
              </a:lnSpc>
            </a:pPr>
            <a:r>
              <a:rPr lang="en-US" altLang="zh-CN" b="0" dirty="0"/>
              <a:t>Operator mutating threshold (d=4)</a:t>
            </a:r>
          </a:p>
          <a:p>
            <a:pPr lvl="1">
              <a:lnSpc>
                <a:spcPct val="150000"/>
              </a:lnSpc>
            </a:pPr>
            <a:r>
              <a:rPr lang="en-US" altLang="zh-CN" b="0" dirty="0">
                <a:latin typeface="Arial" panose="020B0604020202020204" pitchFamily="34" charset="0"/>
                <a:cs typeface="Arial" panose="020B0604020202020204" pitchFamily="34" charset="0"/>
              </a:rPr>
              <a:t>Op Subset, size = threshold</a:t>
            </a:r>
          </a:p>
          <a:p>
            <a:pPr lvl="1">
              <a:lnSpc>
                <a:spcPct val="150000"/>
              </a:lnSpc>
            </a:pPr>
            <a:r>
              <a:rPr lang="en-US" altLang="zh-CN" b="0" dirty="0">
                <a:latin typeface="Arial" panose="020B0604020202020204" pitchFamily="34" charset="0"/>
                <a:cs typeface="Arial" panose="020B0604020202020204" pitchFamily="34" charset="0"/>
              </a:rPr>
              <a:t>Only Mutates Ops in the Subset</a:t>
            </a:r>
          </a:p>
          <a:p>
            <a:pPr>
              <a:lnSpc>
                <a:spcPct val="150000"/>
              </a:lnSpc>
            </a:pPr>
            <a:r>
              <a:rPr lang="en-US" altLang="zh-CN" b="0" dirty="0"/>
              <a:t>Iteratively search for R rounds</a:t>
            </a:r>
          </a:p>
          <a:p>
            <a:pPr>
              <a:lnSpc>
                <a:spcPct val="150000"/>
              </a:lnSpc>
            </a:pPr>
            <a:r>
              <a:rPr lang="en-US" altLang="zh-CN" b="0" dirty="0"/>
              <a:t>Top-K candidates based on cost model</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33</a:t>
            </a:fld>
            <a:endParaRPr lang="zh-CN" altLang="en-US"/>
          </a:p>
        </p:txBody>
      </p:sp>
    </p:spTree>
    <p:extLst>
      <p:ext uri="{BB962C8B-B14F-4D97-AF65-F5344CB8AC3E}">
        <p14:creationId xmlns:p14="http://schemas.microsoft.com/office/powerpoint/2010/main" val="44398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Program Optimizer</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r>
              <a:rPr lang="en-US" altLang="zh-CN" b="0" dirty="0">
                <a:solidFill>
                  <a:schemeClr val="bg1">
                    <a:lumMod val="65000"/>
                  </a:schemeClr>
                </a:solidFill>
              </a:rPr>
              <a:t>Program Splitting</a:t>
            </a:r>
          </a:p>
          <a:p>
            <a:endParaRPr lang="en-US" altLang="zh-CN" b="0" dirty="0">
              <a:solidFill>
                <a:schemeClr val="bg1">
                  <a:lumMod val="65000"/>
                </a:schemeClr>
              </a:solidFill>
            </a:endParaRPr>
          </a:p>
          <a:p>
            <a:r>
              <a:rPr lang="en-US" altLang="zh-CN" b="0" dirty="0">
                <a:solidFill>
                  <a:schemeClr val="bg1">
                    <a:lumMod val="65000"/>
                  </a:schemeClr>
                </a:solidFill>
              </a:rPr>
              <a:t>Subprogram Optimization </a:t>
            </a:r>
          </a:p>
          <a:p>
            <a:endParaRPr lang="en-US" altLang="zh-CN" b="0" dirty="0">
              <a:solidFill>
                <a:schemeClr val="bg1">
                  <a:lumMod val="65000"/>
                </a:schemeClr>
              </a:solidFill>
            </a:endParaRPr>
          </a:p>
          <a:p>
            <a:r>
              <a:rPr lang="en-US" altLang="zh-CN" b="0" dirty="0"/>
              <a:t>Post-Optimizations </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34</a:t>
            </a:fld>
            <a:endParaRPr lang="zh-CN" altLang="en-US"/>
          </a:p>
        </p:txBody>
      </p:sp>
    </p:spTree>
    <p:extLst>
      <p:ext uri="{BB962C8B-B14F-4D97-AF65-F5344CB8AC3E}">
        <p14:creationId xmlns:p14="http://schemas.microsoft.com/office/powerpoint/2010/main" val="72332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normAutofit/>
          </a:bodyPr>
          <a:lstStyle/>
          <a:p>
            <a:r>
              <a:rPr lang="en-US" altLang="zh-CN" dirty="0"/>
              <a:t>Post-Optimizations</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r>
              <a:rPr lang="en-US" altLang="zh-CN" b="0" dirty="0"/>
              <a:t>Reshape and Transpose</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35</a:t>
            </a:fld>
            <a:endParaRPr lang="zh-CN" altLang="en-US"/>
          </a:p>
        </p:txBody>
      </p:sp>
    </p:spTree>
    <p:extLst>
      <p:ext uri="{BB962C8B-B14F-4D97-AF65-F5344CB8AC3E}">
        <p14:creationId xmlns:p14="http://schemas.microsoft.com/office/powerpoint/2010/main" val="3967755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Implementation</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9061704" cy="5159138"/>
          </a:xfrm>
        </p:spPr>
        <p:txBody>
          <a:bodyPr>
            <a:normAutofit fontScale="92500" lnSpcReduction="20000"/>
          </a:bodyPr>
          <a:lstStyle/>
          <a:p>
            <a:pPr>
              <a:lnSpc>
                <a:spcPct val="160000"/>
              </a:lnSpc>
            </a:pPr>
            <a:r>
              <a:rPr lang="en-US" altLang="zh-CN" b="0" dirty="0"/>
              <a:t>Mutation operators</a:t>
            </a:r>
          </a:p>
          <a:p>
            <a:pPr lvl="1">
              <a:lnSpc>
                <a:spcPct val="160000"/>
              </a:lnSpc>
            </a:pPr>
            <a:r>
              <a:rPr lang="en-US" altLang="zh-CN" b="0" dirty="0">
                <a:latin typeface="Arial" panose="020B0604020202020204" pitchFamily="34" charset="0"/>
                <a:cs typeface="Arial" panose="020B0604020202020204" pitchFamily="34" charset="0"/>
              </a:rPr>
              <a:t>OPs: add, </a:t>
            </a:r>
            <a:r>
              <a:rPr lang="en-US" altLang="zh-CN" b="0" dirty="0" err="1">
                <a:latin typeface="Arial" panose="020B0604020202020204" pitchFamily="34" charset="0"/>
                <a:cs typeface="Arial" panose="020B0604020202020204" pitchFamily="34" charset="0"/>
              </a:rPr>
              <a:t>mul</a:t>
            </a:r>
            <a:r>
              <a:rPr lang="en-US" altLang="zh-CN" b="0" dirty="0">
                <a:latin typeface="Arial" panose="020B0604020202020204" pitchFamily="34" charset="0"/>
                <a:cs typeface="Arial" panose="020B0604020202020204" pitchFamily="34" charset="0"/>
              </a:rPr>
              <a:t>, conv, etc.</a:t>
            </a:r>
          </a:p>
          <a:p>
            <a:pPr lvl="1">
              <a:lnSpc>
                <a:spcPct val="160000"/>
              </a:lnSpc>
            </a:pPr>
            <a:r>
              <a:rPr lang="en-US" altLang="zh-CN" b="0" dirty="0">
                <a:latin typeface="Arial" panose="020B0604020202020204" pitchFamily="34" charset="0"/>
                <a:cs typeface="Arial" panose="020B0604020202020204" pitchFamily="34" charset="0"/>
              </a:rPr>
              <a:t>Backends: </a:t>
            </a:r>
            <a:r>
              <a:rPr lang="en-US" altLang="zh-CN" b="0" dirty="0" err="1">
                <a:latin typeface="Arial" panose="020B0604020202020204" pitchFamily="34" charset="0"/>
                <a:cs typeface="Arial" panose="020B0604020202020204" pitchFamily="34" charset="0"/>
              </a:rPr>
              <a:t>cuDNN</a:t>
            </a:r>
            <a:r>
              <a:rPr lang="en-US" altLang="zh-CN" b="0" dirty="0">
                <a:latin typeface="Arial" panose="020B0604020202020204" pitchFamily="34" charset="0"/>
                <a:cs typeface="Arial" panose="020B0604020202020204" pitchFamily="34" charset="0"/>
              </a:rPr>
              <a:t> and </a:t>
            </a:r>
            <a:r>
              <a:rPr lang="en-US" altLang="zh-CN" b="0" dirty="0" err="1">
                <a:latin typeface="Arial" panose="020B0604020202020204" pitchFamily="34" charset="0"/>
                <a:cs typeface="Arial" panose="020B0604020202020204" pitchFamily="34" charset="0"/>
              </a:rPr>
              <a:t>cuBLAS</a:t>
            </a:r>
            <a:endParaRPr lang="en-US" altLang="zh-CN" b="0" dirty="0">
              <a:latin typeface="Arial" panose="020B0604020202020204" pitchFamily="34" charset="0"/>
              <a:cs typeface="Arial" panose="020B0604020202020204" pitchFamily="34" charset="0"/>
            </a:endParaRPr>
          </a:p>
          <a:p>
            <a:pPr lvl="1">
              <a:lnSpc>
                <a:spcPct val="160000"/>
              </a:lnSpc>
            </a:pPr>
            <a:r>
              <a:rPr lang="en-US" altLang="zh-CN" b="0" dirty="0">
                <a:latin typeface="Arial" panose="020B0604020202020204" pitchFamily="34" charset="0"/>
                <a:cs typeface="Arial" panose="020B0604020202020204" pitchFamily="34" charset="0"/>
              </a:rPr>
              <a:t>Extended to TVM and </a:t>
            </a:r>
            <a:r>
              <a:rPr lang="en-US" altLang="zh-CN" b="0" dirty="0" err="1">
                <a:latin typeface="Arial" panose="020B0604020202020204" pitchFamily="34" charset="0"/>
                <a:cs typeface="Arial" panose="020B0604020202020204" pitchFamily="34" charset="0"/>
              </a:rPr>
              <a:t>Ansor</a:t>
            </a:r>
            <a:endParaRPr lang="en-US" altLang="zh-CN" b="0" dirty="0">
              <a:latin typeface="Arial" panose="020B0604020202020204" pitchFamily="34" charset="0"/>
              <a:cs typeface="Arial" panose="020B0604020202020204" pitchFamily="34" charset="0"/>
            </a:endParaRPr>
          </a:p>
          <a:p>
            <a:pPr lvl="1">
              <a:lnSpc>
                <a:spcPct val="160000"/>
              </a:lnSpc>
            </a:pPr>
            <a:r>
              <a:rPr lang="en-US" altLang="zh-CN" b="0" dirty="0">
                <a:latin typeface="Arial" panose="020B0604020202020204" pitchFamily="34" charset="0"/>
                <a:cs typeface="Arial" panose="020B0604020202020204" pitchFamily="34" charset="0"/>
              </a:rPr>
              <a:t>Reshape and Transpose</a:t>
            </a:r>
            <a:endParaRPr lang="en-US" altLang="zh-CN" b="0" dirty="0"/>
          </a:p>
          <a:p>
            <a:pPr>
              <a:lnSpc>
                <a:spcPct val="160000"/>
              </a:lnSpc>
            </a:pPr>
            <a:r>
              <a:rPr lang="en-US" altLang="zh-CN" b="0" dirty="0"/>
              <a:t>Correction kernels</a:t>
            </a:r>
          </a:p>
          <a:p>
            <a:pPr lvl="1">
              <a:lnSpc>
                <a:spcPct val="160000"/>
              </a:lnSpc>
            </a:pPr>
            <a:r>
              <a:rPr lang="en-US" altLang="zh-CN" b="0" dirty="0" err="1">
                <a:latin typeface="Arial" panose="020B0604020202020204" pitchFamily="34" charset="0"/>
                <a:cs typeface="Arial" panose="020B0604020202020204" pitchFamily="34" charset="0"/>
              </a:rPr>
              <a:t>Recomputation</a:t>
            </a:r>
            <a:endParaRPr lang="en-US" altLang="zh-CN" b="0" dirty="0">
              <a:latin typeface="Arial" panose="020B0604020202020204" pitchFamily="34" charset="0"/>
              <a:cs typeface="Arial" panose="020B0604020202020204" pitchFamily="34" charset="0"/>
            </a:endParaRPr>
          </a:p>
          <a:p>
            <a:pPr lvl="1">
              <a:lnSpc>
                <a:spcPct val="160000"/>
              </a:lnSpc>
            </a:pPr>
            <a:r>
              <a:rPr lang="en-US" altLang="zh-CN" b="0" dirty="0">
                <a:latin typeface="Arial" panose="020B0604020202020204" pitchFamily="34" charset="0"/>
                <a:cs typeface="Arial" panose="020B0604020202020204" pitchFamily="34" charset="0"/>
              </a:rPr>
              <a:t>Fusions</a:t>
            </a:r>
            <a:endParaRPr lang="en-US" altLang="zh-CN" b="0"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36</a:t>
            </a:fld>
            <a:endParaRPr lang="zh-CN" altLang="en-US"/>
          </a:p>
        </p:txBody>
      </p:sp>
    </p:spTree>
    <p:extLst>
      <p:ext uri="{BB962C8B-B14F-4D97-AF65-F5344CB8AC3E}">
        <p14:creationId xmlns:p14="http://schemas.microsoft.com/office/powerpoint/2010/main" val="2092779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lstStyle/>
          <a:p>
            <a:pPr>
              <a:lnSpc>
                <a:spcPct val="150000"/>
              </a:lnSpc>
            </a:pPr>
            <a:r>
              <a:rPr lang="en-US" altLang="zh-CN" b="0" dirty="0"/>
              <a:t>Platforms</a:t>
            </a:r>
          </a:p>
          <a:p>
            <a:pPr>
              <a:lnSpc>
                <a:spcPct val="150000"/>
              </a:lnSpc>
            </a:pPr>
            <a:r>
              <a:rPr lang="en-US" altLang="zh-CN" b="0" dirty="0"/>
              <a:t>Workloads</a:t>
            </a:r>
          </a:p>
          <a:p>
            <a:pPr>
              <a:lnSpc>
                <a:spcPct val="150000"/>
              </a:lnSpc>
            </a:pPr>
            <a:r>
              <a:rPr lang="en-US" altLang="zh-CN" b="0" dirty="0"/>
              <a:t>Results</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37</a:t>
            </a:fld>
            <a:endParaRPr lang="zh-CN" altLang="en-US"/>
          </a:p>
        </p:txBody>
      </p:sp>
    </p:spTree>
    <p:extLst>
      <p:ext uri="{BB962C8B-B14F-4D97-AF65-F5344CB8AC3E}">
        <p14:creationId xmlns:p14="http://schemas.microsoft.com/office/powerpoint/2010/main" val="115514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Platforms</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1"/>
            <a:ext cx="9902952" cy="5271991"/>
          </a:xfrm>
        </p:spPr>
        <p:txBody>
          <a:bodyPr>
            <a:normAutofit/>
          </a:bodyPr>
          <a:lstStyle/>
          <a:p>
            <a:pPr>
              <a:lnSpc>
                <a:spcPct val="110000"/>
              </a:lnSpc>
            </a:pPr>
            <a:r>
              <a:rPr lang="en-US" altLang="zh-CN" b="0" dirty="0"/>
              <a:t>Hardware</a:t>
            </a:r>
          </a:p>
          <a:p>
            <a:pPr lvl="1">
              <a:lnSpc>
                <a:spcPct val="110000"/>
              </a:lnSpc>
            </a:pPr>
            <a:r>
              <a:rPr lang="en-US" altLang="zh-CN" b="0" dirty="0">
                <a:latin typeface="Arial" panose="020B0604020202020204" pitchFamily="34" charset="0"/>
                <a:cs typeface="Arial" panose="020B0604020202020204" pitchFamily="34" charset="0"/>
              </a:rPr>
              <a:t>CPU: 28-core Intel Xeon E5-2680</a:t>
            </a:r>
          </a:p>
          <a:p>
            <a:pPr lvl="1">
              <a:lnSpc>
                <a:spcPct val="110000"/>
              </a:lnSpc>
            </a:pPr>
            <a:r>
              <a:rPr lang="en-US" altLang="zh-CN" b="0" dirty="0">
                <a:latin typeface="Arial" panose="020B0604020202020204" pitchFamily="34" charset="0"/>
                <a:cs typeface="Arial" panose="020B0604020202020204" pitchFamily="34" charset="0"/>
              </a:rPr>
              <a:t>DRAM: 256 GB</a:t>
            </a:r>
          </a:p>
          <a:p>
            <a:pPr lvl="1">
              <a:lnSpc>
                <a:spcPct val="110000"/>
              </a:lnSpc>
            </a:pPr>
            <a:r>
              <a:rPr lang="en-US" altLang="zh-CN" b="0" dirty="0">
                <a:latin typeface="Arial" panose="020B0604020202020204" pitchFamily="34" charset="0"/>
                <a:cs typeface="Arial" panose="020B0604020202020204" pitchFamily="34" charset="0"/>
              </a:rPr>
              <a:t>GPU: NVIDIA Tesla V100 * 1</a:t>
            </a:r>
          </a:p>
          <a:p>
            <a:pPr>
              <a:lnSpc>
                <a:spcPct val="110000"/>
              </a:lnSpc>
            </a:pPr>
            <a:r>
              <a:rPr lang="en-US" altLang="zh-CN" b="0" dirty="0"/>
              <a:t>Software</a:t>
            </a:r>
          </a:p>
          <a:p>
            <a:pPr lvl="1">
              <a:lnSpc>
                <a:spcPct val="110000"/>
              </a:lnSpc>
            </a:pPr>
            <a:r>
              <a:rPr lang="en-US" altLang="zh-CN" b="0" dirty="0">
                <a:latin typeface="Arial" panose="020B0604020202020204" pitchFamily="34" charset="0"/>
                <a:cs typeface="Arial" panose="020B0604020202020204" pitchFamily="34" charset="0"/>
              </a:rPr>
              <a:t>CUDA 10.2</a:t>
            </a:r>
          </a:p>
          <a:p>
            <a:pPr lvl="1">
              <a:lnSpc>
                <a:spcPct val="110000"/>
              </a:lnSpc>
            </a:pPr>
            <a:r>
              <a:rPr lang="en-US" altLang="zh-CN" b="0" dirty="0" err="1">
                <a:latin typeface="Arial" panose="020B0604020202020204" pitchFamily="34" charset="0"/>
                <a:cs typeface="Arial" panose="020B0604020202020204" pitchFamily="34" charset="0"/>
              </a:rPr>
              <a:t>cuDNN</a:t>
            </a:r>
            <a:r>
              <a:rPr lang="en-US" altLang="zh-CN" b="0" dirty="0">
                <a:latin typeface="Arial" panose="020B0604020202020204" pitchFamily="34" charset="0"/>
                <a:cs typeface="Arial" panose="020B0604020202020204" pitchFamily="34" charset="0"/>
              </a:rPr>
              <a:t> 7.6.5</a:t>
            </a:r>
          </a:p>
          <a:p>
            <a:pPr lvl="1">
              <a:lnSpc>
                <a:spcPct val="110000"/>
              </a:lnSpc>
            </a:pPr>
            <a:r>
              <a:rPr lang="en-US" altLang="zh-CN" b="0" dirty="0">
                <a:latin typeface="Arial" panose="020B0604020202020204" pitchFamily="34" charset="0"/>
                <a:cs typeface="Arial" panose="020B0604020202020204" pitchFamily="34" charset="0"/>
              </a:rPr>
              <a:t>TVM &amp; </a:t>
            </a:r>
            <a:r>
              <a:rPr lang="en-US" altLang="zh-CN" b="0" dirty="0" err="1">
                <a:latin typeface="Arial" panose="020B0604020202020204" pitchFamily="34" charset="0"/>
                <a:cs typeface="Arial" panose="020B0604020202020204" pitchFamily="34" charset="0"/>
              </a:rPr>
              <a:t>Ansor</a:t>
            </a:r>
            <a:r>
              <a:rPr lang="en-US" altLang="zh-CN" b="0" dirty="0">
                <a:latin typeface="Arial" panose="020B0604020202020204" pitchFamily="34" charset="0"/>
                <a:cs typeface="Arial" panose="020B0604020202020204" pitchFamily="34" charset="0"/>
              </a:rPr>
              <a:t>: use generated kernels</a:t>
            </a:r>
          </a:p>
          <a:p>
            <a:pPr>
              <a:lnSpc>
                <a:spcPct val="110000"/>
              </a:lnSpc>
            </a:pPr>
            <a:r>
              <a:rPr lang="en-US" altLang="zh-CN" b="0" dirty="0"/>
              <a:t>End to End Equivalence</a:t>
            </a:r>
            <a:endParaRPr lang="en-US" altLang="zh-CN" b="0" dirty="0">
              <a:latin typeface="Arial" panose="020B0604020202020204" pitchFamily="34" charset="0"/>
              <a:cs typeface="Arial" panose="020B0604020202020204" pitchFamily="34" charset="0"/>
            </a:endParaRP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38</a:t>
            </a:fld>
            <a:endParaRPr lang="zh-CN" altLang="en-US"/>
          </a:p>
        </p:txBody>
      </p:sp>
    </p:spTree>
    <p:extLst>
      <p:ext uri="{BB962C8B-B14F-4D97-AF65-F5344CB8AC3E}">
        <p14:creationId xmlns:p14="http://schemas.microsoft.com/office/powerpoint/2010/main" val="172103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Workloads</a:t>
            </a:r>
            <a:endParaRPr lang="zh-CN" altLang="en-US" dirty="0"/>
          </a:p>
        </p:txBody>
      </p:sp>
      <p:sp>
        <p:nvSpPr>
          <p:cNvPr id="3" name="内容占位符 2">
            <a:extLst>
              <a:ext uri="{FF2B5EF4-FFF2-40B4-BE49-F238E27FC236}">
                <a16:creationId xmlns:a16="http://schemas.microsoft.com/office/drawing/2014/main" id="{4E17B0B3-A3F5-4B43-9FC8-0079F7DB8B06}"/>
              </a:ext>
            </a:extLst>
          </p:cNvPr>
          <p:cNvSpPr>
            <a:spLocks noGrp="1"/>
          </p:cNvSpPr>
          <p:nvPr>
            <p:ph idx="1"/>
          </p:nvPr>
        </p:nvSpPr>
        <p:spPr>
          <a:xfrm>
            <a:off x="838200" y="1197212"/>
            <a:ext cx="8641080" cy="4665108"/>
          </a:xfrm>
        </p:spPr>
        <p:txBody>
          <a:bodyPr>
            <a:normAutofit/>
          </a:bodyPr>
          <a:lstStyle/>
          <a:p>
            <a:pPr>
              <a:lnSpc>
                <a:spcPct val="150000"/>
              </a:lnSpc>
            </a:pPr>
            <a:r>
              <a:rPr lang="en-US" altLang="zh-CN" b="0" dirty="0"/>
              <a:t>Resnet-18</a:t>
            </a:r>
          </a:p>
          <a:p>
            <a:pPr>
              <a:lnSpc>
                <a:spcPct val="150000"/>
              </a:lnSpc>
            </a:pPr>
            <a:r>
              <a:rPr lang="en-US" altLang="zh-CN" b="0" dirty="0" err="1"/>
              <a:t>CSRNet</a:t>
            </a:r>
            <a:endParaRPr lang="en-US" altLang="zh-CN" b="0" dirty="0"/>
          </a:p>
          <a:p>
            <a:pPr>
              <a:lnSpc>
                <a:spcPct val="150000"/>
              </a:lnSpc>
            </a:pPr>
            <a:r>
              <a:rPr lang="en-US" altLang="zh-CN" b="0" dirty="0"/>
              <a:t>Inception-v3</a:t>
            </a:r>
          </a:p>
          <a:p>
            <a:pPr>
              <a:lnSpc>
                <a:spcPct val="150000"/>
              </a:lnSpc>
            </a:pPr>
            <a:r>
              <a:rPr lang="en-US" altLang="zh-CN" b="0" dirty="0"/>
              <a:t>BERT</a:t>
            </a:r>
          </a:p>
          <a:p>
            <a:pPr>
              <a:lnSpc>
                <a:spcPct val="150000"/>
              </a:lnSpc>
            </a:pPr>
            <a:r>
              <a:rPr lang="en-US" altLang="zh-CN" b="0" dirty="0"/>
              <a:t>Resnet3D-18</a:t>
            </a:r>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39</a:t>
            </a:fld>
            <a:endParaRPr lang="zh-CN" altLang="en-US"/>
          </a:p>
        </p:txBody>
      </p:sp>
    </p:spTree>
    <p:extLst>
      <p:ext uri="{BB962C8B-B14F-4D97-AF65-F5344CB8AC3E}">
        <p14:creationId xmlns:p14="http://schemas.microsoft.com/office/powerpoint/2010/main" val="417455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E9BB3-EA39-7B45-A48B-6CC90B737545}"/>
              </a:ext>
            </a:extLst>
          </p:cNvPr>
          <p:cNvSpPr>
            <a:spLocks noGrp="1"/>
          </p:cNvSpPr>
          <p:nvPr>
            <p:ph type="title"/>
          </p:nvPr>
        </p:nvSpPr>
        <p:spPr/>
        <p:txBody>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65356481-94A6-6F4E-BA83-1A9AB7F4E8FE}"/>
              </a:ext>
            </a:extLst>
          </p:cNvPr>
          <p:cNvSpPr>
            <a:spLocks noGrp="1"/>
          </p:cNvSpPr>
          <p:nvPr>
            <p:ph idx="1"/>
          </p:nvPr>
        </p:nvSpPr>
        <p:spPr/>
        <p:txBody>
          <a:bodyPr/>
          <a:lstStyle/>
          <a:p>
            <a:r>
              <a:rPr kumimoji="1" lang="en-US" altLang="zh-CN" dirty="0"/>
              <a:t>Fully Equivalent Transformations</a:t>
            </a:r>
          </a:p>
        </p:txBody>
      </p:sp>
      <p:sp>
        <p:nvSpPr>
          <p:cNvPr id="4" name="日期占位符 3">
            <a:extLst>
              <a:ext uri="{FF2B5EF4-FFF2-40B4-BE49-F238E27FC236}">
                <a16:creationId xmlns:a16="http://schemas.microsoft.com/office/drawing/2014/main" id="{DD1A6A69-9993-DE47-9936-CE91E032744A}"/>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D750B34C-E1C8-0C4F-98CC-F9213B6450BB}"/>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BF5D558-5A12-9D43-B620-502D33760A78}"/>
              </a:ext>
            </a:extLst>
          </p:cNvPr>
          <p:cNvSpPr>
            <a:spLocks noGrp="1"/>
          </p:cNvSpPr>
          <p:nvPr>
            <p:ph type="sldNum" sz="quarter" idx="12"/>
          </p:nvPr>
        </p:nvSpPr>
        <p:spPr/>
        <p:txBody>
          <a:bodyPr/>
          <a:lstStyle/>
          <a:p>
            <a:fld id="{9121FD29-422F-4C06-A400-AB8263BE8C66}" type="slidenum">
              <a:rPr lang="zh-CN" altLang="en-US" smtClean="0"/>
              <a:t>4</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213876A-AC4C-9044-8502-37466C6DE59B}"/>
                  </a:ext>
                </a:extLst>
              </p:cNvPr>
              <p:cNvSpPr txBox="1"/>
              <p:nvPr/>
            </p:nvSpPr>
            <p:spPr>
              <a:xfrm>
                <a:off x="4530852" y="5342010"/>
                <a:ext cx="2773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i="1" smtClean="0">
                          <a:latin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𝒀</m:t>
                      </m:r>
                      <m:d>
                        <m:dPr>
                          <m:begChr m:val="["/>
                          <m:endChr m:val="]"/>
                          <m:ctrlPr>
                            <a:rPr kumimoji="1" lang="en-US" altLang="zh-CN" sz="2400" b="1" i="1">
                              <a:latin typeface="Cambria Math" panose="02040503050406030204" pitchFamily="18" charset="0"/>
                            </a:rPr>
                          </m:ctrlPr>
                        </m:dPr>
                        <m:e>
                          <m:r>
                            <a:rPr kumimoji="1" lang="en-US" altLang="zh-CN" sz="2400" b="1" i="1">
                              <a:latin typeface="Cambria Math" panose="02040503050406030204" pitchFamily="18" charset="0"/>
                            </a:rPr>
                            <m:t>𝑿</m:t>
                          </m:r>
                        </m:e>
                      </m:d>
                      <m:r>
                        <a:rPr kumimoji="1" lang="en-US" altLang="zh-CN" sz="2400" b="1" i="1" smtClean="0">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𝒁</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m:t>
                      </m:r>
                    </m:oMath>
                  </m:oMathPara>
                </a14:m>
                <a:endParaRPr kumimoji="1" lang="zh-CN" altLang="en-US" sz="2400" dirty="0"/>
              </a:p>
            </p:txBody>
          </p:sp>
        </mc:Choice>
        <mc:Fallback xmlns="">
          <p:sp>
            <p:nvSpPr>
              <p:cNvPr id="8" name="文本框 7">
                <a:extLst>
                  <a:ext uri="{FF2B5EF4-FFF2-40B4-BE49-F238E27FC236}">
                    <a16:creationId xmlns:a16="http://schemas.microsoft.com/office/drawing/2014/main" id="{B213876A-AC4C-9044-8502-37466C6DE59B}"/>
                  </a:ext>
                </a:extLst>
              </p:cNvPr>
              <p:cNvSpPr txBox="1">
                <a:spLocks noRot="1" noChangeAspect="1" noMove="1" noResize="1" noEditPoints="1" noAdjustHandles="1" noChangeArrowheads="1" noChangeShapeType="1" noTextEdit="1"/>
              </p:cNvSpPr>
              <p:nvPr/>
            </p:nvSpPr>
            <p:spPr>
              <a:xfrm>
                <a:off x="4530852" y="5342010"/>
                <a:ext cx="2773680" cy="461665"/>
              </a:xfrm>
              <a:prstGeom prst="rect">
                <a:avLst/>
              </a:prstGeom>
              <a:blipFill>
                <a:blip r:embed="rId3"/>
                <a:stretch>
                  <a:fillRect b="-21622"/>
                </a:stretch>
              </a:blipFill>
            </p:spPr>
            <p:txBody>
              <a:bodyPr/>
              <a:lstStyle/>
              <a:p>
                <a:r>
                  <a:rPr lang="zh-CN" altLang="en-US">
                    <a:noFill/>
                  </a:rPr>
                  <a:t> </a:t>
                </a:r>
              </a:p>
            </p:txBody>
          </p:sp>
        </mc:Fallback>
      </mc:AlternateContent>
      <p:sp>
        <p:nvSpPr>
          <p:cNvPr id="47" name="椭圆 46">
            <a:extLst>
              <a:ext uri="{FF2B5EF4-FFF2-40B4-BE49-F238E27FC236}">
                <a16:creationId xmlns:a16="http://schemas.microsoft.com/office/drawing/2014/main" id="{A889DB0C-FC77-F045-9059-E79E9B490437}"/>
              </a:ext>
            </a:extLst>
          </p:cNvPr>
          <p:cNvSpPr/>
          <p:nvPr/>
        </p:nvSpPr>
        <p:spPr>
          <a:xfrm>
            <a:off x="2642616" y="1922919"/>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Y</a:t>
            </a:r>
            <a:endParaRPr kumimoji="1" lang="zh-CN" altLang="en-US" sz="2000" dirty="0"/>
          </a:p>
        </p:txBody>
      </p:sp>
      <p:sp>
        <p:nvSpPr>
          <p:cNvPr id="48" name="圆角矩形 47">
            <a:extLst>
              <a:ext uri="{FF2B5EF4-FFF2-40B4-BE49-F238E27FC236}">
                <a16:creationId xmlns:a16="http://schemas.microsoft.com/office/drawing/2014/main" id="{FAB85D70-DA77-2F4E-8ECB-8DECBF8C98D9}"/>
              </a:ext>
            </a:extLst>
          </p:cNvPr>
          <p:cNvSpPr/>
          <p:nvPr/>
        </p:nvSpPr>
        <p:spPr>
          <a:xfrm>
            <a:off x="1850136" y="3466443"/>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Conv</a:t>
            </a:r>
            <a:endParaRPr kumimoji="1" lang="zh-CN" altLang="en-US" sz="2000" dirty="0"/>
          </a:p>
        </p:txBody>
      </p:sp>
      <p:sp>
        <p:nvSpPr>
          <p:cNvPr id="52" name="圆角矩形 51">
            <a:extLst>
              <a:ext uri="{FF2B5EF4-FFF2-40B4-BE49-F238E27FC236}">
                <a16:creationId xmlns:a16="http://schemas.microsoft.com/office/drawing/2014/main" id="{5FFE7D42-0081-7449-B0D6-0F5DA1801F7C}"/>
              </a:ext>
            </a:extLst>
          </p:cNvPr>
          <p:cNvSpPr/>
          <p:nvPr/>
        </p:nvSpPr>
        <p:spPr>
          <a:xfrm>
            <a:off x="2557272" y="2694681"/>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Add</a:t>
            </a:r>
            <a:endParaRPr kumimoji="1" lang="zh-CN" altLang="en-US" sz="2000" dirty="0"/>
          </a:p>
        </p:txBody>
      </p:sp>
      <p:sp>
        <p:nvSpPr>
          <p:cNvPr id="53" name="圆角矩形 52">
            <a:extLst>
              <a:ext uri="{FF2B5EF4-FFF2-40B4-BE49-F238E27FC236}">
                <a16:creationId xmlns:a16="http://schemas.microsoft.com/office/drawing/2014/main" id="{357690A5-8B6D-4945-8208-13A582FD51B7}"/>
              </a:ext>
            </a:extLst>
          </p:cNvPr>
          <p:cNvSpPr/>
          <p:nvPr/>
        </p:nvSpPr>
        <p:spPr>
          <a:xfrm>
            <a:off x="3374136" y="3466443"/>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Conv</a:t>
            </a:r>
            <a:endParaRPr kumimoji="1" lang="zh-CN" altLang="en-US" sz="2000" dirty="0"/>
          </a:p>
        </p:txBody>
      </p:sp>
      <p:sp>
        <p:nvSpPr>
          <p:cNvPr id="55" name="椭圆 54">
            <a:extLst>
              <a:ext uri="{FF2B5EF4-FFF2-40B4-BE49-F238E27FC236}">
                <a16:creationId xmlns:a16="http://schemas.microsoft.com/office/drawing/2014/main" id="{66F4E056-216D-C94A-AE74-FC761508576A}"/>
              </a:ext>
            </a:extLst>
          </p:cNvPr>
          <p:cNvSpPr/>
          <p:nvPr/>
        </p:nvSpPr>
        <p:spPr>
          <a:xfrm>
            <a:off x="1330452" y="4241053"/>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W1</a:t>
            </a:r>
            <a:endParaRPr kumimoji="1" lang="zh-CN" altLang="en-US" sz="2000" dirty="0"/>
          </a:p>
        </p:txBody>
      </p:sp>
      <p:sp>
        <p:nvSpPr>
          <p:cNvPr id="56" name="椭圆 55">
            <a:extLst>
              <a:ext uri="{FF2B5EF4-FFF2-40B4-BE49-F238E27FC236}">
                <a16:creationId xmlns:a16="http://schemas.microsoft.com/office/drawing/2014/main" id="{4440B4DA-6C95-9541-992D-190D8EBF1EE9}"/>
              </a:ext>
            </a:extLst>
          </p:cNvPr>
          <p:cNvSpPr/>
          <p:nvPr/>
        </p:nvSpPr>
        <p:spPr>
          <a:xfrm>
            <a:off x="2667000" y="4238205"/>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W2</a:t>
            </a:r>
            <a:endParaRPr kumimoji="1" lang="zh-CN" altLang="en-US" sz="2000" dirty="0"/>
          </a:p>
        </p:txBody>
      </p:sp>
      <p:sp>
        <p:nvSpPr>
          <p:cNvPr id="57" name="椭圆 56">
            <a:extLst>
              <a:ext uri="{FF2B5EF4-FFF2-40B4-BE49-F238E27FC236}">
                <a16:creationId xmlns:a16="http://schemas.microsoft.com/office/drawing/2014/main" id="{B47E3797-2231-C541-8DC0-D0B4501BEB2E}"/>
              </a:ext>
            </a:extLst>
          </p:cNvPr>
          <p:cNvSpPr/>
          <p:nvPr/>
        </p:nvSpPr>
        <p:spPr>
          <a:xfrm>
            <a:off x="4003548" y="4237640"/>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X</a:t>
            </a:r>
            <a:endParaRPr kumimoji="1" lang="zh-CN" altLang="en-US" sz="2000" dirty="0"/>
          </a:p>
        </p:txBody>
      </p:sp>
      <p:cxnSp>
        <p:nvCxnSpPr>
          <p:cNvPr id="59" name="直线箭头连接符 58">
            <a:extLst>
              <a:ext uri="{FF2B5EF4-FFF2-40B4-BE49-F238E27FC236}">
                <a16:creationId xmlns:a16="http://schemas.microsoft.com/office/drawing/2014/main" id="{EA8E3BBB-AD55-234C-8F01-9947CE3ED37F}"/>
              </a:ext>
            </a:extLst>
          </p:cNvPr>
          <p:cNvCxnSpPr>
            <a:stCxn id="55" idx="0"/>
            <a:endCxn id="48" idx="2"/>
          </p:cNvCxnSpPr>
          <p:nvPr/>
        </p:nvCxnSpPr>
        <p:spPr>
          <a:xfrm flipV="1">
            <a:off x="1752600" y="4042193"/>
            <a:ext cx="609600" cy="1988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1" name="直线箭头连接符 60">
            <a:extLst>
              <a:ext uri="{FF2B5EF4-FFF2-40B4-BE49-F238E27FC236}">
                <a16:creationId xmlns:a16="http://schemas.microsoft.com/office/drawing/2014/main" id="{D5647345-82C5-234D-887B-E72293998D09}"/>
              </a:ext>
            </a:extLst>
          </p:cNvPr>
          <p:cNvCxnSpPr>
            <a:stCxn id="57" idx="0"/>
            <a:endCxn id="48" idx="2"/>
          </p:cNvCxnSpPr>
          <p:nvPr/>
        </p:nvCxnSpPr>
        <p:spPr>
          <a:xfrm flipH="1" flipV="1">
            <a:off x="2362200" y="4042193"/>
            <a:ext cx="2063496" cy="1954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3" name="直线箭头连接符 62">
            <a:extLst>
              <a:ext uri="{FF2B5EF4-FFF2-40B4-BE49-F238E27FC236}">
                <a16:creationId xmlns:a16="http://schemas.microsoft.com/office/drawing/2014/main" id="{61F97758-08FA-C742-B535-C76E3BB51477}"/>
              </a:ext>
            </a:extLst>
          </p:cNvPr>
          <p:cNvCxnSpPr>
            <a:stCxn id="56" idx="0"/>
            <a:endCxn id="53" idx="2"/>
          </p:cNvCxnSpPr>
          <p:nvPr/>
        </p:nvCxnSpPr>
        <p:spPr>
          <a:xfrm flipV="1">
            <a:off x="3089148" y="4042193"/>
            <a:ext cx="797052"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5" name="直线箭头连接符 64">
            <a:extLst>
              <a:ext uri="{FF2B5EF4-FFF2-40B4-BE49-F238E27FC236}">
                <a16:creationId xmlns:a16="http://schemas.microsoft.com/office/drawing/2014/main" id="{F3493860-BD57-8041-A8E3-D70AFED7120B}"/>
              </a:ext>
            </a:extLst>
          </p:cNvPr>
          <p:cNvCxnSpPr>
            <a:stCxn id="57" idx="0"/>
            <a:endCxn id="53" idx="2"/>
          </p:cNvCxnSpPr>
          <p:nvPr/>
        </p:nvCxnSpPr>
        <p:spPr>
          <a:xfrm flipH="1" flipV="1">
            <a:off x="3886200" y="4042193"/>
            <a:ext cx="539496" cy="1954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7" name="直线箭头连接符 66">
            <a:extLst>
              <a:ext uri="{FF2B5EF4-FFF2-40B4-BE49-F238E27FC236}">
                <a16:creationId xmlns:a16="http://schemas.microsoft.com/office/drawing/2014/main" id="{68435FBA-B13D-7841-B580-2CB848A429D8}"/>
              </a:ext>
            </a:extLst>
          </p:cNvPr>
          <p:cNvCxnSpPr>
            <a:stCxn id="48" idx="0"/>
            <a:endCxn id="52" idx="2"/>
          </p:cNvCxnSpPr>
          <p:nvPr/>
        </p:nvCxnSpPr>
        <p:spPr>
          <a:xfrm flipV="1">
            <a:off x="2362200" y="3270431"/>
            <a:ext cx="70713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直线箭头连接符 68">
            <a:extLst>
              <a:ext uri="{FF2B5EF4-FFF2-40B4-BE49-F238E27FC236}">
                <a16:creationId xmlns:a16="http://schemas.microsoft.com/office/drawing/2014/main" id="{FF1E3CA6-A34D-894D-BE2A-02971222DA61}"/>
              </a:ext>
            </a:extLst>
          </p:cNvPr>
          <p:cNvCxnSpPr>
            <a:stCxn id="53" idx="0"/>
            <a:endCxn id="52" idx="2"/>
          </p:cNvCxnSpPr>
          <p:nvPr/>
        </p:nvCxnSpPr>
        <p:spPr>
          <a:xfrm flipH="1" flipV="1">
            <a:off x="3069336" y="3270431"/>
            <a:ext cx="816864"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1" name="直线箭头连接符 70">
            <a:extLst>
              <a:ext uri="{FF2B5EF4-FFF2-40B4-BE49-F238E27FC236}">
                <a16:creationId xmlns:a16="http://schemas.microsoft.com/office/drawing/2014/main" id="{01034D35-E50A-3846-9DE7-42210D1E4F30}"/>
              </a:ext>
            </a:extLst>
          </p:cNvPr>
          <p:cNvCxnSpPr>
            <a:stCxn id="52" idx="0"/>
            <a:endCxn id="47" idx="4"/>
          </p:cNvCxnSpPr>
          <p:nvPr/>
        </p:nvCxnSpPr>
        <p:spPr>
          <a:xfrm flipH="1" flipV="1">
            <a:off x="3064764" y="2498669"/>
            <a:ext cx="4572"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0" name="椭圆 89">
            <a:extLst>
              <a:ext uri="{FF2B5EF4-FFF2-40B4-BE49-F238E27FC236}">
                <a16:creationId xmlns:a16="http://schemas.microsoft.com/office/drawing/2014/main" id="{4FEA466D-AFB3-4443-ACB8-9B42741C60ED}"/>
              </a:ext>
            </a:extLst>
          </p:cNvPr>
          <p:cNvSpPr/>
          <p:nvPr/>
        </p:nvSpPr>
        <p:spPr>
          <a:xfrm>
            <a:off x="8136636" y="1922919"/>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Y</a:t>
            </a:r>
            <a:endParaRPr kumimoji="1" lang="zh-CN" altLang="en-US" sz="2000" dirty="0"/>
          </a:p>
        </p:txBody>
      </p:sp>
      <p:sp>
        <p:nvSpPr>
          <p:cNvPr id="91" name="圆角矩形 90">
            <a:extLst>
              <a:ext uri="{FF2B5EF4-FFF2-40B4-BE49-F238E27FC236}">
                <a16:creationId xmlns:a16="http://schemas.microsoft.com/office/drawing/2014/main" id="{DCB8600C-ADC1-F24D-8B21-F1C2E9813C51}"/>
              </a:ext>
            </a:extLst>
          </p:cNvPr>
          <p:cNvSpPr/>
          <p:nvPr/>
        </p:nvSpPr>
        <p:spPr>
          <a:xfrm>
            <a:off x="7344156" y="3466443"/>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Add</a:t>
            </a:r>
            <a:endParaRPr kumimoji="1" lang="zh-CN" altLang="en-US" sz="2000" dirty="0"/>
          </a:p>
        </p:txBody>
      </p:sp>
      <p:sp>
        <p:nvSpPr>
          <p:cNvPr id="92" name="圆角矩形 91">
            <a:extLst>
              <a:ext uri="{FF2B5EF4-FFF2-40B4-BE49-F238E27FC236}">
                <a16:creationId xmlns:a16="http://schemas.microsoft.com/office/drawing/2014/main" id="{BD90565F-7BBC-D54C-AC55-B60CCAC20FC6}"/>
              </a:ext>
            </a:extLst>
          </p:cNvPr>
          <p:cNvSpPr/>
          <p:nvPr/>
        </p:nvSpPr>
        <p:spPr>
          <a:xfrm>
            <a:off x="8051292" y="2694681"/>
            <a:ext cx="1024128" cy="575750"/>
          </a:xfrm>
          <a:prstGeom prst="roundRect">
            <a:avLst/>
          </a:prstGeom>
          <a:solidFill>
            <a:srgbClr val="A9D18E"/>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2000" dirty="0"/>
              <a:t>Conv</a:t>
            </a:r>
            <a:endParaRPr kumimoji="1" lang="zh-CN" altLang="en-US" sz="2000" dirty="0"/>
          </a:p>
        </p:txBody>
      </p:sp>
      <p:sp>
        <p:nvSpPr>
          <p:cNvPr id="94" name="椭圆 93">
            <a:extLst>
              <a:ext uri="{FF2B5EF4-FFF2-40B4-BE49-F238E27FC236}">
                <a16:creationId xmlns:a16="http://schemas.microsoft.com/office/drawing/2014/main" id="{77FEADD5-1AF7-614B-A0A5-FE2518EA7904}"/>
              </a:ext>
            </a:extLst>
          </p:cNvPr>
          <p:cNvSpPr/>
          <p:nvPr/>
        </p:nvSpPr>
        <p:spPr>
          <a:xfrm>
            <a:off x="6824472" y="4241053"/>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W1</a:t>
            </a:r>
            <a:endParaRPr kumimoji="1" lang="zh-CN" altLang="en-US" sz="2000" dirty="0"/>
          </a:p>
        </p:txBody>
      </p:sp>
      <p:sp>
        <p:nvSpPr>
          <p:cNvPr id="95" name="椭圆 94">
            <a:extLst>
              <a:ext uri="{FF2B5EF4-FFF2-40B4-BE49-F238E27FC236}">
                <a16:creationId xmlns:a16="http://schemas.microsoft.com/office/drawing/2014/main" id="{A916FCCF-2DD7-574B-8D87-4379AEBF877E}"/>
              </a:ext>
            </a:extLst>
          </p:cNvPr>
          <p:cNvSpPr/>
          <p:nvPr/>
        </p:nvSpPr>
        <p:spPr>
          <a:xfrm>
            <a:off x="8161020" y="4238205"/>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W2</a:t>
            </a:r>
            <a:endParaRPr kumimoji="1" lang="zh-CN" altLang="en-US" sz="2000" dirty="0"/>
          </a:p>
        </p:txBody>
      </p:sp>
      <p:sp>
        <p:nvSpPr>
          <p:cNvPr id="96" name="椭圆 95">
            <a:extLst>
              <a:ext uri="{FF2B5EF4-FFF2-40B4-BE49-F238E27FC236}">
                <a16:creationId xmlns:a16="http://schemas.microsoft.com/office/drawing/2014/main" id="{34CDAA34-F67F-3E4E-88B5-D1FDFB03C662}"/>
              </a:ext>
            </a:extLst>
          </p:cNvPr>
          <p:cNvSpPr/>
          <p:nvPr/>
        </p:nvSpPr>
        <p:spPr>
          <a:xfrm>
            <a:off x="9497568" y="4237640"/>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2000" dirty="0"/>
              <a:t>X</a:t>
            </a:r>
            <a:endParaRPr kumimoji="1" lang="zh-CN" altLang="en-US" sz="2000" dirty="0"/>
          </a:p>
        </p:txBody>
      </p:sp>
      <p:cxnSp>
        <p:nvCxnSpPr>
          <p:cNvPr id="97" name="直线箭头连接符 96">
            <a:extLst>
              <a:ext uri="{FF2B5EF4-FFF2-40B4-BE49-F238E27FC236}">
                <a16:creationId xmlns:a16="http://schemas.microsoft.com/office/drawing/2014/main" id="{97AB4E52-461B-9C4A-A898-91FB18E9DFE1}"/>
              </a:ext>
            </a:extLst>
          </p:cNvPr>
          <p:cNvCxnSpPr>
            <a:stCxn id="94" idx="0"/>
            <a:endCxn id="91" idx="2"/>
          </p:cNvCxnSpPr>
          <p:nvPr/>
        </p:nvCxnSpPr>
        <p:spPr>
          <a:xfrm flipV="1">
            <a:off x="7246620" y="4042193"/>
            <a:ext cx="609600" cy="1988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9" name="直线箭头连接符 98">
            <a:extLst>
              <a:ext uri="{FF2B5EF4-FFF2-40B4-BE49-F238E27FC236}">
                <a16:creationId xmlns:a16="http://schemas.microsoft.com/office/drawing/2014/main" id="{D28F4D59-E70B-C44B-8D17-2A72C5BAB018}"/>
              </a:ext>
            </a:extLst>
          </p:cNvPr>
          <p:cNvCxnSpPr>
            <a:cxnSpLocks/>
            <a:stCxn id="95" idx="0"/>
            <a:endCxn id="91" idx="2"/>
          </p:cNvCxnSpPr>
          <p:nvPr/>
        </p:nvCxnSpPr>
        <p:spPr>
          <a:xfrm flipH="1" flipV="1">
            <a:off x="7856220" y="4042193"/>
            <a:ext cx="726948"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0" name="直线箭头连接符 99">
            <a:extLst>
              <a:ext uri="{FF2B5EF4-FFF2-40B4-BE49-F238E27FC236}">
                <a16:creationId xmlns:a16="http://schemas.microsoft.com/office/drawing/2014/main" id="{EFF15B2A-8B68-7A46-98D3-8EA893F661CE}"/>
              </a:ext>
            </a:extLst>
          </p:cNvPr>
          <p:cNvCxnSpPr>
            <a:cxnSpLocks/>
            <a:stCxn id="96" idx="0"/>
            <a:endCxn id="92" idx="2"/>
          </p:cNvCxnSpPr>
          <p:nvPr/>
        </p:nvCxnSpPr>
        <p:spPr>
          <a:xfrm flipH="1" flipV="1">
            <a:off x="8563356" y="3270431"/>
            <a:ext cx="1356360" cy="9672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1" name="直线箭头连接符 100">
            <a:extLst>
              <a:ext uri="{FF2B5EF4-FFF2-40B4-BE49-F238E27FC236}">
                <a16:creationId xmlns:a16="http://schemas.microsoft.com/office/drawing/2014/main" id="{975BB753-F226-A044-B755-2BB33256FA7B}"/>
              </a:ext>
            </a:extLst>
          </p:cNvPr>
          <p:cNvCxnSpPr>
            <a:stCxn id="91" idx="0"/>
            <a:endCxn id="92" idx="2"/>
          </p:cNvCxnSpPr>
          <p:nvPr/>
        </p:nvCxnSpPr>
        <p:spPr>
          <a:xfrm flipV="1">
            <a:off x="7856220" y="3270431"/>
            <a:ext cx="70713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3" name="直线箭头连接符 102">
            <a:extLst>
              <a:ext uri="{FF2B5EF4-FFF2-40B4-BE49-F238E27FC236}">
                <a16:creationId xmlns:a16="http://schemas.microsoft.com/office/drawing/2014/main" id="{34498096-8E7E-224B-B3A5-3D1B8DE038AD}"/>
              </a:ext>
            </a:extLst>
          </p:cNvPr>
          <p:cNvCxnSpPr>
            <a:stCxn id="92" idx="0"/>
            <a:endCxn id="90" idx="4"/>
          </p:cNvCxnSpPr>
          <p:nvPr/>
        </p:nvCxnSpPr>
        <p:spPr>
          <a:xfrm flipH="1" flipV="1">
            <a:off x="8558784" y="2498669"/>
            <a:ext cx="4572"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7" name="等于 106">
            <a:extLst>
              <a:ext uri="{FF2B5EF4-FFF2-40B4-BE49-F238E27FC236}">
                <a16:creationId xmlns:a16="http://schemas.microsoft.com/office/drawing/2014/main" id="{7515A301-CE50-1342-A4A9-1B2953C758E3}"/>
              </a:ext>
            </a:extLst>
          </p:cNvPr>
          <p:cNvSpPr/>
          <p:nvPr/>
        </p:nvSpPr>
        <p:spPr>
          <a:xfrm>
            <a:off x="5060442" y="2886295"/>
            <a:ext cx="1511808" cy="792480"/>
          </a:xfrm>
          <a:prstGeom prst="mathEqual">
            <a:avLst/>
          </a:prstGeom>
          <a:solidFill>
            <a:srgbClr val="F8CBAD"/>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611909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End to End Evaluation</a:t>
            </a:r>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40</a:t>
            </a:fld>
            <a:endParaRPr lang="zh-CN" altLang="en-US"/>
          </a:p>
        </p:txBody>
      </p:sp>
      <p:pic>
        <p:nvPicPr>
          <p:cNvPr id="13" name="图片 12">
            <a:extLst>
              <a:ext uri="{FF2B5EF4-FFF2-40B4-BE49-F238E27FC236}">
                <a16:creationId xmlns:a16="http://schemas.microsoft.com/office/drawing/2014/main" id="{A34326A4-9211-0C40-A713-61027FC5E330}"/>
              </a:ext>
            </a:extLst>
          </p:cNvPr>
          <p:cNvPicPr>
            <a:picLocks noChangeAspect="1"/>
          </p:cNvPicPr>
          <p:nvPr/>
        </p:nvPicPr>
        <p:blipFill>
          <a:blip r:embed="rId3"/>
          <a:stretch>
            <a:fillRect/>
          </a:stretch>
        </p:blipFill>
        <p:spPr>
          <a:xfrm>
            <a:off x="2378427" y="1780671"/>
            <a:ext cx="7010400" cy="4597400"/>
          </a:xfrm>
          <a:prstGeom prst="rect">
            <a:avLst/>
          </a:prstGeom>
        </p:spPr>
      </p:pic>
      <p:pic>
        <p:nvPicPr>
          <p:cNvPr id="14" name="图片 13">
            <a:extLst>
              <a:ext uri="{FF2B5EF4-FFF2-40B4-BE49-F238E27FC236}">
                <a16:creationId xmlns:a16="http://schemas.microsoft.com/office/drawing/2014/main" id="{A24A9650-BC5B-7941-A900-D1EEE37B4975}"/>
              </a:ext>
            </a:extLst>
          </p:cNvPr>
          <p:cNvPicPr>
            <a:picLocks noChangeAspect="1"/>
          </p:cNvPicPr>
          <p:nvPr/>
        </p:nvPicPr>
        <p:blipFill>
          <a:blip r:embed="rId4"/>
          <a:stretch>
            <a:fillRect/>
          </a:stretch>
        </p:blipFill>
        <p:spPr>
          <a:xfrm>
            <a:off x="375141" y="1183462"/>
            <a:ext cx="11441717" cy="597209"/>
          </a:xfrm>
          <a:prstGeom prst="rect">
            <a:avLst/>
          </a:prstGeom>
        </p:spPr>
      </p:pic>
      <p:pic>
        <p:nvPicPr>
          <p:cNvPr id="15" name="图片 14">
            <a:extLst>
              <a:ext uri="{FF2B5EF4-FFF2-40B4-BE49-F238E27FC236}">
                <a16:creationId xmlns:a16="http://schemas.microsoft.com/office/drawing/2014/main" id="{70DE4EF0-75F6-CE4F-86D8-0270FD8D8FAD}"/>
              </a:ext>
            </a:extLst>
          </p:cNvPr>
          <p:cNvPicPr>
            <a:picLocks noChangeAspect="1"/>
          </p:cNvPicPr>
          <p:nvPr/>
        </p:nvPicPr>
        <p:blipFill>
          <a:blip r:embed="rId5"/>
          <a:stretch>
            <a:fillRect/>
          </a:stretch>
        </p:blipFill>
        <p:spPr>
          <a:xfrm>
            <a:off x="5607064" y="4079371"/>
            <a:ext cx="1485900" cy="266700"/>
          </a:xfrm>
          <a:prstGeom prst="rect">
            <a:avLst/>
          </a:prstGeom>
        </p:spPr>
      </p:pic>
      <p:pic>
        <p:nvPicPr>
          <p:cNvPr id="17" name="图片 16">
            <a:extLst>
              <a:ext uri="{FF2B5EF4-FFF2-40B4-BE49-F238E27FC236}">
                <a16:creationId xmlns:a16="http://schemas.microsoft.com/office/drawing/2014/main" id="{E6D6B9AD-D7E9-864E-918A-68C96A093C82}"/>
              </a:ext>
            </a:extLst>
          </p:cNvPr>
          <p:cNvPicPr>
            <a:picLocks noChangeAspect="1"/>
          </p:cNvPicPr>
          <p:nvPr/>
        </p:nvPicPr>
        <p:blipFill>
          <a:blip r:embed="rId6"/>
          <a:stretch>
            <a:fillRect/>
          </a:stretch>
        </p:blipFill>
        <p:spPr>
          <a:xfrm>
            <a:off x="5518164" y="6342203"/>
            <a:ext cx="1663700" cy="254000"/>
          </a:xfrm>
          <a:prstGeom prst="rect">
            <a:avLst/>
          </a:prstGeom>
        </p:spPr>
      </p:pic>
    </p:spTree>
    <p:extLst>
      <p:ext uri="{BB962C8B-B14F-4D97-AF65-F5344CB8AC3E}">
        <p14:creationId xmlns:p14="http://schemas.microsoft.com/office/powerpoint/2010/main" val="3695973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End to End Evaluation</a:t>
            </a:r>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41</a:t>
            </a:fld>
            <a:endParaRPr lang="zh-CN" altLang="en-US"/>
          </a:p>
        </p:txBody>
      </p:sp>
      <p:pic>
        <p:nvPicPr>
          <p:cNvPr id="14" name="图片 13">
            <a:extLst>
              <a:ext uri="{FF2B5EF4-FFF2-40B4-BE49-F238E27FC236}">
                <a16:creationId xmlns:a16="http://schemas.microsoft.com/office/drawing/2014/main" id="{A24A9650-BC5B-7941-A900-D1EEE37B4975}"/>
              </a:ext>
            </a:extLst>
          </p:cNvPr>
          <p:cNvPicPr>
            <a:picLocks noChangeAspect="1"/>
          </p:cNvPicPr>
          <p:nvPr/>
        </p:nvPicPr>
        <p:blipFill>
          <a:blip r:embed="rId3"/>
          <a:stretch>
            <a:fillRect/>
          </a:stretch>
        </p:blipFill>
        <p:spPr>
          <a:xfrm>
            <a:off x="375141" y="1183462"/>
            <a:ext cx="11441717" cy="597209"/>
          </a:xfrm>
          <a:prstGeom prst="rect">
            <a:avLst/>
          </a:prstGeom>
        </p:spPr>
      </p:pic>
      <p:pic>
        <p:nvPicPr>
          <p:cNvPr id="8" name="图片 7">
            <a:extLst>
              <a:ext uri="{FF2B5EF4-FFF2-40B4-BE49-F238E27FC236}">
                <a16:creationId xmlns:a16="http://schemas.microsoft.com/office/drawing/2014/main" id="{A796E855-33EA-2148-ADFA-1494C4BF97E7}"/>
              </a:ext>
            </a:extLst>
          </p:cNvPr>
          <p:cNvPicPr>
            <a:picLocks noChangeAspect="1"/>
          </p:cNvPicPr>
          <p:nvPr/>
        </p:nvPicPr>
        <p:blipFill>
          <a:blip r:embed="rId4"/>
          <a:stretch>
            <a:fillRect/>
          </a:stretch>
        </p:blipFill>
        <p:spPr>
          <a:xfrm>
            <a:off x="5612693" y="3908687"/>
            <a:ext cx="1485900" cy="266700"/>
          </a:xfrm>
          <a:prstGeom prst="rect">
            <a:avLst/>
          </a:prstGeom>
        </p:spPr>
      </p:pic>
      <p:pic>
        <p:nvPicPr>
          <p:cNvPr id="9" name="图片 8">
            <a:extLst>
              <a:ext uri="{FF2B5EF4-FFF2-40B4-BE49-F238E27FC236}">
                <a16:creationId xmlns:a16="http://schemas.microsoft.com/office/drawing/2014/main" id="{B6A76DB8-F02F-3348-B968-F9F7AB46ACE2}"/>
              </a:ext>
            </a:extLst>
          </p:cNvPr>
          <p:cNvPicPr>
            <a:picLocks noChangeAspect="1"/>
          </p:cNvPicPr>
          <p:nvPr/>
        </p:nvPicPr>
        <p:blipFill>
          <a:blip r:embed="rId5"/>
          <a:stretch>
            <a:fillRect/>
          </a:stretch>
        </p:blipFill>
        <p:spPr>
          <a:xfrm>
            <a:off x="5612693" y="6139306"/>
            <a:ext cx="1663700" cy="254000"/>
          </a:xfrm>
          <a:prstGeom prst="rect">
            <a:avLst/>
          </a:prstGeom>
        </p:spPr>
      </p:pic>
      <p:pic>
        <p:nvPicPr>
          <p:cNvPr id="10" name="图片 9">
            <a:extLst>
              <a:ext uri="{FF2B5EF4-FFF2-40B4-BE49-F238E27FC236}">
                <a16:creationId xmlns:a16="http://schemas.microsoft.com/office/drawing/2014/main" id="{67AD61CE-41D7-6B48-8E5E-3AFE8724C220}"/>
              </a:ext>
            </a:extLst>
          </p:cNvPr>
          <p:cNvPicPr>
            <a:picLocks noChangeAspect="1"/>
          </p:cNvPicPr>
          <p:nvPr/>
        </p:nvPicPr>
        <p:blipFill>
          <a:blip r:embed="rId6"/>
          <a:stretch>
            <a:fillRect/>
          </a:stretch>
        </p:blipFill>
        <p:spPr>
          <a:xfrm>
            <a:off x="1375465" y="1732754"/>
            <a:ext cx="9575800" cy="2184400"/>
          </a:xfrm>
          <a:prstGeom prst="rect">
            <a:avLst/>
          </a:prstGeom>
        </p:spPr>
      </p:pic>
      <p:pic>
        <p:nvPicPr>
          <p:cNvPr id="11" name="图片 10">
            <a:extLst>
              <a:ext uri="{FF2B5EF4-FFF2-40B4-BE49-F238E27FC236}">
                <a16:creationId xmlns:a16="http://schemas.microsoft.com/office/drawing/2014/main" id="{4A0A8E7B-45BF-FB41-B16C-C8AD9466661E}"/>
              </a:ext>
            </a:extLst>
          </p:cNvPr>
          <p:cNvPicPr>
            <a:picLocks noChangeAspect="1"/>
          </p:cNvPicPr>
          <p:nvPr/>
        </p:nvPicPr>
        <p:blipFill>
          <a:blip r:embed="rId7"/>
          <a:stretch>
            <a:fillRect/>
          </a:stretch>
        </p:blipFill>
        <p:spPr>
          <a:xfrm>
            <a:off x="1438965" y="4117352"/>
            <a:ext cx="9512300" cy="1993900"/>
          </a:xfrm>
          <a:prstGeom prst="rect">
            <a:avLst/>
          </a:prstGeom>
        </p:spPr>
      </p:pic>
      <p:pic>
        <p:nvPicPr>
          <p:cNvPr id="12" name="图片 11">
            <a:extLst>
              <a:ext uri="{FF2B5EF4-FFF2-40B4-BE49-F238E27FC236}">
                <a16:creationId xmlns:a16="http://schemas.microsoft.com/office/drawing/2014/main" id="{3ED41D03-147E-4840-A07E-2B188AC04F7D}"/>
              </a:ext>
            </a:extLst>
          </p:cNvPr>
          <p:cNvPicPr>
            <a:picLocks noChangeAspect="1"/>
          </p:cNvPicPr>
          <p:nvPr/>
        </p:nvPicPr>
        <p:blipFill>
          <a:blip r:embed="rId8"/>
          <a:stretch>
            <a:fillRect/>
          </a:stretch>
        </p:blipFill>
        <p:spPr>
          <a:xfrm>
            <a:off x="782430" y="3075432"/>
            <a:ext cx="381000" cy="1739900"/>
          </a:xfrm>
          <a:prstGeom prst="rect">
            <a:avLst/>
          </a:prstGeom>
        </p:spPr>
      </p:pic>
    </p:spTree>
    <p:extLst>
      <p:ext uri="{BB962C8B-B14F-4D97-AF65-F5344CB8AC3E}">
        <p14:creationId xmlns:p14="http://schemas.microsoft.com/office/powerpoint/2010/main" val="308233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CE0F-2C32-43BB-AE53-35A9F6950BB6}"/>
              </a:ext>
            </a:extLst>
          </p:cNvPr>
          <p:cNvSpPr>
            <a:spLocks noGrp="1"/>
          </p:cNvSpPr>
          <p:nvPr>
            <p:ph type="title"/>
          </p:nvPr>
        </p:nvSpPr>
        <p:spPr/>
        <p:txBody>
          <a:bodyPr/>
          <a:lstStyle/>
          <a:p>
            <a:r>
              <a:rPr lang="en-US" altLang="zh-CN" dirty="0"/>
              <a:t>Performance Benefits</a:t>
            </a:r>
            <a:endParaRPr lang="zh-CN" altLang="en-US" dirty="0"/>
          </a:p>
        </p:txBody>
      </p:sp>
      <p:sp>
        <p:nvSpPr>
          <p:cNvPr id="4" name="日期占位符 3">
            <a:extLst>
              <a:ext uri="{FF2B5EF4-FFF2-40B4-BE49-F238E27FC236}">
                <a16:creationId xmlns:a16="http://schemas.microsoft.com/office/drawing/2014/main" id="{40EFB326-D85D-4E98-B016-6B93FE167CF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36230800-B0D3-47B2-A522-40BAD10B923C}"/>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66A5E2C5-3C04-45EF-A347-4566F94D9C94}"/>
              </a:ext>
            </a:extLst>
          </p:cNvPr>
          <p:cNvSpPr>
            <a:spLocks noGrp="1"/>
          </p:cNvSpPr>
          <p:nvPr>
            <p:ph type="sldNum" sz="quarter" idx="12"/>
          </p:nvPr>
        </p:nvSpPr>
        <p:spPr/>
        <p:txBody>
          <a:bodyPr/>
          <a:lstStyle/>
          <a:p>
            <a:fld id="{9121FD29-422F-4C06-A400-AB8263BE8C66}" type="slidenum">
              <a:rPr lang="zh-CN" altLang="en-US" smtClean="0"/>
              <a:t>42</a:t>
            </a:fld>
            <a:endParaRPr lang="zh-CN" altLang="en-US"/>
          </a:p>
        </p:txBody>
      </p:sp>
      <p:pic>
        <p:nvPicPr>
          <p:cNvPr id="13" name="图片 12">
            <a:extLst>
              <a:ext uri="{FF2B5EF4-FFF2-40B4-BE49-F238E27FC236}">
                <a16:creationId xmlns:a16="http://schemas.microsoft.com/office/drawing/2014/main" id="{CDB5FDB3-8756-D94A-8544-032B6B22DF96}"/>
              </a:ext>
            </a:extLst>
          </p:cNvPr>
          <p:cNvPicPr>
            <a:picLocks noChangeAspect="1"/>
          </p:cNvPicPr>
          <p:nvPr/>
        </p:nvPicPr>
        <p:blipFill>
          <a:blip r:embed="rId3"/>
          <a:stretch>
            <a:fillRect/>
          </a:stretch>
        </p:blipFill>
        <p:spPr>
          <a:xfrm>
            <a:off x="650453" y="1572563"/>
            <a:ext cx="10891094" cy="3712873"/>
          </a:xfrm>
          <a:prstGeom prst="rect">
            <a:avLst/>
          </a:prstGeom>
        </p:spPr>
      </p:pic>
    </p:spTree>
    <p:extLst>
      <p:ext uri="{BB962C8B-B14F-4D97-AF65-F5344CB8AC3E}">
        <p14:creationId xmlns:p14="http://schemas.microsoft.com/office/powerpoint/2010/main" val="2153436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8F4730-EAD5-874F-AA23-7E6695BF1EC2}"/>
              </a:ext>
            </a:extLst>
          </p:cNvPr>
          <p:cNvSpPr>
            <a:spLocks noGrp="1"/>
          </p:cNvSpPr>
          <p:nvPr>
            <p:ph type="title"/>
          </p:nvPr>
        </p:nvSpPr>
        <p:spPr/>
        <p:txBody>
          <a:bodyPr/>
          <a:lstStyle/>
          <a:p>
            <a:r>
              <a:rPr kumimoji="1" lang="en-US" altLang="zh-CN" dirty="0"/>
              <a:t>Conclusion</a:t>
            </a:r>
            <a:endParaRPr kumimoji="1" lang="zh-CN" altLang="en-US" dirty="0"/>
          </a:p>
        </p:txBody>
      </p:sp>
      <p:sp>
        <p:nvSpPr>
          <p:cNvPr id="3" name="内容占位符 2">
            <a:extLst>
              <a:ext uri="{FF2B5EF4-FFF2-40B4-BE49-F238E27FC236}">
                <a16:creationId xmlns:a16="http://schemas.microsoft.com/office/drawing/2014/main" id="{C298E48A-C811-D743-B2E8-651155871305}"/>
              </a:ext>
            </a:extLst>
          </p:cNvPr>
          <p:cNvSpPr>
            <a:spLocks noGrp="1"/>
          </p:cNvSpPr>
          <p:nvPr>
            <p:ph idx="1"/>
          </p:nvPr>
        </p:nvSpPr>
        <p:spPr/>
        <p:txBody>
          <a:bodyPr/>
          <a:lstStyle/>
          <a:p>
            <a:pPr>
              <a:lnSpc>
                <a:spcPct val="150000"/>
              </a:lnSpc>
            </a:pPr>
            <a:r>
              <a:rPr kumimoji="1" lang="en-US" altLang="zh-CN" b="0"/>
              <a:t>First attempt </a:t>
            </a:r>
            <a:r>
              <a:rPr kumimoji="1" lang="en-US" altLang="zh-CN" b="0" dirty="0"/>
              <a:t>to exploit partially equivalent transformations with automated corrections.</a:t>
            </a:r>
          </a:p>
          <a:p>
            <a:pPr>
              <a:lnSpc>
                <a:spcPct val="150000"/>
              </a:lnSpc>
            </a:pPr>
            <a:r>
              <a:rPr kumimoji="1" lang="en-US" altLang="zh-CN" b="0" dirty="0"/>
              <a:t>Proposed efficient generation and optimization approaches.</a:t>
            </a:r>
          </a:p>
          <a:p>
            <a:pPr>
              <a:lnSpc>
                <a:spcPct val="150000"/>
              </a:lnSpc>
            </a:pPr>
            <a:r>
              <a:rPr kumimoji="1" lang="en-US" altLang="zh-CN" b="0" dirty="0"/>
              <a:t>Implemented PET, which achieved up to 2.5x speedup compared to SOTA frameworks.</a:t>
            </a:r>
          </a:p>
        </p:txBody>
      </p:sp>
      <p:sp>
        <p:nvSpPr>
          <p:cNvPr id="4" name="日期占位符 3">
            <a:extLst>
              <a:ext uri="{FF2B5EF4-FFF2-40B4-BE49-F238E27FC236}">
                <a16:creationId xmlns:a16="http://schemas.microsoft.com/office/drawing/2014/main" id="{46C10209-2767-DC47-B4E6-A1322A52865F}"/>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92C65AF1-BA95-5C40-B272-EE654D8A2E68}"/>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124F8255-9F1C-FD43-B1DC-E5865C29F27E}"/>
              </a:ext>
            </a:extLst>
          </p:cNvPr>
          <p:cNvSpPr>
            <a:spLocks noGrp="1"/>
          </p:cNvSpPr>
          <p:nvPr>
            <p:ph type="sldNum" sz="quarter" idx="12"/>
          </p:nvPr>
        </p:nvSpPr>
        <p:spPr/>
        <p:txBody>
          <a:bodyPr/>
          <a:lstStyle/>
          <a:p>
            <a:fld id="{9121FD29-422F-4C06-A400-AB8263BE8C66}" type="slidenum">
              <a:rPr lang="zh-CN" altLang="en-US" smtClean="0"/>
              <a:t>43</a:t>
            </a:fld>
            <a:endParaRPr lang="zh-CN" altLang="en-US"/>
          </a:p>
        </p:txBody>
      </p:sp>
    </p:spTree>
    <p:extLst>
      <p:ext uri="{BB962C8B-B14F-4D97-AF65-F5344CB8AC3E}">
        <p14:creationId xmlns:p14="http://schemas.microsoft.com/office/powerpoint/2010/main" val="2813947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19E51AF-ACCD-E94F-90D6-A5E29C29C2D3}"/>
              </a:ext>
            </a:extLst>
          </p:cNvPr>
          <p:cNvSpPr>
            <a:spLocks noGrp="1"/>
          </p:cNvSpPr>
          <p:nvPr>
            <p:ph idx="1"/>
          </p:nvPr>
        </p:nvSpPr>
        <p:spPr>
          <a:xfrm>
            <a:off x="838200" y="3035808"/>
            <a:ext cx="10515600" cy="950976"/>
          </a:xfrm>
        </p:spPr>
        <p:txBody>
          <a:bodyPr>
            <a:normAutofit lnSpcReduction="10000"/>
          </a:bodyPr>
          <a:lstStyle/>
          <a:p>
            <a:pPr marL="0" indent="0" algn="ctr">
              <a:buNone/>
            </a:pPr>
            <a:r>
              <a:rPr kumimoji="1" lang="en-US" altLang="zh-CN" sz="6400" dirty="0"/>
              <a:t>Thank You!</a:t>
            </a:r>
            <a:endParaRPr kumimoji="1" lang="zh-CN" altLang="en-US" sz="6400" dirty="0"/>
          </a:p>
        </p:txBody>
      </p:sp>
      <p:sp>
        <p:nvSpPr>
          <p:cNvPr id="4" name="日期占位符 3">
            <a:extLst>
              <a:ext uri="{FF2B5EF4-FFF2-40B4-BE49-F238E27FC236}">
                <a16:creationId xmlns:a16="http://schemas.microsoft.com/office/drawing/2014/main" id="{FF77508C-57A3-274E-A28D-C57B6649F385}"/>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1B890701-B11A-A845-AEC7-0E1E255FDF3A}"/>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57C5075B-EBD7-D242-A799-42A4641AF014}"/>
              </a:ext>
            </a:extLst>
          </p:cNvPr>
          <p:cNvSpPr>
            <a:spLocks noGrp="1"/>
          </p:cNvSpPr>
          <p:nvPr>
            <p:ph type="sldNum" sz="quarter" idx="12"/>
          </p:nvPr>
        </p:nvSpPr>
        <p:spPr/>
        <p:txBody>
          <a:bodyPr/>
          <a:lstStyle/>
          <a:p>
            <a:fld id="{9121FD29-422F-4C06-A400-AB8263BE8C66}" type="slidenum">
              <a:rPr lang="zh-CN" altLang="en-US" smtClean="0"/>
              <a:t>44</a:t>
            </a:fld>
            <a:endParaRPr lang="zh-CN" altLang="en-US"/>
          </a:p>
        </p:txBody>
      </p:sp>
    </p:spTree>
    <p:extLst>
      <p:ext uri="{BB962C8B-B14F-4D97-AF65-F5344CB8AC3E}">
        <p14:creationId xmlns:p14="http://schemas.microsoft.com/office/powerpoint/2010/main" val="186564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9F3E0-79B6-D345-B31C-EA31EC7D058F}"/>
              </a:ext>
            </a:extLst>
          </p:cNvPr>
          <p:cNvSpPr>
            <a:spLocks noGrp="1"/>
          </p:cNvSpPr>
          <p:nvPr>
            <p:ph type="title"/>
          </p:nvPr>
        </p:nvSpPr>
        <p:spPr/>
        <p:txBody>
          <a:bodyPr/>
          <a:lstStyle/>
          <a:p>
            <a:r>
              <a:rPr kumimoji="1" lang="en-US" altLang="zh-CN" dirty="0"/>
              <a:t>Background</a:t>
            </a:r>
            <a:endParaRPr kumimoji="1" lang="zh-CN" altLang="en-US" dirty="0"/>
          </a:p>
        </p:txBody>
      </p:sp>
      <p:sp>
        <p:nvSpPr>
          <p:cNvPr id="4" name="日期占位符 3">
            <a:extLst>
              <a:ext uri="{FF2B5EF4-FFF2-40B4-BE49-F238E27FC236}">
                <a16:creationId xmlns:a16="http://schemas.microsoft.com/office/drawing/2014/main" id="{4C2D478A-29DA-8C45-A31C-C3E612A09B52}"/>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E8A47B16-1F37-764C-A76C-EAFCE2B88704}"/>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1F8C20D4-234A-704E-931A-6C390B361895}"/>
              </a:ext>
            </a:extLst>
          </p:cNvPr>
          <p:cNvSpPr>
            <a:spLocks noGrp="1"/>
          </p:cNvSpPr>
          <p:nvPr>
            <p:ph type="sldNum" sz="quarter" idx="12"/>
          </p:nvPr>
        </p:nvSpPr>
        <p:spPr/>
        <p:txBody>
          <a:bodyPr/>
          <a:lstStyle/>
          <a:p>
            <a:fld id="{9121FD29-422F-4C06-A400-AB8263BE8C66}" type="slidenum">
              <a:rPr lang="zh-CN" altLang="en-US" smtClean="0"/>
              <a:t>5</a:t>
            </a:fld>
            <a:endParaRPr lang="zh-CN" altLang="en-US"/>
          </a:p>
        </p:txBody>
      </p:sp>
      <p:pic>
        <p:nvPicPr>
          <p:cNvPr id="1026" name="Picture 2">
            <a:extLst>
              <a:ext uri="{FF2B5EF4-FFF2-40B4-BE49-F238E27FC236}">
                <a16:creationId xmlns:a16="http://schemas.microsoft.com/office/drawing/2014/main" id="{188B7318-1764-6349-A614-989B13F53116}"/>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60378" y="1666559"/>
            <a:ext cx="4320000" cy="43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5E0D05-1EF6-174E-9695-ACE901E78F2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000" y="1666559"/>
            <a:ext cx="4320000" cy="4320000"/>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2">
            <a:extLst>
              <a:ext uri="{FF2B5EF4-FFF2-40B4-BE49-F238E27FC236}">
                <a16:creationId xmlns:a16="http://schemas.microsoft.com/office/drawing/2014/main" id="{6E8A6DCC-B18F-3C42-9985-F65255902A19}"/>
              </a:ext>
            </a:extLst>
          </p:cNvPr>
          <p:cNvSpPr txBox="1">
            <a:spLocks/>
          </p:cNvSpPr>
          <p:nvPr/>
        </p:nvSpPr>
        <p:spPr>
          <a:xfrm>
            <a:off x="838200" y="1197212"/>
            <a:ext cx="10515600" cy="4963126"/>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等线" panose="02010600030101010101" pitchFamily="2" charset="-122"/>
                <a:ea typeface="等线" panose="02010600030101010101" pitchFamily="2"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等线" panose="02010600030101010101" pitchFamily="2" charset="-122"/>
                <a:ea typeface="等线" panose="02010600030101010101" pitchFamily="2"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等线" panose="02010600030101010101" pitchFamily="2" charset="-122"/>
                <a:ea typeface="等线" panose="02010600030101010101" pitchFamily="2"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kumimoji="1" lang="en-US" altLang="zh-CN" dirty="0"/>
              <a:t>Dilated Conv &amp; Conv</a:t>
            </a:r>
          </a:p>
        </p:txBody>
      </p:sp>
    </p:spTree>
    <p:extLst>
      <p:ext uri="{BB962C8B-B14F-4D97-AF65-F5344CB8AC3E}">
        <p14:creationId xmlns:p14="http://schemas.microsoft.com/office/powerpoint/2010/main" val="29620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89CBC2-B9B9-B541-B478-9BFF781E1F27}"/>
              </a:ext>
            </a:extLst>
          </p:cNvPr>
          <p:cNvSpPr>
            <a:spLocks noGrp="1"/>
          </p:cNvSpPr>
          <p:nvPr>
            <p:ph type="title"/>
          </p:nvPr>
        </p:nvSpPr>
        <p:spPr/>
        <p:txBody>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FCCEEF0A-D2B6-FD44-85BF-A576E3267EFA}"/>
              </a:ext>
            </a:extLst>
          </p:cNvPr>
          <p:cNvSpPr>
            <a:spLocks noGrp="1"/>
          </p:cNvSpPr>
          <p:nvPr>
            <p:ph idx="1"/>
          </p:nvPr>
        </p:nvSpPr>
        <p:spPr>
          <a:xfrm>
            <a:off x="838200" y="1197212"/>
            <a:ext cx="10515600" cy="688515"/>
          </a:xfrm>
        </p:spPr>
        <p:txBody>
          <a:bodyPr/>
          <a:lstStyle/>
          <a:p>
            <a:r>
              <a:rPr lang="en" altLang="zh-CN" dirty="0"/>
              <a:t>Partially </a:t>
            </a:r>
            <a:r>
              <a:rPr kumimoji="1" lang="en-US" altLang="zh-CN" dirty="0"/>
              <a:t>Equivalent Transformations</a:t>
            </a:r>
          </a:p>
          <a:p>
            <a:endParaRPr lang="en" altLang="zh-CN" dirty="0"/>
          </a:p>
          <a:p>
            <a:endParaRPr kumimoji="1" lang="zh-CN" altLang="en-US" dirty="0"/>
          </a:p>
        </p:txBody>
      </p:sp>
      <p:sp>
        <p:nvSpPr>
          <p:cNvPr id="4" name="日期占位符 3">
            <a:extLst>
              <a:ext uri="{FF2B5EF4-FFF2-40B4-BE49-F238E27FC236}">
                <a16:creationId xmlns:a16="http://schemas.microsoft.com/office/drawing/2014/main" id="{2187BF87-F737-4B4E-9924-A9973C1C497D}"/>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0381FD0F-1734-2242-B162-31FC2A771F2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FAB354BD-CE6C-3942-88D0-7EDC25A2C701}"/>
              </a:ext>
            </a:extLst>
          </p:cNvPr>
          <p:cNvSpPr>
            <a:spLocks noGrp="1"/>
          </p:cNvSpPr>
          <p:nvPr>
            <p:ph type="sldNum" sz="quarter" idx="12"/>
          </p:nvPr>
        </p:nvSpPr>
        <p:spPr/>
        <p:txBody>
          <a:bodyPr/>
          <a:lstStyle/>
          <a:p>
            <a:fld id="{9121FD29-422F-4C06-A400-AB8263BE8C66}" type="slidenum">
              <a:rPr lang="zh-CN" altLang="en-US" smtClean="0"/>
              <a:t>6</a:t>
            </a:fld>
            <a:endParaRPr lang="zh-CN" altLang="en-US"/>
          </a:p>
        </p:txBody>
      </p:sp>
      <p:grpSp>
        <p:nvGrpSpPr>
          <p:cNvPr id="35" name="组合 34">
            <a:extLst>
              <a:ext uri="{FF2B5EF4-FFF2-40B4-BE49-F238E27FC236}">
                <a16:creationId xmlns:a16="http://schemas.microsoft.com/office/drawing/2014/main" id="{8499EA87-EAA5-DE43-8D0A-B70F86E41B20}"/>
              </a:ext>
            </a:extLst>
          </p:cNvPr>
          <p:cNvGrpSpPr/>
          <p:nvPr/>
        </p:nvGrpSpPr>
        <p:grpSpPr>
          <a:xfrm>
            <a:off x="1802892" y="2199152"/>
            <a:ext cx="2532888" cy="2459695"/>
            <a:chOff x="1802892" y="2199152"/>
            <a:chExt cx="2532888" cy="2459695"/>
          </a:xfrm>
        </p:grpSpPr>
        <p:sp>
          <p:nvSpPr>
            <p:cNvPr id="8" name="椭圆 7">
              <a:extLst>
                <a:ext uri="{FF2B5EF4-FFF2-40B4-BE49-F238E27FC236}">
                  <a16:creationId xmlns:a16="http://schemas.microsoft.com/office/drawing/2014/main" id="{AAFEA398-1854-1E4F-89D3-723E6DC1A61F}"/>
                </a:ext>
              </a:extLst>
            </p:cNvPr>
            <p:cNvSpPr/>
            <p:nvPr/>
          </p:nvSpPr>
          <p:spPr>
            <a:xfrm>
              <a:off x="2647188"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Y</a:t>
              </a:r>
              <a:endParaRPr kumimoji="1" lang="zh-CN" altLang="en-US" dirty="0"/>
            </a:p>
          </p:txBody>
        </p:sp>
        <p:sp>
          <p:nvSpPr>
            <p:cNvPr id="9" name="圆角矩形 8">
              <a:extLst>
                <a:ext uri="{FF2B5EF4-FFF2-40B4-BE49-F238E27FC236}">
                  <a16:creationId xmlns:a16="http://schemas.microsoft.com/office/drawing/2014/main" id="{A094B17B-DD22-A24D-87C6-42D0E5AE9C57}"/>
                </a:ext>
              </a:extLst>
            </p:cNvPr>
            <p:cNvSpPr/>
            <p:nvPr/>
          </p:nvSpPr>
          <p:spPr>
            <a:xfrm>
              <a:off x="2391156" y="2970914"/>
              <a:ext cx="1356360" cy="9161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Dilated</a:t>
              </a:r>
            </a:p>
            <a:p>
              <a:pPr algn="ctr"/>
              <a:r>
                <a:rPr kumimoji="1" lang="en-US" altLang="zh-CN" dirty="0"/>
                <a:t>Conv</a:t>
              </a:r>
              <a:endParaRPr kumimoji="1" lang="zh-CN" altLang="en-US" dirty="0"/>
            </a:p>
          </p:txBody>
        </p:sp>
        <p:sp>
          <p:nvSpPr>
            <p:cNvPr id="12" name="椭圆 11">
              <a:extLst>
                <a:ext uri="{FF2B5EF4-FFF2-40B4-BE49-F238E27FC236}">
                  <a16:creationId xmlns:a16="http://schemas.microsoft.com/office/drawing/2014/main" id="{D10651A9-3EE2-DB43-ADEC-D3AED035C495}"/>
                </a:ext>
              </a:extLst>
            </p:cNvPr>
            <p:cNvSpPr/>
            <p:nvPr/>
          </p:nvSpPr>
          <p:spPr>
            <a:xfrm>
              <a:off x="1802892"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13" name="椭圆 12">
              <a:extLst>
                <a:ext uri="{FF2B5EF4-FFF2-40B4-BE49-F238E27FC236}">
                  <a16:creationId xmlns:a16="http://schemas.microsoft.com/office/drawing/2014/main" id="{C9F25567-DD15-BB4A-B3CC-FFCBAD775E4C}"/>
                </a:ext>
              </a:extLst>
            </p:cNvPr>
            <p:cNvSpPr/>
            <p:nvPr/>
          </p:nvSpPr>
          <p:spPr>
            <a:xfrm>
              <a:off x="349148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15" name="直线箭头连接符 14">
              <a:extLst>
                <a:ext uri="{FF2B5EF4-FFF2-40B4-BE49-F238E27FC236}">
                  <a16:creationId xmlns:a16="http://schemas.microsoft.com/office/drawing/2014/main" id="{9B9FDB96-1980-4D4E-A84D-0ED6338B01DD}"/>
                </a:ext>
              </a:extLst>
            </p:cNvPr>
            <p:cNvCxnSpPr>
              <a:stCxn id="12" idx="0"/>
              <a:endCxn id="9" idx="2"/>
            </p:cNvCxnSpPr>
            <p:nvPr/>
          </p:nvCxnSpPr>
          <p:spPr>
            <a:xfrm flipV="1">
              <a:off x="2225040"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线箭头连接符 16">
              <a:extLst>
                <a:ext uri="{FF2B5EF4-FFF2-40B4-BE49-F238E27FC236}">
                  <a16:creationId xmlns:a16="http://schemas.microsoft.com/office/drawing/2014/main" id="{C19F542A-9959-CC4C-B79C-659111CE2F2D}"/>
                </a:ext>
              </a:extLst>
            </p:cNvPr>
            <p:cNvCxnSpPr>
              <a:stCxn id="13" idx="0"/>
              <a:endCxn id="9" idx="2"/>
            </p:cNvCxnSpPr>
            <p:nvPr/>
          </p:nvCxnSpPr>
          <p:spPr>
            <a:xfrm flipH="1" flipV="1">
              <a:off x="3069336"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线箭头连接符 18">
              <a:extLst>
                <a:ext uri="{FF2B5EF4-FFF2-40B4-BE49-F238E27FC236}">
                  <a16:creationId xmlns:a16="http://schemas.microsoft.com/office/drawing/2014/main" id="{0CF53EF0-4FF2-5F46-BAFD-BF3D53B853FB}"/>
                </a:ext>
              </a:extLst>
            </p:cNvPr>
            <p:cNvCxnSpPr>
              <a:stCxn id="9" idx="0"/>
              <a:endCxn id="8" idx="4"/>
            </p:cNvCxnSpPr>
            <p:nvPr/>
          </p:nvCxnSpPr>
          <p:spPr>
            <a:xfrm flipV="1">
              <a:off x="3069336"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6" name="组合 35">
            <a:extLst>
              <a:ext uri="{FF2B5EF4-FFF2-40B4-BE49-F238E27FC236}">
                <a16:creationId xmlns:a16="http://schemas.microsoft.com/office/drawing/2014/main" id="{C34003E1-C2C8-C247-8ADE-CFE07F65319F}"/>
              </a:ext>
            </a:extLst>
          </p:cNvPr>
          <p:cNvGrpSpPr/>
          <p:nvPr/>
        </p:nvGrpSpPr>
        <p:grpSpPr>
          <a:xfrm>
            <a:off x="7434074" y="2199152"/>
            <a:ext cx="2532888" cy="2459695"/>
            <a:chOff x="7434074" y="2199152"/>
            <a:chExt cx="2532888" cy="2459695"/>
          </a:xfrm>
        </p:grpSpPr>
        <p:sp>
          <p:nvSpPr>
            <p:cNvPr id="20" name="椭圆 19">
              <a:extLst>
                <a:ext uri="{FF2B5EF4-FFF2-40B4-BE49-F238E27FC236}">
                  <a16:creationId xmlns:a16="http://schemas.microsoft.com/office/drawing/2014/main" id="{9352E931-0E59-C143-95E0-5E87B21339D0}"/>
                </a:ext>
              </a:extLst>
            </p:cNvPr>
            <p:cNvSpPr/>
            <p:nvPr/>
          </p:nvSpPr>
          <p:spPr>
            <a:xfrm>
              <a:off x="8278370"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Z</a:t>
              </a:r>
              <a:endParaRPr kumimoji="1" lang="zh-CN" altLang="en-US" dirty="0"/>
            </a:p>
          </p:txBody>
        </p:sp>
        <p:sp>
          <p:nvSpPr>
            <p:cNvPr id="21" name="圆角矩形 20">
              <a:extLst>
                <a:ext uri="{FF2B5EF4-FFF2-40B4-BE49-F238E27FC236}">
                  <a16:creationId xmlns:a16="http://schemas.microsoft.com/office/drawing/2014/main" id="{ECA4F5E9-E5B9-3544-85BB-2831A9138ADE}"/>
                </a:ext>
              </a:extLst>
            </p:cNvPr>
            <p:cNvSpPr/>
            <p:nvPr/>
          </p:nvSpPr>
          <p:spPr>
            <a:xfrm>
              <a:off x="8022338" y="2970914"/>
              <a:ext cx="1356360" cy="9161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Conv</a:t>
              </a:r>
              <a:endParaRPr kumimoji="1" lang="zh-CN" altLang="en-US" dirty="0"/>
            </a:p>
          </p:txBody>
        </p:sp>
        <p:sp>
          <p:nvSpPr>
            <p:cNvPr id="22" name="椭圆 21">
              <a:extLst>
                <a:ext uri="{FF2B5EF4-FFF2-40B4-BE49-F238E27FC236}">
                  <a16:creationId xmlns:a16="http://schemas.microsoft.com/office/drawing/2014/main" id="{D67E8DFD-2DC8-EE41-8348-0510E0B5ADE4}"/>
                </a:ext>
              </a:extLst>
            </p:cNvPr>
            <p:cNvSpPr/>
            <p:nvPr/>
          </p:nvSpPr>
          <p:spPr>
            <a:xfrm>
              <a:off x="743407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23" name="椭圆 22">
              <a:extLst>
                <a:ext uri="{FF2B5EF4-FFF2-40B4-BE49-F238E27FC236}">
                  <a16:creationId xmlns:a16="http://schemas.microsoft.com/office/drawing/2014/main" id="{CB854539-D189-D84E-ABB7-F1C703B68E00}"/>
                </a:ext>
              </a:extLst>
            </p:cNvPr>
            <p:cNvSpPr/>
            <p:nvPr/>
          </p:nvSpPr>
          <p:spPr>
            <a:xfrm>
              <a:off x="9122666"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24" name="直线箭头连接符 23">
              <a:extLst>
                <a:ext uri="{FF2B5EF4-FFF2-40B4-BE49-F238E27FC236}">
                  <a16:creationId xmlns:a16="http://schemas.microsoft.com/office/drawing/2014/main" id="{837A0F11-C915-5F4E-BE54-1D994DB76D99}"/>
                </a:ext>
              </a:extLst>
            </p:cNvPr>
            <p:cNvCxnSpPr>
              <a:stCxn id="22" idx="0"/>
              <a:endCxn id="21" idx="2"/>
            </p:cNvCxnSpPr>
            <p:nvPr/>
          </p:nvCxnSpPr>
          <p:spPr>
            <a:xfrm flipV="1">
              <a:off x="7856222"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线箭头连接符 24">
              <a:extLst>
                <a:ext uri="{FF2B5EF4-FFF2-40B4-BE49-F238E27FC236}">
                  <a16:creationId xmlns:a16="http://schemas.microsoft.com/office/drawing/2014/main" id="{BDF5A6DC-C99C-DB44-841C-B079F345813A}"/>
                </a:ext>
              </a:extLst>
            </p:cNvPr>
            <p:cNvCxnSpPr>
              <a:stCxn id="23" idx="0"/>
              <a:endCxn id="21" idx="2"/>
            </p:cNvCxnSpPr>
            <p:nvPr/>
          </p:nvCxnSpPr>
          <p:spPr>
            <a:xfrm flipH="1" flipV="1">
              <a:off x="8700518"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线箭头连接符 25">
              <a:extLst>
                <a:ext uri="{FF2B5EF4-FFF2-40B4-BE49-F238E27FC236}">
                  <a16:creationId xmlns:a16="http://schemas.microsoft.com/office/drawing/2014/main" id="{4BC70F46-3ECC-3047-AAE4-719D6C968079}"/>
                </a:ext>
              </a:extLst>
            </p:cNvPr>
            <p:cNvCxnSpPr>
              <a:stCxn id="21" idx="0"/>
              <a:endCxn id="20" idx="4"/>
            </p:cNvCxnSpPr>
            <p:nvPr/>
          </p:nvCxnSpPr>
          <p:spPr>
            <a:xfrm flipV="1">
              <a:off x="8700518"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ED135ED-9552-9849-AA05-AC8FC539E053}"/>
                  </a:ext>
                </a:extLst>
              </p:cNvPr>
              <p:cNvSpPr txBox="1"/>
              <p:nvPr/>
            </p:nvSpPr>
            <p:spPr>
              <a:xfrm>
                <a:off x="4530852" y="5342010"/>
                <a:ext cx="2773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𝒀</m:t>
                      </m:r>
                      <m:d>
                        <m:dPr>
                          <m:begChr m:val="["/>
                          <m:endChr m:val="]"/>
                          <m:ctrlPr>
                            <a:rPr kumimoji="1" lang="en-US" altLang="zh-CN" sz="2400" b="1" i="1">
                              <a:latin typeface="Cambria Math" panose="02040503050406030204" pitchFamily="18" charset="0"/>
                            </a:rPr>
                          </m:ctrlPr>
                        </m:dPr>
                        <m:e>
                          <m:r>
                            <a:rPr kumimoji="1" lang="en-US" altLang="zh-CN" sz="2400" b="1" i="1">
                              <a:latin typeface="Cambria Math" panose="02040503050406030204" pitchFamily="18" charset="0"/>
                            </a:rPr>
                            <m:t>𝑿</m:t>
                          </m:r>
                        </m:e>
                      </m:d>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𝒁</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m:t>
                      </m:r>
                    </m:oMath>
                  </m:oMathPara>
                </a14:m>
                <a:endParaRPr kumimoji="1" lang="zh-CN" altLang="en-US" sz="2400" dirty="0"/>
              </a:p>
            </p:txBody>
          </p:sp>
        </mc:Choice>
        <mc:Fallback xmlns="">
          <p:sp>
            <p:nvSpPr>
              <p:cNvPr id="34" name="文本框 33">
                <a:extLst>
                  <a:ext uri="{FF2B5EF4-FFF2-40B4-BE49-F238E27FC236}">
                    <a16:creationId xmlns:a16="http://schemas.microsoft.com/office/drawing/2014/main" id="{BED135ED-9552-9849-AA05-AC8FC539E053}"/>
                  </a:ext>
                </a:extLst>
              </p:cNvPr>
              <p:cNvSpPr txBox="1">
                <a:spLocks noRot="1" noChangeAspect="1" noMove="1" noResize="1" noEditPoints="1" noAdjustHandles="1" noChangeArrowheads="1" noChangeShapeType="1" noTextEdit="1"/>
              </p:cNvSpPr>
              <p:nvPr/>
            </p:nvSpPr>
            <p:spPr>
              <a:xfrm>
                <a:off x="4530852" y="5342010"/>
                <a:ext cx="2773680" cy="461665"/>
              </a:xfrm>
              <a:prstGeom prst="rect">
                <a:avLst/>
              </a:prstGeom>
              <a:blipFill>
                <a:blip r:embed="rId3"/>
                <a:stretch>
                  <a:fillRect b="-21622"/>
                </a:stretch>
              </a:blipFill>
            </p:spPr>
            <p:txBody>
              <a:bodyPr/>
              <a:lstStyle/>
              <a:p>
                <a:r>
                  <a:rPr lang="zh-CN" altLang="en-US">
                    <a:noFill/>
                  </a:rPr>
                  <a:t> </a:t>
                </a:r>
              </a:p>
            </p:txBody>
          </p:sp>
        </mc:Fallback>
      </mc:AlternateContent>
      <p:sp>
        <p:nvSpPr>
          <p:cNvPr id="39" name="不等于 38">
            <a:extLst>
              <a:ext uri="{FF2B5EF4-FFF2-40B4-BE49-F238E27FC236}">
                <a16:creationId xmlns:a16="http://schemas.microsoft.com/office/drawing/2014/main" id="{A386351B-6736-5F46-B30E-82D5D4FF9622}"/>
              </a:ext>
            </a:extLst>
          </p:cNvPr>
          <p:cNvSpPr/>
          <p:nvPr/>
        </p:nvSpPr>
        <p:spPr>
          <a:xfrm>
            <a:off x="4999481" y="3032758"/>
            <a:ext cx="1565151" cy="792481"/>
          </a:xfrm>
          <a:prstGeom prst="mathNotEqual">
            <a:avLst/>
          </a:prstGeom>
          <a:solidFill>
            <a:srgbClr val="F8CBA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83362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3E890B-E191-5246-A341-EB9C141A8A47}"/>
              </a:ext>
            </a:extLst>
          </p:cNvPr>
          <p:cNvSpPr>
            <a:spLocks noGrp="1"/>
          </p:cNvSpPr>
          <p:nvPr>
            <p:ph type="title"/>
          </p:nvPr>
        </p:nvSpPr>
        <p:spPr/>
        <p:txBody>
          <a:bodyPr/>
          <a:lstStyle/>
          <a:p>
            <a:r>
              <a:rPr kumimoji="1" lang="en-US" altLang="zh-CN" dirty="0"/>
              <a:t>Dilated Conv to Conv</a:t>
            </a:r>
            <a:endParaRPr kumimoji="1" lang="zh-CN" altLang="en-US" dirty="0"/>
          </a:p>
        </p:txBody>
      </p:sp>
      <p:sp>
        <p:nvSpPr>
          <p:cNvPr id="4" name="日期占位符 3">
            <a:extLst>
              <a:ext uri="{FF2B5EF4-FFF2-40B4-BE49-F238E27FC236}">
                <a16:creationId xmlns:a16="http://schemas.microsoft.com/office/drawing/2014/main" id="{C499E5B4-7F02-E34E-A5D4-D923F6128A7D}"/>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FFE4A38F-8C24-8F4D-8B52-DE24894978A7}"/>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28119449-9A31-3540-A8AF-C7BCC529FE39}"/>
              </a:ext>
            </a:extLst>
          </p:cNvPr>
          <p:cNvSpPr>
            <a:spLocks noGrp="1"/>
          </p:cNvSpPr>
          <p:nvPr>
            <p:ph type="sldNum" sz="quarter" idx="12"/>
          </p:nvPr>
        </p:nvSpPr>
        <p:spPr/>
        <p:txBody>
          <a:bodyPr/>
          <a:lstStyle/>
          <a:p>
            <a:fld id="{9121FD29-422F-4C06-A400-AB8263BE8C66}" type="slidenum">
              <a:rPr lang="zh-CN" altLang="en-US" smtClean="0"/>
              <a:t>7</a:t>
            </a:fld>
            <a:endParaRPr lang="zh-CN" altLang="en-US"/>
          </a:p>
        </p:txBody>
      </p:sp>
      <p:pic>
        <p:nvPicPr>
          <p:cNvPr id="7" name="图片 6">
            <a:extLst>
              <a:ext uri="{FF2B5EF4-FFF2-40B4-BE49-F238E27FC236}">
                <a16:creationId xmlns:a16="http://schemas.microsoft.com/office/drawing/2014/main" id="{65CA2F36-5D12-4E46-9F93-AFF035A0033E}"/>
              </a:ext>
            </a:extLst>
          </p:cNvPr>
          <p:cNvPicPr>
            <a:picLocks noChangeAspect="1"/>
          </p:cNvPicPr>
          <p:nvPr/>
        </p:nvPicPr>
        <p:blipFill>
          <a:blip r:embed="rId2"/>
          <a:stretch>
            <a:fillRect/>
          </a:stretch>
        </p:blipFill>
        <p:spPr>
          <a:xfrm>
            <a:off x="865632" y="1340612"/>
            <a:ext cx="9829800" cy="4445000"/>
          </a:xfrm>
          <a:prstGeom prst="rect">
            <a:avLst/>
          </a:prstGeom>
        </p:spPr>
      </p:pic>
    </p:spTree>
    <p:extLst>
      <p:ext uri="{BB962C8B-B14F-4D97-AF65-F5344CB8AC3E}">
        <p14:creationId xmlns:p14="http://schemas.microsoft.com/office/powerpoint/2010/main" val="72245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89CBC2-B9B9-B541-B478-9BFF781E1F27}"/>
              </a:ext>
            </a:extLst>
          </p:cNvPr>
          <p:cNvSpPr>
            <a:spLocks noGrp="1"/>
          </p:cNvSpPr>
          <p:nvPr>
            <p:ph type="title"/>
          </p:nvPr>
        </p:nvSpPr>
        <p:spPr/>
        <p:txBody>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FCCEEF0A-D2B6-FD44-85BF-A576E3267EFA}"/>
              </a:ext>
            </a:extLst>
          </p:cNvPr>
          <p:cNvSpPr>
            <a:spLocks noGrp="1"/>
          </p:cNvSpPr>
          <p:nvPr>
            <p:ph idx="1"/>
          </p:nvPr>
        </p:nvSpPr>
        <p:spPr>
          <a:xfrm>
            <a:off x="838200" y="1197212"/>
            <a:ext cx="10515600" cy="721931"/>
          </a:xfrm>
        </p:spPr>
        <p:txBody>
          <a:bodyPr/>
          <a:lstStyle/>
          <a:p>
            <a:r>
              <a:rPr lang="en" altLang="zh-CN" dirty="0"/>
              <a:t>Partially </a:t>
            </a:r>
            <a:r>
              <a:rPr kumimoji="1" lang="en-US" altLang="zh-CN" dirty="0"/>
              <a:t>Equivalent Transformations</a:t>
            </a:r>
          </a:p>
          <a:p>
            <a:endParaRPr lang="en" altLang="zh-CN" dirty="0"/>
          </a:p>
          <a:p>
            <a:endParaRPr kumimoji="1" lang="zh-CN" altLang="en-US" sz="1800" dirty="0">
              <a:solidFill>
                <a:schemeClr val="dk1"/>
              </a:solidFill>
              <a:latin typeface="+mn-lt"/>
              <a:ea typeface="+mn-ea"/>
              <a:cs typeface="+mn-cs"/>
            </a:endParaRPr>
          </a:p>
        </p:txBody>
      </p:sp>
      <p:sp>
        <p:nvSpPr>
          <p:cNvPr id="4" name="日期占位符 3">
            <a:extLst>
              <a:ext uri="{FF2B5EF4-FFF2-40B4-BE49-F238E27FC236}">
                <a16:creationId xmlns:a16="http://schemas.microsoft.com/office/drawing/2014/main" id="{2187BF87-F737-4B4E-9924-A9973C1C497D}"/>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0381FD0F-1734-2242-B162-31FC2A771F2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FAB354BD-CE6C-3942-88D0-7EDC25A2C701}"/>
              </a:ext>
            </a:extLst>
          </p:cNvPr>
          <p:cNvSpPr>
            <a:spLocks noGrp="1"/>
          </p:cNvSpPr>
          <p:nvPr>
            <p:ph type="sldNum" sz="quarter" idx="12"/>
          </p:nvPr>
        </p:nvSpPr>
        <p:spPr/>
        <p:txBody>
          <a:bodyPr/>
          <a:lstStyle/>
          <a:p>
            <a:fld id="{9121FD29-422F-4C06-A400-AB8263BE8C66}" type="slidenum">
              <a:rPr lang="zh-CN" altLang="en-US" smtClean="0"/>
              <a:t>8</a:t>
            </a:fld>
            <a:endParaRPr lang="zh-CN" altLang="en-US"/>
          </a:p>
        </p:txBody>
      </p:sp>
      <p:grpSp>
        <p:nvGrpSpPr>
          <p:cNvPr id="35" name="组合 34">
            <a:extLst>
              <a:ext uri="{FF2B5EF4-FFF2-40B4-BE49-F238E27FC236}">
                <a16:creationId xmlns:a16="http://schemas.microsoft.com/office/drawing/2014/main" id="{8499EA87-EAA5-DE43-8D0A-B70F86E41B20}"/>
              </a:ext>
            </a:extLst>
          </p:cNvPr>
          <p:cNvGrpSpPr/>
          <p:nvPr/>
        </p:nvGrpSpPr>
        <p:grpSpPr>
          <a:xfrm>
            <a:off x="807598" y="2199152"/>
            <a:ext cx="2084832" cy="2024586"/>
            <a:chOff x="1802892" y="2199152"/>
            <a:chExt cx="2532888" cy="2459695"/>
          </a:xfrm>
        </p:grpSpPr>
        <p:sp>
          <p:nvSpPr>
            <p:cNvPr id="8" name="椭圆 7">
              <a:extLst>
                <a:ext uri="{FF2B5EF4-FFF2-40B4-BE49-F238E27FC236}">
                  <a16:creationId xmlns:a16="http://schemas.microsoft.com/office/drawing/2014/main" id="{AAFEA398-1854-1E4F-89D3-723E6DC1A61F}"/>
                </a:ext>
              </a:extLst>
            </p:cNvPr>
            <p:cNvSpPr/>
            <p:nvPr/>
          </p:nvSpPr>
          <p:spPr>
            <a:xfrm>
              <a:off x="2647188"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Y</a:t>
              </a:r>
              <a:endParaRPr kumimoji="1" lang="zh-CN" altLang="en-US" dirty="0"/>
            </a:p>
          </p:txBody>
        </p:sp>
        <p:sp>
          <p:nvSpPr>
            <p:cNvPr id="9" name="圆角矩形 8">
              <a:extLst>
                <a:ext uri="{FF2B5EF4-FFF2-40B4-BE49-F238E27FC236}">
                  <a16:creationId xmlns:a16="http://schemas.microsoft.com/office/drawing/2014/main" id="{A094B17B-DD22-A24D-87C6-42D0E5AE9C57}"/>
                </a:ext>
              </a:extLst>
            </p:cNvPr>
            <p:cNvSpPr>
              <a:spLocks noChangeAspect="1"/>
            </p:cNvSpPr>
            <p:nvPr/>
          </p:nvSpPr>
          <p:spPr>
            <a:xfrm>
              <a:off x="2391156" y="2970914"/>
              <a:ext cx="1356360" cy="9161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Dilated</a:t>
              </a:r>
            </a:p>
            <a:p>
              <a:pPr algn="ctr"/>
              <a:r>
                <a:rPr kumimoji="1" lang="en-US" altLang="zh-CN" dirty="0"/>
                <a:t>Conv</a:t>
              </a:r>
              <a:endParaRPr kumimoji="1" lang="zh-CN" altLang="en-US" dirty="0"/>
            </a:p>
          </p:txBody>
        </p:sp>
        <p:sp>
          <p:nvSpPr>
            <p:cNvPr id="12" name="椭圆 11">
              <a:extLst>
                <a:ext uri="{FF2B5EF4-FFF2-40B4-BE49-F238E27FC236}">
                  <a16:creationId xmlns:a16="http://schemas.microsoft.com/office/drawing/2014/main" id="{D10651A9-3EE2-DB43-ADEC-D3AED035C495}"/>
                </a:ext>
              </a:extLst>
            </p:cNvPr>
            <p:cNvSpPr/>
            <p:nvPr/>
          </p:nvSpPr>
          <p:spPr>
            <a:xfrm>
              <a:off x="1802892"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13" name="椭圆 12">
              <a:extLst>
                <a:ext uri="{FF2B5EF4-FFF2-40B4-BE49-F238E27FC236}">
                  <a16:creationId xmlns:a16="http://schemas.microsoft.com/office/drawing/2014/main" id="{C9F25567-DD15-BB4A-B3CC-FFCBAD775E4C}"/>
                </a:ext>
              </a:extLst>
            </p:cNvPr>
            <p:cNvSpPr/>
            <p:nvPr/>
          </p:nvSpPr>
          <p:spPr>
            <a:xfrm>
              <a:off x="349148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15" name="直线箭头连接符 14">
              <a:extLst>
                <a:ext uri="{FF2B5EF4-FFF2-40B4-BE49-F238E27FC236}">
                  <a16:creationId xmlns:a16="http://schemas.microsoft.com/office/drawing/2014/main" id="{9B9FDB96-1980-4D4E-A84D-0ED6338B01DD}"/>
                </a:ext>
              </a:extLst>
            </p:cNvPr>
            <p:cNvCxnSpPr>
              <a:stCxn id="12" idx="0"/>
              <a:endCxn id="9" idx="2"/>
            </p:cNvCxnSpPr>
            <p:nvPr/>
          </p:nvCxnSpPr>
          <p:spPr>
            <a:xfrm flipV="1">
              <a:off x="2225040"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线箭头连接符 16">
              <a:extLst>
                <a:ext uri="{FF2B5EF4-FFF2-40B4-BE49-F238E27FC236}">
                  <a16:creationId xmlns:a16="http://schemas.microsoft.com/office/drawing/2014/main" id="{C19F542A-9959-CC4C-B79C-659111CE2F2D}"/>
                </a:ext>
              </a:extLst>
            </p:cNvPr>
            <p:cNvCxnSpPr>
              <a:stCxn id="13" idx="0"/>
              <a:endCxn id="9" idx="2"/>
            </p:cNvCxnSpPr>
            <p:nvPr/>
          </p:nvCxnSpPr>
          <p:spPr>
            <a:xfrm flipH="1" flipV="1">
              <a:off x="3069336"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线箭头连接符 18">
              <a:extLst>
                <a:ext uri="{FF2B5EF4-FFF2-40B4-BE49-F238E27FC236}">
                  <a16:creationId xmlns:a16="http://schemas.microsoft.com/office/drawing/2014/main" id="{0CF53EF0-4FF2-5F46-BAFD-BF3D53B853FB}"/>
                </a:ext>
              </a:extLst>
            </p:cNvPr>
            <p:cNvCxnSpPr>
              <a:stCxn id="9" idx="0"/>
              <a:endCxn id="8" idx="4"/>
            </p:cNvCxnSpPr>
            <p:nvPr/>
          </p:nvCxnSpPr>
          <p:spPr>
            <a:xfrm flipV="1">
              <a:off x="3069336"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6" name="组合 35">
            <a:extLst>
              <a:ext uri="{FF2B5EF4-FFF2-40B4-BE49-F238E27FC236}">
                <a16:creationId xmlns:a16="http://schemas.microsoft.com/office/drawing/2014/main" id="{C34003E1-C2C8-C247-8ADE-CFE07F65319F}"/>
              </a:ext>
            </a:extLst>
          </p:cNvPr>
          <p:cNvGrpSpPr>
            <a:grpSpLocks noChangeAspect="1"/>
          </p:cNvGrpSpPr>
          <p:nvPr/>
        </p:nvGrpSpPr>
        <p:grpSpPr>
          <a:xfrm>
            <a:off x="4489221" y="2199152"/>
            <a:ext cx="2083404" cy="2023200"/>
            <a:chOff x="7434074" y="2199152"/>
            <a:chExt cx="2532888" cy="2459695"/>
          </a:xfrm>
        </p:grpSpPr>
        <p:sp>
          <p:nvSpPr>
            <p:cNvPr id="20" name="椭圆 19">
              <a:extLst>
                <a:ext uri="{FF2B5EF4-FFF2-40B4-BE49-F238E27FC236}">
                  <a16:creationId xmlns:a16="http://schemas.microsoft.com/office/drawing/2014/main" id="{9352E931-0E59-C143-95E0-5E87B21339D0}"/>
                </a:ext>
              </a:extLst>
            </p:cNvPr>
            <p:cNvSpPr/>
            <p:nvPr/>
          </p:nvSpPr>
          <p:spPr>
            <a:xfrm>
              <a:off x="8278370"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Z</a:t>
              </a:r>
              <a:endParaRPr kumimoji="1" lang="zh-CN" altLang="en-US" dirty="0"/>
            </a:p>
          </p:txBody>
        </p:sp>
        <p:sp>
          <p:nvSpPr>
            <p:cNvPr id="21" name="圆角矩形 20">
              <a:extLst>
                <a:ext uri="{FF2B5EF4-FFF2-40B4-BE49-F238E27FC236}">
                  <a16:creationId xmlns:a16="http://schemas.microsoft.com/office/drawing/2014/main" id="{ECA4F5E9-E5B9-3544-85BB-2831A9138ADE}"/>
                </a:ext>
              </a:extLst>
            </p:cNvPr>
            <p:cNvSpPr>
              <a:spLocks noChangeAspect="1"/>
            </p:cNvSpPr>
            <p:nvPr/>
          </p:nvSpPr>
          <p:spPr>
            <a:xfrm>
              <a:off x="8022338" y="2970913"/>
              <a:ext cx="1356361" cy="9161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Conv</a:t>
              </a:r>
              <a:endParaRPr kumimoji="1" lang="zh-CN" altLang="en-US" dirty="0"/>
            </a:p>
          </p:txBody>
        </p:sp>
        <p:sp>
          <p:nvSpPr>
            <p:cNvPr id="22" name="椭圆 21">
              <a:extLst>
                <a:ext uri="{FF2B5EF4-FFF2-40B4-BE49-F238E27FC236}">
                  <a16:creationId xmlns:a16="http://schemas.microsoft.com/office/drawing/2014/main" id="{D67E8DFD-2DC8-EE41-8348-0510E0B5ADE4}"/>
                </a:ext>
              </a:extLst>
            </p:cNvPr>
            <p:cNvSpPr/>
            <p:nvPr/>
          </p:nvSpPr>
          <p:spPr>
            <a:xfrm>
              <a:off x="743407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23" name="椭圆 22">
              <a:extLst>
                <a:ext uri="{FF2B5EF4-FFF2-40B4-BE49-F238E27FC236}">
                  <a16:creationId xmlns:a16="http://schemas.microsoft.com/office/drawing/2014/main" id="{CB854539-D189-D84E-ABB7-F1C703B68E00}"/>
                </a:ext>
              </a:extLst>
            </p:cNvPr>
            <p:cNvSpPr/>
            <p:nvPr/>
          </p:nvSpPr>
          <p:spPr>
            <a:xfrm>
              <a:off x="9122666"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24" name="直线箭头连接符 23">
              <a:extLst>
                <a:ext uri="{FF2B5EF4-FFF2-40B4-BE49-F238E27FC236}">
                  <a16:creationId xmlns:a16="http://schemas.microsoft.com/office/drawing/2014/main" id="{837A0F11-C915-5F4E-BE54-1D994DB76D99}"/>
                </a:ext>
              </a:extLst>
            </p:cNvPr>
            <p:cNvCxnSpPr>
              <a:stCxn id="22" idx="0"/>
              <a:endCxn id="21" idx="2"/>
            </p:cNvCxnSpPr>
            <p:nvPr/>
          </p:nvCxnSpPr>
          <p:spPr>
            <a:xfrm flipV="1">
              <a:off x="7856222"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线箭头连接符 24">
              <a:extLst>
                <a:ext uri="{FF2B5EF4-FFF2-40B4-BE49-F238E27FC236}">
                  <a16:creationId xmlns:a16="http://schemas.microsoft.com/office/drawing/2014/main" id="{BDF5A6DC-C99C-DB44-841C-B079F345813A}"/>
                </a:ext>
              </a:extLst>
            </p:cNvPr>
            <p:cNvCxnSpPr>
              <a:stCxn id="23" idx="0"/>
              <a:endCxn id="21" idx="2"/>
            </p:cNvCxnSpPr>
            <p:nvPr/>
          </p:nvCxnSpPr>
          <p:spPr>
            <a:xfrm flipH="1" flipV="1">
              <a:off x="8700518"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线箭头连接符 25">
              <a:extLst>
                <a:ext uri="{FF2B5EF4-FFF2-40B4-BE49-F238E27FC236}">
                  <a16:creationId xmlns:a16="http://schemas.microsoft.com/office/drawing/2014/main" id="{4BC70F46-3ECC-3047-AAE4-719D6C968079}"/>
                </a:ext>
              </a:extLst>
            </p:cNvPr>
            <p:cNvCxnSpPr>
              <a:stCxn id="21" idx="0"/>
              <a:endCxn id="20" idx="4"/>
            </p:cNvCxnSpPr>
            <p:nvPr/>
          </p:nvCxnSpPr>
          <p:spPr>
            <a:xfrm flipV="1">
              <a:off x="8700518"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ED135ED-9552-9849-AA05-AC8FC539E053}"/>
                  </a:ext>
                </a:extLst>
              </p:cNvPr>
              <p:cNvSpPr txBox="1"/>
              <p:nvPr/>
            </p:nvSpPr>
            <p:spPr>
              <a:xfrm>
                <a:off x="2194560" y="4523918"/>
                <a:ext cx="2773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𝒀</m:t>
                      </m:r>
                      <m:d>
                        <m:dPr>
                          <m:begChr m:val="["/>
                          <m:endChr m:val="]"/>
                          <m:ctrlPr>
                            <a:rPr kumimoji="1" lang="en-US" altLang="zh-CN" sz="2400" b="1" i="1">
                              <a:latin typeface="Cambria Math" panose="02040503050406030204" pitchFamily="18" charset="0"/>
                            </a:rPr>
                          </m:ctrlPr>
                        </m:dPr>
                        <m:e>
                          <m:r>
                            <a:rPr kumimoji="1" lang="en-US" altLang="zh-CN" sz="2400" b="1" i="1">
                              <a:latin typeface="Cambria Math" panose="02040503050406030204" pitchFamily="18" charset="0"/>
                            </a:rPr>
                            <m:t>𝑿</m:t>
                          </m:r>
                        </m:e>
                      </m:d>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𝒁</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m:t>
                      </m:r>
                    </m:oMath>
                  </m:oMathPara>
                </a14:m>
                <a:endParaRPr kumimoji="1" lang="zh-CN" altLang="en-US" sz="2400" dirty="0"/>
              </a:p>
            </p:txBody>
          </p:sp>
        </mc:Choice>
        <mc:Fallback xmlns="">
          <p:sp>
            <p:nvSpPr>
              <p:cNvPr id="34" name="文本框 33">
                <a:extLst>
                  <a:ext uri="{FF2B5EF4-FFF2-40B4-BE49-F238E27FC236}">
                    <a16:creationId xmlns:a16="http://schemas.microsoft.com/office/drawing/2014/main" id="{BED135ED-9552-9849-AA05-AC8FC539E053}"/>
                  </a:ext>
                </a:extLst>
              </p:cNvPr>
              <p:cNvSpPr txBox="1">
                <a:spLocks noRot="1" noChangeAspect="1" noMove="1" noResize="1" noEditPoints="1" noAdjustHandles="1" noChangeArrowheads="1" noChangeShapeType="1" noTextEdit="1"/>
              </p:cNvSpPr>
              <p:nvPr/>
            </p:nvSpPr>
            <p:spPr>
              <a:xfrm>
                <a:off x="2194560" y="4523918"/>
                <a:ext cx="2773680" cy="461665"/>
              </a:xfrm>
              <a:prstGeom prst="rect">
                <a:avLst/>
              </a:prstGeom>
              <a:blipFill>
                <a:blip r:embed="rId3"/>
                <a:stretch>
                  <a:fillRect b="-21622"/>
                </a:stretch>
              </a:blipFill>
            </p:spPr>
            <p:txBody>
              <a:bodyPr/>
              <a:lstStyle/>
              <a:p>
                <a:r>
                  <a:rPr lang="zh-CN" altLang="en-US">
                    <a:noFill/>
                  </a:rPr>
                  <a:t> </a:t>
                </a:r>
              </a:p>
            </p:txBody>
          </p:sp>
        </mc:Fallback>
      </mc:AlternateContent>
      <p:sp>
        <p:nvSpPr>
          <p:cNvPr id="31" name="不等于 30">
            <a:extLst>
              <a:ext uri="{FF2B5EF4-FFF2-40B4-BE49-F238E27FC236}">
                <a16:creationId xmlns:a16="http://schemas.microsoft.com/office/drawing/2014/main" id="{EE3A23D2-B713-E24A-9EBA-8B5C41626895}"/>
              </a:ext>
            </a:extLst>
          </p:cNvPr>
          <p:cNvSpPr/>
          <p:nvPr/>
        </p:nvSpPr>
        <p:spPr>
          <a:xfrm>
            <a:off x="2917385" y="2795064"/>
            <a:ext cx="1565151" cy="792481"/>
          </a:xfrm>
          <a:prstGeom prst="mathNotEqual">
            <a:avLst/>
          </a:prstGeom>
          <a:solidFill>
            <a:srgbClr val="F8CBA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solidFill>
                <a:schemeClr val="tx1"/>
              </a:solidFill>
            </a:endParaRPr>
          </a:p>
        </p:txBody>
      </p:sp>
      <p:pic>
        <p:nvPicPr>
          <p:cNvPr id="38" name="图片 37">
            <a:extLst>
              <a:ext uri="{FF2B5EF4-FFF2-40B4-BE49-F238E27FC236}">
                <a16:creationId xmlns:a16="http://schemas.microsoft.com/office/drawing/2014/main" id="{D3AC8733-F71D-1E4C-B268-5E6BF685F421}"/>
              </a:ext>
            </a:extLst>
          </p:cNvPr>
          <p:cNvPicPr>
            <a:picLocks noChangeAspect="1"/>
          </p:cNvPicPr>
          <p:nvPr/>
        </p:nvPicPr>
        <p:blipFill rotWithShape="1">
          <a:blip r:embed="rId4">
            <a:extLst>
              <a:ext uri="{28A0092B-C50C-407E-A947-70E740481C1C}">
                <a14:useLocalDpi xmlns:a14="http://schemas.microsoft.com/office/drawing/2010/main" val="0"/>
              </a:ext>
            </a:extLst>
          </a:blip>
          <a:srcRect l="5555" t="14600" r="53075" b="50545"/>
          <a:stretch/>
        </p:blipFill>
        <p:spPr>
          <a:xfrm>
            <a:off x="7132696" y="2227255"/>
            <a:ext cx="493484" cy="473578"/>
          </a:xfrm>
          <a:prstGeom prst="rect">
            <a:avLst/>
          </a:prstGeom>
        </p:spPr>
      </p:pic>
      <p:sp>
        <p:nvSpPr>
          <p:cNvPr id="39" name="文本框 38">
            <a:extLst>
              <a:ext uri="{FF2B5EF4-FFF2-40B4-BE49-F238E27FC236}">
                <a16:creationId xmlns:a16="http://schemas.microsoft.com/office/drawing/2014/main" id="{D486C152-C298-6D46-BEA0-9CB5C8789E5B}"/>
              </a:ext>
            </a:extLst>
          </p:cNvPr>
          <p:cNvSpPr txBox="1"/>
          <p:nvPr/>
        </p:nvSpPr>
        <p:spPr>
          <a:xfrm>
            <a:off x="7834811" y="2279378"/>
            <a:ext cx="3065388" cy="405752"/>
          </a:xfrm>
          <a:prstGeom prst="rect">
            <a:avLst/>
          </a:prstGeom>
          <a:noFill/>
        </p:spPr>
        <p:txBody>
          <a:bodyPr wrap="square" rtlCol="0">
            <a:spAutoFit/>
          </a:bodyPr>
          <a:lstStyle/>
          <a:p>
            <a:pPr marL="298450" marR="5080" indent="-285750">
              <a:lnSpc>
                <a:spcPct val="125000"/>
              </a:lnSpc>
              <a:buFont typeface="Arial" panose="020B0604020202020204" pitchFamily="34" charset="0"/>
              <a:buChar char="•"/>
            </a:pPr>
            <a:r>
              <a:rPr kumimoji="1" lang="en" altLang="zh-CN" dirty="0">
                <a:solidFill>
                  <a:schemeClr val="dk1"/>
                </a:solidFill>
                <a:latin typeface="+mn-lt"/>
                <a:ea typeface="+mn-ea"/>
                <a:cs typeface="+mn-cs"/>
              </a:rPr>
              <a:t>Potential accuracy loss</a:t>
            </a:r>
            <a:endParaRPr kumimoji="1" lang="zh-CN" altLang="en-US" dirty="0">
              <a:solidFill>
                <a:schemeClr val="dk1"/>
              </a:solidFill>
              <a:latin typeface="+mn-lt"/>
              <a:ea typeface="+mn-ea"/>
              <a:cs typeface="+mn-cs"/>
            </a:endParaRPr>
          </a:p>
        </p:txBody>
      </p:sp>
    </p:spTree>
    <p:extLst>
      <p:ext uri="{BB962C8B-B14F-4D97-AF65-F5344CB8AC3E}">
        <p14:creationId xmlns:p14="http://schemas.microsoft.com/office/powerpoint/2010/main" val="75371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89CBC2-B9B9-B541-B478-9BFF781E1F27}"/>
              </a:ext>
            </a:extLst>
          </p:cNvPr>
          <p:cNvSpPr>
            <a:spLocks noGrp="1"/>
          </p:cNvSpPr>
          <p:nvPr>
            <p:ph type="title"/>
          </p:nvPr>
        </p:nvSpPr>
        <p:spPr/>
        <p:txBody>
          <a:bodyPr/>
          <a:lstStyle/>
          <a:p>
            <a:r>
              <a:rPr kumimoji="1" lang="en-US" altLang="zh-CN" dirty="0"/>
              <a:t>Background</a:t>
            </a:r>
            <a:endParaRPr kumimoji="1" lang="zh-CN" altLang="en-US" dirty="0"/>
          </a:p>
        </p:txBody>
      </p:sp>
      <p:sp>
        <p:nvSpPr>
          <p:cNvPr id="3" name="内容占位符 2">
            <a:extLst>
              <a:ext uri="{FF2B5EF4-FFF2-40B4-BE49-F238E27FC236}">
                <a16:creationId xmlns:a16="http://schemas.microsoft.com/office/drawing/2014/main" id="{FCCEEF0A-D2B6-FD44-85BF-A576E3267EFA}"/>
              </a:ext>
            </a:extLst>
          </p:cNvPr>
          <p:cNvSpPr>
            <a:spLocks noGrp="1"/>
          </p:cNvSpPr>
          <p:nvPr>
            <p:ph idx="1"/>
          </p:nvPr>
        </p:nvSpPr>
        <p:spPr>
          <a:xfrm>
            <a:off x="838200" y="1197212"/>
            <a:ext cx="10515600" cy="721931"/>
          </a:xfrm>
        </p:spPr>
        <p:txBody>
          <a:bodyPr/>
          <a:lstStyle/>
          <a:p>
            <a:r>
              <a:rPr lang="en" altLang="zh-CN" dirty="0"/>
              <a:t>Partially </a:t>
            </a:r>
            <a:r>
              <a:rPr kumimoji="1" lang="en-US" altLang="zh-CN" dirty="0"/>
              <a:t>Equivalent Transformations</a:t>
            </a:r>
          </a:p>
          <a:p>
            <a:endParaRPr lang="en" altLang="zh-CN" dirty="0"/>
          </a:p>
          <a:p>
            <a:endParaRPr kumimoji="1" lang="zh-CN" altLang="en-US" sz="1800" dirty="0">
              <a:solidFill>
                <a:schemeClr val="dk1"/>
              </a:solidFill>
              <a:latin typeface="+mn-lt"/>
              <a:ea typeface="+mn-ea"/>
              <a:cs typeface="+mn-cs"/>
            </a:endParaRPr>
          </a:p>
        </p:txBody>
      </p:sp>
      <p:sp>
        <p:nvSpPr>
          <p:cNvPr id="4" name="日期占位符 3">
            <a:extLst>
              <a:ext uri="{FF2B5EF4-FFF2-40B4-BE49-F238E27FC236}">
                <a16:creationId xmlns:a16="http://schemas.microsoft.com/office/drawing/2014/main" id="{2187BF87-F737-4B4E-9924-A9973C1C497D}"/>
              </a:ext>
            </a:extLst>
          </p:cNvPr>
          <p:cNvSpPr>
            <a:spLocks noGrp="1"/>
          </p:cNvSpPr>
          <p:nvPr>
            <p:ph type="dt" sz="half" idx="10"/>
          </p:nvPr>
        </p:nvSpPr>
        <p:spPr/>
        <p:txBody>
          <a:bodyPr/>
          <a:lstStyle/>
          <a:p>
            <a:fld id="{6FF1AEA0-AC91-465D-8F90-FBA394D73BF0}" type="datetime1">
              <a:rPr lang="zh-CN" altLang="en-US" smtClean="0"/>
              <a:t>2021/10/21</a:t>
            </a:fld>
            <a:endParaRPr lang="zh-CN" altLang="en-US"/>
          </a:p>
        </p:txBody>
      </p:sp>
      <p:sp>
        <p:nvSpPr>
          <p:cNvPr id="5" name="页脚占位符 4">
            <a:extLst>
              <a:ext uri="{FF2B5EF4-FFF2-40B4-BE49-F238E27FC236}">
                <a16:creationId xmlns:a16="http://schemas.microsoft.com/office/drawing/2014/main" id="{0381FD0F-1734-2242-B162-31FC2A771F25}"/>
              </a:ext>
            </a:extLst>
          </p:cNvPr>
          <p:cNvSpPr>
            <a:spLocks noGrp="1"/>
          </p:cNvSpPr>
          <p:nvPr>
            <p:ph type="ftr" sz="quarter" idx="11"/>
          </p:nvPr>
        </p:nvSpPr>
        <p:spPr/>
        <p:txBody>
          <a:bodyPr/>
          <a:lstStyle/>
          <a:p>
            <a:r>
              <a:rPr lang="en-US" altLang="zh-CN"/>
              <a:t>USTC-Reading-Group</a:t>
            </a:r>
            <a:endParaRPr lang="zh-CN" altLang="en-US" dirty="0"/>
          </a:p>
        </p:txBody>
      </p:sp>
      <p:sp>
        <p:nvSpPr>
          <p:cNvPr id="6" name="灯片编号占位符 5">
            <a:extLst>
              <a:ext uri="{FF2B5EF4-FFF2-40B4-BE49-F238E27FC236}">
                <a16:creationId xmlns:a16="http://schemas.microsoft.com/office/drawing/2014/main" id="{FAB354BD-CE6C-3942-88D0-7EDC25A2C701}"/>
              </a:ext>
            </a:extLst>
          </p:cNvPr>
          <p:cNvSpPr>
            <a:spLocks noGrp="1"/>
          </p:cNvSpPr>
          <p:nvPr>
            <p:ph type="sldNum" sz="quarter" idx="12"/>
          </p:nvPr>
        </p:nvSpPr>
        <p:spPr/>
        <p:txBody>
          <a:bodyPr/>
          <a:lstStyle/>
          <a:p>
            <a:fld id="{9121FD29-422F-4C06-A400-AB8263BE8C66}" type="slidenum">
              <a:rPr lang="zh-CN" altLang="en-US" smtClean="0"/>
              <a:t>9</a:t>
            </a:fld>
            <a:endParaRPr lang="zh-CN" altLang="en-US"/>
          </a:p>
        </p:txBody>
      </p:sp>
      <p:grpSp>
        <p:nvGrpSpPr>
          <p:cNvPr id="35" name="组合 34">
            <a:extLst>
              <a:ext uri="{FF2B5EF4-FFF2-40B4-BE49-F238E27FC236}">
                <a16:creationId xmlns:a16="http://schemas.microsoft.com/office/drawing/2014/main" id="{8499EA87-EAA5-DE43-8D0A-B70F86E41B20}"/>
              </a:ext>
            </a:extLst>
          </p:cNvPr>
          <p:cNvGrpSpPr/>
          <p:nvPr/>
        </p:nvGrpSpPr>
        <p:grpSpPr>
          <a:xfrm>
            <a:off x="807598" y="2199152"/>
            <a:ext cx="2084832" cy="2024586"/>
            <a:chOff x="1802892" y="2199152"/>
            <a:chExt cx="2532888" cy="2459695"/>
          </a:xfrm>
        </p:grpSpPr>
        <p:sp>
          <p:nvSpPr>
            <p:cNvPr id="8" name="椭圆 7">
              <a:extLst>
                <a:ext uri="{FF2B5EF4-FFF2-40B4-BE49-F238E27FC236}">
                  <a16:creationId xmlns:a16="http://schemas.microsoft.com/office/drawing/2014/main" id="{AAFEA398-1854-1E4F-89D3-723E6DC1A61F}"/>
                </a:ext>
              </a:extLst>
            </p:cNvPr>
            <p:cNvSpPr/>
            <p:nvPr/>
          </p:nvSpPr>
          <p:spPr>
            <a:xfrm>
              <a:off x="2647188"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Y</a:t>
              </a:r>
              <a:endParaRPr kumimoji="1" lang="zh-CN" altLang="en-US" dirty="0"/>
            </a:p>
          </p:txBody>
        </p:sp>
        <p:sp>
          <p:nvSpPr>
            <p:cNvPr id="9" name="圆角矩形 8">
              <a:extLst>
                <a:ext uri="{FF2B5EF4-FFF2-40B4-BE49-F238E27FC236}">
                  <a16:creationId xmlns:a16="http://schemas.microsoft.com/office/drawing/2014/main" id="{A094B17B-DD22-A24D-87C6-42D0E5AE9C57}"/>
                </a:ext>
              </a:extLst>
            </p:cNvPr>
            <p:cNvSpPr>
              <a:spLocks noChangeAspect="1"/>
            </p:cNvSpPr>
            <p:nvPr/>
          </p:nvSpPr>
          <p:spPr>
            <a:xfrm>
              <a:off x="2391156" y="2970914"/>
              <a:ext cx="1356360" cy="9161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Dilated</a:t>
              </a:r>
            </a:p>
            <a:p>
              <a:pPr algn="ctr"/>
              <a:r>
                <a:rPr kumimoji="1" lang="en-US" altLang="zh-CN" dirty="0"/>
                <a:t>Conv</a:t>
              </a:r>
              <a:endParaRPr kumimoji="1" lang="zh-CN" altLang="en-US" dirty="0"/>
            </a:p>
          </p:txBody>
        </p:sp>
        <p:sp>
          <p:nvSpPr>
            <p:cNvPr id="12" name="椭圆 11">
              <a:extLst>
                <a:ext uri="{FF2B5EF4-FFF2-40B4-BE49-F238E27FC236}">
                  <a16:creationId xmlns:a16="http://schemas.microsoft.com/office/drawing/2014/main" id="{D10651A9-3EE2-DB43-ADEC-D3AED035C495}"/>
                </a:ext>
              </a:extLst>
            </p:cNvPr>
            <p:cNvSpPr/>
            <p:nvPr/>
          </p:nvSpPr>
          <p:spPr>
            <a:xfrm>
              <a:off x="1802892"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13" name="椭圆 12">
              <a:extLst>
                <a:ext uri="{FF2B5EF4-FFF2-40B4-BE49-F238E27FC236}">
                  <a16:creationId xmlns:a16="http://schemas.microsoft.com/office/drawing/2014/main" id="{C9F25567-DD15-BB4A-B3CC-FFCBAD775E4C}"/>
                </a:ext>
              </a:extLst>
            </p:cNvPr>
            <p:cNvSpPr/>
            <p:nvPr/>
          </p:nvSpPr>
          <p:spPr>
            <a:xfrm>
              <a:off x="349148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15" name="直线箭头连接符 14">
              <a:extLst>
                <a:ext uri="{FF2B5EF4-FFF2-40B4-BE49-F238E27FC236}">
                  <a16:creationId xmlns:a16="http://schemas.microsoft.com/office/drawing/2014/main" id="{9B9FDB96-1980-4D4E-A84D-0ED6338B01DD}"/>
                </a:ext>
              </a:extLst>
            </p:cNvPr>
            <p:cNvCxnSpPr>
              <a:stCxn id="12" idx="0"/>
              <a:endCxn id="9" idx="2"/>
            </p:cNvCxnSpPr>
            <p:nvPr/>
          </p:nvCxnSpPr>
          <p:spPr>
            <a:xfrm flipV="1">
              <a:off x="2225040"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直线箭头连接符 16">
              <a:extLst>
                <a:ext uri="{FF2B5EF4-FFF2-40B4-BE49-F238E27FC236}">
                  <a16:creationId xmlns:a16="http://schemas.microsoft.com/office/drawing/2014/main" id="{C19F542A-9959-CC4C-B79C-659111CE2F2D}"/>
                </a:ext>
              </a:extLst>
            </p:cNvPr>
            <p:cNvCxnSpPr>
              <a:stCxn id="13" idx="0"/>
              <a:endCxn id="9" idx="2"/>
            </p:cNvCxnSpPr>
            <p:nvPr/>
          </p:nvCxnSpPr>
          <p:spPr>
            <a:xfrm flipH="1" flipV="1">
              <a:off x="3069336"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直线箭头连接符 18">
              <a:extLst>
                <a:ext uri="{FF2B5EF4-FFF2-40B4-BE49-F238E27FC236}">
                  <a16:creationId xmlns:a16="http://schemas.microsoft.com/office/drawing/2014/main" id="{0CF53EF0-4FF2-5F46-BAFD-BF3D53B853FB}"/>
                </a:ext>
              </a:extLst>
            </p:cNvPr>
            <p:cNvCxnSpPr>
              <a:stCxn id="9" idx="0"/>
              <a:endCxn id="8" idx="4"/>
            </p:cNvCxnSpPr>
            <p:nvPr/>
          </p:nvCxnSpPr>
          <p:spPr>
            <a:xfrm flipV="1">
              <a:off x="3069336"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6" name="组合 35">
            <a:extLst>
              <a:ext uri="{FF2B5EF4-FFF2-40B4-BE49-F238E27FC236}">
                <a16:creationId xmlns:a16="http://schemas.microsoft.com/office/drawing/2014/main" id="{C34003E1-C2C8-C247-8ADE-CFE07F65319F}"/>
              </a:ext>
            </a:extLst>
          </p:cNvPr>
          <p:cNvGrpSpPr>
            <a:grpSpLocks noChangeAspect="1"/>
          </p:cNvGrpSpPr>
          <p:nvPr/>
        </p:nvGrpSpPr>
        <p:grpSpPr>
          <a:xfrm>
            <a:off x="4489221" y="2199152"/>
            <a:ext cx="2083404" cy="2023200"/>
            <a:chOff x="7434074" y="2199152"/>
            <a:chExt cx="2532888" cy="2459695"/>
          </a:xfrm>
        </p:grpSpPr>
        <p:sp>
          <p:nvSpPr>
            <p:cNvPr id="20" name="椭圆 19">
              <a:extLst>
                <a:ext uri="{FF2B5EF4-FFF2-40B4-BE49-F238E27FC236}">
                  <a16:creationId xmlns:a16="http://schemas.microsoft.com/office/drawing/2014/main" id="{9352E931-0E59-C143-95E0-5E87B21339D0}"/>
                </a:ext>
              </a:extLst>
            </p:cNvPr>
            <p:cNvSpPr/>
            <p:nvPr/>
          </p:nvSpPr>
          <p:spPr>
            <a:xfrm>
              <a:off x="8278370" y="2199152"/>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Z</a:t>
              </a:r>
              <a:endParaRPr kumimoji="1" lang="zh-CN" altLang="en-US" dirty="0"/>
            </a:p>
          </p:txBody>
        </p:sp>
        <p:sp>
          <p:nvSpPr>
            <p:cNvPr id="21" name="圆角矩形 20">
              <a:extLst>
                <a:ext uri="{FF2B5EF4-FFF2-40B4-BE49-F238E27FC236}">
                  <a16:creationId xmlns:a16="http://schemas.microsoft.com/office/drawing/2014/main" id="{ECA4F5E9-E5B9-3544-85BB-2831A9138ADE}"/>
                </a:ext>
              </a:extLst>
            </p:cNvPr>
            <p:cNvSpPr>
              <a:spLocks noChangeAspect="1"/>
            </p:cNvSpPr>
            <p:nvPr/>
          </p:nvSpPr>
          <p:spPr>
            <a:xfrm>
              <a:off x="8022338" y="2970913"/>
              <a:ext cx="1356361" cy="9161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t>Conv</a:t>
              </a:r>
              <a:endParaRPr kumimoji="1" lang="zh-CN" altLang="en-US" dirty="0"/>
            </a:p>
          </p:txBody>
        </p:sp>
        <p:sp>
          <p:nvSpPr>
            <p:cNvPr id="22" name="椭圆 21">
              <a:extLst>
                <a:ext uri="{FF2B5EF4-FFF2-40B4-BE49-F238E27FC236}">
                  <a16:creationId xmlns:a16="http://schemas.microsoft.com/office/drawing/2014/main" id="{D67E8DFD-2DC8-EE41-8348-0510E0B5ADE4}"/>
                </a:ext>
              </a:extLst>
            </p:cNvPr>
            <p:cNvSpPr/>
            <p:nvPr/>
          </p:nvSpPr>
          <p:spPr>
            <a:xfrm>
              <a:off x="7434074"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W</a:t>
              </a:r>
              <a:endParaRPr kumimoji="1" lang="zh-CN" altLang="en-US" dirty="0"/>
            </a:p>
          </p:txBody>
        </p:sp>
        <p:sp>
          <p:nvSpPr>
            <p:cNvPr id="23" name="椭圆 22">
              <a:extLst>
                <a:ext uri="{FF2B5EF4-FFF2-40B4-BE49-F238E27FC236}">
                  <a16:creationId xmlns:a16="http://schemas.microsoft.com/office/drawing/2014/main" id="{CB854539-D189-D84E-ABB7-F1C703B68E00}"/>
                </a:ext>
              </a:extLst>
            </p:cNvPr>
            <p:cNvSpPr/>
            <p:nvPr/>
          </p:nvSpPr>
          <p:spPr>
            <a:xfrm>
              <a:off x="9122666" y="4083097"/>
              <a:ext cx="844296" cy="575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dirty="0"/>
                <a:t>X</a:t>
              </a:r>
              <a:endParaRPr kumimoji="1" lang="zh-CN" altLang="en-US" dirty="0"/>
            </a:p>
          </p:txBody>
        </p:sp>
        <p:cxnSp>
          <p:nvCxnSpPr>
            <p:cNvPr id="24" name="直线箭头连接符 23">
              <a:extLst>
                <a:ext uri="{FF2B5EF4-FFF2-40B4-BE49-F238E27FC236}">
                  <a16:creationId xmlns:a16="http://schemas.microsoft.com/office/drawing/2014/main" id="{837A0F11-C915-5F4E-BE54-1D994DB76D99}"/>
                </a:ext>
              </a:extLst>
            </p:cNvPr>
            <p:cNvCxnSpPr>
              <a:stCxn id="22" idx="0"/>
              <a:endCxn id="21" idx="2"/>
            </p:cNvCxnSpPr>
            <p:nvPr/>
          </p:nvCxnSpPr>
          <p:spPr>
            <a:xfrm flipV="1">
              <a:off x="7856222"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直线箭头连接符 24">
              <a:extLst>
                <a:ext uri="{FF2B5EF4-FFF2-40B4-BE49-F238E27FC236}">
                  <a16:creationId xmlns:a16="http://schemas.microsoft.com/office/drawing/2014/main" id="{BDF5A6DC-C99C-DB44-841C-B079F345813A}"/>
                </a:ext>
              </a:extLst>
            </p:cNvPr>
            <p:cNvCxnSpPr>
              <a:stCxn id="23" idx="0"/>
              <a:endCxn id="21" idx="2"/>
            </p:cNvCxnSpPr>
            <p:nvPr/>
          </p:nvCxnSpPr>
          <p:spPr>
            <a:xfrm flipH="1" flipV="1">
              <a:off x="8700518" y="3887085"/>
              <a:ext cx="844296"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6" name="直线箭头连接符 25">
              <a:extLst>
                <a:ext uri="{FF2B5EF4-FFF2-40B4-BE49-F238E27FC236}">
                  <a16:creationId xmlns:a16="http://schemas.microsoft.com/office/drawing/2014/main" id="{4BC70F46-3ECC-3047-AAE4-719D6C968079}"/>
                </a:ext>
              </a:extLst>
            </p:cNvPr>
            <p:cNvCxnSpPr>
              <a:stCxn id="21" idx="0"/>
              <a:endCxn id="20" idx="4"/>
            </p:cNvCxnSpPr>
            <p:nvPr/>
          </p:nvCxnSpPr>
          <p:spPr>
            <a:xfrm flipV="1">
              <a:off x="8700518" y="2774902"/>
              <a:ext cx="0" cy="1960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ED135ED-9552-9849-AA05-AC8FC539E053}"/>
                  </a:ext>
                </a:extLst>
              </p:cNvPr>
              <p:cNvSpPr txBox="1"/>
              <p:nvPr/>
            </p:nvSpPr>
            <p:spPr>
              <a:xfrm>
                <a:off x="2194560" y="4523918"/>
                <a:ext cx="27736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  </m:t>
                      </m:r>
                      <m:r>
                        <a:rPr kumimoji="1" lang="en-US" altLang="zh-CN" sz="2400" b="1" i="1">
                          <a:latin typeface="Cambria Math" panose="02040503050406030204" pitchFamily="18" charset="0"/>
                        </a:rPr>
                        <m:t>𝒀</m:t>
                      </m:r>
                      <m:d>
                        <m:dPr>
                          <m:begChr m:val="["/>
                          <m:endChr m:val="]"/>
                          <m:ctrlPr>
                            <a:rPr kumimoji="1" lang="en-US" altLang="zh-CN" sz="2400" b="1" i="1">
                              <a:latin typeface="Cambria Math" panose="02040503050406030204" pitchFamily="18" charset="0"/>
                            </a:rPr>
                          </m:ctrlPr>
                        </m:dPr>
                        <m:e>
                          <m:r>
                            <a:rPr kumimoji="1" lang="en-US" altLang="zh-CN" sz="2400" b="1" i="1">
                              <a:latin typeface="Cambria Math" panose="02040503050406030204" pitchFamily="18" charset="0"/>
                            </a:rPr>
                            <m:t>𝑿</m:t>
                          </m:r>
                        </m:e>
                      </m:d>
                      <m:r>
                        <a:rPr kumimoji="1" lang="en-US" altLang="zh-CN" sz="2400" b="1" i="1">
                          <a:latin typeface="Cambria Math" panose="02040503050406030204" pitchFamily="18" charset="0"/>
                          <a:ea typeface="Cambria Math" panose="02040503050406030204" pitchFamily="18" charset="0"/>
                        </a:rPr>
                        <m:t>≠</m:t>
                      </m:r>
                      <m:r>
                        <a:rPr kumimoji="1" lang="en-US" altLang="zh-CN" sz="2400" b="1" i="1">
                          <a:latin typeface="Cambria Math" panose="02040503050406030204" pitchFamily="18" charset="0"/>
                        </a:rPr>
                        <m:t>𝒁</m:t>
                      </m:r>
                      <m:r>
                        <a:rPr kumimoji="1" lang="en-US" altLang="zh-CN" sz="2400" b="1" i="1">
                          <a:latin typeface="Cambria Math" panose="02040503050406030204" pitchFamily="18" charset="0"/>
                        </a:rPr>
                        <m:t>[</m:t>
                      </m:r>
                      <m:r>
                        <a:rPr kumimoji="1" lang="en-US" altLang="zh-CN" sz="2400" b="1" i="1">
                          <a:latin typeface="Cambria Math" panose="02040503050406030204" pitchFamily="18" charset="0"/>
                        </a:rPr>
                        <m:t>𝑿</m:t>
                      </m:r>
                      <m:r>
                        <a:rPr kumimoji="1" lang="en-US" altLang="zh-CN" sz="2400" b="1" i="1">
                          <a:latin typeface="Cambria Math" panose="02040503050406030204" pitchFamily="18" charset="0"/>
                        </a:rPr>
                        <m:t>]</m:t>
                      </m:r>
                    </m:oMath>
                  </m:oMathPara>
                </a14:m>
                <a:endParaRPr kumimoji="1" lang="zh-CN" altLang="en-US" sz="2400" dirty="0"/>
              </a:p>
            </p:txBody>
          </p:sp>
        </mc:Choice>
        <mc:Fallback xmlns="">
          <p:sp>
            <p:nvSpPr>
              <p:cNvPr id="34" name="文本框 33">
                <a:extLst>
                  <a:ext uri="{FF2B5EF4-FFF2-40B4-BE49-F238E27FC236}">
                    <a16:creationId xmlns:a16="http://schemas.microsoft.com/office/drawing/2014/main" id="{BED135ED-9552-9849-AA05-AC8FC539E053}"/>
                  </a:ext>
                </a:extLst>
              </p:cNvPr>
              <p:cNvSpPr txBox="1">
                <a:spLocks noRot="1" noChangeAspect="1" noMove="1" noResize="1" noEditPoints="1" noAdjustHandles="1" noChangeArrowheads="1" noChangeShapeType="1" noTextEdit="1"/>
              </p:cNvSpPr>
              <p:nvPr/>
            </p:nvSpPr>
            <p:spPr>
              <a:xfrm>
                <a:off x="2194560" y="4523918"/>
                <a:ext cx="2773680" cy="461665"/>
              </a:xfrm>
              <a:prstGeom prst="rect">
                <a:avLst/>
              </a:prstGeom>
              <a:blipFill>
                <a:blip r:embed="rId3"/>
                <a:stretch>
                  <a:fillRect b="-21622"/>
                </a:stretch>
              </a:blipFill>
            </p:spPr>
            <p:txBody>
              <a:bodyPr/>
              <a:lstStyle/>
              <a:p>
                <a:r>
                  <a:rPr lang="zh-CN" altLang="en-US">
                    <a:noFill/>
                  </a:rPr>
                  <a:t> </a:t>
                </a:r>
              </a:p>
            </p:txBody>
          </p:sp>
        </mc:Fallback>
      </mc:AlternateContent>
      <p:sp>
        <p:nvSpPr>
          <p:cNvPr id="31" name="不等于 30">
            <a:extLst>
              <a:ext uri="{FF2B5EF4-FFF2-40B4-BE49-F238E27FC236}">
                <a16:creationId xmlns:a16="http://schemas.microsoft.com/office/drawing/2014/main" id="{EE3A23D2-B713-E24A-9EBA-8B5C41626895}"/>
              </a:ext>
            </a:extLst>
          </p:cNvPr>
          <p:cNvSpPr/>
          <p:nvPr/>
        </p:nvSpPr>
        <p:spPr>
          <a:xfrm>
            <a:off x="2917385" y="2795064"/>
            <a:ext cx="1565151" cy="792481"/>
          </a:xfrm>
          <a:prstGeom prst="mathNotEqual">
            <a:avLst/>
          </a:prstGeom>
          <a:solidFill>
            <a:srgbClr val="F8CBAD"/>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solidFill>
                <a:schemeClr val="tx1"/>
              </a:solidFill>
            </a:endParaRPr>
          </a:p>
        </p:txBody>
      </p:sp>
      <p:pic>
        <p:nvPicPr>
          <p:cNvPr id="33" name="图片 32">
            <a:extLst>
              <a:ext uri="{FF2B5EF4-FFF2-40B4-BE49-F238E27FC236}">
                <a16:creationId xmlns:a16="http://schemas.microsoft.com/office/drawing/2014/main" id="{7FB78123-5E29-EE4C-BFB3-4928F32A8222}"/>
              </a:ext>
            </a:extLst>
          </p:cNvPr>
          <p:cNvPicPr>
            <a:picLocks noChangeAspect="1"/>
          </p:cNvPicPr>
          <p:nvPr/>
        </p:nvPicPr>
        <p:blipFill rotWithShape="1">
          <a:blip r:embed="rId4">
            <a:extLst>
              <a:ext uri="{28A0092B-C50C-407E-A947-70E740481C1C}">
                <a14:useLocalDpi xmlns:a14="http://schemas.microsoft.com/office/drawing/2010/main" val="0"/>
              </a:ext>
            </a:extLst>
          </a:blip>
          <a:srcRect l="55149" t="14600" r="8235" b="50545"/>
          <a:stretch/>
        </p:blipFill>
        <p:spPr>
          <a:xfrm>
            <a:off x="7132696" y="3344976"/>
            <a:ext cx="493484" cy="535062"/>
          </a:xfrm>
          <a:prstGeom prst="rect">
            <a:avLst/>
          </a:prstGeom>
        </p:spPr>
      </p:pic>
      <p:pic>
        <p:nvPicPr>
          <p:cNvPr id="38" name="图片 37">
            <a:extLst>
              <a:ext uri="{FF2B5EF4-FFF2-40B4-BE49-F238E27FC236}">
                <a16:creationId xmlns:a16="http://schemas.microsoft.com/office/drawing/2014/main" id="{D3AC8733-F71D-1E4C-B268-5E6BF685F421}"/>
              </a:ext>
            </a:extLst>
          </p:cNvPr>
          <p:cNvPicPr>
            <a:picLocks noChangeAspect="1"/>
          </p:cNvPicPr>
          <p:nvPr/>
        </p:nvPicPr>
        <p:blipFill rotWithShape="1">
          <a:blip r:embed="rId4">
            <a:extLst>
              <a:ext uri="{28A0092B-C50C-407E-A947-70E740481C1C}">
                <a14:useLocalDpi xmlns:a14="http://schemas.microsoft.com/office/drawing/2010/main" val="0"/>
              </a:ext>
            </a:extLst>
          </a:blip>
          <a:srcRect l="5555" t="14600" r="53075" b="50545"/>
          <a:stretch/>
        </p:blipFill>
        <p:spPr>
          <a:xfrm>
            <a:off x="7132696" y="2227255"/>
            <a:ext cx="493484" cy="473578"/>
          </a:xfrm>
          <a:prstGeom prst="rect">
            <a:avLst/>
          </a:prstGeom>
        </p:spPr>
      </p:pic>
      <p:sp>
        <p:nvSpPr>
          <p:cNvPr id="39" name="文本框 38">
            <a:extLst>
              <a:ext uri="{FF2B5EF4-FFF2-40B4-BE49-F238E27FC236}">
                <a16:creationId xmlns:a16="http://schemas.microsoft.com/office/drawing/2014/main" id="{D486C152-C298-6D46-BEA0-9CB5C8789E5B}"/>
              </a:ext>
            </a:extLst>
          </p:cNvPr>
          <p:cNvSpPr txBox="1"/>
          <p:nvPr/>
        </p:nvSpPr>
        <p:spPr>
          <a:xfrm>
            <a:off x="7834811" y="2279378"/>
            <a:ext cx="3065388" cy="405752"/>
          </a:xfrm>
          <a:prstGeom prst="rect">
            <a:avLst/>
          </a:prstGeom>
          <a:noFill/>
        </p:spPr>
        <p:txBody>
          <a:bodyPr wrap="square" rtlCol="0">
            <a:spAutoFit/>
          </a:bodyPr>
          <a:lstStyle/>
          <a:p>
            <a:pPr marL="298450" marR="5080" indent="-285750">
              <a:lnSpc>
                <a:spcPct val="125000"/>
              </a:lnSpc>
              <a:buFont typeface="Arial" panose="020B0604020202020204" pitchFamily="34" charset="0"/>
              <a:buChar char="•"/>
            </a:pPr>
            <a:r>
              <a:rPr kumimoji="1" lang="en" altLang="zh-CN" dirty="0">
                <a:solidFill>
                  <a:schemeClr val="dk1"/>
                </a:solidFill>
                <a:latin typeface="+mn-lt"/>
                <a:ea typeface="+mn-ea"/>
                <a:cs typeface="+mn-cs"/>
              </a:rPr>
              <a:t>Potential accuracy loss</a:t>
            </a:r>
            <a:endParaRPr kumimoji="1" lang="zh-CN" altLang="en-US" dirty="0">
              <a:solidFill>
                <a:schemeClr val="dk1"/>
              </a:solidFill>
              <a:latin typeface="+mn-lt"/>
              <a:ea typeface="+mn-ea"/>
              <a:cs typeface="+mn-cs"/>
            </a:endParaRPr>
          </a:p>
        </p:txBody>
      </p:sp>
      <p:sp>
        <p:nvSpPr>
          <p:cNvPr id="41" name="文本框 40">
            <a:extLst>
              <a:ext uri="{FF2B5EF4-FFF2-40B4-BE49-F238E27FC236}">
                <a16:creationId xmlns:a16="http://schemas.microsoft.com/office/drawing/2014/main" id="{A3B37DE4-49B4-4E4C-9F44-B962711CB18B}"/>
              </a:ext>
            </a:extLst>
          </p:cNvPr>
          <p:cNvSpPr txBox="1"/>
          <p:nvPr/>
        </p:nvSpPr>
        <p:spPr>
          <a:xfrm>
            <a:off x="7817843" y="3342959"/>
            <a:ext cx="3619296" cy="1789529"/>
          </a:xfrm>
          <a:prstGeom prst="rect">
            <a:avLst/>
          </a:prstGeom>
          <a:noFill/>
        </p:spPr>
        <p:txBody>
          <a:bodyPr wrap="square">
            <a:spAutoFit/>
          </a:bodyPr>
          <a:lstStyle/>
          <a:p>
            <a:pPr marL="298450" marR="5080" indent="-285750">
              <a:lnSpc>
                <a:spcPct val="125000"/>
              </a:lnSpc>
              <a:buFont typeface="Arial" panose="020B0604020202020204" pitchFamily="34" charset="0"/>
              <a:buChar char="•"/>
            </a:pPr>
            <a:r>
              <a:rPr kumimoji="1" lang="en" altLang="zh-CN" dirty="0">
                <a:solidFill>
                  <a:schemeClr val="dk1"/>
                </a:solidFill>
                <a:latin typeface="+mn-lt"/>
                <a:ea typeface="+mn-ea"/>
                <a:cs typeface="+mn-cs"/>
              </a:rPr>
              <a:t>Better performance</a:t>
            </a:r>
          </a:p>
          <a:p>
            <a:pPr marL="298450" marR="5080" indent="-285750">
              <a:lnSpc>
                <a:spcPct val="125000"/>
              </a:lnSpc>
              <a:buFont typeface="Arial" panose="020B0604020202020204" pitchFamily="34" charset="0"/>
              <a:buChar char="•"/>
            </a:pPr>
            <a:r>
              <a:rPr kumimoji="1" lang="en" altLang="zh-CN" dirty="0">
                <a:solidFill>
                  <a:schemeClr val="dk1"/>
                </a:solidFill>
                <a:latin typeface="+mn-lt"/>
                <a:ea typeface="+mn-ea"/>
                <a:cs typeface="+mn-cs"/>
              </a:rPr>
              <a:t>Possibility of subsequent optimization</a:t>
            </a:r>
          </a:p>
          <a:p>
            <a:pPr marL="298450" marR="5080" indent="-285750">
              <a:lnSpc>
                <a:spcPct val="125000"/>
              </a:lnSpc>
              <a:buFont typeface="Arial" panose="020B0604020202020204" pitchFamily="34" charset="0"/>
              <a:buChar char="•"/>
            </a:pPr>
            <a:r>
              <a:rPr kumimoji="1" lang="en" altLang="zh-CN" dirty="0">
                <a:solidFill>
                  <a:schemeClr val="dk1"/>
                </a:solidFill>
                <a:latin typeface="+mn-lt"/>
                <a:ea typeface="+mn-ea"/>
                <a:cs typeface="+mn-cs"/>
              </a:rPr>
              <a:t>Larger search space </a:t>
            </a:r>
          </a:p>
          <a:p>
            <a:pPr marL="12700" marR="5080">
              <a:lnSpc>
                <a:spcPct val="125000"/>
              </a:lnSpc>
            </a:pPr>
            <a:endParaRPr lang="en" altLang="zh-CN" dirty="0">
              <a:latin typeface="Arial"/>
              <a:cs typeface="Arial"/>
            </a:endParaRPr>
          </a:p>
        </p:txBody>
      </p:sp>
    </p:spTree>
    <p:extLst>
      <p:ext uri="{BB962C8B-B14F-4D97-AF65-F5344CB8AC3E}">
        <p14:creationId xmlns:p14="http://schemas.microsoft.com/office/powerpoint/2010/main" val="4255270961"/>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13866</TotalTime>
  <Words>3525</Words>
  <Application>Microsoft Macintosh PowerPoint</Application>
  <PresentationFormat>宽屏</PresentationFormat>
  <Paragraphs>930</Paragraphs>
  <Slides>44</Slides>
  <Notes>41</Notes>
  <HiddenSlides>3</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44</vt:i4>
      </vt:variant>
    </vt:vector>
  </HeadingPairs>
  <TitlesOfParts>
    <vt:vector size="55" baseType="lpstr">
      <vt:lpstr>-apple-system</vt:lpstr>
      <vt:lpstr>等线</vt:lpstr>
      <vt:lpstr>微软雅黑</vt:lpstr>
      <vt:lpstr>ArialMT</vt:lpstr>
      <vt:lpstr>NimbusRomNo9L-Regu</vt:lpstr>
      <vt:lpstr>Arial</vt:lpstr>
      <vt:lpstr>Calibri</vt:lpstr>
      <vt:lpstr>Cambria Math</vt:lpstr>
      <vt:lpstr>Gill Sans MT</vt:lpstr>
      <vt:lpstr>Times New Roman</vt:lpstr>
      <vt:lpstr>Office 主题​​</vt:lpstr>
      <vt:lpstr>PowerPoint 演示文稿</vt:lpstr>
      <vt:lpstr>Outline </vt:lpstr>
      <vt:lpstr>Background</vt:lpstr>
      <vt:lpstr>Background</vt:lpstr>
      <vt:lpstr>Background</vt:lpstr>
      <vt:lpstr>Background</vt:lpstr>
      <vt:lpstr>Dilated Conv to Conv</vt:lpstr>
      <vt:lpstr>Background</vt:lpstr>
      <vt:lpstr>Background</vt:lpstr>
      <vt:lpstr>Motivating Example</vt:lpstr>
      <vt:lpstr>PET Overview</vt:lpstr>
      <vt:lpstr>PET Overview</vt:lpstr>
      <vt:lpstr>Mutant Generator</vt:lpstr>
      <vt:lpstr>Mutant Generator</vt:lpstr>
      <vt:lpstr>Mutant Corrector </vt:lpstr>
      <vt:lpstr>Mutant Corrector </vt:lpstr>
      <vt:lpstr>Mutant Corrector </vt:lpstr>
      <vt:lpstr>Mutant Corrector</vt:lpstr>
      <vt:lpstr>Mutant Corrector</vt:lpstr>
      <vt:lpstr>Mutant Corrector</vt:lpstr>
      <vt:lpstr>Mutant Corrector</vt:lpstr>
      <vt:lpstr>Mutant Corrector</vt:lpstr>
      <vt:lpstr>Mutant Corrector</vt:lpstr>
      <vt:lpstr>Mutant Corrector</vt:lpstr>
      <vt:lpstr>Mutant Corrector</vt:lpstr>
      <vt:lpstr>Mutant Corrector</vt:lpstr>
      <vt:lpstr>Mutant Corrector</vt:lpstr>
      <vt:lpstr>Mutant Corrector</vt:lpstr>
      <vt:lpstr>Program Optimizer</vt:lpstr>
      <vt:lpstr>Why Program Splitting?</vt:lpstr>
      <vt:lpstr>Split Points Selection</vt:lpstr>
      <vt:lpstr>Program Optimizer</vt:lpstr>
      <vt:lpstr>Subprogram Optimization </vt:lpstr>
      <vt:lpstr>Program Optimizer</vt:lpstr>
      <vt:lpstr>Post-Optimizations</vt:lpstr>
      <vt:lpstr>Implementation</vt:lpstr>
      <vt:lpstr>Evaluation</vt:lpstr>
      <vt:lpstr>Platforms</vt:lpstr>
      <vt:lpstr>Workloads</vt:lpstr>
      <vt:lpstr>End to End Evaluation</vt:lpstr>
      <vt:lpstr>End to End Evaluation</vt:lpstr>
      <vt:lpstr>Performance Benefits</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20200918报告</dc:title>
  <dc:creator>周泉</dc:creator>
  <cp:lastModifiedBy>wangshiyi</cp:lastModifiedBy>
  <cp:revision>800</cp:revision>
  <dcterms:created xsi:type="dcterms:W3CDTF">2020-09-17T23:09:22Z</dcterms:created>
  <dcterms:modified xsi:type="dcterms:W3CDTF">2021-10-21T11:16:20Z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