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83" r:id="rId2"/>
    <p:sldId id="484" r:id="rId3"/>
    <p:sldId id="487" r:id="rId4"/>
    <p:sldId id="486" r:id="rId5"/>
    <p:sldId id="488" r:id="rId6"/>
    <p:sldId id="489" r:id="rId7"/>
    <p:sldId id="494" r:id="rId8"/>
    <p:sldId id="490" r:id="rId9"/>
    <p:sldId id="491" r:id="rId10"/>
    <p:sldId id="492" r:id="rId11"/>
    <p:sldId id="493" r:id="rId12"/>
    <p:sldId id="495" r:id="rId13"/>
    <p:sldId id="485" r:id="rId14"/>
  </p:sldIdLst>
  <p:sldSz cx="12192000" cy="6858000"/>
  <p:notesSz cx="9925050" cy="679767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7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曹将" initials="曹将" lastIdx="3" clrIdx="0">
    <p:extLst>
      <p:ext uri="{19B8F6BF-5375-455C-9EA6-DF929625EA0E}">
        <p15:presenceInfo xmlns:p15="http://schemas.microsoft.com/office/powerpoint/2012/main" userId="c4ed7d33dd594ecb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99FF"/>
    <a:srgbClr val="A38ACB"/>
    <a:srgbClr val="0066FF"/>
    <a:srgbClr val="543795"/>
    <a:srgbClr val="9FBFE5"/>
    <a:srgbClr val="F6AD8E"/>
    <a:srgbClr val="70AD47"/>
    <a:srgbClr val="98BCE4"/>
    <a:srgbClr val="FFD8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98" autoAdjust="0"/>
    <p:restoredTop sz="84514" autoAdjust="0"/>
  </p:normalViewPr>
  <p:slideViewPr>
    <p:cSldViewPr snapToGrid="0" showGuides="1">
      <p:cViewPr varScale="1">
        <p:scale>
          <a:sx n="59" d="100"/>
          <a:sy n="59" d="100"/>
        </p:scale>
        <p:origin x="924" y="64"/>
      </p:cViewPr>
      <p:guideLst>
        <p:guide orient="horz" pos="2387"/>
        <p:guide pos="381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86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1937" cy="340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5620796" y="0"/>
            <a:ext cx="4301937" cy="34031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62300-1FE7-4FAC-83B0-D7A4CADAEAA1}" type="datetimeFigureOut">
              <a:rPr lang="en-US" smtClean="0"/>
              <a:t>9/11/2019</a:t>
            </a:fld>
            <a:endParaRPr 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6457357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5620796" y="6457357"/>
            <a:ext cx="4301937" cy="34031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64D52A-61AB-4812-969F-BE0056F03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9287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5621899" y="0"/>
            <a:ext cx="4300855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E990F5-43F9-40AD-9E69-A5743A253161}" type="datetimeFigureOut">
              <a:rPr lang="zh-CN" altLang="en-US" smtClean="0"/>
              <a:t>2019/9/11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922588" y="849313"/>
            <a:ext cx="4079875" cy="2295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992506" y="3271382"/>
            <a:ext cx="7940040" cy="267658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1" y="6456613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5621899" y="6456613"/>
            <a:ext cx="4300855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F0FDD1-5445-47D8-99AF-E17C10F84B5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6828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78541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688621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43242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22338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F0FDD1-5445-47D8-99AF-E17C10F84B5D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19887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aseline="0">
                <a:latin typeface="Gill Sans MT" panose="020B0502020104020203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C179D-7936-4840-A5EE-1FC6BC949708}" type="datetime1">
              <a:rPr lang="en-US" altLang="zh-CN" smtClean="0"/>
              <a:t>9/11/2019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747047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B413F5A-538F-485C-B2E5-D84E9140936F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655886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582BA3F-EF11-4BED-BEC9-19AF3C475718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11715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88797"/>
            <a:ext cx="10515600" cy="688515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213837"/>
            <a:ext cx="10515600" cy="4963126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</a:defRPr>
            </a:lvl1pPr>
            <a:lvl2pPr>
              <a:defRPr baseline="0">
                <a:latin typeface="Gill Sans MT" panose="020B0502020104020203" pitchFamily="34" charset="0"/>
              </a:defRPr>
            </a:lvl2pPr>
            <a:lvl3pPr>
              <a:defRPr baseline="0">
                <a:latin typeface="Gill Sans MT" panose="020B0502020104020203" pitchFamily="34" charset="0"/>
              </a:defRPr>
            </a:lvl3pPr>
            <a:lvl4pPr>
              <a:defRPr baseline="0">
                <a:latin typeface="Gill Sans MT" panose="020B0502020104020203" pitchFamily="34" charset="0"/>
              </a:defRPr>
            </a:lvl4pPr>
            <a:lvl5pPr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5E1090A2-CAAE-4283-8EAB-E15E064FEC49}" type="datetime1">
              <a:rPr lang="en-US" altLang="zh-CN" smtClean="0"/>
              <a:t>9/11/2019</a:t>
            </a:fld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4" name="矩形 3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500468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C7091-9D44-4B2F-AE94-D77C157C4DB0}" type="datetime1">
              <a:rPr lang="en-US" altLang="zh-CN" smtClean="0"/>
              <a:t>9/11/2019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6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807100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800"/>
          </a:xfrm>
        </p:spPr>
        <p:txBody>
          <a:bodyPr/>
          <a:lstStyle>
            <a:lvl1pPr>
              <a:defRPr>
                <a:latin typeface="Gill Sans MT" panose="020B0502020104020203" pitchFamily="34" charset="0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216152"/>
            <a:ext cx="5181600" cy="4965192"/>
          </a:xfrm>
        </p:spPr>
        <p:txBody>
          <a:bodyPr/>
          <a:lstStyle>
            <a:lvl1pPr>
              <a:defRPr baseline="0">
                <a:latin typeface="Gill Sans MT" panose="020B0502020104020203" pitchFamily="34" charset="0"/>
              </a:defRPr>
            </a:lvl1pPr>
            <a:lvl2pPr>
              <a:defRPr baseline="0">
                <a:latin typeface="Gill Sans MT" panose="020B0502020104020203" pitchFamily="34" charset="0"/>
              </a:defRPr>
            </a:lvl2pPr>
            <a:lvl3pPr>
              <a:defRPr baseline="0">
                <a:latin typeface="Gill Sans MT" panose="020B0502020104020203" pitchFamily="34" charset="0"/>
              </a:defRPr>
            </a:lvl3pPr>
            <a:lvl4pPr>
              <a:defRPr baseline="0">
                <a:latin typeface="Gill Sans MT" panose="020B0502020104020203" pitchFamily="34" charset="0"/>
              </a:defRPr>
            </a:lvl4pPr>
            <a:lvl5pPr>
              <a:defRPr baseline="0"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216152"/>
            <a:ext cx="5181600" cy="4965192"/>
          </a:xfrm>
        </p:spPr>
        <p:txBody>
          <a:bodyPr/>
          <a:lstStyle>
            <a:lvl1pPr>
              <a:defRPr>
                <a:latin typeface="Gill Sans MT" panose="020B0502020104020203" pitchFamily="34" charset="0"/>
              </a:defRPr>
            </a:lvl1pPr>
            <a:lvl2pPr>
              <a:defRPr>
                <a:latin typeface="Gill Sans MT" panose="020B0502020104020203" pitchFamily="34" charset="0"/>
              </a:defRPr>
            </a:lvl2pPr>
            <a:lvl3pPr>
              <a:defRPr>
                <a:latin typeface="Gill Sans MT" panose="020B0502020104020203" pitchFamily="34" charset="0"/>
              </a:defRPr>
            </a:lvl3pPr>
            <a:lvl4pPr>
              <a:defRPr>
                <a:latin typeface="Gill Sans MT" panose="020B0502020104020203" pitchFamily="34" charset="0"/>
              </a:defRPr>
            </a:lvl4pPr>
            <a:lvl5pPr>
              <a:defRPr>
                <a:latin typeface="Gill Sans MT" panose="020B0502020104020203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2776D-86D4-4A2C-8344-27156853DDF1}" type="datetime1">
              <a:rPr lang="en-US" altLang="zh-CN" smtClean="0"/>
              <a:t>9/11/2019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79095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685800"/>
          </a:xfrm>
        </p:spPr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216152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145691"/>
            <a:ext cx="5157787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216152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145691"/>
            <a:ext cx="5183188" cy="4043972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7C437-7EE1-405F-AA54-4E688AB038FB}" type="datetime1">
              <a:rPr lang="en-US" altLang="zh-CN" smtClean="0"/>
              <a:t>9/11/2019</a:t>
            </a:fld>
            <a:endParaRPr lang="zh-CN" alt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4233" y="568185"/>
            <a:ext cx="3148460" cy="547123"/>
          </a:xfrm>
          <a:prstGeom prst="rect">
            <a:avLst/>
          </a:prstGeom>
        </p:spPr>
      </p:pic>
      <p:sp>
        <p:nvSpPr>
          <p:cNvPr id="10" name="矩形 9"/>
          <p:cNvSpPr/>
          <p:nvPr userDrawn="1"/>
        </p:nvSpPr>
        <p:spPr>
          <a:xfrm flipV="1">
            <a:off x="838200" y="1064806"/>
            <a:ext cx="8153400" cy="45719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100000">
                <a:srgbClr val="543795"/>
              </a:gs>
            </a:gsLst>
            <a:lin ang="6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日期占位符 3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2BA8DAD5-080E-4F4B-BDCA-510E78FA5A31}" type="slidenum">
              <a:rPr lang="en-US" altLang="zh-CN" smtClean="0"/>
              <a:pPr algn="r"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349859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6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CE3080E7-2FDD-4A45-A960-DA5CC303B64D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381373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B06688E1-DC9B-44B6-B653-EE0F718BE06B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52245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2D60B9E6-1370-4E87-8067-5FE6691F7C5C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02878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latin typeface="+mn-ea"/>
                <a:ea typeface="+mn-ea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8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6867DBE6-2E37-43FB-8261-001C2F62D61B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97728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bg1">
              <a:lumMod val="85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6FAFF-FAB3-4950-8E02-877853502D5B}" type="datetime1">
              <a:rPr lang="en-US" altLang="zh-CN" smtClean="0"/>
              <a:t>9/11/2019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8691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pages.cs.wisc.edu/~markhill/conference-talk.html" TargetMode="External"/><Relationship Id="rId2" Type="http://schemas.openxmlformats.org/officeDocument/2006/relationships/hyperlink" Target="https://people.eecs.berkeley.edu/~jrs/speaking.html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enix.org/conference/atc19/technical-sessions" TargetMode="External"/><Relationship Id="rId2" Type="http://schemas.openxmlformats.org/officeDocument/2006/relationships/hyperlink" Target="https://www.eurosys2019.org/program/accepted-paper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sosp19.rcs.uwaterloo.ca/program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72951" y="1038630"/>
            <a:ext cx="804592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USTC-SYS Reading </a:t>
            </a:r>
            <a: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Group</a:t>
            </a:r>
          </a:p>
          <a:p>
            <a:pPr algn="ctr"/>
            <a: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Kick-off Meeting</a:t>
            </a:r>
            <a:endParaRPr lang="en-US" altLang="zh-C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54885" y="3249129"/>
            <a:ext cx="18820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 smtClean="0">
                <a:latin typeface="Gill Sans MT" panose="020B0502020104020203" pitchFamily="34" charset="0"/>
                <a:ea typeface="华文新魏" panose="02010800040101010101" pitchFamily="2" charset="-122"/>
              </a:rPr>
              <a:t>Fall </a:t>
            </a:r>
            <a:r>
              <a:rPr lang="en-US" altLang="zh-CN" sz="3200" b="1" dirty="0" smtClean="0">
                <a:latin typeface="Gill Sans MT" panose="020B0502020104020203" pitchFamily="34" charset="0"/>
                <a:ea typeface="华文新魏" panose="02010800040101010101" pitchFamily="2" charset="-122"/>
              </a:rPr>
              <a:t>2019</a:t>
            </a:r>
            <a:endParaRPr lang="en-US" altLang="zh-CN" sz="3200" dirty="0" smtClean="0">
              <a:latin typeface="Gill Sans MT" panose="020B0502020104020203" pitchFamily="34" charset="0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225" y="4348887"/>
            <a:ext cx="5447372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1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Best </a:t>
            </a:r>
            <a:r>
              <a:rPr lang="en-US" dirty="0" smtClean="0">
                <a:solidFill>
                  <a:srgbClr val="C00000"/>
                </a:solidFill>
              </a:rPr>
              <a:t>Service Award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err="1" smtClean="0"/>
              <a:t>Dongbo</a:t>
            </a:r>
            <a:r>
              <a:rPr lang="en-US" sz="3600" dirty="0" smtClean="0"/>
              <a:t> Yu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38135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Today’s agenda</a:t>
            </a:r>
            <a:endParaRPr lang="zh-CN" altLang="en-US" sz="36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Introduction to Reading Group</a:t>
            </a:r>
          </a:p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Awards</a:t>
            </a:r>
          </a:p>
          <a:p>
            <a:r>
              <a:rPr lang="en-US" dirty="0" smtClean="0"/>
              <a:t>Advices for preparing and giving a talk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2F968-2624-4CF9-8562-C463F875E564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252207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Advices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https://people.eecs.berkeley.edu/~</a:t>
            </a:r>
            <a:r>
              <a:rPr lang="en-US" dirty="0" smtClean="0">
                <a:hlinkClick r:id="rId2"/>
              </a:rPr>
              <a:t>jrs/speaking.html</a:t>
            </a:r>
            <a:endParaRPr lang="en-US" dirty="0" smtClean="0"/>
          </a:p>
          <a:p>
            <a:r>
              <a:rPr lang="en-US" dirty="0">
                <a:hlinkClick r:id="rId3"/>
              </a:rPr>
              <a:t>http://pages.cs.wisc.edu/~markhill/conference-talk.html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90A2-CAAE-4283-8EAB-E15E064FEC49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97379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072951" y="1038630"/>
            <a:ext cx="804592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USTC-SYS Reading </a:t>
            </a:r>
            <a: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Group</a:t>
            </a:r>
          </a:p>
          <a:p>
            <a:pPr algn="ctr"/>
            <a:r>
              <a:rPr lang="en-US" altLang="zh-CN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Kick-off Meeting</a:t>
            </a:r>
            <a:endParaRPr lang="en-US" altLang="zh-CN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73499" y="3249129"/>
            <a:ext cx="12448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3200" b="1" dirty="0" smtClean="0">
                <a:latin typeface="Gill Sans MT" panose="020B0502020104020203" pitchFamily="34" charset="0"/>
                <a:ea typeface="华文新魏" panose="02010800040101010101" pitchFamily="2" charset="-122"/>
              </a:rPr>
              <a:t>Q&amp; A</a:t>
            </a:r>
            <a:endParaRPr lang="en-US" altLang="zh-CN" sz="3200" dirty="0" smtClean="0">
              <a:latin typeface="Gill Sans MT" panose="020B0502020104020203" pitchFamily="34" charset="0"/>
              <a:ea typeface="华文新魏" panose="02010800040101010101" pitchFamily="2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225" y="4348887"/>
            <a:ext cx="5447372" cy="16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70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Today’s agenda</a:t>
            </a:r>
            <a:endParaRPr lang="zh-CN" altLang="en-US" sz="36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Introduction to Reading Group</a:t>
            </a:r>
          </a:p>
          <a:p>
            <a:r>
              <a:rPr lang="en-US" dirty="0" smtClean="0"/>
              <a:t>Awards</a:t>
            </a:r>
          </a:p>
          <a:p>
            <a:r>
              <a:rPr lang="en-US" dirty="0" smtClean="0"/>
              <a:t>Advices for preparing and giving a talk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B9D9D-A829-43E5-95AC-F0A4E907BC45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903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missions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</a:t>
            </a:r>
            <a:r>
              <a:rPr lang="en-US" dirty="0" smtClean="0"/>
              <a:t>rovides </a:t>
            </a:r>
            <a:r>
              <a:rPr lang="en-US" dirty="0"/>
              <a:t>an opportunity for students, researchers and faculty to </a:t>
            </a:r>
            <a:r>
              <a:rPr lang="en-US" dirty="0">
                <a:solidFill>
                  <a:srgbClr val="FF0000"/>
                </a:solidFill>
              </a:rPr>
              <a:t>discuss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keep abreast of </a:t>
            </a:r>
            <a:r>
              <a:rPr lang="en-US" dirty="0"/>
              <a:t>current research in systems research, and to learn by example “how to do </a:t>
            </a:r>
            <a:r>
              <a:rPr lang="en-US" dirty="0">
                <a:solidFill>
                  <a:srgbClr val="FF0000"/>
                </a:solidFill>
              </a:rPr>
              <a:t>high-quality</a:t>
            </a:r>
            <a:r>
              <a:rPr lang="en-US" dirty="0"/>
              <a:t> systems research”.</a:t>
            </a: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331FA7-7B60-4BAE-A7D2-05D56024595C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741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Logistic arrangement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Runs every semester, and the </a:t>
            </a:r>
            <a:r>
              <a:rPr lang="en-US" altLang="zh-CN" dirty="0" smtClean="0"/>
              <a:t>fifth</a:t>
            </a:r>
            <a:r>
              <a:rPr lang="en-US" dirty="0" smtClean="0"/>
              <a:t> </a:t>
            </a:r>
            <a:r>
              <a:rPr lang="en-US" dirty="0" smtClean="0"/>
              <a:t>round now</a:t>
            </a:r>
          </a:p>
          <a:p>
            <a:r>
              <a:rPr lang="en-US" dirty="0" smtClean="0"/>
              <a:t>Time:  7 – </a:t>
            </a:r>
            <a:r>
              <a:rPr lang="en-US" dirty="0" smtClean="0"/>
              <a:t>8:30 </a:t>
            </a:r>
            <a:r>
              <a:rPr lang="en-US" dirty="0" smtClean="0"/>
              <a:t>pm every Wednesday evening.</a:t>
            </a:r>
          </a:p>
          <a:p>
            <a:r>
              <a:rPr lang="en-US" dirty="0" smtClean="0"/>
              <a:t>Location: Room 402, NHPCC at Hefei, East Campus, USTC</a:t>
            </a:r>
          </a:p>
          <a:p>
            <a:r>
              <a:rPr lang="en-US" dirty="0" smtClean="0"/>
              <a:t>Assistant: </a:t>
            </a:r>
            <a:r>
              <a:rPr lang="en-US" dirty="0" err="1" smtClean="0"/>
              <a:t>Rui</a:t>
            </a:r>
            <a:r>
              <a:rPr lang="en-US" dirty="0" smtClean="0"/>
              <a:t> Wang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928325-8C18-4246-8634-1E00182AB612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628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read?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most recent work in the systems research that propose novel solutions to important problems and have real impacts.</a:t>
            </a:r>
          </a:p>
          <a:p>
            <a:r>
              <a:rPr lang="en-US" dirty="0" smtClean="0"/>
              <a:t>They are published at top-tier conferences such as</a:t>
            </a:r>
          </a:p>
          <a:p>
            <a:pPr lvl="1"/>
            <a:r>
              <a:rPr lang="en-US" dirty="0" smtClean="0"/>
              <a:t>OSDI/SOSP/</a:t>
            </a:r>
            <a:r>
              <a:rPr lang="en-US" dirty="0" err="1" smtClean="0"/>
              <a:t>EuroSys</a:t>
            </a:r>
            <a:r>
              <a:rPr lang="en-US" dirty="0" smtClean="0"/>
              <a:t>/USENIX ATC – </a:t>
            </a:r>
            <a:r>
              <a:rPr lang="en-US" dirty="0" smtClean="0">
                <a:solidFill>
                  <a:srgbClr val="00B050"/>
                </a:solidFill>
              </a:rPr>
              <a:t>operating systems</a:t>
            </a:r>
          </a:p>
          <a:p>
            <a:pPr lvl="1"/>
            <a:r>
              <a:rPr lang="en-US" dirty="0" smtClean="0"/>
              <a:t>FAST – </a:t>
            </a:r>
            <a:r>
              <a:rPr lang="en-US" dirty="0" smtClean="0">
                <a:solidFill>
                  <a:srgbClr val="00B050"/>
                </a:solidFill>
              </a:rPr>
              <a:t>storage systems</a:t>
            </a:r>
          </a:p>
          <a:p>
            <a:pPr lvl="1"/>
            <a:r>
              <a:rPr lang="en-US" dirty="0" smtClean="0"/>
              <a:t>SIGCOMM/NSDI – </a:t>
            </a:r>
            <a:r>
              <a:rPr lang="en-US" dirty="0" smtClean="0">
                <a:solidFill>
                  <a:srgbClr val="00B050"/>
                </a:solidFill>
              </a:rPr>
              <a:t>networking systems</a:t>
            </a:r>
          </a:p>
          <a:p>
            <a:pPr lvl="1"/>
            <a:r>
              <a:rPr lang="en-US" dirty="0" smtClean="0"/>
              <a:t>SIGMOD/VLDB – </a:t>
            </a:r>
            <a:r>
              <a:rPr lang="en-US" dirty="0" smtClean="0">
                <a:solidFill>
                  <a:srgbClr val="00B050"/>
                </a:solidFill>
              </a:rPr>
              <a:t>database systems</a:t>
            </a:r>
          </a:p>
          <a:p>
            <a:pPr lvl="1"/>
            <a:r>
              <a:rPr lang="en-US" dirty="0" smtClean="0"/>
              <a:t>ASPLOS – </a:t>
            </a:r>
            <a:r>
              <a:rPr lang="en-US" dirty="0" smtClean="0">
                <a:solidFill>
                  <a:srgbClr val="00B050"/>
                </a:solidFill>
              </a:rPr>
              <a:t>architectures, systems, languages</a:t>
            </a:r>
          </a:p>
          <a:p>
            <a:r>
              <a:rPr lang="en-US" dirty="0" smtClean="0"/>
              <a:t>Please check the technical sessions from the conference websites</a:t>
            </a:r>
          </a:p>
          <a:p>
            <a:r>
              <a:rPr lang="en-US" dirty="0" smtClean="0"/>
              <a:t>Please also remember the important dates of these conferences</a:t>
            </a:r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EA7E2-685B-4CD5-AB64-7312B42E5148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43982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 of this semester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err="1" smtClean="0"/>
              <a:t>EuroSys</a:t>
            </a:r>
            <a:r>
              <a:rPr lang="en-US" altLang="zh-CN" dirty="0" smtClean="0"/>
              <a:t> </a:t>
            </a:r>
            <a:r>
              <a:rPr lang="en-US" altLang="zh-CN" dirty="0" smtClean="0"/>
              <a:t>2019 </a:t>
            </a:r>
            <a:endParaRPr lang="en-US" altLang="zh-CN" dirty="0" smtClean="0"/>
          </a:p>
          <a:p>
            <a:pPr lvl="1"/>
            <a:r>
              <a:rPr lang="en-US" dirty="0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://www.eurosys2019.org/program/accepted-papers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 smtClean="0"/>
              <a:t>USENIX ATC 2019</a:t>
            </a:r>
          </a:p>
          <a:p>
            <a:pPr lvl="1"/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www.usenix.org/conference/atc19/technical-sessions</a:t>
            </a:r>
            <a:endParaRPr lang="en-US" dirty="0"/>
          </a:p>
          <a:p>
            <a:r>
              <a:rPr lang="en-US" dirty="0" smtClean="0"/>
              <a:t>SOSP 2019</a:t>
            </a:r>
          </a:p>
          <a:p>
            <a:pPr lvl="1"/>
            <a:r>
              <a:rPr lang="en-US" dirty="0">
                <a:hlinkClick r:id="rId4"/>
              </a:rPr>
              <a:t>https://sosp19.rcs.uwaterloo.ca/program.html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F6BE27-1B4A-4396-BE53-5B5DA27752E7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6464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Discussion format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primary focus of the discussion will be understanding what the paper says. With that in mind, the discussion leads should focus on clearly identifying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is the problem being solved?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are the challenges? what makes the problem difficult?</a:t>
            </a:r>
          </a:p>
          <a:p>
            <a:pPr lvl="1"/>
            <a:r>
              <a:rPr lang="en-US" dirty="0"/>
              <a:t>W</a:t>
            </a:r>
            <a:r>
              <a:rPr lang="en-US" dirty="0" smtClean="0"/>
              <a:t>hat </a:t>
            </a:r>
            <a:r>
              <a:rPr lang="en-US" dirty="0"/>
              <a:t>are the key insights/techniques/lessons used to address those challenges? </a:t>
            </a:r>
          </a:p>
          <a:p>
            <a:pPr lvl="1"/>
            <a:r>
              <a:rPr lang="en-US" dirty="0" smtClean="0"/>
              <a:t>Do the set of experiments and results sufficiently support the claims?</a:t>
            </a:r>
            <a:endParaRPr lang="en-US" dirty="0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1090A2-CAAE-4283-8EAB-E15E064FEC49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585472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3600" dirty="0" smtClean="0"/>
              <a:t>Today’s agenda</a:t>
            </a:r>
            <a:endParaRPr lang="zh-CN" altLang="en-US" sz="3600" dirty="0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Introduction to Reading Group</a:t>
            </a:r>
          </a:p>
          <a:p>
            <a:r>
              <a:rPr lang="en-US" dirty="0" smtClean="0"/>
              <a:t>Awards</a:t>
            </a:r>
          </a:p>
          <a:p>
            <a:r>
              <a:rPr lang="en-US" dirty="0" smtClean="0"/>
              <a:t>Advices for preparing and giving a talk</a:t>
            </a:r>
            <a:endParaRPr lang="en-US" dirty="0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CN" smtClean="0"/>
              <a:t>USTC-SYS Reading Group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6510F0-404F-4123-8FA7-9927CE0F374F}" type="datetime1">
              <a:rPr lang="en-US" altLang="zh-CN" smtClean="0"/>
              <a:t>9/11/2019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12699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Best Presentation Award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6" name="副标题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3600" dirty="0" smtClean="0"/>
              <a:t>Youhui Bai, </a:t>
            </a:r>
            <a:r>
              <a:rPr lang="en-US" sz="3600" dirty="0" err="1" smtClean="0"/>
              <a:t>Mingliang</a:t>
            </a:r>
            <a:r>
              <a:rPr lang="en-US" sz="3600" dirty="0" smtClean="0"/>
              <a:t> Zeng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027694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华康俪金黑W8(P)"/>
        <a:cs typeface=""/>
      </a:majorFont>
      <a:minorFont>
        <a:latin typeface="Times New Roman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>
          <a:solidFill>
            <a:schemeClr val="bg1">
              <a:lumMod val="65000"/>
            </a:schemeClr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6535</TotalTime>
  <Words>362</Words>
  <Application>Microsoft Office PowerPoint</Application>
  <PresentationFormat>宽屏</PresentationFormat>
  <Paragraphs>80</Paragraphs>
  <Slides>13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2" baseType="lpstr">
      <vt:lpstr>华康俪金黑W8(P)</vt:lpstr>
      <vt:lpstr>华文新魏</vt:lpstr>
      <vt:lpstr>宋体</vt:lpstr>
      <vt:lpstr>微软雅黑</vt:lpstr>
      <vt:lpstr>Arial</vt:lpstr>
      <vt:lpstr>Calibri</vt:lpstr>
      <vt:lpstr>Gill Sans MT</vt:lpstr>
      <vt:lpstr>Times New Roman</vt:lpstr>
      <vt:lpstr>Office 主题</vt:lpstr>
      <vt:lpstr>PowerPoint 演示文稿</vt:lpstr>
      <vt:lpstr>Today’s agenda</vt:lpstr>
      <vt:lpstr>The missions</vt:lpstr>
      <vt:lpstr>Logistic arrangement</vt:lpstr>
      <vt:lpstr>What do we read?</vt:lpstr>
      <vt:lpstr>Focus of this semester</vt:lpstr>
      <vt:lpstr>Discussion format</vt:lpstr>
      <vt:lpstr>Today’s agenda</vt:lpstr>
      <vt:lpstr>Best Presentation Award</vt:lpstr>
      <vt:lpstr>Best Service Award</vt:lpstr>
      <vt:lpstr>Today’s agenda</vt:lpstr>
      <vt:lpstr>Advices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Cheng Li</dc:creator>
  <cp:lastModifiedBy>li cheng</cp:lastModifiedBy>
  <cp:revision>547</cp:revision>
  <cp:lastPrinted>2018-07-10T14:59:54Z</cp:lastPrinted>
  <dcterms:created xsi:type="dcterms:W3CDTF">2013-05-07T11:05:13Z</dcterms:created>
  <dcterms:modified xsi:type="dcterms:W3CDTF">2019-09-11T07:57:22Z</dcterms:modified>
</cp:coreProperties>
</file>