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564" r:id="rId2"/>
    <p:sldId id="738" r:id="rId3"/>
    <p:sldId id="739" r:id="rId4"/>
    <p:sldId id="666" r:id="rId5"/>
    <p:sldId id="680" r:id="rId6"/>
    <p:sldId id="681" r:id="rId7"/>
    <p:sldId id="727" r:id="rId8"/>
    <p:sldId id="725" r:id="rId9"/>
    <p:sldId id="726" r:id="rId10"/>
    <p:sldId id="684" r:id="rId11"/>
    <p:sldId id="685" r:id="rId12"/>
    <p:sldId id="686" r:id="rId13"/>
    <p:sldId id="723" r:id="rId14"/>
    <p:sldId id="679" r:id="rId15"/>
    <p:sldId id="687" r:id="rId16"/>
    <p:sldId id="692" r:id="rId17"/>
    <p:sldId id="688" r:id="rId18"/>
    <p:sldId id="690" r:id="rId19"/>
    <p:sldId id="691" r:id="rId20"/>
    <p:sldId id="693" r:id="rId21"/>
    <p:sldId id="694" r:id="rId22"/>
    <p:sldId id="695" r:id="rId23"/>
    <p:sldId id="702" r:id="rId24"/>
    <p:sldId id="696" r:id="rId25"/>
    <p:sldId id="697" r:id="rId26"/>
    <p:sldId id="698" r:id="rId27"/>
    <p:sldId id="699" r:id="rId28"/>
    <p:sldId id="701" r:id="rId29"/>
    <p:sldId id="740" r:id="rId30"/>
    <p:sldId id="700" r:id="rId31"/>
    <p:sldId id="703" r:id="rId32"/>
    <p:sldId id="704" r:id="rId33"/>
    <p:sldId id="705" r:id="rId34"/>
    <p:sldId id="706" r:id="rId35"/>
    <p:sldId id="709" r:id="rId36"/>
    <p:sldId id="710" r:id="rId37"/>
    <p:sldId id="711" r:id="rId38"/>
    <p:sldId id="712" r:id="rId39"/>
    <p:sldId id="707" r:id="rId40"/>
    <p:sldId id="713" r:id="rId41"/>
    <p:sldId id="708" r:id="rId42"/>
    <p:sldId id="714" r:id="rId43"/>
    <p:sldId id="715" r:id="rId44"/>
    <p:sldId id="716" r:id="rId45"/>
    <p:sldId id="717" r:id="rId46"/>
    <p:sldId id="718" r:id="rId47"/>
    <p:sldId id="719" r:id="rId48"/>
    <p:sldId id="720" r:id="rId49"/>
    <p:sldId id="721" r:id="rId50"/>
    <p:sldId id="722" r:id="rId51"/>
    <p:sldId id="728" r:id="rId52"/>
    <p:sldId id="732" r:id="rId53"/>
    <p:sldId id="729" r:id="rId54"/>
    <p:sldId id="733" r:id="rId55"/>
    <p:sldId id="730" r:id="rId56"/>
    <p:sldId id="731" r:id="rId57"/>
    <p:sldId id="734" r:id="rId58"/>
    <p:sldId id="741" r:id="rId59"/>
    <p:sldId id="742" r:id="rId60"/>
    <p:sldId id="682" r:id="rId61"/>
    <p:sldId id="735" r:id="rId62"/>
    <p:sldId id="736" r:id="rId63"/>
    <p:sldId id="737" r:id="rId6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up" id="{9FCC1AA0-2B08-429A-9474-E4FEA6E086F8}">
          <p14:sldIdLst>
            <p14:sldId id="564"/>
          </p14:sldIdLst>
        </p14:section>
        <p14:section name="Background" id="{8334DDB8-5440-4049-B70A-129CD5D36825}">
          <p14:sldIdLst>
            <p14:sldId id="738"/>
            <p14:sldId id="739"/>
            <p14:sldId id="666"/>
            <p14:sldId id="680"/>
            <p14:sldId id="681"/>
            <p14:sldId id="727"/>
            <p14:sldId id="725"/>
            <p14:sldId id="726"/>
            <p14:sldId id="684"/>
            <p14:sldId id="685"/>
            <p14:sldId id="686"/>
            <p14:sldId id="723"/>
          </p14:sldIdLst>
        </p14:section>
        <p14:section name="Design" id="{CACF7BAB-1116-4B40-A379-B72C196B5C42}">
          <p14:sldIdLst>
            <p14:sldId id="679"/>
            <p14:sldId id="687"/>
            <p14:sldId id="692"/>
            <p14:sldId id="688"/>
            <p14:sldId id="690"/>
            <p14:sldId id="691"/>
            <p14:sldId id="693"/>
            <p14:sldId id="694"/>
            <p14:sldId id="695"/>
            <p14:sldId id="702"/>
            <p14:sldId id="696"/>
            <p14:sldId id="697"/>
            <p14:sldId id="698"/>
            <p14:sldId id="699"/>
            <p14:sldId id="701"/>
            <p14:sldId id="740"/>
            <p14:sldId id="700"/>
            <p14:sldId id="703"/>
            <p14:sldId id="704"/>
            <p14:sldId id="705"/>
            <p14:sldId id="706"/>
            <p14:sldId id="709"/>
            <p14:sldId id="710"/>
            <p14:sldId id="711"/>
            <p14:sldId id="712"/>
            <p14:sldId id="707"/>
            <p14:sldId id="713"/>
            <p14:sldId id="708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8"/>
            <p14:sldId id="732"/>
            <p14:sldId id="729"/>
            <p14:sldId id="733"/>
          </p14:sldIdLst>
        </p14:section>
        <p14:section name="Evaluation" id="{5D4150E0-A942-4A02-A462-EC1C916AFD0A}">
          <p14:sldIdLst>
            <p14:sldId id="730"/>
            <p14:sldId id="731"/>
            <p14:sldId id="734"/>
            <p14:sldId id="741"/>
            <p14:sldId id="742"/>
            <p14:sldId id="682"/>
            <p14:sldId id="735"/>
            <p14:sldId id="736"/>
          </p14:sldIdLst>
        </p14:section>
        <p14:section name="Conclusion" id="{AB9A7AB0-3906-4419-9220-2918D84F7301}">
          <p14:sldIdLst>
            <p14:sldId id="7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B21"/>
    <a:srgbClr val="266688"/>
    <a:srgbClr val="FFFFFF"/>
    <a:srgbClr val="3E3D4D"/>
    <a:srgbClr val="4285F4"/>
    <a:srgbClr val="3A3A3A"/>
    <a:srgbClr val="CDBFE3"/>
    <a:srgbClr val="A38ACB"/>
    <a:srgbClr val="E3E2F0"/>
    <a:srgbClr val="B4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5" autoAdjust="0"/>
    <p:restoredTop sz="65765" autoAdjust="0"/>
  </p:normalViewPr>
  <p:slideViewPr>
    <p:cSldViewPr snapToGrid="0" showGuides="1">
      <p:cViewPr>
        <p:scale>
          <a:sx n="50" d="100"/>
          <a:sy n="50" d="100"/>
        </p:scale>
        <p:origin x="996" y="13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[1] Similar to existing RDMA-based KVS, e.g., FaRM@SOSP'15, Cell@ATC'16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2022/4/6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[1] Similar to existing RDMA-based KVS, e.g., FaRM@SOSP'15, Cell@ATC'16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各位老师同学们大家好，非常欢迎大家来到本学期</a:t>
            </a:r>
            <a:r>
              <a:rPr lang="en-US" altLang="zh-CN" dirty="0"/>
              <a:t>Reading Group</a:t>
            </a:r>
            <a:r>
              <a:rPr lang="zh-CN" altLang="en-US" dirty="0"/>
              <a:t>第一期正式的分享。今天由我为大家带来</a:t>
            </a:r>
            <a:r>
              <a:rPr lang="en-US" altLang="zh-CN" dirty="0"/>
              <a:t>SOSP 21</a:t>
            </a:r>
            <a:r>
              <a:rPr lang="zh-CN" altLang="en-US" dirty="0"/>
              <a:t>的文章。</a:t>
            </a:r>
            <a:r>
              <a:rPr lang="en-US" altLang="zh-CN" dirty="0" err="1"/>
              <a:t>Boki</a:t>
            </a:r>
            <a:r>
              <a:rPr lang="en-US" altLang="zh-CN" dirty="0"/>
              <a:t>: Stateful Serverless Computing with Shared Logs.</a:t>
            </a:r>
          </a:p>
          <a:p>
            <a:endParaRPr lang="en-US" altLang="zh-CN" dirty="0"/>
          </a:p>
          <a:p>
            <a:r>
              <a:rPr lang="zh-CN" altLang="en-US" dirty="0"/>
              <a:t>拆解下</a:t>
            </a:r>
            <a:r>
              <a:rPr lang="en-US" altLang="zh-CN" dirty="0"/>
              <a:t>title</a:t>
            </a:r>
            <a:r>
              <a:rPr lang="zh-CN" altLang="en-US" dirty="0"/>
              <a:t>，我们很容易可以提取到关键词，第一个是</a:t>
            </a:r>
            <a:r>
              <a:rPr lang="en-US" altLang="zh-CN" dirty="0"/>
              <a:t>Serverless</a:t>
            </a:r>
            <a:r>
              <a:rPr lang="zh-CN" altLang="en-US" dirty="0"/>
              <a:t>，当然在本文关注的是</a:t>
            </a:r>
            <a:r>
              <a:rPr lang="en-US" altLang="zh-CN" dirty="0"/>
              <a:t>Stateful Serverless Computing</a:t>
            </a:r>
            <a:r>
              <a:rPr lang="zh-CN" altLang="en-US" dirty="0"/>
              <a:t>，可见状态管理是其中的关键一环。另一个关键词</a:t>
            </a:r>
            <a:r>
              <a:rPr lang="en-US" altLang="zh-CN" dirty="0"/>
              <a:t>shared logs</a:t>
            </a:r>
            <a:r>
              <a:rPr lang="zh-CN" altLang="en-US" dirty="0"/>
              <a:t>，是本文使用的关键技术。作为一个原型系统描述的文章，他们实现了一个具体的系统，</a:t>
            </a:r>
            <a:r>
              <a:rPr lang="en-US" altLang="zh-CN" dirty="0" err="1"/>
              <a:t>Boki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背景的第二部分，前述的</a:t>
            </a:r>
            <a:r>
              <a:rPr lang="en-US" altLang="zh-CN" dirty="0"/>
              <a:t>Serverless Workflow</a:t>
            </a:r>
            <a:r>
              <a:rPr lang="zh-CN" altLang="en-US" dirty="0"/>
              <a:t>问题，使用日志机制解决。一个常见手段是使用</a:t>
            </a:r>
            <a:r>
              <a:rPr lang="en-US" altLang="zh-CN" dirty="0"/>
              <a:t>WAL</a:t>
            </a:r>
            <a:r>
              <a:rPr lang="zh-CN" altLang="en-US" dirty="0"/>
              <a:t>。而</a:t>
            </a:r>
            <a:r>
              <a:rPr lang="en-US" altLang="zh-CN" dirty="0"/>
              <a:t>Shared Logs </a:t>
            </a:r>
            <a:r>
              <a:rPr lang="zh-CN" altLang="en-US" dirty="0"/>
              <a:t>今天所介绍工作的主要武器，是可以被用来做这种</a:t>
            </a:r>
            <a:r>
              <a:rPr lang="en-US" altLang="zh-CN" dirty="0"/>
              <a:t>write-ahead redo log</a:t>
            </a:r>
            <a:r>
              <a:rPr lang="zh-CN" altLang="en-US" dirty="0"/>
              <a:t>的存储媒介。使用这种方法，所有的操作都会先在</a:t>
            </a:r>
            <a:r>
              <a:rPr lang="en-US" altLang="zh-CN" dirty="0"/>
              <a:t>shared log</a:t>
            </a:r>
            <a:r>
              <a:rPr lang="zh-CN" altLang="en-US" dirty="0"/>
              <a:t>上记录，包括对</a:t>
            </a:r>
            <a:r>
              <a:rPr lang="en-US" altLang="zh-CN" dirty="0" err="1"/>
              <a:t>db</a:t>
            </a:r>
            <a:r>
              <a:rPr lang="zh-CN" altLang="en-US" dirty="0"/>
              <a:t>的操作以及调用另一</a:t>
            </a:r>
            <a:r>
              <a:rPr lang="en-US" altLang="zh-CN" dirty="0" err="1"/>
              <a:t>severless</a:t>
            </a:r>
            <a:r>
              <a:rPr lang="en-US" altLang="zh-CN" dirty="0"/>
              <a:t> function</a:t>
            </a:r>
            <a:r>
              <a:rPr lang="zh-CN" altLang="en-US" dirty="0"/>
              <a:t>的操作。</a:t>
            </a:r>
            <a:endParaRPr lang="en-US" altLang="zh-CN" dirty="0"/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利用这一</a:t>
            </a:r>
            <a:r>
              <a:rPr lang="en-US" altLang="zh-CN" dirty="0"/>
              <a:t>redo</a:t>
            </a:r>
            <a:r>
              <a:rPr lang="zh-CN" altLang="en-US" dirty="0"/>
              <a:t>日志，当故障发生时，工作流可以审阅日志的执行情况，我们可以</a:t>
            </a:r>
            <a:r>
              <a:rPr lang="en-US" altLang="zh-CN" dirty="0"/>
              <a:t>redo</a:t>
            </a:r>
            <a:r>
              <a:rPr lang="zh-CN" altLang="en-US" dirty="0"/>
              <a:t>那些未完成的操作，并跳过已完成的操作。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对外暴露接口让上层</a:t>
            </a:r>
            <a:r>
              <a:rPr lang="en-US" altLang="zh-CN" dirty="0"/>
              <a:t>Serverless</a:t>
            </a:r>
            <a:r>
              <a:rPr lang="zh-CN" altLang="en-US" dirty="0"/>
              <a:t>应用</a:t>
            </a:r>
            <a:r>
              <a:rPr lang="en-US" altLang="zh-CN" dirty="0"/>
              <a:t>/</a:t>
            </a:r>
            <a:r>
              <a:rPr lang="zh-CN" altLang="en-US" dirty="0"/>
              <a:t>即各</a:t>
            </a:r>
            <a:r>
              <a:rPr lang="en-US" altLang="zh-CN" dirty="0"/>
              <a:t>Serverless function</a:t>
            </a:r>
            <a:r>
              <a:rPr lang="zh-CN" altLang="en-US" dirty="0"/>
              <a:t>使用</a:t>
            </a:r>
            <a:r>
              <a:rPr lang="en-US" altLang="zh-CN" dirty="0"/>
              <a:t>WAL</a:t>
            </a:r>
            <a:r>
              <a:rPr lang="zh-CN" altLang="en-US" dirty="0"/>
              <a:t>，我们可以保证操作的“只执行一次”语义，并提供事务支持。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4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Shared log</a:t>
            </a:r>
            <a:r>
              <a:rPr lang="zh-CN" altLang="en-US" dirty="0"/>
              <a:t>的另一用途，分布式系统中相当经典的模型</a:t>
            </a:r>
            <a:r>
              <a:rPr lang="en-US" altLang="zh-CN" dirty="0"/>
              <a:t>——</a:t>
            </a:r>
            <a:r>
              <a:rPr lang="zh-CN" altLang="en-US" dirty="0"/>
              <a:t>状态机复制结合。这时候</a:t>
            </a:r>
            <a:r>
              <a:rPr lang="en-US" altLang="zh-CN" dirty="0"/>
              <a:t>shared log</a:t>
            </a:r>
            <a:r>
              <a:rPr lang="zh-CN" altLang="en-US" dirty="0"/>
              <a:t>实际上提供了状态机复制中</a:t>
            </a:r>
            <a:r>
              <a:rPr lang="en-US" altLang="zh-CN" dirty="0"/>
              <a:t>command log</a:t>
            </a:r>
            <a:r>
              <a:rPr lang="zh-CN" altLang="en-US" dirty="0"/>
              <a:t>存储媒介。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在这一例子中</a:t>
            </a:r>
            <a:r>
              <a:rPr lang="en-US" altLang="zh-CN" dirty="0"/>
              <a:t>Function x</a:t>
            </a:r>
            <a:r>
              <a:rPr lang="zh-CN" altLang="en-US" dirty="0"/>
              <a:t>和</a:t>
            </a:r>
            <a:r>
              <a:rPr lang="en-US" altLang="zh-CN" dirty="0"/>
              <a:t>Function y, z</a:t>
            </a:r>
            <a:r>
              <a:rPr lang="zh-CN" altLang="en-US" dirty="0"/>
              <a:t>会向</a:t>
            </a:r>
            <a:r>
              <a:rPr lang="en-US" altLang="zh-CN" dirty="0"/>
              <a:t>shared log</a:t>
            </a:r>
            <a:r>
              <a:rPr lang="zh-CN" altLang="en-US" dirty="0"/>
              <a:t>中</a:t>
            </a:r>
            <a:r>
              <a:rPr lang="en-US" altLang="zh-CN" dirty="0"/>
              <a:t>append</a:t>
            </a:r>
            <a:r>
              <a:rPr lang="zh-CN" altLang="en-US" dirty="0"/>
              <a:t>新的状态机器复制的指令，这种添加可以是并发的。</a:t>
            </a:r>
            <a:r>
              <a:rPr lang="en-US" altLang="zh-CN" dirty="0"/>
              <a:t>shared log</a:t>
            </a:r>
            <a:r>
              <a:rPr lang="zh-CN" altLang="en-US" dirty="0"/>
              <a:t>的机制会在内部对这些命令进行排序。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8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之后，函数</a:t>
            </a:r>
            <a:r>
              <a:rPr lang="en-US" altLang="zh-CN" dirty="0" err="1"/>
              <a:t>xyz</a:t>
            </a:r>
            <a:r>
              <a:rPr lang="zh-CN" altLang="en-US" dirty="0"/>
              <a:t>会从</a:t>
            </a:r>
            <a:r>
              <a:rPr lang="en-US" altLang="zh-CN" dirty="0"/>
              <a:t>shared log</a:t>
            </a:r>
            <a:r>
              <a:rPr lang="zh-CN" altLang="en-US" dirty="0"/>
              <a:t>中读回指令，而经</a:t>
            </a:r>
            <a:r>
              <a:rPr lang="en-US" altLang="zh-CN" dirty="0"/>
              <a:t>shared log</a:t>
            </a:r>
            <a:r>
              <a:rPr lang="zh-CN" altLang="en-US" dirty="0"/>
              <a:t>序列化后不同函数读回的都是相同的序列。这样就保证了（不同函数控制的）状态机可以构建相同的状态。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从这一例子中我们可以发现，</a:t>
            </a:r>
            <a:r>
              <a:rPr lang="en-US" altLang="zh-CN" b="1" dirty="0"/>
              <a:t>shared log</a:t>
            </a:r>
            <a:r>
              <a:rPr lang="zh-CN" altLang="en-US" b="1" dirty="0"/>
              <a:t>提供的全序是分布式一致性的根源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72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不过，在讨论具体设计方案时，我们需要考虑问题。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回顾我们提到本文的设计背景，现有</a:t>
            </a:r>
            <a:r>
              <a:rPr lang="en-US" altLang="zh-CN" dirty="0" err="1"/>
              <a:t>FaaS</a:t>
            </a:r>
            <a:r>
              <a:rPr lang="zh-CN" altLang="en-US" dirty="0"/>
              <a:t>平台进行状态管理还比较原始，实现一致性和容错困难。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首先对于一个原型系统，我们为什么要做这个设计，类似的系统的有没有人做过，欠缺的是什么？（此外，为什么选择</a:t>
            </a:r>
            <a:r>
              <a:rPr lang="en-US" altLang="zh-CN" dirty="0"/>
              <a:t>shared log</a:t>
            </a:r>
            <a:r>
              <a:rPr lang="zh-CN" altLang="en-US" dirty="0"/>
              <a:t>，有没有其他解决方案）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（在梳理了一番</a:t>
            </a:r>
            <a:r>
              <a:rPr lang="en-US" altLang="zh-CN" dirty="0"/>
              <a:t>shared logs</a:t>
            </a:r>
            <a:r>
              <a:rPr lang="zh-CN" altLang="en-US" dirty="0"/>
              <a:t>的历史和</a:t>
            </a:r>
            <a:r>
              <a:rPr lang="en-US" altLang="zh-CN" dirty="0" err="1"/>
              <a:t>FaaS</a:t>
            </a:r>
            <a:r>
              <a:rPr lang="zh-CN" altLang="en-US" dirty="0"/>
              <a:t>平台的发展后）再回到</a:t>
            </a:r>
            <a:r>
              <a:rPr lang="en-US" altLang="zh-CN" dirty="0" err="1"/>
              <a:t>LogBook</a:t>
            </a:r>
            <a:r>
              <a:rPr lang="zh-CN" altLang="en-US" dirty="0"/>
              <a:t>的设计上，还有一个问题我们需要搞明白，那就是，实现</a:t>
            </a:r>
            <a:r>
              <a:rPr lang="en-US" altLang="zh-CN" dirty="0"/>
              <a:t>serverless shared logs</a:t>
            </a:r>
            <a:r>
              <a:rPr lang="zh-CN" altLang="en-US" dirty="0"/>
              <a:t>存在哪些障碍。这非常重要，因为这些挑战</a:t>
            </a:r>
            <a:r>
              <a:rPr lang="en-US" altLang="zh-CN" dirty="0"/>
              <a:t>/</a:t>
            </a:r>
            <a:r>
              <a:rPr lang="zh-CN" altLang="en-US" dirty="0"/>
              <a:t>难点与具体的设计是一一关联的。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9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重新了解到</a:t>
            </a:r>
            <a:r>
              <a:rPr lang="en-US" altLang="zh-CN" dirty="0"/>
              <a:t>log-based</a:t>
            </a:r>
            <a:r>
              <a:rPr lang="zh-CN" altLang="en-US" dirty="0"/>
              <a:t>的进展，特别是</a:t>
            </a:r>
            <a:r>
              <a:rPr lang="en-US" altLang="zh-CN" dirty="0"/>
              <a:t>shared log</a:t>
            </a:r>
            <a:r>
              <a:rPr lang="zh-CN" altLang="en-US" dirty="0"/>
              <a:t>在分布式场景下的应用，作者他们构想：是否可以一个</a:t>
            </a:r>
            <a:r>
              <a:rPr lang="en-US" altLang="zh-CN" dirty="0"/>
              <a:t>Serverless</a:t>
            </a:r>
            <a:r>
              <a:rPr lang="zh-CN" altLang="en-US" dirty="0"/>
              <a:t>平台，通过</a:t>
            </a:r>
            <a:r>
              <a:rPr lang="en-US" altLang="zh-CN" dirty="0"/>
              <a:t>shared log</a:t>
            </a:r>
            <a:r>
              <a:rPr lang="zh-CN" altLang="en-US" dirty="0"/>
              <a:t>来保证一致性与容错。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在这个想法的驱动下，他们构建了本文所提的系统：</a:t>
            </a:r>
            <a:r>
              <a:rPr lang="en-US" altLang="zh-CN" dirty="0" err="1"/>
              <a:t>Boki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323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err="1"/>
              <a:t>Boki</a:t>
            </a:r>
            <a:r>
              <a:rPr lang="zh-CN" altLang="en-US" dirty="0"/>
              <a:t>进行拆分，实际上就是由三个组件构成，</a:t>
            </a:r>
            <a:r>
              <a:rPr lang="en-US" altLang="zh-CN" dirty="0" err="1"/>
              <a:t>FaaS</a:t>
            </a:r>
            <a:r>
              <a:rPr lang="en-US" altLang="zh-CN" dirty="0"/>
              <a:t> runtime+ Shared Logs</a:t>
            </a:r>
            <a:r>
              <a:rPr lang="zh-CN" altLang="en-US" dirty="0"/>
              <a:t>和</a:t>
            </a:r>
            <a:r>
              <a:rPr lang="en-US" altLang="zh-CN" dirty="0"/>
              <a:t>support libraries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en-US" altLang="zh-CN" dirty="0" err="1"/>
              <a:t>Boki</a:t>
            </a:r>
            <a:r>
              <a:rPr lang="zh-CN" altLang="en-US" dirty="0"/>
              <a:t>基于</a:t>
            </a:r>
            <a:r>
              <a:rPr lang="en-US" altLang="zh-CN" dirty="0" err="1"/>
              <a:t>Nightcore</a:t>
            </a:r>
            <a:r>
              <a:rPr lang="en-US" altLang="zh-CN" dirty="0"/>
              <a:t> </a:t>
            </a:r>
            <a:r>
              <a:rPr lang="en-US" altLang="zh-CN" dirty="0" err="1"/>
              <a:t>FaaS</a:t>
            </a:r>
            <a:r>
              <a:rPr lang="en-US" altLang="zh-CN" dirty="0"/>
              <a:t> Runtime </a:t>
            </a:r>
            <a:r>
              <a:rPr lang="zh-CN" altLang="en-US" dirty="0"/>
              <a:t>发表于</a:t>
            </a:r>
            <a:r>
              <a:rPr lang="en-US" altLang="zh-CN" dirty="0"/>
              <a:t>ASPLOS ’21</a:t>
            </a:r>
            <a:r>
              <a:rPr lang="zh-CN" altLang="en-US" dirty="0"/>
              <a:t>（针对微服务进行优化），加入了本文的</a:t>
            </a:r>
            <a:r>
              <a:rPr lang="en-US" altLang="zh-CN" dirty="0"/>
              <a:t>Shared Logs</a:t>
            </a:r>
            <a:r>
              <a:rPr lang="zh-CN" altLang="en-US" dirty="0"/>
              <a:t>设计，两部分共同组成了</a:t>
            </a:r>
            <a:r>
              <a:rPr lang="en-US" altLang="zh-CN" dirty="0" err="1"/>
              <a:t>Boki</a:t>
            </a:r>
            <a:r>
              <a:rPr lang="en-US" altLang="zh-CN" dirty="0"/>
              <a:t> Runtime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同时</a:t>
            </a:r>
            <a:r>
              <a:rPr lang="en-US" altLang="zh-CN" dirty="0" err="1"/>
              <a:t>Boki</a:t>
            </a:r>
            <a:r>
              <a:rPr lang="zh-CN" altLang="en-US" dirty="0"/>
              <a:t>向上暴露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（遵循</a:t>
            </a:r>
            <a:r>
              <a:rPr lang="en-US" altLang="zh-CN" dirty="0"/>
              <a:t>shared log</a:t>
            </a:r>
            <a:r>
              <a:rPr lang="zh-CN" altLang="en-US" dirty="0"/>
              <a:t>的一般设计），</a:t>
            </a: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 Serverless Functions</a:t>
            </a:r>
            <a:r>
              <a:rPr lang="zh-CN" altLang="en-US" dirty="0"/>
              <a:t>调用这些</a:t>
            </a:r>
            <a:r>
              <a:rPr lang="en-US" altLang="zh-CN" dirty="0"/>
              <a:t>API</a:t>
            </a:r>
            <a:r>
              <a:rPr lang="zh-CN" altLang="en-US" dirty="0"/>
              <a:t>来使用</a:t>
            </a:r>
            <a:r>
              <a:rPr lang="en-US" altLang="zh-CN" dirty="0" err="1"/>
              <a:t>Boki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en-US" altLang="zh-CN" dirty="0"/>
              <a:t>Shared logs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在最顶层，作者还提供了</a:t>
            </a:r>
            <a:r>
              <a:rPr lang="en-US" altLang="zh-CN" dirty="0" err="1"/>
              <a:t>Boki</a:t>
            </a:r>
            <a:r>
              <a:rPr lang="zh-CN" altLang="en-US" dirty="0"/>
              <a:t>的支持库，这些</a:t>
            </a:r>
            <a:r>
              <a:rPr lang="en-US" altLang="zh-CN" dirty="0"/>
              <a:t>high level</a:t>
            </a:r>
            <a:r>
              <a:rPr lang="zh-CN" altLang="en-US" dirty="0"/>
              <a:t>的库简化了</a:t>
            </a:r>
            <a:r>
              <a:rPr lang="en-US" altLang="zh-CN" dirty="0"/>
              <a:t>shared logs</a:t>
            </a:r>
            <a:r>
              <a:rPr lang="zh-CN" altLang="en-US" dirty="0"/>
              <a:t>使用，</a:t>
            </a:r>
            <a:r>
              <a:rPr lang="en-US" altLang="zh-CN" dirty="0"/>
              <a:t>serverless functions</a:t>
            </a:r>
            <a:r>
              <a:rPr lang="zh-CN" altLang="en-US" dirty="0"/>
              <a:t>也可以选择链接这些支持库，从而省去从零构建一些常见用途的应用的。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407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那么接下来我们先从用户角度切入这个系统，先介绍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。（</a:t>
            </a:r>
            <a:r>
              <a:rPr lang="en-US" altLang="zh-CN" dirty="0"/>
              <a:t>now let’s start with the user-facing logbook </a:t>
            </a:r>
            <a:r>
              <a:rPr lang="en-US" altLang="zh-CN" dirty="0" err="1"/>
              <a:t>api</a:t>
            </a:r>
            <a:r>
              <a:rPr lang="zh-CN" altLang="en-US" dirty="0"/>
              <a:t>）。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30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是一个</a:t>
            </a:r>
            <a:r>
              <a:rPr lang="en-US" altLang="zh-CN" dirty="0"/>
              <a:t>append-only log</a:t>
            </a:r>
            <a:r>
              <a:rPr lang="zh-CN" altLang="en-US" dirty="0"/>
              <a:t>，</a:t>
            </a: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具备一个</a:t>
            </a:r>
            <a:r>
              <a:rPr lang="en-US" altLang="zh-CN" dirty="0"/>
              <a:t>data</a:t>
            </a:r>
            <a:r>
              <a:rPr lang="zh-CN" altLang="en-US" dirty="0"/>
              <a:t>槽（</a:t>
            </a:r>
            <a:r>
              <a:rPr lang="en-US" altLang="zh-CN" dirty="0"/>
              <a:t>user-provided data payload field</a:t>
            </a:r>
            <a:r>
              <a:rPr lang="zh-CN" altLang="en-US" dirty="0"/>
              <a:t>）。</a:t>
            </a: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)Log</a:t>
            </a:r>
            <a:r>
              <a:rPr lang="zh-CN" altLang="en-US" dirty="0"/>
              <a:t>的记录由单调递增的</a:t>
            </a:r>
            <a:r>
              <a:rPr lang="en-US" altLang="zh-CN" dirty="0"/>
              <a:t>sequence num</a:t>
            </a:r>
            <a:r>
              <a:rPr lang="zh-CN" altLang="en-US" dirty="0"/>
              <a:t>标识，表示他们在</a:t>
            </a:r>
            <a:r>
              <a:rPr lang="en-US" altLang="zh-CN" dirty="0"/>
              <a:t>log</a:t>
            </a:r>
            <a:r>
              <a:rPr lang="zh-CN" altLang="en-US" dirty="0"/>
              <a:t>中的位置。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同时，每个</a:t>
            </a:r>
            <a:r>
              <a:rPr lang="en-US" altLang="zh-CN" dirty="0"/>
              <a:t>log</a:t>
            </a:r>
            <a:r>
              <a:rPr lang="zh-CN" altLang="en-US" dirty="0"/>
              <a:t>记录还可以有一个</a:t>
            </a:r>
            <a:r>
              <a:rPr lang="en-US" altLang="zh-CN" dirty="0"/>
              <a:t>tag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，即标签集。</a:t>
            </a:r>
            <a:r>
              <a:rPr lang="en-US" altLang="zh-CN" dirty="0"/>
              <a:t>Tag</a:t>
            </a:r>
            <a:r>
              <a:rPr lang="zh-CN" altLang="en-US" dirty="0"/>
              <a:t>是用来作选择性读，</a:t>
            </a:r>
            <a:r>
              <a:rPr lang="en-US" altLang="zh-CN" dirty="0"/>
              <a:t>API</a:t>
            </a:r>
            <a:r>
              <a:rPr lang="zh-CN" altLang="en-US" dirty="0"/>
              <a:t>中允许传入</a:t>
            </a:r>
            <a:r>
              <a:rPr lang="en-US" altLang="zh-CN" dirty="0"/>
              <a:t>tag</a:t>
            </a:r>
            <a:r>
              <a:rPr lang="zh-CN" altLang="en-US" dirty="0"/>
              <a:t>参数，这样我们可以我们只读取那些包含特定</a:t>
            </a:r>
            <a:r>
              <a:rPr lang="en-US" altLang="zh-CN" dirty="0"/>
              <a:t>tag</a:t>
            </a:r>
            <a:r>
              <a:rPr lang="zh-CN" altLang="en-US" dirty="0"/>
              <a:t>的</a:t>
            </a:r>
            <a:r>
              <a:rPr lang="en-US" altLang="zh-CN" dirty="0"/>
              <a:t>log</a:t>
            </a:r>
            <a:r>
              <a:rPr lang="zh-CN" altLang="en-US" dirty="0"/>
              <a:t>记录。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实际上，携带同一</a:t>
            </a:r>
            <a:r>
              <a:rPr lang="en-US" altLang="zh-CN" dirty="0"/>
              <a:t>tag</a:t>
            </a:r>
            <a:r>
              <a:rPr lang="zh-CN" altLang="en-US" dirty="0"/>
              <a:t>的</a:t>
            </a:r>
            <a:r>
              <a:rPr lang="en-US" altLang="zh-CN" dirty="0"/>
              <a:t>log</a:t>
            </a:r>
            <a:r>
              <a:rPr lang="zh-CN" altLang="en-US" dirty="0"/>
              <a:t>序列构成了原始</a:t>
            </a:r>
            <a:r>
              <a:rPr lang="en-US" altLang="zh-CN" dirty="0"/>
              <a:t>log book</a:t>
            </a:r>
            <a:r>
              <a:rPr lang="zh-CN" altLang="en-US" dirty="0"/>
              <a:t>的逻辑子序列。这一设计在特定场合下是有用的。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563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在</a:t>
            </a:r>
            <a:r>
              <a:rPr lang="en-US" altLang="zh-CN" dirty="0" err="1"/>
              <a:t>Boki</a:t>
            </a:r>
            <a:r>
              <a:rPr lang="zh-CN" altLang="en-US" dirty="0"/>
              <a:t>设计中，每个函数的调用，都必须关联一个</a:t>
            </a:r>
            <a:r>
              <a:rPr lang="en-US" altLang="zh-CN" dirty="0"/>
              <a:t>logbook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对于一个包含多个函数的</a:t>
            </a:r>
            <a:r>
              <a:rPr lang="en-US" altLang="zh-CN" dirty="0"/>
              <a:t>Serverless Application</a:t>
            </a:r>
            <a:r>
              <a:rPr lang="zh-CN" altLang="en-US" dirty="0"/>
              <a:t>，他的这些函数会关联</a:t>
            </a:r>
            <a:r>
              <a:rPr lang="zh-CN" altLang="en-US" b="1" dirty="0"/>
              <a:t>相同</a:t>
            </a:r>
            <a:r>
              <a:rPr lang="zh-CN" altLang="en-US" b="0" dirty="0"/>
              <a:t>的</a:t>
            </a:r>
            <a:r>
              <a:rPr lang="en-US" altLang="zh-CN" b="0" dirty="0" err="1"/>
              <a:t>LogBook</a:t>
            </a:r>
            <a:r>
              <a:rPr lang="zh-CN" altLang="en-US" b="0" dirty="0"/>
              <a:t>，如此，这个共享的</a:t>
            </a:r>
            <a:r>
              <a:rPr lang="en-US" altLang="zh-CN" b="0" dirty="0"/>
              <a:t>logbook</a:t>
            </a:r>
            <a:r>
              <a:rPr lang="zh-CN" altLang="en-US" b="0" dirty="0"/>
              <a:t>可以用来管理这些函数间的一致性和故障容错。 </a:t>
            </a: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62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接下来我们来一探</a:t>
            </a:r>
            <a:r>
              <a:rPr lang="en-US" altLang="zh-CN" dirty="0" err="1"/>
              <a:t>Boki</a:t>
            </a:r>
            <a:r>
              <a:rPr lang="zh-CN" altLang="en-US" dirty="0"/>
              <a:t>中</a:t>
            </a:r>
            <a:r>
              <a:rPr lang="en-US" altLang="zh-CN" dirty="0"/>
              <a:t>shared logs</a:t>
            </a:r>
            <a:r>
              <a:rPr lang="zh-CN" altLang="en-US" dirty="0"/>
              <a:t>的设计。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2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我们先来熟悉一下</a:t>
            </a:r>
            <a:r>
              <a:rPr lang="en-US" altLang="zh-CN" dirty="0"/>
              <a:t>Serverless Computing</a:t>
            </a:r>
            <a:r>
              <a:rPr lang="zh-CN" altLang="en-US" dirty="0"/>
              <a:t>，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最早提出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Serverless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概念的是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Amazon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2014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年年底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Amazon Lambda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也正式推出，此后全球各大云服务厂商相继推出各自的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Serverless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平台，典型如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Cloud Functions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Azure Functions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IBM Cloud Functions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algn="l"/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国内市场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Serverless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开始普及在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2017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年，腾讯无服务器云函数，阿里云函数计算相继推出，此外开源</a:t>
            </a:r>
            <a:r>
              <a:rPr lang="en-US" altLang="zh-CN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Serverless</a:t>
            </a:r>
            <a:r>
              <a:rPr lang="zh-CN" altLang="en-US" b="0" i="0" dirty="0">
                <a:solidFill>
                  <a:srgbClr val="31424E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框架也在逐渐推广。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37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不过，在讨论具体设计方案时，我们需要考虑问题。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回顾我们提到本文的设计背景，现有</a:t>
            </a:r>
            <a:r>
              <a:rPr lang="en-US" altLang="zh-CN" dirty="0" err="1"/>
              <a:t>FaaS</a:t>
            </a:r>
            <a:r>
              <a:rPr lang="zh-CN" altLang="en-US" dirty="0"/>
              <a:t>平台进行状态管理还比较原始，实现一致性和容错困难。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首先对于一个原型系统，我们为什么要做这个设计，类似的系统的有没有人做过，欠缺的是什么？（此外，为什么选择</a:t>
            </a:r>
            <a:r>
              <a:rPr lang="en-US" altLang="zh-CN" dirty="0"/>
              <a:t>shared log</a:t>
            </a:r>
            <a:r>
              <a:rPr lang="zh-CN" altLang="en-US" dirty="0"/>
              <a:t>，有没有其他解决方案）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（在梳理了一番</a:t>
            </a:r>
            <a:r>
              <a:rPr lang="en-US" altLang="zh-CN" dirty="0"/>
              <a:t>shared logs</a:t>
            </a:r>
            <a:r>
              <a:rPr lang="zh-CN" altLang="en-US" dirty="0"/>
              <a:t>的历史和</a:t>
            </a:r>
            <a:r>
              <a:rPr lang="en-US" altLang="zh-CN" dirty="0" err="1"/>
              <a:t>FaaS</a:t>
            </a:r>
            <a:r>
              <a:rPr lang="zh-CN" altLang="en-US" dirty="0"/>
              <a:t>平台的发展后）再回到</a:t>
            </a:r>
            <a:r>
              <a:rPr lang="en-US" altLang="zh-CN" dirty="0" err="1"/>
              <a:t>LogBook</a:t>
            </a:r>
            <a:r>
              <a:rPr lang="zh-CN" altLang="en-US" dirty="0"/>
              <a:t>的设计上，还有一个问题我们需要搞明白，那就是，实现</a:t>
            </a:r>
            <a:r>
              <a:rPr lang="en-US" altLang="zh-CN" dirty="0"/>
              <a:t>serverless shared logs</a:t>
            </a:r>
            <a:r>
              <a:rPr lang="zh-CN" altLang="en-US" dirty="0"/>
              <a:t>存在哪些障碍。这非常重要，因为这些挑战</a:t>
            </a:r>
            <a:r>
              <a:rPr lang="en-US" altLang="zh-CN" dirty="0"/>
              <a:t>/</a:t>
            </a:r>
            <a:r>
              <a:rPr lang="zh-CN" altLang="en-US" dirty="0"/>
              <a:t>难点与具体的设计是一一关联的。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30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Serverless</a:t>
            </a:r>
            <a:r>
              <a:rPr lang="zh-CN" altLang="en-US" dirty="0"/>
              <a:t>环境带来的挑战。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首先，实现大吞吐量，对于日志系统，高效的支持</a:t>
            </a:r>
            <a:r>
              <a:rPr lang="en-US" altLang="zh-CN" dirty="0"/>
              <a:t>log append</a:t>
            </a:r>
            <a:r>
              <a:rPr lang="zh-CN" altLang="en-US" dirty="0"/>
              <a:t>是非常重要的，</a:t>
            </a:r>
            <a:r>
              <a:rPr lang="en-US" altLang="zh-CN" dirty="0" err="1"/>
              <a:t>Boki</a:t>
            </a:r>
            <a:r>
              <a:rPr lang="zh-CN" altLang="en-US" dirty="0"/>
              <a:t>设计的</a:t>
            </a:r>
            <a:r>
              <a:rPr lang="en-US" altLang="zh-CN" dirty="0"/>
              <a:t>shared log</a:t>
            </a:r>
            <a:r>
              <a:rPr lang="zh-CN" altLang="en-US" dirty="0"/>
              <a:t>至少应提供每秒</a:t>
            </a:r>
            <a:r>
              <a:rPr lang="en-US" altLang="zh-CN" dirty="0"/>
              <a:t>10</a:t>
            </a:r>
            <a:r>
              <a:rPr lang="zh-CN" altLang="en-US" dirty="0"/>
              <a:t>万条日志</a:t>
            </a:r>
            <a:r>
              <a:rPr lang="en-US" altLang="zh-CN" dirty="0"/>
              <a:t>append</a:t>
            </a:r>
            <a:r>
              <a:rPr lang="zh-CN" altLang="en-US" dirty="0"/>
              <a:t>，来支持上层应用。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还有低延迟，前面已经提到</a:t>
            </a:r>
            <a:r>
              <a:rPr lang="en-US" altLang="zh-CN" dirty="0"/>
              <a:t>Serverless</a:t>
            </a:r>
            <a:r>
              <a:rPr lang="zh-CN" altLang="en-US" dirty="0"/>
              <a:t>环境为了支持弹性</a:t>
            </a:r>
            <a:r>
              <a:rPr lang="en-US" altLang="zh-CN" dirty="0"/>
              <a:t>/</a:t>
            </a:r>
            <a:r>
              <a:rPr lang="zh-CN" altLang="en-US" dirty="0"/>
              <a:t>可扩展性有一定的</a:t>
            </a:r>
            <a:r>
              <a:rPr lang="en-US" altLang="zh-CN" dirty="0"/>
              <a:t>penalty</a:t>
            </a:r>
            <a:r>
              <a:rPr lang="zh-CN" altLang="en-US" dirty="0"/>
              <a:t>惩罚。只要远距离节点通信，网络延时是不可避免地，如何削弱这种惩罚？诶，聪明的同学可能会联想到，优化延迟的一般方法是增加本地策略，比如</a:t>
            </a:r>
            <a:r>
              <a:rPr lang="en-US" altLang="zh-CN" dirty="0"/>
              <a:t>cache</a:t>
            </a:r>
            <a:r>
              <a:rPr lang="zh-CN" altLang="en-US" dirty="0"/>
              <a:t>。许多系统采用了这一设计，</a:t>
            </a:r>
            <a:r>
              <a:rPr lang="en-US" altLang="zh-CN" dirty="0" err="1"/>
              <a:t>Boki</a:t>
            </a:r>
            <a:r>
              <a:rPr lang="zh-CN" altLang="en-US" dirty="0"/>
              <a:t>也是这样，但应用</a:t>
            </a:r>
            <a:r>
              <a:rPr lang="en-US" altLang="zh-CN" dirty="0"/>
              <a:t>cache</a:t>
            </a:r>
            <a:r>
              <a:rPr lang="zh-CN" altLang="en-US" dirty="0"/>
              <a:t>需要解决读一致性问题。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此外，还需要实现高密度。密度这里做一下解释，真实场景中，平台上层会同时运行非常多的</a:t>
            </a:r>
            <a:r>
              <a:rPr lang="en-US" altLang="zh-CN" dirty="0"/>
              <a:t>Serverless</a:t>
            </a:r>
            <a:r>
              <a:rPr lang="zh-CN" altLang="en-US" dirty="0"/>
              <a:t>应用，即便他们每个使用较小的资源，如果不合理的设计底层关联的</a:t>
            </a:r>
            <a:r>
              <a:rPr lang="en-US" altLang="zh-CN" dirty="0"/>
              <a:t>logbook</a:t>
            </a:r>
            <a:r>
              <a:rPr lang="zh-CN" altLang="en-US" dirty="0"/>
              <a:t>，我们可能会维护非常多无用的元数据。因此</a:t>
            </a:r>
            <a:r>
              <a:rPr lang="en-US" altLang="zh-CN" dirty="0" err="1"/>
              <a:t>Boki</a:t>
            </a:r>
            <a:r>
              <a:rPr lang="zh-CN" altLang="en-US" dirty="0"/>
              <a:t>的设计应该高效率地支持</a:t>
            </a:r>
            <a:r>
              <a:rPr lang="en-US" altLang="zh-CN" dirty="0"/>
              <a:t>logbooks</a:t>
            </a:r>
            <a:r>
              <a:rPr lang="zh-CN" altLang="en-US" dirty="0"/>
              <a:t>，可以用较小地</a:t>
            </a:r>
            <a:r>
              <a:rPr lang="en-US" altLang="zh-CN" dirty="0" err="1"/>
              <a:t>LogBooks</a:t>
            </a:r>
            <a:r>
              <a:rPr lang="zh-CN" altLang="en-US" dirty="0"/>
              <a:t>消耗来支持众多上层应用。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827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Boki</a:t>
            </a:r>
            <a:r>
              <a:rPr lang="zh-CN" altLang="en-US" dirty="0"/>
              <a:t>针对性的提出一些新技术点（</a:t>
            </a:r>
            <a:r>
              <a:rPr lang="en-US" altLang="zh-CN" dirty="0"/>
              <a:t>novel techniques</a:t>
            </a:r>
            <a:r>
              <a:rPr lang="zh-CN" altLang="en-US" dirty="0"/>
              <a:t>），这里我们先简要列举让大家有一个整体印象。</a:t>
            </a:r>
            <a:endParaRPr lang="en-US" altLang="zh-CN" dirty="0"/>
          </a:p>
          <a:p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首先，</a:t>
            </a:r>
            <a:r>
              <a:rPr lang="en-US" altLang="zh-CN" dirty="0" err="1"/>
              <a:t>Boki</a:t>
            </a:r>
            <a:r>
              <a:rPr lang="zh-CN" altLang="en-US" dirty="0"/>
              <a:t>使用复用技术，来实现</a:t>
            </a:r>
            <a:r>
              <a:rPr lang="en-US" altLang="zh-CN" dirty="0"/>
              <a:t>high density</a:t>
            </a:r>
            <a:r>
              <a:rPr lang="zh-CN" altLang="en-US" dirty="0"/>
              <a:t>。</a:t>
            </a:r>
            <a:endParaRPr lang="en-US" altLang="zh-CN" dirty="0"/>
          </a:p>
          <a:p>
            <a:pPr marL="171450" indent="-171450">
              <a:buFontTx/>
              <a:buChar char="-"/>
            </a:pPr>
            <a:r>
              <a:rPr lang="zh-CN" altLang="en-US" dirty="0"/>
              <a:t>针对低延迟的挑战与需求，</a:t>
            </a:r>
            <a:r>
              <a:rPr lang="en-US" altLang="zh-CN" dirty="0" err="1"/>
              <a:t>boki</a:t>
            </a:r>
            <a:r>
              <a:rPr lang="zh-CN" altLang="en-US" dirty="0"/>
              <a:t>将日志索引和函数放在一起，并且在函数节点上构建</a:t>
            </a:r>
            <a:r>
              <a:rPr lang="en-US" altLang="zh-CN" dirty="0"/>
              <a:t>record cache.</a:t>
            </a:r>
          </a:p>
          <a:p>
            <a:pPr marL="171450" indent="-171450">
              <a:buFontTx/>
              <a:buChar char="-"/>
            </a:pPr>
            <a:r>
              <a:rPr lang="zh-CN" altLang="en-US" dirty="0"/>
              <a:t>最后，</a:t>
            </a:r>
            <a:r>
              <a:rPr lang="en-US" altLang="zh-CN" dirty="0" err="1"/>
              <a:t>Boki</a:t>
            </a:r>
            <a:r>
              <a:rPr lang="zh-CN" altLang="en-US" dirty="0"/>
              <a:t>设计了</a:t>
            </a:r>
            <a:r>
              <a:rPr lang="en-US" altLang="zh-CN" dirty="0" err="1"/>
              <a:t>metalog</a:t>
            </a:r>
            <a:r>
              <a:rPr lang="zh-CN" altLang="en-US" dirty="0"/>
              <a:t>机制，一并解决了了日志排序、读一致性和容错问题。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49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接下来我们详细地介绍这些技术，首先是在内部物理地址的复用。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64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 err="1"/>
              <a:t>Boki</a:t>
            </a:r>
            <a:r>
              <a:rPr lang="zh-CN" altLang="en-US" dirty="0"/>
              <a:t>内部的物理日志是高吞吐量的分布式的</a:t>
            </a:r>
            <a:r>
              <a:rPr lang="en-US" altLang="zh-CN" dirty="0"/>
              <a:t>shared logs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40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因为每个</a:t>
            </a:r>
            <a:r>
              <a:rPr lang="en-US" altLang="zh-CN" dirty="0" err="1"/>
              <a:t>LogBook</a:t>
            </a:r>
            <a:r>
              <a:rPr lang="zh-CN" altLang="en-US" dirty="0"/>
              <a:t>都映射到一个物理日志，在</a:t>
            </a:r>
            <a:r>
              <a:rPr lang="en-US" altLang="zh-CN" dirty="0" err="1"/>
              <a:t>LogBook</a:t>
            </a:r>
            <a:r>
              <a:rPr lang="zh-CN" altLang="en-US" dirty="0"/>
              <a:t>上</a:t>
            </a:r>
            <a:r>
              <a:rPr lang="en-US" altLang="zh-CN" dirty="0"/>
              <a:t>appending record</a:t>
            </a:r>
            <a:r>
              <a:rPr lang="zh-CN" altLang="en-US" dirty="0"/>
              <a:t>即在相关联的物理日志上</a:t>
            </a:r>
            <a:r>
              <a:rPr lang="en-US" altLang="zh-CN" dirty="0"/>
              <a:t>append log record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772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在下面的例子中，</a:t>
            </a:r>
            <a:r>
              <a:rPr lang="en-US" altLang="zh-CN" dirty="0" err="1"/>
              <a:t>LogBook</a:t>
            </a:r>
            <a:r>
              <a:rPr lang="en-US" altLang="zh-CN" dirty="0"/>
              <a:t> A</a:t>
            </a:r>
            <a:r>
              <a:rPr lang="zh-CN" altLang="en-US" dirty="0"/>
              <a:t>和</a:t>
            </a:r>
            <a:r>
              <a:rPr lang="en-US" altLang="zh-CN" dirty="0"/>
              <a:t>D</a:t>
            </a:r>
            <a:r>
              <a:rPr lang="zh-CN" altLang="en-US" dirty="0"/>
              <a:t>映射到物理日志</a:t>
            </a:r>
            <a:r>
              <a:rPr lang="en-US" altLang="zh-CN" dirty="0"/>
              <a:t>1</a:t>
            </a:r>
            <a:r>
              <a:rPr lang="zh-CN" altLang="en-US" dirty="0"/>
              <a:t>，而</a:t>
            </a:r>
            <a:r>
              <a:rPr lang="en-US" altLang="zh-CN" dirty="0"/>
              <a:t>BCE</a:t>
            </a:r>
            <a:r>
              <a:rPr lang="zh-CN" altLang="en-US" dirty="0"/>
              <a:t>映射到物理日志</a:t>
            </a:r>
            <a:r>
              <a:rPr lang="en-US" altLang="zh-CN" dirty="0"/>
              <a:t>2</a:t>
            </a:r>
            <a:r>
              <a:rPr lang="zh-CN" altLang="en-US" dirty="0"/>
              <a:t>。利用这种物理日志上复用（当然，后面我们会提到这层逻辑到物理的映射转换），</a:t>
            </a:r>
            <a:r>
              <a:rPr lang="en-US" altLang="zh-CN" dirty="0" err="1"/>
              <a:t>Boki</a:t>
            </a:r>
            <a:r>
              <a:rPr lang="zh-CN" altLang="en-US" dirty="0"/>
              <a:t>只需要配置，维护固定数量的物理日志，就足以支持相当大数量的上层应用，即得到了高密度的</a:t>
            </a:r>
            <a:r>
              <a:rPr lang="en-US" altLang="zh-CN" dirty="0"/>
              <a:t>shared logs</a:t>
            </a:r>
            <a:r>
              <a:rPr lang="zh-CN" altLang="en-US" dirty="0"/>
              <a:t>实现。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505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为了实现高吞吐量，</a:t>
            </a:r>
            <a:r>
              <a:rPr lang="en-US" altLang="zh-CN" dirty="0" err="1"/>
              <a:t>Boki</a:t>
            </a:r>
            <a:r>
              <a:rPr lang="zh-CN" altLang="en-US" dirty="0"/>
              <a:t>的内部物理日志被设计为分片的。每个</a:t>
            </a:r>
            <a:r>
              <a:rPr lang="en-US" altLang="zh-CN" dirty="0"/>
              <a:t>log</a:t>
            </a:r>
            <a:r>
              <a:rPr lang="zh-CN" altLang="en-US" dirty="0"/>
              <a:t>为了容错性，分片储存在</a:t>
            </a:r>
            <a:r>
              <a:rPr lang="en-US" altLang="zh-CN" dirty="0"/>
              <a:t>3</a:t>
            </a:r>
            <a:r>
              <a:rPr lang="zh-CN" altLang="en-US" dirty="0"/>
              <a:t>个存储节点上。</a:t>
            </a: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同时，每个日志分片记录自己的日志增长，这样并发的请求会寻找临近的</a:t>
            </a:r>
            <a:r>
              <a:rPr lang="en-US" altLang="zh-CN" dirty="0"/>
              <a:t>shard</a:t>
            </a:r>
            <a:r>
              <a:rPr lang="zh-CN" altLang="en-US" dirty="0"/>
              <a:t>进行</a:t>
            </a:r>
            <a:r>
              <a:rPr lang="en-US" altLang="zh-CN" dirty="0"/>
              <a:t>append</a:t>
            </a:r>
            <a:r>
              <a:rPr lang="zh-CN" altLang="en-US" dirty="0"/>
              <a:t>，提高了每秒物理日志可提供的</a:t>
            </a:r>
            <a:r>
              <a:rPr lang="en-US" altLang="zh-CN" dirty="0"/>
              <a:t>append</a:t>
            </a:r>
            <a:r>
              <a:rPr lang="zh-CN" altLang="en-US" dirty="0"/>
              <a:t>条目数，吞吐量就增加了。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另一个构件序列器</a:t>
            </a:r>
            <a:r>
              <a:rPr lang="en-US" altLang="zh-CN" dirty="0"/>
              <a:t>sequencer</a:t>
            </a:r>
            <a:r>
              <a:rPr lang="zh-CN" altLang="en-US" dirty="0"/>
              <a:t>进行跨节点的分片上，日志记录的排序，构建一个整体的全序日志记录。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en-US" altLang="zh-CN" dirty="0" err="1"/>
              <a:t>Boki</a:t>
            </a:r>
            <a:r>
              <a:rPr lang="zh-CN" altLang="en-US" dirty="0"/>
              <a:t>使用</a:t>
            </a:r>
            <a:r>
              <a:rPr lang="en-US" altLang="zh-CN" dirty="0" err="1"/>
              <a:t>Scalog</a:t>
            </a:r>
            <a:r>
              <a:rPr lang="en-US" altLang="zh-CN" dirty="0"/>
              <a:t> [NSDI ‘20]</a:t>
            </a:r>
            <a:r>
              <a:rPr lang="zh-CN" altLang="en-US" dirty="0"/>
              <a:t>的高吞吐量日志协议来进行这一过程。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0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因为</a:t>
            </a:r>
            <a:r>
              <a:rPr lang="en-US" altLang="zh-CN" dirty="0" err="1"/>
              <a:t>Boki</a:t>
            </a:r>
            <a:r>
              <a:rPr lang="zh-CN" altLang="en-US" dirty="0"/>
              <a:t>建立了</a:t>
            </a:r>
            <a:r>
              <a:rPr lang="en-US" altLang="zh-CN" dirty="0" err="1"/>
              <a:t>LogBooks</a:t>
            </a:r>
            <a:r>
              <a:rPr lang="zh-CN" altLang="en-US" dirty="0"/>
              <a:t>这一层抽象，又在物理日志中复用他们。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（动画）现在我们展示这两个视图，其一是物理视图，由</a:t>
            </a:r>
            <a:r>
              <a:rPr lang="en-US" altLang="zh-CN" dirty="0"/>
              <a:t>sequencer</a:t>
            </a:r>
            <a:r>
              <a:rPr lang="zh-CN" altLang="en-US" dirty="0"/>
              <a:t>和</a:t>
            </a:r>
            <a:r>
              <a:rPr lang="en-US" altLang="zh-CN" dirty="0" err="1"/>
              <a:t>Scalog</a:t>
            </a:r>
            <a:r>
              <a:rPr lang="zh-CN" altLang="en-US" dirty="0"/>
              <a:t>确定的物理日志的</a:t>
            </a:r>
            <a:r>
              <a:rPr lang="en-US" altLang="zh-CN" dirty="0"/>
              <a:t>total order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（动画）而从应用的角度，即</a:t>
            </a:r>
            <a:r>
              <a:rPr lang="en-US" altLang="zh-CN" dirty="0" err="1"/>
              <a:t>Boki</a:t>
            </a:r>
            <a:r>
              <a:rPr lang="en-US" altLang="zh-CN" dirty="0"/>
              <a:t> 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使用者角度，对应的逻辑视图是。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（动画）这里存在一个问题，逻辑视图该如何联系到具体的物理视图，比如如何避免访问</a:t>
            </a:r>
            <a:r>
              <a:rPr lang="zh-CN" altLang="en-US" b="1" dirty="0"/>
              <a:t>每一个</a:t>
            </a:r>
            <a:r>
              <a:rPr lang="zh-CN" altLang="en-US" dirty="0"/>
              <a:t>物理日志分片产生不必要的开销。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536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一种直接的想法，我们可以绑定每个</a:t>
            </a:r>
            <a:r>
              <a:rPr lang="en-US" altLang="zh-CN" dirty="0" err="1"/>
              <a:t>LogBook</a:t>
            </a:r>
            <a:r>
              <a:rPr lang="zh-CN" altLang="en-US" dirty="0"/>
              <a:t>到固定的物理分片，</a:t>
            </a: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 </a:t>
            </a:r>
            <a:r>
              <a:rPr lang="zh-CN" altLang="en-US" dirty="0"/>
              <a:t>这样的映射关系简单且确定，但是显然，这样会导致吞吐量被限制在一个</a:t>
            </a:r>
            <a:r>
              <a:rPr lang="en-US" altLang="zh-CN" dirty="0"/>
              <a:t>shard</a:t>
            </a:r>
            <a:r>
              <a:rPr lang="zh-CN" altLang="en-US" dirty="0"/>
              <a:t>上。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本文的想法，希望</a:t>
            </a:r>
            <a:r>
              <a:rPr lang="en-US" altLang="zh-CN" dirty="0" err="1"/>
              <a:t>LogBook</a:t>
            </a:r>
            <a:r>
              <a:rPr lang="zh-CN" altLang="en-US" dirty="0"/>
              <a:t>的记录可以被放置在任一物理分片上，这样就可以充分利用底层的多个分片以获得更高的吞吐量。显然这是一个映射关系和吞吐量的</a:t>
            </a:r>
            <a:r>
              <a:rPr lang="en-US" altLang="zh-CN" dirty="0"/>
              <a:t>trade-off</a:t>
            </a:r>
            <a:r>
              <a:rPr lang="zh-CN" altLang="en-US" dirty="0"/>
              <a:t>，文章的设计困难就落在了：如何确定</a:t>
            </a:r>
            <a:r>
              <a:rPr lang="en-US" altLang="zh-CN" dirty="0" err="1"/>
              <a:t>LogBook</a:t>
            </a:r>
            <a:r>
              <a:rPr lang="zh-CN" altLang="en-US" dirty="0"/>
              <a:t>读记录所在的物理位置。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0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根据一些民间调研，</a:t>
            </a:r>
            <a:r>
              <a:rPr lang="en-US" altLang="zh-CN" dirty="0"/>
              <a:t>AWS Lambda</a:t>
            </a:r>
            <a:r>
              <a:rPr lang="zh-CN" altLang="en-US" dirty="0"/>
              <a:t>也是目前</a:t>
            </a:r>
            <a:r>
              <a:rPr lang="en-US" altLang="zh-CN" dirty="0"/>
              <a:t>Serverless</a:t>
            </a:r>
            <a:r>
              <a:rPr lang="zh-CN" altLang="en-US" dirty="0"/>
              <a:t>平台中占市场份额最大的。由于</a:t>
            </a:r>
            <a:r>
              <a:rPr lang="en-US" altLang="zh-CN" dirty="0"/>
              <a:t>AWS</a:t>
            </a:r>
            <a:r>
              <a:rPr lang="zh-CN" altLang="en-US" dirty="0"/>
              <a:t>本身也是</a:t>
            </a:r>
            <a:r>
              <a:rPr lang="en-US" altLang="zh-CN" dirty="0"/>
              <a:t>Serverless</a:t>
            </a:r>
            <a:r>
              <a:rPr lang="zh-CN" altLang="en-US" dirty="0"/>
              <a:t>研究中的先驱，很多研究者的对比目标会选择</a:t>
            </a:r>
            <a:r>
              <a:rPr lang="en-US" altLang="zh-CN" dirty="0"/>
              <a:t>Lambda</a:t>
            </a:r>
            <a:r>
              <a:rPr lang="zh-CN" altLang="en-US" dirty="0"/>
              <a:t>，本文也一样。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05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文章采用了一种系统设计中处理映射关系的常见手段</a:t>
            </a:r>
            <a:r>
              <a:rPr lang="en-US" altLang="zh-CN" dirty="0"/>
              <a:t>——</a:t>
            </a:r>
            <a:r>
              <a:rPr lang="zh-CN" altLang="en-US" dirty="0"/>
              <a:t>索引。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en-US" altLang="zh-CN" dirty="0" err="1"/>
              <a:t>Boki</a:t>
            </a:r>
            <a:r>
              <a:rPr lang="zh-CN" altLang="en-US" dirty="0"/>
              <a:t>构建了如图所示的日志索引，将记录以</a:t>
            </a:r>
            <a:r>
              <a:rPr lang="en-US" altLang="zh-CN" dirty="0"/>
              <a:t>(</a:t>
            </a:r>
            <a:r>
              <a:rPr lang="en-US" altLang="zh-CN" dirty="0" err="1"/>
              <a:t>book_id</a:t>
            </a:r>
            <a:r>
              <a:rPr lang="en-US" altLang="zh-CN" dirty="0"/>
              <a:t>, tag) </a:t>
            </a:r>
            <a:r>
              <a:rPr lang="zh-CN" altLang="en-US" dirty="0"/>
              <a:t>二元对分组，对于每个</a:t>
            </a:r>
            <a:r>
              <a:rPr lang="en-US" altLang="zh-CN" dirty="0"/>
              <a:t>pair</a:t>
            </a:r>
            <a:r>
              <a:rPr lang="zh-CN" altLang="en-US" dirty="0"/>
              <a:t>。索引到一个对应记录的有序</a:t>
            </a:r>
            <a:r>
              <a:rPr lang="en-US" altLang="zh-CN" dirty="0" err="1"/>
              <a:t>seqnums</a:t>
            </a:r>
            <a:r>
              <a:rPr lang="zh-CN" altLang="en-US" dirty="0"/>
              <a:t>列表。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对于每个读取</a:t>
            </a:r>
            <a:r>
              <a:rPr lang="en-US" altLang="zh-CN" dirty="0"/>
              <a:t>API</a:t>
            </a:r>
            <a:r>
              <a:rPr lang="zh-CN" altLang="en-US" dirty="0"/>
              <a:t>的调用，根据</a:t>
            </a:r>
            <a:r>
              <a:rPr lang="en-US" altLang="zh-CN" dirty="0"/>
              <a:t>pair</a:t>
            </a:r>
            <a:r>
              <a:rPr lang="zh-CN" altLang="en-US" dirty="0"/>
              <a:t>值找到对应行，二分查找得到</a:t>
            </a:r>
            <a:r>
              <a:rPr lang="en-US" altLang="zh-CN" dirty="0" err="1"/>
              <a:t>seqnum</a:t>
            </a:r>
            <a:r>
              <a:rPr lang="zh-CN" altLang="en-US" dirty="0"/>
              <a:t>。最后从存储节点读取这个</a:t>
            </a:r>
            <a:r>
              <a:rPr lang="en-US" altLang="zh-CN" dirty="0" err="1"/>
              <a:t>seqnum</a:t>
            </a:r>
            <a:r>
              <a:rPr lang="zh-CN" altLang="en-US" dirty="0"/>
              <a:t>对应的记录。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因为</a:t>
            </a:r>
            <a:r>
              <a:rPr lang="en-US" altLang="zh-CN" dirty="0" err="1"/>
              <a:t>Boki</a:t>
            </a:r>
            <a:r>
              <a:rPr lang="zh-CN" altLang="en-US" dirty="0"/>
              <a:t>在每个</a:t>
            </a:r>
            <a:r>
              <a:rPr lang="en-US" altLang="zh-CN" dirty="0" err="1"/>
              <a:t>LogBook</a:t>
            </a:r>
            <a:r>
              <a:rPr lang="zh-CN" altLang="en-US" dirty="0"/>
              <a:t>中维护的这个</a:t>
            </a:r>
            <a:r>
              <a:rPr lang="en-US" altLang="zh-CN" dirty="0"/>
              <a:t>log index</a:t>
            </a:r>
            <a:r>
              <a:rPr lang="zh-CN" altLang="en-US" dirty="0"/>
              <a:t>仅包含记录的元数据（仅图中表示的三项），维护的代价较小。所以单一节点就可以维护整个物理日志（多个</a:t>
            </a:r>
            <a:r>
              <a:rPr lang="en-US" altLang="zh-CN" dirty="0"/>
              <a:t>shard</a:t>
            </a:r>
            <a:r>
              <a:rPr lang="zh-CN" altLang="en-US" dirty="0"/>
              <a:t>）的全索引。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1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现在我们来关注第二个技术点，日志索引的放置策略以及记录缓存。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29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下面是一个简化的函数节点的架构图，节点中函数在容器中执行，一个节点中包含很多个函数容器，而</a:t>
            </a:r>
            <a:r>
              <a:rPr lang="en-US" altLang="zh-CN" dirty="0" err="1"/>
              <a:t>Boki</a:t>
            </a:r>
            <a:r>
              <a:rPr lang="zh-CN" altLang="en-US" dirty="0"/>
              <a:t>又包含很多个相同构造的函数节点。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69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同时每一个节点中，都还包含一个</a:t>
            </a:r>
            <a:r>
              <a:rPr lang="en-US" altLang="zh-CN" dirty="0" err="1"/>
              <a:t>LogBook</a:t>
            </a:r>
            <a:r>
              <a:rPr lang="zh-CN" altLang="en-US" dirty="0"/>
              <a:t>引擎，用来处理函数对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的调用。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477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LogBook</a:t>
            </a:r>
            <a:r>
              <a:rPr lang="en-US" altLang="zh-CN" dirty="0"/>
              <a:t> </a:t>
            </a:r>
            <a:r>
              <a:rPr lang="zh-CN" altLang="en-US" dirty="0"/>
              <a:t>引擎构建并维护前面我们刚刚提到的日志索引。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25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而为了提供低延迟，</a:t>
            </a:r>
            <a:r>
              <a:rPr lang="en-US" altLang="zh-CN" dirty="0" err="1"/>
              <a:t>LogBook</a:t>
            </a:r>
            <a:r>
              <a:rPr lang="zh-CN" altLang="en-US" dirty="0"/>
              <a:t>引擎会在本地缓存日志记录，用这些记录的</a:t>
            </a:r>
            <a:r>
              <a:rPr lang="en-US" altLang="zh-CN" dirty="0" err="1"/>
              <a:t>seqnums</a:t>
            </a:r>
            <a:r>
              <a:rPr lang="zh-CN" altLang="en-US" dirty="0"/>
              <a:t>作为缓存的</a:t>
            </a:r>
            <a:r>
              <a:rPr lang="en-US" altLang="zh-CN" dirty="0"/>
              <a:t>key</a:t>
            </a:r>
            <a:r>
              <a:rPr lang="zh-CN" altLang="en-US" dirty="0"/>
              <a:t>值。所以这里要补充前面使用索引未提及的一环。当有</a:t>
            </a:r>
            <a:r>
              <a:rPr lang="en-US" altLang="zh-CN" dirty="0"/>
              <a:t>log read</a:t>
            </a:r>
            <a:r>
              <a:rPr lang="zh-CN" altLang="en-US" dirty="0"/>
              <a:t>请求时，经过索引定位获取了</a:t>
            </a:r>
            <a:r>
              <a:rPr lang="en-US" altLang="zh-CN" dirty="0"/>
              <a:t>sequence number</a:t>
            </a:r>
            <a:r>
              <a:rPr lang="zh-CN" altLang="en-US" dirty="0"/>
              <a:t>后，</a:t>
            </a:r>
            <a:r>
              <a:rPr lang="en-US" altLang="zh-CN" dirty="0" err="1"/>
              <a:t>LogBook</a:t>
            </a:r>
            <a:r>
              <a:rPr lang="zh-CN" altLang="en-US" dirty="0"/>
              <a:t>引擎会先检查本地的记录缓存，如果</a:t>
            </a:r>
            <a:r>
              <a:rPr lang="en-US" altLang="zh-CN" dirty="0"/>
              <a:t>miss</a:t>
            </a:r>
            <a:r>
              <a:rPr lang="zh-CN" altLang="en-US" dirty="0"/>
              <a:t>的话，才会访问对应的远程</a:t>
            </a:r>
            <a:r>
              <a:rPr lang="en-US" altLang="zh-CN" dirty="0"/>
              <a:t>storage node</a:t>
            </a:r>
            <a:r>
              <a:rPr lang="zh-CN" altLang="en-US" dirty="0"/>
              <a:t>拿取数据。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使用这种设计，意味着最好情形下，</a:t>
            </a:r>
            <a:r>
              <a:rPr lang="en-US" altLang="zh-CN" dirty="0" err="1"/>
              <a:t>LogBook</a:t>
            </a:r>
            <a:r>
              <a:rPr lang="zh-CN" altLang="en-US" dirty="0"/>
              <a:t>的读请求可以全部被本地处理。 </a:t>
            </a:r>
            <a:r>
              <a:rPr lang="en-US" altLang="zh-CN" dirty="0"/>
              <a:t>TODO?? cache</a:t>
            </a:r>
            <a:r>
              <a:rPr lang="zh-CN" altLang="en-US" dirty="0"/>
              <a:t>的一致性</a:t>
            </a:r>
            <a:r>
              <a:rPr lang="en-US" altLang="zh-CN" dirty="0"/>
              <a:t>??</a:t>
            </a:r>
            <a:r>
              <a:rPr lang="zh-CN" altLang="en-US" dirty="0"/>
              <a:t>（因为不涉及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52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不过，由于每个函数节点维护的是本地日志索引，自己的更新是独立的，这里就存在一个一致性的问题。比如</a:t>
            </a:r>
            <a:r>
              <a:rPr lang="en-US" altLang="zh-CN" dirty="0"/>
              <a:t>slides</a:t>
            </a:r>
            <a:r>
              <a:rPr lang="zh-CN" altLang="en-US" dirty="0"/>
              <a:t>展示的，</a:t>
            </a:r>
            <a:r>
              <a:rPr lang="en-US" altLang="zh-CN" dirty="0"/>
              <a:t>B</a:t>
            </a:r>
            <a:r>
              <a:rPr lang="zh-CN" altLang="en-US" dirty="0"/>
              <a:t>节点的函数</a:t>
            </a:r>
            <a:r>
              <a:rPr lang="en-US" altLang="zh-CN" dirty="0"/>
              <a:t>append</a:t>
            </a:r>
            <a:r>
              <a:rPr lang="zh-CN" altLang="en-US" dirty="0"/>
              <a:t>了</a:t>
            </a:r>
            <a:r>
              <a:rPr lang="en-US" altLang="zh-CN" dirty="0"/>
              <a:t>log</a:t>
            </a:r>
            <a:r>
              <a:rPr lang="zh-CN" altLang="en-US" dirty="0"/>
              <a:t>，修改日志存储节点也更新了本地的日志索引，但在没有限制的情况下，并不会通知</a:t>
            </a:r>
            <a:r>
              <a:rPr lang="en-US" altLang="zh-CN" dirty="0"/>
              <a:t>node A</a:t>
            </a:r>
            <a:r>
              <a:rPr lang="zh-CN" altLang="en-US" dirty="0"/>
              <a:t>来更新。那么通过</a:t>
            </a:r>
            <a:r>
              <a:rPr lang="en-US" altLang="zh-CN" dirty="0"/>
              <a:t>B</a:t>
            </a:r>
            <a:r>
              <a:rPr lang="zh-CN" altLang="en-US" dirty="0"/>
              <a:t>节点读取日志得到的状态与通过</a:t>
            </a:r>
            <a:r>
              <a:rPr lang="en-US" altLang="zh-CN" dirty="0"/>
              <a:t>A</a:t>
            </a:r>
            <a:r>
              <a:rPr lang="zh-CN" altLang="en-US" dirty="0"/>
              <a:t>节点读取日志得到的状态会不一致。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410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这实际上要求我们补充一定的更新策略，来维护这些分布式的日志索引的一致性，更具体的，维护这些</a:t>
            </a:r>
            <a:r>
              <a:rPr lang="en-US" altLang="zh-CN" dirty="0"/>
              <a:t>log record</a:t>
            </a:r>
            <a:r>
              <a:rPr lang="zh-CN" altLang="en-US" dirty="0"/>
              <a:t>的</a:t>
            </a:r>
            <a:r>
              <a:rPr lang="en-US" altLang="zh-CN" dirty="0"/>
              <a:t>order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由于</a:t>
            </a:r>
            <a:r>
              <a:rPr lang="en-US" altLang="zh-CN" dirty="0"/>
              <a:t>shared log abstraction</a:t>
            </a:r>
            <a:r>
              <a:rPr lang="zh-CN" altLang="en-US" dirty="0"/>
              <a:t>要求强读取一致性，比如要满足，</a:t>
            </a:r>
            <a:r>
              <a:rPr lang="en-US" altLang="zh-CN" dirty="0"/>
              <a:t>read-your-write</a:t>
            </a:r>
            <a:r>
              <a:rPr lang="zh-CN" altLang="en-US" dirty="0"/>
              <a:t>和读的单调性，对于记录来说，就是维护一个</a:t>
            </a:r>
            <a:r>
              <a:rPr lang="en-US" altLang="zh-CN" dirty="0"/>
              <a:t>total order</a:t>
            </a:r>
            <a:r>
              <a:rPr lang="zh-CN" altLang="en-US" dirty="0"/>
              <a:t>。这个问题我们就很熟悉了，有一种很直接的方案，使用强一致性的共识协议。不过本文作者并没有再在这上面跑</a:t>
            </a:r>
            <a:r>
              <a:rPr lang="en-US" altLang="zh-CN" dirty="0" err="1"/>
              <a:t>Paxos</a:t>
            </a:r>
            <a:r>
              <a:rPr lang="zh-CN" altLang="en-US" dirty="0"/>
              <a:t>协议，而是采用了他们称为“</a:t>
            </a:r>
            <a:r>
              <a:rPr lang="en-US" altLang="zh-CN" dirty="0" err="1"/>
              <a:t>metalog</a:t>
            </a:r>
            <a:r>
              <a:rPr lang="zh-CN" altLang="en-US" dirty="0"/>
              <a:t>”的策略。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TODO: </a:t>
            </a:r>
            <a:r>
              <a:rPr lang="zh-CN" altLang="en-US" dirty="0"/>
              <a:t>补充</a:t>
            </a:r>
            <a:r>
              <a:rPr lang="en-US" altLang="zh-CN" dirty="0" err="1"/>
              <a:t>obversal</a:t>
            </a:r>
            <a:r>
              <a:rPr lang="en-US" altLang="zh-CN" dirty="0"/>
              <a:t>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301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然后我们来到了</a:t>
            </a:r>
            <a:r>
              <a:rPr lang="en-US" altLang="zh-CN" dirty="0" err="1"/>
              <a:t>boki</a:t>
            </a:r>
            <a:r>
              <a:rPr lang="zh-CN" altLang="en-US" dirty="0"/>
              <a:t>设计中最关键的一环，</a:t>
            </a:r>
            <a:r>
              <a:rPr lang="en-US" altLang="zh-CN" dirty="0" err="1"/>
              <a:t>metalog</a:t>
            </a:r>
            <a:r>
              <a:rPr lang="zh-CN" altLang="en-US" dirty="0"/>
              <a:t>。它帮助系统一并实现了</a:t>
            </a:r>
            <a:r>
              <a:rPr lang="en-US" altLang="zh-CN" dirty="0"/>
              <a:t>log ordering</a:t>
            </a:r>
            <a:r>
              <a:rPr lang="zh-CN" altLang="en-US" dirty="0"/>
              <a:t>，</a:t>
            </a:r>
            <a:r>
              <a:rPr lang="en-US" altLang="zh-CN" dirty="0"/>
              <a:t>read consistency</a:t>
            </a:r>
            <a:r>
              <a:rPr lang="zh-CN" altLang="en-US" dirty="0"/>
              <a:t>问题（刚刚提到的）并提供容错支持。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82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前面我们已经提到，物理日志是分片存储的，在图中最上层表示这些分片</a:t>
            </a:r>
            <a:r>
              <a:rPr lang="en-US" altLang="zh-CN" dirty="0"/>
              <a:t>shard</a:t>
            </a:r>
            <a:r>
              <a:rPr lang="zh-CN" altLang="en-US"/>
              <a:t>，被存储</a:t>
            </a:r>
            <a:r>
              <a:rPr lang="zh-CN" altLang="en-US" dirty="0"/>
              <a:t>在不同的存储节点中。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为了维护</a:t>
            </a:r>
            <a:r>
              <a:rPr lang="en-US" altLang="zh-CN" dirty="0"/>
              <a:t>total order</a:t>
            </a:r>
            <a:r>
              <a:rPr lang="zh-CN" altLang="en-US" dirty="0"/>
              <a:t>，有一些节点作为</a:t>
            </a:r>
            <a:r>
              <a:rPr lang="en-US" altLang="zh-CN" dirty="0"/>
              <a:t>Sequencer nodes</a:t>
            </a:r>
            <a:r>
              <a:rPr lang="zh-CN" altLang="en-US" dirty="0"/>
              <a:t>，他们的任务就是对日志进行序列化。这些序列化节点在一些系统中也被成为</a:t>
            </a:r>
            <a:r>
              <a:rPr lang="en-US" altLang="zh-CN" dirty="0"/>
              <a:t>Ordering Layer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他们内部维护一个</a:t>
            </a:r>
            <a:r>
              <a:rPr lang="en-US" altLang="zh-CN" dirty="0" err="1"/>
              <a:t>metalog</a:t>
            </a:r>
            <a:r>
              <a:rPr lang="zh-CN" altLang="en-US" dirty="0"/>
              <a:t>，这个</a:t>
            </a:r>
            <a:r>
              <a:rPr lang="en-US" altLang="zh-CN" dirty="0" err="1"/>
              <a:t>metalog</a:t>
            </a:r>
            <a:r>
              <a:rPr lang="zh-CN" altLang="en-US" dirty="0"/>
              <a:t>就是一个多维向量修改的版本日志。向量记录的值实际上就是一个</a:t>
            </a:r>
            <a:r>
              <a:rPr lang="en-US" altLang="zh-CN" dirty="0"/>
              <a:t>Global cut</a:t>
            </a:r>
            <a:r>
              <a:rPr lang="zh-CN" altLang="en-US" dirty="0"/>
              <a:t>向量，这个遵循了</a:t>
            </a:r>
            <a:r>
              <a:rPr lang="en-US" altLang="zh-CN" dirty="0" err="1"/>
              <a:t>Scalog</a:t>
            </a:r>
            <a:r>
              <a:rPr lang="zh-CN" altLang="en-US" dirty="0"/>
              <a:t>的协议设计。可以从图示例子理解其意思。</a:t>
            </a:r>
            <a:r>
              <a:rPr lang="en-US" altLang="zh-CN" dirty="0"/>
              <a:t>cut</a:t>
            </a:r>
            <a:r>
              <a:rPr lang="zh-CN" altLang="en-US" dirty="0"/>
              <a:t>每次更新我们可以看作一个版本。版本号优先，版本内由一个</a:t>
            </a:r>
            <a:r>
              <a:rPr lang="en-US" altLang="zh-CN" dirty="0"/>
              <a:t>shard</a:t>
            </a:r>
            <a:r>
              <a:rPr lang="zh-CN" altLang="en-US" dirty="0"/>
              <a:t>内的先后顺序，以及预定义的</a:t>
            </a:r>
            <a:r>
              <a:rPr lang="en-US" altLang="zh-CN" dirty="0"/>
              <a:t>shard</a:t>
            </a:r>
            <a:r>
              <a:rPr lang="zh-CN" altLang="en-US" dirty="0"/>
              <a:t>顺序来决定。这样我们就得到了一个</a:t>
            </a:r>
            <a:r>
              <a:rPr lang="en-US" altLang="zh-CN" dirty="0"/>
              <a:t>total order</a:t>
            </a:r>
            <a:r>
              <a:rPr lang="zh-CN" altLang="en-US" dirty="0"/>
              <a:t>。或者，我们可以将</a:t>
            </a:r>
            <a:r>
              <a:rPr lang="en-US" altLang="zh-CN" dirty="0" err="1"/>
              <a:t>metalog</a:t>
            </a:r>
            <a:r>
              <a:rPr lang="zh-CN" altLang="en-US" dirty="0"/>
              <a:t>的一次变更当作，</a:t>
            </a:r>
            <a:r>
              <a:rPr lang="en-US" altLang="zh-CN" dirty="0"/>
              <a:t>batch</a:t>
            </a:r>
            <a:r>
              <a:rPr lang="zh-CN" altLang="en-US" dirty="0"/>
              <a:t>一组物理日志成功添加。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更详细的部分可以看</a:t>
            </a:r>
            <a:r>
              <a:rPr lang="en-US" altLang="zh-CN" dirty="0" err="1"/>
              <a:t>Scalog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5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AWS Lambda</a:t>
            </a:r>
            <a:r>
              <a:rPr lang="zh-CN" altLang="en-US" dirty="0"/>
              <a:t>为代表的</a:t>
            </a:r>
            <a:r>
              <a:rPr lang="en-US" altLang="zh-CN" dirty="0"/>
              <a:t>Serverless</a:t>
            </a:r>
            <a:r>
              <a:rPr lang="zh-CN" altLang="en-US" dirty="0"/>
              <a:t>平台，到今天较为成熟的使用形式，被称为</a:t>
            </a:r>
            <a:r>
              <a:rPr lang="en-US" altLang="zh-CN" dirty="0" err="1"/>
              <a:t>FaaS</a:t>
            </a:r>
            <a:r>
              <a:rPr lang="en-US" altLang="zh-CN" dirty="0"/>
              <a:t>(Function-as-a-Service)</a:t>
            </a:r>
            <a:r>
              <a:rPr lang="zh-CN" altLang="en-US" dirty="0"/>
              <a:t>，相信大家或多或少听过甚至用过类似服务。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用户编写函数（无论以什么语言），由</a:t>
            </a:r>
            <a:r>
              <a:rPr lang="en-US" altLang="zh-CN" dirty="0" err="1"/>
              <a:t>FaaS</a:t>
            </a:r>
            <a:r>
              <a:rPr lang="zh-CN" altLang="en-US" dirty="0"/>
              <a:t>平台管理函数的运行，分配对应的计算与存储资源。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现有的</a:t>
            </a:r>
            <a:r>
              <a:rPr lang="en-US" altLang="zh-CN" dirty="0" err="1"/>
              <a:t>FaaS</a:t>
            </a:r>
            <a:r>
              <a:rPr lang="zh-CN" altLang="en-US" dirty="0"/>
              <a:t>平台已经体现出一些使用优势，比如简易（因为省去了底层环境配置与资源调度），</a:t>
            </a:r>
            <a:r>
              <a:rPr lang="zh-CN" altLang="en-US" sz="1200" dirty="0">
                <a:latin typeface="+mj-lt"/>
              </a:rPr>
              <a:t>对用户而言实现</a:t>
            </a:r>
            <a:r>
              <a:rPr lang="en-US" altLang="zh-CN" sz="1200" dirty="0">
                <a:latin typeface="+mj-lt"/>
              </a:rPr>
              <a:t>pay-as-you-go</a:t>
            </a:r>
            <a:r>
              <a:rPr lang="zh-CN" altLang="en-US" sz="1200" dirty="0">
                <a:latin typeface="+mj-lt"/>
              </a:rPr>
              <a:t>的付费形式，以及</a:t>
            </a:r>
            <a:r>
              <a:rPr lang="zh-CN" altLang="en-US" dirty="0"/>
              <a:t>实现了弹性和高可扩展性。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132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值得注意的是，尽管</a:t>
            </a:r>
            <a:r>
              <a:rPr lang="en-US" altLang="zh-CN" dirty="0" err="1"/>
              <a:t>Scalog</a:t>
            </a:r>
            <a:r>
              <a:rPr lang="zh-CN" altLang="en-US" dirty="0"/>
              <a:t>中就提到了上述设计，但是</a:t>
            </a:r>
            <a:r>
              <a:rPr lang="en-US" altLang="zh-CN" dirty="0"/>
              <a:t>cut</a:t>
            </a:r>
            <a:r>
              <a:rPr lang="zh-CN" altLang="en-US" dirty="0"/>
              <a:t>的值并没有被当作元日志，这是本文</a:t>
            </a:r>
            <a:r>
              <a:rPr lang="en-US" altLang="zh-CN" dirty="0"/>
              <a:t>shared log</a:t>
            </a:r>
            <a:r>
              <a:rPr lang="zh-CN" altLang="en-US" dirty="0"/>
              <a:t>实现与</a:t>
            </a:r>
            <a:r>
              <a:rPr lang="en-US" altLang="zh-CN" dirty="0" err="1"/>
              <a:t>Scalog</a:t>
            </a:r>
            <a:r>
              <a:rPr lang="zh-CN" altLang="en-US" dirty="0"/>
              <a:t>的最主要不同。此外</a:t>
            </a:r>
            <a:r>
              <a:rPr lang="en-US" altLang="zh-CN" dirty="0" err="1"/>
              <a:t>Metalog</a:t>
            </a:r>
            <a:r>
              <a:rPr lang="zh-CN" altLang="en-US" dirty="0"/>
              <a:t>还会被复制到两个次级序列器上，通过三副本实现容错。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77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那现在再回到之前提到的</a:t>
            </a:r>
            <a:r>
              <a:rPr lang="en-US" altLang="zh-CN" dirty="0"/>
              <a:t>read consistency</a:t>
            </a:r>
            <a:r>
              <a:rPr lang="zh-CN" altLang="en-US" dirty="0"/>
              <a:t>的问题。实际的工作流中，</a:t>
            </a:r>
            <a:r>
              <a:rPr lang="en-US" altLang="zh-CN" dirty="0"/>
              <a:t>function node</a:t>
            </a:r>
            <a:r>
              <a:rPr lang="zh-CN" altLang="en-US" dirty="0"/>
              <a:t>内引擎会订阅序列器提供的元日志。利用</a:t>
            </a:r>
            <a:r>
              <a:rPr lang="en-US" altLang="zh-CN" dirty="0" err="1"/>
              <a:t>metalog</a:t>
            </a:r>
            <a:r>
              <a:rPr lang="zh-CN" altLang="en-US" dirty="0"/>
              <a:t>的</a:t>
            </a:r>
            <a:r>
              <a:rPr lang="en-US" altLang="zh-CN" dirty="0"/>
              <a:t>cut</a:t>
            </a:r>
            <a:r>
              <a:rPr lang="zh-CN" altLang="en-US" dirty="0"/>
              <a:t>来递增地更新本地地</a:t>
            </a:r>
            <a:r>
              <a:rPr lang="en-US" altLang="zh-CN" dirty="0"/>
              <a:t>log index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398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现在我们知道</a:t>
            </a:r>
            <a:r>
              <a:rPr lang="en-US" altLang="zh-CN" dirty="0" err="1"/>
              <a:t>metalog</a:t>
            </a:r>
            <a:r>
              <a:rPr lang="zh-CN" altLang="en-US" dirty="0"/>
              <a:t>实际上记录的是物理日志上的</a:t>
            </a:r>
            <a:r>
              <a:rPr lang="en-US" altLang="zh-CN" dirty="0"/>
              <a:t>cut</a:t>
            </a:r>
            <a:r>
              <a:rPr lang="zh-CN" altLang="en-US" dirty="0"/>
              <a:t>。</a:t>
            </a:r>
            <a:r>
              <a:rPr lang="en-US" altLang="zh-CN" dirty="0" err="1"/>
              <a:t>Boki</a:t>
            </a:r>
            <a:r>
              <a:rPr lang="zh-CN" altLang="en-US" dirty="0"/>
              <a:t>实际上使用</a:t>
            </a:r>
            <a:r>
              <a:rPr lang="en-US" altLang="zh-CN" dirty="0" err="1"/>
              <a:t>metalog</a:t>
            </a:r>
            <a:r>
              <a:rPr lang="zh-CN" altLang="en-US" dirty="0"/>
              <a:t>的位置来提供</a:t>
            </a:r>
            <a:r>
              <a:rPr lang="en-US" altLang="zh-CN" dirty="0"/>
              <a:t>read consistency</a:t>
            </a:r>
            <a:r>
              <a:rPr lang="zh-CN" altLang="en-US" dirty="0"/>
              <a:t>，下面我们举一个具体例子来展示。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699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，</a:t>
            </a:r>
            <a:r>
              <a:rPr lang="en-US" altLang="zh-CN" dirty="0"/>
              <a:t>C</a:t>
            </a:r>
            <a:r>
              <a:rPr lang="zh-CN" altLang="en-US" dirty="0"/>
              <a:t>为不同函数节点上</a:t>
            </a:r>
            <a:r>
              <a:rPr lang="en-US" altLang="zh-CN" dirty="0"/>
              <a:t>logbook engine</a:t>
            </a:r>
            <a:r>
              <a:rPr lang="zh-CN" altLang="en-US" dirty="0"/>
              <a:t>维护的本地</a:t>
            </a:r>
            <a:r>
              <a:rPr lang="en-US" altLang="zh-CN" dirty="0"/>
              <a:t>log index</a:t>
            </a:r>
            <a:r>
              <a:rPr lang="zh-CN" altLang="en-US" dirty="0"/>
              <a:t>，这些索引已经订阅</a:t>
            </a:r>
            <a:r>
              <a:rPr lang="en-US" altLang="zh-CN" dirty="0" err="1"/>
              <a:t>metalog</a:t>
            </a:r>
            <a:r>
              <a:rPr lang="zh-CN" altLang="en-US" dirty="0"/>
              <a:t>。由于索引的个副本是独立更新的，他们实际上彼此是</a:t>
            </a:r>
            <a:r>
              <a:rPr lang="zh-CN" altLang="en-US" b="1" dirty="0"/>
              <a:t>不一致</a:t>
            </a:r>
            <a:r>
              <a:rPr lang="en-US" altLang="zh-CN" b="1" dirty="0"/>
              <a:t>inconsistent</a:t>
            </a:r>
            <a:r>
              <a:rPr lang="zh-CN" altLang="en-US" dirty="0"/>
              <a:t>的，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inconsistent progress &lt;-&gt; read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999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不过，</a:t>
            </a:r>
            <a:r>
              <a:rPr lang="en-US" altLang="zh-CN" dirty="0" err="1"/>
              <a:t>Boki</a:t>
            </a:r>
            <a:r>
              <a:rPr lang="zh-CN" altLang="en-US" dirty="0"/>
              <a:t>可以在</a:t>
            </a:r>
            <a:r>
              <a:rPr lang="en-US" altLang="zh-CN" dirty="0"/>
              <a:t>reader side</a:t>
            </a:r>
            <a:r>
              <a:rPr lang="zh-CN" altLang="en-US" dirty="0"/>
              <a:t>实现读一致性。</a:t>
            </a:r>
            <a:r>
              <a:rPr lang="en-US" altLang="zh-CN" dirty="0" err="1"/>
              <a:t>Boki</a:t>
            </a:r>
            <a:r>
              <a:rPr lang="zh-CN" altLang="en-US" dirty="0"/>
              <a:t>会为日志读取者，比如函数，维护所处的</a:t>
            </a:r>
            <a:r>
              <a:rPr lang="en-US" altLang="zh-CN" dirty="0" err="1"/>
              <a:t>metalog</a:t>
            </a:r>
            <a:r>
              <a:rPr lang="zh-CN" altLang="en-US" dirty="0"/>
              <a:t>位置。对于一个给定的</a:t>
            </a:r>
            <a:r>
              <a:rPr lang="en-US" altLang="zh-CN" dirty="0" err="1"/>
              <a:t>metalog</a:t>
            </a:r>
            <a:r>
              <a:rPr lang="zh-CN" altLang="en-US" dirty="0"/>
              <a:t>位置，实际上意味着该节点观察到的状态。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2334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举个例子，比如现在有</a:t>
            </a:r>
            <a:r>
              <a:rPr lang="en-US" altLang="zh-CN" dirty="0"/>
              <a:t>function f</a:t>
            </a:r>
            <a:r>
              <a:rPr lang="zh-CN" altLang="en-US" dirty="0"/>
              <a:t>，初始时记录的</a:t>
            </a:r>
            <a:r>
              <a:rPr lang="en-US" altLang="zh-CN" dirty="0" err="1"/>
              <a:t>metalog</a:t>
            </a:r>
            <a:r>
              <a:rPr lang="en-US" altLang="zh-CN" dirty="0"/>
              <a:t> position</a:t>
            </a:r>
            <a:r>
              <a:rPr lang="zh-CN" altLang="en-US" dirty="0"/>
              <a:t>为</a:t>
            </a:r>
            <a:r>
              <a:rPr lang="en-US" altLang="zh-CN" dirty="0"/>
              <a:t>0</a:t>
            </a:r>
            <a:r>
              <a:rPr lang="zh-CN" altLang="en-US" dirty="0"/>
              <a:t>。然后</a:t>
            </a:r>
            <a:r>
              <a:rPr lang="en-US" altLang="zh-CN" dirty="0"/>
              <a:t>f</a:t>
            </a:r>
            <a:r>
              <a:rPr lang="zh-CN" altLang="en-US" dirty="0"/>
              <a:t>通过</a:t>
            </a:r>
            <a:r>
              <a:rPr lang="en-US" altLang="zh-CN" dirty="0"/>
              <a:t>B</a:t>
            </a:r>
            <a:r>
              <a:rPr lang="zh-CN" altLang="en-US" dirty="0"/>
              <a:t>维护的索引读取记录</a:t>
            </a:r>
            <a:r>
              <a:rPr lang="en-US" altLang="zh-CN" dirty="0"/>
              <a:t>x</a:t>
            </a:r>
            <a:r>
              <a:rPr lang="zh-CN" altLang="en-US" dirty="0"/>
              <a:t>。读之后，</a:t>
            </a:r>
            <a:r>
              <a:rPr lang="en-US" altLang="zh-CN" dirty="0"/>
              <a:t>f</a:t>
            </a:r>
            <a:r>
              <a:rPr lang="zh-CN" altLang="en-US" dirty="0"/>
              <a:t>的</a:t>
            </a:r>
            <a:r>
              <a:rPr lang="en-US" altLang="zh-CN" dirty="0" err="1"/>
              <a:t>metalog</a:t>
            </a:r>
            <a:r>
              <a:rPr lang="en-US" altLang="zh-CN" dirty="0"/>
              <a:t> position</a:t>
            </a:r>
            <a:r>
              <a:rPr lang="zh-CN" altLang="en-US" dirty="0"/>
              <a:t>会被更新与</a:t>
            </a:r>
            <a:r>
              <a:rPr lang="en-US" altLang="zh-CN" dirty="0"/>
              <a:t>B</a:t>
            </a:r>
            <a:r>
              <a:rPr lang="zh-CN" altLang="en-US" dirty="0"/>
              <a:t>维护的索引相同，这时为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768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而在下面的例子中，</a:t>
            </a:r>
            <a:r>
              <a:rPr lang="en-US" altLang="zh-CN" dirty="0" err="1"/>
              <a:t>boki</a:t>
            </a:r>
            <a:r>
              <a:rPr lang="zh-CN" altLang="en-US" dirty="0"/>
              <a:t>则会进行</a:t>
            </a:r>
            <a:r>
              <a:rPr lang="en-US" altLang="zh-CN" dirty="0"/>
              <a:t>consistent check</a:t>
            </a:r>
            <a:r>
              <a:rPr lang="zh-CN" altLang="en-US" dirty="0"/>
              <a:t>，比对函数和希望读取的索引所维护的</a:t>
            </a:r>
            <a:r>
              <a:rPr lang="en-US" altLang="zh-CN" dirty="0" err="1"/>
              <a:t>metalog</a:t>
            </a:r>
            <a:r>
              <a:rPr lang="en-US" altLang="zh-CN" dirty="0"/>
              <a:t> positions</a:t>
            </a:r>
            <a:r>
              <a:rPr lang="zh-CN" altLang="en-US" dirty="0"/>
              <a:t>。在进行完之前的操作后，</a:t>
            </a:r>
            <a:r>
              <a:rPr lang="en-US" altLang="zh-CN" dirty="0"/>
              <a:t>function f</a:t>
            </a:r>
            <a:r>
              <a:rPr lang="zh-CN" altLang="en-US" dirty="0"/>
              <a:t>（现在携带的</a:t>
            </a:r>
            <a:r>
              <a:rPr lang="en-US" altLang="zh-CN" dirty="0"/>
              <a:t>position </a:t>
            </a:r>
            <a:r>
              <a:rPr lang="zh-CN" altLang="en-US" dirty="0"/>
              <a:t>标志为</a:t>
            </a:r>
            <a:r>
              <a:rPr lang="en-US" altLang="zh-CN" dirty="0"/>
              <a:t>3</a:t>
            </a:r>
            <a:r>
              <a:rPr lang="zh-CN" altLang="en-US" dirty="0"/>
              <a:t>）想要读取另一个索引</a:t>
            </a:r>
            <a:r>
              <a:rPr lang="en-US" altLang="zh-CN" dirty="0"/>
              <a:t>A</a:t>
            </a:r>
            <a:r>
              <a:rPr lang="zh-CN" altLang="en-US" dirty="0"/>
              <a:t>，此时</a:t>
            </a:r>
            <a:r>
              <a:rPr lang="en-US" altLang="zh-CN" dirty="0"/>
              <a:t>consistency check</a:t>
            </a:r>
            <a:r>
              <a:rPr lang="zh-CN" altLang="en-US" dirty="0"/>
              <a:t>会失败。因为此时从</a:t>
            </a:r>
            <a:r>
              <a:rPr lang="en-US" altLang="zh-CN" dirty="0"/>
              <a:t>A</a:t>
            </a:r>
            <a:r>
              <a:rPr lang="zh-CN" altLang="en-US" dirty="0"/>
              <a:t>读取这违反了单调读的原则。我们可以这么看待</a:t>
            </a:r>
            <a:r>
              <a:rPr lang="en-US" altLang="zh-CN" dirty="0"/>
              <a:t>function</a:t>
            </a:r>
            <a:r>
              <a:rPr lang="zh-CN" altLang="en-US" dirty="0"/>
              <a:t>已经观察到</a:t>
            </a:r>
            <a:r>
              <a:rPr lang="en-US" altLang="zh-CN" dirty="0"/>
              <a:t>X</a:t>
            </a:r>
            <a:r>
              <a:rPr lang="zh-CN" altLang="en-US" dirty="0"/>
              <a:t>记录的发生，但是索引</a:t>
            </a:r>
            <a:r>
              <a:rPr lang="en-US" altLang="zh-CN" dirty="0"/>
              <a:t>A</a:t>
            </a:r>
            <a:r>
              <a:rPr lang="zh-CN" altLang="en-US" dirty="0"/>
              <a:t>并没有包含该记录。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4922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Boki</a:t>
            </a:r>
            <a:r>
              <a:rPr lang="zh-CN" altLang="en-US" dirty="0"/>
              <a:t>有一个控制面板，用来处理故障。灾后重启</a:t>
            </a:r>
            <a:r>
              <a:rPr lang="en-US" altLang="zh-CN" dirty="0" err="1"/>
              <a:t>Boki</a:t>
            </a:r>
            <a:r>
              <a:rPr lang="zh-CN" altLang="en-US" dirty="0"/>
              <a:t>的策略是重新配置，即给重新指定每一个部件部署的节点。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容错机制可以拆分成下面的步骤。</a:t>
            </a:r>
            <a:endParaRPr lang="en-US" altLang="zh-CN" dirty="0"/>
          </a:p>
          <a:p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第一步，首先是节点故障的探测，并启动重新配置协议。</a:t>
            </a:r>
            <a:endParaRPr lang="en-US" altLang="zh-CN" dirty="0"/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直观上，</a:t>
            </a:r>
            <a:r>
              <a:rPr lang="en-US" altLang="zh-CN" dirty="0" err="1"/>
              <a:t>metalog</a:t>
            </a:r>
            <a:r>
              <a:rPr lang="zh-CN" altLang="en-US" dirty="0"/>
              <a:t>控制着物理日志的整体进程。因为</a:t>
            </a:r>
            <a:r>
              <a:rPr lang="en-US" altLang="zh-CN" dirty="0" err="1"/>
              <a:t>metalog</a:t>
            </a:r>
            <a:r>
              <a:rPr lang="zh-CN" altLang="en-US" dirty="0"/>
              <a:t>决定了不同</a:t>
            </a:r>
            <a:r>
              <a:rPr lang="en-US" altLang="zh-CN" dirty="0"/>
              <a:t>shard</a:t>
            </a:r>
            <a:r>
              <a:rPr lang="zh-CN" altLang="en-US" dirty="0"/>
              <a:t>中记录的全序，本地索引也订阅</a:t>
            </a:r>
            <a:r>
              <a:rPr lang="en-US" altLang="zh-CN" dirty="0" err="1"/>
              <a:t>metalog</a:t>
            </a:r>
            <a:r>
              <a:rPr lang="zh-CN" altLang="en-US" dirty="0"/>
              <a:t>进行更新。所以停止</a:t>
            </a:r>
            <a:r>
              <a:rPr lang="en-US" altLang="zh-CN" dirty="0" err="1"/>
              <a:t>metalog</a:t>
            </a:r>
            <a:r>
              <a:rPr lang="zh-CN" altLang="en-US" dirty="0"/>
              <a:t>的更新会停止整个系统。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967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下一步是将所有序列器的</a:t>
            </a:r>
            <a:r>
              <a:rPr lang="en-US" altLang="zh-CN" dirty="0" err="1"/>
              <a:t>metalog</a:t>
            </a:r>
            <a:r>
              <a:rPr lang="zh-CN" altLang="en-US" dirty="0"/>
              <a:t>密封起来。</a:t>
            </a:r>
            <a:r>
              <a:rPr lang="en-US" altLang="zh-CN" dirty="0"/>
              <a:t>seal</a:t>
            </a:r>
            <a:r>
              <a:rPr lang="zh-CN" altLang="en-US" dirty="0"/>
              <a:t>密封日志这里就表示不再允许有新的日志附加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Boki</a:t>
            </a:r>
            <a:r>
              <a:rPr lang="zh-CN" altLang="en-US" dirty="0"/>
              <a:t>这里采用的是</a:t>
            </a:r>
            <a:r>
              <a:rPr lang="en-US" altLang="zh-CN" dirty="0"/>
              <a:t>Delos [OSDI’20]’s </a:t>
            </a:r>
            <a:r>
              <a:rPr lang="zh-CN" altLang="en-US" dirty="0"/>
              <a:t>容错的日志密封协议，想进一步了解的同学可以阅读</a:t>
            </a:r>
            <a:r>
              <a:rPr lang="en-US" altLang="zh-CN" dirty="0"/>
              <a:t>Delos</a:t>
            </a:r>
            <a:r>
              <a:rPr lang="zh-CN" altLang="en-US" dirty="0"/>
              <a:t>的</a:t>
            </a:r>
            <a:r>
              <a:rPr lang="en-US" altLang="zh-CN" dirty="0"/>
              <a:t>Paper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1290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运行协议结束，</a:t>
            </a:r>
            <a:r>
              <a:rPr lang="en-US" altLang="zh-CN" dirty="0" err="1"/>
              <a:t>metalog</a:t>
            </a:r>
            <a:r>
              <a:rPr lang="zh-CN" altLang="en-US" dirty="0"/>
              <a:t>被密封，而又因为</a:t>
            </a:r>
            <a:r>
              <a:rPr lang="en-US" altLang="zh-CN" dirty="0" err="1"/>
              <a:t>metalog</a:t>
            </a:r>
            <a:r>
              <a:rPr lang="zh-CN" altLang="en-US" dirty="0"/>
              <a:t>密封，整个系统暂时冻结（</a:t>
            </a:r>
            <a:r>
              <a:rPr lang="en-US" altLang="zh-CN" dirty="0"/>
              <a:t>TODO: </a:t>
            </a:r>
            <a:r>
              <a:rPr lang="zh-CN" altLang="en-US" dirty="0"/>
              <a:t>再想想怎么解释冻结的原因）。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6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但是现有的</a:t>
            </a:r>
            <a:r>
              <a:rPr lang="en-US" altLang="zh-CN" dirty="0" err="1"/>
              <a:t>FaaS</a:t>
            </a:r>
            <a:r>
              <a:rPr lang="zh-CN" altLang="en-US" dirty="0"/>
              <a:t>平台仍然存在一些问题，特别是当我们希望处理有状态的函数时，这种时候，我们称这种计算方式为</a:t>
            </a:r>
            <a:r>
              <a:rPr lang="en-US" altLang="zh-CN" dirty="0"/>
              <a:t>Stateful Serverless Computing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云服务商提供了很多存储服务，比如</a:t>
            </a:r>
            <a:r>
              <a:rPr lang="en-US" altLang="zh-CN" dirty="0"/>
              <a:t>Amazon S3</a:t>
            </a:r>
            <a:r>
              <a:rPr lang="zh-CN" altLang="en-US" dirty="0"/>
              <a:t>、</a:t>
            </a:r>
            <a:r>
              <a:rPr lang="en-US" altLang="zh-CN" dirty="0"/>
              <a:t>DynamoDB</a:t>
            </a:r>
            <a:r>
              <a:rPr lang="zh-CN" altLang="en-US" dirty="0"/>
              <a:t>等来帮助维护状态。在</a:t>
            </a:r>
            <a:r>
              <a:rPr lang="en-US" altLang="zh-CN" dirty="0" err="1"/>
              <a:t>FaaS</a:t>
            </a:r>
            <a:r>
              <a:rPr lang="zh-CN" altLang="en-US" dirty="0"/>
              <a:t>平台上运行的函数与这些外部存储服务交互来管理它们的状态。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001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此时，控制平台就可以安全的建立新的配置。启动新配置后，序列器也会启动新的</a:t>
            </a:r>
            <a:r>
              <a:rPr lang="en-US" altLang="zh-CN" dirty="0" err="1"/>
              <a:t>metalog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5136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在文章设计部分的最后，介绍了他们为</a:t>
            </a:r>
            <a:r>
              <a:rPr lang="en-US" altLang="zh-CN" dirty="0"/>
              <a:t>Serverless</a:t>
            </a:r>
            <a:r>
              <a:rPr lang="zh-CN" altLang="en-US" dirty="0"/>
              <a:t>应用开发者构建的支持库。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130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Boki</a:t>
            </a:r>
            <a:r>
              <a:rPr lang="zh-CN" altLang="en-US" dirty="0"/>
              <a:t>为三种典型的</a:t>
            </a:r>
            <a:r>
              <a:rPr lang="en-US" altLang="zh-CN" dirty="0"/>
              <a:t>Serverless</a:t>
            </a:r>
            <a:r>
              <a:rPr lang="zh-CN" altLang="en-US" dirty="0"/>
              <a:t>应用场景构建了三个支持库。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第一个库是</a:t>
            </a:r>
            <a:r>
              <a:rPr lang="en-US" altLang="zh-CN" dirty="0" err="1"/>
              <a:t>BokiFlow</a:t>
            </a:r>
            <a:r>
              <a:rPr lang="zh-CN" altLang="en-US" dirty="0"/>
              <a:t>，提供容错的</a:t>
            </a:r>
            <a:r>
              <a:rPr lang="en-US" altLang="zh-CN" dirty="0"/>
              <a:t>Serverless Workflow</a:t>
            </a:r>
            <a:r>
              <a:rPr lang="zh-CN" altLang="en-US" dirty="0"/>
              <a:t>。它允许组合多个有状态的函数，并提供强的端到端约束，比如仅执行一次语义，</a:t>
            </a:r>
            <a:r>
              <a:rPr lang="en-US" altLang="zh-CN" dirty="0" err="1"/>
              <a:t>BokiFlow</a:t>
            </a:r>
            <a:r>
              <a:rPr lang="zh-CN" altLang="en-US" dirty="0"/>
              <a:t>的构建采纳了</a:t>
            </a:r>
            <a:r>
              <a:rPr lang="en-US" altLang="zh-CN" dirty="0"/>
              <a:t>OSDI20</a:t>
            </a:r>
            <a:r>
              <a:rPr lang="zh-CN" altLang="en-US" dirty="0"/>
              <a:t>的一个工作</a:t>
            </a:r>
            <a:r>
              <a:rPr lang="en-US" altLang="zh-CN" dirty="0" err="1"/>
              <a:t>Beldi</a:t>
            </a:r>
            <a:r>
              <a:rPr lang="zh-CN" altLang="en-US" dirty="0"/>
              <a:t>的设计，</a:t>
            </a:r>
            <a:r>
              <a:rPr lang="en-US" altLang="zh-CN" dirty="0" err="1"/>
              <a:t>Beldi</a:t>
            </a:r>
            <a:r>
              <a:rPr lang="zh-CN" altLang="en-US" dirty="0"/>
              <a:t>在</a:t>
            </a:r>
            <a:r>
              <a:rPr lang="en-US" altLang="zh-CN" dirty="0"/>
              <a:t>AWS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DynamoDB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之上构建了一个日志层，而</a:t>
            </a:r>
            <a:r>
              <a:rPr lang="en-US" altLang="zh-CN" b="0" i="0" dirty="0" err="1">
                <a:effectLst/>
                <a:latin typeface="Arial" panose="020B0604020202020204" pitchFamily="34" charset="0"/>
              </a:rPr>
              <a:t>Boki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，实际上是用</a:t>
            </a:r>
            <a:r>
              <a:rPr lang="en-US" altLang="zh-CN" b="0" i="0" dirty="0" err="1">
                <a:effectLst/>
                <a:latin typeface="Arial" panose="020B0604020202020204" pitchFamily="34" charset="0"/>
              </a:rPr>
              <a:t>LogBook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抽象充当该日志层，当然技术上还有些许细节上的不同，感兴趣的同学可以阅读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5.1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节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（动画）回忆在开头我们所举的会议注册的应用，现在利用</a:t>
            </a:r>
            <a:r>
              <a:rPr lang="en-US" altLang="zh-CN" dirty="0" err="1"/>
              <a:t>BokiFlow</a:t>
            </a:r>
            <a:r>
              <a:rPr lang="zh-CN" altLang="en-US" dirty="0"/>
              <a:t>可以较快编写完成，提供事务支持。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6614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第二个库是</a:t>
            </a:r>
            <a:r>
              <a:rPr lang="en-US" altLang="zh-CN" dirty="0" err="1"/>
              <a:t>BokiStore</a:t>
            </a:r>
            <a:r>
              <a:rPr lang="zh-CN" altLang="en-US" dirty="0"/>
              <a:t>， </a:t>
            </a:r>
            <a:r>
              <a:rPr lang="en-US" altLang="zh-CN" dirty="0" err="1"/>
              <a:t>BokiStore</a:t>
            </a:r>
            <a:r>
              <a:rPr lang="zh-CN" altLang="en-US" dirty="0"/>
              <a:t>是一个事务对象存储。它可以为有状态的</a:t>
            </a:r>
            <a:r>
              <a:rPr lang="en-US" altLang="zh-CN" dirty="0"/>
              <a:t>serverless</a:t>
            </a:r>
            <a:r>
              <a:rPr lang="zh-CN" altLang="en-US" dirty="0"/>
              <a:t>函数提供</a:t>
            </a:r>
            <a:r>
              <a:rPr lang="en-US" altLang="zh-CN" dirty="0" err="1"/>
              <a:t>json</a:t>
            </a:r>
            <a:r>
              <a:rPr lang="en-US" altLang="zh-CN" dirty="0"/>
              <a:t> object</a:t>
            </a:r>
            <a:r>
              <a:rPr lang="zh-CN" altLang="en-US" dirty="0"/>
              <a:t>。</a:t>
            </a:r>
            <a:r>
              <a:rPr lang="en-US" altLang="zh-CN" dirty="0" err="1"/>
              <a:t>BokiStore</a:t>
            </a:r>
            <a:r>
              <a:rPr lang="zh-CN" altLang="en-US" dirty="0"/>
              <a:t>提供了强一致性保证和事务支持，图示是一些</a:t>
            </a:r>
            <a:r>
              <a:rPr lang="en-US" altLang="zh-CN" dirty="0" err="1"/>
              <a:t>BokiStore</a:t>
            </a:r>
            <a:r>
              <a:rPr lang="zh-CN" altLang="en-US" dirty="0"/>
              <a:t>的</a:t>
            </a:r>
            <a:r>
              <a:rPr lang="en-US" altLang="zh-CN" dirty="0"/>
              <a:t>API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791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队列是消息传递最常见的数据结构，文章设计的</a:t>
            </a:r>
            <a:r>
              <a:rPr lang="zh-CN" altLang="en-US" dirty="0"/>
              <a:t>最后一个库是</a:t>
            </a:r>
            <a:r>
              <a:rPr lang="en-US" altLang="zh-CN" dirty="0" err="1"/>
              <a:t>BokiQueue</a:t>
            </a:r>
            <a:r>
              <a:rPr lang="zh-CN" altLang="en-US" dirty="0"/>
              <a:t>，用来为</a:t>
            </a:r>
            <a:r>
              <a:rPr lang="en-US" altLang="zh-CN" dirty="0"/>
              <a:t>serverless functions</a:t>
            </a:r>
            <a:r>
              <a:rPr lang="zh-CN" altLang="en-US" dirty="0"/>
              <a:t>提供高吞吐量的</a:t>
            </a:r>
            <a:r>
              <a:rPr lang="en-US" altLang="zh-CN" dirty="0"/>
              <a:t>message queues.</a:t>
            </a:r>
            <a:r>
              <a:rPr lang="zh-CN" altLang="en-US" dirty="0"/>
              <a:t>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BokiQueue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为发送和接收消息提供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push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pop API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，与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BokiStore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设计相同，也利用日志来记录有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effect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的操作，比如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push 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和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pop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操作。为了提供可扩展性，他们吸收了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vCorfu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CSMR(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composable state machine replication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)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技术。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我们可以看到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Boki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的这些库都基于已有的工作，不过仍需要进行一些改写来适用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logbook 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api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 通常来说，这些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library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非常有用，有些常作为分布式系统的中间件，但是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serverless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环境下编写又比较困难。根据作者描述，在使用</a:t>
            </a:r>
            <a:r>
              <a:rPr lang="en-US" altLang="zh-CN" b="0" i="0" dirty="0" err="1">
                <a:solidFill>
                  <a:srgbClr val="333333"/>
                </a:solidFill>
                <a:effectLst/>
                <a:latin typeface="Helvetica Neue"/>
              </a:rPr>
              <a:t>LogBook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 API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（底层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shared log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接口），可以大大降低编程的工作量，他们的实现中，最多仅需要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1200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余行代码。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8676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接下来我将带大家一览</a:t>
            </a:r>
            <a:r>
              <a:rPr lang="en-US" altLang="zh-CN" dirty="0" err="1"/>
              <a:t>Boki</a:t>
            </a:r>
            <a:r>
              <a:rPr lang="zh-CN" altLang="en-US" dirty="0"/>
              <a:t>的</a:t>
            </a:r>
            <a:r>
              <a:rPr lang="en-US" altLang="zh-CN" dirty="0"/>
              <a:t>evaluation</a:t>
            </a:r>
            <a:r>
              <a:rPr lang="zh-CN" altLang="en-US" dirty="0"/>
              <a:t>部分。首先实验的设置，作者在</a:t>
            </a:r>
            <a:r>
              <a:rPr lang="en-US" altLang="zh-CN" dirty="0"/>
              <a:t>AWS EC2</a:t>
            </a:r>
            <a:r>
              <a:rPr lang="zh-CN" altLang="en-US" dirty="0"/>
              <a:t>实例上运行他们的实验，也即函数、存储、序列化节点都运行在这些实例上。对于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  <a:r>
              <a:rPr lang="zh-CN" altLang="en-US" dirty="0"/>
              <a:t>，三个存储节点来存储每个</a:t>
            </a:r>
            <a:r>
              <a:rPr lang="en-US" altLang="zh-CN" dirty="0"/>
              <a:t>log shard</a:t>
            </a:r>
            <a:r>
              <a:rPr lang="zh-CN" altLang="en-US" dirty="0"/>
              <a:t>。也是</a:t>
            </a:r>
            <a:r>
              <a:rPr lang="en-US" altLang="zh-CN" dirty="0"/>
              <a:t>3</a:t>
            </a:r>
            <a:r>
              <a:rPr lang="zh-CN" altLang="en-US" dirty="0"/>
              <a:t>个序列化节点来储存</a:t>
            </a:r>
            <a:r>
              <a:rPr lang="en-US" altLang="zh-CN" dirty="0" err="1"/>
              <a:t>metalog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338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实验可以分为两大部分，</a:t>
            </a:r>
            <a:r>
              <a:rPr lang="en-US" altLang="zh-CN" dirty="0"/>
              <a:t>part 1</a:t>
            </a:r>
            <a:r>
              <a:rPr lang="zh-CN" altLang="en-US" dirty="0"/>
              <a:t>是测试</a:t>
            </a:r>
            <a:r>
              <a:rPr lang="en-US" altLang="zh-CN" dirty="0"/>
              <a:t>logbook</a:t>
            </a:r>
            <a:r>
              <a:rPr lang="zh-CN" altLang="en-US" dirty="0"/>
              <a:t>操作的</a:t>
            </a:r>
            <a:r>
              <a:rPr lang="en-US" altLang="zh-CN" dirty="0"/>
              <a:t>microbenchmark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781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3</a:t>
            </a:r>
            <a:r>
              <a:rPr lang="zh-CN" altLang="en-US" dirty="0"/>
              <a:t>节点存储</a:t>
            </a:r>
            <a:r>
              <a:rPr lang="en-US" altLang="zh-CN" dirty="0" err="1"/>
              <a:t>metalog</a:t>
            </a:r>
            <a:r>
              <a:rPr lang="zh-CN" altLang="en-US" dirty="0"/>
              <a:t>的实验条件下，随着并发写的函数，吞吐量提升，扩展到达</a:t>
            </a:r>
            <a:r>
              <a:rPr lang="en-US" altLang="zh-CN" dirty="0"/>
              <a:t>2560</a:t>
            </a:r>
            <a:r>
              <a:rPr lang="zh-CN" altLang="en-US" dirty="0"/>
              <a:t>个时，吞吐量可以达到</a:t>
            </a:r>
            <a:r>
              <a:rPr lang="en-US" altLang="zh-CN" dirty="0"/>
              <a:t>1.2Mappend </a:t>
            </a:r>
            <a:r>
              <a:rPr lang="zh-CN" altLang="en-US" dirty="0"/>
              <a:t>每秒。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对于读操作我们更关系其</a:t>
            </a:r>
            <a:r>
              <a:rPr lang="en-US" altLang="zh-CN" dirty="0"/>
              <a:t>latency</a:t>
            </a:r>
            <a:r>
              <a:rPr lang="zh-CN" altLang="en-US" dirty="0"/>
              <a:t>，即回答第三个问题</a:t>
            </a:r>
            <a:r>
              <a:rPr lang="en-US" altLang="zh-CN" dirty="0"/>
              <a:t>How fast can </a:t>
            </a:r>
            <a:r>
              <a:rPr lang="en-US" altLang="zh-CN" dirty="0" err="1"/>
              <a:t>Boki</a:t>
            </a:r>
            <a:r>
              <a:rPr lang="en-US" altLang="zh-CN" dirty="0"/>
              <a:t> functions read </a:t>
            </a:r>
            <a:r>
              <a:rPr lang="en-US" altLang="zh-CN" dirty="0" err="1"/>
              <a:t>LogBook</a:t>
            </a:r>
            <a:r>
              <a:rPr lang="en-US" altLang="zh-CN" dirty="0"/>
              <a:t> records</a:t>
            </a:r>
            <a:r>
              <a:rPr lang="zh-CN" altLang="en-US" dirty="0"/>
              <a:t>。作者的实验给出他们的</a:t>
            </a:r>
            <a:r>
              <a:rPr lang="en-US" altLang="zh-CN" dirty="0"/>
              <a:t>read latency</a:t>
            </a:r>
            <a:r>
              <a:rPr lang="zh-CN" altLang="en-US" dirty="0"/>
              <a:t>最好情况下仅需要</a:t>
            </a:r>
            <a:r>
              <a:rPr lang="en-US" altLang="zh-CN" dirty="0"/>
              <a:t>0.12ms.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736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部分，则是针对上层构建的这些支持库的测试，他们很容易找到比对的目标，来增加文章的说服力。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3696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首先是</a:t>
            </a:r>
            <a:r>
              <a:rPr lang="en-US" altLang="zh-CN" dirty="0" err="1"/>
              <a:t>BokiFlow</a:t>
            </a:r>
            <a:r>
              <a:rPr lang="zh-CN" altLang="en-US" dirty="0"/>
              <a:t>的测试，对比目标有两个，其中绿色线没有任何容错机制，在</a:t>
            </a:r>
            <a:r>
              <a:rPr lang="en-US" altLang="zh-CN" dirty="0"/>
              <a:t>failure</a:t>
            </a:r>
            <a:r>
              <a:rPr lang="zh-CN" altLang="en-US" dirty="0"/>
              <a:t>时会出现状态不一致情况，所以称为</a:t>
            </a:r>
            <a:r>
              <a:rPr lang="en-US" altLang="zh-CN" dirty="0"/>
              <a:t>Unsafe baseline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Beldi</a:t>
            </a:r>
            <a:r>
              <a:rPr lang="zh-CN" altLang="en-US" dirty="0"/>
              <a:t>，</a:t>
            </a:r>
            <a:r>
              <a:rPr lang="en-US" altLang="zh-CN" dirty="0"/>
              <a:t>Log-based</a:t>
            </a:r>
            <a:r>
              <a:rPr lang="zh-CN" altLang="en-US" dirty="0"/>
              <a:t>协议，但是是直接构造在</a:t>
            </a:r>
            <a:r>
              <a:rPr lang="en-US" altLang="zh-CN" dirty="0"/>
              <a:t>DynamoDB</a:t>
            </a:r>
            <a:r>
              <a:rPr lang="zh-CN" altLang="en-US" dirty="0"/>
              <a:t>上。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BokiFlow</a:t>
            </a:r>
            <a:r>
              <a:rPr lang="zh-CN" altLang="en-US" dirty="0"/>
              <a:t>，吸取了 </a:t>
            </a:r>
            <a:r>
              <a:rPr lang="en-US" altLang="zh-CN" dirty="0" err="1"/>
              <a:t>Beldi</a:t>
            </a:r>
            <a:r>
              <a:rPr lang="zh-CN" altLang="en-US" dirty="0"/>
              <a:t>的技术，但是用</a:t>
            </a:r>
            <a:r>
              <a:rPr lang="en-US" altLang="zh-CN" dirty="0" err="1"/>
              <a:t>LogBook</a:t>
            </a:r>
            <a:r>
              <a:rPr lang="zh-CN" altLang="en-US" dirty="0"/>
              <a:t>代替</a:t>
            </a:r>
            <a:r>
              <a:rPr lang="en-US" altLang="zh-CN" dirty="0" err="1"/>
              <a:t>Beldi</a:t>
            </a:r>
            <a:r>
              <a:rPr lang="zh-CN" altLang="en-US" dirty="0"/>
              <a:t>的</a:t>
            </a:r>
            <a:r>
              <a:rPr lang="en-US" altLang="zh-CN" dirty="0"/>
              <a:t>log</a:t>
            </a:r>
            <a:r>
              <a:rPr lang="zh-CN" altLang="en-US" dirty="0"/>
              <a:t>层。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首先由于都提供了</a:t>
            </a:r>
            <a:r>
              <a:rPr lang="en-US" altLang="zh-CN" dirty="0"/>
              <a:t>log </a:t>
            </a:r>
            <a:r>
              <a:rPr lang="en-US" altLang="zh-CN" dirty="0" err="1"/>
              <a:t>api</a:t>
            </a:r>
            <a:r>
              <a:rPr lang="zh-CN" altLang="en-US" dirty="0"/>
              <a:t>，所以作者跑了基本操作的</a:t>
            </a:r>
            <a:r>
              <a:rPr lang="en-US" altLang="zh-CN" dirty="0"/>
              <a:t>microbenchmark</a:t>
            </a:r>
            <a:r>
              <a:rPr lang="zh-CN" altLang="en-US" dirty="0"/>
              <a:t>，测试结果如图，可见相对</a:t>
            </a:r>
            <a:r>
              <a:rPr lang="en-US" altLang="zh-CN" dirty="0" err="1"/>
              <a:t>Beldi</a:t>
            </a:r>
            <a:r>
              <a:rPr lang="zh-CN" altLang="en-US" dirty="0"/>
              <a:t>，</a:t>
            </a:r>
            <a:r>
              <a:rPr lang="en-US" altLang="zh-CN" dirty="0" err="1"/>
              <a:t>BokiFlow</a:t>
            </a:r>
            <a:r>
              <a:rPr lang="zh-CN" altLang="en-US" dirty="0"/>
              <a:t>各个操作都大幅度优化了延迟。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表明</a:t>
            </a:r>
            <a:r>
              <a:rPr lang="en-US" altLang="zh-CN" dirty="0" err="1"/>
              <a:t>BokiFlow</a:t>
            </a:r>
            <a:r>
              <a:rPr lang="zh-CN" altLang="en-US" dirty="0"/>
              <a:t>使用更高效的日志层支撑</a:t>
            </a:r>
            <a:r>
              <a:rPr lang="en-US" altLang="zh-CN" dirty="0" err="1"/>
              <a:t>Beldi</a:t>
            </a:r>
            <a:r>
              <a:rPr lang="zh-CN" altLang="en-US" dirty="0"/>
              <a:t>的容错机制。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2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在实际中，一个</a:t>
            </a:r>
            <a:r>
              <a:rPr lang="en-US" altLang="zh-CN" dirty="0"/>
              <a:t>Serverless</a:t>
            </a:r>
            <a:r>
              <a:rPr lang="zh-CN" altLang="en-US" dirty="0"/>
              <a:t>常包含多个有状态函数，</a:t>
            </a:r>
            <a:r>
              <a:rPr lang="en-US" altLang="zh-CN" dirty="0"/>
              <a:t>e.g. serverless workflow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根据我们所学分布式系统的知识，有一个基本共识，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当系统扩展到足够的规模时，故障成为其操作中不可避免的常规部分。（动画）我们的</a:t>
            </a:r>
            <a:r>
              <a:rPr lang="en-US" altLang="zh-CN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FaaS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平台</a:t>
            </a:r>
            <a:r>
              <a:rPr lang="zh-CN" altLang="en-US" dirty="0"/>
              <a:t>每个函数都有可能在执行时发生故障，而存储层各节点也可能发生故障（尽管作为一种服务提供给</a:t>
            </a:r>
            <a:r>
              <a:rPr lang="en-US" altLang="zh-CN" dirty="0"/>
              <a:t>serverless</a:t>
            </a:r>
            <a:r>
              <a:rPr lang="zh-CN" altLang="en-US" dirty="0"/>
              <a:t>时，这种故障会被</a:t>
            </a:r>
            <a:r>
              <a:rPr lang="en-US" altLang="zh-CN" dirty="0"/>
              <a:t>AWS</a:t>
            </a:r>
            <a:r>
              <a:rPr lang="zh-CN" altLang="en-US" dirty="0"/>
              <a:t>这些构件内部处理），这些故障会带来状态的不一致性。现有的</a:t>
            </a:r>
            <a:r>
              <a:rPr lang="en-US" altLang="zh-CN" dirty="0" err="1"/>
              <a:t>FaaS</a:t>
            </a:r>
            <a:r>
              <a:rPr lang="zh-CN" altLang="en-US" dirty="0"/>
              <a:t>架构难以保障状态的一致性并提供一定的容错能力。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4611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对于实际的真实情况的模拟，作者选取了一个</a:t>
            </a:r>
            <a:r>
              <a:rPr lang="en-US" altLang="zh-CN" dirty="0"/>
              <a:t>movie review</a:t>
            </a:r>
            <a:r>
              <a:rPr lang="zh-CN" altLang="en-US" dirty="0"/>
              <a:t> </a:t>
            </a:r>
            <a:r>
              <a:rPr lang="en-US" altLang="zh-CN" dirty="0"/>
              <a:t>workload</a:t>
            </a:r>
            <a:r>
              <a:rPr lang="zh-CN" altLang="en-US" dirty="0"/>
              <a:t>和</a:t>
            </a:r>
            <a:r>
              <a:rPr lang="en-US" altLang="zh-CN" dirty="0"/>
              <a:t>travel reservation workload</a:t>
            </a:r>
            <a:r>
              <a:rPr lang="zh-CN" altLang="en-US" dirty="0"/>
              <a:t>进行测试。结果表明对于</a:t>
            </a:r>
            <a:r>
              <a:rPr lang="en-US" altLang="zh-CN" dirty="0"/>
              <a:t>50% latency</a:t>
            </a:r>
            <a:r>
              <a:rPr lang="zh-CN" altLang="en-US" dirty="0"/>
              <a:t>，</a:t>
            </a:r>
            <a:r>
              <a:rPr lang="en-US" altLang="zh-CN" dirty="0" err="1"/>
              <a:t>BokiFlow</a:t>
            </a:r>
            <a:r>
              <a:rPr lang="zh-CN" altLang="en-US" dirty="0"/>
              <a:t>可以分别提升响应</a:t>
            </a:r>
            <a:r>
              <a:rPr lang="en-US" altLang="zh-CN" dirty="0"/>
              <a:t>4.7</a:t>
            </a:r>
            <a:r>
              <a:rPr lang="zh-CN" altLang="en-US" dirty="0"/>
              <a:t>倍到</a:t>
            </a:r>
            <a:r>
              <a:rPr lang="en-US" altLang="zh-CN" dirty="0"/>
              <a:t>4.3</a:t>
            </a:r>
            <a:r>
              <a:rPr lang="zh-CN" altLang="en-US" dirty="0"/>
              <a:t>倍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285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</a:t>
            </a:r>
            <a:r>
              <a:rPr lang="en-US" altLang="zh-CN" dirty="0" err="1"/>
              <a:t>BokiStore</a:t>
            </a:r>
            <a:r>
              <a:rPr lang="zh-CN" altLang="en-US" dirty="0"/>
              <a:t>测试，作者比对了</a:t>
            </a:r>
            <a:r>
              <a:rPr lang="en-US" altLang="zh-CN" dirty="0"/>
              <a:t>MongoDB</a:t>
            </a:r>
            <a:r>
              <a:rPr lang="zh-CN" altLang="en-US" dirty="0"/>
              <a:t>。跑的实例是一个类似</a:t>
            </a:r>
            <a:r>
              <a:rPr lang="en-US" altLang="zh-CN" dirty="0"/>
              <a:t>Twitter</a:t>
            </a:r>
            <a:r>
              <a:rPr lang="zh-CN" altLang="en-US" dirty="0"/>
              <a:t>的</a:t>
            </a:r>
            <a:r>
              <a:rPr lang="en-US" altLang="zh-CN" dirty="0"/>
              <a:t>workload</a:t>
            </a:r>
            <a:r>
              <a:rPr lang="zh-CN" altLang="en-US" dirty="0"/>
              <a:t>，从结果看，吞吐量方面，</a:t>
            </a:r>
            <a:r>
              <a:rPr lang="en-US" altLang="zh-CN" dirty="0" err="1"/>
              <a:t>Boki</a:t>
            </a:r>
            <a:r>
              <a:rPr lang="zh-CN" altLang="en-US" dirty="0"/>
              <a:t>实现约</a:t>
            </a:r>
            <a:r>
              <a:rPr lang="en-US" altLang="zh-CN" dirty="0"/>
              <a:t>25%</a:t>
            </a:r>
            <a:r>
              <a:rPr lang="zh-CN" altLang="en-US" dirty="0"/>
              <a:t>的提升，延迟方面，作者根据不同的</a:t>
            </a:r>
            <a:r>
              <a:rPr lang="en-US" altLang="zh-CN" dirty="0"/>
              <a:t>request</a:t>
            </a:r>
            <a:r>
              <a:rPr lang="zh-CN" altLang="en-US" dirty="0"/>
              <a:t>分别做了测试，对于单一请求比如</a:t>
            </a:r>
            <a:r>
              <a:rPr lang="en-US" altLang="zh-CN" dirty="0" err="1"/>
              <a:t>userlogin</a:t>
            </a:r>
            <a:r>
              <a:rPr lang="zh-CN" altLang="en-US" dirty="0"/>
              <a:t>和</a:t>
            </a:r>
            <a:r>
              <a:rPr lang="en-US" altLang="zh-CN" dirty="0" err="1"/>
              <a:t>userprofile</a:t>
            </a:r>
            <a:r>
              <a:rPr lang="zh-CN" altLang="en-US" dirty="0"/>
              <a:t>，</a:t>
            </a:r>
            <a:r>
              <a:rPr lang="en-US" altLang="zh-CN" dirty="0" err="1"/>
              <a:t>BokiStore</a:t>
            </a:r>
            <a:r>
              <a:rPr lang="zh-CN" altLang="en-US" dirty="0"/>
              <a:t>要慢于</a:t>
            </a:r>
            <a:r>
              <a:rPr lang="en-US" altLang="zh-CN" dirty="0"/>
              <a:t>MongoDB</a:t>
            </a:r>
            <a:r>
              <a:rPr lang="zh-CN" altLang="en-US" dirty="0"/>
              <a:t>，而事务的执行，</a:t>
            </a:r>
            <a:r>
              <a:rPr lang="en-US" altLang="zh-CN" dirty="0" err="1"/>
              <a:t>BokiStore</a:t>
            </a:r>
            <a:r>
              <a:rPr lang="zh-CN" altLang="en-US" dirty="0"/>
              <a:t>平均有</a:t>
            </a:r>
            <a:r>
              <a:rPr lang="en-US" altLang="zh-CN" dirty="0"/>
              <a:t>2.3</a:t>
            </a:r>
            <a:r>
              <a:rPr lang="zh-CN" altLang="en-US" dirty="0"/>
              <a:t>倍的提升。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4380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最后，作者衡量了一下</a:t>
            </a:r>
            <a:r>
              <a:rPr lang="en-US" altLang="zh-CN" dirty="0" err="1"/>
              <a:t>BokiQueue</a:t>
            </a:r>
            <a:r>
              <a:rPr lang="zh-CN" altLang="en-US" dirty="0"/>
              <a:t>的表现，对比</a:t>
            </a:r>
            <a:r>
              <a:rPr lang="en-US" altLang="zh-CN" dirty="0"/>
              <a:t>Amazon SQS</a:t>
            </a:r>
            <a:r>
              <a:rPr lang="zh-CN" altLang="en-US" dirty="0"/>
              <a:t>和</a:t>
            </a:r>
            <a:r>
              <a:rPr lang="en-US" altLang="zh-CN" dirty="0"/>
              <a:t>Apache Pulsar</a:t>
            </a:r>
            <a:r>
              <a:rPr lang="zh-CN" altLang="en-US" dirty="0"/>
              <a:t>。对于消息的传送吞吐量和分发的延迟，展示如图。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无论是</a:t>
            </a:r>
            <a:r>
              <a:rPr lang="en-US" altLang="zh-CN" dirty="0"/>
              <a:t>Throughput</a:t>
            </a:r>
            <a:r>
              <a:rPr lang="zh-CN" altLang="en-US" dirty="0"/>
              <a:t>还是</a:t>
            </a:r>
            <a:r>
              <a:rPr lang="en-US" altLang="zh-CN" dirty="0"/>
              <a:t>latency</a:t>
            </a:r>
            <a:r>
              <a:rPr lang="zh-CN" altLang="en-US" dirty="0"/>
              <a:t>这边我们发现对于每种配置，</a:t>
            </a:r>
            <a:r>
              <a:rPr lang="en-US" altLang="zh-CN" dirty="0" err="1"/>
              <a:t>BokiQueue</a:t>
            </a:r>
            <a:r>
              <a:rPr lang="en-US" altLang="zh-CN" dirty="0"/>
              <a:t>(</a:t>
            </a:r>
            <a:r>
              <a:rPr lang="zh-CN" altLang="en-US" dirty="0"/>
              <a:t>橙色猪蹄</a:t>
            </a:r>
            <a:r>
              <a:rPr lang="en-US" altLang="zh-CN" dirty="0"/>
              <a:t>)</a:t>
            </a:r>
            <a:r>
              <a:rPr lang="zh-CN" altLang="en-US" dirty="0"/>
              <a:t>都有更好的表现。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393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最后总结。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Boki</a:t>
            </a:r>
            <a:r>
              <a:rPr lang="zh-CN" altLang="en-US" dirty="0"/>
              <a:t>时第一个使用分布式</a:t>
            </a:r>
            <a:r>
              <a:rPr lang="en-US" altLang="zh-CN" dirty="0"/>
              <a:t>shared logs</a:t>
            </a:r>
            <a:r>
              <a:rPr lang="zh-CN" altLang="en-US" dirty="0"/>
              <a:t>，来支持有状态</a:t>
            </a:r>
            <a:r>
              <a:rPr lang="en-US" altLang="zh-CN" dirty="0"/>
              <a:t>serverless functions</a:t>
            </a:r>
            <a:r>
              <a:rPr lang="zh-CN" altLang="en-US" dirty="0"/>
              <a:t>构建的</a:t>
            </a:r>
            <a:r>
              <a:rPr lang="en-US" altLang="zh-CN" dirty="0"/>
              <a:t>serverless</a:t>
            </a:r>
            <a:r>
              <a:rPr lang="zh-CN" altLang="en-US" dirty="0"/>
              <a:t>平台。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Boki</a:t>
            </a:r>
            <a:r>
              <a:rPr lang="zh-CN" altLang="en-US" dirty="0"/>
              <a:t>解决了</a:t>
            </a:r>
            <a:r>
              <a:rPr lang="en-US" altLang="zh-CN" dirty="0"/>
              <a:t>shared logs</a:t>
            </a:r>
            <a:r>
              <a:rPr lang="zh-CN" altLang="en-US" dirty="0"/>
              <a:t>在</a:t>
            </a:r>
            <a:r>
              <a:rPr lang="en-US" altLang="zh-CN" dirty="0"/>
              <a:t>serverless</a:t>
            </a:r>
            <a:r>
              <a:rPr lang="zh-CN" altLang="en-US" dirty="0"/>
              <a:t>环境下应用的困难并给出一系列的解决方案，并且提出了</a:t>
            </a:r>
            <a:r>
              <a:rPr lang="en-US" altLang="zh-CN" dirty="0" err="1"/>
              <a:t>metalog</a:t>
            </a:r>
            <a:r>
              <a:rPr lang="zh-CN" altLang="en-US" dirty="0"/>
              <a:t>的设计。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Boki</a:t>
            </a:r>
            <a:r>
              <a:rPr lang="zh-CN" altLang="en-US" dirty="0"/>
              <a:t>提供了底层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  <a:r>
              <a:rPr lang="zh-CN" altLang="en-US" dirty="0"/>
              <a:t>和丰富有用的上层支持库来展示使用</a:t>
            </a:r>
            <a:r>
              <a:rPr lang="en-US" altLang="zh-CN" dirty="0" err="1"/>
              <a:t>Boki</a:t>
            </a:r>
            <a:r>
              <a:rPr lang="zh-CN" altLang="en-US" dirty="0"/>
              <a:t>带来的性能提升。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那么我们现在考虑一个更加具体的例子，一个使用经典的</a:t>
            </a:r>
            <a:r>
              <a:rPr lang="en-US" altLang="zh-CN" dirty="0"/>
              <a:t>Serverless Workflow</a:t>
            </a:r>
            <a:r>
              <a:rPr lang="zh-CN" altLang="en-US" dirty="0"/>
              <a:t>构建的会议注册的应用。比如我现在要用它来注册今天的</a:t>
            </a:r>
            <a:r>
              <a:rPr lang="en-US" altLang="zh-CN" dirty="0"/>
              <a:t>Reading Group</a:t>
            </a:r>
            <a:r>
              <a:rPr lang="zh-CN" altLang="en-US" dirty="0"/>
              <a:t>，但之前没用过这个</a:t>
            </a:r>
            <a:r>
              <a:rPr lang="en-US" altLang="zh-CN" dirty="0"/>
              <a:t>app</a:t>
            </a:r>
            <a:r>
              <a:rPr lang="zh-CN" altLang="en-US" dirty="0"/>
              <a:t>。那么首先我们需要调用一个</a:t>
            </a:r>
            <a:r>
              <a:rPr lang="en-US" altLang="zh-CN" dirty="0"/>
              <a:t>Function X</a:t>
            </a:r>
            <a:r>
              <a:rPr lang="zh-CN" altLang="en-US" dirty="0"/>
              <a:t>为自己创建个人资料。它会首先分配一个</a:t>
            </a:r>
            <a:r>
              <a:rPr lang="en-US" altLang="zh-CN" dirty="0" err="1"/>
              <a:t>uid</a:t>
            </a:r>
            <a:r>
              <a:rPr lang="zh-CN" altLang="en-US" dirty="0"/>
              <a:t>，使用</a:t>
            </a:r>
            <a:r>
              <a:rPr lang="en-US" altLang="zh-CN" dirty="0"/>
              <a:t>read and incremental </a:t>
            </a:r>
            <a:r>
              <a:rPr lang="zh-CN" altLang="en-US" dirty="0"/>
              <a:t>操作从云数据库得到一个值。之后我会填写个人信息，有我的姓名等等，写回数据库的</a:t>
            </a:r>
            <a:r>
              <a:rPr lang="en-US" altLang="zh-CN" dirty="0"/>
              <a:t>profile</a:t>
            </a:r>
            <a:r>
              <a:rPr lang="zh-CN" altLang="en-US" dirty="0"/>
              <a:t>表格，用我之前获得的</a:t>
            </a:r>
            <a:r>
              <a:rPr lang="en-US" altLang="zh-CN" dirty="0"/>
              <a:t>user id</a:t>
            </a:r>
            <a:r>
              <a:rPr lang="zh-CN" altLang="en-US" dirty="0"/>
              <a:t>做</a:t>
            </a:r>
            <a:r>
              <a:rPr lang="en-US" altLang="zh-CN" dirty="0"/>
              <a:t>key</a:t>
            </a:r>
            <a:r>
              <a:rPr lang="zh-CN" altLang="en-US" dirty="0"/>
              <a:t>值。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然后函数</a:t>
            </a:r>
            <a:r>
              <a:rPr lang="en-US" altLang="zh-CN" dirty="0"/>
              <a:t>X</a:t>
            </a:r>
            <a:r>
              <a:rPr lang="zh-CN" altLang="en-US" dirty="0"/>
              <a:t>会调用另一函数</a:t>
            </a:r>
            <a:r>
              <a:rPr lang="en-US" altLang="zh-CN" dirty="0"/>
              <a:t>Y</a:t>
            </a:r>
            <a:r>
              <a:rPr lang="zh-CN" altLang="en-US" dirty="0"/>
              <a:t>。它用来将我加入到</a:t>
            </a:r>
            <a:r>
              <a:rPr lang="en-US" altLang="zh-CN" dirty="0"/>
              <a:t>Reading Group</a:t>
            </a:r>
            <a:r>
              <a:rPr lang="zh-CN" altLang="en-US" dirty="0"/>
              <a:t>参会者名单中，使用</a:t>
            </a:r>
            <a:r>
              <a:rPr lang="en-US" altLang="zh-CN" dirty="0" err="1"/>
              <a:t>append_list</a:t>
            </a:r>
            <a:r>
              <a:rPr lang="zh-CN" altLang="en-US" dirty="0"/>
              <a:t>，将</a:t>
            </a:r>
            <a:r>
              <a:rPr lang="en-US" altLang="zh-CN" dirty="0"/>
              <a:t>X</a:t>
            </a:r>
            <a:r>
              <a:rPr lang="zh-CN" altLang="en-US" dirty="0"/>
              <a:t>传送的我的</a:t>
            </a:r>
            <a:r>
              <a:rPr lang="en-US" altLang="zh-CN" dirty="0"/>
              <a:t>id</a:t>
            </a:r>
            <a:r>
              <a:rPr lang="zh-CN" altLang="en-US" dirty="0"/>
              <a:t>，会议的名称做</a:t>
            </a:r>
            <a:r>
              <a:rPr lang="en-US" altLang="zh-CN" dirty="0"/>
              <a:t>key</a:t>
            </a:r>
            <a:r>
              <a:rPr lang="zh-CN" altLang="en-US" dirty="0"/>
              <a:t>值，写入</a:t>
            </a:r>
            <a:r>
              <a:rPr lang="en-US" altLang="zh-CN" dirty="0"/>
              <a:t>conference</a:t>
            </a:r>
            <a:r>
              <a:rPr lang="zh-CN" altLang="en-US" dirty="0"/>
              <a:t>表格。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这是理想的执行情况，但是故障有可能会在一些过程中发生，比如在函数</a:t>
            </a:r>
            <a:r>
              <a:rPr lang="en-US" altLang="zh-CN" dirty="0"/>
              <a:t>X</a:t>
            </a:r>
            <a:r>
              <a:rPr lang="zh-CN" altLang="en-US" dirty="0"/>
              <a:t>执行过程中，读</a:t>
            </a:r>
            <a:r>
              <a:rPr lang="en-US" altLang="zh-CN" dirty="0"/>
              <a:t>-</a:t>
            </a:r>
            <a:r>
              <a:rPr lang="zh-CN" altLang="en-US" dirty="0"/>
              <a:t>写运输局库两次操作之间。以及函数</a:t>
            </a:r>
            <a:r>
              <a:rPr lang="en-US" altLang="zh-CN" dirty="0"/>
              <a:t>X</a:t>
            </a:r>
            <a:r>
              <a:rPr lang="zh-CN" altLang="en-US" dirty="0"/>
              <a:t>调用函数</a:t>
            </a:r>
            <a:r>
              <a:rPr lang="en-US" altLang="zh-CN" dirty="0"/>
              <a:t>Y</a:t>
            </a:r>
            <a:r>
              <a:rPr lang="zh-CN" altLang="en-US" dirty="0"/>
              <a:t>的时候，而这样</a:t>
            </a:r>
            <a:r>
              <a:rPr lang="en-US" altLang="zh-CN" dirty="0"/>
              <a:t>Y</a:t>
            </a:r>
            <a:r>
              <a:rPr lang="zh-CN" altLang="en-US" dirty="0"/>
              <a:t>就不会成功被唤醒启动。 在两种情形下，数据库都会产生不一致的信息，我的</a:t>
            </a:r>
            <a:r>
              <a:rPr lang="en-US" altLang="zh-CN" dirty="0"/>
              <a:t>id</a:t>
            </a:r>
            <a:r>
              <a:rPr lang="zh-CN" altLang="en-US" dirty="0"/>
              <a:t>注册了但是没有成功加入参会者名单。注意这里的一致是数据库中的一致性，那使用这种传统的</a:t>
            </a:r>
            <a:r>
              <a:rPr lang="en-US" altLang="zh-CN" dirty="0"/>
              <a:t>workflow</a:t>
            </a:r>
            <a:r>
              <a:rPr lang="zh-CN" altLang="en-US" dirty="0"/>
              <a:t>无法有效探查这类不一致的问题，当故障发生时，</a:t>
            </a:r>
            <a:r>
              <a:rPr lang="en-US" altLang="zh-CN" dirty="0"/>
              <a:t>workflow</a:t>
            </a:r>
            <a:r>
              <a:rPr lang="zh-CN" altLang="en-US" dirty="0"/>
              <a:t>会重新启动。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24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此外还有一个问题，我们刚刚提到</a:t>
            </a:r>
            <a:r>
              <a:rPr lang="en-US" altLang="zh-CN" dirty="0"/>
              <a:t>Serverless</a:t>
            </a:r>
            <a:r>
              <a:rPr lang="zh-CN" altLang="en-US" dirty="0"/>
              <a:t>的扩展性。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因为平台在逻辑上对计算和存储资源进行分离，这样二者可以各自独立扩充，实现了弹性和高可扩展性。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4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但这是有代价的，逻辑分层会带来延迟的困扰，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zh-CN" altLang="en-US" dirty="0"/>
              <a:t>动画</a:t>
            </a:r>
            <a:r>
              <a:rPr lang="en-US" altLang="zh-CN" dirty="0"/>
              <a:t>)</a:t>
            </a:r>
            <a:r>
              <a:rPr lang="zh-CN" altLang="en-US" dirty="0"/>
              <a:t>比如一个</a:t>
            </a:r>
            <a:r>
              <a:rPr lang="en-US" altLang="zh-CN" dirty="0"/>
              <a:t>serverless function</a:t>
            </a:r>
            <a:r>
              <a:rPr lang="zh-CN" altLang="en-US" dirty="0"/>
              <a:t>跑在上海的节点上，需要去</a:t>
            </a:r>
            <a:r>
              <a:rPr lang="en-US" altLang="zh-CN" dirty="0"/>
              <a:t>fetch</a:t>
            </a:r>
            <a:r>
              <a:rPr lang="zh-CN" altLang="en-US" dirty="0"/>
              <a:t>指定数据，而不幸的是这个数据在存储层被放置在地球的另一边，比如西雅图的节点上，那这一趟将在网络通信上耗费大量时间。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拥有了</a:t>
            </a:r>
            <a:r>
              <a:rPr lang="en-US" altLang="zh-CN" dirty="0"/>
              <a:t>auto scaling</a:t>
            </a:r>
            <a:r>
              <a:rPr lang="zh-CN" altLang="en-US" dirty="0"/>
              <a:t>的特性是个好事，但无法提供预期的低延迟，也是现有</a:t>
            </a:r>
            <a:r>
              <a:rPr lang="en-US" altLang="zh-CN" dirty="0"/>
              <a:t>Serverless</a:t>
            </a:r>
            <a:r>
              <a:rPr lang="zh-CN" altLang="en-US" dirty="0"/>
              <a:t>平台面临的问题之一，而这一点对于很多延迟敏感的应用是致命的。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74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4/6/2022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D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 marL="514350" indent="-514350">
              <a:lnSpc>
                <a:spcPct val="100000"/>
              </a:lnSpc>
              <a:buFont typeface="Arial" panose="020B0604020202020204" pitchFamily="34" charset="0"/>
              <a:buChar char="•"/>
              <a:defRPr baseline="0">
                <a:latin typeface="Gill Sans MT" panose="020B0502020104020203" pitchFamily="34" charset="0"/>
              </a:defRPr>
            </a:lvl1pPr>
            <a:lvl2pPr>
              <a:lnSpc>
                <a:spcPct val="100000"/>
              </a:lnSpc>
              <a:defRPr baseline="0">
                <a:latin typeface="Gill Sans MT" panose="020B0502020104020203" pitchFamily="34" charset="0"/>
              </a:defRPr>
            </a:lvl2pPr>
            <a:lvl3pPr>
              <a:lnSpc>
                <a:spcPct val="100000"/>
              </a:lnSpc>
              <a:defRPr baseline="0">
                <a:latin typeface="Gill Sans MT" panose="020B0502020104020203" pitchFamily="34" charset="0"/>
              </a:defRPr>
            </a:lvl3pPr>
            <a:lvl4pPr>
              <a:lnSpc>
                <a:spcPct val="100000"/>
              </a:lnSpc>
              <a:defRPr baseline="0">
                <a:latin typeface="Gill Sans MT" panose="020B0502020104020203" pitchFamily="34" charset="0"/>
              </a:defRPr>
            </a:lvl4pPr>
            <a:lvl5pPr>
              <a:lnSpc>
                <a:spcPct val="100000"/>
              </a:lnSpc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01DE16-3807-4A49-83DE-5244E81B40D9}" type="datetimeFigureOut">
              <a:rPr lang="en-US" smtClean="0"/>
              <a:t>4/6/2022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76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4/6/2022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EE936D3-DB70-4B78-8501-3FA17F908C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230754"/>
            <a:ext cx="5928360" cy="528279"/>
          </a:xfrm>
        </p:spPr>
        <p:txBody>
          <a:bodyPr anchor="b">
            <a:noAutofit/>
          </a:bodyPr>
          <a:lstStyle>
            <a:lvl1pPr>
              <a:buFontTx/>
              <a:buNone/>
              <a:defRPr sz="1400" baseline="0">
                <a:latin typeface="Gill Sans MT" panose="020B0502020104020203" pitchFamily="34" charset="0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2743200" cy="365125"/>
          </a:xfrm>
        </p:spPr>
        <p:txBody>
          <a:bodyPr/>
          <a:lstStyle/>
          <a:p>
            <a:fld id="{C07C7091-9D44-4B2F-AE94-D77C157C4DB0}" type="datetime1">
              <a:rPr lang="en-US" altLang="zh-CN" smtClean="0"/>
              <a:t>4/6/2022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116638"/>
            <a:ext cx="4114800" cy="365125"/>
          </a:xfrm>
        </p:spPr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11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B6DDD945-6409-4967-874D-164DCD16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9E60A02C-72E6-4E91-A62D-0DD4DAD3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4/6/2022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C82C7959-9E8E-48F2-AB22-4CAB0FD85F11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6C6973B7-BBFC-4E7E-9E4C-ACD4FB309D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2FE57DF4-0E00-4ADA-8070-BDF91DB3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4200" y="6230754"/>
            <a:ext cx="4114800" cy="238449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3" name="日期占位符 6">
            <a:extLst>
              <a:ext uri="{FF2B5EF4-FFF2-40B4-BE49-F238E27FC236}">
                <a16:creationId xmlns:a16="http://schemas.microsoft.com/office/drawing/2014/main" id="{3AF7E364-9FE0-4CDB-8E22-F4FC799C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05800" y="6501479"/>
            <a:ext cx="2743200" cy="257554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5E1090A2-CAAE-4283-8EAB-E15E064FEC49}" type="datetime1">
              <a:rPr lang="en-US" altLang="zh-CN" smtClean="0"/>
              <a:pPr algn="r"/>
              <a:t>4/6/2022</a:t>
            </a:fld>
            <a:endParaRPr lang="zh-CN" altLang="en-US" dirty="0"/>
          </a:p>
        </p:txBody>
      </p:sp>
      <p:sp>
        <p:nvSpPr>
          <p:cNvPr id="14" name="日期占位符 3">
            <a:extLst>
              <a:ext uri="{FF2B5EF4-FFF2-40B4-BE49-F238E27FC236}">
                <a16:creationId xmlns:a16="http://schemas.microsoft.com/office/drawing/2014/main" id="{AE254646-AD1C-4DA8-A254-58C47E6ABCA4}"/>
              </a:ext>
            </a:extLst>
          </p:cNvPr>
          <p:cNvSpPr txBox="1">
            <a:spLocks/>
          </p:cNvSpPr>
          <p:nvPr userDrawn="1"/>
        </p:nvSpPr>
        <p:spPr>
          <a:xfrm>
            <a:off x="8991600" y="6230754"/>
            <a:ext cx="2743200" cy="292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2000" smtClean="0"/>
              <a:pPr algn="r"/>
              <a:t>‹#›</a:t>
            </a:fld>
            <a:endParaRPr lang="zh-CN" altLang="en-US" dirty="0"/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869CE1DE-8D38-4EBC-91D1-B279F6CE25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6335713"/>
            <a:ext cx="4419600" cy="423862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4/6/2022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4/6/2022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2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50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40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0.png"/><Relationship Id="rId34" Type="http://schemas.openxmlformats.org/officeDocument/2006/relationships/image" Target="../media/image5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36.png"/><Relationship Id="rId20" Type="http://schemas.openxmlformats.org/officeDocument/2006/relationships/image" Target="../media/image360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30.png"/><Relationship Id="rId19" Type="http://schemas.openxmlformats.org/officeDocument/2006/relationships/image" Target="../media/image350.png"/><Relationship Id="rId31" Type="http://schemas.openxmlformats.org/officeDocument/2006/relationships/image" Target="../media/image4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28.png"/><Relationship Id="rId3" Type="http://schemas.openxmlformats.org/officeDocument/2006/relationships/image" Target="../media/image2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60.png"/><Relationship Id="rId4" Type="http://schemas.openxmlformats.org/officeDocument/2006/relationships/image" Target="../media/image8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4112" y="1273126"/>
            <a:ext cx="8919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latin typeface="Gill Sans MT" panose="020B0502020104020203" pitchFamily="34" charset="0"/>
              </a:rPr>
              <a:t>Boki</a:t>
            </a:r>
            <a:r>
              <a:rPr lang="en-US" altLang="zh-CN" sz="4400" dirty="0">
                <a:latin typeface="Gill Sans MT" panose="020B0502020104020203" pitchFamily="34" charset="0"/>
              </a:rPr>
              <a:t>:</a:t>
            </a:r>
            <a:r>
              <a:rPr lang="zh-CN" altLang="en-US" sz="4400" dirty="0">
                <a:latin typeface="Gill Sans MT" panose="020B0502020104020203" pitchFamily="34" charset="0"/>
              </a:rPr>
              <a:t> </a:t>
            </a:r>
            <a:r>
              <a:rPr lang="en-US" altLang="zh-CN" sz="4400" dirty="0">
                <a:latin typeface="Gill Sans MT" panose="020B0502020104020203" pitchFamily="34" charset="0"/>
              </a:rPr>
              <a:t>Stateful Serverless Computing with Shared Logs</a:t>
            </a:r>
            <a:endParaRPr lang="zh-CN" altLang="en-US" sz="4400" dirty="0">
              <a:latin typeface="Gill Sans MT" panose="020B0502020104020203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2A390D5-BEBE-4C3C-BA07-8A6A63EF38F3}"/>
              </a:ext>
            </a:extLst>
          </p:cNvPr>
          <p:cNvCxnSpPr>
            <a:cxnSpLocks/>
          </p:cNvCxnSpPr>
          <p:nvPr/>
        </p:nvCxnSpPr>
        <p:spPr>
          <a:xfrm>
            <a:off x="3341716" y="2011681"/>
            <a:ext cx="6821459" cy="0"/>
          </a:xfrm>
          <a:prstGeom prst="line">
            <a:avLst/>
          </a:prstGeom>
          <a:ln w="44450">
            <a:solidFill>
              <a:srgbClr val="FF0000">
                <a:alpha val="2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F8CE094-FF83-4E5C-8C89-C971899B5B26}"/>
              </a:ext>
            </a:extLst>
          </p:cNvPr>
          <p:cNvCxnSpPr>
            <a:cxnSpLocks/>
          </p:cNvCxnSpPr>
          <p:nvPr/>
        </p:nvCxnSpPr>
        <p:spPr>
          <a:xfrm>
            <a:off x="5198918" y="2013587"/>
            <a:ext cx="2277687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F923F5B-972E-409F-8D51-3C386F1ABB7A}"/>
              </a:ext>
            </a:extLst>
          </p:cNvPr>
          <p:cNvCxnSpPr>
            <a:cxnSpLocks/>
          </p:cNvCxnSpPr>
          <p:nvPr/>
        </p:nvCxnSpPr>
        <p:spPr>
          <a:xfrm>
            <a:off x="5381625" y="2686426"/>
            <a:ext cx="2714971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>
            <a:extLst>
              <a:ext uri="{FF2B5EF4-FFF2-40B4-BE49-F238E27FC236}">
                <a16:creationId xmlns:a16="http://schemas.microsoft.com/office/drawing/2014/main" id="{55AF82B3-FAB9-40A3-9586-E05479D4E4A6}"/>
              </a:ext>
            </a:extLst>
          </p:cNvPr>
          <p:cNvSpPr/>
          <p:nvPr/>
        </p:nvSpPr>
        <p:spPr>
          <a:xfrm>
            <a:off x="2068097" y="5105192"/>
            <a:ext cx="8368676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2022/04/06</a:t>
            </a:r>
            <a:endParaRPr lang="en-US" sz="20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+mj-lt"/>
              <a:ea typeface="Noto Sans CJK SC Regular" pitchFamily="2"/>
              <a:cs typeface="FreeSans" pitchFamily="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FE62EE5-5C73-4867-BD93-00805AAA5962}"/>
              </a:ext>
            </a:extLst>
          </p:cNvPr>
          <p:cNvSpPr/>
          <p:nvPr/>
        </p:nvSpPr>
        <p:spPr>
          <a:xfrm>
            <a:off x="1144013" y="4579791"/>
            <a:ext cx="997920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Presented by </a:t>
            </a:r>
            <a:r>
              <a:rPr lang="en-US" altLang="zh-CN" sz="2000" b="0" i="0" u="none" strike="noStrike" cap="none" baseline="0" dirty="0" err="1">
                <a:ln>
                  <a:noFill/>
                </a:ln>
                <a:solidFill>
                  <a:srgbClr val="F37B21"/>
                </a:solidFill>
                <a:latin typeface="+mj-lt"/>
                <a:ea typeface="Noto Sans CJK SC Regular" pitchFamily="2"/>
                <a:cs typeface="FreeSans" pitchFamily="2"/>
              </a:rPr>
              <a:t>Edwardzcn</a:t>
            </a:r>
            <a:r>
              <a:rPr lang="en-US" altLang="zh-CN" sz="20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 (Chuannan Zhang)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0274D8-6180-4E89-95C3-E6BF63440DBD}"/>
              </a:ext>
            </a:extLst>
          </p:cNvPr>
          <p:cNvSpPr txBox="1"/>
          <p:nvPr/>
        </p:nvSpPr>
        <p:spPr>
          <a:xfrm>
            <a:off x="772518" y="3359265"/>
            <a:ext cx="1064696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dirty="0" err="1"/>
              <a:t>Zhipeng</a:t>
            </a:r>
            <a:r>
              <a:rPr lang="en-US" altLang="zh-CN" sz="2400" dirty="0"/>
              <a:t> Jia</a:t>
            </a:r>
            <a:r>
              <a:rPr lang="en" altLang="zh-CN" sz="2400" dirty="0"/>
              <a:t>, </a:t>
            </a:r>
            <a:r>
              <a:rPr lang="en-US" altLang="zh-CN" sz="2400" i="1" dirty="0"/>
              <a:t>The University of Texas at Austin</a:t>
            </a:r>
            <a:r>
              <a:rPr lang="en-US" altLang="zh-CN" sz="2400" dirty="0"/>
              <a:t>;</a:t>
            </a:r>
            <a:endParaRPr lang="en" altLang="zh-CN" sz="2400" dirty="0"/>
          </a:p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dirty="0"/>
              <a:t>Emmett </a:t>
            </a:r>
            <a:r>
              <a:rPr lang="en-US" altLang="zh-CN" sz="2400" dirty="0" err="1"/>
              <a:t>Witchel</a:t>
            </a:r>
            <a:r>
              <a:rPr lang="en" altLang="zh-CN" sz="2400" dirty="0"/>
              <a:t>, </a:t>
            </a:r>
            <a:r>
              <a:rPr lang="en-US" altLang="zh-CN" sz="2400" i="1" dirty="0"/>
              <a:t>The University of Texas at Austin and Katana Graph</a:t>
            </a:r>
            <a:endParaRPr lang="en-US" altLang="zh-CN" sz="28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Noto Sans CJK SC Regular" pitchFamily="2"/>
              <a:cs typeface="FreeSans" pitchFamily="2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B3DC39D-4A63-46A7-ADF5-56D27B9AE98A}"/>
              </a:ext>
            </a:extLst>
          </p:cNvPr>
          <p:cNvSpPr/>
          <p:nvPr/>
        </p:nvSpPr>
        <p:spPr>
          <a:xfrm>
            <a:off x="1144013" y="2808741"/>
            <a:ext cx="997920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SOSP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‘</a:t>
            </a:r>
            <a:r>
              <a:rPr lang="en-US" altLang="zh-CN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+mj-lt"/>
                <a:ea typeface="Noto Sans CJK SC Regular" pitchFamily="2"/>
                <a:cs typeface="FreeSans" pitchFamily="2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491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6EB5-3C8E-4C8C-9510-66BFCBF1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Shared Logs: The Missing Piece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8D182-68E1-4478-9B77-2FB59B7E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shared log as a write-ahead redo log for fault tolerance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44B300-53B9-4F3F-9F5A-E0B74F5F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5740B5-E50D-48E3-B814-55851F11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616-7143-4851-B872-DA561848A1C1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FA21023-7C2E-4A37-94E7-32DEE65DC854}"/>
              </a:ext>
            </a:extLst>
          </p:cNvPr>
          <p:cNvSpPr/>
          <p:nvPr/>
        </p:nvSpPr>
        <p:spPr>
          <a:xfrm rot="5400000">
            <a:off x="7343764" y="2414417"/>
            <a:ext cx="541425" cy="5783740"/>
          </a:xfrm>
          <a:custGeom>
            <a:avLst/>
            <a:gdLst>
              <a:gd name="connsiteX0" fmla="*/ 0 w 541425"/>
              <a:gd name="connsiteY0" fmla="*/ 5056042 h 5056042"/>
              <a:gd name="connsiteX1" fmla="*/ 0 w 541425"/>
              <a:gd name="connsiteY1" fmla="*/ 279505 h 5056042"/>
              <a:gd name="connsiteX2" fmla="*/ 4 w 541425"/>
              <a:gd name="connsiteY2" fmla="*/ 279505 h 5056042"/>
              <a:gd name="connsiteX3" fmla="*/ 270715 w 541425"/>
              <a:gd name="connsiteY3" fmla="*/ 0 h 5056042"/>
              <a:gd name="connsiteX4" fmla="*/ 541425 w 541425"/>
              <a:gd name="connsiteY4" fmla="*/ 279505 h 5056042"/>
              <a:gd name="connsiteX5" fmla="*/ 541422 w 541425"/>
              <a:gd name="connsiteY5" fmla="*/ 279505 h 5056042"/>
              <a:gd name="connsiteX6" fmla="*/ 541421 w 541425"/>
              <a:gd name="connsiteY6" fmla="*/ 5056042 h 50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25" h="5056042">
                <a:moveTo>
                  <a:pt x="0" y="5056042"/>
                </a:moveTo>
                <a:lnTo>
                  <a:pt x="0" y="279505"/>
                </a:lnTo>
                <a:lnTo>
                  <a:pt x="4" y="279505"/>
                </a:lnTo>
                <a:lnTo>
                  <a:pt x="270715" y="0"/>
                </a:lnTo>
                <a:lnTo>
                  <a:pt x="541425" y="279505"/>
                </a:lnTo>
                <a:lnTo>
                  <a:pt x="541422" y="279505"/>
                </a:lnTo>
                <a:lnTo>
                  <a:pt x="541421" y="50560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150D7A5-A8AB-4C38-B417-97E41680F5B0}"/>
              </a:ext>
            </a:extLst>
          </p:cNvPr>
          <p:cNvSpPr txBox="1"/>
          <p:nvPr/>
        </p:nvSpPr>
        <p:spPr>
          <a:xfrm>
            <a:off x="8928651" y="5140944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 shared log</a:t>
            </a:r>
            <a:endParaRPr lang="zh-CN" altLang="en-US" sz="1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6781B87-536E-45E2-BBCB-49DBA80D5006}"/>
              </a:ext>
            </a:extLst>
          </p:cNvPr>
          <p:cNvGrpSpPr/>
          <p:nvPr/>
        </p:nvGrpSpPr>
        <p:grpSpPr>
          <a:xfrm>
            <a:off x="4722606" y="5035573"/>
            <a:ext cx="945777" cy="541425"/>
            <a:chOff x="4722606" y="5035573"/>
            <a:chExt cx="945777" cy="54142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9C79D3C-497D-46F3-9841-0D492A1F2D70}"/>
                </a:ext>
              </a:extLst>
            </p:cNvPr>
            <p:cNvSpPr/>
            <p:nvPr/>
          </p:nvSpPr>
          <p:spPr>
            <a:xfrm>
              <a:off x="4722606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1D87F5CA-4D78-4C2F-8C4E-4CC3B99A5A0E}"/>
                </a:ext>
              </a:extLst>
            </p:cNvPr>
            <p:cNvSpPr txBox="1"/>
            <p:nvPr/>
          </p:nvSpPr>
          <p:spPr>
            <a:xfrm>
              <a:off x="4793781" y="5140944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read_inc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A9E1FCF-05DA-4400-ADF7-5012CA9B1CCB}"/>
              </a:ext>
            </a:extLst>
          </p:cNvPr>
          <p:cNvGrpSpPr/>
          <p:nvPr/>
        </p:nvGrpSpPr>
        <p:grpSpPr>
          <a:xfrm>
            <a:off x="5673473" y="5035573"/>
            <a:ext cx="945777" cy="541425"/>
            <a:chOff x="5673473" y="5035573"/>
            <a:chExt cx="945777" cy="54142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E090868-C146-4F0F-ADF5-B33292E9064B}"/>
                </a:ext>
              </a:extLst>
            </p:cNvPr>
            <p:cNvSpPr/>
            <p:nvPr/>
          </p:nvSpPr>
          <p:spPr>
            <a:xfrm>
              <a:off x="5673473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4427F75-736B-44B4-A1B1-11524F23C737}"/>
                </a:ext>
              </a:extLst>
            </p:cNvPr>
            <p:cNvSpPr txBox="1"/>
            <p:nvPr/>
          </p:nvSpPr>
          <p:spPr>
            <a:xfrm>
              <a:off x="5872630" y="514094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write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6F633C3-67D6-4D81-8ED5-B99875282934}"/>
              </a:ext>
            </a:extLst>
          </p:cNvPr>
          <p:cNvGrpSpPr/>
          <p:nvPr/>
        </p:nvGrpSpPr>
        <p:grpSpPr>
          <a:xfrm>
            <a:off x="6619250" y="5035573"/>
            <a:ext cx="945777" cy="541425"/>
            <a:chOff x="6619250" y="5035573"/>
            <a:chExt cx="945777" cy="54142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056241A-9E96-4249-BAC6-DB675146FBF5}"/>
                </a:ext>
              </a:extLst>
            </p:cNvPr>
            <p:cNvSpPr/>
            <p:nvPr/>
          </p:nvSpPr>
          <p:spPr>
            <a:xfrm>
              <a:off x="6619250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D40F3B3-2BD1-44A0-A7D6-71F8525467C6}"/>
                </a:ext>
              </a:extLst>
            </p:cNvPr>
            <p:cNvSpPr txBox="1"/>
            <p:nvPr/>
          </p:nvSpPr>
          <p:spPr>
            <a:xfrm>
              <a:off x="6749268" y="5140944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invoke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85026B7-91BA-4032-B97A-326751443397}"/>
              </a:ext>
            </a:extLst>
          </p:cNvPr>
          <p:cNvGrpSpPr/>
          <p:nvPr/>
        </p:nvGrpSpPr>
        <p:grpSpPr>
          <a:xfrm>
            <a:off x="7565027" y="5035573"/>
            <a:ext cx="1067818" cy="541425"/>
            <a:chOff x="7565027" y="5035573"/>
            <a:chExt cx="1067818" cy="541425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BEE0919-FD7A-40F1-B117-441C350FC7F9}"/>
                </a:ext>
              </a:extLst>
            </p:cNvPr>
            <p:cNvSpPr/>
            <p:nvPr/>
          </p:nvSpPr>
          <p:spPr>
            <a:xfrm>
              <a:off x="7565027" y="5035573"/>
              <a:ext cx="1067818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5893C2C-8429-4F98-9E90-584798F9CA72}"/>
                </a:ext>
              </a:extLst>
            </p:cNvPr>
            <p:cNvSpPr txBox="1"/>
            <p:nvPr/>
          </p:nvSpPr>
          <p:spPr>
            <a:xfrm>
              <a:off x="7600460" y="5140944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err="1"/>
                <a:t>a</a:t>
              </a:r>
              <a:r>
                <a:rPr lang="en-US" altLang="zh-CN" sz="1400" dirty="0" err="1">
                  <a:solidFill>
                    <a:schemeClr val="tx1"/>
                  </a:solidFill>
                </a:rPr>
                <a:t>ppend_list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2" descr="Amazon DynamoDB - Wikipedia">
            <a:extLst>
              <a:ext uri="{FF2B5EF4-FFF2-40B4-BE49-F238E27FC236}">
                <a16:creationId xmlns:a16="http://schemas.microsoft.com/office/drawing/2014/main" id="{0D81D84A-3864-4F47-BD76-0149C292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32" y="2792919"/>
            <a:ext cx="1560910" cy="14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FDB4163-F9B9-4D4D-9462-9CC532803C73}"/>
              </a:ext>
            </a:extLst>
          </p:cNvPr>
          <p:cNvSpPr txBox="1"/>
          <p:nvPr/>
        </p:nvSpPr>
        <p:spPr>
          <a:xfrm>
            <a:off x="8853842" y="3268043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Cloud Database</a:t>
            </a:r>
            <a:endParaRPr lang="zh-CN" altLang="en-US" sz="24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0D93FF8-8C9E-4068-9E81-A00E1BA79A52}"/>
              </a:ext>
            </a:extLst>
          </p:cNvPr>
          <p:cNvSpPr/>
          <p:nvPr/>
        </p:nvSpPr>
        <p:spPr>
          <a:xfrm>
            <a:off x="1652660" y="2302499"/>
            <a:ext cx="2465955" cy="277482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B3CB6BE-A5F1-4D41-A156-277F9BE4CFD0}"/>
              </a:ext>
            </a:extLst>
          </p:cNvPr>
          <p:cNvSpPr txBox="1"/>
          <p:nvPr/>
        </p:nvSpPr>
        <p:spPr>
          <a:xfrm>
            <a:off x="1652660" y="2434484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  <a:endParaRPr lang="zh-CN" altLang="en-US" sz="2000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B416B98A-7613-4494-9740-7761A1713113}"/>
              </a:ext>
            </a:extLst>
          </p:cNvPr>
          <p:cNvGrpSpPr/>
          <p:nvPr/>
        </p:nvGrpSpPr>
        <p:grpSpPr>
          <a:xfrm>
            <a:off x="1763548" y="2817406"/>
            <a:ext cx="2095549" cy="778166"/>
            <a:chOff x="1763548" y="2817406"/>
            <a:chExt cx="2095549" cy="778166"/>
          </a:xfrm>
        </p:grpSpPr>
        <p:pic>
          <p:nvPicPr>
            <p:cNvPr id="41" name="图片 40" descr="徽标&#10;&#10;描述已自动生成">
              <a:extLst>
                <a:ext uri="{FF2B5EF4-FFF2-40B4-BE49-F238E27FC236}">
                  <a16:creationId xmlns:a16="http://schemas.microsoft.com/office/drawing/2014/main" id="{72F979DC-4A05-4DC0-B2CB-72A6DD5D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2817406"/>
              <a:ext cx="778166" cy="778166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F6E5A4-E8E9-4FAE-88C0-CC246CD64767}"/>
                </a:ext>
              </a:extLst>
            </p:cNvPr>
            <p:cNvSpPr txBox="1"/>
            <p:nvPr/>
          </p:nvSpPr>
          <p:spPr>
            <a:xfrm>
              <a:off x="2393631" y="2914101"/>
              <a:ext cx="1465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X</a:t>
              </a:r>
            </a:p>
            <a:p>
              <a:r>
                <a:rPr lang="en-US" altLang="zh-CN" sz="1600" dirty="0"/>
                <a:t>(create person)</a:t>
              </a:r>
              <a:endParaRPr lang="zh-CN" altLang="en-US" sz="1600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FB392BD-585D-447F-9555-7B0E7036D715}"/>
              </a:ext>
            </a:extLst>
          </p:cNvPr>
          <p:cNvGrpSpPr/>
          <p:nvPr/>
        </p:nvGrpSpPr>
        <p:grpSpPr>
          <a:xfrm>
            <a:off x="1763548" y="4106099"/>
            <a:ext cx="2314359" cy="804581"/>
            <a:chOff x="1763548" y="4106099"/>
            <a:chExt cx="2314359" cy="804581"/>
          </a:xfrm>
        </p:grpSpPr>
        <p:pic>
          <p:nvPicPr>
            <p:cNvPr id="52" name="图片 51" descr="徽标&#10;&#10;描述已自动生成">
              <a:extLst>
                <a:ext uri="{FF2B5EF4-FFF2-40B4-BE49-F238E27FC236}">
                  <a16:creationId xmlns:a16="http://schemas.microsoft.com/office/drawing/2014/main" id="{32FD044A-3243-4BE7-9C1C-2F2E209D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4106099"/>
              <a:ext cx="778166" cy="778166"/>
            </a:xfrm>
            <a:prstGeom prst="rect">
              <a:avLst/>
            </a:prstGeom>
          </p:spPr>
        </p:pic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BBD1BFA-1B1A-4D0D-A608-E786E1238239}"/>
                </a:ext>
              </a:extLst>
            </p:cNvPr>
            <p:cNvSpPr txBox="1"/>
            <p:nvPr/>
          </p:nvSpPr>
          <p:spPr>
            <a:xfrm>
              <a:off x="2344740" y="4325905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Y</a:t>
              </a:r>
            </a:p>
            <a:p>
              <a:r>
                <a:rPr lang="en-US" altLang="zh-CN" sz="1600" dirty="0"/>
                <a:t>(append attendees)</a:t>
              </a:r>
              <a:endParaRPr lang="zh-CN" altLang="en-US" sz="1600" dirty="0"/>
            </a:p>
          </p:txBody>
        </p:sp>
      </p:grp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043903E6-0AB0-4B23-B455-F51F00586564}"/>
              </a:ext>
            </a:extLst>
          </p:cNvPr>
          <p:cNvCxnSpPr>
            <a:cxnSpLocks/>
          </p:cNvCxnSpPr>
          <p:nvPr/>
        </p:nvCxnSpPr>
        <p:spPr>
          <a:xfrm flipH="1">
            <a:off x="4397531" y="2932221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1403640F-8E97-4154-93B5-C21984B3F71A}"/>
              </a:ext>
            </a:extLst>
          </p:cNvPr>
          <p:cNvSpPr txBox="1"/>
          <p:nvPr/>
        </p:nvSpPr>
        <p:spPr>
          <a:xfrm>
            <a:off x="4118615" y="2521873"/>
            <a:ext cx="304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uid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read_inc</a:t>
            </a:r>
            <a:r>
              <a:rPr lang="en-US" altLang="zh-CN" sz="1600" dirty="0"/>
              <a:t>(table=id, key=“id”)</a:t>
            </a:r>
            <a:endParaRPr lang="zh-CN" altLang="en-US" sz="16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BAF10FE-E7C2-4F73-B369-68FA95D035E2}"/>
              </a:ext>
            </a:extLst>
          </p:cNvPr>
          <p:cNvSpPr txBox="1"/>
          <p:nvPr/>
        </p:nvSpPr>
        <p:spPr>
          <a:xfrm>
            <a:off x="4118615" y="3164095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write (table=profile, key=“name”+</a:t>
            </a:r>
            <a:r>
              <a:rPr lang="en-US" altLang="zh-CN" sz="1600" dirty="0" err="1"/>
              <a:t>uid</a:t>
            </a:r>
            <a:r>
              <a:rPr lang="en-US" altLang="zh-CN" sz="1600" dirty="0"/>
              <a:t>,</a:t>
            </a:r>
          </a:p>
          <a:p>
            <a:r>
              <a:rPr lang="en-US" altLang="zh-CN" sz="1600" dirty="0"/>
              <a:t>“Chuannan Zhang”)</a:t>
            </a:r>
            <a:endParaRPr lang="zh-CN" altLang="en-US" sz="1600" dirty="0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A63785BB-C18B-495C-84E8-51DC8331CE81}"/>
              </a:ext>
            </a:extLst>
          </p:cNvPr>
          <p:cNvCxnSpPr>
            <a:cxnSpLocks/>
          </p:cNvCxnSpPr>
          <p:nvPr/>
        </p:nvCxnSpPr>
        <p:spPr>
          <a:xfrm>
            <a:off x="4397531" y="3729708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474C7E8C-C958-4515-B16B-E6EF868F1E21}"/>
              </a:ext>
            </a:extLst>
          </p:cNvPr>
          <p:cNvCxnSpPr>
            <a:cxnSpLocks/>
          </p:cNvCxnSpPr>
          <p:nvPr/>
        </p:nvCxnSpPr>
        <p:spPr>
          <a:xfrm>
            <a:off x="2495805" y="3498876"/>
            <a:ext cx="0" cy="827029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964F32EF-951E-4399-AA9C-172F763D8B58}"/>
              </a:ext>
            </a:extLst>
          </p:cNvPr>
          <p:cNvSpPr txBox="1"/>
          <p:nvPr/>
        </p:nvSpPr>
        <p:spPr>
          <a:xfrm>
            <a:off x="2532515" y="3682540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Invoke with </a:t>
            </a:r>
            <a:r>
              <a:rPr lang="en-US" altLang="zh-CN" sz="1600" dirty="0" err="1"/>
              <a:t>uid</a:t>
            </a:r>
            <a:endParaRPr lang="zh-CN" altLang="en-US" sz="160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54C90AE-7357-412F-BED6-3C93C5B1C723}"/>
              </a:ext>
            </a:extLst>
          </p:cNvPr>
          <p:cNvSpPr txBox="1"/>
          <p:nvPr/>
        </p:nvSpPr>
        <p:spPr>
          <a:xfrm>
            <a:off x="4118615" y="4162550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append_list</a:t>
            </a:r>
            <a:r>
              <a:rPr lang="en-US" altLang="zh-CN" sz="1600" dirty="0"/>
              <a:t>(table=conference, key=“RG”,uid)</a:t>
            </a:r>
            <a:endParaRPr lang="zh-CN" altLang="en-US" sz="1600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510A64CB-0F1A-4F3F-84BB-E0E8C67C1759}"/>
              </a:ext>
            </a:extLst>
          </p:cNvPr>
          <p:cNvCxnSpPr>
            <a:cxnSpLocks/>
          </p:cNvCxnSpPr>
          <p:nvPr/>
        </p:nvCxnSpPr>
        <p:spPr>
          <a:xfrm>
            <a:off x="4397531" y="4594027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6EB5-3C8E-4C8C-9510-66BFCBF1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Shared Logs: The Missing Piece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8D182-68E1-4478-9B77-2FB59B7E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shared log for state machine replication (SMR)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44B300-53B9-4F3F-9F5A-E0B74F5F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5740B5-E50D-48E3-B814-55851F11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616-7143-4851-B872-DA561848A1C1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D2DB65-4DAB-43E6-9879-C99D5B3E8805}"/>
              </a:ext>
            </a:extLst>
          </p:cNvPr>
          <p:cNvSpPr/>
          <p:nvPr/>
        </p:nvSpPr>
        <p:spPr>
          <a:xfrm>
            <a:off x="2876312" y="2302499"/>
            <a:ext cx="6439375" cy="151721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C89AA6-EBF5-434D-BFEE-7DF107ABE957}"/>
              </a:ext>
            </a:extLst>
          </p:cNvPr>
          <p:cNvSpPr txBox="1"/>
          <p:nvPr/>
        </p:nvSpPr>
        <p:spPr>
          <a:xfrm>
            <a:off x="2876312" y="2434484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  <a:endParaRPr lang="zh-CN" altLang="en-US" sz="2000" dirty="0"/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AE22355D-8488-4B28-BD2B-57F93F8B5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00" y="2817406"/>
            <a:ext cx="778166" cy="778166"/>
          </a:xfrm>
          <a:prstGeom prst="rect">
            <a:avLst/>
          </a:prstGeom>
        </p:spPr>
      </p:pic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4B18B308-8546-42FC-8803-2C67E9DD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28" y="2812542"/>
            <a:ext cx="778166" cy="7781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D90DE6B-F085-4D26-ABDE-49E33E72A288}"/>
              </a:ext>
            </a:extLst>
          </p:cNvPr>
          <p:cNvSpPr txBox="1"/>
          <p:nvPr/>
        </p:nvSpPr>
        <p:spPr>
          <a:xfrm>
            <a:off x="3617283" y="3030483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X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0D0D7D-AACE-475B-8360-518DFEA69E0E}"/>
              </a:ext>
            </a:extLst>
          </p:cNvPr>
          <p:cNvSpPr txBox="1"/>
          <p:nvPr/>
        </p:nvSpPr>
        <p:spPr>
          <a:xfrm>
            <a:off x="5728920" y="3032348"/>
            <a:ext cx="110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Y</a:t>
            </a:r>
            <a:endParaRPr lang="zh-CN" altLang="en-US" sz="16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E96E370-6EE9-489A-B7EF-02C749D625C4}"/>
              </a:ext>
            </a:extLst>
          </p:cNvPr>
          <p:cNvCxnSpPr>
            <a:cxnSpLocks/>
          </p:cNvCxnSpPr>
          <p:nvPr/>
        </p:nvCxnSpPr>
        <p:spPr>
          <a:xfrm>
            <a:off x="3845231" y="3488964"/>
            <a:ext cx="1629137" cy="1062787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4DD276A-7E2F-48DF-948E-187D34472C1E}"/>
              </a:ext>
            </a:extLst>
          </p:cNvPr>
          <p:cNvSpPr txBox="1"/>
          <p:nvPr/>
        </p:nvSpPr>
        <p:spPr>
          <a:xfrm>
            <a:off x="769243" y="3966976"/>
            <a:ext cx="257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Append state machine commands to the shared log</a:t>
            </a:r>
            <a:endParaRPr lang="zh-CN" altLang="en-US" sz="1600" dirty="0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FA21023-7C2E-4A37-94E7-32DEE65DC854}"/>
              </a:ext>
            </a:extLst>
          </p:cNvPr>
          <p:cNvSpPr/>
          <p:nvPr/>
        </p:nvSpPr>
        <p:spPr>
          <a:xfrm rot="5400000">
            <a:off x="6659758" y="2170296"/>
            <a:ext cx="541425" cy="5783740"/>
          </a:xfrm>
          <a:custGeom>
            <a:avLst/>
            <a:gdLst>
              <a:gd name="connsiteX0" fmla="*/ 0 w 541425"/>
              <a:gd name="connsiteY0" fmla="*/ 5056042 h 5056042"/>
              <a:gd name="connsiteX1" fmla="*/ 0 w 541425"/>
              <a:gd name="connsiteY1" fmla="*/ 279505 h 5056042"/>
              <a:gd name="connsiteX2" fmla="*/ 4 w 541425"/>
              <a:gd name="connsiteY2" fmla="*/ 279505 h 5056042"/>
              <a:gd name="connsiteX3" fmla="*/ 270715 w 541425"/>
              <a:gd name="connsiteY3" fmla="*/ 0 h 5056042"/>
              <a:gd name="connsiteX4" fmla="*/ 541425 w 541425"/>
              <a:gd name="connsiteY4" fmla="*/ 279505 h 5056042"/>
              <a:gd name="connsiteX5" fmla="*/ 541422 w 541425"/>
              <a:gd name="connsiteY5" fmla="*/ 279505 h 5056042"/>
              <a:gd name="connsiteX6" fmla="*/ 541421 w 541425"/>
              <a:gd name="connsiteY6" fmla="*/ 5056042 h 50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25" h="5056042">
                <a:moveTo>
                  <a:pt x="0" y="5056042"/>
                </a:moveTo>
                <a:lnTo>
                  <a:pt x="0" y="279505"/>
                </a:lnTo>
                <a:lnTo>
                  <a:pt x="4" y="279505"/>
                </a:lnTo>
                <a:lnTo>
                  <a:pt x="270715" y="0"/>
                </a:lnTo>
                <a:lnTo>
                  <a:pt x="541425" y="279505"/>
                </a:lnTo>
                <a:lnTo>
                  <a:pt x="541422" y="279505"/>
                </a:lnTo>
                <a:lnTo>
                  <a:pt x="541421" y="50560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9C79D3C-497D-46F3-9841-0D492A1F2D70}"/>
              </a:ext>
            </a:extLst>
          </p:cNvPr>
          <p:cNvSpPr/>
          <p:nvPr/>
        </p:nvSpPr>
        <p:spPr>
          <a:xfrm>
            <a:off x="4038600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090868-C146-4F0F-ADF5-B33292E9064B}"/>
              </a:ext>
            </a:extLst>
          </p:cNvPr>
          <p:cNvSpPr/>
          <p:nvPr/>
        </p:nvSpPr>
        <p:spPr>
          <a:xfrm>
            <a:off x="4989467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056241A-9E96-4249-BAC6-DB675146FBF5}"/>
              </a:ext>
            </a:extLst>
          </p:cNvPr>
          <p:cNvSpPr/>
          <p:nvPr/>
        </p:nvSpPr>
        <p:spPr>
          <a:xfrm>
            <a:off x="5935244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150D7A5-A8AB-4C38-B417-97E41680F5B0}"/>
              </a:ext>
            </a:extLst>
          </p:cNvPr>
          <p:cNvSpPr txBox="1"/>
          <p:nvPr/>
        </p:nvSpPr>
        <p:spPr>
          <a:xfrm>
            <a:off x="8244645" y="489682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 shared log</a:t>
            </a:r>
            <a:endParaRPr lang="zh-CN" altLang="en-US" sz="14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D87F5CA-4D78-4C2F-8C4E-4CC3B99A5A0E}"/>
              </a:ext>
            </a:extLst>
          </p:cNvPr>
          <p:cNvSpPr txBox="1"/>
          <p:nvPr/>
        </p:nvSpPr>
        <p:spPr>
          <a:xfrm>
            <a:off x="4174697" y="489682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cmd</a:t>
            </a:r>
            <a:r>
              <a:rPr lang="en-US" altLang="zh-CN" sz="1400" dirty="0" err="1">
                <a:solidFill>
                  <a:schemeClr val="tx1"/>
                </a:solidFill>
              </a:rPr>
              <a:t>_</a:t>
            </a:r>
            <a:r>
              <a:rPr lang="en-US" altLang="zh-CN" sz="1400" dirty="0" err="1"/>
              <a:t>y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4427F75-736B-44B4-A1B1-11524F23C737}"/>
              </a:ext>
            </a:extLst>
          </p:cNvPr>
          <p:cNvSpPr txBox="1"/>
          <p:nvPr/>
        </p:nvSpPr>
        <p:spPr>
          <a:xfrm>
            <a:off x="5128510" y="489682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cmd_x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D40F3B3-2BD1-44A0-A7D6-71F8525467C6}"/>
              </a:ext>
            </a:extLst>
          </p:cNvPr>
          <p:cNvSpPr txBox="1"/>
          <p:nvPr/>
        </p:nvSpPr>
        <p:spPr>
          <a:xfrm>
            <a:off x="6070072" y="48968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</a:t>
            </a:r>
            <a:r>
              <a:rPr lang="en-US" altLang="zh-CN" sz="1400" dirty="0" err="1">
                <a:solidFill>
                  <a:schemeClr val="tx1"/>
                </a:solidFill>
              </a:rPr>
              <a:t>md_z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32" name="图片 31" descr="徽标&#10;&#10;描述已自动生成">
            <a:extLst>
              <a:ext uri="{FF2B5EF4-FFF2-40B4-BE49-F238E27FC236}">
                <a16:creationId xmlns:a16="http://schemas.microsoft.com/office/drawing/2014/main" id="{BEF176F8-8727-4FC1-99DE-74DAF779E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65" y="2812542"/>
            <a:ext cx="778166" cy="7781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F723D96-77E6-4088-938D-4AF04AF2A69B}"/>
              </a:ext>
            </a:extLst>
          </p:cNvPr>
          <p:cNvSpPr txBox="1"/>
          <p:nvPr/>
        </p:nvSpPr>
        <p:spPr>
          <a:xfrm>
            <a:off x="7935357" y="3032348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Z</a:t>
            </a:r>
            <a:endParaRPr lang="zh-CN" altLang="en-US" sz="1600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DF94309-2438-431B-8A54-CFBABDED06C1}"/>
              </a:ext>
            </a:extLst>
          </p:cNvPr>
          <p:cNvCxnSpPr>
            <a:cxnSpLocks/>
          </p:cNvCxnSpPr>
          <p:nvPr/>
        </p:nvCxnSpPr>
        <p:spPr>
          <a:xfrm flipH="1">
            <a:off x="4535905" y="3474407"/>
            <a:ext cx="1619413" cy="1077344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12B1E12D-56B4-4FF4-A619-63F6948A5B51}"/>
              </a:ext>
            </a:extLst>
          </p:cNvPr>
          <p:cNvCxnSpPr>
            <a:cxnSpLocks/>
          </p:cNvCxnSpPr>
          <p:nvPr/>
        </p:nvCxnSpPr>
        <p:spPr>
          <a:xfrm flipH="1">
            <a:off x="6545179" y="3473070"/>
            <a:ext cx="1785292" cy="1078681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9" grpId="0" animBg="1"/>
      <p:bldP spid="40" grpId="0" animBg="1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6EB5-3C8E-4C8C-9510-66BFCBF1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Shared Logs:</a:t>
            </a:r>
            <a:r>
              <a:rPr lang="zh-CN" altLang="en-US" dirty="0"/>
              <a:t> </a:t>
            </a:r>
            <a:r>
              <a:rPr lang="en-US" altLang="zh-CN" dirty="0"/>
              <a:t>The Missing Piece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8D182-68E1-4478-9B77-2FB59B7E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shared log for state machine replication (SMR)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44B300-53B9-4F3F-9F5A-E0B74F5F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5740B5-E50D-48E3-B814-55851F11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616-7143-4851-B872-DA561848A1C1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D2DB65-4DAB-43E6-9879-C99D5B3E8805}"/>
              </a:ext>
            </a:extLst>
          </p:cNvPr>
          <p:cNvSpPr/>
          <p:nvPr/>
        </p:nvSpPr>
        <p:spPr>
          <a:xfrm>
            <a:off x="2876312" y="2302499"/>
            <a:ext cx="6439375" cy="151721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C89AA6-EBF5-434D-BFEE-7DF107ABE957}"/>
              </a:ext>
            </a:extLst>
          </p:cNvPr>
          <p:cNvSpPr txBox="1"/>
          <p:nvPr/>
        </p:nvSpPr>
        <p:spPr>
          <a:xfrm>
            <a:off x="2876312" y="2434484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  <a:endParaRPr lang="zh-CN" altLang="en-US" sz="2000" dirty="0"/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AE22355D-8488-4B28-BD2B-57F93F8B5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00" y="2817406"/>
            <a:ext cx="778166" cy="778166"/>
          </a:xfrm>
          <a:prstGeom prst="rect">
            <a:avLst/>
          </a:prstGeom>
        </p:spPr>
      </p:pic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4B18B308-8546-42FC-8803-2C67E9DD2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28" y="2812542"/>
            <a:ext cx="778166" cy="77816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D90DE6B-F085-4D26-ABDE-49E33E72A288}"/>
              </a:ext>
            </a:extLst>
          </p:cNvPr>
          <p:cNvSpPr txBox="1"/>
          <p:nvPr/>
        </p:nvSpPr>
        <p:spPr>
          <a:xfrm>
            <a:off x="3617283" y="3030483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X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0D0D7D-AACE-475B-8360-518DFEA69E0E}"/>
              </a:ext>
            </a:extLst>
          </p:cNvPr>
          <p:cNvSpPr txBox="1"/>
          <p:nvPr/>
        </p:nvSpPr>
        <p:spPr>
          <a:xfrm>
            <a:off x="5728920" y="3032348"/>
            <a:ext cx="110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Y</a:t>
            </a:r>
            <a:endParaRPr lang="zh-CN" altLang="en-US" sz="16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E96E370-6EE9-489A-B7EF-02C749D625C4}"/>
              </a:ext>
            </a:extLst>
          </p:cNvPr>
          <p:cNvCxnSpPr>
            <a:cxnSpLocks/>
          </p:cNvCxnSpPr>
          <p:nvPr/>
        </p:nvCxnSpPr>
        <p:spPr>
          <a:xfrm flipV="1">
            <a:off x="3781408" y="3563608"/>
            <a:ext cx="0" cy="89772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4DD276A-7E2F-48DF-948E-187D34472C1E}"/>
              </a:ext>
            </a:extLst>
          </p:cNvPr>
          <p:cNvSpPr txBox="1"/>
          <p:nvPr/>
        </p:nvSpPr>
        <p:spPr>
          <a:xfrm>
            <a:off x="1377615" y="5644163"/>
            <a:ext cx="943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Total order provided by the shared log is the source of </a:t>
            </a:r>
            <a:r>
              <a:rPr lang="en-US" altLang="zh-CN" sz="2400" dirty="0">
                <a:solidFill>
                  <a:srgbClr val="FF0000"/>
                </a:solidFill>
              </a:rPr>
              <a:t>consistency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2" name="图片 31" descr="徽标&#10;&#10;描述已自动生成">
            <a:extLst>
              <a:ext uri="{FF2B5EF4-FFF2-40B4-BE49-F238E27FC236}">
                <a16:creationId xmlns:a16="http://schemas.microsoft.com/office/drawing/2014/main" id="{BEF176F8-8727-4FC1-99DE-74DAF779E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65" y="2812542"/>
            <a:ext cx="778166" cy="77816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F723D96-77E6-4088-938D-4AF04AF2A69B}"/>
              </a:ext>
            </a:extLst>
          </p:cNvPr>
          <p:cNvSpPr txBox="1"/>
          <p:nvPr/>
        </p:nvSpPr>
        <p:spPr>
          <a:xfrm>
            <a:off x="7935357" y="3032348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Z</a:t>
            </a:r>
            <a:endParaRPr lang="zh-CN" altLang="en-US" sz="1600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973C6CE-FA52-49FF-B1E9-35F8CA04B919}"/>
              </a:ext>
            </a:extLst>
          </p:cNvPr>
          <p:cNvCxnSpPr>
            <a:cxnSpLocks/>
          </p:cNvCxnSpPr>
          <p:nvPr/>
        </p:nvCxnSpPr>
        <p:spPr>
          <a:xfrm flipV="1">
            <a:off x="6456609" y="3563608"/>
            <a:ext cx="0" cy="89772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536B3A5-AA06-4244-A792-BF992FC4410B}"/>
              </a:ext>
            </a:extLst>
          </p:cNvPr>
          <p:cNvSpPr txBox="1"/>
          <p:nvPr/>
        </p:nvSpPr>
        <p:spPr>
          <a:xfrm>
            <a:off x="3794862" y="4039522"/>
            <a:ext cx="221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altLang="zh-CN" sz="1600" dirty="0" err="1"/>
              <a:t>cmd_y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cmd_x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cmd_z</a:t>
            </a:r>
            <a:r>
              <a:rPr lang="en-US" altLang="zh-CN" sz="1600" dirty="0"/>
              <a:t>]</a:t>
            </a:r>
            <a:endParaRPr lang="zh-CN" altLang="en-US" sz="1600" dirty="0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0E02DE9-6E47-4769-8A46-4CA03CDF6D34}"/>
              </a:ext>
            </a:extLst>
          </p:cNvPr>
          <p:cNvSpPr/>
          <p:nvPr/>
        </p:nvSpPr>
        <p:spPr>
          <a:xfrm rot="5400000">
            <a:off x="6659758" y="2170296"/>
            <a:ext cx="541425" cy="5783740"/>
          </a:xfrm>
          <a:custGeom>
            <a:avLst/>
            <a:gdLst>
              <a:gd name="connsiteX0" fmla="*/ 0 w 541425"/>
              <a:gd name="connsiteY0" fmla="*/ 5056042 h 5056042"/>
              <a:gd name="connsiteX1" fmla="*/ 0 w 541425"/>
              <a:gd name="connsiteY1" fmla="*/ 279505 h 5056042"/>
              <a:gd name="connsiteX2" fmla="*/ 4 w 541425"/>
              <a:gd name="connsiteY2" fmla="*/ 279505 h 5056042"/>
              <a:gd name="connsiteX3" fmla="*/ 270715 w 541425"/>
              <a:gd name="connsiteY3" fmla="*/ 0 h 5056042"/>
              <a:gd name="connsiteX4" fmla="*/ 541425 w 541425"/>
              <a:gd name="connsiteY4" fmla="*/ 279505 h 5056042"/>
              <a:gd name="connsiteX5" fmla="*/ 541422 w 541425"/>
              <a:gd name="connsiteY5" fmla="*/ 279505 h 5056042"/>
              <a:gd name="connsiteX6" fmla="*/ 541421 w 541425"/>
              <a:gd name="connsiteY6" fmla="*/ 5056042 h 50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25" h="5056042">
                <a:moveTo>
                  <a:pt x="0" y="5056042"/>
                </a:moveTo>
                <a:lnTo>
                  <a:pt x="0" y="279505"/>
                </a:lnTo>
                <a:lnTo>
                  <a:pt x="4" y="279505"/>
                </a:lnTo>
                <a:lnTo>
                  <a:pt x="270715" y="0"/>
                </a:lnTo>
                <a:lnTo>
                  <a:pt x="541425" y="279505"/>
                </a:lnTo>
                <a:lnTo>
                  <a:pt x="541422" y="279505"/>
                </a:lnTo>
                <a:lnTo>
                  <a:pt x="541421" y="50560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385C766-94C2-4A1D-B68C-C45E6AC5AE74}"/>
              </a:ext>
            </a:extLst>
          </p:cNvPr>
          <p:cNvSpPr/>
          <p:nvPr/>
        </p:nvSpPr>
        <p:spPr>
          <a:xfrm>
            <a:off x="4038600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F2E191C-40A9-4078-A739-85C92FB64F94}"/>
              </a:ext>
            </a:extLst>
          </p:cNvPr>
          <p:cNvSpPr/>
          <p:nvPr/>
        </p:nvSpPr>
        <p:spPr>
          <a:xfrm>
            <a:off x="4989467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AED148B7-1ED9-4F69-9AD1-2084DDA7A677}"/>
              </a:ext>
            </a:extLst>
          </p:cNvPr>
          <p:cNvSpPr/>
          <p:nvPr/>
        </p:nvSpPr>
        <p:spPr>
          <a:xfrm>
            <a:off x="5935244" y="4791452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6AC60E9-51FD-491F-959D-BC311E1FDF1D}"/>
              </a:ext>
            </a:extLst>
          </p:cNvPr>
          <p:cNvSpPr txBox="1"/>
          <p:nvPr/>
        </p:nvSpPr>
        <p:spPr>
          <a:xfrm>
            <a:off x="8244645" y="489682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 shared log</a:t>
            </a:r>
            <a:endParaRPr lang="zh-CN" altLang="en-US" sz="14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B5A6520-D2EA-4D7B-B2C3-02E5B14E9430}"/>
              </a:ext>
            </a:extLst>
          </p:cNvPr>
          <p:cNvSpPr txBox="1"/>
          <p:nvPr/>
        </p:nvSpPr>
        <p:spPr>
          <a:xfrm>
            <a:off x="4174697" y="489682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cmd</a:t>
            </a:r>
            <a:r>
              <a:rPr lang="en-US" altLang="zh-CN" sz="1400" dirty="0" err="1">
                <a:solidFill>
                  <a:schemeClr val="tx1"/>
                </a:solidFill>
              </a:rPr>
              <a:t>_</a:t>
            </a:r>
            <a:r>
              <a:rPr lang="en-US" altLang="zh-CN" sz="1400" dirty="0" err="1"/>
              <a:t>y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532EEE0-0D5E-4C5D-8DAC-B1C16ADD358F}"/>
              </a:ext>
            </a:extLst>
          </p:cNvPr>
          <p:cNvSpPr txBox="1"/>
          <p:nvPr/>
        </p:nvSpPr>
        <p:spPr>
          <a:xfrm>
            <a:off x="5128510" y="489682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cmd_x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67FE434-0255-4858-9E23-B13804D9FEA5}"/>
              </a:ext>
            </a:extLst>
          </p:cNvPr>
          <p:cNvSpPr txBox="1"/>
          <p:nvPr/>
        </p:nvSpPr>
        <p:spPr>
          <a:xfrm>
            <a:off x="6070072" y="489682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err="1"/>
              <a:t>c</a:t>
            </a:r>
            <a:r>
              <a:rPr lang="en-US" altLang="zh-CN" sz="1400" dirty="0" err="1">
                <a:solidFill>
                  <a:schemeClr val="tx1"/>
                </a:solidFill>
              </a:rPr>
              <a:t>md_z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3B38C08-2B39-4D14-90F2-A7358F4DAFB6}"/>
              </a:ext>
            </a:extLst>
          </p:cNvPr>
          <p:cNvSpPr txBox="1"/>
          <p:nvPr/>
        </p:nvSpPr>
        <p:spPr>
          <a:xfrm>
            <a:off x="6470062" y="4039522"/>
            <a:ext cx="221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[</a:t>
            </a:r>
            <a:r>
              <a:rPr lang="en-US" altLang="zh-CN" sz="1600" dirty="0" err="1"/>
              <a:t>cmd_y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cmd_x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cmd_z</a:t>
            </a:r>
            <a:r>
              <a:rPr lang="en-US" altLang="zh-CN" sz="1600" dirty="0"/>
              <a:t>]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4034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098E3-3B0F-4786-AE7D-DEBB4EEE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 observing </a:t>
            </a:r>
            <a:r>
              <a:rPr lang="en-US" altLang="zh-CN" dirty="0" err="1"/>
              <a:t>Boki</a:t>
            </a:r>
            <a:r>
              <a:rPr lang="en-US" altLang="zh-CN" dirty="0"/>
              <a:t>: a few questions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0B2F0-197C-4872-AD22-DA9B119E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do we need this </a:t>
            </a:r>
            <a:r>
              <a:rPr lang="en-US" altLang="zh-CN" dirty="0" err="1"/>
              <a:t>Boki</a:t>
            </a:r>
            <a:r>
              <a:rPr lang="en-US" altLang="zh-CN" dirty="0"/>
              <a:t> design?</a:t>
            </a:r>
          </a:p>
          <a:p>
            <a:pPr lvl="1"/>
            <a:r>
              <a:rPr lang="en-US" altLang="zh-CN" dirty="0"/>
              <a:t>There must be some experimental systems (Right? so their limits…)</a:t>
            </a:r>
          </a:p>
          <a:p>
            <a:pPr lvl="1"/>
            <a:r>
              <a:rPr lang="en-US" altLang="zh-CN" dirty="0"/>
              <a:t>Available technologies, solutions including shared logs.</a:t>
            </a:r>
          </a:p>
          <a:p>
            <a:r>
              <a:rPr lang="en-US" altLang="zh-CN" dirty="0"/>
              <a:t>What are the key </a:t>
            </a:r>
            <a:r>
              <a:rPr lang="en-US" altLang="zh-CN" dirty="0" err="1"/>
              <a:t>challengs</a:t>
            </a:r>
            <a:r>
              <a:rPr lang="en-US" altLang="zh-CN" dirty="0"/>
              <a:t> for serverless shared logs?</a:t>
            </a:r>
          </a:p>
          <a:p>
            <a:pPr lvl="1"/>
            <a:r>
              <a:rPr lang="en-US" altLang="zh-CN" dirty="0"/>
              <a:t>Previous systems(using shared logs) and their limit.</a:t>
            </a:r>
          </a:p>
          <a:p>
            <a:pPr lvl="1"/>
            <a:r>
              <a:rPr lang="en-US" altLang="zh-CN" dirty="0"/>
              <a:t>Other solutions except using shared logs.</a:t>
            </a:r>
          </a:p>
          <a:p>
            <a:pPr lvl="1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26F6D3-4570-4B29-8CD3-8041BEC9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CE9B3A-7976-4160-9ED5-625E9F2E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6964-548D-46E6-87D6-FD3B276A7115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6D841-4602-4AB9-8760-2E77B671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AF00D-0E9E-4562-A08B-DE7FA0D8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Can we build a</a:t>
            </a:r>
            <a:r>
              <a:rPr lang="zh-CN" altLang="en-US" dirty="0"/>
              <a:t> 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providing consistency and fault tolerance based on shared logs?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AEEC40-11A6-4AF0-93F5-F3FF530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95AF1-D952-4AAB-A297-2BD4C71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A6F-A38A-46DE-854A-5B804098B71B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3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6D841-4602-4AB9-8760-2E77B671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AF00D-0E9E-4562-A08B-DE7FA0D8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AEEC40-11A6-4AF0-93F5-F3FF530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95AF1-D952-4AAB-A297-2BD4C71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A6F-A38A-46DE-854A-5B804098B71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E1E00B-A4F9-448F-B8EE-D106811DBCC1}"/>
              </a:ext>
            </a:extLst>
          </p:cNvPr>
          <p:cNvSpPr/>
          <p:nvPr/>
        </p:nvSpPr>
        <p:spPr>
          <a:xfrm>
            <a:off x="1807285" y="1484555"/>
            <a:ext cx="3410174" cy="2423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E0DA4430-301E-467C-90EF-F8C04E5B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1881921"/>
            <a:ext cx="778166" cy="77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A9E034-A19D-4B5F-B64D-9DFF6976F7F6}"/>
              </a:ext>
            </a:extLst>
          </p:cNvPr>
          <p:cNvSpPr txBox="1"/>
          <p:nvPr/>
        </p:nvSpPr>
        <p:spPr>
          <a:xfrm>
            <a:off x="2787147" y="241977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Serverless Functions</a:t>
            </a: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E2B94E7D-9B17-4751-B675-3034AF393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2799218"/>
            <a:ext cx="778166" cy="7781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C193314-111F-4CB9-864A-1CBCC2CC1A3A}"/>
              </a:ext>
            </a:extLst>
          </p:cNvPr>
          <p:cNvSpPr/>
          <p:nvPr/>
        </p:nvSpPr>
        <p:spPr>
          <a:xfrm>
            <a:off x="1807285" y="4266950"/>
            <a:ext cx="3410174" cy="11871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4398A1-C973-4A74-87DB-FCB9AB79BFC5}"/>
              </a:ext>
            </a:extLst>
          </p:cNvPr>
          <p:cNvSpPr txBox="1"/>
          <p:nvPr/>
        </p:nvSpPr>
        <p:spPr>
          <a:xfrm>
            <a:off x="2024624" y="4506595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/>
              <a:t>FaaS</a:t>
            </a:r>
            <a:r>
              <a:rPr lang="en-US" altLang="zh-CN" sz="2000" dirty="0"/>
              <a:t> Runtime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Nightcore</a:t>
            </a:r>
            <a:r>
              <a:rPr lang="en-US" altLang="zh-CN" sz="2000" dirty="0"/>
              <a:t> [ASPLOS ‘21])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5F9AF3-C380-40C9-8033-DFB85A5B9CB5}"/>
              </a:ext>
            </a:extLst>
          </p:cNvPr>
          <p:cNvSpPr/>
          <p:nvPr/>
        </p:nvSpPr>
        <p:spPr>
          <a:xfrm>
            <a:off x="5669280" y="4266950"/>
            <a:ext cx="5034579" cy="1187177"/>
          </a:xfrm>
          <a:prstGeom prst="rect">
            <a:avLst/>
          </a:prstGeom>
          <a:solidFill>
            <a:srgbClr val="CDBFE3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5356A2-3871-45FE-98FB-5B5B8869AFF2}"/>
              </a:ext>
            </a:extLst>
          </p:cNvPr>
          <p:cNvSpPr txBox="1"/>
          <p:nvPr/>
        </p:nvSpPr>
        <p:spPr>
          <a:xfrm>
            <a:off x="5973031" y="4660483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Shared Logs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6FB66D-F2A4-426C-B306-4CF697FCAA2F}"/>
              </a:ext>
            </a:extLst>
          </p:cNvPr>
          <p:cNvSpPr/>
          <p:nvPr/>
        </p:nvSpPr>
        <p:spPr>
          <a:xfrm>
            <a:off x="1628425" y="4087906"/>
            <a:ext cx="9247556" cy="19686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BF638C-323D-4562-BC65-37D99E565829}"/>
              </a:ext>
            </a:extLst>
          </p:cNvPr>
          <p:cNvSpPr txBox="1"/>
          <p:nvPr/>
        </p:nvSpPr>
        <p:spPr>
          <a:xfrm>
            <a:off x="3899577" y="5555286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Runtime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9B6C89-3EE0-43CA-9C16-8F1089C1C81F}"/>
              </a:ext>
            </a:extLst>
          </p:cNvPr>
          <p:cNvSpPr/>
          <p:nvPr/>
        </p:nvSpPr>
        <p:spPr>
          <a:xfrm>
            <a:off x="5669280" y="3124249"/>
            <a:ext cx="5034579" cy="734262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4913E-13E5-4BFB-BA45-E56BF6AFC539}"/>
              </a:ext>
            </a:extLst>
          </p:cNvPr>
          <p:cNvSpPr txBox="1"/>
          <p:nvPr/>
        </p:nvSpPr>
        <p:spPr>
          <a:xfrm>
            <a:off x="5973031" y="3313181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Boki’s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API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A3F285-29C8-41AF-AB34-F75A45979B04}"/>
              </a:ext>
            </a:extLst>
          </p:cNvPr>
          <p:cNvSpPr/>
          <p:nvPr/>
        </p:nvSpPr>
        <p:spPr>
          <a:xfrm>
            <a:off x="5669279" y="1484555"/>
            <a:ext cx="5034579" cy="146030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70C09D-4A33-4BC1-85B7-ED572EDD212A}"/>
              </a:ext>
            </a:extLst>
          </p:cNvPr>
          <p:cNvSpPr txBox="1"/>
          <p:nvPr/>
        </p:nvSpPr>
        <p:spPr>
          <a:xfrm>
            <a:off x="6095999" y="156887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Support Libraries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EAF673-F508-4D34-B241-D8218B0E7DA6}"/>
              </a:ext>
            </a:extLst>
          </p:cNvPr>
          <p:cNvSpPr/>
          <p:nvPr/>
        </p:nvSpPr>
        <p:spPr>
          <a:xfrm>
            <a:off x="5787615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95B7B9-93AF-4184-8813-8A9E799780A2}"/>
              </a:ext>
            </a:extLst>
          </p:cNvPr>
          <p:cNvSpPr txBox="1"/>
          <p:nvPr/>
        </p:nvSpPr>
        <p:spPr>
          <a:xfrm>
            <a:off x="5914453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BokiFlow</a:t>
            </a:r>
            <a:endParaRPr lang="en-US" altLang="zh-CN" sz="20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0E9DBE-70A8-4B07-8B20-6B8DCBB6934F}"/>
              </a:ext>
            </a:extLst>
          </p:cNvPr>
          <p:cNvSpPr/>
          <p:nvPr/>
        </p:nvSpPr>
        <p:spPr>
          <a:xfrm>
            <a:off x="7431281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2ED51F-E630-4FF9-AABE-2601A8ADF48F}"/>
              </a:ext>
            </a:extLst>
          </p:cNvPr>
          <p:cNvSpPr txBox="1"/>
          <p:nvPr/>
        </p:nvSpPr>
        <p:spPr>
          <a:xfrm>
            <a:off x="7558119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BokiStore</a:t>
            </a:r>
            <a:endParaRPr lang="en-US" altLang="zh-CN" sz="2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FEB77B-0761-44BE-BCB1-08E7B93D703C}"/>
              </a:ext>
            </a:extLst>
          </p:cNvPr>
          <p:cNvSpPr/>
          <p:nvPr/>
        </p:nvSpPr>
        <p:spPr>
          <a:xfrm>
            <a:off x="9067569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CF1D5F-0A64-4B9E-B5DA-2BC7B8D50B54}"/>
              </a:ext>
            </a:extLst>
          </p:cNvPr>
          <p:cNvSpPr txBox="1"/>
          <p:nvPr/>
        </p:nvSpPr>
        <p:spPr>
          <a:xfrm>
            <a:off x="9104510" y="2232032"/>
            <a:ext cx="144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BokiQueue</a:t>
            </a:r>
            <a:endParaRPr lang="en-US" altLang="zh-CN" sz="2000" dirty="0"/>
          </a:p>
        </p:txBody>
      </p:sp>
      <p:sp>
        <p:nvSpPr>
          <p:cNvPr id="7" name="箭头: 上 6">
            <a:extLst>
              <a:ext uri="{FF2B5EF4-FFF2-40B4-BE49-F238E27FC236}">
                <a16:creationId xmlns:a16="http://schemas.microsoft.com/office/drawing/2014/main" id="{3492BC6C-98B5-4BF9-9B4D-8D89D8E515C0}"/>
              </a:ext>
            </a:extLst>
          </p:cNvPr>
          <p:cNvSpPr/>
          <p:nvPr/>
        </p:nvSpPr>
        <p:spPr>
          <a:xfrm>
            <a:off x="7779327" y="3908519"/>
            <a:ext cx="748146" cy="751964"/>
          </a:xfrm>
          <a:prstGeom prst="upArrow">
            <a:avLst/>
          </a:prstGeom>
          <a:noFill/>
          <a:ln w="635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176EBF7-653E-4C71-9DF4-C62AF5DB0ABE}"/>
              </a:ext>
            </a:extLst>
          </p:cNvPr>
          <p:cNvCxnSpPr>
            <a:cxnSpLocks/>
          </p:cNvCxnSpPr>
          <p:nvPr/>
        </p:nvCxnSpPr>
        <p:spPr>
          <a:xfrm flipH="1">
            <a:off x="4951784" y="3485477"/>
            <a:ext cx="1144215" cy="5903"/>
          </a:xfrm>
          <a:prstGeom prst="straightConnector1">
            <a:avLst/>
          </a:prstGeom>
          <a:ln w="31750">
            <a:solidFill>
              <a:srgbClr val="7030A0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1" grpId="0" animBg="1"/>
      <p:bldP spid="22" grpId="0"/>
      <p:bldP spid="23" grpId="0" animBg="1"/>
      <p:bldP spid="24" grpId="0"/>
      <p:bldP spid="27" grpId="0" animBg="1"/>
      <p:bldP spid="28" grpId="0"/>
      <p:bldP spid="29" grpId="0" animBg="1"/>
      <p:bldP spid="30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6D841-4602-4AB9-8760-2E77B671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AF00D-0E9E-4562-A08B-DE7FA0D8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AEEC40-11A6-4AF0-93F5-F3FF530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95AF1-D952-4AAB-A297-2BD4C71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A6F-A38A-46DE-854A-5B804098B71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E1E00B-A4F9-448F-B8EE-D106811DBCC1}"/>
              </a:ext>
            </a:extLst>
          </p:cNvPr>
          <p:cNvSpPr/>
          <p:nvPr/>
        </p:nvSpPr>
        <p:spPr>
          <a:xfrm>
            <a:off x="1807285" y="1484555"/>
            <a:ext cx="3410174" cy="2423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E0DA4430-301E-467C-90EF-F8C04E5B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1881921"/>
            <a:ext cx="778166" cy="77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A9E034-A19D-4B5F-B64D-9DFF6976F7F6}"/>
              </a:ext>
            </a:extLst>
          </p:cNvPr>
          <p:cNvSpPr txBox="1"/>
          <p:nvPr/>
        </p:nvSpPr>
        <p:spPr>
          <a:xfrm>
            <a:off x="2787147" y="241977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Serverless Functions</a:t>
            </a: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E2B94E7D-9B17-4751-B675-3034AF393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2799218"/>
            <a:ext cx="778166" cy="7781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C193314-111F-4CB9-864A-1CBCC2CC1A3A}"/>
              </a:ext>
            </a:extLst>
          </p:cNvPr>
          <p:cNvSpPr/>
          <p:nvPr/>
        </p:nvSpPr>
        <p:spPr>
          <a:xfrm>
            <a:off x="1807285" y="4266950"/>
            <a:ext cx="3410174" cy="11871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4398A1-C973-4A74-87DB-FCB9AB79BFC5}"/>
              </a:ext>
            </a:extLst>
          </p:cNvPr>
          <p:cNvSpPr txBox="1"/>
          <p:nvPr/>
        </p:nvSpPr>
        <p:spPr>
          <a:xfrm>
            <a:off x="2024624" y="4506595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/>
              <a:t>FaaS</a:t>
            </a:r>
            <a:r>
              <a:rPr lang="en-US" altLang="zh-CN" sz="2000" dirty="0"/>
              <a:t> Runtime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Nightcore</a:t>
            </a:r>
            <a:r>
              <a:rPr lang="en-US" altLang="zh-CN" sz="2000" dirty="0"/>
              <a:t> [ASPLOS ‘21])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5F9AF3-C380-40C9-8033-DFB85A5B9CB5}"/>
              </a:ext>
            </a:extLst>
          </p:cNvPr>
          <p:cNvSpPr/>
          <p:nvPr/>
        </p:nvSpPr>
        <p:spPr>
          <a:xfrm>
            <a:off x="5669280" y="4266950"/>
            <a:ext cx="5034579" cy="1187177"/>
          </a:xfrm>
          <a:prstGeom prst="rect">
            <a:avLst/>
          </a:prstGeom>
          <a:solidFill>
            <a:srgbClr val="CDBFE3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5356A2-3871-45FE-98FB-5B5B8869AFF2}"/>
              </a:ext>
            </a:extLst>
          </p:cNvPr>
          <p:cNvSpPr txBox="1"/>
          <p:nvPr/>
        </p:nvSpPr>
        <p:spPr>
          <a:xfrm>
            <a:off x="5973031" y="4660483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Shared Logs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6FB66D-F2A4-426C-B306-4CF697FCAA2F}"/>
              </a:ext>
            </a:extLst>
          </p:cNvPr>
          <p:cNvSpPr/>
          <p:nvPr/>
        </p:nvSpPr>
        <p:spPr>
          <a:xfrm>
            <a:off x="1628425" y="4087906"/>
            <a:ext cx="9247556" cy="19686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BF638C-323D-4562-BC65-37D99E565829}"/>
              </a:ext>
            </a:extLst>
          </p:cNvPr>
          <p:cNvSpPr txBox="1"/>
          <p:nvPr/>
        </p:nvSpPr>
        <p:spPr>
          <a:xfrm>
            <a:off x="3899577" y="5555286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Runtime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9B6C89-3EE0-43CA-9C16-8F1089C1C81F}"/>
              </a:ext>
            </a:extLst>
          </p:cNvPr>
          <p:cNvSpPr/>
          <p:nvPr/>
        </p:nvSpPr>
        <p:spPr>
          <a:xfrm>
            <a:off x="5669280" y="3124249"/>
            <a:ext cx="5034579" cy="734262"/>
          </a:xfrm>
          <a:prstGeom prst="rect">
            <a:avLst/>
          </a:prstGeom>
          <a:solidFill>
            <a:srgbClr val="E3E2F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4913E-13E5-4BFB-BA45-E56BF6AFC539}"/>
              </a:ext>
            </a:extLst>
          </p:cNvPr>
          <p:cNvSpPr txBox="1"/>
          <p:nvPr/>
        </p:nvSpPr>
        <p:spPr>
          <a:xfrm>
            <a:off x="5973031" y="3313181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Boki’s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API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A3F285-29C8-41AF-AB34-F75A45979B04}"/>
              </a:ext>
            </a:extLst>
          </p:cNvPr>
          <p:cNvSpPr/>
          <p:nvPr/>
        </p:nvSpPr>
        <p:spPr>
          <a:xfrm>
            <a:off x="5669279" y="1484555"/>
            <a:ext cx="5034579" cy="146030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70C09D-4A33-4BC1-85B7-ED572EDD212A}"/>
              </a:ext>
            </a:extLst>
          </p:cNvPr>
          <p:cNvSpPr txBox="1"/>
          <p:nvPr/>
        </p:nvSpPr>
        <p:spPr>
          <a:xfrm>
            <a:off x="6095999" y="156887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Support Libraries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EAF673-F508-4D34-B241-D8218B0E7DA6}"/>
              </a:ext>
            </a:extLst>
          </p:cNvPr>
          <p:cNvSpPr/>
          <p:nvPr/>
        </p:nvSpPr>
        <p:spPr>
          <a:xfrm>
            <a:off x="5787615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95B7B9-93AF-4184-8813-8A9E799780A2}"/>
              </a:ext>
            </a:extLst>
          </p:cNvPr>
          <p:cNvSpPr txBox="1"/>
          <p:nvPr/>
        </p:nvSpPr>
        <p:spPr>
          <a:xfrm>
            <a:off x="5914453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BokiFlow</a:t>
            </a:r>
            <a:endParaRPr lang="en-US" altLang="zh-CN" sz="20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0E9DBE-70A8-4B07-8B20-6B8DCBB6934F}"/>
              </a:ext>
            </a:extLst>
          </p:cNvPr>
          <p:cNvSpPr/>
          <p:nvPr/>
        </p:nvSpPr>
        <p:spPr>
          <a:xfrm>
            <a:off x="7431281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2ED51F-E630-4FF9-AABE-2601A8ADF48F}"/>
              </a:ext>
            </a:extLst>
          </p:cNvPr>
          <p:cNvSpPr txBox="1"/>
          <p:nvPr/>
        </p:nvSpPr>
        <p:spPr>
          <a:xfrm>
            <a:off x="7558119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BokiStore</a:t>
            </a:r>
            <a:endParaRPr lang="en-US" altLang="zh-CN" sz="2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FEB77B-0761-44BE-BCB1-08E7B93D703C}"/>
              </a:ext>
            </a:extLst>
          </p:cNvPr>
          <p:cNvSpPr/>
          <p:nvPr/>
        </p:nvSpPr>
        <p:spPr>
          <a:xfrm>
            <a:off x="9067569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CF1D5F-0A64-4B9E-B5DA-2BC7B8D50B54}"/>
              </a:ext>
            </a:extLst>
          </p:cNvPr>
          <p:cNvSpPr txBox="1"/>
          <p:nvPr/>
        </p:nvSpPr>
        <p:spPr>
          <a:xfrm>
            <a:off x="9104510" y="2232032"/>
            <a:ext cx="144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BokiQueue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53395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A8540-CA70-4923-B185-931F83C5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</a:t>
            </a:r>
            <a:r>
              <a:rPr lang="en-US" altLang="zh-CN" dirty="0" err="1"/>
              <a:t>LogBook</a:t>
            </a:r>
            <a:r>
              <a:rPr lang="en-US" altLang="zh-CN" dirty="0"/>
              <a:t> API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3E4AEF-4C0D-4D03-82C3-3B9A4B19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LogBook</a:t>
            </a:r>
            <a:r>
              <a:rPr lang="en-US" altLang="zh-CN" dirty="0"/>
              <a:t>: Shared Log API for Serverless Functions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945A40-9F1B-4EC2-BD30-2AD4E650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373AC-294C-49A6-87F7-AC6A0501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9E4F-DEB5-473F-9D4F-5A532FA336FD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C3245DA-6193-467C-8510-2868ECF25DE1}"/>
              </a:ext>
            </a:extLst>
          </p:cNvPr>
          <p:cNvGrpSpPr/>
          <p:nvPr/>
        </p:nvGrpSpPr>
        <p:grpSpPr>
          <a:xfrm>
            <a:off x="2533144" y="2611236"/>
            <a:ext cx="5783741" cy="541426"/>
            <a:chOff x="2533144" y="2611236"/>
            <a:chExt cx="5783741" cy="541426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332F4B9-856A-49E1-A192-B2C23BDCED87}"/>
                </a:ext>
              </a:extLst>
            </p:cNvPr>
            <p:cNvSpPr/>
            <p:nvPr/>
          </p:nvSpPr>
          <p:spPr>
            <a:xfrm rot="5400000">
              <a:off x="5154302" y="-9920"/>
              <a:ext cx="541425" cy="5783740"/>
            </a:xfrm>
            <a:custGeom>
              <a:avLst/>
              <a:gdLst>
                <a:gd name="connsiteX0" fmla="*/ 0 w 541425"/>
                <a:gd name="connsiteY0" fmla="*/ 5056042 h 5056042"/>
                <a:gd name="connsiteX1" fmla="*/ 0 w 541425"/>
                <a:gd name="connsiteY1" fmla="*/ 279505 h 5056042"/>
                <a:gd name="connsiteX2" fmla="*/ 4 w 541425"/>
                <a:gd name="connsiteY2" fmla="*/ 279505 h 5056042"/>
                <a:gd name="connsiteX3" fmla="*/ 270715 w 541425"/>
                <a:gd name="connsiteY3" fmla="*/ 0 h 5056042"/>
                <a:gd name="connsiteX4" fmla="*/ 541425 w 541425"/>
                <a:gd name="connsiteY4" fmla="*/ 279505 h 5056042"/>
                <a:gd name="connsiteX5" fmla="*/ 541422 w 541425"/>
                <a:gd name="connsiteY5" fmla="*/ 279505 h 5056042"/>
                <a:gd name="connsiteX6" fmla="*/ 541421 w 541425"/>
                <a:gd name="connsiteY6" fmla="*/ 5056042 h 5056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425" h="5056042">
                  <a:moveTo>
                    <a:pt x="0" y="5056042"/>
                  </a:moveTo>
                  <a:lnTo>
                    <a:pt x="0" y="279505"/>
                  </a:lnTo>
                  <a:lnTo>
                    <a:pt x="4" y="279505"/>
                  </a:lnTo>
                  <a:lnTo>
                    <a:pt x="270715" y="0"/>
                  </a:lnTo>
                  <a:lnTo>
                    <a:pt x="541425" y="279505"/>
                  </a:lnTo>
                  <a:lnTo>
                    <a:pt x="541422" y="279505"/>
                  </a:lnTo>
                  <a:lnTo>
                    <a:pt x="541421" y="50560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F82DAB8-F81E-4FD0-A56D-272836F1B2FB}"/>
                </a:ext>
              </a:extLst>
            </p:cNvPr>
            <p:cNvSpPr/>
            <p:nvPr/>
          </p:nvSpPr>
          <p:spPr>
            <a:xfrm>
              <a:off x="2533144" y="2611236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A41F23-CA1E-42CE-B7C7-DE326652ADC3}"/>
                </a:ext>
              </a:extLst>
            </p:cNvPr>
            <p:cNvSpPr/>
            <p:nvPr/>
          </p:nvSpPr>
          <p:spPr>
            <a:xfrm>
              <a:off x="3484011" y="2611236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3656256-9234-4695-8A9C-89EBD6839A11}"/>
                </a:ext>
              </a:extLst>
            </p:cNvPr>
            <p:cNvSpPr/>
            <p:nvPr/>
          </p:nvSpPr>
          <p:spPr>
            <a:xfrm>
              <a:off x="4429788" y="2611236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F32CE25-4CC8-4237-B272-9D4C2544D3CD}"/>
                </a:ext>
              </a:extLst>
            </p:cNvPr>
            <p:cNvSpPr/>
            <p:nvPr/>
          </p:nvSpPr>
          <p:spPr>
            <a:xfrm>
              <a:off x="5383760" y="2611236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F9B2BA8-9B9F-4DE4-A891-1D6071E7CD27}"/>
                </a:ext>
              </a:extLst>
            </p:cNvPr>
            <p:cNvSpPr/>
            <p:nvPr/>
          </p:nvSpPr>
          <p:spPr>
            <a:xfrm>
              <a:off x="6329537" y="2611236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95FE4007-D1B0-4392-BE4E-EB6090718D1C}"/>
              </a:ext>
            </a:extLst>
          </p:cNvPr>
          <p:cNvSpPr/>
          <p:nvPr/>
        </p:nvSpPr>
        <p:spPr>
          <a:xfrm>
            <a:off x="1148029" y="1910399"/>
            <a:ext cx="7574866" cy="249577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65258B2-9BA6-41F1-B6C8-04C22EFE1AF6}"/>
              </a:ext>
            </a:extLst>
          </p:cNvPr>
          <p:cNvSpPr txBox="1"/>
          <p:nvPr/>
        </p:nvSpPr>
        <p:spPr>
          <a:xfrm>
            <a:off x="2861462" y="368598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: an append-only log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4930E2-E713-4F17-B81F-32DF0221B142}"/>
              </a:ext>
            </a:extLst>
          </p:cNvPr>
          <p:cNvSpPr txBox="1"/>
          <p:nvPr/>
        </p:nvSpPr>
        <p:spPr>
          <a:xfrm>
            <a:off x="1342316" y="3264988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tag set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59FE459-99EE-4288-8ADD-17E0CE44E0BB}"/>
              </a:ext>
            </a:extLst>
          </p:cNvPr>
          <p:cNvSpPr txBox="1"/>
          <p:nvPr/>
        </p:nvSpPr>
        <p:spPr>
          <a:xfrm>
            <a:off x="1342316" y="2681893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data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F188056-6197-4C75-954C-62A68CD287E8}"/>
              </a:ext>
            </a:extLst>
          </p:cNvPr>
          <p:cNvSpPr txBox="1"/>
          <p:nvPr/>
        </p:nvSpPr>
        <p:spPr>
          <a:xfrm>
            <a:off x="1342316" y="2098798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seqnum</a:t>
            </a:r>
            <a:endParaRPr lang="en-US" altLang="zh-CN" sz="20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E4EADF-7A46-4D8E-A62B-BCB641593A42}"/>
              </a:ext>
            </a:extLst>
          </p:cNvPr>
          <p:cNvSpPr txBox="1"/>
          <p:nvPr/>
        </p:nvSpPr>
        <p:spPr>
          <a:xfrm>
            <a:off x="2679486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0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30A929-56AC-4623-9774-02ED77B90DB6}"/>
              </a:ext>
            </a:extLst>
          </p:cNvPr>
          <p:cNvSpPr txBox="1"/>
          <p:nvPr/>
        </p:nvSpPr>
        <p:spPr>
          <a:xfrm>
            <a:off x="3630353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0622576-4D92-4277-9033-FF11B936408F}"/>
              </a:ext>
            </a:extLst>
          </p:cNvPr>
          <p:cNvSpPr txBox="1"/>
          <p:nvPr/>
        </p:nvSpPr>
        <p:spPr>
          <a:xfrm>
            <a:off x="4575488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8D64B58-7850-4FBF-A3F2-8D77175ACE54}"/>
              </a:ext>
            </a:extLst>
          </p:cNvPr>
          <p:cNvSpPr txBox="1"/>
          <p:nvPr/>
        </p:nvSpPr>
        <p:spPr>
          <a:xfrm>
            <a:off x="5529460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ADDC609-8ED6-48C6-8147-AD859F081B67}"/>
              </a:ext>
            </a:extLst>
          </p:cNvPr>
          <p:cNvSpPr txBox="1"/>
          <p:nvPr/>
        </p:nvSpPr>
        <p:spPr>
          <a:xfrm>
            <a:off x="6464365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B584ED-28DF-4FAF-8F7A-F3DAE5573E6A}"/>
              </a:ext>
            </a:extLst>
          </p:cNvPr>
          <p:cNvSpPr txBox="1"/>
          <p:nvPr/>
        </p:nvSpPr>
        <p:spPr>
          <a:xfrm>
            <a:off x="2679486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{}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5C0E163-C312-467D-8724-3FFA0ED866D0}"/>
              </a:ext>
            </a:extLst>
          </p:cNvPr>
          <p:cNvSpPr txBox="1"/>
          <p:nvPr/>
        </p:nvSpPr>
        <p:spPr>
          <a:xfrm>
            <a:off x="3680329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</a:t>
            </a:r>
            <a:r>
              <a:rPr lang="en-US" altLang="zh-CN" sz="2000" dirty="0" err="1"/>
              <a:t>a,b</a:t>
            </a:r>
            <a:r>
              <a:rPr lang="en-US" altLang="zh-CN" sz="2000" dirty="0"/>
              <a:t>}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A07C9DC-56AA-4DA1-8D44-FDF1CD8407B3}"/>
              </a:ext>
            </a:extLst>
          </p:cNvPr>
          <p:cNvSpPr txBox="1"/>
          <p:nvPr/>
        </p:nvSpPr>
        <p:spPr>
          <a:xfrm>
            <a:off x="4575488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{b}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05F5A4A-3538-42DC-96EA-432195915BBF}"/>
              </a:ext>
            </a:extLst>
          </p:cNvPr>
          <p:cNvSpPr txBox="1"/>
          <p:nvPr/>
        </p:nvSpPr>
        <p:spPr>
          <a:xfrm>
            <a:off x="5522044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{a}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CA7485B-06D3-41E8-BE86-7821177ED132}"/>
              </a:ext>
            </a:extLst>
          </p:cNvPr>
          <p:cNvSpPr txBox="1"/>
          <p:nvPr/>
        </p:nvSpPr>
        <p:spPr>
          <a:xfrm>
            <a:off x="6475879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{b}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60F1A5E-FBC8-478D-B404-68B83B3FFD36}"/>
              </a:ext>
            </a:extLst>
          </p:cNvPr>
          <p:cNvSpPr txBox="1"/>
          <p:nvPr/>
        </p:nvSpPr>
        <p:spPr>
          <a:xfrm>
            <a:off x="6820127" y="4446707"/>
            <a:ext cx="4634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Log records can have an </a:t>
            </a:r>
            <a:r>
              <a:rPr lang="en-US" altLang="zh-CN" sz="2400" dirty="0">
                <a:solidFill>
                  <a:srgbClr val="FF0000"/>
                </a:solidFill>
              </a:rPr>
              <a:t>optional</a:t>
            </a:r>
            <a:r>
              <a:rPr lang="en-US" altLang="zh-CN" sz="2400" dirty="0"/>
              <a:t> set of tags.</a:t>
            </a:r>
          </a:p>
          <a:p>
            <a:r>
              <a:rPr lang="en-US" altLang="zh-CN" sz="2400" dirty="0"/>
              <a:t>Tag is used for selective reads, so that records with the same tag will form a logical sub-stream.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9" name="对话气泡: 矩形 28">
            <a:extLst>
              <a:ext uri="{FF2B5EF4-FFF2-40B4-BE49-F238E27FC236}">
                <a16:creationId xmlns:a16="http://schemas.microsoft.com/office/drawing/2014/main" id="{E28F2842-DF61-478E-AF31-B93043B74B49}"/>
              </a:ext>
            </a:extLst>
          </p:cNvPr>
          <p:cNvSpPr/>
          <p:nvPr/>
        </p:nvSpPr>
        <p:spPr>
          <a:xfrm>
            <a:off x="736985" y="4136341"/>
            <a:ext cx="5963853" cy="2237167"/>
          </a:xfrm>
          <a:prstGeom prst="wedgeRectCallout">
            <a:avLst>
              <a:gd name="adj1" fmla="val -19815"/>
              <a:gd name="adj2" fmla="val -6754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4292BEF-71F6-4494-B588-48115AD7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00" y="4209442"/>
            <a:ext cx="4500886" cy="2090963"/>
          </a:xfrm>
          <a:prstGeom prst="rect">
            <a:avLst/>
          </a:prstGeom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73F5FDC8-2F5D-49C7-9284-C5CF573F4BEF}"/>
              </a:ext>
            </a:extLst>
          </p:cNvPr>
          <p:cNvCxnSpPr>
            <a:cxnSpLocks/>
          </p:cNvCxnSpPr>
          <p:nvPr/>
        </p:nvCxnSpPr>
        <p:spPr>
          <a:xfrm>
            <a:off x="2971800" y="5356861"/>
            <a:ext cx="160368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2F8F6CA-0830-4977-88AC-DAF3825537FD}"/>
              </a:ext>
            </a:extLst>
          </p:cNvPr>
          <p:cNvCxnSpPr>
            <a:cxnSpLocks/>
          </p:cNvCxnSpPr>
          <p:nvPr/>
        </p:nvCxnSpPr>
        <p:spPr>
          <a:xfrm>
            <a:off x="4872038" y="6130797"/>
            <a:ext cx="83562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3E4AEF-4C0D-4D03-82C3-3B9A4B19D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Function Invocations Share a </a:t>
            </a:r>
            <a:r>
              <a:rPr lang="en-US" altLang="zh-CN" dirty="0" err="1"/>
              <a:t>LogBook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C2A8540-CA70-4923-B185-931F83C5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</a:t>
            </a:r>
            <a:r>
              <a:rPr lang="en-US" altLang="zh-CN" dirty="0" err="1"/>
              <a:t>LogBook</a:t>
            </a:r>
            <a:r>
              <a:rPr lang="en-US" altLang="zh-CN" dirty="0"/>
              <a:t> API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945A40-9F1B-4EC2-BD30-2AD4E650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4373AC-294C-49A6-87F7-AC6A0501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9E4F-DEB5-473F-9D4F-5A532FA336FD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1332F4B9-856A-49E1-A192-B2C23BDCED87}"/>
              </a:ext>
            </a:extLst>
          </p:cNvPr>
          <p:cNvSpPr/>
          <p:nvPr/>
        </p:nvSpPr>
        <p:spPr>
          <a:xfrm rot="5400000">
            <a:off x="5154302" y="-9920"/>
            <a:ext cx="541425" cy="5783740"/>
          </a:xfrm>
          <a:custGeom>
            <a:avLst/>
            <a:gdLst>
              <a:gd name="connsiteX0" fmla="*/ 0 w 541425"/>
              <a:gd name="connsiteY0" fmla="*/ 5056042 h 5056042"/>
              <a:gd name="connsiteX1" fmla="*/ 0 w 541425"/>
              <a:gd name="connsiteY1" fmla="*/ 279505 h 5056042"/>
              <a:gd name="connsiteX2" fmla="*/ 4 w 541425"/>
              <a:gd name="connsiteY2" fmla="*/ 279505 h 5056042"/>
              <a:gd name="connsiteX3" fmla="*/ 270715 w 541425"/>
              <a:gd name="connsiteY3" fmla="*/ 0 h 5056042"/>
              <a:gd name="connsiteX4" fmla="*/ 541425 w 541425"/>
              <a:gd name="connsiteY4" fmla="*/ 279505 h 5056042"/>
              <a:gd name="connsiteX5" fmla="*/ 541422 w 541425"/>
              <a:gd name="connsiteY5" fmla="*/ 279505 h 5056042"/>
              <a:gd name="connsiteX6" fmla="*/ 541421 w 541425"/>
              <a:gd name="connsiteY6" fmla="*/ 5056042 h 50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25" h="5056042">
                <a:moveTo>
                  <a:pt x="0" y="5056042"/>
                </a:moveTo>
                <a:lnTo>
                  <a:pt x="0" y="279505"/>
                </a:lnTo>
                <a:lnTo>
                  <a:pt x="4" y="279505"/>
                </a:lnTo>
                <a:lnTo>
                  <a:pt x="270715" y="0"/>
                </a:lnTo>
                <a:lnTo>
                  <a:pt x="541425" y="279505"/>
                </a:lnTo>
                <a:lnTo>
                  <a:pt x="541422" y="279505"/>
                </a:lnTo>
                <a:lnTo>
                  <a:pt x="541421" y="50560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82DAB8-F81E-4FD0-A56D-272836F1B2FB}"/>
              </a:ext>
            </a:extLst>
          </p:cNvPr>
          <p:cNvSpPr/>
          <p:nvPr/>
        </p:nvSpPr>
        <p:spPr>
          <a:xfrm>
            <a:off x="2533144" y="2611236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A41F23-CA1E-42CE-B7C7-DE326652ADC3}"/>
              </a:ext>
            </a:extLst>
          </p:cNvPr>
          <p:cNvSpPr/>
          <p:nvPr/>
        </p:nvSpPr>
        <p:spPr>
          <a:xfrm>
            <a:off x="3484011" y="2611236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656256-9234-4695-8A9C-89EBD6839A11}"/>
              </a:ext>
            </a:extLst>
          </p:cNvPr>
          <p:cNvSpPr/>
          <p:nvPr/>
        </p:nvSpPr>
        <p:spPr>
          <a:xfrm>
            <a:off x="4429788" y="2611236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F32CE25-4CC8-4237-B272-9D4C2544D3CD}"/>
              </a:ext>
            </a:extLst>
          </p:cNvPr>
          <p:cNvSpPr/>
          <p:nvPr/>
        </p:nvSpPr>
        <p:spPr>
          <a:xfrm>
            <a:off x="5383760" y="2611236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F9B2BA8-9B9F-4DE4-A891-1D6071E7CD27}"/>
              </a:ext>
            </a:extLst>
          </p:cNvPr>
          <p:cNvSpPr/>
          <p:nvPr/>
        </p:nvSpPr>
        <p:spPr>
          <a:xfrm>
            <a:off x="6329537" y="2611236"/>
            <a:ext cx="945777" cy="541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5FE4007-D1B0-4392-BE4E-EB6090718D1C}"/>
              </a:ext>
            </a:extLst>
          </p:cNvPr>
          <p:cNvSpPr/>
          <p:nvPr/>
        </p:nvSpPr>
        <p:spPr>
          <a:xfrm>
            <a:off x="1148029" y="1910399"/>
            <a:ext cx="7574866" cy="249577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4930E2-E713-4F17-B81F-32DF0221B142}"/>
              </a:ext>
            </a:extLst>
          </p:cNvPr>
          <p:cNvSpPr txBox="1"/>
          <p:nvPr/>
        </p:nvSpPr>
        <p:spPr>
          <a:xfrm>
            <a:off x="1342316" y="3264988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tag set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59FE459-99EE-4288-8ADD-17E0CE44E0BB}"/>
              </a:ext>
            </a:extLst>
          </p:cNvPr>
          <p:cNvSpPr txBox="1"/>
          <p:nvPr/>
        </p:nvSpPr>
        <p:spPr>
          <a:xfrm>
            <a:off x="1342316" y="2681893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data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F188056-6197-4C75-954C-62A68CD287E8}"/>
              </a:ext>
            </a:extLst>
          </p:cNvPr>
          <p:cNvSpPr txBox="1"/>
          <p:nvPr/>
        </p:nvSpPr>
        <p:spPr>
          <a:xfrm>
            <a:off x="1342316" y="2098798"/>
            <a:ext cx="1306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seqnum</a:t>
            </a:r>
            <a:endParaRPr lang="en-US" altLang="zh-CN" sz="20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2E4EADF-7A46-4D8E-A62B-BCB641593A42}"/>
              </a:ext>
            </a:extLst>
          </p:cNvPr>
          <p:cNvSpPr txBox="1"/>
          <p:nvPr/>
        </p:nvSpPr>
        <p:spPr>
          <a:xfrm>
            <a:off x="2679486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0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30A929-56AC-4623-9774-02ED77B90DB6}"/>
              </a:ext>
            </a:extLst>
          </p:cNvPr>
          <p:cNvSpPr txBox="1"/>
          <p:nvPr/>
        </p:nvSpPr>
        <p:spPr>
          <a:xfrm>
            <a:off x="3630353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0622576-4D92-4277-9033-FF11B936408F}"/>
              </a:ext>
            </a:extLst>
          </p:cNvPr>
          <p:cNvSpPr txBox="1"/>
          <p:nvPr/>
        </p:nvSpPr>
        <p:spPr>
          <a:xfrm>
            <a:off x="4575488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2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8D64B58-7850-4FBF-A3F2-8D77175ACE54}"/>
              </a:ext>
            </a:extLst>
          </p:cNvPr>
          <p:cNvSpPr txBox="1"/>
          <p:nvPr/>
        </p:nvSpPr>
        <p:spPr>
          <a:xfrm>
            <a:off x="5529460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3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ADDC609-8ED6-48C6-8147-AD859F081B67}"/>
              </a:ext>
            </a:extLst>
          </p:cNvPr>
          <p:cNvSpPr txBox="1"/>
          <p:nvPr/>
        </p:nvSpPr>
        <p:spPr>
          <a:xfrm>
            <a:off x="6464365" y="2098798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4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5B584ED-28DF-4FAF-8F7A-F3DAE5573E6A}"/>
              </a:ext>
            </a:extLst>
          </p:cNvPr>
          <p:cNvSpPr txBox="1"/>
          <p:nvPr/>
        </p:nvSpPr>
        <p:spPr>
          <a:xfrm>
            <a:off x="2679486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{}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5C0E163-C312-467D-8724-3FFA0ED866D0}"/>
              </a:ext>
            </a:extLst>
          </p:cNvPr>
          <p:cNvSpPr txBox="1"/>
          <p:nvPr/>
        </p:nvSpPr>
        <p:spPr>
          <a:xfrm>
            <a:off x="3680329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</a:t>
            </a:r>
            <a:r>
              <a:rPr lang="en-US" altLang="zh-CN" sz="2000" dirty="0" err="1"/>
              <a:t>a,b</a:t>
            </a:r>
            <a:r>
              <a:rPr lang="en-US" altLang="zh-CN" sz="2000" dirty="0"/>
              <a:t>}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A07C9DC-56AA-4DA1-8D44-FDF1CD8407B3}"/>
              </a:ext>
            </a:extLst>
          </p:cNvPr>
          <p:cNvSpPr txBox="1"/>
          <p:nvPr/>
        </p:nvSpPr>
        <p:spPr>
          <a:xfrm>
            <a:off x="4575488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{b}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05F5A4A-3538-42DC-96EA-432195915BBF}"/>
              </a:ext>
            </a:extLst>
          </p:cNvPr>
          <p:cNvSpPr txBox="1"/>
          <p:nvPr/>
        </p:nvSpPr>
        <p:spPr>
          <a:xfrm>
            <a:off x="5522044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{a}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CA7485B-06D3-41E8-BE86-7821177ED132}"/>
              </a:ext>
            </a:extLst>
          </p:cNvPr>
          <p:cNvSpPr txBox="1"/>
          <p:nvPr/>
        </p:nvSpPr>
        <p:spPr>
          <a:xfrm>
            <a:off x="6475879" y="3295290"/>
            <a:ext cx="65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{b}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FA5508D-B245-47E4-8C09-FA09D0A19351}"/>
              </a:ext>
            </a:extLst>
          </p:cNvPr>
          <p:cNvSpPr/>
          <p:nvPr/>
        </p:nvSpPr>
        <p:spPr>
          <a:xfrm>
            <a:off x="8978943" y="1645820"/>
            <a:ext cx="2684686" cy="323833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0FF8977-496B-4A22-8BE7-F30B5C1563F9}"/>
              </a:ext>
            </a:extLst>
          </p:cNvPr>
          <p:cNvSpPr txBox="1"/>
          <p:nvPr/>
        </p:nvSpPr>
        <p:spPr>
          <a:xfrm>
            <a:off x="9144667" y="4373685"/>
            <a:ext cx="244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</a:p>
        </p:txBody>
      </p:sp>
      <p:pic>
        <p:nvPicPr>
          <p:cNvPr id="45" name="图片 44" descr="徽标&#10;&#10;描述已自动生成">
            <a:extLst>
              <a:ext uri="{FF2B5EF4-FFF2-40B4-BE49-F238E27FC236}">
                <a16:creationId xmlns:a16="http://schemas.microsoft.com/office/drawing/2014/main" id="{0511FB36-4208-46CF-96AD-ACF074207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93" y="1852459"/>
            <a:ext cx="778166" cy="778166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521D311-91AE-46D4-ADEE-1DE80C9692C4}"/>
              </a:ext>
            </a:extLst>
          </p:cNvPr>
          <p:cNvSpPr txBox="1"/>
          <p:nvPr/>
        </p:nvSpPr>
        <p:spPr>
          <a:xfrm>
            <a:off x="9735276" y="2065536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X</a:t>
            </a:r>
          </a:p>
        </p:txBody>
      </p:sp>
      <p:pic>
        <p:nvPicPr>
          <p:cNvPr id="47" name="图片 46" descr="徽标&#10;&#10;描述已自动生成">
            <a:extLst>
              <a:ext uri="{FF2B5EF4-FFF2-40B4-BE49-F238E27FC236}">
                <a16:creationId xmlns:a16="http://schemas.microsoft.com/office/drawing/2014/main" id="{0BB3D2C1-77B5-45D1-916E-21F7B608E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93" y="2699649"/>
            <a:ext cx="778166" cy="778166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A9FD16FA-C1B7-40E2-9F67-F533B545C3BD}"/>
              </a:ext>
            </a:extLst>
          </p:cNvPr>
          <p:cNvSpPr txBox="1"/>
          <p:nvPr/>
        </p:nvSpPr>
        <p:spPr>
          <a:xfrm>
            <a:off x="9735276" y="2912726"/>
            <a:ext cx="1106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Y</a:t>
            </a:r>
          </a:p>
        </p:txBody>
      </p:sp>
      <p:pic>
        <p:nvPicPr>
          <p:cNvPr id="49" name="图片 48" descr="徽标&#10;&#10;描述已自动生成">
            <a:extLst>
              <a:ext uri="{FF2B5EF4-FFF2-40B4-BE49-F238E27FC236}">
                <a16:creationId xmlns:a16="http://schemas.microsoft.com/office/drawing/2014/main" id="{C75375C4-3D36-4C4D-AFCC-3BD0033FB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193" y="3464357"/>
            <a:ext cx="778166" cy="778166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B62977E5-0448-491C-AA6B-41279581B191}"/>
              </a:ext>
            </a:extLst>
          </p:cNvPr>
          <p:cNvSpPr txBox="1"/>
          <p:nvPr/>
        </p:nvSpPr>
        <p:spPr>
          <a:xfrm>
            <a:off x="9735276" y="3677434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Function Z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53113CD-4129-480E-935D-3937213DE350}"/>
              </a:ext>
            </a:extLst>
          </p:cNvPr>
          <p:cNvCxnSpPr>
            <a:cxnSpLocks/>
          </p:cNvCxnSpPr>
          <p:nvPr/>
        </p:nvCxnSpPr>
        <p:spPr>
          <a:xfrm flipH="1">
            <a:off x="8409034" y="2412183"/>
            <a:ext cx="827782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98ACBCC0-D571-46B0-B2B1-1AA5CD69A73B}"/>
              </a:ext>
            </a:extLst>
          </p:cNvPr>
          <p:cNvCxnSpPr>
            <a:cxnSpLocks/>
          </p:cNvCxnSpPr>
          <p:nvPr/>
        </p:nvCxnSpPr>
        <p:spPr>
          <a:xfrm flipH="1">
            <a:off x="8409034" y="3164555"/>
            <a:ext cx="827782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B768960A-8C4F-4731-B93E-D73600ECD9F9}"/>
              </a:ext>
            </a:extLst>
          </p:cNvPr>
          <p:cNvCxnSpPr>
            <a:cxnSpLocks/>
          </p:cNvCxnSpPr>
          <p:nvPr/>
        </p:nvCxnSpPr>
        <p:spPr>
          <a:xfrm flipH="1">
            <a:off x="8409034" y="3830862"/>
            <a:ext cx="827782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616B5AE-95CB-4297-BF09-BFB253D6077B}"/>
              </a:ext>
            </a:extLst>
          </p:cNvPr>
          <p:cNvSpPr txBox="1"/>
          <p:nvPr/>
        </p:nvSpPr>
        <p:spPr>
          <a:xfrm>
            <a:off x="2861462" y="368598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: an append-only log</a:t>
            </a:r>
          </a:p>
        </p:txBody>
      </p:sp>
    </p:spTree>
    <p:extLst>
      <p:ext uri="{BB962C8B-B14F-4D97-AF65-F5344CB8AC3E}">
        <p14:creationId xmlns:p14="http://schemas.microsoft.com/office/powerpoint/2010/main" val="137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/>
      <p:bldP spid="46" grpId="0"/>
      <p:bldP spid="48" grpId="0"/>
      <p:bldP spid="50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6D841-4602-4AB9-8760-2E77B671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AF00D-0E9E-4562-A08B-DE7FA0D8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AEEC40-11A6-4AF0-93F5-F3FF530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95AF1-D952-4AAB-A297-2BD4C71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A6F-A38A-46DE-854A-5B804098B71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E1E00B-A4F9-448F-B8EE-D106811DBCC1}"/>
              </a:ext>
            </a:extLst>
          </p:cNvPr>
          <p:cNvSpPr/>
          <p:nvPr/>
        </p:nvSpPr>
        <p:spPr>
          <a:xfrm>
            <a:off x="1807285" y="1484555"/>
            <a:ext cx="3410174" cy="2423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E0DA4430-301E-467C-90EF-F8C04E5B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1881921"/>
            <a:ext cx="778166" cy="77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A9E034-A19D-4B5F-B64D-9DFF6976F7F6}"/>
              </a:ext>
            </a:extLst>
          </p:cNvPr>
          <p:cNvSpPr txBox="1"/>
          <p:nvPr/>
        </p:nvSpPr>
        <p:spPr>
          <a:xfrm>
            <a:off x="2787147" y="241977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Serverless Functions</a:t>
            </a: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E2B94E7D-9B17-4751-B675-3034AF393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2799218"/>
            <a:ext cx="778166" cy="7781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C193314-111F-4CB9-864A-1CBCC2CC1A3A}"/>
              </a:ext>
            </a:extLst>
          </p:cNvPr>
          <p:cNvSpPr/>
          <p:nvPr/>
        </p:nvSpPr>
        <p:spPr>
          <a:xfrm>
            <a:off x="1807285" y="4266950"/>
            <a:ext cx="3410174" cy="11871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4398A1-C973-4A74-87DB-FCB9AB79BFC5}"/>
              </a:ext>
            </a:extLst>
          </p:cNvPr>
          <p:cNvSpPr txBox="1"/>
          <p:nvPr/>
        </p:nvSpPr>
        <p:spPr>
          <a:xfrm>
            <a:off x="2024624" y="4506595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/>
              <a:t>FaaS</a:t>
            </a:r>
            <a:r>
              <a:rPr lang="en-US" altLang="zh-CN" sz="2000" dirty="0"/>
              <a:t> Runtime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Nightcore</a:t>
            </a:r>
            <a:r>
              <a:rPr lang="en-US" altLang="zh-CN" sz="2000" dirty="0"/>
              <a:t> [ASPLOS ‘21])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5F9AF3-C380-40C9-8033-DFB85A5B9CB5}"/>
              </a:ext>
            </a:extLst>
          </p:cNvPr>
          <p:cNvSpPr/>
          <p:nvPr/>
        </p:nvSpPr>
        <p:spPr>
          <a:xfrm>
            <a:off x="5669280" y="4266950"/>
            <a:ext cx="5034579" cy="1187177"/>
          </a:xfrm>
          <a:prstGeom prst="rect">
            <a:avLst/>
          </a:prstGeom>
          <a:solidFill>
            <a:srgbClr val="CDBFE3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5356A2-3871-45FE-98FB-5B5B8869AFF2}"/>
              </a:ext>
            </a:extLst>
          </p:cNvPr>
          <p:cNvSpPr txBox="1"/>
          <p:nvPr/>
        </p:nvSpPr>
        <p:spPr>
          <a:xfrm>
            <a:off x="5973031" y="4660483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</a:t>
            </a:r>
            <a:r>
              <a:rPr lang="en-US" altLang="zh-CN" sz="2000" dirty="0">
                <a:solidFill>
                  <a:srgbClr val="FF0000"/>
                </a:solidFill>
              </a:rPr>
              <a:t> Shared Logs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6FB66D-F2A4-426C-B306-4CF697FCAA2F}"/>
              </a:ext>
            </a:extLst>
          </p:cNvPr>
          <p:cNvSpPr/>
          <p:nvPr/>
        </p:nvSpPr>
        <p:spPr>
          <a:xfrm>
            <a:off x="1628425" y="4087906"/>
            <a:ext cx="9247556" cy="19686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BF638C-323D-4562-BC65-37D99E565829}"/>
              </a:ext>
            </a:extLst>
          </p:cNvPr>
          <p:cNvSpPr txBox="1"/>
          <p:nvPr/>
        </p:nvSpPr>
        <p:spPr>
          <a:xfrm>
            <a:off x="3899577" y="5555286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Runtime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9B6C89-3EE0-43CA-9C16-8F1089C1C81F}"/>
              </a:ext>
            </a:extLst>
          </p:cNvPr>
          <p:cNvSpPr/>
          <p:nvPr/>
        </p:nvSpPr>
        <p:spPr>
          <a:xfrm>
            <a:off x="5669280" y="3124249"/>
            <a:ext cx="5034579" cy="734262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4913E-13E5-4BFB-BA45-E56BF6AFC539}"/>
              </a:ext>
            </a:extLst>
          </p:cNvPr>
          <p:cNvSpPr txBox="1"/>
          <p:nvPr/>
        </p:nvSpPr>
        <p:spPr>
          <a:xfrm>
            <a:off x="5973031" y="3313181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Boki’s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API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A3F285-29C8-41AF-AB34-F75A45979B04}"/>
              </a:ext>
            </a:extLst>
          </p:cNvPr>
          <p:cNvSpPr/>
          <p:nvPr/>
        </p:nvSpPr>
        <p:spPr>
          <a:xfrm>
            <a:off x="5669279" y="1484555"/>
            <a:ext cx="5034579" cy="146030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70C09D-4A33-4BC1-85B7-ED572EDD212A}"/>
              </a:ext>
            </a:extLst>
          </p:cNvPr>
          <p:cNvSpPr txBox="1"/>
          <p:nvPr/>
        </p:nvSpPr>
        <p:spPr>
          <a:xfrm>
            <a:off x="6095999" y="156887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Support Libraries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EAF673-F508-4D34-B241-D8218B0E7DA6}"/>
              </a:ext>
            </a:extLst>
          </p:cNvPr>
          <p:cNvSpPr/>
          <p:nvPr/>
        </p:nvSpPr>
        <p:spPr>
          <a:xfrm>
            <a:off x="5787615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95B7B9-93AF-4184-8813-8A9E799780A2}"/>
              </a:ext>
            </a:extLst>
          </p:cNvPr>
          <p:cNvSpPr txBox="1"/>
          <p:nvPr/>
        </p:nvSpPr>
        <p:spPr>
          <a:xfrm>
            <a:off x="5914453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BokiFlow</a:t>
            </a:r>
            <a:endParaRPr lang="en-US" altLang="zh-CN" sz="20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0E9DBE-70A8-4B07-8B20-6B8DCBB6934F}"/>
              </a:ext>
            </a:extLst>
          </p:cNvPr>
          <p:cNvSpPr/>
          <p:nvPr/>
        </p:nvSpPr>
        <p:spPr>
          <a:xfrm>
            <a:off x="7431281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2ED51F-E630-4FF9-AABE-2601A8ADF48F}"/>
              </a:ext>
            </a:extLst>
          </p:cNvPr>
          <p:cNvSpPr txBox="1"/>
          <p:nvPr/>
        </p:nvSpPr>
        <p:spPr>
          <a:xfrm>
            <a:off x="7558119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BokiStore</a:t>
            </a:r>
            <a:endParaRPr lang="en-US" altLang="zh-CN" sz="20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FEB77B-0761-44BE-BCB1-08E7B93D703C}"/>
              </a:ext>
            </a:extLst>
          </p:cNvPr>
          <p:cNvSpPr/>
          <p:nvPr/>
        </p:nvSpPr>
        <p:spPr>
          <a:xfrm>
            <a:off x="9067569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CF1D5F-0A64-4B9E-B5DA-2BC7B8D50B54}"/>
              </a:ext>
            </a:extLst>
          </p:cNvPr>
          <p:cNvSpPr txBox="1"/>
          <p:nvPr/>
        </p:nvSpPr>
        <p:spPr>
          <a:xfrm>
            <a:off x="9104510" y="2232032"/>
            <a:ext cx="144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BokiQueue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05925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46A3B-87FC-42BB-85E9-24BB7593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Serverless Computing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B730C-2C66-40C4-B993-6CC2299E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C471FC-8CE4-45BF-8DC2-BCC98EA8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9A6CF-D0EC-4CB6-A304-4BB4B40B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6AD3-52B0-485E-B06F-88592A3ADEA0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1026" name="Picture 2" descr="Getting started with Cloud Functions (2nd gen) | Google Codelabs">
            <a:extLst>
              <a:ext uri="{FF2B5EF4-FFF2-40B4-BE49-F238E27FC236}">
                <a16:creationId xmlns:a16="http://schemas.microsoft.com/office/drawing/2014/main" id="{9443C1DD-780A-4A58-ADEF-A4A423EA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3837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Write Your First AWS Lambda Function — Runscope Blog">
            <a:extLst>
              <a:ext uri="{FF2B5EF4-FFF2-40B4-BE49-F238E27FC236}">
                <a16:creationId xmlns:a16="http://schemas.microsoft.com/office/drawing/2014/main" id="{1366D067-BB78-4A4E-81D6-7DB1F123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96" y="1611356"/>
            <a:ext cx="1733551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zure Functions Support &amp; Possibility">
            <a:extLst>
              <a:ext uri="{FF2B5EF4-FFF2-40B4-BE49-F238E27FC236}">
                <a16:creationId xmlns:a16="http://schemas.microsoft.com/office/drawing/2014/main" id="{2FE8A51D-9592-4C72-BEA0-9D6B8199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20" y="3344907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35BCE83-B853-45CB-9748-ECEF53FFED67}"/>
              </a:ext>
            </a:extLst>
          </p:cNvPr>
          <p:cNvSpPr txBox="1"/>
          <p:nvPr/>
        </p:nvSpPr>
        <p:spPr>
          <a:xfrm>
            <a:off x="998464" y="2793548"/>
            <a:ext cx="293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4285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Cloud Functions</a:t>
            </a:r>
            <a:endParaRPr lang="zh-CN" altLang="en-US" sz="2000" dirty="0">
              <a:solidFill>
                <a:srgbClr val="4285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6ED7048-5D28-4B26-B879-338ADD2AF5F4}"/>
              </a:ext>
            </a:extLst>
          </p:cNvPr>
          <p:cNvSpPr txBox="1"/>
          <p:nvPr/>
        </p:nvSpPr>
        <p:spPr>
          <a:xfrm>
            <a:off x="3929181" y="3304723"/>
            <a:ext cx="17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37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Lambda</a:t>
            </a:r>
            <a:endParaRPr lang="zh-CN" altLang="en-US" sz="2000" dirty="0">
              <a:solidFill>
                <a:srgbClr val="F37B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FB0FC0-FF6B-444E-9145-7632A81B6D73}"/>
              </a:ext>
            </a:extLst>
          </p:cNvPr>
          <p:cNvSpPr txBox="1"/>
          <p:nvPr/>
        </p:nvSpPr>
        <p:spPr>
          <a:xfrm>
            <a:off x="757910" y="4943837"/>
            <a:ext cx="220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E3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Functions</a:t>
            </a:r>
            <a:endParaRPr lang="zh-CN" altLang="en-US" sz="2000" dirty="0">
              <a:solidFill>
                <a:srgbClr val="3E3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IBM Cloud Functions · GitHub">
            <a:extLst>
              <a:ext uri="{FF2B5EF4-FFF2-40B4-BE49-F238E27FC236}">
                <a16:creationId xmlns:a16="http://schemas.microsoft.com/office/drawing/2014/main" id="{09AF1C47-0BB2-45E2-9E6A-5517D12F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5" y="3772429"/>
            <a:ext cx="1350582" cy="13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2E922D2-DC86-49AD-B678-A03B9A3A1B92}"/>
              </a:ext>
            </a:extLst>
          </p:cNvPr>
          <p:cNvSpPr txBox="1"/>
          <p:nvPr/>
        </p:nvSpPr>
        <p:spPr>
          <a:xfrm>
            <a:off x="3581400" y="5027027"/>
            <a:ext cx="3029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266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IBM Cloud Functions</a:t>
            </a:r>
            <a:endParaRPr lang="zh-CN" altLang="en-US" sz="2000" dirty="0">
              <a:solidFill>
                <a:srgbClr val="266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6" name="Picture 12" descr="terraform-alicloud-modules/autoscaling/alicloud | Terraform Registry">
            <a:extLst>
              <a:ext uri="{FF2B5EF4-FFF2-40B4-BE49-F238E27FC236}">
                <a16:creationId xmlns:a16="http://schemas.microsoft.com/office/drawing/2014/main" id="{34DBE5E1-BB90-44C0-8138-EB1652FB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62" y="3455215"/>
            <a:ext cx="2509726" cy="17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腾讯">
            <a:extLst>
              <a:ext uri="{FF2B5EF4-FFF2-40B4-BE49-F238E27FC236}">
                <a16:creationId xmlns:a16="http://schemas.microsoft.com/office/drawing/2014/main" id="{34C2DB18-B7F2-47F2-B68B-5C2ACD6A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94" y="537918"/>
            <a:ext cx="5373594" cy="401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8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098E3-3B0F-4786-AE7D-DEBB4EEE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Before observing </a:t>
            </a:r>
            <a:r>
              <a:rPr lang="en-US" altLang="zh-CN" dirty="0" err="1"/>
              <a:t>Boki</a:t>
            </a:r>
            <a:r>
              <a:rPr lang="en-US" altLang="zh-CN" dirty="0"/>
              <a:t>: a few questions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0B2F0-197C-4872-AD22-DA9B119E2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Why do we need this design?</a:t>
            </a:r>
          </a:p>
          <a:p>
            <a:pPr lvl="1"/>
            <a:r>
              <a:rPr lang="en-US" altLang="zh-CN" dirty="0"/>
              <a:t>Previous systems(using shared logs) and their limit.</a:t>
            </a:r>
          </a:p>
          <a:p>
            <a:pPr lvl="1"/>
            <a:r>
              <a:rPr lang="en-US" altLang="zh-CN" dirty="0"/>
              <a:t>Other solutions except using shared logs.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TODO</a:t>
            </a:r>
          </a:p>
          <a:p>
            <a:r>
              <a:rPr lang="en-US" altLang="zh-CN" dirty="0"/>
              <a:t>What are the key </a:t>
            </a:r>
            <a:r>
              <a:rPr lang="en-US" altLang="zh-CN" dirty="0" err="1"/>
              <a:t>challengs</a:t>
            </a:r>
            <a:r>
              <a:rPr lang="en-US" altLang="zh-CN" dirty="0"/>
              <a:t> for serverless shared logs?</a:t>
            </a:r>
          </a:p>
          <a:p>
            <a:pPr lvl="1"/>
            <a:r>
              <a:rPr lang="en-US" altLang="zh-CN" dirty="0"/>
              <a:t>Previous systems(using shared logs) and their limit.</a:t>
            </a:r>
          </a:p>
          <a:p>
            <a:pPr lvl="1"/>
            <a:r>
              <a:rPr lang="en-US" altLang="zh-CN" dirty="0"/>
              <a:t>Other solutions except using shared logs.</a:t>
            </a:r>
          </a:p>
          <a:p>
            <a:pPr lvl="1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26F6D3-4570-4B29-8CD3-8041BEC9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CE9B3A-7976-4160-9ED5-625E9F2E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6964-548D-46E6-87D6-FD3B276A7115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63D97-C510-4986-BA8D-095E31EE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for Serverless Shared Logs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AF51EF-ABC1-4D4D-8DB0-F8FFE8DE7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Serverless environment requires </a:t>
            </a:r>
            <a:r>
              <a:rPr lang="en-US" altLang="zh-CN" dirty="0" err="1"/>
              <a:t>Boki</a:t>
            </a:r>
            <a:r>
              <a:rPr lang="en-US" altLang="zh-CN" dirty="0"/>
              <a:t> to efficiently support diverse use patterns of shared logs.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2BB8A1-2687-4EF7-B4E0-265D9AEF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4068E8-E216-453D-8C8B-23F1DCD5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C566-A87F-4EFE-8D7E-C08DFFE5666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4CA8F5-BC1C-435D-B384-9166CF449090}"/>
              </a:ext>
            </a:extLst>
          </p:cNvPr>
          <p:cNvSpPr txBox="1"/>
          <p:nvPr/>
        </p:nvSpPr>
        <p:spPr>
          <a:xfrm>
            <a:off x="989704" y="2322978"/>
            <a:ext cx="8151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b="1" dirty="0"/>
              <a:t>High Throughput</a:t>
            </a:r>
          </a:p>
          <a:p>
            <a:pPr marL="457200" lvl="1" indent="0">
              <a:buNone/>
            </a:pPr>
            <a:r>
              <a:rPr lang="en-US" altLang="zh-CN" dirty="0"/>
              <a:t>  State-of-the-art shared log: 1M appends per second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B6D623D-AF20-478B-902A-571143210998}"/>
              </a:ext>
            </a:extLst>
          </p:cNvPr>
          <p:cNvSpPr txBox="1"/>
          <p:nvPr/>
        </p:nvSpPr>
        <p:spPr>
          <a:xfrm>
            <a:off x="991496" y="3105834"/>
            <a:ext cx="84096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b="1" dirty="0"/>
              <a:t>Low Latency</a:t>
            </a:r>
          </a:p>
          <a:p>
            <a:pPr marL="457200" lvl="1" indent="0">
              <a:buNone/>
            </a:pPr>
            <a:r>
              <a:rPr lang="en-US" altLang="zh-CN" dirty="0"/>
              <a:t>  Serverless environment disaggregates compute and storage. </a:t>
            </a:r>
          </a:p>
          <a:p>
            <a:pPr marL="457200" lvl="1" indent="0">
              <a:buNone/>
            </a:pPr>
            <a:r>
              <a:rPr lang="en-US" altLang="zh-CN" dirty="0"/>
              <a:t>  Network delay is </a:t>
            </a:r>
            <a:r>
              <a:rPr lang="en-US" altLang="zh-CN" dirty="0">
                <a:solidFill>
                  <a:srgbClr val="FF0000"/>
                </a:solidFill>
              </a:rPr>
              <a:t>inevitable</a:t>
            </a:r>
            <a:r>
              <a:rPr lang="en-US" altLang="zh-CN" dirty="0"/>
              <a:t> in long-distance node communication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7E6D8C-5FF7-48E2-B7CC-998438173AA8}"/>
              </a:ext>
            </a:extLst>
          </p:cNvPr>
          <p:cNvSpPr txBox="1"/>
          <p:nvPr/>
        </p:nvSpPr>
        <p:spPr>
          <a:xfrm>
            <a:off x="989703" y="3931552"/>
            <a:ext cx="7541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b="1" dirty="0"/>
              <a:t>High Density</a:t>
            </a:r>
          </a:p>
          <a:p>
            <a:pPr marL="457200" lvl="1" indent="0">
              <a:buNone/>
            </a:pPr>
            <a:r>
              <a:rPr lang="en-US" altLang="zh-CN" dirty="0"/>
              <a:t>  Many </a:t>
            </a:r>
            <a:r>
              <a:rPr lang="en-US" altLang="zh-CN" dirty="0" err="1"/>
              <a:t>severless</a:t>
            </a:r>
            <a:r>
              <a:rPr lang="en-US" altLang="zh-CN" dirty="0"/>
              <a:t> applications have small resource use</a:t>
            </a:r>
          </a:p>
          <a:p>
            <a:pPr marL="457200" lvl="1" indent="0">
              <a:buNone/>
            </a:pPr>
            <a:r>
              <a:rPr lang="en-US" altLang="zh-CN" dirty="0"/>
              <a:t>  </a:t>
            </a:r>
            <a:r>
              <a:rPr lang="en-US" altLang="zh-CN" dirty="0" err="1"/>
              <a:t>Boki</a:t>
            </a:r>
            <a:r>
              <a:rPr lang="en-US" altLang="zh-CN" dirty="0"/>
              <a:t> has to efficiently support a high density of small </a:t>
            </a:r>
            <a:r>
              <a:rPr lang="en-US" altLang="zh-CN" dirty="0" err="1"/>
              <a:t>LogBooks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096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27237-3D24-49BD-8212-A4F94ECD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-&gt;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C1625-8246-42C9-82D5-74B2F8D83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Multiplexing </a:t>
            </a:r>
            <a:r>
              <a:rPr lang="en-US" altLang="zh-CN" dirty="0" err="1"/>
              <a:t>LogBooks</a:t>
            </a:r>
            <a:r>
              <a:rPr lang="en-US" altLang="zh-CN" dirty="0"/>
              <a:t> on internal physical logs, with log indices for flexible log reads </a:t>
            </a:r>
            <a:r>
              <a:rPr lang="en-US" altLang="zh-CN" dirty="0">
                <a:solidFill>
                  <a:srgbClr val="FF0000"/>
                </a:solidFill>
              </a:rPr>
              <a:t>(achieve high density)</a:t>
            </a:r>
          </a:p>
          <a:p>
            <a:r>
              <a:rPr lang="en-US" altLang="zh-CN" dirty="0"/>
              <a:t>Co-locating log indices and record caches with functions </a:t>
            </a:r>
            <a:r>
              <a:rPr lang="en-US" altLang="zh-CN" dirty="0">
                <a:solidFill>
                  <a:srgbClr val="FF0000"/>
                </a:solidFill>
              </a:rPr>
              <a:t>(achieve low latency)</a:t>
            </a:r>
          </a:p>
          <a:p>
            <a:r>
              <a:rPr lang="en-US" altLang="zh-CN" dirty="0" err="1"/>
              <a:t>Metalog</a:t>
            </a:r>
            <a:r>
              <a:rPr lang="en-US" altLang="zh-CN" dirty="0"/>
              <a:t> design that jointly addresses log ordering, read consistency, and fault tolerance </a:t>
            </a:r>
            <a:r>
              <a:rPr lang="en-US" altLang="zh-CN" dirty="0">
                <a:solidFill>
                  <a:srgbClr val="FF0000"/>
                </a:solidFill>
              </a:rPr>
              <a:t>(achieve high throughput and bridge components together as a distributed system)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2CB62-3C95-4746-BF8F-EE93DC9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60F5B7-8AE2-4892-BE9B-EE5ECF69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EE7F-7449-464E-96D8-4F94C58B5006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27237-3D24-49BD-8212-A4F94ECD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-&gt;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C1625-8246-42C9-82D5-74B2F8D83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Multiplexing </a:t>
            </a:r>
            <a:r>
              <a:rPr lang="en-US" altLang="zh-CN" dirty="0" err="1"/>
              <a:t>LogBooks</a:t>
            </a:r>
            <a:r>
              <a:rPr lang="en-US" altLang="zh-CN" dirty="0"/>
              <a:t> on internal physical logs, with log indices for flexible log reads </a:t>
            </a:r>
            <a:r>
              <a:rPr lang="en-US" altLang="zh-CN" dirty="0">
                <a:solidFill>
                  <a:srgbClr val="FF0000"/>
                </a:solidFill>
              </a:rPr>
              <a:t>(achieve high density)</a:t>
            </a:r>
          </a:p>
          <a:p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Co-locating log indices and record caches with functions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low latency)</a:t>
            </a:r>
          </a:p>
          <a:p>
            <a:r>
              <a:rPr lang="en-US" altLang="zh-CN" dirty="0" err="1">
                <a:solidFill>
                  <a:schemeClr val="tx1">
                    <a:alpha val="40000"/>
                  </a:schemeClr>
                </a:solidFill>
              </a:rPr>
              <a:t>Metalog</a:t>
            </a:r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 design that jointly addresses log ordering, read consistency, and fault tolerance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high throughput and bridge components together as a distributed system)</a:t>
            </a:r>
            <a:endParaRPr lang="zh-CN" altLang="en-US" dirty="0">
              <a:solidFill>
                <a:srgbClr val="FF0000">
                  <a:alpha val="40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2CB62-3C95-4746-BF8F-EE93DC9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60F5B7-8AE2-4892-BE9B-EE5ECF69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EE7F-7449-464E-96D8-4F94C58B5006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2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23FD4-B7CE-41DE-885B-EF444A8A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Multiplex </a:t>
            </a:r>
            <a:r>
              <a:rPr lang="en-US" altLang="zh-CN" dirty="0" err="1"/>
              <a:t>LogBooks</a:t>
            </a:r>
            <a:r>
              <a:rPr lang="en-US" altLang="zh-CN" dirty="0"/>
              <a:t> onto Physical Logs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A4051-B60C-4DE3-8298-0D1505A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internal physical logs are distributed shared logs with high-throughput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24537-E78F-49DA-B301-91B732F9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1D1C27-2AF1-49ED-B633-71F029C0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1D3D-E289-40ED-B659-B5FA5D3419B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9BF3D62-399C-4308-8091-72F3B0360398}"/>
              </a:ext>
            </a:extLst>
          </p:cNvPr>
          <p:cNvSpPr/>
          <p:nvPr/>
        </p:nvSpPr>
        <p:spPr>
          <a:xfrm rot="5400000">
            <a:off x="6702178" y="139702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64BF614-AB35-4206-B8F9-FA1C4751AAEB}"/>
              </a:ext>
            </a:extLst>
          </p:cNvPr>
          <p:cNvSpPr/>
          <p:nvPr/>
        </p:nvSpPr>
        <p:spPr>
          <a:xfrm rot="5400000">
            <a:off x="6702178" y="1233799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8D43EB3-F7DE-4AE5-91CD-EDA6AAA73933}"/>
              </a:ext>
            </a:extLst>
          </p:cNvPr>
          <p:cNvSpPr txBox="1"/>
          <p:nvPr/>
        </p:nvSpPr>
        <p:spPr>
          <a:xfrm>
            <a:off x="838200" y="3884030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10A6A5-12DB-4B65-8939-F81D98804E24}"/>
              </a:ext>
            </a:extLst>
          </p:cNvPr>
          <p:cNvSpPr txBox="1"/>
          <p:nvPr/>
        </p:nvSpPr>
        <p:spPr>
          <a:xfrm>
            <a:off x="838200" y="4978127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2</a:t>
            </a:r>
          </a:p>
        </p:txBody>
      </p:sp>
    </p:spTree>
    <p:extLst>
      <p:ext uri="{BB962C8B-B14F-4D97-AF65-F5344CB8AC3E}">
        <p14:creationId xmlns:p14="http://schemas.microsoft.com/office/powerpoint/2010/main" val="148564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23FD4-B7CE-41DE-885B-EF444A8A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Multiplex </a:t>
            </a:r>
            <a:r>
              <a:rPr lang="en-US" altLang="zh-CN" dirty="0" err="1"/>
              <a:t>LogBooks</a:t>
            </a:r>
            <a:r>
              <a:rPr lang="en-US" altLang="zh-CN" dirty="0"/>
              <a:t> onto Physical Logs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A4051-B60C-4DE3-8298-0D1505A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24537-E78F-49DA-B301-91B732F9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1D1C27-2AF1-49ED-B633-71F029C0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1D3D-E289-40ED-B659-B5FA5D3419B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D27319F-CB43-46A9-BA17-B9CCD8E2D541}"/>
              </a:ext>
            </a:extLst>
          </p:cNvPr>
          <p:cNvSpPr/>
          <p:nvPr/>
        </p:nvSpPr>
        <p:spPr>
          <a:xfrm rot="5400000">
            <a:off x="6702178" y="139702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A9F6A51-A012-4B5A-84AB-0FBB6C705645}"/>
              </a:ext>
            </a:extLst>
          </p:cNvPr>
          <p:cNvSpPr/>
          <p:nvPr/>
        </p:nvSpPr>
        <p:spPr>
          <a:xfrm rot="5400000">
            <a:off x="6702178" y="1233799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E19156-289E-44BB-A8C2-58D095887FB2}"/>
              </a:ext>
            </a:extLst>
          </p:cNvPr>
          <p:cNvSpPr txBox="1"/>
          <p:nvPr/>
        </p:nvSpPr>
        <p:spPr>
          <a:xfrm>
            <a:off x="838200" y="3884030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B467789-7BA8-4991-AB47-4F7BE39E094A}"/>
              </a:ext>
            </a:extLst>
          </p:cNvPr>
          <p:cNvSpPr txBox="1"/>
          <p:nvPr/>
        </p:nvSpPr>
        <p:spPr>
          <a:xfrm>
            <a:off x="838200" y="4978127"/>
            <a:ext cx="21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2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9EA576-5D8C-4C67-8BFE-4A4DB415992E}"/>
              </a:ext>
            </a:extLst>
          </p:cNvPr>
          <p:cNvCxnSpPr>
            <a:cxnSpLocks/>
          </p:cNvCxnSpPr>
          <p:nvPr/>
        </p:nvCxnSpPr>
        <p:spPr>
          <a:xfrm>
            <a:off x="600742" y="3429000"/>
            <a:ext cx="1075305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1BD23AAE-34F5-443F-B96E-0BE7966E810A}"/>
              </a:ext>
            </a:extLst>
          </p:cNvPr>
          <p:cNvSpPr txBox="1"/>
          <p:nvPr/>
        </p:nvSpPr>
        <p:spPr>
          <a:xfrm>
            <a:off x="1688952" y="2506914"/>
            <a:ext cx="3699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Every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maps to a physical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6E90D71-E144-44AC-9510-C035488135E6}"/>
                  </a:ext>
                </a:extLst>
              </p:cNvPr>
              <p:cNvSpPr txBox="1"/>
              <p:nvPr/>
            </p:nvSpPr>
            <p:spPr>
              <a:xfrm>
                <a:off x="5897217" y="2506914"/>
                <a:ext cx="467396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Appending to a </a:t>
                </a:r>
                <a:r>
                  <a:rPr lang="en-US" altLang="zh-CN" sz="2000" dirty="0" err="1"/>
                  <a:t>LogBook</a:t>
                </a:r>
                <a:endParaRPr lang="en-US" altLang="zh-CN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000" b="0" dirty="0"/>
                  <a:t> Appending to the associated physical log</a:t>
                </a:r>
              </a:p>
              <a:p>
                <a:pPr algn="ctr"/>
                <a:endParaRPr lang="en-US" altLang="zh-CN" sz="2000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6E90D71-E144-44AC-9510-C03548813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7" y="2506914"/>
                <a:ext cx="4673961" cy="1015663"/>
              </a:xfrm>
              <a:prstGeom prst="rect">
                <a:avLst/>
              </a:prstGeom>
              <a:blipFill>
                <a:blip r:embed="rId3"/>
                <a:stretch>
                  <a:fillRect t="-2994" r="-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12A9CAEC-B673-4DB7-BD91-75C6A1D7BBAD}"/>
              </a:ext>
            </a:extLst>
          </p:cNvPr>
          <p:cNvSpPr/>
          <p:nvPr/>
        </p:nvSpPr>
        <p:spPr>
          <a:xfrm>
            <a:off x="1688952" y="1928390"/>
            <a:ext cx="1527586" cy="541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1959706-9C8D-45C7-8E3B-2C77906F80C6}"/>
              </a:ext>
            </a:extLst>
          </p:cNvPr>
          <p:cNvSpPr txBox="1"/>
          <p:nvPr/>
        </p:nvSpPr>
        <p:spPr>
          <a:xfrm>
            <a:off x="175658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A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30DA49E-4E17-4D35-B3E0-DFD2BEF42FE9}"/>
              </a:ext>
            </a:extLst>
          </p:cNvPr>
          <p:cNvSpPr/>
          <p:nvPr/>
        </p:nvSpPr>
        <p:spPr>
          <a:xfrm>
            <a:off x="3527612" y="1928390"/>
            <a:ext cx="1527586" cy="54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99F5D13-89B8-44E7-80DC-D5E9F9C4983E}"/>
              </a:ext>
            </a:extLst>
          </p:cNvPr>
          <p:cNvSpPr txBox="1"/>
          <p:nvPr/>
        </p:nvSpPr>
        <p:spPr>
          <a:xfrm>
            <a:off x="359524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B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66FE003-88DE-4368-A47D-2F0E723B677C}"/>
              </a:ext>
            </a:extLst>
          </p:cNvPr>
          <p:cNvSpPr/>
          <p:nvPr/>
        </p:nvSpPr>
        <p:spPr>
          <a:xfrm>
            <a:off x="5366272" y="1928390"/>
            <a:ext cx="1527586" cy="541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BEA90F8-BFBD-4C5E-9031-E6061C422C67}"/>
              </a:ext>
            </a:extLst>
          </p:cNvPr>
          <p:cNvSpPr txBox="1"/>
          <p:nvPr/>
        </p:nvSpPr>
        <p:spPr>
          <a:xfrm>
            <a:off x="543390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C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D52B27C-322B-4366-8699-4C3F9A52614C}"/>
              </a:ext>
            </a:extLst>
          </p:cNvPr>
          <p:cNvSpPr/>
          <p:nvPr/>
        </p:nvSpPr>
        <p:spPr>
          <a:xfrm>
            <a:off x="7204932" y="1928390"/>
            <a:ext cx="1527586" cy="541427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F424204-8FAD-4BB3-88C3-78929307AFCD}"/>
              </a:ext>
            </a:extLst>
          </p:cNvPr>
          <p:cNvSpPr txBox="1"/>
          <p:nvPr/>
        </p:nvSpPr>
        <p:spPr>
          <a:xfrm>
            <a:off x="727256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D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3901582-A49A-419A-94A2-A54131781B97}"/>
              </a:ext>
            </a:extLst>
          </p:cNvPr>
          <p:cNvSpPr/>
          <p:nvPr/>
        </p:nvSpPr>
        <p:spPr>
          <a:xfrm>
            <a:off x="9043592" y="1928390"/>
            <a:ext cx="1527586" cy="5414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98F13EF-6BC4-4798-8F86-413AA2D8F86D}"/>
              </a:ext>
            </a:extLst>
          </p:cNvPr>
          <p:cNvSpPr txBox="1"/>
          <p:nvPr/>
        </p:nvSpPr>
        <p:spPr>
          <a:xfrm>
            <a:off x="911122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361261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23FD4-B7CE-41DE-885B-EF444A8A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Multiplex </a:t>
            </a:r>
            <a:r>
              <a:rPr lang="en-US" altLang="zh-CN" dirty="0" err="1"/>
              <a:t>LogBooks</a:t>
            </a:r>
            <a:r>
              <a:rPr lang="en-US" altLang="zh-CN" dirty="0"/>
              <a:t> onto Physical Logs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8A4051-B60C-4DE3-8298-0D1505A14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24537-E78F-49DA-B301-91B732F9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1D1C27-2AF1-49ED-B633-71F029C0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1D3D-E289-40ED-B659-B5FA5D3419B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D27319F-CB43-46A9-BA17-B9CCD8E2D541}"/>
              </a:ext>
            </a:extLst>
          </p:cNvPr>
          <p:cNvSpPr/>
          <p:nvPr/>
        </p:nvSpPr>
        <p:spPr>
          <a:xfrm rot="5400000">
            <a:off x="6702178" y="139702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5A9F6A51-A012-4B5A-84AB-0FBB6C705645}"/>
              </a:ext>
            </a:extLst>
          </p:cNvPr>
          <p:cNvSpPr/>
          <p:nvPr/>
        </p:nvSpPr>
        <p:spPr>
          <a:xfrm rot="5400000">
            <a:off x="6702178" y="1233799"/>
            <a:ext cx="541426" cy="7888766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426" h="7888766">
                <a:moveTo>
                  <a:pt x="0" y="5783741"/>
                </a:moveTo>
                <a:lnTo>
                  <a:pt x="0" y="319735"/>
                </a:ln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lnTo>
                  <a:pt x="541426" y="2424759"/>
                </a:lnTo>
                <a:lnTo>
                  <a:pt x="541423" y="2424759"/>
                </a:lnTo>
                <a:lnTo>
                  <a:pt x="541422" y="7888766"/>
                </a:lnTo>
                <a:lnTo>
                  <a:pt x="1" y="7888766"/>
                </a:lnTo>
                <a:lnTo>
                  <a:pt x="1" y="57837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E19156-289E-44BB-A8C2-58D095887FB2}"/>
              </a:ext>
            </a:extLst>
          </p:cNvPr>
          <p:cNvSpPr txBox="1"/>
          <p:nvPr/>
        </p:nvSpPr>
        <p:spPr>
          <a:xfrm>
            <a:off x="838200" y="3730142"/>
            <a:ext cx="219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1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LogBooks</a:t>
            </a:r>
            <a:r>
              <a:rPr lang="en-US" altLang="zh-CN" sz="2000" dirty="0"/>
              <a:t> A, D)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B467789-7BA8-4991-AB47-4F7BE39E094A}"/>
              </a:ext>
            </a:extLst>
          </p:cNvPr>
          <p:cNvSpPr txBox="1"/>
          <p:nvPr/>
        </p:nvSpPr>
        <p:spPr>
          <a:xfrm>
            <a:off x="838200" y="4824239"/>
            <a:ext cx="2190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2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LogBooks</a:t>
            </a:r>
            <a:r>
              <a:rPr lang="en-US" altLang="zh-CN" sz="2000" dirty="0"/>
              <a:t> B, C, E)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A9EA576-5D8C-4C67-8BFE-4A4DB415992E}"/>
              </a:ext>
            </a:extLst>
          </p:cNvPr>
          <p:cNvCxnSpPr>
            <a:cxnSpLocks/>
          </p:cNvCxnSpPr>
          <p:nvPr/>
        </p:nvCxnSpPr>
        <p:spPr>
          <a:xfrm>
            <a:off x="600742" y="3429000"/>
            <a:ext cx="10753058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4093EFC8-2B4F-47D2-9FE8-B453E2C15B01}"/>
              </a:ext>
            </a:extLst>
          </p:cNvPr>
          <p:cNvSpPr/>
          <p:nvPr/>
        </p:nvSpPr>
        <p:spPr>
          <a:xfrm>
            <a:off x="1688952" y="1928390"/>
            <a:ext cx="1527586" cy="541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864FF58-2236-446A-9806-4C4301FB53F5}"/>
              </a:ext>
            </a:extLst>
          </p:cNvPr>
          <p:cNvSpPr txBox="1"/>
          <p:nvPr/>
        </p:nvSpPr>
        <p:spPr>
          <a:xfrm>
            <a:off x="175658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A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11A3CBF-17AD-407E-993F-A381CF324FC5}"/>
              </a:ext>
            </a:extLst>
          </p:cNvPr>
          <p:cNvSpPr/>
          <p:nvPr/>
        </p:nvSpPr>
        <p:spPr>
          <a:xfrm>
            <a:off x="3527612" y="1928390"/>
            <a:ext cx="1527586" cy="54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FC5CC8F-70BB-479B-AF37-BC09C77198CA}"/>
              </a:ext>
            </a:extLst>
          </p:cNvPr>
          <p:cNvSpPr txBox="1"/>
          <p:nvPr/>
        </p:nvSpPr>
        <p:spPr>
          <a:xfrm>
            <a:off x="359524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B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CC4F153-DA49-4500-A6B7-332C7272E2EA}"/>
              </a:ext>
            </a:extLst>
          </p:cNvPr>
          <p:cNvSpPr/>
          <p:nvPr/>
        </p:nvSpPr>
        <p:spPr>
          <a:xfrm>
            <a:off x="5366272" y="1928390"/>
            <a:ext cx="1527586" cy="541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26D7D34-6E36-4877-834E-F57A46417002}"/>
              </a:ext>
            </a:extLst>
          </p:cNvPr>
          <p:cNvSpPr txBox="1"/>
          <p:nvPr/>
        </p:nvSpPr>
        <p:spPr>
          <a:xfrm>
            <a:off x="543390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C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7B76F4E-B950-47D0-9CE4-C004E1466C87}"/>
              </a:ext>
            </a:extLst>
          </p:cNvPr>
          <p:cNvSpPr/>
          <p:nvPr/>
        </p:nvSpPr>
        <p:spPr>
          <a:xfrm>
            <a:off x="7204932" y="1928390"/>
            <a:ext cx="1527586" cy="541427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C67B42A-C6F3-4B73-9FAE-E0349DA3EB11}"/>
              </a:ext>
            </a:extLst>
          </p:cNvPr>
          <p:cNvSpPr txBox="1"/>
          <p:nvPr/>
        </p:nvSpPr>
        <p:spPr>
          <a:xfrm>
            <a:off x="727256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D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C2B7877-5D5E-4144-9BF7-BC3323FA4C46}"/>
              </a:ext>
            </a:extLst>
          </p:cNvPr>
          <p:cNvSpPr/>
          <p:nvPr/>
        </p:nvSpPr>
        <p:spPr>
          <a:xfrm>
            <a:off x="9043592" y="1928390"/>
            <a:ext cx="1527586" cy="5414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C1F8D4C-5267-4944-9977-4219D088B4AD}"/>
              </a:ext>
            </a:extLst>
          </p:cNvPr>
          <p:cNvSpPr txBox="1"/>
          <p:nvPr/>
        </p:nvSpPr>
        <p:spPr>
          <a:xfrm>
            <a:off x="9111223" y="1999048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LogBook</a:t>
            </a:r>
            <a:r>
              <a:rPr lang="en-US" altLang="zh-CN" sz="2000" dirty="0"/>
              <a:t> E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30BD10B-AC76-453A-958F-A6761C824E35}"/>
              </a:ext>
            </a:extLst>
          </p:cNvPr>
          <p:cNvSpPr/>
          <p:nvPr/>
        </p:nvSpPr>
        <p:spPr>
          <a:xfrm>
            <a:off x="3028508" y="3814583"/>
            <a:ext cx="1527586" cy="541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1FF79C6-70E8-4464-90A5-8326AAD64993}"/>
              </a:ext>
            </a:extLst>
          </p:cNvPr>
          <p:cNvSpPr txBox="1"/>
          <p:nvPr/>
        </p:nvSpPr>
        <p:spPr>
          <a:xfrm>
            <a:off x="3096139" y="3885241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5265788-7C97-4CD7-9775-FAB58CD98FCD}"/>
              </a:ext>
            </a:extLst>
          </p:cNvPr>
          <p:cNvSpPr/>
          <p:nvPr/>
        </p:nvSpPr>
        <p:spPr>
          <a:xfrm>
            <a:off x="4557054" y="3813977"/>
            <a:ext cx="650402" cy="541427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2FF17A9-9505-4C60-A511-5710686DB966}"/>
              </a:ext>
            </a:extLst>
          </p:cNvPr>
          <p:cNvSpPr txBox="1"/>
          <p:nvPr/>
        </p:nvSpPr>
        <p:spPr>
          <a:xfrm>
            <a:off x="4624685" y="3884635"/>
            <a:ext cx="5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D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7671E27-4647-4284-AE7F-DB91A4A4824E}"/>
              </a:ext>
            </a:extLst>
          </p:cNvPr>
          <p:cNvSpPr/>
          <p:nvPr/>
        </p:nvSpPr>
        <p:spPr>
          <a:xfrm>
            <a:off x="5213136" y="3814583"/>
            <a:ext cx="1527586" cy="541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416D753-D939-4270-A086-6DA9A1FD8889}"/>
              </a:ext>
            </a:extLst>
          </p:cNvPr>
          <p:cNvSpPr txBox="1"/>
          <p:nvPr/>
        </p:nvSpPr>
        <p:spPr>
          <a:xfrm>
            <a:off x="5280767" y="3885241"/>
            <a:ext cx="139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790A2FF-243A-471D-A495-2C813E559BF9}"/>
              </a:ext>
            </a:extLst>
          </p:cNvPr>
          <p:cNvSpPr/>
          <p:nvPr/>
        </p:nvSpPr>
        <p:spPr>
          <a:xfrm>
            <a:off x="6730869" y="3813977"/>
            <a:ext cx="2265828" cy="541427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460836B-086F-4D7A-B102-D5BF474FC293}"/>
              </a:ext>
            </a:extLst>
          </p:cNvPr>
          <p:cNvSpPr txBox="1"/>
          <p:nvPr/>
        </p:nvSpPr>
        <p:spPr>
          <a:xfrm>
            <a:off x="6798500" y="3884635"/>
            <a:ext cx="206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D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48AE38C-A955-4735-9472-000393BE1431}"/>
              </a:ext>
            </a:extLst>
          </p:cNvPr>
          <p:cNvSpPr/>
          <p:nvPr/>
        </p:nvSpPr>
        <p:spPr>
          <a:xfrm>
            <a:off x="8996697" y="3814583"/>
            <a:ext cx="698215" cy="541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4B99989-DC58-4E75-B525-3FD3011AE538}"/>
              </a:ext>
            </a:extLst>
          </p:cNvPr>
          <p:cNvSpPr txBox="1"/>
          <p:nvPr/>
        </p:nvSpPr>
        <p:spPr>
          <a:xfrm>
            <a:off x="9064328" y="3885241"/>
            <a:ext cx="63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DA2CF7A-F92D-4EE3-A798-16D228583082}"/>
              </a:ext>
            </a:extLst>
          </p:cNvPr>
          <p:cNvSpPr/>
          <p:nvPr/>
        </p:nvSpPr>
        <p:spPr>
          <a:xfrm>
            <a:off x="3028508" y="4904383"/>
            <a:ext cx="947144" cy="54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9828883-D69A-447D-847F-8DA079C6BDBA}"/>
              </a:ext>
            </a:extLst>
          </p:cNvPr>
          <p:cNvSpPr txBox="1"/>
          <p:nvPr/>
        </p:nvSpPr>
        <p:spPr>
          <a:xfrm>
            <a:off x="3096139" y="4975041"/>
            <a:ext cx="86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B4A262EA-8080-4AA5-AE33-1072205C6B12}"/>
              </a:ext>
            </a:extLst>
          </p:cNvPr>
          <p:cNvSpPr/>
          <p:nvPr/>
        </p:nvSpPr>
        <p:spPr>
          <a:xfrm>
            <a:off x="3974564" y="4904383"/>
            <a:ext cx="2660152" cy="541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E3B0335-1AA1-4F1C-83D0-E9AD531B491D}"/>
              </a:ext>
            </a:extLst>
          </p:cNvPr>
          <p:cNvSpPr txBox="1"/>
          <p:nvPr/>
        </p:nvSpPr>
        <p:spPr>
          <a:xfrm>
            <a:off x="4042194" y="4975041"/>
            <a:ext cx="242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3EC4A22-5D85-4C8F-B33C-5D2901214448}"/>
              </a:ext>
            </a:extLst>
          </p:cNvPr>
          <p:cNvSpPr/>
          <p:nvPr/>
        </p:nvSpPr>
        <p:spPr>
          <a:xfrm>
            <a:off x="6650245" y="4904383"/>
            <a:ext cx="930527" cy="5414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6A01633-9D4F-4E76-BDBB-9F66DE9D5B5A}"/>
              </a:ext>
            </a:extLst>
          </p:cNvPr>
          <p:cNvSpPr txBox="1"/>
          <p:nvPr/>
        </p:nvSpPr>
        <p:spPr>
          <a:xfrm>
            <a:off x="6717876" y="4975041"/>
            <a:ext cx="84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10D57E9-FF5A-45A8-90F9-BE02B7BD985F}"/>
              </a:ext>
            </a:extLst>
          </p:cNvPr>
          <p:cNvSpPr/>
          <p:nvPr/>
        </p:nvSpPr>
        <p:spPr>
          <a:xfrm>
            <a:off x="7580771" y="4904383"/>
            <a:ext cx="1244253" cy="54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E6B85A0-48C0-4257-923B-BC473A667154}"/>
              </a:ext>
            </a:extLst>
          </p:cNvPr>
          <p:cNvSpPr txBox="1"/>
          <p:nvPr/>
        </p:nvSpPr>
        <p:spPr>
          <a:xfrm>
            <a:off x="7648403" y="4975041"/>
            <a:ext cx="113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2D103417-1149-4B92-A650-5816923A1E14}"/>
              </a:ext>
            </a:extLst>
          </p:cNvPr>
          <p:cNvSpPr/>
          <p:nvPr/>
        </p:nvSpPr>
        <p:spPr>
          <a:xfrm>
            <a:off x="8825024" y="4904383"/>
            <a:ext cx="930527" cy="5414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2A89A2C-6FA9-4C7B-B39C-1B9F7A540B6F}"/>
              </a:ext>
            </a:extLst>
          </p:cNvPr>
          <p:cNvSpPr txBox="1"/>
          <p:nvPr/>
        </p:nvSpPr>
        <p:spPr>
          <a:xfrm>
            <a:off x="8892655" y="4975041"/>
            <a:ext cx="84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A963268F-2609-4574-ACAA-FA0C3F881475}"/>
              </a:ext>
            </a:extLst>
          </p:cNvPr>
          <p:cNvSpPr txBox="1"/>
          <p:nvPr/>
        </p:nvSpPr>
        <p:spPr>
          <a:xfrm>
            <a:off x="2506208" y="5662294"/>
            <a:ext cx="694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Configured with a </a:t>
            </a:r>
            <a:r>
              <a:rPr lang="en-US" altLang="zh-CN" sz="2000" b="1" dirty="0">
                <a:solidFill>
                  <a:srgbClr val="FF0000"/>
                </a:solidFill>
              </a:rPr>
              <a:t>fixed</a:t>
            </a:r>
            <a:r>
              <a:rPr lang="en-US" altLang="zh-CN" sz="2000" dirty="0"/>
              <a:t> number of physical logs.</a:t>
            </a:r>
          </a:p>
        </p:txBody>
      </p:sp>
    </p:spTree>
    <p:extLst>
      <p:ext uri="{BB962C8B-B14F-4D97-AF65-F5344CB8AC3E}">
        <p14:creationId xmlns:p14="http://schemas.microsoft.com/office/powerpoint/2010/main" val="326764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B1AB9-C228-40EB-B9F2-1C4F6A94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 Physical Logs are Sharded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402C99-BBF0-4697-AC52-DB94C0AC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log shard is stored on 3 storage nodes</a:t>
            </a:r>
          </a:p>
          <a:p>
            <a:r>
              <a:rPr lang="en-US" altLang="zh-CN" dirty="0"/>
              <a:t>A sequencer orders log records across shards to form a totally ordered log</a:t>
            </a:r>
          </a:p>
          <a:p>
            <a:r>
              <a:rPr lang="en-US" altLang="zh-CN" dirty="0" err="1"/>
              <a:t>Boki</a:t>
            </a:r>
            <a:r>
              <a:rPr lang="en-US" altLang="zh-CN" dirty="0"/>
              <a:t> uses </a:t>
            </a:r>
            <a:r>
              <a:rPr lang="en-US" altLang="zh-CN" dirty="0" err="1"/>
              <a:t>Scalog</a:t>
            </a:r>
            <a:r>
              <a:rPr lang="en-US" altLang="zh-CN" dirty="0"/>
              <a:t> [NSDI ‘20]’s high-throughput ordering protocol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377B19-0D10-4F1C-AC69-4A892831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25FD79-815E-4F5C-B81A-7D122999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65DF-1BAA-43ED-9647-C8527EB24A16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BABAB6-2E40-4A5A-9FBF-E15B0D26EAF6}"/>
              </a:ext>
            </a:extLst>
          </p:cNvPr>
          <p:cNvSpPr/>
          <p:nvPr/>
        </p:nvSpPr>
        <p:spPr>
          <a:xfrm rot="5400000">
            <a:off x="2684429" y="2277531"/>
            <a:ext cx="541426" cy="3524893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9694C8C-2BA3-47FC-98CB-77321E58C4D3}"/>
              </a:ext>
            </a:extLst>
          </p:cNvPr>
          <p:cNvSpPr/>
          <p:nvPr/>
        </p:nvSpPr>
        <p:spPr>
          <a:xfrm rot="5400000">
            <a:off x="2684429" y="2968303"/>
            <a:ext cx="541426" cy="3524893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7671D1F-54CF-4A88-9A3A-1A0F6A76E214}"/>
              </a:ext>
            </a:extLst>
          </p:cNvPr>
          <p:cNvSpPr/>
          <p:nvPr/>
        </p:nvSpPr>
        <p:spPr>
          <a:xfrm rot="5400000">
            <a:off x="2684429" y="3659075"/>
            <a:ext cx="541426" cy="3524893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70742F-05B3-4EF2-91DD-7FB8F245D901}"/>
              </a:ext>
            </a:extLst>
          </p:cNvPr>
          <p:cNvSpPr/>
          <p:nvPr/>
        </p:nvSpPr>
        <p:spPr>
          <a:xfrm>
            <a:off x="1192695" y="3769264"/>
            <a:ext cx="2670468" cy="5414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113BE26-5BD9-4DC7-BA40-FCAD429299E4}"/>
              </a:ext>
            </a:extLst>
          </p:cNvPr>
          <p:cNvSpPr txBox="1"/>
          <p:nvPr/>
        </p:nvSpPr>
        <p:spPr>
          <a:xfrm>
            <a:off x="1260326" y="3839922"/>
            <a:ext cx="243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log shard a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9E48D6A-3791-40EA-A036-1DEC1601661F}"/>
              </a:ext>
            </a:extLst>
          </p:cNvPr>
          <p:cNvSpPr/>
          <p:nvPr/>
        </p:nvSpPr>
        <p:spPr>
          <a:xfrm>
            <a:off x="1192695" y="4460036"/>
            <a:ext cx="2670468" cy="541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F32B1B-F79F-448F-B369-B2AA76265AC7}"/>
              </a:ext>
            </a:extLst>
          </p:cNvPr>
          <p:cNvSpPr txBox="1"/>
          <p:nvPr/>
        </p:nvSpPr>
        <p:spPr>
          <a:xfrm>
            <a:off x="1260326" y="4530694"/>
            <a:ext cx="243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log shard b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9740B27-B656-4384-9918-E08CFC67D19C}"/>
              </a:ext>
            </a:extLst>
          </p:cNvPr>
          <p:cNvSpPr/>
          <p:nvPr/>
        </p:nvSpPr>
        <p:spPr>
          <a:xfrm>
            <a:off x="1192695" y="5150808"/>
            <a:ext cx="2670468" cy="541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1DF3EB-81F7-4E48-8927-0BEBE36EDBE9}"/>
              </a:ext>
            </a:extLst>
          </p:cNvPr>
          <p:cNvSpPr txBox="1"/>
          <p:nvPr/>
        </p:nvSpPr>
        <p:spPr>
          <a:xfrm>
            <a:off x="1260326" y="5221466"/>
            <a:ext cx="243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log shard c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F84FA0B-5099-4038-84F8-DFF24DFEFF91}"/>
              </a:ext>
            </a:extLst>
          </p:cNvPr>
          <p:cNvGrpSpPr/>
          <p:nvPr/>
        </p:nvGrpSpPr>
        <p:grpSpPr>
          <a:xfrm>
            <a:off x="6445693" y="4784921"/>
            <a:ext cx="4908106" cy="541428"/>
            <a:chOff x="6445693" y="4784921"/>
            <a:chExt cx="4908106" cy="54142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E1CF84F9-AECC-403A-8741-D9E5877798A0}"/>
                </a:ext>
              </a:extLst>
            </p:cNvPr>
            <p:cNvSpPr/>
            <p:nvPr/>
          </p:nvSpPr>
          <p:spPr>
            <a:xfrm rot="5400000">
              <a:off x="8629034" y="2601583"/>
              <a:ext cx="541426" cy="4908105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908105">
                  <a:moveTo>
                    <a:pt x="1" y="4907027"/>
                  </a:moveTo>
                  <a:cubicBezTo>
                    <a:pt x="1" y="2384017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885" y="3086769"/>
                    <a:pt x="537885" y="4908105"/>
                  </a:cubicBezTo>
                  <a:lnTo>
                    <a:pt x="1" y="4907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B8CD3E8-1673-4954-A231-1D2E48FA8B03}"/>
                </a:ext>
              </a:extLst>
            </p:cNvPr>
            <p:cNvSpPr/>
            <p:nvPr/>
          </p:nvSpPr>
          <p:spPr>
            <a:xfrm>
              <a:off x="6445693" y="4784921"/>
              <a:ext cx="660855" cy="541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5E8A48C-C6E3-44ED-9116-56FBD26F4C33}"/>
                </a:ext>
              </a:extLst>
            </p:cNvPr>
            <p:cNvSpPr/>
            <p:nvPr/>
          </p:nvSpPr>
          <p:spPr>
            <a:xfrm>
              <a:off x="7106548" y="4784921"/>
              <a:ext cx="660855" cy="5414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0FA06DF-D0C6-4E54-BB60-CE5C32378FDD}"/>
                </a:ext>
              </a:extLst>
            </p:cNvPr>
            <p:cNvSpPr/>
            <p:nvPr/>
          </p:nvSpPr>
          <p:spPr>
            <a:xfrm>
              <a:off x="7767403" y="4784921"/>
              <a:ext cx="660855" cy="5414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FAE503B-CF95-4DCD-8235-498BF52AFA5E}"/>
                </a:ext>
              </a:extLst>
            </p:cNvPr>
            <p:cNvSpPr/>
            <p:nvPr/>
          </p:nvSpPr>
          <p:spPr>
            <a:xfrm>
              <a:off x="8428259" y="4784921"/>
              <a:ext cx="660855" cy="541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7C741C3-5569-4D69-A1CA-5948208A35C7}"/>
                </a:ext>
              </a:extLst>
            </p:cNvPr>
            <p:cNvSpPr/>
            <p:nvPr/>
          </p:nvSpPr>
          <p:spPr>
            <a:xfrm>
              <a:off x="9089114" y="4784921"/>
              <a:ext cx="660855" cy="5414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1E2F423-7642-4DBF-A23F-A1DF6F086D54}"/>
                </a:ext>
              </a:extLst>
            </p:cNvPr>
            <p:cNvSpPr/>
            <p:nvPr/>
          </p:nvSpPr>
          <p:spPr>
            <a:xfrm>
              <a:off x="9749969" y="4784921"/>
              <a:ext cx="660855" cy="5414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6F880E9-F095-4703-BEAA-F6FF33B63EC5}"/>
                </a:ext>
              </a:extLst>
            </p:cNvPr>
            <p:cNvSpPr txBox="1"/>
            <p:nvPr/>
          </p:nvSpPr>
          <p:spPr>
            <a:xfrm>
              <a:off x="6581020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E1C7647-03EE-4C1C-A187-07C4759348FB}"/>
                </a:ext>
              </a:extLst>
            </p:cNvPr>
            <p:cNvSpPr txBox="1"/>
            <p:nvPr/>
          </p:nvSpPr>
          <p:spPr>
            <a:xfrm>
              <a:off x="7241874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b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A3AFF37-0742-4050-8320-092C52C9F970}"/>
                </a:ext>
              </a:extLst>
            </p:cNvPr>
            <p:cNvSpPr txBox="1"/>
            <p:nvPr/>
          </p:nvSpPr>
          <p:spPr>
            <a:xfrm>
              <a:off x="7902729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c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2B05A02-A1B6-4343-B63F-B529240BABFF}"/>
                </a:ext>
              </a:extLst>
            </p:cNvPr>
            <p:cNvSpPr txBox="1"/>
            <p:nvPr/>
          </p:nvSpPr>
          <p:spPr>
            <a:xfrm>
              <a:off x="8563585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a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B820B8D-5051-4BC9-8CDA-947C7EC72914}"/>
                </a:ext>
              </a:extLst>
            </p:cNvPr>
            <p:cNvSpPr txBox="1"/>
            <p:nvPr/>
          </p:nvSpPr>
          <p:spPr>
            <a:xfrm>
              <a:off x="9219892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b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68B3E49-0223-40CB-AF80-79F414DD4E06}"/>
                </a:ext>
              </a:extLst>
            </p:cNvPr>
            <p:cNvSpPr txBox="1"/>
            <p:nvPr/>
          </p:nvSpPr>
          <p:spPr>
            <a:xfrm>
              <a:off x="9885295" y="4855579"/>
              <a:ext cx="39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c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88A9A32-7532-4D9E-901D-16D9586AEC62}"/>
              </a:ext>
            </a:extLst>
          </p:cNvPr>
          <p:cNvSpPr txBox="1"/>
          <p:nvPr/>
        </p:nvSpPr>
        <p:spPr>
          <a:xfrm>
            <a:off x="1260326" y="3338871"/>
            <a:ext cx="243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Log shards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AAF0449-29BA-4FE5-9A99-1A38C97C2F98}"/>
              </a:ext>
            </a:extLst>
          </p:cNvPr>
          <p:cNvSpPr txBox="1"/>
          <p:nvPr/>
        </p:nvSpPr>
        <p:spPr>
          <a:xfrm>
            <a:off x="7241874" y="4170190"/>
            <a:ext cx="297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log in total order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4BE8AF1-C9E0-48D4-BE15-083FCEE41843}"/>
              </a:ext>
            </a:extLst>
          </p:cNvPr>
          <p:cNvSpPr txBox="1"/>
          <p:nvPr/>
        </p:nvSpPr>
        <p:spPr>
          <a:xfrm>
            <a:off x="910719" y="5896907"/>
            <a:ext cx="672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Ding, Cong, et al. "</a:t>
            </a:r>
            <a:r>
              <a:rPr lang="en-US" altLang="zh-CN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Scalog</a:t>
            </a: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: Seamless reconfiguration and total order in a scalable shared log." 17th USENIX Symposium on Networked Systems Design and Implementation (NSDI 20). 2020.</a:t>
            </a:r>
            <a:endParaRPr lang="en-US" altLang="zh-CN" sz="1200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F6FE9A4-5589-40F5-8A71-AB54984799DC}"/>
              </a:ext>
            </a:extLst>
          </p:cNvPr>
          <p:cNvCxnSpPr>
            <a:cxnSpLocks/>
          </p:cNvCxnSpPr>
          <p:nvPr/>
        </p:nvCxnSpPr>
        <p:spPr>
          <a:xfrm>
            <a:off x="4937760" y="4540843"/>
            <a:ext cx="1725287" cy="0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F06CEC65-E3C1-4F42-AC0E-5B663EB54E6D}"/>
              </a:ext>
            </a:extLst>
          </p:cNvPr>
          <p:cNvSpPr txBox="1"/>
          <p:nvPr/>
        </p:nvSpPr>
        <p:spPr>
          <a:xfrm>
            <a:off x="4616296" y="4078372"/>
            <a:ext cx="243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sequencer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06F38A4-5B07-4DEB-9F21-407B309D2107}"/>
              </a:ext>
            </a:extLst>
          </p:cNvPr>
          <p:cNvCxnSpPr>
            <a:cxnSpLocks/>
          </p:cNvCxnSpPr>
          <p:nvPr/>
        </p:nvCxnSpPr>
        <p:spPr>
          <a:xfrm>
            <a:off x="3978536" y="3298495"/>
            <a:ext cx="0" cy="541427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4FF50854-817A-498E-BB07-20AAA439FC5E}"/>
              </a:ext>
            </a:extLst>
          </p:cNvPr>
          <p:cNvSpPr txBox="1"/>
          <p:nvPr/>
        </p:nvSpPr>
        <p:spPr>
          <a:xfrm>
            <a:off x="4038600" y="3338871"/>
            <a:ext cx="95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append</a:t>
            </a:r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C62CBB9-EF40-4FDF-8041-AA2D44C09E57}"/>
              </a:ext>
            </a:extLst>
          </p:cNvPr>
          <p:cNvCxnSpPr>
            <a:cxnSpLocks/>
          </p:cNvCxnSpPr>
          <p:nvPr/>
        </p:nvCxnSpPr>
        <p:spPr>
          <a:xfrm>
            <a:off x="4049585" y="4251712"/>
            <a:ext cx="0" cy="541427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15C98627-7B00-4674-BB20-4F9DE22B2F03}"/>
              </a:ext>
            </a:extLst>
          </p:cNvPr>
          <p:cNvSpPr txBox="1"/>
          <p:nvPr/>
        </p:nvSpPr>
        <p:spPr>
          <a:xfrm>
            <a:off x="4109649" y="4153045"/>
            <a:ext cx="95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append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FEE2C4D-EBAD-4349-868F-1103E8C11612}"/>
              </a:ext>
            </a:extLst>
          </p:cNvPr>
          <p:cNvCxnSpPr>
            <a:cxnSpLocks/>
          </p:cNvCxnSpPr>
          <p:nvPr/>
        </p:nvCxnSpPr>
        <p:spPr>
          <a:xfrm flipV="1">
            <a:off x="4007239" y="5434785"/>
            <a:ext cx="0" cy="418756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7D4F9CA-E982-43D3-B424-2CD34CEEA9C8}"/>
              </a:ext>
            </a:extLst>
          </p:cNvPr>
          <p:cNvSpPr txBox="1"/>
          <p:nvPr/>
        </p:nvSpPr>
        <p:spPr>
          <a:xfrm>
            <a:off x="4025484" y="5560327"/>
            <a:ext cx="95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append</a:t>
            </a:r>
          </a:p>
        </p:txBody>
      </p:sp>
    </p:spTree>
    <p:extLst>
      <p:ext uri="{BB962C8B-B14F-4D97-AF65-F5344CB8AC3E}">
        <p14:creationId xmlns:p14="http://schemas.microsoft.com/office/powerpoint/2010/main" val="40543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0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211E5-BEF7-4DCF-897E-B072C693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884AC29-5FBF-48B9-ABA8-4E6419FD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LogBooks</a:t>
            </a:r>
            <a:r>
              <a:rPr lang="en-US" altLang="zh-CN" dirty="0"/>
              <a:t> and</a:t>
            </a:r>
            <a:r>
              <a:rPr lang="zh-CN" altLang="en-US" dirty="0"/>
              <a:t> </a:t>
            </a:r>
            <a:r>
              <a:rPr lang="en-US" altLang="zh-CN" dirty="0" err="1"/>
              <a:t>LogShards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32F365-BD12-4991-A805-27107775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8DD10-DB38-4E30-B7F4-787CD56C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6BFD-A040-4D89-8467-420E8DD8A60E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00EC3BE-31E7-407F-806D-E5610F17C563}"/>
              </a:ext>
            </a:extLst>
          </p:cNvPr>
          <p:cNvGrpSpPr/>
          <p:nvPr/>
        </p:nvGrpSpPr>
        <p:grpSpPr>
          <a:xfrm>
            <a:off x="3028507" y="2804344"/>
            <a:ext cx="7888767" cy="542638"/>
            <a:chOff x="3028507" y="2804344"/>
            <a:chExt cx="7888767" cy="54263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06F72BA-EF51-47C3-BF2E-FFF5CFD63E00}"/>
                </a:ext>
              </a:extLst>
            </p:cNvPr>
            <p:cNvSpPr/>
            <p:nvPr/>
          </p:nvSpPr>
          <p:spPr>
            <a:xfrm rot="5400000">
              <a:off x="6702178" y="-869326"/>
              <a:ext cx="541426" cy="7888766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415818-945E-4BCA-A3CB-E2910BAECC0A}"/>
                </a:ext>
              </a:extLst>
            </p:cNvPr>
            <p:cNvSpPr/>
            <p:nvPr/>
          </p:nvSpPr>
          <p:spPr>
            <a:xfrm>
              <a:off x="3028507" y="2805555"/>
              <a:ext cx="1118159" cy="541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4119B-CB2C-4F39-B847-2A0732B7EEF3}"/>
                </a:ext>
              </a:extLst>
            </p:cNvPr>
            <p:cNvSpPr txBox="1"/>
            <p:nvPr/>
          </p:nvSpPr>
          <p:spPr>
            <a:xfrm>
              <a:off x="3096139" y="2876213"/>
              <a:ext cx="1018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a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F24197-3387-4F17-BA02-C888938A0D6B}"/>
                </a:ext>
              </a:extLst>
            </p:cNvPr>
            <p:cNvSpPr/>
            <p:nvPr/>
          </p:nvSpPr>
          <p:spPr>
            <a:xfrm>
              <a:off x="4146666" y="2804949"/>
              <a:ext cx="1322436" cy="5414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18FCF9A-0472-4F5C-9FCF-2A178692B796}"/>
                </a:ext>
              </a:extLst>
            </p:cNvPr>
            <p:cNvSpPr txBox="1"/>
            <p:nvPr/>
          </p:nvSpPr>
          <p:spPr>
            <a:xfrm>
              <a:off x="4250801" y="2875607"/>
              <a:ext cx="1204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b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3796D19-7077-4DA7-9031-7E3E5D16D5F0}"/>
                </a:ext>
              </a:extLst>
            </p:cNvPr>
            <p:cNvSpPr/>
            <p:nvPr/>
          </p:nvSpPr>
          <p:spPr>
            <a:xfrm>
              <a:off x="5461132" y="2805555"/>
              <a:ext cx="1279590" cy="5414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412F344-B819-4A86-B93A-FC5CD00F19E4}"/>
                </a:ext>
              </a:extLst>
            </p:cNvPr>
            <p:cNvSpPr txBox="1"/>
            <p:nvPr/>
          </p:nvSpPr>
          <p:spPr>
            <a:xfrm>
              <a:off x="5506703" y="2876213"/>
              <a:ext cx="1165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c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8959F9E-D8C2-4EE4-917A-1DFE5475DAE7}"/>
                </a:ext>
              </a:extLst>
            </p:cNvPr>
            <p:cNvSpPr/>
            <p:nvPr/>
          </p:nvSpPr>
          <p:spPr>
            <a:xfrm>
              <a:off x="6730869" y="2804949"/>
              <a:ext cx="1603506" cy="54142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3843348-53D9-47F7-92E9-3545C1A72B97}"/>
                </a:ext>
              </a:extLst>
            </p:cNvPr>
            <p:cNvSpPr txBox="1"/>
            <p:nvPr/>
          </p:nvSpPr>
          <p:spPr>
            <a:xfrm>
              <a:off x="6798501" y="2875607"/>
              <a:ext cx="1460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b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7A8F69C-8ED3-426D-98FB-2C82030975AB}"/>
                </a:ext>
              </a:extLst>
            </p:cNvPr>
            <p:cNvSpPr/>
            <p:nvPr/>
          </p:nvSpPr>
          <p:spPr>
            <a:xfrm>
              <a:off x="8317155" y="2805555"/>
              <a:ext cx="1377758" cy="5414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7F0348D-012B-44E9-9463-24958A41ACF3}"/>
                </a:ext>
              </a:extLst>
            </p:cNvPr>
            <p:cNvSpPr txBox="1"/>
            <p:nvPr/>
          </p:nvSpPr>
          <p:spPr>
            <a:xfrm>
              <a:off x="8445230" y="2876213"/>
              <a:ext cx="1255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a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26DBF82-0AC1-4181-A1A6-A619B89D277C}"/>
              </a:ext>
            </a:extLst>
          </p:cNvPr>
          <p:cNvSpPr txBox="1"/>
          <p:nvPr/>
        </p:nvSpPr>
        <p:spPr>
          <a:xfrm>
            <a:off x="1095376" y="2721114"/>
            <a:ext cx="182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Physical view</a:t>
            </a:r>
          </a:p>
          <a:p>
            <a:pPr algn="ctr"/>
            <a:r>
              <a:rPr lang="en-US" altLang="zh-CN" sz="2000" dirty="0"/>
              <a:t>(log shards)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A2C5E07-2B4F-4CF6-A8F3-DC0DDFE01DD4}"/>
              </a:ext>
            </a:extLst>
          </p:cNvPr>
          <p:cNvSpPr txBox="1"/>
          <p:nvPr/>
        </p:nvSpPr>
        <p:spPr>
          <a:xfrm>
            <a:off x="1095376" y="1917071"/>
            <a:ext cx="1828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Logical view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LogBooks</a:t>
            </a:r>
            <a:r>
              <a:rPr lang="en-US" altLang="zh-CN" sz="2000" dirty="0"/>
              <a:t>)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3266E5C-24E1-4E43-B87A-BAFA2164F4F1}"/>
              </a:ext>
            </a:extLst>
          </p:cNvPr>
          <p:cNvSpPr txBox="1"/>
          <p:nvPr/>
        </p:nvSpPr>
        <p:spPr>
          <a:xfrm>
            <a:off x="1360005" y="4002211"/>
            <a:ext cx="945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Question</a:t>
            </a:r>
            <a:r>
              <a:rPr lang="en-US" altLang="zh-CN" sz="2400" i="1" dirty="0"/>
              <a:t>: How to map </a:t>
            </a:r>
            <a:r>
              <a:rPr lang="en-US" altLang="zh-CN" sz="2400" i="1" dirty="0" err="1"/>
              <a:t>LogBoosk</a:t>
            </a:r>
            <a:r>
              <a:rPr lang="en-US" altLang="zh-CN" sz="2400" i="1" dirty="0"/>
              <a:t> from logical view to physical log shards? 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1A9F7A4-0026-49CE-89CF-B084B778D0BF}"/>
              </a:ext>
            </a:extLst>
          </p:cNvPr>
          <p:cNvGrpSpPr/>
          <p:nvPr/>
        </p:nvGrpSpPr>
        <p:grpSpPr>
          <a:xfrm>
            <a:off x="3028507" y="2000300"/>
            <a:ext cx="7888767" cy="542639"/>
            <a:chOff x="3028507" y="2000300"/>
            <a:chExt cx="7888767" cy="542639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0B1093B-EE6B-4C3E-AE3C-452B03F53515}"/>
                </a:ext>
              </a:extLst>
            </p:cNvPr>
            <p:cNvSpPr/>
            <p:nvPr/>
          </p:nvSpPr>
          <p:spPr>
            <a:xfrm rot="5400000">
              <a:off x="6702178" y="-1673369"/>
              <a:ext cx="541426" cy="7888766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B3721E8-D9E3-43D0-B53F-54006A10437C}"/>
                </a:ext>
              </a:extLst>
            </p:cNvPr>
            <p:cNvSpPr/>
            <p:nvPr/>
          </p:nvSpPr>
          <p:spPr>
            <a:xfrm>
              <a:off x="4791074" y="2000906"/>
              <a:ext cx="678027" cy="541427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11DB432-34FB-4595-BD00-6065E5CC63F2}"/>
                </a:ext>
              </a:extLst>
            </p:cNvPr>
            <p:cNvSpPr txBox="1"/>
            <p:nvPr/>
          </p:nvSpPr>
          <p:spPr>
            <a:xfrm>
              <a:off x="4837889" y="2071564"/>
              <a:ext cx="61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/>
                <a:t>Y</a:t>
              </a:r>
              <a:endParaRPr lang="en-US" altLang="zh-CN" sz="20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8D2FD11-5DE4-4069-8EBD-BA4331449B46}"/>
                </a:ext>
              </a:extLst>
            </p:cNvPr>
            <p:cNvSpPr/>
            <p:nvPr/>
          </p:nvSpPr>
          <p:spPr>
            <a:xfrm>
              <a:off x="5461132" y="2001512"/>
              <a:ext cx="1279590" cy="5414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058FD2C-92AC-48E1-95F2-5ED8621333ED}"/>
                </a:ext>
              </a:extLst>
            </p:cNvPr>
            <p:cNvSpPr txBox="1"/>
            <p:nvPr/>
          </p:nvSpPr>
          <p:spPr>
            <a:xfrm>
              <a:off x="5506703" y="2072170"/>
              <a:ext cx="1165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X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5A474EB-CC14-47D1-A597-B71E375DC4F7}"/>
                </a:ext>
              </a:extLst>
            </p:cNvPr>
            <p:cNvSpPr/>
            <p:nvPr/>
          </p:nvSpPr>
          <p:spPr>
            <a:xfrm>
              <a:off x="6730869" y="2000906"/>
              <a:ext cx="2108330" cy="541427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5FB11C4-2B9C-4292-B1A3-8D92D38C558C}"/>
                </a:ext>
              </a:extLst>
            </p:cNvPr>
            <p:cNvSpPr txBox="1"/>
            <p:nvPr/>
          </p:nvSpPr>
          <p:spPr>
            <a:xfrm>
              <a:off x="6798501" y="2071564"/>
              <a:ext cx="1920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/>
                <a:t>Y</a:t>
              </a:r>
              <a:endParaRPr lang="en-US" altLang="zh-CN" sz="2000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B014C38-BB5E-4904-8641-F3E4140482CA}"/>
                </a:ext>
              </a:extLst>
            </p:cNvPr>
            <p:cNvSpPr/>
            <p:nvPr/>
          </p:nvSpPr>
          <p:spPr>
            <a:xfrm>
              <a:off x="8839199" y="2001512"/>
              <a:ext cx="855713" cy="5414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2083065-C696-4EEF-B0B6-1BD2A99EC1DD}"/>
                </a:ext>
              </a:extLst>
            </p:cNvPr>
            <p:cNvSpPr txBox="1"/>
            <p:nvPr/>
          </p:nvSpPr>
          <p:spPr>
            <a:xfrm>
              <a:off x="8920839" y="2072170"/>
              <a:ext cx="779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X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A3A551-8E5B-4A5B-9A88-7F4E8B922583}"/>
                </a:ext>
              </a:extLst>
            </p:cNvPr>
            <p:cNvSpPr/>
            <p:nvPr/>
          </p:nvSpPr>
          <p:spPr>
            <a:xfrm>
              <a:off x="3028507" y="2000300"/>
              <a:ext cx="1771780" cy="54142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72A69D-B505-46D1-91BE-D332EE7271C7}"/>
                </a:ext>
              </a:extLst>
            </p:cNvPr>
            <p:cNvSpPr txBox="1"/>
            <p:nvPr/>
          </p:nvSpPr>
          <p:spPr>
            <a:xfrm>
              <a:off x="3096139" y="2072170"/>
              <a:ext cx="1614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LogBook</a:t>
              </a:r>
              <a:r>
                <a:rPr lang="en-US" altLang="zh-CN" sz="2000" dirty="0"/>
                <a:t>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7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84AC29-5FBF-48B9-ABA8-4E6419FD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LogBooks</a:t>
            </a:r>
            <a:r>
              <a:rPr lang="en-US" altLang="zh-CN" dirty="0"/>
              <a:t> and</a:t>
            </a:r>
            <a:r>
              <a:rPr lang="zh-CN" altLang="en-US" dirty="0"/>
              <a:t> </a:t>
            </a:r>
            <a:r>
              <a:rPr lang="en-US" altLang="zh-CN" dirty="0" err="1"/>
              <a:t>LogShards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C211E5-BEF7-4DCF-897E-B072C693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32F365-BD12-4991-A805-27107775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8DD10-DB38-4E30-B7F4-787CD56C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6BFD-A040-4D89-8467-420E8DD8A60E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AD8D525-9F0C-4EF2-AE8F-296E5336C9B0}"/>
              </a:ext>
            </a:extLst>
          </p:cNvPr>
          <p:cNvGrpSpPr/>
          <p:nvPr/>
        </p:nvGrpSpPr>
        <p:grpSpPr>
          <a:xfrm>
            <a:off x="1425302" y="3023438"/>
            <a:ext cx="4125322" cy="405562"/>
            <a:chOff x="1425302" y="3023438"/>
            <a:chExt cx="4125322" cy="40556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06F72BA-EF51-47C3-BF2E-FFF5CFD63E00}"/>
                </a:ext>
              </a:extLst>
            </p:cNvPr>
            <p:cNvSpPr/>
            <p:nvPr/>
          </p:nvSpPr>
          <p:spPr>
            <a:xfrm rot="5400000">
              <a:off x="3287908" y="1166284"/>
              <a:ext cx="400111" cy="4125321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415818-945E-4BCA-A3CB-E2910BAECC0A}"/>
                </a:ext>
              </a:extLst>
            </p:cNvPr>
            <p:cNvSpPr/>
            <p:nvPr/>
          </p:nvSpPr>
          <p:spPr>
            <a:xfrm>
              <a:off x="1425302" y="3030101"/>
              <a:ext cx="1118159" cy="3988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8D4119B-CB2C-4F39-B847-2A0732B7EEF3}"/>
                </a:ext>
              </a:extLst>
            </p:cNvPr>
            <p:cNvSpPr txBox="1"/>
            <p:nvPr/>
          </p:nvSpPr>
          <p:spPr>
            <a:xfrm>
              <a:off x="1492934" y="3024044"/>
              <a:ext cx="946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a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3F24197-3387-4F17-BA02-C888938A0D6B}"/>
                </a:ext>
              </a:extLst>
            </p:cNvPr>
            <p:cNvSpPr/>
            <p:nvPr/>
          </p:nvSpPr>
          <p:spPr>
            <a:xfrm>
              <a:off x="2543461" y="3029495"/>
              <a:ext cx="1322436" cy="3988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18FCF9A-0472-4F5C-9FCF-2A178692B796}"/>
                </a:ext>
              </a:extLst>
            </p:cNvPr>
            <p:cNvSpPr txBox="1"/>
            <p:nvPr/>
          </p:nvSpPr>
          <p:spPr>
            <a:xfrm>
              <a:off x="2647596" y="3023438"/>
              <a:ext cx="111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b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3796D19-7077-4DA7-9031-7E3E5D16D5F0}"/>
                </a:ext>
              </a:extLst>
            </p:cNvPr>
            <p:cNvSpPr/>
            <p:nvPr/>
          </p:nvSpPr>
          <p:spPr>
            <a:xfrm>
              <a:off x="3857927" y="3030102"/>
              <a:ext cx="1279590" cy="3988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412F344-B819-4A86-B93A-FC5CD00F19E4}"/>
                </a:ext>
              </a:extLst>
            </p:cNvPr>
            <p:cNvSpPr txBox="1"/>
            <p:nvPr/>
          </p:nvSpPr>
          <p:spPr>
            <a:xfrm>
              <a:off x="3903499" y="3024044"/>
              <a:ext cx="108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c</a:t>
              </a: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B82521C-85B9-499F-A931-7E643243B051}"/>
              </a:ext>
            </a:extLst>
          </p:cNvPr>
          <p:cNvCxnSpPr>
            <a:cxnSpLocks/>
          </p:cNvCxnSpPr>
          <p:nvPr/>
        </p:nvCxnSpPr>
        <p:spPr>
          <a:xfrm flipV="1">
            <a:off x="6096000" y="1474199"/>
            <a:ext cx="0" cy="4399093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D3266E5C-24E1-4E43-B87A-BAFA2164F4F1}"/>
              </a:ext>
            </a:extLst>
          </p:cNvPr>
          <p:cNvSpPr txBox="1"/>
          <p:nvPr/>
        </p:nvSpPr>
        <p:spPr>
          <a:xfrm>
            <a:off x="1223179" y="3915213"/>
            <a:ext cx="4487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6"/>
                </a:solidFill>
              </a:rPr>
              <a:t>Advantage</a:t>
            </a:r>
            <a:r>
              <a:rPr lang="en-US" altLang="zh-CN" sz="2000" dirty="0">
                <a:solidFill>
                  <a:schemeClr val="accent6"/>
                </a:solidFill>
              </a:rPr>
              <a:t>: Locating records for a </a:t>
            </a:r>
            <a:r>
              <a:rPr lang="en-US" altLang="zh-CN" sz="2000" dirty="0" err="1">
                <a:solidFill>
                  <a:schemeClr val="accent6"/>
                </a:solidFill>
              </a:rPr>
              <a:t>LogBook</a:t>
            </a:r>
            <a:r>
              <a:rPr lang="en-US" altLang="zh-CN" sz="2000" dirty="0">
                <a:solidFill>
                  <a:schemeClr val="accent6"/>
                </a:solidFill>
              </a:rPr>
              <a:t> is easy.</a:t>
            </a:r>
          </a:p>
          <a:p>
            <a:pPr algn="ctr"/>
            <a:endParaRPr lang="en-US" altLang="zh-CN" sz="2000" dirty="0">
              <a:solidFill>
                <a:schemeClr val="accent6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Drawback</a:t>
            </a:r>
            <a:r>
              <a:rPr lang="en-US" altLang="zh-CN" sz="2000" dirty="0">
                <a:solidFill>
                  <a:srgbClr val="FF0000"/>
                </a:solidFill>
              </a:rPr>
              <a:t>: Throughput of a </a:t>
            </a:r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will be limited to one shard.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91CC235-ACE3-4605-A56C-BB6A5A1DA26B}"/>
              </a:ext>
            </a:extLst>
          </p:cNvPr>
          <p:cNvSpPr txBox="1"/>
          <p:nvPr/>
        </p:nvSpPr>
        <p:spPr>
          <a:xfrm>
            <a:off x="6480979" y="3915213"/>
            <a:ext cx="4487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6"/>
                </a:solidFill>
              </a:rPr>
              <a:t>Advantage</a:t>
            </a:r>
            <a:r>
              <a:rPr lang="en-US" altLang="zh-CN" sz="2000" dirty="0">
                <a:solidFill>
                  <a:schemeClr val="accent6"/>
                </a:solidFill>
              </a:rPr>
              <a:t>: Full throughput provided by the physical log.</a:t>
            </a:r>
          </a:p>
          <a:p>
            <a:pPr algn="ctr"/>
            <a:endParaRPr lang="en-US" altLang="zh-CN" sz="2000" dirty="0">
              <a:solidFill>
                <a:schemeClr val="accent6"/>
              </a:solidFill>
            </a:endParaRP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Drawback</a:t>
            </a:r>
            <a:r>
              <a:rPr lang="en-US" altLang="zh-CN" sz="2000" dirty="0">
                <a:solidFill>
                  <a:srgbClr val="FF0000"/>
                </a:solidFill>
              </a:rPr>
              <a:t>: Locating records for </a:t>
            </a:r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is hard.</a:t>
            </a:r>
          </a:p>
          <a:p>
            <a:pPr algn="ctr"/>
            <a:endParaRPr lang="en-US" altLang="zh-CN" sz="2000" dirty="0">
              <a:solidFill>
                <a:srgbClr val="FF0000"/>
              </a:solidFill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ECEB053-2AF9-4879-9A81-1A85A06ED1B1}"/>
              </a:ext>
            </a:extLst>
          </p:cNvPr>
          <p:cNvGrpSpPr/>
          <p:nvPr/>
        </p:nvGrpSpPr>
        <p:grpSpPr>
          <a:xfrm>
            <a:off x="1373200" y="1990006"/>
            <a:ext cx="4168229" cy="405864"/>
            <a:chOff x="1373200" y="1990006"/>
            <a:chExt cx="4168229" cy="405864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B0B1093B-EE6B-4C3E-AE3C-452B03F53515}"/>
                </a:ext>
              </a:extLst>
            </p:cNvPr>
            <p:cNvSpPr/>
            <p:nvPr/>
          </p:nvSpPr>
          <p:spPr>
            <a:xfrm rot="5400000">
              <a:off x="3278713" y="132850"/>
              <a:ext cx="400112" cy="4125321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B3721E8-D9E3-43D0-B53F-54006A10437C}"/>
                </a:ext>
              </a:extLst>
            </p:cNvPr>
            <p:cNvSpPr/>
            <p:nvPr/>
          </p:nvSpPr>
          <p:spPr>
            <a:xfrm>
              <a:off x="2821172" y="2000298"/>
              <a:ext cx="835256" cy="389818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0A3A551-8E5B-4A5B-9A88-7F4E8B922583}"/>
                </a:ext>
              </a:extLst>
            </p:cNvPr>
            <p:cNvSpPr/>
            <p:nvPr/>
          </p:nvSpPr>
          <p:spPr>
            <a:xfrm>
              <a:off x="1425302" y="1994845"/>
              <a:ext cx="1395870" cy="401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072A69D-B505-46D1-91BE-D332EE7271C7}"/>
                </a:ext>
              </a:extLst>
            </p:cNvPr>
            <p:cNvSpPr txBox="1"/>
            <p:nvPr/>
          </p:nvSpPr>
          <p:spPr>
            <a:xfrm>
              <a:off x="1373200" y="1990006"/>
              <a:ext cx="15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LogBook</a:t>
              </a:r>
              <a:r>
                <a:rPr lang="en-US" altLang="zh-CN" sz="2000" dirty="0"/>
                <a:t> X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3D7C6CC-6573-45C4-B3E2-9262B50946E1}"/>
                </a:ext>
              </a:extLst>
            </p:cNvPr>
            <p:cNvSpPr txBox="1"/>
            <p:nvPr/>
          </p:nvSpPr>
          <p:spPr>
            <a:xfrm>
              <a:off x="2939712" y="1990006"/>
              <a:ext cx="637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Y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11CE2F43-119D-4EA3-8992-74966D44F2B7}"/>
              </a:ext>
            </a:extLst>
          </p:cNvPr>
          <p:cNvSpPr txBox="1"/>
          <p:nvPr/>
        </p:nvSpPr>
        <p:spPr>
          <a:xfrm>
            <a:off x="1111076" y="1244787"/>
            <a:ext cx="4545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Initial idea</a:t>
            </a:r>
            <a:r>
              <a:rPr lang="en-US" altLang="zh-CN" sz="1800" dirty="0"/>
              <a:t>: Assign every </a:t>
            </a:r>
            <a:r>
              <a:rPr lang="en-US" altLang="zh-CN" sz="1800" dirty="0" err="1"/>
              <a:t>LogBook</a:t>
            </a:r>
            <a:r>
              <a:rPr lang="en-US" altLang="zh-CN" sz="1800" dirty="0"/>
              <a:t> to some fixed log shard?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B580E49-069B-46A5-8C70-7F8A1032BCD6}"/>
              </a:ext>
            </a:extLst>
          </p:cNvPr>
          <p:cNvSpPr txBox="1"/>
          <p:nvPr/>
        </p:nvSpPr>
        <p:spPr>
          <a:xfrm>
            <a:off x="6373286" y="1244786"/>
            <a:ext cx="4703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Our idea</a:t>
            </a:r>
            <a:r>
              <a:rPr lang="en-US" altLang="zh-CN" sz="1800" dirty="0"/>
              <a:t>: records from a </a:t>
            </a:r>
            <a:r>
              <a:rPr lang="en-US" altLang="zh-CN" sz="1800" dirty="0" err="1"/>
              <a:t>LogBook</a:t>
            </a:r>
            <a:r>
              <a:rPr lang="en-US" altLang="zh-CN" sz="1800" dirty="0"/>
              <a:t> can go to any shards to enjoy the full throughput.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69B45B53-7E4C-4620-8D31-2C4CDD244C61}"/>
              </a:ext>
            </a:extLst>
          </p:cNvPr>
          <p:cNvCxnSpPr>
            <a:cxnSpLocks/>
          </p:cNvCxnSpPr>
          <p:nvPr/>
        </p:nvCxnSpPr>
        <p:spPr>
          <a:xfrm>
            <a:off x="2143125" y="2495550"/>
            <a:ext cx="0" cy="447237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7A6AB97-4019-407B-AB6A-AA95A23BD06A}"/>
              </a:ext>
            </a:extLst>
          </p:cNvPr>
          <p:cNvCxnSpPr>
            <a:cxnSpLocks/>
          </p:cNvCxnSpPr>
          <p:nvPr/>
        </p:nvCxnSpPr>
        <p:spPr>
          <a:xfrm>
            <a:off x="3286125" y="2495550"/>
            <a:ext cx="0" cy="447237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D0DE345-7056-4C63-A166-BA1552B0A351}"/>
              </a:ext>
            </a:extLst>
          </p:cNvPr>
          <p:cNvGrpSpPr/>
          <p:nvPr/>
        </p:nvGrpSpPr>
        <p:grpSpPr>
          <a:xfrm>
            <a:off x="6688290" y="3023438"/>
            <a:ext cx="4125322" cy="405562"/>
            <a:chOff x="1425302" y="3023438"/>
            <a:chExt cx="4125322" cy="405562"/>
          </a:xfrm>
        </p:grpSpPr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F74B0CC-CAC3-4130-8F6F-54BE8A28D9D1}"/>
                </a:ext>
              </a:extLst>
            </p:cNvPr>
            <p:cNvSpPr/>
            <p:nvPr/>
          </p:nvSpPr>
          <p:spPr>
            <a:xfrm rot="5400000">
              <a:off x="3287908" y="1166284"/>
              <a:ext cx="400111" cy="4125321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8ADB8EE-ED97-4780-BA7F-D191B6407E2F}"/>
                </a:ext>
              </a:extLst>
            </p:cNvPr>
            <p:cNvSpPr/>
            <p:nvPr/>
          </p:nvSpPr>
          <p:spPr>
            <a:xfrm>
              <a:off x="1425302" y="3030101"/>
              <a:ext cx="1118159" cy="39889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396509D-F9E1-45CC-B738-77A54C923EA5}"/>
                </a:ext>
              </a:extLst>
            </p:cNvPr>
            <p:cNvSpPr txBox="1"/>
            <p:nvPr/>
          </p:nvSpPr>
          <p:spPr>
            <a:xfrm>
              <a:off x="1492934" y="3024044"/>
              <a:ext cx="946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a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2C801F3-A01E-4144-B6FC-346EB9440A5A}"/>
                </a:ext>
              </a:extLst>
            </p:cNvPr>
            <p:cNvSpPr/>
            <p:nvPr/>
          </p:nvSpPr>
          <p:spPr>
            <a:xfrm>
              <a:off x="2543461" y="3029495"/>
              <a:ext cx="1322436" cy="3988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8ACA76A-2183-486E-A57A-5DAF182F43F9}"/>
                </a:ext>
              </a:extLst>
            </p:cNvPr>
            <p:cNvSpPr txBox="1"/>
            <p:nvPr/>
          </p:nvSpPr>
          <p:spPr>
            <a:xfrm>
              <a:off x="2647596" y="3023438"/>
              <a:ext cx="111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b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DB35DE3-C6D3-49C3-AC4C-613000082D33}"/>
                </a:ext>
              </a:extLst>
            </p:cNvPr>
            <p:cNvSpPr/>
            <p:nvPr/>
          </p:nvSpPr>
          <p:spPr>
            <a:xfrm>
              <a:off x="3857927" y="3030102"/>
              <a:ext cx="1279590" cy="3988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1BDD54D-BA5B-4E65-9821-D9BDAF3EA259}"/>
                </a:ext>
              </a:extLst>
            </p:cNvPr>
            <p:cNvSpPr txBox="1"/>
            <p:nvPr/>
          </p:nvSpPr>
          <p:spPr>
            <a:xfrm>
              <a:off x="3903499" y="3024044"/>
              <a:ext cx="108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shard c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1160E97-F751-422A-AD88-ACFA85FC78B6}"/>
              </a:ext>
            </a:extLst>
          </p:cNvPr>
          <p:cNvGrpSpPr/>
          <p:nvPr/>
        </p:nvGrpSpPr>
        <p:grpSpPr>
          <a:xfrm>
            <a:off x="6636188" y="1990006"/>
            <a:ext cx="4168229" cy="405864"/>
            <a:chOff x="1373200" y="1990006"/>
            <a:chExt cx="4168229" cy="405864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F3FA1A1A-7930-42DB-A710-47A6A0896483}"/>
                </a:ext>
              </a:extLst>
            </p:cNvPr>
            <p:cNvSpPr/>
            <p:nvPr/>
          </p:nvSpPr>
          <p:spPr>
            <a:xfrm rot="5400000">
              <a:off x="3278713" y="132850"/>
              <a:ext cx="400112" cy="4125321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1426" h="7888766">
                  <a:moveTo>
                    <a:pt x="0" y="5783741"/>
                  </a:moveTo>
                  <a:lnTo>
                    <a:pt x="0" y="319735"/>
                  </a:ln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lnTo>
                    <a:pt x="541426" y="2424759"/>
                  </a:lnTo>
                  <a:lnTo>
                    <a:pt x="541423" y="2424759"/>
                  </a:lnTo>
                  <a:lnTo>
                    <a:pt x="541422" y="7888766"/>
                  </a:lnTo>
                  <a:lnTo>
                    <a:pt x="1" y="7888766"/>
                  </a:lnTo>
                  <a:lnTo>
                    <a:pt x="1" y="57837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7D9650C-F725-4F27-B0AC-94D78247A00A}"/>
                </a:ext>
              </a:extLst>
            </p:cNvPr>
            <p:cNvSpPr/>
            <p:nvPr/>
          </p:nvSpPr>
          <p:spPr>
            <a:xfrm>
              <a:off x="2821172" y="2000298"/>
              <a:ext cx="835256" cy="389818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703CFA3A-FE0D-4F6D-8B90-212AD3CAA4F6}"/>
                </a:ext>
              </a:extLst>
            </p:cNvPr>
            <p:cNvSpPr/>
            <p:nvPr/>
          </p:nvSpPr>
          <p:spPr>
            <a:xfrm>
              <a:off x="1425302" y="1994845"/>
              <a:ext cx="1395870" cy="401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98BAB56-022A-47F0-85E2-D6476E35AF11}"/>
                </a:ext>
              </a:extLst>
            </p:cNvPr>
            <p:cNvSpPr txBox="1"/>
            <p:nvPr/>
          </p:nvSpPr>
          <p:spPr>
            <a:xfrm>
              <a:off x="1373200" y="1990006"/>
              <a:ext cx="15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err="1"/>
                <a:t>LogBook</a:t>
              </a:r>
              <a:r>
                <a:rPr lang="en-US" altLang="zh-CN" sz="2000" dirty="0"/>
                <a:t> X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9298E50C-7043-49A5-879E-37938C3765AE}"/>
                </a:ext>
              </a:extLst>
            </p:cNvPr>
            <p:cNvSpPr txBox="1"/>
            <p:nvPr/>
          </p:nvSpPr>
          <p:spPr>
            <a:xfrm>
              <a:off x="2939712" y="1990006"/>
              <a:ext cx="637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Y</a:t>
              </a:r>
            </a:p>
          </p:txBody>
        </p:sp>
      </p:grp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9054D70E-2DD4-4293-A1BB-79AD1886A7D4}"/>
              </a:ext>
            </a:extLst>
          </p:cNvPr>
          <p:cNvCxnSpPr>
            <a:cxnSpLocks/>
          </p:cNvCxnSpPr>
          <p:nvPr/>
        </p:nvCxnSpPr>
        <p:spPr>
          <a:xfrm>
            <a:off x="7406113" y="2495550"/>
            <a:ext cx="0" cy="447237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60740D84-C94F-4086-8C1D-DFAA9E2BB736}"/>
              </a:ext>
            </a:extLst>
          </p:cNvPr>
          <p:cNvCxnSpPr>
            <a:cxnSpLocks/>
          </p:cNvCxnSpPr>
          <p:nvPr/>
        </p:nvCxnSpPr>
        <p:spPr>
          <a:xfrm>
            <a:off x="7515225" y="2495550"/>
            <a:ext cx="1033888" cy="447237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DCECC018-082B-4419-8F3F-62288E2DE0C3}"/>
              </a:ext>
            </a:extLst>
          </p:cNvPr>
          <p:cNvCxnSpPr>
            <a:cxnSpLocks/>
          </p:cNvCxnSpPr>
          <p:nvPr/>
        </p:nvCxnSpPr>
        <p:spPr>
          <a:xfrm>
            <a:off x="7806449" y="2495550"/>
            <a:ext cx="1954261" cy="348501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46A3B-87FC-42BB-85E9-24BB7593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Serverless Computing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CB730C-2C66-40C4-B993-6CC2299EF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C471FC-8CE4-45BF-8DC2-BCC98EA8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9A6CF-D0EC-4CB6-A304-4BB4B40B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6AD3-52B0-485E-B06F-88592A3ADEA0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B4D4606-413F-4B6B-A662-82F5D6F818F5}"/>
              </a:ext>
            </a:extLst>
          </p:cNvPr>
          <p:cNvSpPr/>
          <p:nvPr/>
        </p:nvSpPr>
        <p:spPr>
          <a:xfrm>
            <a:off x="-523479" y="1238595"/>
            <a:ext cx="13199166" cy="4823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DD8251B-E10C-411D-8C67-33B78DFA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21" y="1213837"/>
            <a:ext cx="6454757" cy="48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1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620E4-711F-49E7-88C2-DD486BB2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Building index for </a:t>
            </a:r>
            <a:r>
              <a:rPr lang="en-US" altLang="zh-CN" dirty="0" err="1"/>
              <a:t>LogBook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087975-F922-4537-9951-012BF327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log index groups records by (</a:t>
            </a:r>
            <a:r>
              <a:rPr lang="en-US" altLang="zh-CN" dirty="0" err="1"/>
              <a:t>book_id</a:t>
            </a:r>
            <a:r>
              <a:rPr lang="en-US" altLang="zh-CN" dirty="0"/>
              <a:t>, tag)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5CFED2-977F-483D-BD7D-413F9FBB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E9BC96-FCF1-4C6D-A2A9-878C197C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9D9-4DF7-4274-8103-0A656203EE68}" type="datetime1">
              <a:rPr lang="en-US" altLang="zh-CN" smtClean="0"/>
              <a:t>4/6/2022</a:t>
            </a:fld>
            <a:endParaRPr 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31E6468F-4585-44C6-9141-D962C7637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41634"/>
              </p:ext>
            </p:extLst>
          </p:nvPr>
        </p:nvGraphicFramePr>
        <p:xfrm>
          <a:off x="4038600" y="2689860"/>
          <a:ext cx="3694654" cy="1478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47327">
                  <a:extLst>
                    <a:ext uri="{9D8B030D-6E8A-4147-A177-3AD203B41FA5}">
                      <a16:colId xmlns:a16="http://schemas.microsoft.com/office/drawing/2014/main" val="317806882"/>
                    </a:ext>
                  </a:extLst>
                </a:gridCol>
                <a:gridCol w="1847327">
                  <a:extLst>
                    <a:ext uri="{9D8B030D-6E8A-4147-A177-3AD203B41FA5}">
                      <a16:colId xmlns:a16="http://schemas.microsoft.com/office/drawing/2014/main" val="2585424138"/>
                    </a:ext>
                  </a:extLst>
                </a:gridCol>
              </a:tblGrid>
              <a:tr h="35963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Log index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7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book_id</a:t>
                      </a:r>
                      <a:r>
                        <a:rPr lang="en-US" altLang="zh-CN" dirty="0"/>
                        <a:t>, tag)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seqnums</a:t>
                      </a:r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6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[……]</a:t>
                      </a:r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(3, 2)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[3, 6, 7,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, 10, …]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012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407E32-A1E0-479E-8C73-088E71B6ECE7}"/>
                  </a:ext>
                </a:extLst>
              </p:cNvPr>
              <p:cNvSpPr txBox="1"/>
              <p:nvPr/>
            </p:nvSpPr>
            <p:spPr>
              <a:xfrm>
                <a:off x="1261238" y="3207988"/>
                <a:ext cx="2320162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dirty="0" smtClean="0">
                          <a:latin typeface="Cambria Math" panose="02040503050406030204" pitchFamily="18" charset="0"/>
                        </a:rPr>
                        <m:t>𝐥𝐨𝐠𝐑𝐞𝐚𝐝𝐍𝐞𝐱𝐭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𝑏𝑜𝑜𝑘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 </m:t>
                      </m:r>
                      <m:r>
                        <m:rPr>
                          <m:sty m:val="p"/>
                        </m:rPr>
                        <a:rPr lang="en-US" altLang="zh-CN" sz="1400" i="1" dirty="0" err="1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zh-CN" sz="1400" i="1" dirty="0" err="1" smtClean="0">
                          <a:latin typeface="Cambria Math" panose="02040503050406030204" pitchFamily="18" charset="0"/>
                        </a:rPr>
                        <m:t>⁡_</m:t>
                      </m:r>
                      <m:r>
                        <a:rPr lang="en-US" altLang="zh-CN" sz="1400" i="1" dirty="0" err="1" smtClean="0">
                          <a:latin typeface="Cambria Math" panose="02040503050406030204" pitchFamily="18" charset="0"/>
                        </a:rPr>
                        <m:t>𝑠𝑒𝑞𝑛𝑢𝑚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=8,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𝑡𝑎𝑔</m:t>
                      </m:r>
                      <m:r>
                        <a:rPr lang="en-US" altLang="zh-CN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2407E32-A1E0-479E-8C73-088E71B6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38" y="3207988"/>
                <a:ext cx="2320162" cy="518283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D167D0D7-E5E0-42C5-817F-DE63D77AF14E}"/>
              </a:ext>
            </a:extLst>
          </p:cNvPr>
          <p:cNvSpPr/>
          <p:nvPr/>
        </p:nvSpPr>
        <p:spPr>
          <a:xfrm>
            <a:off x="1850143" y="3797449"/>
            <a:ext cx="1882761" cy="387276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4F3B64D-0178-4BD8-AB27-B882F7950E80}"/>
              </a:ext>
            </a:extLst>
          </p:cNvPr>
          <p:cNvSpPr/>
          <p:nvPr/>
        </p:nvSpPr>
        <p:spPr>
          <a:xfrm>
            <a:off x="6663047" y="3833662"/>
            <a:ext cx="301011" cy="30039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24D150FC-1A05-41D6-81C1-13282995C33A}"/>
              </a:ext>
            </a:extLst>
          </p:cNvPr>
          <p:cNvSpPr/>
          <p:nvPr/>
        </p:nvSpPr>
        <p:spPr>
          <a:xfrm>
            <a:off x="7929257" y="3207988"/>
            <a:ext cx="695325" cy="914400"/>
          </a:xfrm>
          <a:custGeom>
            <a:avLst/>
            <a:gdLst>
              <a:gd name="connsiteX0" fmla="*/ 0 w 695325"/>
              <a:gd name="connsiteY0" fmla="*/ 914400 h 914400"/>
              <a:gd name="connsiteX1" fmla="*/ 209550 w 695325"/>
              <a:gd name="connsiteY1" fmla="*/ 781050 h 914400"/>
              <a:gd name="connsiteX2" fmla="*/ 419100 w 695325"/>
              <a:gd name="connsiteY2" fmla="*/ 133350 h 914400"/>
              <a:gd name="connsiteX3" fmla="*/ 695325 w 695325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914400">
                <a:moveTo>
                  <a:pt x="0" y="914400"/>
                </a:moveTo>
                <a:cubicBezTo>
                  <a:pt x="69850" y="912812"/>
                  <a:pt x="139700" y="911225"/>
                  <a:pt x="209550" y="781050"/>
                </a:cubicBezTo>
                <a:cubicBezTo>
                  <a:pt x="279400" y="650875"/>
                  <a:pt x="338137" y="263525"/>
                  <a:pt x="419100" y="133350"/>
                </a:cubicBezTo>
                <a:cubicBezTo>
                  <a:pt x="500063" y="3175"/>
                  <a:pt x="442913" y="17462"/>
                  <a:pt x="695325" y="0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40B0668-35FE-4367-942B-D2137DC153E5}"/>
              </a:ext>
            </a:extLst>
          </p:cNvPr>
          <p:cNvCxnSpPr/>
          <p:nvPr/>
        </p:nvCxnSpPr>
        <p:spPr>
          <a:xfrm flipV="1">
            <a:off x="5686425" y="4262691"/>
            <a:ext cx="976622" cy="1013648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4E0E0C83-3FE9-4786-9207-E7CD617D2397}"/>
              </a:ext>
            </a:extLst>
          </p:cNvPr>
          <p:cNvSpPr txBox="1"/>
          <p:nvPr/>
        </p:nvSpPr>
        <p:spPr>
          <a:xfrm>
            <a:off x="4322828" y="5455726"/>
            <a:ext cx="312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👍</a:t>
            </a:r>
            <a:r>
              <a:rPr lang="en-US" altLang="zh-CN" dirty="0"/>
              <a:t>small per-record footprint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C96FEF1-36C6-4ACC-B8EC-CCBDFA6D286A}"/>
              </a:ext>
            </a:extLst>
          </p:cNvPr>
          <p:cNvGrpSpPr/>
          <p:nvPr/>
        </p:nvGrpSpPr>
        <p:grpSpPr>
          <a:xfrm>
            <a:off x="8428424" y="2493727"/>
            <a:ext cx="2320162" cy="3035704"/>
            <a:chOff x="8428424" y="2493727"/>
            <a:chExt cx="2320162" cy="303570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E40C511-D9B0-4BA9-874E-05CA30E2CC99}"/>
                </a:ext>
              </a:extLst>
            </p:cNvPr>
            <p:cNvSpPr/>
            <p:nvPr/>
          </p:nvSpPr>
          <p:spPr>
            <a:xfrm>
              <a:off x="8428424" y="2493727"/>
              <a:ext cx="2320162" cy="3035704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690ABE5-450E-43E4-BD1C-947EB3965957}"/>
                </a:ext>
              </a:extLst>
            </p:cNvPr>
            <p:cNvSpPr txBox="1"/>
            <p:nvPr/>
          </p:nvSpPr>
          <p:spPr>
            <a:xfrm>
              <a:off x="8768437" y="2508559"/>
              <a:ext cx="1534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Storage nodes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C426DAC-D220-4162-9D3E-0A7FD3BAF5C6}"/>
                </a:ext>
              </a:extLst>
            </p:cNvPr>
            <p:cNvSpPr/>
            <p:nvPr/>
          </p:nvSpPr>
          <p:spPr>
            <a:xfrm>
              <a:off x="8678111" y="3019100"/>
              <a:ext cx="1810594" cy="5554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A8FF1DD-3CE8-41C0-A421-1B215E299208}"/>
                </a:ext>
              </a:extLst>
            </p:cNvPr>
            <p:cNvSpPr/>
            <p:nvPr/>
          </p:nvSpPr>
          <p:spPr>
            <a:xfrm>
              <a:off x="8678110" y="3783929"/>
              <a:ext cx="1810595" cy="5554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FE92FD2-A2F3-4E58-BBB3-1DBE07310DCF}"/>
                </a:ext>
              </a:extLst>
            </p:cNvPr>
            <p:cNvSpPr txBox="1"/>
            <p:nvPr/>
          </p:nvSpPr>
          <p:spPr>
            <a:xfrm>
              <a:off x="8768437" y="3883240"/>
              <a:ext cx="166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Record store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B2C230C-40A3-40FF-92CE-EEFEFF89FA8D}"/>
                </a:ext>
              </a:extLst>
            </p:cNvPr>
            <p:cNvSpPr txBox="1"/>
            <p:nvPr/>
          </p:nvSpPr>
          <p:spPr>
            <a:xfrm>
              <a:off x="8768437" y="3110269"/>
              <a:ext cx="166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Record store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68E2676-C565-4500-82B2-AD42FF03F75D}"/>
                </a:ext>
              </a:extLst>
            </p:cNvPr>
            <p:cNvSpPr/>
            <p:nvPr/>
          </p:nvSpPr>
          <p:spPr>
            <a:xfrm>
              <a:off x="8678110" y="4548758"/>
              <a:ext cx="1810595" cy="5554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9C7842B-5CEC-467F-9538-78CA92C8092C}"/>
                </a:ext>
              </a:extLst>
            </p:cNvPr>
            <p:cNvSpPr txBox="1"/>
            <p:nvPr/>
          </p:nvSpPr>
          <p:spPr>
            <a:xfrm>
              <a:off x="8768437" y="4648069"/>
              <a:ext cx="166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Record store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7716249A-E06D-4D5A-BB1D-56DBFD19FB90}"/>
              </a:ext>
            </a:extLst>
          </p:cNvPr>
          <p:cNvSpPr txBox="1"/>
          <p:nvPr/>
        </p:nvSpPr>
        <p:spPr>
          <a:xfrm>
            <a:off x="3933523" y="4400183"/>
            <a:ext cx="26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030A0"/>
                </a:solidFill>
              </a:rPr>
              <a:t>binary search</a:t>
            </a:r>
          </a:p>
        </p:txBody>
      </p:sp>
    </p:spTree>
    <p:extLst>
      <p:ext uri="{BB962C8B-B14F-4D97-AF65-F5344CB8AC3E}">
        <p14:creationId xmlns:p14="http://schemas.microsoft.com/office/powerpoint/2010/main" val="20485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4" grpId="0" animBg="1"/>
      <p:bldP spid="26" grpId="0" animBg="1"/>
      <p:bldP spid="29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27237-3D24-49BD-8212-A4F94ECD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-&gt;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C1625-8246-42C9-82D5-74B2F8D83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Multiplexing </a:t>
            </a:r>
            <a:r>
              <a:rPr lang="en-US" altLang="zh-CN" dirty="0" err="1">
                <a:solidFill>
                  <a:schemeClr val="tx1">
                    <a:alpha val="40000"/>
                  </a:schemeClr>
                </a:solidFill>
              </a:rPr>
              <a:t>LogBooks</a:t>
            </a:r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 on internal physical logs, with log indices for flexible log reads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high density)</a:t>
            </a:r>
          </a:p>
          <a:p>
            <a:r>
              <a:rPr lang="en-US" altLang="zh-CN" dirty="0"/>
              <a:t>Co-locating log indices and record caches with functions </a:t>
            </a:r>
            <a:r>
              <a:rPr lang="en-US" altLang="zh-CN" dirty="0">
                <a:solidFill>
                  <a:srgbClr val="FF0000"/>
                </a:solidFill>
              </a:rPr>
              <a:t>(achieve low latency)</a:t>
            </a:r>
          </a:p>
          <a:p>
            <a:r>
              <a:rPr lang="en-US" altLang="zh-CN" dirty="0" err="1">
                <a:solidFill>
                  <a:schemeClr val="tx1">
                    <a:alpha val="40000"/>
                  </a:schemeClr>
                </a:solidFill>
              </a:rPr>
              <a:t>Metalog</a:t>
            </a:r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 design that jointly addresses log ordering, read consistency, and fault tolerance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high throughput and bridge components together as a distributed system)</a:t>
            </a:r>
            <a:endParaRPr lang="zh-CN" altLang="en-US" dirty="0">
              <a:solidFill>
                <a:srgbClr val="FF0000">
                  <a:alpha val="40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2CB62-3C95-4746-BF8F-EE93DC9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60F5B7-8AE2-4892-BE9B-EE5ECF69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EE7F-7449-464E-96D8-4F94C58B5006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E04596-3D9A-4905-AA0D-A2ECE9FBA8C0}"/>
              </a:ext>
            </a:extLst>
          </p:cNvPr>
          <p:cNvSpPr/>
          <p:nvPr/>
        </p:nvSpPr>
        <p:spPr>
          <a:xfrm>
            <a:off x="1470991" y="22399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90D19F-C239-411B-B936-7FE3273DCDE1}"/>
              </a:ext>
            </a:extLst>
          </p:cNvPr>
          <p:cNvSpPr/>
          <p:nvPr/>
        </p:nvSpPr>
        <p:spPr>
          <a:xfrm>
            <a:off x="1318591" y="20875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0F204F-B43F-461E-A428-FA97A87A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Read locality: Log index and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7DE05-AE92-4ADC-958D-311E6607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Co-locate log index and cache on function nodes.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F000E-2593-4373-B481-ED13CF38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DE177-1FAB-4F16-8530-A067A248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5BFD-2138-47AC-8A43-F93F1D57688C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6457E-80C0-48AC-87D8-D02195A212E3}"/>
              </a:ext>
            </a:extLst>
          </p:cNvPr>
          <p:cNvSpPr/>
          <p:nvPr/>
        </p:nvSpPr>
        <p:spPr>
          <a:xfrm>
            <a:off x="1166191" y="19351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4127D9-44C5-4204-B2AB-23C708FCBFB7}"/>
              </a:ext>
            </a:extLst>
          </p:cNvPr>
          <p:cNvSpPr txBox="1"/>
          <p:nvPr/>
        </p:nvSpPr>
        <p:spPr>
          <a:xfrm>
            <a:off x="3027218" y="2063087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Function node</a:t>
            </a:r>
          </a:p>
        </p:txBody>
      </p:sp>
      <p:sp>
        <p:nvSpPr>
          <p:cNvPr id="13" name="矩形: 剪去单角 12">
            <a:extLst>
              <a:ext uri="{FF2B5EF4-FFF2-40B4-BE49-F238E27FC236}">
                <a16:creationId xmlns:a16="http://schemas.microsoft.com/office/drawing/2014/main" id="{2C9E8659-1958-4C3E-ADE5-9BED7A0BEBB8}"/>
              </a:ext>
            </a:extLst>
          </p:cNvPr>
          <p:cNvSpPr/>
          <p:nvPr/>
        </p:nvSpPr>
        <p:spPr>
          <a:xfrm>
            <a:off x="1470991" y="2482441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ED2AA104-DBFF-4615-B7F9-A27D485A33F7}"/>
              </a:ext>
            </a:extLst>
          </p:cNvPr>
          <p:cNvSpPr/>
          <p:nvPr/>
        </p:nvSpPr>
        <p:spPr>
          <a:xfrm>
            <a:off x="1470991" y="3669719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BB7E27-2AAF-42A5-AADB-94DAA5E12E1C}"/>
              </a:ext>
            </a:extLst>
          </p:cNvPr>
          <p:cNvSpPr txBox="1"/>
          <p:nvPr/>
        </p:nvSpPr>
        <p:spPr>
          <a:xfrm>
            <a:off x="1521187" y="252820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Container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7DA43F-2C7C-43DF-8DB4-84ABC931A68E}"/>
              </a:ext>
            </a:extLst>
          </p:cNvPr>
          <p:cNvSpPr/>
          <p:nvPr/>
        </p:nvSpPr>
        <p:spPr>
          <a:xfrm>
            <a:off x="3391815" y="3188222"/>
            <a:ext cx="2635701" cy="1523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6EB1C2-9C74-4861-A0B1-BBE5B719637D}"/>
              </a:ext>
            </a:extLst>
          </p:cNvPr>
          <p:cNvSpPr txBox="1"/>
          <p:nvPr/>
        </p:nvSpPr>
        <p:spPr>
          <a:xfrm>
            <a:off x="3794603" y="3286632"/>
            <a:ext cx="17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LogBook</a:t>
            </a:r>
            <a:r>
              <a:rPr lang="en-US" altLang="zh-CN" dirty="0"/>
              <a:t> engine</a:t>
            </a:r>
          </a:p>
        </p:txBody>
      </p:sp>
      <p:pic>
        <p:nvPicPr>
          <p:cNvPr id="22" name="图片 21" descr="形状&#10;&#10;低可信度描述已自动生成">
            <a:extLst>
              <a:ext uri="{FF2B5EF4-FFF2-40B4-BE49-F238E27FC236}">
                <a16:creationId xmlns:a16="http://schemas.microsoft.com/office/drawing/2014/main" id="{83763014-A4A6-4396-BAC5-01F577B2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6" y="3745657"/>
            <a:ext cx="516390" cy="516390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6F33265E-89B3-4FDC-861F-5F51671B6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0" y="3643204"/>
            <a:ext cx="721296" cy="72129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725251B-AE09-43E5-BB59-B75FE855E7D0}"/>
              </a:ext>
            </a:extLst>
          </p:cNvPr>
          <p:cNvSpPr txBox="1"/>
          <p:nvPr/>
        </p:nvSpPr>
        <p:spPr>
          <a:xfrm>
            <a:off x="3567795" y="4266010"/>
            <a:ext cx="109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Log index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37EECE-92B7-41BC-9E52-D40E992117FD}"/>
              </a:ext>
            </a:extLst>
          </p:cNvPr>
          <p:cNvSpPr txBox="1"/>
          <p:nvPr/>
        </p:nvSpPr>
        <p:spPr>
          <a:xfrm>
            <a:off x="4553249" y="4266010"/>
            <a:ext cx="134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Record cache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E8C297-4756-4907-A52C-934307539D30}"/>
              </a:ext>
            </a:extLst>
          </p:cNvPr>
          <p:cNvSpPr txBox="1"/>
          <p:nvPr/>
        </p:nvSpPr>
        <p:spPr>
          <a:xfrm>
            <a:off x="1545767" y="457671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0467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E04596-3D9A-4905-AA0D-A2ECE9FBA8C0}"/>
              </a:ext>
            </a:extLst>
          </p:cNvPr>
          <p:cNvSpPr/>
          <p:nvPr/>
        </p:nvSpPr>
        <p:spPr>
          <a:xfrm>
            <a:off x="1470991" y="22399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90D19F-C239-411B-B936-7FE3273DCDE1}"/>
              </a:ext>
            </a:extLst>
          </p:cNvPr>
          <p:cNvSpPr/>
          <p:nvPr/>
        </p:nvSpPr>
        <p:spPr>
          <a:xfrm>
            <a:off x="1318591" y="20875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0F204F-B43F-461E-A428-FA97A87A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Read locality: Log index and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7DE05-AE92-4ADC-958D-311E6607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Co-locate log index and cache on function nodes.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F000E-2593-4373-B481-ED13CF38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DE177-1FAB-4F16-8530-A067A248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5BFD-2138-47AC-8A43-F93F1D57688C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6457E-80C0-48AC-87D8-D02195A212E3}"/>
              </a:ext>
            </a:extLst>
          </p:cNvPr>
          <p:cNvSpPr/>
          <p:nvPr/>
        </p:nvSpPr>
        <p:spPr>
          <a:xfrm>
            <a:off x="1166191" y="19351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4127D9-44C5-4204-B2AB-23C708FCBFB7}"/>
              </a:ext>
            </a:extLst>
          </p:cNvPr>
          <p:cNvSpPr txBox="1"/>
          <p:nvPr/>
        </p:nvSpPr>
        <p:spPr>
          <a:xfrm>
            <a:off x="3027218" y="2063087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Function node</a:t>
            </a:r>
          </a:p>
        </p:txBody>
      </p:sp>
      <p:sp>
        <p:nvSpPr>
          <p:cNvPr id="13" name="矩形: 剪去单角 12">
            <a:extLst>
              <a:ext uri="{FF2B5EF4-FFF2-40B4-BE49-F238E27FC236}">
                <a16:creationId xmlns:a16="http://schemas.microsoft.com/office/drawing/2014/main" id="{2C9E8659-1958-4C3E-ADE5-9BED7A0BEBB8}"/>
              </a:ext>
            </a:extLst>
          </p:cNvPr>
          <p:cNvSpPr/>
          <p:nvPr/>
        </p:nvSpPr>
        <p:spPr>
          <a:xfrm>
            <a:off x="1470991" y="2482441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ED2AA104-DBFF-4615-B7F9-A27D485A33F7}"/>
              </a:ext>
            </a:extLst>
          </p:cNvPr>
          <p:cNvSpPr/>
          <p:nvPr/>
        </p:nvSpPr>
        <p:spPr>
          <a:xfrm>
            <a:off x="1470991" y="3669719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BB7E27-2AAF-42A5-AADB-94DAA5E12E1C}"/>
              </a:ext>
            </a:extLst>
          </p:cNvPr>
          <p:cNvSpPr txBox="1"/>
          <p:nvPr/>
        </p:nvSpPr>
        <p:spPr>
          <a:xfrm>
            <a:off x="1521187" y="252820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Container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7DA43F-2C7C-43DF-8DB4-84ABC931A68E}"/>
              </a:ext>
            </a:extLst>
          </p:cNvPr>
          <p:cNvSpPr/>
          <p:nvPr/>
        </p:nvSpPr>
        <p:spPr>
          <a:xfrm>
            <a:off x="3391815" y="3188222"/>
            <a:ext cx="2635701" cy="1523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6EB1C2-9C74-4861-A0B1-BBE5B719637D}"/>
              </a:ext>
            </a:extLst>
          </p:cNvPr>
          <p:cNvSpPr txBox="1"/>
          <p:nvPr/>
        </p:nvSpPr>
        <p:spPr>
          <a:xfrm>
            <a:off x="3794603" y="3286632"/>
            <a:ext cx="17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FF0000"/>
                </a:solidFill>
              </a:rPr>
              <a:t>LogBook</a:t>
            </a:r>
            <a:r>
              <a:rPr lang="en-US" altLang="zh-CN" dirty="0">
                <a:solidFill>
                  <a:srgbClr val="FF0000"/>
                </a:solidFill>
              </a:rPr>
              <a:t> engine</a:t>
            </a:r>
          </a:p>
        </p:txBody>
      </p:sp>
      <p:pic>
        <p:nvPicPr>
          <p:cNvPr id="22" name="图片 21" descr="形状&#10;&#10;低可信度描述已自动生成">
            <a:extLst>
              <a:ext uri="{FF2B5EF4-FFF2-40B4-BE49-F238E27FC236}">
                <a16:creationId xmlns:a16="http://schemas.microsoft.com/office/drawing/2014/main" id="{83763014-A4A6-4396-BAC5-01F577B2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6" y="3745657"/>
            <a:ext cx="516390" cy="516390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6F33265E-89B3-4FDC-861F-5F51671B6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0" y="3643204"/>
            <a:ext cx="721296" cy="72129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725251B-AE09-43E5-BB59-B75FE855E7D0}"/>
              </a:ext>
            </a:extLst>
          </p:cNvPr>
          <p:cNvSpPr txBox="1"/>
          <p:nvPr/>
        </p:nvSpPr>
        <p:spPr>
          <a:xfrm>
            <a:off x="3567795" y="4266010"/>
            <a:ext cx="109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Log index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37EECE-92B7-41BC-9E52-D40E992117FD}"/>
              </a:ext>
            </a:extLst>
          </p:cNvPr>
          <p:cNvSpPr txBox="1"/>
          <p:nvPr/>
        </p:nvSpPr>
        <p:spPr>
          <a:xfrm>
            <a:off x="4553249" y="4266010"/>
            <a:ext cx="134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Record cache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E8C297-4756-4907-A52C-934307539D30}"/>
              </a:ext>
            </a:extLst>
          </p:cNvPr>
          <p:cNvSpPr txBox="1"/>
          <p:nvPr/>
        </p:nvSpPr>
        <p:spPr>
          <a:xfrm>
            <a:off x="1545767" y="457671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53C030F-8440-4165-8E8D-0BF719D09688}"/>
              </a:ext>
            </a:extLst>
          </p:cNvPr>
          <p:cNvSpPr txBox="1"/>
          <p:nvPr/>
        </p:nvSpPr>
        <p:spPr>
          <a:xfrm>
            <a:off x="7018357" y="2304126"/>
            <a:ext cx="448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engine process on each function node for handling </a:t>
            </a:r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API requests.</a:t>
            </a:r>
          </a:p>
        </p:txBody>
      </p:sp>
    </p:spTree>
    <p:extLst>
      <p:ext uri="{BB962C8B-B14F-4D97-AF65-F5344CB8AC3E}">
        <p14:creationId xmlns:p14="http://schemas.microsoft.com/office/powerpoint/2010/main" val="1872418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E04596-3D9A-4905-AA0D-A2ECE9FBA8C0}"/>
              </a:ext>
            </a:extLst>
          </p:cNvPr>
          <p:cNvSpPr/>
          <p:nvPr/>
        </p:nvSpPr>
        <p:spPr>
          <a:xfrm>
            <a:off x="1470991" y="22399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90D19F-C239-411B-B936-7FE3273DCDE1}"/>
              </a:ext>
            </a:extLst>
          </p:cNvPr>
          <p:cNvSpPr/>
          <p:nvPr/>
        </p:nvSpPr>
        <p:spPr>
          <a:xfrm>
            <a:off x="1318591" y="20875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0F204F-B43F-461E-A428-FA97A87A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Read locality: Log index and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7DE05-AE92-4ADC-958D-311E6607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Co-locate log index and cache on function nodes.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F000E-2593-4373-B481-ED13CF38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DE177-1FAB-4F16-8530-A067A248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5BFD-2138-47AC-8A43-F93F1D57688C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6457E-80C0-48AC-87D8-D02195A212E3}"/>
              </a:ext>
            </a:extLst>
          </p:cNvPr>
          <p:cNvSpPr/>
          <p:nvPr/>
        </p:nvSpPr>
        <p:spPr>
          <a:xfrm>
            <a:off x="1166191" y="19351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4127D9-44C5-4204-B2AB-23C708FCBFB7}"/>
              </a:ext>
            </a:extLst>
          </p:cNvPr>
          <p:cNvSpPr txBox="1"/>
          <p:nvPr/>
        </p:nvSpPr>
        <p:spPr>
          <a:xfrm>
            <a:off x="3027218" y="2063087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Function node</a:t>
            </a:r>
          </a:p>
        </p:txBody>
      </p:sp>
      <p:sp>
        <p:nvSpPr>
          <p:cNvPr id="13" name="矩形: 剪去单角 12">
            <a:extLst>
              <a:ext uri="{FF2B5EF4-FFF2-40B4-BE49-F238E27FC236}">
                <a16:creationId xmlns:a16="http://schemas.microsoft.com/office/drawing/2014/main" id="{2C9E8659-1958-4C3E-ADE5-9BED7A0BEBB8}"/>
              </a:ext>
            </a:extLst>
          </p:cNvPr>
          <p:cNvSpPr/>
          <p:nvPr/>
        </p:nvSpPr>
        <p:spPr>
          <a:xfrm>
            <a:off x="1470991" y="2482441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ED2AA104-DBFF-4615-B7F9-A27D485A33F7}"/>
              </a:ext>
            </a:extLst>
          </p:cNvPr>
          <p:cNvSpPr/>
          <p:nvPr/>
        </p:nvSpPr>
        <p:spPr>
          <a:xfrm>
            <a:off x="1470991" y="3669719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BB7E27-2AAF-42A5-AADB-94DAA5E12E1C}"/>
              </a:ext>
            </a:extLst>
          </p:cNvPr>
          <p:cNvSpPr txBox="1"/>
          <p:nvPr/>
        </p:nvSpPr>
        <p:spPr>
          <a:xfrm>
            <a:off x="1521187" y="252820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Container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7DA43F-2C7C-43DF-8DB4-84ABC931A68E}"/>
              </a:ext>
            </a:extLst>
          </p:cNvPr>
          <p:cNvSpPr/>
          <p:nvPr/>
        </p:nvSpPr>
        <p:spPr>
          <a:xfrm>
            <a:off x="3391815" y="3188222"/>
            <a:ext cx="2635701" cy="1523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6EB1C2-9C74-4861-A0B1-BBE5B719637D}"/>
              </a:ext>
            </a:extLst>
          </p:cNvPr>
          <p:cNvSpPr txBox="1"/>
          <p:nvPr/>
        </p:nvSpPr>
        <p:spPr>
          <a:xfrm>
            <a:off x="3794603" y="3286632"/>
            <a:ext cx="17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LogBook</a:t>
            </a:r>
            <a:r>
              <a:rPr lang="en-US" altLang="zh-CN" dirty="0"/>
              <a:t> engine</a:t>
            </a:r>
          </a:p>
        </p:txBody>
      </p:sp>
      <p:pic>
        <p:nvPicPr>
          <p:cNvPr id="22" name="图片 21" descr="形状&#10;&#10;低可信度描述已自动生成">
            <a:extLst>
              <a:ext uri="{FF2B5EF4-FFF2-40B4-BE49-F238E27FC236}">
                <a16:creationId xmlns:a16="http://schemas.microsoft.com/office/drawing/2014/main" id="{83763014-A4A6-4396-BAC5-01F577B2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6" y="3745657"/>
            <a:ext cx="516390" cy="516390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6F33265E-89B3-4FDC-861F-5F51671B6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0" y="3643204"/>
            <a:ext cx="721296" cy="72129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725251B-AE09-43E5-BB59-B75FE855E7D0}"/>
              </a:ext>
            </a:extLst>
          </p:cNvPr>
          <p:cNvSpPr txBox="1"/>
          <p:nvPr/>
        </p:nvSpPr>
        <p:spPr>
          <a:xfrm>
            <a:off x="3567795" y="4266010"/>
            <a:ext cx="109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Log index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37EECE-92B7-41BC-9E52-D40E992117FD}"/>
              </a:ext>
            </a:extLst>
          </p:cNvPr>
          <p:cNvSpPr txBox="1"/>
          <p:nvPr/>
        </p:nvSpPr>
        <p:spPr>
          <a:xfrm>
            <a:off x="4553249" y="4266010"/>
            <a:ext cx="134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Record cache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E8C297-4756-4907-A52C-934307539D30}"/>
              </a:ext>
            </a:extLst>
          </p:cNvPr>
          <p:cNvSpPr txBox="1"/>
          <p:nvPr/>
        </p:nvSpPr>
        <p:spPr>
          <a:xfrm>
            <a:off x="1545767" y="457671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53C030F-8440-4165-8E8D-0BF719D09688}"/>
              </a:ext>
            </a:extLst>
          </p:cNvPr>
          <p:cNvSpPr txBox="1"/>
          <p:nvPr/>
        </p:nvSpPr>
        <p:spPr>
          <a:xfrm>
            <a:off x="7018357" y="2304126"/>
            <a:ext cx="448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LogBook</a:t>
            </a:r>
            <a:r>
              <a:rPr lang="en-US" altLang="zh-CN" sz="2000" dirty="0"/>
              <a:t> engine process on each function node for handling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API requests.</a:t>
            </a:r>
          </a:p>
        </p:txBody>
      </p:sp>
      <p:sp>
        <p:nvSpPr>
          <p:cNvPr id="9" name="对话气泡: 矩形 8">
            <a:extLst>
              <a:ext uri="{FF2B5EF4-FFF2-40B4-BE49-F238E27FC236}">
                <a16:creationId xmlns:a16="http://schemas.microsoft.com/office/drawing/2014/main" id="{367262AD-0F8C-4AE3-81CA-3BE31520F2AE}"/>
              </a:ext>
            </a:extLst>
          </p:cNvPr>
          <p:cNvSpPr/>
          <p:nvPr/>
        </p:nvSpPr>
        <p:spPr>
          <a:xfrm>
            <a:off x="6927924" y="4496696"/>
            <a:ext cx="4578275" cy="1527586"/>
          </a:xfrm>
          <a:prstGeom prst="wedgeRectCallout">
            <a:avLst>
              <a:gd name="adj1" fmla="val -104973"/>
              <a:gd name="adj2" fmla="val -70902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表格 6">
            <a:extLst>
              <a:ext uri="{FF2B5EF4-FFF2-40B4-BE49-F238E27FC236}">
                <a16:creationId xmlns:a16="http://schemas.microsoft.com/office/drawing/2014/main" id="{9A4AA0C8-FC70-4F02-9C68-4E60D2897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47959"/>
              </p:ext>
            </p:extLst>
          </p:nvPr>
        </p:nvGraphicFramePr>
        <p:xfrm>
          <a:off x="7438821" y="4771763"/>
          <a:ext cx="3694654" cy="110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47327">
                  <a:extLst>
                    <a:ext uri="{9D8B030D-6E8A-4147-A177-3AD203B41FA5}">
                      <a16:colId xmlns:a16="http://schemas.microsoft.com/office/drawing/2014/main" val="317806882"/>
                    </a:ext>
                  </a:extLst>
                </a:gridCol>
                <a:gridCol w="1847327">
                  <a:extLst>
                    <a:ext uri="{9D8B030D-6E8A-4147-A177-3AD203B41FA5}">
                      <a16:colId xmlns:a16="http://schemas.microsoft.com/office/drawing/2014/main" val="2585424138"/>
                    </a:ext>
                  </a:extLst>
                </a:gridCol>
              </a:tblGrid>
              <a:tr h="34490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Log index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74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(</a:t>
                      </a:r>
                      <a:r>
                        <a:rPr lang="en-US" altLang="zh-CN" dirty="0" err="1"/>
                        <a:t>book_id</a:t>
                      </a:r>
                      <a:r>
                        <a:rPr lang="en-US" altLang="zh-CN" dirty="0"/>
                        <a:t>, tag)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seqnums</a:t>
                      </a:r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6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[……]</a:t>
                      </a:r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88340"/>
                  </a:ext>
                </a:extLst>
              </a:tr>
            </a:tbl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80D079DC-554F-447C-ACF7-C197A505F83C}"/>
              </a:ext>
            </a:extLst>
          </p:cNvPr>
          <p:cNvSpPr txBox="1"/>
          <p:nvPr/>
        </p:nvSpPr>
        <p:spPr>
          <a:xfrm>
            <a:off x="7018357" y="3295966"/>
            <a:ext cx="448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Log index is built and maintained by </a:t>
            </a:r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engines.</a:t>
            </a:r>
          </a:p>
        </p:txBody>
      </p:sp>
    </p:spTree>
    <p:extLst>
      <p:ext uri="{BB962C8B-B14F-4D97-AF65-F5344CB8AC3E}">
        <p14:creationId xmlns:p14="http://schemas.microsoft.com/office/powerpoint/2010/main" val="3519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4E04596-3D9A-4905-AA0D-A2ECE9FBA8C0}"/>
              </a:ext>
            </a:extLst>
          </p:cNvPr>
          <p:cNvSpPr/>
          <p:nvPr/>
        </p:nvSpPr>
        <p:spPr>
          <a:xfrm>
            <a:off x="1470991" y="22399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190D19F-C239-411B-B936-7FE3273DCDE1}"/>
              </a:ext>
            </a:extLst>
          </p:cNvPr>
          <p:cNvSpPr/>
          <p:nvPr/>
        </p:nvSpPr>
        <p:spPr>
          <a:xfrm>
            <a:off x="1318591" y="20875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0F204F-B43F-461E-A428-FA97A87A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Read locality: Log index and Cache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7DE05-AE92-4ADC-958D-311E6607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Co-locate log index and cache on function nodes.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FF000E-2593-4373-B481-ED13CF38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CDE177-1FAB-4F16-8530-A067A248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5BFD-2138-47AC-8A43-F93F1D57688C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6457E-80C0-48AC-87D8-D02195A212E3}"/>
              </a:ext>
            </a:extLst>
          </p:cNvPr>
          <p:cNvSpPr/>
          <p:nvPr/>
        </p:nvSpPr>
        <p:spPr>
          <a:xfrm>
            <a:off x="1166191" y="1935121"/>
            <a:ext cx="5168348" cy="298775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24127D9-44C5-4204-B2AB-23C708FCBFB7}"/>
              </a:ext>
            </a:extLst>
          </p:cNvPr>
          <p:cNvSpPr txBox="1"/>
          <p:nvPr/>
        </p:nvSpPr>
        <p:spPr>
          <a:xfrm>
            <a:off x="3027218" y="2063087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Function node</a:t>
            </a:r>
          </a:p>
        </p:txBody>
      </p:sp>
      <p:sp>
        <p:nvSpPr>
          <p:cNvPr id="13" name="矩形: 剪去单角 12">
            <a:extLst>
              <a:ext uri="{FF2B5EF4-FFF2-40B4-BE49-F238E27FC236}">
                <a16:creationId xmlns:a16="http://schemas.microsoft.com/office/drawing/2014/main" id="{2C9E8659-1958-4C3E-ADE5-9BED7A0BEBB8}"/>
              </a:ext>
            </a:extLst>
          </p:cNvPr>
          <p:cNvSpPr/>
          <p:nvPr/>
        </p:nvSpPr>
        <p:spPr>
          <a:xfrm>
            <a:off x="1470991" y="2482441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ED2AA104-DBFF-4615-B7F9-A27D485A33F7}"/>
              </a:ext>
            </a:extLst>
          </p:cNvPr>
          <p:cNvSpPr/>
          <p:nvPr/>
        </p:nvSpPr>
        <p:spPr>
          <a:xfrm>
            <a:off x="1470991" y="3669719"/>
            <a:ext cx="1635163" cy="1023156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BB7E27-2AAF-42A5-AADB-94DAA5E12E1C}"/>
              </a:ext>
            </a:extLst>
          </p:cNvPr>
          <p:cNvSpPr txBox="1"/>
          <p:nvPr/>
        </p:nvSpPr>
        <p:spPr>
          <a:xfrm>
            <a:off x="1521187" y="252820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Container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A7DA43F-2C7C-43DF-8DB4-84ABC931A68E}"/>
              </a:ext>
            </a:extLst>
          </p:cNvPr>
          <p:cNvSpPr/>
          <p:nvPr/>
        </p:nvSpPr>
        <p:spPr>
          <a:xfrm>
            <a:off x="3391815" y="3188222"/>
            <a:ext cx="2635701" cy="1523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E6EB1C2-9C74-4861-A0B1-BBE5B719637D}"/>
              </a:ext>
            </a:extLst>
          </p:cNvPr>
          <p:cNvSpPr txBox="1"/>
          <p:nvPr/>
        </p:nvSpPr>
        <p:spPr>
          <a:xfrm>
            <a:off x="3794603" y="3286632"/>
            <a:ext cx="17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LogBook</a:t>
            </a:r>
            <a:r>
              <a:rPr lang="en-US" altLang="zh-CN" dirty="0"/>
              <a:t> engine</a:t>
            </a:r>
          </a:p>
        </p:txBody>
      </p:sp>
      <p:pic>
        <p:nvPicPr>
          <p:cNvPr id="22" name="图片 21" descr="形状&#10;&#10;低可信度描述已自动生成">
            <a:extLst>
              <a:ext uri="{FF2B5EF4-FFF2-40B4-BE49-F238E27FC236}">
                <a16:creationId xmlns:a16="http://schemas.microsoft.com/office/drawing/2014/main" id="{83763014-A4A6-4396-BAC5-01F577B2C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66" y="3745657"/>
            <a:ext cx="516390" cy="516390"/>
          </a:xfrm>
          <a:prstGeom prst="rect">
            <a:avLst/>
          </a:prstGeom>
        </p:spPr>
      </p:pic>
      <p:pic>
        <p:nvPicPr>
          <p:cNvPr id="24" name="图片 23" descr="形状&#10;&#10;低可信度描述已自动生成">
            <a:extLst>
              <a:ext uri="{FF2B5EF4-FFF2-40B4-BE49-F238E27FC236}">
                <a16:creationId xmlns:a16="http://schemas.microsoft.com/office/drawing/2014/main" id="{6F33265E-89B3-4FDC-861F-5F51671B6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0" y="3643204"/>
            <a:ext cx="721296" cy="721296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725251B-AE09-43E5-BB59-B75FE855E7D0}"/>
              </a:ext>
            </a:extLst>
          </p:cNvPr>
          <p:cNvSpPr txBox="1"/>
          <p:nvPr/>
        </p:nvSpPr>
        <p:spPr>
          <a:xfrm>
            <a:off x="3567795" y="4266010"/>
            <a:ext cx="1096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0000"/>
                </a:solidFill>
              </a:rPr>
              <a:t>Log index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37EECE-92B7-41BC-9E52-D40E992117FD}"/>
              </a:ext>
            </a:extLst>
          </p:cNvPr>
          <p:cNvSpPr txBox="1"/>
          <p:nvPr/>
        </p:nvSpPr>
        <p:spPr>
          <a:xfrm>
            <a:off x="4553249" y="4266010"/>
            <a:ext cx="1344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Record cache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2E8C297-4756-4907-A52C-934307539D30}"/>
              </a:ext>
            </a:extLst>
          </p:cNvPr>
          <p:cNvSpPr txBox="1"/>
          <p:nvPr/>
        </p:nvSpPr>
        <p:spPr>
          <a:xfrm>
            <a:off x="1545767" y="4576713"/>
            <a:ext cx="153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…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53C030F-8440-4165-8E8D-0BF719D09688}"/>
              </a:ext>
            </a:extLst>
          </p:cNvPr>
          <p:cNvSpPr txBox="1"/>
          <p:nvPr/>
        </p:nvSpPr>
        <p:spPr>
          <a:xfrm>
            <a:off x="7018357" y="2304126"/>
            <a:ext cx="448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LogBook</a:t>
            </a:r>
            <a:r>
              <a:rPr lang="en-US" altLang="zh-CN" sz="2000" dirty="0"/>
              <a:t> engine process on each function node for handling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API requests.</a:t>
            </a:r>
          </a:p>
        </p:txBody>
      </p:sp>
      <p:sp>
        <p:nvSpPr>
          <p:cNvPr id="9" name="对话气泡: 矩形 8">
            <a:extLst>
              <a:ext uri="{FF2B5EF4-FFF2-40B4-BE49-F238E27FC236}">
                <a16:creationId xmlns:a16="http://schemas.microsoft.com/office/drawing/2014/main" id="{367262AD-0F8C-4AE3-81CA-3BE31520F2AE}"/>
              </a:ext>
            </a:extLst>
          </p:cNvPr>
          <p:cNvSpPr/>
          <p:nvPr/>
        </p:nvSpPr>
        <p:spPr>
          <a:xfrm>
            <a:off x="6927924" y="4183239"/>
            <a:ext cx="5008895" cy="1841043"/>
          </a:xfrm>
          <a:prstGeom prst="wedgeRectCallout">
            <a:avLst>
              <a:gd name="adj1" fmla="val -74662"/>
              <a:gd name="adj2" fmla="val -5105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0D079DC-554F-447C-ACF7-C197A505F83C}"/>
              </a:ext>
            </a:extLst>
          </p:cNvPr>
          <p:cNvSpPr txBox="1"/>
          <p:nvPr/>
        </p:nvSpPr>
        <p:spPr>
          <a:xfrm>
            <a:off x="7018357" y="3295966"/>
            <a:ext cx="448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Log index is built and maintained by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engines.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5048CB4-137F-40FF-A06F-412894786CA2}"/>
              </a:ext>
            </a:extLst>
          </p:cNvPr>
          <p:cNvSpPr txBox="1"/>
          <p:nvPr/>
        </p:nvSpPr>
        <p:spPr>
          <a:xfrm>
            <a:off x="1608157" y="5469077"/>
            <a:ext cx="4487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</a:rPr>
              <a:t>LogBook</a:t>
            </a:r>
            <a:r>
              <a:rPr lang="en-US" altLang="zh-CN" sz="2000" dirty="0">
                <a:solidFill>
                  <a:srgbClr val="FF0000"/>
                </a:solidFill>
              </a:rPr>
              <a:t> engines also cache log records.</a:t>
            </a:r>
          </a:p>
        </p:txBody>
      </p:sp>
      <p:graphicFrame>
        <p:nvGraphicFramePr>
          <p:cNvPr id="41" name="表格 6">
            <a:extLst>
              <a:ext uri="{FF2B5EF4-FFF2-40B4-BE49-F238E27FC236}">
                <a16:creationId xmlns:a16="http://schemas.microsoft.com/office/drawing/2014/main" id="{71192562-2D05-4128-A82C-85CADCFF8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6462"/>
              </p:ext>
            </p:extLst>
          </p:nvPr>
        </p:nvGraphicFramePr>
        <p:xfrm>
          <a:off x="7648373" y="4742765"/>
          <a:ext cx="2581300" cy="78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0650">
                  <a:extLst>
                    <a:ext uri="{9D8B030D-6E8A-4147-A177-3AD203B41FA5}">
                      <a16:colId xmlns:a16="http://schemas.microsoft.com/office/drawing/2014/main" val="317806882"/>
                    </a:ext>
                  </a:extLst>
                </a:gridCol>
                <a:gridCol w="1290650">
                  <a:extLst>
                    <a:ext uri="{9D8B030D-6E8A-4147-A177-3AD203B41FA5}">
                      <a16:colId xmlns:a16="http://schemas.microsoft.com/office/drawing/2014/main" val="2585424138"/>
                    </a:ext>
                  </a:extLst>
                </a:gridCol>
              </a:tblGrid>
              <a:tr h="25554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Log index</a:t>
                      </a:r>
                      <a:endParaRPr lang="zh-CN" altLang="en-US" sz="1200" dirty="0"/>
                    </a:p>
                  </a:txBody>
                  <a:tcPr marL="86210" marR="86210" marT="43105" marB="4310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74892"/>
                  </a:ext>
                </a:extLst>
              </a:tr>
              <a:tr h="259091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(</a:t>
                      </a:r>
                      <a:r>
                        <a:rPr lang="en-US" altLang="zh-CN" sz="1200" dirty="0" err="1"/>
                        <a:t>book_id</a:t>
                      </a:r>
                      <a:r>
                        <a:rPr lang="en-US" altLang="zh-CN" sz="1200" dirty="0"/>
                        <a:t>, tag)</a:t>
                      </a:r>
                      <a:endParaRPr lang="zh-CN" altLang="en-US" sz="1200" dirty="0"/>
                    </a:p>
                  </a:txBody>
                  <a:tcPr marL="63885" marR="63885" marT="31943" marB="3194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seqnums</a:t>
                      </a:r>
                      <a:endParaRPr lang="zh-CN" altLang="en-US" sz="1200" dirty="0"/>
                    </a:p>
                  </a:txBody>
                  <a:tcPr marL="63885" marR="63885" marT="31943" marB="31943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969518"/>
                  </a:ext>
                </a:extLst>
              </a:tr>
              <a:tr h="259091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……</a:t>
                      </a:r>
                      <a:endParaRPr lang="zh-CN" altLang="en-US" sz="1200" dirty="0"/>
                    </a:p>
                  </a:txBody>
                  <a:tcPr marL="63885" marR="63885" marT="31943" marB="3194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[……]</a:t>
                      </a:r>
                      <a:endParaRPr lang="zh-CN" altLang="en-US" sz="1200" dirty="0"/>
                    </a:p>
                  </a:txBody>
                  <a:tcPr marL="63885" marR="63885" marT="31943" marB="31943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883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604C90E-75DA-40E9-9516-67258BC57A0D}"/>
                  </a:ext>
                </a:extLst>
              </p:cNvPr>
              <p:cNvSpPr txBox="1"/>
              <p:nvPr/>
            </p:nvSpPr>
            <p:spPr>
              <a:xfrm>
                <a:off x="6932493" y="4351675"/>
                <a:ext cx="2320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dirty="0" smtClean="0">
                          <a:latin typeface="Cambria Math" panose="02040503050406030204" pitchFamily="18" charset="0"/>
                        </a:rPr>
                        <m:t>𝐥𝐨𝐠𝐑𝐞𝐚𝐝𝐍𝐞𝐱𝐭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604C90E-75DA-40E9-9516-67258BC57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493" y="4351675"/>
                <a:ext cx="2320162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CA98B97-5601-4600-BFEF-80873DE7DDE2}"/>
              </a:ext>
            </a:extLst>
          </p:cNvPr>
          <p:cNvSpPr/>
          <p:nvPr/>
        </p:nvSpPr>
        <p:spPr>
          <a:xfrm>
            <a:off x="7033275" y="4660149"/>
            <a:ext cx="571176" cy="285896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A36AB52-9040-40A9-9567-0240194D9645}"/>
              </a:ext>
            </a:extLst>
          </p:cNvPr>
          <p:cNvGrpSpPr/>
          <p:nvPr/>
        </p:nvGrpSpPr>
        <p:grpSpPr>
          <a:xfrm>
            <a:off x="10620966" y="4398407"/>
            <a:ext cx="1213225" cy="1236598"/>
            <a:chOff x="10205505" y="4354529"/>
            <a:chExt cx="1213225" cy="123659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E780A2F-35BF-4445-96F2-54E7E24D9D94}"/>
                </a:ext>
              </a:extLst>
            </p:cNvPr>
            <p:cNvSpPr txBox="1"/>
            <p:nvPr/>
          </p:nvSpPr>
          <p:spPr>
            <a:xfrm>
              <a:off x="10205505" y="4354529"/>
              <a:ext cx="121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Storage nodes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947E34D-7BF4-4AD1-89CE-17BA8187E148}"/>
                </a:ext>
              </a:extLst>
            </p:cNvPr>
            <p:cNvSpPr/>
            <p:nvPr/>
          </p:nvSpPr>
          <p:spPr>
            <a:xfrm>
              <a:off x="10334586" y="4360877"/>
              <a:ext cx="945105" cy="1230250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A143B54-336C-48C6-8EBE-B9B91C2C06E8}"/>
                </a:ext>
              </a:extLst>
            </p:cNvPr>
            <p:cNvSpPr/>
            <p:nvPr/>
          </p:nvSpPr>
          <p:spPr>
            <a:xfrm>
              <a:off x="10412045" y="4649677"/>
              <a:ext cx="800143" cy="1906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A3673EC-2173-4770-BA94-6A251EC263A0}"/>
                </a:ext>
              </a:extLst>
            </p:cNvPr>
            <p:cNvSpPr/>
            <p:nvPr/>
          </p:nvSpPr>
          <p:spPr>
            <a:xfrm>
              <a:off x="10412045" y="4952474"/>
              <a:ext cx="800143" cy="1906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CCC958AD-DD1F-44AB-8CAB-219A86DDD8DA}"/>
                </a:ext>
              </a:extLst>
            </p:cNvPr>
            <p:cNvSpPr/>
            <p:nvPr/>
          </p:nvSpPr>
          <p:spPr>
            <a:xfrm>
              <a:off x="10412045" y="5251032"/>
              <a:ext cx="800143" cy="190673"/>
            </a:xfrm>
            <a:prstGeom prst="rect">
              <a:avLst/>
            </a:prstGeom>
            <a:solidFill>
              <a:srgbClr val="E3E2F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6B90A3DB-DB6F-40CC-A613-FB15286D898C}"/>
              </a:ext>
            </a:extLst>
          </p:cNvPr>
          <p:cNvSpPr/>
          <p:nvPr/>
        </p:nvSpPr>
        <p:spPr>
          <a:xfrm>
            <a:off x="8967067" y="5566476"/>
            <a:ext cx="571176" cy="285896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738400AD-A4F3-4BA9-9D6D-F663E0BEC3F4}"/>
              </a:ext>
            </a:extLst>
          </p:cNvPr>
          <p:cNvSpPr/>
          <p:nvPr/>
        </p:nvSpPr>
        <p:spPr>
          <a:xfrm>
            <a:off x="9645878" y="5722002"/>
            <a:ext cx="800143" cy="190673"/>
          </a:xfrm>
          <a:prstGeom prst="rect">
            <a:avLst/>
          </a:prstGeom>
          <a:solidFill>
            <a:srgbClr val="E3E2F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EB1B967E-1907-42C4-AC7B-096A7D881371}"/>
              </a:ext>
            </a:extLst>
          </p:cNvPr>
          <p:cNvSpPr/>
          <p:nvPr/>
        </p:nvSpPr>
        <p:spPr>
          <a:xfrm>
            <a:off x="10508380" y="5075278"/>
            <a:ext cx="212629" cy="720826"/>
          </a:xfrm>
          <a:custGeom>
            <a:avLst/>
            <a:gdLst>
              <a:gd name="connsiteX0" fmla="*/ 0 w 695325"/>
              <a:gd name="connsiteY0" fmla="*/ 914400 h 914400"/>
              <a:gd name="connsiteX1" fmla="*/ 209550 w 695325"/>
              <a:gd name="connsiteY1" fmla="*/ 781050 h 914400"/>
              <a:gd name="connsiteX2" fmla="*/ 419100 w 695325"/>
              <a:gd name="connsiteY2" fmla="*/ 133350 h 914400"/>
              <a:gd name="connsiteX3" fmla="*/ 695325 w 695325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914400">
                <a:moveTo>
                  <a:pt x="0" y="914400"/>
                </a:moveTo>
                <a:cubicBezTo>
                  <a:pt x="69850" y="912812"/>
                  <a:pt x="139700" y="911225"/>
                  <a:pt x="209550" y="781050"/>
                </a:cubicBezTo>
                <a:cubicBezTo>
                  <a:pt x="279400" y="650875"/>
                  <a:pt x="338137" y="263525"/>
                  <a:pt x="419100" y="133350"/>
                </a:cubicBezTo>
                <a:cubicBezTo>
                  <a:pt x="500063" y="3175"/>
                  <a:pt x="442913" y="17462"/>
                  <a:pt x="695325" y="0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14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4116A-B190-4AF9-91DA-E2E26EFE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Still Consistency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876AD-242E-492F-A56B-6CB82EAA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B20DC71-384E-4106-A1CB-9C7AE9427055}"/>
              </a:ext>
            </a:extLst>
          </p:cNvPr>
          <p:cNvCxnSpPr>
            <a:cxnSpLocks/>
            <a:stCxn id="37" idx="0"/>
            <a:endCxn id="35" idx="4"/>
          </p:cNvCxnSpPr>
          <p:nvPr/>
        </p:nvCxnSpPr>
        <p:spPr>
          <a:xfrm flipH="1" flipV="1">
            <a:off x="10501246" y="2267778"/>
            <a:ext cx="1" cy="25433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92EFC1-097C-4622-9E79-28A6A0A6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2B0B2-3336-4A8D-9F2E-810CEBCE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AC8-DBB1-46FC-A65B-0B49BBBBA4B1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001FAE-E096-4D3C-9C32-6E2520C8BD6C}"/>
              </a:ext>
            </a:extLst>
          </p:cNvPr>
          <p:cNvGrpSpPr/>
          <p:nvPr/>
        </p:nvGrpSpPr>
        <p:grpSpPr>
          <a:xfrm>
            <a:off x="2756451" y="1935121"/>
            <a:ext cx="2635701" cy="2954931"/>
            <a:chOff x="2756451" y="1935121"/>
            <a:chExt cx="2635701" cy="295493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9F643A-71DC-4F59-AFA7-0ABAEF8612E0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166598A-68A4-4E6B-8D07-E36888006593}"/>
                </a:ext>
              </a:extLst>
            </p:cNvPr>
            <p:cNvSpPr txBox="1"/>
            <p:nvPr/>
          </p:nvSpPr>
          <p:spPr>
            <a:xfrm>
              <a:off x="3185447" y="2076625"/>
              <a:ext cx="176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Function node A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C9EA174-544A-44BA-9D2E-5BE579312B51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300437B-F9B6-4FCB-A946-DA592BA196F2}"/>
                </a:ext>
              </a:extLst>
            </p:cNvPr>
            <p:cNvSpPr txBox="1"/>
            <p:nvPr/>
          </p:nvSpPr>
          <p:spPr>
            <a:xfrm>
              <a:off x="3143168" y="3286632"/>
              <a:ext cx="17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LogBook</a:t>
              </a:r>
              <a:r>
                <a:rPr lang="en-US" altLang="zh-CN" dirty="0"/>
                <a:t> engine</a:t>
              </a:r>
            </a:p>
          </p:txBody>
        </p:sp>
        <p:pic>
          <p:nvPicPr>
            <p:cNvPr id="11" name="图片 10" descr="形状&#10;&#10;低可信度描述已自动生成">
              <a:extLst>
                <a:ext uri="{FF2B5EF4-FFF2-40B4-BE49-F238E27FC236}">
                  <a16:creationId xmlns:a16="http://schemas.microsoft.com/office/drawing/2014/main" id="{5ABD87FB-D837-4667-910A-8CAECF388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45" y="3745657"/>
              <a:ext cx="516390" cy="516390"/>
            </a:xfrm>
            <a:prstGeom prst="rect">
              <a:avLst/>
            </a:prstGeom>
          </p:spPr>
        </p:pic>
        <p:pic>
          <p:nvPicPr>
            <p:cNvPr id="12" name="图片 11" descr="形状&#10;&#10;低可信度描述已自动生成">
              <a:extLst>
                <a:ext uri="{FF2B5EF4-FFF2-40B4-BE49-F238E27FC236}">
                  <a16:creationId xmlns:a16="http://schemas.microsoft.com/office/drawing/2014/main" id="{F53E6094-071F-492F-B117-5ED1D01C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89" y="3643204"/>
              <a:ext cx="721296" cy="721296"/>
            </a:xfrm>
            <a:prstGeom prst="rect">
              <a:avLst/>
            </a:prstGeom>
          </p:spPr>
        </p:pic>
        <p:sp>
          <p:nvSpPr>
            <p:cNvPr id="13" name="矩形: 剪去单角 12">
              <a:extLst>
                <a:ext uri="{FF2B5EF4-FFF2-40B4-BE49-F238E27FC236}">
                  <a16:creationId xmlns:a16="http://schemas.microsoft.com/office/drawing/2014/main" id="{531B8620-1AD7-4AE1-852A-32142D0B976E}"/>
                </a:ext>
              </a:extLst>
            </p:cNvPr>
            <p:cNvSpPr/>
            <p:nvPr/>
          </p:nvSpPr>
          <p:spPr>
            <a:xfrm>
              <a:off x="3077445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剪去单角 13">
              <a:extLst>
                <a:ext uri="{FF2B5EF4-FFF2-40B4-BE49-F238E27FC236}">
                  <a16:creationId xmlns:a16="http://schemas.microsoft.com/office/drawing/2014/main" id="{713E2BDE-8EE8-4248-BAC1-D38A8AFDF483}"/>
                </a:ext>
              </a:extLst>
            </p:cNvPr>
            <p:cNvSpPr/>
            <p:nvPr/>
          </p:nvSpPr>
          <p:spPr>
            <a:xfrm>
              <a:off x="4315189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123BC11-AA97-48EA-8E8B-FBECFB35DD8F}"/>
              </a:ext>
            </a:extLst>
          </p:cNvPr>
          <p:cNvGrpSpPr/>
          <p:nvPr/>
        </p:nvGrpSpPr>
        <p:grpSpPr>
          <a:xfrm>
            <a:off x="6835549" y="1935121"/>
            <a:ext cx="2635701" cy="2954931"/>
            <a:chOff x="2756451" y="1935121"/>
            <a:chExt cx="2635701" cy="29549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3B221F-64B2-4B5E-BC8C-71C99D717D21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5741860-49B4-4A6B-AE3D-7E9692841C17}"/>
                </a:ext>
              </a:extLst>
            </p:cNvPr>
            <p:cNvSpPr txBox="1"/>
            <p:nvPr/>
          </p:nvSpPr>
          <p:spPr>
            <a:xfrm>
              <a:off x="3173814" y="2071982"/>
              <a:ext cx="1729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Function node B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4B067C-023E-4938-9AB0-9AE544DC3243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94F262-14FC-4DA2-8655-B4E2C9E62366}"/>
                </a:ext>
              </a:extLst>
            </p:cNvPr>
            <p:cNvSpPr txBox="1"/>
            <p:nvPr/>
          </p:nvSpPr>
          <p:spPr>
            <a:xfrm>
              <a:off x="3143168" y="3286632"/>
              <a:ext cx="17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LogBook</a:t>
              </a:r>
              <a:r>
                <a:rPr lang="en-US" altLang="zh-CN" dirty="0"/>
                <a:t> engine</a:t>
              </a:r>
            </a:p>
          </p:txBody>
        </p:sp>
        <p:pic>
          <p:nvPicPr>
            <p:cNvPr id="20" name="图片 19" descr="形状&#10;&#10;低可信度描述已自动生成">
              <a:extLst>
                <a:ext uri="{FF2B5EF4-FFF2-40B4-BE49-F238E27FC236}">
                  <a16:creationId xmlns:a16="http://schemas.microsoft.com/office/drawing/2014/main" id="{89D69933-C50E-4C44-9884-059156E4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45" y="3745657"/>
              <a:ext cx="516390" cy="516390"/>
            </a:xfrm>
            <a:prstGeom prst="rect">
              <a:avLst/>
            </a:prstGeom>
          </p:spPr>
        </p:pic>
        <p:pic>
          <p:nvPicPr>
            <p:cNvPr id="21" name="图片 20" descr="形状&#10;&#10;低可信度描述已自动生成">
              <a:extLst>
                <a:ext uri="{FF2B5EF4-FFF2-40B4-BE49-F238E27FC236}">
                  <a16:creationId xmlns:a16="http://schemas.microsoft.com/office/drawing/2014/main" id="{DBB43428-D38F-44E4-8C50-932442B4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89" y="3643204"/>
              <a:ext cx="721296" cy="721296"/>
            </a:xfrm>
            <a:prstGeom prst="rect">
              <a:avLst/>
            </a:prstGeom>
          </p:spPr>
        </p:pic>
        <p:sp>
          <p:nvSpPr>
            <p:cNvPr id="22" name="矩形: 剪去单角 21">
              <a:extLst>
                <a:ext uri="{FF2B5EF4-FFF2-40B4-BE49-F238E27FC236}">
                  <a16:creationId xmlns:a16="http://schemas.microsoft.com/office/drawing/2014/main" id="{4530ABC4-5A9E-4E35-ADAA-D6DE1B6AA4D5}"/>
                </a:ext>
              </a:extLst>
            </p:cNvPr>
            <p:cNvSpPr/>
            <p:nvPr/>
          </p:nvSpPr>
          <p:spPr>
            <a:xfrm>
              <a:off x="3077445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剪去单角 22">
              <a:extLst>
                <a:ext uri="{FF2B5EF4-FFF2-40B4-BE49-F238E27FC236}">
                  <a16:creationId xmlns:a16="http://schemas.microsoft.com/office/drawing/2014/main" id="{9359186C-ECC3-4816-A3A5-116AD13E7885}"/>
                </a:ext>
              </a:extLst>
            </p:cNvPr>
            <p:cNvSpPr/>
            <p:nvPr/>
          </p:nvSpPr>
          <p:spPr>
            <a:xfrm>
              <a:off x="4315189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1309A45-6025-4AD8-995E-C949DDAACAB8}"/>
                  </a:ext>
                </a:extLst>
              </p:cNvPr>
              <p:cNvSpPr txBox="1"/>
              <p:nvPr/>
            </p:nvSpPr>
            <p:spPr>
              <a:xfrm>
                <a:off x="9959305" y="2615612"/>
                <a:ext cx="134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dirty="0" smtClean="0">
                          <a:latin typeface="Cambria Math" panose="02040503050406030204" pitchFamily="18" charset="0"/>
                        </a:rPr>
                        <m:t>𝐥𝐨𝐠𝐀𝐩𝐩𝐞𝐧𝐝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1309A45-6025-4AD8-995E-C949DDAA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305" y="2615612"/>
                <a:ext cx="1346449" cy="307777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9701E068-8E39-4E68-BD87-C4F23B881804}"/>
              </a:ext>
            </a:extLst>
          </p:cNvPr>
          <p:cNvSpPr/>
          <p:nvPr/>
        </p:nvSpPr>
        <p:spPr>
          <a:xfrm rot="21164922" flipH="1">
            <a:off x="7901433" y="3082395"/>
            <a:ext cx="2564859" cy="716377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828544-AA20-4FBF-9C0E-7397A0FD4468}"/>
                  </a:ext>
                </a:extLst>
              </p:cNvPr>
              <p:cNvSpPr txBox="1"/>
              <p:nvPr/>
            </p:nvSpPr>
            <p:spPr>
              <a:xfrm>
                <a:off x="7115246" y="4300304"/>
                <a:ext cx="12410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sz="1600" b="1" i="1" dirty="0">
                        <a:latin typeface="Cambria Math" panose="02040503050406030204" pitchFamily="18" charset="0"/>
                      </a:rPr>
                      <m:t>pdate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✅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828544-AA20-4FBF-9C0E-7397A0FD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46" y="4300304"/>
                <a:ext cx="1241057" cy="338554"/>
              </a:xfrm>
              <a:prstGeom prst="rect">
                <a:avLst/>
              </a:prstGeom>
              <a:blipFill>
                <a:blip r:embed="rId6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564E6988-65C3-4212-9E6C-C161A13C5170}"/>
              </a:ext>
            </a:extLst>
          </p:cNvPr>
          <p:cNvSpPr txBox="1"/>
          <p:nvPr/>
        </p:nvSpPr>
        <p:spPr>
          <a:xfrm>
            <a:off x="3143168" y="4300304"/>
            <a:ext cx="1472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Not update </a:t>
            </a:r>
            <a:r>
              <a:rPr lang="zh-CN" altLang="en-US" sz="1600" dirty="0"/>
              <a:t>❌ </a:t>
            </a:r>
            <a:endParaRPr lang="en-US" altLang="zh-CN" sz="1600" dirty="0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AFCCE76E-3580-428B-B65C-37573D13FE6B}"/>
              </a:ext>
            </a:extLst>
          </p:cNvPr>
          <p:cNvSpPr/>
          <p:nvPr/>
        </p:nvSpPr>
        <p:spPr>
          <a:xfrm>
            <a:off x="1770069" y="3998275"/>
            <a:ext cx="1583175" cy="261980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5BF09C5-10D2-47F4-AA47-9D27AF75F1D7}"/>
                  </a:ext>
                </a:extLst>
              </p:cNvPr>
              <p:cNvSpPr txBox="1"/>
              <p:nvPr/>
            </p:nvSpPr>
            <p:spPr>
              <a:xfrm>
                <a:off x="10157246" y="3425171"/>
                <a:ext cx="134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dirty="0" smtClean="0">
                          <a:latin typeface="Cambria Math" panose="02040503050406030204" pitchFamily="18" charset="0"/>
                        </a:rPr>
                        <m:t>𝐥𝐨𝐠𝐑𝐞𝐚𝐝𝐍𝐞𝐱𝐭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5BF09C5-10D2-47F4-AA47-9D27AF75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6" y="3425171"/>
                <a:ext cx="1346449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C2D432D0-7970-472C-A423-461113D4AA58}"/>
              </a:ext>
            </a:extLst>
          </p:cNvPr>
          <p:cNvSpPr/>
          <p:nvPr/>
        </p:nvSpPr>
        <p:spPr>
          <a:xfrm rot="21164922" flipH="1">
            <a:off x="8021588" y="3892334"/>
            <a:ext cx="2653773" cy="120261"/>
          </a:xfrm>
          <a:custGeom>
            <a:avLst/>
            <a:gdLst>
              <a:gd name="connsiteX0" fmla="*/ 10930 w 1882761"/>
              <a:gd name="connsiteY0" fmla="*/ 0 h 387276"/>
              <a:gd name="connsiteX1" fmla="*/ 279871 w 1882761"/>
              <a:gd name="connsiteY1" fmla="*/ 301215 h 387276"/>
              <a:gd name="connsiteX2" fmla="*/ 1882761 w 1882761"/>
              <a:gd name="connsiteY2" fmla="*/ 387276 h 38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761" h="387276">
                <a:moveTo>
                  <a:pt x="10930" y="0"/>
                </a:moveTo>
                <a:cubicBezTo>
                  <a:pt x="-10586" y="118334"/>
                  <a:pt x="-32101" y="236669"/>
                  <a:pt x="279871" y="301215"/>
                </a:cubicBezTo>
                <a:cubicBezTo>
                  <a:pt x="591843" y="365761"/>
                  <a:pt x="1262403" y="371140"/>
                  <a:pt x="1882761" y="387276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06F3A091-724E-4653-A89A-4E883C7EEAC8}"/>
              </a:ext>
            </a:extLst>
          </p:cNvPr>
          <p:cNvSpPr/>
          <p:nvPr/>
        </p:nvSpPr>
        <p:spPr>
          <a:xfrm>
            <a:off x="1247887" y="1789211"/>
            <a:ext cx="478567" cy="4785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3D96825-B72F-4660-BF3E-0CD8413BB82B}"/>
              </a:ext>
            </a:extLst>
          </p:cNvPr>
          <p:cNvSpPr/>
          <p:nvPr/>
        </p:nvSpPr>
        <p:spPr>
          <a:xfrm>
            <a:off x="10261962" y="1789211"/>
            <a:ext cx="478567" cy="4785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DD8AF432-1A2D-413A-987B-1956E6F59E0B}"/>
              </a:ext>
            </a:extLst>
          </p:cNvPr>
          <p:cNvSpPr/>
          <p:nvPr/>
        </p:nvSpPr>
        <p:spPr>
          <a:xfrm>
            <a:off x="1163159" y="4805035"/>
            <a:ext cx="655595" cy="56516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8909F9E-7ABC-420C-8F4F-049E2161E17F}"/>
              </a:ext>
            </a:extLst>
          </p:cNvPr>
          <p:cNvSpPr/>
          <p:nvPr/>
        </p:nvSpPr>
        <p:spPr>
          <a:xfrm>
            <a:off x="10201331" y="4811115"/>
            <a:ext cx="599831" cy="599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43D87F2-5983-43FB-B8EF-65957A4A2FA6}"/>
              </a:ext>
            </a:extLst>
          </p:cNvPr>
          <p:cNvCxnSpPr>
            <a:cxnSpLocks/>
            <a:stCxn id="36" idx="0"/>
            <a:endCxn id="34" idx="4"/>
          </p:cNvCxnSpPr>
          <p:nvPr/>
        </p:nvCxnSpPr>
        <p:spPr>
          <a:xfrm flipH="1" flipV="1">
            <a:off x="1487171" y="2267778"/>
            <a:ext cx="3786" cy="253725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7DA1CCA-4C0F-4333-8059-861ED7958D89}"/>
                  </a:ext>
                </a:extLst>
              </p:cNvPr>
              <p:cNvSpPr txBox="1"/>
              <p:nvPr/>
            </p:nvSpPr>
            <p:spPr>
              <a:xfrm>
                <a:off x="873901" y="3692938"/>
                <a:ext cx="23201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0" dirty="0" smtClean="0">
                          <a:latin typeface="Cambria Math" panose="02040503050406030204" pitchFamily="18" charset="0"/>
                        </a:rPr>
                        <m:t>𝐥𝐨𝐠𝐑𝐞𝐚𝐝𝐍𝐞𝐱𝐭</m:t>
                      </m:r>
                    </m:oMath>
                  </m:oMathPara>
                </a14:m>
                <a:endParaRPr lang="en-US" altLang="zh-CN" sz="1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7DA1CCA-4C0F-4333-8059-861ED7958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01" y="3692938"/>
                <a:ext cx="2320162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21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4116A-B190-4AF9-91DA-E2E26EFE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Still Consistency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D876AD-242E-492F-A56B-6CB82EAA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need order! Again!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92EFC1-097C-4622-9E79-28A6A0A6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2B0B2-3336-4A8D-9F2E-810CEBCE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AC8-DBB1-46FC-A65B-0B49BBBBA4B1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001FAE-E096-4D3C-9C32-6E2520C8BD6C}"/>
              </a:ext>
            </a:extLst>
          </p:cNvPr>
          <p:cNvGrpSpPr/>
          <p:nvPr/>
        </p:nvGrpSpPr>
        <p:grpSpPr>
          <a:xfrm>
            <a:off x="2756451" y="1935121"/>
            <a:ext cx="2635701" cy="2954931"/>
            <a:chOff x="2756451" y="1935121"/>
            <a:chExt cx="2635701" cy="295493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9F643A-71DC-4F59-AFA7-0ABAEF8612E0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166598A-68A4-4E6B-8D07-E36888006593}"/>
                </a:ext>
              </a:extLst>
            </p:cNvPr>
            <p:cNvSpPr txBox="1"/>
            <p:nvPr/>
          </p:nvSpPr>
          <p:spPr>
            <a:xfrm>
              <a:off x="3185447" y="2076625"/>
              <a:ext cx="1767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Function node A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C9EA174-544A-44BA-9D2E-5BE579312B51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300437B-F9B6-4FCB-A946-DA592BA196F2}"/>
                </a:ext>
              </a:extLst>
            </p:cNvPr>
            <p:cNvSpPr txBox="1"/>
            <p:nvPr/>
          </p:nvSpPr>
          <p:spPr>
            <a:xfrm>
              <a:off x="3143168" y="3286632"/>
              <a:ext cx="17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LogBook</a:t>
              </a:r>
              <a:r>
                <a:rPr lang="en-US" altLang="zh-CN" dirty="0"/>
                <a:t> engine</a:t>
              </a:r>
            </a:p>
          </p:txBody>
        </p:sp>
        <p:pic>
          <p:nvPicPr>
            <p:cNvPr id="11" name="图片 10" descr="形状&#10;&#10;低可信度描述已自动生成">
              <a:extLst>
                <a:ext uri="{FF2B5EF4-FFF2-40B4-BE49-F238E27FC236}">
                  <a16:creationId xmlns:a16="http://schemas.microsoft.com/office/drawing/2014/main" id="{5ABD87FB-D837-4667-910A-8CAECF388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45" y="3745657"/>
              <a:ext cx="516390" cy="516390"/>
            </a:xfrm>
            <a:prstGeom prst="rect">
              <a:avLst/>
            </a:prstGeom>
          </p:spPr>
        </p:pic>
        <p:pic>
          <p:nvPicPr>
            <p:cNvPr id="12" name="图片 11" descr="形状&#10;&#10;低可信度描述已自动生成">
              <a:extLst>
                <a:ext uri="{FF2B5EF4-FFF2-40B4-BE49-F238E27FC236}">
                  <a16:creationId xmlns:a16="http://schemas.microsoft.com/office/drawing/2014/main" id="{F53E6094-071F-492F-B117-5ED1D01C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89" y="3643204"/>
              <a:ext cx="721296" cy="721296"/>
            </a:xfrm>
            <a:prstGeom prst="rect">
              <a:avLst/>
            </a:prstGeom>
          </p:spPr>
        </p:pic>
        <p:sp>
          <p:nvSpPr>
            <p:cNvPr id="13" name="矩形: 剪去单角 12">
              <a:extLst>
                <a:ext uri="{FF2B5EF4-FFF2-40B4-BE49-F238E27FC236}">
                  <a16:creationId xmlns:a16="http://schemas.microsoft.com/office/drawing/2014/main" id="{531B8620-1AD7-4AE1-852A-32142D0B976E}"/>
                </a:ext>
              </a:extLst>
            </p:cNvPr>
            <p:cNvSpPr/>
            <p:nvPr/>
          </p:nvSpPr>
          <p:spPr>
            <a:xfrm>
              <a:off x="3077445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剪去单角 13">
              <a:extLst>
                <a:ext uri="{FF2B5EF4-FFF2-40B4-BE49-F238E27FC236}">
                  <a16:creationId xmlns:a16="http://schemas.microsoft.com/office/drawing/2014/main" id="{713E2BDE-8EE8-4248-BAC1-D38A8AFDF483}"/>
                </a:ext>
              </a:extLst>
            </p:cNvPr>
            <p:cNvSpPr/>
            <p:nvPr/>
          </p:nvSpPr>
          <p:spPr>
            <a:xfrm>
              <a:off x="4315189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123BC11-AA97-48EA-8E8B-FBECFB35DD8F}"/>
              </a:ext>
            </a:extLst>
          </p:cNvPr>
          <p:cNvGrpSpPr/>
          <p:nvPr/>
        </p:nvGrpSpPr>
        <p:grpSpPr>
          <a:xfrm>
            <a:off x="6835549" y="1935121"/>
            <a:ext cx="2635701" cy="2954931"/>
            <a:chOff x="2756451" y="1935121"/>
            <a:chExt cx="2635701" cy="29549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3B221F-64B2-4B5E-BC8C-71C99D717D21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5741860-49B4-4A6B-AE3D-7E9692841C17}"/>
                </a:ext>
              </a:extLst>
            </p:cNvPr>
            <p:cNvSpPr txBox="1"/>
            <p:nvPr/>
          </p:nvSpPr>
          <p:spPr>
            <a:xfrm>
              <a:off x="3173814" y="2071982"/>
              <a:ext cx="1729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Function node B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4B067C-023E-4938-9AB0-9AE544DC3243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294F262-14FC-4DA2-8655-B4E2C9E62366}"/>
                </a:ext>
              </a:extLst>
            </p:cNvPr>
            <p:cNvSpPr txBox="1"/>
            <p:nvPr/>
          </p:nvSpPr>
          <p:spPr>
            <a:xfrm>
              <a:off x="3143168" y="3286632"/>
              <a:ext cx="17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/>
                <a:t>LogBook</a:t>
              </a:r>
              <a:r>
                <a:rPr lang="en-US" altLang="zh-CN" dirty="0"/>
                <a:t> engine</a:t>
              </a:r>
            </a:p>
          </p:txBody>
        </p:sp>
        <p:pic>
          <p:nvPicPr>
            <p:cNvPr id="20" name="图片 19" descr="形状&#10;&#10;低可信度描述已自动生成">
              <a:extLst>
                <a:ext uri="{FF2B5EF4-FFF2-40B4-BE49-F238E27FC236}">
                  <a16:creationId xmlns:a16="http://schemas.microsoft.com/office/drawing/2014/main" id="{89D69933-C50E-4C44-9884-059156E44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45" y="3745657"/>
              <a:ext cx="516390" cy="516390"/>
            </a:xfrm>
            <a:prstGeom prst="rect">
              <a:avLst/>
            </a:prstGeom>
          </p:spPr>
        </p:pic>
        <p:pic>
          <p:nvPicPr>
            <p:cNvPr id="21" name="图片 20" descr="形状&#10;&#10;低可信度描述已自动生成">
              <a:extLst>
                <a:ext uri="{FF2B5EF4-FFF2-40B4-BE49-F238E27FC236}">
                  <a16:creationId xmlns:a16="http://schemas.microsoft.com/office/drawing/2014/main" id="{DBB43428-D38F-44E4-8C50-932442B4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89" y="3643204"/>
              <a:ext cx="721296" cy="721296"/>
            </a:xfrm>
            <a:prstGeom prst="rect">
              <a:avLst/>
            </a:prstGeom>
          </p:spPr>
        </p:pic>
        <p:sp>
          <p:nvSpPr>
            <p:cNvPr id="22" name="矩形: 剪去单角 21">
              <a:extLst>
                <a:ext uri="{FF2B5EF4-FFF2-40B4-BE49-F238E27FC236}">
                  <a16:creationId xmlns:a16="http://schemas.microsoft.com/office/drawing/2014/main" id="{4530ABC4-5A9E-4E35-ADAA-D6DE1B6AA4D5}"/>
                </a:ext>
              </a:extLst>
            </p:cNvPr>
            <p:cNvSpPr/>
            <p:nvPr/>
          </p:nvSpPr>
          <p:spPr>
            <a:xfrm>
              <a:off x="3077445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剪去单角 22">
              <a:extLst>
                <a:ext uri="{FF2B5EF4-FFF2-40B4-BE49-F238E27FC236}">
                  <a16:creationId xmlns:a16="http://schemas.microsoft.com/office/drawing/2014/main" id="{9359186C-ECC3-4816-A3A5-116AD13E7885}"/>
                </a:ext>
              </a:extLst>
            </p:cNvPr>
            <p:cNvSpPr/>
            <p:nvPr/>
          </p:nvSpPr>
          <p:spPr>
            <a:xfrm>
              <a:off x="4315189" y="2534953"/>
              <a:ext cx="749689" cy="46909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828544-AA20-4FBF-9C0E-7397A0FD4468}"/>
                  </a:ext>
                </a:extLst>
              </p:cNvPr>
              <p:cNvSpPr txBox="1"/>
              <p:nvPr/>
            </p:nvSpPr>
            <p:spPr>
              <a:xfrm>
                <a:off x="7115246" y="4300304"/>
                <a:ext cx="12410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sz="1600" b="1" i="1" dirty="0">
                        <a:latin typeface="Cambria Math" panose="02040503050406030204" pitchFamily="18" charset="0"/>
                      </a:rPr>
                      <m:t>pdate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✅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4828544-AA20-4FBF-9C0E-7397A0FD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46" y="4300304"/>
                <a:ext cx="1241057" cy="338554"/>
              </a:xfrm>
              <a:prstGeom prst="rect">
                <a:avLst/>
              </a:prstGeom>
              <a:blipFill>
                <a:blip r:embed="rId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4E18C6B9-C598-4E07-ABB7-485945731632}"/>
              </a:ext>
            </a:extLst>
          </p:cNvPr>
          <p:cNvSpPr/>
          <p:nvPr/>
        </p:nvSpPr>
        <p:spPr>
          <a:xfrm rot="21142182">
            <a:off x="3504875" y="4362033"/>
            <a:ext cx="4299992" cy="1813566"/>
          </a:xfrm>
          <a:custGeom>
            <a:avLst/>
            <a:gdLst>
              <a:gd name="connsiteX0" fmla="*/ 72620 w 4128253"/>
              <a:gd name="connsiteY0" fmla="*/ 0 h 1510582"/>
              <a:gd name="connsiteX1" fmla="*/ 438380 w 4128253"/>
              <a:gd name="connsiteY1" fmla="*/ 1108037 h 1510582"/>
              <a:gd name="connsiteX2" fmla="*/ 3407490 w 4128253"/>
              <a:gd name="connsiteY2" fmla="*/ 1484555 h 1510582"/>
              <a:gd name="connsiteX3" fmla="*/ 4128253 w 4128253"/>
              <a:gd name="connsiteY3" fmla="*/ 473336 h 15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253" h="1510582">
                <a:moveTo>
                  <a:pt x="72620" y="0"/>
                </a:moveTo>
                <a:cubicBezTo>
                  <a:pt x="-22406" y="430305"/>
                  <a:pt x="-117432" y="860611"/>
                  <a:pt x="438380" y="1108037"/>
                </a:cubicBezTo>
                <a:cubicBezTo>
                  <a:pt x="994192" y="1355463"/>
                  <a:pt x="2792511" y="1590339"/>
                  <a:pt x="3407490" y="1484555"/>
                </a:cubicBezTo>
                <a:cubicBezTo>
                  <a:pt x="4022469" y="1378772"/>
                  <a:pt x="4075361" y="926054"/>
                  <a:pt x="4128253" y="473336"/>
                </a:cubicBezTo>
              </a:path>
            </a:pathLst>
          </a:custGeom>
          <a:ln w="38100">
            <a:solidFill>
              <a:schemeClr val="bg1">
                <a:lumMod val="6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70425E9-A5BC-44C4-8432-8D2752E2E62E}"/>
                  </a:ext>
                </a:extLst>
              </p:cNvPr>
              <p:cNvSpPr txBox="1"/>
              <p:nvPr/>
            </p:nvSpPr>
            <p:spPr>
              <a:xfrm>
                <a:off x="3067855" y="4300304"/>
                <a:ext cx="12410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CN" sz="1600" b="1" i="1" dirty="0">
                        <a:latin typeface="Cambria Math" panose="02040503050406030204" pitchFamily="18" charset="0"/>
                      </a:rPr>
                      <m:t>pdate</m:t>
                    </m:r>
                  </m:oMath>
                </a14:m>
                <a:r>
                  <a:rPr lang="en-US" altLang="zh-CN" sz="1600" dirty="0"/>
                  <a:t> </a:t>
                </a:r>
                <a:r>
                  <a:rPr lang="zh-CN" altLang="en-US" sz="1600" dirty="0"/>
                  <a:t>✅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970425E9-A5BC-44C4-8432-8D2752E2E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55" y="4300304"/>
                <a:ext cx="1241057" cy="338554"/>
              </a:xfrm>
              <a:prstGeom prst="rect">
                <a:avLst/>
              </a:prstGeom>
              <a:blipFill>
                <a:blip r:embed="rId6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846ACADC-8884-42F2-8FFA-8E3D1EA867F3}"/>
              </a:ext>
            </a:extLst>
          </p:cNvPr>
          <p:cNvSpPr txBox="1"/>
          <p:nvPr/>
        </p:nvSpPr>
        <p:spPr>
          <a:xfrm>
            <a:off x="5036485" y="5469421"/>
            <a:ext cx="143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Consistency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0CECDED-7D6E-4490-BCE5-4C845D9B2E67}"/>
              </a:ext>
            </a:extLst>
          </p:cNvPr>
          <p:cNvSpPr txBox="1"/>
          <p:nvPr/>
        </p:nvSpPr>
        <p:spPr>
          <a:xfrm>
            <a:off x="1499651" y="3495345"/>
            <a:ext cx="6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…</a:t>
            </a: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D56DC66D-B952-428A-8C7C-F5D0236459F8}"/>
              </a:ext>
            </a:extLst>
          </p:cNvPr>
          <p:cNvSpPr/>
          <p:nvPr/>
        </p:nvSpPr>
        <p:spPr>
          <a:xfrm rot="21185643">
            <a:off x="1824131" y="3742309"/>
            <a:ext cx="8710561" cy="2460551"/>
          </a:xfrm>
          <a:custGeom>
            <a:avLst/>
            <a:gdLst>
              <a:gd name="connsiteX0" fmla="*/ 72620 w 4128253"/>
              <a:gd name="connsiteY0" fmla="*/ 0 h 1510582"/>
              <a:gd name="connsiteX1" fmla="*/ 438380 w 4128253"/>
              <a:gd name="connsiteY1" fmla="*/ 1108037 h 1510582"/>
              <a:gd name="connsiteX2" fmla="*/ 3407490 w 4128253"/>
              <a:gd name="connsiteY2" fmla="*/ 1484555 h 1510582"/>
              <a:gd name="connsiteX3" fmla="*/ 4128253 w 4128253"/>
              <a:gd name="connsiteY3" fmla="*/ 473336 h 151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253" h="1510582">
                <a:moveTo>
                  <a:pt x="72620" y="0"/>
                </a:moveTo>
                <a:cubicBezTo>
                  <a:pt x="-22406" y="430305"/>
                  <a:pt x="-117432" y="860611"/>
                  <a:pt x="438380" y="1108037"/>
                </a:cubicBezTo>
                <a:cubicBezTo>
                  <a:pt x="994192" y="1355463"/>
                  <a:pt x="2792511" y="1590339"/>
                  <a:pt x="3407490" y="1484555"/>
                </a:cubicBezTo>
                <a:cubicBezTo>
                  <a:pt x="4022469" y="1378772"/>
                  <a:pt x="4075361" y="926054"/>
                  <a:pt x="4128253" y="473336"/>
                </a:cubicBezTo>
              </a:path>
            </a:pathLst>
          </a:custGeom>
          <a:ln w="38100">
            <a:solidFill>
              <a:schemeClr val="bg1">
                <a:lumMod val="65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B71A3BA-B6D8-4F5D-A01F-FC3861D0D3FA}"/>
              </a:ext>
            </a:extLst>
          </p:cNvPr>
          <p:cNvSpPr txBox="1"/>
          <p:nvPr/>
        </p:nvSpPr>
        <p:spPr>
          <a:xfrm>
            <a:off x="10126991" y="3495345"/>
            <a:ext cx="6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21006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227237-3D24-49BD-8212-A4F94ECD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-&gt; Techniques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5C1625-8246-42C9-82D5-74B2F8D83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Multiplexing </a:t>
            </a:r>
            <a:r>
              <a:rPr lang="en-US" altLang="zh-CN" dirty="0" err="1">
                <a:solidFill>
                  <a:schemeClr val="tx1">
                    <a:alpha val="40000"/>
                  </a:schemeClr>
                </a:solidFill>
              </a:rPr>
              <a:t>LogBooks</a:t>
            </a:r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 on internal physical logs, with log indices for flexible log reads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high density)</a:t>
            </a:r>
          </a:p>
          <a:p>
            <a:r>
              <a:rPr lang="en-US" altLang="zh-CN" dirty="0">
                <a:solidFill>
                  <a:schemeClr val="tx1">
                    <a:alpha val="40000"/>
                  </a:schemeClr>
                </a:solidFill>
              </a:rPr>
              <a:t>Co-locating log indices and record caches with functions </a:t>
            </a:r>
            <a:r>
              <a:rPr lang="en-US" altLang="zh-CN" dirty="0">
                <a:solidFill>
                  <a:srgbClr val="FF0000">
                    <a:alpha val="40000"/>
                  </a:srgbClr>
                </a:solidFill>
              </a:rPr>
              <a:t>(achieve low latency)</a:t>
            </a:r>
          </a:p>
          <a:p>
            <a:r>
              <a:rPr lang="en-US" altLang="zh-CN" dirty="0" err="1"/>
              <a:t>Metalog</a:t>
            </a:r>
            <a:r>
              <a:rPr lang="en-US" altLang="zh-CN" dirty="0"/>
              <a:t> design that jointly addresses log ordering, read consistency, and fault tolerance </a:t>
            </a:r>
            <a:r>
              <a:rPr lang="en-US" altLang="zh-CN" dirty="0">
                <a:solidFill>
                  <a:srgbClr val="FF0000"/>
                </a:solidFill>
              </a:rPr>
              <a:t>(achieve high throughput and bridge components together as a distributed system)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12CB62-3C95-4746-BF8F-EE93DC9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60F5B7-8AE2-4892-BE9B-EE5ECF69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EE7F-7449-464E-96D8-4F94C58B5006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3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02DD51-BD3C-46BD-A3DF-4DA7FA17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42"/>
            <a:ext cx="10515600" cy="496312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BC0F01AD-111B-412F-888F-4759F59537FB}"/>
              </a:ext>
            </a:extLst>
          </p:cNvPr>
          <p:cNvSpPr/>
          <p:nvPr/>
        </p:nvSpPr>
        <p:spPr>
          <a:xfrm>
            <a:off x="4001173" y="3530473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387F36C-1851-43CB-813F-9AF32D65965C}"/>
              </a:ext>
            </a:extLst>
          </p:cNvPr>
          <p:cNvSpPr/>
          <p:nvPr/>
        </p:nvSpPr>
        <p:spPr>
          <a:xfrm>
            <a:off x="3915448" y="3463798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5F5CE2-549A-495C-96FF-2BBBA07F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</a:t>
            </a:r>
            <a:r>
              <a:rPr lang="en-US" altLang="zh-CN" dirty="0" err="1"/>
              <a:t>Metalog</a:t>
            </a:r>
            <a:r>
              <a:rPr lang="en-US" altLang="zh-CN" dirty="0"/>
              <a:t> Framework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6C5F0F-EA17-420A-A8CA-C1FEAE9A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A41E7A-BA4F-4D62-947C-B0D6F67C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F1C-2A0B-404B-B5B7-7C79D94D8077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637F4D6-C960-4664-8348-83301D95FF1F}"/>
              </a:ext>
            </a:extLst>
          </p:cNvPr>
          <p:cNvSpPr/>
          <p:nvPr/>
        </p:nvSpPr>
        <p:spPr>
          <a:xfrm>
            <a:off x="365508" y="1256700"/>
            <a:ext cx="11534944" cy="1461836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EFC9C9-C0D4-467A-B04A-D4C568A36190}"/>
              </a:ext>
            </a:extLst>
          </p:cNvPr>
          <p:cNvSpPr txBox="1"/>
          <p:nvPr/>
        </p:nvSpPr>
        <p:spPr>
          <a:xfrm>
            <a:off x="2186609" y="1269941"/>
            <a:ext cx="76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Storage nodes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EAD4597-D35C-44D1-A578-72549566A5A8}"/>
              </a:ext>
            </a:extLst>
          </p:cNvPr>
          <p:cNvGrpSpPr/>
          <p:nvPr/>
        </p:nvGrpSpPr>
        <p:grpSpPr>
          <a:xfrm>
            <a:off x="531839" y="1753582"/>
            <a:ext cx="3524893" cy="895103"/>
            <a:chOff x="531839" y="1753582"/>
            <a:chExt cx="3524893" cy="895103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E870E180-A358-4754-8462-8C60C52F6DDC}"/>
                </a:ext>
              </a:extLst>
            </p:cNvPr>
            <p:cNvSpPr/>
            <p:nvPr/>
          </p:nvSpPr>
          <p:spPr>
            <a:xfrm rot="5400000">
              <a:off x="2023573" y="261849"/>
              <a:ext cx="541426" cy="3524893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C416569-F31B-4422-954C-EFC48B1CF809}"/>
                    </a:ext>
                  </a:extLst>
                </p:cNvPr>
                <p:cNvSpPr/>
                <p:nvPr/>
              </p:nvSpPr>
              <p:spPr>
                <a:xfrm>
                  <a:off x="531839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6C416569-F31B-4422-954C-EFC48B1CF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39" y="1753582"/>
                  <a:ext cx="528335" cy="5414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A6CFCB-FFC3-4920-BB09-A426CF1A3D31}"/>
                </a:ext>
              </a:extLst>
            </p:cNvPr>
            <p:cNvSpPr txBox="1"/>
            <p:nvPr/>
          </p:nvSpPr>
          <p:spPr>
            <a:xfrm>
              <a:off x="599470" y="2248575"/>
              <a:ext cx="2432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log shard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BC38656B-1B18-4BD1-A5F8-19C4EDC4B223}"/>
                    </a:ext>
                  </a:extLst>
                </p:cNvPr>
                <p:cNvSpPr/>
                <p:nvPr/>
              </p:nvSpPr>
              <p:spPr>
                <a:xfrm>
                  <a:off x="1060174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BC38656B-1B18-4BD1-A5F8-19C4EDC4B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174" y="1753582"/>
                  <a:ext cx="528335" cy="5414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9C702FF-8AFB-47F3-A81E-9BD0BB6A3C09}"/>
                    </a:ext>
                  </a:extLst>
                </p:cNvPr>
                <p:cNvSpPr/>
                <p:nvPr/>
              </p:nvSpPr>
              <p:spPr>
                <a:xfrm>
                  <a:off x="1588509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49C702FF-8AFB-47F3-A81E-9BD0BB6A3C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509" y="1753582"/>
                  <a:ext cx="528335" cy="5414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1A00950-7D9E-4A32-A59B-91D3CA44C0AB}"/>
                    </a:ext>
                  </a:extLst>
                </p:cNvPr>
                <p:cNvSpPr/>
                <p:nvPr/>
              </p:nvSpPr>
              <p:spPr>
                <a:xfrm>
                  <a:off x="2116844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81A00950-7D9E-4A32-A59B-91D3CA44C0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844" y="1753582"/>
                  <a:ext cx="528335" cy="54142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424CAD8-2BCE-4DDC-855F-E3519D71CA0A}"/>
                    </a:ext>
                  </a:extLst>
                </p:cNvPr>
                <p:cNvSpPr/>
                <p:nvPr/>
              </p:nvSpPr>
              <p:spPr>
                <a:xfrm>
                  <a:off x="2646839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C424CAD8-2BCE-4DDC-855F-E3519D71CA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839" y="1753582"/>
                  <a:ext cx="528335" cy="5414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6D7EC89-10BC-4589-86A3-F3D52A8A0B23}"/>
              </a:ext>
            </a:extLst>
          </p:cNvPr>
          <p:cNvGrpSpPr/>
          <p:nvPr/>
        </p:nvGrpSpPr>
        <p:grpSpPr>
          <a:xfrm>
            <a:off x="4242509" y="1753582"/>
            <a:ext cx="3524893" cy="895103"/>
            <a:chOff x="4242509" y="1753582"/>
            <a:chExt cx="3524893" cy="895103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CBEF614-C491-4B48-B207-E5BF74FDEDC0}"/>
                </a:ext>
              </a:extLst>
            </p:cNvPr>
            <p:cNvSpPr/>
            <p:nvPr/>
          </p:nvSpPr>
          <p:spPr>
            <a:xfrm rot="5400000">
              <a:off x="5734243" y="261849"/>
              <a:ext cx="541426" cy="3524893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94505F1-6947-4050-80DF-DE1031047AE5}"/>
                </a:ext>
              </a:extLst>
            </p:cNvPr>
            <p:cNvSpPr txBox="1"/>
            <p:nvPr/>
          </p:nvSpPr>
          <p:spPr>
            <a:xfrm>
              <a:off x="4748288" y="2248575"/>
              <a:ext cx="2432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log shard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C41A9A9F-2EF2-4E32-BBF5-2A3BA8A39CA1}"/>
                    </a:ext>
                  </a:extLst>
                </p:cNvPr>
                <p:cNvSpPr/>
                <p:nvPr/>
              </p:nvSpPr>
              <p:spPr>
                <a:xfrm>
                  <a:off x="4242509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C41A9A9F-2EF2-4E32-BBF5-2A3BA8A39C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509" y="1753582"/>
                  <a:ext cx="528335" cy="5414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0C77915E-4370-449B-BE6F-21DC14D50BF4}"/>
                    </a:ext>
                  </a:extLst>
                </p:cNvPr>
                <p:cNvSpPr/>
                <p:nvPr/>
              </p:nvSpPr>
              <p:spPr>
                <a:xfrm>
                  <a:off x="4770844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0C77915E-4370-449B-BE6F-21DC14D50B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844" y="1753582"/>
                  <a:ext cx="528335" cy="5414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CD420715-1EF2-4B61-9783-DC04618A4B9B}"/>
                    </a:ext>
                  </a:extLst>
                </p:cNvPr>
                <p:cNvSpPr/>
                <p:nvPr/>
              </p:nvSpPr>
              <p:spPr>
                <a:xfrm>
                  <a:off x="5299179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CD420715-1EF2-4B61-9783-DC04618A4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179" y="1753582"/>
                  <a:ext cx="528335" cy="5414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C6A46B15-B639-4F32-8C23-AE276DA8099A}"/>
                    </a:ext>
                  </a:extLst>
                </p:cNvPr>
                <p:cNvSpPr/>
                <p:nvPr/>
              </p:nvSpPr>
              <p:spPr>
                <a:xfrm>
                  <a:off x="5827514" y="1753582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C6A46B15-B639-4F32-8C23-AE276DA809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7514" y="1753582"/>
                  <a:ext cx="528335" cy="54142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8B607D2-DF1E-4439-AD9A-850859C359AC}"/>
              </a:ext>
            </a:extLst>
          </p:cNvPr>
          <p:cNvGrpSpPr/>
          <p:nvPr/>
        </p:nvGrpSpPr>
        <p:grpSpPr>
          <a:xfrm>
            <a:off x="7987521" y="1753582"/>
            <a:ext cx="3524893" cy="893810"/>
            <a:chOff x="7987521" y="1753582"/>
            <a:chExt cx="3524893" cy="89381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3FF40C3D-A470-4FF6-A9E2-E89B90723FF4}"/>
                </a:ext>
              </a:extLst>
            </p:cNvPr>
            <p:cNvSpPr/>
            <p:nvPr/>
          </p:nvSpPr>
          <p:spPr>
            <a:xfrm rot="5400000">
              <a:off x="9479255" y="261849"/>
              <a:ext cx="541426" cy="3524893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D407C2-67CE-4EC4-97D2-6AEEADDE17D8}"/>
                </a:ext>
              </a:extLst>
            </p:cNvPr>
            <p:cNvSpPr txBox="1"/>
            <p:nvPr/>
          </p:nvSpPr>
          <p:spPr>
            <a:xfrm>
              <a:off x="8612452" y="2247282"/>
              <a:ext cx="2432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log shard 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8EBD73CC-7E97-4498-AB59-506CCC4CC4DF}"/>
                    </a:ext>
                  </a:extLst>
                </p:cNvPr>
                <p:cNvSpPr/>
                <p:nvPr/>
              </p:nvSpPr>
              <p:spPr>
                <a:xfrm>
                  <a:off x="7987521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8EBD73CC-7E97-4498-AB59-506CCC4CC4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7521" y="1753582"/>
                  <a:ext cx="528335" cy="5414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EDDD5DFB-2C5A-437A-9D87-7DADCBFF8C5D}"/>
                    </a:ext>
                  </a:extLst>
                </p:cNvPr>
                <p:cNvSpPr/>
                <p:nvPr/>
              </p:nvSpPr>
              <p:spPr>
                <a:xfrm>
                  <a:off x="8512925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EDDD5DFB-2C5A-437A-9D87-7DADCBFF8C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925" y="1753582"/>
                  <a:ext cx="528335" cy="5414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B4D0F16-B0D5-467F-8C63-E613A91AE4FE}"/>
                    </a:ext>
                  </a:extLst>
                </p:cNvPr>
                <p:cNvSpPr/>
                <p:nvPr/>
              </p:nvSpPr>
              <p:spPr>
                <a:xfrm>
                  <a:off x="9039347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B4D0F16-B0D5-467F-8C63-E613A91AE4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9347" y="1753582"/>
                  <a:ext cx="528335" cy="54142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BDA06349-B1D1-4FD3-B789-575B62C8A112}"/>
                    </a:ext>
                  </a:extLst>
                </p:cNvPr>
                <p:cNvSpPr/>
                <p:nvPr/>
              </p:nvSpPr>
              <p:spPr>
                <a:xfrm>
                  <a:off x="9564751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BDA06349-B1D1-4FD3-B789-575B62C8A1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4751" y="1753582"/>
                  <a:ext cx="528335" cy="5414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29B9773-BE41-4602-A926-7F2D2AD8E909}"/>
                    </a:ext>
                  </a:extLst>
                </p:cNvPr>
                <p:cNvSpPr/>
                <p:nvPr/>
              </p:nvSpPr>
              <p:spPr>
                <a:xfrm>
                  <a:off x="10091173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A29B9773-BE41-4602-A926-7F2D2AD8E9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1173" y="1753582"/>
                  <a:ext cx="528335" cy="54142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E06A660-FF36-4BFE-9E13-B7730967977A}"/>
                    </a:ext>
                  </a:extLst>
                </p:cNvPr>
                <p:cNvSpPr/>
                <p:nvPr/>
              </p:nvSpPr>
              <p:spPr>
                <a:xfrm>
                  <a:off x="10616577" y="1753582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9E06A660-FF36-4BFE-9E13-B773096797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6577" y="1753582"/>
                  <a:ext cx="528335" cy="54142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A18A1A95-FDC0-4C8A-BC7F-091C5AD3EFA1}"/>
              </a:ext>
            </a:extLst>
          </p:cNvPr>
          <p:cNvSpPr/>
          <p:nvPr/>
        </p:nvSpPr>
        <p:spPr>
          <a:xfrm>
            <a:off x="365508" y="2891100"/>
            <a:ext cx="11534944" cy="192253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79D7A1C-8EAA-4F06-BC74-8CEF4348D175}"/>
              </a:ext>
            </a:extLst>
          </p:cNvPr>
          <p:cNvSpPr txBox="1"/>
          <p:nvPr/>
        </p:nvSpPr>
        <p:spPr>
          <a:xfrm>
            <a:off x="2186609" y="2908517"/>
            <a:ext cx="763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Sequencer nodes (Ordering layer)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5970702-8BD6-41AA-9EA9-A1F3564E4800}"/>
              </a:ext>
            </a:extLst>
          </p:cNvPr>
          <p:cNvSpPr/>
          <p:nvPr/>
        </p:nvSpPr>
        <p:spPr>
          <a:xfrm>
            <a:off x="3829723" y="3387598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D8CFBF7-2511-48C6-9021-B16D8DBEAEB0}"/>
              </a:ext>
            </a:extLst>
          </p:cNvPr>
          <p:cNvSpPr txBox="1"/>
          <p:nvPr/>
        </p:nvSpPr>
        <p:spPr>
          <a:xfrm>
            <a:off x="3971601" y="3450841"/>
            <a:ext cx="223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Sequencer (primary)</a:t>
            </a: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2B62094E-8265-4EE1-8852-6ED602287392}"/>
              </a:ext>
            </a:extLst>
          </p:cNvPr>
          <p:cNvSpPr/>
          <p:nvPr/>
        </p:nvSpPr>
        <p:spPr>
          <a:xfrm rot="5400000">
            <a:off x="6144659" y="2654307"/>
            <a:ext cx="541426" cy="3060870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3D57A630-633D-4FC1-AF91-C0A52F16D47A}"/>
                  </a:ext>
                </a:extLst>
              </p:cNvPr>
              <p:cNvSpPr/>
              <p:nvPr/>
            </p:nvSpPr>
            <p:spPr>
              <a:xfrm>
                <a:off x="4884937" y="3915132"/>
                <a:ext cx="528335" cy="5414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3D57A630-633D-4FC1-AF91-C0A52F16D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37" y="3915132"/>
                <a:ext cx="528335" cy="5414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3748A5BF-FA66-40E4-8BD4-3B358A449661}"/>
                  </a:ext>
                </a:extLst>
              </p:cNvPr>
              <p:cNvSpPr/>
              <p:nvPr/>
            </p:nvSpPr>
            <p:spPr>
              <a:xfrm>
                <a:off x="5422430" y="3915132"/>
                <a:ext cx="528335" cy="5414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3748A5BF-FA66-40E4-8BD4-3B358A449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30" y="3915132"/>
                <a:ext cx="528335" cy="5414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7C4035DD-4DC1-471E-BA3B-09F6ADF3077F}"/>
                  </a:ext>
                </a:extLst>
              </p:cNvPr>
              <p:cNvSpPr/>
              <p:nvPr/>
            </p:nvSpPr>
            <p:spPr>
              <a:xfrm>
                <a:off x="5959923" y="3915132"/>
                <a:ext cx="528335" cy="5414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7C4035DD-4DC1-471E-BA3B-09F6ADF30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923" y="3915132"/>
                <a:ext cx="528335" cy="5414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796E294-739E-4135-979F-76F96C06D6C6}"/>
                  </a:ext>
                </a:extLst>
              </p:cNvPr>
              <p:cNvSpPr/>
              <p:nvPr/>
            </p:nvSpPr>
            <p:spPr>
              <a:xfrm>
                <a:off x="6486181" y="3915132"/>
                <a:ext cx="528335" cy="5414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F796E294-739E-4135-979F-76F96C06D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181" y="3915132"/>
                <a:ext cx="528335" cy="5414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文本框 65">
            <a:extLst>
              <a:ext uri="{FF2B5EF4-FFF2-40B4-BE49-F238E27FC236}">
                <a16:creationId xmlns:a16="http://schemas.microsoft.com/office/drawing/2014/main" id="{FE9532D1-9AB7-46B0-8F00-1A04977BF5E9}"/>
              </a:ext>
            </a:extLst>
          </p:cNvPr>
          <p:cNvSpPr txBox="1"/>
          <p:nvPr/>
        </p:nvSpPr>
        <p:spPr>
          <a:xfrm>
            <a:off x="3830163" y="3939000"/>
            <a:ext cx="1057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FF0000"/>
                </a:solidFill>
              </a:rPr>
              <a:t>metalog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11F8B98C-24A3-4D76-8A8F-8C1E25DEC1BE}"/>
              </a:ext>
            </a:extLst>
          </p:cNvPr>
          <p:cNvSpPr txBox="1"/>
          <p:nvPr/>
        </p:nvSpPr>
        <p:spPr>
          <a:xfrm>
            <a:off x="8529173" y="3683612"/>
            <a:ext cx="262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Sequencer (secondary)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3E2B83F-D77B-46B2-8795-38670080CE0F}"/>
              </a:ext>
            </a:extLst>
          </p:cNvPr>
          <p:cNvGrpSpPr/>
          <p:nvPr/>
        </p:nvGrpSpPr>
        <p:grpSpPr>
          <a:xfrm>
            <a:off x="1186576" y="4797262"/>
            <a:ext cx="9592586" cy="1489238"/>
            <a:chOff x="1186576" y="4797262"/>
            <a:chExt cx="9592586" cy="1489238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D58EE50C-A747-4230-BB10-2E3D982FF474}"/>
                </a:ext>
              </a:extLst>
            </p:cNvPr>
            <p:cNvSpPr/>
            <p:nvPr/>
          </p:nvSpPr>
          <p:spPr>
            <a:xfrm rot="5400000">
              <a:off x="5721296" y="975921"/>
              <a:ext cx="541426" cy="9574306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908105">
                  <a:moveTo>
                    <a:pt x="1" y="4907027"/>
                  </a:moveTo>
                  <a:cubicBezTo>
                    <a:pt x="1" y="2384017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885" y="3086769"/>
                    <a:pt x="537885" y="4908105"/>
                  </a:cubicBezTo>
                  <a:lnTo>
                    <a:pt x="1" y="4907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1E1EF44D-F4DD-4BA9-8C16-AE2C80B24277}"/>
                    </a:ext>
                  </a:extLst>
                </p:cNvPr>
                <p:cNvSpPr/>
                <p:nvPr/>
              </p:nvSpPr>
              <p:spPr>
                <a:xfrm>
                  <a:off x="1186576" y="5492359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1E1EF44D-F4DD-4BA9-8C16-AE2C80B242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6576" y="5492359"/>
                  <a:ext cx="528335" cy="54142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0B6A659-DBB7-4B8F-880A-FF4E3BB81DC6}"/>
                    </a:ext>
                  </a:extLst>
                </p:cNvPr>
                <p:cNvSpPr/>
                <p:nvPr/>
              </p:nvSpPr>
              <p:spPr>
                <a:xfrm>
                  <a:off x="1714911" y="5492359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en-US" altLang="zh-CN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00B6A659-DBB7-4B8F-880A-FF4E3BB81D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911" y="5492359"/>
                  <a:ext cx="528335" cy="541427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0FA04BB8-6CCB-406C-A025-14ACEE547EBF}"/>
                    </a:ext>
                  </a:extLst>
                </p:cNvPr>
                <p:cNvSpPr/>
                <p:nvPr/>
              </p:nvSpPr>
              <p:spPr>
                <a:xfrm>
                  <a:off x="2233244" y="5492357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0FA04BB8-6CCB-406C-A025-14ACEE547E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244" y="5492357"/>
                  <a:ext cx="528335" cy="54142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C9055C8D-A15E-44C0-893E-58BC38B95FF4}"/>
                    </a:ext>
                  </a:extLst>
                </p:cNvPr>
                <p:cNvSpPr/>
                <p:nvPr/>
              </p:nvSpPr>
              <p:spPr>
                <a:xfrm>
                  <a:off x="2763438" y="5492356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C9055C8D-A15E-44C0-893E-58BC38B95F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438" y="5492356"/>
                  <a:ext cx="528335" cy="54142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A5911A3D-7252-4D3D-97A8-0CAA0488AD8A}"/>
                    </a:ext>
                  </a:extLst>
                </p:cNvPr>
                <p:cNvSpPr/>
                <p:nvPr/>
              </p:nvSpPr>
              <p:spPr>
                <a:xfrm>
                  <a:off x="3291773" y="5492355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A5911A3D-7252-4D3D-97A8-0CAA0488AD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773" y="5492355"/>
                  <a:ext cx="528335" cy="54142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8B65EB0E-6AF3-465C-9EC8-6D0CA6FDC523}"/>
                    </a:ext>
                  </a:extLst>
                </p:cNvPr>
                <p:cNvSpPr/>
                <p:nvPr/>
              </p:nvSpPr>
              <p:spPr>
                <a:xfrm>
                  <a:off x="3820108" y="5492380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8B65EB0E-6AF3-465C-9EC8-6D0CA6FDC5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0108" y="5492380"/>
                  <a:ext cx="528335" cy="541427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DC6AAA89-3FF3-4E80-A252-8CC3BE6C2E7B}"/>
                    </a:ext>
                  </a:extLst>
                </p:cNvPr>
                <p:cNvSpPr/>
                <p:nvPr/>
              </p:nvSpPr>
              <p:spPr>
                <a:xfrm>
                  <a:off x="4348443" y="5492380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3" name="矩形 72">
                  <a:extLst>
                    <a:ext uri="{FF2B5EF4-FFF2-40B4-BE49-F238E27FC236}">
                      <a16:creationId xmlns:a16="http://schemas.microsoft.com/office/drawing/2014/main" id="{DC6AAA89-3FF3-4E80-A252-8CC3BE6C2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443" y="5492380"/>
                  <a:ext cx="528335" cy="54142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E0758C87-5FAA-4EA9-8788-91FA24388A86}"/>
                    </a:ext>
                  </a:extLst>
                </p:cNvPr>
                <p:cNvSpPr/>
                <p:nvPr/>
              </p:nvSpPr>
              <p:spPr>
                <a:xfrm>
                  <a:off x="4878915" y="5492356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E0758C87-5FAA-4EA9-8788-91FA24388A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915" y="5492356"/>
                  <a:ext cx="528335" cy="54142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CA09FAEA-23EA-4D35-A1FF-C3D8BEFCEBA6}"/>
                    </a:ext>
                  </a:extLst>
                </p:cNvPr>
                <p:cNvSpPr/>
                <p:nvPr/>
              </p:nvSpPr>
              <p:spPr>
                <a:xfrm>
                  <a:off x="5408910" y="5492356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75" name="矩形 74">
                  <a:extLst>
                    <a:ext uri="{FF2B5EF4-FFF2-40B4-BE49-F238E27FC236}">
                      <a16:creationId xmlns:a16="http://schemas.microsoft.com/office/drawing/2014/main" id="{CA09FAEA-23EA-4D35-A1FF-C3D8BEFCEB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910" y="5492356"/>
                  <a:ext cx="528335" cy="54142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0B219688-F95D-428D-9467-08D0B3C3F3DD}"/>
                    </a:ext>
                  </a:extLst>
                </p:cNvPr>
                <p:cNvSpPr/>
                <p:nvPr/>
              </p:nvSpPr>
              <p:spPr>
                <a:xfrm>
                  <a:off x="5933367" y="5492380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0B219688-F95D-428D-9467-08D0B3C3F3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367" y="5492380"/>
                  <a:ext cx="528335" cy="54142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629FC5C0-7FD0-4A6E-80CE-47266C6CBF3B}"/>
                    </a:ext>
                  </a:extLst>
                </p:cNvPr>
                <p:cNvSpPr/>
                <p:nvPr/>
              </p:nvSpPr>
              <p:spPr>
                <a:xfrm>
                  <a:off x="6461702" y="5492380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629FC5C0-7FD0-4A6E-80CE-47266C6CBF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702" y="5492380"/>
                  <a:ext cx="528335" cy="541427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36685C79-C275-482A-8D97-CD718E7152E2}"/>
                    </a:ext>
                  </a:extLst>
                </p:cNvPr>
                <p:cNvSpPr/>
                <p:nvPr/>
              </p:nvSpPr>
              <p:spPr>
                <a:xfrm>
                  <a:off x="6993834" y="5492380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36685C79-C275-482A-8D97-CD718E715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3834" y="5492380"/>
                  <a:ext cx="528335" cy="541427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8794D112-5D87-40C8-96A8-3E251CA2E38F}"/>
                    </a:ext>
                  </a:extLst>
                </p:cNvPr>
                <p:cNvSpPr/>
                <p:nvPr/>
              </p:nvSpPr>
              <p:spPr>
                <a:xfrm>
                  <a:off x="7522169" y="5492380"/>
                  <a:ext cx="528335" cy="54142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9" name="矩形 78">
                  <a:extLst>
                    <a:ext uri="{FF2B5EF4-FFF2-40B4-BE49-F238E27FC236}">
                      <a16:creationId xmlns:a16="http://schemas.microsoft.com/office/drawing/2014/main" id="{8794D112-5D87-40C8-96A8-3E251CA2E3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2169" y="5492380"/>
                  <a:ext cx="528335" cy="54142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4E1E3FC6-9BE9-44D1-B93D-131E3C8E74A5}"/>
                    </a:ext>
                  </a:extLst>
                </p:cNvPr>
                <p:cNvSpPr/>
                <p:nvPr/>
              </p:nvSpPr>
              <p:spPr>
                <a:xfrm>
                  <a:off x="8050504" y="5492380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4E1E3FC6-9BE9-44D1-B93D-131E3C8E74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504" y="5492380"/>
                  <a:ext cx="528335" cy="541427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BA89F64E-DC3D-4A6D-94FF-B0E885C503EE}"/>
                    </a:ext>
                  </a:extLst>
                </p:cNvPr>
                <p:cNvSpPr/>
                <p:nvPr/>
              </p:nvSpPr>
              <p:spPr>
                <a:xfrm>
                  <a:off x="8578839" y="5492380"/>
                  <a:ext cx="528335" cy="54142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oMath>
                    </m:oMathPara>
                  </a14:m>
                  <a:endParaRPr lang="zh-CN" alt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BA89F64E-DC3D-4A6D-94FF-B0E885C503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39" y="5492380"/>
                  <a:ext cx="528335" cy="54142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31750"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8D6C9F52-98AA-4253-94D2-662EAF7E0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5809" y="4797262"/>
              <a:ext cx="2081038" cy="5557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44062F47-A94B-42A9-9D5C-0DFA456C0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1773" y="5353050"/>
              <a:ext cx="0" cy="9334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DCD5F344-A871-44C6-8895-70AC0A928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9257" y="5353050"/>
              <a:ext cx="0" cy="9334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6D1F989C-B682-4335-9941-F48DFF0ED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2169" y="5353050"/>
              <a:ext cx="0" cy="9334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60125CEA-5B0F-4F3E-8788-36C15930A1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6576" y="5353050"/>
              <a:ext cx="0" cy="9334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3659B8B8-DCF7-4F4B-BE89-B4CBA982A133}"/>
                    </a:ext>
                  </a:extLst>
                </p:cNvPr>
                <p:cNvSpPr txBox="1"/>
                <p:nvPr/>
              </p:nvSpPr>
              <p:spPr>
                <a:xfrm>
                  <a:off x="1633521" y="4974916"/>
                  <a:ext cx="2231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2,1,1</m:t>
                            </m:r>
                          </m:e>
                        </m:d>
                      </m:oMath>
                    </m:oMathPara>
                  </a14:m>
                  <a:endParaRPr lang="en-US" altLang="zh-CN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3659B8B8-DCF7-4F4B-BE89-B4CBA982A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521" y="4974916"/>
                  <a:ext cx="2231116" cy="400110"/>
                </a:xfrm>
                <a:prstGeom prst="rect">
                  <a:avLst/>
                </a:prstGeom>
                <a:blipFill>
                  <a:blip r:embed="rId3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CEA85514-E0DE-4037-BCC3-DE16A288209B}"/>
                    </a:ext>
                  </a:extLst>
                </p:cNvPr>
                <p:cNvSpPr txBox="1"/>
                <p:nvPr/>
              </p:nvSpPr>
              <p:spPr>
                <a:xfrm>
                  <a:off x="7626718" y="4962234"/>
                  <a:ext cx="15286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US" altLang="zh-CN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CEA85514-E0DE-4037-BCC3-DE16A2882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718" y="4962234"/>
                  <a:ext cx="1528642" cy="400110"/>
                </a:xfrm>
                <a:prstGeom prst="rect">
                  <a:avLst/>
                </a:prstGeom>
                <a:blipFill>
                  <a:blip r:embed="rId3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93881F66-DDB2-453C-B7AB-D55E0953C41A}"/>
                    </a:ext>
                  </a:extLst>
                </p:cNvPr>
                <p:cNvSpPr txBox="1"/>
                <p:nvPr/>
              </p:nvSpPr>
              <p:spPr>
                <a:xfrm>
                  <a:off x="5035011" y="4974916"/>
                  <a:ext cx="22311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,1,</m:t>
                            </m:r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US" altLang="zh-CN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id="{93881F66-DDB2-453C-B7AB-D55E0953C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011" y="4974916"/>
                  <a:ext cx="2231116" cy="400110"/>
                </a:xfrm>
                <a:prstGeom prst="rect">
                  <a:avLst/>
                </a:prstGeom>
                <a:blipFill>
                  <a:blip r:embed="rId3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C477805-2B2A-409A-BFA6-168B9CF4A2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844" y="4877164"/>
              <a:ext cx="1270950" cy="47588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2F328279-7683-46B0-BD17-FF8EA37D62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19900" y="4877164"/>
              <a:ext cx="492844" cy="45391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8C375201-7E4C-459F-9CCE-ADD9141697C2}"/>
              </a:ext>
            </a:extLst>
          </p:cNvPr>
          <p:cNvSpPr/>
          <p:nvPr/>
        </p:nvSpPr>
        <p:spPr>
          <a:xfrm rot="21364435">
            <a:off x="8094464" y="3336241"/>
            <a:ext cx="602031" cy="468228"/>
          </a:xfrm>
          <a:custGeom>
            <a:avLst/>
            <a:gdLst>
              <a:gd name="connsiteX0" fmla="*/ 0 w 458719"/>
              <a:gd name="connsiteY0" fmla="*/ 35869 h 483544"/>
              <a:gd name="connsiteX1" fmla="*/ 457200 w 458719"/>
              <a:gd name="connsiteY1" fmla="*/ 45394 h 483544"/>
              <a:gd name="connsiteX2" fmla="*/ 133350 w 458719"/>
              <a:gd name="connsiteY2" fmla="*/ 483544 h 4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19" h="483544">
                <a:moveTo>
                  <a:pt x="0" y="35869"/>
                </a:moveTo>
                <a:cubicBezTo>
                  <a:pt x="217487" y="3325"/>
                  <a:pt x="434975" y="-29219"/>
                  <a:pt x="457200" y="45394"/>
                </a:cubicBezTo>
                <a:cubicBezTo>
                  <a:pt x="479425" y="120007"/>
                  <a:pt x="252413" y="345432"/>
                  <a:pt x="133350" y="483544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A22C6F21-99EF-4920-9259-C65B6694331A}"/>
              </a:ext>
            </a:extLst>
          </p:cNvPr>
          <p:cNvSpPr/>
          <p:nvPr/>
        </p:nvSpPr>
        <p:spPr>
          <a:xfrm rot="21364435">
            <a:off x="8135030" y="3280517"/>
            <a:ext cx="844676" cy="775197"/>
          </a:xfrm>
          <a:custGeom>
            <a:avLst/>
            <a:gdLst>
              <a:gd name="connsiteX0" fmla="*/ 0 w 458719"/>
              <a:gd name="connsiteY0" fmla="*/ 35869 h 483544"/>
              <a:gd name="connsiteX1" fmla="*/ 457200 w 458719"/>
              <a:gd name="connsiteY1" fmla="*/ 45394 h 483544"/>
              <a:gd name="connsiteX2" fmla="*/ 133350 w 458719"/>
              <a:gd name="connsiteY2" fmla="*/ 483544 h 4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719" h="483544">
                <a:moveTo>
                  <a:pt x="0" y="35869"/>
                </a:moveTo>
                <a:cubicBezTo>
                  <a:pt x="217487" y="3325"/>
                  <a:pt x="434975" y="-29219"/>
                  <a:pt x="457200" y="45394"/>
                </a:cubicBezTo>
                <a:cubicBezTo>
                  <a:pt x="479425" y="120007"/>
                  <a:pt x="252413" y="345432"/>
                  <a:pt x="133350" y="483544"/>
                </a:cubicBezTo>
              </a:path>
            </a:pathLst>
          </a:cu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28" grpId="0" animBg="1"/>
      <p:bldP spid="29" grpId="0"/>
      <p:bldP spid="48" grpId="0" animBg="1"/>
      <p:bldP spid="49" grpId="0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117" grpId="0"/>
      <p:bldP spid="16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D32BF-DC80-46E8-B4B8-CD5D631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Serverless Computing</a:t>
            </a:r>
            <a:endParaRPr lang="zh-CN" altLang="en-US" dirty="0"/>
          </a:p>
        </p:txBody>
      </p:sp>
      <p:pic>
        <p:nvPicPr>
          <p:cNvPr id="7" name="内容占位符 6" descr="图标&#10;&#10;描述已自动生成">
            <a:extLst>
              <a:ext uri="{FF2B5EF4-FFF2-40B4-BE49-F238E27FC236}">
                <a16:creationId xmlns:a16="http://schemas.microsoft.com/office/drawing/2014/main" id="{026B2323-BC53-4D9D-985D-6CDC73BE3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39" y="2574756"/>
            <a:ext cx="1432761" cy="1432761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D0A7F-581F-4DF6-B91C-DC90F2E6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003C-30B5-4B24-8225-FFAD45F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BE05-0B63-4CB4-AAA8-9ACE16C3CCFF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95756D24-86AD-470D-BF51-0C9B5053C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58" y="2170946"/>
            <a:ext cx="1780172" cy="1780172"/>
          </a:xfrm>
          <a:prstGeom prst="rect">
            <a:avLst/>
          </a:prstGeom>
        </p:spPr>
      </p:pic>
      <p:pic>
        <p:nvPicPr>
          <p:cNvPr id="1026" name="Picture 2" descr="What is AWS Lambda - The Iron.io Blog">
            <a:extLst>
              <a:ext uri="{FF2B5EF4-FFF2-40B4-BE49-F238E27FC236}">
                <a16:creationId xmlns:a16="http://schemas.microsoft.com/office/drawing/2014/main" id="{5E86D5A0-7BC0-4A6D-9BF8-336370B0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49" y="2282614"/>
            <a:ext cx="3157112" cy="2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B9694DF-079A-4951-B041-AE2B3790E796}"/>
              </a:ext>
            </a:extLst>
          </p:cNvPr>
          <p:cNvCxnSpPr/>
          <p:nvPr/>
        </p:nvCxnSpPr>
        <p:spPr>
          <a:xfrm>
            <a:off x="4174958" y="3291136"/>
            <a:ext cx="3296653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612EC48D-CAAB-4F52-A211-8A2A3361C5E4}"/>
              </a:ext>
            </a:extLst>
          </p:cNvPr>
          <p:cNvSpPr txBox="1"/>
          <p:nvPr/>
        </p:nvSpPr>
        <p:spPr>
          <a:xfrm>
            <a:off x="4313094" y="2748280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Invoke cloud functions</a:t>
            </a:r>
            <a:endParaRPr lang="zh-CN" altLang="en-US" sz="24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1BE1BDC-6CB0-4E5B-9D3F-1FFCC4398155}"/>
              </a:ext>
            </a:extLst>
          </p:cNvPr>
          <p:cNvSpPr txBox="1"/>
          <p:nvPr/>
        </p:nvSpPr>
        <p:spPr>
          <a:xfrm>
            <a:off x="4038600" y="1485691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Function-as-a-Service (</a:t>
            </a:r>
            <a:r>
              <a:rPr lang="en-US" altLang="zh-CN" sz="2400" b="1" dirty="0" err="1"/>
              <a:t>FaaS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3D4CAE3-B9BD-451E-ACD4-D1ABAFBD652A}"/>
              </a:ext>
            </a:extLst>
          </p:cNvPr>
          <p:cNvSpPr txBox="1"/>
          <p:nvPr/>
        </p:nvSpPr>
        <p:spPr>
          <a:xfrm>
            <a:off x="1783322" y="4772842"/>
            <a:ext cx="321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Easy-to-use </a:t>
            </a:r>
            <a:r>
              <a:rPr lang="zh-CN" altLang="en-US" sz="2400" dirty="0"/>
              <a:t>✅</a:t>
            </a:r>
            <a:r>
              <a:rPr lang="en-US" altLang="zh-CN" sz="2400" dirty="0"/>
              <a:t>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C661A4A-6E28-43FC-A695-02DFF9EABDCA}"/>
              </a:ext>
            </a:extLst>
          </p:cNvPr>
          <p:cNvSpPr/>
          <p:nvPr/>
        </p:nvSpPr>
        <p:spPr>
          <a:xfrm>
            <a:off x="1364731" y="1351128"/>
            <a:ext cx="9462537" cy="308851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A8F397-2A8D-432C-9849-DA3410C7FECE}"/>
              </a:ext>
            </a:extLst>
          </p:cNvPr>
          <p:cNvSpPr txBox="1"/>
          <p:nvPr/>
        </p:nvSpPr>
        <p:spPr>
          <a:xfrm>
            <a:off x="4174958" y="5077347"/>
            <a:ext cx="336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pPr algn="ctr"/>
            <a:r>
              <a:rPr lang="en-US" altLang="zh-CN" dirty="0"/>
              <a:t>Pay-as-you-go </a:t>
            </a:r>
            <a:r>
              <a:rPr lang="zh-CN" altLang="en-US" sz="2400" dirty="0"/>
              <a:t>✅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7C39FF-A232-42EE-A6D7-E8CFD917BBC9}"/>
              </a:ext>
            </a:extLst>
          </p:cNvPr>
          <p:cNvSpPr txBox="1"/>
          <p:nvPr/>
        </p:nvSpPr>
        <p:spPr>
          <a:xfrm>
            <a:off x="6963942" y="5539012"/>
            <a:ext cx="371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/>
            </a:lvl1pPr>
          </a:lstStyle>
          <a:p>
            <a:pPr algn="ctr"/>
            <a:r>
              <a:rPr lang="en-US" altLang="zh-CN" dirty="0"/>
              <a:t>Elasticity and scalability </a:t>
            </a:r>
            <a:r>
              <a:rPr lang="zh-CN" altLang="en-US" sz="2400" dirty="0"/>
              <a:t>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46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27" grpId="0"/>
      <p:bldP spid="13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F5CE2-549A-495C-96FF-2BBBA07F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</a:t>
            </a:r>
            <a:r>
              <a:rPr lang="en-US" altLang="zh-CN" dirty="0" err="1"/>
              <a:t>Metalog</a:t>
            </a:r>
            <a:r>
              <a:rPr lang="en-US" altLang="zh-CN" dirty="0"/>
              <a:t>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02DD51-BD3C-46BD-A3DF-4DA7FA17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942"/>
            <a:ext cx="10515600" cy="496312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6C5F0F-EA17-420A-A8CA-C1FEAE9A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A41E7A-BA4F-4D62-947C-B0D6F67C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1F1C-2A0B-404B-B5B7-7C79D94D8077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C12308DD-A80F-4D7C-906E-3D56CAEEDB35}"/>
              </a:ext>
            </a:extLst>
          </p:cNvPr>
          <p:cNvSpPr/>
          <p:nvPr/>
        </p:nvSpPr>
        <p:spPr>
          <a:xfrm>
            <a:off x="-687791" y="1231941"/>
            <a:ext cx="13199166" cy="4963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B4550E7C-5B79-4743-81A9-C99818AC9D9B}"/>
              </a:ext>
            </a:extLst>
          </p:cNvPr>
          <p:cNvSpPr txBox="1"/>
          <p:nvPr/>
        </p:nvSpPr>
        <p:spPr>
          <a:xfrm>
            <a:off x="1609507" y="1481540"/>
            <a:ext cx="25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</a:rPr>
              <a:t>Scalog</a:t>
            </a:r>
            <a:r>
              <a:rPr lang="en-US" altLang="zh-CN" sz="2400" dirty="0">
                <a:solidFill>
                  <a:schemeClr val="bg1"/>
                </a:solidFill>
              </a:rPr>
              <a:t> [NSDI ‘20]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3B75B7A2-50C3-466C-873B-FA9880E3F690}"/>
              </a:ext>
            </a:extLst>
          </p:cNvPr>
          <p:cNvSpPr txBox="1"/>
          <p:nvPr/>
        </p:nvSpPr>
        <p:spPr>
          <a:xfrm>
            <a:off x="7948934" y="1480247"/>
            <a:ext cx="2578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</a:rPr>
              <a:t>Boki</a:t>
            </a:r>
            <a:r>
              <a:rPr lang="en-US" altLang="zh-CN" sz="2400" dirty="0">
                <a:solidFill>
                  <a:schemeClr val="bg1"/>
                </a:solidFill>
              </a:rPr>
              <a:t> [SOSP ‘21]</a:t>
            </a:r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5BC49FF7-87DF-4238-8BA1-43F17432CBC3}"/>
              </a:ext>
            </a:extLst>
          </p:cNvPr>
          <p:cNvSpPr/>
          <p:nvPr/>
        </p:nvSpPr>
        <p:spPr>
          <a:xfrm rot="5400000">
            <a:off x="1016313" y="1974207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CE47C074-22FD-41AE-948A-CB2A275361D5}"/>
              </a:ext>
            </a:extLst>
          </p:cNvPr>
          <p:cNvSpPr/>
          <p:nvPr/>
        </p:nvSpPr>
        <p:spPr>
          <a:xfrm rot="5400000">
            <a:off x="2881145" y="1974208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712821E6-EEDA-42CF-A20A-4B742E8A64BF}"/>
              </a:ext>
            </a:extLst>
          </p:cNvPr>
          <p:cNvSpPr/>
          <p:nvPr/>
        </p:nvSpPr>
        <p:spPr>
          <a:xfrm rot="5400000">
            <a:off x="4742679" y="1974209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D9351D61-F933-460A-9290-0C020AB9A659}"/>
              </a:ext>
            </a:extLst>
          </p:cNvPr>
          <p:cNvSpPr/>
          <p:nvPr/>
        </p:nvSpPr>
        <p:spPr>
          <a:xfrm rot="5400000">
            <a:off x="7077717" y="1974208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0AF26636-06F8-4059-BCB9-22CAC39C9F0F}"/>
              </a:ext>
            </a:extLst>
          </p:cNvPr>
          <p:cNvSpPr/>
          <p:nvPr/>
        </p:nvSpPr>
        <p:spPr>
          <a:xfrm rot="5400000">
            <a:off x="8942549" y="1974209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A2A0FBD5-4E65-4922-9F02-98F55C09634B}"/>
              </a:ext>
            </a:extLst>
          </p:cNvPr>
          <p:cNvSpPr/>
          <p:nvPr/>
        </p:nvSpPr>
        <p:spPr>
          <a:xfrm rot="5400000">
            <a:off x="10804083" y="1974210"/>
            <a:ext cx="557128" cy="1439395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  <a:gd name="connsiteX0" fmla="*/ 1 w 541426"/>
              <a:gd name="connsiteY0" fmla="*/ 4435628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435628 h 4908105"/>
              <a:gd name="connsiteX0" fmla="*/ 1 w 541426"/>
              <a:gd name="connsiteY0" fmla="*/ 4435628 h 4442386"/>
              <a:gd name="connsiteX1" fmla="*/ 0 w 541426"/>
              <a:gd name="connsiteY1" fmla="*/ 319735 h 4442386"/>
              <a:gd name="connsiteX2" fmla="*/ 4 w 541426"/>
              <a:gd name="connsiteY2" fmla="*/ 319735 h 4442386"/>
              <a:gd name="connsiteX3" fmla="*/ 270715 w 541426"/>
              <a:gd name="connsiteY3" fmla="*/ 0 h 4442386"/>
              <a:gd name="connsiteX4" fmla="*/ 541425 w 541426"/>
              <a:gd name="connsiteY4" fmla="*/ 319735 h 4442386"/>
              <a:gd name="connsiteX5" fmla="*/ 541422 w 541426"/>
              <a:gd name="connsiteY5" fmla="*/ 319735 h 4442386"/>
              <a:gd name="connsiteX6" fmla="*/ 541422 w 541426"/>
              <a:gd name="connsiteY6" fmla="*/ 2424754 h 4442386"/>
              <a:gd name="connsiteX7" fmla="*/ 541426 w 541426"/>
              <a:gd name="connsiteY7" fmla="*/ 2424759 h 4442386"/>
              <a:gd name="connsiteX8" fmla="*/ 541423 w 541426"/>
              <a:gd name="connsiteY8" fmla="*/ 2424759 h 4442386"/>
              <a:gd name="connsiteX9" fmla="*/ 526526 w 541426"/>
              <a:gd name="connsiteY9" fmla="*/ 4442386 h 4442386"/>
              <a:gd name="connsiteX10" fmla="*/ 1 w 541426"/>
              <a:gd name="connsiteY10" fmla="*/ 4435628 h 4442386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26526 w 541426"/>
              <a:gd name="connsiteY9" fmla="*/ 4425348 h 4435628"/>
              <a:gd name="connsiteX10" fmla="*/ 1 w 541426"/>
              <a:gd name="connsiteY10" fmla="*/ 4435628 h 4435628"/>
              <a:gd name="connsiteX0" fmla="*/ 1 w 541426"/>
              <a:gd name="connsiteY0" fmla="*/ 4435628 h 4439525"/>
              <a:gd name="connsiteX1" fmla="*/ 0 w 541426"/>
              <a:gd name="connsiteY1" fmla="*/ 319735 h 4439525"/>
              <a:gd name="connsiteX2" fmla="*/ 4 w 541426"/>
              <a:gd name="connsiteY2" fmla="*/ 319735 h 4439525"/>
              <a:gd name="connsiteX3" fmla="*/ 270715 w 541426"/>
              <a:gd name="connsiteY3" fmla="*/ 0 h 4439525"/>
              <a:gd name="connsiteX4" fmla="*/ 541425 w 541426"/>
              <a:gd name="connsiteY4" fmla="*/ 319735 h 4439525"/>
              <a:gd name="connsiteX5" fmla="*/ 541422 w 541426"/>
              <a:gd name="connsiteY5" fmla="*/ 319735 h 4439525"/>
              <a:gd name="connsiteX6" fmla="*/ 541422 w 541426"/>
              <a:gd name="connsiteY6" fmla="*/ 2424754 h 4439525"/>
              <a:gd name="connsiteX7" fmla="*/ 541426 w 541426"/>
              <a:gd name="connsiteY7" fmla="*/ 2424759 h 4439525"/>
              <a:gd name="connsiteX8" fmla="*/ 541423 w 541426"/>
              <a:gd name="connsiteY8" fmla="*/ 2424759 h 4439525"/>
              <a:gd name="connsiteX9" fmla="*/ 540703 w 541426"/>
              <a:gd name="connsiteY9" fmla="*/ 4439525 h 4439525"/>
              <a:gd name="connsiteX10" fmla="*/ 1 w 541426"/>
              <a:gd name="connsiteY10" fmla="*/ 4435628 h 4439525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3 h 4435628"/>
              <a:gd name="connsiteX10" fmla="*/ 1 w 541426"/>
              <a:gd name="connsiteY10" fmla="*/ 4435628 h 4435628"/>
              <a:gd name="connsiteX0" fmla="*/ 1 w 541426"/>
              <a:gd name="connsiteY0" fmla="*/ 4435628 h 4435981"/>
              <a:gd name="connsiteX1" fmla="*/ 0 w 541426"/>
              <a:gd name="connsiteY1" fmla="*/ 319735 h 4435981"/>
              <a:gd name="connsiteX2" fmla="*/ 4 w 541426"/>
              <a:gd name="connsiteY2" fmla="*/ 319735 h 4435981"/>
              <a:gd name="connsiteX3" fmla="*/ 270715 w 541426"/>
              <a:gd name="connsiteY3" fmla="*/ 0 h 4435981"/>
              <a:gd name="connsiteX4" fmla="*/ 541425 w 541426"/>
              <a:gd name="connsiteY4" fmla="*/ 319735 h 4435981"/>
              <a:gd name="connsiteX5" fmla="*/ 541422 w 541426"/>
              <a:gd name="connsiteY5" fmla="*/ 319735 h 4435981"/>
              <a:gd name="connsiteX6" fmla="*/ 541422 w 541426"/>
              <a:gd name="connsiteY6" fmla="*/ 2424754 h 4435981"/>
              <a:gd name="connsiteX7" fmla="*/ 541426 w 541426"/>
              <a:gd name="connsiteY7" fmla="*/ 2424759 h 4435981"/>
              <a:gd name="connsiteX8" fmla="*/ 541423 w 541426"/>
              <a:gd name="connsiteY8" fmla="*/ 2424759 h 4435981"/>
              <a:gd name="connsiteX9" fmla="*/ 537159 w 541426"/>
              <a:gd name="connsiteY9" fmla="*/ 4435981 h 4435981"/>
              <a:gd name="connsiteX10" fmla="*/ 1 w 541426"/>
              <a:gd name="connsiteY10" fmla="*/ 4435628 h 4435981"/>
              <a:gd name="connsiteX0" fmla="*/ 1 w 541426"/>
              <a:gd name="connsiteY0" fmla="*/ 4435628 h 4435628"/>
              <a:gd name="connsiteX1" fmla="*/ 0 w 541426"/>
              <a:gd name="connsiteY1" fmla="*/ 319735 h 4435628"/>
              <a:gd name="connsiteX2" fmla="*/ 4 w 541426"/>
              <a:gd name="connsiteY2" fmla="*/ 319735 h 4435628"/>
              <a:gd name="connsiteX3" fmla="*/ 270715 w 541426"/>
              <a:gd name="connsiteY3" fmla="*/ 0 h 4435628"/>
              <a:gd name="connsiteX4" fmla="*/ 541425 w 541426"/>
              <a:gd name="connsiteY4" fmla="*/ 319735 h 4435628"/>
              <a:gd name="connsiteX5" fmla="*/ 541422 w 541426"/>
              <a:gd name="connsiteY5" fmla="*/ 319735 h 4435628"/>
              <a:gd name="connsiteX6" fmla="*/ 541422 w 541426"/>
              <a:gd name="connsiteY6" fmla="*/ 2424754 h 4435628"/>
              <a:gd name="connsiteX7" fmla="*/ 541426 w 541426"/>
              <a:gd name="connsiteY7" fmla="*/ 2424759 h 4435628"/>
              <a:gd name="connsiteX8" fmla="*/ 541423 w 541426"/>
              <a:gd name="connsiteY8" fmla="*/ 2424759 h 4435628"/>
              <a:gd name="connsiteX9" fmla="*/ 537159 w 541426"/>
              <a:gd name="connsiteY9" fmla="*/ 4428892 h 4435628"/>
              <a:gd name="connsiteX10" fmla="*/ 1 w 541426"/>
              <a:gd name="connsiteY10" fmla="*/ 4435628 h 4435628"/>
              <a:gd name="connsiteX0" fmla="*/ 1 w 541426"/>
              <a:gd name="connsiteY0" fmla="*/ 4435628 h 4435980"/>
              <a:gd name="connsiteX1" fmla="*/ 0 w 541426"/>
              <a:gd name="connsiteY1" fmla="*/ 319735 h 4435980"/>
              <a:gd name="connsiteX2" fmla="*/ 4 w 541426"/>
              <a:gd name="connsiteY2" fmla="*/ 319735 h 4435980"/>
              <a:gd name="connsiteX3" fmla="*/ 270715 w 541426"/>
              <a:gd name="connsiteY3" fmla="*/ 0 h 4435980"/>
              <a:gd name="connsiteX4" fmla="*/ 541425 w 541426"/>
              <a:gd name="connsiteY4" fmla="*/ 319735 h 4435980"/>
              <a:gd name="connsiteX5" fmla="*/ 541422 w 541426"/>
              <a:gd name="connsiteY5" fmla="*/ 319735 h 4435980"/>
              <a:gd name="connsiteX6" fmla="*/ 541422 w 541426"/>
              <a:gd name="connsiteY6" fmla="*/ 2424754 h 4435980"/>
              <a:gd name="connsiteX7" fmla="*/ 541426 w 541426"/>
              <a:gd name="connsiteY7" fmla="*/ 2424759 h 4435980"/>
              <a:gd name="connsiteX8" fmla="*/ 541423 w 541426"/>
              <a:gd name="connsiteY8" fmla="*/ 2424759 h 4435980"/>
              <a:gd name="connsiteX9" fmla="*/ 537159 w 541426"/>
              <a:gd name="connsiteY9" fmla="*/ 4435980 h 4435980"/>
              <a:gd name="connsiteX10" fmla="*/ 1 w 541426"/>
              <a:gd name="connsiteY10" fmla="*/ 4435628 h 443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435980">
                <a:moveTo>
                  <a:pt x="1" y="4435628"/>
                </a:moveTo>
                <a:cubicBezTo>
                  <a:pt x="1" y="1912618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159" y="2614644"/>
                  <a:pt x="537159" y="4435980"/>
                </a:cubicBezTo>
                <a:lnTo>
                  <a:pt x="1" y="44356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11E6D69-6F67-4840-A895-23FC9501F6AF}"/>
              </a:ext>
            </a:extLst>
          </p:cNvPr>
          <p:cNvSpPr txBox="1"/>
          <p:nvPr/>
        </p:nvSpPr>
        <p:spPr>
          <a:xfrm>
            <a:off x="8679582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b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5AF51B0A-0B0B-484D-82E9-64D5039C3492}"/>
              </a:ext>
            </a:extLst>
          </p:cNvPr>
          <p:cNvSpPr txBox="1"/>
          <p:nvPr/>
        </p:nvSpPr>
        <p:spPr>
          <a:xfrm>
            <a:off x="6796268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a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46D9B01-6D7C-480E-A327-B49E70A6708D}"/>
              </a:ext>
            </a:extLst>
          </p:cNvPr>
          <p:cNvSpPr txBox="1"/>
          <p:nvPr/>
        </p:nvSpPr>
        <p:spPr>
          <a:xfrm>
            <a:off x="10527305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c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6301813-10BA-488D-8549-EAA0E4F6CE89}"/>
              </a:ext>
            </a:extLst>
          </p:cNvPr>
          <p:cNvSpPr txBox="1"/>
          <p:nvPr/>
        </p:nvSpPr>
        <p:spPr>
          <a:xfrm>
            <a:off x="2597409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b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22E6F12C-F80C-47CD-9A3D-B12204AF2495}"/>
              </a:ext>
            </a:extLst>
          </p:cNvPr>
          <p:cNvSpPr txBox="1"/>
          <p:nvPr/>
        </p:nvSpPr>
        <p:spPr>
          <a:xfrm>
            <a:off x="714095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a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C43C606-BE2E-4544-8C88-95B27106B1D6}"/>
              </a:ext>
            </a:extLst>
          </p:cNvPr>
          <p:cNvSpPr txBox="1"/>
          <p:nvPr/>
        </p:nvSpPr>
        <p:spPr>
          <a:xfrm>
            <a:off x="4445132" y="2462274"/>
            <a:ext cx="108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shard c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8D9ADE1A-C5E9-48CE-9F80-B95446119A60}"/>
              </a:ext>
            </a:extLst>
          </p:cNvPr>
          <p:cNvSpPr/>
          <p:nvPr/>
        </p:nvSpPr>
        <p:spPr>
          <a:xfrm>
            <a:off x="7639116" y="3672802"/>
            <a:ext cx="3443532" cy="14960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6F72ECA-0710-4838-AA12-D1CABF251D24}"/>
              </a:ext>
            </a:extLst>
          </p:cNvPr>
          <p:cNvSpPr txBox="1"/>
          <p:nvPr/>
        </p:nvSpPr>
        <p:spPr>
          <a:xfrm>
            <a:off x="7454681" y="3787382"/>
            <a:ext cx="386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Sequencers</a:t>
            </a:r>
          </a:p>
        </p:txBody>
      </p:sp>
      <p:sp>
        <p:nvSpPr>
          <p:cNvPr id="105" name="任意多边形: 形状 104">
            <a:extLst>
              <a:ext uri="{FF2B5EF4-FFF2-40B4-BE49-F238E27FC236}">
                <a16:creationId xmlns:a16="http://schemas.microsoft.com/office/drawing/2014/main" id="{4EA7D4AA-6FCD-4DDF-AF5A-E26148074272}"/>
              </a:ext>
            </a:extLst>
          </p:cNvPr>
          <p:cNvSpPr/>
          <p:nvPr/>
        </p:nvSpPr>
        <p:spPr>
          <a:xfrm rot="5400000">
            <a:off x="9735010" y="3869241"/>
            <a:ext cx="557128" cy="1724631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07DA388-C7A0-42EF-A94C-11866872DF91}"/>
              </a:ext>
            </a:extLst>
          </p:cNvPr>
          <p:cNvSpPr txBox="1"/>
          <p:nvPr/>
        </p:nvSpPr>
        <p:spPr>
          <a:xfrm>
            <a:off x="9296240" y="4493916"/>
            <a:ext cx="129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</a:rPr>
              <a:t>metalog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935BC791-5FBB-4766-8B2B-A88876C5F5FD}"/>
              </a:ext>
            </a:extLst>
          </p:cNvPr>
          <p:cNvSpPr/>
          <p:nvPr/>
        </p:nvSpPr>
        <p:spPr>
          <a:xfrm>
            <a:off x="1427699" y="3672802"/>
            <a:ext cx="3443532" cy="149609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D79D1FB4-0C0C-4D3E-98C5-9CC11869046D}"/>
              </a:ext>
            </a:extLst>
          </p:cNvPr>
          <p:cNvSpPr txBox="1"/>
          <p:nvPr/>
        </p:nvSpPr>
        <p:spPr>
          <a:xfrm>
            <a:off x="1162885" y="3787382"/>
            <a:ext cx="386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Ordering layer</a:t>
            </a:r>
          </a:p>
        </p:txBody>
      </p:sp>
    </p:spTree>
    <p:extLst>
      <p:ext uri="{BB962C8B-B14F-4D97-AF65-F5344CB8AC3E}">
        <p14:creationId xmlns:p14="http://schemas.microsoft.com/office/powerpoint/2010/main" val="1411463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ABD34-4B49-4214-B529-6279B838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Boki’s</a:t>
            </a:r>
            <a:r>
              <a:rPr lang="en-US" altLang="zh-CN" dirty="0"/>
              <a:t> </a:t>
            </a:r>
            <a:r>
              <a:rPr lang="en-US" altLang="zh-CN" dirty="0" err="1"/>
              <a:t>Metalog</a:t>
            </a:r>
            <a:r>
              <a:rPr lang="en-US" altLang="zh-CN" dirty="0"/>
              <a:t> 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F25474-9806-40BB-B83D-BBD8697F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Read Consistency of log indices rather than cache consistency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641AC7-55DC-4CBA-8787-16579EE1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4C3EF2-877A-44EA-9D19-2FC42DC6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8908-A002-4C6A-8267-4088D2281EBE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CB027F8-B127-41D2-95EE-DDAAD5E769D6}"/>
              </a:ext>
            </a:extLst>
          </p:cNvPr>
          <p:cNvSpPr/>
          <p:nvPr/>
        </p:nvSpPr>
        <p:spPr>
          <a:xfrm rot="6811174">
            <a:off x="6140655" y="3881612"/>
            <a:ext cx="612078" cy="2262509"/>
          </a:xfrm>
          <a:custGeom>
            <a:avLst/>
            <a:gdLst>
              <a:gd name="connsiteX0" fmla="*/ 596348 w 1838701"/>
              <a:gd name="connsiteY0" fmla="*/ 0 h 2107096"/>
              <a:gd name="connsiteX1" fmla="*/ 1828800 w 1838701"/>
              <a:gd name="connsiteY1" fmla="*/ 1060174 h 2107096"/>
              <a:gd name="connsiteX2" fmla="*/ 0 w 1838701"/>
              <a:gd name="connsiteY2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701" h="2107096">
                <a:moveTo>
                  <a:pt x="596348" y="0"/>
                </a:moveTo>
                <a:cubicBezTo>
                  <a:pt x="1262269" y="354495"/>
                  <a:pt x="1928191" y="708991"/>
                  <a:pt x="1828800" y="1060174"/>
                </a:cubicBezTo>
                <a:cubicBezTo>
                  <a:pt x="1729409" y="1411357"/>
                  <a:pt x="563217" y="1850887"/>
                  <a:pt x="0" y="2107096"/>
                </a:cubicBezTo>
              </a:path>
            </a:pathLst>
          </a:custGeom>
          <a:ln w="444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42410CB1-B797-4BA0-887B-EFF666B31C65}"/>
              </a:ext>
            </a:extLst>
          </p:cNvPr>
          <p:cNvSpPr/>
          <p:nvPr/>
        </p:nvSpPr>
        <p:spPr>
          <a:xfrm rot="6270865">
            <a:off x="6071473" y="3282488"/>
            <a:ext cx="1551825" cy="4469360"/>
          </a:xfrm>
          <a:custGeom>
            <a:avLst/>
            <a:gdLst>
              <a:gd name="connsiteX0" fmla="*/ 596348 w 1838701"/>
              <a:gd name="connsiteY0" fmla="*/ 0 h 2107096"/>
              <a:gd name="connsiteX1" fmla="*/ 1828800 w 1838701"/>
              <a:gd name="connsiteY1" fmla="*/ 1060174 h 2107096"/>
              <a:gd name="connsiteX2" fmla="*/ 0 w 1838701"/>
              <a:gd name="connsiteY2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8701" h="2107096">
                <a:moveTo>
                  <a:pt x="596348" y="0"/>
                </a:moveTo>
                <a:cubicBezTo>
                  <a:pt x="1262269" y="354495"/>
                  <a:pt x="1928191" y="708991"/>
                  <a:pt x="1828800" y="1060174"/>
                </a:cubicBezTo>
                <a:cubicBezTo>
                  <a:pt x="1729409" y="1411357"/>
                  <a:pt x="563217" y="1850887"/>
                  <a:pt x="0" y="2107096"/>
                </a:cubicBezTo>
              </a:path>
            </a:pathLst>
          </a:custGeom>
          <a:ln w="44450">
            <a:solidFill>
              <a:srgbClr val="7030A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DC5AFB20-98E3-400E-8C98-64C68DBC73FF}"/>
              </a:ext>
            </a:extLst>
          </p:cNvPr>
          <p:cNvSpPr txBox="1"/>
          <p:nvPr/>
        </p:nvSpPr>
        <p:spPr>
          <a:xfrm>
            <a:off x="2816920" y="5217480"/>
            <a:ext cx="283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7030A0"/>
                </a:solidFill>
              </a:rPr>
              <a:t>Subscribe the </a:t>
            </a:r>
            <a:r>
              <a:rPr lang="en-US" altLang="zh-CN" sz="2000" b="1" dirty="0" err="1">
                <a:solidFill>
                  <a:srgbClr val="7030A0"/>
                </a:solidFill>
              </a:rPr>
              <a:t>metalog</a:t>
            </a:r>
            <a:endParaRPr lang="en-US" altLang="zh-CN" sz="2000" b="1" dirty="0">
              <a:solidFill>
                <a:srgbClr val="7030A0"/>
              </a:solidFill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2997E63-C69B-47DA-9751-E45404255F0C}"/>
              </a:ext>
            </a:extLst>
          </p:cNvPr>
          <p:cNvGrpSpPr/>
          <p:nvPr/>
        </p:nvGrpSpPr>
        <p:grpSpPr>
          <a:xfrm>
            <a:off x="1119115" y="2209464"/>
            <a:ext cx="5375255" cy="2225882"/>
            <a:chOff x="1119115" y="2209464"/>
            <a:chExt cx="5375255" cy="222588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AD9FF14-139C-4623-8B1D-B8D0C5C93404}"/>
                </a:ext>
              </a:extLst>
            </p:cNvPr>
            <p:cNvSpPr/>
            <p:nvPr/>
          </p:nvSpPr>
          <p:spPr>
            <a:xfrm>
              <a:off x="1119115" y="2209464"/>
              <a:ext cx="5375255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3C04A33-22FC-4BF3-BEEF-294B95D1EF82}"/>
                </a:ext>
              </a:extLst>
            </p:cNvPr>
            <p:cNvSpPr txBox="1"/>
            <p:nvPr/>
          </p:nvSpPr>
          <p:spPr>
            <a:xfrm>
              <a:off x="1269781" y="2361525"/>
              <a:ext cx="5063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Sequencer nodes (Ordering layer)</a:t>
              </a:r>
            </a:p>
          </p:txBody>
        </p: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7BFF0BD2-A344-42D0-BABE-F3A76A7E35BE}"/>
                </a:ext>
              </a:extLst>
            </p:cNvPr>
            <p:cNvGrpSpPr/>
            <p:nvPr/>
          </p:nvGrpSpPr>
          <p:grpSpPr>
            <a:xfrm>
              <a:off x="1559141" y="2937531"/>
              <a:ext cx="4495128" cy="1312778"/>
              <a:chOff x="1142699" y="4585334"/>
              <a:chExt cx="4495128" cy="1312778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99D277AC-2D1E-46DC-B8BF-FC3F4D4AF29D}"/>
                  </a:ext>
                </a:extLst>
              </p:cNvPr>
              <p:cNvSpPr/>
              <p:nvPr/>
            </p:nvSpPr>
            <p:spPr>
              <a:xfrm>
                <a:off x="1314149" y="4728209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4390DBF1-8331-456B-AB1E-2DEBDAD460A2}"/>
                  </a:ext>
                </a:extLst>
              </p:cNvPr>
              <p:cNvSpPr/>
              <p:nvPr/>
            </p:nvSpPr>
            <p:spPr>
              <a:xfrm>
                <a:off x="1228424" y="46615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42937D2-8875-4801-8E47-3A92FB054981}"/>
                  </a:ext>
                </a:extLst>
              </p:cNvPr>
              <p:cNvSpPr/>
              <p:nvPr/>
            </p:nvSpPr>
            <p:spPr>
              <a:xfrm>
                <a:off x="1142699" y="45853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BA002A63-AEE0-47CF-A32A-E28CDB3D24D6}"/>
                  </a:ext>
                </a:extLst>
              </p:cNvPr>
              <p:cNvSpPr txBox="1"/>
              <p:nvPr/>
            </p:nvSpPr>
            <p:spPr>
              <a:xfrm>
                <a:off x="1284577" y="4648577"/>
                <a:ext cx="2231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Sequencer (primary)</a:t>
                </a:r>
              </a:p>
            </p:txBody>
          </p:sp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76312E63-BABB-45D3-BE68-64CFCC9A471E}"/>
                  </a:ext>
                </a:extLst>
              </p:cNvPr>
              <p:cNvSpPr/>
              <p:nvPr/>
            </p:nvSpPr>
            <p:spPr>
              <a:xfrm rot="5400000">
                <a:off x="3457635" y="3852043"/>
                <a:ext cx="541426" cy="3060870"/>
              </a:xfrm>
              <a:custGeom>
                <a:avLst/>
                <a:gdLst>
                  <a:gd name="connsiteX0" fmla="*/ 0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7888766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0" fmla="*/ 1 w 541426"/>
                  <a:gd name="connsiteY0" fmla="*/ 4907027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4907027 h 7888766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2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4336 w 541426"/>
                  <a:gd name="connsiteY9" fmla="*/ 4890385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6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7883 w 541426"/>
                  <a:gd name="connsiteY9" fmla="*/ 4893929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22282"/>
                  <a:gd name="connsiteX1" fmla="*/ 0 w 541426"/>
                  <a:gd name="connsiteY1" fmla="*/ 319735 h 4922282"/>
                  <a:gd name="connsiteX2" fmla="*/ 4 w 541426"/>
                  <a:gd name="connsiteY2" fmla="*/ 319735 h 4922282"/>
                  <a:gd name="connsiteX3" fmla="*/ 270715 w 541426"/>
                  <a:gd name="connsiteY3" fmla="*/ 0 h 4922282"/>
                  <a:gd name="connsiteX4" fmla="*/ 541425 w 541426"/>
                  <a:gd name="connsiteY4" fmla="*/ 319735 h 4922282"/>
                  <a:gd name="connsiteX5" fmla="*/ 541422 w 541426"/>
                  <a:gd name="connsiteY5" fmla="*/ 319735 h 4922282"/>
                  <a:gd name="connsiteX6" fmla="*/ 541422 w 541426"/>
                  <a:gd name="connsiteY6" fmla="*/ 2424754 h 4922282"/>
                  <a:gd name="connsiteX7" fmla="*/ 541426 w 541426"/>
                  <a:gd name="connsiteY7" fmla="*/ 2424759 h 4922282"/>
                  <a:gd name="connsiteX8" fmla="*/ 541423 w 541426"/>
                  <a:gd name="connsiteY8" fmla="*/ 2424759 h 4922282"/>
                  <a:gd name="connsiteX9" fmla="*/ 537885 w 541426"/>
                  <a:gd name="connsiteY9" fmla="*/ 4922282 h 4922282"/>
                  <a:gd name="connsiteX10" fmla="*/ 1 w 541426"/>
                  <a:gd name="connsiteY10" fmla="*/ 4907027 h 4922282"/>
                  <a:gd name="connsiteX0" fmla="*/ 1 w 541426"/>
                  <a:gd name="connsiteY0" fmla="*/ 4907027 h 4915194"/>
                  <a:gd name="connsiteX1" fmla="*/ 0 w 541426"/>
                  <a:gd name="connsiteY1" fmla="*/ 319735 h 4915194"/>
                  <a:gd name="connsiteX2" fmla="*/ 4 w 541426"/>
                  <a:gd name="connsiteY2" fmla="*/ 319735 h 4915194"/>
                  <a:gd name="connsiteX3" fmla="*/ 270715 w 541426"/>
                  <a:gd name="connsiteY3" fmla="*/ 0 h 4915194"/>
                  <a:gd name="connsiteX4" fmla="*/ 541425 w 541426"/>
                  <a:gd name="connsiteY4" fmla="*/ 319735 h 4915194"/>
                  <a:gd name="connsiteX5" fmla="*/ 541422 w 541426"/>
                  <a:gd name="connsiteY5" fmla="*/ 319735 h 4915194"/>
                  <a:gd name="connsiteX6" fmla="*/ 541422 w 541426"/>
                  <a:gd name="connsiteY6" fmla="*/ 2424754 h 4915194"/>
                  <a:gd name="connsiteX7" fmla="*/ 541426 w 541426"/>
                  <a:gd name="connsiteY7" fmla="*/ 2424759 h 4915194"/>
                  <a:gd name="connsiteX8" fmla="*/ 541423 w 541426"/>
                  <a:gd name="connsiteY8" fmla="*/ 2424759 h 4915194"/>
                  <a:gd name="connsiteX9" fmla="*/ 537885 w 541426"/>
                  <a:gd name="connsiteY9" fmla="*/ 4915194 h 4915194"/>
                  <a:gd name="connsiteX10" fmla="*/ 1 w 541426"/>
                  <a:gd name="connsiteY10" fmla="*/ 4907027 h 4915194"/>
                  <a:gd name="connsiteX0" fmla="*/ 1 w 541426"/>
                  <a:gd name="connsiteY0" fmla="*/ 4907027 h 4908105"/>
                  <a:gd name="connsiteX1" fmla="*/ 0 w 541426"/>
                  <a:gd name="connsiteY1" fmla="*/ 319735 h 4908105"/>
                  <a:gd name="connsiteX2" fmla="*/ 4 w 541426"/>
                  <a:gd name="connsiteY2" fmla="*/ 319735 h 4908105"/>
                  <a:gd name="connsiteX3" fmla="*/ 270715 w 541426"/>
                  <a:gd name="connsiteY3" fmla="*/ 0 h 4908105"/>
                  <a:gd name="connsiteX4" fmla="*/ 541425 w 541426"/>
                  <a:gd name="connsiteY4" fmla="*/ 319735 h 4908105"/>
                  <a:gd name="connsiteX5" fmla="*/ 541422 w 541426"/>
                  <a:gd name="connsiteY5" fmla="*/ 319735 h 4908105"/>
                  <a:gd name="connsiteX6" fmla="*/ 541422 w 541426"/>
                  <a:gd name="connsiteY6" fmla="*/ 2424754 h 4908105"/>
                  <a:gd name="connsiteX7" fmla="*/ 541426 w 541426"/>
                  <a:gd name="connsiteY7" fmla="*/ 2424759 h 4908105"/>
                  <a:gd name="connsiteX8" fmla="*/ 541423 w 541426"/>
                  <a:gd name="connsiteY8" fmla="*/ 2424759 h 4908105"/>
                  <a:gd name="connsiteX9" fmla="*/ 537885 w 541426"/>
                  <a:gd name="connsiteY9" fmla="*/ 4908105 h 4908105"/>
                  <a:gd name="connsiteX10" fmla="*/ 1 w 541426"/>
                  <a:gd name="connsiteY10" fmla="*/ 4907027 h 490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426" h="4908105">
                    <a:moveTo>
                      <a:pt x="1" y="4907027"/>
                    </a:moveTo>
                    <a:cubicBezTo>
                      <a:pt x="1" y="2384017"/>
                      <a:pt x="0" y="2842745"/>
                      <a:pt x="0" y="319735"/>
                    </a:cubicBezTo>
                    <a:lnTo>
                      <a:pt x="4" y="319735"/>
                    </a:lnTo>
                    <a:lnTo>
                      <a:pt x="270715" y="0"/>
                    </a:lnTo>
                    <a:lnTo>
                      <a:pt x="541425" y="319735"/>
                    </a:lnTo>
                    <a:lnTo>
                      <a:pt x="541422" y="319735"/>
                    </a:lnTo>
                    <a:lnTo>
                      <a:pt x="541422" y="2424754"/>
                    </a:lnTo>
                    <a:cubicBezTo>
                      <a:pt x="541423" y="2424756"/>
                      <a:pt x="541425" y="2424757"/>
                      <a:pt x="541426" y="2424759"/>
                    </a:cubicBezTo>
                    <a:lnTo>
                      <a:pt x="541423" y="2424759"/>
                    </a:lnTo>
                    <a:cubicBezTo>
                      <a:pt x="541423" y="4246095"/>
                      <a:pt x="537885" y="3086769"/>
                      <a:pt x="537885" y="4908105"/>
                    </a:cubicBezTo>
                    <a:lnTo>
                      <a:pt x="1" y="49070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1FD147B2-BFD5-40A7-91A2-91202B0F571B}"/>
                      </a:ext>
                    </a:extLst>
                  </p:cNvPr>
                  <p:cNvSpPr/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矩形 73">
                    <a:extLst>
                      <a:ext uri="{FF2B5EF4-FFF2-40B4-BE49-F238E27FC236}">
                        <a16:creationId xmlns:a16="http://schemas.microsoft.com/office/drawing/2014/main" id="{1FD147B2-BFD5-40A7-91A2-91202B0F57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矩形 74">
                    <a:extLst>
                      <a:ext uri="{FF2B5EF4-FFF2-40B4-BE49-F238E27FC236}">
                        <a16:creationId xmlns:a16="http://schemas.microsoft.com/office/drawing/2014/main" id="{02652BE9-210B-46A0-A881-899D7B404A1A}"/>
                      </a:ext>
                    </a:extLst>
                  </p:cNvPr>
                  <p:cNvSpPr/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5" name="矩形 74">
                    <a:extLst>
                      <a:ext uri="{FF2B5EF4-FFF2-40B4-BE49-F238E27FC236}">
                        <a16:creationId xmlns:a16="http://schemas.microsoft.com/office/drawing/2014/main" id="{02652BE9-210B-46A0-A881-899D7B404A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矩形 75">
                    <a:extLst>
                      <a:ext uri="{FF2B5EF4-FFF2-40B4-BE49-F238E27FC236}">
                        <a16:creationId xmlns:a16="http://schemas.microsoft.com/office/drawing/2014/main" id="{567EA082-6509-44AD-B542-A37B381735F3}"/>
                      </a:ext>
                    </a:extLst>
                  </p:cNvPr>
                  <p:cNvSpPr/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6" name="矩形 75">
                    <a:extLst>
                      <a:ext uri="{FF2B5EF4-FFF2-40B4-BE49-F238E27FC236}">
                        <a16:creationId xmlns:a16="http://schemas.microsoft.com/office/drawing/2014/main" id="{567EA082-6509-44AD-B542-A37B381735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矩形 76">
                    <a:extLst>
                      <a:ext uri="{FF2B5EF4-FFF2-40B4-BE49-F238E27FC236}">
                        <a16:creationId xmlns:a16="http://schemas.microsoft.com/office/drawing/2014/main" id="{17F993E3-0B63-4A22-A443-F7425FC4FC41}"/>
                      </a:ext>
                    </a:extLst>
                  </p:cNvPr>
                  <p:cNvSpPr/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7" name="矩形 76">
                    <a:extLst>
                      <a:ext uri="{FF2B5EF4-FFF2-40B4-BE49-F238E27FC236}">
                        <a16:creationId xmlns:a16="http://schemas.microsoft.com/office/drawing/2014/main" id="{17F993E3-0B63-4A22-A443-F7425FC4FC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5D4C2EC-FF2E-4B85-93D6-29E579C16AB1}"/>
                  </a:ext>
                </a:extLst>
              </p:cNvPr>
              <p:cNvSpPr txBox="1"/>
              <p:nvPr/>
            </p:nvSpPr>
            <p:spPr>
              <a:xfrm>
                <a:off x="1143139" y="5136736"/>
                <a:ext cx="105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metalog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4898A34F-A3ED-47A4-A3ED-528A902071AE}"/>
              </a:ext>
            </a:extLst>
          </p:cNvPr>
          <p:cNvGrpSpPr/>
          <p:nvPr/>
        </p:nvGrpSpPr>
        <p:grpSpPr>
          <a:xfrm>
            <a:off x="7080441" y="3792643"/>
            <a:ext cx="3797410" cy="2225882"/>
            <a:chOff x="7080441" y="3792643"/>
            <a:chExt cx="3797410" cy="2225882"/>
          </a:xfrm>
        </p:grpSpPr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AA68A90-919E-46D8-AB2D-3E206A1AB2B7}"/>
                </a:ext>
              </a:extLst>
            </p:cNvPr>
            <p:cNvGrpSpPr/>
            <p:nvPr/>
          </p:nvGrpSpPr>
          <p:grpSpPr>
            <a:xfrm>
              <a:off x="7347418" y="4435346"/>
              <a:ext cx="3015581" cy="1353067"/>
              <a:chOff x="6281530" y="1935122"/>
              <a:chExt cx="4311451" cy="1934514"/>
            </a:xfrm>
          </p:grpSpPr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48AC4451-B604-4E65-82F6-205C2BE7092C}"/>
                  </a:ext>
                </a:extLst>
              </p:cNvPr>
              <p:cNvGrpSpPr/>
              <p:nvPr/>
            </p:nvGrpSpPr>
            <p:grpSpPr>
              <a:xfrm>
                <a:off x="6281530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1CC1C4F1-2A06-47B6-821F-014237CC6228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5744E800-A5C0-4304-88DF-FD1A18601F63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4" name="图片 93" descr="形状&#10;&#10;低可信度描述已自动生成">
                  <a:extLst>
                    <a:ext uri="{FF2B5EF4-FFF2-40B4-BE49-F238E27FC236}">
                      <a16:creationId xmlns:a16="http://schemas.microsoft.com/office/drawing/2014/main" id="{DD975002-392A-486C-80E6-672E5320CC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95" name="图片 94" descr="形状&#10;&#10;低可信度描述已自动生成">
                  <a:extLst>
                    <a:ext uri="{FF2B5EF4-FFF2-40B4-BE49-F238E27FC236}">
                      <a16:creationId xmlns:a16="http://schemas.microsoft.com/office/drawing/2014/main" id="{71F8AC7F-F848-4361-81AC-1D79D6C61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96" name="矩形: 剪去单角 95">
                  <a:extLst>
                    <a:ext uri="{FF2B5EF4-FFF2-40B4-BE49-F238E27FC236}">
                      <a16:creationId xmlns:a16="http://schemas.microsoft.com/office/drawing/2014/main" id="{F71E9161-8714-47B5-806B-7FB2E1086E34}"/>
                    </a:ext>
                  </a:extLst>
                </p:cNvPr>
                <p:cNvSpPr/>
                <p:nvPr/>
              </p:nvSpPr>
              <p:spPr>
                <a:xfrm>
                  <a:off x="3077445" y="2381521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矩形: 剪去单角 96">
                  <a:extLst>
                    <a:ext uri="{FF2B5EF4-FFF2-40B4-BE49-F238E27FC236}">
                      <a16:creationId xmlns:a16="http://schemas.microsoft.com/office/drawing/2014/main" id="{0BAD847D-71EF-40D9-8062-D71F28B1F002}"/>
                    </a:ext>
                  </a:extLst>
                </p:cNvPr>
                <p:cNvSpPr/>
                <p:nvPr/>
              </p:nvSpPr>
              <p:spPr>
                <a:xfrm>
                  <a:off x="4315189" y="239579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3CD016D2-35F4-49DC-8BF0-5DBB600535ED}"/>
                  </a:ext>
                </a:extLst>
              </p:cNvPr>
              <p:cNvGrpSpPr/>
              <p:nvPr/>
            </p:nvGrpSpPr>
            <p:grpSpPr>
              <a:xfrm>
                <a:off x="8725549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0808CBD2-A2A1-4D59-8661-BA3437A1097C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48BEC279-FF00-47A1-972C-0754F4755E97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88" name="图片 87" descr="形状&#10;&#10;低可信度描述已自动生成">
                  <a:extLst>
                    <a:ext uri="{FF2B5EF4-FFF2-40B4-BE49-F238E27FC236}">
                      <a16:creationId xmlns:a16="http://schemas.microsoft.com/office/drawing/2014/main" id="{008AF563-A07E-4420-A74A-40EC48CA1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89" name="图片 88" descr="形状&#10;&#10;低可信度描述已自动生成">
                  <a:extLst>
                    <a:ext uri="{FF2B5EF4-FFF2-40B4-BE49-F238E27FC236}">
                      <a16:creationId xmlns:a16="http://schemas.microsoft.com/office/drawing/2014/main" id="{AC0AAC0D-CAE5-4ED8-B219-3ED5F6DD8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90" name="矩形: 剪去单角 89">
                  <a:extLst>
                    <a:ext uri="{FF2B5EF4-FFF2-40B4-BE49-F238E27FC236}">
                      <a16:creationId xmlns:a16="http://schemas.microsoft.com/office/drawing/2014/main" id="{22E2CEA9-EBE3-449B-B22C-C4A5D9F452FF}"/>
                    </a:ext>
                  </a:extLst>
                </p:cNvPr>
                <p:cNvSpPr/>
                <p:nvPr/>
              </p:nvSpPr>
              <p:spPr>
                <a:xfrm>
                  <a:off x="3077445" y="2394043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: 剪去单角 90">
                  <a:extLst>
                    <a:ext uri="{FF2B5EF4-FFF2-40B4-BE49-F238E27FC236}">
                      <a16:creationId xmlns:a16="http://schemas.microsoft.com/office/drawing/2014/main" id="{8E5B07BC-E642-40CD-BC6A-2B8C3EC27536}"/>
                    </a:ext>
                  </a:extLst>
                </p:cNvPr>
                <p:cNvSpPr/>
                <p:nvPr/>
              </p:nvSpPr>
              <p:spPr>
                <a:xfrm>
                  <a:off x="4315189" y="239404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14497B61-B890-4C72-B0DF-4FA4BDE05374}"/>
                </a:ext>
              </a:extLst>
            </p:cNvPr>
            <p:cNvSpPr/>
            <p:nvPr/>
          </p:nvSpPr>
          <p:spPr>
            <a:xfrm>
              <a:off x="7080441" y="3792643"/>
              <a:ext cx="3797410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B64A8173-D6BD-4BFA-966F-81F56BC9FBD3}"/>
                </a:ext>
              </a:extLst>
            </p:cNvPr>
            <p:cNvSpPr txBox="1"/>
            <p:nvPr/>
          </p:nvSpPr>
          <p:spPr>
            <a:xfrm>
              <a:off x="7988606" y="388444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Function nodes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19E1C402-DCD7-4C32-B69B-11A7EF5C41CA}"/>
                </a:ext>
              </a:extLst>
            </p:cNvPr>
            <p:cNvSpPr txBox="1"/>
            <p:nvPr/>
          </p:nvSpPr>
          <p:spPr>
            <a:xfrm>
              <a:off x="10304551" y="4903160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241D96D6-0D7D-43EA-ABCA-0661A7C58823}"/>
              </a:ext>
            </a:extLst>
          </p:cNvPr>
          <p:cNvGrpSpPr/>
          <p:nvPr/>
        </p:nvGrpSpPr>
        <p:grpSpPr>
          <a:xfrm>
            <a:off x="7079287" y="1357151"/>
            <a:ext cx="3797411" cy="2130795"/>
            <a:chOff x="7079287" y="1357151"/>
            <a:chExt cx="3797411" cy="2130795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A5DBF697-B043-48D2-BCD3-89E607B167E6}"/>
                </a:ext>
              </a:extLst>
            </p:cNvPr>
            <p:cNvSpPr/>
            <p:nvPr/>
          </p:nvSpPr>
          <p:spPr>
            <a:xfrm>
              <a:off x="7079287" y="1357151"/>
              <a:ext cx="3797411" cy="2130795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AB8EAC7F-72E2-4CCA-B44A-2B3DEDAD9071}"/>
                </a:ext>
              </a:extLst>
            </p:cNvPr>
            <p:cNvSpPr/>
            <p:nvPr/>
          </p:nvSpPr>
          <p:spPr>
            <a:xfrm rot="5400000">
              <a:off x="775993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任意多边形: 形状 100">
              <a:extLst>
                <a:ext uri="{FF2B5EF4-FFF2-40B4-BE49-F238E27FC236}">
                  <a16:creationId xmlns:a16="http://schemas.microsoft.com/office/drawing/2014/main" id="{D57465BB-3D57-4B43-8749-F7F5300AB47F}"/>
                </a:ext>
              </a:extLst>
            </p:cNvPr>
            <p:cNvSpPr/>
            <p:nvPr/>
          </p:nvSpPr>
          <p:spPr>
            <a:xfrm rot="5400000">
              <a:off x="775993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任意多边形: 形状 101">
              <a:extLst>
                <a:ext uri="{FF2B5EF4-FFF2-40B4-BE49-F238E27FC236}">
                  <a16:creationId xmlns:a16="http://schemas.microsoft.com/office/drawing/2014/main" id="{62466578-12F0-4521-918D-31282FC6DBDC}"/>
                </a:ext>
              </a:extLst>
            </p:cNvPr>
            <p:cNvSpPr/>
            <p:nvPr/>
          </p:nvSpPr>
          <p:spPr>
            <a:xfrm rot="5400000">
              <a:off x="775993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6F47BD7-C64C-4771-856F-87B0D4C7019E}"/>
                </a:ext>
              </a:extLst>
            </p:cNvPr>
            <p:cNvSpPr/>
            <p:nvPr/>
          </p:nvSpPr>
          <p:spPr>
            <a:xfrm>
              <a:off x="7286524" y="2083804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C9EA256C-139C-4AB9-9F88-74E3D569CADC}"/>
                </a:ext>
              </a:extLst>
            </p:cNvPr>
            <p:cNvSpPr/>
            <p:nvPr/>
          </p:nvSpPr>
          <p:spPr>
            <a:xfrm>
              <a:off x="7286524" y="2563209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15237F77-B44C-4EE1-8967-B791C5165335}"/>
                </a:ext>
              </a:extLst>
            </p:cNvPr>
            <p:cNvSpPr/>
            <p:nvPr/>
          </p:nvSpPr>
          <p:spPr>
            <a:xfrm>
              <a:off x="7286524" y="3042614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D79DE0EE-09E3-45BE-A53A-681E706EFC97}"/>
                </a:ext>
              </a:extLst>
            </p:cNvPr>
            <p:cNvSpPr/>
            <p:nvPr/>
          </p:nvSpPr>
          <p:spPr>
            <a:xfrm rot="5400000">
              <a:off x="937914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A2D45240-C97A-4FAB-9407-95F810423B3E}"/>
                </a:ext>
              </a:extLst>
            </p:cNvPr>
            <p:cNvSpPr/>
            <p:nvPr/>
          </p:nvSpPr>
          <p:spPr>
            <a:xfrm rot="5400000">
              <a:off x="937914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E1F9044D-9072-4B1B-BA62-7E0BF8E6AF38}"/>
                </a:ext>
              </a:extLst>
            </p:cNvPr>
            <p:cNvSpPr/>
            <p:nvPr/>
          </p:nvSpPr>
          <p:spPr>
            <a:xfrm rot="5400000">
              <a:off x="937914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A4712C7C-4EA4-49E3-9785-4C446BF005B5}"/>
                </a:ext>
              </a:extLst>
            </p:cNvPr>
            <p:cNvSpPr/>
            <p:nvPr/>
          </p:nvSpPr>
          <p:spPr>
            <a:xfrm>
              <a:off x="8905734" y="2083805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A98CBD00-CE0B-448F-B67B-BA8CC3743A4E}"/>
                </a:ext>
              </a:extLst>
            </p:cNvPr>
            <p:cNvSpPr/>
            <p:nvPr/>
          </p:nvSpPr>
          <p:spPr>
            <a:xfrm>
              <a:off x="8905734" y="2563210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67AD117A-0E0C-45A7-8803-E6E35E5E411A}"/>
                </a:ext>
              </a:extLst>
            </p:cNvPr>
            <p:cNvSpPr/>
            <p:nvPr/>
          </p:nvSpPr>
          <p:spPr>
            <a:xfrm>
              <a:off x="8905734" y="3042615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3C1024FF-564E-4C11-91AF-BC7C6C15B73A}"/>
                </a:ext>
              </a:extLst>
            </p:cNvPr>
            <p:cNvSpPr txBox="1"/>
            <p:nvPr/>
          </p:nvSpPr>
          <p:spPr>
            <a:xfrm>
              <a:off x="10228114" y="2600717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0A6DDFB-A787-406F-BA37-669032039863}"/>
                </a:ext>
              </a:extLst>
            </p:cNvPr>
            <p:cNvSpPr txBox="1"/>
            <p:nvPr/>
          </p:nvSpPr>
          <p:spPr>
            <a:xfrm>
              <a:off x="7950747" y="1435039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Storage nodes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792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36C9-A22C-44E0-98D4-E265ACC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position means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19ABD-A5F8-47F0-98F7-6953057E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F432C0-8090-42B5-A8CE-13B9C78F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69C95-D77B-49C5-A0D0-9AED93E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3B-757C-43F8-B90B-41004925BDCD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88A58DB-D113-4345-ABB2-FEE25AA1EA66}"/>
              </a:ext>
            </a:extLst>
          </p:cNvPr>
          <p:cNvSpPr/>
          <p:nvPr/>
        </p:nvSpPr>
        <p:spPr>
          <a:xfrm rot="5400000">
            <a:off x="5825287" y="-1492623"/>
            <a:ext cx="541426" cy="7843894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833C0683-79BF-4AD2-8C0E-1B7DE2FD0919}"/>
              </a:ext>
            </a:extLst>
          </p:cNvPr>
          <p:cNvSpPr txBox="1">
            <a:spLocks/>
          </p:cNvSpPr>
          <p:nvPr/>
        </p:nvSpPr>
        <p:spPr>
          <a:xfrm>
            <a:off x="16764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1A2DE6CA-07F8-4C67-88B1-87A3D2E39060}"/>
              </a:ext>
            </a:extLst>
          </p:cNvPr>
          <p:cNvSpPr txBox="1">
            <a:spLocks/>
          </p:cNvSpPr>
          <p:nvPr/>
        </p:nvSpPr>
        <p:spPr>
          <a:xfrm>
            <a:off x="3481942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100B11B-E2AE-4EFF-A539-7D6352EB97B5}"/>
              </a:ext>
            </a:extLst>
          </p:cNvPr>
          <p:cNvSpPr txBox="1"/>
          <p:nvPr/>
        </p:nvSpPr>
        <p:spPr>
          <a:xfrm>
            <a:off x="3481942" y="2963143"/>
            <a:ext cx="490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Metalog</a:t>
            </a:r>
            <a:r>
              <a:rPr lang="en-US" altLang="zh-CN" sz="2000" dirty="0"/>
              <a:t> positions (cuts in the physical log)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997C2E5-F5A9-45D1-A254-0EF89B8714C4}"/>
              </a:ext>
            </a:extLst>
          </p:cNvPr>
          <p:cNvGrpSpPr/>
          <p:nvPr/>
        </p:nvGrpSpPr>
        <p:grpSpPr>
          <a:xfrm>
            <a:off x="2174052" y="1695450"/>
            <a:ext cx="367911" cy="1200150"/>
            <a:chOff x="2174052" y="1695450"/>
            <a:chExt cx="367911" cy="1200150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97C10C5-B712-486C-AE30-D13579EBCA45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736E9B77-712F-4769-83F7-EC0AF7D43F8F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1B018BE1-ED3C-4E45-A3BF-2C3427071B99}"/>
              </a:ext>
            </a:extLst>
          </p:cNvPr>
          <p:cNvGrpSpPr/>
          <p:nvPr/>
        </p:nvGrpSpPr>
        <p:grpSpPr>
          <a:xfrm>
            <a:off x="3214033" y="1695450"/>
            <a:ext cx="367911" cy="1200150"/>
            <a:chOff x="2174052" y="1695450"/>
            <a:chExt cx="367911" cy="1200150"/>
          </a:xfrm>
        </p:grpSpPr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6502F31C-D755-4CA6-92B4-AD3A6E2E6ED3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26F981B8-C5E3-44D6-9A9E-2BCDD99FEE22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AC09B5A-BC9B-4E4F-83AC-8903D081A705}"/>
              </a:ext>
            </a:extLst>
          </p:cNvPr>
          <p:cNvGrpSpPr/>
          <p:nvPr/>
        </p:nvGrpSpPr>
        <p:grpSpPr>
          <a:xfrm>
            <a:off x="4845244" y="1695450"/>
            <a:ext cx="367911" cy="1200150"/>
            <a:chOff x="2174052" y="1695450"/>
            <a:chExt cx="367911" cy="1200150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F47949B-19D0-461B-87ED-E2B7EB950E8F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A04EDC70-7A6D-4EAB-86EA-FA31DA230B6C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F5AF5F4-CF98-460F-B9C1-B681934D2955}"/>
              </a:ext>
            </a:extLst>
          </p:cNvPr>
          <p:cNvGrpSpPr/>
          <p:nvPr/>
        </p:nvGrpSpPr>
        <p:grpSpPr>
          <a:xfrm>
            <a:off x="5979208" y="1695450"/>
            <a:ext cx="367911" cy="1200150"/>
            <a:chOff x="2174052" y="1695450"/>
            <a:chExt cx="367911" cy="1200150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CC4825E3-9799-4F69-859C-5DAFF9D46BB3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75FF5F59-8E95-4FEB-AE8A-73825F561254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37D274A5-2061-4606-A0C6-BD0D5A131789}"/>
              </a:ext>
            </a:extLst>
          </p:cNvPr>
          <p:cNvSpPr txBox="1"/>
          <p:nvPr/>
        </p:nvSpPr>
        <p:spPr>
          <a:xfrm>
            <a:off x="211296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0BE8307-23A6-418D-BC0A-A4D4C94F0E88}"/>
              </a:ext>
            </a:extLst>
          </p:cNvPr>
          <p:cNvSpPr txBox="1"/>
          <p:nvPr/>
        </p:nvSpPr>
        <p:spPr>
          <a:xfrm>
            <a:off x="316410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5950873-669F-4A84-9AF3-0F5E145518AB}"/>
              </a:ext>
            </a:extLst>
          </p:cNvPr>
          <p:cNvSpPr txBox="1"/>
          <p:nvPr/>
        </p:nvSpPr>
        <p:spPr>
          <a:xfrm>
            <a:off x="4798140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31B60C9-B9BE-4836-99F8-27D76162222E}"/>
              </a:ext>
            </a:extLst>
          </p:cNvPr>
          <p:cNvSpPr txBox="1"/>
          <p:nvPr/>
        </p:nvSpPr>
        <p:spPr>
          <a:xfrm>
            <a:off x="5932104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0F8C237-98EF-4AE2-9957-F1CB7BFB4F0A}"/>
              </a:ext>
            </a:extLst>
          </p:cNvPr>
          <p:cNvSpPr txBox="1"/>
          <p:nvPr/>
        </p:nvSpPr>
        <p:spPr>
          <a:xfrm>
            <a:off x="7736613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D43FAD54-98AC-459C-9785-B5DB16075AEF}"/>
              </a:ext>
            </a:extLst>
          </p:cNvPr>
          <p:cNvGrpSpPr/>
          <p:nvPr/>
        </p:nvGrpSpPr>
        <p:grpSpPr>
          <a:xfrm>
            <a:off x="7783717" y="1695450"/>
            <a:ext cx="367911" cy="1200150"/>
            <a:chOff x="2174052" y="1695450"/>
            <a:chExt cx="367911" cy="1200150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F116965-2DBC-4FA5-B9A6-E39CECE00DF6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等腰三角形 66">
              <a:extLst>
                <a:ext uri="{FF2B5EF4-FFF2-40B4-BE49-F238E27FC236}">
                  <a16:creationId xmlns:a16="http://schemas.microsoft.com/office/drawing/2014/main" id="{6325B786-7080-4B35-BB3D-AF37B5440856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4468D28B-446F-4ED3-A4B9-9883CE3FBDB3}"/>
              </a:ext>
            </a:extLst>
          </p:cNvPr>
          <p:cNvSpPr txBox="1"/>
          <p:nvPr/>
        </p:nvSpPr>
        <p:spPr>
          <a:xfrm>
            <a:off x="7736613" y="2197654"/>
            <a:ext cx="221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log (total order)</a:t>
            </a:r>
          </a:p>
        </p:txBody>
      </p:sp>
    </p:spTree>
    <p:extLst>
      <p:ext uri="{BB962C8B-B14F-4D97-AF65-F5344CB8AC3E}">
        <p14:creationId xmlns:p14="http://schemas.microsoft.com/office/powerpoint/2010/main" val="82571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36C9-A22C-44E0-98D4-E265ACC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Read Consistency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19ABD-A5F8-47F0-98F7-6953057E8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F432C0-8090-42B5-A8CE-13B9C78F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69C95-D77B-49C5-A0D0-9AED93E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3B-757C-43F8-B90B-41004925BDCD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88A58DB-D113-4345-ABB2-FEE25AA1EA66}"/>
              </a:ext>
            </a:extLst>
          </p:cNvPr>
          <p:cNvSpPr/>
          <p:nvPr/>
        </p:nvSpPr>
        <p:spPr>
          <a:xfrm rot="5400000">
            <a:off x="5825287" y="-1492623"/>
            <a:ext cx="541426" cy="7843894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833C0683-79BF-4AD2-8C0E-1B7DE2FD0919}"/>
              </a:ext>
            </a:extLst>
          </p:cNvPr>
          <p:cNvSpPr txBox="1">
            <a:spLocks/>
          </p:cNvSpPr>
          <p:nvPr/>
        </p:nvSpPr>
        <p:spPr>
          <a:xfrm>
            <a:off x="16764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1A2DE6CA-07F8-4C67-88B1-87A3D2E39060}"/>
              </a:ext>
            </a:extLst>
          </p:cNvPr>
          <p:cNvSpPr txBox="1">
            <a:spLocks/>
          </p:cNvSpPr>
          <p:nvPr/>
        </p:nvSpPr>
        <p:spPr>
          <a:xfrm>
            <a:off x="3481942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0D65FD4-9F43-49CC-BAE4-FD52BD55B74E}"/>
              </a:ext>
            </a:extLst>
          </p:cNvPr>
          <p:cNvGrpSpPr/>
          <p:nvPr/>
        </p:nvGrpSpPr>
        <p:grpSpPr>
          <a:xfrm>
            <a:off x="2518610" y="3074987"/>
            <a:ext cx="986682" cy="1022125"/>
            <a:chOff x="2756451" y="1935121"/>
            <a:chExt cx="2635701" cy="2954931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606AAF7-E880-407A-967D-3D83157DF6F0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48331FB-E760-47E1-805C-F1624A7F494A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8" name="图片 57" descr="形状&#10;&#10;低可信度描述已自动生成">
              <a:extLst>
                <a:ext uri="{FF2B5EF4-FFF2-40B4-BE49-F238E27FC236}">
                  <a16:creationId xmlns:a16="http://schemas.microsoft.com/office/drawing/2014/main" id="{EB483F03-08FC-49FE-81CD-7A6683BAF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80C6C04-59EB-4205-8A79-065EA2ED691E}"/>
              </a:ext>
            </a:extLst>
          </p:cNvPr>
          <p:cNvGrpSpPr/>
          <p:nvPr/>
        </p:nvGrpSpPr>
        <p:grpSpPr>
          <a:xfrm>
            <a:off x="5374058" y="3074987"/>
            <a:ext cx="986682" cy="1022125"/>
            <a:chOff x="2756451" y="1935121"/>
            <a:chExt cx="2635701" cy="2954931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3F2E782-FFAF-41A9-AB4E-0D7E8F4081C5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65B23AE-5A3D-40AF-B54D-9279C3E33ECA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图片 64" descr="形状&#10;&#10;低可信度描述已自动生成">
              <a:extLst>
                <a:ext uri="{FF2B5EF4-FFF2-40B4-BE49-F238E27FC236}">
                  <a16:creationId xmlns:a16="http://schemas.microsoft.com/office/drawing/2014/main" id="{2244E885-7A9B-4744-BD4B-B83E158A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1815971-5D5B-4F59-83F6-13DD3BB2A181}"/>
              </a:ext>
            </a:extLst>
          </p:cNvPr>
          <p:cNvGrpSpPr/>
          <p:nvPr/>
        </p:nvGrpSpPr>
        <p:grpSpPr>
          <a:xfrm>
            <a:off x="7226848" y="3074987"/>
            <a:ext cx="986682" cy="1022125"/>
            <a:chOff x="2756451" y="1935121"/>
            <a:chExt cx="2635701" cy="2954931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BAF5D29-4522-4C0A-A5E3-FDBD410F97DD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B99EA0C-18A1-4BBF-8CB0-C507837C5763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9" name="图片 68" descr="形状&#10;&#10;低可信度描述已自动生成">
              <a:extLst>
                <a:ext uri="{FF2B5EF4-FFF2-40B4-BE49-F238E27FC236}">
                  <a16:creationId xmlns:a16="http://schemas.microsoft.com/office/drawing/2014/main" id="{C200D40E-A7DF-4A5C-82AC-102D908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F40DCC3C-1F29-48D1-93F0-8DFEC542B8C7}"/>
              </a:ext>
            </a:extLst>
          </p:cNvPr>
          <p:cNvSpPr txBox="1"/>
          <p:nvPr/>
        </p:nvSpPr>
        <p:spPr>
          <a:xfrm>
            <a:off x="74211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CC1D920-BA0C-4096-B764-4796036220D0}"/>
              </a:ext>
            </a:extLst>
          </p:cNvPr>
          <p:cNvSpPr txBox="1"/>
          <p:nvPr/>
        </p:nvSpPr>
        <p:spPr>
          <a:xfrm>
            <a:off x="55849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1314DA4-1221-4C55-B0F2-ECFDA3E822BD}"/>
              </a:ext>
            </a:extLst>
          </p:cNvPr>
          <p:cNvSpPr txBox="1"/>
          <p:nvPr/>
        </p:nvSpPr>
        <p:spPr>
          <a:xfrm>
            <a:off x="2709345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451DBC55-637F-4D25-9789-40465F59DA98}"/>
              </a:ext>
            </a:extLst>
          </p:cNvPr>
          <p:cNvSpPr txBox="1"/>
          <p:nvPr/>
        </p:nvSpPr>
        <p:spPr>
          <a:xfrm>
            <a:off x="2962025" y="4536872"/>
            <a:ext cx="57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Index replicas make progress independently so that they are actually </a:t>
            </a:r>
            <a:r>
              <a:rPr lang="en-US" altLang="zh-CN" sz="2400" b="1" dirty="0"/>
              <a:t>inconsistent</a:t>
            </a:r>
            <a:r>
              <a:rPr lang="en-US" altLang="zh-CN" sz="2400" dirty="0"/>
              <a:t>.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3C5BD4D-7D33-402C-B667-4D1D2796B667}"/>
              </a:ext>
            </a:extLst>
          </p:cNvPr>
          <p:cNvGrpSpPr/>
          <p:nvPr/>
        </p:nvGrpSpPr>
        <p:grpSpPr>
          <a:xfrm>
            <a:off x="2174052" y="1695450"/>
            <a:ext cx="367911" cy="1200150"/>
            <a:chOff x="2174052" y="1695450"/>
            <a:chExt cx="367911" cy="1200150"/>
          </a:xfrm>
        </p:grpSpPr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744E468-1188-4D53-BF76-DF56AB93DF49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等腰三角形 80">
              <a:extLst>
                <a:ext uri="{FF2B5EF4-FFF2-40B4-BE49-F238E27FC236}">
                  <a16:creationId xmlns:a16="http://schemas.microsoft.com/office/drawing/2014/main" id="{DD120FE9-469C-49D6-BB89-6514C8EE0FCD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1938C7F2-69E0-420D-A568-F5266A2D2D38}"/>
              </a:ext>
            </a:extLst>
          </p:cNvPr>
          <p:cNvGrpSpPr/>
          <p:nvPr/>
        </p:nvGrpSpPr>
        <p:grpSpPr>
          <a:xfrm>
            <a:off x="3214033" y="1695450"/>
            <a:ext cx="367911" cy="1200150"/>
            <a:chOff x="2174052" y="1695450"/>
            <a:chExt cx="367911" cy="1200150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C16771D0-EE77-4F0A-B356-0FEAFCCF2D46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等腰三角形 83">
              <a:extLst>
                <a:ext uri="{FF2B5EF4-FFF2-40B4-BE49-F238E27FC236}">
                  <a16:creationId xmlns:a16="http://schemas.microsoft.com/office/drawing/2014/main" id="{8879B753-181A-47F8-A246-AFEA08F2532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39B4066-94E3-490E-93A3-EE473CBD6588}"/>
              </a:ext>
            </a:extLst>
          </p:cNvPr>
          <p:cNvGrpSpPr/>
          <p:nvPr/>
        </p:nvGrpSpPr>
        <p:grpSpPr>
          <a:xfrm>
            <a:off x="4845244" y="1695450"/>
            <a:ext cx="367911" cy="1200150"/>
            <a:chOff x="2174052" y="1695450"/>
            <a:chExt cx="367911" cy="1200150"/>
          </a:xfrm>
        </p:grpSpPr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7AC1A6E5-CB97-4FFD-B755-991B4B85EB61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等腰三角形 86">
              <a:extLst>
                <a:ext uri="{FF2B5EF4-FFF2-40B4-BE49-F238E27FC236}">
                  <a16:creationId xmlns:a16="http://schemas.microsoft.com/office/drawing/2014/main" id="{0475B9D1-7FF1-41C9-B238-FF231B051F1F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4C550EE9-C67E-4390-B24E-DDFE4BD4A2EE}"/>
              </a:ext>
            </a:extLst>
          </p:cNvPr>
          <p:cNvGrpSpPr/>
          <p:nvPr/>
        </p:nvGrpSpPr>
        <p:grpSpPr>
          <a:xfrm>
            <a:off x="5979208" y="1695450"/>
            <a:ext cx="367911" cy="1200150"/>
            <a:chOff x="2174052" y="1695450"/>
            <a:chExt cx="367911" cy="1200150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9CBD7A54-6A6A-4D1C-BEFD-649BC7686C54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等腰三角形 89">
              <a:extLst>
                <a:ext uri="{FF2B5EF4-FFF2-40B4-BE49-F238E27FC236}">
                  <a16:creationId xmlns:a16="http://schemas.microsoft.com/office/drawing/2014/main" id="{55D8A574-4435-4838-8492-B50BEFFC77CE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5F0073C4-8FFF-4855-82E4-EEB5BC6A42BB}"/>
              </a:ext>
            </a:extLst>
          </p:cNvPr>
          <p:cNvSpPr txBox="1"/>
          <p:nvPr/>
        </p:nvSpPr>
        <p:spPr>
          <a:xfrm>
            <a:off x="211296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B7CC165A-D8F3-462E-A6E4-45ECB1C274C4}"/>
              </a:ext>
            </a:extLst>
          </p:cNvPr>
          <p:cNvSpPr txBox="1"/>
          <p:nvPr/>
        </p:nvSpPr>
        <p:spPr>
          <a:xfrm>
            <a:off x="316410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DFE0BEDD-A0BD-4C30-A20C-43E5A474444C}"/>
              </a:ext>
            </a:extLst>
          </p:cNvPr>
          <p:cNvSpPr txBox="1"/>
          <p:nvPr/>
        </p:nvSpPr>
        <p:spPr>
          <a:xfrm>
            <a:off x="4798140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D73B69CB-24AD-4878-A311-2EE730C07629}"/>
              </a:ext>
            </a:extLst>
          </p:cNvPr>
          <p:cNvSpPr txBox="1"/>
          <p:nvPr/>
        </p:nvSpPr>
        <p:spPr>
          <a:xfrm>
            <a:off x="5932104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438A56E-F1B2-4B58-BEB2-D8A9B1C77527}"/>
              </a:ext>
            </a:extLst>
          </p:cNvPr>
          <p:cNvSpPr txBox="1"/>
          <p:nvPr/>
        </p:nvSpPr>
        <p:spPr>
          <a:xfrm>
            <a:off x="7736613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DB367939-2DCF-4A71-914F-A430871985B0}"/>
              </a:ext>
            </a:extLst>
          </p:cNvPr>
          <p:cNvGrpSpPr/>
          <p:nvPr/>
        </p:nvGrpSpPr>
        <p:grpSpPr>
          <a:xfrm>
            <a:off x="7783717" y="1695450"/>
            <a:ext cx="367911" cy="1200150"/>
            <a:chOff x="2174052" y="1695450"/>
            <a:chExt cx="367911" cy="1200150"/>
          </a:xfrm>
        </p:grpSpPr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26AF414E-99D1-47E3-833C-231E14B67A94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等腰三角形 97">
              <a:extLst>
                <a:ext uri="{FF2B5EF4-FFF2-40B4-BE49-F238E27FC236}">
                  <a16:creationId xmlns:a16="http://schemas.microsoft.com/office/drawing/2014/main" id="{8E16682E-32EC-4B12-AAD8-3C9F41FEBCDE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文本框 98">
            <a:extLst>
              <a:ext uri="{FF2B5EF4-FFF2-40B4-BE49-F238E27FC236}">
                <a16:creationId xmlns:a16="http://schemas.microsoft.com/office/drawing/2014/main" id="{710B802D-2BB9-4216-9481-01B2E97526D8}"/>
              </a:ext>
            </a:extLst>
          </p:cNvPr>
          <p:cNvSpPr txBox="1"/>
          <p:nvPr/>
        </p:nvSpPr>
        <p:spPr>
          <a:xfrm>
            <a:off x="7736613" y="2197654"/>
            <a:ext cx="221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log (total order)</a:t>
            </a:r>
          </a:p>
        </p:txBody>
      </p:sp>
    </p:spTree>
    <p:extLst>
      <p:ext uri="{BB962C8B-B14F-4D97-AF65-F5344CB8AC3E}">
        <p14:creationId xmlns:p14="http://schemas.microsoft.com/office/powerpoint/2010/main" val="3597537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36C9-A22C-44E0-98D4-E265ACCC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Read Consistency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F432C0-8090-42B5-A8CE-13B9C78F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869C95-D77B-49C5-A0D0-9AED93E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353B-757C-43F8-B90B-41004925BDCD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88A58DB-D113-4345-ABB2-FEE25AA1EA66}"/>
              </a:ext>
            </a:extLst>
          </p:cNvPr>
          <p:cNvSpPr/>
          <p:nvPr/>
        </p:nvSpPr>
        <p:spPr>
          <a:xfrm rot="5400000">
            <a:off x="5825287" y="-1492623"/>
            <a:ext cx="541426" cy="7843894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93BBEC4-2362-465E-BA3F-2CCABE15AB1D}"/>
              </a:ext>
            </a:extLst>
          </p:cNvPr>
          <p:cNvGrpSpPr/>
          <p:nvPr/>
        </p:nvGrpSpPr>
        <p:grpSpPr>
          <a:xfrm>
            <a:off x="2174052" y="1695450"/>
            <a:ext cx="367911" cy="1200150"/>
            <a:chOff x="2174052" y="1695450"/>
            <a:chExt cx="367911" cy="120015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E76C85-A3B3-4BD5-B56B-0D32BDBF0AE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EFE8EAE5-E428-4DD6-96DC-86D210B5C904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41B7D74-4397-46A9-9765-ADE1295A7723}"/>
              </a:ext>
            </a:extLst>
          </p:cNvPr>
          <p:cNvGrpSpPr/>
          <p:nvPr/>
        </p:nvGrpSpPr>
        <p:grpSpPr>
          <a:xfrm>
            <a:off x="3214033" y="1695450"/>
            <a:ext cx="367911" cy="1200150"/>
            <a:chOff x="2174052" y="1695450"/>
            <a:chExt cx="367911" cy="120015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1DEE2D5-1733-47B9-ADD3-28FB27F305D1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E3EBBD9E-4A22-4355-82A6-CEC84C1BD71A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1D111E1-CB48-4208-862A-A48BAA32868E}"/>
              </a:ext>
            </a:extLst>
          </p:cNvPr>
          <p:cNvGrpSpPr/>
          <p:nvPr/>
        </p:nvGrpSpPr>
        <p:grpSpPr>
          <a:xfrm>
            <a:off x="4845244" y="1695450"/>
            <a:ext cx="367911" cy="1200150"/>
            <a:chOff x="2174052" y="1695450"/>
            <a:chExt cx="367911" cy="1200150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E8DC231-1EB3-4161-948E-BD996118F662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361FC45D-CE1E-4793-BB9D-7162B8B4717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833C0683-79BF-4AD2-8C0E-1B7DE2FD0919}"/>
              </a:ext>
            </a:extLst>
          </p:cNvPr>
          <p:cNvSpPr txBox="1">
            <a:spLocks/>
          </p:cNvSpPr>
          <p:nvPr/>
        </p:nvSpPr>
        <p:spPr>
          <a:xfrm>
            <a:off x="1676400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1251B28-D840-4DE8-87B6-D760CBBD1423}"/>
              </a:ext>
            </a:extLst>
          </p:cNvPr>
          <p:cNvGrpSpPr/>
          <p:nvPr/>
        </p:nvGrpSpPr>
        <p:grpSpPr>
          <a:xfrm>
            <a:off x="5979208" y="1695450"/>
            <a:ext cx="367911" cy="1200150"/>
            <a:chOff x="2174052" y="1695450"/>
            <a:chExt cx="367911" cy="1200150"/>
          </a:xfrm>
        </p:grpSpPr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C9D4F95-2D2D-4237-A209-D7DD709E6BF4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D2C83CDE-99A2-4F94-AA7B-C911AD3F693A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1A2DE6CA-07F8-4C67-88B1-87A3D2E39060}"/>
              </a:ext>
            </a:extLst>
          </p:cNvPr>
          <p:cNvSpPr txBox="1">
            <a:spLocks/>
          </p:cNvSpPr>
          <p:nvPr/>
        </p:nvSpPr>
        <p:spPr>
          <a:xfrm>
            <a:off x="3481942" y="1213837"/>
            <a:ext cx="10515600" cy="4963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01043D1-F370-43A6-A27A-F64B1D8D8EAF}"/>
              </a:ext>
            </a:extLst>
          </p:cNvPr>
          <p:cNvGrpSpPr/>
          <p:nvPr/>
        </p:nvGrpSpPr>
        <p:grpSpPr>
          <a:xfrm>
            <a:off x="7783717" y="1695450"/>
            <a:ext cx="367911" cy="1200150"/>
            <a:chOff x="2174052" y="1695450"/>
            <a:chExt cx="367911" cy="1200150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9DD158C-0D81-4285-B213-431DA3F59D0F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AA5E7668-25D1-4419-A480-9422D5BA6D28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DC191AB6-88D4-4A1B-AD3B-86DB6136A15B}"/>
              </a:ext>
            </a:extLst>
          </p:cNvPr>
          <p:cNvSpPr txBox="1"/>
          <p:nvPr/>
        </p:nvSpPr>
        <p:spPr>
          <a:xfrm>
            <a:off x="7736613" y="2197654"/>
            <a:ext cx="221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log (total order)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0D65FD4-9F43-49CC-BAE4-FD52BD55B74E}"/>
              </a:ext>
            </a:extLst>
          </p:cNvPr>
          <p:cNvGrpSpPr/>
          <p:nvPr/>
        </p:nvGrpSpPr>
        <p:grpSpPr>
          <a:xfrm>
            <a:off x="2518610" y="3074987"/>
            <a:ext cx="986682" cy="1022125"/>
            <a:chOff x="2756451" y="1935121"/>
            <a:chExt cx="2635701" cy="2954931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606AAF7-E880-407A-967D-3D83157DF6F0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48331FB-E760-47E1-805C-F1624A7F494A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8" name="图片 57" descr="形状&#10;&#10;低可信度描述已自动生成">
              <a:extLst>
                <a:ext uri="{FF2B5EF4-FFF2-40B4-BE49-F238E27FC236}">
                  <a16:creationId xmlns:a16="http://schemas.microsoft.com/office/drawing/2014/main" id="{EB483F03-08FC-49FE-81CD-7A6683BAF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80C6C04-59EB-4205-8A79-065EA2ED691E}"/>
              </a:ext>
            </a:extLst>
          </p:cNvPr>
          <p:cNvGrpSpPr/>
          <p:nvPr/>
        </p:nvGrpSpPr>
        <p:grpSpPr>
          <a:xfrm>
            <a:off x="5374058" y="3074987"/>
            <a:ext cx="986682" cy="1022125"/>
            <a:chOff x="2756451" y="1935121"/>
            <a:chExt cx="2635701" cy="2954931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3F2E782-FFAF-41A9-AB4E-0D7E8F4081C5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065B23AE-5A3D-40AF-B54D-9279C3E33ECA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图片 64" descr="形状&#10;&#10;低可信度描述已自动生成">
              <a:extLst>
                <a:ext uri="{FF2B5EF4-FFF2-40B4-BE49-F238E27FC236}">
                  <a16:creationId xmlns:a16="http://schemas.microsoft.com/office/drawing/2014/main" id="{2244E885-7A9B-4744-BD4B-B83E158A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11815971-5D5B-4F59-83F6-13DD3BB2A181}"/>
              </a:ext>
            </a:extLst>
          </p:cNvPr>
          <p:cNvGrpSpPr/>
          <p:nvPr/>
        </p:nvGrpSpPr>
        <p:grpSpPr>
          <a:xfrm>
            <a:off x="7226848" y="3074987"/>
            <a:ext cx="986682" cy="1022125"/>
            <a:chOff x="2756451" y="1935121"/>
            <a:chExt cx="2635701" cy="2954931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BAF5D29-4522-4C0A-A5E3-FDBD410F97DD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DB99EA0C-18A1-4BBF-8CB0-C507837C5763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9" name="图片 68" descr="形状&#10;&#10;低可信度描述已自动生成">
              <a:extLst>
                <a:ext uri="{FF2B5EF4-FFF2-40B4-BE49-F238E27FC236}">
                  <a16:creationId xmlns:a16="http://schemas.microsoft.com/office/drawing/2014/main" id="{C200D40E-A7DF-4A5C-82AC-102D90837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F40DCC3C-1F29-48D1-93F0-8DFEC542B8C7}"/>
              </a:ext>
            </a:extLst>
          </p:cNvPr>
          <p:cNvSpPr txBox="1"/>
          <p:nvPr/>
        </p:nvSpPr>
        <p:spPr>
          <a:xfrm>
            <a:off x="74211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FCC1D920-BA0C-4096-B764-4796036220D0}"/>
              </a:ext>
            </a:extLst>
          </p:cNvPr>
          <p:cNvSpPr txBox="1"/>
          <p:nvPr/>
        </p:nvSpPr>
        <p:spPr>
          <a:xfrm>
            <a:off x="55849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E1314DA4-1221-4C55-B0F2-ECFDA3E822BD}"/>
              </a:ext>
            </a:extLst>
          </p:cNvPr>
          <p:cNvSpPr txBox="1"/>
          <p:nvPr/>
        </p:nvSpPr>
        <p:spPr>
          <a:xfrm>
            <a:off x="2709345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354AC70-33DD-4A98-B188-BE9E25EFFBD7}"/>
              </a:ext>
            </a:extLst>
          </p:cNvPr>
          <p:cNvSpPr txBox="1"/>
          <p:nvPr/>
        </p:nvSpPr>
        <p:spPr>
          <a:xfrm>
            <a:off x="211296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5DCF25C9-F7CE-45D3-B37D-E8626BC1957B}"/>
              </a:ext>
            </a:extLst>
          </p:cNvPr>
          <p:cNvSpPr txBox="1"/>
          <p:nvPr/>
        </p:nvSpPr>
        <p:spPr>
          <a:xfrm>
            <a:off x="316410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FCC65E49-BFD2-4C12-AC5E-CDE5B697FB0E}"/>
              </a:ext>
            </a:extLst>
          </p:cNvPr>
          <p:cNvSpPr txBox="1"/>
          <p:nvPr/>
        </p:nvSpPr>
        <p:spPr>
          <a:xfrm>
            <a:off x="4798140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0369B28C-06E6-461A-8FC1-5631463BE28B}"/>
              </a:ext>
            </a:extLst>
          </p:cNvPr>
          <p:cNvSpPr txBox="1"/>
          <p:nvPr/>
        </p:nvSpPr>
        <p:spPr>
          <a:xfrm>
            <a:off x="5932104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0872F73-238F-407D-A51D-5201F924E36F}"/>
              </a:ext>
            </a:extLst>
          </p:cNvPr>
          <p:cNvSpPr txBox="1"/>
          <p:nvPr/>
        </p:nvSpPr>
        <p:spPr>
          <a:xfrm>
            <a:off x="7736613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451DBC55-637F-4D25-9789-40465F59DA98}"/>
              </a:ext>
            </a:extLst>
          </p:cNvPr>
          <p:cNvSpPr txBox="1"/>
          <p:nvPr/>
        </p:nvSpPr>
        <p:spPr>
          <a:xfrm>
            <a:off x="4449585" y="5482491"/>
            <a:ext cx="645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Boki</a:t>
            </a:r>
            <a:r>
              <a:rPr lang="en-US" altLang="zh-CN" sz="2400" dirty="0"/>
              <a:t> maintains </a:t>
            </a:r>
            <a:r>
              <a:rPr lang="en-US" altLang="zh-CN" sz="2400" dirty="0" err="1"/>
              <a:t>metalog</a:t>
            </a:r>
            <a:r>
              <a:rPr lang="en-US" altLang="zh-CN" sz="2400" dirty="0"/>
              <a:t> positions for log readers (i.e., functions), indicating their observed state.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A509DB6-4E5E-406F-9DC7-CEEEFA38E863}"/>
              </a:ext>
            </a:extLst>
          </p:cNvPr>
          <p:cNvSpPr/>
          <p:nvPr/>
        </p:nvSpPr>
        <p:spPr>
          <a:xfrm>
            <a:off x="3499256" y="2158611"/>
            <a:ext cx="950328" cy="5414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DCA34FD-AECB-4211-9DAE-C13F507583DA}"/>
              </a:ext>
            </a:extLst>
          </p:cNvPr>
          <p:cNvSpPr txBox="1"/>
          <p:nvPr/>
        </p:nvSpPr>
        <p:spPr>
          <a:xfrm>
            <a:off x="3675347" y="2229269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X</a:t>
            </a:r>
          </a:p>
        </p:txBody>
      </p:sp>
      <p:pic>
        <p:nvPicPr>
          <p:cNvPr id="14" name="内容占位符 13" descr="图标&#10;&#10;描述已自动生成">
            <a:extLst>
              <a:ext uri="{FF2B5EF4-FFF2-40B4-BE49-F238E27FC236}">
                <a16:creationId xmlns:a16="http://schemas.microsoft.com/office/drawing/2014/main" id="{21E36C54-06CA-491D-9BA8-F1C07E81E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21" y="5088986"/>
            <a:ext cx="528020" cy="528020"/>
          </a:xfrm>
        </p:spPr>
      </p:pic>
      <p:pic>
        <p:nvPicPr>
          <p:cNvPr id="16" name="图片 15" descr="图标&#10;&#10;描述已自动生成">
            <a:extLst>
              <a:ext uri="{FF2B5EF4-FFF2-40B4-BE49-F238E27FC236}">
                <a16:creationId xmlns:a16="http://schemas.microsoft.com/office/drawing/2014/main" id="{13B27073-D23D-4BA0-8DAA-9333FDB86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22" y="4628646"/>
            <a:ext cx="528020" cy="528020"/>
          </a:xfrm>
          <a:prstGeom prst="rect">
            <a:avLst/>
          </a:prstGeom>
        </p:spPr>
      </p:pic>
      <p:pic>
        <p:nvPicPr>
          <p:cNvPr id="18" name="图片 17" descr="图标&#10;&#10;描述已自动生成">
            <a:extLst>
              <a:ext uri="{FF2B5EF4-FFF2-40B4-BE49-F238E27FC236}">
                <a16:creationId xmlns:a16="http://schemas.microsoft.com/office/drawing/2014/main" id="{6BC446C0-CFCB-4655-ADFA-7C0F138A2E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21" y="4092106"/>
            <a:ext cx="528021" cy="528021"/>
          </a:xfrm>
          <a:prstGeom prst="rect">
            <a:avLst/>
          </a:prstGeom>
        </p:spPr>
      </p:pic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BC6F5985-E9E8-4A1C-81CC-24519052B683}"/>
              </a:ext>
            </a:extLst>
          </p:cNvPr>
          <p:cNvSpPr/>
          <p:nvPr/>
        </p:nvSpPr>
        <p:spPr>
          <a:xfrm>
            <a:off x="2182419" y="4295552"/>
            <a:ext cx="1120538" cy="177954"/>
          </a:xfrm>
          <a:custGeom>
            <a:avLst/>
            <a:gdLst>
              <a:gd name="connsiteX0" fmla="*/ 0 w 1120538"/>
              <a:gd name="connsiteY0" fmla="*/ 0 h 177954"/>
              <a:gd name="connsiteX1" fmla="*/ 982505 w 1120538"/>
              <a:gd name="connsiteY1" fmla="*/ 0 h 177954"/>
              <a:gd name="connsiteX2" fmla="*/ 982505 w 1120538"/>
              <a:gd name="connsiteY2" fmla="*/ 8919 h 177954"/>
              <a:gd name="connsiteX3" fmla="*/ 1120538 w 1120538"/>
              <a:gd name="connsiteY3" fmla="*/ 88978 h 177954"/>
              <a:gd name="connsiteX4" fmla="*/ 982505 w 1120538"/>
              <a:gd name="connsiteY4" fmla="*/ 169037 h 177954"/>
              <a:gd name="connsiteX5" fmla="*/ 982505 w 1120538"/>
              <a:gd name="connsiteY5" fmla="*/ 175533 h 177954"/>
              <a:gd name="connsiteX6" fmla="*/ 971304 w 1120538"/>
              <a:gd name="connsiteY6" fmla="*/ 175533 h 177954"/>
              <a:gd name="connsiteX7" fmla="*/ 967131 w 1120538"/>
              <a:gd name="connsiteY7" fmla="*/ 177954 h 177954"/>
              <a:gd name="connsiteX8" fmla="*/ 967131 w 1120538"/>
              <a:gd name="connsiteY8" fmla="*/ 175533 h 177954"/>
              <a:gd name="connsiteX9" fmla="*/ 0 w 1120538"/>
              <a:gd name="connsiteY9" fmla="*/ 175533 h 17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0538" h="177954">
                <a:moveTo>
                  <a:pt x="0" y="0"/>
                </a:moveTo>
                <a:lnTo>
                  <a:pt x="982505" y="0"/>
                </a:lnTo>
                <a:lnTo>
                  <a:pt x="982505" y="8919"/>
                </a:lnTo>
                <a:lnTo>
                  <a:pt x="1120538" y="88978"/>
                </a:lnTo>
                <a:lnTo>
                  <a:pt x="982505" y="169037"/>
                </a:lnTo>
                <a:lnTo>
                  <a:pt x="982505" y="175533"/>
                </a:lnTo>
                <a:lnTo>
                  <a:pt x="971304" y="175533"/>
                </a:lnTo>
                <a:lnTo>
                  <a:pt x="967131" y="177954"/>
                </a:lnTo>
                <a:lnTo>
                  <a:pt x="967131" y="175533"/>
                </a:lnTo>
                <a:lnTo>
                  <a:pt x="0" y="17553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1AB85463-992C-49C7-B2C7-9D127C3BA4F9}"/>
              </a:ext>
            </a:extLst>
          </p:cNvPr>
          <p:cNvSpPr/>
          <p:nvPr/>
        </p:nvSpPr>
        <p:spPr>
          <a:xfrm>
            <a:off x="2181084" y="4786442"/>
            <a:ext cx="3842762" cy="177953"/>
          </a:xfrm>
          <a:custGeom>
            <a:avLst/>
            <a:gdLst>
              <a:gd name="connsiteX0" fmla="*/ 0 w 3842762"/>
              <a:gd name="connsiteY0" fmla="*/ 2420 h 177953"/>
              <a:gd name="connsiteX1" fmla="*/ 3689353 w 3842762"/>
              <a:gd name="connsiteY1" fmla="*/ 2420 h 177953"/>
              <a:gd name="connsiteX2" fmla="*/ 3689353 w 3842762"/>
              <a:gd name="connsiteY2" fmla="*/ 177953 h 177953"/>
              <a:gd name="connsiteX3" fmla="*/ 0 w 3842762"/>
              <a:gd name="connsiteY3" fmla="*/ 177953 h 177953"/>
              <a:gd name="connsiteX4" fmla="*/ 3689355 w 3842762"/>
              <a:gd name="connsiteY4" fmla="*/ 0 h 177953"/>
              <a:gd name="connsiteX5" fmla="*/ 3842762 w 3842762"/>
              <a:gd name="connsiteY5" fmla="*/ 88977 h 177953"/>
              <a:gd name="connsiteX6" fmla="*/ 3689355 w 3842762"/>
              <a:gd name="connsiteY6" fmla="*/ 177953 h 17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2762" h="177953">
                <a:moveTo>
                  <a:pt x="0" y="2420"/>
                </a:moveTo>
                <a:lnTo>
                  <a:pt x="3689353" y="2420"/>
                </a:lnTo>
                <a:lnTo>
                  <a:pt x="3689353" y="177953"/>
                </a:lnTo>
                <a:lnTo>
                  <a:pt x="0" y="177953"/>
                </a:lnTo>
                <a:close/>
                <a:moveTo>
                  <a:pt x="3689355" y="0"/>
                </a:moveTo>
                <a:lnTo>
                  <a:pt x="3842762" y="88977"/>
                </a:lnTo>
                <a:lnTo>
                  <a:pt x="3689355" y="17795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C69D09A9-1DE7-4962-9803-9E63C774A452}"/>
              </a:ext>
            </a:extLst>
          </p:cNvPr>
          <p:cNvSpPr/>
          <p:nvPr/>
        </p:nvSpPr>
        <p:spPr>
          <a:xfrm rot="5400000">
            <a:off x="4917087" y="2540591"/>
            <a:ext cx="177952" cy="5649954"/>
          </a:xfrm>
          <a:custGeom>
            <a:avLst/>
            <a:gdLst>
              <a:gd name="connsiteX0" fmla="*/ 2418 w 177952"/>
              <a:gd name="connsiteY0" fmla="*/ 5649954 h 5649954"/>
              <a:gd name="connsiteX1" fmla="*/ 2419 w 177952"/>
              <a:gd name="connsiteY1" fmla="*/ 153408 h 5649954"/>
              <a:gd name="connsiteX2" fmla="*/ 177952 w 177952"/>
              <a:gd name="connsiteY2" fmla="*/ 153408 h 5649954"/>
              <a:gd name="connsiteX3" fmla="*/ 177951 w 177952"/>
              <a:gd name="connsiteY3" fmla="*/ 5649954 h 5649954"/>
              <a:gd name="connsiteX4" fmla="*/ 0 w 177952"/>
              <a:gd name="connsiteY4" fmla="*/ 153407 h 5649954"/>
              <a:gd name="connsiteX5" fmla="*/ 88976 w 177952"/>
              <a:gd name="connsiteY5" fmla="*/ 0 h 5649954"/>
              <a:gd name="connsiteX6" fmla="*/ 177952 w 177952"/>
              <a:gd name="connsiteY6" fmla="*/ 153407 h 564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52" h="5649954">
                <a:moveTo>
                  <a:pt x="2418" y="5649954"/>
                </a:moveTo>
                <a:lnTo>
                  <a:pt x="2419" y="153408"/>
                </a:lnTo>
                <a:lnTo>
                  <a:pt x="177952" y="153408"/>
                </a:lnTo>
                <a:lnTo>
                  <a:pt x="177951" y="5649954"/>
                </a:lnTo>
                <a:close/>
                <a:moveTo>
                  <a:pt x="0" y="153407"/>
                </a:moveTo>
                <a:lnTo>
                  <a:pt x="88976" y="0"/>
                </a:lnTo>
                <a:lnTo>
                  <a:pt x="177952" y="15340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2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1427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36094 -0.005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-27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51289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7" grpId="0" animBg="1"/>
      <p:bldP spid="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8CC8D-73B8-4210-A10B-4064C52A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Read Consistency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5614-570C-4DE1-B25B-968C8716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7854C0-29E7-4FC0-902F-6554EEA6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86CD57-C74A-4916-AFB9-BF8BF64F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94B0-AC79-46A4-8945-04CE2C4B0CA6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D2C0920-610C-4BFC-87FA-083851BDB2AF}"/>
              </a:ext>
            </a:extLst>
          </p:cNvPr>
          <p:cNvSpPr/>
          <p:nvPr/>
        </p:nvSpPr>
        <p:spPr>
          <a:xfrm rot="5400000">
            <a:off x="5825287" y="-1492623"/>
            <a:ext cx="541426" cy="7843894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40D3FF1-58E9-4F63-98CB-7D9067FF78CB}"/>
              </a:ext>
            </a:extLst>
          </p:cNvPr>
          <p:cNvGrpSpPr/>
          <p:nvPr/>
        </p:nvGrpSpPr>
        <p:grpSpPr>
          <a:xfrm>
            <a:off x="2174052" y="1695450"/>
            <a:ext cx="367911" cy="1200150"/>
            <a:chOff x="2174052" y="1695450"/>
            <a:chExt cx="367911" cy="120015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C878F21-8C1F-4DFE-8EA7-1BA1D9F10222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F1080ECB-FF90-4B85-809C-D20A28DCD2E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579059-8AE1-42DA-A021-DDD910C37634}"/>
              </a:ext>
            </a:extLst>
          </p:cNvPr>
          <p:cNvGrpSpPr/>
          <p:nvPr/>
        </p:nvGrpSpPr>
        <p:grpSpPr>
          <a:xfrm>
            <a:off x="3214033" y="1695450"/>
            <a:ext cx="367911" cy="1200150"/>
            <a:chOff x="2174052" y="1695450"/>
            <a:chExt cx="367911" cy="120015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1EFC114-67AA-4AA1-BE74-955A399D21A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E8CAE2BF-4A44-4DF1-AF3E-9A487E86CB2B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46DFF1-C151-4BD4-AD60-6C0F046E81F2}"/>
              </a:ext>
            </a:extLst>
          </p:cNvPr>
          <p:cNvGrpSpPr/>
          <p:nvPr/>
        </p:nvGrpSpPr>
        <p:grpSpPr>
          <a:xfrm>
            <a:off x="4845244" y="1695450"/>
            <a:ext cx="367911" cy="1200150"/>
            <a:chOff x="2174052" y="1695450"/>
            <a:chExt cx="367911" cy="120015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E17ED61-A214-4DBA-9A46-0AC29B9564BE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992BA8AD-E467-4B65-BD40-7E8B3315EDC9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E3C5C78-AA70-4586-A4DD-83D64B782090}"/>
              </a:ext>
            </a:extLst>
          </p:cNvPr>
          <p:cNvGrpSpPr/>
          <p:nvPr/>
        </p:nvGrpSpPr>
        <p:grpSpPr>
          <a:xfrm>
            <a:off x="5979208" y="1695450"/>
            <a:ext cx="367911" cy="1200150"/>
            <a:chOff x="2174052" y="1695450"/>
            <a:chExt cx="367911" cy="120015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EDA35ED-156A-44C8-9EB1-C3F9A22C64B9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FC3974E4-CADD-4FA5-B766-DC50D02F3CFC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C217BE-2388-4AC3-989F-94FB4E330853}"/>
              </a:ext>
            </a:extLst>
          </p:cNvPr>
          <p:cNvGrpSpPr/>
          <p:nvPr/>
        </p:nvGrpSpPr>
        <p:grpSpPr>
          <a:xfrm>
            <a:off x="7783717" y="1695450"/>
            <a:ext cx="367911" cy="1200150"/>
            <a:chOff x="2174052" y="1695450"/>
            <a:chExt cx="367911" cy="120015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1124EBE-F0D1-450F-AD4E-C58C2115BD0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3BAB8066-E22D-4209-BCBE-DDA5CD7AEE6E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19F4B02-ECC8-4542-A9F1-9B33E8B87537}"/>
              </a:ext>
            </a:extLst>
          </p:cNvPr>
          <p:cNvSpPr txBox="1"/>
          <p:nvPr/>
        </p:nvSpPr>
        <p:spPr>
          <a:xfrm>
            <a:off x="7736613" y="2197654"/>
            <a:ext cx="221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log (total order)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BA9411-97B0-4DA5-B971-197F45657AC3}"/>
              </a:ext>
            </a:extLst>
          </p:cNvPr>
          <p:cNvGrpSpPr/>
          <p:nvPr/>
        </p:nvGrpSpPr>
        <p:grpSpPr>
          <a:xfrm>
            <a:off x="2518610" y="3074987"/>
            <a:ext cx="986682" cy="1022125"/>
            <a:chOff x="2756451" y="1935121"/>
            <a:chExt cx="2635701" cy="295493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476EBA8-3726-4BB3-A822-3F24708EEB56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F921E33-4F71-4FA2-86AD-4EFA1D35574F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形状&#10;&#10;低可信度描述已自动生成">
              <a:extLst>
                <a:ext uri="{FF2B5EF4-FFF2-40B4-BE49-F238E27FC236}">
                  <a16:creationId xmlns:a16="http://schemas.microsoft.com/office/drawing/2014/main" id="{66E26F7C-0234-4C2F-A3E7-D303C1E01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5704B0-A300-4C15-977F-F387A0D13700}"/>
              </a:ext>
            </a:extLst>
          </p:cNvPr>
          <p:cNvGrpSpPr/>
          <p:nvPr/>
        </p:nvGrpSpPr>
        <p:grpSpPr>
          <a:xfrm>
            <a:off x="5374058" y="3074987"/>
            <a:ext cx="986682" cy="1022125"/>
            <a:chOff x="2756451" y="1935121"/>
            <a:chExt cx="2635701" cy="295493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403D63A-6C2E-448A-B842-5DEED3731B57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F74BEE6-49B6-4C56-B692-76EEAC0EDC37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 descr="形状&#10;&#10;低可信度描述已自动生成">
              <a:extLst>
                <a:ext uri="{FF2B5EF4-FFF2-40B4-BE49-F238E27FC236}">
                  <a16:creationId xmlns:a16="http://schemas.microsoft.com/office/drawing/2014/main" id="{4E942A88-92A1-47F7-805F-AC39AF824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F9C0815-243D-4D50-9291-59B38E5D950C}"/>
              </a:ext>
            </a:extLst>
          </p:cNvPr>
          <p:cNvGrpSpPr/>
          <p:nvPr/>
        </p:nvGrpSpPr>
        <p:grpSpPr>
          <a:xfrm>
            <a:off x="7226848" y="3074987"/>
            <a:ext cx="986682" cy="1022125"/>
            <a:chOff x="2756451" y="1935121"/>
            <a:chExt cx="2635701" cy="2954931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AC8A7CD-700C-4B46-906F-C855EA979844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838F175-D45B-435C-8E6C-2427AEC9C989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 descr="形状&#10;&#10;低可信度描述已自动生成">
              <a:extLst>
                <a:ext uri="{FF2B5EF4-FFF2-40B4-BE49-F238E27FC236}">
                  <a16:creationId xmlns:a16="http://schemas.microsoft.com/office/drawing/2014/main" id="{484D9BF6-4502-4BA8-B4DB-DDDAE6A73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7D0B6D7-AD2B-4C06-AF30-4A37A36071EC}"/>
              </a:ext>
            </a:extLst>
          </p:cNvPr>
          <p:cNvSpPr txBox="1"/>
          <p:nvPr/>
        </p:nvSpPr>
        <p:spPr>
          <a:xfrm>
            <a:off x="74211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1FFAD19-6656-4BCE-A02B-B00924FB18B5}"/>
              </a:ext>
            </a:extLst>
          </p:cNvPr>
          <p:cNvSpPr txBox="1"/>
          <p:nvPr/>
        </p:nvSpPr>
        <p:spPr>
          <a:xfrm>
            <a:off x="55849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82AF199-BAB8-4985-A4E2-441C3A65A851}"/>
              </a:ext>
            </a:extLst>
          </p:cNvPr>
          <p:cNvSpPr txBox="1"/>
          <p:nvPr/>
        </p:nvSpPr>
        <p:spPr>
          <a:xfrm>
            <a:off x="2709345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BFEE946-C370-4239-84F3-7569829CF58F}"/>
              </a:ext>
            </a:extLst>
          </p:cNvPr>
          <p:cNvSpPr txBox="1"/>
          <p:nvPr/>
        </p:nvSpPr>
        <p:spPr>
          <a:xfrm>
            <a:off x="211296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953BBB-4740-4DEA-8F3A-A4071FAA1744}"/>
              </a:ext>
            </a:extLst>
          </p:cNvPr>
          <p:cNvSpPr txBox="1"/>
          <p:nvPr/>
        </p:nvSpPr>
        <p:spPr>
          <a:xfrm>
            <a:off x="316410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73C5FC4-5387-4349-907B-51AF2B11488D}"/>
              </a:ext>
            </a:extLst>
          </p:cNvPr>
          <p:cNvSpPr txBox="1"/>
          <p:nvPr/>
        </p:nvSpPr>
        <p:spPr>
          <a:xfrm>
            <a:off x="4798140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ECF870D-F4AA-4AE0-9C1C-70671EF2EAEC}"/>
              </a:ext>
            </a:extLst>
          </p:cNvPr>
          <p:cNvSpPr txBox="1"/>
          <p:nvPr/>
        </p:nvSpPr>
        <p:spPr>
          <a:xfrm>
            <a:off x="5932104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DC51FF-818E-4502-BE3D-3BE1EE9FBF3C}"/>
              </a:ext>
            </a:extLst>
          </p:cNvPr>
          <p:cNvSpPr txBox="1"/>
          <p:nvPr/>
        </p:nvSpPr>
        <p:spPr>
          <a:xfrm>
            <a:off x="7736613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5BC2F1D-A592-4719-9897-66C6CA6A1E88}"/>
              </a:ext>
            </a:extLst>
          </p:cNvPr>
          <p:cNvSpPr/>
          <p:nvPr/>
        </p:nvSpPr>
        <p:spPr>
          <a:xfrm>
            <a:off x="3499256" y="2158611"/>
            <a:ext cx="950328" cy="5414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71D61EE-858F-4DA3-B436-F882C952E029}"/>
              </a:ext>
            </a:extLst>
          </p:cNvPr>
          <p:cNvSpPr txBox="1"/>
          <p:nvPr/>
        </p:nvSpPr>
        <p:spPr>
          <a:xfrm>
            <a:off x="3675347" y="2229269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X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FA040CC0-66F8-404B-9F10-CC2391DBEE46}"/>
              </a:ext>
            </a:extLst>
          </p:cNvPr>
          <p:cNvSpPr/>
          <p:nvPr/>
        </p:nvSpPr>
        <p:spPr>
          <a:xfrm>
            <a:off x="1614488" y="4744928"/>
            <a:ext cx="1094857" cy="54142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徽标&#10;&#10;描述已自动生成">
            <a:extLst>
              <a:ext uri="{FF2B5EF4-FFF2-40B4-BE49-F238E27FC236}">
                <a16:creationId xmlns:a16="http://schemas.microsoft.com/office/drawing/2014/main" id="{EC6A9824-D22D-40D1-B3BA-ED9A5AAAF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51" y="4744928"/>
            <a:ext cx="580858" cy="580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20910E-3180-4B40-AC97-AF2353B3998E}"/>
                  </a:ext>
                </a:extLst>
              </p:cNvPr>
              <p:cNvSpPr txBox="1"/>
              <p:nvPr/>
            </p:nvSpPr>
            <p:spPr>
              <a:xfrm>
                <a:off x="2058934" y="4815586"/>
                <a:ext cx="598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20910E-3180-4B40-AC97-AF2353B3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34" y="4815586"/>
                <a:ext cx="598146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>
            <a:extLst>
              <a:ext uri="{FF2B5EF4-FFF2-40B4-BE49-F238E27FC236}">
                <a16:creationId xmlns:a16="http://schemas.microsoft.com/office/drawing/2014/main" id="{F6896515-00F9-4D45-9639-C50A00A3A750}"/>
              </a:ext>
            </a:extLst>
          </p:cNvPr>
          <p:cNvGrpSpPr/>
          <p:nvPr/>
        </p:nvGrpSpPr>
        <p:grpSpPr>
          <a:xfrm>
            <a:off x="2796196" y="4492289"/>
            <a:ext cx="367911" cy="1200150"/>
            <a:chOff x="2174052" y="1695450"/>
            <a:chExt cx="367911" cy="1200150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DAF7A25A-0964-4033-A587-43E61E7C96DF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F15A2408-EB04-4192-AB54-6D8D0DA44BC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01BFE3DE-AB89-45CB-8424-FEA3CC5C9B17}"/>
              </a:ext>
            </a:extLst>
          </p:cNvPr>
          <p:cNvSpPr txBox="1"/>
          <p:nvPr/>
        </p:nvSpPr>
        <p:spPr>
          <a:xfrm>
            <a:off x="2735111" y="4505622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BDE1D9F-3455-48D5-A14A-91F681022F2A}"/>
              </a:ext>
            </a:extLst>
          </p:cNvPr>
          <p:cNvSpPr txBox="1"/>
          <p:nvPr/>
        </p:nvSpPr>
        <p:spPr>
          <a:xfrm>
            <a:off x="3051918" y="4815586"/>
            <a:ext cx="98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reads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7D2174F-A5B9-4312-8E93-98A42A6C3D49}"/>
              </a:ext>
            </a:extLst>
          </p:cNvPr>
          <p:cNvSpPr/>
          <p:nvPr/>
        </p:nvSpPr>
        <p:spPr>
          <a:xfrm>
            <a:off x="3992497" y="4763964"/>
            <a:ext cx="950328" cy="5414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F8D3009-1789-4C2F-991E-0E22C78AA19A}"/>
              </a:ext>
            </a:extLst>
          </p:cNvPr>
          <p:cNvSpPr txBox="1"/>
          <p:nvPr/>
        </p:nvSpPr>
        <p:spPr>
          <a:xfrm>
            <a:off x="4168588" y="4834622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X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0BC1BFD-4896-4347-8A8C-72CFC726FDEF}"/>
              </a:ext>
            </a:extLst>
          </p:cNvPr>
          <p:cNvSpPr txBox="1"/>
          <p:nvPr/>
        </p:nvSpPr>
        <p:spPr>
          <a:xfrm>
            <a:off x="4849631" y="4815586"/>
            <a:ext cx="986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via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A3867A8-B323-47DD-9579-74A87CC8CEC8}"/>
              </a:ext>
            </a:extLst>
          </p:cNvPr>
          <p:cNvGrpSpPr/>
          <p:nvPr/>
        </p:nvGrpSpPr>
        <p:grpSpPr>
          <a:xfrm>
            <a:off x="5540114" y="4393858"/>
            <a:ext cx="986682" cy="1022125"/>
            <a:chOff x="2756451" y="1935121"/>
            <a:chExt cx="2635701" cy="2954931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14BB4C4-A14E-438D-9ED0-1C557E2A3C27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E67A86FE-9F08-4B84-8B42-0C790A7B0FD2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9" name="图片 58" descr="形状&#10;&#10;低可信度描述已自动生成">
              <a:extLst>
                <a:ext uri="{FF2B5EF4-FFF2-40B4-BE49-F238E27FC236}">
                  <a16:creationId xmlns:a16="http://schemas.microsoft.com/office/drawing/2014/main" id="{A48C578F-BAF3-437A-BFEB-087D12ED3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07A8445F-F55D-49A0-94F8-6F196943E0DE}"/>
              </a:ext>
            </a:extLst>
          </p:cNvPr>
          <p:cNvSpPr txBox="1"/>
          <p:nvPr/>
        </p:nvSpPr>
        <p:spPr>
          <a:xfrm>
            <a:off x="5750972" y="4392277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7D0DD44-2459-463A-86E1-990165CD0591}"/>
              </a:ext>
            </a:extLst>
          </p:cNvPr>
          <p:cNvSpPr/>
          <p:nvPr/>
        </p:nvSpPr>
        <p:spPr>
          <a:xfrm>
            <a:off x="1148028" y="4276499"/>
            <a:ext cx="9696183" cy="158137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F5128A87-813B-4B3F-AD37-97028DEC05B8}"/>
              </a:ext>
            </a:extLst>
          </p:cNvPr>
          <p:cNvCxnSpPr>
            <a:cxnSpLocks/>
          </p:cNvCxnSpPr>
          <p:nvPr/>
        </p:nvCxnSpPr>
        <p:spPr>
          <a:xfrm>
            <a:off x="2980438" y="5630997"/>
            <a:ext cx="425700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平行四边形 70">
            <a:extLst>
              <a:ext uri="{FF2B5EF4-FFF2-40B4-BE49-F238E27FC236}">
                <a16:creationId xmlns:a16="http://schemas.microsoft.com/office/drawing/2014/main" id="{B8D2A9F9-C32C-4290-A097-BAF371B95A35}"/>
              </a:ext>
            </a:extLst>
          </p:cNvPr>
          <p:cNvSpPr/>
          <p:nvPr/>
        </p:nvSpPr>
        <p:spPr>
          <a:xfrm>
            <a:off x="7323263" y="4744928"/>
            <a:ext cx="1094857" cy="54142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2" name="图片 71" descr="徽标&#10;&#10;描述已自动生成">
            <a:extLst>
              <a:ext uri="{FF2B5EF4-FFF2-40B4-BE49-F238E27FC236}">
                <a16:creationId xmlns:a16="http://schemas.microsoft.com/office/drawing/2014/main" id="{07DE35A2-9483-4C59-B50B-F100BCC60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26" y="4744928"/>
            <a:ext cx="580858" cy="580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699AD20C-D7F3-4DB7-8EB7-C717E252EA83}"/>
                  </a:ext>
                </a:extLst>
              </p:cNvPr>
              <p:cNvSpPr txBox="1"/>
              <p:nvPr/>
            </p:nvSpPr>
            <p:spPr>
              <a:xfrm>
                <a:off x="7767709" y="4815586"/>
                <a:ext cx="598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699AD20C-D7F3-4DB7-8EB7-C717E252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09" y="4815586"/>
                <a:ext cx="598146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组合 73">
            <a:extLst>
              <a:ext uri="{FF2B5EF4-FFF2-40B4-BE49-F238E27FC236}">
                <a16:creationId xmlns:a16="http://schemas.microsoft.com/office/drawing/2014/main" id="{82BCF4DF-D127-4EDD-B986-9B0E7800D06A}"/>
              </a:ext>
            </a:extLst>
          </p:cNvPr>
          <p:cNvGrpSpPr/>
          <p:nvPr/>
        </p:nvGrpSpPr>
        <p:grpSpPr>
          <a:xfrm>
            <a:off x="8504971" y="4492289"/>
            <a:ext cx="367911" cy="1200150"/>
            <a:chOff x="2174052" y="1695450"/>
            <a:chExt cx="367911" cy="1200150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43A1AEA0-70FA-4D06-AEB7-E82554FE295E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等腰三角形 75">
              <a:extLst>
                <a:ext uri="{FF2B5EF4-FFF2-40B4-BE49-F238E27FC236}">
                  <a16:creationId xmlns:a16="http://schemas.microsoft.com/office/drawing/2014/main" id="{F76B4344-5A25-425B-952B-339F4147BB65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19EF1594-E783-4099-B92F-8A765F614BE2}"/>
              </a:ext>
            </a:extLst>
          </p:cNvPr>
          <p:cNvSpPr txBox="1"/>
          <p:nvPr/>
        </p:nvSpPr>
        <p:spPr>
          <a:xfrm>
            <a:off x="8443886" y="4505622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2515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78CC8D-73B8-4210-A10B-4064C52A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Read Consistency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55614-570C-4DE1-B25B-968C8716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7854C0-29E7-4FC0-902F-6554EEA6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86CD57-C74A-4916-AFB9-BF8BF64F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94B0-AC79-46A4-8945-04CE2C4B0CA6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D2C0920-610C-4BFC-87FA-083851BDB2AF}"/>
              </a:ext>
            </a:extLst>
          </p:cNvPr>
          <p:cNvSpPr/>
          <p:nvPr/>
        </p:nvSpPr>
        <p:spPr>
          <a:xfrm rot="5400000">
            <a:off x="5825287" y="-1492623"/>
            <a:ext cx="541426" cy="7843894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40D3FF1-58E9-4F63-98CB-7D9067FF78CB}"/>
              </a:ext>
            </a:extLst>
          </p:cNvPr>
          <p:cNvGrpSpPr/>
          <p:nvPr/>
        </p:nvGrpSpPr>
        <p:grpSpPr>
          <a:xfrm>
            <a:off x="2174052" y="1695450"/>
            <a:ext cx="367911" cy="1200150"/>
            <a:chOff x="2174052" y="1695450"/>
            <a:chExt cx="367911" cy="1200150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C878F21-8C1F-4DFE-8EA7-1BA1D9F10222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F1080ECB-FF90-4B85-809C-D20A28DCD2E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3579059-8AE1-42DA-A021-DDD910C37634}"/>
              </a:ext>
            </a:extLst>
          </p:cNvPr>
          <p:cNvGrpSpPr/>
          <p:nvPr/>
        </p:nvGrpSpPr>
        <p:grpSpPr>
          <a:xfrm>
            <a:off x="3214033" y="1695450"/>
            <a:ext cx="367911" cy="1200150"/>
            <a:chOff x="2174052" y="1695450"/>
            <a:chExt cx="367911" cy="120015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1EFC114-67AA-4AA1-BE74-955A399D21A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E8CAE2BF-4A44-4DF1-AF3E-9A487E86CB2B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946DFF1-C151-4BD4-AD60-6C0F046E81F2}"/>
              </a:ext>
            </a:extLst>
          </p:cNvPr>
          <p:cNvGrpSpPr/>
          <p:nvPr/>
        </p:nvGrpSpPr>
        <p:grpSpPr>
          <a:xfrm>
            <a:off x="4845244" y="1695450"/>
            <a:ext cx="367911" cy="1200150"/>
            <a:chOff x="2174052" y="1695450"/>
            <a:chExt cx="367911" cy="120015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E17ED61-A214-4DBA-9A46-0AC29B9564BE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992BA8AD-E467-4B65-BD40-7E8B3315EDC9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E3C5C78-AA70-4586-A4DD-83D64B782090}"/>
              </a:ext>
            </a:extLst>
          </p:cNvPr>
          <p:cNvGrpSpPr/>
          <p:nvPr/>
        </p:nvGrpSpPr>
        <p:grpSpPr>
          <a:xfrm>
            <a:off x="5979208" y="1695450"/>
            <a:ext cx="367911" cy="1200150"/>
            <a:chOff x="2174052" y="1695450"/>
            <a:chExt cx="367911" cy="120015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4EDA35ED-156A-44C8-9EB1-C3F9A22C64B9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FC3974E4-CADD-4FA5-B766-DC50D02F3CFC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C217BE-2388-4AC3-989F-94FB4E330853}"/>
              </a:ext>
            </a:extLst>
          </p:cNvPr>
          <p:cNvGrpSpPr/>
          <p:nvPr/>
        </p:nvGrpSpPr>
        <p:grpSpPr>
          <a:xfrm>
            <a:off x="7783717" y="1695450"/>
            <a:ext cx="367911" cy="1200150"/>
            <a:chOff x="2174052" y="1695450"/>
            <a:chExt cx="367911" cy="120015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1124EBE-F0D1-450F-AD4E-C58C2115BD07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3BAB8066-E22D-4209-BCBE-DDA5CD7AEE6E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519F4B02-ECC8-4542-A9F1-9B33E8B87537}"/>
              </a:ext>
            </a:extLst>
          </p:cNvPr>
          <p:cNvSpPr txBox="1"/>
          <p:nvPr/>
        </p:nvSpPr>
        <p:spPr>
          <a:xfrm>
            <a:off x="7736613" y="2197654"/>
            <a:ext cx="221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the log (total order)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BA9411-97B0-4DA5-B971-197F45657AC3}"/>
              </a:ext>
            </a:extLst>
          </p:cNvPr>
          <p:cNvGrpSpPr/>
          <p:nvPr/>
        </p:nvGrpSpPr>
        <p:grpSpPr>
          <a:xfrm>
            <a:off x="2518610" y="3074987"/>
            <a:ext cx="986682" cy="1022125"/>
            <a:chOff x="2756451" y="1935121"/>
            <a:chExt cx="2635701" cy="295493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476EBA8-3726-4BB3-A822-3F24708EEB56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F921E33-4F71-4FA2-86AD-4EFA1D35574F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 descr="形状&#10;&#10;低可信度描述已自动生成">
              <a:extLst>
                <a:ext uri="{FF2B5EF4-FFF2-40B4-BE49-F238E27FC236}">
                  <a16:creationId xmlns:a16="http://schemas.microsoft.com/office/drawing/2014/main" id="{66E26F7C-0234-4C2F-A3E7-D303C1E01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5704B0-A300-4C15-977F-F387A0D13700}"/>
              </a:ext>
            </a:extLst>
          </p:cNvPr>
          <p:cNvGrpSpPr/>
          <p:nvPr/>
        </p:nvGrpSpPr>
        <p:grpSpPr>
          <a:xfrm>
            <a:off x="5374058" y="3074987"/>
            <a:ext cx="986682" cy="1022125"/>
            <a:chOff x="2756451" y="1935121"/>
            <a:chExt cx="2635701" cy="295493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403D63A-6C2E-448A-B842-5DEED3731B57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F74BEE6-49B6-4C56-B692-76EEAC0EDC37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 descr="形状&#10;&#10;低可信度描述已自动生成">
              <a:extLst>
                <a:ext uri="{FF2B5EF4-FFF2-40B4-BE49-F238E27FC236}">
                  <a16:creationId xmlns:a16="http://schemas.microsoft.com/office/drawing/2014/main" id="{4E942A88-92A1-47F7-805F-AC39AF824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F9C0815-243D-4D50-9291-59B38E5D950C}"/>
              </a:ext>
            </a:extLst>
          </p:cNvPr>
          <p:cNvGrpSpPr/>
          <p:nvPr/>
        </p:nvGrpSpPr>
        <p:grpSpPr>
          <a:xfrm>
            <a:off x="7226848" y="3074987"/>
            <a:ext cx="986682" cy="1022125"/>
            <a:chOff x="2756451" y="1935121"/>
            <a:chExt cx="2635701" cy="2954931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AC8A7CD-700C-4B46-906F-C855EA979844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838F175-D45B-435C-8E6C-2427AEC9C989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 descr="形状&#10;&#10;低可信度描述已自动生成">
              <a:extLst>
                <a:ext uri="{FF2B5EF4-FFF2-40B4-BE49-F238E27FC236}">
                  <a16:creationId xmlns:a16="http://schemas.microsoft.com/office/drawing/2014/main" id="{484D9BF6-4502-4BA8-B4DB-DDDAE6A73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87D0B6D7-AD2B-4C06-AF30-4A37A36071EC}"/>
              </a:ext>
            </a:extLst>
          </p:cNvPr>
          <p:cNvSpPr txBox="1"/>
          <p:nvPr/>
        </p:nvSpPr>
        <p:spPr>
          <a:xfrm>
            <a:off x="74211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1FFAD19-6656-4BCE-A02B-B00924FB18B5}"/>
              </a:ext>
            </a:extLst>
          </p:cNvPr>
          <p:cNvSpPr txBox="1"/>
          <p:nvPr/>
        </p:nvSpPr>
        <p:spPr>
          <a:xfrm>
            <a:off x="5584916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B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82AF199-BAB8-4985-A4E2-441C3A65A851}"/>
              </a:ext>
            </a:extLst>
          </p:cNvPr>
          <p:cNvSpPr txBox="1"/>
          <p:nvPr/>
        </p:nvSpPr>
        <p:spPr>
          <a:xfrm>
            <a:off x="2709345" y="3073406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BFEE946-C370-4239-84F3-7569829CF58F}"/>
              </a:ext>
            </a:extLst>
          </p:cNvPr>
          <p:cNvSpPr txBox="1"/>
          <p:nvPr/>
        </p:nvSpPr>
        <p:spPr>
          <a:xfrm>
            <a:off x="211296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0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953BBB-4740-4DEA-8F3A-A4071FAA1744}"/>
              </a:ext>
            </a:extLst>
          </p:cNvPr>
          <p:cNvSpPr txBox="1"/>
          <p:nvPr/>
        </p:nvSpPr>
        <p:spPr>
          <a:xfrm>
            <a:off x="3164107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1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73C5FC4-5387-4349-907B-51AF2B11488D}"/>
              </a:ext>
            </a:extLst>
          </p:cNvPr>
          <p:cNvSpPr txBox="1"/>
          <p:nvPr/>
        </p:nvSpPr>
        <p:spPr>
          <a:xfrm>
            <a:off x="4798140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ECF870D-F4AA-4AE0-9C1C-70671EF2EAEC}"/>
              </a:ext>
            </a:extLst>
          </p:cNvPr>
          <p:cNvSpPr txBox="1"/>
          <p:nvPr/>
        </p:nvSpPr>
        <p:spPr>
          <a:xfrm>
            <a:off x="5932104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CDC51FF-818E-4502-BE3D-3BE1EE9FBF3C}"/>
              </a:ext>
            </a:extLst>
          </p:cNvPr>
          <p:cNvSpPr txBox="1"/>
          <p:nvPr/>
        </p:nvSpPr>
        <p:spPr>
          <a:xfrm>
            <a:off x="7736613" y="1708783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4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5BC2F1D-A592-4719-9897-66C6CA6A1E88}"/>
              </a:ext>
            </a:extLst>
          </p:cNvPr>
          <p:cNvSpPr/>
          <p:nvPr/>
        </p:nvSpPr>
        <p:spPr>
          <a:xfrm>
            <a:off x="3499256" y="2158611"/>
            <a:ext cx="950328" cy="5414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71D61EE-858F-4DA3-B436-F882C952E029}"/>
              </a:ext>
            </a:extLst>
          </p:cNvPr>
          <p:cNvSpPr txBox="1"/>
          <p:nvPr/>
        </p:nvSpPr>
        <p:spPr>
          <a:xfrm>
            <a:off x="3675347" y="2229269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X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FA040CC0-66F8-404B-9F10-CC2391DBEE46}"/>
              </a:ext>
            </a:extLst>
          </p:cNvPr>
          <p:cNvSpPr/>
          <p:nvPr/>
        </p:nvSpPr>
        <p:spPr>
          <a:xfrm>
            <a:off x="1614488" y="4744928"/>
            <a:ext cx="1094857" cy="541426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6" name="图片 45" descr="徽标&#10;&#10;描述已自动生成">
            <a:extLst>
              <a:ext uri="{FF2B5EF4-FFF2-40B4-BE49-F238E27FC236}">
                <a16:creationId xmlns:a16="http://schemas.microsoft.com/office/drawing/2014/main" id="{EC6A9824-D22D-40D1-B3BA-ED9A5AAAF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51" y="4744928"/>
            <a:ext cx="580858" cy="580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20910E-3180-4B40-AC97-AF2353B3998E}"/>
                  </a:ext>
                </a:extLst>
              </p:cNvPr>
              <p:cNvSpPr txBox="1"/>
              <p:nvPr/>
            </p:nvSpPr>
            <p:spPr>
              <a:xfrm>
                <a:off x="2058934" y="4815586"/>
                <a:ext cx="5981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20910E-3180-4B40-AC97-AF2353B3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34" y="4815586"/>
                <a:ext cx="598146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>
            <a:extLst>
              <a:ext uri="{FF2B5EF4-FFF2-40B4-BE49-F238E27FC236}">
                <a16:creationId xmlns:a16="http://schemas.microsoft.com/office/drawing/2014/main" id="{F6896515-00F9-4D45-9639-C50A00A3A750}"/>
              </a:ext>
            </a:extLst>
          </p:cNvPr>
          <p:cNvGrpSpPr/>
          <p:nvPr/>
        </p:nvGrpSpPr>
        <p:grpSpPr>
          <a:xfrm>
            <a:off x="2796196" y="4492289"/>
            <a:ext cx="367911" cy="1200150"/>
            <a:chOff x="2174052" y="1695450"/>
            <a:chExt cx="367911" cy="1200150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DAF7A25A-0964-4033-A587-43E61E7C96DF}"/>
                </a:ext>
              </a:extLst>
            </p:cNvPr>
            <p:cNvCxnSpPr>
              <a:cxnSpLocks/>
            </p:cNvCxnSpPr>
            <p:nvPr/>
          </p:nvCxnSpPr>
          <p:spPr>
            <a:xfrm>
              <a:off x="2174053" y="1695450"/>
              <a:ext cx="0" cy="1200150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F15A2408-EB04-4192-AB54-6D8D0DA44BC1}"/>
                </a:ext>
              </a:extLst>
            </p:cNvPr>
            <p:cNvSpPr/>
            <p:nvPr/>
          </p:nvSpPr>
          <p:spPr>
            <a:xfrm rot="5400000">
              <a:off x="2144619" y="1724883"/>
              <a:ext cx="426777" cy="367911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01BFE3DE-AB89-45CB-8424-FEA3CC5C9B17}"/>
              </a:ext>
            </a:extLst>
          </p:cNvPr>
          <p:cNvSpPr txBox="1"/>
          <p:nvPr/>
        </p:nvSpPr>
        <p:spPr>
          <a:xfrm>
            <a:off x="2735111" y="4505622"/>
            <a:ext cx="31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3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0BC1BFD-4896-4347-8A8C-72CFC726FDEF}"/>
              </a:ext>
            </a:extLst>
          </p:cNvPr>
          <p:cNvSpPr txBox="1"/>
          <p:nvPr/>
        </p:nvSpPr>
        <p:spPr>
          <a:xfrm>
            <a:off x="3077153" y="4815586"/>
            <a:ext cx="251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wants to read via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E7D0DD44-2459-463A-86E1-990165CD0591}"/>
              </a:ext>
            </a:extLst>
          </p:cNvPr>
          <p:cNvSpPr/>
          <p:nvPr/>
        </p:nvSpPr>
        <p:spPr>
          <a:xfrm>
            <a:off x="1148028" y="4276499"/>
            <a:ext cx="9696183" cy="158137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F5128A87-813B-4B3F-AD37-97028DEC05B8}"/>
              </a:ext>
            </a:extLst>
          </p:cNvPr>
          <p:cNvCxnSpPr>
            <a:cxnSpLocks/>
          </p:cNvCxnSpPr>
          <p:nvPr/>
        </p:nvCxnSpPr>
        <p:spPr>
          <a:xfrm>
            <a:off x="2980438" y="5630997"/>
            <a:ext cx="4257009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62533F77-8F59-4483-B482-3D4B29B7989C}"/>
              </a:ext>
            </a:extLst>
          </p:cNvPr>
          <p:cNvGrpSpPr/>
          <p:nvPr/>
        </p:nvGrpSpPr>
        <p:grpSpPr>
          <a:xfrm>
            <a:off x="5383296" y="4416738"/>
            <a:ext cx="986682" cy="1022125"/>
            <a:chOff x="2756451" y="1935121"/>
            <a:chExt cx="2635701" cy="2954931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984F7D6C-4D39-415E-B374-88FBA705AE44}"/>
                </a:ext>
              </a:extLst>
            </p:cNvPr>
            <p:cNvSpPr/>
            <p:nvPr/>
          </p:nvSpPr>
          <p:spPr>
            <a:xfrm>
              <a:off x="2756451" y="1935121"/>
              <a:ext cx="2635701" cy="2954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D5C009A8-1FAD-40DB-BA0C-DDCAF3BFD8CD}"/>
                </a:ext>
              </a:extLst>
            </p:cNvPr>
            <p:cNvSpPr/>
            <p:nvPr/>
          </p:nvSpPr>
          <p:spPr>
            <a:xfrm>
              <a:off x="3074132" y="3191327"/>
              <a:ext cx="2000337" cy="1523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0" name="图片 79" descr="形状&#10;&#10;低可信度描述已自动生成">
              <a:extLst>
                <a:ext uri="{FF2B5EF4-FFF2-40B4-BE49-F238E27FC236}">
                  <a16:creationId xmlns:a16="http://schemas.microsoft.com/office/drawing/2014/main" id="{C3FCF949-6ED8-42AC-AE25-F2B0A1FA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891" y="3528427"/>
              <a:ext cx="849459" cy="849460"/>
            </a:xfrm>
            <a:prstGeom prst="rect">
              <a:avLst/>
            </a:prstGeom>
          </p:spPr>
        </p:pic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A8E9D068-CE3B-42FA-8ABD-61DA561EB835}"/>
              </a:ext>
            </a:extLst>
          </p:cNvPr>
          <p:cNvSpPr txBox="1"/>
          <p:nvPr/>
        </p:nvSpPr>
        <p:spPr>
          <a:xfrm>
            <a:off x="5574031" y="4415157"/>
            <a:ext cx="59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A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D527C08-2D91-4EBB-A6CB-F4F31651B402}"/>
              </a:ext>
            </a:extLst>
          </p:cNvPr>
          <p:cNvSpPr txBox="1"/>
          <p:nvPr/>
        </p:nvSpPr>
        <p:spPr>
          <a:xfrm>
            <a:off x="6933944" y="4525049"/>
            <a:ext cx="107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/>
              <a:t>❌</a:t>
            </a:r>
            <a:endParaRPr lang="zh-CN" altLang="en-US" sz="6600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B5B62C3C-A857-470C-A663-11AF58EDBF42}"/>
              </a:ext>
            </a:extLst>
          </p:cNvPr>
          <p:cNvSpPr txBox="1"/>
          <p:nvPr/>
        </p:nvSpPr>
        <p:spPr>
          <a:xfrm>
            <a:off x="7465816" y="4578468"/>
            <a:ext cx="205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Consistency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check fails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96E0524-C25D-4117-9E46-F8A10355CE95}"/>
              </a:ext>
            </a:extLst>
          </p:cNvPr>
          <p:cNvSpPr txBox="1"/>
          <p:nvPr/>
        </p:nvSpPr>
        <p:spPr>
          <a:xfrm>
            <a:off x="7465815" y="5312081"/>
            <a:ext cx="266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Violate </a:t>
            </a:r>
            <a:r>
              <a:rPr lang="en-US" altLang="zh-CN" sz="2000" i="1" dirty="0">
                <a:solidFill>
                  <a:srgbClr val="FF0000"/>
                </a:solidFill>
              </a:rPr>
              <a:t>monotonic read</a:t>
            </a:r>
          </a:p>
        </p:txBody>
      </p:sp>
    </p:spTree>
    <p:extLst>
      <p:ext uri="{BB962C8B-B14F-4D97-AF65-F5344CB8AC3E}">
        <p14:creationId xmlns:p14="http://schemas.microsoft.com/office/powerpoint/2010/main" val="2638037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8C94F-7D5D-487F-B156-474A3A50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Fault Tolerance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0563F6-F440-4E89-9E91-DC40D07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04272-3299-45C1-93B4-0E64EC6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9FC-716F-41B0-A60A-505F2C21C22C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605D00-70A9-410E-824C-078CBBFB94A3}"/>
              </a:ext>
            </a:extLst>
          </p:cNvPr>
          <p:cNvGrpSpPr/>
          <p:nvPr/>
        </p:nvGrpSpPr>
        <p:grpSpPr>
          <a:xfrm>
            <a:off x="1119115" y="1357151"/>
            <a:ext cx="5375255" cy="2225882"/>
            <a:chOff x="1119115" y="2209464"/>
            <a:chExt cx="5375255" cy="22258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DF70CFB-244C-4F3D-80BD-259E4010359C}"/>
                </a:ext>
              </a:extLst>
            </p:cNvPr>
            <p:cNvSpPr/>
            <p:nvPr/>
          </p:nvSpPr>
          <p:spPr>
            <a:xfrm>
              <a:off x="1119115" y="2209464"/>
              <a:ext cx="5375255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25B3A5-3910-4FD9-97BB-9589348C5AF0}"/>
                </a:ext>
              </a:extLst>
            </p:cNvPr>
            <p:cNvSpPr txBox="1"/>
            <p:nvPr/>
          </p:nvSpPr>
          <p:spPr>
            <a:xfrm>
              <a:off x="1269781" y="2361525"/>
              <a:ext cx="5063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Sequencer nodes (Ordering layer)</a:t>
              </a: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EF99DE0-4973-4069-94DF-40C5D6234931}"/>
                </a:ext>
              </a:extLst>
            </p:cNvPr>
            <p:cNvGrpSpPr/>
            <p:nvPr/>
          </p:nvGrpSpPr>
          <p:grpSpPr>
            <a:xfrm>
              <a:off x="1559141" y="2937531"/>
              <a:ext cx="4495128" cy="1312778"/>
              <a:chOff x="1142699" y="4585334"/>
              <a:chExt cx="4495128" cy="131277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03F83D4-4DC4-420B-A52E-5CC323A72537}"/>
                  </a:ext>
                </a:extLst>
              </p:cNvPr>
              <p:cNvSpPr/>
              <p:nvPr/>
            </p:nvSpPr>
            <p:spPr>
              <a:xfrm>
                <a:off x="1314149" y="4728209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F6CFA8A-8AAE-40CB-AF55-61776743B9EB}"/>
                  </a:ext>
                </a:extLst>
              </p:cNvPr>
              <p:cNvSpPr/>
              <p:nvPr/>
            </p:nvSpPr>
            <p:spPr>
              <a:xfrm>
                <a:off x="1228424" y="46615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8B723F7-1F1C-4EE6-8ECC-92DD8605E7C2}"/>
                  </a:ext>
                </a:extLst>
              </p:cNvPr>
              <p:cNvSpPr/>
              <p:nvPr/>
            </p:nvSpPr>
            <p:spPr>
              <a:xfrm>
                <a:off x="1142699" y="45853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AF43C7D-8ECA-4D2E-A944-B0A6DEFB9284}"/>
                  </a:ext>
                </a:extLst>
              </p:cNvPr>
              <p:cNvSpPr txBox="1"/>
              <p:nvPr/>
            </p:nvSpPr>
            <p:spPr>
              <a:xfrm>
                <a:off x="1284577" y="4648577"/>
                <a:ext cx="2231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Sequencer (primary)</a:t>
                </a: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9246E9D7-A059-4EA2-9DD9-7230585D8D7F}"/>
                  </a:ext>
                </a:extLst>
              </p:cNvPr>
              <p:cNvSpPr/>
              <p:nvPr/>
            </p:nvSpPr>
            <p:spPr>
              <a:xfrm rot="5400000">
                <a:off x="3457635" y="3852043"/>
                <a:ext cx="541426" cy="3060870"/>
              </a:xfrm>
              <a:custGeom>
                <a:avLst/>
                <a:gdLst>
                  <a:gd name="connsiteX0" fmla="*/ 0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7888766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0" fmla="*/ 1 w 541426"/>
                  <a:gd name="connsiteY0" fmla="*/ 4907027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4907027 h 7888766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2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4336 w 541426"/>
                  <a:gd name="connsiteY9" fmla="*/ 4890385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6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7883 w 541426"/>
                  <a:gd name="connsiteY9" fmla="*/ 4893929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22282"/>
                  <a:gd name="connsiteX1" fmla="*/ 0 w 541426"/>
                  <a:gd name="connsiteY1" fmla="*/ 319735 h 4922282"/>
                  <a:gd name="connsiteX2" fmla="*/ 4 w 541426"/>
                  <a:gd name="connsiteY2" fmla="*/ 319735 h 4922282"/>
                  <a:gd name="connsiteX3" fmla="*/ 270715 w 541426"/>
                  <a:gd name="connsiteY3" fmla="*/ 0 h 4922282"/>
                  <a:gd name="connsiteX4" fmla="*/ 541425 w 541426"/>
                  <a:gd name="connsiteY4" fmla="*/ 319735 h 4922282"/>
                  <a:gd name="connsiteX5" fmla="*/ 541422 w 541426"/>
                  <a:gd name="connsiteY5" fmla="*/ 319735 h 4922282"/>
                  <a:gd name="connsiteX6" fmla="*/ 541422 w 541426"/>
                  <a:gd name="connsiteY6" fmla="*/ 2424754 h 4922282"/>
                  <a:gd name="connsiteX7" fmla="*/ 541426 w 541426"/>
                  <a:gd name="connsiteY7" fmla="*/ 2424759 h 4922282"/>
                  <a:gd name="connsiteX8" fmla="*/ 541423 w 541426"/>
                  <a:gd name="connsiteY8" fmla="*/ 2424759 h 4922282"/>
                  <a:gd name="connsiteX9" fmla="*/ 537885 w 541426"/>
                  <a:gd name="connsiteY9" fmla="*/ 4922282 h 4922282"/>
                  <a:gd name="connsiteX10" fmla="*/ 1 w 541426"/>
                  <a:gd name="connsiteY10" fmla="*/ 4907027 h 4922282"/>
                  <a:gd name="connsiteX0" fmla="*/ 1 w 541426"/>
                  <a:gd name="connsiteY0" fmla="*/ 4907027 h 4915194"/>
                  <a:gd name="connsiteX1" fmla="*/ 0 w 541426"/>
                  <a:gd name="connsiteY1" fmla="*/ 319735 h 4915194"/>
                  <a:gd name="connsiteX2" fmla="*/ 4 w 541426"/>
                  <a:gd name="connsiteY2" fmla="*/ 319735 h 4915194"/>
                  <a:gd name="connsiteX3" fmla="*/ 270715 w 541426"/>
                  <a:gd name="connsiteY3" fmla="*/ 0 h 4915194"/>
                  <a:gd name="connsiteX4" fmla="*/ 541425 w 541426"/>
                  <a:gd name="connsiteY4" fmla="*/ 319735 h 4915194"/>
                  <a:gd name="connsiteX5" fmla="*/ 541422 w 541426"/>
                  <a:gd name="connsiteY5" fmla="*/ 319735 h 4915194"/>
                  <a:gd name="connsiteX6" fmla="*/ 541422 w 541426"/>
                  <a:gd name="connsiteY6" fmla="*/ 2424754 h 4915194"/>
                  <a:gd name="connsiteX7" fmla="*/ 541426 w 541426"/>
                  <a:gd name="connsiteY7" fmla="*/ 2424759 h 4915194"/>
                  <a:gd name="connsiteX8" fmla="*/ 541423 w 541426"/>
                  <a:gd name="connsiteY8" fmla="*/ 2424759 h 4915194"/>
                  <a:gd name="connsiteX9" fmla="*/ 537885 w 541426"/>
                  <a:gd name="connsiteY9" fmla="*/ 4915194 h 4915194"/>
                  <a:gd name="connsiteX10" fmla="*/ 1 w 541426"/>
                  <a:gd name="connsiteY10" fmla="*/ 4907027 h 4915194"/>
                  <a:gd name="connsiteX0" fmla="*/ 1 w 541426"/>
                  <a:gd name="connsiteY0" fmla="*/ 4907027 h 4908105"/>
                  <a:gd name="connsiteX1" fmla="*/ 0 w 541426"/>
                  <a:gd name="connsiteY1" fmla="*/ 319735 h 4908105"/>
                  <a:gd name="connsiteX2" fmla="*/ 4 w 541426"/>
                  <a:gd name="connsiteY2" fmla="*/ 319735 h 4908105"/>
                  <a:gd name="connsiteX3" fmla="*/ 270715 w 541426"/>
                  <a:gd name="connsiteY3" fmla="*/ 0 h 4908105"/>
                  <a:gd name="connsiteX4" fmla="*/ 541425 w 541426"/>
                  <a:gd name="connsiteY4" fmla="*/ 319735 h 4908105"/>
                  <a:gd name="connsiteX5" fmla="*/ 541422 w 541426"/>
                  <a:gd name="connsiteY5" fmla="*/ 319735 h 4908105"/>
                  <a:gd name="connsiteX6" fmla="*/ 541422 w 541426"/>
                  <a:gd name="connsiteY6" fmla="*/ 2424754 h 4908105"/>
                  <a:gd name="connsiteX7" fmla="*/ 541426 w 541426"/>
                  <a:gd name="connsiteY7" fmla="*/ 2424759 h 4908105"/>
                  <a:gd name="connsiteX8" fmla="*/ 541423 w 541426"/>
                  <a:gd name="connsiteY8" fmla="*/ 2424759 h 4908105"/>
                  <a:gd name="connsiteX9" fmla="*/ 537885 w 541426"/>
                  <a:gd name="connsiteY9" fmla="*/ 4908105 h 4908105"/>
                  <a:gd name="connsiteX10" fmla="*/ 1 w 541426"/>
                  <a:gd name="connsiteY10" fmla="*/ 4907027 h 490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426" h="4908105">
                    <a:moveTo>
                      <a:pt x="1" y="4907027"/>
                    </a:moveTo>
                    <a:cubicBezTo>
                      <a:pt x="1" y="2384017"/>
                      <a:pt x="0" y="2842745"/>
                      <a:pt x="0" y="319735"/>
                    </a:cubicBezTo>
                    <a:lnTo>
                      <a:pt x="4" y="319735"/>
                    </a:lnTo>
                    <a:lnTo>
                      <a:pt x="270715" y="0"/>
                    </a:lnTo>
                    <a:lnTo>
                      <a:pt x="541425" y="319735"/>
                    </a:lnTo>
                    <a:lnTo>
                      <a:pt x="541422" y="319735"/>
                    </a:lnTo>
                    <a:lnTo>
                      <a:pt x="541422" y="2424754"/>
                    </a:lnTo>
                    <a:cubicBezTo>
                      <a:pt x="541423" y="2424756"/>
                      <a:pt x="541425" y="2424757"/>
                      <a:pt x="541426" y="2424759"/>
                    </a:cubicBezTo>
                    <a:lnTo>
                      <a:pt x="541423" y="2424759"/>
                    </a:lnTo>
                    <a:cubicBezTo>
                      <a:pt x="541423" y="4246095"/>
                      <a:pt x="537885" y="3086769"/>
                      <a:pt x="537885" y="4908105"/>
                    </a:cubicBezTo>
                    <a:lnTo>
                      <a:pt x="1" y="49070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/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/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/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/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1197328-0935-43C9-A101-41B38DA1DB7E}"/>
                  </a:ext>
                </a:extLst>
              </p:cNvPr>
              <p:cNvSpPr txBox="1"/>
              <p:nvPr/>
            </p:nvSpPr>
            <p:spPr>
              <a:xfrm>
                <a:off x="1143139" y="5136736"/>
                <a:ext cx="105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metalog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492BD5E-49A1-4526-AC7B-F71C06210489}"/>
              </a:ext>
            </a:extLst>
          </p:cNvPr>
          <p:cNvGrpSpPr/>
          <p:nvPr/>
        </p:nvGrpSpPr>
        <p:grpSpPr>
          <a:xfrm>
            <a:off x="7080441" y="3792643"/>
            <a:ext cx="3797410" cy="2225882"/>
            <a:chOff x="7080441" y="3792643"/>
            <a:chExt cx="3797410" cy="222588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ACA0E51-92CA-4A0B-832E-336FB56F77DF}"/>
                </a:ext>
              </a:extLst>
            </p:cNvPr>
            <p:cNvGrpSpPr/>
            <p:nvPr/>
          </p:nvGrpSpPr>
          <p:grpSpPr>
            <a:xfrm>
              <a:off x="7347418" y="4435346"/>
              <a:ext cx="3015581" cy="1353067"/>
              <a:chOff x="6281530" y="1935122"/>
              <a:chExt cx="4311451" cy="193451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035DA82-02C7-4E19-B554-09CA78BAA5EF}"/>
                  </a:ext>
                </a:extLst>
              </p:cNvPr>
              <p:cNvGrpSpPr/>
              <p:nvPr/>
            </p:nvGrpSpPr>
            <p:grpSpPr>
              <a:xfrm>
                <a:off x="6281530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C94BBA9-568B-4BB5-A667-116AE44C90B4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DFB5D27-DA6E-4978-871F-830BC642CE84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7" name="图片 46" descr="形状&#10;&#10;低可信度描述已自动生成">
                  <a:extLst>
                    <a:ext uri="{FF2B5EF4-FFF2-40B4-BE49-F238E27FC236}">
                      <a16:creationId xmlns:a16="http://schemas.microsoft.com/office/drawing/2014/main" id="{D80CF42E-D86E-438C-96A2-21C19B4A0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8" name="图片 47" descr="形状&#10;&#10;低可信度描述已自动生成">
                  <a:extLst>
                    <a:ext uri="{FF2B5EF4-FFF2-40B4-BE49-F238E27FC236}">
                      <a16:creationId xmlns:a16="http://schemas.microsoft.com/office/drawing/2014/main" id="{AB2518F2-1A44-4667-A6C1-1497A1C29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9" name="矩形: 剪去单角 48">
                  <a:extLst>
                    <a:ext uri="{FF2B5EF4-FFF2-40B4-BE49-F238E27FC236}">
                      <a16:creationId xmlns:a16="http://schemas.microsoft.com/office/drawing/2014/main" id="{EB618148-BA6F-4D00-8A4D-E93FDE706275}"/>
                    </a:ext>
                  </a:extLst>
                </p:cNvPr>
                <p:cNvSpPr/>
                <p:nvPr/>
              </p:nvSpPr>
              <p:spPr>
                <a:xfrm>
                  <a:off x="3077445" y="2381521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: 剪去单角 49">
                  <a:extLst>
                    <a:ext uri="{FF2B5EF4-FFF2-40B4-BE49-F238E27FC236}">
                      <a16:creationId xmlns:a16="http://schemas.microsoft.com/office/drawing/2014/main" id="{38364667-99DB-4E25-B834-8B3C529F87E5}"/>
                    </a:ext>
                  </a:extLst>
                </p:cNvPr>
                <p:cNvSpPr/>
                <p:nvPr/>
              </p:nvSpPr>
              <p:spPr>
                <a:xfrm>
                  <a:off x="4315189" y="239579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39E9F758-66FE-46A7-932C-1D4EA1A55353}"/>
                  </a:ext>
                </a:extLst>
              </p:cNvPr>
              <p:cNvGrpSpPr/>
              <p:nvPr/>
            </p:nvGrpSpPr>
            <p:grpSpPr>
              <a:xfrm>
                <a:off x="8725549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7BA2938D-ABB8-4A57-ABA9-7F5E978DC7C8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3909C8B-B2EB-4DAB-9EB2-2995BC250061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1" name="图片 40" descr="形状&#10;&#10;低可信度描述已自动生成">
                  <a:extLst>
                    <a:ext uri="{FF2B5EF4-FFF2-40B4-BE49-F238E27FC236}">
                      <a16:creationId xmlns:a16="http://schemas.microsoft.com/office/drawing/2014/main" id="{4C59C6D5-0364-4EE2-AD68-50EDDDF74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2" name="图片 41" descr="形状&#10;&#10;低可信度描述已自动生成">
                  <a:extLst>
                    <a:ext uri="{FF2B5EF4-FFF2-40B4-BE49-F238E27FC236}">
                      <a16:creationId xmlns:a16="http://schemas.microsoft.com/office/drawing/2014/main" id="{3BADBD18-36F6-4DEA-BF68-989AE5801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3" name="矩形: 剪去单角 42">
                  <a:extLst>
                    <a:ext uri="{FF2B5EF4-FFF2-40B4-BE49-F238E27FC236}">
                      <a16:creationId xmlns:a16="http://schemas.microsoft.com/office/drawing/2014/main" id="{3A544261-54D6-4A37-98CD-DA40D218E669}"/>
                    </a:ext>
                  </a:extLst>
                </p:cNvPr>
                <p:cNvSpPr/>
                <p:nvPr/>
              </p:nvSpPr>
              <p:spPr>
                <a:xfrm>
                  <a:off x="3077445" y="2394043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: 剪去单角 43">
                  <a:extLst>
                    <a:ext uri="{FF2B5EF4-FFF2-40B4-BE49-F238E27FC236}">
                      <a16:creationId xmlns:a16="http://schemas.microsoft.com/office/drawing/2014/main" id="{56BEF979-4D85-44D6-94EF-B5410E703BA3}"/>
                    </a:ext>
                  </a:extLst>
                </p:cNvPr>
                <p:cNvSpPr/>
                <p:nvPr/>
              </p:nvSpPr>
              <p:spPr>
                <a:xfrm>
                  <a:off x="4315189" y="239404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07EECD6-53D6-4C29-AEF4-DE84710F4C45}"/>
                </a:ext>
              </a:extLst>
            </p:cNvPr>
            <p:cNvSpPr/>
            <p:nvPr/>
          </p:nvSpPr>
          <p:spPr>
            <a:xfrm>
              <a:off x="7080441" y="3792643"/>
              <a:ext cx="3797410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700105-51C4-4E30-B0B3-C741D28C8B84}"/>
                </a:ext>
              </a:extLst>
            </p:cNvPr>
            <p:cNvSpPr txBox="1"/>
            <p:nvPr/>
          </p:nvSpPr>
          <p:spPr>
            <a:xfrm>
              <a:off x="7988606" y="388444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Function nodes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D97AF34-545E-49C8-8028-914BE3B41E85}"/>
                </a:ext>
              </a:extLst>
            </p:cNvPr>
            <p:cNvSpPr txBox="1"/>
            <p:nvPr/>
          </p:nvSpPr>
          <p:spPr>
            <a:xfrm>
              <a:off x="10304551" y="4903160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F874841-CD11-4826-AF74-9CF98832D6A6}"/>
              </a:ext>
            </a:extLst>
          </p:cNvPr>
          <p:cNvGrpSpPr/>
          <p:nvPr/>
        </p:nvGrpSpPr>
        <p:grpSpPr>
          <a:xfrm>
            <a:off x="7079287" y="1357151"/>
            <a:ext cx="3797411" cy="2130795"/>
            <a:chOff x="7079287" y="1357151"/>
            <a:chExt cx="3797411" cy="213079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13A1E01-4AD5-47A1-AC80-E0ECF8C70A97}"/>
                </a:ext>
              </a:extLst>
            </p:cNvPr>
            <p:cNvSpPr/>
            <p:nvPr/>
          </p:nvSpPr>
          <p:spPr>
            <a:xfrm>
              <a:off x="7079287" y="1357151"/>
              <a:ext cx="3797411" cy="2130795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75BE7C4-90FC-42DB-AC31-349F793D8CF5}"/>
                </a:ext>
              </a:extLst>
            </p:cNvPr>
            <p:cNvSpPr/>
            <p:nvPr/>
          </p:nvSpPr>
          <p:spPr>
            <a:xfrm rot="5400000">
              <a:off x="775993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26BE38F-2203-4BFD-BAA8-4B4F4D1E9E0F}"/>
                </a:ext>
              </a:extLst>
            </p:cNvPr>
            <p:cNvSpPr/>
            <p:nvPr/>
          </p:nvSpPr>
          <p:spPr>
            <a:xfrm rot="5400000">
              <a:off x="775993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9815A2A-CB3E-4E76-B8F8-0962C6BA748F}"/>
                </a:ext>
              </a:extLst>
            </p:cNvPr>
            <p:cNvSpPr/>
            <p:nvPr/>
          </p:nvSpPr>
          <p:spPr>
            <a:xfrm rot="5400000">
              <a:off x="775993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EF51C81-7D88-458A-96FA-C693054F6FBF}"/>
                </a:ext>
              </a:extLst>
            </p:cNvPr>
            <p:cNvSpPr/>
            <p:nvPr/>
          </p:nvSpPr>
          <p:spPr>
            <a:xfrm>
              <a:off x="7286524" y="2083804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350A1B3-6B42-4F7A-8BBE-FD0DEC66A1A0}"/>
                </a:ext>
              </a:extLst>
            </p:cNvPr>
            <p:cNvSpPr/>
            <p:nvPr/>
          </p:nvSpPr>
          <p:spPr>
            <a:xfrm>
              <a:off x="7286524" y="2563209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5B71B45-8273-474B-A8C6-90C13BD52F7E}"/>
                </a:ext>
              </a:extLst>
            </p:cNvPr>
            <p:cNvSpPr/>
            <p:nvPr/>
          </p:nvSpPr>
          <p:spPr>
            <a:xfrm>
              <a:off x="7286524" y="3042614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6C7FFE9C-D521-492F-B262-C7B304511413}"/>
                </a:ext>
              </a:extLst>
            </p:cNvPr>
            <p:cNvSpPr/>
            <p:nvPr/>
          </p:nvSpPr>
          <p:spPr>
            <a:xfrm rot="5400000">
              <a:off x="937914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2D66159-8BEE-4304-9617-1BBDBE8085D3}"/>
                </a:ext>
              </a:extLst>
            </p:cNvPr>
            <p:cNvSpPr/>
            <p:nvPr/>
          </p:nvSpPr>
          <p:spPr>
            <a:xfrm rot="5400000">
              <a:off x="937914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0E3F295-5753-4B1D-B179-747B199AA0B6}"/>
                </a:ext>
              </a:extLst>
            </p:cNvPr>
            <p:cNvSpPr/>
            <p:nvPr/>
          </p:nvSpPr>
          <p:spPr>
            <a:xfrm rot="5400000">
              <a:off x="937914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D03C6D3-5EED-4F9F-BF92-0A2AA35D1993}"/>
                </a:ext>
              </a:extLst>
            </p:cNvPr>
            <p:cNvSpPr/>
            <p:nvPr/>
          </p:nvSpPr>
          <p:spPr>
            <a:xfrm>
              <a:off x="8905734" y="2083805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7366F84-8285-4D87-95F8-50FAA3F654C4}"/>
                </a:ext>
              </a:extLst>
            </p:cNvPr>
            <p:cNvSpPr/>
            <p:nvPr/>
          </p:nvSpPr>
          <p:spPr>
            <a:xfrm>
              <a:off x="8905734" y="2563210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2B13C8A-8EC4-4CE1-A1A5-5895AED1E762}"/>
                </a:ext>
              </a:extLst>
            </p:cNvPr>
            <p:cNvSpPr/>
            <p:nvPr/>
          </p:nvSpPr>
          <p:spPr>
            <a:xfrm>
              <a:off x="8905734" y="3042615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8FBCE3A-475F-407C-804F-8DF42C32CBDD}"/>
                </a:ext>
              </a:extLst>
            </p:cNvPr>
            <p:cNvSpPr txBox="1"/>
            <p:nvPr/>
          </p:nvSpPr>
          <p:spPr>
            <a:xfrm>
              <a:off x="10228114" y="2600717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AB90C33-2542-47DB-9E1D-268661F83788}"/>
                </a:ext>
              </a:extLst>
            </p:cNvPr>
            <p:cNvSpPr txBox="1"/>
            <p:nvPr/>
          </p:nvSpPr>
          <p:spPr>
            <a:xfrm>
              <a:off x="7950747" y="1435039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Storage nodes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F57AABB-6541-4D1A-AF99-5DFAD1D2B320}"/>
              </a:ext>
            </a:extLst>
          </p:cNvPr>
          <p:cNvGrpSpPr/>
          <p:nvPr/>
        </p:nvGrpSpPr>
        <p:grpSpPr>
          <a:xfrm>
            <a:off x="2170692" y="3840249"/>
            <a:ext cx="4348002" cy="1169903"/>
            <a:chOff x="2170692" y="3840249"/>
            <a:chExt cx="4348002" cy="1169903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237C5B3-2679-46C8-94FD-B5486276DB97}"/>
                </a:ext>
              </a:extLst>
            </p:cNvPr>
            <p:cNvSpPr/>
            <p:nvPr/>
          </p:nvSpPr>
          <p:spPr>
            <a:xfrm>
              <a:off x="2170692" y="3840249"/>
              <a:ext cx="4323678" cy="1169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CE039C7-7C87-42E0-919E-612C2D088725}"/>
                </a:ext>
              </a:extLst>
            </p:cNvPr>
            <p:cNvSpPr txBox="1"/>
            <p:nvPr/>
          </p:nvSpPr>
          <p:spPr>
            <a:xfrm>
              <a:off x="3226427" y="397368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Control plane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716169D5-C002-4696-9E3F-38F4B9E82ECA}"/>
                </a:ext>
              </a:extLst>
            </p:cNvPr>
            <p:cNvSpPr txBox="1"/>
            <p:nvPr/>
          </p:nvSpPr>
          <p:spPr>
            <a:xfrm>
              <a:off x="2195017" y="4454443"/>
              <a:ext cx="4323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(failure detection and reconfiguration)</a:t>
              </a: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028D923A-A5DE-41C6-B167-3F8CDEA2D1F1}"/>
              </a:ext>
            </a:extLst>
          </p:cNvPr>
          <p:cNvSpPr txBox="1"/>
          <p:nvPr/>
        </p:nvSpPr>
        <p:spPr>
          <a:xfrm>
            <a:off x="1047250" y="5226026"/>
            <a:ext cx="5557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Step 1:</a:t>
            </a:r>
            <a:r>
              <a:rPr lang="zh-CN" altLang="en-US" sz="2000" dirty="0"/>
              <a:t> </a:t>
            </a:r>
            <a:r>
              <a:rPr lang="en-US" altLang="zh-CN" sz="2000" dirty="0"/>
              <a:t>Node failure detected, and initiates reconfiguration protocol.</a:t>
            </a:r>
          </a:p>
        </p:txBody>
      </p:sp>
      <p:pic>
        <p:nvPicPr>
          <p:cNvPr id="84" name="内容占位符 83" descr="图标&#10;&#10;描述已自动生成">
            <a:extLst>
              <a:ext uri="{FF2B5EF4-FFF2-40B4-BE49-F238E27FC236}">
                <a16:creationId xmlns:a16="http://schemas.microsoft.com/office/drawing/2014/main" id="{4BF9271D-805D-4854-8E30-C4B3990CB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3" y="2922651"/>
            <a:ext cx="565295" cy="565295"/>
          </a:xfrm>
        </p:spPr>
      </p:pic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96AF3792-C6C2-42FA-96B7-2DB36E64AFAD}"/>
              </a:ext>
            </a:extLst>
          </p:cNvPr>
          <p:cNvCxnSpPr>
            <a:cxnSpLocks/>
          </p:cNvCxnSpPr>
          <p:nvPr/>
        </p:nvCxnSpPr>
        <p:spPr>
          <a:xfrm>
            <a:off x="4167558" y="2508552"/>
            <a:ext cx="2209363" cy="0"/>
          </a:xfrm>
          <a:prstGeom prst="straightConnector1">
            <a:avLst/>
          </a:prstGeom>
          <a:ln w="3810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E53D9BC3-CD33-4DEE-9ADC-7D5AD4C3B4EE}"/>
              </a:ext>
            </a:extLst>
          </p:cNvPr>
          <p:cNvSpPr txBox="1"/>
          <p:nvPr/>
        </p:nvSpPr>
        <p:spPr>
          <a:xfrm>
            <a:off x="3932135" y="2076903"/>
            <a:ext cx="198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Global progress</a:t>
            </a:r>
          </a:p>
        </p:txBody>
      </p:sp>
    </p:spTree>
    <p:extLst>
      <p:ext uri="{BB962C8B-B14F-4D97-AF65-F5344CB8AC3E}">
        <p14:creationId xmlns:p14="http://schemas.microsoft.com/office/powerpoint/2010/main" val="9170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8C94F-7D5D-487F-B156-474A3A50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Fault Tolerance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0563F6-F440-4E89-9E91-DC40D07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04272-3299-45C1-93B4-0E64EC6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9FC-716F-41B0-A60A-505F2C21C22C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605D00-70A9-410E-824C-078CBBFB94A3}"/>
              </a:ext>
            </a:extLst>
          </p:cNvPr>
          <p:cNvGrpSpPr/>
          <p:nvPr/>
        </p:nvGrpSpPr>
        <p:grpSpPr>
          <a:xfrm>
            <a:off x="1119115" y="1357151"/>
            <a:ext cx="5375255" cy="2225882"/>
            <a:chOff x="1119115" y="2209464"/>
            <a:chExt cx="5375255" cy="22258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DF70CFB-244C-4F3D-80BD-259E4010359C}"/>
                </a:ext>
              </a:extLst>
            </p:cNvPr>
            <p:cNvSpPr/>
            <p:nvPr/>
          </p:nvSpPr>
          <p:spPr>
            <a:xfrm>
              <a:off x="1119115" y="2209464"/>
              <a:ext cx="5375255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25B3A5-3910-4FD9-97BB-9589348C5AF0}"/>
                </a:ext>
              </a:extLst>
            </p:cNvPr>
            <p:cNvSpPr txBox="1"/>
            <p:nvPr/>
          </p:nvSpPr>
          <p:spPr>
            <a:xfrm>
              <a:off x="1269781" y="2361525"/>
              <a:ext cx="5063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Sequencer nodes (Ordering layer)</a:t>
              </a: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EF99DE0-4973-4069-94DF-40C5D6234931}"/>
                </a:ext>
              </a:extLst>
            </p:cNvPr>
            <p:cNvGrpSpPr/>
            <p:nvPr/>
          </p:nvGrpSpPr>
          <p:grpSpPr>
            <a:xfrm>
              <a:off x="1559141" y="2937531"/>
              <a:ext cx="4495128" cy="1312778"/>
              <a:chOff x="1142699" y="4585334"/>
              <a:chExt cx="4495128" cy="131277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03F83D4-4DC4-420B-A52E-5CC323A72537}"/>
                  </a:ext>
                </a:extLst>
              </p:cNvPr>
              <p:cNvSpPr/>
              <p:nvPr/>
            </p:nvSpPr>
            <p:spPr>
              <a:xfrm>
                <a:off x="1314149" y="4728209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F6CFA8A-8AAE-40CB-AF55-61776743B9EB}"/>
                  </a:ext>
                </a:extLst>
              </p:cNvPr>
              <p:cNvSpPr/>
              <p:nvPr/>
            </p:nvSpPr>
            <p:spPr>
              <a:xfrm>
                <a:off x="1228424" y="46615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8B723F7-1F1C-4EE6-8ECC-92DD8605E7C2}"/>
                  </a:ext>
                </a:extLst>
              </p:cNvPr>
              <p:cNvSpPr/>
              <p:nvPr/>
            </p:nvSpPr>
            <p:spPr>
              <a:xfrm>
                <a:off x="1142699" y="45853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AF43C7D-8ECA-4D2E-A944-B0A6DEFB9284}"/>
                  </a:ext>
                </a:extLst>
              </p:cNvPr>
              <p:cNvSpPr txBox="1"/>
              <p:nvPr/>
            </p:nvSpPr>
            <p:spPr>
              <a:xfrm>
                <a:off x="1284577" y="4648577"/>
                <a:ext cx="2231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Sequencer (primary)</a:t>
                </a: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9246E9D7-A059-4EA2-9DD9-7230585D8D7F}"/>
                  </a:ext>
                </a:extLst>
              </p:cNvPr>
              <p:cNvSpPr/>
              <p:nvPr/>
            </p:nvSpPr>
            <p:spPr>
              <a:xfrm rot="5400000">
                <a:off x="3457635" y="3852043"/>
                <a:ext cx="541426" cy="3060870"/>
              </a:xfrm>
              <a:custGeom>
                <a:avLst/>
                <a:gdLst>
                  <a:gd name="connsiteX0" fmla="*/ 0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7888766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0" fmla="*/ 1 w 541426"/>
                  <a:gd name="connsiteY0" fmla="*/ 4907027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4907027 h 7888766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2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4336 w 541426"/>
                  <a:gd name="connsiteY9" fmla="*/ 4890385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6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7883 w 541426"/>
                  <a:gd name="connsiteY9" fmla="*/ 4893929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22282"/>
                  <a:gd name="connsiteX1" fmla="*/ 0 w 541426"/>
                  <a:gd name="connsiteY1" fmla="*/ 319735 h 4922282"/>
                  <a:gd name="connsiteX2" fmla="*/ 4 w 541426"/>
                  <a:gd name="connsiteY2" fmla="*/ 319735 h 4922282"/>
                  <a:gd name="connsiteX3" fmla="*/ 270715 w 541426"/>
                  <a:gd name="connsiteY3" fmla="*/ 0 h 4922282"/>
                  <a:gd name="connsiteX4" fmla="*/ 541425 w 541426"/>
                  <a:gd name="connsiteY4" fmla="*/ 319735 h 4922282"/>
                  <a:gd name="connsiteX5" fmla="*/ 541422 w 541426"/>
                  <a:gd name="connsiteY5" fmla="*/ 319735 h 4922282"/>
                  <a:gd name="connsiteX6" fmla="*/ 541422 w 541426"/>
                  <a:gd name="connsiteY6" fmla="*/ 2424754 h 4922282"/>
                  <a:gd name="connsiteX7" fmla="*/ 541426 w 541426"/>
                  <a:gd name="connsiteY7" fmla="*/ 2424759 h 4922282"/>
                  <a:gd name="connsiteX8" fmla="*/ 541423 w 541426"/>
                  <a:gd name="connsiteY8" fmla="*/ 2424759 h 4922282"/>
                  <a:gd name="connsiteX9" fmla="*/ 537885 w 541426"/>
                  <a:gd name="connsiteY9" fmla="*/ 4922282 h 4922282"/>
                  <a:gd name="connsiteX10" fmla="*/ 1 w 541426"/>
                  <a:gd name="connsiteY10" fmla="*/ 4907027 h 4922282"/>
                  <a:gd name="connsiteX0" fmla="*/ 1 w 541426"/>
                  <a:gd name="connsiteY0" fmla="*/ 4907027 h 4915194"/>
                  <a:gd name="connsiteX1" fmla="*/ 0 w 541426"/>
                  <a:gd name="connsiteY1" fmla="*/ 319735 h 4915194"/>
                  <a:gd name="connsiteX2" fmla="*/ 4 w 541426"/>
                  <a:gd name="connsiteY2" fmla="*/ 319735 h 4915194"/>
                  <a:gd name="connsiteX3" fmla="*/ 270715 w 541426"/>
                  <a:gd name="connsiteY3" fmla="*/ 0 h 4915194"/>
                  <a:gd name="connsiteX4" fmla="*/ 541425 w 541426"/>
                  <a:gd name="connsiteY4" fmla="*/ 319735 h 4915194"/>
                  <a:gd name="connsiteX5" fmla="*/ 541422 w 541426"/>
                  <a:gd name="connsiteY5" fmla="*/ 319735 h 4915194"/>
                  <a:gd name="connsiteX6" fmla="*/ 541422 w 541426"/>
                  <a:gd name="connsiteY6" fmla="*/ 2424754 h 4915194"/>
                  <a:gd name="connsiteX7" fmla="*/ 541426 w 541426"/>
                  <a:gd name="connsiteY7" fmla="*/ 2424759 h 4915194"/>
                  <a:gd name="connsiteX8" fmla="*/ 541423 w 541426"/>
                  <a:gd name="connsiteY8" fmla="*/ 2424759 h 4915194"/>
                  <a:gd name="connsiteX9" fmla="*/ 537885 w 541426"/>
                  <a:gd name="connsiteY9" fmla="*/ 4915194 h 4915194"/>
                  <a:gd name="connsiteX10" fmla="*/ 1 w 541426"/>
                  <a:gd name="connsiteY10" fmla="*/ 4907027 h 4915194"/>
                  <a:gd name="connsiteX0" fmla="*/ 1 w 541426"/>
                  <a:gd name="connsiteY0" fmla="*/ 4907027 h 4908105"/>
                  <a:gd name="connsiteX1" fmla="*/ 0 w 541426"/>
                  <a:gd name="connsiteY1" fmla="*/ 319735 h 4908105"/>
                  <a:gd name="connsiteX2" fmla="*/ 4 w 541426"/>
                  <a:gd name="connsiteY2" fmla="*/ 319735 h 4908105"/>
                  <a:gd name="connsiteX3" fmla="*/ 270715 w 541426"/>
                  <a:gd name="connsiteY3" fmla="*/ 0 h 4908105"/>
                  <a:gd name="connsiteX4" fmla="*/ 541425 w 541426"/>
                  <a:gd name="connsiteY4" fmla="*/ 319735 h 4908105"/>
                  <a:gd name="connsiteX5" fmla="*/ 541422 w 541426"/>
                  <a:gd name="connsiteY5" fmla="*/ 319735 h 4908105"/>
                  <a:gd name="connsiteX6" fmla="*/ 541422 w 541426"/>
                  <a:gd name="connsiteY6" fmla="*/ 2424754 h 4908105"/>
                  <a:gd name="connsiteX7" fmla="*/ 541426 w 541426"/>
                  <a:gd name="connsiteY7" fmla="*/ 2424759 h 4908105"/>
                  <a:gd name="connsiteX8" fmla="*/ 541423 w 541426"/>
                  <a:gd name="connsiteY8" fmla="*/ 2424759 h 4908105"/>
                  <a:gd name="connsiteX9" fmla="*/ 537885 w 541426"/>
                  <a:gd name="connsiteY9" fmla="*/ 4908105 h 4908105"/>
                  <a:gd name="connsiteX10" fmla="*/ 1 w 541426"/>
                  <a:gd name="connsiteY10" fmla="*/ 4907027 h 490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426" h="4908105">
                    <a:moveTo>
                      <a:pt x="1" y="4907027"/>
                    </a:moveTo>
                    <a:cubicBezTo>
                      <a:pt x="1" y="2384017"/>
                      <a:pt x="0" y="2842745"/>
                      <a:pt x="0" y="319735"/>
                    </a:cubicBezTo>
                    <a:lnTo>
                      <a:pt x="4" y="319735"/>
                    </a:lnTo>
                    <a:lnTo>
                      <a:pt x="270715" y="0"/>
                    </a:lnTo>
                    <a:lnTo>
                      <a:pt x="541425" y="319735"/>
                    </a:lnTo>
                    <a:lnTo>
                      <a:pt x="541422" y="319735"/>
                    </a:lnTo>
                    <a:lnTo>
                      <a:pt x="541422" y="2424754"/>
                    </a:lnTo>
                    <a:cubicBezTo>
                      <a:pt x="541423" y="2424756"/>
                      <a:pt x="541425" y="2424757"/>
                      <a:pt x="541426" y="2424759"/>
                    </a:cubicBezTo>
                    <a:lnTo>
                      <a:pt x="541423" y="2424759"/>
                    </a:lnTo>
                    <a:cubicBezTo>
                      <a:pt x="541423" y="4246095"/>
                      <a:pt x="537885" y="3086769"/>
                      <a:pt x="537885" y="4908105"/>
                    </a:cubicBezTo>
                    <a:lnTo>
                      <a:pt x="1" y="49070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/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/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/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/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1197328-0935-43C9-A101-41B38DA1DB7E}"/>
                  </a:ext>
                </a:extLst>
              </p:cNvPr>
              <p:cNvSpPr txBox="1"/>
              <p:nvPr/>
            </p:nvSpPr>
            <p:spPr>
              <a:xfrm>
                <a:off x="1143139" y="5136736"/>
                <a:ext cx="105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metalog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492BD5E-49A1-4526-AC7B-F71C06210489}"/>
              </a:ext>
            </a:extLst>
          </p:cNvPr>
          <p:cNvGrpSpPr/>
          <p:nvPr/>
        </p:nvGrpSpPr>
        <p:grpSpPr>
          <a:xfrm>
            <a:off x="7080441" y="3792643"/>
            <a:ext cx="3797410" cy="2225882"/>
            <a:chOff x="7080441" y="3792643"/>
            <a:chExt cx="3797410" cy="222588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ACA0E51-92CA-4A0B-832E-336FB56F77DF}"/>
                </a:ext>
              </a:extLst>
            </p:cNvPr>
            <p:cNvGrpSpPr/>
            <p:nvPr/>
          </p:nvGrpSpPr>
          <p:grpSpPr>
            <a:xfrm>
              <a:off x="7347418" y="4435346"/>
              <a:ext cx="3015581" cy="1353067"/>
              <a:chOff x="6281530" y="1935122"/>
              <a:chExt cx="4311451" cy="193451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035DA82-02C7-4E19-B554-09CA78BAA5EF}"/>
                  </a:ext>
                </a:extLst>
              </p:cNvPr>
              <p:cNvGrpSpPr/>
              <p:nvPr/>
            </p:nvGrpSpPr>
            <p:grpSpPr>
              <a:xfrm>
                <a:off x="6281530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C94BBA9-568B-4BB5-A667-116AE44C90B4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DFB5D27-DA6E-4978-871F-830BC642CE84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7" name="图片 46" descr="形状&#10;&#10;低可信度描述已自动生成">
                  <a:extLst>
                    <a:ext uri="{FF2B5EF4-FFF2-40B4-BE49-F238E27FC236}">
                      <a16:creationId xmlns:a16="http://schemas.microsoft.com/office/drawing/2014/main" id="{D80CF42E-D86E-438C-96A2-21C19B4A0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8" name="图片 47" descr="形状&#10;&#10;低可信度描述已自动生成">
                  <a:extLst>
                    <a:ext uri="{FF2B5EF4-FFF2-40B4-BE49-F238E27FC236}">
                      <a16:creationId xmlns:a16="http://schemas.microsoft.com/office/drawing/2014/main" id="{AB2518F2-1A44-4667-A6C1-1497A1C29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9" name="矩形: 剪去单角 48">
                  <a:extLst>
                    <a:ext uri="{FF2B5EF4-FFF2-40B4-BE49-F238E27FC236}">
                      <a16:creationId xmlns:a16="http://schemas.microsoft.com/office/drawing/2014/main" id="{EB618148-BA6F-4D00-8A4D-E93FDE706275}"/>
                    </a:ext>
                  </a:extLst>
                </p:cNvPr>
                <p:cNvSpPr/>
                <p:nvPr/>
              </p:nvSpPr>
              <p:spPr>
                <a:xfrm>
                  <a:off x="3077445" y="2381521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: 剪去单角 49">
                  <a:extLst>
                    <a:ext uri="{FF2B5EF4-FFF2-40B4-BE49-F238E27FC236}">
                      <a16:creationId xmlns:a16="http://schemas.microsoft.com/office/drawing/2014/main" id="{38364667-99DB-4E25-B834-8B3C529F87E5}"/>
                    </a:ext>
                  </a:extLst>
                </p:cNvPr>
                <p:cNvSpPr/>
                <p:nvPr/>
              </p:nvSpPr>
              <p:spPr>
                <a:xfrm>
                  <a:off x="4315189" y="239579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39E9F758-66FE-46A7-932C-1D4EA1A55353}"/>
                  </a:ext>
                </a:extLst>
              </p:cNvPr>
              <p:cNvGrpSpPr/>
              <p:nvPr/>
            </p:nvGrpSpPr>
            <p:grpSpPr>
              <a:xfrm>
                <a:off x="8725549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7BA2938D-ABB8-4A57-ABA9-7F5E978DC7C8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3909C8B-B2EB-4DAB-9EB2-2995BC250061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1" name="图片 40" descr="形状&#10;&#10;低可信度描述已自动生成">
                  <a:extLst>
                    <a:ext uri="{FF2B5EF4-FFF2-40B4-BE49-F238E27FC236}">
                      <a16:creationId xmlns:a16="http://schemas.microsoft.com/office/drawing/2014/main" id="{4C59C6D5-0364-4EE2-AD68-50EDDDF74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2" name="图片 41" descr="形状&#10;&#10;低可信度描述已自动生成">
                  <a:extLst>
                    <a:ext uri="{FF2B5EF4-FFF2-40B4-BE49-F238E27FC236}">
                      <a16:creationId xmlns:a16="http://schemas.microsoft.com/office/drawing/2014/main" id="{3BADBD18-36F6-4DEA-BF68-989AE5801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3" name="矩形: 剪去单角 42">
                  <a:extLst>
                    <a:ext uri="{FF2B5EF4-FFF2-40B4-BE49-F238E27FC236}">
                      <a16:creationId xmlns:a16="http://schemas.microsoft.com/office/drawing/2014/main" id="{3A544261-54D6-4A37-98CD-DA40D218E669}"/>
                    </a:ext>
                  </a:extLst>
                </p:cNvPr>
                <p:cNvSpPr/>
                <p:nvPr/>
              </p:nvSpPr>
              <p:spPr>
                <a:xfrm>
                  <a:off x="3077445" y="2394043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: 剪去单角 43">
                  <a:extLst>
                    <a:ext uri="{FF2B5EF4-FFF2-40B4-BE49-F238E27FC236}">
                      <a16:creationId xmlns:a16="http://schemas.microsoft.com/office/drawing/2014/main" id="{56BEF979-4D85-44D6-94EF-B5410E703BA3}"/>
                    </a:ext>
                  </a:extLst>
                </p:cNvPr>
                <p:cNvSpPr/>
                <p:nvPr/>
              </p:nvSpPr>
              <p:spPr>
                <a:xfrm>
                  <a:off x="4315189" y="239404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07EECD6-53D6-4C29-AEF4-DE84710F4C45}"/>
                </a:ext>
              </a:extLst>
            </p:cNvPr>
            <p:cNvSpPr/>
            <p:nvPr/>
          </p:nvSpPr>
          <p:spPr>
            <a:xfrm>
              <a:off x="7080441" y="3792643"/>
              <a:ext cx="3797410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700105-51C4-4E30-B0B3-C741D28C8B84}"/>
                </a:ext>
              </a:extLst>
            </p:cNvPr>
            <p:cNvSpPr txBox="1"/>
            <p:nvPr/>
          </p:nvSpPr>
          <p:spPr>
            <a:xfrm>
              <a:off x="7988606" y="388444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Function nodes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D97AF34-545E-49C8-8028-914BE3B41E85}"/>
                </a:ext>
              </a:extLst>
            </p:cNvPr>
            <p:cNvSpPr txBox="1"/>
            <p:nvPr/>
          </p:nvSpPr>
          <p:spPr>
            <a:xfrm>
              <a:off x="10304551" y="4903160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F874841-CD11-4826-AF74-9CF98832D6A6}"/>
              </a:ext>
            </a:extLst>
          </p:cNvPr>
          <p:cNvGrpSpPr/>
          <p:nvPr/>
        </p:nvGrpSpPr>
        <p:grpSpPr>
          <a:xfrm>
            <a:off x="7079287" y="1357151"/>
            <a:ext cx="3797411" cy="2130795"/>
            <a:chOff x="7079287" y="1357151"/>
            <a:chExt cx="3797411" cy="213079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13A1E01-4AD5-47A1-AC80-E0ECF8C70A97}"/>
                </a:ext>
              </a:extLst>
            </p:cNvPr>
            <p:cNvSpPr/>
            <p:nvPr/>
          </p:nvSpPr>
          <p:spPr>
            <a:xfrm>
              <a:off x="7079287" y="1357151"/>
              <a:ext cx="3797411" cy="2130795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75BE7C4-90FC-42DB-AC31-349F793D8CF5}"/>
                </a:ext>
              </a:extLst>
            </p:cNvPr>
            <p:cNvSpPr/>
            <p:nvPr/>
          </p:nvSpPr>
          <p:spPr>
            <a:xfrm rot="5400000">
              <a:off x="775993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26BE38F-2203-4BFD-BAA8-4B4F4D1E9E0F}"/>
                </a:ext>
              </a:extLst>
            </p:cNvPr>
            <p:cNvSpPr/>
            <p:nvPr/>
          </p:nvSpPr>
          <p:spPr>
            <a:xfrm rot="5400000">
              <a:off x="775993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9815A2A-CB3E-4E76-B8F8-0962C6BA748F}"/>
                </a:ext>
              </a:extLst>
            </p:cNvPr>
            <p:cNvSpPr/>
            <p:nvPr/>
          </p:nvSpPr>
          <p:spPr>
            <a:xfrm rot="5400000">
              <a:off x="775993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EF51C81-7D88-458A-96FA-C693054F6FBF}"/>
                </a:ext>
              </a:extLst>
            </p:cNvPr>
            <p:cNvSpPr/>
            <p:nvPr/>
          </p:nvSpPr>
          <p:spPr>
            <a:xfrm>
              <a:off x="7286524" y="2083804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350A1B3-6B42-4F7A-8BBE-FD0DEC66A1A0}"/>
                </a:ext>
              </a:extLst>
            </p:cNvPr>
            <p:cNvSpPr/>
            <p:nvPr/>
          </p:nvSpPr>
          <p:spPr>
            <a:xfrm>
              <a:off x="7286524" y="2563209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5B71B45-8273-474B-A8C6-90C13BD52F7E}"/>
                </a:ext>
              </a:extLst>
            </p:cNvPr>
            <p:cNvSpPr/>
            <p:nvPr/>
          </p:nvSpPr>
          <p:spPr>
            <a:xfrm>
              <a:off x="7286524" y="3042614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6C7FFE9C-D521-492F-B262-C7B304511413}"/>
                </a:ext>
              </a:extLst>
            </p:cNvPr>
            <p:cNvSpPr/>
            <p:nvPr/>
          </p:nvSpPr>
          <p:spPr>
            <a:xfrm rot="5400000">
              <a:off x="937914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2D66159-8BEE-4304-9617-1BBDBE8085D3}"/>
                </a:ext>
              </a:extLst>
            </p:cNvPr>
            <p:cNvSpPr/>
            <p:nvPr/>
          </p:nvSpPr>
          <p:spPr>
            <a:xfrm rot="5400000">
              <a:off x="937914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0E3F295-5753-4B1D-B179-747B199AA0B6}"/>
                </a:ext>
              </a:extLst>
            </p:cNvPr>
            <p:cNvSpPr/>
            <p:nvPr/>
          </p:nvSpPr>
          <p:spPr>
            <a:xfrm rot="5400000">
              <a:off x="937914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D03C6D3-5EED-4F9F-BF92-0A2AA35D1993}"/>
                </a:ext>
              </a:extLst>
            </p:cNvPr>
            <p:cNvSpPr/>
            <p:nvPr/>
          </p:nvSpPr>
          <p:spPr>
            <a:xfrm>
              <a:off x="8905734" y="2083805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7366F84-8285-4D87-95F8-50FAA3F654C4}"/>
                </a:ext>
              </a:extLst>
            </p:cNvPr>
            <p:cNvSpPr/>
            <p:nvPr/>
          </p:nvSpPr>
          <p:spPr>
            <a:xfrm>
              <a:off x="8905734" y="2563210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2B13C8A-8EC4-4CE1-A1A5-5895AED1E762}"/>
                </a:ext>
              </a:extLst>
            </p:cNvPr>
            <p:cNvSpPr/>
            <p:nvPr/>
          </p:nvSpPr>
          <p:spPr>
            <a:xfrm>
              <a:off x="8905734" y="3042615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8FBCE3A-475F-407C-804F-8DF42C32CBDD}"/>
                </a:ext>
              </a:extLst>
            </p:cNvPr>
            <p:cNvSpPr txBox="1"/>
            <p:nvPr/>
          </p:nvSpPr>
          <p:spPr>
            <a:xfrm>
              <a:off x="10228114" y="2600717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AB90C33-2542-47DB-9E1D-268661F83788}"/>
                </a:ext>
              </a:extLst>
            </p:cNvPr>
            <p:cNvSpPr txBox="1"/>
            <p:nvPr/>
          </p:nvSpPr>
          <p:spPr>
            <a:xfrm>
              <a:off x="7950747" y="1435039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Storage nodes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F57AABB-6541-4D1A-AF99-5DFAD1D2B320}"/>
              </a:ext>
            </a:extLst>
          </p:cNvPr>
          <p:cNvGrpSpPr/>
          <p:nvPr/>
        </p:nvGrpSpPr>
        <p:grpSpPr>
          <a:xfrm>
            <a:off x="2170692" y="3840249"/>
            <a:ext cx="4348002" cy="1169903"/>
            <a:chOff x="2170692" y="3840249"/>
            <a:chExt cx="4348002" cy="1169903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237C5B3-2679-46C8-94FD-B5486276DB97}"/>
                </a:ext>
              </a:extLst>
            </p:cNvPr>
            <p:cNvSpPr/>
            <p:nvPr/>
          </p:nvSpPr>
          <p:spPr>
            <a:xfrm>
              <a:off x="2170692" y="3840249"/>
              <a:ext cx="4323678" cy="1169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CE039C7-7C87-42E0-919E-612C2D088725}"/>
                </a:ext>
              </a:extLst>
            </p:cNvPr>
            <p:cNvSpPr txBox="1"/>
            <p:nvPr/>
          </p:nvSpPr>
          <p:spPr>
            <a:xfrm>
              <a:off x="3226427" y="397368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Control plane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716169D5-C002-4696-9E3F-38F4B9E82ECA}"/>
                </a:ext>
              </a:extLst>
            </p:cNvPr>
            <p:cNvSpPr txBox="1"/>
            <p:nvPr/>
          </p:nvSpPr>
          <p:spPr>
            <a:xfrm>
              <a:off x="2195017" y="4454443"/>
              <a:ext cx="4323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(failure detection and reconfiguration)</a:t>
              </a:r>
            </a:p>
          </p:txBody>
        </p:sp>
      </p:grp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B994443-E918-4BC3-8C41-C58A2AAD7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28D923A-A5DE-41C6-B167-3F8CDEA2D1F1}"/>
              </a:ext>
            </a:extLst>
          </p:cNvPr>
          <p:cNvSpPr txBox="1"/>
          <p:nvPr/>
        </p:nvSpPr>
        <p:spPr>
          <a:xfrm>
            <a:off x="1047250" y="5226026"/>
            <a:ext cx="5557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Step 2:</a:t>
            </a:r>
            <a:r>
              <a:rPr lang="zh-CN" altLang="en-US" sz="2000" dirty="0"/>
              <a:t> </a:t>
            </a:r>
            <a:r>
              <a:rPr lang="en-US" altLang="zh-CN" sz="2000" dirty="0"/>
              <a:t>Seal the </a:t>
            </a:r>
            <a:r>
              <a:rPr lang="en-US" altLang="zh-CN" sz="2000" dirty="0" err="1"/>
              <a:t>metalog</a:t>
            </a:r>
            <a:r>
              <a:rPr lang="en-US" altLang="zh-CN" sz="2000" dirty="0"/>
              <a:t> with all sequencers using Delos [OSDI ‘20] protocol.</a:t>
            </a: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18078710-33A5-46E7-B510-48F49ECA3DD0}"/>
              </a:ext>
            </a:extLst>
          </p:cNvPr>
          <p:cNvCxnSpPr>
            <a:cxnSpLocks/>
          </p:cNvCxnSpPr>
          <p:nvPr/>
        </p:nvCxnSpPr>
        <p:spPr>
          <a:xfrm flipH="1" flipV="1">
            <a:off x="3226427" y="3320335"/>
            <a:ext cx="812173" cy="56410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33CD6442-D343-4C9B-B196-9297E02CA594}"/>
              </a:ext>
            </a:extLst>
          </p:cNvPr>
          <p:cNvCxnSpPr>
            <a:cxnSpLocks/>
          </p:cNvCxnSpPr>
          <p:nvPr/>
        </p:nvCxnSpPr>
        <p:spPr>
          <a:xfrm flipV="1">
            <a:off x="4038600" y="3320335"/>
            <a:ext cx="519752" cy="564106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CD5C6CC0-69CA-4F36-B981-76FB104BDBC0}"/>
              </a:ext>
            </a:extLst>
          </p:cNvPr>
          <p:cNvCxnSpPr>
            <a:cxnSpLocks/>
          </p:cNvCxnSpPr>
          <p:nvPr/>
        </p:nvCxnSpPr>
        <p:spPr>
          <a:xfrm flipV="1">
            <a:off x="4038600" y="3429000"/>
            <a:ext cx="1844219" cy="45544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BEC0B403-7532-48D5-8BE5-A0F2900521BE}"/>
              </a:ext>
            </a:extLst>
          </p:cNvPr>
          <p:cNvSpPr txBox="1"/>
          <p:nvPr/>
        </p:nvSpPr>
        <p:spPr>
          <a:xfrm>
            <a:off x="910720" y="5896907"/>
            <a:ext cx="555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Balakrishnan, Mahesh, et al. "Virtual consensus in delos." 14th USENIX Symposium on Operating Systems Design and Implementation (OSDI 20). 2020. </a:t>
            </a:r>
          </a:p>
        </p:txBody>
      </p:sp>
      <p:pic>
        <p:nvPicPr>
          <p:cNvPr id="83" name="内容占位符 83" descr="图标&#10;&#10;描述已自动生成">
            <a:extLst>
              <a:ext uri="{FF2B5EF4-FFF2-40B4-BE49-F238E27FC236}">
                <a16:creationId xmlns:a16="http://schemas.microsoft.com/office/drawing/2014/main" id="{E4768E6D-9CC7-4188-85ED-B3045410CA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3" y="2922651"/>
            <a:ext cx="565295" cy="5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4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8C94F-7D5D-487F-B156-474A3A50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Fault Tolerance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0563F6-F440-4E89-9E91-DC40D07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04272-3299-45C1-93B4-0E64EC6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9FC-716F-41B0-A60A-505F2C21C22C}" type="datetime1">
              <a:rPr lang="en-US" altLang="zh-CN" smtClean="0"/>
              <a:t>4/6/2022</a:t>
            </a:fld>
            <a:endParaRPr 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605D00-70A9-410E-824C-078CBBFB94A3}"/>
              </a:ext>
            </a:extLst>
          </p:cNvPr>
          <p:cNvGrpSpPr/>
          <p:nvPr/>
        </p:nvGrpSpPr>
        <p:grpSpPr>
          <a:xfrm>
            <a:off x="1119115" y="1357151"/>
            <a:ext cx="5375255" cy="2225882"/>
            <a:chOff x="1119115" y="2209464"/>
            <a:chExt cx="5375255" cy="222588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DF70CFB-244C-4F3D-80BD-259E4010359C}"/>
                </a:ext>
              </a:extLst>
            </p:cNvPr>
            <p:cNvSpPr/>
            <p:nvPr/>
          </p:nvSpPr>
          <p:spPr>
            <a:xfrm>
              <a:off x="1119115" y="2209464"/>
              <a:ext cx="5375255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B25B3A5-3910-4FD9-97BB-9589348C5AF0}"/>
                </a:ext>
              </a:extLst>
            </p:cNvPr>
            <p:cNvSpPr txBox="1"/>
            <p:nvPr/>
          </p:nvSpPr>
          <p:spPr>
            <a:xfrm>
              <a:off x="1269781" y="2361525"/>
              <a:ext cx="5063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Sequencer nodes (Ordering layer)</a:t>
              </a: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EF99DE0-4973-4069-94DF-40C5D6234931}"/>
                </a:ext>
              </a:extLst>
            </p:cNvPr>
            <p:cNvGrpSpPr/>
            <p:nvPr/>
          </p:nvGrpSpPr>
          <p:grpSpPr>
            <a:xfrm>
              <a:off x="1559141" y="2937531"/>
              <a:ext cx="4495128" cy="1312778"/>
              <a:chOff x="1142699" y="4585334"/>
              <a:chExt cx="4495128" cy="131277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03F83D4-4DC4-420B-A52E-5CC323A72537}"/>
                  </a:ext>
                </a:extLst>
              </p:cNvPr>
              <p:cNvSpPr/>
              <p:nvPr/>
            </p:nvSpPr>
            <p:spPr>
              <a:xfrm>
                <a:off x="1314149" y="4728209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F6CFA8A-8AAE-40CB-AF55-61776743B9EB}"/>
                  </a:ext>
                </a:extLst>
              </p:cNvPr>
              <p:cNvSpPr/>
              <p:nvPr/>
            </p:nvSpPr>
            <p:spPr>
              <a:xfrm>
                <a:off x="1228424" y="46615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8B723F7-1F1C-4EE6-8ECC-92DD8605E7C2}"/>
                  </a:ext>
                </a:extLst>
              </p:cNvPr>
              <p:cNvSpPr/>
              <p:nvPr/>
            </p:nvSpPr>
            <p:spPr>
              <a:xfrm>
                <a:off x="1142699" y="4585334"/>
                <a:ext cx="4323678" cy="1169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AF43C7D-8ECA-4D2E-A944-B0A6DEFB9284}"/>
                  </a:ext>
                </a:extLst>
              </p:cNvPr>
              <p:cNvSpPr txBox="1"/>
              <p:nvPr/>
            </p:nvSpPr>
            <p:spPr>
              <a:xfrm>
                <a:off x="1284577" y="4648577"/>
                <a:ext cx="2231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Sequencer (primary)</a:t>
                </a: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9246E9D7-A059-4EA2-9DD9-7230585D8D7F}"/>
                  </a:ext>
                </a:extLst>
              </p:cNvPr>
              <p:cNvSpPr/>
              <p:nvPr/>
            </p:nvSpPr>
            <p:spPr>
              <a:xfrm rot="5400000">
                <a:off x="3457635" y="3852043"/>
                <a:ext cx="541426" cy="3060870"/>
              </a:xfrm>
              <a:custGeom>
                <a:avLst/>
                <a:gdLst>
                  <a:gd name="connsiteX0" fmla="*/ 0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5783741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11" fmla="*/ 1 w 541426"/>
                  <a:gd name="connsiteY11" fmla="*/ 5783741 h 7888766"/>
                  <a:gd name="connsiteX0" fmla="*/ 1 w 541426"/>
                  <a:gd name="connsiteY0" fmla="*/ 7888766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7888766 h 7888766"/>
                  <a:gd name="connsiteX0" fmla="*/ 1 w 541426"/>
                  <a:gd name="connsiteY0" fmla="*/ 4907027 h 7888766"/>
                  <a:gd name="connsiteX1" fmla="*/ 0 w 541426"/>
                  <a:gd name="connsiteY1" fmla="*/ 319735 h 7888766"/>
                  <a:gd name="connsiteX2" fmla="*/ 4 w 541426"/>
                  <a:gd name="connsiteY2" fmla="*/ 319735 h 7888766"/>
                  <a:gd name="connsiteX3" fmla="*/ 270715 w 541426"/>
                  <a:gd name="connsiteY3" fmla="*/ 0 h 7888766"/>
                  <a:gd name="connsiteX4" fmla="*/ 541425 w 541426"/>
                  <a:gd name="connsiteY4" fmla="*/ 319735 h 7888766"/>
                  <a:gd name="connsiteX5" fmla="*/ 541422 w 541426"/>
                  <a:gd name="connsiteY5" fmla="*/ 319735 h 7888766"/>
                  <a:gd name="connsiteX6" fmla="*/ 541422 w 541426"/>
                  <a:gd name="connsiteY6" fmla="*/ 2424754 h 7888766"/>
                  <a:gd name="connsiteX7" fmla="*/ 541426 w 541426"/>
                  <a:gd name="connsiteY7" fmla="*/ 2424759 h 7888766"/>
                  <a:gd name="connsiteX8" fmla="*/ 541423 w 541426"/>
                  <a:gd name="connsiteY8" fmla="*/ 2424759 h 7888766"/>
                  <a:gd name="connsiteX9" fmla="*/ 541422 w 541426"/>
                  <a:gd name="connsiteY9" fmla="*/ 7888766 h 7888766"/>
                  <a:gd name="connsiteX10" fmla="*/ 1 w 541426"/>
                  <a:gd name="connsiteY10" fmla="*/ 4907027 h 7888766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2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4336 w 541426"/>
                  <a:gd name="connsiteY9" fmla="*/ 4890385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18739"/>
                  <a:gd name="connsiteX1" fmla="*/ 0 w 541426"/>
                  <a:gd name="connsiteY1" fmla="*/ 319735 h 4918739"/>
                  <a:gd name="connsiteX2" fmla="*/ 4 w 541426"/>
                  <a:gd name="connsiteY2" fmla="*/ 319735 h 4918739"/>
                  <a:gd name="connsiteX3" fmla="*/ 270715 w 541426"/>
                  <a:gd name="connsiteY3" fmla="*/ 0 h 4918739"/>
                  <a:gd name="connsiteX4" fmla="*/ 541425 w 541426"/>
                  <a:gd name="connsiteY4" fmla="*/ 319735 h 4918739"/>
                  <a:gd name="connsiteX5" fmla="*/ 541422 w 541426"/>
                  <a:gd name="connsiteY5" fmla="*/ 319735 h 4918739"/>
                  <a:gd name="connsiteX6" fmla="*/ 541422 w 541426"/>
                  <a:gd name="connsiteY6" fmla="*/ 2424754 h 4918739"/>
                  <a:gd name="connsiteX7" fmla="*/ 541426 w 541426"/>
                  <a:gd name="connsiteY7" fmla="*/ 2424759 h 4918739"/>
                  <a:gd name="connsiteX8" fmla="*/ 541423 w 541426"/>
                  <a:gd name="connsiteY8" fmla="*/ 2424759 h 4918739"/>
                  <a:gd name="connsiteX9" fmla="*/ 541426 w 541426"/>
                  <a:gd name="connsiteY9" fmla="*/ 4918739 h 4918739"/>
                  <a:gd name="connsiteX10" fmla="*/ 1 w 541426"/>
                  <a:gd name="connsiteY10" fmla="*/ 4907027 h 4918739"/>
                  <a:gd name="connsiteX0" fmla="*/ 1 w 541426"/>
                  <a:gd name="connsiteY0" fmla="*/ 4907027 h 4907027"/>
                  <a:gd name="connsiteX1" fmla="*/ 0 w 541426"/>
                  <a:gd name="connsiteY1" fmla="*/ 319735 h 4907027"/>
                  <a:gd name="connsiteX2" fmla="*/ 4 w 541426"/>
                  <a:gd name="connsiteY2" fmla="*/ 319735 h 4907027"/>
                  <a:gd name="connsiteX3" fmla="*/ 270715 w 541426"/>
                  <a:gd name="connsiteY3" fmla="*/ 0 h 4907027"/>
                  <a:gd name="connsiteX4" fmla="*/ 541425 w 541426"/>
                  <a:gd name="connsiteY4" fmla="*/ 319735 h 4907027"/>
                  <a:gd name="connsiteX5" fmla="*/ 541422 w 541426"/>
                  <a:gd name="connsiteY5" fmla="*/ 319735 h 4907027"/>
                  <a:gd name="connsiteX6" fmla="*/ 541422 w 541426"/>
                  <a:gd name="connsiteY6" fmla="*/ 2424754 h 4907027"/>
                  <a:gd name="connsiteX7" fmla="*/ 541426 w 541426"/>
                  <a:gd name="connsiteY7" fmla="*/ 2424759 h 4907027"/>
                  <a:gd name="connsiteX8" fmla="*/ 541423 w 541426"/>
                  <a:gd name="connsiteY8" fmla="*/ 2424759 h 4907027"/>
                  <a:gd name="connsiteX9" fmla="*/ 537883 w 541426"/>
                  <a:gd name="connsiteY9" fmla="*/ 4893929 h 4907027"/>
                  <a:gd name="connsiteX10" fmla="*/ 1 w 541426"/>
                  <a:gd name="connsiteY10" fmla="*/ 4907027 h 4907027"/>
                  <a:gd name="connsiteX0" fmla="*/ 1 w 541426"/>
                  <a:gd name="connsiteY0" fmla="*/ 4907027 h 4922282"/>
                  <a:gd name="connsiteX1" fmla="*/ 0 w 541426"/>
                  <a:gd name="connsiteY1" fmla="*/ 319735 h 4922282"/>
                  <a:gd name="connsiteX2" fmla="*/ 4 w 541426"/>
                  <a:gd name="connsiteY2" fmla="*/ 319735 h 4922282"/>
                  <a:gd name="connsiteX3" fmla="*/ 270715 w 541426"/>
                  <a:gd name="connsiteY3" fmla="*/ 0 h 4922282"/>
                  <a:gd name="connsiteX4" fmla="*/ 541425 w 541426"/>
                  <a:gd name="connsiteY4" fmla="*/ 319735 h 4922282"/>
                  <a:gd name="connsiteX5" fmla="*/ 541422 w 541426"/>
                  <a:gd name="connsiteY5" fmla="*/ 319735 h 4922282"/>
                  <a:gd name="connsiteX6" fmla="*/ 541422 w 541426"/>
                  <a:gd name="connsiteY6" fmla="*/ 2424754 h 4922282"/>
                  <a:gd name="connsiteX7" fmla="*/ 541426 w 541426"/>
                  <a:gd name="connsiteY7" fmla="*/ 2424759 h 4922282"/>
                  <a:gd name="connsiteX8" fmla="*/ 541423 w 541426"/>
                  <a:gd name="connsiteY8" fmla="*/ 2424759 h 4922282"/>
                  <a:gd name="connsiteX9" fmla="*/ 537885 w 541426"/>
                  <a:gd name="connsiteY9" fmla="*/ 4922282 h 4922282"/>
                  <a:gd name="connsiteX10" fmla="*/ 1 w 541426"/>
                  <a:gd name="connsiteY10" fmla="*/ 4907027 h 4922282"/>
                  <a:gd name="connsiteX0" fmla="*/ 1 w 541426"/>
                  <a:gd name="connsiteY0" fmla="*/ 4907027 h 4915194"/>
                  <a:gd name="connsiteX1" fmla="*/ 0 w 541426"/>
                  <a:gd name="connsiteY1" fmla="*/ 319735 h 4915194"/>
                  <a:gd name="connsiteX2" fmla="*/ 4 w 541426"/>
                  <a:gd name="connsiteY2" fmla="*/ 319735 h 4915194"/>
                  <a:gd name="connsiteX3" fmla="*/ 270715 w 541426"/>
                  <a:gd name="connsiteY3" fmla="*/ 0 h 4915194"/>
                  <a:gd name="connsiteX4" fmla="*/ 541425 w 541426"/>
                  <a:gd name="connsiteY4" fmla="*/ 319735 h 4915194"/>
                  <a:gd name="connsiteX5" fmla="*/ 541422 w 541426"/>
                  <a:gd name="connsiteY5" fmla="*/ 319735 h 4915194"/>
                  <a:gd name="connsiteX6" fmla="*/ 541422 w 541426"/>
                  <a:gd name="connsiteY6" fmla="*/ 2424754 h 4915194"/>
                  <a:gd name="connsiteX7" fmla="*/ 541426 w 541426"/>
                  <a:gd name="connsiteY7" fmla="*/ 2424759 h 4915194"/>
                  <a:gd name="connsiteX8" fmla="*/ 541423 w 541426"/>
                  <a:gd name="connsiteY8" fmla="*/ 2424759 h 4915194"/>
                  <a:gd name="connsiteX9" fmla="*/ 537885 w 541426"/>
                  <a:gd name="connsiteY9" fmla="*/ 4915194 h 4915194"/>
                  <a:gd name="connsiteX10" fmla="*/ 1 w 541426"/>
                  <a:gd name="connsiteY10" fmla="*/ 4907027 h 4915194"/>
                  <a:gd name="connsiteX0" fmla="*/ 1 w 541426"/>
                  <a:gd name="connsiteY0" fmla="*/ 4907027 h 4908105"/>
                  <a:gd name="connsiteX1" fmla="*/ 0 w 541426"/>
                  <a:gd name="connsiteY1" fmla="*/ 319735 h 4908105"/>
                  <a:gd name="connsiteX2" fmla="*/ 4 w 541426"/>
                  <a:gd name="connsiteY2" fmla="*/ 319735 h 4908105"/>
                  <a:gd name="connsiteX3" fmla="*/ 270715 w 541426"/>
                  <a:gd name="connsiteY3" fmla="*/ 0 h 4908105"/>
                  <a:gd name="connsiteX4" fmla="*/ 541425 w 541426"/>
                  <a:gd name="connsiteY4" fmla="*/ 319735 h 4908105"/>
                  <a:gd name="connsiteX5" fmla="*/ 541422 w 541426"/>
                  <a:gd name="connsiteY5" fmla="*/ 319735 h 4908105"/>
                  <a:gd name="connsiteX6" fmla="*/ 541422 w 541426"/>
                  <a:gd name="connsiteY6" fmla="*/ 2424754 h 4908105"/>
                  <a:gd name="connsiteX7" fmla="*/ 541426 w 541426"/>
                  <a:gd name="connsiteY7" fmla="*/ 2424759 h 4908105"/>
                  <a:gd name="connsiteX8" fmla="*/ 541423 w 541426"/>
                  <a:gd name="connsiteY8" fmla="*/ 2424759 h 4908105"/>
                  <a:gd name="connsiteX9" fmla="*/ 537885 w 541426"/>
                  <a:gd name="connsiteY9" fmla="*/ 4908105 h 4908105"/>
                  <a:gd name="connsiteX10" fmla="*/ 1 w 541426"/>
                  <a:gd name="connsiteY10" fmla="*/ 4907027 h 490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1426" h="4908105">
                    <a:moveTo>
                      <a:pt x="1" y="4907027"/>
                    </a:moveTo>
                    <a:cubicBezTo>
                      <a:pt x="1" y="2384017"/>
                      <a:pt x="0" y="2842745"/>
                      <a:pt x="0" y="319735"/>
                    </a:cubicBezTo>
                    <a:lnTo>
                      <a:pt x="4" y="319735"/>
                    </a:lnTo>
                    <a:lnTo>
                      <a:pt x="270715" y="0"/>
                    </a:lnTo>
                    <a:lnTo>
                      <a:pt x="541425" y="319735"/>
                    </a:lnTo>
                    <a:lnTo>
                      <a:pt x="541422" y="319735"/>
                    </a:lnTo>
                    <a:lnTo>
                      <a:pt x="541422" y="2424754"/>
                    </a:lnTo>
                    <a:cubicBezTo>
                      <a:pt x="541423" y="2424756"/>
                      <a:pt x="541425" y="2424757"/>
                      <a:pt x="541426" y="2424759"/>
                    </a:cubicBezTo>
                    <a:lnTo>
                      <a:pt x="541423" y="2424759"/>
                    </a:lnTo>
                    <a:cubicBezTo>
                      <a:pt x="541423" y="4246095"/>
                      <a:pt x="537885" y="3086769"/>
                      <a:pt x="537885" y="4908105"/>
                    </a:cubicBezTo>
                    <a:lnTo>
                      <a:pt x="1" y="490702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/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b="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矩形 27">
                    <a:extLst>
                      <a:ext uri="{FF2B5EF4-FFF2-40B4-BE49-F238E27FC236}">
                        <a16:creationId xmlns:a16="http://schemas.microsoft.com/office/drawing/2014/main" id="{D19D3CA6-48DE-47AA-9180-10625C08A5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7913" y="5112868"/>
                    <a:ext cx="528335" cy="5414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/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矩形 28">
                    <a:extLst>
                      <a:ext uri="{FF2B5EF4-FFF2-40B4-BE49-F238E27FC236}">
                        <a16:creationId xmlns:a16="http://schemas.microsoft.com/office/drawing/2014/main" id="{0EFFB82D-D9AE-4E94-886A-566B684987F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406" y="5112868"/>
                    <a:ext cx="528335" cy="5414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/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0" name="矩形 29">
                    <a:extLst>
                      <a:ext uri="{FF2B5EF4-FFF2-40B4-BE49-F238E27FC236}">
                        <a16:creationId xmlns:a16="http://schemas.microsoft.com/office/drawing/2014/main" id="{D23EEA06-07CA-4BA0-8B8D-BC5E9D8A01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899" y="5112868"/>
                    <a:ext cx="528335" cy="54142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/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508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1" name="矩形 30">
                    <a:extLst>
                      <a:ext uri="{FF2B5EF4-FFF2-40B4-BE49-F238E27FC236}">
                        <a16:creationId xmlns:a16="http://schemas.microsoft.com/office/drawing/2014/main" id="{40213277-F323-4AD9-A077-71F59956C1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9157" y="5112868"/>
                    <a:ext cx="528335" cy="5414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508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1197328-0935-43C9-A101-41B38DA1DB7E}"/>
                  </a:ext>
                </a:extLst>
              </p:cNvPr>
              <p:cNvSpPr txBox="1"/>
              <p:nvPr/>
            </p:nvSpPr>
            <p:spPr>
              <a:xfrm>
                <a:off x="1143139" y="4987103"/>
                <a:ext cx="10570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FF0000"/>
                    </a:solidFill>
                  </a:rPr>
                  <a:t>Sealed </a:t>
                </a:r>
              </a:p>
              <a:p>
                <a:pPr algn="ctr"/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metalog</a:t>
                </a:r>
                <a:endParaRPr lang="en-US" altLang="zh-CN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492BD5E-49A1-4526-AC7B-F71C06210489}"/>
              </a:ext>
            </a:extLst>
          </p:cNvPr>
          <p:cNvGrpSpPr/>
          <p:nvPr/>
        </p:nvGrpSpPr>
        <p:grpSpPr>
          <a:xfrm>
            <a:off x="7080441" y="3792643"/>
            <a:ext cx="3797410" cy="2225882"/>
            <a:chOff x="7080441" y="3792643"/>
            <a:chExt cx="3797410" cy="222588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ACA0E51-92CA-4A0B-832E-336FB56F77DF}"/>
                </a:ext>
              </a:extLst>
            </p:cNvPr>
            <p:cNvGrpSpPr/>
            <p:nvPr/>
          </p:nvGrpSpPr>
          <p:grpSpPr>
            <a:xfrm>
              <a:off x="7347418" y="4435346"/>
              <a:ext cx="3015581" cy="1353067"/>
              <a:chOff x="6281530" y="1935122"/>
              <a:chExt cx="4311451" cy="193451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035DA82-02C7-4E19-B554-09CA78BAA5EF}"/>
                  </a:ext>
                </a:extLst>
              </p:cNvPr>
              <p:cNvGrpSpPr/>
              <p:nvPr/>
            </p:nvGrpSpPr>
            <p:grpSpPr>
              <a:xfrm>
                <a:off x="6281530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C94BBA9-568B-4BB5-A667-116AE44C90B4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DFB5D27-DA6E-4978-871F-830BC642CE84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7" name="图片 46" descr="形状&#10;&#10;低可信度描述已自动生成">
                  <a:extLst>
                    <a:ext uri="{FF2B5EF4-FFF2-40B4-BE49-F238E27FC236}">
                      <a16:creationId xmlns:a16="http://schemas.microsoft.com/office/drawing/2014/main" id="{D80CF42E-D86E-438C-96A2-21C19B4A0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8" name="图片 47" descr="形状&#10;&#10;低可信度描述已自动生成">
                  <a:extLst>
                    <a:ext uri="{FF2B5EF4-FFF2-40B4-BE49-F238E27FC236}">
                      <a16:creationId xmlns:a16="http://schemas.microsoft.com/office/drawing/2014/main" id="{AB2518F2-1A44-4667-A6C1-1497A1C29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9" name="矩形: 剪去单角 48">
                  <a:extLst>
                    <a:ext uri="{FF2B5EF4-FFF2-40B4-BE49-F238E27FC236}">
                      <a16:creationId xmlns:a16="http://schemas.microsoft.com/office/drawing/2014/main" id="{EB618148-BA6F-4D00-8A4D-E93FDE706275}"/>
                    </a:ext>
                  </a:extLst>
                </p:cNvPr>
                <p:cNvSpPr/>
                <p:nvPr/>
              </p:nvSpPr>
              <p:spPr>
                <a:xfrm>
                  <a:off x="3077445" y="2381521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: 剪去单角 49">
                  <a:extLst>
                    <a:ext uri="{FF2B5EF4-FFF2-40B4-BE49-F238E27FC236}">
                      <a16:creationId xmlns:a16="http://schemas.microsoft.com/office/drawing/2014/main" id="{38364667-99DB-4E25-B834-8B3C529F87E5}"/>
                    </a:ext>
                  </a:extLst>
                </p:cNvPr>
                <p:cNvSpPr/>
                <p:nvPr/>
              </p:nvSpPr>
              <p:spPr>
                <a:xfrm>
                  <a:off x="4315189" y="239579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39E9F758-66FE-46A7-932C-1D4EA1A55353}"/>
                  </a:ext>
                </a:extLst>
              </p:cNvPr>
              <p:cNvGrpSpPr/>
              <p:nvPr/>
            </p:nvGrpSpPr>
            <p:grpSpPr>
              <a:xfrm>
                <a:off x="8725549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7BA2938D-ABB8-4A57-ABA9-7F5E978DC7C8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3909C8B-B2EB-4DAB-9EB2-2995BC250061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1" name="图片 40" descr="形状&#10;&#10;低可信度描述已自动生成">
                  <a:extLst>
                    <a:ext uri="{FF2B5EF4-FFF2-40B4-BE49-F238E27FC236}">
                      <a16:creationId xmlns:a16="http://schemas.microsoft.com/office/drawing/2014/main" id="{4C59C6D5-0364-4EE2-AD68-50EDDDF74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2" name="图片 41" descr="形状&#10;&#10;低可信度描述已自动生成">
                  <a:extLst>
                    <a:ext uri="{FF2B5EF4-FFF2-40B4-BE49-F238E27FC236}">
                      <a16:creationId xmlns:a16="http://schemas.microsoft.com/office/drawing/2014/main" id="{3BADBD18-36F6-4DEA-BF68-989AE5801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3" name="矩形: 剪去单角 42">
                  <a:extLst>
                    <a:ext uri="{FF2B5EF4-FFF2-40B4-BE49-F238E27FC236}">
                      <a16:creationId xmlns:a16="http://schemas.microsoft.com/office/drawing/2014/main" id="{3A544261-54D6-4A37-98CD-DA40D218E669}"/>
                    </a:ext>
                  </a:extLst>
                </p:cNvPr>
                <p:cNvSpPr/>
                <p:nvPr/>
              </p:nvSpPr>
              <p:spPr>
                <a:xfrm>
                  <a:off x="3077445" y="2394043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: 剪去单角 43">
                  <a:extLst>
                    <a:ext uri="{FF2B5EF4-FFF2-40B4-BE49-F238E27FC236}">
                      <a16:creationId xmlns:a16="http://schemas.microsoft.com/office/drawing/2014/main" id="{56BEF979-4D85-44D6-94EF-B5410E703BA3}"/>
                    </a:ext>
                  </a:extLst>
                </p:cNvPr>
                <p:cNvSpPr/>
                <p:nvPr/>
              </p:nvSpPr>
              <p:spPr>
                <a:xfrm>
                  <a:off x="4315189" y="239404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07EECD6-53D6-4C29-AEF4-DE84710F4C45}"/>
                </a:ext>
              </a:extLst>
            </p:cNvPr>
            <p:cNvSpPr/>
            <p:nvPr/>
          </p:nvSpPr>
          <p:spPr>
            <a:xfrm>
              <a:off x="7080441" y="3792643"/>
              <a:ext cx="3797410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700105-51C4-4E30-B0B3-C741D28C8B84}"/>
                </a:ext>
              </a:extLst>
            </p:cNvPr>
            <p:cNvSpPr txBox="1"/>
            <p:nvPr/>
          </p:nvSpPr>
          <p:spPr>
            <a:xfrm>
              <a:off x="7988606" y="388444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Function nodes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D97AF34-545E-49C8-8028-914BE3B41E85}"/>
                </a:ext>
              </a:extLst>
            </p:cNvPr>
            <p:cNvSpPr txBox="1"/>
            <p:nvPr/>
          </p:nvSpPr>
          <p:spPr>
            <a:xfrm>
              <a:off x="10304551" y="4903160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F874841-CD11-4826-AF74-9CF98832D6A6}"/>
              </a:ext>
            </a:extLst>
          </p:cNvPr>
          <p:cNvGrpSpPr/>
          <p:nvPr/>
        </p:nvGrpSpPr>
        <p:grpSpPr>
          <a:xfrm>
            <a:off x="7079287" y="1355945"/>
            <a:ext cx="3797411" cy="2130795"/>
            <a:chOff x="7079287" y="1357151"/>
            <a:chExt cx="3797411" cy="213079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13A1E01-4AD5-47A1-AC80-E0ECF8C70A97}"/>
                </a:ext>
              </a:extLst>
            </p:cNvPr>
            <p:cNvSpPr/>
            <p:nvPr/>
          </p:nvSpPr>
          <p:spPr>
            <a:xfrm>
              <a:off x="7079287" y="1357151"/>
              <a:ext cx="3797411" cy="2130795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75BE7C4-90FC-42DB-AC31-349F793D8CF5}"/>
                </a:ext>
              </a:extLst>
            </p:cNvPr>
            <p:cNvSpPr/>
            <p:nvPr/>
          </p:nvSpPr>
          <p:spPr>
            <a:xfrm rot="5400000">
              <a:off x="775993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26BE38F-2203-4BFD-BAA8-4B4F4D1E9E0F}"/>
                </a:ext>
              </a:extLst>
            </p:cNvPr>
            <p:cNvSpPr/>
            <p:nvPr/>
          </p:nvSpPr>
          <p:spPr>
            <a:xfrm rot="5400000">
              <a:off x="775993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9815A2A-CB3E-4E76-B8F8-0962C6BA748F}"/>
                </a:ext>
              </a:extLst>
            </p:cNvPr>
            <p:cNvSpPr/>
            <p:nvPr/>
          </p:nvSpPr>
          <p:spPr>
            <a:xfrm rot="5400000">
              <a:off x="775993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EF51C81-7D88-458A-96FA-C693054F6FBF}"/>
                </a:ext>
              </a:extLst>
            </p:cNvPr>
            <p:cNvSpPr/>
            <p:nvPr/>
          </p:nvSpPr>
          <p:spPr>
            <a:xfrm>
              <a:off x="7286524" y="2083804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350A1B3-6B42-4F7A-8BBE-FD0DEC66A1A0}"/>
                </a:ext>
              </a:extLst>
            </p:cNvPr>
            <p:cNvSpPr/>
            <p:nvPr/>
          </p:nvSpPr>
          <p:spPr>
            <a:xfrm>
              <a:off x="7286524" y="2563209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5B71B45-8273-474B-A8C6-90C13BD52F7E}"/>
                </a:ext>
              </a:extLst>
            </p:cNvPr>
            <p:cNvSpPr/>
            <p:nvPr/>
          </p:nvSpPr>
          <p:spPr>
            <a:xfrm>
              <a:off x="7286524" y="3042614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6C7FFE9C-D521-492F-B262-C7B304511413}"/>
                </a:ext>
              </a:extLst>
            </p:cNvPr>
            <p:cNvSpPr/>
            <p:nvPr/>
          </p:nvSpPr>
          <p:spPr>
            <a:xfrm rot="5400000">
              <a:off x="937914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2D66159-8BEE-4304-9617-1BBDBE8085D3}"/>
                </a:ext>
              </a:extLst>
            </p:cNvPr>
            <p:cNvSpPr/>
            <p:nvPr/>
          </p:nvSpPr>
          <p:spPr>
            <a:xfrm rot="5400000">
              <a:off x="937914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0E3F295-5753-4B1D-B179-747B199AA0B6}"/>
                </a:ext>
              </a:extLst>
            </p:cNvPr>
            <p:cNvSpPr/>
            <p:nvPr/>
          </p:nvSpPr>
          <p:spPr>
            <a:xfrm rot="5400000">
              <a:off x="937914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D03C6D3-5EED-4F9F-BF92-0A2AA35D1993}"/>
                </a:ext>
              </a:extLst>
            </p:cNvPr>
            <p:cNvSpPr/>
            <p:nvPr/>
          </p:nvSpPr>
          <p:spPr>
            <a:xfrm>
              <a:off x="8905734" y="2083805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7366F84-8285-4D87-95F8-50FAA3F654C4}"/>
                </a:ext>
              </a:extLst>
            </p:cNvPr>
            <p:cNvSpPr/>
            <p:nvPr/>
          </p:nvSpPr>
          <p:spPr>
            <a:xfrm>
              <a:off x="8905734" y="2563210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2B13C8A-8EC4-4CE1-A1A5-5895AED1E762}"/>
                </a:ext>
              </a:extLst>
            </p:cNvPr>
            <p:cNvSpPr/>
            <p:nvPr/>
          </p:nvSpPr>
          <p:spPr>
            <a:xfrm>
              <a:off x="8905734" y="3042615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8FBCE3A-475F-407C-804F-8DF42C32CBDD}"/>
                </a:ext>
              </a:extLst>
            </p:cNvPr>
            <p:cNvSpPr txBox="1"/>
            <p:nvPr/>
          </p:nvSpPr>
          <p:spPr>
            <a:xfrm>
              <a:off x="10228114" y="2600717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AB90C33-2542-47DB-9E1D-268661F83788}"/>
                </a:ext>
              </a:extLst>
            </p:cNvPr>
            <p:cNvSpPr txBox="1"/>
            <p:nvPr/>
          </p:nvSpPr>
          <p:spPr>
            <a:xfrm>
              <a:off x="7950747" y="1435039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Storage nodes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F57AABB-6541-4D1A-AF99-5DFAD1D2B320}"/>
              </a:ext>
            </a:extLst>
          </p:cNvPr>
          <p:cNvGrpSpPr/>
          <p:nvPr/>
        </p:nvGrpSpPr>
        <p:grpSpPr>
          <a:xfrm>
            <a:off x="2170692" y="3840249"/>
            <a:ext cx="4348002" cy="1169903"/>
            <a:chOff x="2170692" y="3840249"/>
            <a:chExt cx="4348002" cy="1169903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237C5B3-2679-46C8-94FD-B5486276DB97}"/>
                </a:ext>
              </a:extLst>
            </p:cNvPr>
            <p:cNvSpPr/>
            <p:nvPr/>
          </p:nvSpPr>
          <p:spPr>
            <a:xfrm>
              <a:off x="2170692" y="3840249"/>
              <a:ext cx="4323678" cy="1169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CE039C7-7C87-42E0-919E-612C2D088725}"/>
                </a:ext>
              </a:extLst>
            </p:cNvPr>
            <p:cNvSpPr txBox="1"/>
            <p:nvPr/>
          </p:nvSpPr>
          <p:spPr>
            <a:xfrm>
              <a:off x="3226427" y="397368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Control plane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716169D5-C002-4696-9E3F-38F4B9E82ECA}"/>
                </a:ext>
              </a:extLst>
            </p:cNvPr>
            <p:cNvSpPr txBox="1"/>
            <p:nvPr/>
          </p:nvSpPr>
          <p:spPr>
            <a:xfrm>
              <a:off x="2195017" y="4454443"/>
              <a:ext cx="4323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(failure detection and reconfiguration)</a:t>
              </a: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028D923A-A5DE-41C6-B167-3F8CDEA2D1F1}"/>
              </a:ext>
            </a:extLst>
          </p:cNvPr>
          <p:cNvSpPr txBox="1"/>
          <p:nvPr/>
        </p:nvSpPr>
        <p:spPr>
          <a:xfrm>
            <a:off x="1047250" y="5226026"/>
            <a:ext cx="555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Step 3:</a:t>
            </a:r>
            <a:r>
              <a:rPr lang="zh-CN" altLang="en-US" sz="2000" dirty="0"/>
              <a:t> </a:t>
            </a:r>
            <a:r>
              <a:rPr lang="en-US" altLang="zh-CN" sz="2000" dirty="0" err="1"/>
              <a:t>Metalog</a:t>
            </a:r>
            <a:r>
              <a:rPr lang="en-US" altLang="zh-CN" sz="2000" dirty="0"/>
              <a:t> is successfully sealed.</a:t>
            </a:r>
          </a:p>
        </p:txBody>
      </p:sp>
      <p:pic>
        <p:nvPicPr>
          <p:cNvPr id="83" name="内容占位符 83" descr="图标&#10;&#10;描述已自动生成">
            <a:extLst>
              <a:ext uri="{FF2B5EF4-FFF2-40B4-BE49-F238E27FC236}">
                <a16:creationId xmlns:a16="http://schemas.microsoft.com/office/drawing/2014/main" id="{E4768E6D-9CC7-4188-85ED-B3045410CA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3" y="2922651"/>
            <a:ext cx="565295" cy="565295"/>
          </a:xfrm>
          <a:prstGeom prst="rect">
            <a:avLst/>
          </a:prstGeom>
        </p:spPr>
      </p:pic>
      <p:pic>
        <p:nvPicPr>
          <p:cNvPr id="9" name="图片 8" descr="图标&#10;&#10;描述已自动生成">
            <a:extLst>
              <a:ext uri="{FF2B5EF4-FFF2-40B4-BE49-F238E27FC236}">
                <a16:creationId xmlns:a16="http://schemas.microsoft.com/office/drawing/2014/main" id="{7C85195C-3DB5-4DCC-BA47-72F90984D7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40" y="2500850"/>
            <a:ext cx="1316875" cy="1316875"/>
          </a:xfrm>
          <a:prstGeom prst="rect">
            <a:avLst/>
          </a:prstGeom>
        </p:spPr>
      </p:pic>
      <p:pic>
        <p:nvPicPr>
          <p:cNvPr id="68" name="图片 67" descr="图标&#10;&#10;描述已自动生成">
            <a:extLst>
              <a:ext uri="{FF2B5EF4-FFF2-40B4-BE49-F238E27FC236}">
                <a16:creationId xmlns:a16="http://schemas.microsoft.com/office/drawing/2014/main" id="{AFB75625-29FD-43A3-A827-309638F5E0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40" y="5137391"/>
            <a:ext cx="1316875" cy="131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D32BF-DC80-46E8-B4B8-CD5D631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Stateful Serverless Computing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D0A7F-581F-4DF6-B91C-DC90F2E6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003C-30B5-4B24-8225-FFAD45F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BE05-0B63-4CB4-AAA8-9ACE16C3CCFF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95756D24-86AD-470D-BF51-0C9B5053C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27" y="2426994"/>
            <a:ext cx="1780172" cy="1780172"/>
          </a:xfrm>
          <a:prstGeom prst="rect">
            <a:avLst/>
          </a:prstGeom>
        </p:spPr>
      </p:pic>
      <p:pic>
        <p:nvPicPr>
          <p:cNvPr id="1026" name="Picture 2" descr="What is AWS Lambda - The Iron.io Blog">
            <a:extLst>
              <a:ext uri="{FF2B5EF4-FFF2-40B4-BE49-F238E27FC236}">
                <a16:creationId xmlns:a16="http://schemas.microsoft.com/office/drawing/2014/main" id="{5E86D5A0-7BC0-4A6D-9BF8-336370B0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18" y="2538662"/>
            <a:ext cx="3157112" cy="2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30A2C5-9E87-456A-B909-BE151BF7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Amazon DynamoDB - Wikipedia">
            <a:extLst>
              <a:ext uri="{FF2B5EF4-FFF2-40B4-BE49-F238E27FC236}">
                <a16:creationId xmlns:a16="http://schemas.microsoft.com/office/drawing/2014/main" id="{5592336D-5632-456C-A076-3A8B9D60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90" y="2918043"/>
            <a:ext cx="1560910" cy="14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5A94D3F-E156-4856-9E03-6F4E2EF8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63" y="1347537"/>
            <a:ext cx="1170002" cy="1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B911090-060E-4D5B-B427-1F254D3B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62" y="4661448"/>
            <a:ext cx="1170002" cy="141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F8AF87F-51FA-4D9A-AE5D-A9B3AEAAFCAE}"/>
              </a:ext>
            </a:extLst>
          </p:cNvPr>
          <p:cNvSpPr txBox="1"/>
          <p:nvPr/>
        </p:nvSpPr>
        <p:spPr>
          <a:xfrm>
            <a:off x="8153400" y="1756714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Amazon S3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FB9A2D3-CA58-4592-AC99-F7E529F9129C}"/>
              </a:ext>
            </a:extLst>
          </p:cNvPr>
          <p:cNvSpPr txBox="1"/>
          <p:nvPr/>
        </p:nvSpPr>
        <p:spPr>
          <a:xfrm>
            <a:off x="8153400" y="339316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Amazon DynamoDB</a:t>
            </a:r>
            <a:endParaRPr lang="zh-CN" altLang="en-US" sz="24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769DF8C-914F-4291-B18F-E9B4C6484CF2}"/>
              </a:ext>
            </a:extLst>
          </p:cNvPr>
          <p:cNvSpPr txBox="1"/>
          <p:nvPr/>
        </p:nvSpPr>
        <p:spPr>
          <a:xfrm>
            <a:off x="8153401" y="4953611"/>
            <a:ext cx="2550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Amazon Simple Queue Service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774152E-4E08-4120-91F5-E854AA4081B0}"/>
              </a:ext>
            </a:extLst>
          </p:cNvPr>
          <p:cNvCxnSpPr>
            <a:cxnSpLocks/>
          </p:cNvCxnSpPr>
          <p:nvPr/>
        </p:nvCxnSpPr>
        <p:spPr>
          <a:xfrm flipV="1">
            <a:off x="4495299" y="1926419"/>
            <a:ext cx="2022863" cy="72809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A597AB8-1386-4FBC-B42A-3118C7B661F3}"/>
              </a:ext>
            </a:extLst>
          </p:cNvPr>
          <p:cNvCxnSpPr>
            <a:cxnSpLocks/>
          </p:cNvCxnSpPr>
          <p:nvPr/>
        </p:nvCxnSpPr>
        <p:spPr>
          <a:xfrm>
            <a:off x="4527866" y="4391928"/>
            <a:ext cx="1990296" cy="98868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C0BCF76-111C-463F-A346-C476920F44EB}"/>
              </a:ext>
            </a:extLst>
          </p:cNvPr>
          <p:cNvCxnSpPr>
            <a:cxnSpLocks/>
          </p:cNvCxnSpPr>
          <p:nvPr/>
        </p:nvCxnSpPr>
        <p:spPr>
          <a:xfrm>
            <a:off x="4527866" y="3595572"/>
            <a:ext cx="1990296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5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8C94F-7D5D-487F-B156-474A3A50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Metalog</a:t>
            </a:r>
            <a:r>
              <a:rPr lang="en-US" altLang="zh-CN" dirty="0"/>
              <a:t> for Fault Tolerance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0563F6-F440-4E89-9E91-DC40D07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04272-3299-45C1-93B4-0E64EC62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A9FC-716F-41B0-A60A-505F2C21C22C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F70CFB-244C-4F3D-80BD-259E4010359C}"/>
              </a:ext>
            </a:extLst>
          </p:cNvPr>
          <p:cNvSpPr/>
          <p:nvPr/>
        </p:nvSpPr>
        <p:spPr>
          <a:xfrm>
            <a:off x="1119115" y="1357151"/>
            <a:ext cx="5375255" cy="222588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25B3A5-3910-4FD9-97BB-9589348C5AF0}"/>
              </a:ext>
            </a:extLst>
          </p:cNvPr>
          <p:cNvSpPr txBox="1"/>
          <p:nvPr/>
        </p:nvSpPr>
        <p:spPr>
          <a:xfrm>
            <a:off x="1269781" y="1509212"/>
            <a:ext cx="506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Sequencer nodes (Ordering layer)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03F83D4-4DC4-420B-A52E-5CC323A72537}"/>
              </a:ext>
            </a:extLst>
          </p:cNvPr>
          <p:cNvSpPr/>
          <p:nvPr/>
        </p:nvSpPr>
        <p:spPr>
          <a:xfrm>
            <a:off x="1730591" y="2228093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F6CFA8A-8AAE-40CB-AF55-61776743B9EB}"/>
              </a:ext>
            </a:extLst>
          </p:cNvPr>
          <p:cNvSpPr/>
          <p:nvPr/>
        </p:nvSpPr>
        <p:spPr>
          <a:xfrm>
            <a:off x="1644866" y="2161418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B723F7-1F1C-4EE6-8ECC-92DD8605E7C2}"/>
              </a:ext>
            </a:extLst>
          </p:cNvPr>
          <p:cNvSpPr/>
          <p:nvPr/>
        </p:nvSpPr>
        <p:spPr>
          <a:xfrm>
            <a:off x="1559141" y="2085218"/>
            <a:ext cx="4323678" cy="11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F43C7D-8ECA-4D2E-A944-B0A6DEFB9284}"/>
              </a:ext>
            </a:extLst>
          </p:cNvPr>
          <p:cNvSpPr txBox="1"/>
          <p:nvPr/>
        </p:nvSpPr>
        <p:spPr>
          <a:xfrm>
            <a:off x="1701019" y="2148461"/>
            <a:ext cx="223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Sequencer (primary)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246E9D7-A059-4EA2-9DD9-7230585D8D7F}"/>
              </a:ext>
            </a:extLst>
          </p:cNvPr>
          <p:cNvSpPr/>
          <p:nvPr/>
        </p:nvSpPr>
        <p:spPr>
          <a:xfrm rot="5400000">
            <a:off x="3874077" y="1351927"/>
            <a:ext cx="541426" cy="3060870"/>
          </a:xfrm>
          <a:custGeom>
            <a:avLst/>
            <a:gdLst>
              <a:gd name="connsiteX0" fmla="*/ 0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5783741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11" fmla="*/ 1 w 541426"/>
              <a:gd name="connsiteY11" fmla="*/ 5783741 h 7888766"/>
              <a:gd name="connsiteX0" fmla="*/ 1 w 541426"/>
              <a:gd name="connsiteY0" fmla="*/ 7888766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7888766 h 7888766"/>
              <a:gd name="connsiteX0" fmla="*/ 1 w 541426"/>
              <a:gd name="connsiteY0" fmla="*/ 4907027 h 7888766"/>
              <a:gd name="connsiteX1" fmla="*/ 0 w 541426"/>
              <a:gd name="connsiteY1" fmla="*/ 319735 h 7888766"/>
              <a:gd name="connsiteX2" fmla="*/ 4 w 541426"/>
              <a:gd name="connsiteY2" fmla="*/ 319735 h 7888766"/>
              <a:gd name="connsiteX3" fmla="*/ 270715 w 541426"/>
              <a:gd name="connsiteY3" fmla="*/ 0 h 7888766"/>
              <a:gd name="connsiteX4" fmla="*/ 541425 w 541426"/>
              <a:gd name="connsiteY4" fmla="*/ 319735 h 7888766"/>
              <a:gd name="connsiteX5" fmla="*/ 541422 w 541426"/>
              <a:gd name="connsiteY5" fmla="*/ 319735 h 7888766"/>
              <a:gd name="connsiteX6" fmla="*/ 541422 w 541426"/>
              <a:gd name="connsiteY6" fmla="*/ 2424754 h 7888766"/>
              <a:gd name="connsiteX7" fmla="*/ 541426 w 541426"/>
              <a:gd name="connsiteY7" fmla="*/ 2424759 h 7888766"/>
              <a:gd name="connsiteX8" fmla="*/ 541423 w 541426"/>
              <a:gd name="connsiteY8" fmla="*/ 2424759 h 7888766"/>
              <a:gd name="connsiteX9" fmla="*/ 541422 w 541426"/>
              <a:gd name="connsiteY9" fmla="*/ 7888766 h 7888766"/>
              <a:gd name="connsiteX10" fmla="*/ 1 w 541426"/>
              <a:gd name="connsiteY10" fmla="*/ 4907027 h 7888766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2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4336 w 541426"/>
              <a:gd name="connsiteY9" fmla="*/ 4890385 h 4907027"/>
              <a:gd name="connsiteX10" fmla="*/ 1 w 541426"/>
              <a:gd name="connsiteY10" fmla="*/ 4907027 h 4907027"/>
              <a:gd name="connsiteX0" fmla="*/ 1 w 541426"/>
              <a:gd name="connsiteY0" fmla="*/ 4907027 h 4918739"/>
              <a:gd name="connsiteX1" fmla="*/ 0 w 541426"/>
              <a:gd name="connsiteY1" fmla="*/ 319735 h 4918739"/>
              <a:gd name="connsiteX2" fmla="*/ 4 w 541426"/>
              <a:gd name="connsiteY2" fmla="*/ 319735 h 4918739"/>
              <a:gd name="connsiteX3" fmla="*/ 270715 w 541426"/>
              <a:gd name="connsiteY3" fmla="*/ 0 h 4918739"/>
              <a:gd name="connsiteX4" fmla="*/ 541425 w 541426"/>
              <a:gd name="connsiteY4" fmla="*/ 319735 h 4918739"/>
              <a:gd name="connsiteX5" fmla="*/ 541422 w 541426"/>
              <a:gd name="connsiteY5" fmla="*/ 319735 h 4918739"/>
              <a:gd name="connsiteX6" fmla="*/ 541422 w 541426"/>
              <a:gd name="connsiteY6" fmla="*/ 2424754 h 4918739"/>
              <a:gd name="connsiteX7" fmla="*/ 541426 w 541426"/>
              <a:gd name="connsiteY7" fmla="*/ 2424759 h 4918739"/>
              <a:gd name="connsiteX8" fmla="*/ 541423 w 541426"/>
              <a:gd name="connsiteY8" fmla="*/ 2424759 h 4918739"/>
              <a:gd name="connsiteX9" fmla="*/ 541426 w 541426"/>
              <a:gd name="connsiteY9" fmla="*/ 4918739 h 4918739"/>
              <a:gd name="connsiteX10" fmla="*/ 1 w 541426"/>
              <a:gd name="connsiteY10" fmla="*/ 4907027 h 4918739"/>
              <a:gd name="connsiteX0" fmla="*/ 1 w 541426"/>
              <a:gd name="connsiteY0" fmla="*/ 4907027 h 4907027"/>
              <a:gd name="connsiteX1" fmla="*/ 0 w 541426"/>
              <a:gd name="connsiteY1" fmla="*/ 319735 h 4907027"/>
              <a:gd name="connsiteX2" fmla="*/ 4 w 541426"/>
              <a:gd name="connsiteY2" fmla="*/ 319735 h 4907027"/>
              <a:gd name="connsiteX3" fmla="*/ 270715 w 541426"/>
              <a:gd name="connsiteY3" fmla="*/ 0 h 4907027"/>
              <a:gd name="connsiteX4" fmla="*/ 541425 w 541426"/>
              <a:gd name="connsiteY4" fmla="*/ 319735 h 4907027"/>
              <a:gd name="connsiteX5" fmla="*/ 541422 w 541426"/>
              <a:gd name="connsiteY5" fmla="*/ 319735 h 4907027"/>
              <a:gd name="connsiteX6" fmla="*/ 541422 w 541426"/>
              <a:gd name="connsiteY6" fmla="*/ 2424754 h 4907027"/>
              <a:gd name="connsiteX7" fmla="*/ 541426 w 541426"/>
              <a:gd name="connsiteY7" fmla="*/ 2424759 h 4907027"/>
              <a:gd name="connsiteX8" fmla="*/ 541423 w 541426"/>
              <a:gd name="connsiteY8" fmla="*/ 2424759 h 4907027"/>
              <a:gd name="connsiteX9" fmla="*/ 537883 w 541426"/>
              <a:gd name="connsiteY9" fmla="*/ 4893929 h 4907027"/>
              <a:gd name="connsiteX10" fmla="*/ 1 w 541426"/>
              <a:gd name="connsiteY10" fmla="*/ 4907027 h 4907027"/>
              <a:gd name="connsiteX0" fmla="*/ 1 w 541426"/>
              <a:gd name="connsiteY0" fmla="*/ 4907027 h 4922282"/>
              <a:gd name="connsiteX1" fmla="*/ 0 w 541426"/>
              <a:gd name="connsiteY1" fmla="*/ 319735 h 4922282"/>
              <a:gd name="connsiteX2" fmla="*/ 4 w 541426"/>
              <a:gd name="connsiteY2" fmla="*/ 319735 h 4922282"/>
              <a:gd name="connsiteX3" fmla="*/ 270715 w 541426"/>
              <a:gd name="connsiteY3" fmla="*/ 0 h 4922282"/>
              <a:gd name="connsiteX4" fmla="*/ 541425 w 541426"/>
              <a:gd name="connsiteY4" fmla="*/ 319735 h 4922282"/>
              <a:gd name="connsiteX5" fmla="*/ 541422 w 541426"/>
              <a:gd name="connsiteY5" fmla="*/ 319735 h 4922282"/>
              <a:gd name="connsiteX6" fmla="*/ 541422 w 541426"/>
              <a:gd name="connsiteY6" fmla="*/ 2424754 h 4922282"/>
              <a:gd name="connsiteX7" fmla="*/ 541426 w 541426"/>
              <a:gd name="connsiteY7" fmla="*/ 2424759 h 4922282"/>
              <a:gd name="connsiteX8" fmla="*/ 541423 w 541426"/>
              <a:gd name="connsiteY8" fmla="*/ 2424759 h 4922282"/>
              <a:gd name="connsiteX9" fmla="*/ 537885 w 541426"/>
              <a:gd name="connsiteY9" fmla="*/ 4922282 h 4922282"/>
              <a:gd name="connsiteX10" fmla="*/ 1 w 541426"/>
              <a:gd name="connsiteY10" fmla="*/ 4907027 h 4922282"/>
              <a:gd name="connsiteX0" fmla="*/ 1 w 541426"/>
              <a:gd name="connsiteY0" fmla="*/ 4907027 h 4915194"/>
              <a:gd name="connsiteX1" fmla="*/ 0 w 541426"/>
              <a:gd name="connsiteY1" fmla="*/ 319735 h 4915194"/>
              <a:gd name="connsiteX2" fmla="*/ 4 w 541426"/>
              <a:gd name="connsiteY2" fmla="*/ 319735 h 4915194"/>
              <a:gd name="connsiteX3" fmla="*/ 270715 w 541426"/>
              <a:gd name="connsiteY3" fmla="*/ 0 h 4915194"/>
              <a:gd name="connsiteX4" fmla="*/ 541425 w 541426"/>
              <a:gd name="connsiteY4" fmla="*/ 319735 h 4915194"/>
              <a:gd name="connsiteX5" fmla="*/ 541422 w 541426"/>
              <a:gd name="connsiteY5" fmla="*/ 319735 h 4915194"/>
              <a:gd name="connsiteX6" fmla="*/ 541422 w 541426"/>
              <a:gd name="connsiteY6" fmla="*/ 2424754 h 4915194"/>
              <a:gd name="connsiteX7" fmla="*/ 541426 w 541426"/>
              <a:gd name="connsiteY7" fmla="*/ 2424759 h 4915194"/>
              <a:gd name="connsiteX8" fmla="*/ 541423 w 541426"/>
              <a:gd name="connsiteY8" fmla="*/ 2424759 h 4915194"/>
              <a:gd name="connsiteX9" fmla="*/ 537885 w 541426"/>
              <a:gd name="connsiteY9" fmla="*/ 4915194 h 4915194"/>
              <a:gd name="connsiteX10" fmla="*/ 1 w 541426"/>
              <a:gd name="connsiteY10" fmla="*/ 4907027 h 4915194"/>
              <a:gd name="connsiteX0" fmla="*/ 1 w 541426"/>
              <a:gd name="connsiteY0" fmla="*/ 4907027 h 4908105"/>
              <a:gd name="connsiteX1" fmla="*/ 0 w 541426"/>
              <a:gd name="connsiteY1" fmla="*/ 319735 h 4908105"/>
              <a:gd name="connsiteX2" fmla="*/ 4 w 541426"/>
              <a:gd name="connsiteY2" fmla="*/ 319735 h 4908105"/>
              <a:gd name="connsiteX3" fmla="*/ 270715 w 541426"/>
              <a:gd name="connsiteY3" fmla="*/ 0 h 4908105"/>
              <a:gd name="connsiteX4" fmla="*/ 541425 w 541426"/>
              <a:gd name="connsiteY4" fmla="*/ 319735 h 4908105"/>
              <a:gd name="connsiteX5" fmla="*/ 541422 w 541426"/>
              <a:gd name="connsiteY5" fmla="*/ 319735 h 4908105"/>
              <a:gd name="connsiteX6" fmla="*/ 541422 w 541426"/>
              <a:gd name="connsiteY6" fmla="*/ 2424754 h 4908105"/>
              <a:gd name="connsiteX7" fmla="*/ 541426 w 541426"/>
              <a:gd name="connsiteY7" fmla="*/ 2424759 h 4908105"/>
              <a:gd name="connsiteX8" fmla="*/ 541423 w 541426"/>
              <a:gd name="connsiteY8" fmla="*/ 2424759 h 4908105"/>
              <a:gd name="connsiteX9" fmla="*/ 537885 w 541426"/>
              <a:gd name="connsiteY9" fmla="*/ 4908105 h 4908105"/>
              <a:gd name="connsiteX10" fmla="*/ 1 w 541426"/>
              <a:gd name="connsiteY10" fmla="*/ 4907027 h 49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426" h="4908105">
                <a:moveTo>
                  <a:pt x="1" y="4907027"/>
                </a:moveTo>
                <a:cubicBezTo>
                  <a:pt x="1" y="2384017"/>
                  <a:pt x="0" y="2842745"/>
                  <a:pt x="0" y="319735"/>
                </a:cubicBezTo>
                <a:lnTo>
                  <a:pt x="4" y="319735"/>
                </a:lnTo>
                <a:lnTo>
                  <a:pt x="270715" y="0"/>
                </a:lnTo>
                <a:lnTo>
                  <a:pt x="541425" y="319735"/>
                </a:lnTo>
                <a:lnTo>
                  <a:pt x="541422" y="319735"/>
                </a:lnTo>
                <a:lnTo>
                  <a:pt x="541422" y="2424754"/>
                </a:lnTo>
                <a:cubicBezTo>
                  <a:pt x="541423" y="2424756"/>
                  <a:pt x="541425" y="2424757"/>
                  <a:pt x="541426" y="2424759"/>
                </a:cubicBezTo>
                <a:lnTo>
                  <a:pt x="541423" y="2424759"/>
                </a:lnTo>
                <a:cubicBezTo>
                  <a:pt x="541423" y="4246095"/>
                  <a:pt x="537885" y="3086769"/>
                  <a:pt x="537885" y="4908105"/>
                </a:cubicBezTo>
                <a:lnTo>
                  <a:pt x="1" y="49070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19D3CA6-48DE-47AA-9180-10625C08A577}"/>
                  </a:ext>
                </a:extLst>
              </p:cNvPr>
              <p:cNvSpPr/>
              <p:nvPr/>
            </p:nvSpPr>
            <p:spPr>
              <a:xfrm>
                <a:off x="2614355" y="2612752"/>
                <a:ext cx="528335" cy="5414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19D3CA6-48DE-47AA-9180-10625C08A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355" y="2612752"/>
                <a:ext cx="528335" cy="541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11197328-0935-43C9-A101-41B38DA1DB7E}"/>
              </a:ext>
            </a:extLst>
          </p:cNvPr>
          <p:cNvSpPr txBox="1"/>
          <p:nvPr/>
        </p:nvSpPr>
        <p:spPr>
          <a:xfrm>
            <a:off x="1559581" y="2486987"/>
            <a:ext cx="105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new </a:t>
            </a:r>
          </a:p>
          <a:p>
            <a:pPr algn="ctr"/>
            <a:r>
              <a:rPr lang="en-US" altLang="zh-CN" sz="2000" b="1" dirty="0" err="1">
                <a:solidFill>
                  <a:srgbClr val="FF0000"/>
                </a:solidFill>
              </a:rPr>
              <a:t>metalog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C492BD5E-49A1-4526-AC7B-F71C06210489}"/>
              </a:ext>
            </a:extLst>
          </p:cNvPr>
          <p:cNvGrpSpPr/>
          <p:nvPr/>
        </p:nvGrpSpPr>
        <p:grpSpPr>
          <a:xfrm>
            <a:off x="7080441" y="3792643"/>
            <a:ext cx="3797410" cy="2225882"/>
            <a:chOff x="7080441" y="3792643"/>
            <a:chExt cx="3797410" cy="222588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ACA0E51-92CA-4A0B-832E-336FB56F77DF}"/>
                </a:ext>
              </a:extLst>
            </p:cNvPr>
            <p:cNvGrpSpPr/>
            <p:nvPr/>
          </p:nvGrpSpPr>
          <p:grpSpPr>
            <a:xfrm>
              <a:off x="7347418" y="4435346"/>
              <a:ext cx="3015581" cy="1353067"/>
              <a:chOff x="6281530" y="1935122"/>
              <a:chExt cx="4311451" cy="193451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D035DA82-02C7-4E19-B554-09CA78BAA5EF}"/>
                  </a:ext>
                </a:extLst>
              </p:cNvPr>
              <p:cNvGrpSpPr/>
              <p:nvPr/>
            </p:nvGrpSpPr>
            <p:grpSpPr>
              <a:xfrm>
                <a:off x="6281530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EC94BBA9-568B-4BB5-A667-116AE44C90B4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BDFB5D27-DA6E-4978-871F-830BC642CE84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7" name="图片 46" descr="形状&#10;&#10;低可信度描述已自动生成">
                  <a:extLst>
                    <a:ext uri="{FF2B5EF4-FFF2-40B4-BE49-F238E27FC236}">
                      <a16:creationId xmlns:a16="http://schemas.microsoft.com/office/drawing/2014/main" id="{D80CF42E-D86E-438C-96A2-21C19B4A07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8" name="图片 47" descr="形状&#10;&#10;低可信度描述已自动生成">
                  <a:extLst>
                    <a:ext uri="{FF2B5EF4-FFF2-40B4-BE49-F238E27FC236}">
                      <a16:creationId xmlns:a16="http://schemas.microsoft.com/office/drawing/2014/main" id="{AB2518F2-1A44-4667-A6C1-1497A1C29F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9" name="矩形: 剪去单角 48">
                  <a:extLst>
                    <a:ext uri="{FF2B5EF4-FFF2-40B4-BE49-F238E27FC236}">
                      <a16:creationId xmlns:a16="http://schemas.microsoft.com/office/drawing/2014/main" id="{EB618148-BA6F-4D00-8A4D-E93FDE706275}"/>
                    </a:ext>
                  </a:extLst>
                </p:cNvPr>
                <p:cNvSpPr/>
                <p:nvPr/>
              </p:nvSpPr>
              <p:spPr>
                <a:xfrm>
                  <a:off x="3077445" y="2381521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矩形: 剪去单角 49">
                  <a:extLst>
                    <a:ext uri="{FF2B5EF4-FFF2-40B4-BE49-F238E27FC236}">
                      <a16:creationId xmlns:a16="http://schemas.microsoft.com/office/drawing/2014/main" id="{38364667-99DB-4E25-B834-8B3C529F87E5}"/>
                    </a:ext>
                  </a:extLst>
                </p:cNvPr>
                <p:cNvSpPr/>
                <p:nvPr/>
              </p:nvSpPr>
              <p:spPr>
                <a:xfrm>
                  <a:off x="4315189" y="239579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39E9F758-66FE-46A7-932C-1D4EA1A55353}"/>
                  </a:ext>
                </a:extLst>
              </p:cNvPr>
              <p:cNvGrpSpPr/>
              <p:nvPr/>
            </p:nvGrpSpPr>
            <p:grpSpPr>
              <a:xfrm>
                <a:off x="8725549" y="1935122"/>
                <a:ext cx="1867432" cy="1934514"/>
                <a:chOff x="2756451" y="1935121"/>
                <a:chExt cx="2635701" cy="2954931"/>
              </a:xfrm>
            </p:grpSpPr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7BA2938D-ABB8-4A57-ABA9-7F5E978DC7C8}"/>
                    </a:ext>
                  </a:extLst>
                </p:cNvPr>
                <p:cNvSpPr/>
                <p:nvPr/>
              </p:nvSpPr>
              <p:spPr>
                <a:xfrm>
                  <a:off x="2756451" y="1935121"/>
                  <a:ext cx="2635701" cy="295493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3909C8B-B2EB-4DAB-9EB2-2995BC250061}"/>
                    </a:ext>
                  </a:extLst>
                </p:cNvPr>
                <p:cNvSpPr/>
                <p:nvPr/>
              </p:nvSpPr>
              <p:spPr>
                <a:xfrm>
                  <a:off x="3074132" y="3191327"/>
                  <a:ext cx="2000337" cy="1523666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1" name="图片 40" descr="形状&#10;&#10;低可信度描述已自动生成">
                  <a:extLst>
                    <a:ext uri="{FF2B5EF4-FFF2-40B4-BE49-F238E27FC236}">
                      <a16:creationId xmlns:a16="http://schemas.microsoft.com/office/drawing/2014/main" id="{4C59C6D5-0364-4EE2-AD68-50EDDDF747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3245" y="3745657"/>
                  <a:ext cx="516390" cy="516390"/>
                </a:xfrm>
                <a:prstGeom prst="rect">
                  <a:avLst/>
                </a:prstGeom>
              </p:spPr>
            </p:pic>
            <p:pic>
              <p:nvPicPr>
                <p:cNvPr id="42" name="图片 41" descr="形状&#10;&#10;低可信度描述已自动生成">
                  <a:extLst>
                    <a:ext uri="{FF2B5EF4-FFF2-40B4-BE49-F238E27FC236}">
                      <a16:creationId xmlns:a16="http://schemas.microsoft.com/office/drawing/2014/main" id="{3BADBD18-36F6-4DEA-BF68-989AE5801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5189" y="3643204"/>
                  <a:ext cx="721296" cy="721296"/>
                </a:xfrm>
                <a:prstGeom prst="rect">
                  <a:avLst/>
                </a:prstGeom>
              </p:spPr>
            </p:pic>
            <p:sp>
              <p:nvSpPr>
                <p:cNvPr id="43" name="矩形: 剪去单角 42">
                  <a:extLst>
                    <a:ext uri="{FF2B5EF4-FFF2-40B4-BE49-F238E27FC236}">
                      <a16:creationId xmlns:a16="http://schemas.microsoft.com/office/drawing/2014/main" id="{3A544261-54D6-4A37-98CD-DA40D218E669}"/>
                    </a:ext>
                  </a:extLst>
                </p:cNvPr>
                <p:cNvSpPr/>
                <p:nvPr/>
              </p:nvSpPr>
              <p:spPr>
                <a:xfrm>
                  <a:off x="3077445" y="2394043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: 剪去单角 43">
                  <a:extLst>
                    <a:ext uri="{FF2B5EF4-FFF2-40B4-BE49-F238E27FC236}">
                      <a16:creationId xmlns:a16="http://schemas.microsoft.com/office/drawing/2014/main" id="{56BEF979-4D85-44D6-94EF-B5410E703BA3}"/>
                    </a:ext>
                  </a:extLst>
                </p:cNvPr>
                <p:cNvSpPr/>
                <p:nvPr/>
              </p:nvSpPr>
              <p:spPr>
                <a:xfrm>
                  <a:off x="4315189" y="2394042"/>
                  <a:ext cx="749688" cy="469097"/>
                </a:xfrm>
                <a:prstGeom prst="snip1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07EECD6-53D6-4C29-AEF4-DE84710F4C45}"/>
                </a:ext>
              </a:extLst>
            </p:cNvPr>
            <p:cNvSpPr/>
            <p:nvPr/>
          </p:nvSpPr>
          <p:spPr>
            <a:xfrm>
              <a:off x="7080441" y="3792643"/>
              <a:ext cx="3797410" cy="222588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91700105-51C4-4E30-B0B3-C741D28C8B84}"/>
                </a:ext>
              </a:extLst>
            </p:cNvPr>
            <p:cNvSpPr txBox="1"/>
            <p:nvPr/>
          </p:nvSpPr>
          <p:spPr>
            <a:xfrm>
              <a:off x="7988606" y="388444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Function nodes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D97AF34-545E-49C8-8028-914BE3B41E85}"/>
                </a:ext>
              </a:extLst>
            </p:cNvPr>
            <p:cNvSpPr txBox="1"/>
            <p:nvPr/>
          </p:nvSpPr>
          <p:spPr>
            <a:xfrm>
              <a:off x="10304551" y="4903160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F874841-CD11-4826-AF74-9CF98832D6A6}"/>
              </a:ext>
            </a:extLst>
          </p:cNvPr>
          <p:cNvGrpSpPr/>
          <p:nvPr/>
        </p:nvGrpSpPr>
        <p:grpSpPr>
          <a:xfrm>
            <a:off x="7079287" y="1355945"/>
            <a:ext cx="3797411" cy="2130795"/>
            <a:chOff x="7079287" y="1357151"/>
            <a:chExt cx="3797411" cy="213079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413A1E01-4AD5-47A1-AC80-E0ECF8C70A97}"/>
                </a:ext>
              </a:extLst>
            </p:cNvPr>
            <p:cNvSpPr/>
            <p:nvPr/>
          </p:nvSpPr>
          <p:spPr>
            <a:xfrm>
              <a:off x="7079287" y="1357151"/>
              <a:ext cx="3797411" cy="2130795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C75BE7C4-90FC-42DB-AC31-349F793D8CF5}"/>
                </a:ext>
              </a:extLst>
            </p:cNvPr>
            <p:cNvSpPr/>
            <p:nvPr/>
          </p:nvSpPr>
          <p:spPr>
            <a:xfrm rot="5400000">
              <a:off x="775993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726BE38F-2203-4BFD-BAA8-4B4F4D1E9E0F}"/>
                </a:ext>
              </a:extLst>
            </p:cNvPr>
            <p:cNvSpPr/>
            <p:nvPr/>
          </p:nvSpPr>
          <p:spPr>
            <a:xfrm rot="5400000">
              <a:off x="775993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99815A2A-CB3E-4E76-B8F8-0962C6BA748F}"/>
                </a:ext>
              </a:extLst>
            </p:cNvPr>
            <p:cNvSpPr/>
            <p:nvPr/>
          </p:nvSpPr>
          <p:spPr>
            <a:xfrm rot="5400000">
              <a:off x="775993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EF51C81-7D88-458A-96FA-C693054F6FBF}"/>
                </a:ext>
              </a:extLst>
            </p:cNvPr>
            <p:cNvSpPr/>
            <p:nvPr/>
          </p:nvSpPr>
          <p:spPr>
            <a:xfrm>
              <a:off x="7286524" y="2083804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350A1B3-6B42-4F7A-8BBE-FD0DEC66A1A0}"/>
                </a:ext>
              </a:extLst>
            </p:cNvPr>
            <p:cNvSpPr/>
            <p:nvPr/>
          </p:nvSpPr>
          <p:spPr>
            <a:xfrm>
              <a:off x="7286524" y="2563209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E5B71B45-8273-474B-A8C6-90C13BD52F7E}"/>
                </a:ext>
              </a:extLst>
            </p:cNvPr>
            <p:cNvSpPr/>
            <p:nvPr/>
          </p:nvSpPr>
          <p:spPr>
            <a:xfrm>
              <a:off x="7286524" y="3042614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6C7FFE9C-D521-492F-B262-C7B304511413}"/>
                </a:ext>
              </a:extLst>
            </p:cNvPr>
            <p:cNvSpPr/>
            <p:nvPr/>
          </p:nvSpPr>
          <p:spPr>
            <a:xfrm rot="5400000">
              <a:off x="9379149" y="161039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2D66159-8BEE-4304-9617-1BBDBE8085D3}"/>
                </a:ext>
              </a:extLst>
            </p:cNvPr>
            <p:cNvSpPr/>
            <p:nvPr/>
          </p:nvSpPr>
          <p:spPr>
            <a:xfrm rot="5400000">
              <a:off x="9379149" y="2089796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0E3F295-5753-4B1D-B179-747B199AA0B6}"/>
                </a:ext>
              </a:extLst>
            </p:cNvPr>
            <p:cNvSpPr/>
            <p:nvPr/>
          </p:nvSpPr>
          <p:spPr>
            <a:xfrm rot="5400000">
              <a:off x="9379149" y="2569201"/>
              <a:ext cx="277721" cy="1224550"/>
            </a:xfrm>
            <a:custGeom>
              <a:avLst/>
              <a:gdLst>
                <a:gd name="connsiteX0" fmla="*/ 0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5783741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11" fmla="*/ 1 w 541426"/>
                <a:gd name="connsiteY11" fmla="*/ 5783741 h 7888766"/>
                <a:gd name="connsiteX0" fmla="*/ 1 w 541426"/>
                <a:gd name="connsiteY0" fmla="*/ 7888766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7888766 h 7888766"/>
                <a:gd name="connsiteX0" fmla="*/ 1 w 541426"/>
                <a:gd name="connsiteY0" fmla="*/ 4907027 h 7888766"/>
                <a:gd name="connsiteX1" fmla="*/ 0 w 541426"/>
                <a:gd name="connsiteY1" fmla="*/ 319735 h 7888766"/>
                <a:gd name="connsiteX2" fmla="*/ 4 w 541426"/>
                <a:gd name="connsiteY2" fmla="*/ 319735 h 7888766"/>
                <a:gd name="connsiteX3" fmla="*/ 270715 w 541426"/>
                <a:gd name="connsiteY3" fmla="*/ 0 h 7888766"/>
                <a:gd name="connsiteX4" fmla="*/ 541425 w 541426"/>
                <a:gd name="connsiteY4" fmla="*/ 319735 h 7888766"/>
                <a:gd name="connsiteX5" fmla="*/ 541422 w 541426"/>
                <a:gd name="connsiteY5" fmla="*/ 319735 h 7888766"/>
                <a:gd name="connsiteX6" fmla="*/ 541422 w 541426"/>
                <a:gd name="connsiteY6" fmla="*/ 2424754 h 7888766"/>
                <a:gd name="connsiteX7" fmla="*/ 541426 w 541426"/>
                <a:gd name="connsiteY7" fmla="*/ 2424759 h 7888766"/>
                <a:gd name="connsiteX8" fmla="*/ 541423 w 541426"/>
                <a:gd name="connsiteY8" fmla="*/ 2424759 h 7888766"/>
                <a:gd name="connsiteX9" fmla="*/ 541422 w 541426"/>
                <a:gd name="connsiteY9" fmla="*/ 7888766 h 7888766"/>
                <a:gd name="connsiteX10" fmla="*/ 1 w 541426"/>
                <a:gd name="connsiteY10" fmla="*/ 4907027 h 7888766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2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4336 w 541426"/>
                <a:gd name="connsiteY9" fmla="*/ 4890385 h 4907027"/>
                <a:gd name="connsiteX10" fmla="*/ 1 w 541426"/>
                <a:gd name="connsiteY10" fmla="*/ 4907027 h 4907027"/>
                <a:gd name="connsiteX0" fmla="*/ 1 w 541426"/>
                <a:gd name="connsiteY0" fmla="*/ 4907027 h 4918739"/>
                <a:gd name="connsiteX1" fmla="*/ 0 w 541426"/>
                <a:gd name="connsiteY1" fmla="*/ 319735 h 4918739"/>
                <a:gd name="connsiteX2" fmla="*/ 4 w 541426"/>
                <a:gd name="connsiteY2" fmla="*/ 319735 h 4918739"/>
                <a:gd name="connsiteX3" fmla="*/ 270715 w 541426"/>
                <a:gd name="connsiteY3" fmla="*/ 0 h 4918739"/>
                <a:gd name="connsiteX4" fmla="*/ 541425 w 541426"/>
                <a:gd name="connsiteY4" fmla="*/ 319735 h 4918739"/>
                <a:gd name="connsiteX5" fmla="*/ 541422 w 541426"/>
                <a:gd name="connsiteY5" fmla="*/ 319735 h 4918739"/>
                <a:gd name="connsiteX6" fmla="*/ 541422 w 541426"/>
                <a:gd name="connsiteY6" fmla="*/ 2424754 h 4918739"/>
                <a:gd name="connsiteX7" fmla="*/ 541426 w 541426"/>
                <a:gd name="connsiteY7" fmla="*/ 2424759 h 4918739"/>
                <a:gd name="connsiteX8" fmla="*/ 541423 w 541426"/>
                <a:gd name="connsiteY8" fmla="*/ 2424759 h 4918739"/>
                <a:gd name="connsiteX9" fmla="*/ 541426 w 541426"/>
                <a:gd name="connsiteY9" fmla="*/ 4918739 h 4918739"/>
                <a:gd name="connsiteX10" fmla="*/ 1 w 541426"/>
                <a:gd name="connsiteY10" fmla="*/ 4907027 h 4918739"/>
                <a:gd name="connsiteX0" fmla="*/ 1 w 541426"/>
                <a:gd name="connsiteY0" fmla="*/ 4907027 h 4907027"/>
                <a:gd name="connsiteX1" fmla="*/ 0 w 541426"/>
                <a:gd name="connsiteY1" fmla="*/ 319735 h 4907027"/>
                <a:gd name="connsiteX2" fmla="*/ 4 w 541426"/>
                <a:gd name="connsiteY2" fmla="*/ 319735 h 4907027"/>
                <a:gd name="connsiteX3" fmla="*/ 270715 w 541426"/>
                <a:gd name="connsiteY3" fmla="*/ 0 h 4907027"/>
                <a:gd name="connsiteX4" fmla="*/ 541425 w 541426"/>
                <a:gd name="connsiteY4" fmla="*/ 319735 h 4907027"/>
                <a:gd name="connsiteX5" fmla="*/ 541422 w 541426"/>
                <a:gd name="connsiteY5" fmla="*/ 319735 h 4907027"/>
                <a:gd name="connsiteX6" fmla="*/ 541422 w 541426"/>
                <a:gd name="connsiteY6" fmla="*/ 2424754 h 4907027"/>
                <a:gd name="connsiteX7" fmla="*/ 541426 w 541426"/>
                <a:gd name="connsiteY7" fmla="*/ 2424759 h 4907027"/>
                <a:gd name="connsiteX8" fmla="*/ 541423 w 541426"/>
                <a:gd name="connsiteY8" fmla="*/ 2424759 h 4907027"/>
                <a:gd name="connsiteX9" fmla="*/ 537883 w 541426"/>
                <a:gd name="connsiteY9" fmla="*/ 4893929 h 4907027"/>
                <a:gd name="connsiteX10" fmla="*/ 1 w 541426"/>
                <a:gd name="connsiteY10" fmla="*/ 4907027 h 4907027"/>
                <a:gd name="connsiteX0" fmla="*/ 1 w 541426"/>
                <a:gd name="connsiteY0" fmla="*/ 4907027 h 4922282"/>
                <a:gd name="connsiteX1" fmla="*/ 0 w 541426"/>
                <a:gd name="connsiteY1" fmla="*/ 319735 h 4922282"/>
                <a:gd name="connsiteX2" fmla="*/ 4 w 541426"/>
                <a:gd name="connsiteY2" fmla="*/ 319735 h 4922282"/>
                <a:gd name="connsiteX3" fmla="*/ 270715 w 541426"/>
                <a:gd name="connsiteY3" fmla="*/ 0 h 4922282"/>
                <a:gd name="connsiteX4" fmla="*/ 541425 w 541426"/>
                <a:gd name="connsiteY4" fmla="*/ 319735 h 4922282"/>
                <a:gd name="connsiteX5" fmla="*/ 541422 w 541426"/>
                <a:gd name="connsiteY5" fmla="*/ 319735 h 4922282"/>
                <a:gd name="connsiteX6" fmla="*/ 541422 w 541426"/>
                <a:gd name="connsiteY6" fmla="*/ 2424754 h 4922282"/>
                <a:gd name="connsiteX7" fmla="*/ 541426 w 541426"/>
                <a:gd name="connsiteY7" fmla="*/ 2424759 h 4922282"/>
                <a:gd name="connsiteX8" fmla="*/ 541423 w 541426"/>
                <a:gd name="connsiteY8" fmla="*/ 2424759 h 4922282"/>
                <a:gd name="connsiteX9" fmla="*/ 537885 w 541426"/>
                <a:gd name="connsiteY9" fmla="*/ 4922282 h 4922282"/>
                <a:gd name="connsiteX10" fmla="*/ 1 w 541426"/>
                <a:gd name="connsiteY10" fmla="*/ 4907027 h 4922282"/>
                <a:gd name="connsiteX0" fmla="*/ 1 w 541426"/>
                <a:gd name="connsiteY0" fmla="*/ 4907027 h 4915194"/>
                <a:gd name="connsiteX1" fmla="*/ 0 w 541426"/>
                <a:gd name="connsiteY1" fmla="*/ 319735 h 4915194"/>
                <a:gd name="connsiteX2" fmla="*/ 4 w 541426"/>
                <a:gd name="connsiteY2" fmla="*/ 319735 h 4915194"/>
                <a:gd name="connsiteX3" fmla="*/ 270715 w 541426"/>
                <a:gd name="connsiteY3" fmla="*/ 0 h 4915194"/>
                <a:gd name="connsiteX4" fmla="*/ 541425 w 541426"/>
                <a:gd name="connsiteY4" fmla="*/ 319735 h 4915194"/>
                <a:gd name="connsiteX5" fmla="*/ 541422 w 541426"/>
                <a:gd name="connsiteY5" fmla="*/ 319735 h 4915194"/>
                <a:gd name="connsiteX6" fmla="*/ 541422 w 541426"/>
                <a:gd name="connsiteY6" fmla="*/ 2424754 h 4915194"/>
                <a:gd name="connsiteX7" fmla="*/ 541426 w 541426"/>
                <a:gd name="connsiteY7" fmla="*/ 2424759 h 4915194"/>
                <a:gd name="connsiteX8" fmla="*/ 541423 w 541426"/>
                <a:gd name="connsiteY8" fmla="*/ 2424759 h 4915194"/>
                <a:gd name="connsiteX9" fmla="*/ 537885 w 541426"/>
                <a:gd name="connsiteY9" fmla="*/ 4915194 h 4915194"/>
                <a:gd name="connsiteX10" fmla="*/ 1 w 541426"/>
                <a:gd name="connsiteY10" fmla="*/ 4907027 h 4915194"/>
                <a:gd name="connsiteX0" fmla="*/ 1 w 541426"/>
                <a:gd name="connsiteY0" fmla="*/ 4907027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907027 h 4908105"/>
                <a:gd name="connsiteX0" fmla="*/ 1 w 541426"/>
                <a:gd name="connsiteY0" fmla="*/ 4435628 h 4908105"/>
                <a:gd name="connsiteX1" fmla="*/ 0 w 541426"/>
                <a:gd name="connsiteY1" fmla="*/ 319735 h 4908105"/>
                <a:gd name="connsiteX2" fmla="*/ 4 w 541426"/>
                <a:gd name="connsiteY2" fmla="*/ 319735 h 4908105"/>
                <a:gd name="connsiteX3" fmla="*/ 270715 w 541426"/>
                <a:gd name="connsiteY3" fmla="*/ 0 h 4908105"/>
                <a:gd name="connsiteX4" fmla="*/ 541425 w 541426"/>
                <a:gd name="connsiteY4" fmla="*/ 319735 h 4908105"/>
                <a:gd name="connsiteX5" fmla="*/ 541422 w 541426"/>
                <a:gd name="connsiteY5" fmla="*/ 319735 h 4908105"/>
                <a:gd name="connsiteX6" fmla="*/ 541422 w 541426"/>
                <a:gd name="connsiteY6" fmla="*/ 2424754 h 4908105"/>
                <a:gd name="connsiteX7" fmla="*/ 541426 w 541426"/>
                <a:gd name="connsiteY7" fmla="*/ 2424759 h 4908105"/>
                <a:gd name="connsiteX8" fmla="*/ 541423 w 541426"/>
                <a:gd name="connsiteY8" fmla="*/ 2424759 h 4908105"/>
                <a:gd name="connsiteX9" fmla="*/ 537885 w 541426"/>
                <a:gd name="connsiteY9" fmla="*/ 4908105 h 4908105"/>
                <a:gd name="connsiteX10" fmla="*/ 1 w 541426"/>
                <a:gd name="connsiteY10" fmla="*/ 4435628 h 4908105"/>
                <a:gd name="connsiteX0" fmla="*/ 1 w 541426"/>
                <a:gd name="connsiteY0" fmla="*/ 4435628 h 4442386"/>
                <a:gd name="connsiteX1" fmla="*/ 0 w 541426"/>
                <a:gd name="connsiteY1" fmla="*/ 319735 h 4442386"/>
                <a:gd name="connsiteX2" fmla="*/ 4 w 541426"/>
                <a:gd name="connsiteY2" fmla="*/ 319735 h 4442386"/>
                <a:gd name="connsiteX3" fmla="*/ 270715 w 541426"/>
                <a:gd name="connsiteY3" fmla="*/ 0 h 4442386"/>
                <a:gd name="connsiteX4" fmla="*/ 541425 w 541426"/>
                <a:gd name="connsiteY4" fmla="*/ 319735 h 4442386"/>
                <a:gd name="connsiteX5" fmla="*/ 541422 w 541426"/>
                <a:gd name="connsiteY5" fmla="*/ 319735 h 4442386"/>
                <a:gd name="connsiteX6" fmla="*/ 541422 w 541426"/>
                <a:gd name="connsiteY6" fmla="*/ 2424754 h 4442386"/>
                <a:gd name="connsiteX7" fmla="*/ 541426 w 541426"/>
                <a:gd name="connsiteY7" fmla="*/ 2424759 h 4442386"/>
                <a:gd name="connsiteX8" fmla="*/ 541423 w 541426"/>
                <a:gd name="connsiteY8" fmla="*/ 2424759 h 4442386"/>
                <a:gd name="connsiteX9" fmla="*/ 526526 w 541426"/>
                <a:gd name="connsiteY9" fmla="*/ 4442386 h 4442386"/>
                <a:gd name="connsiteX10" fmla="*/ 1 w 541426"/>
                <a:gd name="connsiteY10" fmla="*/ 4435628 h 4442386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26526 w 541426"/>
                <a:gd name="connsiteY9" fmla="*/ 4425348 h 4435628"/>
                <a:gd name="connsiteX10" fmla="*/ 1 w 541426"/>
                <a:gd name="connsiteY10" fmla="*/ 4435628 h 4435628"/>
                <a:gd name="connsiteX0" fmla="*/ 1 w 541426"/>
                <a:gd name="connsiteY0" fmla="*/ 4435628 h 4439525"/>
                <a:gd name="connsiteX1" fmla="*/ 0 w 541426"/>
                <a:gd name="connsiteY1" fmla="*/ 319735 h 4439525"/>
                <a:gd name="connsiteX2" fmla="*/ 4 w 541426"/>
                <a:gd name="connsiteY2" fmla="*/ 319735 h 4439525"/>
                <a:gd name="connsiteX3" fmla="*/ 270715 w 541426"/>
                <a:gd name="connsiteY3" fmla="*/ 0 h 4439525"/>
                <a:gd name="connsiteX4" fmla="*/ 541425 w 541426"/>
                <a:gd name="connsiteY4" fmla="*/ 319735 h 4439525"/>
                <a:gd name="connsiteX5" fmla="*/ 541422 w 541426"/>
                <a:gd name="connsiteY5" fmla="*/ 319735 h 4439525"/>
                <a:gd name="connsiteX6" fmla="*/ 541422 w 541426"/>
                <a:gd name="connsiteY6" fmla="*/ 2424754 h 4439525"/>
                <a:gd name="connsiteX7" fmla="*/ 541426 w 541426"/>
                <a:gd name="connsiteY7" fmla="*/ 2424759 h 4439525"/>
                <a:gd name="connsiteX8" fmla="*/ 541423 w 541426"/>
                <a:gd name="connsiteY8" fmla="*/ 2424759 h 4439525"/>
                <a:gd name="connsiteX9" fmla="*/ 540703 w 541426"/>
                <a:gd name="connsiteY9" fmla="*/ 4439525 h 4439525"/>
                <a:gd name="connsiteX10" fmla="*/ 1 w 541426"/>
                <a:gd name="connsiteY10" fmla="*/ 4435628 h 4439525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3 h 4435628"/>
                <a:gd name="connsiteX10" fmla="*/ 1 w 541426"/>
                <a:gd name="connsiteY10" fmla="*/ 4435628 h 4435628"/>
                <a:gd name="connsiteX0" fmla="*/ 1 w 541426"/>
                <a:gd name="connsiteY0" fmla="*/ 4435628 h 4435981"/>
                <a:gd name="connsiteX1" fmla="*/ 0 w 541426"/>
                <a:gd name="connsiteY1" fmla="*/ 319735 h 4435981"/>
                <a:gd name="connsiteX2" fmla="*/ 4 w 541426"/>
                <a:gd name="connsiteY2" fmla="*/ 319735 h 4435981"/>
                <a:gd name="connsiteX3" fmla="*/ 270715 w 541426"/>
                <a:gd name="connsiteY3" fmla="*/ 0 h 4435981"/>
                <a:gd name="connsiteX4" fmla="*/ 541425 w 541426"/>
                <a:gd name="connsiteY4" fmla="*/ 319735 h 4435981"/>
                <a:gd name="connsiteX5" fmla="*/ 541422 w 541426"/>
                <a:gd name="connsiteY5" fmla="*/ 319735 h 4435981"/>
                <a:gd name="connsiteX6" fmla="*/ 541422 w 541426"/>
                <a:gd name="connsiteY6" fmla="*/ 2424754 h 4435981"/>
                <a:gd name="connsiteX7" fmla="*/ 541426 w 541426"/>
                <a:gd name="connsiteY7" fmla="*/ 2424759 h 4435981"/>
                <a:gd name="connsiteX8" fmla="*/ 541423 w 541426"/>
                <a:gd name="connsiteY8" fmla="*/ 2424759 h 4435981"/>
                <a:gd name="connsiteX9" fmla="*/ 537159 w 541426"/>
                <a:gd name="connsiteY9" fmla="*/ 4435981 h 4435981"/>
                <a:gd name="connsiteX10" fmla="*/ 1 w 541426"/>
                <a:gd name="connsiteY10" fmla="*/ 4435628 h 4435981"/>
                <a:gd name="connsiteX0" fmla="*/ 1 w 541426"/>
                <a:gd name="connsiteY0" fmla="*/ 4435628 h 4435628"/>
                <a:gd name="connsiteX1" fmla="*/ 0 w 541426"/>
                <a:gd name="connsiteY1" fmla="*/ 319735 h 4435628"/>
                <a:gd name="connsiteX2" fmla="*/ 4 w 541426"/>
                <a:gd name="connsiteY2" fmla="*/ 319735 h 4435628"/>
                <a:gd name="connsiteX3" fmla="*/ 270715 w 541426"/>
                <a:gd name="connsiteY3" fmla="*/ 0 h 4435628"/>
                <a:gd name="connsiteX4" fmla="*/ 541425 w 541426"/>
                <a:gd name="connsiteY4" fmla="*/ 319735 h 4435628"/>
                <a:gd name="connsiteX5" fmla="*/ 541422 w 541426"/>
                <a:gd name="connsiteY5" fmla="*/ 319735 h 4435628"/>
                <a:gd name="connsiteX6" fmla="*/ 541422 w 541426"/>
                <a:gd name="connsiteY6" fmla="*/ 2424754 h 4435628"/>
                <a:gd name="connsiteX7" fmla="*/ 541426 w 541426"/>
                <a:gd name="connsiteY7" fmla="*/ 2424759 h 4435628"/>
                <a:gd name="connsiteX8" fmla="*/ 541423 w 541426"/>
                <a:gd name="connsiteY8" fmla="*/ 2424759 h 4435628"/>
                <a:gd name="connsiteX9" fmla="*/ 537159 w 541426"/>
                <a:gd name="connsiteY9" fmla="*/ 4428892 h 4435628"/>
                <a:gd name="connsiteX10" fmla="*/ 1 w 541426"/>
                <a:gd name="connsiteY10" fmla="*/ 4435628 h 4435628"/>
                <a:gd name="connsiteX0" fmla="*/ 1 w 541426"/>
                <a:gd name="connsiteY0" fmla="*/ 4435628 h 4435980"/>
                <a:gd name="connsiteX1" fmla="*/ 0 w 541426"/>
                <a:gd name="connsiteY1" fmla="*/ 319735 h 4435980"/>
                <a:gd name="connsiteX2" fmla="*/ 4 w 541426"/>
                <a:gd name="connsiteY2" fmla="*/ 319735 h 4435980"/>
                <a:gd name="connsiteX3" fmla="*/ 270715 w 541426"/>
                <a:gd name="connsiteY3" fmla="*/ 0 h 4435980"/>
                <a:gd name="connsiteX4" fmla="*/ 541425 w 541426"/>
                <a:gd name="connsiteY4" fmla="*/ 319735 h 4435980"/>
                <a:gd name="connsiteX5" fmla="*/ 541422 w 541426"/>
                <a:gd name="connsiteY5" fmla="*/ 319735 h 4435980"/>
                <a:gd name="connsiteX6" fmla="*/ 541422 w 541426"/>
                <a:gd name="connsiteY6" fmla="*/ 2424754 h 4435980"/>
                <a:gd name="connsiteX7" fmla="*/ 541426 w 541426"/>
                <a:gd name="connsiteY7" fmla="*/ 2424759 h 4435980"/>
                <a:gd name="connsiteX8" fmla="*/ 541423 w 541426"/>
                <a:gd name="connsiteY8" fmla="*/ 2424759 h 4435980"/>
                <a:gd name="connsiteX9" fmla="*/ 537159 w 541426"/>
                <a:gd name="connsiteY9" fmla="*/ 4435980 h 4435980"/>
                <a:gd name="connsiteX10" fmla="*/ 1 w 541426"/>
                <a:gd name="connsiteY10" fmla="*/ 4435628 h 443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26" h="4435980">
                  <a:moveTo>
                    <a:pt x="1" y="4435628"/>
                  </a:moveTo>
                  <a:cubicBezTo>
                    <a:pt x="1" y="1912618"/>
                    <a:pt x="0" y="2842745"/>
                    <a:pt x="0" y="319735"/>
                  </a:cubicBezTo>
                  <a:lnTo>
                    <a:pt x="4" y="319735"/>
                  </a:lnTo>
                  <a:lnTo>
                    <a:pt x="270715" y="0"/>
                  </a:lnTo>
                  <a:lnTo>
                    <a:pt x="541425" y="319735"/>
                  </a:lnTo>
                  <a:lnTo>
                    <a:pt x="541422" y="319735"/>
                  </a:lnTo>
                  <a:lnTo>
                    <a:pt x="541422" y="2424754"/>
                  </a:lnTo>
                  <a:cubicBezTo>
                    <a:pt x="541423" y="2424756"/>
                    <a:pt x="541425" y="2424757"/>
                    <a:pt x="541426" y="2424759"/>
                  </a:cubicBezTo>
                  <a:lnTo>
                    <a:pt x="541423" y="2424759"/>
                  </a:lnTo>
                  <a:cubicBezTo>
                    <a:pt x="541423" y="4246095"/>
                    <a:pt x="537159" y="2614644"/>
                    <a:pt x="537159" y="4435980"/>
                  </a:cubicBezTo>
                  <a:lnTo>
                    <a:pt x="1" y="44356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D03C6D3-5EED-4F9F-BF92-0A2AA35D1993}"/>
                </a:ext>
              </a:extLst>
            </p:cNvPr>
            <p:cNvSpPr/>
            <p:nvPr/>
          </p:nvSpPr>
          <p:spPr>
            <a:xfrm>
              <a:off x="8905734" y="2083805"/>
              <a:ext cx="927722" cy="2777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7366F84-8285-4D87-95F8-50FAA3F654C4}"/>
                </a:ext>
              </a:extLst>
            </p:cNvPr>
            <p:cNvSpPr/>
            <p:nvPr/>
          </p:nvSpPr>
          <p:spPr>
            <a:xfrm>
              <a:off x="8905734" y="2563210"/>
              <a:ext cx="927722" cy="2777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2B13C8A-8EC4-4CE1-A1A5-5895AED1E762}"/>
                </a:ext>
              </a:extLst>
            </p:cNvPr>
            <p:cNvSpPr/>
            <p:nvPr/>
          </p:nvSpPr>
          <p:spPr>
            <a:xfrm>
              <a:off x="8905734" y="3042615"/>
              <a:ext cx="927722" cy="27772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8FBCE3A-475F-407C-804F-8DF42C32CBDD}"/>
                </a:ext>
              </a:extLst>
            </p:cNvPr>
            <p:cNvSpPr txBox="1"/>
            <p:nvPr/>
          </p:nvSpPr>
          <p:spPr>
            <a:xfrm>
              <a:off x="10228114" y="2600717"/>
              <a:ext cx="487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4AB90C33-2542-47DB-9E1D-268661F83788}"/>
                </a:ext>
              </a:extLst>
            </p:cNvPr>
            <p:cNvSpPr txBox="1"/>
            <p:nvPr/>
          </p:nvSpPr>
          <p:spPr>
            <a:xfrm>
              <a:off x="7950747" y="1435039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Storage nodes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F57AABB-6541-4D1A-AF99-5DFAD1D2B320}"/>
              </a:ext>
            </a:extLst>
          </p:cNvPr>
          <p:cNvGrpSpPr/>
          <p:nvPr/>
        </p:nvGrpSpPr>
        <p:grpSpPr>
          <a:xfrm>
            <a:off x="2170692" y="3840249"/>
            <a:ext cx="4348002" cy="1169903"/>
            <a:chOff x="2170692" y="3840249"/>
            <a:chExt cx="4348002" cy="1169903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A237C5B3-2679-46C8-94FD-B5486276DB97}"/>
                </a:ext>
              </a:extLst>
            </p:cNvPr>
            <p:cNvSpPr/>
            <p:nvPr/>
          </p:nvSpPr>
          <p:spPr>
            <a:xfrm>
              <a:off x="2170692" y="3840249"/>
              <a:ext cx="4323678" cy="1169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0CE039C7-7C87-42E0-919E-612C2D088725}"/>
                </a:ext>
              </a:extLst>
            </p:cNvPr>
            <p:cNvSpPr txBox="1"/>
            <p:nvPr/>
          </p:nvSpPr>
          <p:spPr>
            <a:xfrm>
              <a:off x="3226427" y="3973681"/>
              <a:ext cx="221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Control plane</a:t>
              </a: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716169D5-C002-4696-9E3F-38F4B9E82ECA}"/>
                </a:ext>
              </a:extLst>
            </p:cNvPr>
            <p:cNvSpPr txBox="1"/>
            <p:nvPr/>
          </p:nvSpPr>
          <p:spPr>
            <a:xfrm>
              <a:off x="2195017" y="4454443"/>
              <a:ext cx="4323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/>
                <a:t>(failure detection and reconfiguration)</a:t>
              </a: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028D923A-A5DE-41C6-B167-3F8CDEA2D1F1}"/>
              </a:ext>
            </a:extLst>
          </p:cNvPr>
          <p:cNvSpPr txBox="1"/>
          <p:nvPr/>
        </p:nvSpPr>
        <p:spPr>
          <a:xfrm>
            <a:off x="1047250" y="5226026"/>
            <a:ext cx="555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Step 4:</a:t>
            </a:r>
            <a:r>
              <a:rPr lang="zh-CN" altLang="en-US" sz="2000" dirty="0"/>
              <a:t> </a:t>
            </a:r>
            <a:r>
              <a:rPr lang="en-US" altLang="zh-CN" sz="2000" dirty="0"/>
              <a:t>set up a new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22921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2" grpId="0"/>
      <p:bldP spid="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6D841-4602-4AB9-8760-2E77B671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: Architecture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AF00D-0E9E-4562-A08B-DE7FA0D8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AEEC40-11A6-4AF0-93F5-F3FF530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095AF1-D952-4AAB-A297-2BD4C71D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8A6F-A38A-46DE-854A-5B804098B71B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E1E00B-A4F9-448F-B8EE-D106811DBCC1}"/>
              </a:ext>
            </a:extLst>
          </p:cNvPr>
          <p:cNvSpPr/>
          <p:nvPr/>
        </p:nvSpPr>
        <p:spPr>
          <a:xfrm>
            <a:off x="1807285" y="1484555"/>
            <a:ext cx="3410174" cy="2423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E0DA4430-301E-467C-90EF-F8C04E5B0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1881921"/>
            <a:ext cx="778166" cy="77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EA9E034-A19D-4B5F-B64D-9DFF6976F7F6}"/>
              </a:ext>
            </a:extLst>
          </p:cNvPr>
          <p:cNvSpPr txBox="1"/>
          <p:nvPr/>
        </p:nvSpPr>
        <p:spPr>
          <a:xfrm>
            <a:off x="2787147" y="241977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Serverless Functions</a:t>
            </a: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E2B94E7D-9B17-4751-B675-3034AF393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81" y="2799218"/>
            <a:ext cx="778166" cy="77816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C193314-111F-4CB9-864A-1CBCC2CC1A3A}"/>
              </a:ext>
            </a:extLst>
          </p:cNvPr>
          <p:cNvSpPr/>
          <p:nvPr/>
        </p:nvSpPr>
        <p:spPr>
          <a:xfrm>
            <a:off x="1807285" y="4266950"/>
            <a:ext cx="3410174" cy="11871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4398A1-C973-4A74-87DB-FCB9AB79BFC5}"/>
              </a:ext>
            </a:extLst>
          </p:cNvPr>
          <p:cNvSpPr txBox="1"/>
          <p:nvPr/>
        </p:nvSpPr>
        <p:spPr>
          <a:xfrm>
            <a:off x="2024624" y="4506595"/>
            <a:ext cx="2975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/>
              <a:t>FaaS</a:t>
            </a:r>
            <a:r>
              <a:rPr lang="en-US" altLang="zh-CN" sz="2000" dirty="0"/>
              <a:t> Runtime</a:t>
            </a:r>
          </a:p>
          <a:p>
            <a:pPr algn="ctr"/>
            <a:r>
              <a:rPr lang="en-US" altLang="zh-CN" sz="2000" dirty="0"/>
              <a:t>(</a:t>
            </a:r>
            <a:r>
              <a:rPr lang="en-US" altLang="zh-CN" sz="2000" dirty="0" err="1"/>
              <a:t>Nightcore</a:t>
            </a:r>
            <a:r>
              <a:rPr lang="en-US" altLang="zh-CN" sz="2000" dirty="0"/>
              <a:t> [ASPLOS ‘21])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5F9AF3-C380-40C9-8033-DFB85A5B9CB5}"/>
              </a:ext>
            </a:extLst>
          </p:cNvPr>
          <p:cNvSpPr/>
          <p:nvPr/>
        </p:nvSpPr>
        <p:spPr>
          <a:xfrm>
            <a:off x="5669280" y="4266950"/>
            <a:ext cx="5034579" cy="1187177"/>
          </a:xfrm>
          <a:prstGeom prst="rect">
            <a:avLst/>
          </a:prstGeom>
          <a:solidFill>
            <a:srgbClr val="CDBFE3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05356A2-3871-45FE-98FB-5B5B8869AFF2}"/>
              </a:ext>
            </a:extLst>
          </p:cNvPr>
          <p:cNvSpPr txBox="1"/>
          <p:nvPr/>
        </p:nvSpPr>
        <p:spPr>
          <a:xfrm>
            <a:off x="5973031" y="4660483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Shared Logs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6FB66D-F2A4-426C-B306-4CF697FCAA2F}"/>
              </a:ext>
            </a:extLst>
          </p:cNvPr>
          <p:cNvSpPr/>
          <p:nvPr/>
        </p:nvSpPr>
        <p:spPr>
          <a:xfrm>
            <a:off x="1628425" y="4087906"/>
            <a:ext cx="9247556" cy="19686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1BF638C-323D-4562-BC65-37D99E565829}"/>
              </a:ext>
            </a:extLst>
          </p:cNvPr>
          <p:cNvSpPr txBox="1"/>
          <p:nvPr/>
        </p:nvSpPr>
        <p:spPr>
          <a:xfrm>
            <a:off x="3899577" y="5555286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</a:t>
            </a:r>
            <a:r>
              <a:rPr lang="en-US" altLang="zh-CN" sz="2000" dirty="0"/>
              <a:t> Runtime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9B6C89-3EE0-43CA-9C16-8F1089C1C81F}"/>
              </a:ext>
            </a:extLst>
          </p:cNvPr>
          <p:cNvSpPr/>
          <p:nvPr/>
        </p:nvSpPr>
        <p:spPr>
          <a:xfrm>
            <a:off x="5669280" y="3124249"/>
            <a:ext cx="5034579" cy="734262"/>
          </a:xfrm>
          <a:prstGeom prst="rect">
            <a:avLst/>
          </a:prstGeom>
          <a:solidFill>
            <a:srgbClr val="E3E2F0"/>
          </a:solidFill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54913E-13E5-4BFB-BA45-E56BF6AFC539}"/>
              </a:ext>
            </a:extLst>
          </p:cNvPr>
          <p:cNvSpPr txBox="1"/>
          <p:nvPr/>
        </p:nvSpPr>
        <p:spPr>
          <a:xfrm>
            <a:off x="5973031" y="3313181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Boki’s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LogBook</a:t>
            </a:r>
            <a:r>
              <a:rPr lang="en-US" altLang="zh-CN" sz="2000" dirty="0"/>
              <a:t> API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A3F285-29C8-41AF-AB34-F75A45979B04}"/>
              </a:ext>
            </a:extLst>
          </p:cNvPr>
          <p:cNvSpPr/>
          <p:nvPr/>
        </p:nvSpPr>
        <p:spPr>
          <a:xfrm>
            <a:off x="5669279" y="1484555"/>
            <a:ext cx="5034579" cy="146030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70C09D-4A33-4BC1-85B7-ED572EDD212A}"/>
              </a:ext>
            </a:extLst>
          </p:cNvPr>
          <p:cNvSpPr txBox="1"/>
          <p:nvPr/>
        </p:nvSpPr>
        <p:spPr>
          <a:xfrm>
            <a:off x="6095999" y="1568878"/>
            <a:ext cx="4392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</a:t>
            </a:r>
            <a:r>
              <a:rPr lang="en-US" altLang="zh-CN" sz="2000" dirty="0">
                <a:solidFill>
                  <a:srgbClr val="FF0000"/>
                </a:solidFill>
              </a:rPr>
              <a:t> Support Libraries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EAF673-F508-4D34-B241-D8218B0E7DA6}"/>
              </a:ext>
            </a:extLst>
          </p:cNvPr>
          <p:cNvSpPr/>
          <p:nvPr/>
        </p:nvSpPr>
        <p:spPr>
          <a:xfrm>
            <a:off x="5787615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995B7B9-93AF-4184-8813-8A9E799780A2}"/>
              </a:ext>
            </a:extLst>
          </p:cNvPr>
          <p:cNvSpPr txBox="1"/>
          <p:nvPr/>
        </p:nvSpPr>
        <p:spPr>
          <a:xfrm>
            <a:off x="5914453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BokiFlow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0E9DBE-70A8-4B07-8B20-6B8DCBB6934F}"/>
              </a:ext>
            </a:extLst>
          </p:cNvPr>
          <p:cNvSpPr/>
          <p:nvPr/>
        </p:nvSpPr>
        <p:spPr>
          <a:xfrm>
            <a:off x="7431281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02ED51F-E630-4FF9-AABE-2601A8ADF48F}"/>
              </a:ext>
            </a:extLst>
          </p:cNvPr>
          <p:cNvSpPr txBox="1"/>
          <p:nvPr/>
        </p:nvSpPr>
        <p:spPr>
          <a:xfrm>
            <a:off x="7558119" y="2232032"/>
            <a:ext cx="132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BokiStore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AFEB77B-0761-44BE-BCB1-08E7B93D703C}"/>
              </a:ext>
            </a:extLst>
          </p:cNvPr>
          <p:cNvSpPr/>
          <p:nvPr/>
        </p:nvSpPr>
        <p:spPr>
          <a:xfrm>
            <a:off x="9067569" y="2064956"/>
            <a:ext cx="1516828" cy="734262"/>
          </a:xfrm>
          <a:prstGeom prst="rect">
            <a:avLst/>
          </a:prstGeom>
          <a:solidFill>
            <a:srgbClr val="BDD7EE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4CF1D5F-0A64-4B9E-B5DA-2BC7B8D50B54}"/>
              </a:ext>
            </a:extLst>
          </p:cNvPr>
          <p:cNvSpPr txBox="1"/>
          <p:nvPr/>
        </p:nvSpPr>
        <p:spPr>
          <a:xfrm>
            <a:off x="9104510" y="2232032"/>
            <a:ext cx="144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BokiQueue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99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矩形 2">
            <a:extLst>
              <a:ext uri="{FF2B5EF4-FFF2-40B4-BE49-F238E27FC236}">
                <a16:creationId xmlns:a16="http://schemas.microsoft.com/office/drawing/2014/main" id="{EC48ED40-7276-4DE7-8C63-13B73592CBFF}"/>
              </a:ext>
            </a:extLst>
          </p:cNvPr>
          <p:cNvSpPr/>
          <p:nvPr/>
        </p:nvSpPr>
        <p:spPr>
          <a:xfrm>
            <a:off x="957262" y="3020339"/>
            <a:ext cx="10644188" cy="2868739"/>
          </a:xfrm>
          <a:prstGeom prst="wedgeRectCallout">
            <a:avLst>
              <a:gd name="adj1" fmla="val -35556"/>
              <a:gd name="adj2" fmla="val -63975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505CEAA-D048-43CC-9050-CACE0419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 Support Libraries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E9CF412-3A3E-44D4-8D16-741D1C8F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615" y="1305684"/>
            <a:ext cx="1318370" cy="1259044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F73655-0E1A-430A-BB79-6F1B457C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E4DE76-367C-46EB-9ABD-A69CF0C3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3F16-473E-41CD-85D3-17D9A3460FF4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CD5910C-5B6F-4B36-9A3B-97E3E554F828}"/>
              </a:ext>
            </a:extLst>
          </p:cNvPr>
          <p:cNvSpPr txBox="1"/>
          <p:nvPr/>
        </p:nvSpPr>
        <p:spPr>
          <a:xfrm>
            <a:off x="2868985" y="1305684"/>
            <a:ext cx="86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BokiFlow</a:t>
            </a:r>
            <a:r>
              <a:rPr lang="en-US" altLang="zh-CN" sz="2400" dirty="0"/>
              <a:t>: Fault-Tolerant Serverless Workflows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workflows composing multiple stateful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strong end-to-end guarantees (i.e., exactly-once execution semantics)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Beldi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[OSDI ‘20]’s techniques for fault tolerance and transaction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CBE8E2E-3947-49D6-B2E7-1D90172CAD37}"/>
              </a:ext>
            </a:extLst>
          </p:cNvPr>
          <p:cNvSpPr/>
          <p:nvPr/>
        </p:nvSpPr>
        <p:spPr>
          <a:xfrm rot="5400000">
            <a:off x="7376757" y="2640769"/>
            <a:ext cx="541425" cy="5783740"/>
          </a:xfrm>
          <a:custGeom>
            <a:avLst/>
            <a:gdLst>
              <a:gd name="connsiteX0" fmla="*/ 0 w 541425"/>
              <a:gd name="connsiteY0" fmla="*/ 5056042 h 5056042"/>
              <a:gd name="connsiteX1" fmla="*/ 0 w 541425"/>
              <a:gd name="connsiteY1" fmla="*/ 279505 h 5056042"/>
              <a:gd name="connsiteX2" fmla="*/ 4 w 541425"/>
              <a:gd name="connsiteY2" fmla="*/ 279505 h 5056042"/>
              <a:gd name="connsiteX3" fmla="*/ 270715 w 541425"/>
              <a:gd name="connsiteY3" fmla="*/ 0 h 5056042"/>
              <a:gd name="connsiteX4" fmla="*/ 541425 w 541425"/>
              <a:gd name="connsiteY4" fmla="*/ 279505 h 5056042"/>
              <a:gd name="connsiteX5" fmla="*/ 541422 w 541425"/>
              <a:gd name="connsiteY5" fmla="*/ 279505 h 5056042"/>
              <a:gd name="connsiteX6" fmla="*/ 541421 w 541425"/>
              <a:gd name="connsiteY6" fmla="*/ 5056042 h 505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25" h="5056042">
                <a:moveTo>
                  <a:pt x="0" y="5056042"/>
                </a:moveTo>
                <a:lnTo>
                  <a:pt x="0" y="279505"/>
                </a:lnTo>
                <a:lnTo>
                  <a:pt x="4" y="279505"/>
                </a:lnTo>
                <a:lnTo>
                  <a:pt x="270715" y="0"/>
                </a:lnTo>
                <a:lnTo>
                  <a:pt x="541425" y="279505"/>
                </a:lnTo>
                <a:lnTo>
                  <a:pt x="541422" y="279505"/>
                </a:lnTo>
                <a:lnTo>
                  <a:pt x="541421" y="50560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5DEEF9-107C-4DB4-90EF-F95ADC83D5F9}"/>
              </a:ext>
            </a:extLst>
          </p:cNvPr>
          <p:cNvSpPr txBox="1"/>
          <p:nvPr/>
        </p:nvSpPr>
        <p:spPr>
          <a:xfrm>
            <a:off x="8877737" y="5367296"/>
            <a:ext cx="1346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rgbClr val="FF0000"/>
                </a:solidFill>
              </a:rPr>
              <a:t>Boki’s</a:t>
            </a:r>
            <a:r>
              <a:rPr lang="en-US" altLang="zh-CN" sz="1400" dirty="0">
                <a:solidFill>
                  <a:srgbClr val="FF0000"/>
                </a:solidFill>
              </a:rPr>
              <a:t> Logbook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4AAC3DD-3859-405B-B25D-592954E4C4C2}"/>
              </a:ext>
            </a:extLst>
          </p:cNvPr>
          <p:cNvGrpSpPr/>
          <p:nvPr/>
        </p:nvGrpSpPr>
        <p:grpSpPr>
          <a:xfrm>
            <a:off x="4755599" y="5261925"/>
            <a:ext cx="945777" cy="541425"/>
            <a:chOff x="4722606" y="5035573"/>
            <a:chExt cx="945777" cy="54142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46C6C20-EB84-41A3-8179-1DFFED719AB0}"/>
                </a:ext>
              </a:extLst>
            </p:cNvPr>
            <p:cNvSpPr/>
            <p:nvPr/>
          </p:nvSpPr>
          <p:spPr>
            <a:xfrm>
              <a:off x="4722606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82CF00C-4A3F-4B63-8908-4F78CA71D19B}"/>
                </a:ext>
              </a:extLst>
            </p:cNvPr>
            <p:cNvSpPr txBox="1"/>
            <p:nvPr/>
          </p:nvSpPr>
          <p:spPr>
            <a:xfrm>
              <a:off x="4793781" y="5140944"/>
              <a:ext cx="803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tx1"/>
                  </a:solidFill>
                </a:rPr>
                <a:t>read_inc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B41E48-CD43-47D3-9EA4-D4C646EFEA4C}"/>
              </a:ext>
            </a:extLst>
          </p:cNvPr>
          <p:cNvGrpSpPr/>
          <p:nvPr/>
        </p:nvGrpSpPr>
        <p:grpSpPr>
          <a:xfrm>
            <a:off x="5706466" y="5261925"/>
            <a:ext cx="945777" cy="541425"/>
            <a:chOff x="5673473" y="5035573"/>
            <a:chExt cx="945777" cy="54142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7C22117-B71B-4ABA-A4B7-A80237D47202}"/>
                </a:ext>
              </a:extLst>
            </p:cNvPr>
            <p:cNvSpPr/>
            <p:nvPr/>
          </p:nvSpPr>
          <p:spPr>
            <a:xfrm>
              <a:off x="5673473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4998E5C-F275-43BA-BD6E-569A63FC3465}"/>
                </a:ext>
              </a:extLst>
            </p:cNvPr>
            <p:cNvSpPr txBox="1"/>
            <p:nvPr/>
          </p:nvSpPr>
          <p:spPr>
            <a:xfrm>
              <a:off x="5872630" y="5140944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write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040F0F9-6E02-4D68-8495-9838BEEB2584}"/>
              </a:ext>
            </a:extLst>
          </p:cNvPr>
          <p:cNvGrpSpPr/>
          <p:nvPr/>
        </p:nvGrpSpPr>
        <p:grpSpPr>
          <a:xfrm>
            <a:off x="6652243" y="5261925"/>
            <a:ext cx="945777" cy="541425"/>
            <a:chOff x="6619250" y="5035573"/>
            <a:chExt cx="945777" cy="54142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953D71C-F4A8-4464-8A47-F417DF675BA1}"/>
                </a:ext>
              </a:extLst>
            </p:cNvPr>
            <p:cNvSpPr/>
            <p:nvPr/>
          </p:nvSpPr>
          <p:spPr>
            <a:xfrm>
              <a:off x="6619250" y="5035573"/>
              <a:ext cx="945777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5653EA0-9EBB-4D30-968A-695DD0D70C0E}"/>
                </a:ext>
              </a:extLst>
            </p:cNvPr>
            <p:cNvSpPr txBox="1"/>
            <p:nvPr/>
          </p:nvSpPr>
          <p:spPr>
            <a:xfrm>
              <a:off x="6749268" y="5140944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</a:rPr>
                <a:t>invoke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A213BF0-83D6-4413-B22A-D186FB28C6DF}"/>
              </a:ext>
            </a:extLst>
          </p:cNvPr>
          <p:cNvGrpSpPr/>
          <p:nvPr/>
        </p:nvGrpSpPr>
        <p:grpSpPr>
          <a:xfrm>
            <a:off x="7598020" y="5261925"/>
            <a:ext cx="1067818" cy="541425"/>
            <a:chOff x="7565027" y="5035573"/>
            <a:chExt cx="1067818" cy="54142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3BDA996-A65E-431E-961E-D1AB5555E34D}"/>
                </a:ext>
              </a:extLst>
            </p:cNvPr>
            <p:cNvSpPr/>
            <p:nvPr/>
          </p:nvSpPr>
          <p:spPr>
            <a:xfrm>
              <a:off x="7565027" y="5035573"/>
              <a:ext cx="1067818" cy="5414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25230A3-84DA-4B6C-8484-628F78409DA9}"/>
                </a:ext>
              </a:extLst>
            </p:cNvPr>
            <p:cNvSpPr txBox="1"/>
            <p:nvPr/>
          </p:nvSpPr>
          <p:spPr>
            <a:xfrm>
              <a:off x="7600460" y="5140944"/>
              <a:ext cx="10134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err="1"/>
                <a:t>a</a:t>
              </a:r>
              <a:r>
                <a:rPr lang="en-US" altLang="zh-CN" sz="1400" dirty="0" err="1">
                  <a:solidFill>
                    <a:schemeClr val="tx1"/>
                  </a:solidFill>
                </a:rPr>
                <a:t>ppend_list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9" name="Picture 2" descr="Amazon DynamoDB - Wikipedia">
            <a:extLst>
              <a:ext uri="{FF2B5EF4-FFF2-40B4-BE49-F238E27FC236}">
                <a16:creationId xmlns:a16="http://schemas.microsoft.com/office/drawing/2014/main" id="{286EABE3-CB6F-4936-9CCE-D778291D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32" y="3579558"/>
            <a:ext cx="1560910" cy="14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2F012A8-0822-4392-9E54-76A5C4C3BEA2}"/>
              </a:ext>
            </a:extLst>
          </p:cNvPr>
          <p:cNvSpPr txBox="1"/>
          <p:nvPr/>
        </p:nvSpPr>
        <p:spPr>
          <a:xfrm>
            <a:off x="8853842" y="4054682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Cloud Database</a:t>
            </a:r>
            <a:endParaRPr lang="zh-CN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CFB1F1D-1DF5-4368-ACED-8ED3E61DD3B9}"/>
              </a:ext>
            </a:extLst>
          </p:cNvPr>
          <p:cNvSpPr/>
          <p:nvPr/>
        </p:nvSpPr>
        <p:spPr>
          <a:xfrm>
            <a:off x="1652660" y="3157949"/>
            <a:ext cx="2532972" cy="260285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4C9BDFC-68B9-43A2-9A38-8EC5DFDF5F39}"/>
              </a:ext>
            </a:extLst>
          </p:cNvPr>
          <p:cNvSpPr txBox="1"/>
          <p:nvPr/>
        </p:nvSpPr>
        <p:spPr>
          <a:xfrm>
            <a:off x="1927577" y="3221123"/>
            <a:ext cx="1887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Using </a:t>
            </a:r>
            <a:r>
              <a:rPr lang="en-US" altLang="zh-CN" sz="2000" dirty="0" err="1">
                <a:solidFill>
                  <a:srgbClr val="FF0000"/>
                </a:solidFill>
              </a:rPr>
              <a:t>BokiFlow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AF4664-C612-4FA5-BDED-289C6397FDC5}"/>
              </a:ext>
            </a:extLst>
          </p:cNvPr>
          <p:cNvGrpSpPr/>
          <p:nvPr/>
        </p:nvGrpSpPr>
        <p:grpSpPr>
          <a:xfrm>
            <a:off x="1763548" y="3604045"/>
            <a:ext cx="2095549" cy="778166"/>
            <a:chOff x="1763548" y="2817406"/>
            <a:chExt cx="2095549" cy="778166"/>
          </a:xfrm>
        </p:grpSpPr>
        <p:pic>
          <p:nvPicPr>
            <p:cNvPr id="34" name="图片 33" descr="徽标&#10;&#10;描述已自动生成">
              <a:extLst>
                <a:ext uri="{FF2B5EF4-FFF2-40B4-BE49-F238E27FC236}">
                  <a16:creationId xmlns:a16="http://schemas.microsoft.com/office/drawing/2014/main" id="{07148ACA-83C4-438F-93DA-57C875CA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2817406"/>
              <a:ext cx="778166" cy="778166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13F8EAF-522D-48B1-89DE-0FB53FB4DECC}"/>
                </a:ext>
              </a:extLst>
            </p:cNvPr>
            <p:cNvSpPr txBox="1"/>
            <p:nvPr/>
          </p:nvSpPr>
          <p:spPr>
            <a:xfrm>
              <a:off x="2393631" y="2914101"/>
              <a:ext cx="1465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X</a:t>
              </a:r>
            </a:p>
            <a:p>
              <a:r>
                <a:rPr lang="en-US" altLang="zh-CN" sz="1600" dirty="0"/>
                <a:t>(create person)</a:t>
              </a:r>
              <a:endParaRPr lang="zh-CN" altLang="en-US" sz="1600" dirty="0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A8266BC-100E-473E-8B9C-D18D9D6259D2}"/>
              </a:ext>
            </a:extLst>
          </p:cNvPr>
          <p:cNvGrpSpPr/>
          <p:nvPr/>
        </p:nvGrpSpPr>
        <p:grpSpPr>
          <a:xfrm>
            <a:off x="1763548" y="4892738"/>
            <a:ext cx="2314359" cy="804581"/>
            <a:chOff x="1763548" y="4106099"/>
            <a:chExt cx="2314359" cy="804581"/>
          </a:xfrm>
        </p:grpSpPr>
        <p:pic>
          <p:nvPicPr>
            <p:cNvPr id="37" name="图片 36" descr="徽标&#10;&#10;描述已自动生成">
              <a:extLst>
                <a:ext uri="{FF2B5EF4-FFF2-40B4-BE49-F238E27FC236}">
                  <a16:creationId xmlns:a16="http://schemas.microsoft.com/office/drawing/2014/main" id="{5C8E1BDE-B8C0-4F84-B123-3D2B0635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4106099"/>
              <a:ext cx="778166" cy="778166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4C76090-9AE9-4072-8BC1-6EE170FEDD31}"/>
                </a:ext>
              </a:extLst>
            </p:cNvPr>
            <p:cNvSpPr txBox="1"/>
            <p:nvPr/>
          </p:nvSpPr>
          <p:spPr>
            <a:xfrm>
              <a:off x="2344740" y="4325905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Y</a:t>
              </a:r>
            </a:p>
            <a:p>
              <a:r>
                <a:rPr lang="en-US" altLang="zh-CN" sz="1600" dirty="0"/>
                <a:t>(append attendees)</a:t>
              </a:r>
              <a:endParaRPr lang="zh-CN" altLang="en-US" sz="1600" dirty="0"/>
            </a:p>
          </p:txBody>
        </p:sp>
      </p:grp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6B3E097-106B-473D-B418-246DD5A4C5E8}"/>
              </a:ext>
            </a:extLst>
          </p:cNvPr>
          <p:cNvCxnSpPr>
            <a:cxnSpLocks/>
          </p:cNvCxnSpPr>
          <p:nvPr/>
        </p:nvCxnSpPr>
        <p:spPr>
          <a:xfrm flipH="1">
            <a:off x="4397531" y="3883823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77ACC83E-32EE-4F9A-8D7A-E390C58FD124}"/>
              </a:ext>
            </a:extLst>
          </p:cNvPr>
          <p:cNvSpPr txBox="1"/>
          <p:nvPr/>
        </p:nvSpPr>
        <p:spPr>
          <a:xfrm>
            <a:off x="4981336" y="3514301"/>
            <a:ext cx="137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uid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read_inc</a:t>
            </a:r>
            <a:endParaRPr lang="zh-CN" altLang="en-US" sz="16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720A020-C0FC-4943-A82B-037249D217A4}"/>
              </a:ext>
            </a:extLst>
          </p:cNvPr>
          <p:cNvSpPr txBox="1"/>
          <p:nvPr/>
        </p:nvSpPr>
        <p:spPr>
          <a:xfrm>
            <a:off x="5152602" y="406965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write</a:t>
            </a:r>
            <a:endParaRPr lang="zh-CN" altLang="en-US" sz="1600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2D54AD0-2A51-4045-BAF1-32B6180A57A9}"/>
              </a:ext>
            </a:extLst>
          </p:cNvPr>
          <p:cNvCxnSpPr>
            <a:cxnSpLocks/>
          </p:cNvCxnSpPr>
          <p:nvPr/>
        </p:nvCxnSpPr>
        <p:spPr>
          <a:xfrm>
            <a:off x="4397531" y="4408206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9E5CAA2B-BC2F-4B4B-A130-90E376D4935A}"/>
              </a:ext>
            </a:extLst>
          </p:cNvPr>
          <p:cNvCxnSpPr>
            <a:cxnSpLocks/>
          </p:cNvCxnSpPr>
          <p:nvPr/>
        </p:nvCxnSpPr>
        <p:spPr>
          <a:xfrm>
            <a:off x="2495805" y="4285515"/>
            <a:ext cx="0" cy="827029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9607C457-47A9-4F22-9FAC-D61EFEDFA26E}"/>
              </a:ext>
            </a:extLst>
          </p:cNvPr>
          <p:cNvSpPr txBox="1"/>
          <p:nvPr/>
        </p:nvSpPr>
        <p:spPr>
          <a:xfrm>
            <a:off x="2532515" y="4469179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Invoke with </a:t>
            </a:r>
            <a:r>
              <a:rPr lang="en-US" altLang="zh-CN" sz="1600" dirty="0" err="1"/>
              <a:t>uid</a:t>
            </a:r>
            <a:endParaRPr lang="zh-CN" altLang="en-US" sz="16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42C6A38-267A-4D4E-8531-8E9B959A298C}"/>
              </a:ext>
            </a:extLst>
          </p:cNvPr>
          <p:cNvSpPr txBox="1"/>
          <p:nvPr/>
        </p:nvSpPr>
        <p:spPr>
          <a:xfrm>
            <a:off x="5030384" y="4598955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append_list</a:t>
            </a:r>
            <a:endParaRPr lang="zh-CN" altLang="en-US" sz="1600" dirty="0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D35C5BD-F464-41D1-AB7E-D9214C560BA7}"/>
              </a:ext>
            </a:extLst>
          </p:cNvPr>
          <p:cNvCxnSpPr>
            <a:cxnSpLocks/>
          </p:cNvCxnSpPr>
          <p:nvPr/>
        </p:nvCxnSpPr>
        <p:spPr>
          <a:xfrm>
            <a:off x="4397531" y="5030432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F5A15BCE-F2CD-4F03-A375-4E70901AB49A}"/>
              </a:ext>
            </a:extLst>
          </p:cNvPr>
          <p:cNvSpPr txBox="1"/>
          <p:nvPr/>
        </p:nvSpPr>
        <p:spPr>
          <a:xfrm>
            <a:off x="910720" y="5896907"/>
            <a:ext cx="654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Zhang, </a:t>
            </a:r>
            <a:r>
              <a:rPr lang="en-US" altLang="zh-CN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Haoran</a:t>
            </a: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"Fault-tolerant and transactional stateful serverless workflows." </a:t>
            </a:r>
            <a:r>
              <a:rPr lang="en-US" altLang="zh-CN" sz="1200" i="1" dirty="0">
                <a:solidFill>
                  <a:srgbClr val="222222"/>
                </a:solidFill>
                <a:latin typeface="Arial" panose="020B0604020202020204" pitchFamily="34" charset="0"/>
              </a:rPr>
              <a:t>14th USENIX Symposium on Operating Systems Design and Implementation (OSDI 20)</a:t>
            </a: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. 2020.</a:t>
            </a:r>
            <a:endParaRPr lang="en-US" altLang="zh-CN" sz="1200" dirty="0"/>
          </a:p>
          <a:p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3783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5" grpId="0" animBg="1"/>
      <p:bldP spid="16" grpId="0"/>
      <p:bldP spid="30" grpId="0"/>
      <p:bldP spid="31" grpId="0" animBg="1"/>
      <p:bldP spid="32" grpId="0"/>
      <p:bldP spid="40" grpId="0"/>
      <p:bldP spid="41" grpId="0"/>
      <p:bldP spid="44" grpId="0"/>
      <p:bldP spid="45" grpId="0"/>
      <p:bldP spid="4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5CEAA-D048-43CC-9050-CACE0419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 Support Libraries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E9CF412-3A3E-44D4-8D16-741D1C8F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615" y="1305684"/>
            <a:ext cx="1318370" cy="1259044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F73655-0E1A-430A-BB79-6F1B457C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E4DE76-367C-46EB-9ABD-A69CF0C3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3F16-473E-41CD-85D3-17D9A3460FF4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1DA53ED-BD10-44ED-B5EB-1F2AE1821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615" y="2793100"/>
            <a:ext cx="1318370" cy="145304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CD5910C-5B6F-4B36-9A3B-97E3E554F828}"/>
              </a:ext>
            </a:extLst>
          </p:cNvPr>
          <p:cNvSpPr txBox="1"/>
          <p:nvPr/>
        </p:nvSpPr>
        <p:spPr>
          <a:xfrm>
            <a:off x="2868985" y="1305684"/>
            <a:ext cx="86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BokiFlow</a:t>
            </a:r>
            <a:r>
              <a:rPr lang="en-US" altLang="zh-CN" sz="2400" dirty="0"/>
              <a:t>: Fault-Tolerant Serverless Workflows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workflows composing multiple stateful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strong end-to-end guarantees (i.e., exactly-once execution semantics)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Beldi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[OSDI ‘20]’s log-based protocol for fault tolerance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3C1772-ED8B-474D-AB4F-F84737FA9CF1}"/>
              </a:ext>
            </a:extLst>
          </p:cNvPr>
          <p:cNvSpPr txBox="1"/>
          <p:nvPr/>
        </p:nvSpPr>
        <p:spPr>
          <a:xfrm>
            <a:off x="2868984" y="2954393"/>
            <a:ext cx="86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BokiStore</a:t>
            </a:r>
            <a:r>
              <a:rPr lang="en-US" altLang="zh-CN" sz="2400" dirty="0"/>
              <a:t>: Transactional Object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durable JSON objects to serverless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consistency (sequentially consistent) and transaction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Tango [SOSP ‘13]’s techniques.</a:t>
            </a:r>
          </a:p>
        </p:txBody>
      </p:sp>
      <p:sp>
        <p:nvSpPr>
          <p:cNvPr id="15" name="对话气泡: 矩形 14">
            <a:extLst>
              <a:ext uri="{FF2B5EF4-FFF2-40B4-BE49-F238E27FC236}">
                <a16:creationId xmlns:a16="http://schemas.microsoft.com/office/drawing/2014/main" id="{93F2872A-7D45-42CF-9804-DDB79FA7351F}"/>
              </a:ext>
            </a:extLst>
          </p:cNvPr>
          <p:cNvSpPr/>
          <p:nvPr/>
        </p:nvSpPr>
        <p:spPr>
          <a:xfrm>
            <a:off x="7958138" y="2690678"/>
            <a:ext cx="3643311" cy="3198399"/>
          </a:xfrm>
          <a:prstGeom prst="wedgeRectCallout">
            <a:avLst>
              <a:gd name="adj1" fmla="val -55996"/>
              <a:gd name="adj2" fmla="val -16953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9463D8F-6DFD-4B42-877F-70AB67B9D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592" y="2773129"/>
            <a:ext cx="2798401" cy="303349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215F931-2949-4472-AD9B-640D3967D2CC}"/>
              </a:ext>
            </a:extLst>
          </p:cNvPr>
          <p:cNvSpPr txBox="1"/>
          <p:nvPr/>
        </p:nvSpPr>
        <p:spPr>
          <a:xfrm>
            <a:off x="910720" y="5896907"/>
            <a:ext cx="654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Balakrishnan, Mahesh, et al. "Tango: Distributed data structures over a shared log." Proceedings of the Twenty-Fourth ACM Symposium on Operating Systems Principles. 2013.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82432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5CEAA-D048-43CC-9050-CACE0419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Boki</a:t>
            </a:r>
            <a:r>
              <a:rPr lang="en-US" altLang="zh-CN" dirty="0"/>
              <a:t> Support Libraries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CE9CF412-3A3E-44D4-8D16-741D1C8F6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0615" y="1305684"/>
            <a:ext cx="1318370" cy="1259044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F73655-0E1A-430A-BB79-6F1B457C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E4DE76-367C-46EB-9ABD-A69CF0C3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3F16-473E-41CD-85D3-17D9A3460FF4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E2988D-A5FF-457D-B4D9-E0ABE819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113" y="4488873"/>
            <a:ext cx="1319511" cy="1166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DA53ED-BD10-44ED-B5EB-1F2AE1821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615" y="2793100"/>
            <a:ext cx="1318370" cy="145304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CD5910C-5B6F-4B36-9A3B-97E3E554F828}"/>
              </a:ext>
            </a:extLst>
          </p:cNvPr>
          <p:cNvSpPr txBox="1"/>
          <p:nvPr/>
        </p:nvSpPr>
        <p:spPr>
          <a:xfrm>
            <a:off x="2868985" y="1305684"/>
            <a:ext cx="86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BokiFlow</a:t>
            </a:r>
            <a:r>
              <a:rPr lang="en-US" altLang="zh-CN" sz="2400" dirty="0"/>
              <a:t>: Fault-Tolerant Serverless Workflows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workflows composing multiple stateful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strong end-to-end guarantees (i.e., exactly-once execution semantics)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Beldi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[OSDI ‘20]’s log-based protocol for fault tolerance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3C1772-ED8B-474D-AB4F-F84737FA9CF1}"/>
              </a:ext>
            </a:extLst>
          </p:cNvPr>
          <p:cNvSpPr txBox="1"/>
          <p:nvPr/>
        </p:nvSpPr>
        <p:spPr>
          <a:xfrm>
            <a:off x="2868984" y="2954393"/>
            <a:ext cx="86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/>
              <a:t>BokiStore</a:t>
            </a:r>
            <a:r>
              <a:rPr lang="en-US" altLang="zh-CN" sz="2400" dirty="0"/>
              <a:t>: Transactional Object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durable JSON objects to serverless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consistency (sequentially consistent) and transaction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Tango [SOSP ‘13]’s techniques.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B206-AE25-45F8-9F67-577F87F40101}"/>
              </a:ext>
            </a:extLst>
          </p:cNvPr>
          <p:cNvSpPr txBox="1"/>
          <p:nvPr/>
        </p:nvSpPr>
        <p:spPr>
          <a:xfrm>
            <a:off x="2868984" y="4509856"/>
            <a:ext cx="8603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/>
              <a:t>BokiQueue</a:t>
            </a:r>
            <a:r>
              <a:rPr lang="en-US" altLang="zh-CN" sz="2000" dirty="0"/>
              <a:t>: High-Throughput Message Queues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Enable message passing and coordination between serverless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vCorfu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[NSDI ‘17]’s CSMR technique for scalability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1EE8A7-4869-4DE6-8497-84AC8FCDDE1E}"/>
              </a:ext>
            </a:extLst>
          </p:cNvPr>
          <p:cNvSpPr txBox="1"/>
          <p:nvPr/>
        </p:nvSpPr>
        <p:spPr>
          <a:xfrm>
            <a:off x="9506111" y="4488873"/>
            <a:ext cx="193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369 LOC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2CEEBD-5624-42C9-B8BB-B7E2D12C21AD}"/>
              </a:ext>
            </a:extLst>
          </p:cNvPr>
          <p:cNvSpPr txBox="1"/>
          <p:nvPr/>
        </p:nvSpPr>
        <p:spPr>
          <a:xfrm>
            <a:off x="9506111" y="2954511"/>
            <a:ext cx="193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1,207 LOC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90A597-7897-4618-ADBA-21ACEF023664}"/>
              </a:ext>
            </a:extLst>
          </p:cNvPr>
          <p:cNvSpPr txBox="1"/>
          <p:nvPr/>
        </p:nvSpPr>
        <p:spPr>
          <a:xfrm>
            <a:off x="9506111" y="1380847"/>
            <a:ext cx="1936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1,137 LOC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C25019C-3F7D-4419-878A-1BEC508C024D}"/>
              </a:ext>
            </a:extLst>
          </p:cNvPr>
          <p:cNvSpPr txBox="1"/>
          <p:nvPr/>
        </p:nvSpPr>
        <p:spPr>
          <a:xfrm>
            <a:off x="910720" y="5896907"/>
            <a:ext cx="6545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Wei, Michael, et al. "</a:t>
            </a:r>
            <a:r>
              <a:rPr lang="en-US" altLang="zh-CN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vCorfu</a:t>
            </a:r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: A Cloud-Scale Object Store on a Shared Log." 14th USENIX Symposium on Networked Systems Design and Implementation (NSDI 17). 2017.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6784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B85E80-CC3C-4B56-B539-30F100BB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674C97-57A4-46CC-A077-D08EAA12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on AWS with EC2 instance</a:t>
            </a:r>
          </a:p>
          <a:p>
            <a:pPr lvl="1"/>
            <a:r>
              <a:rPr lang="en-US" altLang="zh-CN" dirty="0"/>
              <a:t>use c5d.2xlarge VMs</a:t>
            </a:r>
          </a:p>
          <a:p>
            <a:pPr lvl="1"/>
            <a:r>
              <a:rPr lang="en-US" altLang="zh-CN" dirty="0"/>
              <a:t>Basic: 8 vCPUs, 16GB of DRAM, and 1×200GiB </a:t>
            </a:r>
            <a:r>
              <a:rPr lang="en-US" altLang="zh-CN" dirty="0" err="1"/>
              <a:t>NVMe</a:t>
            </a:r>
            <a:r>
              <a:rPr lang="en-US" altLang="zh-CN" dirty="0"/>
              <a:t> SSD. </a:t>
            </a:r>
          </a:p>
          <a:p>
            <a:pPr marL="457200" lvl="1" indent="0">
              <a:buNone/>
            </a:pPr>
            <a:r>
              <a:rPr lang="en-US" altLang="zh-CN" dirty="0"/>
              <a:t>   OS: Ubuntu 20.04 (Linux kernel 5.10.17)</a:t>
            </a:r>
          </a:p>
          <a:p>
            <a:pPr marL="457200" lvl="1" indent="0">
              <a:buNone/>
            </a:pPr>
            <a:r>
              <a:rPr lang="en-US" altLang="zh-CN" dirty="0"/>
              <a:t>   Network: </a:t>
            </a:r>
            <a:r>
              <a:rPr lang="zh-CN" altLang="en-US" dirty="0"/>
              <a:t>≈</a:t>
            </a:r>
            <a:r>
              <a:rPr lang="en-US" altLang="zh-CN" dirty="0"/>
              <a:t>10Gb NIC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3 storage nodes for each log shard</a:t>
            </a:r>
          </a:p>
          <a:p>
            <a:pPr marL="0" indent="0">
              <a:buNone/>
            </a:pPr>
            <a:r>
              <a:rPr lang="en-US" altLang="zh-CN" dirty="0"/>
              <a:t>     3 sequencer nodes for a </a:t>
            </a:r>
            <a:r>
              <a:rPr lang="en-US" altLang="zh-CN" dirty="0" err="1"/>
              <a:t>metalog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828F55-AAAE-4C35-8E20-50A85118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53CB6-A8DE-41A4-9411-45F53C02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5D95-B99F-4A7A-8B08-7ACFC5D6903A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2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0D5B2-28B5-405A-AF3A-85700CDB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1: </a:t>
            </a:r>
            <a:r>
              <a:rPr lang="en-US" altLang="zh-CN" dirty="0" err="1"/>
              <a:t>LogBook</a:t>
            </a:r>
            <a:r>
              <a:rPr lang="en-US" altLang="zh-CN" dirty="0"/>
              <a:t> Microbenchmark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C447BC-E32B-46AC-9B01-568979A4F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Test for lower abstraction, </a:t>
            </a:r>
            <a:r>
              <a:rPr lang="en-US" altLang="zh-CN" dirty="0" err="1"/>
              <a:t>LogBook</a:t>
            </a:r>
            <a:r>
              <a:rPr lang="en-US" altLang="zh-CN" dirty="0"/>
              <a:t> API</a:t>
            </a:r>
          </a:p>
          <a:p>
            <a:r>
              <a:rPr lang="en-US" altLang="zh-CN" dirty="0"/>
              <a:t>Answering the follow questions.</a:t>
            </a:r>
          </a:p>
          <a:p>
            <a:pPr lvl="1"/>
            <a:r>
              <a:rPr lang="en-US" altLang="zh-CN" dirty="0"/>
              <a:t>What is the append throughput of a single </a:t>
            </a:r>
            <a:r>
              <a:rPr lang="en-US" altLang="zh-CN" dirty="0" err="1"/>
              <a:t>LogBook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/>
              <a:t>Can </a:t>
            </a:r>
            <a:r>
              <a:rPr lang="en-US" altLang="zh-CN" dirty="0" err="1"/>
              <a:t>Boki</a:t>
            </a:r>
            <a:r>
              <a:rPr lang="en-US" altLang="zh-CN" dirty="0"/>
              <a:t> efficiently virtualize </a:t>
            </a:r>
            <a:r>
              <a:rPr lang="en-US" altLang="zh-CN" dirty="0" err="1"/>
              <a:t>LogBooks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/>
              <a:t>How fast can </a:t>
            </a:r>
            <a:r>
              <a:rPr lang="en-US" altLang="zh-CN" dirty="0" err="1"/>
              <a:t>Boki</a:t>
            </a:r>
            <a:r>
              <a:rPr lang="en-US" altLang="zh-CN" dirty="0"/>
              <a:t> functions read </a:t>
            </a:r>
            <a:r>
              <a:rPr lang="en-US" altLang="zh-CN" dirty="0" err="1"/>
              <a:t>LogBook</a:t>
            </a:r>
            <a:r>
              <a:rPr lang="en-US" altLang="zh-CN" dirty="0"/>
              <a:t> records?</a:t>
            </a:r>
          </a:p>
          <a:p>
            <a:pPr lvl="1"/>
            <a:r>
              <a:rPr lang="en-US" altLang="zh-CN" dirty="0"/>
              <a:t>What is the impact of reconfiguration?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92A174-494C-4B52-A6D9-8F296B8B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14BCB4-5E39-4558-B285-504C9CF1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7284-3876-40FB-BE09-93BE8FF706EA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98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0D5B2-28B5-405A-AF3A-85700CDB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Microbenchmark of </a:t>
            </a:r>
            <a:r>
              <a:rPr lang="en-US" altLang="zh-CN" sz="4000" dirty="0" err="1"/>
              <a:t>LogBook</a:t>
            </a:r>
            <a:r>
              <a:rPr lang="en-US" altLang="zh-CN" sz="4000" dirty="0"/>
              <a:t> Operations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C447BC-E32B-46AC-9B01-568979A4F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692A174-494C-4B52-A6D9-8F296B8B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14BCB4-5E39-4558-B285-504C9CF1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7284-3876-40FB-BE09-93BE8FF706EA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BD43E2-E24D-4731-B71B-C4506FAF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99" y="2075584"/>
            <a:ext cx="4602965" cy="16055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3A322D-4F5A-4338-AC20-BFAE9F66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36" y="1805576"/>
            <a:ext cx="4673186" cy="368608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90134D9-FE48-4192-8810-2FD95C25EA77}"/>
              </a:ext>
            </a:extLst>
          </p:cNvPr>
          <p:cNvSpPr txBox="1"/>
          <p:nvPr/>
        </p:nvSpPr>
        <p:spPr>
          <a:xfrm>
            <a:off x="1500187" y="1434531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LogBook</a:t>
            </a:r>
            <a:r>
              <a:rPr lang="en-US" altLang="zh-CN" sz="2400" dirty="0"/>
              <a:t> append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2F0E44-A35F-40DD-B360-AFE43D587C41}"/>
              </a:ext>
            </a:extLst>
          </p:cNvPr>
          <p:cNvSpPr txBox="1"/>
          <p:nvPr/>
        </p:nvSpPr>
        <p:spPr>
          <a:xfrm>
            <a:off x="6730399" y="1434531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LogBook</a:t>
            </a:r>
            <a:r>
              <a:rPr lang="en-US" altLang="zh-CN" sz="2400" dirty="0"/>
              <a:t> read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4DAE79D-8BA2-40FF-A0A0-06502DC0A7BF}"/>
              </a:ext>
            </a:extLst>
          </p:cNvPr>
          <p:cNvSpPr/>
          <p:nvPr/>
        </p:nvSpPr>
        <p:spPr>
          <a:xfrm>
            <a:off x="4471141" y="2853407"/>
            <a:ext cx="654014" cy="461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31268C-180F-4854-A44B-79222922B061}"/>
              </a:ext>
            </a:extLst>
          </p:cNvPr>
          <p:cNvSpPr txBox="1"/>
          <p:nvPr/>
        </p:nvSpPr>
        <p:spPr>
          <a:xfrm>
            <a:off x="656165" y="5457642"/>
            <a:ext cx="525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Throughput scales to 1.2M appends per second. (p50 latency 2.03ms, p99 latency 6.42ms)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DF5E423-3D00-4D99-BA02-999BED267C28}"/>
              </a:ext>
            </a:extLst>
          </p:cNvPr>
          <p:cNvSpPr txBox="1"/>
          <p:nvPr/>
        </p:nvSpPr>
        <p:spPr>
          <a:xfrm>
            <a:off x="6143182" y="4441642"/>
            <a:ext cx="525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Throughput scales to 1.2M appends per second. (p50 latency 2.03ms, p99 latency 6.42ms)</a:t>
            </a:r>
          </a:p>
        </p:txBody>
      </p:sp>
    </p:spTree>
    <p:extLst>
      <p:ext uri="{BB962C8B-B14F-4D97-AF65-F5344CB8AC3E}">
        <p14:creationId xmlns:p14="http://schemas.microsoft.com/office/powerpoint/2010/main" val="1701574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576C1E-4CF4-489C-853F-0F474F3F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Part 2: Evaluation of Support Libraries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7BC9C1-A327-437A-97CB-71D7C559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E68BD8-2D88-4717-B495-C93B2948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74D58B-ACD1-429A-9AEB-325644BB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1177-F68A-4D9B-BDD7-03AF0078C3A7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6" name="内容占位符 10">
            <a:extLst>
              <a:ext uri="{FF2B5EF4-FFF2-40B4-BE49-F238E27FC236}">
                <a16:creationId xmlns:a16="http://schemas.microsoft.com/office/drawing/2014/main" id="{43016415-30EF-4B01-8CC3-1039721E2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15" y="1348852"/>
            <a:ext cx="1318370" cy="1259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6C783E-82C0-4E62-AF08-2F1CDD69E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513" y="1398648"/>
            <a:ext cx="1319511" cy="1166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84A100-BA74-4A91-AA8F-07DFD56ED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238" y="1348852"/>
            <a:ext cx="1318370" cy="145304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11F14CB-7ECA-4898-A34B-8ED24FF6018F}"/>
              </a:ext>
            </a:extLst>
          </p:cNvPr>
          <p:cNvSpPr txBox="1"/>
          <p:nvPr/>
        </p:nvSpPr>
        <p:spPr>
          <a:xfrm>
            <a:off x="747866" y="3198167"/>
            <a:ext cx="3452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Comparing </a:t>
            </a:r>
            <a:r>
              <a:rPr lang="en-US" altLang="zh-CN" sz="2400" b="1" dirty="0" err="1"/>
              <a:t>BokiFlow</a:t>
            </a:r>
            <a:r>
              <a:rPr lang="en-US" altLang="zh-CN" sz="2400" dirty="0"/>
              <a:t> with </a:t>
            </a:r>
          </a:p>
          <a:p>
            <a:pPr algn="ctr"/>
            <a:r>
              <a:rPr lang="en-US" altLang="zh-CN" sz="2400" b="1" dirty="0" err="1"/>
              <a:t>Beldi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unsafe baseline</a:t>
            </a:r>
            <a:r>
              <a:rPr lang="en-US" altLang="zh-CN" sz="2400" dirty="0"/>
              <a:t>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ADB832A-39A8-407F-AE17-60E5F0500C7B}"/>
              </a:ext>
            </a:extLst>
          </p:cNvPr>
          <p:cNvSpPr txBox="1"/>
          <p:nvPr/>
        </p:nvSpPr>
        <p:spPr>
          <a:xfrm>
            <a:off x="4110344" y="3198167"/>
            <a:ext cx="335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Comparing </a:t>
            </a:r>
            <a:r>
              <a:rPr lang="en-US" altLang="zh-CN" sz="2400" b="1" dirty="0" err="1"/>
              <a:t>BokiStore</a:t>
            </a:r>
            <a:r>
              <a:rPr lang="en-US" altLang="zh-CN" sz="2400" dirty="0"/>
              <a:t> with </a:t>
            </a:r>
          </a:p>
          <a:p>
            <a:pPr algn="ctr"/>
            <a:r>
              <a:rPr lang="en-US" altLang="zh-CN" sz="2400" b="1" dirty="0"/>
              <a:t>MongoDB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Cloudburst</a:t>
            </a:r>
            <a:r>
              <a:rPr lang="en-US" altLang="zh-CN" sz="2400" dirty="0"/>
              <a:t> [VLDB ‘20].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817A5B-8974-4895-9CFC-3EF503AABC2D}"/>
              </a:ext>
            </a:extLst>
          </p:cNvPr>
          <p:cNvSpPr txBox="1"/>
          <p:nvPr/>
        </p:nvSpPr>
        <p:spPr>
          <a:xfrm>
            <a:off x="7378800" y="3198167"/>
            <a:ext cx="416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Comparing </a:t>
            </a:r>
            <a:r>
              <a:rPr lang="en-US" altLang="zh-CN" sz="2400" b="1" dirty="0" err="1"/>
              <a:t>BokiQueue</a:t>
            </a:r>
            <a:r>
              <a:rPr lang="en-US" altLang="zh-CN" sz="2400" dirty="0"/>
              <a:t> </a:t>
            </a:r>
          </a:p>
          <a:p>
            <a:pPr algn="ctr"/>
            <a:r>
              <a:rPr lang="en-US" altLang="zh-CN" sz="2400" dirty="0"/>
              <a:t>with </a:t>
            </a:r>
          </a:p>
          <a:p>
            <a:pPr algn="ctr"/>
            <a:r>
              <a:rPr lang="en-US" altLang="zh-CN" sz="2400" b="1" dirty="0"/>
              <a:t>Amazon SQS</a:t>
            </a:r>
            <a:r>
              <a:rPr lang="en-US" altLang="zh-CN" sz="2400" dirty="0"/>
              <a:t> and </a:t>
            </a:r>
          </a:p>
          <a:p>
            <a:pPr algn="ctr"/>
            <a:r>
              <a:rPr lang="en-US" altLang="zh-CN" sz="2400" b="1" dirty="0"/>
              <a:t>Apache Pulsar</a:t>
            </a:r>
            <a:r>
              <a:rPr lang="en-US" altLang="zh-C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8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7D6D05-AF17-4247-8D3D-3471E21E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Comparing </a:t>
            </a:r>
            <a:r>
              <a:rPr lang="en-US" altLang="zh-CN" dirty="0" err="1"/>
              <a:t>BokiFlow</a:t>
            </a:r>
            <a:r>
              <a:rPr lang="en-US" altLang="zh-CN" dirty="0"/>
              <a:t> with </a:t>
            </a:r>
            <a:r>
              <a:rPr lang="en-US" altLang="zh-CN" dirty="0" err="1"/>
              <a:t>Beldi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743C467-79A2-4288-B685-C7CF760D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11" y="1859156"/>
            <a:ext cx="7564228" cy="3672488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72C6C4-97BF-49C7-BF3C-9A93355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Serverless Workflow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559AC0-B618-4A91-A3F2-3B9638F9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777B6C-276B-4234-84BC-74285C51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2894-5A7A-4B15-B523-CCFBCCB09971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B519AD-8834-4CFE-B1E4-B1293CEED418}"/>
              </a:ext>
            </a:extLst>
          </p:cNvPr>
          <p:cNvSpPr txBox="1"/>
          <p:nvPr/>
        </p:nvSpPr>
        <p:spPr>
          <a:xfrm>
            <a:off x="5533866" y="4011478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-62%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E51AFFC-AD51-4058-848D-F969CA31F01E}"/>
              </a:ext>
            </a:extLst>
          </p:cNvPr>
          <p:cNvCxnSpPr>
            <a:cxnSpLocks/>
          </p:cNvCxnSpPr>
          <p:nvPr/>
        </p:nvCxnSpPr>
        <p:spPr>
          <a:xfrm>
            <a:off x="5062491" y="3921164"/>
            <a:ext cx="288782" cy="566143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7FF6D48-864D-40A7-8519-33A8D5AE30DF}"/>
              </a:ext>
            </a:extLst>
          </p:cNvPr>
          <p:cNvSpPr txBox="1"/>
          <p:nvPr/>
        </p:nvSpPr>
        <p:spPr>
          <a:xfrm>
            <a:off x="7960854" y="2865137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-87%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1F6148F-2A9F-480B-AE69-815453737AF8}"/>
              </a:ext>
            </a:extLst>
          </p:cNvPr>
          <p:cNvCxnSpPr>
            <a:cxnSpLocks/>
          </p:cNvCxnSpPr>
          <p:nvPr/>
        </p:nvCxnSpPr>
        <p:spPr>
          <a:xfrm>
            <a:off x="7888664" y="2783021"/>
            <a:ext cx="264736" cy="1704286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F788A95-5D6D-42D7-8A2E-BBDE50C08AE6}"/>
              </a:ext>
            </a:extLst>
          </p:cNvPr>
          <p:cNvSpPr txBox="1"/>
          <p:nvPr/>
        </p:nvSpPr>
        <p:spPr>
          <a:xfrm>
            <a:off x="6805052" y="3582610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-54%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52FA5D0-BBCC-40A8-AEB0-DA1388BFFACC}"/>
              </a:ext>
            </a:extLst>
          </p:cNvPr>
          <p:cNvCxnSpPr>
            <a:cxnSpLocks/>
          </p:cNvCxnSpPr>
          <p:nvPr/>
        </p:nvCxnSpPr>
        <p:spPr>
          <a:xfrm>
            <a:off x="6458174" y="3582610"/>
            <a:ext cx="346878" cy="566143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21AD413-7FE1-4BD9-98DE-270C11E63999}"/>
              </a:ext>
            </a:extLst>
          </p:cNvPr>
          <p:cNvSpPr txBox="1"/>
          <p:nvPr/>
        </p:nvSpPr>
        <p:spPr>
          <a:xfrm>
            <a:off x="3924686" y="4069170"/>
            <a:ext cx="108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-63%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5E676F4-35C2-4CEB-BBC2-51710A8554C4}"/>
              </a:ext>
            </a:extLst>
          </p:cNvPr>
          <p:cNvCxnSpPr>
            <a:cxnSpLocks/>
          </p:cNvCxnSpPr>
          <p:nvPr/>
        </p:nvCxnSpPr>
        <p:spPr>
          <a:xfrm>
            <a:off x="3581400" y="3950321"/>
            <a:ext cx="374746" cy="536986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84D6214-3E83-4B19-B00A-97843F66F6A7}"/>
              </a:ext>
            </a:extLst>
          </p:cNvPr>
          <p:cNvSpPr txBox="1"/>
          <p:nvPr/>
        </p:nvSpPr>
        <p:spPr>
          <a:xfrm>
            <a:off x="2718205" y="1792289"/>
            <a:ext cx="563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Microbenchmark of primitive operations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AF6BEDF-1BEC-4CB3-94F6-88F480FFDF91}"/>
              </a:ext>
            </a:extLst>
          </p:cNvPr>
          <p:cNvSpPr txBox="1"/>
          <p:nvPr/>
        </p:nvSpPr>
        <p:spPr>
          <a:xfrm>
            <a:off x="2718205" y="5544877"/>
            <a:ext cx="598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FF0000"/>
                </a:solidFill>
              </a:rPr>
              <a:t>BokiFlow</a:t>
            </a:r>
            <a:r>
              <a:rPr lang="en-US" altLang="zh-CN" sz="2000" dirty="0">
                <a:solidFill>
                  <a:srgbClr val="FF0000"/>
                </a:solidFill>
              </a:rPr>
              <a:t> provides a more performant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logging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layer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support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err="1">
                <a:solidFill>
                  <a:srgbClr val="FF0000"/>
                </a:solidFill>
              </a:rPr>
              <a:t>Beldi’s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fault-tolerance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mechanisms</a:t>
            </a:r>
          </a:p>
        </p:txBody>
      </p:sp>
    </p:spTree>
    <p:extLst>
      <p:ext uri="{BB962C8B-B14F-4D97-AF65-F5344CB8AC3E}">
        <p14:creationId xmlns:p14="http://schemas.microsoft.com/office/powerpoint/2010/main" val="40841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D32BF-DC80-46E8-B4B8-CD5D631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Stateful Serverless Computing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D0A7F-581F-4DF6-B91C-DC90F2E6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003C-30B5-4B24-8225-FFAD45F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BE05-0B63-4CB4-AAA8-9ACE16C3CCFF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030A2C5-9E87-456A-B909-BE151BF76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Amazon DynamoDB - Wikipedia">
            <a:extLst>
              <a:ext uri="{FF2B5EF4-FFF2-40B4-BE49-F238E27FC236}">
                <a16:creationId xmlns:a16="http://schemas.microsoft.com/office/drawing/2014/main" id="{5592336D-5632-456C-A076-3A8B9D60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90" y="2918043"/>
            <a:ext cx="1560910" cy="14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FB9A2D3-CA58-4592-AC99-F7E529F9129C}"/>
              </a:ext>
            </a:extLst>
          </p:cNvPr>
          <p:cNvSpPr txBox="1"/>
          <p:nvPr/>
        </p:nvSpPr>
        <p:spPr>
          <a:xfrm>
            <a:off x="8153400" y="3393167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Amazon DynamoDB</a:t>
            </a:r>
            <a:endParaRPr lang="zh-CN" altLang="en-US" sz="24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8C0BCF76-111C-463F-A346-C476920F44EB}"/>
              </a:ext>
            </a:extLst>
          </p:cNvPr>
          <p:cNvCxnSpPr>
            <a:cxnSpLocks/>
          </p:cNvCxnSpPr>
          <p:nvPr/>
        </p:nvCxnSpPr>
        <p:spPr>
          <a:xfrm>
            <a:off x="4527866" y="3595572"/>
            <a:ext cx="1990296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18E9D84D-CAF8-4D35-8AE1-F67D28B7CCEB}"/>
              </a:ext>
            </a:extLst>
          </p:cNvPr>
          <p:cNvSpPr/>
          <p:nvPr/>
        </p:nvSpPr>
        <p:spPr>
          <a:xfrm>
            <a:off x="1652660" y="2302499"/>
            <a:ext cx="2465955" cy="277482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201E34-4542-41FA-B3A8-0E87DEC46ED8}"/>
              </a:ext>
            </a:extLst>
          </p:cNvPr>
          <p:cNvSpPr txBox="1"/>
          <p:nvPr/>
        </p:nvSpPr>
        <p:spPr>
          <a:xfrm>
            <a:off x="1652660" y="2434484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  <a:endParaRPr lang="zh-CN" altLang="en-US" sz="2000" dirty="0"/>
          </a:p>
        </p:txBody>
      </p:sp>
      <p:pic>
        <p:nvPicPr>
          <p:cNvPr id="24" name="图片 23" descr="徽标&#10;&#10;描述已自动生成">
            <a:extLst>
              <a:ext uri="{FF2B5EF4-FFF2-40B4-BE49-F238E27FC236}">
                <a16:creationId xmlns:a16="http://schemas.microsoft.com/office/drawing/2014/main" id="{EB6D1744-ECC3-4A41-86CD-7B2872AA1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48" y="2817406"/>
            <a:ext cx="778166" cy="778166"/>
          </a:xfrm>
          <a:prstGeom prst="rect">
            <a:avLst/>
          </a:prstGeom>
        </p:spPr>
      </p:pic>
      <p:pic>
        <p:nvPicPr>
          <p:cNvPr id="25" name="图片 24" descr="徽标&#10;&#10;描述已自动生成">
            <a:extLst>
              <a:ext uri="{FF2B5EF4-FFF2-40B4-BE49-F238E27FC236}">
                <a16:creationId xmlns:a16="http://schemas.microsoft.com/office/drawing/2014/main" id="{936B3176-1B12-41FB-8D1A-FDBA46293F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48" y="3447481"/>
            <a:ext cx="778166" cy="778166"/>
          </a:xfrm>
          <a:prstGeom prst="rect">
            <a:avLst/>
          </a:prstGeom>
        </p:spPr>
      </p:pic>
      <p:pic>
        <p:nvPicPr>
          <p:cNvPr id="26" name="图片 25" descr="徽标&#10;&#10;描述已自动生成">
            <a:extLst>
              <a:ext uri="{FF2B5EF4-FFF2-40B4-BE49-F238E27FC236}">
                <a16:creationId xmlns:a16="http://schemas.microsoft.com/office/drawing/2014/main" id="{F9CA7991-AA15-471F-9E2B-7A1F02900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48" y="4106099"/>
            <a:ext cx="778166" cy="77816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A03F6AB-9147-4D99-B125-5B48C26D799A}"/>
              </a:ext>
            </a:extLst>
          </p:cNvPr>
          <p:cNvSpPr txBox="1"/>
          <p:nvPr/>
        </p:nvSpPr>
        <p:spPr>
          <a:xfrm>
            <a:off x="2344740" y="3045806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Stateful function</a:t>
            </a:r>
            <a:endParaRPr lang="zh-CN" altLang="en-US" sz="16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A5C9C3E-7871-4CE2-9C5A-E901EB96D2A6}"/>
              </a:ext>
            </a:extLst>
          </p:cNvPr>
          <p:cNvSpPr txBox="1"/>
          <p:nvPr/>
        </p:nvSpPr>
        <p:spPr>
          <a:xfrm>
            <a:off x="2344740" y="3667287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Stateful function</a:t>
            </a:r>
            <a:endParaRPr lang="zh-CN" altLang="en-US" sz="1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610AC41-19E2-4DA1-A732-7A9DB9687361}"/>
              </a:ext>
            </a:extLst>
          </p:cNvPr>
          <p:cNvSpPr txBox="1"/>
          <p:nvPr/>
        </p:nvSpPr>
        <p:spPr>
          <a:xfrm>
            <a:off x="2344740" y="4325905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Stateful function</a:t>
            </a:r>
            <a:endParaRPr lang="zh-CN" altLang="en-US" sz="16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4959C0-137E-4CE8-8961-261898C16671}"/>
              </a:ext>
            </a:extLst>
          </p:cNvPr>
          <p:cNvSpPr txBox="1"/>
          <p:nvPr/>
        </p:nvSpPr>
        <p:spPr>
          <a:xfrm>
            <a:off x="5203767" y="4940300"/>
            <a:ext cx="508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State </a:t>
            </a:r>
            <a:r>
              <a:rPr lang="en-US" altLang="zh-CN" sz="2400" dirty="0">
                <a:solidFill>
                  <a:srgbClr val="FF0000"/>
                </a:solidFill>
              </a:rPr>
              <a:t>consistency</a:t>
            </a:r>
            <a:r>
              <a:rPr lang="en-US" altLang="zh-CN" sz="2400" dirty="0"/>
              <a:t> with </a:t>
            </a:r>
            <a:r>
              <a:rPr lang="en-US" altLang="zh-CN" sz="2400" dirty="0">
                <a:solidFill>
                  <a:srgbClr val="FF0000"/>
                </a:solidFill>
              </a:rPr>
              <a:t>fault tolerance</a:t>
            </a:r>
            <a:r>
              <a:rPr lang="en-US" altLang="zh-CN" sz="2400" dirty="0"/>
              <a:t> is difficult with current infrastructure!</a:t>
            </a:r>
          </a:p>
        </p:txBody>
      </p:sp>
      <p:pic>
        <p:nvPicPr>
          <p:cNvPr id="32" name="内容占位符 83" descr="图标&#10;&#10;描述已自动生成">
            <a:extLst>
              <a:ext uri="{FF2B5EF4-FFF2-40B4-BE49-F238E27FC236}">
                <a16:creationId xmlns:a16="http://schemas.microsoft.com/office/drawing/2014/main" id="{77FADAAB-743F-4C3C-B370-08405B4339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09" y="4260940"/>
            <a:ext cx="565295" cy="565295"/>
          </a:xfrm>
          <a:prstGeom prst="rect">
            <a:avLst/>
          </a:prstGeom>
        </p:spPr>
      </p:pic>
      <p:pic>
        <p:nvPicPr>
          <p:cNvPr id="33" name="内容占位符 83" descr="图标&#10;&#10;描述已自动生成">
            <a:extLst>
              <a:ext uri="{FF2B5EF4-FFF2-40B4-BE49-F238E27FC236}">
                <a16:creationId xmlns:a16="http://schemas.microsoft.com/office/drawing/2014/main" id="{BEE8760A-9641-42E7-9610-6BA4AAC2E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30" y="3784326"/>
            <a:ext cx="565295" cy="5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72C6C4-97BF-49C7-BF3C-9A93355C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Serverless Workflow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7D6D05-AF17-4247-8D3D-3471E21EF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Comparing </a:t>
            </a:r>
            <a:r>
              <a:rPr lang="en-US" altLang="zh-CN" dirty="0" err="1"/>
              <a:t>BokiFlow</a:t>
            </a:r>
            <a:r>
              <a:rPr lang="en-US" altLang="zh-CN" dirty="0"/>
              <a:t> with </a:t>
            </a:r>
            <a:r>
              <a:rPr lang="en-US" altLang="zh-CN" dirty="0" err="1"/>
              <a:t>Beldi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1559AC0-B618-4A91-A3F2-3B9638F9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777B6C-276B-4234-84BC-74285C51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2894-5A7A-4B15-B523-CCFBCCB09971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472993-3598-4F37-89E0-14BD4D9F2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2023110"/>
            <a:ext cx="9010650" cy="3543300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B519AD-8834-4CFE-B1E4-B1293CEED418}"/>
              </a:ext>
            </a:extLst>
          </p:cNvPr>
          <p:cNvSpPr txBox="1"/>
          <p:nvPr/>
        </p:nvSpPr>
        <p:spPr>
          <a:xfrm>
            <a:off x="4568071" y="2536375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4.7x lower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E51AFFC-AD51-4058-848D-F969CA31F01E}"/>
              </a:ext>
            </a:extLst>
          </p:cNvPr>
          <p:cNvCxnSpPr>
            <a:cxnSpLocks/>
          </p:cNvCxnSpPr>
          <p:nvPr/>
        </p:nvCxnSpPr>
        <p:spPr>
          <a:xfrm>
            <a:off x="4038600" y="2536375"/>
            <a:ext cx="529471" cy="400462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7FF6D48-864D-40A7-8519-33A8D5AE30DF}"/>
              </a:ext>
            </a:extLst>
          </p:cNvPr>
          <p:cNvSpPr txBox="1"/>
          <p:nvPr/>
        </p:nvSpPr>
        <p:spPr>
          <a:xfrm>
            <a:off x="9716670" y="2536375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4.3x lower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1F6148F-2A9F-480B-AE69-815453737AF8}"/>
              </a:ext>
            </a:extLst>
          </p:cNvPr>
          <p:cNvCxnSpPr>
            <a:cxnSpLocks/>
          </p:cNvCxnSpPr>
          <p:nvPr/>
        </p:nvCxnSpPr>
        <p:spPr>
          <a:xfrm>
            <a:off x="9187199" y="2536375"/>
            <a:ext cx="529471" cy="400462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F788A95-5D6D-42D7-8A2E-BBDE50C08AE6}"/>
              </a:ext>
            </a:extLst>
          </p:cNvPr>
          <p:cNvSpPr txBox="1"/>
          <p:nvPr/>
        </p:nvSpPr>
        <p:spPr>
          <a:xfrm>
            <a:off x="9716670" y="3921164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26x lower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52FA5D0-BBCC-40A8-AEB0-DA1388BFFACC}"/>
              </a:ext>
            </a:extLst>
          </p:cNvPr>
          <p:cNvCxnSpPr>
            <a:cxnSpLocks/>
          </p:cNvCxnSpPr>
          <p:nvPr/>
        </p:nvCxnSpPr>
        <p:spPr>
          <a:xfrm>
            <a:off x="9187199" y="3921164"/>
            <a:ext cx="529471" cy="400462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21AD413-7FE1-4BD9-98DE-270C11E63999}"/>
              </a:ext>
            </a:extLst>
          </p:cNvPr>
          <p:cNvSpPr txBox="1"/>
          <p:nvPr/>
        </p:nvSpPr>
        <p:spPr>
          <a:xfrm>
            <a:off x="4568071" y="3921164"/>
            <a:ext cx="1165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7030A0"/>
                </a:solidFill>
              </a:rPr>
              <a:t>54x lower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5E676F4-35C2-4CEB-BBC2-51710A8554C4}"/>
              </a:ext>
            </a:extLst>
          </p:cNvPr>
          <p:cNvCxnSpPr>
            <a:cxnSpLocks/>
          </p:cNvCxnSpPr>
          <p:nvPr/>
        </p:nvCxnSpPr>
        <p:spPr>
          <a:xfrm>
            <a:off x="4038600" y="3921164"/>
            <a:ext cx="529471" cy="400462"/>
          </a:xfrm>
          <a:prstGeom prst="straightConnector1">
            <a:avLst/>
          </a:prstGeom>
          <a:ln w="31750">
            <a:solidFill>
              <a:srgbClr val="7030A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4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8C4F7-4C5C-43B3-886C-BCBD7DF6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of Object Store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8BCE2-0D6A-4828-A290-6F55948D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Comparing </a:t>
            </a:r>
            <a:r>
              <a:rPr lang="en-US" altLang="zh-CN" dirty="0" err="1"/>
              <a:t>BokiStore</a:t>
            </a:r>
            <a:r>
              <a:rPr lang="en-US" altLang="zh-CN" dirty="0"/>
              <a:t> with MongoDB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FCCAD-E616-4626-9617-C957C46A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73EB5D-9070-4EF1-83FC-D86A9AFF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8081-1127-442A-B7D4-E55403456101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B44242-15A0-402D-B529-7619C226E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71" y="4258247"/>
            <a:ext cx="6391275" cy="1790700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B3372FC-1759-4765-ACBD-8FD74E71BE76}"/>
              </a:ext>
            </a:extLst>
          </p:cNvPr>
          <p:cNvSpPr txBox="1"/>
          <p:nvPr/>
        </p:nvSpPr>
        <p:spPr>
          <a:xfrm>
            <a:off x="2411895" y="1690033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Throughput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789959-E5E4-4F58-B4E0-C235F5F150C3}"/>
              </a:ext>
            </a:extLst>
          </p:cNvPr>
          <p:cNvSpPr txBox="1"/>
          <p:nvPr/>
        </p:nvSpPr>
        <p:spPr>
          <a:xfrm>
            <a:off x="2411895" y="3909625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Latency by request types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B73C77-0FFF-4B0B-881A-B865A70CF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294" y="2296291"/>
            <a:ext cx="6143625" cy="1571625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7237103-7B76-47AF-9A42-6B220FA11D0B}"/>
              </a:ext>
            </a:extLst>
          </p:cNvPr>
          <p:cNvSpPr txBox="1"/>
          <p:nvPr/>
        </p:nvSpPr>
        <p:spPr>
          <a:xfrm>
            <a:off x="7564919" y="2948224"/>
            <a:ext cx="416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Up to 25% higher throughput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DBFC443-9B8B-4B55-A1D5-E6A83B19D937}"/>
              </a:ext>
            </a:extLst>
          </p:cNvPr>
          <p:cNvSpPr txBox="1"/>
          <p:nvPr/>
        </p:nvSpPr>
        <p:spPr>
          <a:xfrm>
            <a:off x="7807806" y="4913443"/>
            <a:ext cx="4162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Executing transactions up to 2.3 faster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1408F1C-F7C9-479D-ABE8-5C6828C09387}"/>
              </a:ext>
            </a:extLst>
          </p:cNvPr>
          <p:cNvSpPr/>
          <p:nvPr/>
        </p:nvSpPr>
        <p:spPr>
          <a:xfrm>
            <a:off x="6712773" y="5454127"/>
            <a:ext cx="710003" cy="514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9E2C8A-D14F-4B76-B412-6FC7E25EC948}"/>
              </a:ext>
            </a:extLst>
          </p:cNvPr>
          <p:cNvSpPr/>
          <p:nvPr/>
        </p:nvSpPr>
        <p:spPr>
          <a:xfrm>
            <a:off x="5204919" y="5454127"/>
            <a:ext cx="614968" cy="514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6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D8C4F7-4C5C-43B3-886C-BCBD7DF6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Part 3: Evaluation of Message Queues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8BCE2-0D6A-4828-A290-6F55948D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Comparing </a:t>
            </a:r>
            <a:r>
              <a:rPr lang="en-US" altLang="zh-CN" dirty="0" err="1"/>
              <a:t>BokiQueue</a:t>
            </a:r>
            <a:r>
              <a:rPr lang="en-US" altLang="zh-CN" dirty="0"/>
              <a:t> with Amazon SQS and Apache Pulsar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EFCCAD-E616-4626-9617-C957C46A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73EB5D-9070-4EF1-83FC-D86A9AFF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8081-1127-442A-B7D4-E55403456101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3372FC-1759-4765-ACBD-8FD74E71BE76}"/>
              </a:ext>
            </a:extLst>
          </p:cNvPr>
          <p:cNvSpPr txBox="1"/>
          <p:nvPr/>
        </p:nvSpPr>
        <p:spPr>
          <a:xfrm>
            <a:off x="1500187" y="1961267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Message Throughput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C4AC46-D5F3-4BC6-B8F4-2A92DA927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02" y="2602319"/>
            <a:ext cx="9648396" cy="25828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8E1746-05D3-4E94-83DD-E8BD3819EAEE}"/>
              </a:ext>
            </a:extLst>
          </p:cNvPr>
          <p:cNvSpPr txBox="1"/>
          <p:nvPr/>
        </p:nvSpPr>
        <p:spPr>
          <a:xfrm>
            <a:off x="6324599" y="1961267"/>
            <a:ext cx="416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Delivery latency</a:t>
            </a:r>
          </a:p>
        </p:txBody>
      </p:sp>
    </p:spTree>
    <p:extLst>
      <p:ext uri="{BB962C8B-B14F-4D97-AF65-F5344CB8AC3E}">
        <p14:creationId xmlns:p14="http://schemas.microsoft.com/office/powerpoint/2010/main" val="4248616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EEFDF8-B621-4448-AD9B-03B6E0B8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68C515-4BD6-4AA9-90E2-E146D4D43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Boki</a:t>
            </a:r>
            <a:r>
              <a:rPr lang="en-US" altLang="zh-CN" dirty="0"/>
              <a:t> is the first system that allows stateful serverless functions to manage state using distributed shared logs</a:t>
            </a:r>
          </a:p>
          <a:p>
            <a:r>
              <a:rPr lang="en-US" altLang="zh-CN" dirty="0" err="1"/>
              <a:t>Boki</a:t>
            </a:r>
            <a:r>
              <a:rPr lang="en-US" altLang="zh-CN" dirty="0"/>
              <a:t> proposes novel shared log techniques and </a:t>
            </a:r>
            <a:r>
              <a:rPr lang="en-US" altLang="zh-CN" dirty="0" err="1"/>
              <a:t>metalog</a:t>
            </a:r>
            <a:r>
              <a:rPr lang="en-US" altLang="zh-CN" dirty="0"/>
              <a:t> design to address unique challenges introduced by the serverless environments.</a:t>
            </a:r>
          </a:p>
          <a:p>
            <a:r>
              <a:rPr lang="en-US" altLang="zh-CN" dirty="0" err="1"/>
              <a:t>Boki</a:t>
            </a:r>
            <a:r>
              <a:rPr lang="en-US" altLang="zh-CN" dirty="0"/>
              <a:t> provide </a:t>
            </a:r>
            <a:r>
              <a:rPr lang="en-US" altLang="zh-CN" dirty="0" err="1"/>
              <a:t>LogBook</a:t>
            </a:r>
            <a:r>
              <a:rPr lang="en-US" altLang="zh-CN" dirty="0"/>
              <a:t> API and useful support libraries to show how shared logs can support 3 different serverless use cases.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529D4-0430-4A3B-A345-9620FC46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F9EBDC-929D-41C3-A7C1-DC42AE15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CF5B-139E-4430-8C94-C9AFD56A1FEF}" type="datetime1">
              <a:rPr lang="en-US" altLang="zh-CN" smtClean="0"/>
              <a:t>4/6/2022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26EB5-3C8E-4C8C-9510-66BFCBF1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Example: Conference Registration App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98D182-68E1-4478-9B77-2FB59B7E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44B300-53B9-4F3F-9F5A-E0B74F5F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5740B5-E50D-48E3-B814-55851F11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616-7143-4851-B872-DA561848A1C1}" type="datetime1">
              <a:rPr lang="en-US" altLang="zh-CN" smtClean="0"/>
              <a:t>4/6/2022</a:t>
            </a:fld>
            <a:endParaRPr lang="en-US"/>
          </a:p>
        </p:txBody>
      </p:sp>
      <p:pic>
        <p:nvPicPr>
          <p:cNvPr id="6" name="Picture 2" descr="Amazon DynamoDB - Wikipedia">
            <a:extLst>
              <a:ext uri="{FF2B5EF4-FFF2-40B4-BE49-F238E27FC236}">
                <a16:creationId xmlns:a16="http://schemas.microsoft.com/office/drawing/2014/main" id="{2719315F-EDA4-42E9-B8C1-7F0121F6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32" y="2792919"/>
            <a:ext cx="1560910" cy="141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447EC24-9642-4D44-843E-F73434B9ED0B}"/>
              </a:ext>
            </a:extLst>
          </p:cNvPr>
          <p:cNvSpPr txBox="1"/>
          <p:nvPr/>
        </p:nvSpPr>
        <p:spPr>
          <a:xfrm>
            <a:off x="8853842" y="3268043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Cloud Database</a:t>
            </a:r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D2DB65-4DAB-43E6-9879-C99D5B3E8805}"/>
              </a:ext>
            </a:extLst>
          </p:cNvPr>
          <p:cNvSpPr/>
          <p:nvPr/>
        </p:nvSpPr>
        <p:spPr>
          <a:xfrm>
            <a:off x="1652660" y="2302499"/>
            <a:ext cx="2465955" cy="277482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C89AA6-EBF5-434D-BFEE-7DF107ABE957}"/>
              </a:ext>
            </a:extLst>
          </p:cNvPr>
          <p:cNvSpPr txBox="1"/>
          <p:nvPr/>
        </p:nvSpPr>
        <p:spPr>
          <a:xfrm>
            <a:off x="1652660" y="2434484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Serverless application</a:t>
            </a:r>
            <a:endParaRPr lang="zh-CN" altLang="en-US" sz="20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FBB43F-6FBE-46FE-A13E-B9CB5D296753}"/>
              </a:ext>
            </a:extLst>
          </p:cNvPr>
          <p:cNvGrpSpPr/>
          <p:nvPr/>
        </p:nvGrpSpPr>
        <p:grpSpPr>
          <a:xfrm>
            <a:off x="1763548" y="2817406"/>
            <a:ext cx="2095549" cy="778166"/>
            <a:chOff x="1763548" y="2817406"/>
            <a:chExt cx="2095549" cy="778166"/>
          </a:xfrm>
        </p:grpSpPr>
        <p:pic>
          <p:nvPicPr>
            <p:cNvPr id="10" name="图片 9" descr="徽标&#10;&#10;描述已自动生成">
              <a:extLst>
                <a:ext uri="{FF2B5EF4-FFF2-40B4-BE49-F238E27FC236}">
                  <a16:creationId xmlns:a16="http://schemas.microsoft.com/office/drawing/2014/main" id="{AE22355D-8488-4B28-BD2B-57F93F8B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2817406"/>
              <a:ext cx="778166" cy="778166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D90DE6B-F085-4D26-ABDE-49E33E72A288}"/>
                </a:ext>
              </a:extLst>
            </p:cNvPr>
            <p:cNvSpPr txBox="1"/>
            <p:nvPr/>
          </p:nvSpPr>
          <p:spPr>
            <a:xfrm>
              <a:off x="2393631" y="2914101"/>
              <a:ext cx="1465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X</a:t>
              </a:r>
            </a:p>
            <a:p>
              <a:r>
                <a:rPr lang="en-US" altLang="zh-CN" sz="1600" dirty="0"/>
                <a:t>(create person)</a:t>
              </a:r>
              <a:endParaRPr lang="zh-CN" altLang="en-US" sz="1600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71E0029-E3B0-4744-A0C2-F2A437FB1C21}"/>
              </a:ext>
            </a:extLst>
          </p:cNvPr>
          <p:cNvGrpSpPr/>
          <p:nvPr/>
        </p:nvGrpSpPr>
        <p:grpSpPr>
          <a:xfrm>
            <a:off x="1763548" y="4106099"/>
            <a:ext cx="2314359" cy="804581"/>
            <a:chOff x="1763548" y="4106099"/>
            <a:chExt cx="2314359" cy="804581"/>
          </a:xfrm>
        </p:grpSpPr>
        <p:pic>
          <p:nvPicPr>
            <p:cNvPr id="12" name="图片 11" descr="徽标&#10;&#10;描述已自动生成">
              <a:extLst>
                <a:ext uri="{FF2B5EF4-FFF2-40B4-BE49-F238E27FC236}">
                  <a16:creationId xmlns:a16="http://schemas.microsoft.com/office/drawing/2014/main" id="{4B18B308-8546-42FC-8803-2C67E9DD2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8" y="4106099"/>
              <a:ext cx="778166" cy="778166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00D0D7D-AACE-475B-8360-518DFEA69E0E}"/>
                </a:ext>
              </a:extLst>
            </p:cNvPr>
            <p:cNvSpPr txBox="1"/>
            <p:nvPr/>
          </p:nvSpPr>
          <p:spPr>
            <a:xfrm>
              <a:off x="2344740" y="4325905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Function Y</a:t>
              </a:r>
            </a:p>
            <a:p>
              <a:r>
                <a:rPr lang="en-US" altLang="zh-CN" sz="1600" dirty="0"/>
                <a:t>(append attendees)</a:t>
              </a:r>
              <a:endParaRPr lang="zh-CN" altLang="en-US" sz="1600" dirty="0"/>
            </a:p>
          </p:txBody>
        </p:sp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E96E370-6EE9-489A-B7EF-02C749D625C4}"/>
              </a:ext>
            </a:extLst>
          </p:cNvPr>
          <p:cNvCxnSpPr>
            <a:cxnSpLocks/>
          </p:cNvCxnSpPr>
          <p:nvPr/>
        </p:nvCxnSpPr>
        <p:spPr>
          <a:xfrm flipH="1">
            <a:off x="4397531" y="2932221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E2D91FAC-D804-49CF-9DFD-B30D5DF4C630}"/>
              </a:ext>
            </a:extLst>
          </p:cNvPr>
          <p:cNvSpPr txBox="1"/>
          <p:nvPr/>
        </p:nvSpPr>
        <p:spPr>
          <a:xfrm>
            <a:off x="4118615" y="2521873"/>
            <a:ext cx="304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uid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read_inc</a:t>
            </a:r>
            <a:r>
              <a:rPr lang="en-US" altLang="zh-CN" sz="1600" dirty="0"/>
              <a:t>(table=id, key=“id”)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C45AF65-4D75-4AA1-9D83-392B2F663226}"/>
              </a:ext>
            </a:extLst>
          </p:cNvPr>
          <p:cNvSpPr txBox="1"/>
          <p:nvPr/>
        </p:nvSpPr>
        <p:spPr>
          <a:xfrm>
            <a:off x="4118615" y="3164095"/>
            <a:ext cx="336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write (table=profile, key=“name”+</a:t>
            </a:r>
            <a:r>
              <a:rPr lang="en-US" altLang="zh-CN" sz="1600" dirty="0" err="1"/>
              <a:t>uid</a:t>
            </a:r>
            <a:r>
              <a:rPr lang="en-US" altLang="zh-CN" sz="1600" dirty="0"/>
              <a:t>,</a:t>
            </a:r>
          </a:p>
          <a:p>
            <a:r>
              <a:rPr lang="en-US" altLang="zh-CN" sz="1600" dirty="0"/>
              <a:t>“Chuannan Zhang”)</a:t>
            </a:r>
            <a:endParaRPr lang="zh-CN" altLang="en-US" sz="16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F95A0C6-B118-4354-924B-35301DC74FC0}"/>
              </a:ext>
            </a:extLst>
          </p:cNvPr>
          <p:cNvCxnSpPr>
            <a:cxnSpLocks/>
          </p:cNvCxnSpPr>
          <p:nvPr/>
        </p:nvCxnSpPr>
        <p:spPr>
          <a:xfrm>
            <a:off x="4397531" y="3729708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B793558D-8C81-491D-9219-D388C92EA944}"/>
              </a:ext>
            </a:extLst>
          </p:cNvPr>
          <p:cNvCxnSpPr>
            <a:cxnSpLocks/>
          </p:cNvCxnSpPr>
          <p:nvPr/>
        </p:nvCxnSpPr>
        <p:spPr>
          <a:xfrm>
            <a:off x="2495805" y="3498876"/>
            <a:ext cx="0" cy="827029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4DD276A-7E2F-48DF-948E-187D34472C1E}"/>
              </a:ext>
            </a:extLst>
          </p:cNvPr>
          <p:cNvSpPr txBox="1"/>
          <p:nvPr/>
        </p:nvSpPr>
        <p:spPr>
          <a:xfrm>
            <a:off x="2532515" y="3682540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Invoke with </a:t>
            </a:r>
            <a:r>
              <a:rPr lang="en-US" altLang="zh-CN" sz="1600" dirty="0" err="1"/>
              <a:t>uid</a:t>
            </a:r>
            <a:endParaRPr lang="zh-CN" altLang="en-US" sz="16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BCBF97E-BF29-4F4F-A4CF-0619DB8BDF1D}"/>
              </a:ext>
            </a:extLst>
          </p:cNvPr>
          <p:cNvSpPr txBox="1"/>
          <p:nvPr/>
        </p:nvSpPr>
        <p:spPr>
          <a:xfrm>
            <a:off x="4118615" y="4162550"/>
            <a:ext cx="3985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append_list</a:t>
            </a:r>
            <a:r>
              <a:rPr lang="en-US" altLang="zh-CN" sz="1600" dirty="0"/>
              <a:t>(table=conference, key=“RG”,uid)</a:t>
            </a:r>
            <a:endParaRPr lang="zh-CN" altLang="en-US" sz="1600" dirty="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744E3D6F-1D10-4659-B23A-8998B8DD534A}"/>
              </a:ext>
            </a:extLst>
          </p:cNvPr>
          <p:cNvCxnSpPr>
            <a:cxnSpLocks/>
          </p:cNvCxnSpPr>
          <p:nvPr/>
        </p:nvCxnSpPr>
        <p:spPr>
          <a:xfrm>
            <a:off x="4397531" y="4594027"/>
            <a:ext cx="2767111" cy="0"/>
          </a:xfrm>
          <a:prstGeom prst="straightConnector1">
            <a:avLst/>
          </a:prstGeom>
          <a:ln w="31750">
            <a:solidFill>
              <a:schemeClr val="bg1">
                <a:lumMod val="6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内容占位符 83" descr="图标&#10;&#10;描述已自动生成">
            <a:extLst>
              <a:ext uri="{FF2B5EF4-FFF2-40B4-BE49-F238E27FC236}">
                <a16:creationId xmlns:a16="http://schemas.microsoft.com/office/drawing/2014/main" id="{A125806F-2514-4FE0-826A-BA654BB50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77" y="2715431"/>
            <a:ext cx="565295" cy="565295"/>
          </a:xfrm>
          <a:prstGeom prst="rect">
            <a:avLst/>
          </a:prstGeom>
        </p:spPr>
      </p:pic>
      <p:pic>
        <p:nvPicPr>
          <p:cNvPr id="37" name="内容占位符 83" descr="图标&#10;&#10;描述已自动生成">
            <a:extLst>
              <a:ext uri="{FF2B5EF4-FFF2-40B4-BE49-F238E27FC236}">
                <a16:creationId xmlns:a16="http://schemas.microsoft.com/office/drawing/2014/main" id="{CE9C98D7-C05B-4EBB-81C5-AC5C86D03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7" y="3552050"/>
            <a:ext cx="565295" cy="5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1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D32BF-DC80-46E8-B4B8-CD5D631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Today’s Stateful Serverless Computing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D0A7F-581F-4DF6-B91C-DC90F2E6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003C-30B5-4B24-8225-FFAD45F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BE05-0B63-4CB4-AAA8-9ACE16C3CCFF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E9D84D-CAF8-4D35-8AE1-F67D28B7CCEB}"/>
              </a:ext>
            </a:extLst>
          </p:cNvPr>
          <p:cNvSpPr/>
          <p:nvPr/>
        </p:nvSpPr>
        <p:spPr>
          <a:xfrm>
            <a:off x="4038600" y="1351128"/>
            <a:ext cx="4114800" cy="32891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剪去单角 19">
            <a:extLst>
              <a:ext uri="{FF2B5EF4-FFF2-40B4-BE49-F238E27FC236}">
                <a16:creationId xmlns:a16="http://schemas.microsoft.com/office/drawing/2014/main" id="{B2FE1CB6-B649-461F-8941-EC11217A6A85}"/>
              </a:ext>
            </a:extLst>
          </p:cNvPr>
          <p:cNvSpPr/>
          <p:nvPr/>
        </p:nvSpPr>
        <p:spPr>
          <a:xfrm>
            <a:off x="4353636" y="1640529"/>
            <a:ext cx="1624084" cy="116535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FDA1A53-3E50-4BBD-A044-7B2B6916F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87" y="2162912"/>
            <a:ext cx="510877" cy="510877"/>
          </a:xfrm>
        </p:spPr>
      </p:pic>
      <p:pic>
        <p:nvPicPr>
          <p:cNvPr id="10" name="图片 9" descr="图标&#10;&#10;描述已自动生成">
            <a:extLst>
              <a:ext uri="{FF2B5EF4-FFF2-40B4-BE49-F238E27FC236}">
                <a16:creationId xmlns:a16="http://schemas.microsoft.com/office/drawing/2014/main" id="{01A5B278-70A9-4325-AD75-01700DCD9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7" y="2045950"/>
            <a:ext cx="716748" cy="71674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CB8B697-4C8D-45D2-A21B-D732EFE592A9}"/>
              </a:ext>
            </a:extLst>
          </p:cNvPr>
          <p:cNvSpPr txBox="1"/>
          <p:nvPr/>
        </p:nvSpPr>
        <p:spPr>
          <a:xfrm>
            <a:off x="4816988" y="1686227"/>
            <a:ext cx="81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Node</a:t>
            </a:r>
            <a:endParaRPr lang="zh-CN" altLang="en-US" sz="2000" dirty="0"/>
          </a:p>
        </p:txBody>
      </p:sp>
      <p:sp>
        <p:nvSpPr>
          <p:cNvPr id="37" name="矩形: 剪去单角 36">
            <a:extLst>
              <a:ext uri="{FF2B5EF4-FFF2-40B4-BE49-F238E27FC236}">
                <a16:creationId xmlns:a16="http://schemas.microsoft.com/office/drawing/2014/main" id="{8D2A07DF-7AC7-4CC8-926E-2CED32013E4C}"/>
              </a:ext>
            </a:extLst>
          </p:cNvPr>
          <p:cNvSpPr/>
          <p:nvPr/>
        </p:nvSpPr>
        <p:spPr>
          <a:xfrm>
            <a:off x="6292756" y="1640529"/>
            <a:ext cx="1624084" cy="116535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内容占位符 7">
            <a:extLst>
              <a:ext uri="{FF2B5EF4-FFF2-40B4-BE49-F238E27FC236}">
                <a16:creationId xmlns:a16="http://schemas.microsoft.com/office/drawing/2014/main" id="{1868D467-2F88-41EB-8E0D-67D3FD406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07" y="2162912"/>
            <a:ext cx="510877" cy="510877"/>
          </a:xfrm>
          <a:prstGeom prst="rect">
            <a:avLst/>
          </a:prstGeom>
        </p:spPr>
      </p:pic>
      <p:pic>
        <p:nvPicPr>
          <p:cNvPr id="39" name="图片 38" descr="图标&#10;&#10;描述已自动生成">
            <a:extLst>
              <a:ext uri="{FF2B5EF4-FFF2-40B4-BE49-F238E27FC236}">
                <a16:creationId xmlns:a16="http://schemas.microsoft.com/office/drawing/2014/main" id="{51D7F88B-938B-4F09-83D8-F690C28A6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7" y="2045950"/>
            <a:ext cx="716748" cy="716748"/>
          </a:xfrm>
          <a:prstGeom prst="rect">
            <a:avLst/>
          </a:prstGeom>
        </p:spPr>
      </p:pic>
      <p:sp>
        <p:nvSpPr>
          <p:cNvPr id="41" name="矩形: 剪去单角 40">
            <a:extLst>
              <a:ext uri="{FF2B5EF4-FFF2-40B4-BE49-F238E27FC236}">
                <a16:creationId xmlns:a16="http://schemas.microsoft.com/office/drawing/2014/main" id="{3C5F9F65-3619-40D2-8534-B85CC09C7797}"/>
              </a:ext>
            </a:extLst>
          </p:cNvPr>
          <p:cNvSpPr/>
          <p:nvPr/>
        </p:nvSpPr>
        <p:spPr>
          <a:xfrm>
            <a:off x="4353636" y="3130512"/>
            <a:ext cx="1624084" cy="116535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内容占位符 7">
            <a:extLst>
              <a:ext uri="{FF2B5EF4-FFF2-40B4-BE49-F238E27FC236}">
                <a16:creationId xmlns:a16="http://schemas.microsoft.com/office/drawing/2014/main" id="{C4F9800C-EE1A-4240-B354-A2520F1A8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87" y="3652895"/>
            <a:ext cx="510877" cy="510877"/>
          </a:xfrm>
          <a:prstGeom prst="rect">
            <a:avLst/>
          </a:prstGeom>
        </p:spPr>
      </p:pic>
      <p:pic>
        <p:nvPicPr>
          <p:cNvPr id="43" name="图片 42" descr="图标&#10;&#10;描述已自动生成">
            <a:extLst>
              <a:ext uri="{FF2B5EF4-FFF2-40B4-BE49-F238E27FC236}">
                <a16:creationId xmlns:a16="http://schemas.microsoft.com/office/drawing/2014/main" id="{BF41897B-3C41-4156-969C-AB37FFE55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7" y="3535933"/>
            <a:ext cx="716748" cy="71674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C1AD0FC6-AA60-449E-8B23-2FE659C362FB}"/>
              </a:ext>
            </a:extLst>
          </p:cNvPr>
          <p:cNvSpPr txBox="1"/>
          <p:nvPr/>
        </p:nvSpPr>
        <p:spPr>
          <a:xfrm>
            <a:off x="4816988" y="3176210"/>
            <a:ext cx="81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Node</a:t>
            </a:r>
            <a:endParaRPr lang="zh-CN" altLang="en-US" sz="2000" dirty="0"/>
          </a:p>
        </p:txBody>
      </p:sp>
      <p:sp>
        <p:nvSpPr>
          <p:cNvPr id="45" name="矩形: 剪去单角 44">
            <a:extLst>
              <a:ext uri="{FF2B5EF4-FFF2-40B4-BE49-F238E27FC236}">
                <a16:creationId xmlns:a16="http://schemas.microsoft.com/office/drawing/2014/main" id="{6328D22D-140D-4910-9A08-95EA7977CFDA}"/>
              </a:ext>
            </a:extLst>
          </p:cNvPr>
          <p:cNvSpPr/>
          <p:nvPr/>
        </p:nvSpPr>
        <p:spPr>
          <a:xfrm>
            <a:off x="6292756" y="3130512"/>
            <a:ext cx="1624084" cy="1165353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内容占位符 7">
            <a:extLst>
              <a:ext uri="{FF2B5EF4-FFF2-40B4-BE49-F238E27FC236}">
                <a16:creationId xmlns:a16="http://schemas.microsoft.com/office/drawing/2014/main" id="{921A3DAB-C934-43D6-9E8A-4D66234A1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07" y="3652895"/>
            <a:ext cx="510877" cy="510877"/>
          </a:xfrm>
          <a:prstGeom prst="rect">
            <a:avLst/>
          </a:prstGeom>
        </p:spPr>
      </p:pic>
      <p:pic>
        <p:nvPicPr>
          <p:cNvPr id="47" name="图片 46" descr="图标&#10;&#10;描述已自动生成">
            <a:extLst>
              <a:ext uri="{FF2B5EF4-FFF2-40B4-BE49-F238E27FC236}">
                <a16:creationId xmlns:a16="http://schemas.microsoft.com/office/drawing/2014/main" id="{2C20713A-D68E-440C-8E13-67C8F485B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7" y="3535933"/>
            <a:ext cx="716748" cy="716748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28A0FD2-0D6B-4418-AC9F-A9E4784F65B0}"/>
              </a:ext>
            </a:extLst>
          </p:cNvPr>
          <p:cNvSpPr txBox="1"/>
          <p:nvPr/>
        </p:nvSpPr>
        <p:spPr>
          <a:xfrm>
            <a:off x="6756108" y="3176210"/>
            <a:ext cx="81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Node</a:t>
            </a:r>
            <a:endParaRPr lang="zh-CN" altLang="en-US" sz="20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F28E746-6625-43FC-9D29-BD630C8AB14B}"/>
              </a:ext>
            </a:extLst>
          </p:cNvPr>
          <p:cNvSpPr/>
          <p:nvPr/>
        </p:nvSpPr>
        <p:spPr>
          <a:xfrm>
            <a:off x="1495976" y="1351128"/>
            <a:ext cx="3084452" cy="32891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BC44824-2332-48F2-9609-694CD9F3E118}"/>
              </a:ext>
            </a:extLst>
          </p:cNvPr>
          <p:cNvSpPr/>
          <p:nvPr/>
        </p:nvSpPr>
        <p:spPr>
          <a:xfrm>
            <a:off x="7764584" y="1351128"/>
            <a:ext cx="3084452" cy="32891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 descr="图标&#10;&#10;描述已自动生成">
            <a:extLst>
              <a:ext uri="{FF2B5EF4-FFF2-40B4-BE49-F238E27FC236}">
                <a16:creationId xmlns:a16="http://schemas.microsoft.com/office/drawing/2014/main" id="{AC3FAEA6-9A86-43B6-B49C-4378DE7B5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13" y="2045950"/>
            <a:ext cx="716748" cy="716748"/>
          </a:xfrm>
          <a:prstGeom prst="rect">
            <a:avLst/>
          </a:prstGeom>
        </p:spPr>
      </p:pic>
      <p:pic>
        <p:nvPicPr>
          <p:cNvPr id="57" name="图片 56" descr="图标&#10;&#10;描述已自动生成">
            <a:extLst>
              <a:ext uri="{FF2B5EF4-FFF2-40B4-BE49-F238E27FC236}">
                <a16:creationId xmlns:a16="http://schemas.microsoft.com/office/drawing/2014/main" id="{8B696AA0-CD66-480F-AA1F-DA78E7432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2" y="3535933"/>
            <a:ext cx="716748" cy="716748"/>
          </a:xfrm>
          <a:prstGeom prst="rect">
            <a:avLst/>
          </a:prstGeom>
        </p:spPr>
      </p:pic>
      <p:pic>
        <p:nvPicPr>
          <p:cNvPr id="64" name="内容占位符 7">
            <a:extLst>
              <a:ext uri="{FF2B5EF4-FFF2-40B4-BE49-F238E27FC236}">
                <a16:creationId xmlns:a16="http://schemas.microsoft.com/office/drawing/2014/main" id="{7EFA52CE-8101-4B78-B003-717798716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72" y="2162912"/>
            <a:ext cx="510877" cy="510877"/>
          </a:xfrm>
          <a:prstGeom prst="rect">
            <a:avLst/>
          </a:prstGeom>
        </p:spPr>
      </p:pic>
      <p:pic>
        <p:nvPicPr>
          <p:cNvPr id="65" name="内容占位符 7">
            <a:extLst>
              <a:ext uri="{FF2B5EF4-FFF2-40B4-BE49-F238E27FC236}">
                <a16:creationId xmlns:a16="http://schemas.microsoft.com/office/drawing/2014/main" id="{7034E2D7-02F4-4FF5-A1AA-232355E82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72" y="3652894"/>
            <a:ext cx="510877" cy="510877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CE6F2D69-2AC1-41B0-8832-B97D63354FB9}"/>
              </a:ext>
            </a:extLst>
          </p:cNvPr>
          <p:cNvSpPr txBox="1"/>
          <p:nvPr/>
        </p:nvSpPr>
        <p:spPr>
          <a:xfrm>
            <a:off x="2028824" y="1529288"/>
            <a:ext cx="200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Compute layer</a:t>
            </a:r>
            <a:endParaRPr lang="zh-CN" altLang="en-US" sz="20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A8D4277-B0C7-4984-A2AF-2C9A43212B50}"/>
              </a:ext>
            </a:extLst>
          </p:cNvPr>
          <p:cNvSpPr txBox="1"/>
          <p:nvPr/>
        </p:nvSpPr>
        <p:spPr>
          <a:xfrm>
            <a:off x="8468435" y="1558675"/>
            <a:ext cx="184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Storage layer</a:t>
            </a:r>
            <a:endParaRPr lang="zh-CN" altLang="en-US" sz="20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9C77F126-9C3C-445F-9A29-9C8C418F6B54}"/>
              </a:ext>
            </a:extLst>
          </p:cNvPr>
          <p:cNvSpPr txBox="1"/>
          <p:nvPr/>
        </p:nvSpPr>
        <p:spPr>
          <a:xfrm>
            <a:off x="6761001" y="1686227"/>
            <a:ext cx="814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Node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473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1901 0.001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1679 -4.0740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23685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23333 0.0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23763 -0.0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22122 -0.00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3763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22122 -0.001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2" grpId="0"/>
      <p:bldP spid="37" grpId="0" animBg="1"/>
      <p:bldP spid="41" grpId="0" animBg="1"/>
      <p:bldP spid="44" grpId="0"/>
      <p:bldP spid="45" grpId="0" animBg="1"/>
      <p:bldP spid="48" grpId="0"/>
      <p:bldP spid="49" grpId="0" animBg="1"/>
      <p:bldP spid="51" grpId="0" animBg="1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 descr="卡通人物&#10;&#10;低可信度描述已自动生成">
            <a:extLst>
              <a:ext uri="{FF2B5EF4-FFF2-40B4-BE49-F238E27FC236}">
                <a16:creationId xmlns:a16="http://schemas.microsoft.com/office/drawing/2014/main" id="{260E273E-57A2-402A-B839-E1387E5F4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90" y="2194551"/>
            <a:ext cx="1969220" cy="1969220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DCD32BF-DC80-46E8-B4B8-CD5D6317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Penalty for Scalability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D0A7F-581F-4DF6-B91C-DC90F2E6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C003C-30B5-4B24-8225-FFAD45FC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BE05-0B63-4CB4-AAA8-9ACE16C3CCFF}" type="datetime1">
              <a:rPr lang="en-US" altLang="zh-CN" smtClean="0"/>
              <a:t>4/6/2022</a:t>
            </a:fld>
            <a:endParaRPr 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4959C0-137E-4CE8-8961-261898C16671}"/>
              </a:ext>
            </a:extLst>
          </p:cNvPr>
          <p:cNvSpPr txBox="1"/>
          <p:nvPr/>
        </p:nvSpPr>
        <p:spPr>
          <a:xfrm>
            <a:off x="2699102" y="4922059"/>
            <a:ext cx="724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Serverless computing has its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advantage</a:t>
            </a:r>
            <a:r>
              <a:rPr lang="en-US" altLang="zh-CN" sz="2400" dirty="0"/>
              <a:t> on elasticity and scalability. But it has latency </a:t>
            </a:r>
            <a:r>
              <a:rPr lang="en-US" altLang="zh-CN" sz="2400" dirty="0">
                <a:solidFill>
                  <a:srgbClr val="FF0000"/>
                </a:solidFill>
              </a:rPr>
              <a:t>penalty</a:t>
            </a:r>
            <a:r>
              <a:rPr lang="en-US" altLang="zh-CN" sz="2400" dirty="0"/>
              <a:t>.</a:t>
            </a:r>
            <a:endParaRPr lang="zh-CN" altLang="en-US" sz="2400" dirty="0"/>
          </a:p>
          <a:p>
            <a:endParaRPr lang="en-US" altLang="zh-CN" sz="2400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F28E746-6625-43FC-9D29-BD630C8AB14B}"/>
              </a:ext>
            </a:extLst>
          </p:cNvPr>
          <p:cNvSpPr/>
          <p:nvPr/>
        </p:nvSpPr>
        <p:spPr>
          <a:xfrm>
            <a:off x="1495976" y="1351128"/>
            <a:ext cx="3084452" cy="32891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BC44824-2332-48F2-9609-694CD9F3E118}"/>
              </a:ext>
            </a:extLst>
          </p:cNvPr>
          <p:cNvSpPr/>
          <p:nvPr/>
        </p:nvSpPr>
        <p:spPr>
          <a:xfrm>
            <a:off x="7764584" y="1351128"/>
            <a:ext cx="3084452" cy="3289111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 descr="图标&#10;&#10;描述已自动生成">
            <a:extLst>
              <a:ext uri="{FF2B5EF4-FFF2-40B4-BE49-F238E27FC236}">
                <a16:creationId xmlns:a16="http://schemas.microsoft.com/office/drawing/2014/main" id="{CCBC0551-6F27-40B2-93C4-2356B81F87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37" y="2045950"/>
            <a:ext cx="716748" cy="716748"/>
          </a:xfrm>
          <a:prstGeom prst="rect">
            <a:avLst/>
          </a:prstGeom>
        </p:spPr>
      </p:pic>
      <p:pic>
        <p:nvPicPr>
          <p:cNvPr id="53" name="图片 52" descr="图标&#10;&#10;描述已自动生成">
            <a:extLst>
              <a:ext uri="{FF2B5EF4-FFF2-40B4-BE49-F238E27FC236}">
                <a16:creationId xmlns:a16="http://schemas.microsoft.com/office/drawing/2014/main" id="{58FD6BC1-7272-400E-B1CB-C464B51C4B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6" y="3535933"/>
            <a:ext cx="716748" cy="716748"/>
          </a:xfrm>
          <a:prstGeom prst="rect">
            <a:avLst/>
          </a:prstGeom>
        </p:spPr>
      </p:pic>
      <p:pic>
        <p:nvPicPr>
          <p:cNvPr id="56" name="图片 55" descr="图标&#10;&#10;描述已自动生成">
            <a:extLst>
              <a:ext uri="{FF2B5EF4-FFF2-40B4-BE49-F238E27FC236}">
                <a16:creationId xmlns:a16="http://schemas.microsoft.com/office/drawing/2014/main" id="{AC3FAEA6-9A86-43B6-B49C-4378DE7B5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13" y="2045950"/>
            <a:ext cx="716748" cy="716748"/>
          </a:xfrm>
          <a:prstGeom prst="rect">
            <a:avLst/>
          </a:prstGeom>
        </p:spPr>
      </p:pic>
      <p:pic>
        <p:nvPicPr>
          <p:cNvPr id="57" name="图片 56" descr="图标&#10;&#10;描述已自动生成">
            <a:extLst>
              <a:ext uri="{FF2B5EF4-FFF2-40B4-BE49-F238E27FC236}">
                <a16:creationId xmlns:a16="http://schemas.microsoft.com/office/drawing/2014/main" id="{8B696AA0-CD66-480F-AA1F-DA78E7432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02" y="3535933"/>
            <a:ext cx="716748" cy="716748"/>
          </a:xfrm>
          <a:prstGeom prst="rect">
            <a:avLst/>
          </a:prstGeom>
        </p:spPr>
      </p:pic>
      <p:pic>
        <p:nvPicPr>
          <p:cNvPr id="58" name="图片 57" descr="图标&#10;&#10;描述已自动生成">
            <a:extLst>
              <a:ext uri="{FF2B5EF4-FFF2-40B4-BE49-F238E27FC236}">
                <a16:creationId xmlns:a16="http://schemas.microsoft.com/office/drawing/2014/main" id="{9C3CA76E-2657-424D-A85D-78792F379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01" y="2045950"/>
            <a:ext cx="716748" cy="716748"/>
          </a:xfrm>
          <a:prstGeom prst="rect">
            <a:avLst/>
          </a:prstGeom>
        </p:spPr>
      </p:pic>
      <p:pic>
        <p:nvPicPr>
          <p:cNvPr id="59" name="图片 58" descr="图标&#10;&#10;描述已自动生成">
            <a:extLst>
              <a:ext uri="{FF2B5EF4-FFF2-40B4-BE49-F238E27FC236}">
                <a16:creationId xmlns:a16="http://schemas.microsoft.com/office/drawing/2014/main" id="{7A4D764E-9347-43FD-80EF-EA4630B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0" y="3535933"/>
            <a:ext cx="716748" cy="716748"/>
          </a:xfrm>
          <a:prstGeom prst="rect">
            <a:avLst/>
          </a:prstGeom>
        </p:spPr>
      </p:pic>
      <p:pic>
        <p:nvPicPr>
          <p:cNvPr id="60" name="内容占位符 7">
            <a:extLst>
              <a:ext uri="{FF2B5EF4-FFF2-40B4-BE49-F238E27FC236}">
                <a16:creationId xmlns:a16="http://schemas.microsoft.com/office/drawing/2014/main" id="{41BE191A-275E-4727-9AD9-258CBBCB1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64" y="2162912"/>
            <a:ext cx="510877" cy="510877"/>
          </a:xfrm>
          <a:prstGeom prst="rect">
            <a:avLst/>
          </a:prstGeom>
        </p:spPr>
      </p:pic>
      <p:pic>
        <p:nvPicPr>
          <p:cNvPr id="61" name="内容占位符 7">
            <a:extLst>
              <a:ext uri="{FF2B5EF4-FFF2-40B4-BE49-F238E27FC236}">
                <a16:creationId xmlns:a16="http://schemas.microsoft.com/office/drawing/2014/main" id="{1D1CCB10-51C8-4AD8-9A71-B665D7767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64" y="3652895"/>
            <a:ext cx="510877" cy="510877"/>
          </a:xfrm>
          <a:prstGeom prst="rect">
            <a:avLst/>
          </a:prstGeom>
        </p:spPr>
      </p:pic>
      <p:pic>
        <p:nvPicPr>
          <p:cNvPr id="62" name="内容占位符 7">
            <a:extLst>
              <a:ext uri="{FF2B5EF4-FFF2-40B4-BE49-F238E27FC236}">
                <a16:creationId xmlns:a16="http://schemas.microsoft.com/office/drawing/2014/main" id="{63350E57-0C49-4764-8F84-117C228FF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1" y="2162912"/>
            <a:ext cx="510877" cy="510877"/>
          </a:xfrm>
          <a:prstGeom prst="rect">
            <a:avLst/>
          </a:prstGeom>
        </p:spPr>
      </p:pic>
      <p:pic>
        <p:nvPicPr>
          <p:cNvPr id="63" name="内容占位符 7">
            <a:extLst>
              <a:ext uri="{FF2B5EF4-FFF2-40B4-BE49-F238E27FC236}">
                <a16:creationId xmlns:a16="http://schemas.microsoft.com/office/drawing/2014/main" id="{40247F5B-932A-4DFF-A2EF-424E027B3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51" y="3652895"/>
            <a:ext cx="510877" cy="510877"/>
          </a:xfrm>
          <a:prstGeom prst="rect">
            <a:avLst/>
          </a:prstGeom>
        </p:spPr>
      </p:pic>
      <p:pic>
        <p:nvPicPr>
          <p:cNvPr id="64" name="内容占位符 7">
            <a:extLst>
              <a:ext uri="{FF2B5EF4-FFF2-40B4-BE49-F238E27FC236}">
                <a16:creationId xmlns:a16="http://schemas.microsoft.com/office/drawing/2014/main" id="{7EFA52CE-8101-4B78-B003-717798716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72" y="2162912"/>
            <a:ext cx="510877" cy="510877"/>
          </a:xfrm>
          <a:prstGeom prst="rect">
            <a:avLst/>
          </a:prstGeom>
        </p:spPr>
      </p:pic>
      <p:pic>
        <p:nvPicPr>
          <p:cNvPr id="65" name="内容占位符 7">
            <a:extLst>
              <a:ext uri="{FF2B5EF4-FFF2-40B4-BE49-F238E27FC236}">
                <a16:creationId xmlns:a16="http://schemas.microsoft.com/office/drawing/2014/main" id="{7034E2D7-02F4-4FF5-A1AA-232355E82A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72" y="3652894"/>
            <a:ext cx="510877" cy="510877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CE6F2D69-2AC1-41B0-8832-B97D63354FB9}"/>
              </a:ext>
            </a:extLst>
          </p:cNvPr>
          <p:cNvSpPr txBox="1"/>
          <p:nvPr/>
        </p:nvSpPr>
        <p:spPr>
          <a:xfrm>
            <a:off x="2028824" y="1529288"/>
            <a:ext cx="2007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Compute layer</a:t>
            </a:r>
            <a:endParaRPr lang="zh-CN" altLang="en-US" sz="20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A8D4277-B0C7-4984-A2AF-2C9A43212B50}"/>
              </a:ext>
            </a:extLst>
          </p:cNvPr>
          <p:cNvSpPr txBox="1"/>
          <p:nvPr/>
        </p:nvSpPr>
        <p:spPr>
          <a:xfrm>
            <a:off x="8468435" y="1558675"/>
            <a:ext cx="1847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Storage layer</a:t>
            </a:r>
            <a:endParaRPr lang="zh-CN" altLang="en-US" sz="2000" dirty="0"/>
          </a:p>
        </p:txBody>
      </p:sp>
      <p:pic>
        <p:nvPicPr>
          <p:cNvPr id="50" name="图片 49" descr="徽标&#10;&#10;描述已自动生成">
            <a:extLst>
              <a:ext uri="{FF2B5EF4-FFF2-40B4-BE49-F238E27FC236}">
                <a16:creationId xmlns:a16="http://schemas.microsoft.com/office/drawing/2014/main" id="{189C373E-8349-4058-8F12-72FA0E0BB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0" y="3623313"/>
            <a:ext cx="507987" cy="507987"/>
          </a:xfrm>
          <a:prstGeom prst="rect">
            <a:avLst/>
          </a:prstGeom>
        </p:spPr>
      </p:pic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4AC166EF-42AF-4B49-A949-8F9902FFD6C1}"/>
              </a:ext>
            </a:extLst>
          </p:cNvPr>
          <p:cNvCxnSpPr>
            <a:cxnSpLocks/>
          </p:cNvCxnSpPr>
          <p:nvPr/>
        </p:nvCxnSpPr>
        <p:spPr>
          <a:xfrm>
            <a:off x="4233849" y="3929808"/>
            <a:ext cx="3980602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13651</TotalTime>
  <Words>8119</Words>
  <Application>Microsoft Office PowerPoint</Application>
  <PresentationFormat>宽屏</PresentationFormat>
  <Paragraphs>1023</Paragraphs>
  <Slides>63</Slides>
  <Notes>63</Notes>
  <HiddenSlides>4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4" baseType="lpstr">
      <vt:lpstr>Helvetica Neue</vt:lpstr>
      <vt:lpstr>微软雅黑</vt:lpstr>
      <vt:lpstr>微软雅黑</vt:lpstr>
      <vt:lpstr>Arial</vt:lpstr>
      <vt:lpstr>Arial</vt:lpstr>
      <vt:lpstr>Calibri</vt:lpstr>
      <vt:lpstr>Calibri Light</vt:lpstr>
      <vt:lpstr>Cambria Math</vt:lpstr>
      <vt:lpstr>Gill Sans MT</vt:lpstr>
      <vt:lpstr>Times New Roman</vt:lpstr>
      <vt:lpstr>Office 主题</vt:lpstr>
      <vt:lpstr>PowerPoint 演示文稿</vt:lpstr>
      <vt:lpstr>Today’s Serverless Computing</vt:lpstr>
      <vt:lpstr>Today’s Serverless Computing</vt:lpstr>
      <vt:lpstr>Today’s Serverless Computing</vt:lpstr>
      <vt:lpstr>Today’s Stateful Serverless Computing</vt:lpstr>
      <vt:lpstr>Today’s Stateful Serverless Computing</vt:lpstr>
      <vt:lpstr>Example: Conference Registration App</vt:lpstr>
      <vt:lpstr>Today’s Stateful Serverless Computing</vt:lpstr>
      <vt:lpstr>Penalty for Scalability</vt:lpstr>
      <vt:lpstr>Shared Logs: The Missing Piece</vt:lpstr>
      <vt:lpstr>Shared Logs: The Missing Piece</vt:lpstr>
      <vt:lpstr>Shared Logs: The Missing Piece</vt:lpstr>
      <vt:lpstr>Before observing Boki: a few questions</vt:lpstr>
      <vt:lpstr>Boki: Architecture</vt:lpstr>
      <vt:lpstr>Boki: Architecture</vt:lpstr>
      <vt:lpstr>Boki: Architecture</vt:lpstr>
      <vt:lpstr>Boki’s LogBook API </vt:lpstr>
      <vt:lpstr>Boki’s LogBook API </vt:lpstr>
      <vt:lpstr>Boki: Architecture</vt:lpstr>
      <vt:lpstr>Before observing Boki: a few questions</vt:lpstr>
      <vt:lpstr>Challenges for Serverless Shared Logs</vt:lpstr>
      <vt:lpstr>Challenges -&gt; Techniques</vt:lpstr>
      <vt:lpstr>Challenges -&gt; Techniques</vt:lpstr>
      <vt:lpstr>Multiplex LogBooks onto Physical Logs</vt:lpstr>
      <vt:lpstr>Multiplex LogBooks onto Physical Logs</vt:lpstr>
      <vt:lpstr>Multiplex LogBooks onto Physical Logs</vt:lpstr>
      <vt:lpstr>Boki Physical Logs are Sharded</vt:lpstr>
      <vt:lpstr>LogBooks and LogShards</vt:lpstr>
      <vt:lpstr>LogBooks and LogShards</vt:lpstr>
      <vt:lpstr>Building index for LogBook</vt:lpstr>
      <vt:lpstr>Challenges -&gt; Techniques</vt:lpstr>
      <vt:lpstr>Read locality: Log index and Cache</vt:lpstr>
      <vt:lpstr>Read locality: Log index and Cache</vt:lpstr>
      <vt:lpstr>Read locality: Log index and Cache</vt:lpstr>
      <vt:lpstr>Read locality: Log index and Cache</vt:lpstr>
      <vt:lpstr>Still Consistency Problem</vt:lpstr>
      <vt:lpstr>Still Consistency Problem</vt:lpstr>
      <vt:lpstr>Challenges -&gt; Techniques</vt:lpstr>
      <vt:lpstr>Boki’s Metalog Framework</vt:lpstr>
      <vt:lpstr>Boki’s Metalog Framework</vt:lpstr>
      <vt:lpstr>Boki’s Metalog Framework</vt:lpstr>
      <vt:lpstr>Metalog position means cut</vt:lpstr>
      <vt:lpstr>Metalog for Read Consistency</vt:lpstr>
      <vt:lpstr>Metalog for Read Consistency</vt:lpstr>
      <vt:lpstr>Metalog for Read Consistency</vt:lpstr>
      <vt:lpstr>Metalog for Read Consistency</vt:lpstr>
      <vt:lpstr>Metalog for Fault Tolerance</vt:lpstr>
      <vt:lpstr>Metalog for Fault Tolerance</vt:lpstr>
      <vt:lpstr>Metalog for Fault Tolerance</vt:lpstr>
      <vt:lpstr>Metalog for Fault Tolerance</vt:lpstr>
      <vt:lpstr>Boki: Architecture</vt:lpstr>
      <vt:lpstr>Boki Support Libraries</vt:lpstr>
      <vt:lpstr>Boki Support Libraries</vt:lpstr>
      <vt:lpstr>Boki Support Libraries</vt:lpstr>
      <vt:lpstr>Experiment Setup</vt:lpstr>
      <vt:lpstr>Part 1: LogBook Microbenchmark</vt:lpstr>
      <vt:lpstr>Microbenchmark of LogBook Operations</vt:lpstr>
      <vt:lpstr>Part 2: Evaluation of Support Libraries</vt:lpstr>
      <vt:lpstr>Evaluation of Serverless Workflow</vt:lpstr>
      <vt:lpstr>Evaluation of Serverless Workflow</vt:lpstr>
      <vt:lpstr>Evaluation of Object Store</vt:lpstr>
      <vt:lpstr>Part 3: Evaluation of Message Queues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Chuannan Zhang</dc:creator>
  <cp:lastModifiedBy>Zhang Chuannan</cp:lastModifiedBy>
  <cp:revision>1075</cp:revision>
  <cp:lastPrinted>2018-07-10T14:59:54Z</cp:lastPrinted>
  <dcterms:created xsi:type="dcterms:W3CDTF">2013-05-07T11:05:13Z</dcterms:created>
  <dcterms:modified xsi:type="dcterms:W3CDTF">2022-04-06T10:41:54Z</dcterms:modified>
</cp:coreProperties>
</file>