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1" r:id="rId16"/>
    <p:sldId id="273" r:id="rId17"/>
    <p:sldId id="274" r:id="rId18"/>
    <p:sldId id="275" r:id="rId19"/>
    <p:sldId id="276" r:id="rId20"/>
    <p:sldId id="277" r:id="rId21"/>
    <p:sldId id="279" r:id="rId22"/>
    <p:sldId id="278" r:id="rId23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492" y="7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2022/6/22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6731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  <a:t>2022/6/22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024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9E95-2150-B946-B00A-F6FEFFED2F34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84095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Gill Sans MT" panose="020B05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7B6A-4B73-4BD1-9F1B-A1EB82EA820D}" type="datetimeFigureOut">
              <a:rPr lang="zh-CN" altLang="en-US" smtClean="0"/>
              <a:t>2022/6/22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F947B6A-4B73-4BD1-9F1B-A1EB82EA820D}" type="datetimeFigureOut">
              <a:rPr lang="zh-CN" altLang="en-US" smtClean="0"/>
              <a:t>2022/6/22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F947B6A-4B73-4BD1-9F1B-A1EB82EA820D}" type="datetimeFigureOut">
              <a:rPr lang="zh-CN" altLang="en-US" smtClean="0"/>
              <a:t>2022/6/22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543795"/>
                </a:solidFill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213837"/>
            <a:ext cx="10515600" cy="496312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0" baseline="0"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2800" b="0" baseline="0"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2400" b="0" baseline="0"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2000" b="0" baseline="0"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2000" b="0" baseline="0"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F947B6A-4B73-4BD1-9F1B-A1EB82EA820D}" type="datetimeFigureOut">
              <a:rPr lang="zh-CN" altLang="en-US" smtClean="0"/>
              <a:t>2022/6/22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日期占位符 3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7B6A-4B73-4BD1-9F1B-A1EB82EA820D}" type="datetimeFigureOut">
              <a:rPr lang="zh-CN" altLang="en-US" smtClean="0"/>
              <a:t>2022/6/22</a:t>
            </a:fld>
            <a:endParaRPr lang="zh-CN" altLang="en-US"/>
          </a:p>
        </p:txBody>
      </p:sp>
      <p:sp>
        <p:nvSpPr>
          <p:cNvPr id="6" name="日期占位符 3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800"/>
          </a:xfrm>
        </p:spPr>
        <p:txBody>
          <a:bodyPr/>
          <a:lstStyle>
            <a:lvl1pPr>
              <a:defRPr>
                <a:latin typeface="PingFang SC" panose="020B0400000000000000" pitchFamily="34" charset="-122"/>
                <a:ea typeface="PingFang SC" panose="020B0400000000000000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216152"/>
            <a:ext cx="5181600" cy="4965192"/>
          </a:xfrm>
        </p:spPr>
        <p:txBody>
          <a:bodyPr/>
          <a:lstStyle>
            <a:lvl1pPr>
              <a:defRPr baseline="0">
                <a:latin typeface="PingFang SC" panose="020B0400000000000000" pitchFamily="34" charset="-122"/>
                <a:ea typeface="PingFang SC" panose="020B0400000000000000" pitchFamily="34" charset="-122"/>
              </a:defRPr>
            </a:lvl1pPr>
            <a:lvl2pPr>
              <a:defRPr baseline="0">
                <a:latin typeface="PingFang SC" panose="020B0400000000000000" pitchFamily="34" charset="-122"/>
                <a:ea typeface="PingFang SC" panose="020B0400000000000000" pitchFamily="34" charset="-122"/>
              </a:defRPr>
            </a:lvl2pPr>
            <a:lvl3pPr>
              <a:defRPr baseline="0">
                <a:latin typeface="PingFang SC" panose="020B0400000000000000" pitchFamily="34" charset="-122"/>
                <a:ea typeface="PingFang SC" panose="020B0400000000000000" pitchFamily="34" charset="-122"/>
              </a:defRPr>
            </a:lvl3pPr>
            <a:lvl4pPr>
              <a:defRPr baseline="0">
                <a:latin typeface="PingFang SC" panose="020B0400000000000000" pitchFamily="34" charset="-122"/>
                <a:ea typeface="PingFang SC" panose="020B0400000000000000" pitchFamily="34" charset="-122"/>
              </a:defRPr>
            </a:lvl4pPr>
            <a:lvl5pPr>
              <a:defRPr baseline="0">
                <a:latin typeface="PingFang SC" panose="020B0400000000000000" pitchFamily="34" charset="-122"/>
                <a:ea typeface="PingFang SC" panose="020B0400000000000000" pitchFamily="34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216152"/>
            <a:ext cx="5181600" cy="4965192"/>
          </a:xfrm>
        </p:spPr>
        <p:txBody>
          <a:bodyPr/>
          <a:lstStyle>
            <a:lvl1pPr>
              <a:defRPr>
                <a:latin typeface="PingFang SC" panose="020B0400000000000000" pitchFamily="34" charset="-122"/>
                <a:ea typeface="PingFang SC" panose="020B0400000000000000" pitchFamily="34" charset="-122"/>
              </a:defRPr>
            </a:lvl1pPr>
            <a:lvl2pPr>
              <a:defRPr>
                <a:latin typeface="PingFang SC" panose="020B0400000000000000" pitchFamily="34" charset="-122"/>
                <a:ea typeface="PingFang SC" panose="020B0400000000000000" pitchFamily="34" charset="-122"/>
              </a:defRPr>
            </a:lvl2pPr>
            <a:lvl3pPr>
              <a:defRPr>
                <a:latin typeface="PingFang SC" panose="020B0400000000000000" pitchFamily="34" charset="-122"/>
                <a:ea typeface="PingFang SC" panose="020B0400000000000000" pitchFamily="34" charset="-122"/>
              </a:defRPr>
            </a:lvl3pPr>
            <a:lvl4pPr>
              <a:defRPr>
                <a:latin typeface="PingFang SC" panose="020B0400000000000000" pitchFamily="34" charset="-122"/>
                <a:ea typeface="PingFang SC" panose="020B0400000000000000" pitchFamily="34" charset="-122"/>
              </a:defRPr>
            </a:lvl4pPr>
            <a:lvl5pPr>
              <a:defRPr>
                <a:latin typeface="PingFang SC" panose="020B0400000000000000" pitchFamily="34" charset="-122"/>
                <a:ea typeface="PingFang SC" panose="020B0400000000000000" pitchFamily="34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ingFang SC" panose="020B0400000000000000" pitchFamily="34" charset="-122"/>
                <a:ea typeface="PingFang SC" panose="020B0400000000000000" pitchFamily="34" charset="-122"/>
              </a:defRPr>
            </a:lvl1pPr>
          </a:lstStyle>
          <a:p>
            <a:fld id="{7F947B6A-4B73-4BD1-9F1B-A1EB82EA820D}" type="datetimeFigureOut">
              <a:rPr lang="zh-CN" altLang="en-US" smtClean="0"/>
              <a:t>2022/6/22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1" name="日期占位符 3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>
                <a:latin typeface="PingFang SC" panose="020B0400000000000000" pitchFamily="34" charset="-122"/>
                <a:ea typeface="PingFang SC" panose="020B0400000000000000" pitchFamily="34" charset="-122"/>
              </a:rPr>
              <a:t>‹#›</a:t>
            </a:fld>
            <a:endParaRPr lang="zh-CN" altLang="en-US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85800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21615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145691"/>
            <a:ext cx="5157787" cy="404397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21615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145691"/>
            <a:ext cx="5183188" cy="404397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7B6A-4B73-4BD1-9F1B-A1EB82EA820D}" type="datetimeFigureOut">
              <a:rPr lang="zh-CN" altLang="en-US" smtClean="0"/>
              <a:t>2022/6/22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日期占位符 3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F947B6A-4B73-4BD1-9F1B-A1EB82EA820D}" type="datetimeFigureOut">
              <a:rPr lang="zh-CN" altLang="en-US" smtClean="0"/>
              <a:t>2022/6/22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F947B6A-4B73-4BD1-9F1B-A1EB82EA820D}" type="datetimeFigureOut">
              <a:rPr lang="zh-CN" altLang="en-US" smtClean="0"/>
              <a:t>2022/6/22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F947B6A-4B73-4BD1-9F1B-A1EB82EA820D}" type="datetimeFigureOut">
              <a:rPr lang="zh-CN" altLang="en-US" smtClean="0"/>
              <a:t>2022/6/22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F947B6A-4B73-4BD1-9F1B-A1EB82EA820D}" type="datetimeFigureOut">
              <a:rPr lang="zh-CN" altLang="en-US" smtClean="0"/>
              <a:t>2022/6/22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47B6A-4B73-4BD1-9F1B-A1EB82EA820D}" type="datetimeFigureOut">
              <a:rPr lang="zh-CN" altLang="en-US" smtClean="0"/>
              <a:t>2022/6/22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143AB-BB00-44EC-A70D-BD02C261FD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Distributed File Systems with NVMM and RDMA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524000" y="4117658"/>
            <a:ext cx="9144000" cy="1655762"/>
          </a:xfrm>
        </p:spPr>
        <p:txBody>
          <a:bodyPr/>
          <a:lstStyle/>
          <a:p>
            <a:r>
              <a:rPr lang="en-US" altLang="zh-CN" sz="3200" i="1" dirty="0"/>
              <a:t>Shared by </a:t>
            </a:r>
            <a:r>
              <a:rPr lang="en-US" altLang="zh-CN" sz="3200" i="1" dirty="0" err="1"/>
              <a:t>Xinyang</a:t>
            </a:r>
            <a:r>
              <a:rPr lang="en-US" altLang="zh-CN" sz="3200" i="1" dirty="0"/>
              <a:t> Shao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New software stacks for local FS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PMFS (EuroSys’14): Skip page cache for traditional FS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788" y="1912772"/>
            <a:ext cx="6242424" cy="426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98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New software stacks for local FS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NOVA (FAST’16): Log-structured FS for DRAM+NVMM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183" y="1827331"/>
            <a:ext cx="5555634" cy="466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66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 of NVMM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Low latency and high bandwidth</a:t>
            </a:r>
          </a:p>
          <a:p>
            <a:r>
              <a:rPr lang="en-US" altLang="zh-CN" dirty="0" smtClean="0"/>
              <a:t>Expensive</a:t>
            </a:r>
          </a:p>
          <a:p>
            <a:r>
              <a:rPr lang="en-US" altLang="zh-CN" dirty="0" smtClean="0"/>
              <a:t>Excellent crash consistency</a:t>
            </a:r>
          </a:p>
          <a:p>
            <a:r>
              <a:rPr lang="en-US" altLang="zh-CN" dirty="0" smtClean="0"/>
              <a:t>Byte-addressable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00703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RDMA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/>
              <a:t>CPU offload</a:t>
            </a:r>
          </a:p>
          <a:p>
            <a:r>
              <a:rPr lang="en-US" altLang="zh-CN" sz="2800" dirty="0" smtClean="0"/>
              <a:t>Kernel bypass</a:t>
            </a:r>
          </a:p>
          <a:p>
            <a:r>
              <a:rPr lang="en-US" altLang="zh-CN" sz="2800" dirty="0" smtClean="0"/>
              <a:t>Zero copy</a:t>
            </a:r>
            <a:endParaRPr lang="zh-CN" altLang="en-US" sz="2800" dirty="0"/>
          </a:p>
        </p:txBody>
      </p:sp>
      <p:pic>
        <p:nvPicPr>
          <p:cNvPr id="4098" name="Picture 2" descr="在这里插入图片描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333" y="1273068"/>
            <a:ext cx="7748112" cy="425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1094874" y="5727031"/>
            <a:ext cx="103952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</a:rPr>
              <a:t>图来源：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</a:rPr>
              <a:t>https://</a:t>
            </a:r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</a:rPr>
              <a:t>img-blog.csdnimg.cn/20190117125615125.png?x-oss-process=image/watermark,type_ZmFuZ3poZW5naGVpdGk,shadow_10,text_aHR0cHM6Ly9ibG9nLmNzZG4ubmV0L3FxXzIxMTI1MTgz,size_16,color_FFFFFF,t_70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309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Contents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New </a:t>
            </a:r>
            <a:r>
              <a:rPr lang="en-US" altLang="zh-CN" dirty="0" err="1" smtClean="0">
                <a:solidFill>
                  <a:schemeClr val="bg1">
                    <a:lumMod val="65000"/>
                  </a:schemeClr>
                </a:solidFill>
              </a:rPr>
              <a:t>hardwares</a:t>
            </a:r>
            <a:endParaRPr lang="en-US" altLang="zh-CN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NVM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: Non-Volatile 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Memory</a:t>
            </a:r>
          </a:p>
          <a:p>
            <a:pPr lvl="1"/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RDMA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(Remote Direct Memory Access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r>
              <a:rPr lang="en-US" altLang="zh-CN" dirty="0" smtClean="0"/>
              <a:t>State-of-the-art DFSs with RDMA and/or NVM</a:t>
            </a:r>
          </a:p>
          <a:p>
            <a:pPr lvl="1"/>
            <a:r>
              <a:rPr lang="en-US" altLang="zh-CN" dirty="0" smtClean="0"/>
              <a:t>Traditional DFS with RDMA (CephFS, </a:t>
            </a:r>
            <a:r>
              <a:rPr lang="en-US" altLang="zh-CN" dirty="0" err="1" smtClean="0"/>
              <a:t>GlusterFS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etc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smtClean="0"/>
              <a:t>New </a:t>
            </a:r>
            <a:r>
              <a:rPr lang="en-US" altLang="zh-CN" dirty="0" err="1" smtClean="0"/>
              <a:t>archs</a:t>
            </a:r>
            <a:r>
              <a:rPr lang="en-US" altLang="zh-CN" dirty="0" smtClean="0"/>
              <a:t>: N</a:t>
            </a:r>
            <a:r>
              <a:rPr lang="en-US" altLang="zh-CN" dirty="0" smtClean="0"/>
              <a:t>VFS, Octopus, </a:t>
            </a:r>
            <a:r>
              <a:rPr lang="en-US" altLang="zh-CN" dirty="0" smtClean="0"/>
              <a:t>Orion, </a:t>
            </a:r>
            <a:r>
              <a:rPr lang="en-US" altLang="zh-CN" dirty="0" err="1" smtClean="0"/>
              <a:t>Assise</a:t>
            </a:r>
            <a:r>
              <a:rPr lang="en-US" altLang="zh-CN" dirty="0" smtClean="0"/>
              <a:t>, …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58185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Traditional DFS with RDMA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CephFS with </a:t>
            </a:r>
            <a:r>
              <a:rPr lang="en-US" altLang="zh-CN" dirty="0" err="1" smtClean="0"/>
              <a:t>Accelio</a:t>
            </a:r>
            <a:endParaRPr lang="en-US" altLang="zh-CN" dirty="0" smtClean="0"/>
          </a:p>
          <a:p>
            <a:r>
              <a:rPr lang="en-US" altLang="zh-CN" dirty="0" err="1" smtClean="0"/>
              <a:t>GlusterFS</a:t>
            </a:r>
            <a:r>
              <a:rPr lang="en-US" altLang="zh-CN" dirty="0" smtClean="0"/>
              <a:t> with its own RDMA library.</a:t>
            </a:r>
          </a:p>
          <a:p>
            <a:r>
              <a:rPr lang="en-US" altLang="zh-CN" dirty="0" err="1" smtClean="0"/>
              <a:t>Lustre</a:t>
            </a:r>
            <a:r>
              <a:rPr lang="en-US" altLang="zh-CN" dirty="0" smtClean="0"/>
              <a:t> with RoCEv2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7815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NVFS (ICS’16)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NVFS=</a:t>
            </a:r>
            <a:r>
              <a:rPr lang="en-US" altLang="zh-CN" u="sng" dirty="0" smtClean="0"/>
              <a:t>NV</a:t>
            </a:r>
            <a:r>
              <a:rPr lang="en-US" altLang="zh-CN" dirty="0" smtClean="0"/>
              <a:t>M- and RDMA-aware HD</a:t>
            </a:r>
            <a:r>
              <a:rPr lang="en-US" altLang="zh-CN" u="sng" dirty="0" smtClean="0"/>
              <a:t>FS</a:t>
            </a:r>
            <a:endParaRPr lang="zh-CN" altLang="en-US" u="sng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71" y="2561329"/>
            <a:ext cx="4568094" cy="298522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228" y="2109265"/>
            <a:ext cx="5098182" cy="385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33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Octopus (ATC’17) Octopus</a:t>
            </a:r>
            <a:r>
              <a:rPr lang="en-US" altLang="zh-CN" baseline="30000" dirty="0" smtClean="0"/>
              <a:t>+</a:t>
            </a:r>
            <a:r>
              <a:rPr lang="en-US" altLang="zh-CN" dirty="0" smtClean="0"/>
              <a:t> (ToS’21)</a:t>
            </a:r>
            <a:endParaRPr lang="zh-CN" altLang="en-US" baseline="30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Metadata and data of single file is coupled.</a:t>
            </a:r>
          </a:p>
          <a:p>
            <a:r>
              <a:rPr lang="en-US" altLang="zh-CN" dirty="0" smtClean="0"/>
              <a:t>Consistent hashing partition.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11" y="2873592"/>
            <a:ext cx="5381652" cy="330337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028" y="2372326"/>
            <a:ext cx="5877745" cy="430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60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Octopus (ATC’17) Octopus</a:t>
            </a:r>
            <a:r>
              <a:rPr lang="en-US" altLang="zh-CN" baseline="30000" dirty="0"/>
              <a:t>+</a:t>
            </a:r>
            <a:r>
              <a:rPr lang="en-US" altLang="zh-CN" dirty="0"/>
              <a:t> (ToS’21)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Eliminating memory copies: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291" y="2141214"/>
            <a:ext cx="7447101" cy="364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08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Orion (FAST’19)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Orion exposes as a log-structured file system across only one MDS and clients.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11" y="2636455"/>
            <a:ext cx="5547126" cy="345628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211" y="2681086"/>
            <a:ext cx="6030968" cy="349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30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Next</a:t>
            </a:r>
            <a:r>
              <a:rPr kumimoji="1" lang="zh-CN" altLang="en-US" dirty="0"/>
              <a:t> </a:t>
            </a:r>
            <a:r>
              <a:rPr kumimoji="1" lang="en-US" altLang="zh-CN" dirty="0"/>
              <a:t>Reading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Group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99" y="1213837"/>
            <a:ext cx="11275881" cy="4963126"/>
          </a:xfrm>
        </p:spPr>
        <p:txBody>
          <a:bodyPr/>
          <a:lstStyle/>
          <a:p>
            <a:r>
              <a:rPr kumimoji="1"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Metadata</a:t>
            </a:r>
            <a:r>
              <a:rPr kumimoji="1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decouple</a:t>
            </a:r>
          </a:p>
          <a:p>
            <a:r>
              <a:rPr kumimoji="1"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Metadata</a:t>
            </a:r>
            <a:r>
              <a:rPr kumimoji="1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partition</a:t>
            </a:r>
          </a:p>
          <a:p>
            <a:r>
              <a:rPr kumimoji="1"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Metadata</a:t>
            </a:r>
            <a:r>
              <a:rPr kumimoji="1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disaggregation</a:t>
            </a:r>
          </a:p>
          <a:p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Paper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sharing: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kumimoji="1" lang="en-US" altLang="zh-CN" dirty="0" err="1">
                <a:solidFill>
                  <a:schemeClr val="bg1">
                    <a:lumMod val="50000"/>
                  </a:schemeClr>
                </a:solidFill>
              </a:rPr>
              <a:t>InfiniFS</a:t>
            </a:r>
            <a:endParaRPr kumimoji="1" lang="en-US" altLang="zh-CN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kumimoji="1" lang="en-US" altLang="zh-CN" dirty="0">
                <a:sym typeface="+mn-ea"/>
              </a:rPr>
              <a:t>DFS</a:t>
            </a:r>
            <a:r>
              <a:rPr kumimoji="1" lang="zh-CN" altLang="en-US" dirty="0">
                <a:sym typeface="+mn-ea"/>
              </a:rPr>
              <a:t> </a:t>
            </a:r>
            <a:r>
              <a:rPr kumimoji="1" lang="en-US" altLang="zh-CN" dirty="0">
                <a:sym typeface="+mn-ea"/>
              </a:rPr>
              <a:t>architecture</a:t>
            </a:r>
            <a:r>
              <a:rPr kumimoji="1" lang="zh-CN" altLang="en-US" dirty="0">
                <a:sym typeface="+mn-ea"/>
              </a:rPr>
              <a:t> </a:t>
            </a:r>
            <a:r>
              <a:rPr kumimoji="1" lang="en-US" altLang="zh-CN" dirty="0">
                <a:sym typeface="+mn-ea"/>
              </a:rPr>
              <a:t>with</a:t>
            </a:r>
            <a:r>
              <a:rPr kumimoji="1" lang="zh-CN" altLang="en-US" dirty="0">
                <a:sym typeface="+mn-ea"/>
              </a:rPr>
              <a:t> </a:t>
            </a:r>
            <a:r>
              <a:rPr kumimoji="1" lang="en-US" altLang="zh-CN" dirty="0">
                <a:sym typeface="+mn-ea"/>
              </a:rPr>
              <a:t>new</a:t>
            </a:r>
            <a:r>
              <a:rPr kumimoji="1" lang="zh-CN" altLang="en-US" dirty="0">
                <a:sym typeface="+mn-ea"/>
              </a:rPr>
              <a:t> </a:t>
            </a:r>
            <a:r>
              <a:rPr kumimoji="1" lang="en-US" altLang="zh-CN" dirty="0">
                <a:sym typeface="+mn-ea"/>
              </a:rPr>
              <a:t>hardware</a:t>
            </a:r>
            <a:endParaRPr kumimoji="1" lang="en-US" altLang="zh-C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Assise</a:t>
            </a:r>
            <a:r>
              <a:rPr lang="en-US" altLang="zh-CN" dirty="0" smtClean="0"/>
              <a:t> (OSDI’20)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Full Client-side NVM implementation of DFS.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49" y="2498881"/>
            <a:ext cx="11607701" cy="284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472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LineFS</a:t>
            </a:r>
            <a:r>
              <a:rPr lang="en-US" altLang="zh-CN" dirty="0" smtClean="0"/>
              <a:t> (SOSP’21)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Offload DFS operations to smart NICs.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817" y="2261465"/>
            <a:ext cx="5454008" cy="339337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824" y="2818977"/>
            <a:ext cx="5890683" cy="202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76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Q &amp; 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549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Contents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New </a:t>
            </a:r>
            <a:r>
              <a:rPr lang="en-US" altLang="zh-CN" dirty="0" err="1" smtClean="0"/>
              <a:t>hardwares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NVM</a:t>
            </a:r>
            <a:r>
              <a:rPr lang="en-US" altLang="zh-CN" dirty="0"/>
              <a:t>: Non-Volatile </a:t>
            </a:r>
            <a:r>
              <a:rPr lang="en-US" altLang="zh-CN" dirty="0" smtClean="0"/>
              <a:t>Memory</a:t>
            </a:r>
          </a:p>
          <a:p>
            <a:pPr lvl="1"/>
            <a:r>
              <a:rPr lang="en-US" altLang="zh-CN" dirty="0" smtClean="0"/>
              <a:t>RDMA </a:t>
            </a:r>
            <a:r>
              <a:rPr lang="en-US" altLang="zh-CN" dirty="0"/>
              <a:t>(Remote Direct Memory Access</a:t>
            </a:r>
            <a:r>
              <a:rPr lang="en-US" altLang="zh-CN" dirty="0" smtClean="0"/>
              <a:t>)</a:t>
            </a:r>
          </a:p>
          <a:p>
            <a:r>
              <a:rPr lang="en-US" altLang="zh-CN" dirty="0" smtClean="0"/>
              <a:t>State-of-the-art DFSs with NVM and RDMA</a:t>
            </a:r>
          </a:p>
          <a:p>
            <a:pPr lvl="1"/>
            <a:endParaRPr lang="en-US" altLang="zh-C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NVM concept family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2805" y="1214120"/>
            <a:ext cx="10515600" cy="5433060"/>
          </a:xfrm>
        </p:spPr>
        <p:txBody>
          <a:bodyPr>
            <a:normAutofit/>
          </a:bodyPr>
          <a:lstStyle/>
          <a:p>
            <a:r>
              <a:rPr lang="en-US" altLang="zh-CN" dirty="0">
                <a:sym typeface="+mn-ea"/>
              </a:rPr>
              <a:t>NVMM</a:t>
            </a:r>
          </a:p>
          <a:p>
            <a:r>
              <a:rPr lang="en-US" altLang="zh-CN" dirty="0">
                <a:sym typeface="+mn-ea"/>
              </a:rPr>
              <a:t>NVM</a:t>
            </a:r>
          </a:p>
          <a:p>
            <a:r>
              <a:rPr lang="en-US" altLang="zh-CN" dirty="0"/>
              <a:t>PCM</a:t>
            </a:r>
          </a:p>
          <a:p>
            <a:r>
              <a:rPr lang="en-US" altLang="zh-CN" dirty="0" err="1"/>
              <a:t>ReRAM</a:t>
            </a:r>
            <a:r>
              <a:rPr lang="en-US" altLang="zh-CN" dirty="0"/>
              <a:t>/</a:t>
            </a:r>
            <a:r>
              <a:rPr lang="en-US" altLang="zh-CN" dirty="0" err="1"/>
              <a:t>Memristor</a:t>
            </a:r>
            <a:endParaRPr lang="en-US" altLang="zh-CN" dirty="0"/>
          </a:p>
          <a:p>
            <a:r>
              <a:rPr lang="en-US" altLang="zh-CN" dirty="0"/>
              <a:t>STT-MRAM</a:t>
            </a:r>
          </a:p>
          <a:p>
            <a:r>
              <a:rPr lang="en-US" altLang="zh-CN" dirty="0" smtClean="0"/>
              <a:t>PM / PMEM </a:t>
            </a:r>
            <a:r>
              <a:rPr lang="en-US" altLang="zh-CN" dirty="0"/>
              <a:t>/ SCM</a:t>
            </a:r>
          </a:p>
          <a:p>
            <a:r>
              <a:rPr lang="en-US" altLang="zh-CN" dirty="0"/>
              <a:t>NVDIMM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NVM </a:t>
            </a:r>
            <a:r>
              <a:rPr lang="en-US" altLang="zh-CN" dirty="0" smtClean="0"/>
              <a:t>techs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2805" y="1214120"/>
            <a:ext cx="10515600" cy="543306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PCM=Phase-Change </a:t>
            </a:r>
            <a:r>
              <a:rPr lang="en-US" altLang="zh-CN" dirty="0"/>
              <a:t>Memory</a:t>
            </a:r>
            <a:r>
              <a:rPr lang="zh-CN" altLang="en-US" dirty="0"/>
              <a:t>（相变存储器）</a:t>
            </a:r>
          </a:p>
          <a:p>
            <a:r>
              <a:rPr lang="en-US" altLang="zh-CN" dirty="0" err="1"/>
              <a:t>ReRAM</a:t>
            </a:r>
            <a:r>
              <a:rPr lang="en-US" altLang="zh-CN" dirty="0"/>
              <a:t>=Resistive RAM</a:t>
            </a:r>
            <a:r>
              <a:rPr lang="zh-CN" altLang="en-US" dirty="0"/>
              <a:t>（可变电阻式存储器），也叫</a:t>
            </a:r>
            <a:r>
              <a:rPr lang="en-US" altLang="zh-CN" dirty="0" err="1"/>
              <a:t>Memristor</a:t>
            </a:r>
            <a:r>
              <a:rPr lang="zh-CN" altLang="en-US" dirty="0"/>
              <a:t>（忆阻器）</a:t>
            </a:r>
          </a:p>
          <a:p>
            <a:r>
              <a:rPr lang="en-US" altLang="zh-CN" dirty="0"/>
              <a:t>STT-MRAM=Spin Transfer Torque - Magnetic Random Access Memory</a:t>
            </a:r>
            <a:r>
              <a:rPr lang="zh-CN" altLang="en-US" dirty="0"/>
              <a:t>（自旋扭矩转换随机存储器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en-US" altLang="zh-CN" dirty="0" err="1" smtClean="0"/>
              <a:t>FeRAM</a:t>
            </a:r>
            <a:r>
              <a:rPr lang="en-US" altLang="zh-CN" dirty="0" smtClean="0"/>
              <a:t>=Ferroelectric RAM</a:t>
            </a:r>
            <a:r>
              <a:rPr lang="zh-CN" altLang="en-US" dirty="0" smtClean="0"/>
              <a:t>（铁电随机存储器）</a:t>
            </a:r>
            <a:endParaRPr lang="en-US" altLang="zh-CN" dirty="0" smtClean="0"/>
          </a:p>
          <a:p>
            <a:r>
              <a:rPr lang="en-US" altLang="zh-CN" dirty="0" smtClean="0"/>
              <a:t>MRAM=</a:t>
            </a:r>
            <a:r>
              <a:rPr lang="en-US" altLang="zh-CN" dirty="0" err="1" smtClean="0"/>
              <a:t>Magnetoresistive</a:t>
            </a:r>
            <a:r>
              <a:rPr lang="en-US" altLang="zh-CN" dirty="0" smtClean="0"/>
              <a:t> RAM</a:t>
            </a:r>
            <a:r>
              <a:rPr lang="zh-CN" altLang="en-US" dirty="0" smtClean="0"/>
              <a:t>（磁阻式随机存储器）</a:t>
            </a:r>
            <a:endParaRPr lang="en-US" altLang="zh-CN" dirty="0" smtClean="0"/>
          </a:p>
          <a:p>
            <a:r>
              <a:rPr lang="en-US" altLang="zh-CN" dirty="0" smtClean="0"/>
              <a:t>Flash</a:t>
            </a:r>
            <a:r>
              <a:rPr lang="zh-CN" altLang="en-US" dirty="0" smtClean="0"/>
              <a:t>（闪存）</a:t>
            </a:r>
            <a:endParaRPr lang="en-US" altLang="zh-C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Intel </a:t>
            </a:r>
            <a:r>
              <a:rPr lang="en-US" altLang="zh-CN" dirty="0" err="1" smtClean="0"/>
              <a:t>Optane</a:t>
            </a:r>
            <a:r>
              <a:rPr lang="en-US" altLang="zh-CN" dirty="0" smtClean="0"/>
              <a:t> DC memories</a:t>
            </a:r>
            <a:endParaRPr lang="zh-CN" altLang="en-US" dirty="0"/>
          </a:p>
        </p:txBody>
      </p:sp>
      <p:pic>
        <p:nvPicPr>
          <p:cNvPr id="1026" name="Picture 2" descr="https://imgconvert.csdnimg.cn/aHR0cHM6Ly9tbWJpei5xcGljLmNuL21tYml6X2pwZy9kNGhvWUpseE9qUEo1c1lsdFpodlhtRUF4Zm03NVg2czBmU1U1Q3FSRTBlU202ekdCeFhRR3JoT2dzRGJsZWtIUFc3OHlrSmlhbm5OaWMzbjlhd2xmS2RnLzY0MA?x-oss-process=image/format,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709" y="1311442"/>
            <a:ext cx="9048582" cy="502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NVM concept family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2805" y="1214120"/>
            <a:ext cx="10515600" cy="5433060"/>
          </a:xfrm>
        </p:spPr>
        <p:txBody>
          <a:bodyPr>
            <a:normAutofit/>
          </a:bodyPr>
          <a:lstStyle/>
          <a:p>
            <a:r>
              <a:rPr lang="en-US" altLang="zh-CN" dirty="0">
                <a:sym typeface="+mn-ea"/>
              </a:rPr>
              <a:t>NVMM=Non-Volatile Main Memory</a:t>
            </a:r>
            <a:r>
              <a:rPr lang="zh-CN" altLang="en-US" dirty="0">
                <a:sym typeface="+mn-ea"/>
              </a:rPr>
              <a:t>（统称）</a:t>
            </a:r>
            <a:endParaRPr lang="en-US" altLang="zh-CN" dirty="0">
              <a:sym typeface="+mn-ea"/>
            </a:endParaRPr>
          </a:p>
          <a:p>
            <a:r>
              <a:rPr lang="en-US" altLang="zh-CN" dirty="0">
                <a:sym typeface="+mn-ea"/>
              </a:rPr>
              <a:t>NVM=Non-Volatile Memory=NVMM</a:t>
            </a:r>
            <a:endParaRPr lang="en-US" altLang="zh-CN" dirty="0"/>
          </a:p>
          <a:p>
            <a:r>
              <a:rPr lang="en-US" altLang="zh-CN" dirty="0" smtClean="0"/>
              <a:t>PM/PMEM=Persistent </a:t>
            </a:r>
            <a:r>
              <a:rPr lang="en-US" altLang="zh-CN" dirty="0"/>
              <a:t>Memory</a:t>
            </a:r>
            <a:r>
              <a:rPr lang="zh-CN" altLang="en-US" dirty="0"/>
              <a:t>（持久化内存），一般等同于</a:t>
            </a:r>
            <a:r>
              <a:rPr lang="en-US" altLang="zh-CN" dirty="0"/>
              <a:t>SCM=Storage Class Memory</a:t>
            </a:r>
            <a:r>
              <a:rPr lang="zh-CN" altLang="en-US" dirty="0"/>
              <a:t>（存储级内存）</a:t>
            </a:r>
            <a:endParaRPr lang="en-US" altLang="zh-CN" dirty="0"/>
          </a:p>
          <a:p>
            <a:r>
              <a:rPr lang="en-US" altLang="zh-CN" dirty="0"/>
              <a:t>NVDIMM=Non-Volatile Dual In-line Memory Module</a:t>
            </a:r>
            <a:r>
              <a:rPr lang="zh-CN" altLang="en-US" dirty="0"/>
              <a:t>（非易失性双列直插式内存模块）</a:t>
            </a:r>
          </a:p>
        </p:txBody>
      </p:sp>
    </p:spTree>
    <p:extLst>
      <p:ext uri="{BB962C8B-B14F-4D97-AF65-F5344CB8AC3E}">
        <p14:creationId xmlns:p14="http://schemas.microsoft.com/office/powerpoint/2010/main" val="379471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Hierarchy layer of NVM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DRAM: ~100ns</a:t>
            </a:r>
          </a:p>
          <a:p>
            <a:r>
              <a:rPr lang="en-US" altLang="zh-CN" dirty="0" err="1" smtClean="0"/>
              <a:t>Optane</a:t>
            </a:r>
            <a:r>
              <a:rPr lang="en-US" altLang="zh-CN" dirty="0" smtClean="0"/>
              <a:t>: ~350ns</a:t>
            </a:r>
            <a:endParaRPr lang="zh-CN" altLang="en-US" dirty="0"/>
          </a:p>
        </p:txBody>
      </p:sp>
      <p:pic>
        <p:nvPicPr>
          <p:cNvPr id="2050" name="Picture 2" descr="https://imgconvert.csdnimg.cn/aHR0cHM6Ly9tbWJpei5xcGljLmNuL21tYml6X3BuZy9kNGhvWUpseE9qUEo1c1lsdFpodlhtRUF4Zm03NVg2czJ4Wk5uNVZvNXBCSGhUZHRKV1FRNUxtTVBBdEo0SjJneEJOck9aQ1NDN3BWNHgyN3d3elEzZy82NDA?x-oss-process=image/format,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143" y="1678839"/>
            <a:ext cx="7171657" cy="463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223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Incorporation of NVM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As memory</a:t>
            </a:r>
          </a:p>
          <a:p>
            <a:pPr lvl="1"/>
            <a:r>
              <a:rPr lang="en-US" altLang="zh-CN" dirty="0" smtClean="0"/>
              <a:t>Replace DRAM</a:t>
            </a:r>
          </a:p>
          <a:p>
            <a:pPr lvl="1"/>
            <a:r>
              <a:rPr lang="en-US" altLang="zh-CN" dirty="0" smtClean="0"/>
              <a:t>Co-exist with DRAM</a:t>
            </a:r>
          </a:p>
          <a:p>
            <a:pPr lvl="1"/>
            <a:r>
              <a:rPr lang="en-US" altLang="zh-CN" dirty="0" smtClean="0"/>
              <a:t>Replace SWAP</a:t>
            </a:r>
          </a:p>
          <a:p>
            <a:r>
              <a:rPr lang="en-US" altLang="zh-CN" dirty="0" smtClean="0"/>
              <a:t>As storage</a:t>
            </a:r>
          </a:p>
        </p:txBody>
      </p:sp>
    </p:spTree>
    <p:extLst>
      <p:ext uri="{BB962C8B-B14F-4D97-AF65-F5344CB8AC3E}">
        <p14:creationId xmlns:p14="http://schemas.microsoft.com/office/powerpoint/2010/main" val="4174865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华康俪金黑W8(P)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398</Words>
  <Application>Microsoft Office PowerPoint</Application>
  <PresentationFormat>宽屏</PresentationFormat>
  <Paragraphs>83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PingFang SC</vt:lpstr>
      <vt:lpstr>华康俪金黑W8(P)</vt:lpstr>
      <vt:lpstr>宋体</vt:lpstr>
      <vt:lpstr>微软雅黑</vt:lpstr>
      <vt:lpstr>Arial</vt:lpstr>
      <vt:lpstr>Calibri</vt:lpstr>
      <vt:lpstr>Gill Sans MT</vt:lpstr>
      <vt:lpstr>Times New Roman</vt:lpstr>
      <vt:lpstr>Office 主题</vt:lpstr>
      <vt:lpstr>Distributed File Systems with NVMM and RDMA</vt:lpstr>
      <vt:lpstr>Next Reading Group</vt:lpstr>
      <vt:lpstr>Contents</vt:lpstr>
      <vt:lpstr>NVM concept family</vt:lpstr>
      <vt:lpstr>NVM techs</vt:lpstr>
      <vt:lpstr>Intel Optane DC memories</vt:lpstr>
      <vt:lpstr>NVM concept family</vt:lpstr>
      <vt:lpstr>Hierarchy layer of NVM</vt:lpstr>
      <vt:lpstr>Incorporation of NVM</vt:lpstr>
      <vt:lpstr>New software stacks for local FS</vt:lpstr>
      <vt:lpstr>New software stacks for local FS</vt:lpstr>
      <vt:lpstr>Summary of NVMM</vt:lpstr>
      <vt:lpstr>RDMA</vt:lpstr>
      <vt:lpstr>Contents</vt:lpstr>
      <vt:lpstr>Traditional DFS with RDMA</vt:lpstr>
      <vt:lpstr>NVFS (ICS’16)</vt:lpstr>
      <vt:lpstr>Octopus (ATC’17) Octopus+ (ToS’21)</vt:lpstr>
      <vt:lpstr>Octopus (ATC’17) Octopus+ (ToS’21)</vt:lpstr>
      <vt:lpstr>Orion (FAST’19)</vt:lpstr>
      <vt:lpstr>Assise (OSDI’20)</vt:lpstr>
      <vt:lpstr>LineFS (SOSP’21)</vt:lpstr>
      <vt:lpstr>Q &amp; 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File Systems with NVMM and RDMA</dc:title>
  <dc:creator/>
  <cp:lastModifiedBy>Daniel Shao</cp:lastModifiedBy>
  <cp:revision>34</cp:revision>
  <dcterms:created xsi:type="dcterms:W3CDTF">2022-06-21T16:01:47Z</dcterms:created>
  <dcterms:modified xsi:type="dcterms:W3CDTF">2022-06-22T10:52:21Z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2052-11.1.0.10920</vt:lpwstr>
  </property>
</Properties>
</file>