
<file path=[Content_Types].xml><?xml version="1.0" encoding="utf-8"?>
<Types xmlns="http://schemas.openxmlformats.org/package/2006/content-types">
  <Default Extension="jpeg" ContentType="image/jpeg"/>
  <Default Extension="jpg" ContentType="image/gi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9"/>
  </p:notesMasterIdLst>
  <p:handoutMasterIdLst>
    <p:handoutMasterId r:id="rId50"/>
  </p:handoutMasterIdLst>
  <p:sldIdLst>
    <p:sldId id="483" r:id="rId2"/>
    <p:sldId id="644" r:id="rId3"/>
    <p:sldId id="753" r:id="rId4"/>
    <p:sldId id="730" r:id="rId5"/>
    <p:sldId id="752" r:id="rId6"/>
    <p:sldId id="646" r:id="rId7"/>
    <p:sldId id="714" r:id="rId8"/>
    <p:sldId id="761" r:id="rId9"/>
    <p:sldId id="674" r:id="rId10"/>
    <p:sldId id="675" r:id="rId11"/>
    <p:sldId id="738" r:id="rId12"/>
    <p:sldId id="742" r:id="rId13"/>
    <p:sldId id="739" r:id="rId14"/>
    <p:sldId id="743" r:id="rId15"/>
    <p:sldId id="744" r:id="rId16"/>
    <p:sldId id="749" r:id="rId17"/>
    <p:sldId id="745" r:id="rId18"/>
    <p:sldId id="747" r:id="rId19"/>
    <p:sldId id="746" r:id="rId20"/>
    <p:sldId id="748" r:id="rId21"/>
    <p:sldId id="750" r:id="rId22"/>
    <p:sldId id="751" r:id="rId23"/>
    <p:sldId id="737" r:id="rId24"/>
    <p:sldId id="755" r:id="rId25"/>
    <p:sldId id="756" r:id="rId26"/>
    <p:sldId id="760" r:id="rId27"/>
    <p:sldId id="757" r:id="rId28"/>
    <p:sldId id="762" r:id="rId29"/>
    <p:sldId id="504" r:id="rId30"/>
    <p:sldId id="509" r:id="rId31"/>
    <p:sldId id="512" r:id="rId32"/>
    <p:sldId id="511" r:id="rId33"/>
    <p:sldId id="513" r:id="rId34"/>
    <p:sldId id="514" r:id="rId35"/>
    <p:sldId id="515" r:id="rId36"/>
    <p:sldId id="516" r:id="rId37"/>
    <p:sldId id="517" r:id="rId38"/>
    <p:sldId id="518" r:id="rId39"/>
    <p:sldId id="519" r:id="rId40"/>
    <p:sldId id="520" r:id="rId41"/>
    <p:sldId id="522" r:id="rId42"/>
    <p:sldId id="523" r:id="rId43"/>
    <p:sldId id="524" r:id="rId44"/>
    <p:sldId id="525" r:id="rId45"/>
    <p:sldId id="526" r:id="rId46"/>
    <p:sldId id="493" r:id="rId47"/>
    <p:sldId id="539" r:id="rId48"/>
  </p:sldIdLst>
  <p:sldSz cx="12192000" cy="6858000"/>
  <p:notesSz cx="9925050" cy="6797675"/>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87" userDrawn="1">
          <p15:clr>
            <a:srgbClr val="A4A3A4"/>
          </p15:clr>
        </p15:guide>
        <p15:guide id="2" pos="3817"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曹将" initials="曹将" lastIdx="3" clrIdx="0">
    <p:extLst>
      <p:ext uri="{19B8F6BF-5375-455C-9EA6-DF929625EA0E}">
        <p15:presenceInfo xmlns:p15="http://schemas.microsoft.com/office/powerpoint/2012/main" userId="c4ed7d33dd594ecb"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9494D"/>
    <a:srgbClr val="DA3838"/>
    <a:srgbClr val="D81D09"/>
    <a:srgbClr val="EE0000"/>
    <a:srgbClr val="BDD7EE"/>
    <a:srgbClr val="F6AD8E"/>
    <a:srgbClr val="CC0000"/>
    <a:srgbClr val="99FF99"/>
    <a:srgbClr val="CC99FF"/>
    <a:srgbClr val="A38AC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度样式 2 - 强调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98" autoAdjust="0"/>
    <p:restoredTop sz="84634" autoAdjust="0"/>
  </p:normalViewPr>
  <p:slideViewPr>
    <p:cSldViewPr snapToGrid="0" showGuides="1">
      <p:cViewPr varScale="1">
        <p:scale>
          <a:sx n="99" d="100"/>
          <a:sy n="99" d="100"/>
        </p:scale>
        <p:origin x="116" y="116"/>
      </p:cViewPr>
      <p:guideLst>
        <p:guide orient="horz" pos="2387"/>
        <p:guide pos="3817"/>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commentAuthors" Target="commentAuthor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4301937" cy="340319"/>
          </a:xfrm>
          <a:prstGeom prst="rect">
            <a:avLst/>
          </a:prstGeom>
        </p:spPr>
        <p:txBody>
          <a:bodyPr vert="horz" lIns="91440" tIns="45720" rIns="91440" bIns="45720" rtlCol="0"/>
          <a:lstStyle>
            <a:lvl1pPr algn="l">
              <a:defRPr sz="1200"/>
            </a:lvl1pPr>
          </a:lstStyle>
          <a:p>
            <a:endParaRPr lang="en-US"/>
          </a:p>
        </p:txBody>
      </p:sp>
      <p:sp>
        <p:nvSpPr>
          <p:cNvPr id="3" name="日期占位符 2"/>
          <p:cNvSpPr>
            <a:spLocks noGrp="1"/>
          </p:cNvSpPr>
          <p:nvPr>
            <p:ph type="dt" sz="quarter" idx="1"/>
          </p:nvPr>
        </p:nvSpPr>
        <p:spPr>
          <a:xfrm>
            <a:off x="5620796" y="0"/>
            <a:ext cx="4301937" cy="340319"/>
          </a:xfrm>
          <a:prstGeom prst="rect">
            <a:avLst/>
          </a:prstGeom>
        </p:spPr>
        <p:txBody>
          <a:bodyPr vert="horz" lIns="91440" tIns="45720" rIns="91440" bIns="45720" rtlCol="0"/>
          <a:lstStyle>
            <a:lvl1pPr algn="r">
              <a:defRPr sz="1200"/>
            </a:lvl1pPr>
          </a:lstStyle>
          <a:p>
            <a:fld id="{CF562300-1FE7-4FAC-83B0-D7A4CADAEAA1}" type="datetimeFigureOut">
              <a:rPr lang="en-US" smtClean="0"/>
              <a:t>10/6/2021</a:t>
            </a:fld>
            <a:endParaRPr lang="en-US"/>
          </a:p>
        </p:txBody>
      </p:sp>
      <p:sp>
        <p:nvSpPr>
          <p:cNvPr id="4" name="页脚占位符 3"/>
          <p:cNvSpPr>
            <a:spLocks noGrp="1"/>
          </p:cNvSpPr>
          <p:nvPr>
            <p:ph type="ftr" sz="quarter" idx="2"/>
          </p:nvPr>
        </p:nvSpPr>
        <p:spPr>
          <a:xfrm>
            <a:off x="0" y="6457357"/>
            <a:ext cx="4301937" cy="340318"/>
          </a:xfrm>
          <a:prstGeom prst="rect">
            <a:avLst/>
          </a:prstGeom>
        </p:spPr>
        <p:txBody>
          <a:bodyPr vert="horz" lIns="91440" tIns="45720" rIns="91440" bIns="45720" rtlCol="0" anchor="b"/>
          <a:lstStyle>
            <a:lvl1pPr algn="l">
              <a:defRPr sz="1200"/>
            </a:lvl1pPr>
          </a:lstStyle>
          <a:p>
            <a:r>
              <a:rPr lang="en-US"/>
              <a:t>[1] Similar to existing RDMA-based KVS, e.g., FaRM@SOSP'15, Cell@ATC'16</a:t>
            </a:r>
          </a:p>
        </p:txBody>
      </p:sp>
      <p:sp>
        <p:nvSpPr>
          <p:cNvPr id="5" name="灯片编号占位符 4"/>
          <p:cNvSpPr>
            <a:spLocks noGrp="1"/>
          </p:cNvSpPr>
          <p:nvPr>
            <p:ph type="sldNum" sz="quarter" idx="3"/>
          </p:nvPr>
        </p:nvSpPr>
        <p:spPr>
          <a:xfrm>
            <a:off x="5620796" y="6457357"/>
            <a:ext cx="4301937" cy="340318"/>
          </a:xfrm>
          <a:prstGeom prst="rect">
            <a:avLst/>
          </a:prstGeom>
        </p:spPr>
        <p:txBody>
          <a:bodyPr vert="horz" lIns="91440" tIns="45720" rIns="91440" bIns="45720" rtlCol="0" anchor="b"/>
          <a:lstStyle>
            <a:lvl1pPr algn="r">
              <a:defRPr sz="1200"/>
            </a:lvl1pPr>
          </a:lstStyle>
          <a:p>
            <a:fld id="{BC64D52A-61AB-4812-969F-BE0056F03EC7}" type="slidenum">
              <a:rPr lang="en-US" smtClean="0"/>
              <a:t>‹#›</a:t>
            </a:fld>
            <a:endParaRPr lang="en-US"/>
          </a:p>
        </p:txBody>
      </p:sp>
    </p:spTree>
    <p:extLst>
      <p:ext uri="{BB962C8B-B14F-4D97-AF65-F5344CB8AC3E}">
        <p14:creationId xmlns:p14="http://schemas.microsoft.com/office/powerpoint/2010/main" val="293492875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1" y="0"/>
            <a:ext cx="4300855" cy="341064"/>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5621899" y="0"/>
            <a:ext cx="4300855" cy="341064"/>
          </a:xfrm>
          <a:prstGeom prst="rect">
            <a:avLst/>
          </a:prstGeom>
        </p:spPr>
        <p:txBody>
          <a:bodyPr vert="horz" lIns="91440" tIns="45720" rIns="91440" bIns="45720" rtlCol="0"/>
          <a:lstStyle>
            <a:lvl1pPr algn="r">
              <a:defRPr sz="1200"/>
            </a:lvl1pPr>
          </a:lstStyle>
          <a:p>
            <a:fld id="{FCE990F5-43F9-40AD-9E69-A5743A253161}" type="datetimeFigureOut">
              <a:rPr lang="zh-CN" altLang="en-US" smtClean="0"/>
              <a:t>2021/10/6</a:t>
            </a:fld>
            <a:endParaRPr lang="zh-CN" altLang="en-US"/>
          </a:p>
        </p:txBody>
      </p:sp>
      <p:sp>
        <p:nvSpPr>
          <p:cNvPr id="4" name="幻灯片图像占位符 3"/>
          <p:cNvSpPr>
            <a:spLocks noGrp="1" noRot="1" noChangeAspect="1"/>
          </p:cNvSpPr>
          <p:nvPr>
            <p:ph type="sldImg" idx="2"/>
          </p:nvPr>
        </p:nvSpPr>
        <p:spPr>
          <a:xfrm>
            <a:off x="2922588" y="849313"/>
            <a:ext cx="4079875" cy="229552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992506" y="3271382"/>
            <a:ext cx="7940040" cy="2676584"/>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1" y="6456613"/>
            <a:ext cx="4300855" cy="341063"/>
          </a:xfrm>
          <a:prstGeom prst="rect">
            <a:avLst/>
          </a:prstGeom>
        </p:spPr>
        <p:txBody>
          <a:bodyPr vert="horz" lIns="91440" tIns="45720" rIns="91440" bIns="45720" rtlCol="0" anchor="b"/>
          <a:lstStyle>
            <a:lvl1pPr algn="l">
              <a:defRPr sz="1200"/>
            </a:lvl1pPr>
          </a:lstStyle>
          <a:p>
            <a:r>
              <a:rPr lang="en-US" altLang="zh-CN"/>
              <a:t>[1] Similar to existing RDMA-based KVS, e.g., FaRM@SOSP'15, Cell@ATC'16</a:t>
            </a:r>
            <a:endParaRPr lang="zh-CN" altLang="en-US"/>
          </a:p>
        </p:txBody>
      </p:sp>
      <p:sp>
        <p:nvSpPr>
          <p:cNvPr id="7" name="灯片编号占位符 6"/>
          <p:cNvSpPr>
            <a:spLocks noGrp="1"/>
          </p:cNvSpPr>
          <p:nvPr>
            <p:ph type="sldNum" sz="quarter" idx="5"/>
          </p:nvPr>
        </p:nvSpPr>
        <p:spPr>
          <a:xfrm>
            <a:off x="5621899" y="6456613"/>
            <a:ext cx="4300855" cy="341063"/>
          </a:xfrm>
          <a:prstGeom prst="rect">
            <a:avLst/>
          </a:prstGeom>
        </p:spPr>
        <p:txBody>
          <a:bodyPr vert="horz" lIns="91440" tIns="45720" rIns="91440" bIns="45720" rtlCol="0" anchor="b"/>
          <a:lstStyle>
            <a:lvl1pPr algn="r">
              <a:defRPr sz="1200"/>
            </a:lvl1pPr>
          </a:lstStyle>
          <a:p>
            <a:fld id="{00F0FDD1-5445-47D8-99AF-E17C10F84B5D}" type="slidenum">
              <a:rPr lang="zh-CN" altLang="en-US" smtClean="0"/>
              <a:t>‹#›</a:t>
            </a:fld>
            <a:endParaRPr lang="zh-CN" altLang="en-US"/>
          </a:p>
        </p:txBody>
      </p:sp>
    </p:spTree>
    <p:extLst>
      <p:ext uri="{BB962C8B-B14F-4D97-AF65-F5344CB8AC3E}">
        <p14:creationId xmlns:p14="http://schemas.microsoft.com/office/powerpoint/2010/main" val="419682816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10"/>
          </p:nvPr>
        </p:nvSpPr>
        <p:spPr/>
        <p:txBody>
          <a:bodyPr/>
          <a:lstStyle/>
          <a:p>
            <a:fld id="{00F0FDD1-5445-47D8-99AF-E17C10F84B5D}" type="slidenum">
              <a:rPr lang="zh-CN" altLang="en-US" smtClean="0"/>
              <a:t>1</a:t>
            </a:fld>
            <a:endParaRPr lang="zh-CN" altLang="en-US"/>
          </a:p>
        </p:txBody>
      </p:sp>
    </p:spTree>
    <p:extLst>
      <p:ext uri="{BB962C8B-B14F-4D97-AF65-F5344CB8AC3E}">
        <p14:creationId xmlns:p14="http://schemas.microsoft.com/office/powerpoint/2010/main" val="12785419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1" dirty="0"/>
              <a:t>Taurus</a:t>
            </a:r>
            <a:r>
              <a:rPr lang="zh-CN" altLang="en-US" sz="1200" b="1" dirty="0"/>
              <a:t>主要涉及到</a:t>
            </a:r>
            <a:r>
              <a:rPr lang="en-US" altLang="zh-CN" sz="1200" b="1" dirty="0"/>
              <a:t>4</a:t>
            </a:r>
            <a:r>
              <a:rPr lang="zh-CN" altLang="en-US" sz="1200" b="1" dirty="0"/>
              <a:t>个方面内容</a:t>
            </a:r>
            <a:endParaRPr lang="en-US" altLang="zh-CN" sz="1200" b="1" dirty="0"/>
          </a:p>
          <a:p>
            <a:endParaRPr lang="zh-CN" altLang="en-US" dirty="0"/>
          </a:p>
        </p:txBody>
      </p:sp>
      <p:sp>
        <p:nvSpPr>
          <p:cNvPr id="4" name="页眉占位符 3"/>
          <p:cNvSpPr>
            <a:spLocks noGrp="1"/>
          </p:cNvSpPr>
          <p:nvPr>
            <p:ph type="hdr" sz="quarter"/>
          </p:nvPr>
        </p:nvSpPr>
        <p:spPr/>
        <p:txBody>
          <a:bodyPr/>
          <a:lstStyle/>
          <a:p>
            <a:endParaRPr kumimoji="1" lang="zh-CN" altLang="en-US"/>
          </a:p>
        </p:txBody>
      </p:sp>
      <p:sp>
        <p:nvSpPr>
          <p:cNvPr id="5" name="日期占位符 4"/>
          <p:cNvSpPr>
            <a:spLocks noGrp="1"/>
          </p:cNvSpPr>
          <p:nvPr>
            <p:ph type="dt" idx="1"/>
          </p:nvPr>
        </p:nvSpPr>
        <p:spPr/>
        <p:txBody>
          <a:bodyPr/>
          <a:lstStyle/>
          <a:p>
            <a:fld id="{3A53E9FB-0222-4EAB-8AC5-1D9A22F1D9D7}" type="datetime1">
              <a:rPr lang="zh-CN" altLang="en-US" smtClean="0"/>
              <a:t>2021/10/6</a:t>
            </a:fld>
            <a:endParaRPr kumimoji="1" lang="zh-CN" altLang="en-US"/>
          </a:p>
        </p:txBody>
      </p:sp>
      <p:sp>
        <p:nvSpPr>
          <p:cNvPr id="6" name="页脚占位符 5"/>
          <p:cNvSpPr>
            <a:spLocks noGrp="1"/>
          </p:cNvSpPr>
          <p:nvPr>
            <p:ph type="ftr" sz="quarter" idx="4"/>
          </p:nvPr>
        </p:nvSpPr>
        <p:spPr/>
        <p:txBody>
          <a:bodyPr/>
          <a:lstStyle/>
          <a:p>
            <a:endParaRPr kumimoji="1" lang="zh-CN" altLang="en-US"/>
          </a:p>
        </p:txBody>
      </p:sp>
      <p:sp>
        <p:nvSpPr>
          <p:cNvPr id="7" name="灯片编号占位符 6"/>
          <p:cNvSpPr>
            <a:spLocks noGrp="1"/>
          </p:cNvSpPr>
          <p:nvPr>
            <p:ph type="sldNum" sz="quarter" idx="5"/>
          </p:nvPr>
        </p:nvSpPr>
        <p:spPr/>
        <p:txBody>
          <a:bodyPr/>
          <a:lstStyle/>
          <a:p>
            <a:fld id="{1B28674F-E567-AA4B-8C16-788D7CE21C4F}" type="slidenum">
              <a:rPr lang="en-US" altLang="zh-CN" smtClean="0"/>
              <a:t>10</a:t>
            </a:fld>
            <a:endParaRPr kumimoji="1" lang="zh-CN" altLang="en-US"/>
          </a:p>
        </p:txBody>
      </p:sp>
    </p:spTree>
    <p:extLst>
      <p:ext uri="{BB962C8B-B14F-4D97-AF65-F5344CB8AC3E}">
        <p14:creationId xmlns:p14="http://schemas.microsoft.com/office/powerpoint/2010/main" val="10671375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t>首先是</a:t>
            </a:r>
            <a:r>
              <a:rPr lang="en-US" altLang="zh-CN" sz="1200" b="1" dirty="0"/>
              <a:t>LSN Vector</a:t>
            </a:r>
            <a:r>
              <a:rPr lang="zh-CN" altLang="en-US" sz="1200" b="1" dirty="0"/>
              <a:t>简称</a:t>
            </a:r>
            <a:r>
              <a:rPr lang="en-US" altLang="zh-CN" sz="1200" b="1" dirty="0"/>
              <a:t>LV</a:t>
            </a:r>
            <a:r>
              <a:rPr lang="zh-CN" altLang="en-US" sz="1200" b="1" dirty="0"/>
              <a:t>，是一个关于</a:t>
            </a:r>
            <a:r>
              <a:rPr lang="en-US" altLang="zh-CN" sz="1200" b="1" dirty="0"/>
              <a:t>LSN</a:t>
            </a:r>
            <a:r>
              <a:rPr lang="zh-CN" altLang="en-US" sz="1200" b="1" dirty="0"/>
              <a:t>的向量</a:t>
            </a:r>
            <a:endParaRPr lang="en-US" altLang="zh-CN" sz="12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LSN</a:t>
            </a:r>
            <a:r>
              <a:rPr lang="zh-CN" altLang="en-US" dirty="0"/>
              <a:t>是</a:t>
            </a:r>
            <a:r>
              <a:rPr lang="zh-CN" altLang="en-US" b="0" i="0" dirty="0">
                <a:solidFill>
                  <a:srgbClr val="4D4D4D"/>
                </a:solidFill>
                <a:effectLst/>
                <a:latin typeface="-apple-system"/>
              </a:rPr>
              <a:t>日志的逻辑序列号，</a:t>
            </a:r>
            <a:r>
              <a:rPr lang="en-US" altLang="zh-CN" b="0" i="0" dirty="0">
                <a:solidFill>
                  <a:srgbClr val="4D4D4D"/>
                </a:solidFill>
                <a:effectLst/>
                <a:latin typeface="-apple-system"/>
              </a:rPr>
              <a:t>LV</a:t>
            </a:r>
            <a:r>
              <a:rPr lang="zh-CN" altLang="en-US" b="0" i="0" dirty="0">
                <a:solidFill>
                  <a:srgbClr val="4D4D4D"/>
                </a:solidFill>
                <a:effectLst/>
                <a:latin typeface="-apple-system"/>
              </a:rPr>
              <a:t>的维度是日志数，每一个元素对应一个日志。</a:t>
            </a:r>
            <a:endParaRPr lang="en-US" altLang="zh-CN" b="0" i="0" dirty="0">
              <a:solidFill>
                <a:srgbClr val="4D4D4D"/>
              </a:solidFill>
              <a:effectLst/>
              <a:latin typeface="-apple-system"/>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b="0" i="0" dirty="0">
                <a:solidFill>
                  <a:srgbClr val="4D4D4D"/>
                </a:solidFill>
                <a:effectLst/>
                <a:latin typeface="-apple-system"/>
              </a:rPr>
              <a:t>有下面的性质，如果</a:t>
            </a:r>
            <a:r>
              <a:rPr lang="en-US" altLang="zh-CN" b="0" i="0" dirty="0">
                <a:solidFill>
                  <a:srgbClr val="4D4D4D"/>
                </a:solidFill>
                <a:effectLst/>
                <a:latin typeface="-apple-system"/>
              </a:rPr>
              <a:t>T</a:t>
            </a:r>
            <a:r>
              <a:rPr lang="zh-CN" altLang="en-US" b="0" i="0" dirty="0">
                <a:solidFill>
                  <a:srgbClr val="4D4D4D"/>
                </a:solidFill>
                <a:effectLst/>
                <a:latin typeface="-apple-system"/>
              </a:rPr>
              <a:t>‘的任何一个日志上的</a:t>
            </a:r>
            <a:r>
              <a:rPr lang="en-US" altLang="zh-CN" b="0" i="0" dirty="0">
                <a:solidFill>
                  <a:srgbClr val="4D4D4D"/>
                </a:solidFill>
                <a:effectLst/>
                <a:latin typeface="-apple-system"/>
              </a:rPr>
              <a:t>LSN</a:t>
            </a:r>
            <a:r>
              <a:rPr lang="zh-CN" altLang="en-US" b="0" i="0" dirty="0">
                <a:solidFill>
                  <a:srgbClr val="4D4D4D"/>
                </a:solidFill>
                <a:effectLst/>
                <a:latin typeface="-apple-system"/>
              </a:rPr>
              <a:t>大于事务</a:t>
            </a:r>
            <a:r>
              <a:rPr lang="en-US" altLang="zh-CN" b="0" i="0" dirty="0">
                <a:solidFill>
                  <a:srgbClr val="4D4D4D"/>
                </a:solidFill>
                <a:effectLst/>
                <a:latin typeface="-apple-system"/>
              </a:rPr>
              <a:t>T</a:t>
            </a:r>
            <a:r>
              <a:rPr lang="zh-CN" altLang="en-US" b="0" i="0" dirty="0">
                <a:solidFill>
                  <a:srgbClr val="4D4D4D"/>
                </a:solidFill>
                <a:effectLst/>
                <a:latin typeface="-apple-system"/>
              </a:rPr>
              <a:t>的</a:t>
            </a:r>
            <a:r>
              <a:rPr lang="en-US" altLang="zh-CN" b="0" i="0" dirty="0">
                <a:solidFill>
                  <a:srgbClr val="4D4D4D"/>
                </a:solidFill>
                <a:effectLst/>
                <a:latin typeface="-apple-system"/>
              </a:rPr>
              <a:t>LV[</a:t>
            </a:r>
            <a:r>
              <a:rPr lang="en-US" altLang="zh-CN" b="0" i="0" dirty="0" err="1">
                <a:solidFill>
                  <a:srgbClr val="4D4D4D"/>
                </a:solidFill>
                <a:effectLst/>
                <a:latin typeface="-apple-system"/>
              </a:rPr>
              <a:t>i</a:t>
            </a:r>
            <a:r>
              <a:rPr lang="en-US" altLang="zh-CN" b="0" i="0" dirty="0">
                <a:solidFill>
                  <a:srgbClr val="4D4D4D"/>
                </a:solidFill>
                <a:effectLst/>
                <a:latin typeface="-apple-system"/>
              </a:rPr>
              <a:t>]</a:t>
            </a:r>
            <a:r>
              <a:rPr lang="zh-CN" altLang="en-US" b="0" i="0" dirty="0">
                <a:solidFill>
                  <a:srgbClr val="4D4D4D"/>
                </a:solidFill>
                <a:effectLst/>
                <a:latin typeface="-apple-system"/>
              </a:rPr>
              <a:t>，那么事务</a:t>
            </a:r>
            <a:r>
              <a:rPr lang="en-US" altLang="zh-CN" b="0" i="0" dirty="0">
                <a:solidFill>
                  <a:srgbClr val="4D4D4D"/>
                </a:solidFill>
                <a:effectLst/>
                <a:latin typeface="-apple-system"/>
              </a:rPr>
              <a:t>T</a:t>
            </a:r>
            <a:r>
              <a:rPr lang="zh-CN" altLang="en-US" b="0" i="0" dirty="0">
                <a:solidFill>
                  <a:srgbClr val="4D4D4D"/>
                </a:solidFill>
                <a:effectLst/>
                <a:latin typeface="-apple-system"/>
              </a:rPr>
              <a:t>不会依赖于</a:t>
            </a:r>
            <a:r>
              <a:rPr lang="en-US" altLang="zh-CN" b="0" i="0" dirty="0">
                <a:solidFill>
                  <a:srgbClr val="4D4D4D"/>
                </a:solidFill>
                <a:effectLst/>
                <a:latin typeface="-apple-system"/>
              </a:rPr>
              <a:t>T</a:t>
            </a:r>
            <a:r>
              <a:rPr lang="zh-CN" altLang="en-US" b="0" i="0" dirty="0">
                <a:solidFill>
                  <a:srgbClr val="4D4D4D"/>
                </a:solidFill>
                <a:effectLst/>
                <a:latin typeface="-apple-system"/>
              </a:rPr>
              <a:t>’</a:t>
            </a:r>
            <a:endParaRPr lang="en-US" altLang="zh-CN" b="0" i="0" dirty="0">
              <a:solidFill>
                <a:srgbClr val="4D4D4D"/>
              </a:solidFill>
              <a:effectLst/>
              <a:latin typeface="-apple-system"/>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b="0" i="0" dirty="0">
                <a:solidFill>
                  <a:srgbClr val="4D4D4D"/>
                </a:solidFill>
                <a:effectLst/>
                <a:latin typeface="-apple-system"/>
              </a:rPr>
              <a:t>如果</a:t>
            </a:r>
            <a:r>
              <a:rPr lang="en-US" altLang="zh-CN" b="0" i="0" dirty="0">
                <a:solidFill>
                  <a:srgbClr val="4D4D4D"/>
                </a:solidFill>
                <a:effectLst/>
                <a:latin typeface="-apple-system"/>
              </a:rPr>
              <a:t>LV</a:t>
            </a:r>
            <a:r>
              <a:rPr lang="zh-CN" altLang="en-US" b="0" i="0" dirty="0">
                <a:solidFill>
                  <a:srgbClr val="4D4D4D"/>
                </a:solidFill>
                <a:effectLst/>
                <a:latin typeface="-apple-system"/>
              </a:rPr>
              <a:t>小于等于</a:t>
            </a:r>
            <a:r>
              <a:rPr lang="en-US" altLang="zh-CN" b="0" i="0" dirty="0">
                <a:solidFill>
                  <a:srgbClr val="4D4D4D"/>
                </a:solidFill>
                <a:effectLst/>
                <a:latin typeface="-apple-system"/>
              </a:rPr>
              <a:t>LV</a:t>
            </a:r>
            <a:r>
              <a:rPr lang="zh-CN" altLang="en-US" b="0" i="0" dirty="0">
                <a:solidFill>
                  <a:srgbClr val="4D4D4D"/>
                </a:solidFill>
                <a:effectLst/>
                <a:latin typeface="-apple-system"/>
              </a:rPr>
              <a:t>‘</a:t>
            </a:r>
            <a:r>
              <a:rPr lang="en-US" altLang="zh-CN" b="0" i="0" dirty="0">
                <a:solidFill>
                  <a:srgbClr val="4D4D4D"/>
                </a:solidFill>
                <a:effectLst/>
                <a:latin typeface="-apple-system"/>
              </a:rPr>
              <a:t>,</a:t>
            </a:r>
            <a:r>
              <a:rPr lang="zh-CN" altLang="en-US" b="0" i="0" dirty="0">
                <a:solidFill>
                  <a:srgbClr val="4D4D4D"/>
                </a:solidFill>
                <a:effectLst/>
                <a:latin typeface="-apple-system"/>
              </a:rPr>
              <a:t>意味着每一个元素都小于等于</a:t>
            </a:r>
            <a:endParaRPr lang="en-US" altLang="zh-CN" b="0" i="0" dirty="0">
              <a:solidFill>
                <a:srgbClr val="4D4D4D"/>
              </a:solidFill>
              <a:effectLst/>
              <a:latin typeface="-apple-system"/>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b="0" i="0" dirty="0">
                <a:solidFill>
                  <a:srgbClr val="4D4D4D"/>
                </a:solidFill>
                <a:effectLst/>
                <a:latin typeface="-apple-system"/>
              </a:rPr>
              <a:t>这个设计借鉴的是分布式系统中的向量时钟，相互依赖的事件之间会存在一个偏序关系。</a:t>
            </a:r>
            <a:endParaRPr lang="en-US" altLang="zh-CN" b="0" i="0" dirty="0">
              <a:solidFill>
                <a:srgbClr val="4D4D4D"/>
              </a:solidFill>
              <a:effectLst/>
              <a:latin typeface="-apple-system"/>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b="0" i="0" dirty="0">
              <a:solidFill>
                <a:srgbClr val="4D4D4D"/>
              </a:solidFill>
              <a:effectLst/>
              <a:latin typeface="-apple-system"/>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b="1" dirty="0"/>
          </a:p>
        </p:txBody>
      </p:sp>
      <p:sp>
        <p:nvSpPr>
          <p:cNvPr id="4" name="页眉占位符 3"/>
          <p:cNvSpPr>
            <a:spLocks noGrp="1"/>
          </p:cNvSpPr>
          <p:nvPr>
            <p:ph type="hdr" sz="quarter"/>
          </p:nvPr>
        </p:nvSpPr>
        <p:spPr/>
        <p:txBody>
          <a:bodyPr/>
          <a:lstStyle/>
          <a:p>
            <a:endParaRPr kumimoji="1" lang="zh-CN" altLang="en-US"/>
          </a:p>
        </p:txBody>
      </p:sp>
      <p:sp>
        <p:nvSpPr>
          <p:cNvPr id="5" name="日期占位符 4"/>
          <p:cNvSpPr>
            <a:spLocks noGrp="1"/>
          </p:cNvSpPr>
          <p:nvPr>
            <p:ph type="dt" idx="1"/>
          </p:nvPr>
        </p:nvSpPr>
        <p:spPr/>
        <p:txBody>
          <a:bodyPr/>
          <a:lstStyle/>
          <a:p>
            <a:fld id="{3A53E9FB-0222-4EAB-8AC5-1D9A22F1D9D7}" type="datetime1">
              <a:rPr lang="zh-CN" altLang="en-US" smtClean="0"/>
              <a:t>2021/10/6</a:t>
            </a:fld>
            <a:endParaRPr kumimoji="1" lang="zh-CN" altLang="en-US"/>
          </a:p>
        </p:txBody>
      </p:sp>
      <p:sp>
        <p:nvSpPr>
          <p:cNvPr id="6" name="页脚占位符 5"/>
          <p:cNvSpPr>
            <a:spLocks noGrp="1"/>
          </p:cNvSpPr>
          <p:nvPr>
            <p:ph type="ftr" sz="quarter" idx="4"/>
          </p:nvPr>
        </p:nvSpPr>
        <p:spPr/>
        <p:txBody>
          <a:bodyPr/>
          <a:lstStyle/>
          <a:p>
            <a:endParaRPr kumimoji="1" lang="zh-CN" altLang="en-US"/>
          </a:p>
        </p:txBody>
      </p:sp>
      <p:sp>
        <p:nvSpPr>
          <p:cNvPr id="7" name="灯片编号占位符 6"/>
          <p:cNvSpPr>
            <a:spLocks noGrp="1"/>
          </p:cNvSpPr>
          <p:nvPr>
            <p:ph type="sldNum" sz="quarter" idx="5"/>
          </p:nvPr>
        </p:nvSpPr>
        <p:spPr/>
        <p:txBody>
          <a:bodyPr/>
          <a:lstStyle/>
          <a:p>
            <a:fld id="{1B28674F-E567-AA4B-8C16-788D7CE21C4F}" type="slidenum">
              <a:rPr lang="en-US" altLang="zh-CN" smtClean="0"/>
              <a:t>11</a:t>
            </a:fld>
            <a:endParaRPr kumimoji="1" lang="zh-CN" altLang="en-US"/>
          </a:p>
        </p:txBody>
      </p:sp>
    </p:spTree>
    <p:extLst>
      <p:ext uri="{BB962C8B-B14F-4D97-AF65-F5344CB8AC3E}">
        <p14:creationId xmlns:p14="http://schemas.microsoft.com/office/powerpoint/2010/main" val="18860212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这种设计就可以有效的解决我们之前提到的三个挑战</a:t>
            </a:r>
            <a:endParaRPr lang="en-US" altLang="zh-CN" dirty="0"/>
          </a:p>
          <a:p>
            <a:r>
              <a:rPr lang="en-US" altLang="zh-CN" dirty="0"/>
              <a:t>1</a:t>
            </a:r>
            <a:r>
              <a:rPr lang="zh-CN" altLang="en-US" dirty="0"/>
              <a:t>、何时提交</a:t>
            </a:r>
            <a:endParaRPr lang="en-US" altLang="zh-CN" dirty="0"/>
          </a:p>
          <a:p>
            <a:r>
              <a:rPr lang="zh-CN" altLang="en-US" dirty="0"/>
              <a:t>当</a:t>
            </a:r>
            <a:r>
              <a:rPr lang="en-US" altLang="zh-CN" dirty="0"/>
              <a:t>T</a:t>
            </a:r>
            <a:r>
              <a:rPr lang="zh-CN" altLang="en-US" dirty="0"/>
              <a:t>被持久化，然后每个日志都被刷新</a:t>
            </a:r>
            <a:r>
              <a:rPr lang="en-US" altLang="zh-CN" dirty="0"/>
              <a:t>T.LV</a:t>
            </a:r>
            <a:r>
              <a:rPr lang="zh-CN" altLang="en-US" dirty="0"/>
              <a:t>，这个时候可以提交事务</a:t>
            </a:r>
            <a:r>
              <a:rPr lang="en-US" altLang="zh-CN" dirty="0"/>
              <a:t>T</a:t>
            </a:r>
          </a:p>
          <a:p>
            <a:r>
              <a:rPr lang="en-US" altLang="zh-CN" dirty="0"/>
              <a:t>2</a:t>
            </a:r>
            <a:r>
              <a:rPr lang="zh-CN" altLang="en-US" dirty="0"/>
              <a:t>、需不需要恢复</a:t>
            </a:r>
            <a:endParaRPr lang="en-US" altLang="zh-CN" dirty="0"/>
          </a:p>
          <a:p>
            <a:r>
              <a:rPr lang="zh-CN" altLang="en-US" dirty="0"/>
              <a:t>如果每个日志都刷新到了</a:t>
            </a:r>
            <a:r>
              <a:rPr lang="en-US" altLang="zh-CN" dirty="0"/>
              <a:t>T.LV </a:t>
            </a:r>
            <a:r>
              <a:rPr lang="zh-CN" altLang="en-US" dirty="0"/>
              <a:t>那么事务</a:t>
            </a:r>
            <a:r>
              <a:rPr lang="en-US" altLang="zh-CN" dirty="0"/>
              <a:t>T</a:t>
            </a:r>
            <a:r>
              <a:rPr lang="zh-CN" altLang="en-US" dirty="0"/>
              <a:t>需要被恢复</a:t>
            </a:r>
            <a:endParaRPr lang="en-US" altLang="zh-CN" dirty="0"/>
          </a:p>
          <a:p>
            <a:r>
              <a:rPr lang="en-US" altLang="zh-CN" dirty="0"/>
              <a:t>3</a:t>
            </a:r>
            <a:r>
              <a:rPr lang="zh-CN" altLang="en-US" dirty="0"/>
              <a:t>、恢复顺序</a:t>
            </a:r>
            <a:endParaRPr lang="en-US" altLang="zh-CN" dirty="0"/>
          </a:p>
          <a:p>
            <a:r>
              <a:rPr lang="zh-CN" altLang="en-US" dirty="0"/>
              <a:t>就是用</a:t>
            </a:r>
            <a:r>
              <a:rPr lang="en-US" altLang="zh-CN" dirty="0"/>
              <a:t>LVs</a:t>
            </a:r>
            <a:r>
              <a:rPr lang="zh-CN" altLang="en-US" dirty="0"/>
              <a:t>之间的偏序关系。</a:t>
            </a:r>
          </a:p>
        </p:txBody>
      </p:sp>
      <p:sp>
        <p:nvSpPr>
          <p:cNvPr id="4" name="页眉占位符 3"/>
          <p:cNvSpPr>
            <a:spLocks noGrp="1"/>
          </p:cNvSpPr>
          <p:nvPr>
            <p:ph type="hdr" sz="quarter"/>
          </p:nvPr>
        </p:nvSpPr>
        <p:spPr/>
        <p:txBody>
          <a:bodyPr/>
          <a:lstStyle/>
          <a:p>
            <a:endParaRPr kumimoji="1" lang="zh-CN" altLang="en-US"/>
          </a:p>
        </p:txBody>
      </p:sp>
      <p:sp>
        <p:nvSpPr>
          <p:cNvPr id="5" name="日期占位符 4"/>
          <p:cNvSpPr>
            <a:spLocks noGrp="1"/>
          </p:cNvSpPr>
          <p:nvPr>
            <p:ph type="dt" idx="1"/>
          </p:nvPr>
        </p:nvSpPr>
        <p:spPr/>
        <p:txBody>
          <a:bodyPr/>
          <a:lstStyle/>
          <a:p>
            <a:fld id="{3A53E9FB-0222-4EAB-8AC5-1D9A22F1D9D7}" type="datetime1">
              <a:rPr lang="zh-CN" altLang="en-US" smtClean="0"/>
              <a:t>2021/10/6</a:t>
            </a:fld>
            <a:endParaRPr kumimoji="1" lang="zh-CN" altLang="en-US"/>
          </a:p>
        </p:txBody>
      </p:sp>
      <p:sp>
        <p:nvSpPr>
          <p:cNvPr id="6" name="页脚占位符 5"/>
          <p:cNvSpPr>
            <a:spLocks noGrp="1"/>
          </p:cNvSpPr>
          <p:nvPr>
            <p:ph type="ftr" sz="quarter" idx="4"/>
          </p:nvPr>
        </p:nvSpPr>
        <p:spPr/>
        <p:txBody>
          <a:bodyPr/>
          <a:lstStyle/>
          <a:p>
            <a:endParaRPr kumimoji="1" lang="zh-CN" altLang="en-US"/>
          </a:p>
        </p:txBody>
      </p:sp>
      <p:sp>
        <p:nvSpPr>
          <p:cNvPr id="7" name="灯片编号占位符 6"/>
          <p:cNvSpPr>
            <a:spLocks noGrp="1"/>
          </p:cNvSpPr>
          <p:nvPr>
            <p:ph type="sldNum" sz="quarter" idx="5"/>
          </p:nvPr>
        </p:nvSpPr>
        <p:spPr/>
        <p:txBody>
          <a:bodyPr/>
          <a:lstStyle/>
          <a:p>
            <a:fld id="{1B28674F-E567-AA4B-8C16-788D7CE21C4F}" type="slidenum">
              <a:rPr lang="en-US" altLang="zh-CN" smtClean="0"/>
              <a:t>12</a:t>
            </a:fld>
            <a:endParaRPr kumimoji="1" lang="zh-CN" altLang="en-US"/>
          </a:p>
        </p:txBody>
      </p:sp>
    </p:spTree>
    <p:extLst>
      <p:ext uri="{BB962C8B-B14F-4D97-AF65-F5344CB8AC3E}">
        <p14:creationId xmlns:p14="http://schemas.microsoft.com/office/powerpoint/2010/main" val="9463868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接下来讲解他的</a:t>
            </a:r>
            <a:r>
              <a:rPr lang="en-US" altLang="zh-CN" dirty="0"/>
              <a:t>logging</a:t>
            </a:r>
            <a:r>
              <a:rPr lang="zh-CN" altLang="en-US" dirty="0"/>
              <a:t>操作</a:t>
            </a: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t>涉及到</a:t>
            </a:r>
            <a:r>
              <a:rPr lang="en-US" altLang="zh-CN" dirty="0"/>
              <a:t>worker thread</a:t>
            </a:r>
            <a:r>
              <a:rPr lang="zh-CN" altLang="en-US" dirty="0"/>
              <a:t>和</a:t>
            </a:r>
            <a:r>
              <a:rPr lang="en-US" altLang="zh-CN" dirty="0"/>
              <a:t>log manager thread</a:t>
            </a: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t>每个</a:t>
            </a:r>
            <a:r>
              <a:rPr lang="en-US" altLang="zh-CN" dirty="0"/>
              <a:t>worker</a:t>
            </a:r>
            <a:r>
              <a:rPr lang="zh-CN" altLang="en-US" dirty="0"/>
              <a:t>属于一个</a:t>
            </a:r>
            <a:r>
              <a:rPr lang="en-US" altLang="zh-CN" dirty="0"/>
              <a:t>log manager</a:t>
            </a:r>
            <a:r>
              <a:rPr lang="zh-CN" altLang="en-US" dirty="0"/>
              <a:t>，一个</a:t>
            </a:r>
            <a:r>
              <a:rPr lang="en-US" altLang="zh-CN" dirty="0"/>
              <a:t>log manager</a:t>
            </a:r>
            <a:r>
              <a:rPr lang="zh-CN" altLang="en-US" dirty="0"/>
              <a:t>对应多个</a:t>
            </a:r>
            <a:r>
              <a:rPr lang="en-US" altLang="zh-CN" dirty="0"/>
              <a:t>worker</a:t>
            </a:r>
            <a:r>
              <a:rPr lang="zh-CN" altLang="en-US" dirty="0"/>
              <a:t>，对应唯一一个日志文件</a:t>
            </a:r>
            <a:endParaRPr lang="en-US" altLang="zh-CN" dirty="0"/>
          </a:p>
        </p:txBody>
      </p:sp>
      <p:sp>
        <p:nvSpPr>
          <p:cNvPr id="4" name="页眉占位符 3"/>
          <p:cNvSpPr>
            <a:spLocks noGrp="1"/>
          </p:cNvSpPr>
          <p:nvPr>
            <p:ph type="hdr" sz="quarter"/>
          </p:nvPr>
        </p:nvSpPr>
        <p:spPr/>
        <p:txBody>
          <a:bodyPr/>
          <a:lstStyle/>
          <a:p>
            <a:endParaRPr kumimoji="1" lang="zh-CN" altLang="en-US"/>
          </a:p>
        </p:txBody>
      </p:sp>
      <p:sp>
        <p:nvSpPr>
          <p:cNvPr id="5" name="日期占位符 4"/>
          <p:cNvSpPr>
            <a:spLocks noGrp="1"/>
          </p:cNvSpPr>
          <p:nvPr>
            <p:ph type="dt" idx="1"/>
          </p:nvPr>
        </p:nvSpPr>
        <p:spPr/>
        <p:txBody>
          <a:bodyPr/>
          <a:lstStyle/>
          <a:p>
            <a:fld id="{3A53E9FB-0222-4EAB-8AC5-1D9A22F1D9D7}" type="datetime1">
              <a:rPr lang="zh-CN" altLang="en-US" smtClean="0"/>
              <a:t>2021/10/6</a:t>
            </a:fld>
            <a:endParaRPr kumimoji="1" lang="zh-CN" altLang="en-US"/>
          </a:p>
        </p:txBody>
      </p:sp>
      <p:sp>
        <p:nvSpPr>
          <p:cNvPr id="6" name="页脚占位符 5"/>
          <p:cNvSpPr>
            <a:spLocks noGrp="1"/>
          </p:cNvSpPr>
          <p:nvPr>
            <p:ph type="ftr" sz="quarter" idx="4"/>
          </p:nvPr>
        </p:nvSpPr>
        <p:spPr/>
        <p:txBody>
          <a:bodyPr/>
          <a:lstStyle/>
          <a:p>
            <a:endParaRPr kumimoji="1" lang="zh-CN" altLang="en-US"/>
          </a:p>
        </p:txBody>
      </p:sp>
      <p:sp>
        <p:nvSpPr>
          <p:cNvPr id="7" name="灯片编号占位符 6"/>
          <p:cNvSpPr>
            <a:spLocks noGrp="1"/>
          </p:cNvSpPr>
          <p:nvPr>
            <p:ph type="sldNum" sz="quarter" idx="5"/>
          </p:nvPr>
        </p:nvSpPr>
        <p:spPr/>
        <p:txBody>
          <a:bodyPr/>
          <a:lstStyle/>
          <a:p>
            <a:fld id="{1B28674F-E567-AA4B-8C16-788D7CE21C4F}" type="slidenum">
              <a:rPr lang="en-US" altLang="zh-CN" smtClean="0"/>
              <a:t>13</a:t>
            </a:fld>
            <a:endParaRPr kumimoji="1" lang="zh-CN" altLang="en-US"/>
          </a:p>
        </p:txBody>
      </p:sp>
    </p:spTree>
    <p:extLst>
      <p:ext uri="{BB962C8B-B14F-4D97-AF65-F5344CB8AC3E}">
        <p14:creationId xmlns:p14="http://schemas.microsoft.com/office/powerpoint/2010/main" val="14702361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在讲解具体算法之前，先讲解一下它涉及到的数据结构</a:t>
            </a:r>
            <a:endParaRPr lang="en-US" altLang="zh-CN" dirty="0"/>
          </a:p>
          <a:p>
            <a:r>
              <a:rPr lang="en-US" altLang="zh-CN" dirty="0"/>
              <a:t>T.LV </a:t>
            </a:r>
            <a:r>
              <a:rPr lang="zh-CN" altLang="en-US" dirty="0"/>
              <a:t>每个事务</a:t>
            </a:r>
            <a:r>
              <a:rPr lang="en-US" altLang="zh-CN" dirty="0"/>
              <a:t>T</a:t>
            </a:r>
            <a:r>
              <a:rPr lang="zh-CN" altLang="en-US" dirty="0"/>
              <a:t>都有，用来跟踪依赖关系</a:t>
            </a: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err="1"/>
              <a:t>Tuple.readLV</a:t>
            </a:r>
            <a:r>
              <a:rPr lang="en-US" altLang="zh-CN" dirty="0"/>
              <a:t>/</a:t>
            </a:r>
            <a:r>
              <a:rPr lang="en-US" altLang="zh-CN" dirty="0" err="1"/>
              <a:t>writeLV</a:t>
            </a:r>
            <a:r>
              <a:rPr lang="zh-CN" altLang="en-US" dirty="0"/>
              <a:t>  每个元组都会有这两个值，表示的是读</a:t>
            </a:r>
            <a:r>
              <a:rPr lang="en-US" altLang="zh-CN" dirty="0"/>
              <a:t>/</a:t>
            </a:r>
            <a:r>
              <a:rPr lang="zh-CN" altLang="en-US" dirty="0"/>
              <a:t>写这个元组的事务的最大</a:t>
            </a:r>
            <a:r>
              <a:rPr lang="en-US" altLang="zh-CN" dirty="0"/>
              <a:t>LV</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err="1"/>
              <a:t>L.logLSN</a:t>
            </a:r>
            <a:r>
              <a:rPr lang="en-US" altLang="zh-CN" dirty="0"/>
              <a:t> </a:t>
            </a:r>
            <a:r>
              <a:rPr lang="zh-CN" altLang="en-US" dirty="0"/>
              <a:t>日志</a:t>
            </a:r>
            <a:r>
              <a:rPr lang="en-US" altLang="zh-CN" dirty="0"/>
              <a:t>L</a:t>
            </a:r>
            <a:r>
              <a:rPr lang="zh-CN" altLang="en-US" dirty="0"/>
              <a:t>中最高未分配的位置</a:t>
            </a: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err="1"/>
              <a:t>L.allocatedLSN</a:t>
            </a:r>
            <a:r>
              <a:rPr lang="en-US" altLang="zh-CN" dirty="0"/>
              <a:t> </a:t>
            </a:r>
            <a:r>
              <a:rPr lang="zh-CN" altLang="en-US" dirty="0"/>
              <a:t>一个</a:t>
            </a:r>
            <a:r>
              <a:rPr lang="en-US" altLang="zh-CN" dirty="0"/>
              <a:t>p</a:t>
            </a:r>
            <a:r>
              <a:rPr lang="zh-CN" altLang="en-US" dirty="0"/>
              <a:t>维的向量，存储的是每个</a:t>
            </a:r>
            <a:r>
              <a:rPr lang="en-US" altLang="zh-CN" dirty="0"/>
              <a:t>worker</a:t>
            </a:r>
            <a:r>
              <a:rPr lang="zh-CN" altLang="en-US" dirty="0"/>
              <a:t>分配的最后一个</a:t>
            </a:r>
            <a:r>
              <a:rPr lang="en-US" altLang="zh-CN" dirty="0"/>
              <a:t>LSN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err="1"/>
              <a:t>L.filledLSN</a:t>
            </a:r>
            <a:r>
              <a:rPr lang="en-US" altLang="zh-CN" dirty="0"/>
              <a:t> </a:t>
            </a:r>
            <a:r>
              <a:rPr lang="zh-CN" altLang="en-US" dirty="0"/>
              <a:t>一个</a:t>
            </a:r>
            <a:r>
              <a:rPr lang="en-US" altLang="zh-CN" dirty="0"/>
              <a:t>p</a:t>
            </a:r>
            <a:r>
              <a:rPr lang="zh-CN" altLang="en-US" dirty="0"/>
              <a:t>维的向量，存储的是每个</a:t>
            </a:r>
            <a:r>
              <a:rPr lang="en-US" altLang="zh-CN" dirty="0"/>
              <a:t>worker</a:t>
            </a:r>
            <a:r>
              <a:rPr lang="zh-CN" altLang="en-US" dirty="0"/>
              <a:t>填满的最后一个</a:t>
            </a:r>
            <a:r>
              <a:rPr lang="en-US" altLang="zh-CN" dirty="0"/>
              <a:t>LSN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err="1"/>
              <a:t>Global.PLV</a:t>
            </a:r>
            <a:r>
              <a:rPr lang="en-US" altLang="zh-CN" dirty="0"/>
              <a:t> </a:t>
            </a:r>
            <a:r>
              <a:rPr lang="zh-CN" altLang="en-US" dirty="0"/>
              <a:t>一个</a:t>
            </a:r>
            <a:r>
              <a:rPr lang="en-US" altLang="zh-CN" dirty="0"/>
              <a:t>n</a:t>
            </a:r>
            <a:r>
              <a:rPr lang="zh-CN" altLang="en-US" dirty="0"/>
              <a:t>维的向量，每一个维度表示该日志管理器已经成功刷新的</a:t>
            </a:r>
            <a:r>
              <a:rPr lang="en-US" altLang="zh-CN" dirty="0"/>
              <a:t>LSN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p>
        </p:txBody>
      </p:sp>
      <p:sp>
        <p:nvSpPr>
          <p:cNvPr id="4" name="页眉占位符 3"/>
          <p:cNvSpPr>
            <a:spLocks noGrp="1"/>
          </p:cNvSpPr>
          <p:nvPr>
            <p:ph type="hdr" sz="quarter"/>
          </p:nvPr>
        </p:nvSpPr>
        <p:spPr/>
        <p:txBody>
          <a:bodyPr/>
          <a:lstStyle/>
          <a:p>
            <a:endParaRPr kumimoji="1" lang="zh-CN" altLang="en-US"/>
          </a:p>
        </p:txBody>
      </p:sp>
      <p:sp>
        <p:nvSpPr>
          <p:cNvPr id="5" name="日期占位符 4"/>
          <p:cNvSpPr>
            <a:spLocks noGrp="1"/>
          </p:cNvSpPr>
          <p:nvPr>
            <p:ph type="dt" idx="1"/>
          </p:nvPr>
        </p:nvSpPr>
        <p:spPr/>
        <p:txBody>
          <a:bodyPr/>
          <a:lstStyle/>
          <a:p>
            <a:fld id="{3A53E9FB-0222-4EAB-8AC5-1D9A22F1D9D7}" type="datetime1">
              <a:rPr lang="zh-CN" altLang="en-US" smtClean="0"/>
              <a:t>2021/10/6</a:t>
            </a:fld>
            <a:endParaRPr kumimoji="1" lang="zh-CN" altLang="en-US"/>
          </a:p>
        </p:txBody>
      </p:sp>
      <p:sp>
        <p:nvSpPr>
          <p:cNvPr id="6" name="页脚占位符 5"/>
          <p:cNvSpPr>
            <a:spLocks noGrp="1"/>
          </p:cNvSpPr>
          <p:nvPr>
            <p:ph type="ftr" sz="quarter" idx="4"/>
          </p:nvPr>
        </p:nvSpPr>
        <p:spPr/>
        <p:txBody>
          <a:bodyPr/>
          <a:lstStyle/>
          <a:p>
            <a:endParaRPr kumimoji="1" lang="zh-CN" altLang="en-US"/>
          </a:p>
        </p:txBody>
      </p:sp>
      <p:sp>
        <p:nvSpPr>
          <p:cNvPr id="7" name="灯片编号占位符 6"/>
          <p:cNvSpPr>
            <a:spLocks noGrp="1"/>
          </p:cNvSpPr>
          <p:nvPr>
            <p:ph type="sldNum" sz="quarter" idx="5"/>
          </p:nvPr>
        </p:nvSpPr>
        <p:spPr/>
        <p:txBody>
          <a:bodyPr/>
          <a:lstStyle/>
          <a:p>
            <a:fld id="{1B28674F-E567-AA4B-8C16-788D7CE21C4F}" type="slidenum">
              <a:rPr lang="en-US" altLang="zh-CN" smtClean="0"/>
              <a:t>14</a:t>
            </a:fld>
            <a:endParaRPr kumimoji="1" lang="zh-CN" altLang="en-US"/>
          </a:p>
        </p:txBody>
      </p:sp>
    </p:spTree>
    <p:extLst>
      <p:ext uri="{BB962C8B-B14F-4D97-AF65-F5344CB8AC3E}">
        <p14:creationId xmlns:p14="http://schemas.microsoft.com/office/powerpoint/2010/main" val="11989561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因为采用的是</a:t>
            </a:r>
            <a:r>
              <a:rPr lang="en-US" altLang="zh-CN" dirty="0"/>
              <a:t>2PL</a:t>
            </a:r>
            <a:r>
              <a:rPr lang="zh-CN" altLang="en-US" dirty="0"/>
              <a:t>的方式</a:t>
            </a:r>
            <a:endParaRPr lang="en-US" altLang="zh-CN" dirty="0"/>
          </a:p>
          <a:p>
            <a:r>
              <a:rPr lang="zh-CN" altLang="en-US" dirty="0"/>
              <a:t>所以</a:t>
            </a:r>
            <a:r>
              <a:rPr lang="en-US" altLang="zh-CN" dirty="0"/>
              <a:t>worker</a:t>
            </a:r>
            <a:r>
              <a:rPr lang="zh-CN" altLang="en-US" dirty="0"/>
              <a:t>先上锁，第</a:t>
            </a:r>
            <a:r>
              <a:rPr lang="en-US" altLang="zh-CN" dirty="0"/>
              <a:t>2</a:t>
            </a:r>
            <a:r>
              <a:rPr lang="zh-CN" altLang="en-US" dirty="0"/>
              <a:t>行</a:t>
            </a:r>
            <a:endParaRPr lang="en-US" altLang="zh-CN" dirty="0"/>
          </a:p>
          <a:p>
            <a:r>
              <a:rPr lang="zh-CN" altLang="en-US" dirty="0"/>
              <a:t>然后更新事务</a:t>
            </a:r>
            <a:r>
              <a:rPr lang="en-US" altLang="zh-CN" dirty="0"/>
              <a:t>T.LV,</a:t>
            </a:r>
            <a:r>
              <a:rPr lang="zh-CN" altLang="en-US" dirty="0"/>
              <a:t>让他不小于之前写事务的</a:t>
            </a:r>
            <a:r>
              <a:rPr lang="en-US" altLang="zh-CN" dirty="0"/>
              <a:t>LV</a:t>
            </a:r>
            <a:r>
              <a:rPr lang="zh-CN" altLang="en-US" dirty="0"/>
              <a:t>，因为无论是读还是写，都和最近一次写是存在依赖关系的。</a:t>
            </a:r>
            <a:endParaRPr lang="en-US" altLang="zh-CN" dirty="0"/>
          </a:p>
          <a:p>
            <a:r>
              <a:rPr lang="zh-CN" altLang="en-US" dirty="0"/>
              <a:t>如果事务是写事件，还要不小于之前读事务的</a:t>
            </a:r>
            <a:r>
              <a:rPr lang="en-US" altLang="zh-CN" dirty="0"/>
              <a:t>LV</a:t>
            </a:r>
            <a:r>
              <a:rPr lang="zh-CN" altLang="en-US" dirty="0"/>
              <a:t>。</a:t>
            </a:r>
            <a:endParaRPr lang="en-US" altLang="zh-CN" dirty="0"/>
          </a:p>
        </p:txBody>
      </p:sp>
      <p:sp>
        <p:nvSpPr>
          <p:cNvPr id="4" name="页眉占位符 3"/>
          <p:cNvSpPr>
            <a:spLocks noGrp="1"/>
          </p:cNvSpPr>
          <p:nvPr>
            <p:ph type="hdr" sz="quarter"/>
          </p:nvPr>
        </p:nvSpPr>
        <p:spPr/>
        <p:txBody>
          <a:bodyPr/>
          <a:lstStyle/>
          <a:p>
            <a:endParaRPr kumimoji="1" lang="zh-CN" altLang="en-US"/>
          </a:p>
        </p:txBody>
      </p:sp>
      <p:sp>
        <p:nvSpPr>
          <p:cNvPr id="5" name="日期占位符 4"/>
          <p:cNvSpPr>
            <a:spLocks noGrp="1"/>
          </p:cNvSpPr>
          <p:nvPr>
            <p:ph type="dt" idx="1"/>
          </p:nvPr>
        </p:nvSpPr>
        <p:spPr/>
        <p:txBody>
          <a:bodyPr/>
          <a:lstStyle/>
          <a:p>
            <a:fld id="{3A53E9FB-0222-4EAB-8AC5-1D9A22F1D9D7}" type="datetime1">
              <a:rPr lang="zh-CN" altLang="en-US" smtClean="0"/>
              <a:t>2021/10/6</a:t>
            </a:fld>
            <a:endParaRPr kumimoji="1" lang="zh-CN" altLang="en-US"/>
          </a:p>
        </p:txBody>
      </p:sp>
      <p:sp>
        <p:nvSpPr>
          <p:cNvPr id="6" name="页脚占位符 5"/>
          <p:cNvSpPr>
            <a:spLocks noGrp="1"/>
          </p:cNvSpPr>
          <p:nvPr>
            <p:ph type="ftr" sz="quarter" idx="4"/>
          </p:nvPr>
        </p:nvSpPr>
        <p:spPr/>
        <p:txBody>
          <a:bodyPr/>
          <a:lstStyle/>
          <a:p>
            <a:endParaRPr kumimoji="1" lang="zh-CN" altLang="en-US"/>
          </a:p>
        </p:txBody>
      </p:sp>
      <p:sp>
        <p:nvSpPr>
          <p:cNvPr id="7" name="灯片编号占位符 6"/>
          <p:cNvSpPr>
            <a:spLocks noGrp="1"/>
          </p:cNvSpPr>
          <p:nvPr>
            <p:ph type="sldNum" sz="quarter" idx="5"/>
          </p:nvPr>
        </p:nvSpPr>
        <p:spPr/>
        <p:txBody>
          <a:bodyPr/>
          <a:lstStyle/>
          <a:p>
            <a:fld id="{1B28674F-E567-AA4B-8C16-788D7CE21C4F}" type="slidenum">
              <a:rPr lang="en-US" altLang="zh-CN" smtClean="0"/>
              <a:t>15</a:t>
            </a:fld>
            <a:endParaRPr kumimoji="1" lang="zh-CN" altLang="en-US"/>
          </a:p>
        </p:txBody>
      </p:sp>
    </p:spTree>
    <p:extLst>
      <p:ext uri="{BB962C8B-B14F-4D97-AF65-F5344CB8AC3E}">
        <p14:creationId xmlns:p14="http://schemas.microsoft.com/office/powerpoint/2010/main" val="697615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事务结束后，准备提交</a:t>
            </a:r>
            <a:endParaRPr lang="en-US" altLang="zh-CN" dirty="0"/>
          </a:p>
          <a:p>
            <a:r>
              <a:rPr lang="zh-CN" altLang="en-US" dirty="0"/>
              <a:t>首先判断</a:t>
            </a:r>
            <a:r>
              <a:rPr lang="en-US" altLang="zh-CN" dirty="0"/>
              <a:t>T</a:t>
            </a:r>
            <a:r>
              <a:rPr lang="zh-CN" altLang="en-US" dirty="0"/>
              <a:t>是不是只读事件，是只读事件，就不用写日志记录</a:t>
            </a:r>
            <a:endParaRPr lang="en-US" altLang="zh-CN" dirty="0"/>
          </a:p>
          <a:p>
            <a:r>
              <a:rPr lang="zh-CN" altLang="en-US" dirty="0"/>
              <a:t>不是将生成日志，日志分为</a:t>
            </a:r>
            <a:r>
              <a:rPr lang="en-US" altLang="zh-CN" dirty="0"/>
              <a:t>redo</a:t>
            </a:r>
            <a:r>
              <a:rPr lang="zh-CN" altLang="en-US" dirty="0"/>
              <a:t>日志和</a:t>
            </a:r>
            <a:r>
              <a:rPr lang="en-US" altLang="zh-CN" dirty="0"/>
              <a:t>T.LV</a:t>
            </a:r>
            <a:r>
              <a:rPr lang="zh-CN" altLang="en-US" dirty="0"/>
              <a:t>的副本，</a:t>
            </a:r>
            <a:r>
              <a:rPr lang="en-US" altLang="zh-CN" dirty="0"/>
              <a:t>redo</a:t>
            </a:r>
            <a:r>
              <a:rPr lang="zh-CN" altLang="en-US" dirty="0"/>
              <a:t>日志的具体内容取决于日志方案</a:t>
            </a:r>
            <a:endParaRPr lang="en-US" altLang="zh-CN" dirty="0"/>
          </a:p>
          <a:p>
            <a:r>
              <a:rPr lang="zh-CN" altLang="en-US" dirty="0"/>
              <a:t>如果是</a:t>
            </a:r>
            <a:r>
              <a:rPr lang="en-US" altLang="zh-CN" dirty="0"/>
              <a:t>data logging</a:t>
            </a:r>
            <a:r>
              <a:rPr lang="zh-CN" altLang="en-US" dirty="0"/>
              <a:t>，存储</a:t>
            </a:r>
            <a:r>
              <a:rPr lang="en-US" altLang="zh-CN" dirty="0"/>
              <a:t>Key</a:t>
            </a:r>
            <a:r>
              <a:rPr lang="zh-CN" altLang="en-US" dirty="0"/>
              <a:t>和</a:t>
            </a:r>
            <a:r>
              <a:rPr lang="en-US" altLang="zh-CN" dirty="0"/>
              <a:t>value</a:t>
            </a:r>
            <a:r>
              <a:rPr lang="zh-CN" altLang="en-US" dirty="0"/>
              <a:t>。如果是</a:t>
            </a:r>
            <a:r>
              <a:rPr lang="en-US" altLang="zh-CN" dirty="0"/>
              <a:t>command logging</a:t>
            </a:r>
            <a:r>
              <a:rPr lang="zh-CN" altLang="en-US" dirty="0"/>
              <a:t>，存储命令记录</a:t>
            </a:r>
            <a:endParaRPr lang="en-US" altLang="zh-CN" dirty="0"/>
          </a:p>
          <a:p>
            <a:r>
              <a:rPr lang="zh-CN" altLang="en-US" dirty="0"/>
              <a:t>然后利用</a:t>
            </a:r>
            <a:r>
              <a:rPr lang="en-US" altLang="zh-CN" dirty="0" err="1"/>
              <a:t>writelogbuffer</a:t>
            </a:r>
            <a:r>
              <a:rPr lang="zh-CN" altLang="en-US" dirty="0"/>
              <a:t>写入缓冲区，返回</a:t>
            </a:r>
            <a:r>
              <a:rPr lang="en-US" altLang="zh-CN" dirty="0"/>
              <a:t>LSN</a:t>
            </a:r>
            <a:r>
              <a:rPr lang="zh-CN" altLang="en-US" dirty="0"/>
              <a:t>对</a:t>
            </a:r>
            <a:r>
              <a:rPr lang="en-US" altLang="zh-CN" dirty="0"/>
              <a:t>T.LV</a:t>
            </a:r>
            <a:r>
              <a:rPr lang="zh-CN" altLang="en-US" dirty="0"/>
              <a:t>做一个更新，从而允许未来事务获得它们之间的依赖关系</a:t>
            </a:r>
            <a:endParaRPr lang="en-US" altLang="zh-CN" dirty="0"/>
          </a:p>
          <a:p>
            <a:r>
              <a:rPr lang="zh-CN" altLang="en-US" dirty="0"/>
              <a:t>之后更新</a:t>
            </a:r>
            <a:r>
              <a:rPr lang="en-US" altLang="zh-CN" dirty="0" err="1"/>
              <a:t>writeLV</a:t>
            </a:r>
            <a:r>
              <a:rPr lang="zh-CN" altLang="en-US" dirty="0"/>
              <a:t>和</a:t>
            </a:r>
            <a:r>
              <a:rPr lang="en-US" altLang="zh-CN" dirty="0" err="1"/>
              <a:t>readLV</a:t>
            </a:r>
            <a:r>
              <a:rPr lang="zh-CN" altLang="en-US" dirty="0"/>
              <a:t>，更新结束释放锁</a:t>
            </a:r>
            <a:endParaRPr lang="en-US" altLang="zh-CN" dirty="0"/>
          </a:p>
          <a:p>
            <a:r>
              <a:rPr lang="zh-CN" altLang="en-US" dirty="0"/>
              <a:t>等待</a:t>
            </a:r>
            <a:r>
              <a:rPr lang="en-US" altLang="zh-CN" dirty="0"/>
              <a:t>PLV</a:t>
            </a:r>
            <a:r>
              <a:rPr lang="zh-CN" altLang="en-US" dirty="0"/>
              <a:t>赶上，表明</a:t>
            </a:r>
            <a:r>
              <a:rPr lang="en-US" altLang="zh-CN" dirty="0"/>
              <a:t>T</a:t>
            </a:r>
            <a:r>
              <a:rPr lang="zh-CN" altLang="en-US" dirty="0"/>
              <a:t>是持久的，它依赖的事件也都是持久的</a:t>
            </a:r>
          </a:p>
        </p:txBody>
      </p:sp>
      <p:sp>
        <p:nvSpPr>
          <p:cNvPr id="4" name="页眉占位符 3"/>
          <p:cNvSpPr>
            <a:spLocks noGrp="1"/>
          </p:cNvSpPr>
          <p:nvPr>
            <p:ph type="hdr" sz="quarter"/>
          </p:nvPr>
        </p:nvSpPr>
        <p:spPr/>
        <p:txBody>
          <a:bodyPr/>
          <a:lstStyle/>
          <a:p>
            <a:endParaRPr kumimoji="1" lang="zh-CN" altLang="en-US"/>
          </a:p>
        </p:txBody>
      </p:sp>
      <p:sp>
        <p:nvSpPr>
          <p:cNvPr id="5" name="日期占位符 4"/>
          <p:cNvSpPr>
            <a:spLocks noGrp="1"/>
          </p:cNvSpPr>
          <p:nvPr>
            <p:ph type="dt" idx="1"/>
          </p:nvPr>
        </p:nvSpPr>
        <p:spPr/>
        <p:txBody>
          <a:bodyPr/>
          <a:lstStyle/>
          <a:p>
            <a:fld id="{3A53E9FB-0222-4EAB-8AC5-1D9A22F1D9D7}" type="datetime1">
              <a:rPr lang="zh-CN" altLang="en-US" smtClean="0"/>
              <a:t>2021/10/6</a:t>
            </a:fld>
            <a:endParaRPr kumimoji="1" lang="zh-CN" altLang="en-US"/>
          </a:p>
        </p:txBody>
      </p:sp>
      <p:sp>
        <p:nvSpPr>
          <p:cNvPr id="6" name="页脚占位符 5"/>
          <p:cNvSpPr>
            <a:spLocks noGrp="1"/>
          </p:cNvSpPr>
          <p:nvPr>
            <p:ph type="ftr" sz="quarter" idx="4"/>
          </p:nvPr>
        </p:nvSpPr>
        <p:spPr/>
        <p:txBody>
          <a:bodyPr/>
          <a:lstStyle/>
          <a:p>
            <a:endParaRPr kumimoji="1" lang="zh-CN" altLang="en-US"/>
          </a:p>
        </p:txBody>
      </p:sp>
      <p:sp>
        <p:nvSpPr>
          <p:cNvPr id="7" name="灯片编号占位符 6"/>
          <p:cNvSpPr>
            <a:spLocks noGrp="1"/>
          </p:cNvSpPr>
          <p:nvPr>
            <p:ph type="sldNum" sz="quarter" idx="5"/>
          </p:nvPr>
        </p:nvSpPr>
        <p:spPr/>
        <p:txBody>
          <a:bodyPr/>
          <a:lstStyle/>
          <a:p>
            <a:fld id="{1B28674F-E567-AA4B-8C16-788D7CE21C4F}" type="slidenum">
              <a:rPr lang="en-US" altLang="zh-CN" smtClean="0"/>
              <a:t>16</a:t>
            </a:fld>
            <a:endParaRPr kumimoji="1" lang="zh-CN" altLang="en-US"/>
          </a:p>
        </p:txBody>
      </p:sp>
    </p:spTree>
    <p:extLst>
      <p:ext uri="{BB962C8B-B14F-4D97-AF65-F5344CB8AC3E}">
        <p14:creationId xmlns:p14="http://schemas.microsoft.com/office/powerpoint/2010/main" val="16134819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来看一下刚刚涉及到的</a:t>
            </a:r>
            <a:r>
              <a:rPr lang="en-US" altLang="zh-CN" dirty="0" err="1"/>
              <a:t>writelogbuffer</a:t>
            </a:r>
            <a:r>
              <a:rPr lang="zh-CN" altLang="en-US" dirty="0"/>
              <a:t>的实现</a:t>
            </a:r>
            <a:endParaRPr lang="en-US" altLang="zh-CN" dirty="0"/>
          </a:p>
          <a:p>
            <a:r>
              <a:rPr lang="zh-CN" altLang="en-US" dirty="0"/>
              <a:t>在</a:t>
            </a:r>
            <a:r>
              <a:rPr lang="en-US" altLang="zh-CN" dirty="0"/>
              <a:t>log manager</a:t>
            </a:r>
            <a:r>
              <a:rPr lang="zh-CN" altLang="en-US" dirty="0"/>
              <a:t>缓存区中分配空间，然后把日志记录复制到缓冲区</a:t>
            </a:r>
            <a:endParaRPr lang="en-US" altLang="zh-CN" dirty="0"/>
          </a:p>
          <a:p>
            <a:r>
              <a:rPr lang="zh-CN" altLang="en-US" dirty="0"/>
              <a:t>结束之后更新</a:t>
            </a:r>
            <a:r>
              <a:rPr lang="en-US" altLang="zh-CN" dirty="0" err="1"/>
              <a:t>Li.filled</a:t>
            </a:r>
            <a:r>
              <a:rPr lang="en-US" altLang="zh-CN" dirty="0"/>
              <a:t>[j]</a:t>
            </a:r>
            <a:r>
              <a:rPr lang="zh-CN" altLang="en-US" dirty="0"/>
              <a:t>，当</a:t>
            </a:r>
            <a:r>
              <a:rPr lang="en-US" altLang="zh-CN" dirty="0" err="1"/>
              <a:t>allocatedLSN</a:t>
            </a:r>
            <a:r>
              <a:rPr lang="zh-CN" altLang="en-US" dirty="0"/>
              <a:t>大于</a:t>
            </a:r>
            <a:r>
              <a:rPr lang="en-US" altLang="zh-CN" dirty="0" err="1"/>
              <a:t>filledLSN</a:t>
            </a:r>
            <a:r>
              <a:rPr lang="zh-CN" altLang="en-US" dirty="0"/>
              <a:t>时，代表这部分还不稳定</a:t>
            </a:r>
            <a:endParaRPr lang="en-US" altLang="zh-CN" dirty="0"/>
          </a:p>
        </p:txBody>
      </p:sp>
      <p:sp>
        <p:nvSpPr>
          <p:cNvPr id="4" name="页眉占位符 3"/>
          <p:cNvSpPr>
            <a:spLocks noGrp="1"/>
          </p:cNvSpPr>
          <p:nvPr>
            <p:ph type="hdr" sz="quarter"/>
          </p:nvPr>
        </p:nvSpPr>
        <p:spPr/>
        <p:txBody>
          <a:bodyPr/>
          <a:lstStyle/>
          <a:p>
            <a:endParaRPr kumimoji="1" lang="zh-CN" altLang="en-US"/>
          </a:p>
        </p:txBody>
      </p:sp>
      <p:sp>
        <p:nvSpPr>
          <p:cNvPr id="5" name="日期占位符 4"/>
          <p:cNvSpPr>
            <a:spLocks noGrp="1"/>
          </p:cNvSpPr>
          <p:nvPr>
            <p:ph type="dt" idx="1"/>
          </p:nvPr>
        </p:nvSpPr>
        <p:spPr/>
        <p:txBody>
          <a:bodyPr/>
          <a:lstStyle/>
          <a:p>
            <a:fld id="{3A53E9FB-0222-4EAB-8AC5-1D9A22F1D9D7}" type="datetime1">
              <a:rPr lang="zh-CN" altLang="en-US" smtClean="0"/>
              <a:t>2021/10/6</a:t>
            </a:fld>
            <a:endParaRPr kumimoji="1" lang="zh-CN" altLang="en-US"/>
          </a:p>
        </p:txBody>
      </p:sp>
      <p:sp>
        <p:nvSpPr>
          <p:cNvPr id="6" name="页脚占位符 5"/>
          <p:cNvSpPr>
            <a:spLocks noGrp="1"/>
          </p:cNvSpPr>
          <p:nvPr>
            <p:ph type="ftr" sz="quarter" idx="4"/>
          </p:nvPr>
        </p:nvSpPr>
        <p:spPr/>
        <p:txBody>
          <a:bodyPr/>
          <a:lstStyle/>
          <a:p>
            <a:endParaRPr kumimoji="1" lang="zh-CN" altLang="en-US"/>
          </a:p>
        </p:txBody>
      </p:sp>
      <p:sp>
        <p:nvSpPr>
          <p:cNvPr id="7" name="灯片编号占位符 6"/>
          <p:cNvSpPr>
            <a:spLocks noGrp="1"/>
          </p:cNvSpPr>
          <p:nvPr>
            <p:ph type="sldNum" sz="quarter" idx="5"/>
          </p:nvPr>
        </p:nvSpPr>
        <p:spPr/>
        <p:txBody>
          <a:bodyPr/>
          <a:lstStyle/>
          <a:p>
            <a:fld id="{1B28674F-E567-AA4B-8C16-788D7CE21C4F}" type="slidenum">
              <a:rPr lang="en-US" altLang="zh-CN" smtClean="0"/>
              <a:t>17</a:t>
            </a:fld>
            <a:endParaRPr kumimoji="1" lang="zh-CN" altLang="en-US"/>
          </a:p>
        </p:txBody>
      </p:sp>
    </p:spTree>
    <p:extLst>
      <p:ext uri="{BB962C8B-B14F-4D97-AF65-F5344CB8AC3E}">
        <p14:creationId xmlns:p14="http://schemas.microsoft.com/office/powerpoint/2010/main" val="9514780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200" b="1" dirty="0"/>
              <a:t>看一个例子</a:t>
            </a:r>
            <a:endParaRPr lang="en-US" altLang="zh-CN" sz="1200" b="1" dirty="0"/>
          </a:p>
          <a:p>
            <a:r>
              <a:rPr lang="zh-CN" altLang="en-US" sz="1200" b="1" dirty="0"/>
              <a:t>事务</a:t>
            </a:r>
            <a:r>
              <a:rPr lang="en-US" altLang="zh-CN" sz="1200" b="1" dirty="0"/>
              <a:t>T1,T2,T3</a:t>
            </a:r>
            <a:r>
              <a:rPr lang="zh-CN" altLang="en-US" sz="1200" b="1" dirty="0"/>
              <a:t>，两行</a:t>
            </a:r>
            <a:r>
              <a:rPr lang="en-US" altLang="zh-CN" sz="1200" b="1" dirty="0"/>
              <a:t>A B</a:t>
            </a:r>
            <a:r>
              <a:rPr lang="zh-CN" altLang="en-US" sz="1200" b="1" dirty="0"/>
              <a:t>，两个日志文件，</a:t>
            </a:r>
            <a:r>
              <a:rPr lang="en-US" altLang="zh-CN" sz="1200" b="1" dirty="0"/>
              <a:t>T1 T2</a:t>
            </a:r>
            <a:r>
              <a:rPr lang="zh-CN" altLang="en-US" sz="1200" b="1" dirty="0"/>
              <a:t>写如</a:t>
            </a:r>
            <a:r>
              <a:rPr lang="en-US" altLang="zh-CN" sz="1200" b="1" dirty="0"/>
              <a:t>log1</a:t>
            </a:r>
            <a:r>
              <a:rPr lang="zh-CN" altLang="en-US" sz="1200" b="1" dirty="0"/>
              <a:t>，</a:t>
            </a:r>
            <a:r>
              <a:rPr lang="en-US" altLang="zh-CN" sz="1200" b="1" dirty="0"/>
              <a:t>T3</a:t>
            </a:r>
            <a:r>
              <a:rPr lang="zh-CN" altLang="en-US" sz="1200" b="1" dirty="0"/>
              <a:t>写入</a:t>
            </a:r>
            <a:r>
              <a:rPr lang="en-US" altLang="zh-CN" sz="1200" b="1" dirty="0"/>
              <a:t>log2</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b="1" dirty="0"/>
              <a:t>A </a:t>
            </a:r>
            <a:r>
              <a:rPr lang="en-US" altLang="zh-CN" sz="1200" b="1" dirty="0" err="1"/>
              <a:t>writeLV</a:t>
            </a:r>
            <a:r>
              <a:rPr lang="zh-CN" altLang="en-US" sz="1200" b="1" dirty="0"/>
              <a:t>是（</a:t>
            </a:r>
            <a:r>
              <a:rPr lang="en-US" altLang="zh-CN" sz="1200" b="1" dirty="0"/>
              <a:t>4</a:t>
            </a:r>
            <a:r>
              <a:rPr lang="zh-CN" altLang="en-US" sz="1200" b="1" dirty="0"/>
              <a:t>，</a:t>
            </a:r>
            <a:r>
              <a:rPr lang="en-US" altLang="zh-CN" sz="1200" b="1" dirty="0"/>
              <a:t>2</a:t>
            </a:r>
            <a:r>
              <a:rPr lang="zh-CN" altLang="en-US" sz="1200" b="1" dirty="0"/>
              <a:t>）</a:t>
            </a:r>
            <a:r>
              <a:rPr lang="en-US" altLang="zh-CN" sz="1200" b="1" dirty="0" err="1"/>
              <a:t>readLV</a:t>
            </a:r>
            <a:r>
              <a:rPr lang="en-US" altLang="zh-CN" sz="1200" b="1" dirty="0"/>
              <a:t> </a:t>
            </a:r>
            <a:r>
              <a:rPr lang="zh-CN" altLang="en-US" sz="1200" b="1" dirty="0"/>
              <a:t>是（</a:t>
            </a:r>
            <a:r>
              <a:rPr lang="en-US" altLang="zh-CN" sz="1200" b="1" dirty="0"/>
              <a:t>3</a:t>
            </a:r>
            <a:r>
              <a:rPr lang="zh-CN" altLang="en-US" sz="1200" b="1" dirty="0"/>
              <a:t>，</a:t>
            </a:r>
            <a:r>
              <a:rPr lang="en-US" altLang="zh-CN" sz="1200" b="1" dirty="0"/>
              <a:t>7</a:t>
            </a:r>
            <a:r>
              <a:rPr lang="zh-CN" altLang="en-US" sz="1200" b="1" dirty="0"/>
              <a:t>），</a:t>
            </a:r>
            <a:r>
              <a:rPr lang="en-US" altLang="zh-CN" sz="1200" b="1" dirty="0"/>
              <a:t>B </a:t>
            </a:r>
            <a:r>
              <a:rPr lang="en-US" altLang="zh-CN" sz="1200" b="1" dirty="0" err="1"/>
              <a:t>writeLV</a:t>
            </a:r>
            <a:r>
              <a:rPr lang="zh-CN" altLang="en-US" sz="1200" b="1" dirty="0"/>
              <a:t>是（</a:t>
            </a:r>
            <a:r>
              <a:rPr lang="en-US" altLang="zh-CN" sz="1200" b="1" dirty="0"/>
              <a:t>8</a:t>
            </a:r>
            <a:r>
              <a:rPr lang="zh-CN" altLang="en-US" sz="1200" b="1" dirty="0"/>
              <a:t>，</a:t>
            </a:r>
            <a:r>
              <a:rPr lang="en-US" altLang="zh-CN" sz="1200" b="1" dirty="0"/>
              <a:t>6</a:t>
            </a:r>
            <a:r>
              <a:rPr lang="zh-CN" altLang="en-US" sz="1200" b="1" dirty="0"/>
              <a:t>）</a:t>
            </a:r>
            <a:r>
              <a:rPr lang="en-US" altLang="zh-CN" sz="1200" b="1" dirty="0" err="1"/>
              <a:t>readLV</a:t>
            </a:r>
            <a:r>
              <a:rPr lang="en-US" altLang="zh-CN" sz="1200" b="1" dirty="0"/>
              <a:t> </a:t>
            </a:r>
            <a:r>
              <a:rPr lang="zh-CN" altLang="en-US" sz="1200" b="1" dirty="0"/>
              <a:t>是（</a:t>
            </a:r>
            <a:r>
              <a:rPr lang="en-US" altLang="zh-CN" sz="1200" b="1" dirty="0"/>
              <a:t>5</a:t>
            </a:r>
            <a:r>
              <a:rPr lang="zh-CN" altLang="en-US" sz="1200" b="1" dirty="0"/>
              <a:t>，</a:t>
            </a:r>
            <a:r>
              <a:rPr lang="en-US" altLang="zh-CN" sz="1200" b="1" dirty="0"/>
              <a:t>11</a:t>
            </a:r>
            <a:r>
              <a:rPr lang="zh-CN" altLang="en-US" sz="1200" b="1" dirty="0"/>
              <a:t>）</a:t>
            </a:r>
            <a:endParaRPr lang="en-US" altLang="zh-CN" sz="12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b="1" dirty="0"/>
              <a:t>1</a:t>
            </a:r>
            <a:r>
              <a:rPr lang="zh-CN" altLang="en-US" sz="1200" b="1" dirty="0"/>
              <a:t>、初始化</a:t>
            </a:r>
            <a:r>
              <a:rPr lang="en-US" altLang="zh-CN" sz="1200" b="1" dirty="0"/>
              <a:t>LV</a:t>
            </a:r>
            <a:r>
              <a:rPr lang="zh-CN" altLang="en-US" sz="1200" b="1" dirty="0"/>
              <a:t>为（</a:t>
            </a:r>
            <a:r>
              <a:rPr lang="en-US" altLang="zh-CN" sz="1200" b="1" dirty="0"/>
              <a:t>0</a:t>
            </a:r>
            <a:r>
              <a:rPr lang="zh-CN" altLang="en-US" sz="1200" b="1" dirty="0"/>
              <a:t>，</a:t>
            </a:r>
            <a:r>
              <a:rPr lang="en-US" altLang="zh-CN" sz="1200" b="1" dirty="0"/>
              <a:t>0</a:t>
            </a:r>
            <a:r>
              <a:rPr lang="zh-CN" altLang="en-US" sz="1200" b="1" dirty="0"/>
              <a:t>） </a:t>
            </a:r>
            <a:r>
              <a:rPr lang="en-US" altLang="zh-CN" sz="1200" b="1" dirty="0"/>
              <a:t>2</a:t>
            </a:r>
            <a:r>
              <a:rPr lang="zh-CN" altLang="en-US" sz="1200" b="1" dirty="0"/>
              <a:t>、</a:t>
            </a:r>
            <a:r>
              <a:rPr lang="en-US" altLang="zh-CN" sz="1200" b="1" dirty="0"/>
              <a:t>T1</a:t>
            </a:r>
            <a:r>
              <a:rPr lang="zh-CN" altLang="en-US" sz="1200" b="1" dirty="0"/>
              <a:t>首先写入</a:t>
            </a:r>
            <a:r>
              <a:rPr lang="en-US" altLang="zh-CN" sz="1200" b="1" dirty="0"/>
              <a:t>A</a:t>
            </a:r>
            <a:r>
              <a:rPr lang="zh-CN" altLang="en-US" sz="1200" b="1" dirty="0"/>
              <a:t>，对</a:t>
            </a:r>
            <a:r>
              <a:rPr lang="en-US" altLang="zh-CN" sz="1200" b="1" dirty="0"/>
              <a:t>A</a:t>
            </a:r>
            <a:r>
              <a:rPr lang="zh-CN" altLang="en-US" sz="1200" b="1" dirty="0"/>
              <a:t>加锁，那么更新为（</a:t>
            </a:r>
            <a:r>
              <a:rPr lang="en-US" altLang="zh-CN" sz="1200" b="1" dirty="0"/>
              <a:t>4</a:t>
            </a:r>
            <a:r>
              <a:rPr lang="zh-CN" altLang="en-US" sz="1200" b="1" dirty="0"/>
              <a:t>，</a:t>
            </a:r>
            <a:r>
              <a:rPr lang="en-US" altLang="zh-CN" sz="1200" b="1" dirty="0"/>
              <a:t>7</a:t>
            </a:r>
            <a:r>
              <a:rPr lang="zh-CN" altLang="en-US" sz="1200" b="1" dirty="0"/>
              <a:t>）</a:t>
            </a:r>
            <a:r>
              <a:rPr lang="en-US" altLang="zh-CN" sz="1200" b="1" dirty="0"/>
              <a:t>3</a:t>
            </a:r>
            <a:r>
              <a:rPr lang="zh-CN" altLang="en-US" sz="1200" b="1" dirty="0"/>
              <a:t>、读</a:t>
            </a:r>
            <a:r>
              <a:rPr lang="en-US" altLang="zh-CN" sz="1200" b="1" dirty="0"/>
              <a:t>B</a:t>
            </a:r>
            <a:r>
              <a:rPr lang="zh-CN" altLang="en-US" sz="1200" b="1" dirty="0"/>
              <a:t>，更新为（</a:t>
            </a:r>
            <a:r>
              <a:rPr lang="en-US" altLang="zh-CN" sz="1200" b="1" dirty="0"/>
              <a:t>8</a:t>
            </a:r>
            <a:r>
              <a:rPr lang="zh-CN" altLang="en-US" sz="1200" b="1" dirty="0"/>
              <a:t>，</a:t>
            </a:r>
            <a:r>
              <a:rPr lang="en-US" altLang="zh-CN" sz="1200" b="1" dirty="0"/>
              <a:t>7</a:t>
            </a:r>
            <a:r>
              <a:rPr lang="zh-CN" altLang="en-US" sz="1200" b="1" dirty="0"/>
              <a:t>） </a:t>
            </a:r>
            <a:r>
              <a:rPr lang="en-US" altLang="zh-CN" sz="1200" b="1" dirty="0"/>
              <a:t>4</a:t>
            </a:r>
            <a:r>
              <a:rPr lang="zh-CN" altLang="en-US" sz="1200" b="1" dirty="0"/>
              <a:t>、</a:t>
            </a:r>
            <a:r>
              <a:rPr lang="en-US" altLang="zh-CN" sz="1200" b="1" dirty="0"/>
              <a:t>T2</a:t>
            </a:r>
            <a:r>
              <a:rPr lang="zh-CN" altLang="en-US" sz="1200" b="1" dirty="0"/>
              <a:t>想读</a:t>
            </a:r>
            <a:r>
              <a:rPr lang="en-US" altLang="zh-CN" sz="1200" b="1" dirty="0"/>
              <a:t>A</a:t>
            </a:r>
            <a:r>
              <a:rPr lang="zh-CN" altLang="en-US" sz="1200" b="1" dirty="0"/>
              <a:t>必须等</a:t>
            </a:r>
            <a:r>
              <a:rPr lang="en-US" altLang="zh-CN" sz="1200" b="1" dirty="0"/>
              <a:t>T1</a:t>
            </a:r>
            <a:r>
              <a:rPr lang="zh-CN" altLang="en-US" sz="1200" b="1" dirty="0"/>
              <a:t>释放锁</a:t>
            </a:r>
            <a:r>
              <a:rPr lang="en-US" altLang="zh-CN" sz="1200" b="1" dirty="0"/>
              <a:t> 5</a:t>
            </a:r>
            <a:r>
              <a:rPr lang="zh-CN" altLang="en-US" sz="1200" b="1" dirty="0"/>
              <a:t>、</a:t>
            </a:r>
            <a:r>
              <a:rPr lang="en-US" altLang="zh-CN" sz="1200" b="1" dirty="0"/>
              <a:t>T3</a:t>
            </a:r>
            <a:r>
              <a:rPr lang="zh-CN" altLang="en-US" sz="1200" b="1" dirty="0"/>
              <a:t>想写</a:t>
            </a:r>
            <a:r>
              <a:rPr lang="en-US" altLang="zh-CN" sz="1200" b="1" dirty="0"/>
              <a:t>B</a:t>
            </a:r>
            <a:r>
              <a:rPr lang="zh-CN" altLang="en-US" sz="1200" b="1" dirty="0"/>
              <a:t>必须等</a:t>
            </a:r>
            <a:r>
              <a:rPr lang="en-US" altLang="zh-CN" sz="1200" b="1" dirty="0"/>
              <a:t>A</a:t>
            </a:r>
            <a:r>
              <a:rPr lang="zh-CN" altLang="en-US" sz="1200" b="1" dirty="0"/>
              <a:t>释放锁</a:t>
            </a:r>
            <a:r>
              <a:rPr lang="en-US" altLang="zh-CN" sz="1200" b="1" dirty="0"/>
              <a:t>6</a:t>
            </a:r>
            <a:r>
              <a:rPr lang="zh-CN" altLang="en-US" sz="1200" b="1" dirty="0"/>
              <a:t>、</a:t>
            </a:r>
            <a:r>
              <a:rPr lang="en-US" altLang="zh-CN" sz="1200" b="1" dirty="0"/>
              <a:t>T1</a:t>
            </a:r>
            <a:r>
              <a:rPr lang="zh-CN" altLang="en-US" sz="1200" b="1" dirty="0"/>
              <a:t>结束，得知</a:t>
            </a:r>
            <a:r>
              <a:rPr lang="en-US" altLang="zh-CN" sz="1200" b="1" dirty="0"/>
              <a:t>log1</a:t>
            </a:r>
            <a:r>
              <a:rPr lang="zh-CN" altLang="en-US" sz="1200" b="1" dirty="0"/>
              <a:t>中</a:t>
            </a:r>
            <a:r>
              <a:rPr lang="en-US" altLang="zh-CN" sz="1200" b="1" dirty="0"/>
              <a:t>LSN</a:t>
            </a:r>
            <a:r>
              <a:rPr lang="zh-CN" altLang="en-US" sz="1200" b="1" dirty="0"/>
              <a:t>为</a:t>
            </a:r>
            <a:r>
              <a:rPr lang="en-US" altLang="zh-CN" sz="1200" b="1" dirty="0"/>
              <a:t>16</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b="1" dirty="0"/>
              <a:t>7</a:t>
            </a:r>
            <a:r>
              <a:rPr lang="zh-CN" altLang="en-US" sz="1200" b="1" dirty="0"/>
              <a:t>、更新为（</a:t>
            </a:r>
            <a:r>
              <a:rPr lang="en-US" altLang="zh-CN" sz="1200" b="1" dirty="0"/>
              <a:t>16</a:t>
            </a:r>
            <a:r>
              <a:rPr lang="zh-CN" altLang="en-US" sz="1200" b="1" dirty="0"/>
              <a:t>，</a:t>
            </a:r>
            <a:r>
              <a:rPr lang="en-US" altLang="zh-CN" sz="1200" b="1" dirty="0"/>
              <a:t>7</a:t>
            </a:r>
            <a:r>
              <a:rPr lang="zh-CN" altLang="en-US" sz="1200" b="1" dirty="0"/>
              <a:t>），对</a:t>
            </a:r>
            <a:r>
              <a:rPr lang="en-US" altLang="zh-CN" sz="1200" b="1" dirty="0"/>
              <a:t>A</a:t>
            </a:r>
            <a:r>
              <a:rPr lang="zh-CN" altLang="en-US" sz="1200" b="1" dirty="0"/>
              <a:t>进行和</a:t>
            </a:r>
            <a:r>
              <a:rPr lang="en-US" altLang="zh-CN" sz="1200" b="1" dirty="0"/>
              <a:t>B</a:t>
            </a:r>
            <a:r>
              <a:rPr lang="zh-CN" altLang="en-US" sz="1200" b="1" dirty="0"/>
              <a:t>进行更新，然后释放锁，等待</a:t>
            </a:r>
            <a:r>
              <a:rPr lang="en-US" altLang="zh-CN" sz="1200" b="1" dirty="0"/>
              <a:t>PLV</a:t>
            </a:r>
            <a:r>
              <a:rPr lang="zh-CN" altLang="en-US" sz="1200" b="1" dirty="0"/>
              <a:t>大于等于（</a:t>
            </a:r>
            <a:r>
              <a:rPr lang="en-US" altLang="zh-CN" sz="1200" b="1" dirty="0"/>
              <a:t>16</a:t>
            </a:r>
            <a:r>
              <a:rPr lang="zh-CN" altLang="en-US" sz="1200" b="1" dirty="0"/>
              <a:t>，</a:t>
            </a:r>
            <a:r>
              <a:rPr lang="en-US" altLang="zh-CN" sz="1200" b="1" dirty="0"/>
              <a:t>7</a:t>
            </a:r>
            <a:r>
              <a:rPr lang="zh-CN" altLang="en-US" sz="1200" b="1" dirty="0"/>
              <a:t>）</a:t>
            </a:r>
            <a:r>
              <a:rPr lang="en-US" altLang="zh-CN" sz="1200" b="1" dirty="0"/>
              <a:t>8</a:t>
            </a:r>
            <a:r>
              <a:rPr lang="zh-CN" altLang="en-US" sz="1200" b="1" dirty="0"/>
              <a:t>、读</a:t>
            </a:r>
            <a:r>
              <a:rPr lang="en-US" altLang="zh-CN" sz="1200" b="1" dirty="0"/>
              <a:t>A</a:t>
            </a:r>
            <a:r>
              <a:rPr lang="zh-CN" altLang="en-US" sz="1200" b="1" dirty="0"/>
              <a:t>，更新为</a:t>
            </a:r>
            <a:r>
              <a:rPr lang="en-US" altLang="zh-CN" sz="1200" b="1" dirty="0"/>
              <a:t>16</a:t>
            </a:r>
            <a:r>
              <a:rPr lang="zh-CN" altLang="en-US" sz="1200" b="1" dirty="0"/>
              <a:t>，</a:t>
            </a:r>
            <a:r>
              <a:rPr lang="en-US" altLang="zh-CN" sz="1200" b="1" dirty="0"/>
              <a:t>7</a:t>
            </a:r>
            <a:r>
              <a:rPr lang="zh-CN" altLang="en-US" sz="1200" b="1" dirty="0"/>
              <a:t>，只读所以不写日志，等待</a:t>
            </a:r>
            <a:r>
              <a:rPr lang="en-US" altLang="zh-CN" sz="1200" b="1" dirty="0"/>
              <a:t>PLV</a:t>
            </a:r>
            <a:r>
              <a:rPr lang="zh-CN" altLang="en-US" sz="1200" b="1" dirty="0"/>
              <a:t>大于等于（</a:t>
            </a:r>
            <a:r>
              <a:rPr lang="en-US" altLang="zh-CN" sz="1200" b="1" dirty="0"/>
              <a:t>16</a:t>
            </a:r>
            <a:r>
              <a:rPr lang="zh-CN" altLang="en-US" sz="1200" b="1" dirty="0"/>
              <a:t>，</a:t>
            </a:r>
            <a:r>
              <a:rPr lang="en-US" altLang="zh-CN" sz="1200" b="1" dirty="0"/>
              <a:t>7</a:t>
            </a:r>
            <a:r>
              <a:rPr lang="zh-CN" altLang="en-US" sz="1200" b="1" dirty="0"/>
              <a:t>）提交</a:t>
            </a:r>
            <a:endParaRPr lang="en-US" altLang="zh-CN" sz="12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b="1" dirty="0"/>
              <a:t>9</a:t>
            </a:r>
            <a:r>
              <a:rPr lang="zh-CN" altLang="en-US" sz="1200" b="1" dirty="0"/>
              <a:t>、写</a:t>
            </a:r>
            <a:r>
              <a:rPr lang="en-US" altLang="zh-CN" sz="1200" b="1" dirty="0"/>
              <a:t>B</a:t>
            </a:r>
            <a:r>
              <a:rPr lang="zh-CN" altLang="en-US" sz="1200" b="1" dirty="0"/>
              <a:t>更新为</a:t>
            </a:r>
            <a:r>
              <a:rPr lang="en-US" altLang="zh-CN" sz="1200" b="1" dirty="0"/>
              <a:t>16</a:t>
            </a:r>
            <a:r>
              <a:rPr lang="zh-CN" altLang="en-US" sz="1200" b="1" dirty="0"/>
              <a:t>，</a:t>
            </a:r>
            <a:r>
              <a:rPr lang="en-US" altLang="zh-CN" sz="1200" b="1" dirty="0"/>
              <a:t>11</a:t>
            </a:r>
            <a:r>
              <a:rPr lang="zh-CN" altLang="en-US" sz="1200" b="1" dirty="0"/>
              <a:t> ，然后写入缓存区，</a:t>
            </a:r>
            <a:r>
              <a:rPr lang="en-US" altLang="zh-CN" sz="1200" b="1" dirty="0" err="1"/>
              <a:t>lsn</a:t>
            </a:r>
            <a:r>
              <a:rPr lang="zh-CN" altLang="en-US" sz="1200" b="1" dirty="0"/>
              <a:t>更新为</a:t>
            </a:r>
            <a:r>
              <a:rPr lang="en-US" altLang="zh-CN" sz="1200" b="1" dirty="0"/>
              <a:t>21</a:t>
            </a:r>
            <a:r>
              <a:rPr lang="zh-CN" altLang="en-US" sz="1200" b="1" dirty="0"/>
              <a:t>，更新为</a:t>
            </a:r>
            <a:r>
              <a:rPr lang="en-US" altLang="zh-CN" sz="1200" b="1" dirty="0"/>
              <a:t>16</a:t>
            </a:r>
            <a:r>
              <a:rPr lang="zh-CN" altLang="en-US" sz="1200" b="1" dirty="0"/>
              <a:t>，</a:t>
            </a:r>
            <a:r>
              <a:rPr lang="en-US" altLang="zh-CN" sz="1200" b="1" dirty="0"/>
              <a:t>21</a:t>
            </a:r>
            <a:r>
              <a:rPr lang="zh-CN" altLang="en-US" sz="1200" b="1" dirty="0"/>
              <a:t>，更新</a:t>
            </a:r>
            <a:r>
              <a:rPr lang="en-US" altLang="zh-CN" sz="1200" b="1" dirty="0"/>
              <a:t>B</a:t>
            </a:r>
            <a:r>
              <a:rPr lang="zh-CN" altLang="en-US" sz="1200" b="1" dirty="0"/>
              <a:t>的</a:t>
            </a:r>
            <a:r>
              <a:rPr lang="en-US" altLang="zh-CN" sz="1200" b="1" dirty="0" err="1"/>
              <a:t>writeLV</a:t>
            </a:r>
            <a:r>
              <a:rPr lang="en-US" altLang="zh-CN" sz="1200" b="1" dirty="0"/>
              <a:t>,</a:t>
            </a:r>
            <a:r>
              <a:rPr lang="zh-CN" altLang="en-US" sz="1200" b="1" dirty="0"/>
              <a:t>释放锁，等待</a:t>
            </a:r>
            <a:r>
              <a:rPr lang="en-US" altLang="zh-CN" sz="1200" b="1" dirty="0"/>
              <a:t>PLV</a:t>
            </a:r>
            <a:r>
              <a:rPr lang="zh-CN" altLang="en-US" sz="1200" b="1" dirty="0"/>
              <a:t>大于等于</a:t>
            </a:r>
            <a:r>
              <a:rPr lang="en-US" altLang="zh-CN" sz="1200" b="1" dirty="0"/>
              <a:t>16</a:t>
            </a:r>
            <a:r>
              <a:rPr lang="zh-CN" altLang="en-US" sz="1200" b="1" dirty="0"/>
              <a:t>，</a:t>
            </a:r>
            <a:r>
              <a:rPr lang="en-US" altLang="zh-CN" sz="1200" b="1" dirty="0"/>
              <a:t>21</a:t>
            </a:r>
            <a:r>
              <a:rPr lang="zh-CN" altLang="en-US" sz="1200" b="1" dirty="0"/>
              <a:t>提交</a:t>
            </a:r>
            <a:endParaRPr lang="en-US" altLang="zh-CN" sz="1200" b="1" dirty="0"/>
          </a:p>
          <a:p>
            <a:endParaRPr lang="en-US" altLang="zh-CN" sz="1200" b="1" dirty="0"/>
          </a:p>
        </p:txBody>
      </p:sp>
      <p:sp>
        <p:nvSpPr>
          <p:cNvPr id="4" name="页眉占位符 3"/>
          <p:cNvSpPr>
            <a:spLocks noGrp="1"/>
          </p:cNvSpPr>
          <p:nvPr>
            <p:ph type="hdr" sz="quarter"/>
          </p:nvPr>
        </p:nvSpPr>
        <p:spPr/>
        <p:txBody>
          <a:bodyPr/>
          <a:lstStyle/>
          <a:p>
            <a:endParaRPr kumimoji="1" lang="zh-CN" altLang="en-US"/>
          </a:p>
        </p:txBody>
      </p:sp>
      <p:sp>
        <p:nvSpPr>
          <p:cNvPr id="5" name="日期占位符 4"/>
          <p:cNvSpPr>
            <a:spLocks noGrp="1"/>
          </p:cNvSpPr>
          <p:nvPr>
            <p:ph type="dt" idx="1"/>
          </p:nvPr>
        </p:nvSpPr>
        <p:spPr/>
        <p:txBody>
          <a:bodyPr/>
          <a:lstStyle/>
          <a:p>
            <a:fld id="{3A53E9FB-0222-4EAB-8AC5-1D9A22F1D9D7}" type="datetime1">
              <a:rPr lang="zh-CN" altLang="en-US" smtClean="0"/>
              <a:t>2021/10/6</a:t>
            </a:fld>
            <a:endParaRPr kumimoji="1" lang="zh-CN" altLang="en-US"/>
          </a:p>
        </p:txBody>
      </p:sp>
      <p:sp>
        <p:nvSpPr>
          <p:cNvPr id="6" name="页脚占位符 5"/>
          <p:cNvSpPr>
            <a:spLocks noGrp="1"/>
          </p:cNvSpPr>
          <p:nvPr>
            <p:ph type="ftr" sz="quarter" idx="4"/>
          </p:nvPr>
        </p:nvSpPr>
        <p:spPr/>
        <p:txBody>
          <a:bodyPr/>
          <a:lstStyle/>
          <a:p>
            <a:endParaRPr kumimoji="1" lang="zh-CN" altLang="en-US"/>
          </a:p>
        </p:txBody>
      </p:sp>
      <p:sp>
        <p:nvSpPr>
          <p:cNvPr id="7" name="灯片编号占位符 6"/>
          <p:cNvSpPr>
            <a:spLocks noGrp="1"/>
          </p:cNvSpPr>
          <p:nvPr>
            <p:ph type="sldNum" sz="quarter" idx="5"/>
          </p:nvPr>
        </p:nvSpPr>
        <p:spPr/>
        <p:txBody>
          <a:bodyPr/>
          <a:lstStyle/>
          <a:p>
            <a:fld id="{1B28674F-E567-AA4B-8C16-788D7CE21C4F}" type="slidenum">
              <a:rPr lang="en-US" altLang="zh-CN" smtClean="0"/>
              <a:t>18</a:t>
            </a:fld>
            <a:endParaRPr kumimoji="1" lang="zh-CN" altLang="en-US"/>
          </a:p>
        </p:txBody>
      </p:sp>
    </p:spTree>
    <p:extLst>
      <p:ext uri="{BB962C8B-B14F-4D97-AF65-F5344CB8AC3E}">
        <p14:creationId xmlns:p14="http://schemas.microsoft.com/office/powerpoint/2010/main" val="41499757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Log manager</a:t>
            </a:r>
            <a:r>
              <a:rPr lang="zh-CN" altLang="en-US" dirty="0"/>
              <a:t>主要任务是将日志缓冲区的内容刷新到磁盘上，周期性调用这个算法，需要识别有没有</a:t>
            </a:r>
            <a:r>
              <a:rPr lang="en-US" altLang="zh-CN" dirty="0"/>
              <a:t>worker</a:t>
            </a:r>
            <a:r>
              <a:rPr lang="zh-CN" altLang="en-US" dirty="0"/>
              <a:t>处理的位置</a:t>
            </a:r>
            <a:endParaRPr lang="en-US" altLang="zh-CN" dirty="0"/>
          </a:p>
          <a:p>
            <a:r>
              <a:rPr lang="zh-CN" altLang="en-US" dirty="0"/>
              <a:t>这个的实现是通过</a:t>
            </a:r>
            <a:r>
              <a:rPr lang="en-US" altLang="zh-CN" dirty="0" err="1"/>
              <a:t>allocatedLSN</a:t>
            </a:r>
            <a:r>
              <a:rPr lang="zh-CN" altLang="en-US" dirty="0"/>
              <a:t>和</a:t>
            </a:r>
            <a:r>
              <a:rPr lang="en-US" altLang="zh-CN" dirty="0" err="1"/>
              <a:t>flledLSN</a:t>
            </a:r>
            <a:endParaRPr lang="en-US" altLang="zh-CN" dirty="0"/>
          </a:p>
          <a:p>
            <a:r>
              <a:rPr lang="en-US" altLang="zh-CN" dirty="0" err="1"/>
              <a:t>readyLSN</a:t>
            </a:r>
            <a:r>
              <a:rPr lang="zh-CN" altLang="en-US" dirty="0"/>
              <a:t>指的是可以安全刷新的日志缓冲区位置</a:t>
            </a:r>
            <a:endParaRPr lang="en-US" altLang="zh-CN" dirty="0"/>
          </a:p>
          <a:p>
            <a:r>
              <a:rPr lang="zh-CN" altLang="en-US" dirty="0"/>
              <a:t>如果</a:t>
            </a:r>
            <a:r>
              <a:rPr lang="en-US" altLang="zh-CN" dirty="0" err="1"/>
              <a:t>allocatedLSN</a:t>
            </a:r>
            <a:r>
              <a:rPr lang="zh-CN" altLang="en-US" dirty="0"/>
              <a:t>大于等于</a:t>
            </a:r>
            <a:r>
              <a:rPr lang="en-US" altLang="zh-CN" dirty="0" err="1"/>
              <a:t>filledLSN</a:t>
            </a:r>
            <a:r>
              <a:rPr lang="zh-CN" altLang="en-US" dirty="0"/>
              <a:t>意味着这个线程还在填充，</a:t>
            </a:r>
            <a:r>
              <a:rPr lang="en-US" altLang="zh-CN" dirty="0" err="1"/>
              <a:t>readylsn</a:t>
            </a:r>
            <a:r>
              <a:rPr lang="zh-CN" altLang="en-US" dirty="0"/>
              <a:t>不应该大于</a:t>
            </a:r>
            <a:r>
              <a:rPr lang="en-US" altLang="zh-CN" dirty="0" err="1"/>
              <a:t>allocatedLSN</a:t>
            </a:r>
            <a:endParaRPr lang="en-US" altLang="zh-CN" dirty="0"/>
          </a:p>
          <a:p>
            <a:r>
              <a:rPr lang="zh-CN" altLang="en-US" dirty="0"/>
              <a:t>然后就</a:t>
            </a:r>
            <a:r>
              <a:rPr lang="en-US" altLang="zh-CN" dirty="0"/>
              <a:t>flush LSN</a:t>
            </a:r>
          </a:p>
          <a:p>
            <a:r>
              <a:rPr lang="zh-CN" altLang="en-US" dirty="0"/>
              <a:t>更新</a:t>
            </a:r>
            <a:r>
              <a:rPr lang="en-US" altLang="zh-CN" dirty="0"/>
              <a:t>PLV[</a:t>
            </a:r>
            <a:r>
              <a:rPr lang="en-US" altLang="zh-CN" dirty="0" err="1"/>
              <a:t>i</a:t>
            </a:r>
            <a:r>
              <a:rPr lang="en-US" altLang="zh-CN" dirty="0"/>
              <a:t>]</a:t>
            </a:r>
            <a:endParaRPr lang="zh-CN" altLang="en-US" dirty="0"/>
          </a:p>
        </p:txBody>
      </p:sp>
      <p:sp>
        <p:nvSpPr>
          <p:cNvPr id="4" name="页眉占位符 3"/>
          <p:cNvSpPr>
            <a:spLocks noGrp="1"/>
          </p:cNvSpPr>
          <p:nvPr>
            <p:ph type="hdr" sz="quarter"/>
          </p:nvPr>
        </p:nvSpPr>
        <p:spPr/>
        <p:txBody>
          <a:bodyPr/>
          <a:lstStyle/>
          <a:p>
            <a:endParaRPr kumimoji="1" lang="zh-CN" altLang="en-US"/>
          </a:p>
        </p:txBody>
      </p:sp>
      <p:sp>
        <p:nvSpPr>
          <p:cNvPr id="5" name="日期占位符 4"/>
          <p:cNvSpPr>
            <a:spLocks noGrp="1"/>
          </p:cNvSpPr>
          <p:nvPr>
            <p:ph type="dt" idx="1"/>
          </p:nvPr>
        </p:nvSpPr>
        <p:spPr/>
        <p:txBody>
          <a:bodyPr/>
          <a:lstStyle/>
          <a:p>
            <a:fld id="{3A53E9FB-0222-4EAB-8AC5-1D9A22F1D9D7}" type="datetime1">
              <a:rPr lang="zh-CN" altLang="en-US" smtClean="0"/>
              <a:t>2021/10/6</a:t>
            </a:fld>
            <a:endParaRPr kumimoji="1" lang="zh-CN" altLang="en-US"/>
          </a:p>
        </p:txBody>
      </p:sp>
      <p:sp>
        <p:nvSpPr>
          <p:cNvPr id="6" name="页脚占位符 5"/>
          <p:cNvSpPr>
            <a:spLocks noGrp="1"/>
          </p:cNvSpPr>
          <p:nvPr>
            <p:ph type="ftr" sz="quarter" idx="4"/>
          </p:nvPr>
        </p:nvSpPr>
        <p:spPr/>
        <p:txBody>
          <a:bodyPr/>
          <a:lstStyle/>
          <a:p>
            <a:endParaRPr kumimoji="1" lang="zh-CN" altLang="en-US"/>
          </a:p>
        </p:txBody>
      </p:sp>
      <p:sp>
        <p:nvSpPr>
          <p:cNvPr id="7" name="灯片编号占位符 6"/>
          <p:cNvSpPr>
            <a:spLocks noGrp="1"/>
          </p:cNvSpPr>
          <p:nvPr>
            <p:ph type="sldNum" sz="quarter" idx="5"/>
          </p:nvPr>
        </p:nvSpPr>
        <p:spPr/>
        <p:txBody>
          <a:bodyPr/>
          <a:lstStyle/>
          <a:p>
            <a:fld id="{1B28674F-E567-AA4B-8C16-788D7CE21C4F}" type="slidenum">
              <a:rPr lang="en-US" altLang="zh-CN" smtClean="0"/>
              <a:t>19</a:t>
            </a:fld>
            <a:endParaRPr kumimoji="1" lang="zh-CN" altLang="en-US"/>
          </a:p>
        </p:txBody>
      </p:sp>
    </p:spTree>
    <p:extLst>
      <p:ext uri="{BB962C8B-B14F-4D97-AF65-F5344CB8AC3E}">
        <p14:creationId xmlns:p14="http://schemas.microsoft.com/office/powerpoint/2010/main" val="3619320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首先介绍一下本篇文章的背景</a:t>
            </a:r>
          </a:p>
        </p:txBody>
      </p:sp>
      <p:sp>
        <p:nvSpPr>
          <p:cNvPr id="4" name="页眉占位符 3"/>
          <p:cNvSpPr>
            <a:spLocks noGrp="1"/>
          </p:cNvSpPr>
          <p:nvPr>
            <p:ph type="hdr" sz="quarter"/>
          </p:nvPr>
        </p:nvSpPr>
        <p:spPr/>
        <p:txBody>
          <a:bodyPr/>
          <a:lstStyle/>
          <a:p>
            <a:endParaRPr kumimoji="1" lang="zh-CN" altLang="en-US"/>
          </a:p>
        </p:txBody>
      </p:sp>
      <p:sp>
        <p:nvSpPr>
          <p:cNvPr id="5" name="日期占位符 4"/>
          <p:cNvSpPr>
            <a:spLocks noGrp="1"/>
          </p:cNvSpPr>
          <p:nvPr>
            <p:ph type="dt" idx="1"/>
          </p:nvPr>
        </p:nvSpPr>
        <p:spPr/>
        <p:txBody>
          <a:bodyPr/>
          <a:lstStyle/>
          <a:p>
            <a:fld id="{C8A4E0EF-0CC3-4BDE-9B8A-91ECEE27BF75}" type="datetime1">
              <a:rPr lang="zh-CN" altLang="en-US" smtClean="0"/>
              <a:t>2021/10/6</a:t>
            </a:fld>
            <a:endParaRPr kumimoji="1" lang="zh-CN" altLang="en-US"/>
          </a:p>
        </p:txBody>
      </p:sp>
      <p:sp>
        <p:nvSpPr>
          <p:cNvPr id="6" name="页脚占位符 5"/>
          <p:cNvSpPr>
            <a:spLocks noGrp="1"/>
          </p:cNvSpPr>
          <p:nvPr>
            <p:ph type="ftr" sz="quarter" idx="4"/>
          </p:nvPr>
        </p:nvSpPr>
        <p:spPr/>
        <p:txBody>
          <a:bodyPr/>
          <a:lstStyle/>
          <a:p>
            <a:endParaRPr kumimoji="1" lang="zh-CN" altLang="en-US"/>
          </a:p>
        </p:txBody>
      </p:sp>
      <p:sp>
        <p:nvSpPr>
          <p:cNvPr id="7" name="灯片编号占位符 6"/>
          <p:cNvSpPr>
            <a:spLocks noGrp="1"/>
          </p:cNvSpPr>
          <p:nvPr>
            <p:ph type="sldNum" sz="quarter" idx="5"/>
          </p:nvPr>
        </p:nvSpPr>
        <p:spPr/>
        <p:txBody>
          <a:bodyPr/>
          <a:lstStyle/>
          <a:p>
            <a:fld id="{1B28674F-E567-AA4B-8C16-788D7CE21C4F}" type="slidenum">
              <a:rPr lang="en-US" altLang="zh-CN" smtClean="0"/>
              <a:t>2</a:t>
            </a:fld>
            <a:endParaRPr kumimoji="1" lang="zh-CN" altLang="en-US"/>
          </a:p>
        </p:txBody>
      </p:sp>
    </p:spTree>
    <p:extLst>
      <p:ext uri="{BB962C8B-B14F-4D97-AF65-F5344CB8AC3E}">
        <p14:creationId xmlns:p14="http://schemas.microsoft.com/office/powerpoint/2010/main" val="13142055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err="1"/>
              <a:t>L.Pool</a:t>
            </a:r>
            <a:r>
              <a:rPr lang="en-US" altLang="zh-CN" dirty="0"/>
              <a:t> </a:t>
            </a:r>
            <a:r>
              <a:rPr lang="zh-CN" altLang="en-US" dirty="0"/>
              <a:t>包含从日志中读取但是并未恢复的事务</a:t>
            </a: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err="1"/>
              <a:t>L.maxLSN</a:t>
            </a:r>
            <a:r>
              <a:rPr lang="en-US" altLang="zh-CN" dirty="0"/>
              <a:t> </a:t>
            </a:r>
            <a:r>
              <a:rPr lang="zh-CN" altLang="en-US" dirty="0"/>
              <a:t>从日志文件中读取的最新事务的</a:t>
            </a:r>
            <a:r>
              <a:rPr lang="en-US" altLang="zh-CN" dirty="0"/>
              <a:t>LSN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err="1"/>
              <a:t>Global.RLV</a:t>
            </a:r>
            <a:r>
              <a:rPr lang="en-US" altLang="zh-CN" dirty="0"/>
              <a:t> </a:t>
            </a:r>
            <a:r>
              <a:rPr lang="zh-CN" altLang="en-US" dirty="0"/>
              <a:t>一个</a:t>
            </a:r>
            <a:r>
              <a:rPr lang="en-US" altLang="zh-CN" dirty="0"/>
              <a:t>n</a:t>
            </a:r>
            <a:r>
              <a:rPr lang="zh-CN" altLang="en-US" dirty="0"/>
              <a:t>维向量，其中每一维意味着对应的日志文件中</a:t>
            </a:r>
            <a:r>
              <a:rPr lang="en-US" altLang="zh-CN" dirty="0"/>
              <a:t>LSN</a:t>
            </a:r>
            <a:r>
              <a:rPr lang="zh-CN" altLang="en-US" dirty="0"/>
              <a:t>小于</a:t>
            </a:r>
            <a:r>
              <a:rPr lang="en-US" altLang="zh-CN" dirty="0"/>
              <a:t>RLV[</a:t>
            </a:r>
            <a:r>
              <a:rPr lang="en-US" altLang="zh-CN" dirty="0" err="1"/>
              <a:t>i</a:t>
            </a:r>
            <a:r>
              <a:rPr lang="en-US" altLang="zh-CN" dirty="0"/>
              <a:t>],</a:t>
            </a:r>
            <a:r>
              <a:rPr lang="zh-CN" altLang="en-US" dirty="0"/>
              <a:t>已经被成功恢复，所以</a:t>
            </a:r>
            <a:r>
              <a:rPr lang="en-US" altLang="zh-CN" dirty="0"/>
              <a:t>T.LV</a:t>
            </a:r>
            <a:r>
              <a:rPr lang="zh-CN" altLang="en-US" dirty="0"/>
              <a:t>小于等于</a:t>
            </a:r>
            <a:r>
              <a:rPr lang="en-US" altLang="zh-CN" dirty="0"/>
              <a:t>RLV</a:t>
            </a:r>
            <a:r>
              <a:rPr lang="zh-CN" altLang="en-US" dirty="0"/>
              <a:t>，意味着事务</a:t>
            </a:r>
            <a:r>
              <a:rPr lang="en-US" altLang="zh-CN" dirty="0"/>
              <a:t>T</a:t>
            </a:r>
            <a:r>
              <a:rPr lang="zh-CN" altLang="en-US" dirty="0"/>
              <a:t>可以恢复</a:t>
            </a: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err="1"/>
              <a:t>Global.ELV</a:t>
            </a:r>
            <a:r>
              <a:rPr lang="en-US" altLang="zh-CN" dirty="0"/>
              <a:t> </a:t>
            </a:r>
            <a:r>
              <a:rPr lang="zh-CN" altLang="en-US" dirty="0"/>
              <a:t>一个</a:t>
            </a:r>
            <a:r>
              <a:rPr lang="en-US" altLang="zh-CN" dirty="0"/>
              <a:t>n</a:t>
            </a:r>
            <a:r>
              <a:rPr lang="zh-CN" altLang="en-US" dirty="0"/>
              <a:t>维向量，存储单个日志的大小，用来判断事务是否被提交</a:t>
            </a:r>
            <a:endParaRPr lang="en-US" altLang="zh-CN" dirty="0"/>
          </a:p>
        </p:txBody>
      </p:sp>
      <p:sp>
        <p:nvSpPr>
          <p:cNvPr id="4" name="页眉占位符 3"/>
          <p:cNvSpPr>
            <a:spLocks noGrp="1"/>
          </p:cNvSpPr>
          <p:nvPr>
            <p:ph type="hdr" sz="quarter"/>
          </p:nvPr>
        </p:nvSpPr>
        <p:spPr/>
        <p:txBody>
          <a:bodyPr/>
          <a:lstStyle/>
          <a:p>
            <a:endParaRPr kumimoji="1" lang="zh-CN" altLang="en-US"/>
          </a:p>
        </p:txBody>
      </p:sp>
      <p:sp>
        <p:nvSpPr>
          <p:cNvPr id="5" name="日期占位符 4"/>
          <p:cNvSpPr>
            <a:spLocks noGrp="1"/>
          </p:cNvSpPr>
          <p:nvPr>
            <p:ph type="dt" idx="1"/>
          </p:nvPr>
        </p:nvSpPr>
        <p:spPr/>
        <p:txBody>
          <a:bodyPr/>
          <a:lstStyle/>
          <a:p>
            <a:fld id="{3A53E9FB-0222-4EAB-8AC5-1D9A22F1D9D7}" type="datetime1">
              <a:rPr lang="zh-CN" altLang="en-US" smtClean="0"/>
              <a:t>2021/10/6</a:t>
            </a:fld>
            <a:endParaRPr kumimoji="1" lang="zh-CN" altLang="en-US"/>
          </a:p>
        </p:txBody>
      </p:sp>
      <p:sp>
        <p:nvSpPr>
          <p:cNvPr id="6" name="页脚占位符 5"/>
          <p:cNvSpPr>
            <a:spLocks noGrp="1"/>
          </p:cNvSpPr>
          <p:nvPr>
            <p:ph type="ftr" sz="quarter" idx="4"/>
          </p:nvPr>
        </p:nvSpPr>
        <p:spPr/>
        <p:txBody>
          <a:bodyPr/>
          <a:lstStyle/>
          <a:p>
            <a:endParaRPr kumimoji="1" lang="zh-CN" altLang="en-US"/>
          </a:p>
        </p:txBody>
      </p:sp>
      <p:sp>
        <p:nvSpPr>
          <p:cNvPr id="7" name="灯片编号占位符 6"/>
          <p:cNvSpPr>
            <a:spLocks noGrp="1"/>
          </p:cNvSpPr>
          <p:nvPr>
            <p:ph type="sldNum" sz="quarter" idx="5"/>
          </p:nvPr>
        </p:nvSpPr>
        <p:spPr/>
        <p:txBody>
          <a:bodyPr/>
          <a:lstStyle/>
          <a:p>
            <a:fld id="{1B28674F-E567-AA4B-8C16-788D7CE21C4F}" type="slidenum">
              <a:rPr lang="en-US" altLang="zh-CN" smtClean="0"/>
              <a:t>20</a:t>
            </a:fld>
            <a:endParaRPr kumimoji="1" lang="zh-CN" altLang="en-US"/>
          </a:p>
        </p:txBody>
      </p:sp>
    </p:spTree>
    <p:extLst>
      <p:ext uri="{BB962C8B-B14F-4D97-AF65-F5344CB8AC3E}">
        <p14:creationId xmlns:p14="http://schemas.microsoft.com/office/powerpoint/2010/main" val="42309679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读取日志，解码，如果</a:t>
            </a:r>
            <a:r>
              <a:rPr lang="en-US" altLang="zh-CN" dirty="0"/>
              <a:t>T.lv</a:t>
            </a:r>
            <a:r>
              <a:rPr lang="zh-CN" altLang="en-US" dirty="0"/>
              <a:t>小于等于</a:t>
            </a:r>
            <a:r>
              <a:rPr lang="en-US" altLang="zh-CN" dirty="0"/>
              <a:t>ELV</a:t>
            </a:r>
            <a:r>
              <a:rPr lang="zh-CN" altLang="en-US" dirty="0"/>
              <a:t>，意味着已经被提交，如果大于，事务</a:t>
            </a:r>
            <a:r>
              <a:rPr lang="en-US" altLang="zh-CN" dirty="0"/>
              <a:t>T</a:t>
            </a:r>
            <a:r>
              <a:rPr lang="zh-CN" altLang="en-US" dirty="0"/>
              <a:t>以及事务</a:t>
            </a:r>
            <a:r>
              <a:rPr lang="en-US" altLang="zh-CN" dirty="0"/>
              <a:t>T</a:t>
            </a:r>
            <a:r>
              <a:rPr lang="zh-CN" altLang="en-US" dirty="0"/>
              <a:t>以后的事务被放弃，事务放入</a:t>
            </a:r>
            <a:r>
              <a:rPr lang="en-US" altLang="zh-CN" dirty="0"/>
              <a:t>pool</a:t>
            </a:r>
            <a:r>
              <a:rPr lang="zh-CN" altLang="en-US" dirty="0"/>
              <a:t>的尾部，更新</a:t>
            </a:r>
            <a:r>
              <a:rPr lang="en-US" altLang="zh-CN" dirty="0" err="1"/>
              <a:t>maxLSN</a:t>
            </a:r>
            <a:endParaRPr lang="zh-CN" altLang="en-US" dirty="0"/>
          </a:p>
        </p:txBody>
      </p:sp>
      <p:sp>
        <p:nvSpPr>
          <p:cNvPr id="4" name="页眉占位符 3"/>
          <p:cNvSpPr>
            <a:spLocks noGrp="1"/>
          </p:cNvSpPr>
          <p:nvPr>
            <p:ph type="hdr" sz="quarter"/>
          </p:nvPr>
        </p:nvSpPr>
        <p:spPr/>
        <p:txBody>
          <a:bodyPr/>
          <a:lstStyle/>
          <a:p>
            <a:endParaRPr kumimoji="1" lang="zh-CN" altLang="en-US"/>
          </a:p>
        </p:txBody>
      </p:sp>
      <p:sp>
        <p:nvSpPr>
          <p:cNvPr id="5" name="日期占位符 4"/>
          <p:cNvSpPr>
            <a:spLocks noGrp="1"/>
          </p:cNvSpPr>
          <p:nvPr>
            <p:ph type="dt" idx="1"/>
          </p:nvPr>
        </p:nvSpPr>
        <p:spPr/>
        <p:txBody>
          <a:bodyPr/>
          <a:lstStyle/>
          <a:p>
            <a:fld id="{3A53E9FB-0222-4EAB-8AC5-1D9A22F1D9D7}" type="datetime1">
              <a:rPr lang="zh-CN" altLang="en-US" smtClean="0"/>
              <a:t>2021/10/6</a:t>
            </a:fld>
            <a:endParaRPr kumimoji="1" lang="zh-CN" altLang="en-US"/>
          </a:p>
        </p:txBody>
      </p:sp>
      <p:sp>
        <p:nvSpPr>
          <p:cNvPr id="6" name="页脚占位符 5"/>
          <p:cNvSpPr>
            <a:spLocks noGrp="1"/>
          </p:cNvSpPr>
          <p:nvPr>
            <p:ph type="ftr" sz="quarter" idx="4"/>
          </p:nvPr>
        </p:nvSpPr>
        <p:spPr/>
        <p:txBody>
          <a:bodyPr/>
          <a:lstStyle/>
          <a:p>
            <a:endParaRPr kumimoji="1" lang="zh-CN" altLang="en-US"/>
          </a:p>
        </p:txBody>
      </p:sp>
      <p:sp>
        <p:nvSpPr>
          <p:cNvPr id="7" name="灯片编号占位符 6"/>
          <p:cNvSpPr>
            <a:spLocks noGrp="1"/>
          </p:cNvSpPr>
          <p:nvPr>
            <p:ph type="sldNum" sz="quarter" idx="5"/>
          </p:nvPr>
        </p:nvSpPr>
        <p:spPr/>
        <p:txBody>
          <a:bodyPr/>
          <a:lstStyle/>
          <a:p>
            <a:fld id="{1B28674F-E567-AA4B-8C16-788D7CE21C4F}" type="slidenum">
              <a:rPr lang="en-US" altLang="zh-CN" smtClean="0"/>
              <a:t>21</a:t>
            </a:fld>
            <a:endParaRPr kumimoji="1" lang="zh-CN" altLang="en-US"/>
          </a:p>
        </p:txBody>
      </p:sp>
    </p:spTree>
    <p:extLst>
      <p:ext uri="{BB962C8B-B14F-4D97-AF65-F5344CB8AC3E}">
        <p14:creationId xmlns:p14="http://schemas.microsoft.com/office/powerpoint/2010/main" val="4579062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工作线程运行至日志管理线程完成所有解码</a:t>
            </a:r>
            <a:endParaRPr lang="en-US" altLang="zh-CN" dirty="0"/>
          </a:p>
          <a:p>
            <a:r>
              <a:rPr lang="zh-CN" altLang="en-US" dirty="0"/>
              <a:t>首先从</a:t>
            </a:r>
            <a:r>
              <a:rPr lang="en-US" altLang="zh-CN" dirty="0"/>
              <a:t>pool</a:t>
            </a:r>
            <a:r>
              <a:rPr lang="zh-CN" altLang="en-US" dirty="0"/>
              <a:t>中获得一个事务</a:t>
            </a:r>
            <a:r>
              <a:rPr lang="en-US" altLang="zh-CN" dirty="0"/>
              <a:t>T,</a:t>
            </a:r>
            <a:r>
              <a:rPr lang="zh-CN" altLang="en-US" dirty="0"/>
              <a:t>获得条件是</a:t>
            </a:r>
            <a:r>
              <a:rPr lang="en-US" altLang="zh-CN" dirty="0"/>
              <a:t>T.LV</a:t>
            </a:r>
            <a:r>
              <a:rPr lang="zh-CN" altLang="en-US" dirty="0"/>
              <a:t>小于等于</a:t>
            </a:r>
            <a:r>
              <a:rPr lang="en-US" altLang="zh-CN" dirty="0"/>
              <a:t>RLV</a:t>
            </a:r>
            <a:r>
              <a:rPr lang="zh-CN" altLang="en-US" dirty="0"/>
              <a:t>，恢复事务</a:t>
            </a:r>
            <a:r>
              <a:rPr lang="en-US" altLang="zh-CN" dirty="0"/>
              <a:t>T</a:t>
            </a:r>
            <a:r>
              <a:rPr lang="zh-CN" altLang="en-US" dirty="0"/>
              <a:t>。</a:t>
            </a:r>
            <a:endParaRPr lang="en-US" altLang="zh-CN" dirty="0"/>
          </a:p>
          <a:p>
            <a:r>
              <a:rPr lang="zh-CN" altLang="en-US" dirty="0"/>
              <a:t>之后更新</a:t>
            </a:r>
            <a:r>
              <a:rPr lang="en-US" altLang="zh-CN" dirty="0"/>
              <a:t>RLV</a:t>
            </a:r>
            <a:r>
              <a:rPr lang="zh-CN" altLang="en-US" dirty="0"/>
              <a:t>，如果池子为空更新为</a:t>
            </a:r>
            <a:r>
              <a:rPr lang="en-US" altLang="zh-CN" dirty="0" err="1"/>
              <a:t>pool.maxLSN</a:t>
            </a:r>
            <a:r>
              <a:rPr lang="en-US" altLang="zh-CN" dirty="0"/>
              <a:t>,</a:t>
            </a:r>
          </a:p>
          <a:p>
            <a:r>
              <a:rPr lang="zh-CN" altLang="en-US" dirty="0"/>
              <a:t>如果不为空，更新为</a:t>
            </a:r>
            <a:r>
              <a:rPr lang="en-US" altLang="zh-CN" dirty="0"/>
              <a:t>pool.head.lsn-1,</a:t>
            </a:r>
            <a:r>
              <a:rPr lang="zh-CN" altLang="en-US" dirty="0"/>
              <a:t>表明前一个事务已经被恢复，但是池头的事务还没被恢复。</a:t>
            </a:r>
          </a:p>
        </p:txBody>
      </p:sp>
      <p:sp>
        <p:nvSpPr>
          <p:cNvPr id="4" name="页眉占位符 3"/>
          <p:cNvSpPr>
            <a:spLocks noGrp="1"/>
          </p:cNvSpPr>
          <p:nvPr>
            <p:ph type="hdr" sz="quarter"/>
          </p:nvPr>
        </p:nvSpPr>
        <p:spPr/>
        <p:txBody>
          <a:bodyPr/>
          <a:lstStyle/>
          <a:p>
            <a:endParaRPr kumimoji="1" lang="zh-CN" altLang="en-US"/>
          </a:p>
        </p:txBody>
      </p:sp>
      <p:sp>
        <p:nvSpPr>
          <p:cNvPr id="5" name="日期占位符 4"/>
          <p:cNvSpPr>
            <a:spLocks noGrp="1"/>
          </p:cNvSpPr>
          <p:nvPr>
            <p:ph type="dt" idx="1"/>
          </p:nvPr>
        </p:nvSpPr>
        <p:spPr/>
        <p:txBody>
          <a:bodyPr/>
          <a:lstStyle/>
          <a:p>
            <a:fld id="{3A53E9FB-0222-4EAB-8AC5-1D9A22F1D9D7}" type="datetime1">
              <a:rPr lang="zh-CN" altLang="en-US" smtClean="0"/>
              <a:t>2021/10/6</a:t>
            </a:fld>
            <a:endParaRPr kumimoji="1" lang="zh-CN" altLang="en-US"/>
          </a:p>
        </p:txBody>
      </p:sp>
      <p:sp>
        <p:nvSpPr>
          <p:cNvPr id="6" name="页脚占位符 5"/>
          <p:cNvSpPr>
            <a:spLocks noGrp="1"/>
          </p:cNvSpPr>
          <p:nvPr>
            <p:ph type="ftr" sz="quarter" idx="4"/>
          </p:nvPr>
        </p:nvSpPr>
        <p:spPr/>
        <p:txBody>
          <a:bodyPr/>
          <a:lstStyle/>
          <a:p>
            <a:endParaRPr kumimoji="1" lang="zh-CN" altLang="en-US"/>
          </a:p>
        </p:txBody>
      </p:sp>
      <p:sp>
        <p:nvSpPr>
          <p:cNvPr id="7" name="灯片编号占位符 6"/>
          <p:cNvSpPr>
            <a:spLocks noGrp="1"/>
          </p:cNvSpPr>
          <p:nvPr>
            <p:ph type="sldNum" sz="quarter" idx="5"/>
          </p:nvPr>
        </p:nvSpPr>
        <p:spPr/>
        <p:txBody>
          <a:bodyPr/>
          <a:lstStyle/>
          <a:p>
            <a:fld id="{1B28674F-E567-AA4B-8C16-788D7CE21C4F}" type="slidenum">
              <a:rPr lang="en-US" altLang="zh-CN" smtClean="0"/>
              <a:t>22</a:t>
            </a:fld>
            <a:endParaRPr kumimoji="1" lang="zh-CN" altLang="en-US"/>
          </a:p>
        </p:txBody>
      </p:sp>
    </p:spTree>
    <p:extLst>
      <p:ext uri="{BB962C8B-B14F-4D97-AF65-F5344CB8AC3E}">
        <p14:creationId xmlns:p14="http://schemas.microsoft.com/office/powerpoint/2010/main" val="39806023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插入和删除操作</a:t>
            </a:r>
            <a:endParaRPr lang="en-US" altLang="zh-CN" dirty="0"/>
          </a:p>
          <a:p>
            <a:r>
              <a:rPr lang="zh-CN" altLang="en-US" dirty="0"/>
              <a:t>插入主键为</a:t>
            </a:r>
            <a:r>
              <a:rPr lang="en-US" altLang="zh-CN" dirty="0"/>
              <a:t>key</a:t>
            </a:r>
            <a:r>
              <a:rPr lang="zh-CN" altLang="en-US" dirty="0"/>
              <a:t>的行，首先初始化</a:t>
            </a:r>
            <a:r>
              <a:rPr lang="en-US" altLang="zh-CN" dirty="0" err="1"/>
              <a:t>readLV</a:t>
            </a:r>
            <a:r>
              <a:rPr lang="en-US" altLang="zh-CN" dirty="0"/>
              <a:t> </a:t>
            </a:r>
            <a:r>
              <a:rPr lang="en-US" altLang="zh-CN" dirty="0" err="1"/>
              <a:t>writeLV</a:t>
            </a:r>
            <a:r>
              <a:rPr lang="zh-CN" altLang="en-US" dirty="0"/>
              <a:t>为</a:t>
            </a:r>
            <a:r>
              <a:rPr lang="en-US" altLang="zh-CN" dirty="0"/>
              <a:t>0,</a:t>
            </a:r>
            <a:r>
              <a:rPr lang="zh-CN" altLang="en-US" dirty="0"/>
              <a:t>，等事务结束后，更新为</a:t>
            </a:r>
            <a:r>
              <a:rPr lang="en-US" altLang="zh-CN" dirty="0"/>
              <a:t>T.LV</a:t>
            </a:r>
            <a:r>
              <a:rPr lang="zh-CN" altLang="en-US" dirty="0"/>
              <a:t>，然后把</a:t>
            </a:r>
            <a:r>
              <a:rPr lang="en-US" altLang="zh-CN" dirty="0"/>
              <a:t>key</a:t>
            </a:r>
            <a:r>
              <a:rPr lang="zh-CN" altLang="en-US" dirty="0"/>
              <a:t>插入索引中</a:t>
            </a:r>
            <a:endParaRPr lang="en-US" altLang="zh-CN" dirty="0"/>
          </a:p>
          <a:p>
            <a:r>
              <a:rPr lang="zh-CN" altLang="en-US" dirty="0"/>
              <a:t>删除首先利用独占锁锁行，更新</a:t>
            </a:r>
            <a:r>
              <a:rPr lang="en-US" altLang="zh-CN" dirty="0"/>
              <a:t>T.LV</a:t>
            </a:r>
            <a:r>
              <a:rPr lang="zh-CN" altLang="en-US" dirty="0"/>
              <a:t>为</a:t>
            </a:r>
            <a:r>
              <a:rPr lang="en-US" altLang="zh-CN" dirty="0" err="1"/>
              <a:t>writeLV</a:t>
            </a:r>
            <a:r>
              <a:rPr lang="zh-CN" altLang="en-US" dirty="0"/>
              <a:t>和</a:t>
            </a:r>
            <a:r>
              <a:rPr lang="en-US" altLang="zh-CN" dirty="0" err="1"/>
              <a:t>readLV</a:t>
            </a:r>
            <a:r>
              <a:rPr lang="zh-CN" altLang="en-US" dirty="0"/>
              <a:t>的最大值，在索引中删除</a:t>
            </a:r>
            <a:r>
              <a:rPr lang="en-US" altLang="zh-CN" dirty="0"/>
              <a:t>key</a:t>
            </a:r>
            <a:endParaRPr lang="zh-CN" altLang="en-US" dirty="0"/>
          </a:p>
        </p:txBody>
      </p:sp>
      <p:sp>
        <p:nvSpPr>
          <p:cNvPr id="4" name="页眉占位符 3"/>
          <p:cNvSpPr>
            <a:spLocks noGrp="1"/>
          </p:cNvSpPr>
          <p:nvPr>
            <p:ph type="hdr" sz="quarter"/>
          </p:nvPr>
        </p:nvSpPr>
        <p:spPr/>
        <p:txBody>
          <a:bodyPr/>
          <a:lstStyle/>
          <a:p>
            <a:endParaRPr kumimoji="1" lang="zh-CN" altLang="en-US"/>
          </a:p>
        </p:txBody>
      </p:sp>
      <p:sp>
        <p:nvSpPr>
          <p:cNvPr id="5" name="日期占位符 4"/>
          <p:cNvSpPr>
            <a:spLocks noGrp="1"/>
          </p:cNvSpPr>
          <p:nvPr>
            <p:ph type="dt" idx="1"/>
          </p:nvPr>
        </p:nvSpPr>
        <p:spPr/>
        <p:txBody>
          <a:bodyPr/>
          <a:lstStyle/>
          <a:p>
            <a:fld id="{3A53E9FB-0222-4EAB-8AC5-1D9A22F1D9D7}" type="datetime1">
              <a:rPr lang="zh-CN" altLang="en-US" smtClean="0"/>
              <a:t>2021/10/6</a:t>
            </a:fld>
            <a:endParaRPr kumimoji="1" lang="zh-CN" altLang="en-US"/>
          </a:p>
        </p:txBody>
      </p:sp>
      <p:sp>
        <p:nvSpPr>
          <p:cNvPr id="6" name="页脚占位符 5"/>
          <p:cNvSpPr>
            <a:spLocks noGrp="1"/>
          </p:cNvSpPr>
          <p:nvPr>
            <p:ph type="ftr" sz="quarter" idx="4"/>
          </p:nvPr>
        </p:nvSpPr>
        <p:spPr/>
        <p:txBody>
          <a:bodyPr/>
          <a:lstStyle/>
          <a:p>
            <a:endParaRPr kumimoji="1" lang="zh-CN" altLang="en-US"/>
          </a:p>
        </p:txBody>
      </p:sp>
      <p:sp>
        <p:nvSpPr>
          <p:cNvPr id="7" name="灯片编号占位符 6"/>
          <p:cNvSpPr>
            <a:spLocks noGrp="1"/>
          </p:cNvSpPr>
          <p:nvPr>
            <p:ph type="sldNum" sz="quarter" idx="5"/>
          </p:nvPr>
        </p:nvSpPr>
        <p:spPr/>
        <p:txBody>
          <a:bodyPr/>
          <a:lstStyle/>
          <a:p>
            <a:fld id="{1B28674F-E567-AA4B-8C16-788D7CE21C4F}" type="slidenum">
              <a:rPr lang="en-US" altLang="zh-CN" smtClean="0"/>
              <a:t>23</a:t>
            </a:fld>
            <a:endParaRPr kumimoji="1" lang="zh-CN" altLang="en-US"/>
          </a:p>
        </p:txBody>
      </p:sp>
    </p:spTree>
    <p:extLst>
      <p:ext uri="{BB962C8B-B14F-4D97-AF65-F5344CB8AC3E}">
        <p14:creationId xmlns:p14="http://schemas.microsoft.com/office/powerpoint/2010/main" val="28315988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优化主要是涉及到两部分</a:t>
            </a:r>
            <a:endParaRPr lang="en-US" altLang="zh-CN" dirty="0"/>
          </a:p>
          <a:p>
            <a:r>
              <a:rPr lang="en-US" altLang="zh-CN" dirty="0"/>
              <a:t>LV </a:t>
            </a:r>
            <a:r>
              <a:rPr lang="zh-CN" altLang="en-US" dirty="0"/>
              <a:t>的压缩</a:t>
            </a: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LV</a:t>
            </a:r>
            <a:r>
              <a:rPr lang="zh-CN" altLang="en-US" dirty="0"/>
              <a:t>的压缩分为元组</a:t>
            </a:r>
            <a:r>
              <a:rPr lang="en-US" altLang="zh-CN" dirty="0"/>
              <a:t>LV</a:t>
            </a:r>
            <a:r>
              <a:rPr lang="zh-CN" altLang="en-US" dirty="0"/>
              <a:t>的压缩和日志记录</a:t>
            </a:r>
            <a:r>
              <a:rPr lang="en-US" altLang="zh-CN" dirty="0"/>
              <a:t>LV</a:t>
            </a:r>
            <a:r>
              <a:rPr lang="zh-CN" altLang="en-US" dirty="0"/>
              <a:t>的压缩</a:t>
            </a:r>
            <a:endParaRPr lang="en-US" altLang="zh-CN" dirty="0"/>
          </a:p>
          <a:p>
            <a:r>
              <a:rPr lang="zh-CN" altLang="en-US" dirty="0"/>
              <a:t>还有向量化</a:t>
            </a:r>
          </a:p>
        </p:txBody>
      </p:sp>
      <p:sp>
        <p:nvSpPr>
          <p:cNvPr id="4" name="页眉占位符 3"/>
          <p:cNvSpPr>
            <a:spLocks noGrp="1"/>
          </p:cNvSpPr>
          <p:nvPr>
            <p:ph type="hdr" sz="quarter"/>
          </p:nvPr>
        </p:nvSpPr>
        <p:spPr/>
        <p:txBody>
          <a:bodyPr/>
          <a:lstStyle/>
          <a:p>
            <a:endParaRPr kumimoji="1" lang="zh-CN" altLang="en-US"/>
          </a:p>
        </p:txBody>
      </p:sp>
      <p:sp>
        <p:nvSpPr>
          <p:cNvPr id="5" name="日期占位符 4"/>
          <p:cNvSpPr>
            <a:spLocks noGrp="1"/>
          </p:cNvSpPr>
          <p:nvPr>
            <p:ph type="dt" idx="1"/>
          </p:nvPr>
        </p:nvSpPr>
        <p:spPr/>
        <p:txBody>
          <a:bodyPr/>
          <a:lstStyle/>
          <a:p>
            <a:fld id="{3A53E9FB-0222-4EAB-8AC5-1D9A22F1D9D7}" type="datetime1">
              <a:rPr lang="zh-CN" altLang="en-US" smtClean="0"/>
              <a:t>2021/10/6</a:t>
            </a:fld>
            <a:endParaRPr kumimoji="1" lang="zh-CN" altLang="en-US"/>
          </a:p>
        </p:txBody>
      </p:sp>
      <p:sp>
        <p:nvSpPr>
          <p:cNvPr id="6" name="页脚占位符 5"/>
          <p:cNvSpPr>
            <a:spLocks noGrp="1"/>
          </p:cNvSpPr>
          <p:nvPr>
            <p:ph type="ftr" sz="quarter" idx="4"/>
          </p:nvPr>
        </p:nvSpPr>
        <p:spPr/>
        <p:txBody>
          <a:bodyPr/>
          <a:lstStyle/>
          <a:p>
            <a:endParaRPr kumimoji="1" lang="zh-CN" altLang="en-US"/>
          </a:p>
        </p:txBody>
      </p:sp>
      <p:sp>
        <p:nvSpPr>
          <p:cNvPr id="7" name="灯片编号占位符 6"/>
          <p:cNvSpPr>
            <a:spLocks noGrp="1"/>
          </p:cNvSpPr>
          <p:nvPr>
            <p:ph type="sldNum" sz="quarter" idx="5"/>
          </p:nvPr>
        </p:nvSpPr>
        <p:spPr/>
        <p:txBody>
          <a:bodyPr/>
          <a:lstStyle/>
          <a:p>
            <a:fld id="{1B28674F-E567-AA4B-8C16-788D7CE21C4F}" type="slidenum">
              <a:rPr lang="en-US" altLang="zh-CN" smtClean="0"/>
              <a:t>24</a:t>
            </a:fld>
            <a:endParaRPr kumimoji="1" lang="zh-CN" altLang="en-US"/>
          </a:p>
        </p:txBody>
      </p:sp>
    </p:spTree>
    <p:extLst>
      <p:ext uri="{BB962C8B-B14F-4D97-AF65-F5344CB8AC3E}">
        <p14:creationId xmlns:p14="http://schemas.microsoft.com/office/powerpoint/2010/main" val="24221136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LV</a:t>
            </a:r>
            <a:r>
              <a:rPr lang="zh-CN" altLang="en-US" dirty="0"/>
              <a:t>的压缩</a:t>
            </a:r>
            <a:endParaRPr lang="en-US" altLang="zh-CN" dirty="0"/>
          </a:p>
          <a:p>
            <a:r>
              <a:rPr lang="zh-CN" altLang="en-US" dirty="0"/>
              <a:t>最初的设计会导致每个元组都会多一个</a:t>
            </a:r>
            <a:r>
              <a:rPr lang="en-US" altLang="zh-CN" dirty="0" err="1"/>
              <a:t>readLV</a:t>
            </a:r>
            <a:r>
              <a:rPr lang="en-US" altLang="zh-CN" dirty="0"/>
              <a:t> and </a:t>
            </a:r>
            <a:r>
              <a:rPr lang="en-US" altLang="zh-CN" dirty="0" err="1"/>
              <a:t>writeLV</a:t>
            </a:r>
            <a:r>
              <a:rPr lang="zh-CN" altLang="en-US" dirty="0"/>
              <a:t>的额外存储开销</a:t>
            </a:r>
            <a:endParaRPr lang="en-US" altLang="zh-CN" dirty="0"/>
          </a:p>
          <a:p>
            <a:r>
              <a:rPr lang="zh-CN" altLang="en-US" dirty="0"/>
              <a:t>他采用的优化方案是只存储锁表中活动的元组的</a:t>
            </a:r>
            <a:r>
              <a:rPr lang="en-US" altLang="zh-CN" dirty="0"/>
              <a:t>LV</a:t>
            </a:r>
            <a:r>
              <a:rPr lang="zh-CN" altLang="en-US" dirty="0"/>
              <a:t>。</a:t>
            </a:r>
            <a:endParaRPr lang="en-US" altLang="zh-CN" dirty="0"/>
          </a:p>
          <a:p>
            <a:r>
              <a:rPr lang="zh-CN" altLang="en-US" dirty="0"/>
              <a:t>具体的设计是你如果在锁表中插入一个新的元组，会把元组的</a:t>
            </a:r>
            <a:r>
              <a:rPr lang="en-US" altLang="zh-CN" dirty="0" err="1"/>
              <a:t>readLV</a:t>
            </a:r>
            <a:r>
              <a:rPr lang="zh-CN" altLang="en-US" dirty="0"/>
              <a:t>和</a:t>
            </a:r>
            <a:r>
              <a:rPr lang="en-US" altLang="zh-CN" dirty="0" err="1"/>
              <a:t>writeLV</a:t>
            </a:r>
            <a:r>
              <a:rPr lang="zh-CN" altLang="en-US" dirty="0"/>
              <a:t>更新为现在的</a:t>
            </a:r>
            <a:r>
              <a:rPr lang="en-US" altLang="zh-CN" dirty="0"/>
              <a:t>PLV</a:t>
            </a:r>
            <a:r>
              <a:rPr lang="zh-CN" altLang="en-US" dirty="0"/>
              <a:t>，例如右上方当前</a:t>
            </a:r>
            <a:r>
              <a:rPr lang="en-US" altLang="zh-CN" dirty="0"/>
              <a:t>PLV</a:t>
            </a:r>
            <a:r>
              <a:rPr lang="zh-CN" altLang="en-US" dirty="0"/>
              <a:t>为（</a:t>
            </a:r>
            <a:r>
              <a:rPr lang="en-US" altLang="zh-CN" dirty="0"/>
              <a:t>30</a:t>
            </a:r>
            <a:r>
              <a:rPr lang="zh-CN" altLang="en-US" dirty="0"/>
              <a:t>，</a:t>
            </a:r>
            <a:r>
              <a:rPr lang="en-US" altLang="zh-CN" dirty="0"/>
              <a:t>25</a:t>
            </a:r>
            <a:r>
              <a:rPr lang="zh-CN" altLang="en-US" dirty="0"/>
              <a:t>），新的元组的插入后他的</a:t>
            </a:r>
            <a:r>
              <a:rPr lang="en-US" altLang="zh-CN" dirty="0" err="1"/>
              <a:t>readLV</a:t>
            </a:r>
            <a:r>
              <a:rPr lang="zh-CN" altLang="en-US" dirty="0"/>
              <a:t>和</a:t>
            </a:r>
            <a:r>
              <a:rPr lang="en-US" altLang="zh-CN" dirty="0" err="1"/>
              <a:t>writeLV</a:t>
            </a:r>
            <a:r>
              <a:rPr lang="zh-CN" altLang="en-US" dirty="0"/>
              <a:t>都更新为（</a:t>
            </a:r>
            <a:r>
              <a:rPr lang="en-US" altLang="zh-CN" dirty="0"/>
              <a:t>30</a:t>
            </a:r>
            <a:r>
              <a:rPr lang="zh-CN" altLang="en-US" dirty="0"/>
              <a:t>，</a:t>
            </a:r>
            <a:r>
              <a:rPr lang="en-US" altLang="zh-CN" dirty="0"/>
              <a:t>25</a:t>
            </a:r>
            <a:r>
              <a:rPr lang="zh-CN" altLang="en-US" dirty="0"/>
              <a:t>）</a:t>
            </a:r>
            <a:endParaRPr lang="en-US" altLang="zh-CN" dirty="0"/>
          </a:p>
          <a:p>
            <a:r>
              <a:rPr lang="zh-CN" altLang="en-US" dirty="0"/>
              <a:t>如果一个元组上没有事务持有锁，并且它的</a:t>
            </a:r>
            <a:r>
              <a:rPr lang="en-US" altLang="zh-CN" dirty="0" err="1"/>
              <a:t>readLV</a:t>
            </a:r>
            <a:r>
              <a:rPr lang="zh-CN" altLang="en-US" dirty="0"/>
              <a:t>和</a:t>
            </a:r>
            <a:r>
              <a:rPr lang="en-US" altLang="zh-CN" dirty="0" err="1"/>
              <a:t>writeLV</a:t>
            </a:r>
            <a:r>
              <a:rPr lang="zh-CN" altLang="en-US" dirty="0"/>
              <a:t>都不大于</a:t>
            </a:r>
            <a:r>
              <a:rPr lang="en-US" altLang="zh-CN" dirty="0"/>
              <a:t>PLV</a:t>
            </a:r>
            <a:r>
              <a:rPr lang="zh-CN" altLang="en-US" dirty="0"/>
              <a:t>，就从锁表中逐出该元组。例如右下方的例子，都不大于（</a:t>
            </a:r>
            <a:r>
              <a:rPr lang="en-US" altLang="zh-CN" dirty="0"/>
              <a:t>30</a:t>
            </a:r>
            <a:r>
              <a:rPr lang="zh-CN" altLang="en-US" dirty="0"/>
              <a:t>，</a:t>
            </a:r>
            <a:r>
              <a:rPr lang="en-US" altLang="zh-CN" dirty="0"/>
              <a:t>25</a:t>
            </a:r>
            <a:r>
              <a:rPr lang="zh-CN" altLang="en-US" dirty="0"/>
              <a:t>），逐出</a:t>
            </a: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t>当然这样会导致一个问题，例如刚才我们把元组逐出之后，又马上加入，会导致他的</a:t>
            </a:r>
            <a:r>
              <a:rPr lang="en-US" altLang="zh-CN" dirty="0" err="1"/>
              <a:t>writeLV</a:t>
            </a:r>
            <a:r>
              <a:rPr lang="zh-CN" altLang="en-US" dirty="0"/>
              <a:t>和</a:t>
            </a:r>
            <a:r>
              <a:rPr lang="en-US" altLang="zh-CN" dirty="0" err="1"/>
              <a:t>readLV</a:t>
            </a:r>
            <a:r>
              <a:rPr lang="zh-CN" altLang="en-US" dirty="0"/>
              <a:t>变大，这样会导致不必要的依赖关系，</a:t>
            </a: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t>所以引入参数 ，只有</a:t>
            </a:r>
            <a:r>
              <a:rPr lang="en-US" altLang="zh-CN" dirty="0"/>
              <a:t>PLV[</a:t>
            </a:r>
            <a:r>
              <a:rPr lang="en-US" altLang="ko-KR" dirty="0" err="1"/>
              <a:t>i</a:t>
            </a:r>
            <a:r>
              <a:rPr lang="en-US" altLang="ko-KR" dirty="0"/>
              <a:t>] −</a:t>
            </a:r>
            <a:r>
              <a:rPr lang="en-US" altLang="zh-CN" dirty="0"/>
              <a:t>LV[</a:t>
            </a:r>
            <a:r>
              <a:rPr lang="en-US" altLang="ko-KR" dirty="0" err="1"/>
              <a:t>i</a:t>
            </a:r>
            <a:r>
              <a:rPr lang="en-US" altLang="ko-KR" dirty="0"/>
              <a:t>] ≥ </a:t>
            </a:r>
            <a:r>
              <a:rPr lang="el-GR" altLang="zh-CN" b="0" i="0" dirty="0">
                <a:solidFill>
                  <a:srgbClr val="000000"/>
                </a:solidFill>
                <a:effectLst/>
                <a:latin typeface="Arial" panose="020B0604020202020204" pitchFamily="34" charset="0"/>
              </a:rPr>
              <a:t>δ</a:t>
            </a:r>
            <a:r>
              <a:rPr lang="zh-CN" altLang="en-US" b="0" i="0" dirty="0">
                <a:solidFill>
                  <a:srgbClr val="000000"/>
                </a:solidFill>
                <a:effectLst/>
                <a:latin typeface="Arial" panose="020B0604020202020204" pitchFamily="34" charset="0"/>
              </a:rPr>
              <a:t>时，才会逐出，当然这样不必要的依赖关系会少，但是留在锁表中的元组会增多。</a:t>
            </a:r>
            <a:endParaRPr lang="en-US" altLang="zh-CN" dirty="0"/>
          </a:p>
          <a:p>
            <a:endParaRPr lang="en-US" altLang="zh-CN" dirty="0"/>
          </a:p>
          <a:p>
            <a:endParaRPr lang="en-US" altLang="zh-CN" dirty="0"/>
          </a:p>
        </p:txBody>
      </p:sp>
      <p:sp>
        <p:nvSpPr>
          <p:cNvPr id="4" name="页眉占位符 3"/>
          <p:cNvSpPr>
            <a:spLocks noGrp="1"/>
          </p:cNvSpPr>
          <p:nvPr>
            <p:ph type="hdr" sz="quarter"/>
          </p:nvPr>
        </p:nvSpPr>
        <p:spPr/>
        <p:txBody>
          <a:bodyPr/>
          <a:lstStyle/>
          <a:p>
            <a:endParaRPr kumimoji="1" lang="zh-CN" altLang="en-US"/>
          </a:p>
        </p:txBody>
      </p:sp>
      <p:sp>
        <p:nvSpPr>
          <p:cNvPr id="5" name="日期占位符 4"/>
          <p:cNvSpPr>
            <a:spLocks noGrp="1"/>
          </p:cNvSpPr>
          <p:nvPr>
            <p:ph type="dt" idx="1"/>
          </p:nvPr>
        </p:nvSpPr>
        <p:spPr/>
        <p:txBody>
          <a:bodyPr/>
          <a:lstStyle/>
          <a:p>
            <a:fld id="{3A53E9FB-0222-4EAB-8AC5-1D9A22F1D9D7}" type="datetime1">
              <a:rPr lang="zh-CN" altLang="en-US" smtClean="0"/>
              <a:t>2021/10/6</a:t>
            </a:fld>
            <a:endParaRPr kumimoji="1" lang="zh-CN" altLang="en-US"/>
          </a:p>
        </p:txBody>
      </p:sp>
      <p:sp>
        <p:nvSpPr>
          <p:cNvPr id="6" name="页脚占位符 5"/>
          <p:cNvSpPr>
            <a:spLocks noGrp="1"/>
          </p:cNvSpPr>
          <p:nvPr>
            <p:ph type="ftr" sz="quarter" idx="4"/>
          </p:nvPr>
        </p:nvSpPr>
        <p:spPr/>
        <p:txBody>
          <a:bodyPr/>
          <a:lstStyle/>
          <a:p>
            <a:endParaRPr kumimoji="1" lang="zh-CN" altLang="en-US"/>
          </a:p>
        </p:txBody>
      </p:sp>
      <p:sp>
        <p:nvSpPr>
          <p:cNvPr id="7" name="灯片编号占位符 6"/>
          <p:cNvSpPr>
            <a:spLocks noGrp="1"/>
          </p:cNvSpPr>
          <p:nvPr>
            <p:ph type="sldNum" sz="quarter" idx="5"/>
          </p:nvPr>
        </p:nvSpPr>
        <p:spPr/>
        <p:txBody>
          <a:bodyPr/>
          <a:lstStyle/>
          <a:p>
            <a:fld id="{1B28674F-E567-AA4B-8C16-788D7CE21C4F}" type="slidenum">
              <a:rPr lang="en-US" altLang="zh-CN" smtClean="0"/>
              <a:t>25</a:t>
            </a:fld>
            <a:endParaRPr kumimoji="1" lang="zh-CN" altLang="en-US"/>
          </a:p>
        </p:txBody>
      </p:sp>
    </p:spTree>
    <p:extLst>
      <p:ext uri="{BB962C8B-B14F-4D97-AF65-F5344CB8AC3E}">
        <p14:creationId xmlns:p14="http://schemas.microsoft.com/office/powerpoint/2010/main" val="34435447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Log Record LV Compression</a:t>
            </a:r>
            <a:r>
              <a:rPr lang="zh-CN" altLang="en-US" dirty="0"/>
              <a:t>的压缩主要是压缩</a:t>
            </a:r>
            <a:r>
              <a:rPr lang="en-US" altLang="zh-CN" dirty="0"/>
              <a:t>LV</a:t>
            </a:r>
            <a:r>
              <a:rPr lang="zh-CN" altLang="en-US" dirty="0"/>
              <a:t>的维度</a:t>
            </a:r>
            <a:endParaRPr lang="en-US" altLang="zh-CN" dirty="0"/>
          </a:p>
          <a:p>
            <a:r>
              <a:rPr lang="zh-CN" altLang="en-US" dirty="0"/>
              <a:t>他引入了一个新的变量</a:t>
            </a:r>
            <a:r>
              <a:rPr lang="en-US" altLang="zh-CN" dirty="0"/>
              <a:t>LPLV</a:t>
            </a:r>
            <a:r>
              <a:rPr lang="zh-CN" altLang="en-US" dirty="0"/>
              <a:t>，保存的是最近写入日志缓冲区的最新的</a:t>
            </a:r>
            <a:r>
              <a:rPr lang="en-US" altLang="zh-CN" dirty="0"/>
              <a:t>PLV</a:t>
            </a:r>
            <a:r>
              <a:rPr lang="zh-CN" altLang="en-US" dirty="0"/>
              <a:t>的副本。</a:t>
            </a:r>
            <a:endParaRPr lang="en-US" altLang="zh-CN" dirty="0"/>
          </a:p>
          <a:p>
            <a:r>
              <a:rPr lang="zh-CN" altLang="en-US" dirty="0"/>
              <a:t>现在检查如果</a:t>
            </a:r>
            <a:r>
              <a:rPr lang="en-US" altLang="zh-CN" dirty="0"/>
              <a:t>T.LV[j]</a:t>
            </a:r>
            <a:r>
              <a:rPr lang="zh-CN" altLang="en-US" dirty="0"/>
              <a:t>小于</a:t>
            </a:r>
            <a:r>
              <a:rPr lang="en-US" altLang="zh-CN" dirty="0"/>
              <a:t>LPLV[j],</a:t>
            </a:r>
            <a:r>
              <a:rPr lang="zh-CN" altLang="en-US" dirty="0"/>
              <a:t>那么这个</a:t>
            </a:r>
            <a:r>
              <a:rPr lang="en-US" altLang="zh-CN" dirty="0"/>
              <a:t>T.lv[j]</a:t>
            </a:r>
            <a:r>
              <a:rPr lang="zh-CN" altLang="en-US" dirty="0"/>
              <a:t>将不会保存，例如上图</a:t>
            </a:r>
            <a:r>
              <a:rPr lang="en-US" altLang="zh-CN" dirty="0"/>
              <a:t>4</a:t>
            </a:r>
            <a:r>
              <a:rPr lang="zh-CN" altLang="en-US" dirty="0"/>
              <a:t>小于</a:t>
            </a:r>
            <a:r>
              <a:rPr lang="en-US" altLang="zh-CN" dirty="0"/>
              <a:t>8</a:t>
            </a:r>
            <a:r>
              <a:rPr lang="zh-CN" altLang="en-US" dirty="0"/>
              <a:t>不保存，最后只保存了</a:t>
            </a:r>
            <a:r>
              <a:rPr lang="en-US" altLang="zh-CN" dirty="0"/>
              <a:t>45</a:t>
            </a:r>
          </a:p>
          <a:p>
            <a:r>
              <a:rPr lang="zh-CN" altLang="en-US" dirty="0"/>
              <a:t>恢复的时候将恢复成</a:t>
            </a:r>
            <a:r>
              <a:rPr lang="en-US" altLang="zh-CN" dirty="0"/>
              <a:t>[7,45,2,4],</a:t>
            </a:r>
            <a:r>
              <a:rPr lang="zh-CN" altLang="en-US" dirty="0"/>
              <a:t>这样会导致</a:t>
            </a:r>
            <a:r>
              <a:rPr lang="en-US" altLang="zh-CN" dirty="0"/>
              <a:t>LV</a:t>
            </a:r>
            <a:r>
              <a:rPr lang="zh-CN" altLang="en-US" dirty="0"/>
              <a:t>值变大，影响了一定的并行性。</a:t>
            </a:r>
            <a:endParaRPr lang="en-US" altLang="zh-CN" dirty="0"/>
          </a:p>
        </p:txBody>
      </p:sp>
      <p:sp>
        <p:nvSpPr>
          <p:cNvPr id="4" name="页眉占位符 3"/>
          <p:cNvSpPr>
            <a:spLocks noGrp="1"/>
          </p:cNvSpPr>
          <p:nvPr>
            <p:ph type="hdr" sz="quarter"/>
          </p:nvPr>
        </p:nvSpPr>
        <p:spPr/>
        <p:txBody>
          <a:bodyPr/>
          <a:lstStyle/>
          <a:p>
            <a:endParaRPr kumimoji="1" lang="zh-CN" altLang="en-US"/>
          </a:p>
        </p:txBody>
      </p:sp>
      <p:sp>
        <p:nvSpPr>
          <p:cNvPr id="5" name="日期占位符 4"/>
          <p:cNvSpPr>
            <a:spLocks noGrp="1"/>
          </p:cNvSpPr>
          <p:nvPr>
            <p:ph type="dt" idx="1"/>
          </p:nvPr>
        </p:nvSpPr>
        <p:spPr/>
        <p:txBody>
          <a:bodyPr/>
          <a:lstStyle/>
          <a:p>
            <a:fld id="{3A53E9FB-0222-4EAB-8AC5-1D9A22F1D9D7}" type="datetime1">
              <a:rPr lang="zh-CN" altLang="en-US" smtClean="0"/>
              <a:t>2021/10/6</a:t>
            </a:fld>
            <a:endParaRPr kumimoji="1" lang="zh-CN" altLang="en-US"/>
          </a:p>
        </p:txBody>
      </p:sp>
      <p:sp>
        <p:nvSpPr>
          <p:cNvPr id="6" name="页脚占位符 5"/>
          <p:cNvSpPr>
            <a:spLocks noGrp="1"/>
          </p:cNvSpPr>
          <p:nvPr>
            <p:ph type="ftr" sz="quarter" idx="4"/>
          </p:nvPr>
        </p:nvSpPr>
        <p:spPr/>
        <p:txBody>
          <a:bodyPr/>
          <a:lstStyle/>
          <a:p>
            <a:endParaRPr kumimoji="1" lang="zh-CN" altLang="en-US"/>
          </a:p>
        </p:txBody>
      </p:sp>
      <p:sp>
        <p:nvSpPr>
          <p:cNvPr id="7" name="灯片编号占位符 6"/>
          <p:cNvSpPr>
            <a:spLocks noGrp="1"/>
          </p:cNvSpPr>
          <p:nvPr>
            <p:ph type="sldNum" sz="quarter" idx="5"/>
          </p:nvPr>
        </p:nvSpPr>
        <p:spPr/>
        <p:txBody>
          <a:bodyPr/>
          <a:lstStyle/>
          <a:p>
            <a:fld id="{1B28674F-E567-AA4B-8C16-788D7CE21C4F}" type="slidenum">
              <a:rPr lang="en-US" altLang="zh-CN" smtClean="0"/>
              <a:t>26</a:t>
            </a:fld>
            <a:endParaRPr kumimoji="1" lang="zh-CN" altLang="en-US"/>
          </a:p>
        </p:txBody>
      </p:sp>
    </p:spTree>
    <p:extLst>
      <p:ext uri="{BB962C8B-B14F-4D97-AF65-F5344CB8AC3E}">
        <p14:creationId xmlns:p14="http://schemas.microsoft.com/office/powerpoint/2010/main" val="157836597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Taurus</a:t>
            </a:r>
            <a:r>
              <a:rPr lang="zh-CN" altLang="en-US" dirty="0"/>
              <a:t>因为引入了</a:t>
            </a:r>
            <a:r>
              <a:rPr lang="en-US" altLang="zh-CN" dirty="0"/>
              <a:t>LV</a:t>
            </a:r>
            <a:r>
              <a:rPr lang="zh-CN" altLang="en-US" dirty="0"/>
              <a:t>的概念，所以日志的开销多了计算</a:t>
            </a:r>
            <a:r>
              <a:rPr lang="en-US" altLang="zh-CN" dirty="0" err="1"/>
              <a:t>Lvs</a:t>
            </a:r>
            <a:r>
              <a:rPr lang="zh-CN" altLang="en-US" dirty="0"/>
              <a:t>和移动他们的开销。</a:t>
            </a: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t>如果是</a:t>
            </a:r>
            <a:r>
              <a:rPr lang="en-US" altLang="zh-CN" dirty="0"/>
              <a:t>16</a:t>
            </a:r>
            <a:r>
              <a:rPr lang="zh-CN" altLang="en-US" dirty="0"/>
              <a:t>个日志，这个开销大概占总时间的</a:t>
            </a:r>
            <a:r>
              <a:rPr lang="en-US" altLang="zh-CN" dirty="0"/>
              <a:t>13.8%</a:t>
            </a:r>
            <a:r>
              <a:rPr lang="zh-CN" altLang="en-US" dirty="0"/>
              <a:t>，不过由于他们是</a:t>
            </a:r>
            <a:r>
              <a:rPr lang="en-US" altLang="zh-CN" dirty="0"/>
              <a:t>LV</a:t>
            </a:r>
            <a:r>
              <a:rPr lang="zh-CN" altLang="en-US" dirty="0"/>
              <a:t>是个向量，每个元素是独立的，</a:t>
            </a: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t>所以可以使用</a:t>
            </a:r>
            <a:r>
              <a:rPr lang="en-US" altLang="zh-CN" dirty="0"/>
              <a:t>SIMD</a:t>
            </a:r>
            <a:r>
              <a:rPr lang="zh-CN" altLang="en-US" dirty="0"/>
              <a:t>降低开销，具体</a:t>
            </a:r>
            <a:r>
              <a:rPr lang="en-US" altLang="zh-CN" sz="1200" b="1" dirty="0">
                <a:latin typeface="Gill Sans MT" panose="020B0502020104020203" pitchFamily="34" charset="0"/>
                <a:ea typeface="宋体" panose="02010600030101010101" pitchFamily="2" charset="-122"/>
                <a:cs typeface="Calibri" panose="020F0502020204030204" pitchFamily="34" charset="0"/>
              </a:rPr>
              <a:t>Evaluation</a:t>
            </a:r>
            <a:r>
              <a:rPr lang="zh-CN" altLang="en-US" dirty="0"/>
              <a:t>里面会有讲解</a:t>
            </a:r>
          </a:p>
        </p:txBody>
      </p:sp>
      <p:sp>
        <p:nvSpPr>
          <p:cNvPr id="4" name="页眉占位符 3"/>
          <p:cNvSpPr>
            <a:spLocks noGrp="1"/>
          </p:cNvSpPr>
          <p:nvPr>
            <p:ph type="hdr" sz="quarter"/>
          </p:nvPr>
        </p:nvSpPr>
        <p:spPr/>
        <p:txBody>
          <a:bodyPr/>
          <a:lstStyle/>
          <a:p>
            <a:endParaRPr kumimoji="1" lang="zh-CN" altLang="en-US"/>
          </a:p>
        </p:txBody>
      </p:sp>
      <p:sp>
        <p:nvSpPr>
          <p:cNvPr id="5" name="日期占位符 4"/>
          <p:cNvSpPr>
            <a:spLocks noGrp="1"/>
          </p:cNvSpPr>
          <p:nvPr>
            <p:ph type="dt" idx="1"/>
          </p:nvPr>
        </p:nvSpPr>
        <p:spPr/>
        <p:txBody>
          <a:bodyPr/>
          <a:lstStyle/>
          <a:p>
            <a:fld id="{3A53E9FB-0222-4EAB-8AC5-1D9A22F1D9D7}" type="datetime1">
              <a:rPr lang="zh-CN" altLang="en-US" smtClean="0"/>
              <a:t>2021/10/6</a:t>
            </a:fld>
            <a:endParaRPr kumimoji="1" lang="zh-CN" altLang="en-US"/>
          </a:p>
        </p:txBody>
      </p:sp>
      <p:sp>
        <p:nvSpPr>
          <p:cNvPr id="6" name="页脚占位符 5"/>
          <p:cNvSpPr>
            <a:spLocks noGrp="1"/>
          </p:cNvSpPr>
          <p:nvPr>
            <p:ph type="ftr" sz="quarter" idx="4"/>
          </p:nvPr>
        </p:nvSpPr>
        <p:spPr/>
        <p:txBody>
          <a:bodyPr/>
          <a:lstStyle/>
          <a:p>
            <a:endParaRPr kumimoji="1" lang="zh-CN" altLang="en-US"/>
          </a:p>
        </p:txBody>
      </p:sp>
      <p:sp>
        <p:nvSpPr>
          <p:cNvPr id="7" name="灯片编号占位符 6"/>
          <p:cNvSpPr>
            <a:spLocks noGrp="1"/>
          </p:cNvSpPr>
          <p:nvPr>
            <p:ph type="sldNum" sz="quarter" idx="5"/>
          </p:nvPr>
        </p:nvSpPr>
        <p:spPr/>
        <p:txBody>
          <a:bodyPr/>
          <a:lstStyle/>
          <a:p>
            <a:fld id="{1B28674F-E567-AA4B-8C16-788D7CE21C4F}" type="slidenum">
              <a:rPr lang="en-US" altLang="zh-CN" smtClean="0"/>
              <a:t>27</a:t>
            </a:fld>
            <a:endParaRPr kumimoji="1" lang="zh-CN" altLang="en-US"/>
          </a:p>
        </p:txBody>
      </p:sp>
    </p:spTree>
    <p:extLst>
      <p:ext uri="{BB962C8B-B14F-4D97-AF65-F5344CB8AC3E}">
        <p14:creationId xmlns:p14="http://schemas.microsoft.com/office/powerpoint/2010/main" val="225313783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页眉占位符 3"/>
          <p:cNvSpPr>
            <a:spLocks noGrp="1"/>
          </p:cNvSpPr>
          <p:nvPr>
            <p:ph type="hdr" sz="quarter"/>
          </p:nvPr>
        </p:nvSpPr>
        <p:spPr/>
        <p:txBody>
          <a:bodyPr/>
          <a:lstStyle/>
          <a:p>
            <a:endParaRPr kumimoji="1" lang="zh-CN" altLang="en-US"/>
          </a:p>
        </p:txBody>
      </p:sp>
      <p:sp>
        <p:nvSpPr>
          <p:cNvPr id="5" name="日期占位符 4"/>
          <p:cNvSpPr>
            <a:spLocks noGrp="1"/>
          </p:cNvSpPr>
          <p:nvPr>
            <p:ph type="dt" idx="1"/>
          </p:nvPr>
        </p:nvSpPr>
        <p:spPr/>
        <p:txBody>
          <a:bodyPr/>
          <a:lstStyle/>
          <a:p>
            <a:fld id="{C8A4E0EF-0CC3-4BDE-9B8A-91ECEE27BF75}" type="datetime1">
              <a:rPr lang="zh-CN" altLang="en-US" smtClean="0"/>
              <a:t>2021/10/6</a:t>
            </a:fld>
            <a:endParaRPr kumimoji="1" lang="zh-CN" altLang="en-US"/>
          </a:p>
        </p:txBody>
      </p:sp>
      <p:sp>
        <p:nvSpPr>
          <p:cNvPr id="6" name="页脚占位符 5"/>
          <p:cNvSpPr>
            <a:spLocks noGrp="1"/>
          </p:cNvSpPr>
          <p:nvPr>
            <p:ph type="ftr" sz="quarter" idx="4"/>
          </p:nvPr>
        </p:nvSpPr>
        <p:spPr/>
        <p:txBody>
          <a:bodyPr/>
          <a:lstStyle/>
          <a:p>
            <a:endParaRPr kumimoji="1" lang="zh-CN" altLang="en-US"/>
          </a:p>
        </p:txBody>
      </p:sp>
      <p:sp>
        <p:nvSpPr>
          <p:cNvPr id="7" name="灯片编号占位符 6"/>
          <p:cNvSpPr>
            <a:spLocks noGrp="1"/>
          </p:cNvSpPr>
          <p:nvPr>
            <p:ph type="sldNum" sz="quarter" idx="5"/>
          </p:nvPr>
        </p:nvSpPr>
        <p:spPr/>
        <p:txBody>
          <a:bodyPr/>
          <a:lstStyle/>
          <a:p>
            <a:fld id="{1B28674F-E567-AA4B-8C16-788D7CE21C4F}" type="slidenum">
              <a:rPr lang="en-US" altLang="zh-CN" smtClean="0"/>
              <a:t>28</a:t>
            </a:fld>
            <a:endParaRPr kumimoji="1" lang="zh-CN" altLang="en-US"/>
          </a:p>
        </p:txBody>
      </p:sp>
    </p:spTree>
    <p:extLst>
      <p:ext uri="{BB962C8B-B14F-4D97-AF65-F5344CB8AC3E}">
        <p14:creationId xmlns:p14="http://schemas.microsoft.com/office/powerpoint/2010/main" val="144156604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文章并没有单独的章节介绍在</a:t>
            </a:r>
            <a:r>
              <a:rPr lang="en-US" altLang="zh-CN" dirty="0"/>
              <a:t>DBMS</a:t>
            </a:r>
            <a:r>
              <a:rPr lang="zh-CN" altLang="en-US" dirty="0"/>
              <a:t>上实现</a:t>
            </a:r>
            <a:r>
              <a:rPr lang="en-US" altLang="zh-CN" dirty="0"/>
              <a:t>Taurus</a:t>
            </a:r>
            <a:r>
              <a:rPr lang="zh-CN" altLang="en-US" dirty="0"/>
              <a:t>的细节，包括任何可能遇到的挑战，和其他需要程序员需要特别注意的点。这是我和天洋浏览全文后认为作者没有重视的一点，当然这可能和文章的贡献主要是日志管理的机制，偏向算法协议有关，也可能是作者认为实现上没有值得叙述的点。</a:t>
            </a:r>
            <a:endParaRPr lang="en-US" altLang="zh-CN" dirty="0"/>
          </a:p>
          <a:p>
            <a:endParaRPr lang="en-US" altLang="zh-CN" dirty="0"/>
          </a:p>
          <a:p>
            <a:r>
              <a:rPr lang="zh-CN" altLang="en-US" dirty="0"/>
              <a:t>不过作者开源了他们的代码，在</a:t>
            </a:r>
            <a:r>
              <a:rPr lang="en-US" altLang="zh-CN" dirty="0"/>
              <a:t>DBx1000</a:t>
            </a:r>
            <a:r>
              <a:rPr lang="zh-CN" altLang="en-US" dirty="0"/>
              <a:t>实验性内存式</a:t>
            </a:r>
            <a:r>
              <a:rPr lang="en-US" altLang="zh-CN" dirty="0"/>
              <a:t>DBMS</a:t>
            </a:r>
            <a:r>
              <a:rPr lang="zh-CN" altLang="en-US" dirty="0"/>
              <a:t>中实现了</a:t>
            </a:r>
            <a:r>
              <a:rPr lang="en-US" altLang="zh-CN" dirty="0"/>
              <a:t>Taurus</a:t>
            </a:r>
            <a:r>
              <a:rPr lang="zh-CN" altLang="en-US" dirty="0"/>
              <a:t>并进行了相关测试。</a:t>
            </a:r>
            <a:endParaRPr lang="en-US" altLang="zh-CN" dirty="0"/>
          </a:p>
          <a:p>
            <a:endParaRPr lang="en-US" altLang="zh-CN" dirty="0"/>
          </a:p>
          <a:p>
            <a:r>
              <a:rPr lang="zh-CN" altLang="en-US" dirty="0"/>
              <a:t>在作者的实验中，</a:t>
            </a:r>
            <a:r>
              <a:rPr lang="en-US" altLang="zh-CN" dirty="0"/>
              <a:t>Taurus</a:t>
            </a:r>
            <a:r>
              <a:rPr lang="zh-CN" altLang="en-US" dirty="0"/>
              <a:t>实现</a:t>
            </a:r>
            <a:r>
              <a:rPr lang="en-US" altLang="zh-CN" dirty="0"/>
              <a:t>2PL</a:t>
            </a:r>
            <a:r>
              <a:rPr lang="zh-CN" altLang="en-US" dirty="0"/>
              <a:t>和</a:t>
            </a:r>
            <a:r>
              <a:rPr lang="en-US" altLang="zh-CN" dirty="0"/>
              <a:t>OCC</a:t>
            </a:r>
            <a:r>
              <a:rPr lang="zh-CN" altLang="en-US" dirty="0"/>
              <a:t>两个版本，在三种不同的底层存储设备上进行测试。分别是</a:t>
            </a:r>
            <a:r>
              <a:rPr lang="en-US" altLang="zh-CN" dirty="0"/>
              <a:t>…</a:t>
            </a:r>
          </a:p>
          <a:p>
            <a:endParaRPr lang="en-US" altLang="zh-CN" dirty="0"/>
          </a:p>
          <a:p>
            <a:r>
              <a:rPr lang="zh-CN" altLang="en-US" dirty="0"/>
              <a:t>评价标准，我们回顾</a:t>
            </a:r>
            <a:r>
              <a:rPr lang="en-US" altLang="zh-CN" dirty="0"/>
              <a:t>introduction</a:t>
            </a:r>
            <a:r>
              <a:rPr lang="zh-CN" altLang="en-US" dirty="0"/>
              <a:t>和天洋介绍的并行日志记录的挑战。</a:t>
            </a:r>
            <a:r>
              <a:rPr lang="en-US" altLang="zh-CN" dirty="0"/>
              <a:t>Taurus</a:t>
            </a:r>
            <a:r>
              <a:rPr lang="zh-CN" altLang="en-US" dirty="0"/>
              <a:t>的作者想要体现他们工作的有效性，首先需要与传统的串行日志记录做对比，同时还需要与目前较为先进的并行日志记录方案进行对比，他们选取了</a:t>
            </a:r>
            <a:r>
              <a:rPr lang="en-US" altLang="zh-CN" dirty="0"/>
              <a:t>Plover</a:t>
            </a:r>
            <a:r>
              <a:rPr lang="zh-CN" altLang="en-US" dirty="0"/>
              <a:t>和</a:t>
            </a:r>
            <a:r>
              <a:rPr lang="en-US" altLang="zh-CN" dirty="0"/>
              <a:t>Silo-R</a:t>
            </a:r>
            <a:r>
              <a:rPr lang="zh-CN" altLang="en-US" dirty="0"/>
              <a:t>。</a:t>
            </a:r>
            <a:endParaRPr lang="en-US" altLang="zh-CN" dirty="0"/>
          </a:p>
        </p:txBody>
      </p:sp>
      <p:sp>
        <p:nvSpPr>
          <p:cNvPr id="4" name="灯片编号占位符 3"/>
          <p:cNvSpPr>
            <a:spLocks noGrp="1"/>
          </p:cNvSpPr>
          <p:nvPr>
            <p:ph type="sldNum" sz="quarter" idx="5"/>
          </p:nvPr>
        </p:nvSpPr>
        <p:spPr/>
        <p:txBody>
          <a:bodyPr/>
          <a:lstStyle/>
          <a:p>
            <a:fld id="{00F0FDD1-5445-47D8-99AF-E17C10F84B5D}" type="slidenum">
              <a:rPr lang="zh-CN" altLang="en-US" smtClean="0"/>
              <a:t>29</a:t>
            </a:fld>
            <a:endParaRPr lang="zh-CN" altLang="en-US"/>
          </a:p>
        </p:txBody>
      </p:sp>
    </p:spTree>
    <p:extLst>
      <p:ext uri="{BB962C8B-B14F-4D97-AF65-F5344CB8AC3E}">
        <p14:creationId xmlns:p14="http://schemas.microsoft.com/office/powerpoint/2010/main" val="11007344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主要分为串行日志和并行日志两个方面</a:t>
            </a:r>
          </a:p>
        </p:txBody>
      </p:sp>
      <p:sp>
        <p:nvSpPr>
          <p:cNvPr id="4" name="页眉占位符 3"/>
          <p:cNvSpPr>
            <a:spLocks noGrp="1"/>
          </p:cNvSpPr>
          <p:nvPr>
            <p:ph type="hdr" sz="quarter"/>
          </p:nvPr>
        </p:nvSpPr>
        <p:spPr/>
        <p:txBody>
          <a:bodyPr/>
          <a:lstStyle/>
          <a:p>
            <a:endParaRPr kumimoji="1" lang="zh-CN" altLang="en-US"/>
          </a:p>
        </p:txBody>
      </p:sp>
      <p:sp>
        <p:nvSpPr>
          <p:cNvPr id="5" name="日期占位符 4"/>
          <p:cNvSpPr>
            <a:spLocks noGrp="1"/>
          </p:cNvSpPr>
          <p:nvPr>
            <p:ph type="dt" idx="1"/>
          </p:nvPr>
        </p:nvSpPr>
        <p:spPr/>
        <p:txBody>
          <a:bodyPr/>
          <a:lstStyle/>
          <a:p>
            <a:fld id="{3A53E9FB-0222-4EAB-8AC5-1D9A22F1D9D7}" type="datetime1">
              <a:rPr lang="zh-CN" altLang="en-US" smtClean="0"/>
              <a:t>2021/10/6</a:t>
            </a:fld>
            <a:endParaRPr kumimoji="1" lang="zh-CN" altLang="en-US"/>
          </a:p>
        </p:txBody>
      </p:sp>
      <p:sp>
        <p:nvSpPr>
          <p:cNvPr id="6" name="页脚占位符 5"/>
          <p:cNvSpPr>
            <a:spLocks noGrp="1"/>
          </p:cNvSpPr>
          <p:nvPr>
            <p:ph type="ftr" sz="quarter" idx="4"/>
          </p:nvPr>
        </p:nvSpPr>
        <p:spPr/>
        <p:txBody>
          <a:bodyPr/>
          <a:lstStyle/>
          <a:p>
            <a:endParaRPr kumimoji="1" lang="zh-CN" altLang="en-US"/>
          </a:p>
        </p:txBody>
      </p:sp>
      <p:sp>
        <p:nvSpPr>
          <p:cNvPr id="7" name="灯片编号占位符 6"/>
          <p:cNvSpPr>
            <a:spLocks noGrp="1"/>
          </p:cNvSpPr>
          <p:nvPr>
            <p:ph type="sldNum" sz="quarter" idx="5"/>
          </p:nvPr>
        </p:nvSpPr>
        <p:spPr/>
        <p:txBody>
          <a:bodyPr/>
          <a:lstStyle/>
          <a:p>
            <a:fld id="{1B28674F-E567-AA4B-8C16-788D7CE21C4F}" type="slidenum">
              <a:rPr lang="en-US" altLang="zh-CN" smtClean="0"/>
              <a:t>3</a:t>
            </a:fld>
            <a:endParaRPr kumimoji="1" lang="zh-CN" altLang="en-US"/>
          </a:p>
        </p:txBody>
      </p:sp>
    </p:spTree>
    <p:extLst>
      <p:ext uri="{BB962C8B-B14F-4D97-AF65-F5344CB8AC3E}">
        <p14:creationId xmlns:p14="http://schemas.microsoft.com/office/powerpoint/2010/main" val="345243675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b="0" dirty="0">
                <a:solidFill>
                  <a:srgbClr val="EEFFFF"/>
                </a:solidFill>
                <a:effectLst/>
                <a:latin typeface="Consolas" panose="020B0609020204030204" pitchFamily="49" charset="0"/>
              </a:rPr>
              <a:t>为了让实验更加完整，作者还添加了无日志情形做对照，以及使用</a:t>
            </a:r>
            <a:r>
              <a:rPr lang="en-US" altLang="zh-CN" b="0" dirty="0">
                <a:solidFill>
                  <a:srgbClr val="EEFFFF"/>
                </a:solidFill>
                <a:effectLst/>
                <a:latin typeface="Consolas" panose="020B0609020204030204" pitchFamily="49" charset="0"/>
              </a:rPr>
              <a:t>RAID-0</a:t>
            </a:r>
            <a:r>
              <a:rPr lang="zh-CN" altLang="en-US" b="0" dirty="0">
                <a:solidFill>
                  <a:srgbClr val="EEFFFF"/>
                </a:solidFill>
                <a:effectLst/>
                <a:latin typeface="Consolas" panose="020B0609020204030204" pitchFamily="49" charset="0"/>
              </a:rPr>
              <a:t>的串行日志。前者可以描述性能的</a:t>
            </a:r>
            <a:r>
              <a:rPr lang="en-US" altLang="zh-CN" b="0" dirty="0">
                <a:solidFill>
                  <a:srgbClr val="EEFFFF"/>
                </a:solidFill>
                <a:effectLst/>
                <a:latin typeface="Consolas" panose="020B0609020204030204" pitchFamily="49" charset="0"/>
              </a:rPr>
              <a:t>upper board </a:t>
            </a:r>
            <a:r>
              <a:rPr lang="zh-CN" altLang="en-US" b="0" dirty="0">
                <a:solidFill>
                  <a:srgbClr val="EEFFFF"/>
                </a:solidFill>
                <a:effectLst/>
                <a:latin typeface="Consolas" panose="020B0609020204030204" pitchFamily="49" charset="0"/>
              </a:rPr>
              <a:t>至于后者，</a:t>
            </a:r>
            <a:endParaRPr lang="en-US" altLang="zh-CN" b="0" dirty="0">
              <a:solidFill>
                <a:srgbClr val="EEFFFF"/>
              </a:solidFill>
              <a:effectLst/>
              <a:latin typeface="Consolas" panose="020B0609020204030204" pitchFamily="49"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b="0" dirty="0">
              <a:solidFill>
                <a:srgbClr val="EEFFFF"/>
              </a:solidFill>
              <a:effectLst/>
              <a:latin typeface="Consolas" panose="020B0609020204030204" pitchFamily="49"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b="0" dirty="0">
                <a:solidFill>
                  <a:srgbClr val="EEFFFF"/>
                </a:solidFill>
                <a:effectLst/>
                <a:latin typeface="Consolas" panose="020B0609020204030204" pitchFamily="49" charset="0"/>
              </a:rPr>
              <a:t>尽管串行日志本质上是顺序的，但可以通过使用充当单个存储设备的 </a:t>
            </a:r>
            <a:r>
              <a:rPr lang="en-US" altLang="zh-CN" b="0" dirty="0">
                <a:solidFill>
                  <a:srgbClr val="EEFFFF"/>
                </a:solidFill>
                <a:effectLst/>
                <a:latin typeface="Consolas" panose="020B0609020204030204" pitchFamily="49" charset="0"/>
              </a:rPr>
              <a:t>RAID </a:t>
            </a:r>
            <a:r>
              <a:rPr lang="zh-CN" altLang="en-US" b="0" dirty="0">
                <a:solidFill>
                  <a:srgbClr val="EEFFFF"/>
                </a:solidFill>
                <a:effectLst/>
                <a:latin typeface="Consolas" panose="020B0609020204030204" pitchFamily="49" charset="0"/>
              </a:rPr>
              <a:t>磁盘来提高其性能。了解磁盘阵列的这一特性，有助于帮助我们理解后续实验在底层硬件吞吐量不足时不同方案的性能差异。</a:t>
            </a:r>
          </a:p>
        </p:txBody>
      </p:sp>
      <p:sp>
        <p:nvSpPr>
          <p:cNvPr id="4" name="灯片编号占位符 3"/>
          <p:cNvSpPr>
            <a:spLocks noGrp="1"/>
          </p:cNvSpPr>
          <p:nvPr>
            <p:ph type="sldNum" sz="quarter" idx="5"/>
          </p:nvPr>
        </p:nvSpPr>
        <p:spPr/>
        <p:txBody>
          <a:bodyPr/>
          <a:lstStyle/>
          <a:p>
            <a:fld id="{00F0FDD1-5445-47D8-99AF-E17C10F84B5D}" type="slidenum">
              <a:rPr lang="zh-CN" altLang="en-US" smtClean="0"/>
              <a:t>30</a:t>
            </a:fld>
            <a:endParaRPr lang="zh-CN" altLang="en-US"/>
          </a:p>
        </p:txBody>
      </p:sp>
    </p:spTree>
    <p:extLst>
      <p:ext uri="{BB962C8B-B14F-4D97-AF65-F5344CB8AC3E}">
        <p14:creationId xmlns:p14="http://schemas.microsoft.com/office/powerpoint/2010/main" val="19666041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Workloads</a:t>
            </a:r>
            <a:r>
              <a:rPr lang="zh-CN" altLang="en-US" dirty="0"/>
              <a:t>的选取，使用了熟知的</a:t>
            </a:r>
            <a:r>
              <a:rPr lang="en-US" altLang="zh-CN" dirty="0"/>
              <a:t>YCSB</a:t>
            </a:r>
            <a:r>
              <a:rPr lang="zh-CN" altLang="en-US" dirty="0"/>
              <a:t>和</a:t>
            </a:r>
            <a:r>
              <a:rPr lang="en-US" altLang="zh-CN" dirty="0"/>
              <a:t>TPCC</a:t>
            </a:r>
            <a:r>
              <a:rPr lang="zh-CN" altLang="en-US" dirty="0"/>
              <a:t>，</a:t>
            </a:r>
            <a:r>
              <a:rPr lang="en-US" altLang="zh-CN" dirty="0"/>
              <a:t>TPCC</a:t>
            </a:r>
            <a:r>
              <a:rPr lang="zh-CN" altLang="en-US" dirty="0"/>
              <a:t>中选取了两个典型的情形，</a:t>
            </a:r>
            <a:r>
              <a:rPr lang="en-US" altLang="zh-CN" dirty="0"/>
              <a:t>Payment</a:t>
            </a:r>
            <a:r>
              <a:rPr lang="zh-CN" altLang="en-US" dirty="0"/>
              <a:t>用于模拟每个</a:t>
            </a:r>
            <a:r>
              <a:rPr lang="en-US" altLang="zh-CN" dirty="0"/>
              <a:t>Transaction</a:t>
            </a:r>
            <a:r>
              <a:rPr lang="zh-CN" altLang="en-US" dirty="0"/>
              <a:t>负载小整体吞吐量高的交易支付场景，而</a:t>
            </a:r>
            <a:r>
              <a:rPr lang="en-US" altLang="zh-CN" dirty="0"/>
              <a:t>New-Order</a:t>
            </a:r>
            <a:r>
              <a:rPr lang="zh-CN" altLang="en-US" dirty="0"/>
              <a:t>模拟了每个</a:t>
            </a:r>
            <a:r>
              <a:rPr lang="en-US" altLang="zh-CN" dirty="0"/>
              <a:t>Transaction</a:t>
            </a:r>
            <a:r>
              <a:rPr lang="zh-CN" altLang="en-US" dirty="0"/>
              <a:t>负载较大，</a:t>
            </a:r>
            <a:r>
              <a:rPr lang="en-US" altLang="zh-CN" dirty="0"/>
              <a:t>LNC</a:t>
            </a:r>
            <a:r>
              <a:rPr lang="zh-CN" altLang="en-US" dirty="0"/>
              <a:t>的</a:t>
            </a:r>
            <a:r>
              <a:rPr lang="en-US" altLang="zh-CN" dirty="0"/>
              <a:t>bottleneck</a:t>
            </a:r>
            <a:r>
              <a:rPr lang="zh-CN" altLang="en-US" dirty="0"/>
              <a:t>较难抵达的情形。</a:t>
            </a:r>
          </a:p>
        </p:txBody>
      </p:sp>
      <p:sp>
        <p:nvSpPr>
          <p:cNvPr id="4" name="灯片编号占位符 3"/>
          <p:cNvSpPr>
            <a:spLocks noGrp="1"/>
          </p:cNvSpPr>
          <p:nvPr>
            <p:ph type="sldNum" sz="quarter" idx="5"/>
          </p:nvPr>
        </p:nvSpPr>
        <p:spPr/>
        <p:txBody>
          <a:bodyPr/>
          <a:lstStyle/>
          <a:p>
            <a:fld id="{00F0FDD1-5445-47D8-99AF-E17C10F84B5D}" type="slidenum">
              <a:rPr lang="zh-CN" altLang="en-US" smtClean="0"/>
              <a:t>31</a:t>
            </a:fld>
            <a:endParaRPr lang="zh-CN" altLang="en-US"/>
          </a:p>
        </p:txBody>
      </p:sp>
    </p:spTree>
    <p:extLst>
      <p:ext uri="{BB962C8B-B14F-4D97-AF65-F5344CB8AC3E}">
        <p14:creationId xmlns:p14="http://schemas.microsoft.com/office/powerpoint/2010/main" val="388995465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b="0" i="0" dirty="0">
                <a:solidFill>
                  <a:srgbClr val="333333"/>
                </a:solidFill>
                <a:effectLst/>
                <a:latin typeface="Helvetica Neue"/>
              </a:rPr>
              <a:t>我们将 </a:t>
            </a:r>
            <a:r>
              <a:rPr lang="en-US" altLang="zh-CN" b="0" i="0" dirty="0">
                <a:solidFill>
                  <a:srgbClr val="333333"/>
                </a:solidFill>
                <a:effectLst/>
                <a:latin typeface="Helvetica Neue"/>
              </a:rPr>
              <a:t>2PL </a:t>
            </a:r>
            <a:r>
              <a:rPr lang="zh-CN" altLang="en-US" b="0" i="0" dirty="0">
                <a:solidFill>
                  <a:srgbClr val="333333"/>
                </a:solidFill>
                <a:effectLst/>
                <a:latin typeface="Helvetica Neue"/>
              </a:rPr>
              <a:t>和 </a:t>
            </a:r>
            <a:r>
              <a:rPr lang="en-US" altLang="zh-CN" b="0" i="0" dirty="0">
                <a:solidFill>
                  <a:srgbClr val="333333"/>
                </a:solidFill>
                <a:effectLst/>
                <a:latin typeface="Helvetica Neue"/>
              </a:rPr>
              <a:t>OCC </a:t>
            </a:r>
            <a:r>
              <a:rPr lang="zh-CN" altLang="en-US" b="0" i="0" dirty="0">
                <a:solidFill>
                  <a:srgbClr val="333333"/>
                </a:solidFill>
                <a:effectLst/>
                <a:latin typeface="Helvetica Neue"/>
              </a:rPr>
              <a:t>结果分开，以避免基于并发控制算法性能的比较。</a:t>
            </a:r>
            <a:endParaRPr lang="zh-CN" altLang="en-US" dirty="0"/>
          </a:p>
        </p:txBody>
      </p:sp>
      <p:sp>
        <p:nvSpPr>
          <p:cNvPr id="4" name="灯片编号占位符 3"/>
          <p:cNvSpPr>
            <a:spLocks noGrp="1"/>
          </p:cNvSpPr>
          <p:nvPr>
            <p:ph type="sldNum" sz="quarter" idx="5"/>
          </p:nvPr>
        </p:nvSpPr>
        <p:spPr/>
        <p:txBody>
          <a:bodyPr/>
          <a:lstStyle/>
          <a:p>
            <a:fld id="{00F0FDD1-5445-47D8-99AF-E17C10F84B5D}" type="slidenum">
              <a:rPr lang="zh-CN" altLang="en-US" smtClean="0"/>
              <a:t>32</a:t>
            </a:fld>
            <a:endParaRPr lang="zh-CN" altLang="en-US"/>
          </a:p>
        </p:txBody>
      </p:sp>
    </p:spTree>
    <p:extLst>
      <p:ext uri="{BB962C8B-B14F-4D97-AF65-F5344CB8AC3E}">
        <p14:creationId xmlns:p14="http://schemas.microsoft.com/office/powerpoint/2010/main" val="49289089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b="0" i="0" dirty="0">
                <a:solidFill>
                  <a:srgbClr val="333333"/>
                </a:solidFill>
                <a:effectLst/>
                <a:latin typeface="Helvetica Neue"/>
              </a:rPr>
              <a:t>文章的第一组实验是通过控制</a:t>
            </a:r>
            <a:r>
              <a:rPr lang="en-US" altLang="zh-CN" b="0" i="0" dirty="0">
                <a:solidFill>
                  <a:srgbClr val="333333"/>
                </a:solidFill>
                <a:effectLst/>
                <a:latin typeface="Helvetica Neue"/>
              </a:rPr>
              <a:t>worker</a:t>
            </a:r>
            <a:r>
              <a:rPr lang="zh-CN" altLang="en-US" b="0" i="0" dirty="0">
                <a:solidFill>
                  <a:srgbClr val="333333"/>
                </a:solidFill>
                <a:effectLst/>
                <a:latin typeface="Helvetica Neue"/>
              </a:rPr>
              <a:t>线程数量变化时的吞吐量来评估 </a:t>
            </a:r>
            <a:r>
              <a:rPr lang="en-US" altLang="zh-CN" b="0" i="0" dirty="0">
                <a:solidFill>
                  <a:srgbClr val="333333"/>
                </a:solidFill>
                <a:effectLst/>
                <a:latin typeface="Helvetica Neue"/>
              </a:rPr>
              <a:t>Taurus </a:t>
            </a:r>
            <a:r>
              <a:rPr lang="zh-CN" altLang="en-US" b="0" i="0" dirty="0">
                <a:solidFill>
                  <a:srgbClr val="333333"/>
                </a:solidFill>
                <a:effectLst/>
                <a:latin typeface="Helvetica Neue"/>
              </a:rPr>
              <a:t>的运行时性能。</a:t>
            </a:r>
            <a:endParaRPr lang="en-US" altLang="zh-CN" b="0" i="0" dirty="0">
              <a:solidFill>
                <a:srgbClr val="333333"/>
              </a:solidFill>
              <a:effectLst/>
              <a:latin typeface="Helvetica Neue"/>
            </a:endParaRPr>
          </a:p>
          <a:p>
            <a:r>
              <a:rPr lang="zh-CN" altLang="en-US" b="0" i="0" dirty="0">
                <a:solidFill>
                  <a:srgbClr val="333333"/>
                </a:solidFill>
                <a:effectLst/>
                <a:latin typeface="Helvetica Neue"/>
              </a:rPr>
              <a:t>作者的实验始终将 </a:t>
            </a:r>
            <a:r>
              <a:rPr lang="en-US" altLang="zh-CN" b="0" i="0" dirty="0">
                <a:solidFill>
                  <a:srgbClr val="333333"/>
                </a:solidFill>
                <a:effectLst/>
                <a:latin typeface="Helvetica Neue"/>
              </a:rPr>
              <a:t>2PL </a:t>
            </a:r>
            <a:r>
              <a:rPr lang="zh-CN" altLang="en-US" b="0" i="0" dirty="0">
                <a:solidFill>
                  <a:srgbClr val="333333"/>
                </a:solidFill>
                <a:effectLst/>
                <a:latin typeface="Helvetica Neue"/>
              </a:rPr>
              <a:t>和 </a:t>
            </a:r>
            <a:r>
              <a:rPr lang="en-US" altLang="zh-CN" b="0" i="0" dirty="0">
                <a:solidFill>
                  <a:srgbClr val="333333"/>
                </a:solidFill>
                <a:effectLst/>
                <a:latin typeface="Helvetica Neue"/>
              </a:rPr>
              <a:t>OCC </a:t>
            </a:r>
            <a:r>
              <a:rPr lang="zh-CN" altLang="en-US" b="0" i="0" dirty="0">
                <a:solidFill>
                  <a:srgbClr val="333333"/>
                </a:solidFill>
                <a:effectLst/>
                <a:latin typeface="Helvetica Neue"/>
              </a:rPr>
              <a:t>结果分开，以避免基于并发控制算法性能的比较。</a:t>
            </a:r>
            <a:endParaRPr lang="en-US" altLang="zh-CN" b="0" i="0" dirty="0">
              <a:solidFill>
                <a:srgbClr val="333333"/>
              </a:solidFill>
              <a:effectLst/>
              <a:latin typeface="Helvetica Neue"/>
            </a:endParaRPr>
          </a:p>
          <a:p>
            <a:endParaRPr lang="en-US" altLang="zh-CN" b="0" i="0" dirty="0">
              <a:solidFill>
                <a:srgbClr val="333333"/>
              </a:solidFill>
              <a:effectLst/>
              <a:latin typeface="Helvetica Neue"/>
            </a:endParaRPr>
          </a:p>
          <a:p>
            <a:r>
              <a:rPr lang="zh-CN" altLang="en-US" b="0" i="0" dirty="0">
                <a:solidFill>
                  <a:srgbClr val="333333"/>
                </a:solidFill>
                <a:effectLst/>
                <a:latin typeface="Helvetica Neue"/>
              </a:rPr>
              <a:t>带命令日志的 </a:t>
            </a:r>
            <a:r>
              <a:rPr lang="en-US" altLang="zh-CN" b="0" i="0" dirty="0">
                <a:solidFill>
                  <a:srgbClr val="333333"/>
                </a:solidFill>
                <a:effectLst/>
                <a:latin typeface="Helvetica Neue"/>
              </a:rPr>
              <a:t>Taurus </a:t>
            </a:r>
            <a:r>
              <a:rPr lang="zh-CN" altLang="en-US" b="0" i="0" dirty="0">
                <a:solidFill>
                  <a:srgbClr val="333333"/>
                </a:solidFill>
                <a:effectLst/>
                <a:latin typeface="Helvetica Neue"/>
              </a:rPr>
              <a:t>可随</a:t>
            </a:r>
            <a:r>
              <a:rPr lang="en-US" altLang="zh-CN" b="0" i="0" dirty="0">
                <a:solidFill>
                  <a:srgbClr val="333333"/>
                </a:solidFill>
                <a:effectLst/>
                <a:latin typeface="Helvetica Neue"/>
              </a:rPr>
              <a:t>worker</a:t>
            </a:r>
            <a:r>
              <a:rPr lang="zh-CN" altLang="en-US" b="0" i="0" dirty="0">
                <a:solidFill>
                  <a:srgbClr val="333333"/>
                </a:solidFill>
                <a:effectLst/>
                <a:latin typeface="Helvetica Neue"/>
              </a:rPr>
              <a:t>线程数量线性增长，而带数据日志的 </a:t>
            </a:r>
            <a:r>
              <a:rPr lang="en-US" altLang="zh-CN" b="0" i="0" dirty="0">
                <a:solidFill>
                  <a:srgbClr val="333333"/>
                </a:solidFill>
                <a:effectLst/>
                <a:latin typeface="Helvetica Neue"/>
              </a:rPr>
              <a:t>Taurus </a:t>
            </a:r>
            <a:r>
              <a:rPr lang="zh-CN" altLang="en-US" b="0" i="0" dirty="0">
                <a:solidFill>
                  <a:srgbClr val="333333"/>
                </a:solidFill>
                <a:effectLst/>
                <a:latin typeface="Helvetica Neue"/>
              </a:rPr>
              <a:t>在 </a:t>
            </a:r>
            <a:r>
              <a:rPr lang="en-US" altLang="zh-CN" b="0" i="0" dirty="0">
                <a:solidFill>
                  <a:srgbClr val="333333"/>
                </a:solidFill>
                <a:effectLst/>
                <a:latin typeface="Helvetica Neue"/>
              </a:rPr>
              <a:t>48 </a:t>
            </a:r>
            <a:r>
              <a:rPr lang="zh-CN" altLang="en-US" b="0" i="0" dirty="0">
                <a:solidFill>
                  <a:srgbClr val="333333"/>
                </a:solidFill>
                <a:effectLst/>
                <a:latin typeface="Helvetica Neue"/>
              </a:rPr>
              <a:t>个线程后达到平稳状态因为它受到 </a:t>
            </a:r>
            <a:r>
              <a:rPr lang="en-US" altLang="zh-CN" b="0" i="0" dirty="0">
                <a:solidFill>
                  <a:srgbClr val="333333"/>
                </a:solidFill>
                <a:effectLst/>
                <a:latin typeface="Helvetica Neue"/>
              </a:rPr>
              <a:t>16 </a:t>
            </a:r>
            <a:r>
              <a:rPr lang="zh-CN" altLang="en-US" b="0" i="0" dirty="0">
                <a:solidFill>
                  <a:srgbClr val="333333"/>
                </a:solidFill>
                <a:effectLst/>
                <a:latin typeface="Helvetica Neue"/>
              </a:rPr>
              <a:t>个专用写入器的 </a:t>
            </a:r>
            <a:r>
              <a:rPr lang="en-US" altLang="zh-CN" b="0" i="0" dirty="0">
                <a:solidFill>
                  <a:srgbClr val="333333"/>
                </a:solidFill>
                <a:effectLst/>
                <a:latin typeface="Helvetica Neue"/>
              </a:rPr>
              <a:t>I/O </a:t>
            </a:r>
            <a:r>
              <a:rPr lang="zh-CN" altLang="en-US" b="0" i="0" dirty="0">
                <a:solidFill>
                  <a:srgbClr val="333333"/>
                </a:solidFill>
                <a:effectLst/>
                <a:latin typeface="Helvetica Neue"/>
              </a:rPr>
              <a:t>的限制。</a:t>
            </a:r>
            <a:endParaRPr lang="zh-CN" altLang="en-US" dirty="0"/>
          </a:p>
        </p:txBody>
      </p:sp>
      <p:sp>
        <p:nvSpPr>
          <p:cNvPr id="4" name="灯片编号占位符 3"/>
          <p:cNvSpPr>
            <a:spLocks noGrp="1"/>
          </p:cNvSpPr>
          <p:nvPr>
            <p:ph type="sldNum" sz="quarter" idx="5"/>
          </p:nvPr>
        </p:nvSpPr>
        <p:spPr/>
        <p:txBody>
          <a:bodyPr/>
          <a:lstStyle/>
          <a:p>
            <a:fld id="{00F0FDD1-5445-47D8-99AF-E17C10F84B5D}" type="slidenum">
              <a:rPr lang="zh-CN" altLang="en-US" smtClean="0"/>
              <a:t>33</a:t>
            </a:fld>
            <a:endParaRPr lang="zh-CN" altLang="en-US"/>
          </a:p>
        </p:txBody>
      </p:sp>
    </p:spTree>
    <p:extLst>
      <p:ext uri="{BB962C8B-B14F-4D97-AF65-F5344CB8AC3E}">
        <p14:creationId xmlns:p14="http://schemas.microsoft.com/office/powerpoint/2010/main" val="145017820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b="0" i="0" dirty="0">
                <a:solidFill>
                  <a:srgbClr val="333333"/>
                </a:solidFill>
                <a:effectLst/>
                <a:latin typeface="Helvetica Neue"/>
              </a:rPr>
              <a:t>Command</a:t>
            </a:r>
            <a:r>
              <a:rPr lang="zh-CN" altLang="en-US" b="0" i="0" dirty="0">
                <a:solidFill>
                  <a:srgbClr val="333333"/>
                </a:solidFill>
                <a:effectLst/>
                <a:latin typeface="Helvetica Neue"/>
              </a:rPr>
              <a:t> </a:t>
            </a:r>
            <a:r>
              <a:rPr lang="en-US" altLang="zh-CN" b="0" i="0" dirty="0">
                <a:solidFill>
                  <a:srgbClr val="333333"/>
                </a:solidFill>
                <a:effectLst/>
                <a:latin typeface="Helvetica Neue"/>
              </a:rPr>
              <a:t>log</a:t>
            </a:r>
            <a:r>
              <a:rPr lang="zh-CN" altLang="en-US" b="0" i="0" dirty="0">
                <a:solidFill>
                  <a:srgbClr val="333333"/>
                </a:solidFill>
                <a:effectLst/>
                <a:latin typeface="Helvetica Neue"/>
              </a:rPr>
              <a:t>的 </a:t>
            </a:r>
            <a:r>
              <a:rPr lang="en-US" altLang="zh-CN" b="0" i="0" dirty="0">
                <a:solidFill>
                  <a:srgbClr val="333333"/>
                </a:solidFill>
                <a:effectLst/>
                <a:latin typeface="Helvetica Neue"/>
              </a:rPr>
              <a:t>Taurus </a:t>
            </a:r>
            <a:r>
              <a:rPr lang="zh-CN" altLang="en-US" b="0" i="0" dirty="0">
                <a:solidFill>
                  <a:srgbClr val="333333"/>
                </a:solidFill>
                <a:effectLst/>
                <a:latin typeface="Helvetica Neue"/>
              </a:rPr>
              <a:t>可随</a:t>
            </a:r>
            <a:r>
              <a:rPr lang="en-US" altLang="zh-CN" b="0" i="0" dirty="0">
                <a:solidFill>
                  <a:srgbClr val="333333"/>
                </a:solidFill>
                <a:effectLst/>
                <a:latin typeface="Helvetica Neue"/>
              </a:rPr>
              <a:t>worker</a:t>
            </a:r>
            <a:r>
              <a:rPr lang="zh-CN" altLang="en-US" b="0" i="0" dirty="0">
                <a:solidFill>
                  <a:srgbClr val="333333"/>
                </a:solidFill>
                <a:effectLst/>
                <a:latin typeface="Helvetica Neue"/>
              </a:rPr>
              <a:t>线程数量线性增长，而带数据日志的 </a:t>
            </a:r>
            <a:r>
              <a:rPr lang="en-US" altLang="zh-CN" b="0" i="0" dirty="0">
                <a:solidFill>
                  <a:srgbClr val="333333"/>
                </a:solidFill>
                <a:effectLst/>
                <a:latin typeface="Helvetica Neue"/>
              </a:rPr>
              <a:t>Taurus </a:t>
            </a:r>
            <a:r>
              <a:rPr lang="zh-CN" altLang="en-US" b="0" i="0" dirty="0">
                <a:solidFill>
                  <a:srgbClr val="333333"/>
                </a:solidFill>
                <a:effectLst/>
                <a:latin typeface="Helvetica Neue"/>
              </a:rPr>
              <a:t>在 </a:t>
            </a:r>
            <a:r>
              <a:rPr lang="en-US" altLang="zh-CN" b="0" i="0" dirty="0">
                <a:solidFill>
                  <a:srgbClr val="333333"/>
                </a:solidFill>
                <a:effectLst/>
                <a:latin typeface="Helvetica Neue"/>
              </a:rPr>
              <a:t>48 </a:t>
            </a:r>
            <a:r>
              <a:rPr lang="zh-CN" altLang="en-US" b="0" i="0" dirty="0">
                <a:solidFill>
                  <a:srgbClr val="333333"/>
                </a:solidFill>
                <a:effectLst/>
                <a:latin typeface="Helvetica Neue"/>
              </a:rPr>
              <a:t>个线程后达到平稳状态，因为它受到 </a:t>
            </a:r>
            <a:r>
              <a:rPr lang="en-US" altLang="zh-CN" b="0" i="0" dirty="0">
                <a:solidFill>
                  <a:srgbClr val="333333"/>
                </a:solidFill>
                <a:effectLst/>
                <a:latin typeface="Helvetica Neue"/>
              </a:rPr>
              <a:t>16 </a:t>
            </a:r>
            <a:r>
              <a:rPr lang="zh-CN" altLang="en-US" b="0" i="0" dirty="0">
                <a:solidFill>
                  <a:srgbClr val="333333"/>
                </a:solidFill>
                <a:effectLst/>
                <a:latin typeface="Helvetica Neue"/>
              </a:rPr>
              <a:t>个专用写入器的 </a:t>
            </a:r>
            <a:r>
              <a:rPr lang="en-US" altLang="zh-CN" b="0" i="0" dirty="0">
                <a:solidFill>
                  <a:srgbClr val="333333"/>
                </a:solidFill>
                <a:effectLst/>
                <a:latin typeface="Helvetica Neue"/>
              </a:rPr>
              <a:t>I/O </a:t>
            </a:r>
            <a:r>
              <a:rPr lang="zh-CN" altLang="en-US" b="0" i="0" dirty="0">
                <a:solidFill>
                  <a:srgbClr val="333333"/>
                </a:solidFill>
                <a:effectLst/>
                <a:latin typeface="Helvetica Neue"/>
              </a:rPr>
              <a:t>的限制。</a:t>
            </a:r>
            <a:endParaRPr lang="zh-CN" altLang="en-US" dirty="0"/>
          </a:p>
        </p:txBody>
      </p:sp>
      <p:sp>
        <p:nvSpPr>
          <p:cNvPr id="4" name="灯片编号占位符 3"/>
          <p:cNvSpPr>
            <a:spLocks noGrp="1"/>
          </p:cNvSpPr>
          <p:nvPr>
            <p:ph type="sldNum" sz="quarter" idx="5"/>
          </p:nvPr>
        </p:nvSpPr>
        <p:spPr/>
        <p:txBody>
          <a:bodyPr/>
          <a:lstStyle/>
          <a:p>
            <a:fld id="{00F0FDD1-5445-47D8-99AF-E17C10F84B5D}" type="slidenum">
              <a:rPr lang="zh-CN" altLang="en-US" smtClean="0"/>
              <a:t>34</a:t>
            </a:fld>
            <a:endParaRPr lang="zh-CN" altLang="en-US"/>
          </a:p>
        </p:txBody>
      </p:sp>
    </p:spTree>
    <p:extLst>
      <p:ext uri="{BB962C8B-B14F-4D97-AF65-F5344CB8AC3E}">
        <p14:creationId xmlns:p14="http://schemas.microsoft.com/office/powerpoint/2010/main" val="332675415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b="0" i="0" dirty="0">
                <a:solidFill>
                  <a:srgbClr val="333333"/>
                </a:solidFill>
                <a:effectLst/>
                <a:latin typeface="Helvetica Neue"/>
              </a:rPr>
              <a:t>由于</a:t>
            </a:r>
            <a:r>
              <a:rPr lang="en-US" altLang="zh-CN" b="0" i="0" dirty="0">
                <a:solidFill>
                  <a:srgbClr val="333333"/>
                </a:solidFill>
                <a:effectLst/>
                <a:latin typeface="Helvetica Neue"/>
              </a:rPr>
              <a:t>command logging</a:t>
            </a:r>
            <a:r>
              <a:rPr lang="zh-CN" altLang="en-US" b="0" i="0" dirty="0">
                <a:solidFill>
                  <a:srgbClr val="333333"/>
                </a:solidFill>
                <a:effectLst/>
                <a:latin typeface="Helvetica Neue"/>
              </a:rPr>
              <a:t>的简洁性，串行</a:t>
            </a:r>
            <a:r>
              <a:rPr lang="en-US" altLang="zh-CN" b="0" i="0" dirty="0">
                <a:solidFill>
                  <a:srgbClr val="333333"/>
                </a:solidFill>
                <a:effectLst/>
                <a:latin typeface="Helvetica Neue"/>
              </a:rPr>
              <a:t>command </a:t>
            </a:r>
            <a:r>
              <a:rPr lang="zh-CN" altLang="en-US" b="0" i="0" dirty="0">
                <a:solidFill>
                  <a:srgbClr val="333333"/>
                </a:solidFill>
                <a:effectLst/>
                <a:latin typeface="Helvetica Neue"/>
              </a:rPr>
              <a:t>作为</a:t>
            </a:r>
            <a:r>
              <a:rPr lang="en-US" altLang="zh-CN" b="0" i="0" dirty="0">
                <a:solidFill>
                  <a:srgbClr val="333333"/>
                </a:solidFill>
                <a:effectLst/>
                <a:latin typeface="Helvetica Neue"/>
              </a:rPr>
              <a:t>Baseline </a:t>
            </a:r>
            <a:r>
              <a:rPr lang="zh-CN" altLang="en-US" b="0" i="0" dirty="0">
                <a:solidFill>
                  <a:srgbClr val="333333"/>
                </a:solidFill>
                <a:effectLst/>
                <a:latin typeface="Helvetica Neue"/>
              </a:rPr>
              <a:t>也达到了高吞吐量。 在</a:t>
            </a:r>
            <a:r>
              <a:rPr lang="en-US" altLang="zh-CN" b="0" i="0" dirty="0">
                <a:solidFill>
                  <a:srgbClr val="333333"/>
                </a:solidFill>
                <a:effectLst/>
                <a:latin typeface="Helvetica Neue"/>
              </a:rPr>
              <a:t>worker</a:t>
            </a:r>
            <a:r>
              <a:rPr lang="zh-CN" altLang="en-US" b="0" i="0" dirty="0">
                <a:solidFill>
                  <a:srgbClr val="333333"/>
                </a:solidFill>
                <a:effectLst/>
                <a:latin typeface="Helvetica Neue"/>
              </a:rPr>
              <a:t>增加至 </a:t>
            </a:r>
            <a:r>
              <a:rPr lang="en-US" altLang="zh-CN" b="0" i="0" dirty="0">
                <a:solidFill>
                  <a:srgbClr val="333333"/>
                </a:solidFill>
                <a:effectLst/>
                <a:latin typeface="Helvetica Neue"/>
              </a:rPr>
              <a:t>48 </a:t>
            </a:r>
            <a:r>
              <a:rPr lang="zh-CN" altLang="en-US" b="0" i="0" dirty="0">
                <a:solidFill>
                  <a:srgbClr val="333333"/>
                </a:solidFill>
                <a:effectLst/>
                <a:latin typeface="Helvetica Neue"/>
              </a:rPr>
              <a:t>个线程以上时它增长得更慢。</a:t>
            </a:r>
            <a:endParaRPr lang="en-US" altLang="zh-CN" b="0" i="0" dirty="0">
              <a:solidFill>
                <a:srgbClr val="333333"/>
              </a:solidFill>
              <a:effectLst/>
              <a:latin typeface="Helvetica Neue"/>
            </a:endParaRPr>
          </a:p>
          <a:p>
            <a:endParaRPr lang="en-US" altLang="zh-CN" b="0" i="0" dirty="0">
              <a:solidFill>
                <a:srgbClr val="333333"/>
              </a:solidFill>
              <a:effectLst/>
              <a:latin typeface="Helvetica Neue"/>
            </a:endParaRPr>
          </a:p>
          <a:p>
            <a:r>
              <a:rPr lang="zh-CN" altLang="en-US" b="0" i="0" dirty="0">
                <a:solidFill>
                  <a:srgbClr val="333333"/>
                </a:solidFill>
                <a:effectLst/>
                <a:latin typeface="Helvetica Neue"/>
              </a:rPr>
              <a:t>从图中我们可以分析出这与磁盘带宽无关，因为性能与带有 </a:t>
            </a:r>
            <a:r>
              <a:rPr lang="en-US" altLang="zh-CN" b="0" i="0" dirty="0">
                <a:solidFill>
                  <a:srgbClr val="333333"/>
                </a:solidFill>
                <a:effectLst/>
                <a:latin typeface="Helvetica Neue"/>
              </a:rPr>
              <a:t>RAID-0 </a:t>
            </a:r>
            <a:r>
              <a:rPr lang="zh-CN" altLang="en-US" b="0" i="0" dirty="0">
                <a:solidFill>
                  <a:srgbClr val="333333"/>
                </a:solidFill>
                <a:effectLst/>
                <a:latin typeface="Helvetica Neue"/>
              </a:rPr>
              <a:t>磁盘阵列相似。具体原因是因为共享</a:t>
            </a:r>
            <a:r>
              <a:rPr lang="en-US" altLang="zh-CN" b="0" i="0" dirty="0">
                <a:solidFill>
                  <a:srgbClr val="333333"/>
                </a:solidFill>
                <a:effectLst/>
                <a:latin typeface="Helvetica Neue"/>
              </a:rPr>
              <a:t>LSN</a:t>
            </a:r>
            <a:r>
              <a:rPr lang="zh-CN" altLang="en-US" b="0" i="0" dirty="0">
                <a:solidFill>
                  <a:srgbClr val="333333"/>
                </a:solidFill>
                <a:effectLst/>
                <a:latin typeface="Helvetica Neue"/>
              </a:rPr>
              <a:t>增加，过多的缓存一致性流量抑制了可扩展性，详细的解释可以从文章</a:t>
            </a:r>
            <a:r>
              <a:rPr lang="en-US" altLang="zh-CN" b="0" i="0" dirty="0">
                <a:solidFill>
                  <a:srgbClr val="333333"/>
                </a:solidFill>
                <a:effectLst/>
                <a:latin typeface="Helvetica Neue"/>
              </a:rPr>
              <a:t>5.1</a:t>
            </a:r>
            <a:r>
              <a:rPr lang="zh-CN" altLang="en-US" b="0" i="0" dirty="0">
                <a:solidFill>
                  <a:srgbClr val="333333"/>
                </a:solidFill>
                <a:effectLst/>
                <a:latin typeface="Helvetica Neue"/>
              </a:rPr>
              <a:t>节和提到的参考文献中获得。</a:t>
            </a:r>
            <a:endParaRPr lang="en-US" altLang="zh-CN" b="0" i="0" dirty="0">
              <a:solidFill>
                <a:srgbClr val="333333"/>
              </a:solidFill>
              <a:effectLst/>
              <a:latin typeface="Helvetica Neue"/>
            </a:endParaRPr>
          </a:p>
          <a:p>
            <a:endParaRPr lang="en-US" altLang="zh-CN" b="0" i="0" dirty="0">
              <a:solidFill>
                <a:srgbClr val="333333"/>
              </a:solidFill>
              <a:effectLst/>
              <a:latin typeface="Helvetica Neue"/>
            </a:endParaRPr>
          </a:p>
          <a:p>
            <a:r>
              <a:rPr lang="en-US" altLang="zh-CN" b="0" i="0" dirty="0">
                <a:solidFill>
                  <a:srgbClr val="333333"/>
                </a:solidFill>
                <a:effectLst/>
                <a:latin typeface="Helvetica Neue"/>
              </a:rPr>
              <a:t>Taurus </a:t>
            </a:r>
            <a:r>
              <a:rPr lang="zh-CN" altLang="en-US" b="0" i="0" dirty="0">
                <a:solidFill>
                  <a:srgbClr val="333333"/>
                </a:solidFill>
                <a:effectLst/>
                <a:latin typeface="Helvetica Neue"/>
              </a:rPr>
              <a:t>命令日志记录更具可扩展性，因为每个日志管理器都维护一个单独的 </a:t>
            </a:r>
            <a:r>
              <a:rPr lang="en-US" altLang="zh-CN" b="0" i="0" dirty="0">
                <a:solidFill>
                  <a:srgbClr val="333333"/>
                </a:solidFill>
                <a:effectLst/>
                <a:latin typeface="Helvetica Neue"/>
              </a:rPr>
              <a:t>LSN</a:t>
            </a:r>
            <a:r>
              <a:rPr lang="zh-CN" altLang="en-US" b="0" i="0" dirty="0">
                <a:solidFill>
                  <a:srgbClr val="333333"/>
                </a:solidFill>
                <a:effectLst/>
                <a:latin typeface="Helvetica Neue"/>
              </a:rPr>
              <a:t>。</a:t>
            </a:r>
            <a:endParaRPr lang="zh-CN" altLang="en-US" dirty="0"/>
          </a:p>
        </p:txBody>
      </p:sp>
      <p:sp>
        <p:nvSpPr>
          <p:cNvPr id="4" name="灯片编号占位符 3"/>
          <p:cNvSpPr>
            <a:spLocks noGrp="1"/>
          </p:cNvSpPr>
          <p:nvPr>
            <p:ph type="sldNum" sz="quarter" idx="5"/>
          </p:nvPr>
        </p:nvSpPr>
        <p:spPr/>
        <p:txBody>
          <a:bodyPr/>
          <a:lstStyle/>
          <a:p>
            <a:fld id="{00F0FDD1-5445-47D8-99AF-E17C10F84B5D}" type="slidenum">
              <a:rPr lang="zh-CN" altLang="en-US" smtClean="0"/>
              <a:t>35</a:t>
            </a:fld>
            <a:endParaRPr lang="zh-CN" altLang="en-US"/>
          </a:p>
        </p:txBody>
      </p:sp>
    </p:spTree>
    <p:extLst>
      <p:ext uri="{BB962C8B-B14F-4D97-AF65-F5344CB8AC3E}">
        <p14:creationId xmlns:p14="http://schemas.microsoft.com/office/powerpoint/2010/main" val="37465162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b="0" i="0" dirty="0">
                <a:solidFill>
                  <a:srgbClr val="333333"/>
                </a:solidFill>
                <a:effectLst/>
                <a:latin typeface="Helvetica Neue"/>
              </a:rPr>
              <a:t>Plover </a:t>
            </a:r>
            <a:r>
              <a:rPr lang="zh-CN" altLang="en-US" b="0" i="0" dirty="0">
                <a:solidFill>
                  <a:srgbClr val="333333"/>
                </a:solidFill>
                <a:effectLst/>
                <a:latin typeface="Helvetica Neue"/>
              </a:rPr>
              <a:t>跨多个文件写入。 对于每个事务，它为每个访问的分区生成一个日志记录，并访问每个日志的 </a:t>
            </a:r>
            <a:r>
              <a:rPr lang="en-US" altLang="zh-CN" b="0" i="0" dirty="0">
                <a:solidFill>
                  <a:srgbClr val="333333"/>
                </a:solidFill>
                <a:effectLst/>
                <a:latin typeface="Helvetica Neue"/>
              </a:rPr>
              <a:t>LSN</a:t>
            </a:r>
            <a:r>
              <a:rPr lang="zh-CN" altLang="en-US" b="0" i="0" dirty="0">
                <a:solidFill>
                  <a:srgbClr val="333333"/>
                </a:solidFill>
                <a:effectLst/>
                <a:latin typeface="Helvetica Neue"/>
              </a:rPr>
              <a:t>，为该事务生成一个全局 </a:t>
            </a:r>
            <a:r>
              <a:rPr lang="en-US" altLang="zh-CN" b="0" i="0" dirty="0">
                <a:solidFill>
                  <a:srgbClr val="333333"/>
                </a:solidFill>
                <a:effectLst/>
                <a:latin typeface="Helvetica Neue"/>
              </a:rPr>
              <a:t>LSN</a:t>
            </a:r>
            <a:r>
              <a:rPr lang="zh-CN" altLang="en-US" b="0" i="0" dirty="0">
                <a:solidFill>
                  <a:srgbClr val="333333"/>
                </a:solidFill>
                <a:effectLst/>
                <a:latin typeface="Helvetica Neue"/>
              </a:rPr>
              <a:t>。</a:t>
            </a:r>
            <a:endParaRPr lang="en-US" altLang="zh-CN" b="0" i="0" dirty="0">
              <a:solidFill>
                <a:srgbClr val="333333"/>
              </a:solidFill>
              <a:effectLst/>
              <a:latin typeface="Helvetica Neue"/>
            </a:endParaRPr>
          </a:p>
          <a:p>
            <a:endParaRPr lang="en-US" altLang="zh-CN" b="0" i="0" dirty="0">
              <a:solidFill>
                <a:srgbClr val="333333"/>
              </a:solidFill>
              <a:effectLst/>
              <a:latin typeface="Helvetica Neue"/>
            </a:endParaRPr>
          </a:p>
          <a:p>
            <a:r>
              <a:rPr lang="zh-CN" altLang="en-US" b="0" i="0" dirty="0">
                <a:solidFill>
                  <a:srgbClr val="333333"/>
                </a:solidFill>
                <a:effectLst/>
                <a:latin typeface="Helvetica Neue"/>
              </a:rPr>
              <a:t>这些更新是原子的，以防止数据竞争，也因此，</a:t>
            </a:r>
            <a:r>
              <a:rPr lang="en-US" altLang="zh-CN" b="0" i="0" dirty="0">
                <a:solidFill>
                  <a:srgbClr val="333333"/>
                </a:solidFill>
                <a:effectLst/>
                <a:latin typeface="Helvetica Neue"/>
              </a:rPr>
              <a:t>Plover</a:t>
            </a:r>
            <a:r>
              <a:rPr lang="zh-CN" altLang="en-US" b="0" i="0" dirty="0">
                <a:solidFill>
                  <a:srgbClr val="333333"/>
                </a:solidFill>
                <a:effectLst/>
                <a:latin typeface="Helvetica Neue"/>
              </a:rPr>
              <a:t>会受限于本地计数器的竞争使用。</a:t>
            </a:r>
            <a:endParaRPr lang="zh-CN" altLang="en-US" dirty="0"/>
          </a:p>
        </p:txBody>
      </p:sp>
      <p:sp>
        <p:nvSpPr>
          <p:cNvPr id="4" name="灯片编号占位符 3"/>
          <p:cNvSpPr>
            <a:spLocks noGrp="1"/>
          </p:cNvSpPr>
          <p:nvPr>
            <p:ph type="sldNum" sz="quarter" idx="5"/>
          </p:nvPr>
        </p:nvSpPr>
        <p:spPr/>
        <p:txBody>
          <a:bodyPr/>
          <a:lstStyle/>
          <a:p>
            <a:fld id="{00F0FDD1-5445-47D8-99AF-E17C10F84B5D}" type="slidenum">
              <a:rPr lang="zh-CN" altLang="en-US" smtClean="0"/>
              <a:t>36</a:t>
            </a:fld>
            <a:endParaRPr lang="zh-CN" altLang="en-US"/>
          </a:p>
        </p:txBody>
      </p:sp>
    </p:spTree>
    <p:extLst>
      <p:ext uri="{BB962C8B-B14F-4D97-AF65-F5344CB8AC3E}">
        <p14:creationId xmlns:p14="http://schemas.microsoft.com/office/powerpoint/2010/main" val="50418561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b="0" i="0" dirty="0">
                <a:solidFill>
                  <a:srgbClr val="333333"/>
                </a:solidFill>
                <a:effectLst/>
                <a:latin typeface="Helvetica Neue"/>
              </a:rPr>
              <a:t>TPCC Payment benchmark </a:t>
            </a:r>
            <a:r>
              <a:rPr lang="zh-CN" altLang="en-US" b="0" i="0" dirty="0">
                <a:solidFill>
                  <a:srgbClr val="333333"/>
                </a:solidFill>
                <a:effectLst/>
                <a:latin typeface="Helvetica Neue"/>
              </a:rPr>
              <a:t>显示了不同</a:t>
            </a:r>
            <a:r>
              <a:rPr lang="en-US" altLang="zh-CN" b="0" i="0" dirty="0">
                <a:solidFill>
                  <a:srgbClr val="333333"/>
                </a:solidFill>
                <a:effectLst/>
                <a:latin typeface="Helvetica Neue"/>
              </a:rPr>
              <a:t>logging</a:t>
            </a:r>
            <a:r>
              <a:rPr lang="zh-CN" altLang="en-US" b="0" i="0" dirty="0">
                <a:solidFill>
                  <a:srgbClr val="333333"/>
                </a:solidFill>
                <a:effectLst/>
                <a:latin typeface="Helvetica Neue"/>
              </a:rPr>
              <a:t>策略在短期和低竞争支付交易的性能。</a:t>
            </a:r>
            <a:endParaRPr lang="en-US" altLang="zh-CN" b="0" i="0" dirty="0">
              <a:solidFill>
                <a:srgbClr val="333333"/>
              </a:solidFill>
              <a:effectLst/>
              <a:latin typeface="Helvetica Neue"/>
            </a:endParaRPr>
          </a:p>
          <a:p>
            <a:r>
              <a:rPr lang="zh-CN" altLang="en-US" b="0" i="0" dirty="0">
                <a:solidFill>
                  <a:srgbClr val="333333"/>
                </a:solidFill>
                <a:effectLst/>
                <a:latin typeface="Helvetica Neue"/>
              </a:rPr>
              <a:t> 这些结果与 </a:t>
            </a:r>
            <a:r>
              <a:rPr lang="en-US" altLang="zh-CN" b="0" i="0" dirty="0">
                <a:solidFill>
                  <a:srgbClr val="333333"/>
                </a:solidFill>
                <a:effectLst/>
                <a:latin typeface="Helvetica Neue"/>
              </a:rPr>
              <a:t>YCSB </a:t>
            </a:r>
            <a:r>
              <a:rPr lang="zh-CN" altLang="en-US" b="0" i="0" dirty="0">
                <a:solidFill>
                  <a:srgbClr val="333333"/>
                </a:solidFill>
                <a:effectLst/>
                <a:latin typeface="Helvetica Neue"/>
              </a:rPr>
              <a:t>相似。 与无日志记录相比，所有日志记录基线都会产生显着的开销。</a:t>
            </a:r>
            <a:endParaRPr lang="en-US" altLang="zh-CN" b="0" i="0" dirty="0">
              <a:solidFill>
                <a:srgbClr val="333333"/>
              </a:solidFill>
              <a:effectLst/>
              <a:latin typeface="Helvetica Neue"/>
            </a:endParaRPr>
          </a:p>
          <a:p>
            <a:endParaRPr lang="en-US" altLang="zh-CN" b="0" i="0" dirty="0">
              <a:solidFill>
                <a:srgbClr val="333333"/>
              </a:solidFill>
              <a:effectLst/>
              <a:latin typeface="Helvetica Neue"/>
            </a:endParaRPr>
          </a:p>
          <a:p>
            <a:r>
              <a:rPr lang="zh-CN" altLang="en-US" b="0" i="0" dirty="0">
                <a:solidFill>
                  <a:srgbClr val="333333"/>
                </a:solidFill>
                <a:effectLst/>
                <a:latin typeface="Helvetica Neue"/>
              </a:rPr>
              <a:t>由于优化的</a:t>
            </a:r>
            <a:r>
              <a:rPr lang="en-US" altLang="zh-CN" b="0" i="0" dirty="0">
                <a:solidFill>
                  <a:srgbClr val="333333"/>
                </a:solidFill>
                <a:effectLst/>
                <a:latin typeface="Helvetica Neue"/>
              </a:rPr>
              <a:t>Taurus </a:t>
            </a:r>
            <a:r>
              <a:rPr lang="zh-CN" altLang="en-US" b="0" i="0" dirty="0">
                <a:solidFill>
                  <a:srgbClr val="333333"/>
                </a:solidFill>
                <a:effectLst/>
                <a:latin typeface="Helvetica Neue"/>
              </a:rPr>
              <a:t>在</a:t>
            </a:r>
            <a:r>
              <a:rPr lang="en-US" altLang="zh-CN" b="0" i="0" dirty="0">
                <a:solidFill>
                  <a:srgbClr val="333333"/>
                </a:solidFill>
                <a:effectLst/>
                <a:latin typeface="Helvetica Neue"/>
              </a:rPr>
              <a:t>LV </a:t>
            </a:r>
            <a:r>
              <a:rPr lang="zh-CN" altLang="en-US" b="0" i="0" dirty="0">
                <a:solidFill>
                  <a:srgbClr val="333333"/>
                </a:solidFill>
                <a:effectLst/>
                <a:latin typeface="Helvetica Neue"/>
              </a:rPr>
              <a:t>维护只需要运行时间的 </a:t>
            </a:r>
            <a:r>
              <a:rPr lang="en-US" altLang="zh-CN" b="0" i="0" dirty="0">
                <a:solidFill>
                  <a:srgbClr val="333333"/>
                </a:solidFill>
                <a:effectLst/>
                <a:latin typeface="Helvetica Neue"/>
              </a:rPr>
              <a:t>1.6%</a:t>
            </a:r>
            <a:r>
              <a:rPr lang="zh-CN" altLang="en-US" b="0" i="0" dirty="0">
                <a:solidFill>
                  <a:srgbClr val="333333"/>
                </a:solidFill>
                <a:effectLst/>
                <a:latin typeface="Helvetica Neue"/>
              </a:rPr>
              <a:t>，所以带命令日志的</a:t>
            </a:r>
            <a:r>
              <a:rPr lang="en-US" altLang="zh-CN" b="0" i="0" dirty="0">
                <a:solidFill>
                  <a:srgbClr val="333333"/>
                </a:solidFill>
                <a:effectLst/>
                <a:latin typeface="Helvetica Neue"/>
              </a:rPr>
              <a:t>Taurus</a:t>
            </a:r>
            <a:r>
              <a:rPr lang="zh-CN" altLang="en-US" b="0" i="0" dirty="0">
                <a:solidFill>
                  <a:srgbClr val="333333"/>
                </a:solidFill>
                <a:effectLst/>
                <a:latin typeface="Helvetica Neue"/>
              </a:rPr>
              <a:t>在其中具有最好性能。</a:t>
            </a:r>
            <a:r>
              <a:rPr lang="en-US" altLang="zh-CN" b="0" i="0" dirty="0">
                <a:solidFill>
                  <a:srgbClr val="333333"/>
                </a:solidFill>
                <a:effectLst/>
                <a:latin typeface="Helvetica Neue"/>
              </a:rPr>
              <a:t>LV</a:t>
            </a:r>
            <a:r>
              <a:rPr lang="zh-CN" altLang="en-US" b="0" i="0" dirty="0">
                <a:solidFill>
                  <a:srgbClr val="333333"/>
                </a:solidFill>
                <a:effectLst/>
                <a:latin typeface="Helvetica Neue"/>
              </a:rPr>
              <a:t>维护的时间在前面天洋同学的讲解已经介绍。</a:t>
            </a:r>
            <a:endParaRPr lang="zh-CN" altLang="en-US" dirty="0"/>
          </a:p>
        </p:txBody>
      </p:sp>
      <p:sp>
        <p:nvSpPr>
          <p:cNvPr id="4" name="灯片编号占位符 3"/>
          <p:cNvSpPr>
            <a:spLocks noGrp="1"/>
          </p:cNvSpPr>
          <p:nvPr>
            <p:ph type="sldNum" sz="quarter" idx="5"/>
          </p:nvPr>
        </p:nvSpPr>
        <p:spPr/>
        <p:txBody>
          <a:bodyPr/>
          <a:lstStyle/>
          <a:p>
            <a:fld id="{00F0FDD1-5445-47D8-99AF-E17C10F84B5D}" type="slidenum">
              <a:rPr lang="zh-CN" altLang="en-US" smtClean="0"/>
              <a:t>37</a:t>
            </a:fld>
            <a:endParaRPr lang="zh-CN" altLang="en-US"/>
          </a:p>
        </p:txBody>
      </p:sp>
    </p:spTree>
    <p:extLst>
      <p:ext uri="{BB962C8B-B14F-4D97-AF65-F5344CB8AC3E}">
        <p14:creationId xmlns:p14="http://schemas.microsoft.com/office/powerpoint/2010/main" val="129208026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b="0" i="0" dirty="0">
                <a:solidFill>
                  <a:srgbClr val="333333"/>
                </a:solidFill>
                <a:effectLst/>
                <a:latin typeface="Helvetica Neue"/>
              </a:rPr>
              <a:t>TPCC New-Order benchmark </a:t>
            </a:r>
            <a:r>
              <a:rPr lang="zh-CN" altLang="en-US" b="0" i="0" dirty="0">
                <a:solidFill>
                  <a:srgbClr val="333333"/>
                </a:solidFill>
                <a:effectLst/>
                <a:latin typeface="Helvetica Neue"/>
              </a:rPr>
              <a:t>单个事务负载较大，访问大量的元组，因此整体的</a:t>
            </a:r>
            <a:r>
              <a:rPr lang="en-US" altLang="zh-CN" b="0" i="0" dirty="0" err="1">
                <a:solidFill>
                  <a:srgbClr val="333333"/>
                </a:solidFill>
                <a:effectLst/>
                <a:latin typeface="Helvetica Neue"/>
              </a:rPr>
              <a:t>throuput</a:t>
            </a:r>
            <a:r>
              <a:rPr lang="zh-CN" altLang="en-US" b="0" i="0" dirty="0">
                <a:solidFill>
                  <a:srgbClr val="333333"/>
                </a:solidFill>
                <a:effectLst/>
                <a:latin typeface="Helvetica Neue"/>
              </a:rPr>
              <a:t>很低，在这种情形下，很难达到</a:t>
            </a:r>
            <a:r>
              <a:rPr lang="en-US" altLang="zh-CN" b="0" i="0" dirty="0">
                <a:solidFill>
                  <a:srgbClr val="333333"/>
                </a:solidFill>
                <a:effectLst/>
                <a:latin typeface="Helvetica Neue"/>
              </a:rPr>
              <a:t>LSN</a:t>
            </a:r>
            <a:r>
              <a:rPr lang="zh-CN" altLang="en-US" b="0" i="0" dirty="0">
                <a:solidFill>
                  <a:srgbClr val="333333"/>
                </a:solidFill>
                <a:effectLst/>
                <a:latin typeface="Helvetica Neue"/>
              </a:rPr>
              <a:t>分配的瓶颈。</a:t>
            </a:r>
            <a:endParaRPr lang="en-US" altLang="zh-CN" b="0" i="0" dirty="0">
              <a:solidFill>
                <a:srgbClr val="333333"/>
              </a:solidFill>
              <a:effectLst/>
              <a:latin typeface="Helvetica Neue"/>
            </a:endParaRPr>
          </a:p>
          <a:p>
            <a:r>
              <a:rPr lang="zh-CN" altLang="en-US" b="0" i="0" dirty="0">
                <a:solidFill>
                  <a:srgbClr val="333333"/>
                </a:solidFill>
                <a:effectLst/>
                <a:latin typeface="Helvetica Neue"/>
              </a:rPr>
              <a:t>因此 </a:t>
            </a:r>
            <a:r>
              <a:rPr lang="en-US" altLang="zh-CN" b="0" i="0" dirty="0">
                <a:solidFill>
                  <a:srgbClr val="333333"/>
                </a:solidFill>
                <a:effectLst/>
                <a:latin typeface="Helvetica Neue"/>
              </a:rPr>
              <a:t>Serial Command</a:t>
            </a:r>
            <a:r>
              <a:rPr lang="zh-CN" altLang="en-US" b="0" i="0" dirty="0">
                <a:solidFill>
                  <a:srgbClr val="333333"/>
                </a:solidFill>
                <a:effectLst/>
                <a:latin typeface="Helvetica Neue"/>
              </a:rPr>
              <a:t>基本上是线性增长的。</a:t>
            </a:r>
            <a:endParaRPr lang="en-US" altLang="zh-CN" b="0" i="0" dirty="0">
              <a:solidFill>
                <a:srgbClr val="333333"/>
              </a:solidFill>
              <a:effectLst/>
              <a:latin typeface="Helvetica Neue"/>
            </a:endParaRPr>
          </a:p>
          <a:p>
            <a:endParaRPr lang="en-US" altLang="zh-CN" b="0" i="0" dirty="0">
              <a:solidFill>
                <a:srgbClr val="333333"/>
              </a:solidFill>
              <a:effectLst/>
              <a:latin typeface="Helvetica Neue"/>
            </a:endParaRPr>
          </a:p>
          <a:p>
            <a:r>
              <a:rPr lang="zh-CN" altLang="en-US" b="0" i="0" dirty="0">
                <a:solidFill>
                  <a:srgbClr val="333333"/>
                </a:solidFill>
                <a:effectLst/>
                <a:latin typeface="Helvetica Neue"/>
              </a:rPr>
              <a:t>带</a:t>
            </a:r>
            <a:r>
              <a:rPr lang="en-US" altLang="zh-CN" b="0" i="0" dirty="0">
                <a:solidFill>
                  <a:srgbClr val="333333"/>
                </a:solidFill>
                <a:effectLst/>
                <a:latin typeface="Helvetica Neue"/>
              </a:rPr>
              <a:t>RAID-0</a:t>
            </a:r>
            <a:r>
              <a:rPr lang="zh-CN" altLang="en-US" b="0" i="0" dirty="0">
                <a:solidFill>
                  <a:srgbClr val="333333"/>
                </a:solidFill>
                <a:effectLst/>
                <a:latin typeface="Helvetica Neue"/>
              </a:rPr>
              <a:t>的</a:t>
            </a:r>
            <a:r>
              <a:rPr lang="en-US" altLang="zh-CN" b="0" i="0" dirty="0">
                <a:solidFill>
                  <a:srgbClr val="333333"/>
                </a:solidFill>
                <a:effectLst/>
                <a:latin typeface="Helvetica Neue"/>
              </a:rPr>
              <a:t>Serial Command</a:t>
            </a:r>
            <a:r>
              <a:rPr lang="zh-CN" altLang="en-US" b="0" i="0" dirty="0">
                <a:solidFill>
                  <a:srgbClr val="333333"/>
                </a:solidFill>
                <a:effectLst/>
                <a:latin typeface="Helvetica Neue"/>
              </a:rPr>
              <a:t>和 </a:t>
            </a:r>
            <a:r>
              <a:rPr lang="en-US" altLang="zh-CN" b="0" i="0" dirty="0" err="1">
                <a:solidFill>
                  <a:srgbClr val="333333"/>
                </a:solidFill>
                <a:effectLst/>
                <a:latin typeface="Helvetica Neue"/>
              </a:rPr>
              <a:t>Tarurs</a:t>
            </a:r>
            <a:r>
              <a:rPr lang="en-US" altLang="zh-CN" b="0" i="0" dirty="0">
                <a:solidFill>
                  <a:srgbClr val="333333"/>
                </a:solidFill>
                <a:effectLst/>
                <a:latin typeface="Helvetica Neue"/>
              </a:rPr>
              <a:t> Command</a:t>
            </a:r>
            <a:r>
              <a:rPr lang="zh-CN" altLang="en-US" b="0" i="0" dirty="0">
                <a:solidFill>
                  <a:srgbClr val="333333"/>
                </a:solidFill>
                <a:effectLst/>
                <a:latin typeface="Helvetica Neue"/>
              </a:rPr>
              <a:t>之间的差距主要是</a:t>
            </a:r>
            <a:r>
              <a:rPr lang="en-US" altLang="zh-CN" b="0" i="0" dirty="0">
                <a:solidFill>
                  <a:srgbClr val="333333"/>
                </a:solidFill>
                <a:effectLst/>
                <a:latin typeface="Helvetica Neue"/>
              </a:rPr>
              <a:t>LV</a:t>
            </a:r>
            <a:r>
              <a:rPr lang="zh-CN" altLang="en-US" b="0" i="0" dirty="0">
                <a:solidFill>
                  <a:srgbClr val="333333"/>
                </a:solidFill>
                <a:effectLst/>
                <a:latin typeface="Helvetica Neue"/>
              </a:rPr>
              <a:t>相关的的开销，红紫线之间的差距。</a:t>
            </a:r>
            <a:endParaRPr lang="en-US" altLang="zh-CN" b="0" i="0" dirty="0">
              <a:solidFill>
                <a:srgbClr val="333333"/>
              </a:solidFill>
              <a:effectLst/>
              <a:latin typeface="Helvetica Neue"/>
            </a:endParaRPr>
          </a:p>
          <a:p>
            <a:endParaRPr lang="en-US" altLang="zh-CN" b="0" i="0" dirty="0">
              <a:solidFill>
                <a:srgbClr val="333333"/>
              </a:solidFill>
              <a:effectLst/>
              <a:latin typeface="Helvetica Neue"/>
            </a:endParaRPr>
          </a:p>
          <a:p>
            <a:r>
              <a:rPr lang="zh-CN" altLang="en-US" b="0" i="0" dirty="0">
                <a:solidFill>
                  <a:srgbClr val="333333"/>
                </a:solidFill>
                <a:effectLst/>
                <a:latin typeface="Helvetica Neue"/>
              </a:rPr>
              <a:t>只有当</a:t>
            </a:r>
            <a:r>
              <a:rPr lang="en-US" altLang="zh-CN" b="0" i="0" dirty="0">
                <a:solidFill>
                  <a:srgbClr val="333333"/>
                </a:solidFill>
                <a:effectLst/>
                <a:latin typeface="Helvetica Neue"/>
              </a:rPr>
              <a:t>worker</a:t>
            </a:r>
            <a:r>
              <a:rPr lang="zh-CN" altLang="en-US" b="0" i="0" dirty="0">
                <a:solidFill>
                  <a:srgbClr val="333333"/>
                </a:solidFill>
                <a:effectLst/>
                <a:latin typeface="Helvetica Neue"/>
              </a:rPr>
              <a:t>数量充足时，</a:t>
            </a:r>
            <a:r>
              <a:rPr lang="en-US" altLang="zh-CN" b="0" i="0" dirty="0">
                <a:solidFill>
                  <a:srgbClr val="333333"/>
                </a:solidFill>
                <a:effectLst/>
                <a:latin typeface="Helvetica Neue"/>
              </a:rPr>
              <a:t>Taurus</a:t>
            </a:r>
            <a:r>
              <a:rPr lang="zh-CN" altLang="en-US" b="0" i="0" dirty="0">
                <a:solidFill>
                  <a:srgbClr val="333333"/>
                </a:solidFill>
                <a:effectLst/>
                <a:latin typeface="Helvetica Neue"/>
              </a:rPr>
              <a:t>才会显示出优势。 根据作者测试，档达到 </a:t>
            </a:r>
            <a:r>
              <a:rPr lang="en-US" altLang="zh-CN" b="0" i="0" dirty="0">
                <a:solidFill>
                  <a:srgbClr val="333333"/>
                </a:solidFill>
                <a:effectLst/>
                <a:latin typeface="Helvetica Neue"/>
              </a:rPr>
              <a:t>120 worker</a:t>
            </a:r>
            <a:r>
              <a:rPr lang="zh-CN" altLang="en-US" b="0" i="0" dirty="0">
                <a:solidFill>
                  <a:srgbClr val="333333"/>
                </a:solidFill>
                <a:effectLst/>
                <a:latin typeface="Helvetica Neue"/>
              </a:rPr>
              <a:t>时，</a:t>
            </a:r>
            <a:r>
              <a:rPr lang="en-US" altLang="zh-CN" b="0" i="0" dirty="0">
                <a:solidFill>
                  <a:srgbClr val="333333"/>
                </a:solidFill>
                <a:effectLst/>
                <a:latin typeface="Helvetica Neue"/>
              </a:rPr>
              <a:t>Serial Command Logging</a:t>
            </a:r>
            <a:r>
              <a:rPr lang="zh-CN" altLang="en-US" b="0" i="0" dirty="0">
                <a:solidFill>
                  <a:srgbClr val="333333"/>
                </a:solidFill>
                <a:effectLst/>
                <a:latin typeface="Helvetica Neue"/>
              </a:rPr>
              <a:t>将达到缓存流量限制，而 </a:t>
            </a:r>
            <a:r>
              <a:rPr lang="en-US" altLang="zh-CN" b="0" i="0" dirty="0">
                <a:solidFill>
                  <a:srgbClr val="333333"/>
                </a:solidFill>
                <a:effectLst/>
                <a:latin typeface="Helvetica Neue"/>
              </a:rPr>
              <a:t>Taurus </a:t>
            </a:r>
            <a:r>
              <a:rPr lang="zh-CN" altLang="en-US" b="0" i="0" dirty="0">
                <a:solidFill>
                  <a:srgbClr val="333333"/>
                </a:solidFill>
                <a:effectLst/>
                <a:latin typeface="Helvetica Neue"/>
              </a:rPr>
              <a:t>仍应可扩展。</a:t>
            </a:r>
            <a:endParaRPr lang="en-US" altLang="zh-CN" b="0" i="0" dirty="0">
              <a:solidFill>
                <a:srgbClr val="333333"/>
              </a:solidFill>
              <a:effectLst/>
              <a:latin typeface="Helvetica Neue"/>
            </a:endParaRPr>
          </a:p>
        </p:txBody>
      </p:sp>
      <p:sp>
        <p:nvSpPr>
          <p:cNvPr id="4" name="灯片编号占位符 3"/>
          <p:cNvSpPr>
            <a:spLocks noGrp="1"/>
          </p:cNvSpPr>
          <p:nvPr>
            <p:ph type="sldNum" sz="quarter" idx="5"/>
          </p:nvPr>
        </p:nvSpPr>
        <p:spPr/>
        <p:txBody>
          <a:bodyPr/>
          <a:lstStyle/>
          <a:p>
            <a:fld id="{00F0FDD1-5445-47D8-99AF-E17C10F84B5D}" type="slidenum">
              <a:rPr lang="zh-CN" altLang="en-US" smtClean="0"/>
              <a:t>38</a:t>
            </a:fld>
            <a:endParaRPr lang="zh-CN" altLang="en-US"/>
          </a:p>
        </p:txBody>
      </p:sp>
    </p:spTree>
    <p:extLst>
      <p:ext uri="{BB962C8B-B14F-4D97-AF65-F5344CB8AC3E}">
        <p14:creationId xmlns:p14="http://schemas.microsoft.com/office/powerpoint/2010/main" val="356592183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b="0" i="0" dirty="0">
                <a:solidFill>
                  <a:srgbClr val="333333"/>
                </a:solidFill>
                <a:effectLst/>
                <a:latin typeface="Helvetica Neue"/>
              </a:rPr>
              <a:t>对于</a:t>
            </a:r>
            <a:r>
              <a:rPr lang="en-US" altLang="zh-CN" b="0" i="0" dirty="0">
                <a:solidFill>
                  <a:srgbClr val="333333"/>
                </a:solidFill>
                <a:effectLst/>
                <a:latin typeface="Helvetica Neue"/>
              </a:rPr>
              <a:t>OCC</a:t>
            </a:r>
            <a:r>
              <a:rPr lang="zh-CN" altLang="en-US" b="0" i="0" dirty="0">
                <a:solidFill>
                  <a:srgbClr val="333333"/>
                </a:solidFill>
                <a:effectLst/>
                <a:latin typeface="Helvetica Neue"/>
              </a:rPr>
              <a:t>版本实现（用于对比</a:t>
            </a:r>
            <a:r>
              <a:rPr lang="en-US" altLang="zh-CN" b="0" i="0" dirty="0">
                <a:solidFill>
                  <a:srgbClr val="333333"/>
                </a:solidFill>
                <a:effectLst/>
                <a:latin typeface="Helvetica Neue"/>
              </a:rPr>
              <a:t>Silo-R</a:t>
            </a:r>
            <a:r>
              <a:rPr lang="zh-CN" altLang="en-US" b="0" i="0" dirty="0">
                <a:solidFill>
                  <a:srgbClr val="333333"/>
                </a:solidFill>
                <a:effectLst/>
                <a:latin typeface="Helvetica Neue"/>
              </a:rPr>
              <a:t>），</a:t>
            </a:r>
            <a:r>
              <a:rPr lang="en-US" altLang="zh-CN" b="0" i="0" dirty="0">
                <a:solidFill>
                  <a:srgbClr val="333333"/>
                </a:solidFill>
                <a:effectLst/>
                <a:latin typeface="Helvetica Neue"/>
              </a:rPr>
              <a:t>No Logging </a:t>
            </a:r>
            <a:r>
              <a:rPr lang="zh-CN" altLang="en-US" b="0" i="0" dirty="0">
                <a:solidFill>
                  <a:srgbClr val="333333"/>
                </a:solidFill>
                <a:effectLst/>
                <a:latin typeface="Helvetica Neue"/>
              </a:rPr>
              <a:t>基线也使用 </a:t>
            </a:r>
            <a:r>
              <a:rPr lang="en-US" altLang="zh-CN" b="0" i="0" dirty="0">
                <a:solidFill>
                  <a:srgbClr val="333333"/>
                </a:solidFill>
                <a:effectLst/>
                <a:latin typeface="Helvetica Neue"/>
              </a:rPr>
              <a:t>OCC </a:t>
            </a:r>
            <a:r>
              <a:rPr lang="zh-CN" altLang="en-US" b="0" i="0" dirty="0">
                <a:solidFill>
                  <a:srgbClr val="333333"/>
                </a:solidFill>
                <a:effectLst/>
                <a:latin typeface="Helvetica Neue"/>
              </a:rPr>
              <a:t>算法。 对于所有基准测试，</a:t>
            </a:r>
            <a:r>
              <a:rPr lang="en-US" altLang="zh-CN" b="0" i="0" dirty="0">
                <a:solidFill>
                  <a:srgbClr val="333333"/>
                </a:solidFill>
                <a:effectLst/>
                <a:latin typeface="Helvetica Neue"/>
              </a:rPr>
              <a:t>Silo-R </a:t>
            </a:r>
            <a:r>
              <a:rPr lang="zh-CN" altLang="en-US" b="0" i="0" dirty="0">
                <a:solidFill>
                  <a:srgbClr val="333333"/>
                </a:solidFill>
                <a:effectLst/>
                <a:latin typeface="Helvetica Neue"/>
              </a:rPr>
              <a:t>和 </a:t>
            </a:r>
            <a:r>
              <a:rPr lang="en-US" altLang="zh-CN" b="0" i="0" dirty="0">
                <a:solidFill>
                  <a:srgbClr val="333333"/>
                </a:solidFill>
                <a:effectLst/>
                <a:latin typeface="Helvetica Neue"/>
              </a:rPr>
              <a:t>Taurus </a:t>
            </a:r>
            <a:r>
              <a:rPr lang="zh-CN" altLang="en-US" b="0" i="0" dirty="0">
                <a:solidFill>
                  <a:srgbClr val="333333"/>
                </a:solidFill>
                <a:effectLst/>
                <a:latin typeface="Helvetica Neue"/>
              </a:rPr>
              <a:t>数据记录平台处于相似水平</a:t>
            </a:r>
            <a:endParaRPr lang="en-US" altLang="zh-CN" b="0" i="0" dirty="0">
              <a:solidFill>
                <a:srgbClr val="333333"/>
              </a:solidFill>
              <a:effectLst/>
              <a:latin typeface="Helvetica Neue"/>
            </a:endParaRPr>
          </a:p>
          <a:p>
            <a:endParaRPr lang="en-US" altLang="zh-CN" b="0" i="0" dirty="0">
              <a:solidFill>
                <a:srgbClr val="333333"/>
              </a:solidFill>
              <a:effectLst/>
              <a:latin typeface="Helvetica Neue"/>
            </a:endParaRPr>
          </a:p>
          <a:p>
            <a:r>
              <a:rPr lang="zh-CN" altLang="en-US" b="0" i="0" dirty="0">
                <a:solidFill>
                  <a:srgbClr val="333333"/>
                </a:solidFill>
                <a:effectLst/>
                <a:latin typeface="Helvetica Neue"/>
              </a:rPr>
              <a:t>但是，</a:t>
            </a:r>
            <a:r>
              <a:rPr lang="en-US" altLang="zh-CN" b="0" i="0" dirty="0">
                <a:solidFill>
                  <a:srgbClr val="333333"/>
                </a:solidFill>
                <a:effectLst/>
                <a:latin typeface="Helvetica Neue"/>
              </a:rPr>
              <a:t>Silo-R </a:t>
            </a:r>
            <a:r>
              <a:rPr lang="zh-CN" altLang="en-US" b="0" i="0" dirty="0">
                <a:solidFill>
                  <a:srgbClr val="333333"/>
                </a:solidFill>
                <a:effectLst/>
                <a:latin typeface="Helvetica Neue"/>
              </a:rPr>
              <a:t>无法跟踪 </a:t>
            </a:r>
            <a:r>
              <a:rPr lang="en-US" altLang="zh-CN" b="0" i="0" dirty="0">
                <a:solidFill>
                  <a:srgbClr val="333333"/>
                </a:solidFill>
                <a:effectLst/>
                <a:latin typeface="Helvetica Neue"/>
              </a:rPr>
              <a:t>Read After Write </a:t>
            </a:r>
            <a:r>
              <a:rPr lang="zh-CN" altLang="en-US" b="0" i="0" dirty="0">
                <a:solidFill>
                  <a:srgbClr val="333333"/>
                </a:solidFill>
                <a:effectLst/>
                <a:latin typeface="Helvetica Neue"/>
              </a:rPr>
              <a:t>依赖，即天洋同学在</a:t>
            </a:r>
            <a:r>
              <a:rPr lang="en-US" altLang="zh-CN" b="0" i="0" dirty="0">
                <a:solidFill>
                  <a:srgbClr val="333333"/>
                </a:solidFill>
                <a:effectLst/>
                <a:latin typeface="Helvetica Neue"/>
              </a:rPr>
              <a:t>Background</a:t>
            </a:r>
            <a:r>
              <a:rPr lang="zh-CN" altLang="en-US" b="0" i="0" dirty="0">
                <a:solidFill>
                  <a:srgbClr val="333333"/>
                </a:solidFill>
                <a:effectLst/>
                <a:latin typeface="Helvetica Neue"/>
              </a:rPr>
              <a:t>介绍的例子（同样也是文章所举的例子）因此它不兼容</a:t>
            </a:r>
            <a:r>
              <a:rPr lang="en-US" altLang="zh-CN" b="0" i="0" dirty="0">
                <a:solidFill>
                  <a:srgbClr val="333333"/>
                </a:solidFill>
                <a:effectLst/>
                <a:latin typeface="Helvetica Neue"/>
              </a:rPr>
              <a:t>command log</a:t>
            </a:r>
            <a:r>
              <a:rPr lang="zh-CN" altLang="en-US" b="0" i="0" dirty="0">
                <a:solidFill>
                  <a:srgbClr val="333333"/>
                </a:solidFill>
                <a:effectLst/>
                <a:latin typeface="Helvetica Neue"/>
              </a:rPr>
              <a:t>。这一点上支持</a:t>
            </a:r>
            <a:r>
              <a:rPr lang="en-US" altLang="zh-CN" b="0" i="0" dirty="0">
                <a:solidFill>
                  <a:srgbClr val="333333"/>
                </a:solidFill>
                <a:effectLst/>
                <a:latin typeface="Helvetica Neue"/>
              </a:rPr>
              <a:t>command  log</a:t>
            </a:r>
            <a:r>
              <a:rPr lang="zh-CN" altLang="en-US" b="0" i="0" dirty="0">
                <a:solidFill>
                  <a:srgbClr val="333333"/>
                </a:solidFill>
                <a:effectLst/>
                <a:latin typeface="Helvetica Neue"/>
              </a:rPr>
              <a:t>的</a:t>
            </a:r>
            <a:r>
              <a:rPr lang="en-US" altLang="zh-CN" b="0" i="0" dirty="0">
                <a:solidFill>
                  <a:srgbClr val="333333"/>
                </a:solidFill>
                <a:effectLst/>
                <a:latin typeface="Helvetica Neue"/>
              </a:rPr>
              <a:t>Taurus</a:t>
            </a:r>
            <a:r>
              <a:rPr lang="zh-CN" altLang="en-US" b="0" i="0" dirty="0">
                <a:solidFill>
                  <a:srgbClr val="333333"/>
                </a:solidFill>
                <a:effectLst/>
                <a:latin typeface="Helvetica Neue"/>
              </a:rPr>
              <a:t>便有了优势。</a:t>
            </a:r>
            <a:endParaRPr lang="zh-CN" altLang="en-US" dirty="0"/>
          </a:p>
        </p:txBody>
      </p:sp>
      <p:sp>
        <p:nvSpPr>
          <p:cNvPr id="4" name="灯片编号占位符 3"/>
          <p:cNvSpPr>
            <a:spLocks noGrp="1"/>
          </p:cNvSpPr>
          <p:nvPr>
            <p:ph type="sldNum" sz="quarter" idx="5"/>
          </p:nvPr>
        </p:nvSpPr>
        <p:spPr/>
        <p:txBody>
          <a:bodyPr/>
          <a:lstStyle/>
          <a:p>
            <a:fld id="{00F0FDD1-5445-47D8-99AF-E17C10F84B5D}" type="slidenum">
              <a:rPr lang="zh-CN" altLang="en-US" smtClean="0"/>
              <a:t>39</a:t>
            </a:fld>
            <a:endParaRPr lang="zh-CN" altLang="en-US"/>
          </a:p>
        </p:txBody>
      </p:sp>
    </p:spTree>
    <p:extLst>
      <p:ext uri="{BB962C8B-B14F-4D97-AF65-F5344CB8AC3E}">
        <p14:creationId xmlns:p14="http://schemas.microsoft.com/office/powerpoint/2010/main" val="25582571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串行日志</a:t>
            </a:r>
            <a:endParaRPr lang="en-US" altLang="zh-CN" dirty="0"/>
          </a:p>
          <a:p>
            <a:r>
              <a:rPr lang="zh-CN" altLang="en-US" dirty="0"/>
              <a:t>是单日志流</a:t>
            </a:r>
            <a:endParaRPr lang="en-US" altLang="zh-CN" dirty="0"/>
          </a:p>
          <a:p>
            <a:r>
              <a:rPr lang="zh-CN" altLang="en-US" dirty="0"/>
              <a:t>如图所示 </a:t>
            </a:r>
            <a:r>
              <a:rPr lang="en-US" altLang="zh-CN" dirty="0"/>
              <a:t>T2</a:t>
            </a:r>
            <a:r>
              <a:rPr lang="zh-CN" altLang="en-US" dirty="0"/>
              <a:t>依赖于</a:t>
            </a:r>
            <a:r>
              <a:rPr lang="en-US" altLang="zh-CN" dirty="0"/>
              <a:t>T1</a:t>
            </a:r>
            <a:r>
              <a:rPr lang="zh-CN" altLang="en-US" dirty="0"/>
              <a:t>，然后磁盘会先写入</a:t>
            </a:r>
            <a:r>
              <a:rPr lang="en-US" altLang="zh-CN" dirty="0"/>
              <a:t>T1</a:t>
            </a:r>
            <a:r>
              <a:rPr lang="zh-CN" altLang="en-US" dirty="0"/>
              <a:t>再写入</a:t>
            </a:r>
            <a:r>
              <a:rPr lang="en-US" altLang="zh-CN" dirty="0"/>
              <a:t>T2</a:t>
            </a:r>
          </a:p>
          <a:p>
            <a:r>
              <a:rPr lang="zh-CN" altLang="en-US" dirty="0"/>
              <a:t>但是这样一个日志流是可伸缩性的瓶颈</a:t>
            </a:r>
          </a:p>
        </p:txBody>
      </p:sp>
      <p:sp>
        <p:nvSpPr>
          <p:cNvPr id="4" name="页眉占位符 3"/>
          <p:cNvSpPr>
            <a:spLocks noGrp="1"/>
          </p:cNvSpPr>
          <p:nvPr>
            <p:ph type="hdr" sz="quarter"/>
          </p:nvPr>
        </p:nvSpPr>
        <p:spPr/>
        <p:txBody>
          <a:bodyPr/>
          <a:lstStyle/>
          <a:p>
            <a:endParaRPr kumimoji="1" lang="zh-CN" altLang="en-US"/>
          </a:p>
        </p:txBody>
      </p:sp>
      <p:sp>
        <p:nvSpPr>
          <p:cNvPr id="5" name="日期占位符 4"/>
          <p:cNvSpPr>
            <a:spLocks noGrp="1"/>
          </p:cNvSpPr>
          <p:nvPr>
            <p:ph type="dt" idx="1"/>
          </p:nvPr>
        </p:nvSpPr>
        <p:spPr/>
        <p:txBody>
          <a:bodyPr/>
          <a:lstStyle/>
          <a:p>
            <a:fld id="{3A53E9FB-0222-4EAB-8AC5-1D9A22F1D9D7}" type="datetime1">
              <a:rPr lang="zh-CN" altLang="en-US" smtClean="0"/>
              <a:t>2021/10/6</a:t>
            </a:fld>
            <a:endParaRPr kumimoji="1" lang="zh-CN" altLang="en-US"/>
          </a:p>
        </p:txBody>
      </p:sp>
      <p:sp>
        <p:nvSpPr>
          <p:cNvPr id="6" name="页脚占位符 5"/>
          <p:cNvSpPr>
            <a:spLocks noGrp="1"/>
          </p:cNvSpPr>
          <p:nvPr>
            <p:ph type="ftr" sz="quarter" idx="4"/>
          </p:nvPr>
        </p:nvSpPr>
        <p:spPr/>
        <p:txBody>
          <a:bodyPr/>
          <a:lstStyle/>
          <a:p>
            <a:endParaRPr kumimoji="1" lang="zh-CN" altLang="en-US"/>
          </a:p>
        </p:txBody>
      </p:sp>
      <p:sp>
        <p:nvSpPr>
          <p:cNvPr id="7" name="灯片编号占位符 6"/>
          <p:cNvSpPr>
            <a:spLocks noGrp="1"/>
          </p:cNvSpPr>
          <p:nvPr>
            <p:ph type="sldNum" sz="quarter" idx="5"/>
          </p:nvPr>
        </p:nvSpPr>
        <p:spPr/>
        <p:txBody>
          <a:bodyPr/>
          <a:lstStyle/>
          <a:p>
            <a:fld id="{1B28674F-E567-AA4B-8C16-788D7CE21C4F}" type="slidenum">
              <a:rPr lang="en-US" altLang="zh-CN" smtClean="0"/>
              <a:t>4</a:t>
            </a:fld>
            <a:endParaRPr kumimoji="1" lang="zh-CN" altLang="en-US"/>
          </a:p>
        </p:txBody>
      </p:sp>
    </p:spTree>
    <p:extLst>
      <p:ext uri="{BB962C8B-B14F-4D97-AF65-F5344CB8AC3E}">
        <p14:creationId xmlns:p14="http://schemas.microsoft.com/office/powerpoint/2010/main" val="156925731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err="1"/>
              <a:t>NVMe</a:t>
            </a:r>
            <a:r>
              <a:rPr lang="en-US" altLang="zh-CN" dirty="0"/>
              <a:t> SSD</a:t>
            </a:r>
            <a:r>
              <a:rPr lang="zh-CN" altLang="en-US" dirty="0"/>
              <a:t>上的</a:t>
            </a:r>
            <a:r>
              <a:rPr lang="en-US" altLang="zh-CN" dirty="0"/>
              <a:t>Recovery </a:t>
            </a:r>
            <a:r>
              <a:rPr lang="zh-CN" altLang="en-US" dirty="0"/>
              <a:t>过程性能测试如图</a:t>
            </a:r>
            <a:endParaRPr lang="en-US" altLang="zh-CN" dirty="0"/>
          </a:p>
          <a:p>
            <a:r>
              <a:rPr lang="zh-CN" altLang="en-US" dirty="0"/>
              <a:t>以左上图为例，该图是</a:t>
            </a:r>
            <a:r>
              <a:rPr lang="en-US" altLang="zh-CN" dirty="0"/>
              <a:t>YCSB 500G</a:t>
            </a:r>
            <a:r>
              <a:rPr lang="zh-CN" altLang="en-US" dirty="0"/>
              <a:t> </a:t>
            </a:r>
            <a:r>
              <a:rPr lang="en-US" altLang="zh-CN" dirty="0"/>
              <a:t>benchmark</a:t>
            </a:r>
            <a:r>
              <a:rPr lang="zh-CN" altLang="en-US" dirty="0"/>
              <a:t>的测试数据：</a:t>
            </a:r>
            <a:r>
              <a:rPr lang="en-US" altLang="zh-CN" b="0" i="0" dirty="0">
                <a:solidFill>
                  <a:srgbClr val="333333"/>
                </a:solidFill>
                <a:effectLst/>
                <a:latin typeface="Helvetica Neue"/>
              </a:rPr>
              <a:t>Plover </a:t>
            </a:r>
            <a:r>
              <a:rPr lang="zh-CN" altLang="en-US" b="0" i="0" dirty="0">
                <a:solidFill>
                  <a:srgbClr val="333333"/>
                </a:solidFill>
                <a:effectLst/>
                <a:latin typeface="Helvetica Neue"/>
              </a:rPr>
              <a:t>在 </a:t>
            </a:r>
            <a:r>
              <a:rPr lang="en-US" altLang="zh-CN" b="0" i="0" dirty="0">
                <a:solidFill>
                  <a:srgbClr val="333333"/>
                </a:solidFill>
                <a:effectLst/>
                <a:latin typeface="Helvetica Neue"/>
              </a:rPr>
              <a:t>80 </a:t>
            </a:r>
            <a:r>
              <a:rPr lang="zh-CN" altLang="en-US" b="0" i="0" dirty="0">
                <a:solidFill>
                  <a:srgbClr val="333333"/>
                </a:solidFill>
                <a:effectLst/>
                <a:latin typeface="Helvetica Neue"/>
              </a:rPr>
              <a:t>个线程以下优于 </a:t>
            </a:r>
            <a:r>
              <a:rPr lang="en-US" altLang="zh-CN" b="0" i="0" dirty="0">
                <a:solidFill>
                  <a:srgbClr val="333333"/>
                </a:solidFill>
                <a:effectLst/>
                <a:latin typeface="Helvetica Neue"/>
              </a:rPr>
              <a:t>Taurus</a:t>
            </a:r>
            <a:r>
              <a:rPr lang="zh-CN" altLang="en-US" b="0" i="0" dirty="0">
                <a:solidFill>
                  <a:srgbClr val="333333"/>
                </a:solidFill>
                <a:effectLst/>
                <a:latin typeface="Helvetica Neue"/>
              </a:rPr>
              <a:t>，因为它不需要解决依赖关系。 每个 </a:t>
            </a:r>
            <a:r>
              <a:rPr lang="en-US" altLang="zh-CN" b="0" i="0" dirty="0">
                <a:solidFill>
                  <a:srgbClr val="333333"/>
                </a:solidFill>
                <a:effectLst/>
                <a:latin typeface="Helvetica Neue"/>
              </a:rPr>
              <a:t>Plover </a:t>
            </a:r>
            <a:r>
              <a:rPr lang="zh-CN" altLang="en-US" b="0" i="0" dirty="0">
                <a:solidFill>
                  <a:srgbClr val="333333"/>
                </a:solidFill>
                <a:effectLst/>
                <a:latin typeface="Helvetica Neue"/>
              </a:rPr>
              <a:t>日志文件都包含完全有序的条目，足以独立恢复。 </a:t>
            </a:r>
            <a:r>
              <a:rPr lang="en-US" altLang="zh-CN" b="0" i="0" dirty="0">
                <a:solidFill>
                  <a:srgbClr val="333333"/>
                </a:solidFill>
                <a:effectLst/>
                <a:latin typeface="Helvetica Neue"/>
              </a:rPr>
              <a:t>Plover 48 </a:t>
            </a:r>
            <a:r>
              <a:rPr lang="zh-CN" altLang="en-US" b="0" i="0" dirty="0">
                <a:solidFill>
                  <a:srgbClr val="333333"/>
                </a:solidFill>
                <a:effectLst/>
                <a:latin typeface="Helvetica Neue"/>
              </a:rPr>
              <a:t>个线程后带宽饱和。 </a:t>
            </a:r>
            <a:r>
              <a:rPr lang="en-US" altLang="zh-CN" b="0" i="0" dirty="0">
                <a:solidFill>
                  <a:srgbClr val="333333"/>
                </a:solidFill>
                <a:effectLst/>
                <a:latin typeface="Helvetica Neue"/>
              </a:rPr>
              <a:t>Taurus Command </a:t>
            </a:r>
            <a:r>
              <a:rPr lang="zh-CN" altLang="en-US" b="0" i="0" dirty="0">
                <a:solidFill>
                  <a:srgbClr val="333333"/>
                </a:solidFill>
                <a:effectLst/>
                <a:latin typeface="Helvetica Neue"/>
              </a:rPr>
              <a:t>线性扩展，在</a:t>
            </a:r>
            <a:r>
              <a:rPr lang="en-US" altLang="zh-CN" b="0" i="0" dirty="0">
                <a:solidFill>
                  <a:srgbClr val="333333"/>
                </a:solidFill>
                <a:effectLst/>
                <a:latin typeface="Helvetica Neue"/>
              </a:rPr>
              <a:t>worker</a:t>
            </a:r>
            <a:r>
              <a:rPr lang="zh-CN" altLang="en-US" b="0" i="0" dirty="0">
                <a:solidFill>
                  <a:srgbClr val="333333"/>
                </a:solidFill>
                <a:effectLst/>
                <a:latin typeface="Helvetica Neue"/>
              </a:rPr>
              <a:t>数量达到</a:t>
            </a:r>
            <a:r>
              <a:rPr lang="en-US" altLang="zh-CN" b="0" i="0" dirty="0">
                <a:solidFill>
                  <a:srgbClr val="333333"/>
                </a:solidFill>
                <a:effectLst/>
                <a:latin typeface="Helvetica Neue"/>
              </a:rPr>
              <a:t>80</a:t>
            </a:r>
            <a:r>
              <a:rPr lang="zh-CN" altLang="en-US" b="0" i="0" dirty="0">
                <a:solidFill>
                  <a:srgbClr val="333333"/>
                </a:solidFill>
                <a:effectLst/>
                <a:latin typeface="Helvetica Neue"/>
              </a:rPr>
              <a:t>线程时性能超过了 </a:t>
            </a:r>
            <a:r>
              <a:rPr lang="en-US" altLang="zh-CN" b="0" i="0" dirty="0">
                <a:solidFill>
                  <a:srgbClr val="333333"/>
                </a:solidFill>
                <a:effectLst/>
                <a:latin typeface="Helvetica Neue"/>
              </a:rPr>
              <a:t>Plover </a:t>
            </a:r>
            <a:r>
              <a:rPr lang="zh-CN" altLang="en-US" b="0" i="0" dirty="0">
                <a:solidFill>
                  <a:srgbClr val="333333"/>
                </a:solidFill>
                <a:effectLst/>
                <a:latin typeface="Helvetica Neue"/>
              </a:rPr>
              <a:t>。</a:t>
            </a:r>
            <a:endParaRPr lang="en-US" altLang="zh-CN" b="0" i="0" dirty="0">
              <a:solidFill>
                <a:srgbClr val="333333"/>
              </a:solidFill>
              <a:effectLst/>
              <a:latin typeface="Helvetica Neue"/>
            </a:endParaRPr>
          </a:p>
          <a:p>
            <a:endParaRPr lang="en-US" altLang="zh-CN" b="0" i="0" dirty="0">
              <a:solidFill>
                <a:srgbClr val="333333"/>
              </a:solidFill>
              <a:effectLst/>
              <a:latin typeface="Helvetica Neue"/>
            </a:endParaRPr>
          </a:p>
          <a:p>
            <a:r>
              <a:rPr lang="en-US" altLang="zh-CN" b="0" i="0" dirty="0">
                <a:solidFill>
                  <a:srgbClr val="333333"/>
                </a:solidFill>
                <a:effectLst/>
                <a:latin typeface="Helvetica Neue"/>
              </a:rPr>
              <a:t>(TPC-C Payment </a:t>
            </a:r>
            <a:r>
              <a:rPr lang="zh-CN" altLang="en-US" b="0" i="0" dirty="0">
                <a:solidFill>
                  <a:srgbClr val="333333"/>
                </a:solidFill>
                <a:effectLst/>
                <a:latin typeface="Helvetica Neue"/>
              </a:rPr>
              <a:t>的恢复性能如图 </a:t>
            </a:r>
            <a:r>
              <a:rPr lang="en-US" altLang="zh-CN" b="0" i="0" dirty="0">
                <a:solidFill>
                  <a:srgbClr val="333333"/>
                </a:solidFill>
                <a:effectLst/>
                <a:latin typeface="Helvetica Neue"/>
              </a:rPr>
              <a:t>7b </a:t>
            </a:r>
            <a:r>
              <a:rPr lang="zh-CN" altLang="en-US" b="0" i="0" dirty="0">
                <a:solidFill>
                  <a:srgbClr val="333333"/>
                </a:solidFill>
                <a:effectLst/>
                <a:latin typeface="Helvetica Neue"/>
              </a:rPr>
              <a:t>所示。 </a:t>
            </a:r>
            <a:r>
              <a:rPr lang="en-US" altLang="zh-CN" b="0" i="0" dirty="0">
                <a:solidFill>
                  <a:srgbClr val="333333"/>
                </a:solidFill>
                <a:effectLst/>
                <a:latin typeface="Helvetica Neue"/>
              </a:rPr>
              <a:t>Plover </a:t>
            </a:r>
            <a:r>
              <a:rPr lang="zh-CN" altLang="en-US" b="0" i="0" dirty="0">
                <a:solidFill>
                  <a:srgbClr val="333333"/>
                </a:solidFill>
                <a:effectLst/>
                <a:latin typeface="Helvetica Neue"/>
              </a:rPr>
              <a:t>和 </a:t>
            </a:r>
            <a:r>
              <a:rPr lang="en-US" altLang="zh-CN" b="0" i="0" dirty="0">
                <a:solidFill>
                  <a:srgbClr val="333333"/>
                </a:solidFill>
                <a:effectLst/>
                <a:latin typeface="Helvetica Neue"/>
              </a:rPr>
              <a:t>Taurus </a:t>
            </a:r>
            <a:r>
              <a:rPr lang="zh-CN" altLang="en-US" b="0" i="0" dirty="0">
                <a:solidFill>
                  <a:srgbClr val="333333"/>
                </a:solidFill>
                <a:effectLst/>
                <a:latin typeface="Helvetica Neue"/>
              </a:rPr>
              <a:t>数据记录都很快达到了 </a:t>
            </a:r>
            <a:r>
              <a:rPr lang="en-US" altLang="zh-CN" b="0" i="0" dirty="0">
                <a:solidFill>
                  <a:srgbClr val="333333"/>
                </a:solidFill>
                <a:effectLst/>
                <a:latin typeface="Helvetica Neue"/>
              </a:rPr>
              <a:t>I/O </a:t>
            </a:r>
            <a:r>
              <a:rPr lang="zh-CN" altLang="en-US" b="0" i="0" dirty="0">
                <a:solidFill>
                  <a:srgbClr val="333333"/>
                </a:solidFill>
                <a:effectLst/>
                <a:latin typeface="Helvetica Neue"/>
              </a:rPr>
              <a:t>瓶颈，而 </a:t>
            </a:r>
            <a:r>
              <a:rPr lang="en-US" altLang="zh-CN" b="0" i="0" dirty="0">
                <a:solidFill>
                  <a:srgbClr val="333333"/>
                </a:solidFill>
                <a:effectLst/>
                <a:latin typeface="Helvetica Neue"/>
              </a:rPr>
              <a:t>Taurus </a:t>
            </a:r>
            <a:r>
              <a:rPr lang="zh-CN" altLang="en-US" b="0" i="0" dirty="0">
                <a:solidFill>
                  <a:srgbClr val="333333"/>
                </a:solidFill>
                <a:effectLst/>
                <a:latin typeface="Helvetica Neue"/>
              </a:rPr>
              <a:t>命令记录线性扩展</a:t>
            </a:r>
            <a:r>
              <a:rPr lang="en-US" altLang="zh-CN" b="0" i="0" dirty="0">
                <a:solidFill>
                  <a:srgbClr val="333333"/>
                </a:solidFill>
                <a:effectLst/>
                <a:latin typeface="Helvetica Neue"/>
              </a:rPr>
              <a:t>)</a:t>
            </a:r>
          </a:p>
          <a:p>
            <a:endParaRPr lang="en-US" altLang="zh-CN" b="0" i="0" dirty="0">
              <a:solidFill>
                <a:srgbClr val="333333"/>
              </a:solidFill>
              <a:effectLst/>
              <a:latin typeface="Helvetica Neue"/>
            </a:endParaRPr>
          </a:p>
          <a:p>
            <a:r>
              <a:rPr lang="zh-CN" altLang="en-US" b="0" i="0" dirty="0">
                <a:solidFill>
                  <a:srgbClr val="333333"/>
                </a:solidFill>
                <a:effectLst/>
                <a:latin typeface="Helvetica Neue"/>
              </a:rPr>
              <a:t>而在图</a:t>
            </a:r>
            <a:r>
              <a:rPr lang="en-US" altLang="zh-CN" b="0" i="0" dirty="0">
                <a:solidFill>
                  <a:srgbClr val="333333"/>
                </a:solidFill>
                <a:effectLst/>
                <a:latin typeface="Helvetica Neue"/>
              </a:rPr>
              <a:t>7</a:t>
            </a:r>
            <a:r>
              <a:rPr lang="zh-CN" altLang="en-US" b="0" i="0" dirty="0">
                <a:solidFill>
                  <a:srgbClr val="333333"/>
                </a:solidFill>
                <a:effectLst/>
                <a:latin typeface="Helvetica Neue"/>
              </a:rPr>
              <a:t>三幅子途中，无论是</a:t>
            </a:r>
            <a:r>
              <a:rPr lang="en-US" altLang="zh-CN" b="0" i="0" dirty="0">
                <a:solidFill>
                  <a:srgbClr val="333333"/>
                </a:solidFill>
                <a:effectLst/>
                <a:latin typeface="Helvetica Neue"/>
              </a:rPr>
              <a:t>data log</a:t>
            </a:r>
            <a:r>
              <a:rPr lang="zh-CN" altLang="en-US" b="0" i="0" dirty="0">
                <a:solidFill>
                  <a:srgbClr val="333333"/>
                </a:solidFill>
                <a:effectLst/>
                <a:latin typeface="Helvetica Neue"/>
              </a:rPr>
              <a:t>还是</a:t>
            </a:r>
            <a:r>
              <a:rPr lang="en-US" altLang="zh-CN" b="0" i="0" dirty="0">
                <a:solidFill>
                  <a:srgbClr val="333333"/>
                </a:solidFill>
                <a:effectLst/>
                <a:latin typeface="Helvetica Neue"/>
              </a:rPr>
              <a:t>command log</a:t>
            </a:r>
            <a:r>
              <a:rPr lang="zh-CN" altLang="en-US" b="0" i="0" dirty="0">
                <a:solidFill>
                  <a:srgbClr val="333333"/>
                </a:solidFill>
                <a:effectLst/>
                <a:latin typeface="Helvetica Neue"/>
              </a:rPr>
              <a:t>，是否有 </a:t>
            </a:r>
            <a:r>
              <a:rPr lang="en-US" altLang="zh-CN" b="0" i="0" dirty="0">
                <a:solidFill>
                  <a:srgbClr val="333333"/>
                </a:solidFill>
                <a:effectLst/>
                <a:latin typeface="Helvetica Neue"/>
              </a:rPr>
              <a:t>RAID-0 </a:t>
            </a:r>
            <a:r>
              <a:rPr lang="zh-CN" altLang="en-US" b="0" i="0" dirty="0">
                <a:solidFill>
                  <a:srgbClr val="333333"/>
                </a:solidFill>
                <a:effectLst/>
                <a:latin typeface="Helvetica Neue"/>
              </a:rPr>
              <a:t>设置，串行</a:t>
            </a:r>
            <a:r>
              <a:rPr lang="en-US" altLang="zh-CN" b="0" i="0" dirty="0">
                <a:solidFill>
                  <a:srgbClr val="333333"/>
                </a:solidFill>
                <a:effectLst/>
                <a:latin typeface="Helvetica Neue"/>
              </a:rPr>
              <a:t>logging</a:t>
            </a:r>
            <a:r>
              <a:rPr lang="zh-CN" altLang="en-US" b="0" i="0" dirty="0">
                <a:solidFill>
                  <a:srgbClr val="333333"/>
                </a:solidFill>
                <a:effectLst/>
                <a:latin typeface="Helvetica Neue"/>
              </a:rPr>
              <a:t>都受到事务总序列顺序的限制。全局序列化导致性能都很低， </a:t>
            </a:r>
            <a:r>
              <a:rPr lang="en-US" altLang="zh-CN" b="0" i="0" dirty="0">
                <a:solidFill>
                  <a:srgbClr val="333333"/>
                </a:solidFill>
                <a:effectLst/>
                <a:latin typeface="Helvetica Neue"/>
              </a:rPr>
              <a:t>Taurus </a:t>
            </a:r>
            <a:r>
              <a:rPr lang="zh-CN" altLang="en-US" b="0" i="0" dirty="0">
                <a:solidFill>
                  <a:srgbClr val="333333"/>
                </a:solidFill>
                <a:effectLst/>
                <a:latin typeface="Helvetica Neue"/>
              </a:rPr>
              <a:t>比串行日志记录基准线快 </a:t>
            </a:r>
            <a:r>
              <a:rPr lang="en-US" altLang="zh-CN" b="0" i="0" dirty="0">
                <a:solidFill>
                  <a:srgbClr val="333333"/>
                </a:solidFill>
                <a:effectLst/>
                <a:latin typeface="Helvetica Neue"/>
              </a:rPr>
              <a:t>42.6 </a:t>
            </a:r>
            <a:r>
              <a:rPr lang="zh-CN" altLang="en-US" b="0" i="0" dirty="0">
                <a:solidFill>
                  <a:srgbClr val="333333"/>
                </a:solidFill>
                <a:effectLst/>
                <a:latin typeface="Helvetica Neue"/>
              </a:rPr>
              <a:t>倍。</a:t>
            </a:r>
            <a:endParaRPr lang="zh-CN" altLang="en-US" dirty="0"/>
          </a:p>
        </p:txBody>
      </p:sp>
      <p:sp>
        <p:nvSpPr>
          <p:cNvPr id="4" name="灯片编号占位符 3"/>
          <p:cNvSpPr>
            <a:spLocks noGrp="1"/>
          </p:cNvSpPr>
          <p:nvPr>
            <p:ph type="sldNum" sz="quarter" idx="5"/>
          </p:nvPr>
        </p:nvSpPr>
        <p:spPr/>
        <p:txBody>
          <a:bodyPr/>
          <a:lstStyle/>
          <a:p>
            <a:fld id="{00F0FDD1-5445-47D8-99AF-E17C10F84B5D}" type="slidenum">
              <a:rPr lang="zh-CN" altLang="en-US" smtClean="0"/>
              <a:t>40</a:t>
            </a:fld>
            <a:endParaRPr lang="zh-CN" altLang="en-US"/>
          </a:p>
        </p:txBody>
      </p:sp>
    </p:spTree>
    <p:extLst>
      <p:ext uri="{BB962C8B-B14F-4D97-AF65-F5344CB8AC3E}">
        <p14:creationId xmlns:p14="http://schemas.microsoft.com/office/powerpoint/2010/main" val="390132674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b="0" i="0" dirty="0">
                <a:solidFill>
                  <a:srgbClr val="333333"/>
                </a:solidFill>
                <a:effectLst/>
                <a:latin typeface="Helvetica Neue"/>
              </a:rPr>
              <a:t>为了更好地了解带宽有限情形下的性能，作者使用</a:t>
            </a:r>
            <a:r>
              <a:rPr lang="en-US" altLang="zh-CN" b="0" i="0" dirty="0">
                <a:solidFill>
                  <a:srgbClr val="333333"/>
                </a:solidFill>
                <a:effectLst/>
                <a:latin typeface="Helvetica Neue"/>
              </a:rPr>
              <a:t>HDD</a:t>
            </a:r>
            <a:r>
              <a:rPr lang="zh-CN" altLang="en-US" b="0" i="0" dirty="0">
                <a:solidFill>
                  <a:srgbClr val="333333"/>
                </a:solidFill>
                <a:effectLst/>
                <a:latin typeface="Helvetica Neue"/>
              </a:rPr>
              <a:t>做底层存储再次进行试验</a:t>
            </a:r>
            <a:endParaRPr lang="zh-CN" altLang="en-US" dirty="0"/>
          </a:p>
        </p:txBody>
      </p:sp>
      <p:sp>
        <p:nvSpPr>
          <p:cNvPr id="4" name="灯片编号占位符 3"/>
          <p:cNvSpPr>
            <a:spLocks noGrp="1"/>
          </p:cNvSpPr>
          <p:nvPr>
            <p:ph type="sldNum" sz="quarter" idx="5"/>
          </p:nvPr>
        </p:nvSpPr>
        <p:spPr/>
        <p:txBody>
          <a:bodyPr/>
          <a:lstStyle/>
          <a:p>
            <a:fld id="{00F0FDD1-5445-47D8-99AF-E17C10F84B5D}" type="slidenum">
              <a:rPr lang="zh-CN" altLang="en-US" smtClean="0"/>
              <a:t>41</a:t>
            </a:fld>
            <a:endParaRPr lang="zh-CN" altLang="en-US"/>
          </a:p>
        </p:txBody>
      </p:sp>
    </p:spTree>
    <p:extLst>
      <p:ext uri="{BB962C8B-B14F-4D97-AF65-F5344CB8AC3E}">
        <p14:creationId xmlns:p14="http://schemas.microsoft.com/office/powerpoint/2010/main" val="34554022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上图是</a:t>
            </a:r>
            <a:r>
              <a:rPr lang="en-US" altLang="zh-CN" dirty="0"/>
              <a:t>Logging</a:t>
            </a:r>
            <a:r>
              <a:rPr lang="zh-CN" altLang="en-US" dirty="0"/>
              <a:t>过程的性能表现，我们举 </a:t>
            </a:r>
            <a:r>
              <a:rPr lang="en-US" altLang="zh-CN" dirty="0"/>
              <a:t>9.a</a:t>
            </a:r>
            <a:r>
              <a:rPr lang="zh-CN" altLang="en-US" dirty="0"/>
              <a:t>做详细说明</a:t>
            </a:r>
          </a:p>
        </p:txBody>
      </p:sp>
      <p:sp>
        <p:nvSpPr>
          <p:cNvPr id="4" name="灯片编号占位符 3"/>
          <p:cNvSpPr>
            <a:spLocks noGrp="1"/>
          </p:cNvSpPr>
          <p:nvPr>
            <p:ph type="sldNum" sz="quarter" idx="5"/>
          </p:nvPr>
        </p:nvSpPr>
        <p:spPr/>
        <p:txBody>
          <a:bodyPr/>
          <a:lstStyle/>
          <a:p>
            <a:fld id="{00F0FDD1-5445-47D8-99AF-E17C10F84B5D}" type="slidenum">
              <a:rPr lang="zh-CN" altLang="en-US" smtClean="0"/>
              <a:t>42</a:t>
            </a:fld>
            <a:endParaRPr lang="zh-CN" altLang="en-US"/>
          </a:p>
        </p:txBody>
      </p:sp>
    </p:spTree>
    <p:extLst>
      <p:ext uri="{BB962C8B-B14F-4D97-AF65-F5344CB8AC3E}">
        <p14:creationId xmlns:p14="http://schemas.microsoft.com/office/powerpoint/2010/main" val="87644908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b="0" i="0" dirty="0">
                <a:solidFill>
                  <a:srgbClr val="333333"/>
                </a:solidFill>
                <a:effectLst/>
                <a:latin typeface="Helvetica Neue"/>
              </a:rPr>
              <a:t>图 </a:t>
            </a:r>
            <a:r>
              <a:rPr lang="en-US" altLang="zh-CN" b="0" i="0" dirty="0">
                <a:solidFill>
                  <a:srgbClr val="333333"/>
                </a:solidFill>
                <a:effectLst/>
                <a:latin typeface="Helvetica Neue"/>
              </a:rPr>
              <a:t>9a </a:t>
            </a:r>
            <a:r>
              <a:rPr lang="zh-CN" altLang="en-US" b="0" i="0" dirty="0">
                <a:solidFill>
                  <a:srgbClr val="333333"/>
                </a:solidFill>
                <a:effectLst/>
                <a:latin typeface="Helvetica Neue"/>
              </a:rPr>
              <a:t>显示了 </a:t>
            </a:r>
            <a:r>
              <a:rPr lang="en-US" altLang="zh-CN" b="0" i="0" dirty="0">
                <a:solidFill>
                  <a:srgbClr val="333333"/>
                </a:solidFill>
                <a:effectLst/>
                <a:latin typeface="Helvetica Neue"/>
              </a:rPr>
              <a:t>YCSB-10G </a:t>
            </a:r>
            <a:r>
              <a:rPr lang="zh-CN" altLang="en-US" b="0" i="0" dirty="0">
                <a:solidFill>
                  <a:srgbClr val="333333"/>
                </a:solidFill>
                <a:effectLst/>
                <a:latin typeface="Helvetica Neue"/>
              </a:rPr>
              <a:t>数据记录基线的记录性能。 我们可以观察到串行数据很快使单个磁盘的带宽饱和。 </a:t>
            </a:r>
            <a:r>
              <a:rPr lang="en-US" altLang="zh-CN" b="0" i="0" dirty="0">
                <a:solidFill>
                  <a:srgbClr val="333333"/>
                </a:solidFill>
                <a:effectLst/>
                <a:latin typeface="Helvetica Neue"/>
              </a:rPr>
              <a:t>Taurus data</a:t>
            </a:r>
            <a:r>
              <a:rPr lang="zh-CN" altLang="en-US" b="0" i="0" dirty="0">
                <a:solidFill>
                  <a:srgbClr val="333333"/>
                </a:solidFill>
                <a:effectLst/>
                <a:latin typeface="Helvetica Neue"/>
              </a:rPr>
              <a:t> </a:t>
            </a:r>
            <a:r>
              <a:rPr lang="en-US" altLang="zh-CN" b="0" i="0" dirty="0">
                <a:solidFill>
                  <a:srgbClr val="333333"/>
                </a:solidFill>
                <a:effectLst/>
                <a:latin typeface="Helvetica Neue"/>
              </a:rPr>
              <a:t>logging</a:t>
            </a:r>
            <a:r>
              <a:rPr lang="zh-CN" altLang="en-US" b="0" i="0" dirty="0">
                <a:solidFill>
                  <a:srgbClr val="333333"/>
                </a:solidFill>
                <a:effectLst/>
                <a:latin typeface="Helvetica Neue"/>
              </a:rPr>
              <a:t> 的吞吐量比串行数据高 </a:t>
            </a:r>
            <a:r>
              <a:rPr lang="en-US" altLang="zh-CN" b="0" i="0" dirty="0">
                <a:solidFill>
                  <a:srgbClr val="333333"/>
                </a:solidFill>
                <a:effectLst/>
                <a:latin typeface="Helvetica Neue"/>
              </a:rPr>
              <a:t>7.1 </a:t>
            </a:r>
            <a:r>
              <a:rPr lang="zh-CN" altLang="en-US" b="0" i="0" dirty="0">
                <a:solidFill>
                  <a:srgbClr val="333333"/>
                </a:solidFill>
                <a:effectLst/>
                <a:latin typeface="Helvetica Neue"/>
              </a:rPr>
              <a:t>倍。 </a:t>
            </a:r>
            <a:r>
              <a:rPr lang="en-US" altLang="zh-CN" b="0" i="0" dirty="0">
                <a:solidFill>
                  <a:srgbClr val="333333"/>
                </a:solidFill>
                <a:effectLst/>
                <a:latin typeface="Helvetica Neue"/>
              </a:rPr>
              <a:t>RAID-0 </a:t>
            </a:r>
            <a:r>
              <a:rPr lang="zh-CN" altLang="en-US" b="0" i="0" dirty="0">
                <a:solidFill>
                  <a:srgbClr val="333333"/>
                </a:solidFill>
                <a:effectLst/>
                <a:latin typeface="Helvetica Neue"/>
              </a:rPr>
              <a:t>上的串行数据记录提供类似的性能，因为磁盘阵列的带宽是 </a:t>
            </a:r>
            <a:r>
              <a:rPr lang="en-US" altLang="zh-CN" b="0" i="0" dirty="0">
                <a:solidFill>
                  <a:srgbClr val="333333"/>
                </a:solidFill>
                <a:effectLst/>
                <a:latin typeface="Helvetica Neue"/>
              </a:rPr>
              <a:t>8 </a:t>
            </a:r>
            <a:r>
              <a:rPr lang="zh-CN" altLang="en-US" b="0" i="0" dirty="0">
                <a:solidFill>
                  <a:srgbClr val="333333"/>
                </a:solidFill>
                <a:effectLst/>
                <a:latin typeface="Helvetica Neue"/>
              </a:rPr>
              <a:t>倍。 </a:t>
            </a:r>
            <a:r>
              <a:rPr lang="en-US" altLang="zh-CN" b="0" i="0" dirty="0">
                <a:solidFill>
                  <a:srgbClr val="333333"/>
                </a:solidFill>
                <a:effectLst/>
                <a:latin typeface="Helvetica Neue"/>
              </a:rPr>
              <a:t>Silo-R </a:t>
            </a:r>
            <a:r>
              <a:rPr lang="zh-CN" altLang="en-US" b="0" i="0" dirty="0">
                <a:solidFill>
                  <a:srgbClr val="333333"/>
                </a:solidFill>
                <a:effectLst/>
                <a:latin typeface="Helvetica Neue"/>
              </a:rPr>
              <a:t>和 </a:t>
            </a:r>
            <a:r>
              <a:rPr lang="en-US" altLang="zh-CN" b="0" i="0" dirty="0">
                <a:solidFill>
                  <a:srgbClr val="333333"/>
                </a:solidFill>
                <a:effectLst/>
                <a:latin typeface="Helvetica Neue"/>
              </a:rPr>
              <a:t>Plover </a:t>
            </a:r>
            <a:r>
              <a:rPr lang="zh-CN" altLang="en-US" b="0" i="0" dirty="0">
                <a:solidFill>
                  <a:srgbClr val="333333"/>
                </a:solidFill>
                <a:effectLst/>
                <a:latin typeface="Helvetica Neue"/>
              </a:rPr>
              <a:t>也均匀地刷新八个磁盘，从而实现相似的性能。 在图 </a:t>
            </a:r>
            <a:r>
              <a:rPr lang="en-US" altLang="zh-CN" b="0" i="0" dirty="0">
                <a:solidFill>
                  <a:srgbClr val="333333"/>
                </a:solidFill>
                <a:effectLst/>
                <a:latin typeface="Helvetica Neue"/>
              </a:rPr>
              <a:t>9b </a:t>
            </a:r>
            <a:r>
              <a:rPr lang="zh-CN" altLang="en-US" b="0" i="0" dirty="0">
                <a:solidFill>
                  <a:srgbClr val="333333"/>
                </a:solidFill>
                <a:effectLst/>
                <a:latin typeface="Helvetica Neue"/>
              </a:rPr>
              <a:t>和 </a:t>
            </a:r>
            <a:r>
              <a:rPr lang="en-US" altLang="zh-CN" b="0" i="0" dirty="0">
                <a:solidFill>
                  <a:srgbClr val="333333"/>
                </a:solidFill>
                <a:effectLst/>
                <a:latin typeface="Helvetica Neue"/>
              </a:rPr>
              <a:t>9c </a:t>
            </a:r>
            <a:r>
              <a:rPr lang="zh-CN" altLang="en-US" b="0" i="0" dirty="0">
                <a:solidFill>
                  <a:srgbClr val="333333"/>
                </a:solidFill>
                <a:effectLst/>
                <a:latin typeface="Helvetica Neue"/>
              </a:rPr>
              <a:t>中，我们也观察到类似情况 （</a:t>
            </a:r>
            <a:r>
              <a:rPr lang="en-US" altLang="zh-CN" b="0" i="0" dirty="0">
                <a:solidFill>
                  <a:srgbClr val="333333"/>
                </a:solidFill>
                <a:effectLst/>
                <a:latin typeface="Helvetica Neue"/>
              </a:rPr>
              <a:t>Plover </a:t>
            </a:r>
            <a:r>
              <a:rPr lang="zh-CN" altLang="en-US" b="0" i="0" dirty="0">
                <a:solidFill>
                  <a:srgbClr val="333333"/>
                </a:solidFill>
                <a:effectLst/>
                <a:latin typeface="Helvetica Neue"/>
              </a:rPr>
              <a:t>因为</a:t>
            </a:r>
            <a:r>
              <a:rPr lang="en-US" altLang="zh-CN" b="0" i="0" dirty="0">
                <a:solidFill>
                  <a:srgbClr val="333333"/>
                </a:solidFill>
                <a:effectLst/>
                <a:latin typeface="Helvetica Neue"/>
              </a:rPr>
              <a:t>counter</a:t>
            </a:r>
            <a:r>
              <a:rPr lang="zh-CN" altLang="en-US" b="0" i="0" dirty="0">
                <a:solidFill>
                  <a:srgbClr val="333333"/>
                </a:solidFill>
                <a:effectLst/>
                <a:latin typeface="Helvetica Neue"/>
              </a:rPr>
              <a:t>的争夺仍然会受到一定的限制）</a:t>
            </a:r>
            <a:endParaRPr lang="en-US" altLang="zh-CN" b="0" i="0" dirty="0">
              <a:solidFill>
                <a:srgbClr val="333333"/>
              </a:solidFill>
              <a:effectLst/>
              <a:latin typeface="Helvetica Neue"/>
            </a:endParaRPr>
          </a:p>
          <a:p>
            <a:endParaRPr lang="en-US" altLang="zh-CN" b="0" i="0" dirty="0">
              <a:solidFill>
                <a:srgbClr val="333333"/>
              </a:solidFill>
              <a:effectLst/>
              <a:latin typeface="Helvetica Neue"/>
            </a:endParaRPr>
          </a:p>
          <a:p>
            <a:r>
              <a:rPr lang="zh-CN" altLang="en-US" b="0" i="0" dirty="0">
                <a:solidFill>
                  <a:srgbClr val="333333"/>
                </a:solidFill>
                <a:effectLst/>
                <a:latin typeface="Helvetica Neue"/>
              </a:rPr>
              <a:t>恢复过程情形和</a:t>
            </a:r>
            <a:r>
              <a:rPr lang="en-US" altLang="zh-CN" b="0" i="0" dirty="0" err="1">
                <a:solidFill>
                  <a:srgbClr val="333333"/>
                </a:solidFill>
                <a:effectLst/>
                <a:latin typeface="Helvetica Neue"/>
              </a:rPr>
              <a:t>NVMe</a:t>
            </a:r>
            <a:r>
              <a:rPr lang="zh-CN" altLang="en-US" b="0" i="0" dirty="0">
                <a:solidFill>
                  <a:srgbClr val="333333"/>
                </a:solidFill>
                <a:effectLst/>
                <a:latin typeface="Helvetica Neue"/>
              </a:rPr>
              <a:t>类似，在此不再赘述。最后我们再简要浏览一下</a:t>
            </a:r>
            <a:r>
              <a:rPr lang="en-US" altLang="zh-CN" b="0" i="0" dirty="0">
                <a:solidFill>
                  <a:srgbClr val="333333"/>
                </a:solidFill>
                <a:effectLst/>
                <a:latin typeface="Helvetica Neue"/>
              </a:rPr>
              <a:t>Persistent Memory</a:t>
            </a:r>
            <a:r>
              <a:rPr lang="zh-CN" altLang="en-US" b="0" i="0" dirty="0">
                <a:solidFill>
                  <a:srgbClr val="333333"/>
                </a:solidFill>
                <a:effectLst/>
                <a:latin typeface="Helvetica Neue"/>
              </a:rPr>
              <a:t>情形下的实验</a:t>
            </a:r>
            <a:endParaRPr lang="zh-CN" altLang="en-US" dirty="0"/>
          </a:p>
        </p:txBody>
      </p:sp>
      <p:sp>
        <p:nvSpPr>
          <p:cNvPr id="4" name="灯片编号占位符 3"/>
          <p:cNvSpPr>
            <a:spLocks noGrp="1"/>
          </p:cNvSpPr>
          <p:nvPr>
            <p:ph type="sldNum" sz="quarter" idx="5"/>
          </p:nvPr>
        </p:nvSpPr>
        <p:spPr/>
        <p:txBody>
          <a:bodyPr/>
          <a:lstStyle/>
          <a:p>
            <a:fld id="{00F0FDD1-5445-47D8-99AF-E17C10F84B5D}" type="slidenum">
              <a:rPr lang="zh-CN" altLang="en-US" smtClean="0"/>
              <a:t>43</a:t>
            </a:fld>
            <a:endParaRPr lang="zh-CN" altLang="en-US"/>
          </a:p>
        </p:txBody>
      </p:sp>
    </p:spTree>
    <p:extLst>
      <p:ext uri="{BB962C8B-B14F-4D97-AF65-F5344CB8AC3E}">
        <p14:creationId xmlns:p14="http://schemas.microsoft.com/office/powerpoint/2010/main" val="312448168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b="0" i="0" dirty="0">
                <a:solidFill>
                  <a:srgbClr val="333333"/>
                </a:solidFill>
                <a:effectLst/>
                <a:latin typeface="Helvetica Neue"/>
              </a:rPr>
              <a:t>在 </a:t>
            </a:r>
            <a:r>
              <a:rPr lang="en-US" altLang="zh-CN" b="0" i="0" dirty="0">
                <a:solidFill>
                  <a:srgbClr val="333333"/>
                </a:solidFill>
                <a:effectLst/>
                <a:latin typeface="Helvetica Neue"/>
              </a:rPr>
              <a:t>DRAM </a:t>
            </a:r>
            <a:r>
              <a:rPr lang="zh-CN" altLang="en-US" b="0" i="0" dirty="0">
                <a:solidFill>
                  <a:srgbClr val="333333"/>
                </a:solidFill>
                <a:effectLst/>
                <a:latin typeface="Helvetica Neue"/>
              </a:rPr>
              <a:t>文件系统下模拟</a:t>
            </a:r>
            <a:r>
              <a:rPr lang="en-US" altLang="zh-CN" b="0" i="0" dirty="0">
                <a:solidFill>
                  <a:srgbClr val="333333"/>
                </a:solidFill>
                <a:effectLst/>
                <a:latin typeface="Helvetica Neue"/>
              </a:rPr>
              <a:t>PM</a:t>
            </a:r>
            <a:r>
              <a:rPr lang="zh-CN" altLang="en-US" b="0" i="0" dirty="0">
                <a:solidFill>
                  <a:srgbClr val="333333"/>
                </a:solidFill>
                <a:effectLst/>
                <a:latin typeface="Helvetica Neue"/>
              </a:rPr>
              <a:t>环境。每个操作都经过</a:t>
            </a:r>
            <a:r>
              <a:rPr lang="en-US" altLang="zh-CN" b="0" i="0" dirty="0">
                <a:solidFill>
                  <a:srgbClr val="333333"/>
                </a:solidFill>
                <a:effectLst/>
                <a:latin typeface="Helvetica Neue"/>
              </a:rPr>
              <a:t>OS</a:t>
            </a:r>
            <a:r>
              <a:rPr lang="zh-CN" altLang="en-US" b="0" i="0" dirty="0">
                <a:solidFill>
                  <a:srgbClr val="333333"/>
                </a:solidFill>
                <a:effectLst/>
                <a:latin typeface="Helvetica Neue"/>
              </a:rPr>
              <a:t>，与真实的</a:t>
            </a:r>
            <a:r>
              <a:rPr lang="en-US" altLang="zh-CN" b="0" i="0" dirty="0">
                <a:solidFill>
                  <a:srgbClr val="333333"/>
                </a:solidFill>
                <a:effectLst/>
                <a:latin typeface="Helvetica Neue"/>
              </a:rPr>
              <a:t>PM</a:t>
            </a:r>
            <a:r>
              <a:rPr lang="zh-CN" altLang="en-US" b="0" i="0" dirty="0">
                <a:solidFill>
                  <a:srgbClr val="333333"/>
                </a:solidFill>
                <a:effectLst/>
                <a:latin typeface="Helvetica Neue"/>
              </a:rPr>
              <a:t>较为接近。</a:t>
            </a:r>
            <a:endParaRPr lang="en-US" altLang="zh-CN" b="0" i="0" dirty="0">
              <a:solidFill>
                <a:srgbClr val="333333"/>
              </a:solidFill>
              <a:effectLst/>
              <a:latin typeface="Helvetica Neue"/>
            </a:endParaRPr>
          </a:p>
          <a:p>
            <a:endParaRPr lang="en-US" altLang="zh-CN" b="0" i="0" dirty="0">
              <a:solidFill>
                <a:srgbClr val="333333"/>
              </a:solidFill>
              <a:effectLst/>
              <a:latin typeface="Helvetica Neue"/>
            </a:endParaRPr>
          </a:p>
          <a:p>
            <a:r>
              <a:rPr lang="zh-CN" altLang="en-US" b="0" i="0" dirty="0">
                <a:solidFill>
                  <a:srgbClr val="333333"/>
                </a:solidFill>
                <a:effectLst/>
                <a:latin typeface="Helvetica Neue"/>
              </a:rPr>
              <a:t>自拍这推测 </a:t>
            </a:r>
            <a:r>
              <a:rPr lang="en-US" altLang="zh-CN" b="0" i="0" dirty="0">
                <a:solidFill>
                  <a:srgbClr val="333333"/>
                </a:solidFill>
                <a:effectLst/>
                <a:latin typeface="Helvetica Neue"/>
              </a:rPr>
              <a:t>Taurus </a:t>
            </a:r>
            <a:r>
              <a:rPr lang="zh-CN" altLang="en-US" b="0" i="0" dirty="0">
                <a:solidFill>
                  <a:srgbClr val="333333"/>
                </a:solidFill>
                <a:effectLst/>
                <a:latin typeface="Helvetica Neue"/>
              </a:rPr>
              <a:t>命令日志在真正的 </a:t>
            </a:r>
            <a:r>
              <a:rPr lang="en-US" altLang="zh-CN" b="0" i="0" dirty="0">
                <a:solidFill>
                  <a:srgbClr val="333333"/>
                </a:solidFill>
                <a:effectLst/>
                <a:latin typeface="Helvetica Neue"/>
              </a:rPr>
              <a:t>PM </a:t>
            </a:r>
            <a:r>
              <a:rPr lang="zh-CN" altLang="en-US" b="0" i="0" dirty="0">
                <a:solidFill>
                  <a:srgbClr val="333333"/>
                </a:solidFill>
                <a:effectLst/>
                <a:latin typeface="Helvetica Neue"/>
              </a:rPr>
              <a:t>上会表现得相对更好，因为带宽可能会成为瓶颈（</a:t>
            </a:r>
            <a:r>
              <a:rPr lang="en-US" altLang="zh-CN" b="0" i="0" dirty="0">
                <a:solidFill>
                  <a:srgbClr val="333333"/>
                </a:solidFill>
                <a:effectLst/>
                <a:latin typeface="Helvetica Neue"/>
              </a:rPr>
              <a:t>PM</a:t>
            </a:r>
            <a:r>
              <a:rPr lang="zh-CN" altLang="en-US" b="0" i="0" dirty="0">
                <a:solidFill>
                  <a:srgbClr val="333333"/>
                </a:solidFill>
                <a:effectLst/>
                <a:latin typeface="Helvetica Neue"/>
              </a:rPr>
              <a:t>设备带宽小于</a:t>
            </a:r>
            <a:r>
              <a:rPr lang="en-US" altLang="zh-CN" b="0" i="0" dirty="0">
                <a:solidFill>
                  <a:srgbClr val="333333"/>
                </a:solidFill>
                <a:effectLst/>
                <a:latin typeface="Helvetica Neue"/>
              </a:rPr>
              <a:t>DRAM</a:t>
            </a:r>
            <a:r>
              <a:rPr lang="zh-CN" altLang="en-US" b="0" i="0" dirty="0">
                <a:solidFill>
                  <a:srgbClr val="333333"/>
                </a:solidFill>
                <a:effectLst/>
                <a:latin typeface="Helvetica Neue"/>
              </a:rPr>
              <a:t>设备，也即目前的模拟环境）。</a:t>
            </a:r>
            <a:endParaRPr lang="en-US" altLang="zh-CN" b="0" i="0" dirty="0">
              <a:solidFill>
                <a:srgbClr val="333333"/>
              </a:solidFill>
              <a:effectLst/>
              <a:latin typeface="Helvetica Neue"/>
            </a:endParaRPr>
          </a:p>
        </p:txBody>
      </p:sp>
      <p:sp>
        <p:nvSpPr>
          <p:cNvPr id="4" name="灯片编号占位符 3"/>
          <p:cNvSpPr>
            <a:spLocks noGrp="1"/>
          </p:cNvSpPr>
          <p:nvPr>
            <p:ph type="sldNum" sz="quarter" idx="5"/>
          </p:nvPr>
        </p:nvSpPr>
        <p:spPr/>
        <p:txBody>
          <a:bodyPr/>
          <a:lstStyle/>
          <a:p>
            <a:fld id="{00F0FDD1-5445-47D8-99AF-E17C10F84B5D}" type="slidenum">
              <a:rPr lang="zh-CN" altLang="en-US" smtClean="0"/>
              <a:t>44</a:t>
            </a:fld>
            <a:endParaRPr lang="zh-CN" altLang="en-US"/>
          </a:p>
        </p:txBody>
      </p:sp>
    </p:spTree>
    <p:extLst>
      <p:ext uri="{BB962C8B-B14F-4D97-AF65-F5344CB8AC3E}">
        <p14:creationId xmlns:p14="http://schemas.microsoft.com/office/powerpoint/2010/main" val="130147236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b="0" i="0" dirty="0">
                <a:solidFill>
                  <a:srgbClr val="333333"/>
                </a:solidFill>
                <a:effectLst/>
                <a:latin typeface="Helvetica Neue"/>
              </a:rPr>
              <a:t>关于其他影响因素，文章也做了相关实验，比如数据冲突，通过调整分布的</a:t>
            </a:r>
            <a:r>
              <a:rPr lang="en-US" altLang="zh-CN" b="0" i="0" dirty="0">
                <a:solidFill>
                  <a:srgbClr val="333333"/>
                </a:solidFill>
                <a:effectLst/>
                <a:latin typeface="Helvetica Neue"/>
              </a:rPr>
              <a:t>theta</a:t>
            </a:r>
            <a:r>
              <a:rPr lang="zh-CN" altLang="en-US" b="0" i="0" dirty="0">
                <a:solidFill>
                  <a:srgbClr val="333333"/>
                </a:solidFill>
                <a:effectLst/>
                <a:latin typeface="Helvetica Neue"/>
              </a:rPr>
              <a:t>参数来控制。</a:t>
            </a:r>
            <a:endParaRPr lang="en-US" altLang="zh-CN" b="0" i="0" dirty="0">
              <a:solidFill>
                <a:srgbClr val="333333"/>
              </a:solidFill>
              <a:effectLst/>
              <a:latin typeface="Helvetica Neue"/>
            </a:endParaRPr>
          </a:p>
          <a:p>
            <a:endParaRPr lang="en-US" altLang="zh-CN" b="0" i="0" dirty="0">
              <a:solidFill>
                <a:srgbClr val="333333"/>
              </a:solidFill>
              <a:effectLst/>
              <a:latin typeface="Helvetica Neue"/>
            </a:endParaRPr>
          </a:p>
          <a:p>
            <a:r>
              <a:rPr lang="zh-CN" altLang="en-US" b="0" i="0" dirty="0">
                <a:solidFill>
                  <a:srgbClr val="333333"/>
                </a:solidFill>
                <a:effectLst/>
                <a:latin typeface="Helvetica Neue"/>
              </a:rPr>
              <a:t>当 𝜃 大于 </a:t>
            </a:r>
            <a:r>
              <a:rPr lang="en-US" altLang="zh-CN" b="0" i="0" dirty="0">
                <a:solidFill>
                  <a:srgbClr val="333333"/>
                </a:solidFill>
                <a:effectLst/>
                <a:latin typeface="Helvetica Neue"/>
              </a:rPr>
              <a:t>1.0 </a:t>
            </a:r>
            <a:r>
              <a:rPr lang="zh-CN" altLang="en-US" b="0" i="0" dirty="0">
                <a:solidFill>
                  <a:srgbClr val="333333"/>
                </a:solidFill>
                <a:effectLst/>
                <a:latin typeface="Helvetica Neue"/>
              </a:rPr>
              <a:t>时，由于工作负载的并行度降低，所有方案的性能都会下降。</a:t>
            </a:r>
            <a:endParaRPr lang="en-US" altLang="zh-CN" b="0" i="0" dirty="0">
              <a:solidFill>
                <a:srgbClr val="333333"/>
              </a:solidFill>
              <a:effectLst/>
              <a:latin typeface="Helvetica Neue"/>
            </a:endParaRPr>
          </a:p>
        </p:txBody>
      </p:sp>
      <p:sp>
        <p:nvSpPr>
          <p:cNvPr id="4" name="灯片编号占位符 3"/>
          <p:cNvSpPr>
            <a:spLocks noGrp="1"/>
          </p:cNvSpPr>
          <p:nvPr>
            <p:ph type="sldNum" sz="quarter" idx="5"/>
          </p:nvPr>
        </p:nvSpPr>
        <p:spPr/>
        <p:txBody>
          <a:bodyPr/>
          <a:lstStyle/>
          <a:p>
            <a:fld id="{00F0FDD1-5445-47D8-99AF-E17C10F84B5D}" type="slidenum">
              <a:rPr lang="zh-CN" altLang="en-US" smtClean="0"/>
              <a:t>45</a:t>
            </a:fld>
            <a:endParaRPr lang="zh-CN" altLang="en-US"/>
          </a:p>
        </p:txBody>
      </p:sp>
    </p:spTree>
    <p:extLst>
      <p:ext uri="{BB962C8B-B14F-4D97-AF65-F5344CB8AC3E}">
        <p14:creationId xmlns:p14="http://schemas.microsoft.com/office/powerpoint/2010/main" val="404066921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灯片编号占位符 3"/>
          <p:cNvSpPr>
            <a:spLocks noGrp="1"/>
          </p:cNvSpPr>
          <p:nvPr>
            <p:ph type="sldNum" sz="quarter" idx="10"/>
          </p:nvPr>
        </p:nvSpPr>
        <p:spPr/>
        <p:txBody>
          <a:bodyPr/>
          <a:lstStyle/>
          <a:p>
            <a:fld id="{00F0FDD1-5445-47D8-99AF-E17C10F84B5D}" type="slidenum">
              <a:rPr lang="zh-CN" altLang="en-US" smtClean="0"/>
              <a:t>46</a:t>
            </a:fld>
            <a:endParaRPr lang="zh-CN" altLang="en-US"/>
          </a:p>
        </p:txBody>
      </p:sp>
    </p:spTree>
    <p:extLst>
      <p:ext uri="{BB962C8B-B14F-4D97-AF65-F5344CB8AC3E}">
        <p14:creationId xmlns:p14="http://schemas.microsoft.com/office/powerpoint/2010/main" val="40223388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10"/>
          </p:nvPr>
        </p:nvSpPr>
        <p:spPr/>
        <p:txBody>
          <a:bodyPr/>
          <a:lstStyle/>
          <a:p>
            <a:fld id="{00F0FDD1-5445-47D8-99AF-E17C10F84B5D}" type="slidenum">
              <a:rPr lang="zh-CN" altLang="en-US" smtClean="0"/>
              <a:t>47</a:t>
            </a:fld>
            <a:endParaRPr lang="zh-CN" altLang="en-US"/>
          </a:p>
        </p:txBody>
      </p:sp>
    </p:spTree>
    <p:extLst>
      <p:ext uri="{BB962C8B-B14F-4D97-AF65-F5344CB8AC3E}">
        <p14:creationId xmlns:p14="http://schemas.microsoft.com/office/powerpoint/2010/main" val="24720159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于是提出了并行日志</a:t>
            </a:r>
            <a:endParaRPr lang="en-US" altLang="zh-CN" dirty="0"/>
          </a:p>
          <a:p>
            <a:r>
              <a:rPr lang="zh-CN" altLang="en-US" dirty="0"/>
              <a:t>并行日志允许事务写入多个日志流。</a:t>
            </a:r>
            <a:endParaRPr lang="en-US" altLang="zh-CN" dirty="0"/>
          </a:p>
          <a:p>
            <a:r>
              <a:rPr lang="zh-CN" altLang="en-US" dirty="0"/>
              <a:t>这种方式的好处在于避免了串行日志的伸缩性瓶颈，但是影响了原有事务的顺序</a:t>
            </a:r>
            <a:endParaRPr lang="en-US" altLang="zh-CN" dirty="0"/>
          </a:p>
          <a:p>
            <a:r>
              <a:rPr lang="zh-CN" altLang="en-US" dirty="0"/>
              <a:t>比如下面这个例子</a:t>
            </a:r>
            <a:r>
              <a:rPr lang="en-US" altLang="zh-CN" dirty="0"/>
              <a:t>T2</a:t>
            </a:r>
            <a:r>
              <a:rPr lang="zh-CN" altLang="en-US" dirty="0"/>
              <a:t>依赖于</a:t>
            </a:r>
            <a:r>
              <a:rPr lang="en-US" altLang="zh-CN" dirty="0"/>
              <a:t>T1</a:t>
            </a:r>
            <a:r>
              <a:rPr lang="zh-CN" altLang="en-US" dirty="0"/>
              <a:t>，我们假设</a:t>
            </a:r>
            <a:r>
              <a:rPr lang="en-US" altLang="zh-CN" dirty="0"/>
              <a:t>T1</a:t>
            </a:r>
            <a:r>
              <a:rPr lang="zh-CN" altLang="en-US" dirty="0"/>
              <a:t>写入</a:t>
            </a:r>
            <a:r>
              <a:rPr lang="en-US" altLang="zh-CN" dirty="0"/>
              <a:t>log1</a:t>
            </a:r>
            <a:r>
              <a:rPr lang="zh-CN" altLang="en-US" dirty="0"/>
              <a:t>，</a:t>
            </a:r>
            <a:r>
              <a:rPr lang="en-US" altLang="zh-CN" dirty="0"/>
              <a:t>T2</a:t>
            </a:r>
            <a:r>
              <a:rPr lang="zh-CN" altLang="en-US" dirty="0"/>
              <a:t>写入</a:t>
            </a:r>
            <a:r>
              <a:rPr lang="en-US" altLang="zh-CN" dirty="0"/>
              <a:t>log2</a:t>
            </a:r>
            <a:r>
              <a:rPr lang="zh-CN" altLang="en-US" dirty="0"/>
              <a:t>。</a:t>
            </a:r>
            <a:endParaRPr lang="en-US" altLang="zh-CN" dirty="0"/>
          </a:p>
          <a:p>
            <a:r>
              <a:rPr lang="zh-CN" altLang="en-US" dirty="0"/>
              <a:t>可能会出现</a:t>
            </a:r>
            <a:r>
              <a:rPr lang="en-US" altLang="zh-CN" dirty="0"/>
              <a:t>T2</a:t>
            </a:r>
            <a:r>
              <a:rPr lang="zh-CN" altLang="en-US" dirty="0"/>
              <a:t>已经持久化在</a:t>
            </a:r>
            <a:r>
              <a:rPr lang="en-US" altLang="zh-CN" dirty="0"/>
              <a:t>log2</a:t>
            </a:r>
            <a:r>
              <a:rPr lang="zh-CN" altLang="en-US" dirty="0"/>
              <a:t>中，</a:t>
            </a:r>
            <a:r>
              <a:rPr lang="en-US" altLang="zh-CN" dirty="0"/>
              <a:t>T1</a:t>
            </a:r>
            <a:r>
              <a:rPr lang="zh-CN" altLang="en-US" dirty="0"/>
              <a:t>仍在缓冲区中，此时</a:t>
            </a:r>
            <a:r>
              <a:rPr lang="en-US" altLang="zh-CN" dirty="0"/>
              <a:t>T2</a:t>
            </a:r>
            <a:r>
              <a:rPr lang="zh-CN" altLang="en-US" dirty="0"/>
              <a:t>不能被提交，因为</a:t>
            </a:r>
            <a:r>
              <a:rPr lang="en-US" altLang="zh-CN" dirty="0"/>
              <a:t>T1</a:t>
            </a:r>
            <a:r>
              <a:rPr lang="zh-CN" altLang="en-US" dirty="0"/>
              <a:t>还没被提交。</a:t>
            </a:r>
            <a:endParaRPr lang="en-US" altLang="zh-CN" dirty="0"/>
          </a:p>
        </p:txBody>
      </p:sp>
      <p:sp>
        <p:nvSpPr>
          <p:cNvPr id="4" name="页眉占位符 3"/>
          <p:cNvSpPr>
            <a:spLocks noGrp="1"/>
          </p:cNvSpPr>
          <p:nvPr>
            <p:ph type="hdr" sz="quarter"/>
          </p:nvPr>
        </p:nvSpPr>
        <p:spPr/>
        <p:txBody>
          <a:bodyPr/>
          <a:lstStyle/>
          <a:p>
            <a:endParaRPr kumimoji="1" lang="zh-CN" altLang="en-US"/>
          </a:p>
        </p:txBody>
      </p:sp>
      <p:sp>
        <p:nvSpPr>
          <p:cNvPr id="5" name="日期占位符 4"/>
          <p:cNvSpPr>
            <a:spLocks noGrp="1"/>
          </p:cNvSpPr>
          <p:nvPr>
            <p:ph type="dt" idx="1"/>
          </p:nvPr>
        </p:nvSpPr>
        <p:spPr/>
        <p:txBody>
          <a:bodyPr/>
          <a:lstStyle/>
          <a:p>
            <a:fld id="{3A53E9FB-0222-4EAB-8AC5-1D9A22F1D9D7}" type="datetime1">
              <a:rPr lang="zh-CN" altLang="en-US" smtClean="0"/>
              <a:t>2021/10/6</a:t>
            </a:fld>
            <a:endParaRPr kumimoji="1" lang="zh-CN" altLang="en-US"/>
          </a:p>
        </p:txBody>
      </p:sp>
      <p:sp>
        <p:nvSpPr>
          <p:cNvPr id="6" name="页脚占位符 5"/>
          <p:cNvSpPr>
            <a:spLocks noGrp="1"/>
          </p:cNvSpPr>
          <p:nvPr>
            <p:ph type="ftr" sz="quarter" idx="4"/>
          </p:nvPr>
        </p:nvSpPr>
        <p:spPr/>
        <p:txBody>
          <a:bodyPr/>
          <a:lstStyle/>
          <a:p>
            <a:endParaRPr kumimoji="1" lang="zh-CN" altLang="en-US"/>
          </a:p>
        </p:txBody>
      </p:sp>
      <p:sp>
        <p:nvSpPr>
          <p:cNvPr id="7" name="灯片编号占位符 6"/>
          <p:cNvSpPr>
            <a:spLocks noGrp="1"/>
          </p:cNvSpPr>
          <p:nvPr>
            <p:ph type="sldNum" sz="quarter" idx="5"/>
          </p:nvPr>
        </p:nvSpPr>
        <p:spPr/>
        <p:txBody>
          <a:bodyPr/>
          <a:lstStyle/>
          <a:p>
            <a:fld id="{1B28674F-E567-AA4B-8C16-788D7CE21C4F}" type="slidenum">
              <a:rPr lang="en-US" altLang="zh-CN" smtClean="0"/>
              <a:t>5</a:t>
            </a:fld>
            <a:endParaRPr kumimoji="1" lang="zh-CN" altLang="en-US"/>
          </a:p>
        </p:txBody>
      </p:sp>
    </p:spTree>
    <p:extLst>
      <p:ext uri="{BB962C8B-B14F-4D97-AF65-F5344CB8AC3E}">
        <p14:creationId xmlns:p14="http://schemas.microsoft.com/office/powerpoint/2010/main" val="11167279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页眉占位符 3"/>
          <p:cNvSpPr>
            <a:spLocks noGrp="1"/>
          </p:cNvSpPr>
          <p:nvPr>
            <p:ph type="hdr" sz="quarter"/>
          </p:nvPr>
        </p:nvSpPr>
        <p:spPr/>
        <p:txBody>
          <a:bodyPr/>
          <a:lstStyle/>
          <a:p>
            <a:endParaRPr kumimoji="1" lang="zh-CN" altLang="en-US"/>
          </a:p>
        </p:txBody>
      </p:sp>
      <p:sp>
        <p:nvSpPr>
          <p:cNvPr id="5" name="日期占位符 4"/>
          <p:cNvSpPr>
            <a:spLocks noGrp="1"/>
          </p:cNvSpPr>
          <p:nvPr>
            <p:ph type="dt" idx="1"/>
          </p:nvPr>
        </p:nvSpPr>
        <p:spPr/>
        <p:txBody>
          <a:bodyPr/>
          <a:lstStyle/>
          <a:p>
            <a:fld id="{C8A4E0EF-0CC3-4BDE-9B8A-91ECEE27BF75}" type="datetime1">
              <a:rPr lang="zh-CN" altLang="en-US" smtClean="0"/>
              <a:t>2021/10/6</a:t>
            </a:fld>
            <a:endParaRPr kumimoji="1" lang="zh-CN" altLang="en-US"/>
          </a:p>
        </p:txBody>
      </p:sp>
      <p:sp>
        <p:nvSpPr>
          <p:cNvPr id="6" name="页脚占位符 5"/>
          <p:cNvSpPr>
            <a:spLocks noGrp="1"/>
          </p:cNvSpPr>
          <p:nvPr>
            <p:ph type="ftr" sz="quarter" idx="4"/>
          </p:nvPr>
        </p:nvSpPr>
        <p:spPr/>
        <p:txBody>
          <a:bodyPr/>
          <a:lstStyle/>
          <a:p>
            <a:endParaRPr kumimoji="1" lang="zh-CN" altLang="en-US"/>
          </a:p>
        </p:txBody>
      </p:sp>
      <p:sp>
        <p:nvSpPr>
          <p:cNvPr id="7" name="灯片编号占位符 6"/>
          <p:cNvSpPr>
            <a:spLocks noGrp="1"/>
          </p:cNvSpPr>
          <p:nvPr>
            <p:ph type="sldNum" sz="quarter" idx="5"/>
          </p:nvPr>
        </p:nvSpPr>
        <p:spPr/>
        <p:txBody>
          <a:bodyPr/>
          <a:lstStyle/>
          <a:p>
            <a:fld id="{1B28674F-E567-AA4B-8C16-788D7CE21C4F}" type="slidenum">
              <a:rPr lang="en-US" altLang="zh-CN" smtClean="0"/>
              <a:t>6</a:t>
            </a:fld>
            <a:endParaRPr kumimoji="1" lang="zh-CN" altLang="en-US"/>
          </a:p>
        </p:txBody>
      </p:sp>
    </p:spTree>
    <p:extLst>
      <p:ext uri="{BB962C8B-B14F-4D97-AF65-F5344CB8AC3E}">
        <p14:creationId xmlns:p14="http://schemas.microsoft.com/office/powerpoint/2010/main" val="1973044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根据刚才的例子，可以看出并行日志的挑战在于以下三点</a:t>
            </a:r>
            <a:endParaRPr lang="en-US" altLang="zh-CN" dirty="0"/>
          </a:p>
          <a:p>
            <a:r>
              <a:rPr lang="en-US" altLang="zh-CN" dirty="0"/>
              <a:t>1.</a:t>
            </a:r>
            <a:r>
              <a:rPr lang="zh-CN" altLang="en-US" dirty="0"/>
              <a:t>什么时候</a:t>
            </a:r>
            <a:r>
              <a:rPr lang="en-US" altLang="zh-CN" dirty="0"/>
              <a:t>commit</a:t>
            </a:r>
          </a:p>
          <a:p>
            <a:r>
              <a:rPr lang="zh-CN" altLang="en-US" dirty="0"/>
              <a:t>首先事务</a:t>
            </a:r>
            <a:r>
              <a:rPr lang="en-US" altLang="zh-CN" dirty="0"/>
              <a:t>T</a:t>
            </a:r>
            <a:r>
              <a:rPr lang="zh-CN" altLang="en-US" dirty="0"/>
              <a:t> </a:t>
            </a:r>
            <a:r>
              <a:rPr lang="en-US" altLang="zh-CN" dirty="0"/>
              <a:t>commit</a:t>
            </a:r>
            <a:r>
              <a:rPr lang="zh-CN" altLang="en-US" dirty="0"/>
              <a:t>的前提条件是，事务</a:t>
            </a:r>
            <a:r>
              <a:rPr lang="en-US" altLang="zh-CN" dirty="0"/>
              <a:t>T</a:t>
            </a:r>
            <a:r>
              <a:rPr lang="zh-CN" altLang="en-US" dirty="0"/>
              <a:t>被持久化，他所依赖的事务可以</a:t>
            </a:r>
            <a:r>
              <a:rPr lang="en-US" altLang="zh-CN" dirty="0"/>
              <a:t>commit</a:t>
            </a:r>
            <a:r>
              <a:rPr lang="zh-CN" altLang="en-US" dirty="0"/>
              <a:t>，在串行日志中，如果事务本身是持久化，则他前面的所有事务也都是持久化的。</a:t>
            </a:r>
            <a:endParaRPr lang="en-US" altLang="zh-CN" dirty="0"/>
          </a:p>
          <a:p>
            <a:r>
              <a:rPr lang="zh-CN" altLang="en-US" dirty="0"/>
              <a:t>但是在并行日志中，事务必须标识它所依赖的其他事务何时可以提交，尤其是其他日志流上的事务。</a:t>
            </a:r>
            <a:endParaRPr lang="en-US" altLang="zh-CN" dirty="0"/>
          </a:p>
          <a:p>
            <a:r>
              <a:rPr lang="en-US" altLang="zh-CN" dirty="0"/>
              <a:t>2.</a:t>
            </a:r>
            <a:r>
              <a:rPr lang="zh-CN" altLang="en-US" dirty="0"/>
              <a:t>事务是否要被恢复</a:t>
            </a:r>
            <a:endParaRPr lang="en-US" altLang="zh-CN" dirty="0"/>
          </a:p>
          <a:p>
            <a:r>
              <a:rPr lang="zh-CN" altLang="en-US" dirty="0"/>
              <a:t>例如之前的例子，如果这个时候崩溃，恢复的时候</a:t>
            </a:r>
            <a:r>
              <a:rPr lang="en-US" altLang="zh-CN" dirty="0"/>
              <a:t>T2</a:t>
            </a:r>
            <a:r>
              <a:rPr lang="zh-CN" altLang="en-US" dirty="0"/>
              <a:t>不应该被恢复。</a:t>
            </a:r>
            <a:endParaRPr lang="en-US" altLang="zh-CN" dirty="0"/>
          </a:p>
          <a:p>
            <a:r>
              <a:rPr lang="en-US" altLang="zh-CN" dirty="0"/>
              <a:t>3.</a:t>
            </a:r>
            <a:r>
              <a:rPr lang="zh-CN" altLang="en-US" dirty="0"/>
              <a:t>确定恢复顺序</a:t>
            </a:r>
            <a:endParaRPr lang="en-US" altLang="zh-CN" dirty="0"/>
          </a:p>
          <a:p>
            <a:r>
              <a:rPr lang="zh-CN" altLang="en-US" dirty="0"/>
              <a:t>如果图中</a:t>
            </a:r>
            <a:r>
              <a:rPr lang="en-US" altLang="zh-CN" dirty="0"/>
              <a:t>T1,T2</a:t>
            </a:r>
            <a:r>
              <a:rPr lang="zh-CN" altLang="en-US" dirty="0"/>
              <a:t>在崩溃前都已经被提交，那么恢复的时候，</a:t>
            </a:r>
            <a:r>
              <a:rPr lang="en-US" altLang="zh-CN" dirty="0"/>
              <a:t>T1</a:t>
            </a:r>
            <a:r>
              <a:rPr lang="zh-CN" altLang="en-US" dirty="0"/>
              <a:t>的恢复应该在</a:t>
            </a:r>
            <a:r>
              <a:rPr lang="en-US" altLang="zh-CN" dirty="0"/>
              <a:t>T2</a:t>
            </a:r>
            <a:r>
              <a:rPr lang="zh-CN" altLang="en-US" dirty="0"/>
              <a:t>的前面。</a:t>
            </a:r>
            <a:endParaRPr lang="en-US" altLang="zh-CN" dirty="0"/>
          </a:p>
          <a:p>
            <a:endParaRPr lang="zh-CN" altLang="en-US" dirty="0"/>
          </a:p>
        </p:txBody>
      </p:sp>
      <p:sp>
        <p:nvSpPr>
          <p:cNvPr id="4" name="页眉占位符 3"/>
          <p:cNvSpPr>
            <a:spLocks noGrp="1"/>
          </p:cNvSpPr>
          <p:nvPr>
            <p:ph type="hdr" sz="quarter"/>
          </p:nvPr>
        </p:nvSpPr>
        <p:spPr/>
        <p:txBody>
          <a:bodyPr/>
          <a:lstStyle/>
          <a:p>
            <a:endParaRPr kumimoji="1" lang="zh-CN" altLang="en-US"/>
          </a:p>
        </p:txBody>
      </p:sp>
      <p:sp>
        <p:nvSpPr>
          <p:cNvPr id="5" name="日期占位符 4"/>
          <p:cNvSpPr>
            <a:spLocks noGrp="1"/>
          </p:cNvSpPr>
          <p:nvPr>
            <p:ph type="dt" idx="1"/>
          </p:nvPr>
        </p:nvSpPr>
        <p:spPr/>
        <p:txBody>
          <a:bodyPr/>
          <a:lstStyle/>
          <a:p>
            <a:fld id="{3A53E9FB-0222-4EAB-8AC5-1D9A22F1D9D7}" type="datetime1">
              <a:rPr lang="zh-CN" altLang="en-US" smtClean="0"/>
              <a:t>2021/10/6</a:t>
            </a:fld>
            <a:endParaRPr kumimoji="1" lang="zh-CN" altLang="en-US"/>
          </a:p>
        </p:txBody>
      </p:sp>
      <p:sp>
        <p:nvSpPr>
          <p:cNvPr id="6" name="页脚占位符 5"/>
          <p:cNvSpPr>
            <a:spLocks noGrp="1"/>
          </p:cNvSpPr>
          <p:nvPr>
            <p:ph type="ftr" sz="quarter" idx="4"/>
          </p:nvPr>
        </p:nvSpPr>
        <p:spPr/>
        <p:txBody>
          <a:bodyPr/>
          <a:lstStyle/>
          <a:p>
            <a:endParaRPr kumimoji="1" lang="zh-CN" altLang="en-US"/>
          </a:p>
        </p:txBody>
      </p:sp>
      <p:sp>
        <p:nvSpPr>
          <p:cNvPr id="7" name="灯片编号占位符 6"/>
          <p:cNvSpPr>
            <a:spLocks noGrp="1"/>
          </p:cNvSpPr>
          <p:nvPr>
            <p:ph type="sldNum" sz="quarter" idx="5"/>
          </p:nvPr>
        </p:nvSpPr>
        <p:spPr/>
        <p:txBody>
          <a:bodyPr/>
          <a:lstStyle/>
          <a:p>
            <a:fld id="{1B28674F-E567-AA4B-8C16-788D7CE21C4F}" type="slidenum">
              <a:rPr lang="en-US" altLang="zh-CN" smtClean="0"/>
              <a:t>7</a:t>
            </a:fld>
            <a:endParaRPr kumimoji="1" lang="zh-CN" altLang="en-US"/>
          </a:p>
        </p:txBody>
      </p:sp>
    </p:spTree>
    <p:extLst>
      <p:ext uri="{BB962C8B-B14F-4D97-AF65-F5344CB8AC3E}">
        <p14:creationId xmlns:p14="http://schemas.microsoft.com/office/powerpoint/2010/main" val="20184643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目前有一些解决方案，但是都存在一定的不足，例如</a:t>
            </a:r>
            <a:r>
              <a:rPr lang="en-US" altLang="zh-CN" dirty="0"/>
              <a:t>Silo-R</a:t>
            </a:r>
            <a:r>
              <a:rPr lang="zh-CN" altLang="en-US" dirty="0"/>
              <a:t>，只支持并行的</a:t>
            </a:r>
            <a:r>
              <a:rPr lang="en-US" altLang="zh-CN" dirty="0"/>
              <a:t>data logging</a:t>
            </a:r>
            <a:r>
              <a:rPr lang="zh-CN" altLang="en-US" dirty="0"/>
              <a:t>不支持并行的 </a:t>
            </a:r>
            <a:r>
              <a:rPr lang="en-US" altLang="zh-CN" dirty="0"/>
              <a:t>command logging</a:t>
            </a:r>
            <a:endParaRPr lang="zh-CN" altLang="en-US" dirty="0"/>
          </a:p>
        </p:txBody>
      </p:sp>
      <p:sp>
        <p:nvSpPr>
          <p:cNvPr id="4" name="页眉占位符 3"/>
          <p:cNvSpPr>
            <a:spLocks noGrp="1"/>
          </p:cNvSpPr>
          <p:nvPr>
            <p:ph type="hdr" sz="quarter"/>
          </p:nvPr>
        </p:nvSpPr>
        <p:spPr/>
        <p:txBody>
          <a:bodyPr/>
          <a:lstStyle/>
          <a:p>
            <a:endParaRPr kumimoji="1" lang="zh-CN" altLang="en-US"/>
          </a:p>
        </p:txBody>
      </p:sp>
      <p:sp>
        <p:nvSpPr>
          <p:cNvPr id="5" name="日期占位符 4"/>
          <p:cNvSpPr>
            <a:spLocks noGrp="1"/>
          </p:cNvSpPr>
          <p:nvPr>
            <p:ph type="dt" idx="1"/>
          </p:nvPr>
        </p:nvSpPr>
        <p:spPr/>
        <p:txBody>
          <a:bodyPr/>
          <a:lstStyle/>
          <a:p>
            <a:fld id="{3A53E9FB-0222-4EAB-8AC5-1D9A22F1D9D7}" type="datetime1">
              <a:rPr lang="zh-CN" altLang="en-US" smtClean="0"/>
              <a:t>2021/10/6</a:t>
            </a:fld>
            <a:endParaRPr kumimoji="1" lang="zh-CN" altLang="en-US"/>
          </a:p>
        </p:txBody>
      </p:sp>
      <p:sp>
        <p:nvSpPr>
          <p:cNvPr id="6" name="页脚占位符 5"/>
          <p:cNvSpPr>
            <a:spLocks noGrp="1"/>
          </p:cNvSpPr>
          <p:nvPr>
            <p:ph type="ftr" sz="quarter" idx="4"/>
          </p:nvPr>
        </p:nvSpPr>
        <p:spPr/>
        <p:txBody>
          <a:bodyPr/>
          <a:lstStyle/>
          <a:p>
            <a:endParaRPr kumimoji="1" lang="zh-CN" altLang="en-US"/>
          </a:p>
        </p:txBody>
      </p:sp>
      <p:sp>
        <p:nvSpPr>
          <p:cNvPr id="7" name="灯片编号占位符 6"/>
          <p:cNvSpPr>
            <a:spLocks noGrp="1"/>
          </p:cNvSpPr>
          <p:nvPr>
            <p:ph type="sldNum" sz="quarter" idx="5"/>
          </p:nvPr>
        </p:nvSpPr>
        <p:spPr/>
        <p:txBody>
          <a:bodyPr/>
          <a:lstStyle/>
          <a:p>
            <a:fld id="{1B28674F-E567-AA4B-8C16-788D7CE21C4F}" type="slidenum">
              <a:rPr lang="en-US" altLang="zh-CN" smtClean="0"/>
              <a:t>8</a:t>
            </a:fld>
            <a:endParaRPr kumimoji="1" lang="zh-CN" altLang="en-US"/>
          </a:p>
        </p:txBody>
      </p:sp>
    </p:spTree>
    <p:extLst>
      <p:ext uri="{BB962C8B-B14F-4D97-AF65-F5344CB8AC3E}">
        <p14:creationId xmlns:p14="http://schemas.microsoft.com/office/powerpoint/2010/main" val="38282734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页眉占位符 3"/>
          <p:cNvSpPr>
            <a:spLocks noGrp="1"/>
          </p:cNvSpPr>
          <p:nvPr>
            <p:ph type="hdr" sz="quarter"/>
          </p:nvPr>
        </p:nvSpPr>
        <p:spPr/>
        <p:txBody>
          <a:bodyPr/>
          <a:lstStyle/>
          <a:p>
            <a:endParaRPr kumimoji="1" lang="zh-CN" altLang="en-US"/>
          </a:p>
        </p:txBody>
      </p:sp>
      <p:sp>
        <p:nvSpPr>
          <p:cNvPr id="5" name="日期占位符 4"/>
          <p:cNvSpPr>
            <a:spLocks noGrp="1"/>
          </p:cNvSpPr>
          <p:nvPr>
            <p:ph type="dt" idx="1"/>
          </p:nvPr>
        </p:nvSpPr>
        <p:spPr/>
        <p:txBody>
          <a:bodyPr/>
          <a:lstStyle/>
          <a:p>
            <a:fld id="{C8A4E0EF-0CC3-4BDE-9B8A-91ECEE27BF75}" type="datetime1">
              <a:rPr lang="zh-CN" altLang="en-US" smtClean="0"/>
              <a:t>2021/10/6</a:t>
            </a:fld>
            <a:endParaRPr kumimoji="1" lang="zh-CN" altLang="en-US"/>
          </a:p>
        </p:txBody>
      </p:sp>
      <p:sp>
        <p:nvSpPr>
          <p:cNvPr id="6" name="页脚占位符 5"/>
          <p:cNvSpPr>
            <a:spLocks noGrp="1"/>
          </p:cNvSpPr>
          <p:nvPr>
            <p:ph type="ftr" sz="quarter" idx="4"/>
          </p:nvPr>
        </p:nvSpPr>
        <p:spPr/>
        <p:txBody>
          <a:bodyPr/>
          <a:lstStyle/>
          <a:p>
            <a:endParaRPr kumimoji="1" lang="zh-CN" altLang="en-US"/>
          </a:p>
        </p:txBody>
      </p:sp>
      <p:sp>
        <p:nvSpPr>
          <p:cNvPr id="7" name="灯片编号占位符 6"/>
          <p:cNvSpPr>
            <a:spLocks noGrp="1"/>
          </p:cNvSpPr>
          <p:nvPr>
            <p:ph type="sldNum" sz="quarter" idx="5"/>
          </p:nvPr>
        </p:nvSpPr>
        <p:spPr/>
        <p:txBody>
          <a:bodyPr/>
          <a:lstStyle/>
          <a:p>
            <a:fld id="{1B28674F-E567-AA4B-8C16-788D7CE21C4F}" type="slidenum">
              <a:rPr lang="en-US" altLang="zh-CN" smtClean="0"/>
              <a:t>9</a:t>
            </a:fld>
            <a:endParaRPr kumimoji="1" lang="zh-CN" altLang="en-US"/>
          </a:p>
        </p:txBody>
      </p:sp>
    </p:spTree>
    <p:extLst>
      <p:ext uri="{BB962C8B-B14F-4D97-AF65-F5344CB8AC3E}">
        <p14:creationId xmlns:p14="http://schemas.microsoft.com/office/powerpoint/2010/main" val="1033843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baseline="0">
                <a:latin typeface="Gill Sans MT" panose="020B0502020104020203" pitchFamily="34" charset="0"/>
                <a:ea typeface="+mn-ea"/>
              </a:defRPr>
            </a:lvl1pPr>
          </a:lstStyle>
          <a:p>
            <a:r>
              <a:rPr lang="zh-CN" altLang="en-US" dirty="0"/>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baseline="0">
                <a:latin typeface="Gill Sans MT" panose="020B05020201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p>
        </p:txBody>
      </p:sp>
      <p:sp>
        <p:nvSpPr>
          <p:cNvPr id="4" name="日期占位符 3"/>
          <p:cNvSpPr>
            <a:spLocks noGrp="1"/>
          </p:cNvSpPr>
          <p:nvPr>
            <p:ph type="dt" sz="half" idx="10"/>
          </p:nvPr>
        </p:nvSpPr>
        <p:spPr/>
        <p:txBody>
          <a:bodyPr/>
          <a:lstStyle/>
          <a:p>
            <a:fld id="{2F0C179D-7936-4840-A5EE-1FC6BC949708}" type="datetime1">
              <a:rPr lang="en-US" altLang="zh-CN" smtClean="0"/>
              <a:t>10/6/2021</a:t>
            </a:fld>
            <a:endParaRPr lang="zh-CN" altLang="en-US" dirty="0"/>
          </a:p>
        </p:txBody>
      </p:sp>
      <p:sp>
        <p:nvSpPr>
          <p:cNvPr id="5" name="页脚占位符 4"/>
          <p:cNvSpPr>
            <a:spLocks noGrp="1"/>
          </p:cNvSpPr>
          <p:nvPr>
            <p:ph type="ftr" sz="quarter" idx="11"/>
          </p:nvPr>
        </p:nvSpPr>
        <p:spPr/>
        <p:txBody>
          <a:bodyPr/>
          <a:lstStyle/>
          <a:p>
            <a:r>
              <a:rPr lang="en-US" altLang="zh-CN"/>
              <a:t>USTC-SYS Reading Group</a:t>
            </a:r>
            <a:endParaRPr lang="zh-CN" altLang="en-US"/>
          </a:p>
        </p:txBody>
      </p:sp>
    </p:spTree>
    <p:extLst>
      <p:ext uri="{BB962C8B-B14F-4D97-AF65-F5344CB8AC3E}">
        <p14:creationId xmlns:p14="http://schemas.microsoft.com/office/powerpoint/2010/main" val="18747047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atin typeface="+mn-ea"/>
                <a:ea typeface="+mn-ea"/>
              </a:defRPr>
            </a:lvl1pPr>
          </a:lstStyle>
          <a:p>
            <a:r>
              <a:rPr lang="zh-CN" altLang="en-US" dirty="0"/>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页脚占位符 4"/>
          <p:cNvSpPr>
            <a:spLocks noGrp="1"/>
          </p:cNvSpPr>
          <p:nvPr>
            <p:ph type="ftr" sz="quarter" idx="11"/>
          </p:nvPr>
        </p:nvSpPr>
        <p:spPr/>
        <p:txBody>
          <a:bodyPr/>
          <a:lstStyle/>
          <a:p>
            <a:r>
              <a:rPr lang="en-US" altLang="zh-CN"/>
              <a:t>USTC-SYS Reading Group</a:t>
            </a:r>
            <a:endParaRPr lang="zh-CN" altLang="en-US"/>
          </a:p>
        </p:txBody>
      </p:sp>
      <p:sp>
        <p:nvSpPr>
          <p:cNvPr id="7" name="日期占位符 6"/>
          <p:cNvSpPr>
            <a:spLocks noGrp="1"/>
          </p:cNvSpPr>
          <p:nvPr>
            <p:ph type="dt" sz="half" idx="10"/>
          </p:nvPr>
        </p:nvSpPr>
        <p:spPr>
          <a:xfrm>
            <a:off x="838200" y="6356350"/>
            <a:ext cx="2743200" cy="365125"/>
          </a:xfrm>
        </p:spPr>
        <p:txBody>
          <a:bodyPr/>
          <a:lstStyle/>
          <a:p>
            <a:fld id="{8B413F5A-538F-485C-B2E5-D84E9140936F}" type="datetime1">
              <a:rPr lang="en-US" altLang="zh-CN" smtClean="0"/>
              <a:t>10/6/2021</a:t>
            </a:fld>
            <a:endParaRPr lang="zh-CN" altLang="en-US" dirty="0"/>
          </a:p>
        </p:txBody>
      </p:sp>
    </p:spTree>
    <p:extLst>
      <p:ext uri="{BB962C8B-B14F-4D97-AF65-F5344CB8AC3E}">
        <p14:creationId xmlns:p14="http://schemas.microsoft.com/office/powerpoint/2010/main" val="18655886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lvl1pPr>
              <a:defRPr>
                <a:latin typeface="+mn-ea"/>
                <a:ea typeface="+mn-ea"/>
              </a:defRPr>
            </a:lvl1pPr>
          </a:lstStyle>
          <a:p>
            <a:r>
              <a:rPr lang="zh-CN" altLang="en-US" dirty="0"/>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页脚占位符 4"/>
          <p:cNvSpPr>
            <a:spLocks noGrp="1"/>
          </p:cNvSpPr>
          <p:nvPr>
            <p:ph type="ftr" sz="quarter" idx="11"/>
          </p:nvPr>
        </p:nvSpPr>
        <p:spPr/>
        <p:txBody>
          <a:bodyPr/>
          <a:lstStyle/>
          <a:p>
            <a:r>
              <a:rPr lang="en-US" altLang="zh-CN"/>
              <a:t>USTC-SYS Reading Group</a:t>
            </a:r>
            <a:endParaRPr lang="zh-CN" altLang="en-US"/>
          </a:p>
        </p:txBody>
      </p:sp>
      <p:sp>
        <p:nvSpPr>
          <p:cNvPr id="7" name="日期占位符 6"/>
          <p:cNvSpPr>
            <a:spLocks noGrp="1"/>
          </p:cNvSpPr>
          <p:nvPr>
            <p:ph type="dt" sz="half" idx="10"/>
          </p:nvPr>
        </p:nvSpPr>
        <p:spPr>
          <a:xfrm>
            <a:off x="838200" y="6356350"/>
            <a:ext cx="2743200" cy="365125"/>
          </a:xfrm>
        </p:spPr>
        <p:txBody>
          <a:bodyPr/>
          <a:lstStyle/>
          <a:p>
            <a:fld id="{8582BA3F-EF11-4BED-BEC9-19AF3C475718}" type="datetime1">
              <a:rPr lang="en-US" altLang="zh-CN" smtClean="0"/>
              <a:t>10/6/2021</a:t>
            </a:fld>
            <a:endParaRPr lang="zh-CN" altLang="en-US" dirty="0"/>
          </a:p>
        </p:txBody>
      </p:sp>
    </p:spTree>
    <p:extLst>
      <p:ext uri="{BB962C8B-B14F-4D97-AF65-F5344CB8AC3E}">
        <p14:creationId xmlns:p14="http://schemas.microsoft.com/office/powerpoint/2010/main" val="21171599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88797"/>
            <a:ext cx="10515600" cy="688515"/>
          </a:xfrm>
        </p:spPr>
        <p:txBody>
          <a:bodyPr>
            <a:normAutofit/>
          </a:bodyPr>
          <a:lstStyle>
            <a:lvl1pPr lvl="0">
              <a:defRPr sz="4000" b="1" baseline="0">
                <a:solidFill>
                  <a:srgbClr val="543795"/>
                </a:solidFill>
                <a:latin typeface="Gill Sans MT"/>
                <a:ea typeface="微软雅黑" panose="020B0503020204020204" charset="-122"/>
              </a:defRPr>
            </a:lvl1pPr>
          </a:lstStyle>
          <a:p>
            <a:r>
              <a:rPr lang="zh-CN"/>
              <a:t>单击此处编辑母版标题样式</a:t>
            </a:r>
          </a:p>
        </p:txBody>
      </p:sp>
      <p:sp>
        <p:nvSpPr>
          <p:cNvPr id="3" name="内容占位符 2"/>
          <p:cNvSpPr>
            <a:spLocks noGrp="1"/>
          </p:cNvSpPr>
          <p:nvPr>
            <p:ph idx="1" hasCustomPrompt="1"/>
          </p:nvPr>
        </p:nvSpPr>
        <p:spPr>
          <a:xfrm>
            <a:off x="838200" y="1197212"/>
            <a:ext cx="10515600" cy="4963126"/>
          </a:xfrm>
        </p:spPr>
        <p:txBody>
          <a:bodyPr>
            <a:normAutofit/>
          </a:bodyPr>
          <a:lstStyle>
            <a:lvl1pPr lvl="0">
              <a:defRPr sz="3200" b="1" baseline="0">
                <a:latin typeface="Gill Sans MT"/>
              </a:defRPr>
            </a:lvl1pPr>
            <a:lvl2pPr lvl="1">
              <a:defRPr sz="2800" b="1" baseline="0">
                <a:latin typeface="等线" panose="02010600030101010101" pitchFamily="2" charset="-122"/>
                <a:ea typeface="等线" panose="02010600030101010101" pitchFamily="2" charset="-122"/>
              </a:defRPr>
            </a:lvl2pPr>
            <a:lvl3pPr lvl="2">
              <a:defRPr sz="2400" b="1" baseline="0">
                <a:latin typeface="等线" panose="02010600030101010101" pitchFamily="2" charset="-122"/>
                <a:ea typeface="等线" panose="02010600030101010101" pitchFamily="2" charset="-122"/>
              </a:defRPr>
            </a:lvl3pPr>
            <a:lvl4pPr lvl="3">
              <a:defRPr sz="2000" b="1" baseline="0">
                <a:latin typeface="等线" panose="02010600030101010101" pitchFamily="2" charset="-122"/>
                <a:ea typeface="等线" panose="02010600030101010101" pitchFamily="2" charset="-122"/>
              </a:defRPr>
            </a:lvl4pPr>
            <a:lvl5pPr lvl="4">
              <a:defRPr sz="2000" b="1" baseline="0">
                <a:latin typeface="等线" panose="02010600030101010101" pitchFamily="2" charset="-122"/>
                <a:ea typeface="等线" panose="02010600030101010101" pitchFamily="2" charset="-122"/>
              </a:defRPr>
            </a:lvl5pPr>
          </a:lstStyle>
          <a:p>
            <a:pPr lvl="0"/>
            <a:r>
              <a:rPr lang="zh-CN"/>
              <a:t>编辑母版文本样式</a:t>
            </a:r>
          </a:p>
          <a:p>
            <a:pPr lvl="1"/>
            <a:r>
              <a:rPr lang="zh-CN"/>
              <a:t>第二级</a:t>
            </a:r>
          </a:p>
          <a:p>
            <a:pPr lvl="2"/>
            <a:r>
              <a:rPr lang="zh-CN"/>
              <a:t>第三级</a:t>
            </a:r>
          </a:p>
          <a:p>
            <a:pPr lvl="3"/>
            <a:r>
              <a:rPr lang="zh-CN"/>
              <a:t>第四级</a:t>
            </a:r>
          </a:p>
          <a:p>
            <a:pPr lvl="4"/>
            <a:r>
              <a:rPr lang="zh-CN"/>
              <a:t>第五级</a:t>
            </a:r>
          </a:p>
        </p:txBody>
      </p:sp>
      <p:pic>
        <p:nvPicPr>
          <p:cNvPr id="6" name="图片 5"/>
          <p:cNvPicPr/>
          <p:nvPr/>
        </p:nvPicPr>
        <p:blipFill>
          <a:blip r:embed="rId2"/>
          <a:stretch>
            <a:fillRect/>
          </a:stretch>
        </p:blipFill>
        <p:spPr>
          <a:xfrm>
            <a:off x="8894233" y="568185"/>
            <a:ext cx="3148460" cy="547123"/>
          </a:xfrm>
          <a:prstGeom prst="rect">
            <a:avLst/>
          </a:prstGeom>
        </p:spPr>
      </p:pic>
      <p:sp>
        <p:nvSpPr>
          <p:cNvPr id="4" name="矩形 3"/>
          <p:cNvSpPr/>
          <p:nvPr/>
        </p:nvSpPr>
        <p:spPr>
          <a:xfrm flipV="1">
            <a:off x="838200" y="1064806"/>
            <a:ext cx="8153400" cy="45719"/>
          </a:xfrm>
          <a:prstGeom prst="rect">
            <a:avLst/>
          </a:prstGeom>
          <a:gradFill flip="none" rotWithShape="1">
            <a:gsLst>
              <a:gs pos="0">
                <a:schemeClr val="accent1">
                  <a:lumMod val="5000"/>
                  <a:lumOff val="95000"/>
                </a:schemeClr>
              </a:gs>
              <a:gs pos="100000">
                <a:srgbClr val="543795"/>
              </a:gs>
            </a:gsLst>
            <a:lin ang="60000" scaled="0"/>
          </a:gradFill>
          <a:ln>
            <a:noFill/>
          </a:ln>
        </p:spPr>
        <p:txBody>
          <a:bodyPr anchor="ctr"/>
          <a:lstStyle/>
          <a:p>
            <a:pPr algn="ctr"/>
            <a:endParaRPr lang="en-US">
              <a:solidFill>
                <a:schemeClr val="lt1"/>
              </a:solidFill>
            </a:endParaRPr>
          </a:p>
        </p:txBody>
      </p:sp>
      <p:sp>
        <p:nvSpPr>
          <p:cNvPr id="5" name="日期占位符 4"/>
          <p:cNvSpPr>
            <a:spLocks noGrp="1"/>
          </p:cNvSpPr>
          <p:nvPr>
            <p:ph type="dt" sz="half" idx="10"/>
          </p:nvPr>
        </p:nvSpPr>
        <p:spPr/>
        <p:txBody>
          <a:bodyPr/>
          <a:lstStyle/>
          <a:p>
            <a:fld id="{6FF1AEA0-AC91-465D-8F90-FBA394D73BF0}" type="datetime1">
              <a:rPr lang="zh-CN" altLang="en-US" smtClean="0"/>
              <a:t>2021/10/6</a:t>
            </a:fld>
            <a:endParaRPr lang="zh-CN" altLang="en-US"/>
          </a:p>
        </p:txBody>
      </p:sp>
      <p:sp>
        <p:nvSpPr>
          <p:cNvPr id="7" name="页脚占位符 6"/>
          <p:cNvSpPr>
            <a:spLocks noGrp="1"/>
          </p:cNvSpPr>
          <p:nvPr>
            <p:ph type="ftr" sz="quarter" idx="11"/>
          </p:nvPr>
        </p:nvSpPr>
        <p:spPr/>
        <p:txBody>
          <a:bodyPr/>
          <a:lstStyle/>
          <a:p>
            <a:r>
              <a:rPr lang="en-US" altLang="zh-CN" dirty="0"/>
              <a:t>USTC-Reading-Group</a:t>
            </a:r>
            <a:endParaRPr lang="zh-CN" altLang="en-US" dirty="0"/>
          </a:p>
        </p:txBody>
      </p:sp>
      <p:sp>
        <p:nvSpPr>
          <p:cNvPr id="9" name="灯片编号占位符 8"/>
          <p:cNvSpPr>
            <a:spLocks noGrp="1"/>
          </p:cNvSpPr>
          <p:nvPr>
            <p:ph type="sldNum" sz="quarter" idx="12"/>
          </p:nvPr>
        </p:nvSpPr>
        <p:spPr/>
        <p:txBody>
          <a:bodyPr/>
          <a:lstStyle/>
          <a:p>
            <a:fld id="{9121FD29-422F-4C06-A400-AB8263BE8C66}" type="slidenum">
              <a:rPr lang="zh-CN" altLang="en-US" smtClean="0"/>
              <a:t>‹#›</a:t>
            </a:fld>
            <a:endParaRPr lang="zh-CN" altLang="en-US"/>
          </a:p>
        </p:txBody>
      </p:sp>
    </p:spTree>
    <p:extLst>
      <p:ext uri="{BB962C8B-B14F-4D97-AF65-F5344CB8AC3E}">
        <p14:creationId xmlns:p14="http://schemas.microsoft.com/office/powerpoint/2010/main" val="34272527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88797"/>
            <a:ext cx="10515600" cy="688515"/>
          </a:xfrm>
        </p:spPr>
        <p:txBody>
          <a:bodyPr/>
          <a:lstStyle>
            <a:lvl1pPr>
              <a:defRPr baseline="0">
                <a:latin typeface="Gill Sans MT" panose="020B0502020104020203" pitchFamily="34" charset="0"/>
                <a:ea typeface="+mn-ea"/>
              </a:defRPr>
            </a:lvl1pPr>
          </a:lstStyle>
          <a:p>
            <a:r>
              <a:rPr lang="zh-CN" altLang="en-US" dirty="0"/>
              <a:t>单击此处编辑母版标题样式</a:t>
            </a:r>
          </a:p>
        </p:txBody>
      </p:sp>
      <p:sp>
        <p:nvSpPr>
          <p:cNvPr id="3" name="内容占位符 2"/>
          <p:cNvSpPr>
            <a:spLocks noGrp="1"/>
          </p:cNvSpPr>
          <p:nvPr>
            <p:ph idx="1"/>
          </p:nvPr>
        </p:nvSpPr>
        <p:spPr>
          <a:xfrm>
            <a:off x="838200" y="1213837"/>
            <a:ext cx="10515600" cy="4963126"/>
          </a:xfrm>
        </p:spPr>
        <p:txBody>
          <a:bodyPr/>
          <a:lstStyle>
            <a:lvl1pPr>
              <a:defRPr baseline="0">
                <a:latin typeface="Gill Sans MT" panose="020B0502020104020203" pitchFamily="34" charset="0"/>
              </a:defRPr>
            </a:lvl1pPr>
            <a:lvl2pPr>
              <a:defRPr baseline="0">
                <a:latin typeface="Gill Sans MT" panose="020B0502020104020203" pitchFamily="34" charset="0"/>
              </a:defRPr>
            </a:lvl2pPr>
            <a:lvl3pPr>
              <a:defRPr baseline="0">
                <a:latin typeface="Gill Sans MT" panose="020B0502020104020203" pitchFamily="34" charset="0"/>
              </a:defRPr>
            </a:lvl3pPr>
            <a:lvl4pPr>
              <a:defRPr baseline="0">
                <a:latin typeface="Gill Sans MT" panose="020B0502020104020203" pitchFamily="34" charset="0"/>
              </a:defRPr>
            </a:lvl4pPr>
            <a:lvl5pPr>
              <a:defRPr baseline="0">
                <a:latin typeface="Gill Sans MT" panose="020B0502020104020203" pitchFamily="34" charset="0"/>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页脚占位符 4"/>
          <p:cNvSpPr>
            <a:spLocks noGrp="1"/>
          </p:cNvSpPr>
          <p:nvPr>
            <p:ph type="ftr" sz="quarter" idx="11"/>
          </p:nvPr>
        </p:nvSpPr>
        <p:spPr>
          <a:xfrm>
            <a:off x="6934200" y="6230754"/>
            <a:ext cx="4114800" cy="238449"/>
          </a:xfrm>
        </p:spPr>
        <p:txBody>
          <a:bodyPr/>
          <a:lstStyle>
            <a:lvl1pPr algn="r">
              <a:defRPr/>
            </a:lvl1pPr>
          </a:lstStyle>
          <a:p>
            <a:pPr algn="r"/>
            <a:r>
              <a:rPr lang="en-US" altLang="zh-CN"/>
              <a:t>USTC-SYS Reading Group</a:t>
            </a:r>
            <a:endParaRPr lang="zh-CN" altLang="en-US"/>
          </a:p>
        </p:txBody>
      </p:sp>
      <p:sp>
        <p:nvSpPr>
          <p:cNvPr id="7" name="日期占位符 6"/>
          <p:cNvSpPr>
            <a:spLocks noGrp="1"/>
          </p:cNvSpPr>
          <p:nvPr>
            <p:ph type="dt" sz="half" idx="10"/>
          </p:nvPr>
        </p:nvSpPr>
        <p:spPr>
          <a:xfrm>
            <a:off x="8305800" y="6501479"/>
            <a:ext cx="2743200" cy="257554"/>
          </a:xfrm>
        </p:spPr>
        <p:txBody>
          <a:bodyPr/>
          <a:lstStyle>
            <a:lvl1pPr algn="r">
              <a:defRPr/>
            </a:lvl1pPr>
          </a:lstStyle>
          <a:p>
            <a:pPr algn="r"/>
            <a:fld id="{5E1090A2-CAAE-4283-8EAB-E15E064FEC49}" type="datetime1">
              <a:rPr lang="en-US" altLang="zh-CN" smtClean="0"/>
              <a:pPr algn="r"/>
              <a:t>10/6/2021</a:t>
            </a:fld>
            <a:endParaRPr lang="zh-CN" altLang="en-US" dirty="0"/>
          </a:p>
        </p:txBody>
      </p:sp>
      <p:pic>
        <p:nvPicPr>
          <p:cNvPr id="6" name="图片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894233" y="568185"/>
            <a:ext cx="3148460" cy="547123"/>
          </a:xfrm>
          <a:prstGeom prst="rect">
            <a:avLst/>
          </a:prstGeom>
        </p:spPr>
      </p:pic>
      <p:sp>
        <p:nvSpPr>
          <p:cNvPr id="4" name="矩形 3"/>
          <p:cNvSpPr/>
          <p:nvPr userDrawn="1"/>
        </p:nvSpPr>
        <p:spPr>
          <a:xfrm flipV="1">
            <a:off x="838200" y="1064806"/>
            <a:ext cx="8153400" cy="45719"/>
          </a:xfrm>
          <a:prstGeom prst="rect">
            <a:avLst/>
          </a:prstGeom>
          <a:gradFill flip="none" rotWithShape="1">
            <a:gsLst>
              <a:gs pos="0">
                <a:schemeClr val="accent1">
                  <a:lumMod val="5000"/>
                  <a:lumOff val="95000"/>
                </a:schemeClr>
              </a:gs>
              <a:gs pos="100000">
                <a:srgbClr val="543795"/>
              </a:gs>
            </a:gsLst>
            <a:lin ang="6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日期占位符 3"/>
          <p:cNvSpPr txBox="1">
            <a:spLocks/>
          </p:cNvSpPr>
          <p:nvPr userDrawn="1"/>
        </p:nvSpPr>
        <p:spPr>
          <a:xfrm>
            <a:off x="8991600" y="6230754"/>
            <a:ext cx="2743200" cy="292240"/>
          </a:xfrm>
          <a:prstGeom prst="rect">
            <a:avLst/>
          </a:prstGeom>
        </p:spPr>
        <p:txBody>
          <a:bodyPr vert="horz" lIns="91440" tIns="45720" rIns="91440" bIns="45720" rtlCol="0" anchor="ctr"/>
          <a:lstStyle>
            <a:defPPr>
              <a:defRPr lang="zh-CN"/>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2BA8DAD5-080E-4F4B-BDCA-510E78FA5A31}" type="slidenum">
              <a:rPr lang="en-US" altLang="zh-CN" sz="2000" smtClean="0"/>
              <a:pPr algn="r"/>
              <a:t>‹#›</a:t>
            </a:fld>
            <a:endParaRPr lang="zh-CN" altLang="en-US" dirty="0"/>
          </a:p>
        </p:txBody>
      </p:sp>
      <p:sp>
        <p:nvSpPr>
          <p:cNvPr id="13" name="内容占位符 12">
            <a:extLst>
              <a:ext uri="{FF2B5EF4-FFF2-40B4-BE49-F238E27FC236}">
                <a16:creationId xmlns:a16="http://schemas.microsoft.com/office/drawing/2014/main" id="{BEE936D3-DB70-4B78-8501-3FA17F908CF1}"/>
              </a:ext>
            </a:extLst>
          </p:cNvPr>
          <p:cNvSpPr>
            <a:spLocks noGrp="1"/>
          </p:cNvSpPr>
          <p:nvPr>
            <p:ph sz="quarter" idx="12"/>
          </p:nvPr>
        </p:nvSpPr>
        <p:spPr>
          <a:xfrm>
            <a:off x="838200" y="6230754"/>
            <a:ext cx="5928360" cy="528279"/>
          </a:xfrm>
        </p:spPr>
        <p:txBody>
          <a:bodyPr anchor="b">
            <a:noAutofit/>
          </a:bodyPr>
          <a:lstStyle>
            <a:lvl1pPr>
              <a:buFontTx/>
              <a:buNone/>
              <a:defRPr sz="1400" baseline="0">
                <a:latin typeface="Gill Sans MT" panose="020B0502020104020203" pitchFamily="34" charset="0"/>
              </a:defRPr>
            </a:lvl1pPr>
          </a:lstStyle>
          <a:p>
            <a:pPr lvl="0"/>
            <a:endParaRPr lang="zh-CN" altLang="en-US" dirty="0"/>
          </a:p>
        </p:txBody>
      </p:sp>
    </p:spTree>
    <p:extLst>
      <p:ext uri="{BB962C8B-B14F-4D97-AF65-F5344CB8AC3E}">
        <p14:creationId xmlns:p14="http://schemas.microsoft.com/office/powerpoint/2010/main" val="15500468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atin typeface="+mn-ea"/>
                <a:ea typeface="+mn-ea"/>
              </a:defRPr>
            </a:lvl1pPr>
          </a:lstStyle>
          <a:p>
            <a:r>
              <a:rPr lang="zh-CN" altLang="en-US" dirty="0"/>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838200" y="6116638"/>
            <a:ext cx="2743200" cy="365125"/>
          </a:xfrm>
        </p:spPr>
        <p:txBody>
          <a:bodyPr/>
          <a:lstStyle/>
          <a:p>
            <a:fld id="{C07C7091-9D44-4B2F-AE94-D77C157C4DB0}" type="datetime1">
              <a:rPr lang="en-US" altLang="zh-CN" smtClean="0"/>
              <a:t>10/6/2021</a:t>
            </a:fld>
            <a:endParaRPr lang="zh-CN" altLang="en-US" dirty="0"/>
          </a:p>
        </p:txBody>
      </p:sp>
      <p:sp>
        <p:nvSpPr>
          <p:cNvPr id="5" name="页脚占位符 4"/>
          <p:cNvSpPr>
            <a:spLocks noGrp="1"/>
          </p:cNvSpPr>
          <p:nvPr>
            <p:ph type="ftr" sz="quarter" idx="11"/>
          </p:nvPr>
        </p:nvSpPr>
        <p:spPr>
          <a:xfrm>
            <a:off x="4038600" y="6116638"/>
            <a:ext cx="4114800" cy="365125"/>
          </a:xfrm>
        </p:spPr>
        <p:txBody>
          <a:bodyPr/>
          <a:lstStyle/>
          <a:p>
            <a:r>
              <a:rPr lang="en-US" altLang="zh-CN"/>
              <a:t>USTC-SYS Reading Group</a:t>
            </a:r>
            <a:endParaRPr lang="zh-CN" altLang="en-US"/>
          </a:p>
        </p:txBody>
      </p:sp>
      <p:sp>
        <p:nvSpPr>
          <p:cNvPr id="6" name="日期占位符 3"/>
          <p:cNvSpPr txBox="1">
            <a:spLocks/>
          </p:cNvSpPr>
          <p:nvPr userDrawn="1"/>
        </p:nvSpPr>
        <p:spPr>
          <a:xfrm>
            <a:off x="8610600" y="6116638"/>
            <a:ext cx="2743200" cy="365125"/>
          </a:xfrm>
          <a:prstGeom prst="rect">
            <a:avLst/>
          </a:prstGeom>
        </p:spPr>
        <p:txBody>
          <a:bodyPr vert="horz" lIns="91440" tIns="45720" rIns="91440" bIns="45720" rtlCol="0" anchor="ctr"/>
          <a:lstStyle>
            <a:defPPr>
              <a:defRPr lang="zh-CN"/>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2BA8DAD5-080E-4F4B-BDCA-510E78FA5A31}" type="slidenum">
              <a:rPr lang="en-US" altLang="zh-CN" smtClean="0"/>
              <a:pPr algn="r"/>
              <a:t>‹#›</a:t>
            </a:fld>
            <a:endParaRPr lang="zh-CN" altLang="en-US" dirty="0"/>
          </a:p>
        </p:txBody>
      </p:sp>
    </p:spTree>
    <p:extLst>
      <p:ext uri="{BB962C8B-B14F-4D97-AF65-F5344CB8AC3E}">
        <p14:creationId xmlns:p14="http://schemas.microsoft.com/office/powerpoint/2010/main" val="18071006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685800"/>
          </a:xfrm>
        </p:spPr>
        <p:txBody>
          <a:bodyPr/>
          <a:lstStyle>
            <a:lvl1pPr>
              <a:defRPr>
                <a:latin typeface="Gill Sans MT" panose="020B0502020104020203" pitchFamily="34" charset="0"/>
                <a:ea typeface="+mn-ea"/>
              </a:defRPr>
            </a:lvl1pPr>
          </a:lstStyle>
          <a:p>
            <a:r>
              <a:rPr lang="zh-CN" altLang="en-US" dirty="0"/>
              <a:t>单击此处编辑母版标题样式</a:t>
            </a:r>
          </a:p>
        </p:txBody>
      </p:sp>
      <p:sp>
        <p:nvSpPr>
          <p:cNvPr id="3" name="内容占位符 2"/>
          <p:cNvSpPr>
            <a:spLocks noGrp="1"/>
          </p:cNvSpPr>
          <p:nvPr>
            <p:ph sz="half" idx="1"/>
          </p:nvPr>
        </p:nvSpPr>
        <p:spPr>
          <a:xfrm>
            <a:off x="838200" y="1216152"/>
            <a:ext cx="5181600" cy="4965192"/>
          </a:xfrm>
        </p:spPr>
        <p:txBody>
          <a:bodyPr/>
          <a:lstStyle>
            <a:lvl1pPr>
              <a:defRPr baseline="0">
                <a:latin typeface="Gill Sans MT" panose="020B0502020104020203" pitchFamily="34" charset="0"/>
              </a:defRPr>
            </a:lvl1pPr>
            <a:lvl2pPr>
              <a:defRPr baseline="0">
                <a:latin typeface="Gill Sans MT" panose="020B0502020104020203" pitchFamily="34" charset="0"/>
              </a:defRPr>
            </a:lvl2pPr>
            <a:lvl3pPr>
              <a:defRPr baseline="0">
                <a:latin typeface="Gill Sans MT" panose="020B0502020104020203" pitchFamily="34" charset="0"/>
              </a:defRPr>
            </a:lvl3pPr>
            <a:lvl4pPr>
              <a:defRPr baseline="0">
                <a:latin typeface="Gill Sans MT" panose="020B0502020104020203" pitchFamily="34" charset="0"/>
              </a:defRPr>
            </a:lvl4pPr>
            <a:lvl5pPr>
              <a:defRPr baseline="0">
                <a:latin typeface="Gill Sans MT" panose="020B0502020104020203" pitchFamily="34" charset="0"/>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内容占位符 3"/>
          <p:cNvSpPr>
            <a:spLocks noGrp="1"/>
          </p:cNvSpPr>
          <p:nvPr>
            <p:ph sz="half" idx="2"/>
          </p:nvPr>
        </p:nvSpPr>
        <p:spPr>
          <a:xfrm>
            <a:off x="6172200" y="1216152"/>
            <a:ext cx="5181600" cy="4965192"/>
          </a:xfrm>
        </p:spPr>
        <p:txBody>
          <a:bodyPr/>
          <a:lstStyle>
            <a:lvl1pPr>
              <a:defRPr>
                <a:latin typeface="Gill Sans MT" panose="020B0502020104020203" pitchFamily="34" charset="0"/>
              </a:defRPr>
            </a:lvl1pPr>
            <a:lvl2pPr>
              <a:defRPr>
                <a:latin typeface="Gill Sans MT" panose="020B0502020104020203" pitchFamily="34" charset="0"/>
              </a:defRPr>
            </a:lvl2pPr>
            <a:lvl3pPr>
              <a:defRPr>
                <a:latin typeface="Gill Sans MT" panose="020B0502020104020203" pitchFamily="34" charset="0"/>
              </a:defRPr>
            </a:lvl3pPr>
            <a:lvl4pPr>
              <a:defRPr>
                <a:latin typeface="Gill Sans MT" panose="020B0502020104020203" pitchFamily="34" charset="0"/>
              </a:defRPr>
            </a:lvl4pPr>
            <a:lvl5pPr>
              <a:defRPr>
                <a:latin typeface="Gill Sans MT" panose="020B0502020104020203" pitchFamily="34" charset="0"/>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pic>
        <p:nvPicPr>
          <p:cNvPr id="9" name="图片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894233" y="568185"/>
            <a:ext cx="3148460" cy="547123"/>
          </a:xfrm>
          <a:prstGeom prst="rect">
            <a:avLst/>
          </a:prstGeom>
        </p:spPr>
      </p:pic>
      <p:sp>
        <p:nvSpPr>
          <p:cNvPr id="10" name="矩形 9"/>
          <p:cNvSpPr/>
          <p:nvPr userDrawn="1"/>
        </p:nvSpPr>
        <p:spPr>
          <a:xfrm flipV="1">
            <a:off x="838200" y="1064806"/>
            <a:ext cx="8153400" cy="45719"/>
          </a:xfrm>
          <a:prstGeom prst="rect">
            <a:avLst/>
          </a:prstGeom>
          <a:gradFill flip="none" rotWithShape="1">
            <a:gsLst>
              <a:gs pos="0">
                <a:schemeClr val="accent1">
                  <a:lumMod val="5000"/>
                  <a:lumOff val="95000"/>
                </a:schemeClr>
              </a:gs>
              <a:gs pos="100000">
                <a:srgbClr val="543795"/>
              </a:gs>
            </a:gsLst>
            <a:lin ang="6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页脚占位符 4">
            <a:extLst>
              <a:ext uri="{FF2B5EF4-FFF2-40B4-BE49-F238E27FC236}">
                <a16:creationId xmlns:a16="http://schemas.microsoft.com/office/drawing/2014/main" id="{B6DDD945-6409-4967-874D-164DCD16A53A}"/>
              </a:ext>
            </a:extLst>
          </p:cNvPr>
          <p:cNvSpPr>
            <a:spLocks noGrp="1"/>
          </p:cNvSpPr>
          <p:nvPr>
            <p:ph type="ftr" sz="quarter" idx="11"/>
          </p:nvPr>
        </p:nvSpPr>
        <p:spPr>
          <a:xfrm>
            <a:off x="6934200" y="6230754"/>
            <a:ext cx="4114800" cy="238449"/>
          </a:xfrm>
        </p:spPr>
        <p:txBody>
          <a:bodyPr/>
          <a:lstStyle>
            <a:lvl1pPr algn="r">
              <a:defRPr/>
            </a:lvl1pPr>
          </a:lstStyle>
          <a:p>
            <a:pPr algn="r"/>
            <a:r>
              <a:rPr lang="en-US" altLang="zh-CN"/>
              <a:t>USTC-SYS Reading Group</a:t>
            </a:r>
            <a:endParaRPr lang="zh-CN" altLang="en-US"/>
          </a:p>
        </p:txBody>
      </p:sp>
      <p:sp>
        <p:nvSpPr>
          <p:cNvPr id="13" name="日期占位符 6">
            <a:extLst>
              <a:ext uri="{FF2B5EF4-FFF2-40B4-BE49-F238E27FC236}">
                <a16:creationId xmlns:a16="http://schemas.microsoft.com/office/drawing/2014/main" id="{9E60A02C-72E6-4E91-A62D-0DD4DAD396D5}"/>
              </a:ext>
            </a:extLst>
          </p:cNvPr>
          <p:cNvSpPr>
            <a:spLocks noGrp="1"/>
          </p:cNvSpPr>
          <p:nvPr>
            <p:ph type="dt" sz="half" idx="10"/>
          </p:nvPr>
        </p:nvSpPr>
        <p:spPr>
          <a:xfrm>
            <a:off x="8305800" y="6501479"/>
            <a:ext cx="2743200" cy="257554"/>
          </a:xfrm>
        </p:spPr>
        <p:txBody>
          <a:bodyPr/>
          <a:lstStyle>
            <a:lvl1pPr algn="r">
              <a:defRPr/>
            </a:lvl1pPr>
          </a:lstStyle>
          <a:p>
            <a:pPr algn="r"/>
            <a:fld id="{5E1090A2-CAAE-4283-8EAB-E15E064FEC49}" type="datetime1">
              <a:rPr lang="en-US" altLang="zh-CN" smtClean="0"/>
              <a:pPr algn="r"/>
              <a:t>10/6/2021</a:t>
            </a:fld>
            <a:endParaRPr lang="zh-CN" altLang="en-US" dirty="0"/>
          </a:p>
        </p:txBody>
      </p:sp>
      <p:sp>
        <p:nvSpPr>
          <p:cNvPr id="14" name="日期占位符 3">
            <a:extLst>
              <a:ext uri="{FF2B5EF4-FFF2-40B4-BE49-F238E27FC236}">
                <a16:creationId xmlns:a16="http://schemas.microsoft.com/office/drawing/2014/main" id="{C82C7959-9E8E-48F2-AB22-4CAB0FD85F11}"/>
              </a:ext>
            </a:extLst>
          </p:cNvPr>
          <p:cNvSpPr txBox="1">
            <a:spLocks/>
          </p:cNvSpPr>
          <p:nvPr userDrawn="1"/>
        </p:nvSpPr>
        <p:spPr>
          <a:xfrm>
            <a:off x="8991600" y="6230754"/>
            <a:ext cx="2743200" cy="292240"/>
          </a:xfrm>
          <a:prstGeom prst="rect">
            <a:avLst/>
          </a:prstGeom>
        </p:spPr>
        <p:txBody>
          <a:bodyPr vert="horz" lIns="91440" tIns="45720" rIns="91440" bIns="45720" rtlCol="0" anchor="ctr"/>
          <a:lstStyle>
            <a:defPPr>
              <a:defRPr lang="zh-CN"/>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2BA8DAD5-080E-4F4B-BDCA-510E78FA5A31}" type="slidenum">
              <a:rPr lang="en-US" altLang="zh-CN" sz="2000" smtClean="0"/>
              <a:pPr algn="r"/>
              <a:t>‹#›</a:t>
            </a:fld>
            <a:endParaRPr lang="zh-CN" altLang="en-US" dirty="0"/>
          </a:p>
        </p:txBody>
      </p:sp>
      <p:sp>
        <p:nvSpPr>
          <p:cNvPr id="15" name="内容占位符 12">
            <a:extLst>
              <a:ext uri="{FF2B5EF4-FFF2-40B4-BE49-F238E27FC236}">
                <a16:creationId xmlns:a16="http://schemas.microsoft.com/office/drawing/2014/main" id="{6C6973B7-BBFC-4E7E-9E4C-ACD4FB309D3E}"/>
              </a:ext>
            </a:extLst>
          </p:cNvPr>
          <p:cNvSpPr>
            <a:spLocks noGrp="1"/>
          </p:cNvSpPr>
          <p:nvPr>
            <p:ph sz="quarter" idx="12"/>
          </p:nvPr>
        </p:nvSpPr>
        <p:spPr>
          <a:xfrm>
            <a:off x="838200" y="6335713"/>
            <a:ext cx="4419600" cy="423862"/>
          </a:xfrm>
        </p:spPr>
        <p:txBody>
          <a:bodyPr>
            <a:noAutofit/>
          </a:bodyPr>
          <a:lstStyle>
            <a:lvl1pPr>
              <a:defRPr sz="2000"/>
            </a:lvl1pPr>
          </a:lstStyle>
          <a:p>
            <a:pPr lvl="0"/>
            <a:endParaRPr lang="zh-CN" altLang="en-US" dirty="0"/>
          </a:p>
        </p:txBody>
      </p:sp>
    </p:spTree>
    <p:extLst>
      <p:ext uri="{BB962C8B-B14F-4D97-AF65-F5344CB8AC3E}">
        <p14:creationId xmlns:p14="http://schemas.microsoft.com/office/powerpoint/2010/main" val="23790956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685800"/>
          </a:xfrm>
        </p:spPr>
        <p:txBody>
          <a:bodyPr/>
          <a:lstStyle>
            <a:lvl1pPr>
              <a:defRPr>
                <a:latin typeface="+mn-ea"/>
                <a:ea typeface="+mn-ea"/>
              </a:defRPr>
            </a:lvl1pPr>
          </a:lstStyle>
          <a:p>
            <a:r>
              <a:rPr lang="zh-CN" altLang="en-US" dirty="0"/>
              <a:t>单击此处编辑母版标题样式</a:t>
            </a:r>
          </a:p>
        </p:txBody>
      </p:sp>
      <p:sp>
        <p:nvSpPr>
          <p:cNvPr id="3" name="文本占位符 2"/>
          <p:cNvSpPr>
            <a:spLocks noGrp="1"/>
          </p:cNvSpPr>
          <p:nvPr>
            <p:ph type="body" idx="1"/>
          </p:nvPr>
        </p:nvSpPr>
        <p:spPr>
          <a:xfrm>
            <a:off x="839788" y="1216152"/>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145691"/>
            <a:ext cx="5157787" cy="4043972"/>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216152"/>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145691"/>
            <a:ext cx="5183188" cy="4043972"/>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pic>
        <p:nvPicPr>
          <p:cNvPr id="9" name="图片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894233" y="568185"/>
            <a:ext cx="3148460" cy="547123"/>
          </a:xfrm>
          <a:prstGeom prst="rect">
            <a:avLst/>
          </a:prstGeom>
        </p:spPr>
      </p:pic>
      <p:sp>
        <p:nvSpPr>
          <p:cNvPr id="10" name="矩形 9"/>
          <p:cNvSpPr/>
          <p:nvPr userDrawn="1"/>
        </p:nvSpPr>
        <p:spPr>
          <a:xfrm flipV="1">
            <a:off x="838200" y="1064806"/>
            <a:ext cx="8153400" cy="45719"/>
          </a:xfrm>
          <a:prstGeom prst="rect">
            <a:avLst/>
          </a:prstGeom>
          <a:gradFill flip="none" rotWithShape="1">
            <a:gsLst>
              <a:gs pos="0">
                <a:schemeClr val="accent1">
                  <a:lumMod val="5000"/>
                  <a:lumOff val="95000"/>
                </a:schemeClr>
              </a:gs>
              <a:gs pos="100000">
                <a:srgbClr val="543795"/>
              </a:gs>
            </a:gsLst>
            <a:lin ang="6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页脚占位符 4">
            <a:extLst>
              <a:ext uri="{FF2B5EF4-FFF2-40B4-BE49-F238E27FC236}">
                <a16:creationId xmlns:a16="http://schemas.microsoft.com/office/drawing/2014/main" id="{2FE57DF4-0E00-4ADA-8070-BDF91DB345FE}"/>
              </a:ext>
            </a:extLst>
          </p:cNvPr>
          <p:cNvSpPr>
            <a:spLocks noGrp="1"/>
          </p:cNvSpPr>
          <p:nvPr>
            <p:ph type="ftr" sz="quarter" idx="11"/>
          </p:nvPr>
        </p:nvSpPr>
        <p:spPr>
          <a:xfrm>
            <a:off x="6934200" y="6230754"/>
            <a:ext cx="4114800" cy="238449"/>
          </a:xfrm>
        </p:spPr>
        <p:txBody>
          <a:bodyPr/>
          <a:lstStyle>
            <a:lvl1pPr algn="r">
              <a:defRPr/>
            </a:lvl1pPr>
          </a:lstStyle>
          <a:p>
            <a:pPr algn="r"/>
            <a:r>
              <a:rPr lang="en-US" altLang="zh-CN"/>
              <a:t>USTC-SYS Reading Group</a:t>
            </a:r>
            <a:endParaRPr lang="zh-CN" altLang="en-US"/>
          </a:p>
        </p:txBody>
      </p:sp>
      <p:sp>
        <p:nvSpPr>
          <p:cNvPr id="13" name="日期占位符 6">
            <a:extLst>
              <a:ext uri="{FF2B5EF4-FFF2-40B4-BE49-F238E27FC236}">
                <a16:creationId xmlns:a16="http://schemas.microsoft.com/office/drawing/2014/main" id="{3AF7E364-9FE0-4CDB-8E22-F4FC799CE501}"/>
              </a:ext>
            </a:extLst>
          </p:cNvPr>
          <p:cNvSpPr>
            <a:spLocks noGrp="1"/>
          </p:cNvSpPr>
          <p:nvPr>
            <p:ph type="dt" sz="half" idx="10"/>
          </p:nvPr>
        </p:nvSpPr>
        <p:spPr>
          <a:xfrm>
            <a:off x="8305800" y="6501479"/>
            <a:ext cx="2743200" cy="257554"/>
          </a:xfrm>
        </p:spPr>
        <p:txBody>
          <a:bodyPr/>
          <a:lstStyle>
            <a:lvl1pPr algn="r">
              <a:defRPr/>
            </a:lvl1pPr>
          </a:lstStyle>
          <a:p>
            <a:pPr algn="r"/>
            <a:fld id="{5E1090A2-CAAE-4283-8EAB-E15E064FEC49}" type="datetime1">
              <a:rPr lang="en-US" altLang="zh-CN" smtClean="0"/>
              <a:pPr algn="r"/>
              <a:t>10/6/2021</a:t>
            </a:fld>
            <a:endParaRPr lang="zh-CN" altLang="en-US" dirty="0"/>
          </a:p>
        </p:txBody>
      </p:sp>
      <p:sp>
        <p:nvSpPr>
          <p:cNvPr id="14" name="日期占位符 3">
            <a:extLst>
              <a:ext uri="{FF2B5EF4-FFF2-40B4-BE49-F238E27FC236}">
                <a16:creationId xmlns:a16="http://schemas.microsoft.com/office/drawing/2014/main" id="{AE254646-AD1C-4DA8-A254-58C47E6ABCA4}"/>
              </a:ext>
            </a:extLst>
          </p:cNvPr>
          <p:cNvSpPr txBox="1">
            <a:spLocks/>
          </p:cNvSpPr>
          <p:nvPr userDrawn="1"/>
        </p:nvSpPr>
        <p:spPr>
          <a:xfrm>
            <a:off x="8991600" y="6230754"/>
            <a:ext cx="2743200" cy="292240"/>
          </a:xfrm>
          <a:prstGeom prst="rect">
            <a:avLst/>
          </a:prstGeom>
        </p:spPr>
        <p:txBody>
          <a:bodyPr vert="horz" lIns="91440" tIns="45720" rIns="91440" bIns="45720" rtlCol="0" anchor="ctr"/>
          <a:lstStyle>
            <a:defPPr>
              <a:defRPr lang="zh-CN"/>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2BA8DAD5-080E-4F4B-BDCA-510E78FA5A31}" type="slidenum">
              <a:rPr lang="en-US" altLang="zh-CN" sz="2000" smtClean="0"/>
              <a:pPr algn="r"/>
              <a:t>‹#›</a:t>
            </a:fld>
            <a:endParaRPr lang="zh-CN" altLang="en-US" dirty="0"/>
          </a:p>
        </p:txBody>
      </p:sp>
      <p:sp>
        <p:nvSpPr>
          <p:cNvPr id="15" name="内容占位符 12">
            <a:extLst>
              <a:ext uri="{FF2B5EF4-FFF2-40B4-BE49-F238E27FC236}">
                <a16:creationId xmlns:a16="http://schemas.microsoft.com/office/drawing/2014/main" id="{869CE1DE-8D38-4EBC-91D1-B279F6CE25BB}"/>
              </a:ext>
            </a:extLst>
          </p:cNvPr>
          <p:cNvSpPr>
            <a:spLocks noGrp="1"/>
          </p:cNvSpPr>
          <p:nvPr>
            <p:ph sz="quarter" idx="12"/>
          </p:nvPr>
        </p:nvSpPr>
        <p:spPr>
          <a:xfrm>
            <a:off x="838200" y="6335713"/>
            <a:ext cx="4419600" cy="423862"/>
          </a:xfrm>
        </p:spPr>
        <p:txBody>
          <a:bodyPr>
            <a:noAutofit/>
          </a:bodyPr>
          <a:lstStyle>
            <a:lvl1pPr>
              <a:defRPr sz="2000"/>
            </a:lvl1pPr>
          </a:lstStyle>
          <a:p>
            <a:pPr lvl="0"/>
            <a:endParaRPr lang="zh-CN" altLang="en-US" dirty="0"/>
          </a:p>
        </p:txBody>
      </p:sp>
    </p:spTree>
    <p:extLst>
      <p:ext uri="{BB962C8B-B14F-4D97-AF65-F5344CB8AC3E}">
        <p14:creationId xmlns:p14="http://schemas.microsoft.com/office/powerpoint/2010/main" val="13498591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atin typeface="+mn-ea"/>
                <a:ea typeface="+mn-ea"/>
              </a:defRPr>
            </a:lvl1pPr>
          </a:lstStyle>
          <a:p>
            <a:r>
              <a:rPr lang="zh-CN" altLang="en-US" dirty="0"/>
              <a:t>单击此处编辑母版标题样式</a:t>
            </a:r>
          </a:p>
        </p:txBody>
      </p:sp>
      <p:sp>
        <p:nvSpPr>
          <p:cNvPr id="4" name="页脚占位符 3"/>
          <p:cNvSpPr>
            <a:spLocks noGrp="1"/>
          </p:cNvSpPr>
          <p:nvPr>
            <p:ph type="ftr" sz="quarter" idx="11"/>
          </p:nvPr>
        </p:nvSpPr>
        <p:spPr/>
        <p:txBody>
          <a:bodyPr/>
          <a:lstStyle/>
          <a:p>
            <a:r>
              <a:rPr lang="en-US" altLang="zh-CN"/>
              <a:t>USTC-SYS Reading Group</a:t>
            </a:r>
            <a:endParaRPr lang="zh-CN" altLang="en-US"/>
          </a:p>
        </p:txBody>
      </p:sp>
      <p:sp>
        <p:nvSpPr>
          <p:cNvPr id="6" name="日期占位符 6"/>
          <p:cNvSpPr>
            <a:spLocks noGrp="1"/>
          </p:cNvSpPr>
          <p:nvPr>
            <p:ph type="dt" sz="half" idx="10"/>
          </p:nvPr>
        </p:nvSpPr>
        <p:spPr>
          <a:xfrm>
            <a:off x="838200" y="6356350"/>
            <a:ext cx="2743200" cy="365125"/>
          </a:xfrm>
        </p:spPr>
        <p:txBody>
          <a:bodyPr/>
          <a:lstStyle/>
          <a:p>
            <a:fld id="{CE3080E7-2FDD-4A45-A960-DA5CC303B64D}" type="datetime1">
              <a:rPr lang="en-US" altLang="zh-CN" smtClean="0"/>
              <a:t>10/6/2021</a:t>
            </a:fld>
            <a:endParaRPr lang="zh-CN" altLang="en-US" dirty="0"/>
          </a:p>
        </p:txBody>
      </p:sp>
    </p:spTree>
    <p:extLst>
      <p:ext uri="{BB962C8B-B14F-4D97-AF65-F5344CB8AC3E}">
        <p14:creationId xmlns:p14="http://schemas.microsoft.com/office/powerpoint/2010/main" val="23813739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3" name="页脚占位符 2"/>
          <p:cNvSpPr>
            <a:spLocks noGrp="1"/>
          </p:cNvSpPr>
          <p:nvPr>
            <p:ph type="ftr" sz="quarter" idx="11"/>
          </p:nvPr>
        </p:nvSpPr>
        <p:spPr/>
        <p:txBody>
          <a:bodyPr/>
          <a:lstStyle/>
          <a:p>
            <a:r>
              <a:rPr lang="en-US" altLang="zh-CN"/>
              <a:t>USTC-SYS Reading Group</a:t>
            </a:r>
            <a:endParaRPr lang="zh-CN" altLang="en-US"/>
          </a:p>
        </p:txBody>
      </p:sp>
      <p:sp>
        <p:nvSpPr>
          <p:cNvPr id="5" name="日期占位符 6"/>
          <p:cNvSpPr>
            <a:spLocks noGrp="1"/>
          </p:cNvSpPr>
          <p:nvPr>
            <p:ph type="dt" sz="half" idx="10"/>
          </p:nvPr>
        </p:nvSpPr>
        <p:spPr>
          <a:xfrm>
            <a:off x="838200" y="6356350"/>
            <a:ext cx="2743200" cy="365125"/>
          </a:xfrm>
        </p:spPr>
        <p:txBody>
          <a:bodyPr/>
          <a:lstStyle/>
          <a:p>
            <a:fld id="{B06688E1-DC9B-44B6-B653-EE0F718BE06B}" type="datetime1">
              <a:rPr lang="en-US" altLang="zh-CN" smtClean="0"/>
              <a:t>10/6/2021</a:t>
            </a:fld>
            <a:endParaRPr lang="zh-CN" altLang="en-US" dirty="0"/>
          </a:p>
        </p:txBody>
      </p:sp>
    </p:spTree>
    <p:extLst>
      <p:ext uri="{BB962C8B-B14F-4D97-AF65-F5344CB8AC3E}">
        <p14:creationId xmlns:p14="http://schemas.microsoft.com/office/powerpoint/2010/main" val="1052245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atin typeface="+mn-ea"/>
                <a:ea typeface="+mn-ea"/>
              </a:defRPr>
            </a:lvl1pPr>
          </a:lstStyle>
          <a:p>
            <a:r>
              <a:rPr lang="zh-CN" altLang="en-US" dirty="0"/>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6" name="页脚占位符 5"/>
          <p:cNvSpPr>
            <a:spLocks noGrp="1"/>
          </p:cNvSpPr>
          <p:nvPr>
            <p:ph type="ftr" sz="quarter" idx="11"/>
          </p:nvPr>
        </p:nvSpPr>
        <p:spPr/>
        <p:txBody>
          <a:bodyPr/>
          <a:lstStyle/>
          <a:p>
            <a:r>
              <a:rPr lang="en-US" altLang="zh-CN"/>
              <a:t>USTC-SYS Reading Group</a:t>
            </a:r>
            <a:endParaRPr lang="zh-CN" altLang="en-US"/>
          </a:p>
        </p:txBody>
      </p:sp>
      <p:sp>
        <p:nvSpPr>
          <p:cNvPr id="8" name="日期占位符 6"/>
          <p:cNvSpPr>
            <a:spLocks noGrp="1"/>
          </p:cNvSpPr>
          <p:nvPr>
            <p:ph type="dt" sz="half" idx="10"/>
          </p:nvPr>
        </p:nvSpPr>
        <p:spPr>
          <a:xfrm>
            <a:off x="838200" y="6356350"/>
            <a:ext cx="2743200" cy="365125"/>
          </a:xfrm>
        </p:spPr>
        <p:txBody>
          <a:bodyPr/>
          <a:lstStyle/>
          <a:p>
            <a:fld id="{2D60B9E6-1370-4E87-8067-5FE6691F7C5C}" type="datetime1">
              <a:rPr lang="en-US" altLang="zh-CN" smtClean="0"/>
              <a:t>10/6/2021</a:t>
            </a:fld>
            <a:endParaRPr lang="zh-CN" altLang="en-US" dirty="0"/>
          </a:p>
        </p:txBody>
      </p:sp>
    </p:spTree>
    <p:extLst>
      <p:ext uri="{BB962C8B-B14F-4D97-AF65-F5344CB8AC3E}">
        <p14:creationId xmlns:p14="http://schemas.microsoft.com/office/powerpoint/2010/main" val="12028785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atin typeface="+mn-ea"/>
                <a:ea typeface="+mn-ea"/>
              </a:defRPr>
            </a:lvl1pPr>
          </a:lstStyle>
          <a:p>
            <a:r>
              <a:rPr lang="zh-CN" altLang="en-US" dirty="0"/>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6" name="页脚占位符 5"/>
          <p:cNvSpPr>
            <a:spLocks noGrp="1"/>
          </p:cNvSpPr>
          <p:nvPr>
            <p:ph type="ftr" sz="quarter" idx="11"/>
          </p:nvPr>
        </p:nvSpPr>
        <p:spPr/>
        <p:txBody>
          <a:bodyPr/>
          <a:lstStyle/>
          <a:p>
            <a:r>
              <a:rPr lang="en-US" altLang="zh-CN"/>
              <a:t>USTC-SYS Reading Group</a:t>
            </a:r>
            <a:endParaRPr lang="zh-CN" altLang="en-US"/>
          </a:p>
        </p:txBody>
      </p:sp>
      <p:sp>
        <p:nvSpPr>
          <p:cNvPr id="8" name="日期占位符 6"/>
          <p:cNvSpPr>
            <a:spLocks noGrp="1"/>
          </p:cNvSpPr>
          <p:nvPr>
            <p:ph type="dt" sz="half" idx="10"/>
          </p:nvPr>
        </p:nvSpPr>
        <p:spPr>
          <a:xfrm>
            <a:off x="838200" y="6356350"/>
            <a:ext cx="2743200" cy="365125"/>
          </a:xfrm>
        </p:spPr>
        <p:txBody>
          <a:bodyPr/>
          <a:lstStyle/>
          <a:p>
            <a:fld id="{6867DBE6-2E37-43FB-8261-001C2F62D61B}" type="datetime1">
              <a:rPr lang="en-US" altLang="zh-CN" smtClean="0"/>
              <a:t>10/6/2021</a:t>
            </a:fld>
            <a:endParaRPr lang="zh-CN" altLang="en-US" dirty="0"/>
          </a:p>
        </p:txBody>
      </p:sp>
    </p:spTree>
    <p:extLst>
      <p:ext uri="{BB962C8B-B14F-4D97-AF65-F5344CB8AC3E}">
        <p14:creationId xmlns:p14="http://schemas.microsoft.com/office/powerpoint/2010/main" val="22977283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5">
          <a:fgClr>
            <a:schemeClr val="bg1">
              <a:lumMod val="85000"/>
            </a:schemeClr>
          </a:fgClr>
          <a:bgClr>
            <a:schemeClr val="bg1"/>
          </a:bgClr>
        </a:patt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E6FAFF-FAB3-4950-8E02-877853502D5B}" type="datetime1">
              <a:rPr lang="en-US" altLang="zh-CN" smtClean="0"/>
              <a:t>10/6/2021</a:t>
            </a:fld>
            <a:endParaRPr lang="zh-CN" altLang="en-US" dirty="0"/>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ltLang="zh-CN"/>
              <a:t>USTC-SYS Reading Group</a:t>
            </a:r>
            <a:endParaRPr lang="zh-CN" altLang="en-US"/>
          </a:p>
        </p:txBody>
      </p:sp>
    </p:spTree>
    <p:extLst>
      <p:ext uri="{BB962C8B-B14F-4D97-AF65-F5344CB8AC3E}">
        <p14:creationId xmlns:p14="http://schemas.microsoft.com/office/powerpoint/2010/main" val="35486917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3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3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3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3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3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4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1">
            <a:extLst>
              <a:ext uri="{FF2B5EF4-FFF2-40B4-BE49-F238E27FC236}">
                <a16:creationId xmlns:a16="http://schemas.microsoft.com/office/drawing/2014/main" id="{40E81FEA-BFAE-4F29-BDFC-C658FDC7FE69}"/>
              </a:ext>
            </a:extLst>
          </p:cNvPr>
          <p:cNvSpPr>
            <a:spLocks noGrp="1"/>
          </p:cNvSpPr>
          <p:nvPr>
            <p:ph type="ctrTitle"/>
          </p:nvPr>
        </p:nvSpPr>
        <p:spPr>
          <a:xfrm>
            <a:off x="0" y="1122363"/>
            <a:ext cx="12192000" cy="2387600"/>
          </a:xfrm>
        </p:spPr>
        <p:txBody>
          <a:bodyPr>
            <a:normAutofit/>
          </a:bodyPr>
          <a:lstStyle/>
          <a:p>
            <a:r>
              <a:rPr lang="en-US" altLang="zh-CN" sz="4400" dirty="0"/>
              <a:t>Taurus: Lightweight Parallel Logging for</a:t>
            </a:r>
            <a:br>
              <a:rPr lang="en-US" altLang="zh-CN" sz="4400" dirty="0"/>
            </a:br>
            <a:r>
              <a:rPr lang="en-US" altLang="zh-CN" sz="4400" dirty="0"/>
              <a:t>In-Memory Database Management Systems</a:t>
            </a:r>
            <a:endParaRPr lang="zh-CN" altLang="en-US" sz="4400" dirty="0"/>
          </a:p>
        </p:txBody>
      </p:sp>
      <p:sp>
        <p:nvSpPr>
          <p:cNvPr id="7" name="副标题 2">
            <a:extLst>
              <a:ext uri="{FF2B5EF4-FFF2-40B4-BE49-F238E27FC236}">
                <a16:creationId xmlns:a16="http://schemas.microsoft.com/office/drawing/2014/main" id="{99165ECE-7183-4FEF-B170-1C98F671029F}"/>
              </a:ext>
            </a:extLst>
          </p:cNvPr>
          <p:cNvSpPr>
            <a:spLocks noGrp="1"/>
          </p:cNvSpPr>
          <p:nvPr>
            <p:ph type="subTitle" idx="1"/>
          </p:nvPr>
        </p:nvSpPr>
        <p:spPr>
          <a:xfrm>
            <a:off x="0" y="3602037"/>
            <a:ext cx="12192000" cy="2256895"/>
          </a:xfrm>
        </p:spPr>
        <p:txBody>
          <a:bodyPr>
            <a:normAutofit/>
          </a:bodyPr>
          <a:lstStyle/>
          <a:p>
            <a:r>
              <a:rPr lang="en-US" altLang="zh-CN" dirty="0"/>
              <a:t>VLDB ’21</a:t>
            </a:r>
            <a:endParaRPr lang="en-US" altLang="zh-CN" dirty="0">
              <a:latin typeface="Gill Sans MT" panose="020B0502020104020203" pitchFamily="34" charset="0"/>
            </a:endParaRPr>
          </a:p>
          <a:p>
            <a:r>
              <a:rPr lang="en-US" altLang="zh-CN" sz="2000" b="0" i="0" dirty="0">
                <a:effectLst/>
                <a:latin typeface="Arial" panose="020B0604020202020204" pitchFamily="34" charset="0"/>
              </a:rPr>
              <a:t>Yu Xia</a:t>
            </a:r>
            <a:r>
              <a:rPr lang="en-US" altLang="zh-CN" sz="2000" dirty="0"/>
              <a:t>, </a:t>
            </a:r>
            <a:r>
              <a:rPr lang="en-US" altLang="zh-CN" sz="2000" b="0" i="0" dirty="0" err="1">
                <a:effectLst/>
                <a:latin typeface="Arial" panose="020B0604020202020204" pitchFamily="34" charset="0"/>
              </a:rPr>
              <a:t>Xiangyao</a:t>
            </a:r>
            <a:r>
              <a:rPr lang="en-US" altLang="zh-CN" sz="2000" b="0" i="0" dirty="0">
                <a:effectLst/>
                <a:latin typeface="Arial" panose="020B0604020202020204" pitchFamily="34" charset="0"/>
              </a:rPr>
              <a:t> Yu</a:t>
            </a:r>
            <a:r>
              <a:rPr lang="en-US" altLang="zh-CN" sz="2000" dirty="0"/>
              <a:t>, </a:t>
            </a:r>
            <a:r>
              <a:rPr lang="en-US" altLang="zh-CN" sz="2000" b="0" i="0" dirty="0">
                <a:effectLst/>
                <a:latin typeface="Arial" panose="020B0604020202020204" pitchFamily="34" charset="0"/>
              </a:rPr>
              <a:t>Andrew </a:t>
            </a:r>
            <a:r>
              <a:rPr lang="en-US" altLang="zh-CN" sz="2000" b="0" i="0" dirty="0" err="1">
                <a:effectLst/>
                <a:latin typeface="Arial" panose="020B0604020202020204" pitchFamily="34" charset="0"/>
              </a:rPr>
              <a:t>Pavlo</a:t>
            </a:r>
            <a:r>
              <a:rPr lang="en-US" altLang="zh-CN" sz="2000" b="0" i="0" dirty="0">
                <a:effectLst/>
                <a:latin typeface="Arial" panose="020B0604020202020204" pitchFamily="34" charset="0"/>
              </a:rPr>
              <a:t>, Srinivas Devadas</a:t>
            </a:r>
            <a:endParaRPr lang="en-US" altLang="zh-CN" sz="2000" dirty="0"/>
          </a:p>
          <a:p>
            <a:r>
              <a:rPr lang="en-US" altLang="zh-CN" sz="2000" dirty="0"/>
              <a:t>Massachusetts Institute of Technology, University of Wisconsin–Madison, Carnegie Mellon University</a:t>
            </a:r>
          </a:p>
          <a:p>
            <a:endParaRPr lang="en-US" altLang="zh-CN" dirty="0"/>
          </a:p>
          <a:p>
            <a:r>
              <a:rPr lang="en-US" altLang="zh-CN" dirty="0"/>
              <a:t>Presented by </a:t>
            </a:r>
            <a:r>
              <a:rPr lang="en-US" altLang="zh-CN" dirty="0" err="1"/>
              <a:t>Tianyang</a:t>
            </a:r>
            <a:r>
              <a:rPr lang="en-US" altLang="zh-CN" dirty="0"/>
              <a:t> </a:t>
            </a:r>
            <a:r>
              <a:rPr lang="en-US" altLang="zh-CN" dirty="0" err="1"/>
              <a:t>Niu</a:t>
            </a:r>
            <a:r>
              <a:rPr lang="en-US" altLang="zh-CN" dirty="0"/>
              <a:t> and</a:t>
            </a:r>
            <a:r>
              <a:rPr lang="zh-CN" altLang="en-US" dirty="0"/>
              <a:t> </a:t>
            </a:r>
            <a:r>
              <a:rPr lang="en-US" altLang="zh-CN" dirty="0"/>
              <a:t>Chuannan Zhang</a:t>
            </a:r>
          </a:p>
        </p:txBody>
      </p:sp>
    </p:spTree>
    <p:extLst>
      <p:ext uri="{BB962C8B-B14F-4D97-AF65-F5344CB8AC3E}">
        <p14:creationId xmlns:p14="http://schemas.microsoft.com/office/powerpoint/2010/main" val="8201753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A621D01-2431-4F17-AB6B-E747168FEEA0}"/>
              </a:ext>
            </a:extLst>
          </p:cNvPr>
          <p:cNvSpPr>
            <a:spLocks noGrp="1"/>
          </p:cNvSpPr>
          <p:nvPr>
            <p:ph type="title"/>
          </p:nvPr>
        </p:nvSpPr>
        <p:spPr/>
        <p:txBody>
          <a:bodyPr/>
          <a:lstStyle/>
          <a:p>
            <a:r>
              <a:rPr lang="en-US" altLang="zh-CN" dirty="0">
                <a:latin typeface="Gill Sans MT" panose="020B0502020104020203" pitchFamily="34" charset="0"/>
                <a:ea typeface="宋体" panose="02010600030101010101" pitchFamily="2" charset="-122"/>
                <a:cs typeface="Calibri" panose="020F0502020204030204" pitchFamily="34" charset="0"/>
              </a:rPr>
              <a:t>Design</a:t>
            </a:r>
            <a:endParaRPr lang="zh-CN" altLang="en-US" dirty="0"/>
          </a:p>
        </p:txBody>
      </p:sp>
      <p:sp>
        <p:nvSpPr>
          <p:cNvPr id="3" name="内容占位符 2">
            <a:extLst>
              <a:ext uri="{FF2B5EF4-FFF2-40B4-BE49-F238E27FC236}">
                <a16:creationId xmlns:a16="http://schemas.microsoft.com/office/drawing/2014/main" id="{8FAD5D2F-FB98-4599-9C4F-D12D726D5BD9}"/>
              </a:ext>
            </a:extLst>
          </p:cNvPr>
          <p:cNvSpPr>
            <a:spLocks noGrp="1"/>
          </p:cNvSpPr>
          <p:nvPr>
            <p:ph idx="1"/>
          </p:nvPr>
        </p:nvSpPr>
        <p:spPr/>
        <p:txBody>
          <a:bodyPr/>
          <a:lstStyle/>
          <a:p>
            <a:r>
              <a:rPr lang="en-US" altLang="zh-CN" sz="3200" b="1" dirty="0"/>
              <a:t>Taurus</a:t>
            </a:r>
            <a:r>
              <a:rPr lang="en-US" altLang="zh-CN" dirty="0"/>
              <a:t>’s design</a:t>
            </a:r>
          </a:p>
          <a:p>
            <a:pPr lvl="1"/>
            <a:r>
              <a:rPr lang="en-US" altLang="zh-CN" dirty="0"/>
              <a:t>LSN Vector</a:t>
            </a:r>
          </a:p>
          <a:p>
            <a:pPr lvl="1"/>
            <a:r>
              <a:rPr lang="en-US" altLang="zh-CN" dirty="0"/>
              <a:t>Logging Operations </a:t>
            </a:r>
          </a:p>
          <a:p>
            <a:pPr lvl="1"/>
            <a:r>
              <a:rPr lang="en-US" altLang="zh-CN" dirty="0"/>
              <a:t>Recovery Operations </a:t>
            </a:r>
          </a:p>
          <a:p>
            <a:pPr lvl="1"/>
            <a:r>
              <a:rPr lang="en-US" altLang="zh-CN" dirty="0"/>
              <a:t>Supporting Index Operations</a:t>
            </a:r>
            <a:br>
              <a:rPr lang="en-US" altLang="zh-CN" dirty="0"/>
            </a:br>
            <a:br>
              <a:rPr lang="en-US" altLang="zh-CN" dirty="0"/>
            </a:br>
            <a:br>
              <a:rPr lang="en-US" altLang="zh-CN" dirty="0"/>
            </a:br>
            <a:endParaRPr lang="en-US" altLang="zh-CN" dirty="0"/>
          </a:p>
        </p:txBody>
      </p:sp>
      <p:sp>
        <p:nvSpPr>
          <p:cNvPr id="5" name="页脚占位符 4">
            <a:extLst>
              <a:ext uri="{FF2B5EF4-FFF2-40B4-BE49-F238E27FC236}">
                <a16:creationId xmlns:a16="http://schemas.microsoft.com/office/drawing/2014/main" id="{D247A2FE-68F0-4751-AD72-C6A6BD8F6854}"/>
              </a:ext>
            </a:extLst>
          </p:cNvPr>
          <p:cNvSpPr>
            <a:spLocks noGrp="1"/>
          </p:cNvSpPr>
          <p:nvPr>
            <p:ph type="ftr" sz="quarter" idx="11"/>
          </p:nvPr>
        </p:nvSpPr>
        <p:spPr/>
        <p:txBody>
          <a:bodyPr/>
          <a:lstStyle/>
          <a:p>
            <a:r>
              <a:rPr lang="en-US" altLang="zh-CN"/>
              <a:t>USTC-Reading-Group</a:t>
            </a:r>
            <a:endParaRPr lang="zh-CN" altLang="en-US" dirty="0"/>
          </a:p>
        </p:txBody>
      </p:sp>
      <p:sp>
        <p:nvSpPr>
          <p:cNvPr id="6" name="灯片编号占位符 5">
            <a:extLst>
              <a:ext uri="{FF2B5EF4-FFF2-40B4-BE49-F238E27FC236}">
                <a16:creationId xmlns:a16="http://schemas.microsoft.com/office/drawing/2014/main" id="{BACE39AC-58AB-4D6A-A3FB-65416545B3CF}"/>
              </a:ext>
            </a:extLst>
          </p:cNvPr>
          <p:cNvSpPr>
            <a:spLocks noGrp="1"/>
          </p:cNvSpPr>
          <p:nvPr>
            <p:ph type="sldNum" sz="quarter" idx="12"/>
          </p:nvPr>
        </p:nvSpPr>
        <p:spPr/>
        <p:txBody>
          <a:bodyPr/>
          <a:lstStyle/>
          <a:p>
            <a:fld id="{9121FD29-422F-4C06-A400-AB8263BE8C66}" type="slidenum">
              <a:rPr lang="zh-CN" altLang="en-US" smtClean="0"/>
              <a:t>10</a:t>
            </a:fld>
            <a:endParaRPr lang="zh-CN" altLang="en-US"/>
          </a:p>
        </p:txBody>
      </p:sp>
    </p:spTree>
    <p:extLst>
      <p:ext uri="{BB962C8B-B14F-4D97-AF65-F5344CB8AC3E}">
        <p14:creationId xmlns:p14="http://schemas.microsoft.com/office/powerpoint/2010/main" val="10830026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A621D01-2431-4F17-AB6B-E747168FEEA0}"/>
              </a:ext>
            </a:extLst>
          </p:cNvPr>
          <p:cNvSpPr>
            <a:spLocks noGrp="1"/>
          </p:cNvSpPr>
          <p:nvPr>
            <p:ph type="title"/>
          </p:nvPr>
        </p:nvSpPr>
        <p:spPr/>
        <p:txBody>
          <a:bodyPr/>
          <a:lstStyle/>
          <a:p>
            <a:r>
              <a:rPr lang="en-US" altLang="zh-CN" dirty="0">
                <a:latin typeface="Gill Sans MT" panose="020B0502020104020203" pitchFamily="34" charset="0"/>
                <a:ea typeface="宋体" panose="02010600030101010101" pitchFamily="2" charset="-122"/>
                <a:cs typeface="Calibri" panose="020F0502020204030204" pitchFamily="34" charset="0"/>
              </a:rPr>
              <a:t>Design</a:t>
            </a:r>
            <a:endParaRPr lang="zh-CN" altLang="en-US" dirty="0"/>
          </a:p>
        </p:txBody>
      </p:sp>
      <p:sp>
        <p:nvSpPr>
          <p:cNvPr id="3" name="内容占位符 2">
            <a:extLst>
              <a:ext uri="{FF2B5EF4-FFF2-40B4-BE49-F238E27FC236}">
                <a16:creationId xmlns:a16="http://schemas.microsoft.com/office/drawing/2014/main" id="{8FAD5D2F-FB98-4599-9C4F-D12D726D5BD9}"/>
              </a:ext>
            </a:extLst>
          </p:cNvPr>
          <p:cNvSpPr>
            <a:spLocks noGrp="1"/>
          </p:cNvSpPr>
          <p:nvPr>
            <p:ph idx="1"/>
          </p:nvPr>
        </p:nvSpPr>
        <p:spPr/>
        <p:txBody>
          <a:bodyPr/>
          <a:lstStyle/>
          <a:p>
            <a:r>
              <a:rPr lang="en-US" altLang="zh-CN" sz="3200" b="1" dirty="0"/>
              <a:t>LSN Vector</a:t>
            </a:r>
          </a:p>
          <a:p>
            <a:pPr lvl="1"/>
            <a:r>
              <a:rPr lang="en-US" altLang="zh-CN" dirty="0"/>
              <a:t>a vector of LSNs that encodes the dependencies between transactions</a:t>
            </a:r>
            <a:br>
              <a:rPr lang="en-US" altLang="zh-CN" dirty="0"/>
            </a:br>
            <a:r>
              <a:rPr lang="en-US" altLang="ko-KR" dirty="0"/>
              <a:t>T.LV = (LV</a:t>
            </a:r>
            <a:r>
              <a:rPr lang="ko-KR" altLang="en-US" dirty="0"/>
              <a:t> </a:t>
            </a:r>
            <a:r>
              <a:rPr lang="en-US" altLang="ko-KR" dirty="0"/>
              <a:t>[1], LV</a:t>
            </a:r>
            <a:r>
              <a:rPr lang="ko-KR" altLang="en-US" dirty="0"/>
              <a:t> </a:t>
            </a:r>
            <a:r>
              <a:rPr lang="en-US" altLang="ko-KR" dirty="0"/>
              <a:t>[2], . . . , LV</a:t>
            </a:r>
            <a:r>
              <a:rPr lang="ko-KR" altLang="en-US" dirty="0"/>
              <a:t> </a:t>
            </a:r>
            <a:r>
              <a:rPr lang="en-US" altLang="ko-KR" dirty="0"/>
              <a:t>[</a:t>
            </a:r>
            <a:r>
              <a:rPr lang="en-US" altLang="zh-CN" dirty="0"/>
              <a:t>n</a:t>
            </a:r>
            <a:r>
              <a:rPr lang="en-US" altLang="ko-KR" dirty="0"/>
              <a:t>])</a:t>
            </a:r>
          </a:p>
          <a:p>
            <a:pPr lvl="1"/>
            <a:r>
              <a:rPr lang="en-US" altLang="zh-CN" dirty="0"/>
              <a:t>T does not depend on any T ′ that maps to the </a:t>
            </a:r>
            <a:r>
              <a:rPr lang="en-US" altLang="ko-KR" dirty="0" err="1"/>
              <a:t>i-</a:t>
            </a:r>
            <a:r>
              <a:rPr lang="en-US" altLang="zh-CN" dirty="0" err="1"/>
              <a:t>th</a:t>
            </a:r>
            <a:r>
              <a:rPr lang="en-US" altLang="zh-CN" dirty="0"/>
              <a:t> log with LSN &gt; LV</a:t>
            </a:r>
            <a:r>
              <a:rPr lang="en-US" altLang="ko-KR" dirty="0"/>
              <a:t>[</a:t>
            </a:r>
            <a:r>
              <a:rPr lang="en-US" altLang="ko-KR" dirty="0" err="1"/>
              <a:t>i</a:t>
            </a:r>
            <a:r>
              <a:rPr lang="en-US" altLang="ko-KR" dirty="0"/>
              <a:t>]</a:t>
            </a:r>
          </a:p>
          <a:p>
            <a:pPr lvl="1"/>
            <a:br>
              <a:rPr lang="en-US" altLang="zh-CN" dirty="0"/>
            </a:br>
            <a:br>
              <a:rPr lang="en-US" altLang="zh-CN" dirty="0"/>
            </a:br>
            <a:endParaRPr lang="en-US" altLang="zh-CN" dirty="0"/>
          </a:p>
        </p:txBody>
      </p:sp>
      <p:sp>
        <p:nvSpPr>
          <p:cNvPr id="5" name="页脚占位符 4">
            <a:extLst>
              <a:ext uri="{FF2B5EF4-FFF2-40B4-BE49-F238E27FC236}">
                <a16:creationId xmlns:a16="http://schemas.microsoft.com/office/drawing/2014/main" id="{D247A2FE-68F0-4751-AD72-C6A6BD8F6854}"/>
              </a:ext>
            </a:extLst>
          </p:cNvPr>
          <p:cNvSpPr>
            <a:spLocks noGrp="1"/>
          </p:cNvSpPr>
          <p:nvPr>
            <p:ph type="ftr" sz="quarter" idx="11"/>
          </p:nvPr>
        </p:nvSpPr>
        <p:spPr/>
        <p:txBody>
          <a:bodyPr/>
          <a:lstStyle/>
          <a:p>
            <a:r>
              <a:rPr lang="en-US" altLang="zh-CN"/>
              <a:t>USTC-Reading-Group</a:t>
            </a:r>
            <a:endParaRPr lang="zh-CN" altLang="en-US" dirty="0"/>
          </a:p>
        </p:txBody>
      </p:sp>
      <p:sp>
        <p:nvSpPr>
          <p:cNvPr id="6" name="灯片编号占位符 5">
            <a:extLst>
              <a:ext uri="{FF2B5EF4-FFF2-40B4-BE49-F238E27FC236}">
                <a16:creationId xmlns:a16="http://schemas.microsoft.com/office/drawing/2014/main" id="{BACE39AC-58AB-4D6A-A3FB-65416545B3CF}"/>
              </a:ext>
            </a:extLst>
          </p:cNvPr>
          <p:cNvSpPr>
            <a:spLocks noGrp="1"/>
          </p:cNvSpPr>
          <p:nvPr>
            <p:ph type="sldNum" sz="quarter" idx="12"/>
          </p:nvPr>
        </p:nvSpPr>
        <p:spPr/>
        <p:txBody>
          <a:bodyPr/>
          <a:lstStyle/>
          <a:p>
            <a:fld id="{9121FD29-422F-4C06-A400-AB8263BE8C66}" type="slidenum">
              <a:rPr lang="zh-CN" altLang="en-US" smtClean="0"/>
              <a:t>11</a:t>
            </a:fld>
            <a:endParaRPr lang="zh-CN" altLang="en-US"/>
          </a:p>
        </p:txBody>
      </p:sp>
      <p:pic>
        <p:nvPicPr>
          <p:cNvPr id="10" name="图片 9">
            <a:extLst>
              <a:ext uri="{FF2B5EF4-FFF2-40B4-BE49-F238E27FC236}">
                <a16:creationId xmlns:a16="http://schemas.microsoft.com/office/drawing/2014/main" id="{B9C0FDB0-A606-4455-B40D-3926DEDAA31D}"/>
              </a:ext>
            </a:extLst>
          </p:cNvPr>
          <p:cNvPicPr>
            <a:picLocks noChangeAspect="1"/>
          </p:cNvPicPr>
          <p:nvPr/>
        </p:nvPicPr>
        <p:blipFill>
          <a:blip r:embed="rId3"/>
          <a:stretch>
            <a:fillRect/>
          </a:stretch>
        </p:blipFill>
        <p:spPr>
          <a:xfrm>
            <a:off x="1613716" y="3706278"/>
            <a:ext cx="6257070" cy="688577"/>
          </a:xfrm>
          <a:prstGeom prst="rect">
            <a:avLst/>
          </a:prstGeom>
        </p:spPr>
      </p:pic>
    </p:spTree>
    <p:extLst>
      <p:ext uri="{BB962C8B-B14F-4D97-AF65-F5344CB8AC3E}">
        <p14:creationId xmlns:p14="http://schemas.microsoft.com/office/powerpoint/2010/main" val="28344511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A621D01-2431-4F17-AB6B-E747168FEEA0}"/>
              </a:ext>
            </a:extLst>
          </p:cNvPr>
          <p:cNvSpPr>
            <a:spLocks noGrp="1"/>
          </p:cNvSpPr>
          <p:nvPr>
            <p:ph type="title"/>
          </p:nvPr>
        </p:nvSpPr>
        <p:spPr/>
        <p:txBody>
          <a:bodyPr/>
          <a:lstStyle/>
          <a:p>
            <a:r>
              <a:rPr lang="en-US" altLang="zh-CN" dirty="0">
                <a:latin typeface="Gill Sans MT" panose="020B0502020104020203" pitchFamily="34" charset="0"/>
                <a:ea typeface="宋体" panose="02010600030101010101" pitchFamily="2" charset="-122"/>
                <a:cs typeface="Calibri" panose="020F0502020204030204" pitchFamily="34" charset="0"/>
              </a:rPr>
              <a:t>Design</a:t>
            </a:r>
            <a:endParaRPr lang="zh-CN" altLang="en-US" dirty="0"/>
          </a:p>
        </p:txBody>
      </p:sp>
      <p:sp>
        <p:nvSpPr>
          <p:cNvPr id="3" name="内容占位符 2">
            <a:extLst>
              <a:ext uri="{FF2B5EF4-FFF2-40B4-BE49-F238E27FC236}">
                <a16:creationId xmlns:a16="http://schemas.microsoft.com/office/drawing/2014/main" id="{8FAD5D2F-FB98-4599-9C4F-D12D726D5BD9}"/>
              </a:ext>
            </a:extLst>
          </p:cNvPr>
          <p:cNvSpPr>
            <a:spLocks noGrp="1"/>
          </p:cNvSpPr>
          <p:nvPr>
            <p:ph idx="1"/>
          </p:nvPr>
        </p:nvSpPr>
        <p:spPr/>
        <p:txBody>
          <a:bodyPr/>
          <a:lstStyle/>
          <a:p>
            <a:r>
              <a:rPr lang="en-US" altLang="zh-CN" sz="3200" b="1" dirty="0"/>
              <a:t>LSN Vector</a:t>
            </a:r>
          </a:p>
          <a:p>
            <a:pPr lvl="1"/>
            <a:r>
              <a:rPr lang="en-US" altLang="zh-CN" dirty="0"/>
              <a:t>When to Commit a Transaction</a:t>
            </a:r>
          </a:p>
          <a:p>
            <a:pPr lvl="2"/>
            <a:r>
              <a:rPr lang="en-US" altLang="zh-CN" dirty="0"/>
              <a:t>T is persistent</a:t>
            </a:r>
          </a:p>
          <a:p>
            <a:pPr lvl="2"/>
            <a:r>
              <a:rPr lang="en-US" altLang="zh-CN" dirty="0"/>
              <a:t>each log has flushed to the point specified by T.LV</a:t>
            </a:r>
          </a:p>
          <a:p>
            <a:pPr lvl="1"/>
            <a:r>
              <a:rPr lang="en-US" altLang="zh-CN" dirty="0"/>
              <a:t>Whether to Recover a Transaction</a:t>
            </a:r>
          </a:p>
          <a:p>
            <a:pPr lvl="2"/>
            <a:r>
              <a:rPr lang="en-US" altLang="zh-CN" dirty="0"/>
              <a:t>each log has flushed to the point of T.LV</a:t>
            </a:r>
          </a:p>
          <a:p>
            <a:pPr lvl="1"/>
            <a:r>
              <a:rPr lang="en-US" altLang="zh-CN" dirty="0"/>
              <a:t>Determine the Recovery Order</a:t>
            </a:r>
          </a:p>
          <a:p>
            <a:pPr lvl="2"/>
            <a:r>
              <a:rPr lang="en-US" altLang="zh-CN" dirty="0"/>
              <a:t>recovery order follows the partial order specified by LVs.</a:t>
            </a:r>
            <a:br>
              <a:rPr lang="en-US" altLang="zh-CN" dirty="0"/>
            </a:br>
            <a:br>
              <a:rPr lang="en-US" altLang="zh-CN" dirty="0"/>
            </a:br>
            <a:endParaRPr lang="en-US" altLang="zh-CN" dirty="0"/>
          </a:p>
        </p:txBody>
      </p:sp>
      <p:sp>
        <p:nvSpPr>
          <p:cNvPr id="5" name="页脚占位符 4">
            <a:extLst>
              <a:ext uri="{FF2B5EF4-FFF2-40B4-BE49-F238E27FC236}">
                <a16:creationId xmlns:a16="http://schemas.microsoft.com/office/drawing/2014/main" id="{D247A2FE-68F0-4751-AD72-C6A6BD8F6854}"/>
              </a:ext>
            </a:extLst>
          </p:cNvPr>
          <p:cNvSpPr>
            <a:spLocks noGrp="1"/>
          </p:cNvSpPr>
          <p:nvPr>
            <p:ph type="ftr" sz="quarter" idx="11"/>
          </p:nvPr>
        </p:nvSpPr>
        <p:spPr/>
        <p:txBody>
          <a:bodyPr/>
          <a:lstStyle/>
          <a:p>
            <a:r>
              <a:rPr lang="en-US" altLang="zh-CN"/>
              <a:t>USTC-Reading-Group</a:t>
            </a:r>
            <a:endParaRPr lang="zh-CN" altLang="en-US" dirty="0"/>
          </a:p>
        </p:txBody>
      </p:sp>
      <p:sp>
        <p:nvSpPr>
          <p:cNvPr id="6" name="灯片编号占位符 5">
            <a:extLst>
              <a:ext uri="{FF2B5EF4-FFF2-40B4-BE49-F238E27FC236}">
                <a16:creationId xmlns:a16="http://schemas.microsoft.com/office/drawing/2014/main" id="{BACE39AC-58AB-4D6A-A3FB-65416545B3CF}"/>
              </a:ext>
            </a:extLst>
          </p:cNvPr>
          <p:cNvSpPr>
            <a:spLocks noGrp="1"/>
          </p:cNvSpPr>
          <p:nvPr>
            <p:ph type="sldNum" sz="quarter" idx="12"/>
          </p:nvPr>
        </p:nvSpPr>
        <p:spPr/>
        <p:txBody>
          <a:bodyPr/>
          <a:lstStyle/>
          <a:p>
            <a:fld id="{9121FD29-422F-4C06-A400-AB8263BE8C66}" type="slidenum">
              <a:rPr lang="zh-CN" altLang="en-US" smtClean="0"/>
              <a:t>12</a:t>
            </a:fld>
            <a:endParaRPr lang="zh-CN" altLang="en-US"/>
          </a:p>
        </p:txBody>
      </p:sp>
    </p:spTree>
    <p:extLst>
      <p:ext uri="{BB962C8B-B14F-4D97-AF65-F5344CB8AC3E}">
        <p14:creationId xmlns:p14="http://schemas.microsoft.com/office/powerpoint/2010/main" val="42354464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A621D01-2431-4F17-AB6B-E747168FEEA0}"/>
              </a:ext>
            </a:extLst>
          </p:cNvPr>
          <p:cNvSpPr>
            <a:spLocks noGrp="1"/>
          </p:cNvSpPr>
          <p:nvPr>
            <p:ph type="title"/>
          </p:nvPr>
        </p:nvSpPr>
        <p:spPr/>
        <p:txBody>
          <a:bodyPr/>
          <a:lstStyle/>
          <a:p>
            <a:r>
              <a:rPr lang="en-US" altLang="zh-CN" dirty="0">
                <a:latin typeface="Gill Sans MT" panose="020B0502020104020203" pitchFamily="34" charset="0"/>
                <a:ea typeface="宋体" panose="02010600030101010101" pitchFamily="2" charset="-122"/>
                <a:cs typeface="Calibri" panose="020F0502020204030204" pitchFamily="34" charset="0"/>
              </a:rPr>
              <a:t>Design</a:t>
            </a:r>
            <a:endParaRPr lang="zh-CN" altLang="en-US" dirty="0"/>
          </a:p>
        </p:txBody>
      </p:sp>
      <p:sp>
        <p:nvSpPr>
          <p:cNvPr id="3" name="内容占位符 2">
            <a:extLst>
              <a:ext uri="{FF2B5EF4-FFF2-40B4-BE49-F238E27FC236}">
                <a16:creationId xmlns:a16="http://schemas.microsoft.com/office/drawing/2014/main" id="{8FAD5D2F-FB98-4599-9C4F-D12D726D5BD9}"/>
              </a:ext>
            </a:extLst>
          </p:cNvPr>
          <p:cNvSpPr>
            <a:spLocks noGrp="1"/>
          </p:cNvSpPr>
          <p:nvPr>
            <p:ph idx="1"/>
          </p:nvPr>
        </p:nvSpPr>
        <p:spPr/>
        <p:txBody>
          <a:bodyPr/>
          <a:lstStyle/>
          <a:p>
            <a:r>
              <a:rPr lang="en-US" altLang="zh-CN" dirty="0"/>
              <a:t>Logging</a:t>
            </a:r>
            <a:r>
              <a:rPr lang="en-US" altLang="zh-CN" sz="3200" b="1" dirty="0"/>
              <a:t> Operations </a:t>
            </a:r>
          </a:p>
          <a:p>
            <a:pPr lvl="1"/>
            <a:r>
              <a:rPr lang="en-US" altLang="zh-CN" dirty="0"/>
              <a:t>worker thread</a:t>
            </a:r>
          </a:p>
          <a:p>
            <a:pPr lvl="2"/>
            <a:r>
              <a:rPr lang="en-US" altLang="zh-CN" dirty="0"/>
              <a:t>Each worker is assigned to a log manager</a:t>
            </a:r>
          </a:p>
          <a:p>
            <a:pPr lvl="1"/>
            <a:r>
              <a:rPr lang="en-US" altLang="zh-CN" dirty="0"/>
              <a:t>log manager thread</a:t>
            </a:r>
          </a:p>
          <a:p>
            <a:pPr lvl="2"/>
            <a:r>
              <a:rPr lang="en-US" altLang="zh-CN" dirty="0"/>
              <a:t>Each log manager writes to a unique log file</a:t>
            </a:r>
            <a:br>
              <a:rPr lang="en-US" altLang="zh-CN" dirty="0"/>
            </a:br>
            <a:br>
              <a:rPr lang="en-US" altLang="zh-CN" dirty="0"/>
            </a:br>
            <a:br>
              <a:rPr lang="en-US" altLang="zh-CN" dirty="0"/>
            </a:br>
            <a:endParaRPr lang="en-US" altLang="zh-CN" dirty="0"/>
          </a:p>
        </p:txBody>
      </p:sp>
      <p:sp>
        <p:nvSpPr>
          <p:cNvPr id="5" name="页脚占位符 4">
            <a:extLst>
              <a:ext uri="{FF2B5EF4-FFF2-40B4-BE49-F238E27FC236}">
                <a16:creationId xmlns:a16="http://schemas.microsoft.com/office/drawing/2014/main" id="{D247A2FE-68F0-4751-AD72-C6A6BD8F6854}"/>
              </a:ext>
            </a:extLst>
          </p:cNvPr>
          <p:cNvSpPr>
            <a:spLocks noGrp="1"/>
          </p:cNvSpPr>
          <p:nvPr>
            <p:ph type="ftr" sz="quarter" idx="11"/>
          </p:nvPr>
        </p:nvSpPr>
        <p:spPr/>
        <p:txBody>
          <a:bodyPr/>
          <a:lstStyle/>
          <a:p>
            <a:r>
              <a:rPr lang="en-US" altLang="zh-CN"/>
              <a:t>USTC-Reading-Group</a:t>
            </a:r>
            <a:endParaRPr lang="zh-CN" altLang="en-US" dirty="0"/>
          </a:p>
        </p:txBody>
      </p:sp>
      <p:sp>
        <p:nvSpPr>
          <p:cNvPr id="6" name="灯片编号占位符 5">
            <a:extLst>
              <a:ext uri="{FF2B5EF4-FFF2-40B4-BE49-F238E27FC236}">
                <a16:creationId xmlns:a16="http://schemas.microsoft.com/office/drawing/2014/main" id="{BACE39AC-58AB-4D6A-A3FB-65416545B3CF}"/>
              </a:ext>
            </a:extLst>
          </p:cNvPr>
          <p:cNvSpPr>
            <a:spLocks noGrp="1"/>
          </p:cNvSpPr>
          <p:nvPr>
            <p:ph type="sldNum" sz="quarter" idx="12"/>
          </p:nvPr>
        </p:nvSpPr>
        <p:spPr/>
        <p:txBody>
          <a:bodyPr/>
          <a:lstStyle/>
          <a:p>
            <a:fld id="{9121FD29-422F-4C06-A400-AB8263BE8C66}" type="slidenum">
              <a:rPr lang="zh-CN" altLang="en-US" smtClean="0"/>
              <a:t>13</a:t>
            </a:fld>
            <a:endParaRPr lang="zh-CN" altLang="en-US"/>
          </a:p>
        </p:txBody>
      </p:sp>
    </p:spTree>
    <p:extLst>
      <p:ext uri="{BB962C8B-B14F-4D97-AF65-F5344CB8AC3E}">
        <p14:creationId xmlns:p14="http://schemas.microsoft.com/office/powerpoint/2010/main" val="30399745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A621D01-2431-4F17-AB6B-E747168FEEA0}"/>
              </a:ext>
            </a:extLst>
          </p:cNvPr>
          <p:cNvSpPr>
            <a:spLocks noGrp="1"/>
          </p:cNvSpPr>
          <p:nvPr>
            <p:ph type="title"/>
          </p:nvPr>
        </p:nvSpPr>
        <p:spPr/>
        <p:txBody>
          <a:bodyPr/>
          <a:lstStyle/>
          <a:p>
            <a:r>
              <a:rPr lang="en-US" altLang="zh-CN" dirty="0">
                <a:latin typeface="Gill Sans MT" panose="020B0502020104020203" pitchFamily="34" charset="0"/>
                <a:ea typeface="宋体" panose="02010600030101010101" pitchFamily="2" charset="-122"/>
                <a:cs typeface="Calibri" panose="020F0502020204030204" pitchFamily="34" charset="0"/>
              </a:rPr>
              <a:t>Design</a:t>
            </a:r>
            <a:endParaRPr lang="zh-CN" altLang="en-US" dirty="0"/>
          </a:p>
        </p:txBody>
      </p:sp>
      <p:sp>
        <p:nvSpPr>
          <p:cNvPr id="3" name="内容占位符 2">
            <a:extLst>
              <a:ext uri="{FF2B5EF4-FFF2-40B4-BE49-F238E27FC236}">
                <a16:creationId xmlns:a16="http://schemas.microsoft.com/office/drawing/2014/main" id="{8FAD5D2F-FB98-4599-9C4F-D12D726D5BD9}"/>
              </a:ext>
            </a:extLst>
          </p:cNvPr>
          <p:cNvSpPr>
            <a:spLocks noGrp="1"/>
          </p:cNvSpPr>
          <p:nvPr>
            <p:ph idx="1"/>
          </p:nvPr>
        </p:nvSpPr>
        <p:spPr/>
        <p:txBody>
          <a:bodyPr/>
          <a:lstStyle/>
          <a:p>
            <a:r>
              <a:rPr lang="en-US" altLang="zh-CN" sz="3200" b="1" dirty="0"/>
              <a:t>Logging Operations </a:t>
            </a:r>
          </a:p>
          <a:p>
            <a:pPr lvl="1"/>
            <a:r>
              <a:rPr lang="en-US" altLang="zh-CN" dirty="0"/>
              <a:t>T.LV</a:t>
            </a:r>
          </a:p>
          <a:p>
            <a:pPr lvl="1"/>
            <a:r>
              <a:rPr lang="en-US" altLang="zh-CN" dirty="0" err="1"/>
              <a:t>Tuple.readLV</a:t>
            </a:r>
            <a:r>
              <a:rPr lang="en-US" altLang="zh-CN" dirty="0"/>
              <a:t>/</a:t>
            </a:r>
            <a:r>
              <a:rPr lang="en-US" altLang="zh-CN" dirty="0" err="1"/>
              <a:t>writeLV</a:t>
            </a:r>
            <a:endParaRPr lang="en-US" altLang="zh-CN" dirty="0"/>
          </a:p>
          <a:p>
            <a:pPr lvl="1"/>
            <a:r>
              <a:rPr lang="en-US" altLang="zh-CN" dirty="0" err="1"/>
              <a:t>L.logLSN</a:t>
            </a:r>
            <a:endParaRPr lang="en-US" altLang="zh-CN" dirty="0"/>
          </a:p>
          <a:p>
            <a:pPr lvl="1"/>
            <a:r>
              <a:rPr lang="en-US" altLang="zh-CN" dirty="0" err="1"/>
              <a:t>L.allocatedLSN</a:t>
            </a:r>
            <a:endParaRPr lang="en-US" altLang="zh-CN" dirty="0"/>
          </a:p>
          <a:p>
            <a:pPr lvl="1"/>
            <a:r>
              <a:rPr lang="en-US" altLang="zh-CN" dirty="0" err="1"/>
              <a:t>L.filledLSN</a:t>
            </a:r>
            <a:endParaRPr lang="en-US" altLang="zh-CN" dirty="0"/>
          </a:p>
          <a:p>
            <a:pPr lvl="1"/>
            <a:r>
              <a:rPr lang="en-US" altLang="zh-CN" dirty="0" err="1"/>
              <a:t>Global.PLV</a:t>
            </a:r>
            <a:br>
              <a:rPr lang="en-US" altLang="zh-CN" dirty="0"/>
            </a:br>
            <a:br>
              <a:rPr lang="en-US" altLang="zh-CN" dirty="0"/>
            </a:br>
            <a:br>
              <a:rPr lang="en-US" altLang="zh-CN" dirty="0"/>
            </a:br>
            <a:endParaRPr lang="en-US" altLang="zh-CN" dirty="0"/>
          </a:p>
        </p:txBody>
      </p:sp>
      <p:sp>
        <p:nvSpPr>
          <p:cNvPr id="5" name="页脚占位符 4">
            <a:extLst>
              <a:ext uri="{FF2B5EF4-FFF2-40B4-BE49-F238E27FC236}">
                <a16:creationId xmlns:a16="http://schemas.microsoft.com/office/drawing/2014/main" id="{D247A2FE-68F0-4751-AD72-C6A6BD8F6854}"/>
              </a:ext>
            </a:extLst>
          </p:cNvPr>
          <p:cNvSpPr>
            <a:spLocks noGrp="1"/>
          </p:cNvSpPr>
          <p:nvPr>
            <p:ph type="ftr" sz="quarter" idx="11"/>
          </p:nvPr>
        </p:nvSpPr>
        <p:spPr/>
        <p:txBody>
          <a:bodyPr/>
          <a:lstStyle/>
          <a:p>
            <a:r>
              <a:rPr lang="en-US" altLang="zh-CN"/>
              <a:t>USTC-Reading-Group</a:t>
            </a:r>
            <a:endParaRPr lang="zh-CN" altLang="en-US" dirty="0"/>
          </a:p>
        </p:txBody>
      </p:sp>
      <p:sp>
        <p:nvSpPr>
          <p:cNvPr id="6" name="灯片编号占位符 5">
            <a:extLst>
              <a:ext uri="{FF2B5EF4-FFF2-40B4-BE49-F238E27FC236}">
                <a16:creationId xmlns:a16="http://schemas.microsoft.com/office/drawing/2014/main" id="{BACE39AC-58AB-4D6A-A3FB-65416545B3CF}"/>
              </a:ext>
            </a:extLst>
          </p:cNvPr>
          <p:cNvSpPr>
            <a:spLocks noGrp="1"/>
          </p:cNvSpPr>
          <p:nvPr>
            <p:ph type="sldNum" sz="quarter" idx="12"/>
          </p:nvPr>
        </p:nvSpPr>
        <p:spPr/>
        <p:txBody>
          <a:bodyPr/>
          <a:lstStyle/>
          <a:p>
            <a:fld id="{9121FD29-422F-4C06-A400-AB8263BE8C66}" type="slidenum">
              <a:rPr lang="zh-CN" altLang="en-US" smtClean="0"/>
              <a:t>14</a:t>
            </a:fld>
            <a:endParaRPr lang="zh-CN" altLang="en-US"/>
          </a:p>
        </p:txBody>
      </p:sp>
    </p:spTree>
    <p:extLst>
      <p:ext uri="{BB962C8B-B14F-4D97-AF65-F5344CB8AC3E}">
        <p14:creationId xmlns:p14="http://schemas.microsoft.com/office/powerpoint/2010/main" val="17615514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A621D01-2431-4F17-AB6B-E747168FEEA0}"/>
              </a:ext>
            </a:extLst>
          </p:cNvPr>
          <p:cNvSpPr>
            <a:spLocks noGrp="1"/>
          </p:cNvSpPr>
          <p:nvPr>
            <p:ph type="title"/>
          </p:nvPr>
        </p:nvSpPr>
        <p:spPr/>
        <p:txBody>
          <a:bodyPr/>
          <a:lstStyle/>
          <a:p>
            <a:r>
              <a:rPr lang="en-US" altLang="zh-CN" dirty="0">
                <a:latin typeface="Gill Sans MT" panose="020B0502020104020203" pitchFamily="34" charset="0"/>
                <a:ea typeface="宋体" panose="02010600030101010101" pitchFamily="2" charset="-122"/>
                <a:cs typeface="Calibri" panose="020F0502020204030204" pitchFamily="34" charset="0"/>
              </a:rPr>
              <a:t>Design</a:t>
            </a:r>
            <a:endParaRPr lang="zh-CN" altLang="en-US" dirty="0"/>
          </a:p>
        </p:txBody>
      </p:sp>
      <p:sp>
        <p:nvSpPr>
          <p:cNvPr id="3" name="内容占位符 2">
            <a:extLst>
              <a:ext uri="{FF2B5EF4-FFF2-40B4-BE49-F238E27FC236}">
                <a16:creationId xmlns:a16="http://schemas.microsoft.com/office/drawing/2014/main" id="{8FAD5D2F-FB98-4599-9C4F-D12D726D5BD9}"/>
              </a:ext>
            </a:extLst>
          </p:cNvPr>
          <p:cNvSpPr>
            <a:spLocks noGrp="1"/>
          </p:cNvSpPr>
          <p:nvPr>
            <p:ph idx="1"/>
          </p:nvPr>
        </p:nvSpPr>
        <p:spPr/>
        <p:txBody>
          <a:bodyPr/>
          <a:lstStyle/>
          <a:p>
            <a:r>
              <a:rPr lang="en-US" altLang="zh-CN" dirty="0"/>
              <a:t>Logging</a:t>
            </a:r>
            <a:r>
              <a:rPr lang="en-US" altLang="zh-CN" sz="3200" b="1" dirty="0"/>
              <a:t> Operations </a:t>
            </a:r>
          </a:p>
          <a:p>
            <a:pPr lvl="1"/>
            <a:r>
              <a:rPr lang="en-US" altLang="zh-CN" dirty="0"/>
              <a:t>Worker Threads</a:t>
            </a:r>
            <a:br>
              <a:rPr lang="en-US" altLang="zh-CN" dirty="0"/>
            </a:br>
            <a:br>
              <a:rPr lang="en-US" altLang="zh-CN" dirty="0"/>
            </a:br>
            <a:br>
              <a:rPr lang="en-US" altLang="zh-CN" dirty="0"/>
            </a:br>
            <a:endParaRPr lang="en-US" altLang="zh-CN" dirty="0"/>
          </a:p>
        </p:txBody>
      </p:sp>
      <p:sp>
        <p:nvSpPr>
          <p:cNvPr id="4" name="日期占位符 3">
            <a:extLst>
              <a:ext uri="{FF2B5EF4-FFF2-40B4-BE49-F238E27FC236}">
                <a16:creationId xmlns:a16="http://schemas.microsoft.com/office/drawing/2014/main" id="{1F2D39B7-029E-4319-8DD3-BF4472FC6673}"/>
              </a:ext>
            </a:extLst>
          </p:cNvPr>
          <p:cNvSpPr>
            <a:spLocks noGrp="1"/>
          </p:cNvSpPr>
          <p:nvPr>
            <p:ph type="dt" sz="half" idx="10"/>
          </p:nvPr>
        </p:nvSpPr>
        <p:spPr/>
        <p:txBody>
          <a:bodyPr/>
          <a:lstStyle/>
          <a:p>
            <a:fld id="{6FF1AEA0-AC91-465D-8F90-FBA394D73BF0}" type="datetime1">
              <a:rPr lang="zh-CN" altLang="en-US" smtClean="0"/>
              <a:t>2021/10/6</a:t>
            </a:fld>
            <a:endParaRPr lang="zh-CN" altLang="en-US"/>
          </a:p>
        </p:txBody>
      </p:sp>
      <p:sp>
        <p:nvSpPr>
          <p:cNvPr id="5" name="页脚占位符 4">
            <a:extLst>
              <a:ext uri="{FF2B5EF4-FFF2-40B4-BE49-F238E27FC236}">
                <a16:creationId xmlns:a16="http://schemas.microsoft.com/office/drawing/2014/main" id="{D247A2FE-68F0-4751-AD72-C6A6BD8F6854}"/>
              </a:ext>
            </a:extLst>
          </p:cNvPr>
          <p:cNvSpPr>
            <a:spLocks noGrp="1"/>
          </p:cNvSpPr>
          <p:nvPr>
            <p:ph type="ftr" sz="quarter" idx="11"/>
          </p:nvPr>
        </p:nvSpPr>
        <p:spPr/>
        <p:txBody>
          <a:bodyPr/>
          <a:lstStyle/>
          <a:p>
            <a:r>
              <a:rPr lang="en-US" altLang="zh-CN"/>
              <a:t>USTC-Reading-Group</a:t>
            </a:r>
            <a:endParaRPr lang="zh-CN" altLang="en-US" dirty="0"/>
          </a:p>
        </p:txBody>
      </p:sp>
      <p:sp>
        <p:nvSpPr>
          <p:cNvPr id="6" name="灯片编号占位符 5">
            <a:extLst>
              <a:ext uri="{FF2B5EF4-FFF2-40B4-BE49-F238E27FC236}">
                <a16:creationId xmlns:a16="http://schemas.microsoft.com/office/drawing/2014/main" id="{BACE39AC-58AB-4D6A-A3FB-65416545B3CF}"/>
              </a:ext>
            </a:extLst>
          </p:cNvPr>
          <p:cNvSpPr>
            <a:spLocks noGrp="1"/>
          </p:cNvSpPr>
          <p:nvPr>
            <p:ph type="sldNum" sz="quarter" idx="12"/>
          </p:nvPr>
        </p:nvSpPr>
        <p:spPr/>
        <p:txBody>
          <a:bodyPr/>
          <a:lstStyle/>
          <a:p>
            <a:fld id="{9121FD29-422F-4C06-A400-AB8263BE8C66}" type="slidenum">
              <a:rPr lang="zh-CN" altLang="en-US" smtClean="0"/>
              <a:t>15</a:t>
            </a:fld>
            <a:endParaRPr lang="zh-CN" altLang="en-US"/>
          </a:p>
        </p:txBody>
      </p:sp>
      <p:pic>
        <p:nvPicPr>
          <p:cNvPr id="8" name="图片 7">
            <a:extLst>
              <a:ext uri="{FF2B5EF4-FFF2-40B4-BE49-F238E27FC236}">
                <a16:creationId xmlns:a16="http://schemas.microsoft.com/office/drawing/2014/main" id="{0DE119AA-402B-4A5C-B5AF-A356401833AD}"/>
              </a:ext>
            </a:extLst>
          </p:cNvPr>
          <p:cNvPicPr>
            <a:picLocks noChangeAspect="1"/>
          </p:cNvPicPr>
          <p:nvPr/>
        </p:nvPicPr>
        <p:blipFill>
          <a:blip r:embed="rId3"/>
          <a:stretch>
            <a:fillRect/>
          </a:stretch>
        </p:blipFill>
        <p:spPr>
          <a:xfrm>
            <a:off x="1246022" y="2323497"/>
            <a:ext cx="7230460" cy="2572593"/>
          </a:xfrm>
          <a:prstGeom prst="rect">
            <a:avLst/>
          </a:prstGeom>
        </p:spPr>
      </p:pic>
    </p:spTree>
    <p:extLst>
      <p:ext uri="{BB962C8B-B14F-4D97-AF65-F5344CB8AC3E}">
        <p14:creationId xmlns:p14="http://schemas.microsoft.com/office/powerpoint/2010/main" val="31959390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A621D01-2431-4F17-AB6B-E747168FEEA0}"/>
              </a:ext>
            </a:extLst>
          </p:cNvPr>
          <p:cNvSpPr>
            <a:spLocks noGrp="1"/>
          </p:cNvSpPr>
          <p:nvPr>
            <p:ph type="title"/>
          </p:nvPr>
        </p:nvSpPr>
        <p:spPr/>
        <p:txBody>
          <a:bodyPr/>
          <a:lstStyle/>
          <a:p>
            <a:r>
              <a:rPr lang="en-US" altLang="zh-CN" dirty="0">
                <a:latin typeface="Gill Sans MT" panose="020B0502020104020203" pitchFamily="34" charset="0"/>
                <a:ea typeface="宋体" panose="02010600030101010101" pitchFamily="2" charset="-122"/>
                <a:cs typeface="Calibri" panose="020F0502020204030204" pitchFamily="34" charset="0"/>
              </a:rPr>
              <a:t>Design</a:t>
            </a:r>
            <a:endParaRPr lang="zh-CN" altLang="en-US" dirty="0"/>
          </a:p>
        </p:txBody>
      </p:sp>
      <p:sp>
        <p:nvSpPr>
          <p:cNvPr id="3" name="内容占位符 2">
            <a:extLst>
              <a:ext uri="{FF2B5EF4-FFF2-40B4-BE49-F238E27FC236}">
                <a16:creationId xmlns:a16="http://schemas.microsoft.com/office/drawing/2014/main" id="{8FAD5D2F-FB98-4599-9C4F-D12D726D5BD9}"/>
              </a:ext>
            </a:extLst>
          </p:cNvPr>
          <p:cNvSpPr>
            <a:spLocks noGrp="1"/>
          </p:cNvSpPr>
          <p:nvPr>
            <p:ph idx="1"/>
          </p:nvPr>
        </p:nvSpPr>
        <p:spPr/>
        <p:txBody>
          <a:bodyPr/>
          <a:lstStyle/>
          <a:p>
            <a:r>
              <a:rPr lang="en-US" altLang="zh-CN" dirty="0"/>
              <a:t>Logging</a:t>
            </a:r>
            <a:r>
              <a:rPr lang="en-US" altLang="zh-CN" sz="3200" b="1" dirty="0"/>
              <a:t> Operations </a:t>
            </a:r>
          </a:p>
          <a:p>
            <a:pPr lvl="1"/>
            <a:r>
              <a:rPr lang="en-US" altLang="zh-CN" dirty="0"/>
              <a:t>Worker Threads</a:t>
            </a:r>
            <a:br>
              <a:rPr lang="en-US" altLang="zh-CN" dirty="0"/>
            </a:br>
            <a:br>
              <a:rPr lang="en-US" altLang="zh-CN" dirty="0"/>
            </a:br>
            <a:br>
              <a:rPr lang="en-US" altLang="zh-CN" dirty="0"/>
            </a:br>
            <a:endParaRPr lang="en-US" altLang="zh-CN" dirty="0"/>
          </a:p>
        </p:txBody>
      </p:sp>
      <p:sp>
        <p:nvSpPr>
          <p:cNvPr id="5" name="页脚占位符 4">
            <a:extLst>
              <a:ext uri="{FF2B5EF4-FFF2-40B4-BE49-F238E27FC236}">
                <a16:creationId xmlns:a16="http://schemas.microsoft.com/office/drawing/2014/main" id="{D247A2FE-68F0-4751-AD72-C6A6BD8F6854}"/>
              </a:ext>
            </a:extLst>
          </p:cNvPr>
          <p:cNvSpPr>
            <a:spLocks noGrp="1"/>
          </p:cNvSpPr>
          <p:nvPr>
            <p:ph type="ftr" sz="quarter" idx="11"/>
          </p:nvPr>
        </p:nvSpPr>
        <p:spPr/>
        <p:txBody>
          <a:bodyPr/>
          <a:lstStyle/>
          <a:p>
            <a:r>
              <a:rPr lang="en-US" altLang="zh-CN"/>
              <a:t>USTC-Reading-Group</a:t>
            </a:r>
            <a:endParaRPr lang="zh-CN" altLang="en-US" dirty="0"/>
          </a:p>
        </p:txBody>
      </p:sp>
      <p:sp>
        <p:nvSpPr>
          <p:cNvPr id="6" name="灯片编号占位符 5">
            <a:extLst>
              <a:ext uri="{FF2B5EF4-FFF2-40B4-BE49-F238E27FC236}">
                <a16:creationId xmlns:a16="http://schemas.microsoft.com/office/drawing/2014/main" id="{BACE39AC-58AB-4D6A-A3FB-65416545B3CF}"/>
              </a:ext>
            </a:extLst>
          </p:cNvPr>
          <p:cNvSpPr>
            <a:spLocks noGrp="1"/>
          </p:cNvSpPr>
          <p:nvPr>
            <p:ph type="sldNum" sz="quarter" idx="12"/>
          </p:nvPr>
        </p:nvSpPr>
        <p:spPr/>
        <p:txBody>
          <a:bodyPr/>
          <a:lstStyle/>
          <a:p>
            <a:fld id="{9121FD29-422F-4C06-A400-AB8263BE8C66}" type="slidenum">
              <a:rPr lang="zh-CN" altLang="en-US" smtClean="0"/>
              <a:t>16</a:t>
            </a:fld>
            <a:endParaRPr lang="zh-CN" altLang="en-US"/>
          </a:p>
        </p:txBody>
      </p:sp>
      <p:pic>
        <p:nvPicPr>
          <p:cNvPr id="9" name="图片 8">
            <a:extLst>
              <a:ext uri="{FF2B5EF4-FFF2-40B4-BE49-F238E27FC236}">
                <a16:creationId xmlns:a16="http://schemas.microsoft.com/office/drawing/2014/main" id="{D7E205C9-E266-40A3-9DF2-3A6CE7E2E437}"/>
              </a:ext>
            </a:extLst>
          </p:cNvPr>
          <p:cNvPicPr>
            <a:picLocks noChangeAspect="1"/>
          </p:cNvPicPr>
          <p:nvPr/>
        </p:nvPicPr>
        <p:blipFill>
          <a:blip r:embed="rId3"/>
          <a:stretch>
            <a:fillRect/>
          </a:stretch>
        </p:blipFill>
        <p:spPr>
          <a:xfrm>
            <a:off x="1324709" y="2128625"/>
            <a:ext cx="6461127" cy="4592850"/>
          </a:xfrm>
          <a:prstGeom prst="rect">
            <a:avLst/>
          </a:prstGeom>
        </p:spPr>
      </p:pic>
    </p:spTree>
    <p:extLst>
      <p:ext uri="{BB962C8B-B14F-4D97-AF65-F5344CB8AC3E}">
        <p14:creationId xmlns:p14="http://schemas.microsoft.com/office/powerpoint/2010/main" val="4619997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A621D01-2431-4F17-AB6B-E747168FEEA0}"/>
              </a:ext>
            </a:extLst>
          </p:cNvPr>
          <p:cNvSpPr>
            <a:spLocks noGrp="1"/>
          </p:cNvSpPr>
          <p:nvPr>
            <p:ph type="title"/>
          </p:nvPr>
        </p:nvSpPr>
        <p:spPr/>
        <p:txBody>
          <a:bodyPr/>
          <a:lstStyle/>
          <a:p>
            <a:r>
              <a:rPr lang="en-US" altLang="zh-CN" dirty="0">
                <a:latin typeface="Gill Sans MT" panose="020B0502020104020203" pitchFamily="34" charset="0"/>
                <a:ea typeface="宋体" panose="02010600030101010101" pitchFamily="2" charset="-122"/>
                <a:cs typeface="Calibri" panose="020F0502020204030204" pitchFamily="34" charset="0"/>
              </a:rPr>
              <a:t>Design</a:t>
            </a:r>
            <a:endParaRPr lang="zh-CN" altLang="en-US" dirty="0"/>
          </a:p>
        </p:txBody>
      </p:sp>
      <p:sp>
        <p:nvSpPr>
          <p:cNvPr id="3" name="内容占位符 2">
            <a:extLst>
              <a:ext uri="{FF2B5EF4-FFF2-40B4-BE49-F238E27FC236}">
                <a16:creationId xmlns:a16="http://schemas.microsoft.com/office/drawing/2014/main" id="{8FAD5D2F-FB98-4599-9C4F-D12D726D5BD9}"/>
              </a:ext>
            </a:extLst>
          </p:cNvPr>
          <p:cNvSpPr>
            <a:spLocks noGrp="1"/>
          </p:cNvSpPr>
          <p:nvPr>
            <p:ph idx="1"/>
          </p:nvPr>
        </p:nvSpPr>
        <p:spPr/>
        <p:txBody>
          <a:bodyPr/>
          <a:lstStyle/>
          <a:p>
            <a:r>
              <a:rPr lang="en-US" altLang="zh-CN" dirty="0"/>
              <a:t>Logging</a:t>
            </a:r>
            <a:r>
              <a:rPr lang="en-US" altLang="zh-CN" sz="3200" b="1" dirty="0"/>
              <a:t> Operations </a:t>
            </a:r>
          </a:p>
          <a:p>
            <a:pPr lvl="1"/>
            <a:r>
              <a:rPr lang="en-US" altLang="zh-CN" dirty="0"/>
              <a:t>Worker Threads</a:t>
            </a:r>
            <a:br>
              <a:rPr lang="en-US" altLang="zh-CN" dirty="0"/>
            </a:br>
            <a:br>
              <a:rPr lang="en-US" altLang="zh-CN" dirty="0"/>
            </a:br>
            <a:br>
              <a:rPr lang="en-US" altLang="zh-CN" dirty="0"/>
            </a:br>
            <a:endParaRPr lang="en-US" altLang="zh-CN" dirty="0"/>
          </a:p>
        </p:txBody>
      </p:sp>
      <p:sp>
        <p:nvSpPr>
          <p:cNvPr id="5" name="页脚占位符 4">
            <a:extLst>
              <a:ext uri="{FF2B5EF4-FFF2-40B4-BE49-F238E27FC236}">
                <a16:creationId xmlns:a16="http://schemas.microsoft.com/office/drawing/2014/main" id="{D247A2FE-68F0-4751-AD72-C6A6BD8F6854}"/>
              </a:ext>
            </a:extLst>
          </p:cNvPr>
          <p:cNvSpPr>
            <a:spLocks noGrp="1"/>
          </p:cNvSpPr>
          <p:nvPr>
            <p:ph type="ftr" sz="quarter" idx="11"/>
          </p:nvPr>
        </p:nvSpPr>
        <p:spPr/>
        <p:txBody>
          <a:bodyPr/>
          <a:lstStyle/>
          <a:p>
            <a:r>
              <a:rPr lang="en-US" altLang="zh-CN"/>
              <a:t>USTC-Reading-Group</a:t>
            </a:r>
            <a:endParaRPr lang="zh-CN" altLang="en-US" dirty="0"/>
          </a:p>
        </p:txBody>
      </p:sp>
      <p:sp>
        <p:nvSpPr>
          <p:cNvPr id="6" name="灯片编号占位符 5">
            <a:extLst>
              <a:ext uri="{FF2B5EF4-FFF2-40B4-BE49-F238E27FC236}">
                <a16:creationId xmlns:a16="http://schemas.microsoft.com/office/drawing/2014/main" id="{BACE39AC-58AB-4D6A-A3FB-65416545B3CF}"/>
              </a:ext>
            </a:extLst>
          </p:cNvPr>
          <p:cNvSpPr>
            <a:spLocks noGrp="1"/>
          </p:cNvSpPr>
          <p:nvPr>
            <p:ph type="sldNum" sz="quarter" idx="12"/>
          </p:nvPr>
        </p:nvSpPr>
        <p:spPr/>
        <p:txBody>
          <a:bodyPr/>
          <a:lstStyle/>
          <a:p>
            <a:fld id="{9121FD29-422F-4C06-A400-AB8263BE8C66}" type="slidenum">
              <a:rPr lang="zh-CN" altLang="en-US" smtClean="0"/>
              <a:t>17</a:t>
            </a:fld>
            <a:endParaRPr lang="zh-CN" altLang="en-US"/>
          </a:p>
        </p:txBody>
      </p:sp>
      <p:pic>
        <p:nvPicPr>
          <p:cNvPr id="8" name="图片 7">
            <a:extLst>
              <a:ext uri="{FF2B5EF4-FFF2-40B4-BE49-F238E27FC236}">
                <a16:creationId xmlns:a16="http://schemas.microsoft.com/office/drawing/2014/main" id="{3250CF52-3694-486F-B82D-6E33B83EBF30}"/>
              </a:ext>
            </a:extLst>
          </p:cNvPr>
          <p:cNvPicPr>
            <a:picLocks noChangeAspect="1"/>
          </p:cNvPicPr>
          <p:nvPr/>
        </p:nvPicPr>
        <p:blipFill>
          <a:blip r:embed="rId3"/>
          <a:stretch>
            <a:fillRect/>
          </a:stretch>
        </p:blipFill>
        <p:spPr>
          <a:xfrm>
            <a:off x="1221678" y="2355911"/>
            <a:ext cx="9577502" cy="2590731"/>
          </a:xfrm>
          <a:prstGeom prst="rect">
            <a:avLst/>
          </a:prstGeom>
        </p:spPr>
      </p:pic>
    </p:spTree>
    <p:extLst>
      <p:ext uri="{BB962C8B-B14F-4D97-AF65-F5344CB8AC3E}">
        <p14:creationId xmlns:p14="http://schemas.microsoft.com/office/powerpoint/2010/main" val="29583089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A621D01-2431-4F17-AB6B-E747168FEEA0}"/>
              </a:ext>
            </a:extLst>
          </p:cNvPr>
          <p:cNvSpPr>
            <a:spLocks noGrp="1"/>
          </p:cNvSpPr>
          <p:nvPr>
            <p:ph type="title"/>
          </p:nvPr>
        </p:nvSpPr>
        <p:spPr/>
        <p:txBody>
          <a:bodyPr/>
          <a:lstStyle/>
          <a:p>
            <a:r>
              <a:rPr lang="en-US" altLang="zh-CN" dirty="0">
                <a:latin typeface="Gill Sans MT" panose="020B0502020104020203" pitchFamily="34" charset="0"/>
                <a:ea typeface="宋体" panose="02010600030101010101" pitchFamily="2" charset="-122"/>
                <a:cs typeface="Calibri" panose="020F0502020204030204" pitchFamily="34" charset="0"/>
              </a:rPr>
              <a:t>Design</a:t>
            </a:r>
            <a:endParaRPr lang="zh-CN" altLang="en-US" dirty="0"/>
          </a:p>
        </p:txBody>
      </p:sp>
      <p:sp>
        <p:nvSpPr>
          <p:cNvPr id="3" name="内容占位符 2">
            <a:extLst>
              <a:ext uri="{FF2B5EF4-FFF2-40B4-BE49-F238E27FC236}">
                <a16:creationId xmlns:a16="http://schemas.microsoft.com/office/drawing/2014/main" id="{8FAD5D2F-FB98-4599-9C4F-D12D726D5BD9}"/>
              </a:ext>
            </a:extLst>
          </p:cNvPr>
          <p:cNvSpPr>
            <a:spLocks noGrp="1"/>
          </p:cNvSpPr>
          <p:nvPr>
            <p:ph idx="1"/>
          </p:nvPr>
        </p:nvSpPr>
        <p:spPr/>
        <p:txBody>
          <a:bodyPr/>
          <a:lstStyle/>
          <a:p>
            <a:r>
              <a:rPr lang="en-US" altLang="zh-CN" dirty="0"/>
              <a:t>Logging</a:t>
            </a:r>
            <a:r>
              <a:rPr lang="en-US" altLang="zh-CN" sz="3200" b="1" dirty="0"/>
              <a:t> Operations </a:t>
            </a:r>
            <a:br>
              <a:rPr lang="en-US" altLang="zh-CN" dirty="0"/>
            </a:br>
            <a:br>
              <a:rPr lang="en-US" altLang="zh-CN" dirty="0"/>
            </a:br>
            <a:br>
              <a:rPr lang="en-US" altLang="zh-CN" dirty="0"/>
            </a:br>
            <a:endParaRPr lang="en-US" altLang="zh-CN" dirty="0"/>
          </a:p>
        </p:txBody>
      </p:sp>
      <p:sp>
        <p:nvSpPr>
          <p:cNvPr id="5" name="页脚占位符 4">
            <a:extLst>
              <a:ext uri="{FF2B5EF4-FFF2-40B4-BE49-F238E27FC236}">
                <a16:creationId xmlns:a16="http://schemas.microsoft.com/office/drawing/2014/main" id="{D247A2FE-68F0-4751-AD72-C6A6BD8F6854}"/>
              </a:ext>
            </a:extLst>
          </p:cNvPr>
          <p:cNvSpPr>
            <a:spLocks noGrp="1"/>
          </p:cNvSpPr>
          <p:nvPr>
            <p:ph type="ftr" sz="quarter" idx="11"/>
          </p:nvPr>
        </p:nvSpPr>
        <p:spPr/>
        <p:txBody>
          <a:bodyPr/>
          <a:lstStyle/>
          <a:p>
            <a:r>
              <a:rPr lang="en-US" altLang="zh-CN"/>
              <a:t>USTC-Reading-Group</a:t>
            </a:r>
            <a:endParaRPr lang="zh-CN" altLang="en-US" dirty="0"/>
          </a:p>
        </p:txBody>
      </p:sp>
      <p:sp>
        <p:nvSpPr>
          <p:cNvPr id="6" name="灯片编号占位符 5">
            <a:extLst>
              <a:ext uri="{FF2B5EF4-FFF2-40B4-BE49-F238E27FC236}">
                <a16:creationId xmlns:a16="http://schemas.microsoft.com/office/drawing/2014/main" id="{BACE39AC-58AB-4D6A-A3FB-65416545B3CF}"/>
              </a:ext>
            </a:extLst>
          </p:cNvPr>
          <p:cNvSpPr>
            <a:spLocks noGrp="1"/>
          </p:cNvSpPr>
          <p:nvPr>
            <p:ph type="sldNum" sz="quarter" idx="12"/>
          </p:nvPr>
        </p:nvSpPr>
        <p:spPr/>
        <p:txBody>
          <a:bodyPr/>
          <a:lstStyle/>
          <a:p>
            <a:fld id="{9121FD29-422F-4C06-A400-AB8263BE8C66}" type="slidenum">
              <a:rPr lang="zh-CN" altLang="en-US" smtClean="0"/>
              <a:t>18</a:t>
            </a:fld>
            <a:endParaRPr lang="zh-CN" altLang="en-US"/>
          </a:p>
        </p:txBody>
      </p:sp>
      <p:pic>
        <p:nvPicPr>
          <p:cNvPr id="8" name="图片 7">
            <a:extLst>
              <a:ext uri="{FF2B5EF4-FFF2-40B4-BE49-F238E27FC236}">
                <a16:creationId xmlns:a16="http://schemas.microsoft.com/office/drawing/2014/main" id="{DC7C07F6-754A-4ED0-9FBB-46097FF91940}"/>
              </a:ext>
            </a:extLst>
          </p:cNvPr>
          <p:cNvPicPr>
            <a:picLocks noChangeAspect="1"/>
          </p:cNvPicPr>
          <p:nvPr/>
        </p:nvPicPr>
        <p:blipFill>
          <a:blip r:embed="rId3"/>
          <a:stretch>
            <a:fillRect/>
          </a:stretch>
        </p:blipFill>
        <p:spPr>
          <a:xfrm>
            <a:off x="1295184" y="1748262"/>
            <a:ext cx="7571024" cy="4980457"/>
          </a:xfrm>
          <a:prstGeom prst="rect">
            <a:avLst/>
          </a:prstGeom>
        </p:spPr>
      </p:pic>
    </p:spTree>
    <p:extLst>
      <p:ext uri="{BB962C8B-B14F-4D97-AF65-F5344CB8AC3E}">
        <p14:creationId xmlns:p14="http://schemas.microsoft.com/office/powerpoint/2010/main" val="9794062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A621D01-2431-4F17-AB6B-E747168FEEA0}"/>
              </a:ext>
            </a:extLst>
          </p:cNvPr>
          <p:cNvSpPr>
            <a:spLocks noGrp="1"/>
          </p:cNvSpPr>
          <p:nvPr>
            <p:ph type="title"/>
          </p:nvPr>
        </p:nvSpPr>
        <p:spPr/>
        <p:txBody>
          <a:bodyPr/>
          <a:lstStyle/>
          <a:p>
            <a:r>
              <a:rPr lang="en-US" altLang="zh-CN" dirty="0">
                <a:latin typeface="Gill Sans MT" panose="020B0502020104020203" pitchFamily="34" charset="0"/>
                <a:ea typeface="宋体" panose="02010600030101010101" pitchFamily="2" charset="-122"/>
                <a:cs typeface="Calibri" panose="020F0502020204030204" pitchFamily="34" charset="0"/>
              </a:rPr>
              <a:t>Design</a:t>
            </a:r>
            <a:endParaRPr lang="zh-CN" altLang="en-US" dirty="0"/>
          </a:p>
        </p:txBody>
      </p:sp>
      <p:sp>
        <p:nvSpPr>
          <p:cNvPr id="3" name="内容占位符 2">
            <a:extLst>
              <a:ext uri="{FF2B5EF4-FFF2-40B4-BE49-F238E27FC236}">
                <a16:creationId xmlns:a16="http://schemas.microsoft.com/office/drawing/2014/main" id="{8FAD5D2F-FB98-4599-9C4F-D12D726D5BD9}"/>
              </a:ext>
            </a:extLst>
          </p:cNvPr>
          <p:cNvSpPr>
            <a:spLocks noGrp="1"/>
          </p:cNvSpPr>
          <p:nvPr>
            <p:ph idx="1"/>
          </p:nvPr>
        </p:nvSpPr>
        <p:spPr/>
        <p:txBody>
          <a:bodyPr/>
          <a:lstStyle/>
          <a:p>
            <a:r>
              <a:rPr lang="en-US" altLang="zh-CN" dirty="0"/>
              <a:t>Logging</a:t>
            </a:r>
            <a:r>
              <a:rPr lang="en-US" altLang="zh-CN" sz="3200" b="1" dirty="0"/>
              <a:t> Operations </a:t>
            </a:r>
          </a:p>
          <a:p>
            <a:pPr lvl="1"/>
            <a:r>
              <a:rPr lang="en-US" altLang="zh-CN" dirty="0"/>
              <a:t>Log Manager Threads</a:t>
            </a:r>
            <a:br>
              <a:rPr lang="en-US" altLang="zh-CN" dirty="0"/>
            </a:br>
            <a:br>
              <a:rPr lang="en-US" altLang="zh-CN" dirty="0"/>
            </a:br>
            <a:br>
              <a:rPr lang="en-US" altLang="zh-CN" dirty="0"/>
            </a:br>
            <a:endParaRPr lang="en-US" altLang="zh-CN" dirty="0"/>
          </a:p>
        </p:txBody>
      </p:sp>
      <p:sp>
        <p:nvSpPr>
          <p:cNvPr id="5" name="页脚占位符 4">
            <a:extLst>
              <a:ext uri="{FF2B5EF4-FFF2-40B4-BE49-F238E27FC236}">
                <a16:creationId xmlns:a16="http://schemas.microsoft.com/office/drawing/2014/main" id="{D247A2FE-68F0-4751-AD72-C6A6BD8F6854}"/>
              </a:ext>
            </a:extLst>
          </p:cNvPr>
          <p:cNvSpPr>
            <a:spLocks noGrp="1"/>
          </p:cNvSpPr>
          <p:nvPr>
            <p:ph type="ftr" sz="quarter" idx="11"/>
          </p:nvPr>
        </p:nvSpPr>
        <p:spPr/>
        <p:txBody>
          <a:bodyPr/>
          <a:lstStyle/>
          <a:p>
            <a:r>
              <a:rPr lang="en-US" altLang="zh-CN"/>
              <a:t>USTC-Reading-Group</a:t>
            </a:r>
            <a:endParaRPr lang="zh-CN" altLang="en-US" dirty="0"/>
          </a:p>
        </p:txBody>
      </p:sp>
      <p:sp>
        <p:nvSpPr>
          <p:cNvPr id="6" name="灯片编号占位符 5">
            <a:extLst>
              <a:ext uri="{FF2B5EF4-FFF2-40B4-BE49-F238E27FC236}">
                <a16:creationId xmlns:a16="http://schemas.microsoft.com/office/drawing/2014/main" id="{BACE39AC-58AB-4D6A-A3FB-65416545B3CF}"/>
              </a:ext>
            </a:extLst>
          </p:cNvPr>
          <p:cNvSpPr>
            <a:spLocks noGrp="1"/>
          </p:cNvSpPr>
          <p:nvPr>
            <p:ph type="sldNum" sz="quarter" idx="12"/>
          </p:nvPr>
        </p:nvSpPr>
        <p:spPr/>
        <p:txBody>
          <a:bodyPr/>
          <a:lstStyle/>
          <a:p>
            <a:fld id="{9121FD29-422F-4C06-A400-AB8263BE8C66}" type="slidenum">
              <a:rPr lang="zh-CN" altLang="en-US" smtClean="0"/>
              <a:t>19</a:t>
            </a:fld>
            <a:endParaRPr lang="zh-CN" altLang="en-US"/>
          </a:p>
        </p:txBody>
      </p:sp>
      <p:pic>
        <p:nvPicPr>
          <p:cNvPr id="8" name="图片 7">
            <a:extLst>
              <a:ext uri="{FF2B5EF4-FFF2-40B4-BE49-F238E27FC236}">
                <a16:creationId xmlns:a16="http://schemas.microsoft.com/office/drawing/2014/main" id="{8732F1D6-CC17-4A69-B18F-1251C3DB3A81}"/>
              </a:ext>
            </a:extLst>
          </p:cNvPr>
          <p:cNvPicPr>
            <a:picLocks noChangeAspect="1"/>
          </p:cNvPicPr>
          <p:nvPr/>
        </p:nvPicPr>
        <p:blipFill>
          <a:blip r:embed="rId3"/>
          <a:stretch>
            <a:fillRect/>
          </a:stretch>
        </p:blipFill>
        <p:spPr>
          <a:xfrm>
            <a:off x="1539734" y="2364354"/>
            <a:ext cx="10168726" cy="3504009"/>
          </a:xfrm>
          <a:prstGeom prst="rect">
            <a:avLst/>
          </a:prstGeom>
        </p:spPr>
      </p:pic>
    </p:spTree>
    <p:extLst>
      <p:ext uri="{BB962C8B-B14F-4D97-AF65-F5344CB8AC3E}">
        <p14:creationId xmlns:p14="http://schemas.microsoft.com/office/powerpoint/2010/main" val="13031275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A6085B-82F5-DA48-9B5B-9AEB50D7EDFF}"/>
              </a:ext>
            </a:extLst>
          </p:cNvPr>
          <p:cNvSpPr>
            <a:spLocks noGrp="1"/>
          </p:cNvSpPr>
          <p:nvPr>
            <p:ph type="title"/>
          </p:nvPr>
        </p:nvSpPr>
        <p:spPr>
          <a:xfrm>
            <a:off x="838200" y="351219"/>
            <a:ext cx="10515600" cy="688515"/>
          </a:xfrm>
        </p:spPr>
        <p:txBody>
          <a:bodyPr>
            <a:normAutofit/>
          </a:bodyPr>
          <a:lstStyle/>
          <a:p>
            <a:r>
              <a:rPr lang="en-US" altLang="zh-CN"/>
              <a:t>Outline</a:t>
            </a:r>
            <a:endParaRPr lang="en-CN"/>
          </a:p>
        </p:txBody>
      </p:sp>
      <p:grpSp>
        <p:nvGrpSpPr>
          <p:cNvPr id="6" name="Group 3">
            <a:extLst>
              <a:ext uri="{FF2B5EF4-FFF2-40B4-BE49-F238E27FC236}">
                <a16:creationId xmlns:a16="http://schemas.microsoft.com/office/drawing/2014/main" id="{DE1CB258-D57F-094F-AC17-FF41E3B22ED3}"/>
              </a:ext>
            </a:extLst>
          </p:cNvPr>
          <p:cNvGrpSpPr>
            <a:grpSpLocks/>
          </p:cNvGrpSpPr>
          <p:nvPr/>
        </p:nvGrpSpPr>
        <p:grpSpPr bwMode="auto">
          <a:xfrm>
            <a:off x="1152931" y="1808290"/>
            <a:ext cx="762000" cy="665162"/>
            <a:chOff x="1110" y="2656"/>
            <a:chExt cx="1549" cy="1351"/>
          </a:xfrm>
        </p:grpSpPr>
        <p:sp>
          <p:nvSpPr>
            <p:cNvPr id="7" name="AutoShape 4">
              <a:extLst>
                <a:ext uri="{FF2B5EF4-FFF2-40B4-BE49-F238E27FC236}">
                  <a16:creationId xmlns:a16="http://schemas.microsoft.com/office/drawing/2014/main" id="{22453FB6-685E-F344-B333-E6B3BF3C2335}"/>
                </a:ext>
              </a:extLst>
            </p:cNvPr>
            <p:cNvSpPr>
              <a:spLocks noChangeArrowheads="1"/>
            </p:cNvSpPr>
            <p:nvPr/>
          </p:nvSpPr>
          <p:spPr bwMode="gray">
            <a:xfrm>
              <a:off x="1123"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Gill Sans MT" panose="020B0502020104020203" pitchFamily="34" charset="0"/>
                <a:cs typeface="Calibri" panose="020F0502020204030204" pitchFamily="34" charset="0"/>
              </a:endParaRPr>
            </a:p>
          </p:txBody>
        </p:sp>
        <p:sp>
          <p:nvSpPr>
            <p:cNvPr id="8" name="AutoShape 5">
              <a:extLst>
                <a:ext uri="{FF2B5EF4-FFF2-40B4-BE49-F238E27FC236}">
                  <a16:creationId xmlns:a16="http://schemas.microsoft.com/office/drawing/2014/main" id="{6ADA8423-2378-A646-8E4C-1BDF33C6CB1B}"/>
                </a:ext>
              </a:extLst>
            </p:cNvPr>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499">
                  <a:srgbClr val="7D8496"/>
                </a:gs>
                <a:gs pos="26500">
                  <a:srgbClr val="E6E6E6"/>
                </a:gs>
                <a:gs pos="34000">
                  <a:srgbClr val="7D8496"/>
                </a:gs>
                <a:gs pos="46500">
                  <a:srgbClr val="E6E6E6"/>
                </a:gs>
                <a:gs pos="50000">
                  <a:srgbClr val="FFFFFF"/>
                </a:gs>
                <a:gs pos="53501">
                  <a:srgbClr val="E6E6E6"/>
                </a:gs>
                <a:gs pos="66001">
                  <a:srgbClr val="7D8496"/>
                </a:gs>
                <a:gs pos="73500">
                  <a:srgbClr val="E6E6E6"/>
                </a:gs>
                <a:gs pos="92501">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Gill Sans MT" panose="020B0502020104020203" pitchFamily="34" charset="0"/>
                <a:cs typeface="Calibri" panose="020F0502020204030204" pitchFamily="34" charset="0"/>
              </a:endParaRPr>
            </a:p>
          </p:txBody>
        </p:sp>
        <p:sp>
          <p:nvSpPr>
            <p:cNvPr id="9" name="AutoShape 6">
              <a:extLst>
                <a:ext uri="{FF2B5EF4-FFF2-40B4-BE49-F238E27FC236}">
                  <a16:creationId xmlns:a16="http://schemas.microsoft.com/office/drawing/2014/main" id="{8064B3AA-949F-6241-B235-43E6282908C8}"/>
                </a:ext>
              </a:extLst>
            </p:cNvPr>
            <p:cNvSpPr>
              <a:spLocks noChangeArrowheads="1"/>
            </p:cNvSpPr>
            <p:nvPr/>
          </p:nvSpPr>
          <p:spPr bwMode="gray">
            <a:xfrm>
              <a:off x="1200" y="2736"/>
              <a:ext cx="1350" cy="1168"/>
            </a:xfrm>
            <a:prstGeom prst="hexagon">
              <a:avLst>
                <a:gd name="adj" fmla="val 28896"/>
                <a:gd name="vf" fmla="val 115470"/>
              </a:avLst>
            </a:prstGeom>
            <a:gradFill rotWithShape="1">
              <a:gsLst>
                <a:gs pos="0">
                  <a:schemeClr val="hlink">
                    <a:gamma/>
                    <a:shade val="46275"/>
                    <a:invGamma/>
                  </a:schemeClr>
                </a:gs>
                <a:gs pos="100000">
                  <a:schemeClr val="hlink"/>
                </a:gs>
              </a:gsLst>
              <a:lin ang="2700000" scaled="1"/>
            </a:gra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Gill Sans MT" panose="020B0502020104020203" pitchFamily="34" charset="0"/>
                <a:cs typeface="Calibri" panose="020F0502020204030204" pitchFamily="34" charset="0"/>
              </a:endParaRPr>
            </a:p>
          </p:txBody>
        </p:sp>
      </p:grpSp>
      <p:sp>
        <p:nvSpPr>
          <p:cNvPr id="10" name="Line 11">
            <a:extLst>
              <a:ext uri="{FF2B5EF4-FFF2-40B4-BE49-F238E27FC236}">
                <a16:creationId xmlns:a16="http://schemas.microsoft.com/office/drawing/2014/main" id="{AA57EFEA-C4D4-4047-96E8-C82BC5DD2041}"/>
              </a:ext>
            </a:extLst>
          </p:cNvPr>
          <p:cNvSpPr>
            <a:spLocks noChangeShapeType="1"/>
          </p:cNvSpPr>
          <p:nvPr/>
        </p:nvSpPr>
        <p:spPr bwMode="auto">
          <a:xfrm>
            <a:off x="1762531" y="2417890"/>
            <a:ext cx="8138160" cy="0"/>
          </a:xfrm>
          <a:prstGeom prst="line">
            <a:avLst/>
          </a:prstGeom>
          <a:noFill/>
          <a:ln w="25400">
            <a:solidFill>
              <a:schemeClr val="tx2"/>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Gill Sans MT" panose="020B0502020104020203" pitchFamily="34" charset="0"/>
              <a:cs typeface="Calibri" panose="020F0502020204030204" pitchFamily="34" charset="0"/>
            </a:endParaRPr>
          </a:p>
        </p:txBody>
      </p:sp>
      <p:sp>
        <p:nvSpPr>
          <p:cNvPr id="11" name="Text Box 12">
            <a:extLst>
              <a:ext uri="{FF2B5EF4-FFF2-40B4-BE49-F238E27FC236}">
                <a16:creationId xmlns:a16="http://schemas.microsoft.com/office/drawing/2014/main" id="{ED78A1E2-071B-EE46-8A16-8F4B411CC13A}"/>
              </a:ext>
            </a:extLst>
          </p:cNvPr>
          <p:cNvSpPr txBox="1">
            <a:spLocks noChangeArrowheads="1"/>
          </p:cNvSpPr>
          <p:nvPr/>
        </p:nvSpPr>
        <p:spPr bwMode="auto">
          <a:xfrm>
            <a:off x="2174011" y="1884490"/>
            <a:ext cx="190500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zh-CN" sz="2400" b="1" dirty="0">
                <a:latin typeface="Gill Sans MT" panose="020B0502020104020203" pitchFamily="34" charset="0"/>
                <a:ea typeface="宋体" panose="02010600030101010101" pitchFamily="2" charset="-122"/>
                <a:cs typeface="Calibri" panose="020F0502020204030204" pitchFamily="34" charset="0"/>
              </a:rPr>
              <a:t>Background</a:t>
            </a:r>
          </a:p>
        </p:txBody>
      </p:sp>
      <p:sp>
        <p:nvSpPr>
          <p:cNvPr id="12" name="Text Box 13">
            <a:extLst>
              <a:ext uri="{FF2B5EF4-FFF2-40B4-BE49-F238E27FC236}">
                <a16:creationId xmlns:a16="http://schemas.microsoft.com/office/drawing/2014/main" id="{1041842B-EACB-FB4C-BBE8-9AEF2239DBBA}"/>
              </a:ext>
            </a:extLst>
          </p:cNvPr>
          <p:cNvSpPr txBox="1">
            <a:spLocks noChangeArrowheads="1"/>
          </p:cNvSpPr>
          <p:nvPr/>
        </p:nvSpPr>
        <p:spPr bwMode="gray">
          <a:xfrm>
            <a:off x="1348194" y="1906715"/>
            <a:ext cx="354013"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altLang="zh-CN" sz="2400" b="1">
                <a:solidFill>
                  <a:schemeClr val="bg1"/>
                </a:solidFill>
                <a:latin typeface="Gill Sans MT" panose="020B0502020104020203" pitchFamily="34" charset="0"/>
                <a:ea typeface="宋体" panose="02010600030101010101" pitchFamily="2" charset="-122"/>
                <a:cs typeface="Calibri" panose="020F0502020204030204" pitchFamily="34" charset="0"/>
              </a:rPr>
              <a:t>1</a:t>
            </a:r>
          </a:p>
        </p:txBody>
      </p:sp>
      <p:grpSp>
        <p:nvGrpSpPr>
          <p:cNvPr id="13" name="Group 7">
            <a:extLst>
              <a:ext uri="{FF2B5EF4-FFF2-40B4-BE49-F238E27FC236}">
                <a16:creationId xmlns:a16="http://schemas.microsoft.com/office/drawing/2014/main" id="{6FE4313A-ADBF-354C-B8E1-499B9FA3A349}"/>
              </a:ext>
            </a:extLst>
          </p:cNvPr>
          <p:cNvGrpSpPr>
            <a:grpSpLocks/>
          </p:cNvGrpSpPr>
          <p:nvPr/>
        </p:nvGrpSpPr>
        <p:grpSpPr bwMode="auto">
          <a:xfrm>
            <a:off x="1152931" y="2722690"/>
            <a:ext cx="762000" cy="665162"/>
            <a:chOff x="3174" y="2656"/>
            <a:chExt cx="1549" cy="1351"/>
          </a:xfrm>
        </p:grpSpPr>
        <p:sp>
          <p:nvSpPr>
            <p:cNvPr id="14" name="AutoShape 8">
              <a:extLst>
                <a:ext uri="{FF2B5EF4-FFF2-40B4-BE49-F238E27FC236}">
                  <a16:creationId xmlns:a16="http://schemas.microsoft.com/office/drawing/2014/main" id="{9448FA97-6768-AC48-9E4B-74F21B47025B}"/>
                </a:ext>
              </a:extLst>
            </p:cNvPr>
            <p:cNvSpPr>
              <a:spLocks noChangeArrowheads="1"/>
            </p:cNvSpPr>
            <p:nvPr/>
          </p:nvSpPr>
          <p:spPr bwMode="gray">
            <a:xfrm>
              <a:off x="3187"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b="1">
                <a:latin typeface="Gill Sans MT" panose="020B0502020104020203" pitchFamily="34" charset="0"/>
                <a:cs typeface="Calibri" panose="020F0502020204030204" pitchFamily="34" charset="0"/>
              </a:endParaRPr>
            </a:p>
          </p:txBody>
        </p:sp>
        <p:sp>
          <p:nvSpPr>
            <p:cNvPr id="15" name="AutoShape 9">
              <a:extLst>
                <a:ext uri="{FF2B5EF4-FFF2-40B4-BE49-F238E27FC236}">
                  <a16:creationId xmlns:a16="http://schemas.microsoft.com/office/drawing/2014/main" id="{0C2AB8FB-ABE8-3646-9D0E-12B966FE1BC6}"/>
                </a:ext>
              </a:extLst>
            </p:cNvPr>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499">
                  <a:srgbClr val="7D8496"/>
                </a:gs>
                <a:gs pos="26500">
                  <a:srgbClr val="E6E6E6"/>
                </a:gs>
                <a:gs pos="34000">
                  <a:srgbClr val="7D8496"/>
                </a:gs>
                <a:gs pos="46500">
                  <a:srgbClr val="E6E6E6"/>
                </a:gs>
                <a:gs pos="50000">
                  <a:srgbClr val="FFFFFF"/>
                </a:gs>
                <a:gs pos="53501">
                  <a:srgbClr val="E6E6E6"/>
                </a:gs>
                <a:gs pos="66001">
                  <a:srgbClr val="7D8496"/>
                </a:gs>
                <a:gs pos="73500">
                  <a:srgbClr val="E6E6E6"/>
                </a:gs>
                <a:gs pos="92501">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b="1">
                <a:latin typeface="Gill Sans MT" panose="020B0502020104020203" pitchFamily="34" charset="0"/>
                <a:cs typeface="Calibri" panose="020F0502020204030204" pitchFamily="34" charset="0"/>
              </a:endParaRPr>
            </a:p>
          </p:txBody>
        </p:sp>
        <p:sp>
          <p:nvSpPr>
            <p:cNvPr id="16" name="AutoShape 10">
              <a:extLst>
                <a:ext uri="{FF2B5EF4-FFF2-40B4-BE49-F238E27FC236}">
                  <a16:creationId xmlns:a16="http://schemas.microsoft.com/office/drawing/2014/main" id="{A11CEA87-C5F3-2C46-A7CB-48481D49609D}"/>
                </a:ext>
              </a:extLst>
            </p:cNvPr>
            <p:cNvSpPr>
              <a:spLocks noChangeArrowheads="1"/>
            </p:cNvSpPr>
            <p:nvPr/>
          </p:nvSpPr>
          <p:spPr bwMode="gray">
            <a:xfrm>
              <a:off x="3264" y="2736"/>
              <a:ext cx="1350" cy="1168"/>
            </a:xfrm>
            <a:prstGeom prst="hexagon">
              <a:avLst>
                <a:gd name="adj" fmla="val 28896"/>
                <a:gd name="vf" fmla="val 115470"/>
              </a:avLst>
            </a:prstGeom>
            <a:gradFill rotWithShape="1">
              <a:gsLst>
                <a:gs pos="0">
                  <a:schemeClr val="accent1">
                    <a:gamma/>
                    <a:shade val="46275"/>
                    <a:invGamma/>
                  </a:schemeClr>
                </a:gs>
                <a:gs pos="100000">
                  <a:schemeClr val="accent1"/>
                </a:gs>
              </a:gsLst>
              <a:lin ang="2700000" scaled="1"/>
            </a:gra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b="1">
                <a:latin typeface="Gill Sans MT" panose="020B0502020104020203" pitchFamily="34" charset="0"/>
                <a:cs typeface="Calibri" panose="020F0502020204030204" pitchFamily="34" charset="0"/>
              </a:endParaRPr>
            </a:p>
          </p:txBody>
        </p:sp>
      </p:grpSp>
      <p:sp>
        <p:nvSpPr>
          <p:cNvPr id="17" name="Line 14">
            <a:extLst>
              <a:ext uri="{FF2B5EF4-FFF2-40B4-BE49-F238E27FC236}">
                <a16:creationId xmlns:a16="http://schemas.microsoft.com/office/drawing/2014/main" id="{D17DA239-B395-604A-B674-84CE1E41722B}"/>
              </a:ext>
            </a:extLst>
          </p:cNvPr>
          <p:cNvSpPr>
            <a:spLocks noChangeShapeType="1"/>
          </p:cNvSpPr>
          <p:nvPr/>
        </p:nvSpPr>
        <p:spPr bwMode="auto">
          <a:xfrm>
            <a:off x="1762531" y="3332290"/>
            <a:ext cx="8138160" cy="0"/>
          </a:xfrm>
          <a:prstGeom prst="line">
            <a:avLst/>
          </a:prstGeom>
          <a:noFill/>
          <a:ln w="25400">
            <a:solidFill>
              <a:schemeClr val="tx2"/>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b="1">
              <a:latin typeface="Gill Sans MT" panose="020B0502020104020203" pitchFamily="34" charset="0"/>
              <a:cs typeface="Calibri" panose="020F0502020204030204" pitchFamily="34" charset="0"/>
            </a:endParaRPr>
          </a:p>
        </p:txBody>
      </p:sp>
      <p:sp>
        <p:nvSpPr>
          <p:cNvPr id="18" name="Text Box 15">
            <a:extLst>
              <a:ext uri="{FF2B5EF4-FFF2-40B4-BE49-F238E27FC236}">
                <a16:creationId xmlns:a16="http://schemas.microsoft.com/office/drawing/2014/main" id="{0B1E965C-9203-614E-B230-3AB1C9B4EC77}"/>
              </a:ext>
            </a:extLst>
          </p:cNvPr>
          <p:cNvSpPr txBox="1">
            <a:spLocks noChangeArrowheads="1"/>
          </p:cNvSpPr>
          <p:nvPr/>
        </p:nvSpPr>
        <p:spPr bwMode="auto">
          <a:xfrm>
            <a:off x="2174011" y="2798890"/>
            <a:ext cx="173957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zh-CN" sz="2400" b="1" dirty="0">
                <a:solidFill>
                  <a:schemeClr val="bg2">
                    <a:lumMod val="90000"/>
                  </a:schemeClr>
                </a:solidFill>
                <a:latin typeface="Gill Sans MT" panose="020B0502020104020203" pitchFamily="34" charset="0"/>
                <a:ea typeface="宋体" panose="02010600030101010101" pitchFamily="2" charset="-122"/>
                <a:cs typeface="Calibri" panose="020F0502020204030204" pitchFamily="34" charset="0"/>
              </a:rPr>
              <a:t>Motivation</a:t>
            </a:r>
          </a:p>
        </p:txBody>
      </p:sp>
      <p:sp>
        <p:nvSpPr>
          <p:cNvPr id="19" name="Text Box 16">
            <a:extLst>
              <a:ext uri="{FF2B5EF4-FFF2-40B4-BE49-F238E27FC236}">
                <a16:creationId xmlns:a16="http://schemas.microsoft.com/office/drawing/2014/main" id="{5AECE352-4AEE-AE40-8030-C0261E400C6D}"/>
              </a:ext>
            </a:extLst>
          </p:cNvPr>
          <p:cNvSpPr txBox="1">
            <a:spLocks noChangeArrowheads="1"/>
          </p:cNvSpPr>
          <p:nvPr/>
        </p:nvSpPr>
        <p:spPr bwMode="gray">
          <a:xfrm>
            <a:off x="1348194" y="2821115"/>
            <a:ext cx="354013"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altLang="zh-CN" sz="2400" b="1">
                <a:solidFill>
                  <a:schemeClr val="bg1"/>
                </a:solidFill>
                <a:latin typeface="Gill Sans MT" panose="020B0502020104020203" pitchFamily="34" charset="0"/>
                <a:ea typeface="宋体" panose="02010600030101010101" pitchFamily="2" charset="-122"/>
                <a:cs typeface="Calibri" panose="020F0502020204030204" pitchFamily="34" charset="0"/>
              </a:rPr>
              <a:t>2</a:t>
            </a:r>
          </a:p>
        </p:txBody>
      </p:sp>
      <p:grpSp>
        <p:nvGrpSpPr>
          <p:cNvPr id="20" name="Group 17">
            <a:extLst>
              <a:ext uri="{FF2B5EF4-FFF2-40B4-BE49-F238E27FC236}">
                <a16:creationId xmlns:a16="http://schemas.microsoft.com/office/drawing/2014/main" id="{31CE9C3D-7397-E847-B3AA-62DA5D925F14}"/>
              </a:ext>
            </a:extLst>
          </p:cNvPr>
          <p:cNvGrpSpPr>
            <a:grpSpLocks/>
          </p:cNvGrpSpPr>
          <p:nvPr/>
        </p:nvGrpSpPr>
        <p:grpSpPr bwMode="auto">
          <a:xfrm>
            <a:off x="1152931" y="3614865"/>
            <a:ext cx="762001" cy="665162"/>
            <a:chOff x="1110" y="2656"/>
            <a:chExt cx="1549" cy="1351"/>
          </a:xfrm>
        </p:grpSpPr>
        <p:sp>
          <p:nvSpPr>
            <p:cNvPr id="21" name="AutoShape 18">
              <a:extLst>
                <a:ext uri="{FF2B5EF4-FFF2-40B4-BE49-F238E27FC236}">
                  <a16:creationId xmlns:a16="http://schemas.microsoft.com/office/drawing/2014/main" id="{04EF499B-5311-904B-A25E-44BEEEA7EE9E}"/>
                </a:ext>
              </a:extLst>
            </p:cNvPr>
            <p:cNvSpPr>
              <a:spLocks noChangeArrowheads="1"/>
            </p:cNvSpPr>
            <p:nvPr/>
          </p:nvSpPr>
          <p:spPr bwMode="gray">
            <a:xfrm>
              <a:off x="1123"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b="1">
                <a:latin typeface="Gill Sans MT" panose="020B0502020104020203" pitchFamily="34" charset="0"/>
                <a:cs typeface="Calibri" panose="020F0502020204030204" pitchFamily="34" charset="0"/>
              </a:endParaRPr>
            </a:p>
          </p:txBody>
        </p:sp>
        <p:sp>
          <p:nvSpPr>
            <p:cNvPr id="22" name="AutoShape 19">
              <a:extLst>
                <a:ext uri="{FF2B5EF4-FFF2-40B4-BE49-F238E27FC236}">
                  <a16:creationId xmlns:a16="http://schemas.microsoft.com/office/drawing/2014/main" id="{F427C7A2-1B48-7847-9163-3717F0F24B47}"/>
                </a:ext>
              </a:extLst>
            </p:cNvPr>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499">
                  <a:srgbClr val="7D8496"/>
                </a:gs>
                <a:gs pos="26500">
                  <a:srgbClr val="E6E6E6"/>
                </a:gs>
                <a:gs pos="34000">
                  <a:srgbClr val="7D8496"/>
                </a:gs>
                <a:gs pos="46500">
                  <a:srgbClr val="E6E6E6"/>
                </a:gs>
                <a:gs pos="50000">
                  <a:srgbClr val="FFFFFF"/>
                </a:gs>
                <a:gs pos="53501">
                  <a:srgbClr val="E6E6E6"/>
                </a:gs>
                <a:gs pos="66001">
                  <a:srgbClr val="7D8496"/>
                </a:gs>
                <a:gs pos="73500">
                  <a:srgbClr val="E6E6E6"/>
                </a:gs>
                <a:gs pos="92501">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b="1">
                <a:latin typeface="Gill Sans MT" panose="020B0502020104020203" pitchFamily="34" charset="0"/>
                <a:cs typeface="Calibri" panose="020F0502020204030204" pitchFamily="34" charset="0"/>
              </a:endParaRPr>
            </a:p>
          </p:txBody>
        </p:sp>
        <p:sp>
          <p:nvSpPr>
            <p:cNvPr id="23" name="AutoShape 20">
              <a:extLst>
                <a:ext uri="{FF2B5EF4-FFF2-40B4-BE49-F238E27FC236}">
                  <a16:creationId xmlns:a16="http://schemas.microsoft.com/office/drawing/2014/main" id="{8FD76F14-1F64-0042-9B85-608BCD32C180}"/>
                </a:ext>
              </a:extLst>
            </p:cNvPr>
            <p:cNvSpPr>
              <a:spLocks noChangeArrowheads="1"/>
            </p:cNvSpPr>
            <p:nvPr/>
          </p:nvSpPr>
          <p:spPr bwMode="gray">
            <a:xfrm>
              <a:off x="1200" y="2736"/>
              <a:ext cx="1350" cy="1168"/>
            </a:xfrm>
            <a:prstGeom prst="hexagon">
              <a:avLst>
                <a:gd name="adj" fmla="val 28896"/>
                <a:gd name="vf" fmla="val 115470"/>
              </a:avLst>
            </a:prstGeom>
            <a:gradFill rotWithShape="1">
              <a:gsLst>
                <a:gs pos="0">
                  <a:schemeClr val="hlink">
                    <a:gamma/>
                    <a:shade val="46275"/>
                    <a:invGamma/>
                  </a:schemeClr>
                </a:gs>
                <a:gs pos="100000">
                  <a:schemeClr val="hlink"/>
                </a:gs>
              </a:gsLst>
              <a:lin ang="2700000" scaled="1"/>
            </a:gra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b="1">
                <a:latin typeface="Gill Sans MT" panose="020B0502020104020203" pitchFamily="34" charset="0"/>
                <a:cs typeface="Calibri" panose="020F0502020204030204" pitchFamily="34" charset="0"/>
              </a:endParaRPr>
            </a:p>
          </p:txBody>
        </p:sp>
      </p:grpSp>
      <p:sp>
        <p:nvSpPr>
          <p:cNvPr id="24" name="Line 25">
            <a:extLst>
              <a:ext uri="{FF2B5EF4-FFF2-40B4-BE49-F238E27FC236}">
                <a16:creationId xmlns:a16="http://schemas.microsoft.com/office/drawing/2014/main" id="{22D2A4A0-4FF7-134D-8959-53175B16D110}"/>
              </a:ext>
            </a:extLst>
          </p:cNvPr>
          <p:cNvSpPr>
            <a:spLocks noChangeShapeType="1"/>
          </p:cNvSpPr>
          <p:nvPr/>
        </p:nvSpPr>
        <p:spPr bwMode="auto">
          <a:xfrm>
            <a:off x="1762531" y="4224465"/>
            <a:ext cx="8138160" cy="0"/>
          </a:xfrm>
          <a:prstGeom prst="line">
            <a:avLst/>
          </a:prstGeom>
          <a:noFill/>
          <a:ln w="25400">
            <a:solidFill>
              <a:schemeClr val="tx2"/>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b="1">
              <a:latin typeface="Gill Sans MT" panose="020B0502020104020203" pitchFamily="34" charset="0"/>
              <a:cs typeface="Calibri" panose="020F0502020204030204" pitchFamily="34" charset="0"/>
            </a:endParaRPr>
          </a:p>
        </p:txBody>
      </p:sp>
      <p:sp>
        <p:nvSpPr>
          <p:cNvPr id="25" name="Text Box 26">
            <a:extLst>
              <a:ext uri="{FF2B5EF4-FFF2-40B4-BE49-F238E27FC236}">
                <a16:creationId xmlns:a16="http://schemas.microsoft.com/office/drawing/2014/main" id="{74626734-4459-D84A-A704-3DE5903D93C8}"/>
              </a:ext>
            </a:extLst>
          </p:cNvPr>
          <p:cNvSpPr txBox="1">
            <a:spLocks noChangeArrowheads="1"/>
          </p:cNvSpPr>
          <p:nvPr/>
        </p:nvSpPr>
        <p:spPr bwMode="auto">
          <a:xfrm>
            <a:off x="2174011" y="3691065"/>
            <a:ext cx="349326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zh-CN" sz="2400" b="1" dirty="0">
                <a:solidFill>
                  <a:schemeClr val="bg2">
                    <a:lumMod val="90000"/>
                  </a:schemeClr>
                </a:solidFill>
                <a:latin typeface="Gill Sans MT" panose="020B0502020104020203" pitchFamily="34" charset="0"/>
                <a:ea typeface="宋体" panose="02010600030101010101" pitchFamily="2" charset="-122"/>
                <a:cs typeface="Calibri" panose="020F0502020204030204" pitchFamily="34" charset="0"/>
              </a:rPr>
              <a:t>Design &amp; Optimization</a:t>
            </a:r>
          </a:p>
        </p:txBody>
      </p:sp>
      <p:sp>
        <p:nvSpPr>
          <p:cNvPr id="26" name="Text Box 27">
            <a:extLst>
              <a:ext uri="{FF2B5EF4-FFF2-40B4-BE49-F238E27FC236}">
                <a16:creationId xmlns:a16="http://schemas.microsoft.com/office/drawing/2014/main" id="{32A00673-759D-B144-AB26-5E487FBD2363}"/>
              </a:ext>
            </a:extLst>
          </p:cNvPr>
          <p:cNvSpPr txBox="1">
            <a:spLocks noChangeArrowheads="1"/>
          </p:cNvSpPr>
          <p:nvPr/>
        </p:nvSpPr>
        <p:spPr bwMode="gray">
          <a:xfrm>
            <a:off x="1348194" y="3713290"/>
            <a:ext cx="354013"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altLang="zh-CN" sz="2400" b="1" dirty="0">
                <a:solidFill>
                  <a:schemeClr val="bg1"/>
                </a:solidFill>
                <a:latin typeface="Gill Sans MT" panose="020B0502020104020203" pitchFamily="34" charset="0"/>
                <a:ea typeface="宋体" panose="02010600030101010101" pitchFamily="2" charset="-122"/>
                <a:cs typeface="Calibri" panose="020F0502020204030204" pitchFamily="34" charset="0"/>
              </a:rPr>
              <a:t>3</a:t>
            </a:r>
          </a:p>
        </p:txBody>
      </p:sp>
      <p:grpSp>
        <p:nvGrpSpPr>
          <p:cNvPr id="27" name="Group 21">
            <a:extLst>
              <a:ext uri="{FF2B5EF4-FFF2-40B4-BE49-F238E27FC236}">
                <a16:creationId xmlns:a16="http://schemas.microsoft.com/office/drawing/2014/main" id="{AC12AB32-0D0B-D345-90B5-F5B21332CBA3}"/>
              </a:ext>
            </a:extLst>
          </p:cNvPr>
          <p:cNvGrpSpPr>
            <a:grpSpLocks/>
          </p:cNvGrpSpPr>
          <p:nvPr/>
        </p:nvGrpSpPr>
        <p:grpSpPr bwMode="auto">
          <a:xfrm>
            <a:off x="1152931" y="4529265"/>
            <a:ext cx="762000" cy="665162"/>
            <a:chOff x="3174" y="2656"/>
            <a:chExt cx="1549" cy="1351"/>
          </a:xfrm>
        </p:grpSpPr>
        <p:sp>
          <p:nvSpPr>
            <p:cNvPr id="28" name="AutoShape 22">
              <a:extLst>
                <a:ext uri="{FF2B5EF4-FFF2-40B4-BE49-F238E27FC236}">
                  <a16:creationId xmlns:a16="http://schemas.microsoft.com/office/drawing/2014/main" id="{457B5392-3ED2-2B4C-B162-454614A9A62D}"/>
                </a:ext>
              </a:extLst>
            </p:cNvPr>
            <p:cNvSpPr>
              <a:spLocks noChangeArrowheads="1"/>
            </p:cNvSpPr>
            <p:nvPr/>
          </p:nvSpPr>
          <p:spPr bwMode="gray">
            <a:xfrm>
              <a:off x="3187"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Gill Sans MT" panose="020B0502020104020203" pitchFamily="34" charset="0"/>
                <a:cs typeface="Calibri" panose="020F0502020204030204" pitchFamily="34" charset="0"/>
              </a:endParaRPr>
            </a:p>
          </p:txBody>
        </p:sp>
        <p:sp>
          <p:nvSpPr>
            <p:cNvPr id="29" name="AutoShape 23">
              <a:extLst>
                <a:ext uri="{FF2B5EF4-FFF2-40B4-BE49-F238E27FC236}">
                  <a16:creationId xmlns:a16="http://schemas.microsoft.com/office/drawing/2014/main" id="{3B340ABD-3DAB-BF49-AEB0-17A9A4EDB6F3}"/>
                </a:ext>
              </a:extLst>
            </p:cNvPr>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499">
                  <a:srgbClr val="7D8496"/>
                </a:gs>
                <a:gs pos="26500">
                  <a:srgbClr val="E6E6E6"/>
                </a:gs>
                <a:gs pos="34000">
                  <a:srgbClr val="7D8496"/>
                </a:gs>
                <a:gs pos="46500">
                  <a:srgbClr val="E6E6E6"/>
                </a:gs>
                <a:gs pos="50000">
                  <a:srgbClr val="FFFFFF"/>
                </a:gs>
                <a:gs pos="53501">
                  <a:srgbClr val="E6E6E6"/>
                </a:gs>
                <a:gs pos="66001">
                  <a:srgbClr val="7D8496"/>
                </a:gs>
                <a:gs pos="73500">
                  <a:srgbClr val="E6E6E6"/>
                </a:gs>
                <a:gs pos="92501">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Gill Sans MT" panose="020B0502020104020203" pitchFamily="34" charset="0"/>
                <a:cs typeface="Calibri" panose="020F0502020204030204" pitchFamily="34" charset="0"/>
              </a:endParaRPr>
            </a:p>
          </p:txBody>
        </p:sp>
        <p:sp>
          <p:nvSpPr>
            <p:cNvPr id="30" name="AutoShape 24">
              <a:extLst>
                <a:ext uri="{FF2B5EF4-FFF2-40B4-BE49-F238E27FC236}">
                  <a16:creationId xmlns:a16="http://schemas.microsoft.com/office/drawing/2014/main" id="{C794E69F-D5DC-F446-86D0-86A31B26DDF8}"/>
                </a:ext>
              </a:extLst>
            </p:cNvPr>
            <p:cNvSpPr>
              <a:spLocks noChangeArrowheads="1"/>
            </p:cNvSpPr>
            <p:nvPr/>
          </p:nvSpPr>
          <p:spPr bwMode="gray">
            <a:xfrm>
              <a:off x="3264" y="2736"/>
              <a:ext cx="1350" cy="1168"/>
            </a:xfrm>
            <a:prstGeom prst="hexagon">
              <a:avLst>
                <a:gd name="adj" fmla="val 28896"/>
                <a:gd name="vf" fmla="val 115470"/>
              </a:avLst>
            </a:prstGeom>
            <a:gradFill rotWithShape="1">
              <a:gsLst>
                <a:gs pos="0">
                  <a:schemeClr val="accent1">
                    <a:gamma/>
                    <a:shade val="46275"/>
                    <a:invGamma/>
                  </a:schemeClr>
                </a:gs>
                <a:gs pos="100000">
                  <a:schemeClr val="accent1"/>
                </a:gs>
              </a:gsLst>
              <a:lin ang="2700000" scaled="1"/>
            </a:gra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Gill Sans MT" panose="020B0502020104020203" pitchFamily="34" charset="0"/>
                <a:cs typeface="Calibri" panose="020F0502020204030204" pitchFamily="34" charset="0"/>
              </a:endParaRPr>
            </a:p>
          </p:txBody>
        </p:sp>
      </p:grpSp>
      <p:sp>
        <p:nvSpPr>
          <p:cNvPr id="31" name="Line 28">
            <a:extLst>
              <a:ext uri="{FF2B5EF4-FFF2-40B4-BE49-F238E27FC236}">
                <a16:creationId xmlns:a16="http://schemas.microsoft.com/office/drawing/2014/main" id="{8344E2C2-B780-C246-AC8A-362BE71E9976}"/>
              </a:ext>
            </a:extLst>
          </p:cNvPr>
          <p:cNvSpPr>
            <a:spLocks noChangeShapeType="1"/>
          </p:cNvSpPr>
          <p:nvPr/>
        </p:nvSpPr>
        <p:spPr bwMode="auto">
          <a:xfrm>
            <a:off x="1762531" y="5138865"/>
            <a:ext cx="8138160" cy="0"/>
          </a:xfrm>
          <a:prstGeom prst="line">
            <a:avLst/>
          </a:prstGeom>
          <a:noFill/>
          <a:ln w="25400">
            <a:solidFill>
              <a:schemeClr val="tx2"/>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Gill Sans MT" panose="020B0502020104020203" pitchFamily="34" charset="0"/>
              <a:cs typeface="Calibri" panose="020F0502020204030204" pitchFamily="34" charset="0"/>
            </a:endParaRPr>
          </a:p>
        </p:txBody>
      </p:sp>
      <p:sp>
        <p:nvSpPr>
          <p:cNvPr id="32" name="Text Box 29">
            <a:extLst>
              <a:ext uri="{FF2B5EF4-FFF2-40B4-BE49-F238E27FC236}">
                <a16:creationId xmlns:a16="http://schemas.microsoft.com/office/drawing/2014/main" id="{D19C3F29-CFEF-8142-882A-A33C4A7DD248}"/>
              </a:ext>
            </a:extLst>
          </p:cNvPr>
          <p:cNvSpPr txBox="1">
            <a:spLocks noChangeArrowheads="1"/>
          </p:cNvSpPr>
          <p:nvPr/>
        </p:nvSpPr>
        <p:spPr bwMode="auto">
          <a:xfrm>
            <a:off x="2174011" y="4605465"/>
            <a:ext cx="169790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zh-CN" sz="2400" b="1" dirty="0">
                <a:solidFill>
                  <a:schemeClr val="bg2">
                    <a:lumMod val="90000"/>
                  </a:schemeClr>
                </a:solidFill>
                <a:latin typeface="Gill Sans MT" panose="020B0502020104020203" pitchFamily="34" charset="0"/>
                <a:ea typeface="宋体" panose="02010600030101010101" pitchFamily="2" charset="-122"/>
                <a:cs typeface="Calibri" panose="020F0502020204030204" pitchFamily="34" charset="0"/>
              </a:rPr>
              <a:t>Evaluation</a:t>
            </a:r>
          </a:p>
        </p:txBody>
      </p:sp>
      <p:sp>
        <p:nvSpPr>
          <p:cNvPr id="33" name="Text Box 30">
            <a:extLst>
              <a:ext uri="{FF2B5EF4-FFF2-40B4-BE49-F238E27FC236}">
                <a16:creationId xmlns:a16="http://schemas.microsoft.com/office/drawing/2014/main" id="{D93FB346-69DB-D249-B202-DCB3FEF0B6FF}"/>
              </a:ext>
            </a:extLst>
          </p:cNvPr>
          <p:cNvSpPr txBox="1">
            <a:spLocks noChangeArrowheads="1"/>
          </p:cNvSpPr>
          <p:nvPr/>
        </p:nvSpPr>
        <p:spPr bwMode="gray">
          <a:xfrm>
            <a:off x="1348194" y="4627690"/>
            <a:ext cx="354013"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altLang="zh-CN" sz="2400" b="1">
                <a:solidFill>
                  <a:schemeClr val="bg1"/>
                </a:solidFill>
                <a:latin typeface="Gill Sans MT" panose="020B0502020104020203" pitchFamily="34" charset="0"/>
                <a:ea typeface="宋体" panose="02010600030101010101" pitchFamily="2" charset="-122"/>
                <a:cs typeface="Calibri" panose="020F0502020204030204" pitchFamily="34" charset="0"/>
              </a:rPr>
              <a:t>4</a:t>
            </a:r>
          </a:p>
        </p:txBody>
      </p:sp>
      <p:sp>
        <p:nvSpPr>
          <p:cNvPr id="34" name="Line 25">
            <a:extLst>
              <a:ext uri="{FF2B5EF4-FFF2-40B4-BE49-F238E27FC236}">
                <a16:creationId xmlns:a16="http://schemas.microsoft.com/office/drawing/2014/main" id="{340476F6-0B33-4C79-8FAB-5BF0380DDCD0}"/>
              </a:ext>
            </a:extLst>
          </p:cNvPr>
          <p:cNvSpPr>
            <a:spLocks noChangeShapeType="1"/>
          </p:cNvSpPr>
          <p:nvPr/>
        </p:nvSpPr>
        <p:spPr bwMode="auto">
          <a:xfrm>
            <a:off x="1762531" y="6054699"/>
            <a:ext cx="8138160" cy="0"/>
          </a:xfrm>
          <a:prstGeom prst="line">
            <a:avLst/>
          </a:prstGeom>
          <a:noFill/>
          <a:ln w="25400">
            <a:solidFill>
              <a:schemeClr val="tx2"/>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b="1">
              <a:latin typeface="Gill Sans MT" panose="020B0502020104020203" pitchFamily="34" charset="0"/>
              <a:cs typeface="Calibri" panose="020F0502020204030204" pitchFamily="34" charset="0"/>
            </a:endParaRPr>
          </a:p>
        </p:txBody>
      </p:sp>
      <p:sp>
        <p:nvSpPr>
          <p:cNvPr id="35" name="Text Box 26">
            <a:extLst>
              <a:ext uri="{FF2B5EF4-FFF2-40B4-BE49-F238E27FC236}">
                <a16:creationId xmlns:a16="http://schemas.microsoft.com/office/drawing/2014/main" id="{547B801A-F29B-4199-9576-79A32C0F1295}"/>
              </a:ext>
            </a:extLst>
          </p:cNvPr>
          <p:cNvSpPr txBox="1">
            <a:spLocks noChangeArrowheads="1"/>
          </p:cNvSpPr>
          <p:nvPr/>
        </p:nvSpPr>
        <p:spPr bwMode="auto">
          <a:xfrm>
            <a:off x="2174011" y="5521299"/>
            <a:ext cx="177805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zh-CN" sz="2400" b="1" dirty="0">
                <a:solidFill>
                  <a:schemeClr val="bg2">
                    <a:lumMod val="90000"/>
                  </a:schemeClr>
                </a:solidFill>
                <a:latin typeface="Gill Sans MT" panose="020B0502020104020203" pitchFamily="34" charset="0"/>
                <a:ea typeface="宋体" panose="02010600030101010101" pitchFamily="2" charset="-122"/>
                <a:cs typeface="Calibri" panose="020F0502020204030204" pitchFamily="34" charset="0"/>
              </a:rPr>
              <a:t>Conclusion</a:t>
            </a:r>
          </a:p>
        </p:txBody>
      </p:sp>
      <p:sp>
        <p:nvSpPr>
          <p:cNvPr id="36" name="Text Box 27">
            <a:extLst>
              <a:ext uri="{FF2B5EF4-FFF2-40B4-BE49-F238E27FC236}">
                <a16:creationId xmlns:a16="http://schemas.microsoft.com/office/drawing/2014/main" id="{0C3910D7-5E30-49AC-9B20-8A2AA19FAA2E}"/>
              </a:ext>
            </a:extLst>
          </p:cNvPr>
          <p:cNvSpPr txBox="1">
            <a:spLocks noChangeArrowheads="1"/>
          </p:cNvSpPr>
          <p:nvPr/>
        </p:nvSpPr>
        <p:spPr bwMode="gray">
          <a:xfrm>
            <a:off x="1348194" y="5408614"/>
            <a:ext cx="354013"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altLang="zh-CN" sz="2400" b="1">
                <a:solidFill>
                  <a:schemeClr val="bg1"/>
                </a:solidFill>
                <a:latin typeface="Gill Sans MT" panose="020B0502020104020203" pitchFamily="34" charset="0"/>
                <a:ea typeface="宋体" panose="02010600030101010101" pitchFamily="2" charset="-122"/>
                <a:cs typeface="Calibri" panose="020F0502020204030204" pitchFamily="34" charset="0"/>
              </a:rPr>
              <a:t>3</a:t>
            </a:r>
          </a:p>
        </p:txBody>
      </p:sp>
      <p:grpSp>
        <p:nvGrpSpPr>
          <p:cNvPr id="37" name="Group 17">
            <a:extLst>
              <a:ext uri="{FF2B5EF4-FFF2-40B4-BE49-F238E27FC236}">
                <a16:creationId xmlns:a16="http://schemas.microsoft.com/office/drawing/2014/main" id="{2BD901C1-565F-4A32-AE0A-2AE5324DAB48}"/>
              </a:ext>
            </a:extLst>
          </p:cNvPr>
          <p:cNvGrpSpPr>
            <a:grpSpLocks/>
          </p:cNvGrpSpPr>
          <p:nvPr/>
        </p:nvGrpSpPr>
        <p:grpSpPr bwMode="auto">
          <a:xfrm>
            <a:off x="1152931" y="5418238"/>
            <a:ext cx="762001" cy="665162"/>
            <a:chOff x="1110" y="2656"/>
            <a:chExt cx="1549" cy="1351"/>
          </a:xfrm>
        </p:grpSpPr>
        <p:sp>
          <p:nvSpPr>
            <p:cNvPr id="38" name="AutoShape 18">
              <a:extLst>
                <a:ext uri="{FF2B5EF4-FFF2-40B4-BE49-F238E27FC236}">
                  <a16:creationId xmlns:a16="http://schemas.microsoft.com/office/drawing/2014/main" id="{B8D17286-1096-44D4-9CCB-1AC43E3DFD04}"/>
                </a:ext>
              </a:extLst>
            </p:cNvPr>
            <p:cNvSpPr>
              <a:spLocks noChangeArrowheads="1"/>
            </p:cNvSpPr>
            <p:nvPr/>
          </p:nvSpPr>
          <p:spPr bwMode="gray">
            <a:xfrm>
              <a:off x="1123"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b="1">
                <a:latin typeface="Gill Sans MT" panose="020B0502020104020203" pitchFamily="34" charset="0"/>
                <a:cs typeface="Calibri" panose="020F0502020204030204" pitchFamily="34" charset="0"/>
              </a:endParaRPr>
            </a:p>
          </p:txBody>
        </p:sp>
        <p:sp>
          <p:nvSpPr>
            <p:cNvPr id="39" name="AutoShape 19">
              <a:extLst>
                <a:ext uri="{FF2B5EF4-FFF2-40B4-BE49-F238E27FC236}">
                  <a16:creationId xmlns:a16="http://schemas.microsoft.com/office/drawing/2014/main" id="{A14DBBBD-44A3-43B2-BCD1-C8CB1A8ECADB}"/>
                </a:ext>
              </a:extLst>
            </p:cNvPr>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499">
                  <a:srgbClr val="7D8496"/>
                </a:gs>
                <a:gs pos="26500">
                  <a:srgbClr val="E6E6E6"/>
                </a:gs>
                <a:gs pos="34000">
                  <a:srgbClr val="7D8496"/>
                </a:gs>
                <a:gs pos="46500">
                  <a:srgbClr val="E6E6E6"/>
                </a:gs>
                <a:gs pos="50000">
                  <a:srgbClr val="FFFFFF"/>
                </a:gs>
                <a:gs pos="53501">
                  <a:srgbClr val="E6E6E6"/>
                </a:gs>
                <a:gs pos="66001">
                  <a:srgbClr val="7D8496"/>
                </a:gs>
                <a:gs pos="73500">
                  <a:srgbClr val="E6E6E6"/>
                </a:gs>
                <a:gs pos="92501">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b="1">
                <a:latin typeface="Gill Sans MT" panose="020B0502020104020203" pitchFamily="34" charset="0"/>
                <a:cs typeface="Calibri" panose="020F0502020204030204" pitchFamily="34" charset="0"/>
              </a:endParaRPr>
            </a:p>
          </p:txBody>
        </p:sp>
        <p:sp>
          <p:nvSpPr>
            <p:cNvPr id="40" name="AutoShape 20">
              <a:extLst>
                <a:ext uri="{FF2B5EF4-FFF2-40B4-BE49-F238E27FC236}">
                  <a16:creationId xmlns:a16="http://schemas.microsoft.com/office/drawing/2014/main" id="{33896D3A-AD0D-44FE-B194-433DE47C347E}"/>
                </a:ext>
              </a:extLst>
            </p:cNvPr>
            <p:cNvSpPr>
              <a:spLocks noChangeArrowheads="1"/>
            </p:cNvSpPr>
            <p:nvPr/>
          </p:nvSpPr>
          <p:spPr bwMode="gray">
            <a:xfrm>
              <a:off x="1200" y="2736"/>
              <a:ext cx="1350" cy="1168"/>
            </a:xfrm>
            <a:prstGeom prst="hexagon">
              <a:avLst>
                <a:gd name="adj" fmla="val 28896"/>
                <a:gd name="vf" fmla="val 115470"/>
              </a:avLst>
            </a:prstGeom>
            <a:gradFill rotWithShape="1">
              <a:gsLst>
                <a:gs pos="0">
                  <a:schemeClr val="hlink">
                    <a:gamma/>
                    <a:shade val="46275"/>
                    <a:invGamma/>
                  </a:schemeClr>
                </a:gs>
                <a:gs pos="100000">
                  <a:schemeClr val="hlink"/>
                </a:gs>
              </a:gsLst>
              <a:lin ang="2700000" scaled="1"/>
            </a:gra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b="1">
                <a:latin typeface="Gill Sans MT" panose="020B0502020104020203" pitchFamily="34" charset="0"/>
                <a:cs typeface="Calibri" panose="020F0502020204030204" pitchFamily="34" charset="0"/>
              </a:endParaRPr>
            </a:p>
          </p:txBody>
        </p:sp>
      </p:grpSp>
      <p:sp>
        <p:nvSpPr>
          <p:cNvPr id="41" name="Text Box 27">
            <a:extLst>
              <a:ext uri="{FF2B5EF4-FFF2-40B4-BE49-F238E27FC236}">
                <a16:creationId xmlns:a16="http://schemas.microsoft.com/office/drawing/2014/main" id="{D32FB4ED-6443-4725-A166-3577859F3235}"/>
              </a:ext>
            </a:extLst>
          </p:cNvPr>
          <p:cNvSpPr txBox="1">
            <a:spLocks noChangeArrowheads="1"/>
          </p:cNvSpPr>
          <p:nvPr/>
        </p:nvSpPr>
        <p:spPr bwMode="gray">
          <a:xfrm>
            <a:off x="1347908" y="5516663"/>
            <a:ext cx="35458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altLang="zh-CN" sz="2400" b="1" dirty="0">
                <a:solidFill>
                  <a:schemeClr val="bg1"/>
                </a:solidFill>
                <a:latin typeface="Gill Sans MT" panose="020B0502020104020203" pitchFamily="34" charset="0"/>
                <a:ea typeface="宋体" panose="02010600030101010101" pitchFamily="2" charset="-122"/>
                <a:cs typeface="Calibri" panose="020F0502020204030204" pitchFamily="34" charset="0"/>
              </a:rPr>
              <a:t>5</a:t>
            </a:r>
          </a:p>
        </p:txBody>
      </p:sp>
      <p:sp>
        <p:nvSpPr>
          <p:cNvPr id="42" name="页脚占位符 41">
            <a:extLst>
              <a:ext uri="{FF2B5EF4-FFF2-40B4-BE49-F238E27FC236}">
                <a16:creationId xmlns:a16="http://schemas.microsoft.com/office/drawing/2014/main" id="{7387CAA3-F169-4BAC-88CC-055B78F8BD16}"/>
              </a:ext>
            </a:extLst>
          </p:cNvPr>
          <p:cNvSpPr>
            <a:spLocks noGrp="1"/>
          </p:cNvSpPr>
          <p:nvPr>
            <p:ph type="ftr" sz="quarter" idx="11"/>
          </p:nvPr>
        </p:nvSpPr>
        <p:spPr/>
        <p:txBody>
          <a:bodyPr/>
          <a:lstStyle/>
          <a:p>
            <a:r>
              <a:rPr lang="en-US" altLang="zh-CN"/>
              <a:t>USTC-Reading-Group</a:t>
            </a:r>
            <a:endParaRPr lang="zh-CN" altLang="en-US" dirty="0"/>
          </a:p>
        </p:txBody>
      </p:sp>
      <p:sp>
        <p:nvSpPr>
          <p:cNvPr id="43" name="灯片编号占位符 42">
            <a:extLst>
              <a:ext uri="{FF2B5EF4-FFF2-40B4-BE49-F238E27FC236}">
                <a16:creationId xmlns:a16="http://schemas.microsoft.com/office/drawing/2014/main" id="{CAFF4603-28E5-45E4-A85F-6C6B5129EA9D}"/>
              </a:ext>
            </a:extLst>
          </p:cNvPr>
          <p:cNvSpPr>
            <a:spLocks noGrp="1"/>
          </p:cNvSpPr>
          <p:nvPr>
            <p:ph type="sldNum" sz="quarter" idx="12"/>
          </p:nvPr>
        </p:nvSpPr>
        <p:spPr/>
        <p:txBody>
          <a:bodyPr/>
          <a:lstStyle/>
          <a:p>
            <a:fld id="{9121FD29-422F-4C06-A400-AB8263BE8C66}" type="slidenum">
              <a:rPr lang="zh-CN" altLang="en-US" smtClean="0"/>
              <a:t>2</a:t>
            </a:fld>
            <a:endParaRPr lang="zh-CN" altLang="en-US"/>
          </a:p>
        </p:txBody>
      </p:sp>
    </p:spTree>
    <p:extLst>
      <p:ext uri="{BB962C8B-B14F-4D97-AF65-F5344CB8AC3E}">
        <p14:creationId xmlns:p14="http://schemas.microsoft.com/office/powerpoint/2010/main" val="10941151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A621D01-2431-4F17-AB6B-E747168FEEA0}"/>
              </a:ext>
            </a:extLst>
          </p:cNvPr>
          <p:cNvSpPr>
            <a:spLocks noGrp="1"/>
          </p:cNvSpPr>
          <p:nvPr>
            <p:ph type="title"/>
          </p:nvPr>
        </p:nvSpPr>
        <p:spPr/>
        <p:txBody>
          <a:bodyPr/>
          <a:lstStyle/>
          <a:p>
            <a:r>
              <a:rPr lang="en-US" altLang="zh-CN" dirty="0">
                <a:latin typeface="Gill Sans MT" panose="020B0502020104020203" pitchFamily="34" charset="0"/>
                <a:ea typeface="宋体" panose="02010600030101010101" pitchFamily="2" charset="-122"/>
                <a:cs typeface="Calibri" panose="020F0502020204030204" pitchFamily="34" charset="0"/>
              </a:rPr>
              <a:t>Design</a:t>
            </a:r>
            <a:endParaRPr lang="zh-CN" altLang="en-US" dirty="0"/>
          </a:p>
        </p:txBody>
      </p:sp>
      <p:sp>
        <p:nvSpPr>
          <p:cNvPr id="3" name="内容占位符 2">
            <a:extLst>
              <a:ext uri="{FF2B5EF4-FFF2-40B4-BE49-F238E27FC236}">
                <a16:creationId xmlns:a16="http://schemas.microsoft.com/office/drawing/2014/main" id="{8FAD5D2F-FB98-4599-9C4F-D12D726D5BD9}"/>
              </a:ext>
            </a:extLst>
          </p:cNvPr>
          <p:cNvSpPr>
            <a:spLocks noGrp="1"/>
          </p:cNvSpPr>
          <p:nvPr>
            <p:ph idx="1"/>
          </p:nvPr>
        </p:nvSpPr>
        <p:spPr/>
        <p:txBody>
          <a:bodyPr/>
          <a:lstStyle/>
          <a:p>
            <a:r>
              <a:rPr lang="en-US" altLang="zh-CN" sz="3200" b="1" dirty="0"/>
              <a:t>Recovery Operations </a:t>
            </a:r>
          </a:p>
          <a:p>
            <a:pPr lvl="1"/>
            <a:r>
              <a:rPr lang="en-US" altLang="zh-CN" dirty="0" err="1"/>
              <a:t>L.pool</a:t>
            </a:r>
            <a:endParaRPr lang="en-US" altLang="zh-CN" dirty="0"/>
          </a:p>
          <a:p>
            <a:pPr lvl="1"/>
            <a:r>
              <a:rPr lang="en-US" altLang="zh-CN" dirty="0" err="1"/>
              <a:t>L.maxLSN</a:t>
            </a:r>
            <a:endParaRPr lang="en-US" altLang="zh-CN" dirty="0"/>
          </a:p>
          <a:p>
            <a:pPr lvl="1"/>
            <a:r>
              <a:rPr lang="en-US" altLang="zh-CN" dirty="0" err="1"/>
              <a:t>Global.RLV</a:t>
            </a:r>
            <a:r>
              <a:rPr lang="en-US" altLang="zh-CN" dirty="0"/>
              <a:t> </a:t>
            </a:r>
          </a:p>
          <a:p>
            <a:pPr lvl="1"/>
            <a:r>
              <a:rPr lang="en-US" altLang="zh-CN" dirty="0" err="1"/>
              <a:t>Global.ELV</a:t>
            </a:r>
            <a:br>
              <a:rPr lang="en-US" altLang="zh-CN" dirty="0"/>
            </a:br>
            <a:br>
              <a:rPr lang="en-US" altLang="zh-CN" dirty="0"/>
            </a:br>
            <a:br>
              <a:rPr lang="en-US" altLang="zh-CN" dirty="0"/>
            </a:br>
            <a:endParaRPr lang="en-US" altLang="zh-CN" dirty="0"/>
          </a:p>
        </p:txBody>
      </p:sp>
      <p:sp>
        <p:nvSpPr>
          <p:cNvPr id="5" name="页脚占位符 4">
            <a:extLst>
              <a:ext uri="{FF2B5EF4-FFF2-40B4-BE49-F238E27FC236}">
                <a16:creationId xmlns:a16="http://schemas.microsoft.com/office/drawing/2014/main" id="{D247A2FE-68F0-4751-AD72-C6A6BD8F6854}"/>
              </a:ext>
            </a:extLst>
          </p:cNvPr>
          <p:cNvSpPr>
            <a:spLocks noGrp="1"/>
          </p:cNvSpPr>
          <p:nvPr>
            <p:ph type="ftr" sz="quarter" idx="11"/>
          </p:nvPr>
        </p:nvSpPr>
        <p:spPr/>
        <p:txBody>
          <a:bodyPr/>
          <a:lstStyle/>
          <a:p>
            <a:r>
              <a:rPr lang="en-US" altLang="zh-CN"/>
              <a:t>USTC-Reading-Group</a:t>
            </a:r>
            <a:endParaRPr lang="zh-CN" altLang="en-US" dirty="0"/>
          </a:p>
        </p:txBody>
      </p:sp>
      <p:sp>
        <p:nvSpPr>
          <p:cNvPr id="6" name="灯片编号占位符 5">
            <a:extLst>
              <a:ext uri="{FF2B5EF4-FFF2-40B4-BE49-F238E27FC236}">
                <a16:creationId xmlns:a16="http://schemas.microsoft.com/office/drawing/2014/main" id="{BACE39AC-58AB-4D6A-A3FB-65416545B3CF}"/>
              </a:ext>
            </a:extLst>
          </p:cNvPr>
          <p:cNvSpPr>
            <a:spLocks noGrp="1"/>
          </p:cNvSpPr>
          <p:nvPr>
            <p:ph type="sldNum" sz="quarter" idx="12"/>
          </p:nvPr>
        </p:nvSpPr>
        <p:spPr/>
        <p:txBody>
          <a:bodyPr/>
          <a:lstStyle/>
          <a:p>
            <a:fld id="{9121FD29-422F-4C06-A400-AB8263BE8C66}" type="slidenum">
              <a:rPr lang="zh-CN" altLang="en-US" smtClean="0"/>
              <a:t>20</a:t>
            </a:fld>
            <a:endParaRPr lang="zh-CN" altLang="en-US"/>
          </a:p>
        </p:txBody>
      </p:sp>
    </p:spTree>
    <p:extLst>
      <p:ext uri="{BB962C8B-B14F-4D97-AF65-F5344CB8AC3E}">
        <p14:creationId xmlns:p14="http://schemas.microsoft.com/office/powerpoint/2010/main" val="5677074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A621D01-2431-4F17-AB6B-E747168FEEA0}"/>
              </a:ext>
            </a:extLst>
          </p:cNvPr>
          <p:cNvSpPr>
            <a:spLocks noGrp="1"/>
          </p:cNvSpPr>
          <p:nvPr>
            <p:ph type="title"/>
          </p:nvPr>
        </p:nvSpPr>
        <p:spPr/>
        <p:txBody>
          <a:bodyPr/>
          <a:lstStyle/>
          <a:p>
            <a:r>
              <a:rPr lang="en-US" altLang="zh-CN" dirty="0">
                <a:latin typeface="Gill Sans MT" panose="020B0502020104020203" pitchFamily="34" charset="0"/>
                <a:ea typeface="宋体" panose="02010600030101010101" pitchFamily="2" charset="-122"/>
                <a:cs typeface="Calibri" panose="020F0502020204030204" pitchFamily="34" charset="0"/>
              </a:rPr>
              <a:t>Design</a:t>
            </a:r>
            <a:endParaRPr lang="zh-CN" altLang="en-US" dirty="0"/>
          </a:p>
        </p:txBody>
      </p:sp>
      <p:sp>
        <p:nvSpPr>
          <p:cNvPr id="3" name="内容占位符 2">
            <a:extLst>
              <a:ext uri="{FF2B5EF4-FFF2-40B4-BE49-F238E27FC236}">
                <a16:creationId xmlns:a16="http://schemas.microsoft.com/office/drawing/2014/main" id="{8FAD5D2F-FB98-4599-9C4F-D12D726D5BD9}"/>
              </a:ext>
            </a:extLst>
          </p:cNvPr>
          <p:cNvSpPr>
            <a:spLocks noGrp="1"/>
          </p:cNvSpPr>
          <p:nvPr>
            <p:ph idx="1"/>
          </p:nvPr>
        </p:nvSpPr>
        <p:spPr/>
        <p:txBody>
          <a:bodyPr/>
          <a:lstStyle/>
          <a:p>
            <a:r>
              <a:rPr lang="en-US" altLang="zh-CN" sz="3200" b="1" dirty="0"/>
              <a:t>Recovery Operations </a:t>
            </a:r>
          </a:p>
          <a:p>
            <a:pPr lvl="1"/>
            <a:r>
              <a:rPr lang="en-US" altLang="zh-CN" dirty="0"/>
              <a:t>Log Manager Threads</a:t>
            </a:r>
            <a:br>
              <a:rPr lang="en-US" altLang="zh-CN" dirty="0"/>
            </a:br>
            <a:br>
              <a:rPr lang="en-US" altLang="zh-CN" dirty="0"/>
            </a:br>
            <a:br>
              <a:rPr lang="en-US" altLang="zh-CN" dirty="0"/>
            </a:br>
            <a:endParaRPr lang="en-US" altLang="zh-CN" dirty="0"/>
          </a:p>
        </p:txBody>
      </p:sp>
      <p:sp>
        <p:nvSpPr>
          <p:cNvPr id="5" name="页脚占位符 4">
            <a:extLst>
              <a:ext uri="{FF2B5EF4-FFF2-40B4-BE49-F238E27FC236}">
                <a16:creationId xmlns:a16="http://schemas.microsoft.com/office/drawing/2014/main" id="{D247A2FE-68F0-4751-AD72-C6A6BD8F6854}"/>
              </a:ext>
            </a:extLst>
          </p:cNvPr>
          <p:cNvSpPr>
            <a:spLocks noGrp="1"/>
          </p:cNvSpPr>
          <p:nvPr>
            <p:ph type="ftr" sz="quarter" idx="11"/>
          </p:nvPr>
        </p:nvSpPr>
        <p:spPr/>
        <p:txBody>
          <a:bodyPr/>
          <a:lstStyle/>
          <a:p>
            <a:r>
              <a:rPr lang="en-US" altLang="zh-CN"/>
              <a:t>USTC-Reading-Group</a:t>
            </a:r>
            <a:endParaRPr lang="zh-CN" altLang="en-US" dirty="0"/>
          </a:p>
        </p:txBody>
      </p:sp>
      <p:sp>
        <p:nvSpPr>
          <p:cNvPr id="6" name="灯片编号占位符 5">
            <a:extLst>
              <a:ext uri="{FF2B5EF4-FFF2-40B4-BE49-F238E27FC236}">
                <a16:creationId xmlns:a16="http://schemas.microsoft.com/office/drawing/2014/main" id="{BACE39AC-58AB-4D6A-A3FB-65416545B3CF}"/>
              </a:ext>
            </a:extLst>
          </p:cNvPr>
          <p:cNvSpPr>
            <a:spLocks noGrp="1"/>
          </p:cNvSpPr>
          <p:nvPr>
            <p:ph type="sldNum" sz="quarter" idx="12"/>
          </p:nvPr>
        </p:nvSpPr>
        <p:spPr/>
        <p:txBody>
          <a:bodyPr/>
          <a:lstStyle/>
          <a:p>
            <a:fld id="{9121FD29-422F-4C06-A400-AB8263BE8C66}" type="slidenum">
              <a:rPr lang="zh-CN" altLang="en-US" smtClean="0"/>
              <a:t>21</a:t>
            </a:fld>
            <a:endParaRPr lang="zh-CN" altLang="en-US"/>
          </a:p>
        </p:txBody>
      </p:sp>
      <p:pic>
        <p:nvPicPr>
          <p:cNvPr id="7" name="图片 6">
            <a:extLst>
              <a:ext uri="{FF2B5EF4-FFF2-40B4-BE49-F238E27FC236}">
                <a16:creationId xmlns:a16="http://schemas.microsoft.com/office/drawing/2014/main" id="{ED730EC6-2460-4F03-88F9-3505F262F1E3}"/>
              </a:ext>
            </a:extLst>
          </p:cNvPr>
          <p:cNvPicPr>
            <a:picLocks noChangeAspect="1"/>
          </p:cNvPicPr>
          <p:nvPr/>
        </p:nvPicPr>
        <p:blipFill>
          <a:blip r:embed="rId3"/>
          <a:stretch>
            <a:fillRect/>
          </a:stretch>
        </p:blipFill>
        <p:spPr>
          <a:xfrm>
            <a:off x="1421826" y="2358724"/>
            <a:ext cx="10106559" cy="1531678"/>
          </a:xfrm>
          <a:prstGeom prst="rect">
            <a:avLst/>
          </a:prstGeom>
        </p:spPr>
      </p:pic>
    </p:spTree>
    <p:extLst>
      <p:ext uri="{BB962C8B-B14F-4D97-AF65-F5344CB8AC3E}">
        <p14:creationId xmlns:p14="http://schemas.microsoft.com/office/powerpoint/2010/main" val="30453284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A621D01-2431-4F17-AB6B-E747168FEEA0}"/>
              </a:ext>
            </a:extLst>
          </p:cNvPr>
          <p:cNvSpPr>
            <a:spLocks noGrp="1"/>
          </p:cNvSpPr>
          <p:nvPr>
            <p:ph type="title"/>
          </p:nvPr>
        </p:nvSpPr>
        <p:spPr/>
        <p:txBody>
          <a:bodyPr/>
          <a:lstStyle/>
          <a:p>
            <a:r>
              <a:rPr lang="en-US" altLang="zh-CN" dirty="0">
                <a:latin typeface="Gill Sans MT" panose="020B0502020104020203" pitchFamily="34" charset="0"/>
                <a:ea typeface="宋体" panose="02010600030101010101" pitchFamily="2" charset="-122"/>
                <a:cs typeface="Calibri" panose="020F0502020204030204" pitchFamily="34" charset="0"/>
              </a:rPr>
              <a:t>Design</a:t>
            </a:r>
            <a:endParaRPr lang="zh-CN" altLang="en-US" dirty="0"/>
          </a:p>
        </p:txBody>
      </p:sp>
      <p:sp>
        <p:nvSpPr>
          <p:cNvPr id="3" name="内容占位符 2">
            <a:extLst>
              <a:ext uri="{FF2B5EF4-FFF2-40B4-BE49-F238E27FC236}">
                <a16:creationId xmlns:a16="http://schemas.microsoft.com/office/drawing/2014/main" id="{8FAD5D2F-FB98-4599-9C4F-D12D726D5BD9}"/>
              </a:ext>
            </a:extLst>
          </p:cNvPr>
          <p:cNvSpPr>
            <a:spLocks noGrp="1"/>
          </p:cNvSpPr>
          <p:nvPr>
            <p:ph idx="1"/>
          </p:nvPr>
        </p:nvSpPr>
        <p:spPr/>
        <p:txBody>
          <a:bodyPr/>
          <a:lstStyle/>
          <a:p>
            <a:r>
              <a:rPr lang="en-US" altLang="zh-CN" sz="3200" b="1" dirty="0"/>
              <a:t>Recovery Operations </a:t>
            </a:r>
          </a:p>
          <a:p>
            <a:pPr lvl="1"/>
            <a:r>
              <a:rPr lang="en-US" altLang="zh-CN" dirty="0"/>
              <a:t>Worker Threads</a:t>
            </a:r>
            <a:br>
              <a:rPr lang="en-US" altLang="zh-CN" dirty="0"/>
            </a:br>
            <a:br>
              <a:rPr lang="en-US" altLang="zh-CN" dirty="0"/>
            </a:br>
            <a:br>
              <a:rPr lang="en-US" altLang="zh-CN" dirty="0"/>
            </a:br>
            <a:endParaRPr lang="en-US" altLang="zh-CN" dirty="0"/>
          </a:p>
        </p:txBody>
      </p:sp>
      <p:sp>
        <p:nvSpPr>
          <p:cNvPr id="5" name="页脚占位符 4">
            <a:extLst>
              <a:ext uri="{FF2B5EF4-FFF2-40B4-BE49-F238E27FC236}">
                <a16:creationId xmlns:a16="http://schemas.microsoft.com/office/drawing/2014/main" id="{D247A2FE-68F0-4751-AD72-C6A6BD8F6854}"/>
              </a:ext>
            </a:extLst>
          </p:cNvPr>
          <p:cNvSpPr>
            <a:spLocks noGrp="1"/>
          </p:cNvSpPr>
          <p:nvPr>
            <p:ph type="ftr" sz="quarter" idx="11"/>
          </p:nvPr>
        </p:nvSpPr>
        <p:spPr/>
        <p:txBody>
          <a:bodyPr/>
          <a:lstStyle/>
          <a:p>
            <a:r>
              <a:rPr lang="en-US" altLang="zh-CN"/>
              <a:t>USTC-Reading-Group</a:t>
            </a:r>
            <a:endParaRPr lang="zh-CN" altLang="en-US" dirty="0"/>
          </a:p>
        </p:txBody>
      </p:sp>
      <p:sp>
        <p:nvSpPr>
          <p:cNvPr id="6" name="灯片编号占位符 5">
            <a:extLst>
              <a:ext uri="{FF2B5EF4-FFF2-40B4-BE49-F238E27FC236}">
                <a16:creationId xmlns:a16="http://schemas.microsoft.com/office/drawing/2014/main" id="{BACE39AC-58AB-4D6A-A3FB-65416545B3CF}"/>
              </a:ext>
            </a:extLst>
          </p:cNvPr>
          <p:cNvSpPr>
            <a:spLocks noGrp="1"/>
          </p:cNvSpPr>
          <p:nvPr>
            <p:ph type="sldNum" sz="quarter" idx="12"/>
          </p:nvPr>
        </p:nvSpPr>
        <p:spPr/>
        <p:txBody>
          <a:bodyPr/>
          <a:lstStyle/>
          <a:p>
            <a:fld id="{9121FD29-422F-4C06-A400-AB8263BE8C66}" type="slidenum">
              <a:rPr lang="zh-CN" altLang="en-US" smtClean="0"/>
              <a:t>22</a:t>
            </a:fld>
            <a:endParaRPr lang="zh-CN" altLang="en-US"/>
          </a:p>
        </p:txBody>
      </p:sp>
      <p:pic>
        <p:nvPicPr>
          <p:cNvPr id="7" name="图片 6">
            <a:extLst>
              <a:ext uri="{FF2B5EF4-FFF2-40B4-BE49-F238E27FC236}">
                <a16:creationId xmlns:a16="http://schemas.microsoft.com/office/drawing/2014/main" id="{5DDA4BEF-31A9-4C23-8AC0-D50A64E10395}"/>
              </a:ext>
            </a:extLst>
          </p:cNvPr>
          <p:cNvPicPr>
            <a:picLocks noChangeAspect="1"/>
          </p:cNvPicPr>
          <p:nvPr/>
        </p:nvPicPr>
        <p:blipFill>
          <a:blip r:embed="rId3"/>
          <a:stretch>
            <a:fillRect/>
          </a:stretch>
        </p:blipFill>
        <p:spPr>
          <a:xfrm>
            <a:off x="1387102" y="2256126"/>
            <a:ext cx="8943786" cy="3577514"/>
          </a:xfrm>
          <a:prstGeom prst="rect">
            <a:avLst/>
          </a:prstGeom>
        </p:spPr>
      </p:pic>
    </p:spTree>
    <p:extLst>
      <p:ext uri="{BB962C8B-B14F-4D97-AF65-F5344CB8AC3E}">
        <p14:creationId xmlns:p14="http://schemas.microsoft.com/office/powerpoint/2010/main" val="25905793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A621D01-2431-4F17-AB6B-E747168FEEA0}"/>
              </a:ext>
            </a:extLst>
          </p:cNvPr>
          <p:cNvSpPr>
            <a:spLocks noGrp="1"/>
          </p:cNvSpPr>
          <p:nvPr>
            <p:ph type="title"/>
          </p:nvPr>
        </p:nvSpPr>
        <p:spPr/>
        <p:txBody>
          <a:bodyPr/>
          <a:lstStyle/>
          <a:p>
            <a:r>
              <a:rPr lang="en-US" altLang="zh-CN" dirty="0">
                <a:latin typeface="Gill Sans MT" panose="020B0502020104020203" pitchFamily="34" charset="0"/>
                <a:ea typeface="宋体" panose="02010600030101010101" pitchFamily="2" charset="-122"/>
                <a:cs typeface="Calibri" panose="020F0502020204030204" pitchFamily="34" charset="0"/>
              </a:rPr>
              <a:t>Design</a:t>
            </a:r>
            <a:endParaRPr lang="zh-CN" altLang="en-US" dirty="0"/>
          </a:p>
        </p:txBody>
      </p:sp>
      <p:sp>
        <p:nvSpPr>
          <p:cNvPr id="3" name="内容占位符 2">
            <a:extLst>
              <a:ext uri="{FF2B5EF4-FFF2-40B4-BE49-F238E27FC236}">
                <a16:creationId xmlns:a16="http://schemas.microsoft.com/office/drawing/2014/main" id="{8FAD5D2F-FB98-4599-9C4F-D12D726D5BD9}"/>
              </a:ext>
            </a:extLst>
          </p:cNvPr>
          <p:cNvSpPr>
            <a:spLocks noGrp="1"/>
          </p:cNvSpPr>
          <p:nvPr>
            <p:ph idx="1"/>
          </p:nvPr>
        </p:nvSpPr>
        <p:spPr/>
        <p:txBody>
          <a:bodyPr/>
          <a:lstStyle/>
          <a:p>
            <a:r>
              <a:rPr lang="en-US" altLang="zh-CN" sz="3200" b="1" dirty="0"/>
              <a:t>Supporting Index Operations</a:t>
            </a:r>
            <a:endParaRPr lang="en-US" altLang="zh-CN" dirty="0"/>
          </a:p>
          <a:p>
            <a:pPr lvl="1"/>
            <a:r>
              <a:rPr lang="en-US" altLang="zh-CN" dirty="0"/>
              <a:t>insert </a:t>
            </a:r>
          </a:p>
          <a:p>
            <a:pPr lvl="2"/>
            <a:r>
              <a:rPr lang="en-US" altLang="zh-CN" dirty="0"/>
              <a:t>initializes DB[key].</a:t>
            </a:r>
            <a:r>
              <a:rPr lang="en-US" altLang="zh-CN" dirty="0" err="1"/>
              <a:t>readLV</a:t>
            </a:r>
            <a:r>
              <a:rPr lang="en-US" altLang="zh-CN" dirty="0"/>
              <a:t> and DB[key].</a:t>
            </a:r>
            <a:r>
              <a:rPr lang="en-US" altLang="zh-CN" dirty="0" err="1"/>
              <a:t>writeLV</a:t>
            </a:r>
            <a:r>
              <a:rPr lang="en-US" altLang="zh-CN" dirty="0"/>
              <a:t> to be 0</a:t>
            </a:r>
          </a:p>
          <a:p>
            <a:pPr lvl="2"/>
            <a:r>
              <a:rPr lang="en-US" altLang="zh-CN" dirty="0"/>
              <a:t>DB[key].</a:t>
            </a:r>
            <a:r>
              <a:rPr lang="en-US" altLang="zh-CN" dirty="0" err="1"/>
              <a:t>writeLV</a:t>
            </a:r>
            <a:r>
              <a:rPr lang="en-US" altLang="zh-CN" dirty="0"/>
              <a:t> = T.LV</a:t>
            </a:r>
          </a:p>
          <a:p>
            <a:pPr lvl="2"/>
            <a:r>
              <a:rPr lang="en-US" altLang="zh-CN" dirty="0"/>
              <a:t>inserts key into the index</a:t>
            </a:r>
          </a:p>
          <a:p>
            <a:pPr lvl="1"/>
            <a:r>
              <a:rPr lang="en-US" altLang="zh-CN" dirty="0"/>
              <a:t>Delete</a:t>
            </a:r>
          </a:p>
          <a:p>
            <a:pPr lvl="2"/>
            <a:r>
              <a:rPr lang="en-US" altLang="zh-CN" dirty="0"/>
              <a:t>grabs an exclusive lock</a:t>
            </a:r>
          </a:p>
          <a:p>
            <a:pPr lvl="2"/>
            <a:r>
              <a:rPr lang="en-US" altLang="ko-KR" dirty="0"/>
              <a:t>T.LV = </a:t>
            </a:r>
            <a:r>
              <a:rPr lang="en-US" altLang="ko-KR" dirty="0" err="1"/>
              <a:t>ElemWiseMax</a:t>
            </a:r>
            <a:r>
              <a:rPr lang="en-US" altLang="ko-KR" dirty="0"/>
              <a:t>(T.LV, DB[key].</a:t>
            </a:r>
            <a:r>
              <a:rPr lang="en-US" altLang="ko-KR" dirty="0" err="1"/>
              <a:t>readLV</a:t>
            </a:r>
            <a:r>
              <a:rPr lang="en-US" altLang="ko-KR" dirty="0"/>
              <a:t>, DB[key].</a:t>
            </a:r>
            <a:r>
              <a:rPr lang="en-US" altLang="ko-KR" dirty="0" err="1"/>
              <a:t>writeLV</a:t>
            </a:r>
            <a:r>
              <a:rPr lang="ko-KR" altLang="en-US" dirty="0"/>
              <a:t> </a:t>
            </a:r>
            <a:r>
              <a:rPr lang="en-US" altLang="ko-KR" dirty="0"/>
              <a:t>)</a:t>
            </a:r>
          </a:p>
          <a:p>
            <a:pPr lvl="2"/>
            <a:r>
              <a:rPr lang="en-US" altLang="zh-CN" dirty="0"/>
              <a:t>removes key from the index</a:t>
            </a:r>
            <a:br>
              <a:rPr lang="en-US" altLang="zh-CN" dirty="0"/>
            </a:br>
            <a:br>
              <a:rPr lang="en-US" altLang="zh-CN" dirty="0"/>
            </a:br>
            <a:endParaRPr lang="en-US" altLang="zh-CN" dirty="0"/>
          </a:p>
        </p:txBody>
      </p:sp>
      <p:sp>
        <p:nvSpPr>
          <p:cNvPr id="5" name="页脚占位符 4">
            <a:extLst>
              <a:ext uri="{FF2B5EF4-FFF2-40B4-BE49-F238E27FC236}">
                <a16:creationId xmlns:a16="http://schemas.microsoft.com/office/drawing/2014/main" id="{D247A2FE-68F0-4751-AD72-C6A6BD8F6854}"/>
              </a:ext>
            </a:extLst>
          </p:cNvPr>
          <p:cNvSpPr>
            <a:spLocks noGrp="1"/>
          </p:cNvSpPr>
          <p:nvPr>
            <p:ph type="ftr" sz="quarter" idx="11"/>
          </p:nvPr>
        </p:nvSpPr>
        <p:spPr/>
        <p:txBody>
          <a:bodyPr/>
          <a:lstStyle/>
          <a:p>
            <a:r>
              <a:rPr lang="en-US" altLang="zh-CN"/>
              <a:t>USTC-Reading-Group</a:t>
            </a:r>
            <a:endParaRPr lang="zh-CN" altLang="en-US" dirty="0"/>
          </a:p>
        </p:txBody>
      </p:sp>
      <p:sp>
        <p:nvSpPr>
          <p:cNvPr id="6" name="灯片编号占位符 5">
            <a:extLst>
              <a:ext uri="{FF2B5EF4-FFF2-40B4-BE49-F238E27FC236}">
                <a16:creationId xmlns:a16="http://schemas.microsoft.com/office/drawing/2014/main" id="{BACE39AC-58AB-4D6A-A3FB-65416545B3CF}"/>
              </a:ext>
            </a:extLst>
          </p:cNvPr>
          <p:cNvSpPr>
            <a:spLocks noGrp="1"/>
          </p:cNvSpPr>
          <p:nvPr>
            <p:ph type="sldNum" sz="quarter" idx="12"/>
          </p:nvPr>
        </p:nvSpPr>
        <p:spPr/>
        <p:txBody>
          <a:bodyPr/>
          <a:lstStyle/>
          <a:p>
            <a:fld id="{9121FD29-422F-4C06-A400-AB8263BE8C66}" type="slidenum">
              <a:rPr lang="zh-CN" altLang="en-US" smtClean="0"/>
              <a:t>23</a:t>
            </a:fld>
            <a:endParaRPr lang="zh-CN" altLang="en-US"/>
          </a:p>
        </p:txBody>
      </p:sp>
    </p:spTree>
    <p:extLst>
      <p:ext uri="{BB962C8B-B14F-4D97-AF65-F5344CB8AC3E}">
        <p14:creationId xmlns:p14="http://schemas.microsoft.com/office/powerpoint/2010/main" val="11396641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A621D01-2431-4F17-AB6B-E747168FEEA0}"/>
              </a:ext>
            </a:extLst>
          </p:cNvPr>
          <p:cNvSpPr>
            <a:spLocks noGrp="1"/>
          </p:cNvSpPr>
          <p:nvPr>
            <p:ph type="title"/>
          </p:nvPr>
        </p:nvSpPr>
        <p:spPr/>
        <p:txBody>
          <a:bodyPr/>
          <a:lstStyle/>
          <a:p>
            <a:r>
              <a:rPr lang="en-US" altLang="zh-CN" dirty="0">
                <a:latin typeface="Gill Sans MT" panose="020B0502020104020203" pitchFamily="34" charset="0"/>
                <a:ea typeface="宋体" panose="02010600030101010101" pitchFamily="2" charset="-122"/>
                <a:cs typeface="Calibri" panose="020F0502020204030204" pitchFamily="34" charset="0"/>
              </a:rPr>
              <a:t>Optimization</a:t>
            </a:r>
            <a:endParaRPr lang="zh-CN" altLang="en-US" dirty="0"/>
          </a:p>
        </p:txBody>
      </p:sp>
      <p:sp>
        <p:nvSpPr>
          <p:cNvPr id="3" name="内容占位符 2">
            <a:extLst>
              <a:ext uri="{FF2B5EF4-FFF2-40B4-BE49-F238E27FC236}">
                <a16:creationId xmlns:a16="http://schemas.microsoft.com/office/drawing/2014/main" id="{8FAD5D2F-FB98-4599-9C4F-D12D726D5BD9}"/>
              </a:ext>
            </a:extLst>
          </p:cNvPr>
          <p:cNvSpPr>
            <a:spLocks noGrp="1"/>
          </p:cNvSpPr>
          <p:nvPr>
            <p:ph idx="1"/>
          </p:nvPr>
        </p:nvSpPr>
        <p:spPr/>
        <p:txBody>
          <a:bodyPr/>
          <a:lstStyle/>
          <a:p>
            <a:r>
              <a:rPr lang="en-US" altLang="zh-CN" sz="3200" b="1" dirty="0"/>
              <a:t>Taurus</a:t>
            </a:r>
            <a:r>
              <a:rPr lang="en-US" altLang="zh-CN" dirty="0"/>
              <a:t>’s Optimization</a:t>
            </a:r>
          </a:p>
          <a:p>
            <a:pPr lvl="1"/>
            <a:r>
              <a:rPr lang="en-US" altLang="zh-CN" dirty="0"/>
              <a:t>LV Compression</a:t>
            </a:r>
          </a:p>
          <a:p>
            <a:pPr lvl="2"/>
            <a:r>
              <a:rPr lang="en-US" altLang="zh-CN" dirty="0"/>
              <a:t>Tuple LV Compression</a:t>
            </a:r>
          </a:p>
          <a:p>
            <a:pPr lvl="2"/>
            <a:r>
              <a:rPr lang="en-US" altLang="zh-CN" dirty="0"/>
              <a:t>Log Record LV Compression</a:t>
            </a:r>
          </a:p>
          <a:p>
            <a:pPr lvl="1"/>
            <a:r>
              <a:rPr lang="en-US" altLang="zh-CN" dirty="0"/>
              <a:t>Vectorization</a:t>
            </a:r>
            <a:br>
              <a:rPr lang="en-US" altLang="zh-CN" dirty="0"/>
            </a:br>
            <a:br>
              <a:rPr lang="en-US" altLang="zh-CN" dirty="0"/>
            </a:br>
            <a:br>
              <a:rPr lang="en-US" altLang="zh-CN" dirty="0"/>
            </a:br>
            <a:endParaRPr lang="en-US" altLang="zh-CN" dirty="0"/>
          </a:p>
        </p:txBody>
      </p:sp>
      <p:sp>
        <p:nvSpPr>
          <p:cNvPr id="5" name="页脚占位符 4">
            <a:extLst>
              <a:ext uri="{FF2B5EF4-FFF2-40B4-BE49-F238E27FC236}">
                <a16:creationId xmlns:a16="http://schemas.microsoft.com/office/drawing/2014/main" id="{D247A2FE-68F0-4751-AD72-C6A6BD8F6854}"/>
              </a:ext>
            </a:extLst>
          </p:cNvPr>
          <p:cNvSpPr>
            <a:spLocks noGrp="1"/>
          </p:cNvSpPr>
          <p:nvPr>
            <p:ph type="ftr" sz="quarter" idx="11"/>
          </p:nvPr>
        </p:nvSpPr>
        <p:spPr/>
        <p:txBody>
          <a:bodyPr/>
          <a:lstStyle/>
          <a:p>
            <a:r>
              <a:rPr lang="en-US" altLang="zh-CN"/>
              <a:t>USTC-Reading-Group</a:t>
            </a:r>
            <a:endParaRPr lang="zh-CN" altLang="en-US" dirty="0"/>
          </a:p>
        </p:txBody>
      </p:sp>
      <p:sp>
        <p:nvSpPr>
          <p:cNvPr id="6" name="灯片编号占位符 5">
            <a:extLst>
              <a:ext uri="{FF2B5EF4-FFF2-40B4-BE49-F238E27FC236}">
                <a16:creationId xmlns:a16="http://schemas.microsoft.com/office/drawing/2014/main" id="{BACE39AC-58AB-4D6A-A3FB-65416545B3CF}"/>
              </a:ext>
            </a:extLst>
          </p:cNvPr>
          <p:cNvSpPr>
            <a:spLocks noGrp="1"/>
          </p:cNvSpPr>
          <p:nvPr>
            <p:ph type="sldNum" sz="quarter" idx="12"/>
          </p:nvPr>
        </p:nvSpPr>
        <p:spPr/>
        <p:txBody>
          <a:bodyPr/>
          <a:lstStyle/>
          <a:p>
            <a:fld id="{9121FD29-422F-4C06-A400-AB8263BE8C66}" type="slidenum">
              <a:rPr lang="zh-CN" altLang="en-US" smtClean="0"/>
              <a:t>24</a:t>
            </a:fld>
            <a:endParaRPr lang="zh-CN" altLang="en-US"/>
          </a:p>
        </p:txBody>
      </p:sp>
    </p:spTree>
    <p:extLst>
      <p:ext uri="{BB962C8B-B14F-4D97-AF65-F5344CB8AC3E}">
        <p14:creationId xmlns:p14="http://schemas.microsoft.com/office/powerpoint/2010/main" val="13316184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圆角 15">
            <a:extLst>
              <a:ext uri="{FF2B5EF4-FFF2-40B4-BE49-F238E27FC236}">
                <a16:creationId xmlns:a16="http://schemas.microsoft.com/office/drawing/2014/main" id="{CDC3EF44-21A6-4F2C-84F6-40F923C69DFA}"/>
              </a:ext>
            </a:extLst>
          </p:cNvPr>
          <p:cNvSpPr/>
          <p:nvPr/>
        </p:nvSpPr>
        <p:spPr>
          <a:xfrm>
            <a:off x="8621297" y="3679351"/>
            <a:ext cx="1519942" cy="131766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dirty="0"/>
          </a:p>
        </p:txBody>
      </p:sp>
      <p:sp>
        <p:nvSpPr>
          <p:cNvPr id="2" name="标题 1">
            <a:extLst>
              <a:ext uri="{FF2B5EF4-FFF2-40B4-BE49-F238E27FC236}">
                <a16:creationId xmlns:a16="http://schemas.microsoft.com/office/drawing/2014/main" id="{CA621D01-2431-4F17-AB6B-E747168FEEA0}"/>
              </a:ext>
            </a:extLst>
          </p:cNvPr>
          <p:cNvSpPr>
            <a:spLocks noGrp="1"/>
          </p:cNvSpPr>
          <p:nvPr>
            <p:ph type="title"/>
          </p:nvPr>
        </p:nvSpPr>
        <p:spPr/>
        <p:txBody>
          <a:bodyPr/>
          <a:lstStyle/>
          <a:p>
            <a:r>
              <a:rPr lang="en-US" altLang="zh-CN" dirty="0">
                <a:latin typeface="Gill Sans MT" panose="020B0502020104020203" pitchFamily="34" charset="0"/>
                <a:ea typeface="宋体" panose="02010600030101010101" pitchFamily="2" charset="-122"/>
                <a:cs typeface="Calibri" panose="020F0502020204030204" pitchFamily="34" charset="0"/>
              </a:rPr>
              <a:t>Optimization</a:t>
            </a:r>
            <a:endParaRPr lang="zh-CN" altLang="en-US" dirty="0"/>
          </a:p>
        </p:txBody>
      </p:sp>
      <p:sp>
        <p:nvSpPr>
          <p:cNvPr id="3" name="内容占位符 2">
            <a:extLst>
              <a:ext uri="{FF2B5EF4-FFF2-40B4-BE49-F238E27FC236}">
                <a16:creationId xmlns:a16="http://schemas.microsoft.com/office/drawing/2014/main" id="{8FAD5D2F-FB98-4599-9C4F-D12D726D5BD9}"/>
              </a:ext>
            </a:extLst>
          </p:cNvPr>
          <p:cNvSpPr>
            <a:spLocks noGrp="1"/>
          </p:cNvSpPr>
          <p:nvPr>
            <p:ph idx="1"/>
          </p:nvPr>
        </p:nvSpPr>
        <p:spPr/>
        <p:txBody>
          <a:bodyPr/>
          <a:lstStyle/>
          <a:p>
            <a:r>
              <a:rPr lang="en-US" altLang="zh-CN" sz="3200" b="1" dirty="0"/>
              <a:t>LV Compression</a:t>
            </a:r>
          </a:p>
          <a:p>
            <a:pPr lvl="1"/>
            <a:r>
              <a:rPr lang="en-US" altLang="zh-CN" dirty="0"/>
              <a:t>Tuple LV Compression</a:t>
            </a:r>
          </a:p>
          <a:p>
            <a:pPr lvl="2"/>
            <a:r>
              <a:rPr lang="en-US" altLang="zh-CN" dirty="0"/>
              <a:t>inserts a tuple</a:t>
            </a:r>
          </a:p>
          <a:p>
            <a:pPr lvl="3"/>
            <a:r>
              <a:rPr lang="en-US" altLang="zh-CN" dirty="0" err="1"/>
              <a:t>readLV</a:t>
            </a:r>
            <a:r>
              <a:rPr lang="en-US" altLang="zh-CN" dirty="0"/>
              <a:t> and </a:t>
            </a:r>
            <a:r>
              <a:rPr lang="en-US" altLang="zh-CN" dirty="0" err="1"/>
              <a:t>writeLV</a:t>
            </a:r>
            <a:r>
              <a:rPr lang="en-US" altLang="zh-CN" dirty="0"/>
              <a:t>(current PLV)</a:t>
            </a:r>
          </a:p>
          <a:p>
            <a:pPr lvl="2"/>
            <a:r>
              <a:rPr lang="en-US" altLang="zh-CN" dirty="0"/>
              <a:t>evict a tuple</a:t>
            </a:r>
          </a:p>
          <a:p>
            <a:pPr lvl="3"/>
            <a:r>
              <a:rPr lang="en-US" altLang="zh-CN" dirty="0"/>
              <a:t>no transactions hold locks on it</a:t>
            </a:r>
          </a:p>
          <a:p>
            <a:pPr lvl="3"/>
            <a:r>
              <a:rPr lang="en-US" altLang="zh-CN" dirty="0" err="1"/>
              <a:t>readLV</a:t>
            </a:r>
            <a:r>
              <a:rPr lang="en-US" altLang="zh-CN" dirty="0"/>
              <a:t> and </a:t>
            </a:r>
            <a:r>
              <a:rPr lang="en-US" altLang="zh-CN" dirty="0" err="1"/>
              <a:t>writeLV</a:t>
            </a:r>
            <a:r>
              <a:rPr lang="en-US" altLang="zh-CN" dirty="0"/>
              <a:t> are not greater than PLV</a:t>
            </a:r>
          </a:p>
          <a:p>
            <a:pPr lvl="2"/>
            <a:r>
              <a:rPr lang="en-US" altLang="zh-CN" dirty="0"/>
              <a:t>PLV[</a:t>
            </a:r>
            <a:r>
              <a:rPr lang="en-US" altLang="ko-KR" dirty="0" err="1"/>
              <a:t>i</a:t>
            </a:r>
            <a:r>
              <a:rPr lang="en-US" altLang="ko-KR" dirty="0"/>
              <a:t>] −</a:t>
            </a:r>
            <a:r>
              <a:rPr lang="en-US" altLang="zh-CN" dirty="0"/>
              <a:t>LV[</a:t>
            </a:r>
            <a:r>
              <a:rPr lang="en-US" altLang="ko-KR" dirty="0" err="1"/>
              <a:t>i</a:t>
            </a:r>
            <a:r>
              <a:rPr lang="en-US" altLang="ko-KR" dirty="0"/>
              <a:t>] ≥ </a:t>
            </a:r>
            <a:r>
              <a:rPr lang="el-GR" altLang="zh-CN" b="0" i="0" dirty="0">
                <a:solidFill>
                  <a:srgbClr val="000000"/>
                </a:solidFill>
                <a:effectLst/>
                <a:latin typeface="Arial" panose="020B0604020202020204" pitchFamily="34" charset="0"/>
              </a:rPr>
              <a:t>δ</a:t>
            </a:r>
            <a:endParaRPr lang="en-US" altLang="zh-CN" dirty="0"/>
          </a:p>
        </p:txBody>
      </p:sp>
      <p:sp>
        <p:nvSpPr>
          <p:cNvPr id="5" name="页脚占位符 4">
            <a:extLst>
              <a:ext uri="{FF2B5EF4-FFF2-40B4-BE49-F238E27FC236}">
                <a16:creationId xmlns:a16="http://schemas.microsoft.com/office/drawing/2014/main" id="{D247A2FE-68F0-4751-AD72-C6A6BD8F6854}"/>
              </a:ext>
            </a:extLst>
          </p:cNvPr>
          <p:cNvSpPr>
            <a:spLocks noGrp="1"/>
          </p:cNvSpPr>
          <p:nvPr>
            <p:ph type="ftr" sz="quarter" idx="11"/>
          </p:nvPr>
        </p:nvSpPr>
        <p:spPr/>
        <p:txBody>
          <a:bodyPr/>
          <a:lstStyle/>
          <a:p>
            <a:r>
              <a:rPr lang="en-US" altLang="zh-CN"/>
              <a:t>USTC-Reading-Group</a:t>
            </a:r>
            <a:endParaRPr lang="zh-CN" altLang="en-US" dirty="0"/>
          </a:p>
        </p:txBody>
      </p:sp>
      <p:sp>
        <p:nvSpPr>
          <p:cNvPr id="6" name="灯片编号占位符 5">
            <a:extLst>
              <a:ext uri="{FF2B5EF4-FFF2-40B4-BE49-F238E27FC236}">
                <a16:creationId xmlns:a16="http://schemas.microsoft.com/office/drawing/2014/main" id="{BACE39AC-58AB-4D6A-A3FB-65416545B3CF}"/>
              </a:ext>
            </a:extLst>
          </p:cNvPr>
          <p:cNvSpPr>
            <a:spLocks noGrp="1"/>
          </p:cNvSpPr>
          <p:nvPr>
            <p:ph type="sldNum" sz="quarter" idx="12"/>
          </p:nvPr>
        </p:nvSpPr>
        <p:spPr/>
        <p:txBody>
          <a:bodyPr/>
          <a:lstStyle/>
          <a:p>
            <a:fld id="{9121FD29-422F-4C06-A400-AB8263BE8C66}" type="slidenum">
              <a:rPr lang="zh-CN" altLang="en-US" smtClean="0"/>
              <a:t>25</a:t>
            </a:fld>
            <a:endParaRPr lang="zh-CN" altLang="en-US"/>
          </a:p>
        </p:txBody>
      </p:sp>
      <p:sp>
        <p:nvSpPr>
          <p:cNvPr id="4" name="矩形: 圆角 3">
            <a:extLst>
              <a:ext uri="{FF2B5EF4-FFF2-40B4-BE49-F238E27FC236}">
                <a16:creationId xmlns:a16="http://schemas.microsoft.com/office/drawing/2014/main" id="{EFB78EEC-0078-44D1-8185-6CAB778A4ED7}"/>
              </a:ext>
            </a:extLst>
          </p:cNvPr>
          <p:cNvSpPr/>
          <p:nvPr/>
        </p:nvSpPr>
        <p:spPr>
          <a:xfrm>
            <a:off x="8610600" y="1468210"/>
            <a:ext cx="1735476" cy="131766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dirty="0"/>
          </a:p>
        </p:txBody>
      </p:sp>
      <p:sp>
        <p:nvSpPr>
          <p:cNvPr id="7" name="矩形 6">
            <a:extLst>
              <a:ext uri="{FF2B5EF4-FFF2-40B4-BE49-F238E27FC236}">
                <a16:creationId xmlns:a16="http://schemas.microsoft.com/office/drawing/2014/main" id="{EE74E457-6B23-4B60-BAFE-69BCE8341149}"/>
              </a:ext>
            </a:extLst>
          </p:cNvPr>
          <p:cNvSpPr/>
          <p:nvPr/>
        </p:nvSpPr>
        <p:spPr>
          <a:xfrm>
            <a:off x="8724033" y="3791780"/>
            <a:ext cx="1324939" cy="618117"/>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zh-CN" altLang="en-US" dirty="0"/>
              <a:t>（</a:t>
            </a:r>
            <a:r>
              <a:rPr lang="en-US" altLang="zh-CN" dirty="0"/>
              <a:t>20</a:t>
            </a:r>
            <a:r>
              <a:rPr lang="zh-CN" altLang="en-US" dirty="0"/>
              <a:t>，</a:t>
            </a:r>
            <a:r>
              <a:rPr lang="en-US" altLang="zh-CN" dirty="0"/>
              <a:t>25</a:t>
            </a:r>
            <a:r>
              <a:rPr lang="zh-CN" altLang="en-US" dirty="0"/>
              <a:t>）</a:t>
            </a:r>
            <a:br>
              <a:rPr lang="en-US" altLang="zh-CN" dirty="0"/>
            </a:br>
            <a:r>
              <a:rPr lang="zh-CN" altLang="en-US" dirty="0"/>
              <a:t>（</a:t>
            </a:r>
            <a:r>
              <a:rPr lang="en-US" altLang="zh-CN" dirty="0"/>
              <a:t>25</a:t>
            </a:r>
            <a:r>
              <a:rPr lang="zh-CN" altLang="en-US" dirty="0"/>
              <a:t>，</a:t>
            </a:r>
            <a:r>
              <a:rPr lang="en-US" altLang="zh-CN" dirty="0"/>
              <a:t>20</a:t>
            </a:r>
            <a:r>
              <a:rPr lang="zh-CN" altLang="en-US" dirty="0"/>
              <a:t>）</a:t>
            </a:r>
          </a:p>
        </p:txBody>
      </p:sp>
      <p:sp>
        <p:nvSpPr>
          <p:cNvPr id="8" name="文本框 7">
            <a:extLst>
              <a:ext uri="{FF2B5EF4-FFF2-40B4-BE49-F238E27FC236}">
                <a16:creationId xmlns:a16="http://schemas.microsoft.com/office/drawing/2014/main" id="{3BF9CB42-6DD5-46A1-BFE1-98E61D43CF74}"/>
              </a:ext>
            </a:extLst>
          </p:cNvPr>
          <p:cNvSpPr txBox="1"/>
          <p:nvPr/>
        </p:nvSpPr>
        <p:spPr>
          <a:xfrm>
            <a:off x="8817356" y="2345905"/>
            <a:ext cx="1416977" cy="369332"/>
          </a:xfrm>
          <a:prstGeom prst="rect">
            <a:avLst/>
          </a:prstGeom>
          <a:noFill/>
        </p:spPr>
        <p:txBody>
          <a:bodyPr wrap="square" rtlCol="0">
            <a:spAutoFit/>
          </a:bodyPr>
          <a:lstStyle/>
          <a:p>
            <a:r>
              <a:rPr lang="zh-CN" altLang="en-US" dirty="0">
                <a:latin typeface="+mj-lt"/>
              </a:rPr>
              <a:t>（</a:t>
            </a:r>
            <a:r>
              <a:rPr lang="en-US" altLang="zh-CN" dirty="0">
                <a:latin typeface="+mj-lt"/>
              </a:rPr>
              <a:t>30</a:t>
            </a:r>
            <a:r>
              <a:rPr lang="zh-CN" altLang="en-US" dirty="0">
                <a:latin typeface="+mj-lt"/>
              </a:rPr>
              <a:t>，</a:t>
            </a:r>
            <a:r>
              <a:rPr lang="en-US" altLang="zh-CN" dirty="0">
                <a:latin typeface="+mj-lt"/>
              </a:rPr>
              <a:t>25</a:t>
            </a:r>
            <a:r>
              <a:rPr lang="zh-CN" altLang="en-US" dirty="0">
                <a:latin typeface="+mj-lt"/>
              </a:rPr>
              <a:t>）</a:t>
            </a:r>
          </a:p>
        </p:txBody>
      </p:sp>
      <p:sp>
        <p:nvSpPr>
          <p:cNvPr id="9" name="矩形 8">
            <a:extLst>
              <a:ext uri="{FF2B5EF4-FFF2-40B4-BE49-F238E27FC236}">
                <a16:creationId xmlns:a16="http://schemas.microsoft.com/office/drawing/2014/main" id="{A9D439E5-98B3-4568-8F07-DD7913121658}"/>
              </a:ext>
            </a:extLst>
          </p:cNvPr>
          <p:cNvSpPr/>
          <p:nvPr/>
        </p:nvSpPr>
        <p:spPr>
          <a:xfrm>
            <a:off x="7146749" y="1547403"/>
            <a:ext cx="945222" cy="41353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10" name="矩形 9">
            <a:extLst>
              <a:ext uri="{FF2B5EF4-FFF2-40B4-BE49-F238E27FC236}">
                <a16:creationId xmlns:a16="http://schemas.microsoft.com/office/drawing/2014/main" id="{D07297DE-39D6-4513-AFB9-0476A744FB89}"/>
              </a:ext>
            </a:extLst>
          </p:cNvPr>
          <p:cNvSpPr/>
          <p:nvPr/>
        </p:nvSpPr>
        <p:spPr>
          <a:xfrm>
            <a:off x="8702637" y="1607975"/>
            <a:ext cx="1571519" cy="559731"/>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zh-CN" altLang="en-US" dirty="0"/>
              <a:t>（</a:t>
            </a:r>
            <a:r>
              <a:rPr lang="en-US" altLang="zh-CN" dirty="0"/>
              <a:t>30</a:t>
            </a:r>
            <a:r>
              <a:rPr lang="zh-CN" altLang="en-US" dirty="0"/>
              <a:t>，</a:t>
            </a:r>
            <a:r>
              <a:rPr lang="en-US" altLang="zh-CN" dirty="0"/>
              <a:t>25</a:t>
            </a:r>
            <a:r>
              <a:rPr lang="zh-CN" altLang="en-US" dirty="0"/>
              <a:t>）</a:t>
            </a:r>
            <a:endParaRPr lang="en-US" altLang="zh-CN" dirty="0"/>
          </a:p>
          <a:p>
            <a:pPr algn="ctr"/>
            <a:r>
              <a:rPr lang="en-US" altLang="zh-CN" dirty="0"/>
              <a:t>(30</a:t>
            </a:r>
            <a:r>
              <a:rPr lang="zh-CN" altLang="en-US" dirty="0"/>
              <a:t>，</a:t>
            </a:r>
            <a:r>
              <a:rPr lang="en-US" altLang="zh-CN" dirty="0"/>
              <a:t>25)</a:t>
            </a:r>
            <a:endParaRPr lang="zh-CN" altLang="en-US" dirty="0"/>
          </a:p>
        </p:txBody>
      </p:sp>
      <p:cxnSp>
        <p:nvCxnSpPr>
          <p:cNvPr id="12" name="直接箭头连接符 11">
            <a:extLst>
              <a:ext uri="{FF2B5EF4-FFF2-40B4-BE49-F238E27FC236}">
                <a16:creationId xmlns:a16="http://schemas.microsoft.com/office/drawing/2014/main" id="{23D59F65-3E32-4374-911D-3557129D8DDF}"/>
              </a:ext>
            </a:extLst>
          </p:cNvPr>
          <p:cNvCxnSpPr>
            <a:cxnSpLocks/>
            <a:stCxn id="9" idx="3"/>
            <a:endCxn id="10" idx="1"/>
          </p:cNvCxnSpPr>
          <p:nvPr/>
        </p:nvCxnSpPr>
        <p:spPr>
          <a:xfrm>
            <a:off x="8091971" y="1754171"/>
            <a:ext cx="610666" cy="1336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文本框 16">
            <a:extLst>
              <a:ext uri="{FF2B5EF4-FFF2-40B4-BE49-F238E27FC236}">
                <a16:creationId xmlns:a16="http://schemas.microsoft.com/office/drawing/2014/main" id="{097CD12F-3258-454C-88AA-3F0B8FF60EAD}"/>
              </a:ext>
            </a:extLst>
          </p:cNvPr>
          <p:cNvSpPr txBox="1"/>
          <p:nvPr/>
        </p:nvSpPr>
        <p:spPr>
          <a:xfrm>
            <a:off x="8631995" y="4469847"/>
            <a:ext cx="1416977" cy="369332"/>
          </a:xfrm>
          <a:prstGeom prst="rect">
            <a:avLst/>
          </a:prstGeom>
          <a:noFill/>
        </p:spPr>
        <p:txBody>
          <a:bodyPr wrap="square" rtlCol="0">
            <a:spAutoFit/>
          </a:bodyPr>
          <a:lstStyle/>
          <a:p>
            <a:r>
              <a:rPr lang="zh-CN" altLang="en-US" dirty="0">
                <a:latin typeface="+mj-lt"/>
              </a:rPr>
              <a:t>（</a:t>
            </a:r>
            <a:r>
              <a:rPr lang="en-US" altLang="zh-CN" dirty="0">
                <a:latin typeface="+mj-lt"/>
              </a:rPr>
              <a:t>30</a:t>
            </a:r>
            <a:r>
              <a:rPr lang="zh-CN" altLang="en-US" dirty="0">
                <a:latin typeface="+mj-lt"/>
              </a:rPr>
              <a:t>，</a:t>
            </a:r>
            <a:r>
              <a:rPr lang="en-US" altLang="zh-CN" dirty="0">
                <a:latin typeface="+mj-lt"/>
              </a:rPr>
              <a:t>25</a:t>
            </a:r>
            <a:r>
              <a:rPr lang="zh-CN" altLang="en-US" dirty="0">
                <a:latin typeface="+mj-lt"/>
              </a:rPr>
              <a:t>）</a:t>
            </a:r>
          </a:p>
        </p:txBody>
      </p:sp>
      <p:cxnSp>
        <p:nvCxnSpPr>
          <p:cNvPr id="20" name="直接箭头连接符 19">
            <a:extLst>
              <a:ext uri="{FF2B5EF4-FFF2-40B4-BE49-F238E27FC236}">
                <a16:creationId xmlns:a16="http://schemas.microsoft.com/office/drawing/2014/main" id="{72DC10CF-0487-4F36-899F-A0D9E9FEB65B}"/>
              </a:ext>
            </a:extLst>
          </p:cNvPr>
          <p:cNvCxnSpPr>
            <a:cxnSpLocks/>
            <a:stCxn id="7" idx="3"/>
            <a:endCxn id="21" idx="0"/>
          </p:cNvCxnSpPr>
          <p:nvPr/>
        </p:nvCxnSpPr>
        <p:spPr>
          <a:xfrm>
            <a:off x="10048972" y="4100839"/>
            <a:ext cx="759881" cy="1617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矩形 20">
            <a:extLst>
              <a:ext uri="{FF2B5EF4-FFF2-40B4-BE49-F238E27FC236}">
                <a16:creationId xmlns:a16="http://schemas.microsoft.com/office/drawing/2014/main" id="{4BF0DD12-AD61-429A-8FCC-C26AD96AFCC4}"/>
              </a:ext>
            </a:extLst>
          </p:cNvPr>
          <p:cNvSpPr/>
          <p:nvPr/>
        </p:nvSpPr>
        <p:spPr>
          <a:xfrm>
            <a:off x="10336242" y="4262625"/>
            <a:ext cx="945222" cy="41353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Tree>
    <p:extLst>
      <p:ext uri="{BB962C8B-B14F-4D97-AF65-F5344CB8AC3E}">
        <p14:creationId xmlns:p14="http://schemas.microsoft.com/office/powerpoint/2010/main" val="4107073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A621D01-2431-4F17-AB6B-E747168FEEA0}"/>
              </a:ext>
            </a:extLst>
          </p:cNvPr>
          <p:cNvSpPr>
            <a:spLocks noGrp="1"/>
          </p:cNvSpPr>
          <p:nvPr>
            <p:ph type="title"/>
          </p:nvPr>
        </p:nvSpPr>
        <p:spPr/>
        <p:txBody>
          <a:bodyPr/>
          <a:lstStyle/>
          <a:p>
            <a:r>
              <a:rPr lang="en-US" altLang="zh-CN" dirty="0">
                <a:latin typeface="Gill Sans MT" panose="020B0502020104020203" pitchFamily="34" charset="0"/>
                <a:ea typeface="宋体" panose="02010600030101010101" pitchFamily="2" charset="-122"/>
                <a:cs typeface="Calibri" panose="020F0502020204030204" pitchFamily="34" charset="0"/>
              </a:rPr>
              <a:t>Optimization</a:t>
            </a:r>
            <a:endParaRPr lang="zh-CN" altLang="en-US" dirty="0"/>
          </a:p>
        </p:txBody>
      </p:sp>
      <p:sp>
        <p:nvSpPr>
          <p:cNvPr id="3" name="内容占位符 2">
            <a:extLst>
              <a:ext uri="{FF2B5EF4-FFF2-40B4-BE49-F238E27FC236}">
                <a16:creationId xmlns:a16="http://schemas.microsoft.com/office/drawing/2014/main" id="{8FAD5D2F-FB98-4599-9C4F-D12D726D5BD9}"/>
              </a:ext>
            </a:extLst>
          </p:cNvPr>
          <p:cNvSpPr>
            <a:spLocks noGrp="1"/>
          </p:cNvSpPr>
          <p:nvPr>
            <p:ph idx="1"/>
          </p:nvPr>
        </p:nvSpPr>
        <p:spPr/>
        <p:txBody>
          <a:bodyPr/>
          <a:lstStyle/>
          <a:p>
            <a:r>
              <a:rPr lang="en-US" altLang="zh-CN" sz="3200" b="1" dirty="0"/>
              <a:t>LV Compression</a:t>
            </a:r>
          </a:p>
          <a:p>
            <a:pPr lvl="1"/>
            <a:r>
              <a:rPr lang="en-US" altLang="zh-CN" dirty="0"/>
              <a:t>Log Record LV Compression</a:t>
            </a:r>
          </a:p>
          <a:p>
            <a:pPr lvl="2"/>
            <a:r>
              <a:rPr lang="en-US" altLang="zh-CN" dirty="0"/>
              <a:t>LPLV keeps a copy of the most recent PLV</a:t>
            </a:r>
            <a:br>
              <a:rPr lang="en-US" altLang="zh-CN" dirty="0"/>
            </a:br>
            <a:br>
              <a:rPr lang="en-US" altLang="zh-CN" dirty="0"/>
            </a:br>
            <a:endParaRPr lang="en-US" altLang="zh-CN" dirty="0"/>
          </a:p>
        </p:txBody>
      </p:sp>
      <p:sp>
        <p:nvSpPr>
          <p:cNvPr id="5" name="页脚占位符 4">
            <a:extLst>
              <a:ext uri="{FF2B5EF4-FFF2-40B4-BE49-F238E27FC236}">
                <a16:creationId xmlns:a16="http://schemas.microsoft.com/office/drawing/2014/main" id="{D247A2FE-68F0-4751-AD72-C6A6BD8F6854}"/>
              </a:ext>
            </a:extLst>
          </p:cNvPr>
          <p:cNvSpPr>
            <a:spLocks noGrp="1"/>
          </p:cNvSpPr>
          <p:nvPr>
            <p:ph type="ftr" sz="quarter" idx="11"/>
          </p:nvPr>
        </p:nvSpPr>
        <p:spPr/>
        <p:txBody>
          <a:bodyPr/>
          <a:lstStyle/>
          <a:p>
            <a:r>
              <a:rPr lang="en-US" altLang="zh-CN"/>
              <a:t>USTC-Reading-Group</a:t>
            </a:r>
            <a:endParaRPr lang="zh-CN" altLang="en-US" dirty="0"/>
          </a:p>
        </p:txBody>
      </p:sp>
      <p:sp>
        <p:nvSpPr>
          <p:cNvPr id="6" name="灯片编号占位符 5">
            <a:extLst>
              <a:ext uri="{FF2B5EF4-FFF2-40B4-BE49-F238E27FC236}">
                <a16:creationId xmlns:a16="http://schemas.microsoft.com/office/drawing/2014/main" id="{BACE39AC-58AB-4D6A-A3FB-65416545B3CF}"/>
              </a:ext>
            </a:extLst>
          </p:cNvPr>
          <p:cNvSpPr>
            <a:spLocks noGrp="1"/>
          </p:cNvSpPr>
          <p:nvPr>
            <p:ph type="sldNum" sz="quarter" idx="12"/>
          </p:nvPr>
        </p:nvSpPr>
        <p:spPr/>
        <p:txBody>
          <a:bodyPr/>
          <a:lstStyle/>
          <a:p>
            <a:fld id="{9121FD29-422F-4C06-A400-AB8263BE8C66}" type="slidenum">
              <a:rPr lang="zh-CN" altLang="en-US" smtClean="0"/>
              <a:t>26</a:t>
            </a:fld>
            <a:endParaRPr lang="zh-CN" altLang="en-US"/>
          </a:p>
        </p:txBody>
      </p:sp>
      <p:pic>
        <p:nvPicPr>
          <p:cNvPr id="7" name="图片 6">
            <a:extLst>
              <a:ext uri="{FF2B5EF4-FFF2-40B4-BE49-F238E27FC236}">
                <a16:creationId xmlns:a16="http://schemas.microsoft.com/office/drawing/2014/main" id="{3BA9059A-0F7B-4DB7-AF95-F831A2D09627}"/>
              </a:ext>
            </a:extLst>
          </p:cNvPr>
          <p:cNvPicPr>
            <a:picLocks noChangeAspect="1"/>
          </p:cNvPicPr>
          <p:nvPr/>
        </p:nvPicPr>
        <p:blipFill>
          <a:blip r:embed="rId3"/>
          <a:stretch>
            <a:fillRect/>
          </a:stretch>
        </p:blipFill>
        <p:spPr>
          <a:xfrm>
            <a:off x="1360273" y="2680217"/>
            <a:ext cx="7971428" cy="2819048"/>
          </a:xfrm>
          <a:prstGeom prst="rect">
            <a:avLst/>
          </a:prstGeom>
        </p:spPr>
      </p:pic>
    </p:spTree>
    <p:extLst>
      <p:ext uri="{BB962C8B-B14F-4D97-AF65-F5344CB8AC3E}">
        <p14:creationId xmlns:p14="http://schemas.microsoft.com/office/powerpoint/2010/main" val="11799610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A621D01-2431-4F17-AB6B-E747168FEEA0}"/>
              </a:ext>
            </a:extLst>
          </p:cNvPr>
          <p:cNvSpPr>
            <a:spLocks noGrp="1"/>
          </p:cNvSpPr>
          <p:nvPr>
            <p:ph type="title"/>
          </p:nvPr>
        </p:nvSpPr>
        <p:spPr/>
        <p:txBody>
          <a:bodyPr/>
          <a:lstStyle/>
          <a:p>
            <a:r>
              <a:rPr lang="en-US" altLang="zh-CN" dirty="0">
                <a:latin typeface="Gill Sans MT" panose="020B0502020104020203" pitchFamily="34" charset="0"/>
                <a:ea typeface="宋体" panose="02010600030101010101" pitchFamily="2" charset="-122"/>
                <a:cs typeface="Calibri" panose="020F0502020204030204" pitchFamily="34" charset="0"/>
              </a:rPr>
              <a:t>Optimization</a:t>
            </a:r>
            <a:endParaRPr lang="zh-CN" altLang="en-US" dirty="0"/>
          </a:p>
        </p:txBody>
      </p:sp>
      <p:sp>
        <p:nvSpPr>
          <p:cNvPr id="3" name="内容占位符 2">
            <a:extLst>
              <a:ext uri="{FF2B5EF4-FFF2-40B4-BE49-F238E27FC236}">
                <a16:creationId xmlns:a16="http://schemas.microsoft.com/office/drawing/2014/main" id="{8FAD5D2F-FB98-4599-9C4F-D12D726D5BD9}"/>
              </a:ext>
            </a:extLst>
          </p:cNvPr>
          <p:cNvSpPr>
            <a:spLocks noGrp="1"/>
          </p:cNvSpPr>
          <p:nvPr>
            <p:ph idx="1"/>
          </p:nvPr>
        </p:nvSpPr>
        <p:spPr/>
        <p:txBody>
          <a:bodyPr/>
          <a:lstStyle/>
          <a:p>
            <a:r>
              <a:rPr lang="en-US" altLang="zh-CN" sz="3200" b="1" dirty="0"/>
              <a:t>Vectorization</a:t>
            </a:r>
          </a:p>
          <a:p>
            <a:pPr lvl="1"/>
            <a:r>
              <a:rPr lang="en-US" altLang="zh-CN" dirty="0"/>
              <a:t>we calculate LVs and move them around</a:t>
            </a:r>
          </a:p>
          <a:p>
            <a:pPr lvl="1"/>
            <a:r>
              <a:rPr lang="en-US" altLang="zh-CN" dirty="0"/>
              <a:t>evaluation with 16 log files</a:t>
            </a:r>
          </a:p>
          <a:p>
            <a:pPr lvl="2"/>
            <a:r>
              <a:rPr lang="en-US" altLang="zh-CN" dirty="0"/>
              <a:t>13.8%</a:t>
            </a:r>
          </a:p>
          <a:p>
            <a:pPr lvl="2"/>
            <a:r>
              <a:rPr lang="en-US" altLang="zh-CN" dirty="0"/>
              <a:t>SIMD</a:t>
            </a:r>
            <a:br>
              <a:rPr lang="en-US" altLang="zh-CN" dirty="0"/>
            </a:br>
            <a:br>
              <a:rPr lang="en-US" altLang="zh-CN" dirty="0"/>
            </a:br>
            <a:br>
              <a:rPr lang="en-US" altLang="zh-CN" dirty="0"/>
            </a:br>
            <a:endParaRPr lang="en-US" altLang="zh-CN" dirty="0"/>
          </a:p>
        </p:txBody>
      </p:sp>
      <p:sp>
        <p:nvSpPr>
          <p:cNvPr id="5" name="页脚占位符 4">
            <a:extLst>
              <a:ext uri="{FF2B5EF4-FFF2-40B4-BE49-F238E27FC236}">
                <a16:creationId xmlns:a16="http://schemas.microsoft.com/office/drawing/2014/main" id="{D247A2FE-68F0-4751-AD72-C6A6BD8F6854}"/>
              </a:ext>
            </a:extLst>
          </p:cNvPr>
          <p:cNvSpPr>
            <a:spLocks noGrp="1"/>
          </p:cNvSpPr>
          <p:nvPr>
            <p:ph type="ftr" sz="quarter" idx="11"/>
          </p:nvPr>
        </p:nvSpPr>
        <p:spPr/>
        <p:txBody>
          <a:bodyPr/>
          <a:lstStyle/>
          <a:p>
            <a:r>
              <a:rPr lang="en-US" altLang="zh-CN"/>
              <a:t>USTC-Reading-Group</a:t>
            </a:r>
            <a:endParaRPr lang="zh-CN" altLang="en-US" dirty="0"/>
          </a:p>
        </p:txBody>
      </p:sp>
      <p:sp>
        <p:nvSpPr>
          <p:cNvPr id="6" name="灯片编号占位符 5">
            <a:extLst>
              <a:ext uri="{FF2B5EF4-FFF2-40B4-BE49-F238E27FC236}">
                <a16:creationId xmlns:a16="http://schemas.microsoft.com/office/drawing/2014/main" id="{BACE39AC-58AB-4D6A-A3FB-65416545B3CF}"/>
              </a:ext>
            </a:extLst>
          </p:cNvPr>
          <p:cNvSpPr>
            <a:spLocks noGrp="1"/>
          </p:cNvSpPr>
          <p:nvPr>
            <p:ph type="sldNum" sz="quarter" idx="12"/>
          </p:nvPr>
        </p:nvSpPr>
        <p:spPr/>
        <p:txBody>
          <a:bodyPr/>
          <a:lstStyle/>
          <a:p>
            <a:fld id="{9121FD29-422F-4C06-A400-AB8263BE8C66}" type="slidenum">
              <a:rPr lang="zh-CN" altLang="en-US" smtClean="0"/>
              <a:t>27</a:t>
            </a:fld>
            <a:endParaRPr lang="zh-CN" altLang="en-US"/>
          </a:p>
        </p:txBody>
      </p:sp>
    </p:spTree>
    <p:extLst>
      <p:ext uri="{BB962C8B-B14F-4D97-AF65-F5344CB8AC3E}">
        <p14:creationId xmlns:p14="http://schemas.microsoft.com/office/powerpoint/2010/main" val="23877445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A6085B-82F5-DA48-9B5B-9AEB50D7EDFF}"/>
              </a:ext>
            </a:extLst>
          </p:cNvPr>
          <p:cNvSpPr>
            <a:spLocks noGrp="1"/>
          </p:cNvSpPr>
          <p:nvPr>
            <p:ph type="title"/>
          </p:nvPr>
        </p:nvSpPr>
        <p:spPr>
          <a:xfrm>
            <a:off x="838200" y="351219"/>
            <a:ext cx="10515600" cy="688515"/>
          </a:xfrm>
        </p:spPr>
        <p:txBody>
          <a:bodyPr>
            <a:normAutofit/>
          </a:bodyPr>
          <a:lstStyle/>
          <a:p>
            <a:r>
              <a:rPr lang="en-US" altLang="zh-CN"/>
              <a:t>Outline</a:t>
            </a:r>
            <a:endParaRPr lang="en-CN"/>
          </a:p>
        </p:txBody>
      </p:sp>
      <p:grpSp>
        <p:nvGrpSpPr>
          <p:cNvPr id="6" name="Group 3">
            <a:extLst>
              <a:ext uri="{FF2B5EF4-FFF2-40B4-BE49-F238E27FC236}">
                <a16:creationId xmlns:a16="http://schemas.microsoft.com/office/drawing/2014/main" id="{DE1CB258-D57F-094F-AC17-FF41E3B22ED3}"/>
              </a:ext>
            </a:extLst>
          </p:cNvPr>
          <p:cNvGrpSpPr>
            <a:grpSpLocks/>
          </p:cNvGrpSpPr>
          <p:nvPr/>
        </p:nvGrpSpPr>
        <p:grpSpPr bwMode="auto">
          <a:xfrm>
            <a:off x="1152931" y="1808290"/>
            <a:ext cx="762000" cy="665162"/>
            <a:chOff x="1110" y="2656"/>
            <a:chExt cx="1549" cy="1351"/>
          </a:xfrm>
        </p:grpSpPr>
        <p:sp>
          <p:nvSpPr>
            <p:cNvPr id="7" name="AutoShape 4">
              <a:extLst>
                <a:ext uri="{FF2B5EF4-FFF2-40B4-BE49-F238E27FC236}">
                  <a16:creationId xmlns:a16="http://schemas.microsoft.com/office/drawing/2014/main" id="{22453FB6-685E-F344-B333-E6B3BF3C2335}"/>
                </a:ext>
              </a:extLst>
            </p:cNvPr>
            <p:cNvSpPr>
              <a:spLocks noChangeArrowheads="1"/>
            </p:cNvSpPr>
            <p:nvPr/>
          </p:nvSpPr>
          <p:spPr bwMode="gray">
            <a:xfrm>
              <a:off x="1123"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Gill Sans MT" panose="020B0502020104020203" pitchFamily="34" charset="0"/>
                <a:cs typeface="Calibri" panose="020F0502020204030204" pitchFamily="34" charset="0"/>
              </a:endParaRPr>
            </a:p>
          </p:txBody>
        </p:sp>
        <p:sp>
          <p:nvSpPr>
            <p:cNvPr id="8" name="AutoShape 5">
              <a:extLst>
                <a:ext uri="{FF2B5EF4-FFF2-40B4-BE49-F238E27FC236}">
                  <a16:creationId xmlns:a16="http://schemas.microsoft.com/office/drawing/2014/main" id="{6ADA8423-2378-A646-8E4C-1BDF33C6CB1B}"/>
                </a:ext>
              </a:extLst>
            </p:cNvPr>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499">
                  <a:srgbClr val="7D8496"/>
                </a:gs>
                <a:gs pos="26500">
                  <a:srgbClr val="E6E6E6"/>
                </a:gs>
                <a:gs pos="34000">
                  <a:srgbClr val="7D8496"/>
                </a:gs>
                <a:gs pos="46500">
                  <a:srgbClr val="E6E6E6"/>
                </a:gs>
                <a:gs pos="50000">
                  <a:srgbClr val="FFFFFF"/>
                </a:gs>
                <a:gs pos="53501">
                  <a:srgbClr val="E6E6E6"/>
                </a:gs>
                <a:gs pos="66001">
                  <a:srgbClr val="7D8496"/>
                </a:gs>
                <a:gs pos="73500">
                  <a:srgbClr val="E6E6E6"/>
                </a:gs>
                <a:gs pos="92501">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Gill Sans MT" panose="020B0502020104020203" pitchFamily="34" charset="0"/>
                <a:cs typeface="Calibri" panose="020F0502020204030204" pitchFamily="34" charset="0"/>
              </a:endParaRPr>
            </a:p>
          </p:txBody>
        </p:sp>
        <p:sp>
          <p:nvSpPr>
            <p:cNvPr id="9" name="AutoShape 6">
              <a:extLst>
                <a:ext uri="{FF2B5EF4-FFF2-40B4-BE49-F238E27FC236}">
                  <a16:creationId xmlns:a16="http://schemas.microsoft.com/office/drawing/2014/main" id="{8064B3AA-949F-6241-B235-43E6282908C8}"/>
                </a:ext>
              </a:extLst>
            </p:cNvPr>
            <p:cNvSpPr>
              <a:spLocks noChangeArrowheads="1"/>
            </p:cNvSpPr>
            <p:nvPr/>
          </p:nvSpPr>
          <p:spPr bwMode="gray">
            <a:xfrm>
              <a:off x="1200" y="2736"/>
              <a:ext cx="1350" cy="1168"/>
            </a:xfrm>
            <a:prstGeom prst="hexagon">
              <a:avLst>
                <a:gd name="adj" fmla="val 28896"/>
                <a:gd name="vf" fmla="val 115470"/>
              </a:avLst>
            </a:prstGeom>
            <a:gradFill rotWithShape="1">
              <a:gsLst>
                <a:gs pos="0">
                  <a:schemeClr val="hlink">
                    <a:gamma/>
                    <a:shade val="46275"/>
                    <a:invGamma/>
                  </a:schemeClr>
                </a:gs>
                <a:gs pos="100000">
                  <a:schemeClr val="hlink"/>
                </a:gs>
              </a:gsLst>
              <a:lin ang="2700000" scaled="1"/>
            </a:gra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Gill Sans MT" panose="020B0502020104020203" pitchFamily="34" charset="0"/>
                <a:cs typeface="Calibri" panose="020F0502020204030204" pitchFamily="34" charset="0"/>
              </a:endParaRPr>
            </a:p>
          </p:txBody>
        </p:sp>
      </p:grpSp>
      <p:sp>
        <p:nvSpPr>
          <p:cNvPr id="10" name="Line 11">
            <a:extLst>
              <a:ext uri="{FF2B5EF4-FFF2-40B4-BE49-F238E27FC236}">
                <a16:creationId xmlns:a16="http://schemas.microsoft.com/office/drawing/2014/main" id="{AA57EFEA-C4D4-4047-96E8-C82BC5DD2041}"/>
              </a:ext>
            </a:extLst>
          </p:cNvPr>
          <p:cNvSpPr>
            <a:spLocks noChangeShapeType="1"/>
          </p:cNvSpPr>
          <p:nvPr/>
        </p:nvSpPr>
        <p:spPr bwMode="auto">
          <a:xfrm>
            <a:off x="1762531" y="2417890"/>
            <a:ext cx="8138160" cy="0"/>
          </a:xfrm>
          <a:prstGeom prst="line">
            <a:avLst/>
          </a:prstGeom>
          <a:noFill/>
          <a:ln w="25400">
            <a:solidFill>
              <a:schemeClr val="tx2"/>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Gill Sans MT" panose="020B0502020104020203" pitchFamily="34" charset="0"/>
              <a:cs typeface="Calibri" panose="020F0502020204030204" pitchFamily="34" charset="0"/>
            </a:endParaRPr>
          </a:p>
        </p:txBody>
      </p:sp>
      <p:sp>
        <p:nvSpPr>
          <p:cNvPr id="11" name="Text Box 12">
            <a:extLst>
              <a:ext uri="{FF2B5EF4-FFF2-40B4-BE49-F238E27FC236}">
                <a16:creationId xmlns:a16="http://schemas.microsoft.com/office/drawing/2014/main" id="{ED78A1E2-071B-EE46-8A16-8F4B411CC13A}"/>
              </a:ext>
            </a:extLst>
          </p:cNvPr>
          <p:cNvSpPr txBox="1">
            <a:spLocks noChangeArrowheads="1"/>
          </p:cNvSpPr>
          <p:nvPr/>
        </p:nvSpPr>
        <p:spPr bwMode="auto">
          <a:xfrm>
            <a:off x="2174011" y="1884490"/>
            <a:ext cx="190500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zh-CN" sz="2400" b="1" dirty="0">
                <a:solidFill>
                  <a:schemeClr val="bg2">
                    <a:lumMod val="90000"/>
                  </a:schemeClr>
                </a:solidFill>
                <a:latin typeface="Gill Sans MT" panose="020B0502020104020203" pitchFamily="34" charset="0"/>
                <a:ea typeface="宋体" panose="02010600030101010101" pitchFamily="2" charset="-122"/>
                <a:cs typeface="Calibri" panose="020F0502020204030204" pitchFamily="34" charset="0"/>
              </a:rPr>
              <a:t>Background</a:t>
            </a:r>
          </a:p>
        </p:txBody>
      </p:sp>
      <p:sp>
        <p:nvSpPr>
          <p:cNvPr id="12" name="Text Box 13">
            <a:extLst>
              <a:ext uri="{FF2B5EF4-FFF2-40B4-BE49-F238E27FC236}">
                <a16:creationId xmlns:a16="http://schemas.microsoft.com/office/drawing/2014/main" id="{1041842B-EACB-FB4C-BBE8-9AEF2239DBBA}"/>
              </a:ext>
            </a:extLst>
          </p:cNvPr>
          <p:cNvSpPr txBox="1">
            <a:spLocks noChangeArrowheads="1"/>
          </p:cNvSpPr>
          <p:nvPr/>
        </p:nvSpPr>
        <p:spPr bwMode="gray">
          <a:xfrm>
            <a:off x="1348194" y="1906715"/>
            <a:ext cx="354013"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altLang="zh-CN" sz="2400" b="1">
                <a:solidFill>
                  <a:schemeClr val="bg1"/>
                </a:solidFill>
                <a:latin typeface="Gill Sans MT" panose="020B0502020104020203" pitchFamily="34" charset="0"/>
                <a:ea typeface="宋体" panose="02010600030101010101" pitchFamily="2" charset="-122"/>
                <a:cs typeface="Calibri" panose="020F0502020204030204" pitchFamily="34" charset="0"/>
              </a:rPr>
              <a:t>1</a:t>
            </a:r>
          </a:p>
        </p:txBody>
      </p:sp>
      <p:grpSp>
        <p:nvGrpSpPr>
          <p:cNvPr id="13" name="Group 7">
            <a:extLst>
              <a:ext uri="{FF2B5EF4-FFF2-40B4-BE49-F238E27FC236}">
                <a16:creationId xmlns:a16="http://schemas.microsoft.com/office/drawing/2014/main" id="{6FE4313A-ADBF-354C-B8E1-499B9FA3A349}"/>
              </a:ext>
            </a:extLst>
          </p:cNvPr>
          <p:cNvGrpSpPr>
            <a:grpSpLocks/>
          </p:cNvGrpSpPr>
          <p:nvPr/>
        </p:nvGrpSpPr>
        <p:grpSpPr bwMode="auto">
          <a:xfrm>
            <a:off x="1152931" y="2722690"/>
            <a:ext cx="762000" cy="665162"/>
            <a:chOff x="3174" y="2656"/>
            <a:chExt cx="1549" cy="1351"/>
          </a:xfrm>
        </p:grpSpPr>
        <p:sp>
          <p:nvSpPr>
            <p:cNvPr id="14" name="AutoShape 8">
              <a:extLst>
                <a:ext uri="{FF2B5EF4-FFF2-40B4-BE49-F238E27FC236}">
                  <a16:creationId xmlns:a16="http://schemas.microsoft.com/office/drawing/2014/main" id="{9448FA97-6768-AC48-9E4B-74F21B47025B}"/>
                </a:ext>
              </a:extLst>
            </p:cNvPr>
            <p:cNvSpPr>
              <a:spLocks noChangeArrowheads="1"/>
            </p:cNvSpPr>
            <p:nvPr/>
          </p:nvSpPr>
          <p:spPr bwMode="gray">
            <a:xfrm>
              <a:off x="3187"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b="1">
                <a:latin typeface="Gill Sans MT" panose="020B0502020104020203" pitchFamily="34" charset="0"/>
                <a:cs typeface="Calibri" panose="020F0502020204030204" pitchFamily="34" charset="0"/>
              </a:endParaRPr>
            </a:p>
          </p:txBody>
        </p:sp>
        <p:sp>
          <p:nvSpPr>
            <p:cNvPr id="15" name="AutoShape 9">
              <a:extLst>
                <a:ext uri="{FF2B5EF4-FFF2-40B4-BE49-F238E27FC236}">
                  <a16:creationId xmlns:a16="http://schemas.microsoft.com/office/drawing/2014/main" id="{0C2AB8FB-ABE8-3646-9D0E-12B966FE1BC6}"/>
                </a:ext>
              </a:extLst>
            </p:cNvPr>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499">
                  <a:srgbClr val="7D8496"/>
                </a:gs>
                <a:gs pos="26500">
                  <a:srgbClr val="E6E6E6"/>
                </a:gs>
                <a:gs pos="34000">
                  <a:srgbClr val="7D8496"/>
                </a:gs>
                <a:gs pos="46500">
                  <a:srgbClr val="E6E6E6"/>
                </a:gs>
                <a:gs pos="50000">
                  <a:srgbClr val="FFFFFF"/>
                </a:gs>
                <a:gs pos="53501">
                  <a:srgbClr val="E6E6E6"/>
                </a:gs>
                <a:gs pos="66001">
                  <a:srgbClr val="7D8496"/>
                </a:gs>
                <a:gs pos="73500">
                  <a:srgbClr val="E6E6E6"/>
                </a:gs>
                <a:gs pos="92501">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b="1">
                <a:latin typeface="Gill Sans MT" panose="020B0502020104020203" pitchFamily="34" charset="0"/>
                <a:cs typeface="Calibri" panose="020F0502020204030204" pitchFamily="34" charset="0"/>
              </a:endParaRPr>
            </a:p>
          </p:txBody>
        </p:sp>
        <p:sp>
          <p:nvSpPr>
            <p:cNvPr id="16" name="AutoShape 10">
              <a:extLst>
                <a:ext uri="{FF2B5EF4-FFF2-40B4-BE49-F238E27FC236}">
                  <a16:creationId xmlns:a16="http://schemas.microsoft.com/office/drawing/2014/main" id="{A11CEA87-C5F3-2C46-A7CB-48481D49609D}"/>
                </a:ext>
              </a:extLst>
            </p:cNvPr>
            <p:cNvSpPr>
              <a:spLocks noChangeArrowheads="1"/>
            </p:cNvSpPr>
            <p:nvPr/>
          </p:nvSpPr>
          <p:spPr bwMode="gray">
            <a:xfrm>
              <a:off x="3264" y="2736"/>
              <a:ext cx="1350" cy="1168"/>
            </a:xfrm>
            <a:prstGeom prst="hexagon">
              <a:avLst>
                <a:gd name="adj" fmla="val 28896"/>
                <a:gd name="vf" fmla="val 115470"/>
              </a:avLst>
            </a:prstGeom>
            <a:gradFill rotWithShape="1">
              <a:gsLst>
                <a:gs pos="0">
                  <a:schemeClr val="accent1">
                    <a:gamma/>
                    <a:shade val="46275"/>
                    <a:invGamma/>
                  </a:schemeClr>
                </a:gs>
                <a:gs pos="100000">
                  <a:schemeClr val="accent1"/>
                </a:gs>
              </a:gsLst>
              <a:lin ang="2700000" scaled="1"/>
            </a:gra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b="1">
                <a:latin typeface="Gill Sans MT" panose="020B0502020104020203" pitchFamily="34" charset="0"/>
                <a:cs typeface="Calibri" panose="020F0502020204030204" pitchFamily="34" charset="0"/>
              </a:endParaRPr>
            </a:p>
          </p:txBody>
        </p:sp>
      </p:grpSp>
      <p:sp>
        <p:nvSpPr>
          <p:cNvPr id="17" name="Line 14">
            <a:extLst>
              <a:ext uri="{FF2B5EF4-FFF2-40B4-BE49-F238E27FC236}">
                <a16:creationId xmlns:a16="http://schemas.microsoft.com/office/drawing/2014/main" id="{D17DA239-B395-604A-B674-84CE1E41722B}"/>
              </a:ext>
            </a:extLst>
          </p:cNvPr>
          <p:cNvSpPr>
            <a:spLocks noChangeShapeType="1"/>
          </p:cNvSpPr>
          <p:nvPr/>
        </p:nvSpPr>
        <p:spPr bwMode="auto">
          <a:xfrm>
            <a:off x="1762531" y="3332290"/>
            <a:ext cx="8138160" cy="0"/>
          </a:xfrm>
          <a:prstGeom prst="line">
            <a:avLst/>
          </a:prstGeom>
          <a:noFill/>
          <a:ln w="25400">
            <a:solidFill>
              <a:schemeClr val="tx2"/>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b="1">
              <a:latin typeface="Gill Sans MT" panose="020B0502020104020203" pitchFamily="34" charset="0"/>
              <a:cs typeface="Calibri" panose="020F0502020204030204" pitchFamily="34" charset="0"/>
            </a:endParaRPr>
          </a:p>
        </p:txBody>
      </p:sp>
      <p:sp>
        <p:nvSpPr>
          <p:cNvPr id="18" name="Text Box 15">
            <a:extLst>
              <a:ext uri="{FF2B5EF4-FFF2-40B4-BE49-F238E27FC236}">
                <a16:creationId xmlns:a16="http://schemas.microsoft.com/office/drawing/2014/main" id="{0B1E965C-9203-614E-B230-3AB1C9B4EC77}"/>
              </a:ext>
            </a:extLst>
          </p:cNvPr>
          <p:cNvSpPr txBox="1">
            <a:spLocks noChangeArrowheads="1"/>
          </p:cNvSpPr>
          <p:nvPr/>
        </p:nvSpPr>
        <p:spPr bwMode="auto">
          <a:xfrm>
            <a:off x="2174011" y="2798890"/>
            <a:ext cx="173957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zh-CN" sz="2400" b="1" dirty="0">
                <a:solidFill>
                  <a:schemeClr val="bg2">
                    <a:lumMod val="90000"/>
                  </a:schemeClr>
                </a:solidFill>
                <a:latin typeface="Gill Sans MT" panose="020B0502020104020203" pitchFamily="34" charset="0"/>
                <a:ea typeface="宋体" panose="02010600030101010101" pitchFamily="2" charset="-122"/>
                <a:cs typeface="Calibri" panose="020F0502020204030204" pitchFamily="34" charset="0"/>
              </a:rPr>
              <a:t>Motivation</a:t>
            </a:r>
          </a:p>
        </p:txBody>
      </p:sp>
      <p:sp>
        <p:nvSpPr>
          <p:cNvPr id="19" name="Text Box 16">
            <a:extLst>
              <a:ext uri="{FF2B5EF4-FFF2-40B4-BE49-F238E27FC236}">
                <a16:creationId xmlns:a16="http://schemas.microsoft.com/office/drawing/2014/main" id="{5AECE352-4AEE-AE40-8030-C0261E400C6D}"/>
              </a:ext>
            </a:extLst>
          </p:cNvPr>
          <p:cNvSpPr txBox="1">
            <a:spLocks noChangeArrowheads="1"/>
          </p:cNvSpPr>
          <p:nvPr/>
        </p:nvSpPr>
        <p:spPr bwMode="gray">
          <a:xfrm>
            <a:off x="1348194" y="2821115"/>
            <a:ext cx="354013"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altLang="zh-CN" sz="2400" b="1">
                <a:solidFill>
                  <a:schemeClr val="bg1"/>
                </a:solidFill>
                <a:latin typeface="Gill Sans MT" panose="020B0502020104020203" pitchFamily="34" charset="0"/>
                <a:ea typeface="宋体" panose="02010600030101010101" pitchFamily="2" charset="-122"/>
                <a:cs typeface="Calibri" panose="020F0502020204030204" pitchFamily="34" charset="0"/>
              </a:rPr>
              <a:t>2</a:t>
            </a:r>
          </a:p>
        </p:txBody>
      </p:sp>
      <p:grpSp>
        <p:nvGrpSpPr>
          <p:cNvPr id="20" name="Group 17">
            <a:extLst>
              <a:ext uri="{FF2B5EF4-FFF2-40B4-BE49-F238E27FC236}">
                <a16:creationId xmlns:a16="http://schemas.microsoft.com/office/drawing/2014/main" id="{31CE9C3D-7397-E847-B3AA-62DA5D925F14}"/>
              </a:ext>
            </a:extLst>
          </p:cNvPr>
          <p:cNvGrpSpPr>
            <a:grpSpLocks/>
          </p:cNvGrpSpPr>
          <p:nvPr/>
        </p:nvGrpSpPr>
        <p:grpSpPr bwMode="auto">
          <a:xfrm>
            <a:off x="1152931" y="3614865"/>
            <a:ext cx="762001" cy="665162"/>
            <a:chOff x="1110" y="2656"/>
            <a:chExt cx="1549" cy="1351"/>
          </a:xfrm>
        </p:grpSpPr>
        <p:sp>
          <p:nvSpPr>
            <p:cNvPr id="21" name="AutoShape 18">
              <a:extLst>
                <a:ext uri="{FF2B5EF4-FFF2-40B4-BE49-F238E27FC236}">
                  <a16:creationId xmlns:a16="http://schemas.microsoft.com/office/drawing/2014/main" id="{04EF499B-5311-904B-A25E-44BEEEA7EE9E}"/>
                </a:ext>
              </a:extLst>
            </p:cNvPr>
            <p:cNvSpPr>
              <a:spLocks noChangeArrowheads="1"/>
            </p:cNvSpPr>
            <p:nvPr/>
          </p:nvSpPr>
          <p:spPr bwMode="gray">
            <a:xfrm>
              <a:off x="1123"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b="1">
                <a:latin typeface="Gill Sans MT" panose="020B0502020104020203" pitchFamily="34" charset="0"/>
                <a:cs typeface="Calibri" panose="020F0502020204030204" pitchFamily="34" charset="0"/>
              </a:endParaRPr>
            </a:p>
          </p:txBody>
        </p:sp>
        <p:sp>
          <p:nvSpPr>
            <p:cNvPr id="22" name="AutoShape 19">
              <a:extLst>
                <a:ext uri="{FF2B5EF4-FFF2-40B4-BE49-F238E27FC236}">
                  <a16:creationId xmlns:a16="http://schemas.microsoft.com/office/drawing/2014/main" id="{F427C7A2-1B48-7847-9163-3717F0F24B47}"/>
                </a:ext>
              </a:extLst>
            </p:cNvPr>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499">
                  <a:srgbClr val="7D8496"/>
                </a:gs>
                <a:gs pos="26500">
                  <a:srgbClr val="E6E6E6"/>
                </a:gs>
                <a:gs pos="34000">
                  <a:srgbClr val="7D8496"/>
                </a:gs>
                <a:gs pos="46500">
                  <a:srgbClr val="E6E6E6"/>
                </a:gs>
                <a:gs pos="50000">
                  <a:srgbClr val="FFFFFF"/>
                </a:gs>
                <a:gs pos="53501">
                  <a:srgbClr val="E6E6E6"/>
                </a:gs>
                <a:gs pos="66001">
                  <a:srgbClr val="7D8496"/>
                </a:gs>
                <a:gs pos="73500">
                  <a:srgbClr val="E6E6E6"/>
                </a:gs>
                <a:gs pos="92501">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b="1">
                <a:latin typeface="Gill Sans MT" panose="020B0502020104020203" pitchFamily="34" charset="0"/>
                <a:cs typeface="Calibri" panose="020F0502020204030204" pitchFamily="34" charset="0"/>
              </a:endParaRPr>
            </a:p>
          </p:txBody>
        </p:sp>
        <p:sp>
          <p:nvSpPr>
            <p:cNvPr id="23" name="AutoShape 20">
              <a:extLst>
                <a:ext uri="{FF2B5EF4-FFF2-40B4-BE49-F238E27FC236}">
                  <a16:creationId xmlns:a16="http://schemas.microsoft.com/office/drawing/2014/main" id="{8FD76F14-1F64-0042-9B85-608BCD32C180}"/>
                </a:ext>
              </a:extLst>
            </p:cNvPr>
            <p:cNvSpPr>
              <a:spLocks noChangeArrowheads="1"/>
            </p:cNvSpPr>
            <p:nvPr/>
          </p:nvSpPr>
          <p:spPr bwMode="gray">
            <a:xfrm>
              <a:off x="1200" y="2736"/>
              <a:ext cx="1350" cy="1168"/>
            </a:xfrm>
            <a:prstGeom prst="hexagon">
              <a:avLst>
                <a:gd name="adj" fmla="val 28896"/>
                <a:gd name="vf" fmla="val 115470"/>
              </a:avLst>
            </a:prstGeom>
            <a:gradFill rotWithShape="1">
              <a:gsLst>
                <a:gs pos="0">
                  <a:schemeClr val="hlink">
                    <a:gamma/>
                    <a:shade val="46275"/>
                    <a:invGamma/>
                  </a:schemeClr>
                </a:gs>
                <a:gs pos="100000">
                  <a:schemeClr val="hlink"/>
                </a:gs>
              </a:gsLst>
              <a:lin ang="2700000" scaled="1"/>
            </a:gra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b="1">
                <a:latin typeface="Gill Sans MT" panose="020B0502020104020203" pitchFamily="34" charset="0"/>
                <a:cs typeface="Calibri" panose="020F0502020204030204" pitchFamily="34" charset="0"/>
              </a:endParaRPr>
            </a:p>
          </p:txBody>
        </p:sp>
      </p:grpSp>
      <p:sp>
        <p:nvSpPr>
          <p:cNvPr id="24" name="Line 25">
            <a:extLst>
              <a:ext uri="{FF2B5EF4-FFF2-40B4-BE49-F238E27FC236}">
                <a16:creationId xmlns:a16="http://schemas.microsoft.com/office/drawing/2014/main" id="{22D2A4A0-4FF7-134D-8959-53175B16D110}"/>
              </a:ext>
            </a:extLst>
          </p:cNvPr>
          <p:cNvSpPr>
            <a:spLocks noChangeShapeType="1"/>
          </p:cNvSpPr>
          <p:nvPr/>
        </p:nvSpPr>
        <p:spPr bwMode="auto">
          <a:xfrm>
            <a:off x="1762531" y="4224465"/>
            <a:ext cx="8138160" cy="0"/>
          </a:xfrm>
          <a:prstGeom prst="line">
            <a:avLst/>
          </a:prstGeom>
          <a:noFill/>
          <a:ln w="25400">
            <a:solidFill>
              <a:schemeClr val="tx2"/>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b="1">
              <a:latin typeface="Gill Sans MT" panose="020B0502020104020203" pitchFamily="34" charset="0"/>
              <a:cs typeface="Calibri" panose="020F0502020204030204" pitchFamily="34" charset="0"/>
            </a:endParaRPr>
          </a:p>
        </p:txBody>
      </p:sp>
      <p:sp>
        <p:nvSpPr>
          <p:cNvPr id="25" name="Text Box 26">
            <a:extLst>
              <a:ext uri="{FF2B5EF4-FFF2-40B4-BE49-F238E27FC236}">
                <a16:creationId xmlns:a16="http://schemas.microsoft.com/office/drawing/2014/main" id="{74626734-4459-D84A-A704-3DE5903D93C8}"/>
              </a:ext>
            </a:extLst>
          </p:cNvPr>
          <p:cNvSpPr txBox="1">
            <a:spLocks noChangeArrowheads="1"/>
          </p:cNvSpPr>
          <p:nvPr/>
        </p:nvSpPr>
        <p:spPr bwMode="auto">
          <a:xfrm>
            <a:off x="2174011" y="3691065"/>
            <a:ext cx="3493264"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zh-CN" sz="2400" b="1" dirty="0">
                <a:solidFill>
                  <a:schemeClr val="bg2">
                    <a:lumMod val="90000"/>
                  </a:schemeClr>
                </a:solidFill>
                <a:latin typeface="Gill Sans MT" panose="020B0502020104020203" pitchFamily="34" charset="0"/>
                <a:ea typeface="宋体" panose="02010600030101010101" pitchFamily="2" charset="-122"/>
                <a:cs typeface="Calibri" panose="020F0502020204030204" pitchFamily="34" charset="0"/>
              </a:rPr>
              <a:t>Design &amp; Optimization</a:t>
            </a:r>
          </a:p>
          <a:p>
            <a:pPr eaLnBrk="0" hangingPunct="0"/>
            <a:endParaRPr lang="en-US" altLang="zh-CN" sz="2400" b="1" dirty="0">
              <a:latin typeface="Gill Sans MT" panose="020B0502020104020203" pitchFamily="34" charset="0"/>
              <a:ea typeface="宋体" panose="02010600030101010101" pitchFamily="2" charset="-122"/>
              <a:cs typeface="Calibri" panose="020F0502020204030204" pitchFamily="34" charset="0"/>
            </a:endParaRPr>
          </a:p>
        </p:txBody>
      </p:sp>
      <p:sp>
        <p:nvSpPr>
          <p:cNvPr id="26" name="Text Box 27">
            <a:extLst>
              <a:ext uri="{FF2B5EF4-FFF2-40B4-BE49-F238E27FC236}">
                <a16:creationId xmlns:a16="http://schemas.microsoft.com/office/drawing/2014/main" id="{32A00673-759D-B144-AB26-5E487FBD2363}"/>
              </a:ext>
            </a:extLst>
          </p:cNvPr>
          <p:cNvSpPr txBox="1">
            <a:spLocks noChangeArrowheads="1"/>
          </p:cNvSpPr>
          <p:nvPr/>
        </p:nvSpPr>
        <p:spPr bwMode="gray">
          <a:xfrm>
            <a:off x="1348194" y="3713290"/>
            <a:ext cx="354013"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altLang="zh-CN" sz="2400" b="1" dirty="0">
                <a:solidFill>
                  <a:schemeClr val="bg1"/>
                </a:solidFill>
                <a:latin typeface="Gill Sans MT" panose="020B0502020104020203" pitchFamily="34" charset="0"/>
                <a:ea typeface="宋体" panose="02010600030101010101" pitchFamily="2" charset="-122"/>
                <a:cs typeface="Calibri" panose="020F0502020204030204" pitchFamily="34" charset="0"/>
              </a:rPr>
              <a:t>3</a:t>
            </a:r>
          </a:p>
        </p:txBody>
      </p:sp>
      <p:grpSp>
        <p:nvGrpSpPr>
          <p:cNvPr id="27" name="Group 21">
            <a:extLst>
              <a:ext uri="{FF2B5EF4-FFF2-40B4-BE49-F238E27FC236}">
                <a16:creationId xmlns:a16="http://schemas.microsoft.com/office/drawing/2014/main" id="{AC12AB32-0D0B-D345-90B5-F5B21332CBA3}"/>
              </a:ext>
            </a:extLst>
          </p:cNvPr>
          <p:cNvGrpSpPr>
            <a:grpSpLocks/>
          </p:cNvGrpSpPr>
          <p:nvPr/>
        </p:nvGrpSpPr>
        <p:grpSpPr bwMode="auto">
          <a:xfrm>
            <a:off x="1152931" y="4529265"/>
            <a:ext cx="762000" cy="665162"/>
            <a:chOff x="3174" y="2656"/>
            <a:chExt cx="1549" cy="1351"/>
          </a:xfrm>
        </p:grpSpPr>
        <p:sp>
          <p:nvSpPr>
            <p:cNvPr id="28" name="AutoShape 22">
              <a:extLst>
                <a:ext uri="{FF2B5EF4-FFF2-40B4-BE49-F238E27FC236}">
                  <a16:creationId xmlns:a16="http://schemas.microsoft.com/office/drawing/2014/main" id="{457B5392-3ED2-2B4C-B162-454614A9A62D}"/>
                </a:ext>
              </a:extLst>
            </p:cNvPr>
            <p:cNvSpPr>
              <a:spLocks noChangeArrowheads="1"/>
            </p:cNvSpPr>
            <p:nvPr/>
          </p:nvSpPr>
          <p:spPr bwMode="gray">
            <a:xfrm>
              <a:off x="3187"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Gill Sans MT" panose="020B0502020104020203" pitchFamily="34" charset="0"/>
                <a:cs typeface="Calibri" panose="020F0502020204030204" pitchFamily="34" charset="0"/>
              </a:endParaRPr>
            </a:p>
          </p:txBody>
        </p:sp>
        <p:sp>
          <p:nvSpPr>
            <p:cNvPr id="29" name="AutoShape 23">
              <a:extLst>
                <a:ext uri="{FF2B5EF4-FFF2-40B4-BE49-F238E27FC236}">
                  <a16:creationId xmlns:a16="http://schemas.microsoft.com/office/drawing/2014/main" id="{3B340ABD-3DAB-BF49-AEB0-17A9A4EDB6F3}"/>
                </a:ext>
              </a:extLst>
            </p:cNvPr>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499">
                  <a:srgbClr val="7D8496"/>
                </a:gs>
                <a:gs pos="26500">
                  <a:srgbClr val="E6E6E6"/>
                </a:gs>
                <a:gs pos="34000">
                  <a:srgbClr val="7D8496"/>
                </a:gs>
                <a:gs pos="46500">
                  <a:srgbClr val="E6E6E6"/>
                </a:gs>
                <a:gs pos="50000">
                  <a:srgbClr val="FFFFFF"/>
                </a:gs>
                <a:gs pos="53501">
                  <a:srgbClr val="E6E6E6"/>
                </a:gs>
                <a:gs pos="66001">
                  <a:srgbClr val="7D8496"/>
                </a:gs>
                <a:gs pos="73500">
                  <a:srgbClr val="E6E6E6"/>
                </a:gs>
                <a:gs pos="92501">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Gill Sans MT" panose="020B0502020104020203" pitchFamily="34" charset="0"/>
                <a:cs typeface="Calibri" panose="020F0502020204030204" pitchFamily="34" charset="0"/>
              </a:endParaRPr>
            </a:p>
          </p:txBody>
        </p:sp>
        <p:sp>
          <p:nvSpPr>
            <p:cNvPr id="30" name="AutoShape 24">
              <a:extLst>
                <a:ext uri="{FF2B5EF4-FFF2-40B4-BE49-F238E27FC236}">
                  <a16:creationId xmlns:a16="http://schemas.microsoft.com/office/drawing/2014/main" id="{C794E69F-D5DC-F446-86D0-86A31B26DDF8}"/>
                </a:ext>
              </a:extLst>
            </p:cNvPr>
            <p:cNvSpPr>
              <a:spLocks noChangeArrowheads="1"/>
            </p:cNvSpPr>
            <p:nvPr/>
          </p:nvSpPr>
          <p:spPr bwMode="gray">
            <a:xfrm>
              <a:off x="3264" y="2736"/>
              <a:ext cx="1350" cy="1168"/>
            </a:xfrm>
            <a:prstGeom prst="hexagon">
              <a:avLst>
                <a:gd name="adj" fmla="val 28896"/>
                <a:gd name="vf" fmla="val 115470"/>
              </a:avLst>
            </a:prstGeom>
            <a:gradFill rotWithShape="1">
              <a:gsLst>
                <a:gs pos="0">
                  <a:schemeClr val="accent1">
                    <a:gamma/>
                    <a:shade val="46275"/>
                    <a:invGamma/>
                  </a:schemeClr>
                </a:gs>
                <a:gs pos="100000">
                  <a:schemeClr val="accent1"/>
                </a:gs>
              </a:gsLst>
              <a:lin ang="2700000" scaled="1"/>
            </a:gra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Gill Sans MT" panose="020B0502020104020203" pitchFamily="34" charset="0"/>
                <a:cs typeface="Calibri" panose="020F0502020204030204" pitchFamily="34" charset="0"/>
              </a:endParaRPr>
            </a:p>
          </p:txBody>
        </p:sp>
      </p:grpSp>
      <p:sp>
        <p:nvSpPr>
          <p:cNvPr id="31" name="Line 28">
            <a:extLst>
              <a:ext uri="{FF2B5EF4-FFF2-40B4-BE49-F238E27FC236}">
                <a16:creationId xmlns:a16="http://schemas.microsoft.com/office/drawing/2014/main" id="{8344E2C2-B780-C246-AC8A-362BE71E9976}"/>
              </a:ext>
            </a:extLst>
          </p:cNvPr>
          <p:cNvSpPr>
            <a:spLocks noChangeShapeType="1"/>
          </p:cNvSpPr>
          <p:nvPr/>
        </p:nvSpPr>
        <p:spPr bwMode="auto">
          <a:xfrm>
            <a:off x="1762531" y="5138865"/>
            <a:ext cx="8138160" cy="0"/>
          </a:xfrm>
          <a:prstGeom prst="line">
            <a:avLst/>
          </a:prstGeom>
          <a:noFill/>
          <a:ln w="25400">
            <a:solidFill>
              <a:schemeClr val="tx2"/>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Gill Sans MT" panose="020B0502020104020203" pitchFamily="34" charset="0"/>
              <a:cs typeface="Calibri" panose="020F0502020204030204" pitchFamily="34" charset="0"/>
            </a:endParaRPr>
          </a:p>
        </p:txBody>
      </p:sp>
      <p:sp>
        <p:nvSpPr>
          <p:cNvPr id="32" name="Text Box 29">
            <a:extLst>
              <a:ext uri="{FF2B5EF4-FFF2-40B4-BE49-F238E27FC236}">
                <a16:creationId xmlns:a16="http://schemas.microsoft.com/office/drawing/2014/main" id="{D19C3F29-CFEF-8142-882A-A33C4A7DD248}"/>
              </a:ext>
            </a:extLst>
          </p:cNvPr>
          <p:cNvSpPr txBox="1">
            <a:spLocks noChangeArrowheads="1"/>
          </p:cNvSpPr>
          <p:nvPr/>
        </p:nvSpPr>
        <p:spPr bwMode="auto">
          <a:xfrm>
            <a:off x="2174011" y="4605465"/>
            <a:ext cx="169790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zh-CN" sz="2400" b="1" dirty="0">
                <a:latin typeface="Gill Sans MT" panose="020B0502020104020203" pitchFamily="34" charset="0"/>
                <a:ea typeface="宋体" panose="02010600030101010101" pitchFamily="2" charset="-122"/>
                <a:cs typeface="Calibri" panose="020F0502020204030204" pitchFamily="34" charset="0"/>
              </a:rPr>
              <a:t>Evaluation</a:t>
            </a:r>
          </a:p>
        </p:txBody>
      </p:sp>
      <p:sp>
        <p:nvSpPr>
          <p:cNvPr id="33" name="Text Box 30">
            <a:extLst>
              <a:ext uri="{FF2B5EF4-FFF2-40B4-BE49-F238E27FC236}">
                <a16:creationId xmlns:a16="http://schemas.microsoft.com/office/drawing/2014/main" id="{D93FB346-69DB-D249-B202-DCB3FEF0B6FF}"/>
              </a:ext>
            </a:extLst>
          </p:cNvPr>
          <p:cNvSpPr txBox="1">
            <a:spLocks noChangeArrowheads="1"/>
          </p:cNvSpPr>
          <p:nvPr/>
        </p:nvSpPr>
        <p:spPr bwMode="gray">
          <a:xfrm>
            <a:off x="1348194" y="4627690"/>
            <a:ext cx="354013"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altLang="zh-CN" sz="2400" b="1">
                <a:solidFill>
                  <a:schemeClr val="bg1"/>
                </a:solidFill>
                <a:latin typeface="Gill Sans MT" panose="020B0502020104020203" pitchFamily="34" charset="0"/>
                <a:ea typeface="宋体" panose="02010600030101010101" pitchFamily="2" charset="-122"/>
                <a:cs typeface="Calibri" panose="020F0502020204030204" pitchFamily="34" charset="0"/>
              </a:rPr>
              <a:t>4</a:t>
            </a:r>
          </a:p>
        </p:txBody>
      </p:sp>
      <p:sp>
        <p:nvSpPr>
          <p:cNvPr id="34" name="Line 25">
            <a:extLst>
              <a:ext uri="{FF2B5EF4-FFF2-40B4-BE49-F238E27FC236}">
                <a16:creationId xmlns:a16="http://schemas.microsoft.com/office/drawing/2014/main" id="{340476F6-0B33-4C79-8FAB-5BF0380DDCD0}"/>
              </a:ext>
            </a:extLst>
          </p:cNvPr>
          <p:cNvSpPr>
            <a:spLocks noChangeShapeType="1"/>
          </p:cNvSpPr>
          <p:nvPr/>
        </p:nvSpPr>
        <p:spPr bwMode="auto">
          <a:xfrm>
            <a:off x="1762531" y="6054699"/>
            <a:ext cx="8138160" cy="0"/>
          </a:xfrm>
          <a:prstGeom prst="line">
            <a:avLst/>
          </a:prstGeom>
          <a:noFill/>
          <a:ln w="25400">
            <a:solidFill>
              <a:schemeClr val="tx2"/>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b="1">
              <a:latin typeface="Gill Sans MT" panose="020B0502020104020203" pitchFamily="34" charset="0"/>
              <a:cs typeface="Calibri" panose="020F0502020204030204" pitchFamily="34" charset="0"/>
            </a:endParaRPr>
          </a:p>
        </p:txBody>
      </p:sp>
      <p:sp>
        <p:nvSpPr>
          <p:cNvPr id="35" name="Text Box 26">
            <a:extLst>
              <a:ext uri="{FF2B5EF4-FFF2-40B4-BE49-F238E27FC236}">
                <a16:creationId xmlns:a16="http://schemas.microsoft.com/office/drawing/2014/main" id="{547B801A-F29B-4199-9576-79A32C0F1295}"/>
              </a:ext>
            </a:extLst>
          </p:cNvPr>
          <p:cNvSpPr txBox="1">
            <a:spLocks noChangeArrowheads="1"/>
          </p:cNvSpPr>
          <p:nvPr/>
        </p:nvSpPr>
        <p:spPr bwMode="auto">
          <a:xfrm>
            <a:off x="2174011" y="5521299"/>
            <a:ext cx="177805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zh-CN" sz="2400" b="1" dirty="0">
                <a:solidFill>
                  <a:schemeClr val="bg2">
                    <a:lumMod val="90000"/>
                  </a:schemeClr>
                </a:solidFill>
                <a:latin typeface="Gill Sans MT" panose="020B0502020104020203" pitchFamily="34" charset="0"/>
                <a:ea typeface="宋体" panose="02010600030101010101" pitchFamily="2" charset="-122"/>
                <a:cs typeface="Calibri" panose="020F0502020204030204" pitchFamily="34" charset="0"/>
              </a:rPr>
              <a:t>Conclusion</a:t>
            </a:r>
          </a:p>
        </p:txBody>
      </p:sp>
      <p:sp>
        <p:nvSpPr>
          <p:cNvPr id="36" name="Text Box 27">
            <a:extLst>
              <a:ext uri="{FF2B5EF4-FFF2-40B4-BE49-F238E27FC236}">
                <a16:creationId xmlns:a16="http://schemas.microsoft.com/office/drawing/2014/main" id="{0C3910D7-5E30-49AC-9B20-8A2AA19FAA2E}"/>
              </a:ext>
            </a:extLst>
          </p:cNvPr>
          <p:cNvSpPr txBox="1">
            <a:spLocks noChangeArrowheads="1"/>
          </p:cNvSpPr>
          <p:nvPr/>
        </p:nvSpPr>
        <p:spPr bwMode="gray">
          <a:xfrm>
            <a:off x="1348194" y="5408614"/>
            <a:ext cx="354013"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altLang="zh-CN" sz="2400" b="1">
                <a:solidFill>
                  <a:schemeClr val="bg1"/>
                </a:solidFill>
                <a:latin typeface="Gill Sans MT" panose="020B0502020104020203" pitchFamily="34" charset="0"/>
                <a:ea typeface="宋体" panose="02010600030101010101" pitchFamily="2" charset="-122"/>
                <a:cs typeface="Calibri" panose="020F0502020204030204" pitchFamily="34" charset="0"/>
              </a:rPr>
              <a:t>3</a:t>
            </a:r>
          </a:p>
        </p:txBody>
      </p:sp>
      <p:grpSp>
        <p:nvGrpSpPr>
          <p:cNvPr id="37" name="Group 17">
            <a:extLst>
              <a:ext uri="{FF2B5EF4-FFF2-40B4-BE49-F238E27FC236}">
                <a16:creationId xmlns:a16="http://schemas.microsoft.com/office/drawing/2014/main" id="{2BD901C1-565F-4A32-AE0A-2AE5324DAB48}"/>
              </a:ext>
            </a:extLst>
          </p:cNvPr>
          <p:cNvGrpSpPr>
            <a:grpSpLocks/>
          </p:cNvGrpSpPr>
          <p:nvPr/>
        </p:nvGrpSpPr>
        <p:grpSpPr bwMode="auto">
          <a:xfrm>
            <a:off x="1152931" y="5418238"/>
            <a:ext cx="762001" cy="665162"/>
            <a:chOff x="1110" y="2656"/>
            <a:chExt cx="1549" cy="1351"/>
          </a:xfrm>
        </p:grpSpPr>
        <p:sp>
          <p:nvSpPr>
            <p:cNvPr id="38" name="AutoShape 18">
              <a:extLst>
                <a:ext uri="{FF2B5EF4-FFF2-40B4-BE49-F238E27FC236}">
                  <a16:creationId xmlns:a16="http://schemas.microsoft.com/office/drawing/2014/main" id="{B8D17286-1096-44D4-9CCB-1AC43E3DFD04}"/>
                </a:ext>
              </a:extLst>
            </p:cNvPr>
            <p:cNvSpPr>
              <a:spLocks noChangeArrowheads="1"/>
            </p:cNvSpPr>
            <p:nvPr/>
          </p:nvSpPr>
          <p:spPr bwMode="gray">
            <a:xfrm>
              <a:off x="1123"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b="1">
                <a:latin typeface="Gill Sans MT" panose="020B0502020104020203" pitchFamily="34" charset="0"/>
                <a:cs typeface="Calibri" panose="020F0502020204030204" pitchFamily="34" charset="0"/>
              </a:endParaRPr>
            </a:p>
          </p:txBody>
        </p:sp>
        <p:sp>
          <p:nvSpPr>
            <p:cNvPr id="39" name="AutoShape 19">
              <a:extLst>
                <a:ext uri="{FF2B5EF4-FFF2-40B4-BE49-F238E27FC236}">
                  <a16:creationId xmlns:a16="http://schemas.microsoft.com/office/drawing/2014/main" id="{A14DBBBD-44A3-43B2-BCD1-C8CB1A8ECADB}"/>
                </a:ext>
              </a:extLst>
            </p:cNvPr>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499">
                  <a:srgbClr val="7D8496"/>
                </a:gs>
                <a:gs pos="26500">
                  <a:srgbClr val="E6E6E6"/>
                </a:gs>
                <a:gs pos="34000">
                  <a:srgbClr val="7D8496"/>
                </a:gs>
                <a:gs pos="46500">
                  <a:srgbClr val="E6E6E6"/>
                </a:gs>
                <a:gs pos="50000">
                  <a:srgbClr val="FFFFFF"/>
                </a:gs>
                <a:gs pos="53501">
                  <a:srgbClr val="E6E6E6"/>
                </a:gs>
                <a:gs pos="66001">
                  <a:srgbClr val="7D8496"/>
                </a:gs>
                <a:gs pos="73500">
                  <a:srgbClr val="E6E6E6"/>
                </a:gs>
                <a:gs pos="92501">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b="1">
                <a:latin typeface="Gill Sans MT" panose="020B0502020104020203" pitchFamily="34" charset="0"/>
                <a:cs typeface="Calibri" panose="020F0502020204030204" pitchFamily="34" charset="0"/>
              </a:endParaRPr>
            </a:p>
          </p:txBody>
        </p:sp>
        <p:sp>
          <p:nvSpPr>
            <p:cNvPr id="40" name="AutoShape 20">
              <a:extLst>
                <a:ext uri="{FF2B5EF4-FFF2-40B4-BE49-F238E27FC236}">
                  <a16:creationId xmlns:a16="http://schemas.microsoft.com/office/drawing/2014/main" id="{33896D3A-AD0D-44FE-B194-433DE47C347E}"/>
                </a:ext>
              </a:extLst>
            </p:cNvPr>
            <p:cNvSpPr>
              <a:spLocks noChangeArrowheads="1"/>
            </p:cNvSpPr>
            <p:nvPr/>
          </p:nvSpPr>
          <p:spPr bwMode="gray">
            <a:xfrm>
              <a:off x="1200" y="2736"/>
              <a:ext cx="1350" cy="1168"/>
            </a:xfrm>
            <a:prstGeom prst="hexagon">
              <a:avLst>
                <a:gd name="adj" fmla="val 28896"/>
                <a:gd name="vf" fmla="val 115470"/>
              </a:avLst>
            </a:prstGeom>
            <a:gradFill rotWithShape="1">
              <a:gsLst>
                <a:gs pos="0">
                  <a:schemeClr val="hlink">
                    <a:gamma/>
                    <a:shade val="46275"/>
                    <a:invGamma/>
                  </a:schemeClr>
                </a:gs>
                <a:gs pos="100000">
                  <a:schemeClr val="hlink"/>
                </a:gs>
              </a:gsLst>
              <a:lin ang="2700000" scaled="1"/>
            </a:gra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b="1">
                <a:latin typeface="Gill Sans MT" panose="020B0502020104020203" pitchFamily="34" charset="0"/>
                <a:cs typeface="Calibri" panose="020F0502020204030204" pitchFamily="34" charset="0"/>
              </a:endParaRPr>
            </a:p>
          </p:txBody>
        </p:sp>
      </p:grpSp>
      <p:sp>
        <p:nvSpPr>
          <p:cNvPr id="41" name="Text Box 27">
            <a:extLst>
              <a:ext uri="{FF2B5EF4-FFF2-40B4-BE49-F238E27FC236}">
                <a16:creationId xmlns:a16="http://schemas.microsoft.com/office/drawing/2014/main" id="{D32FB4ED-6443-4725-A166-3577859F3235}"/>
              </a:ext>
            </a:extLst>
          </p:cNvPr>
          <p:cNvSpPr txBox="1">
            <a:spLocks noChangeArrowheads="1"/>
          </p:cNvSpPr>
          <p:nvPr/>
        </p:nvSpPr>
        <p:spPr bwMode="gray">
          <a:xfrm>
            <a:off x="1347908" y="5516663"/>
            <a:ext cx="35458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altLang="zh-CN" sz="2400" b="1" dirty="0">
                <a:solidFill>
                  <a:schemeClr val="bg1"/>
                </a:solidFill>
                <a:latin typeface="Gill Sans MT" panose="020B0502020104020203" pitchFamily="34" charset="0"/>
                <a:ea typeface="宋体" panose="02010600030101010101" pitchFamily="2" charset="-122"/>
                <a:cs typeface="Calibri" panose="020F0502020204030204" pitchFamily="34" charset="0"/>
              </a:rPr>
              <a:t>5</a:t>
            </a:r>
          </a:p>
        </p:txBody>
      </p:sp>
      <p:sp>
        <p:nvSpPr>
          <p:cNvPr id="3" name="日期占位符 2">
            <a:extLst>
              <a:ext uri="{FF2B5EF4-FFF2-40B4-BE49-F238E27FC236}">
                <a16:creationId xmlns:a16="http://schemas.microsoft.com/office/drawing/2014/main" id="{5D1E9C2A-24AE-4EB6-B10A-A818C17A004F}"/>
              </a:ext>
            </a:extLst>
          </p:cNvPr>
          <p:cNvSpPr>
            <a:spLocks noGrp="1"/>
          </p:cNvSpPr>
          <p:nvPr>
            <p:ph type="dt" sz="half" idx="10"/>
          </p:nvPr>
        </p:nvSpPr>
        <p:spPr/>
        <p:txBody>
          <a:bodyPr/>
          <a:lstStyle/>
          <a:p>
            <a:fld id="{EC269055-B1D5-4ECE-BFA1-450C1569B936}" type="datetime1">
              <a:rPr lang="zh-CN" altLang="en-US" smtClean="0"/>
              <a:t>2021/10/6</a:t>
            </a:fld>
            <a:endParaRPr lang="zh-CN" altLang="en-US"/>
          </a:p>
        </p:txBody>
      </p:sp>
      <p:sp>
        <p:nvSpPr>
          <p:cNvPr id="42" name="页脚占位符 41">
            <a:extLst>
              <a:ext uri="{FF2B5EF4-FFF2-40B4-BE49-F238E27FC236}">
                <a16:creationId xmlns:a16="http://schemas.microsoft.com/office/drawing/2014/main" id="{7387CAA3-F169-4BAC-88CC-055B78F8BD16}"/>
              </a:ext>
            </a:extLst>
          </p:cNvPr>
          <p:cNvSpPr>
            <a:spLocks noGrp="1"/>
          </p:cNvSpPr>
          <p:nvPr>
            <p:ph type="ftr" sz="quarter" idx="11"/>
          </p:nvPr>
        </p:nvSpPr>
        <p:spPr/>
        <p:txBody>
          <a:bodyPr/>
          <a:lstStyle/>
          <a:p>
            <a:r>
              <a:rPr lang="en-US" altLang="zh-CN"/>
              <a:t>USTC-Reading-Group</a:t>
            </a:r>
            <a:endParaRPr lang="zh-CN" altLang="en-US" dirty="0"/>
          </a:p>
        </p:txBody>
      </p:sp>
      <p:sp>
        <p:nvSpPr>
          <p:cNvPr id="43" name="灯片编号占位符 42">
            <a:extLst>
              <a:ext uri="{FF2B5EF4-FFF2-40B4-BE49-F238E27FC236}">
                <a16:creationId xmlns:a16="http://schemas.microsoft.com/office/drawing/2014/main" id="{CAFF4603-28E5-45E4-A85F-6C6B5129EA9D}"/>
              </a:ext>
            </a:extLst>
          </p:cNvPr>
          <p:cNvSpPr>
            <a:spLocks noGrp="1"/>
          </p:cNvSpPr>
          <p:nvPr>
            <p:ph type="sldNum" sz="quarter" idx="12"/>
          </p:nvPr>
        </p:nvSpPr>
        <p:spPr/>
        <p:txBody>
          <a:bodyPr/>
          <a:lstStyle/>
          <a:p>
            <a:fld id="{9121FD29-422F-4C06-A400-AB8263BE8C66}" type="slidenum">
              <a:rPr lang="zh-CN" altLang="en-US" smtClean="0"/>
              <a:t>28</a:t>
            </a:fld>
            <a:endParaRPr lang="zh-CN" altLang="en-US"/>
          </a:p>
        </p:txBody>
      </p:sp>
    </p:spTree>
    <p:extLst>
      <p:ext uri="{BB962C8B-B14F-4D97-AF65-F5344CB8AC3E}">
        <p14:creationId xmlns:p14="http://schemas.microsoft.com/office/powerpoint/2010/main" val="33562849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713EF32-003E-4D99-A3DD-95F66661E699}"/>
              </a:ext>
            </a:extLst>
          </p:cNvPr>
          <p:cNvSpPr>
            <a:spLocks noGrp="1"/>
          </p:cNvSpPr>
          <p:nvPr>
            <p:ph type="title"/>
          </p:nvPr>
        </p:nvSpPr>
        <p:spPr/>
        <p:txBody>
          <a:bodyPr>
            <a:normAutofit fontScale="90000"/>
          </a:bodyPr>
          <a:lstStyle/>
          <a:p>
            <a:r>
              <a:rPr lang="en-US" altLang="zh-CN" dirty="0"/>
              <a:t>Taurus Implementation</a:t>
            </a:r>
            <a:endParaRPr lang="zh-CN" altLang="en-US" dirty="0"/>
          </a:p>
        </p:txBody>
      </p:sp>
      <p:sp>
        <p:nvSpPr>
          <p:cNvPr id="9" name="内容占位符 8">
            <a:extLst>
              <a:ext uri="{FF2B5EF4-FFF2-40B4-BE49-F238E27FC236}">
                <a16:creationId xmlns:a16="http://schemas.microsoft.com/office/drawing/2014/main" id="{3747FE1A-84B4-43AD-B89B-FCFEB3B76EBC}"/>
              </a:ext>
            </a:extLst>
          </p:cNvPr>
          <p:cNvSpPr>
            <a:spLocks noGrp="1"/>
          </p:cNvSpPr>
          <p:nvPr>
            <p:ph idx="1"/>
          </p:nvPr>
        </p:nvSpPr>
        <p:spPr/>
        <p:txBody>
          <a:bodyPr/>
          <a:lstStyle/>
          <a:p>
            <a:r>
              <a:rPr lang="en-US" altLang="zh-CN" dirty="0"/>
              <a:t>Implement Taurus in the </a:t>
            </a:r>
            <a:r>
              <a:rPr lang="en-US" altLang="zh-CN" b="1" dirty="0"/>
              <a:t>DBx1000 in-memory DBMS</a:t>
            </a:r>
          </a:p>
          <a:p>
            <a:pPr lvl="1"/>
            <a:r>
              <a:rPr lang="en-US" altLang="zh-CN" dirty="0"/>
              <a:t>2 variants: 2PL and OCC</a:t>
            </a:r>
          </a:p>
          <a:p>
            <a:pPr lvl="1"/>
            <a:r>
              <a:rPr lang="en-US" altLang="zh-CN" dirty="0"/>
              <a:t>3 storage devices: (1) </a:t>
            </a:r>
            <a:r>
              <a:rPr lang="en-US" altLang="zh-CN" dirty="0" err="1"/>
              <a:t>NVMe</a:t>
            </a:r>
            <a:r>
              <a:rPr lang="en-US" altLang="zh-CN" dirty="0"/>
              <a:t> SSDs, (2) HDDs (3) PM (simulated)</a:t>
            </a:r>
          </a:p>
          <a:p>
            <a:endParaRPr lang="en-US" altLang="zh-CN" dirty="0"/>
          </a:p>
          <a:p>
            <a:r>
              <a:rPr lang="en-US" altLang="zh-CN" b="0" i="0" dirty="0">
                <a:solidFill>
                  <a:srgbClr val="202124"/>
                </a:solidFill>
                <a:effectLst/>
              </a:rPr>
              <a:t>Back to introduction and the challenges</a:t>
            </a:r>
          </a:p>
          <a:p>
            <a:pPr lvl="1"/>
            <a:r>
              <a:rPr lang="en-US" altLang="zh-CN" dirty="0">
                <a:solidFill>
                  <a:srgbClr val="202124"/>
                </a:solidFill>
              </a:rPr>
              <a:t>Compare to </a:t>
            </a:r>
            <a:r>
              <a:rPr lang="en-US" altLang="zh-CN" b="1" dirty="0">
                <a:solidFill>
                  <a:srgbClr val="202124"/>
                </a:solidFill>
              </a:rPr>
              <a:t>serial logging</a:t>
            </a:r>
          </a:p>
          <a:p>
            <a:pPr lvl="1"/>
            <a:r>
              <a:rPr lang="en-US" altLang="zh-CN" dirty="0">
                <a:solidFill>
                  <a:srgbClr val="202124"/>
                </a:solidFill>
              </a:rPr>
              <a:t>Compare to </a:t>
            </a:r>
            <a:r>
              <a:rPr lang="en-US" altLang="zh-CN" b="1" dirty="0">
                <a:solidFill>
                  <a:srgbClr val="202124"/>
                </a:solidFill>
              </a:rPr>
              <a:t>state-of-the-art parallel logging</a:t>
            </a:r>
          </a:p>
          <a:p>
            <a:pPr lvl="2"/>
            <a:r>
              <a:rPr lang="en-US" altLang="zh-CN" dirty="0">
                <a:solidFill>
                  <a:srgbClr val="202124"/>
                </a:solidFill>
              </a:rPr>
              <a:t>Performance</a:t>
            </a:r>
          </a:p>
          <a:p>
            <a:pPr lvl="2"/>
            <a:r>
              <a:rPr lang="en-US" altLang="zh-CN" dirty="0">
                <a:solidFill>
                  <a:srgbClr val="202124"/>
                </a:solidFill>
              </a:rPr>
              <a:t>Scope and applicability</a:t>
            </a:r>
          </a:p>
          <a:p>
            <a:pPr lvl="2"/>
            <a:endParaRPr lang="en-US" altLang="zh-CN" dirty="0"/>
          </a:p>
          <a:p>
            <a:pPr lvl="1"/>
            <a:endParaRPr lang="zh-CN" altLang="en-US" dirty="0"/>
          </a:p>
        </p:txBody>
      </p:sp>
      <p:sp>
        <p:nvSpPr>
          <p:cNvPr id="4" name="页脚占位符 3">
            <a:extLst>
              <a:ext uri="{FF2B5EF4-FFF2-40B4-BE49-F238E27FC236}">
                <a16:creationId xmlns:a16="http://schemas.microsoft.com/office/drawing/2014/main" id="{21A7E9BB-1C9C-4808-AC0F-B3960840A5EC}"/>
              </a:ext>
            </a:extLst>
          </p:cNvPr>
          <p:cNvSpPr>
            <a:spLocks noGrp="1"/>
          </p:cNvSpPr>
          <p:nvPr>
            <p:ph type="ftr" sz="quarter" idx="11"/>
          </p:nvPr>
        </p:nvSpPr>
        <p:spPr/>
        <p:txBody>
          <a:bodyPr/>
          <a:lstStyle/>
          <a:p>
            <a:pPr algn="r"/>
            <a:r>
              <a:rPr lang="en-US" altLang="zh-CN"/>
              <a:t>USTC-SYS Reading Group</a:t>
            </a:r>
            <a:endParaRPr lang="zh-CN" altLang="en-US"/>
          </a:p>
        </p:txBody>
      </p:sp>
      <p:sp>
        <p:nvSpPr>
          <p:cNvPr id="5" name="日期占位符 4">
            <a:extLst>
              <a:ext uri="{FF2B5EF4-FFF2-40B4-BE49-F238E27FC236}">
                <a16:creationId xmlns:a16="http://schemas.microsoft.com/office/drawing/2014/main" id="{DE5868F0-49FD-4CB9-A4ED-9109B81039E5}"/>
              </a:ext>
            </a:extLst>
          </p:cNvPr>
          <p:cNvSpPr>
            <a:spLocks noGrp="1"/>
          </p:cNvSpPr>
          <p:nvPr>
            <p:ph type="dt" sz="half" idx="10"/>
          </p:nvPr>
        </p:nvSpPr>
        <p:spPr/>
        <p:txBody>
          <a:bodyPr/>
          <a:lstStyle/>
          <a:p>
            <a:pPr algn="r"/>
            <a:fld id="{5E1090A2-CAAE-4283-8EAB-E15E064FEC49}" type="datetime1">
              <a:rPr lang="en-US" altLang="zh-CN" smtClean="0"/>
              <a:pPr algn="r"/>
              <a:t>10/6/2021</a:t>
            </a:fld>
            <a:endParaRPr lang="zh-CN" altLang="en-US" dirty="0"/>
          </a:p>
        </p:txBody>
      </p:sp>
      <p:sp>
        <p:nvSpPr>
          <p:cNvPr id="10" name="内容占位符 9">
            <a:extLst>
              <a:ext uri="{FF2B5EF4-FFF2-40B4-BE49-F238E27FC236}">
                <a16:creationId xmlns:a16="http://schemas.microsoft.com/office/drawing/2014/main" id="{9CDD6330-EA76-4426-93BA-382498FB57F2}"/>
              </a:ext>
            </a:extLst>
          </p:cNvPr>
          <p:cNvSpPr>
            <a:spLocks noGrp="1"/>
          </p:cNvSpPr>
          <p:nvPr>
            <p:ph sz="quarter" idx="12"/>
          </p:nvPr>
        </p:nvSpPr>
        <p:spPr/>
        <p:txBody>
          <a:bodyPr/>
          <a:lstStyle/>
          <a:p>
            <a:endParaRPr lang="zh-CN" altLang="en-US"/>
          </a:p>
        </p:txBody>
      </p:sp>
      <p:sp>
        <p:nvSpPr>
          <p:cNvPr id="3" name="箭头: 右 2">
            <a:extLst>
              <a:ext uri="{FF2B5EF4-FFF2-40B4-BE49-F238E27FC236}">
                <a16:creationId xmlns:a16="http://schemas.microsoft.com/office/drawing/2014/main" id="{4BD4AEA1-AC7D-4BAB-8793-8C21D071A433}"/>
              </a:ext>
            </a:extLst>
          </p:cNvPr>
          <p:cNvSpPr/>
          <p:nvPr/>
        </p:nvSpPr>
        <p:spPr>
          <a:xfrm>
            <a:off x="6766560" y="3586480"/>
            <a:ext cx="1351280" cy="193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箭头: 右 7">
            <a:extLst>
              <a:ext uri="{FF2B5EF4-FFF2-40B4-BE49-F238E27FC236}">
                <a16:creationId xmlns:a16="http://schemas.microsoft.com/office/drawing/2014/main" id="{D9CCE2D7-781C-45DA-B8D0-55F6040FFCC7}"/>
              </a:ext>
            </a:extLst>
          </p:cNvPr>
          <p:cNvSpPr/>
          <p:nvPr/>
        </p:nvSpPr>
        <p:spPr>
          <a:xfrm>
            <a:off x="6766560" y="4333962"/>
            <a:ext cx="1351280" cy="193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箭头: 右 10">
            <a:extLst>
              <a:ext uri="{FF2B5EF4-FFF2-40B4-BE49-F238E27FC236}">
                <a16:creationId xmlns:a16="http://schemas.microsoft.com/office/drawing/2014/main" id="{7C194936-31EC-489D-B47F-384FDF984AA6}"/>
              </a:ext>
            </a:extLst>
          </p:cNvPr>
          <p:cNvSpPr/>
          <p:nvPr/>
        </p:nvSpPr>
        <p:spPr>
          <a:xfrm rot="1999883">
            <a:off x="6708457" y="4978662"/>
            <a:ext cx="1351280" cy="193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圆角 6">
            <a:extLst>
              <a:ext uri="{FF2B5EF4-FFF2-40B4-BE49-F238E27FC236}">
                <a16:creationId xmlns:a16="http://schemas.microsoft.com/office/drawing/2014/main" id="{6D56AE7B-1056-40E6-AC7C-ADEE00B9AF1B}"/>
              </a:ext>
            </a:extLst>
          </p:cNvPr>
          <p:cNvSpPr/>
          <p:nvPr/>
        </p:nvSpPr>
        <p:spPr>
          <a:xfrm>
            <a:off x="8450317" y="3429000"/>
            <a:ext cx="1576552" cy="459828"/>
          </a:xfrm>
          <a:prstGeom prst="roundRect">
            <a:avLst/>
          </a:prstGeom>
          <a:solidFill>
            <a:schemeClr val="accent4">
              <a:alpha val="52000"/>
            </a:schemeClr>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rPr>
              <a:t>Serial logging</a:t>
            </a:r>
            <a:endParaRPr lang="zh-CN" altLang="en-US" dirty="0">
              <a:solidFill>
                <a:schemeClr val="tx1"/>
              </a:solidFill>
            </a:endParaRPr>
          </a:p>
        </p:txBody>
      </p:sp>
      <p:sp>
        <p:nvSpPr>
          <p:cNvPr id="12" name="矩形: 圆角 11">
            <a:extLst>
              <a:ext uri="{FF2B5EF4-FFF2-40B4-BE49-F238E27FC236}">
                <a16:creationId xmlns:a16="http://schemas.microsoft.com/office/drawing/2014/main" id="{BFE09342-7A6B-4454-9F1C-6AA7580375C3}"/>
              </a:ext>
            </a:extLst>
          </p:cNvPr>
          <p:cNvSpPr/>
          <p:nvPr/>
        </p:nvSpPr>
        <p:spPr>
          <a:xfrm>
            <a:off x="8450317" y="4163460"/>
            <a:ext cx="1576552" cy="459828"/>
          </a:xfrm>
          <a:prstGeom prst="roundRect">
            <a:avLst/>
          </a:prstGeom>
          <a:solidFill>
            <a:schemeClr val="accent4">
              <a:alpha val="52000"/>
            </a:schemeClr>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rPr>
              <a:t>Plover</a:t>
            </a:r>
            <a:endParaRPr lang="zh-CN" altLang="en-US" dirty="0">
              <a:solidFill>
                <a:schemeClr val="tx1"/>
              </a:solidFill>
            </a:endParaRPr>
          </a:p>
        </p:txBody>
      </p:sp>
      <p:sp>
        <p:nvSpPr>
          <p:cNvPr id="13" name="矩形: 圆角 12">
            <a:extLst>
              <a:ext uri="{FF2B5EF4-FFF2-40B4-BE49-F238E27FC236}">
                <a16:creationId xmlns:a16="http://schemas.microsoft.com/office/drawing/2014/main" id="{E64BBBCC-6562-49E4-9CA7-820B82D45211}"/>
              </a:ext>
            </a:extLst>
          </p:cNvPr>
          <p:cNvSpPr/>
          <p:nvPr/>
        </p:nvSpPr>
        <p:spPr>
          <a:xfrm>
            <a:off x="8450317" y="4899953"/>
            <a:ext cx="1576552" cy="459828"/>
          </a:xfrm>
          <a:prstGeom prst="roundRect">
            <a:avLst/>
          </a:prstGeom>
          <a:solidFill>
            <a:schemeClr val="accent4">
              <a:alpha val="52000"/>
            </a:schemeClr>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rPr>
              <a:t>Silo-R</a:t>
            </a:r>
            <a:endParaRPr lang="zh-CN" altLang="en-US" dirty="0">
              <a:solidFill>
                <a:schemeClr val="tx1"/>
              </a:solidFill>
            </a:endParaRPr>
          </a:p>
        </p:txBody>
      </p:sp>
      <p:sp>
        <p:nvSpPr>
          <p:cNvPr id="14" name="箭头: 下 13">
            <a:extLst>
              <a:ext uri="{FF2B5EF4-FFF2-40B4-BE49-F238E27FC236}">
                <a16:creationId xmlns:a16="http://schemas.microsoft.com/office/drawing/2014/main" id="{1CF1F746-9445-4CC2-944C-1C48A470648B}"/>
              </a:ext>
            </a:extLst>
          </p:cNvPr>
          <p:cNvSpPr/>
          <p:nvPr/>
        </p:nvSpPr>
        <p:spPr>
          <a:xfrm>
            <a:off x="5013063" y="4381240"/>
            <a:ext cx="376518" cy="48409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a:extLst>
              <a:ext uri="{FF2B5EF4-FFF2-40B4-BE49-F238E27FC236}">
                <a16:creationId xmlns:a16="http://schemas.microsoft.com/office/drawing/2014/main" id="{4906719C-4804-4A34-AED3-5FEA6FF5B6F1}"/>
              </a:ext>
            </a:extLst>
          </p:cNvPr>
          <p:cNvSpPr/>
          <p:nvPr/>
        </p:nvSpPr>
        <p:spPr>
          <a:xfrm>
            <a:off x="2438400" y="5079895"/>
            <a:ext cx="4495800" cy="724087"/>
          </a:xfrm>
          <a:prstGeom prst="rect">
            <a:avLst/>
          </a:prstGeom>
          <a:solidFill>
            <a:schemeClr val="bg1"/>
          </a:solidFill>
          <a:ln w="63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latin typeface="+mj-lt"/>
              </a:rPr>
              <a:t>Plover (</a:t>
            </a:r>
            <a:r>
              <a:rPr lang="en-US" altLang="zh-CN" b="0" dirty="0">
                <a:solidFill>
                  <a:schemeClr val="tx1"/>
                </a:solidFill>
                <a:effectLst/>
                <a:latin typeface="+mj-lt"/>
              </a:rPr>
              <a:t>Frontiers of Computer Science 2020</a:t>
            </a:r>
            <a:r>
              <a:rPr lang="en-US" altLang="zh-CN" dirty="0">
                <a:solidFill>
                  <a:schemeClr val="tx1"/>
                </a:solidFill>
                <a:latin typeface="+mj-lt"/>
              </a:rPr>
              <a:t>)</a:t>
            </a:r>
          </a:p>
          <a:p>
            <a:pPr algn="ctr"/>
            <a:r>
              <a:rPr lang="en-US" altLang="zh-CN" dirty="0">
                <a:solidFill>
                  <a:schemeClr val="tx1"/>
                </a:solidFill>
                <a:latin typeface="+mj-lt"/>
              </a:rPr>
              <a:t>Silo (OSDI 2014)</a:t>
            </a:r>
            <a:endParaRPr lang="zh-CN" altLang="en-US" dirty="0">
              <a:solidFill>
                <a:schemeClr val="tx1"/>
              </a:solidFill>
              <a:latin typeface="+mj-lt"/>
            </a:endParaRPr>
          </a:p>
        </p:txBody>
      </p:sp>
    </p:spTree>
    <p:extLst>
      <p:ext uri="{BB962C8B-B14F-4D97-AF65-F5344CB8AC3E}">
        <p14:creationId xmlns:p14="http://schemas.microsoft.com/office/powerpoint/2010/main" val="33208456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E4A384F-CD13-45A6-8084-F33507F90212}"/>
              </a:ext>
            </a:extLst>
          </p:cNvPr>
          <p:cNvSpPr>
            <a:spLocks noGrp="1"/>
          </p:cNvSpPr>
          <p:nvPr>
            <p:ph type="title"/>
          </p:nvPr>
        </p:nvSpPr>
        <p:spPr/>
        <p:txBody>
          <a:bodyPr>
            <a:normAutofit/>
          </a:bodyPr>
          <a:lstStyle/>
          <a:p>
            <a:r>
              <a:rPr lang="en-US" altLang="zh-CN" dirty="0"/>
              <a:t>Background</a:t>
            </a:r>
            <a:endParaRPr lang="zh-CN" altLang="en-US" dirty="0"/>
          </a:p>
        </p:txBody>
      </p:sp>
      <p:sp>
        <p:nvSpPr>
          <p:cNvPr id="5" name="页脚占位符 4">
            <a:extLst>
              <a:ext uri="{FF2B5EF4-FFF2-40B4-BE49-F238E27FC236}">
                <a16:creationId xmlns:a16="http://schemas.microsoft.com/office/drawing/2014/main" id="{750CFFAF-B138-4E7F-B230-B523037D00A6}"/>
              </a:ext>
            </a:extLst>
          </p:cNvPr>
          <p:cNvSpPr>
            <a:spLocks noGrp="1"/>
          </p:cNvSpPr>
          <p:nvPr>
            <p:ph type="ftr" sz="quarter" idx="11"/>
          </p:nvPr>
        </p:nvSpPr>
        <p:spPr/>
        <p:txBody>
          <a:bodyPr/>
          <a:lstStyle/>
          <a:p>
            <a:r>
              <a:rPr lang="en-US" altLang="zh-CN"/>
              <a:t>USTC-Reading-Group</a:t>
            </a:r>
            <a:endParaRPr lang="zh-CN" altLang="en-US" dirty="0"/>
          </a:p>
        </p:txBody>
      </p:sp>
      <p:sp>
        <p:nvSpPr>
          <p:cNvPr id="6" name="灯片编号占位符 5">
            <a:extLst>
              <a:ext uri="{FF2B5EF4-FFF2-40B4-BE49-F238E27FC236}">
                <a16:creationId xmlns:a16="http://schemas.microsoft.com/office/drawing/2014/main" id="{70CF297D-C350-4A24-BC74-EDE2B5F3F4E5}"/>
              </a:ext>
            </a:extLst>
          </p:cNvPr>
          <p:cNvSpPr>
            <a:spLocks noGrp="1"/>
          </p:cNvSpPr>
          <p:nvPr>
            <p:ph type="sldNum" sz="quarter" idx="12"/>
          </p:nvPr>
        </p:nvSpPr>
        <p:spPr/>
        <p:txBody>
          <a:bodyPr/>
          <a:lstStyle/>
          <a:p>
            <a:fld id="{9121FD29-422F-4C06-A400-AB8263BE8C66}" type="slidenum">
              <a:rPr lang="zh-CN" altLang="en-US" smtClean="0"/>
              <a:t>3</a:t>
            </a:fld>
            <a:endParaRPr lang="zh-CN" altLang="en-US"/>
          </a:p>
        </p:txBody>
      </p:sp>
      <p:sp>
        <p:nvSpPr>
          <p:cNvPr id="8" name="内容占位符 2">
            <a:extLst>
              <a:ext uri="{FF2B5EF4-FFF2-40B4-BE49-F238E27FC236}">
                <a16:creationId xmlns:a16="http://schemas.microsoft.com/office/drawing/2014/main" id="{93AFFFF1-D82F-4211-AE60-86B577E0E0B9}"/>
              </a:ext>
            </a:extLst>
          </p:cNvPr>
          <p:cNvSpPr>
            <a:spLocks noGrp="1"/>
          </p:cNvSpPr>
          <p:nvPr>
            <p:ph idx="1"/>
          </p:nvPr>
        </p:nvSpPr>
        <p:spPr>
          <a:xfrm>
            <a:off x="838200" y="2172114"/>
            <a:ext cx="11073223" cy="3089434"/>
          </a:xfrm>
        </p:spPr>
        <p:txBody>
          <a:bodyPr/>
          <a:lstStyle/>
          <a:p>
            <a:r>
              <a:rPr lang="en-US" altLang="zh-CN" dirty="0"/>
              <a:t>Serial Logging</a:t>
            </a:r>
          </a:p>
          <a:p>
            <a:r>
              <a:rPr lang="en-US" altLang="zh-CN" dirty="0"/>
              <a:t>Parallel Logging</a:t>
            </a:r>
          </a:p>
        </p:txBody>
      </p:sp>
    </p:spTree>
    <p:extLst>
      <p:ext uri="{BB962C8B-B14F-4D97-AF65-F5344CB8AC3E}">
        <p14:creationId xmlns:p14="http://schemas.microsoft.com/office/powerpoint/2010/main" val="19583793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713EF32-003E-4D99-A3DD-95F66661E699}"/>
              </a:ext>
            </a:extLst>
          </p:cNvPr>
          <p:cNvSpPr>
            <a:spLocks noGrp="1"/>
          </p:cNvSpPr>
          <p:nvPr>
            <p:ph type="title"/>
          </p:nvPr>
        </p:nvSpPr>
        <p:spPr/>
        <p:txBody>
          <a:bodyPr>
            <a:normAutofit fontScale="90000"/>
          </a:bodyPr>
          <a:lstStyle/>
          <a:p>
            <a:r>
              <a:rPr lang="en-US" altLang="zh-CN" dirty="0"/>
              <a:t>Taurus Implementation</a:t>
            </a:r>
            <a:endParaRPr lang="zh-CN" altLang="en-US" dirty="0"/>
          </a:p>
        </p:txBody>
      </p:sp>
      <p:sp>
        <p:nvSpPr>
          <p:cNvPr id="9" name="内容占位符 8">
            <a:extLst>
              <a:ext uri="{FF2B5EF4-FFF2-40B4-BE49-F238E27FC236}">
                <a16:creationId xmlns:a16="http://schemas.microsoft.com/office/drawing/2014/main" id="{3747FE1A-84B4-43AD-B89B-FCFEB3B76EBC}"/>
              </a:ext>
            </a:extLst>
          </p:cNvPr>
          <p:cNvSpPr>
            <a:spLocks noGrp="1"/>
          </p:cNvSpPr>
          <p:nvPr>
            <p:ph idx="1"/>
          </p:nvPr>
        </p:nvSpPr>
        <p:spPr/>
        <p:txBody>
          <a:bodyPr>
            <a:normAutofit/>
          </a:bodyPr>
          <a:lstStyle/>
          <a:p>
            <a:r>
              <a:rPr lang="en-US" altLang="zh-CN" dirty="0"/>
              <a:t>Implement Taurus in the </a:t>
            </a:r>
            <a:r>
              <a:rPr lang="en-US" altLang="zh-CN" b="1" dirty="0"/>
              <a:t>DBx1000 in-memory DBMS</a:t>
            </a:r>
          </a:p>
          <a:p>
            <a:pPr lvl="1"/>
            <a:r>
              <a:rPr lang="en-US" altLang="zh-CN" dirty="0"/>
              <a:t>2 variants: 2PL and OCC</a:t>
            </a:r>
          </a:p>
          <a:p>
            <a:pPr lvl="1"/>
            <a:r>
              <a:rPr lang="en-US" altLang="zh-CN" dirty="0"/>
              <a:t>3 storage devices: (1) </a:t>
            </a:r>
            <a:r>
              <a:rPr lang="en-US" altLang="zh-CN" dirty="0" err="1"/>
              <a:t>NVMe</a:t>
            </a:r>
            <a:r>
              <a:rPr lang="en-US" altLang="zh-CN" dirty="0"/>
              <a:t> SSDs, (2) HDDs (3) PM (simulated)</a:t>
            </a:r>
          </a:p>
          <a:p>
            <a:endParaRPr lang="en-US" altLang="zh-CN" dirty="0"/>
          </a:p>
          <a:p>
            <a:r>
              <a:rPr lang="en-US" altLang="zh-CN" dirty="0">
                <a:solidFill>
                  <a:srgbClr val="202124"/>
                </a:solidFill>
              </a:rPr>
              <a:t>Comparison</a:t>
            </a:r>
            <a:endParaRPr lang="en-US" altLang="zh-CN" b="0" i="0" dirty="0">
              <a:solidFill>
                <a:srgbClr val="202124"/>
              </a:solidFill>
              <a:effectLst/>
            </a:endParaRPr>
          </a:p>
          <a:p>
            <a:pPr lvl="1"/>
            <a:r>
              <a:rPr lang="en-US" altLang="zh-CN" dirty="0">
                <a:solidFill>
                  <a:srgbClr val="202124"/>
                </a:solidFill>
              </a:rPr>
              <a:t>No Logging</a:t>
            </a:r>
          </a:p>
          <a:p>
            <a:pPr lvl="1"/>
            <a:r>
              <a:rPr lang="en-US" altLang="zh-CN" dirty="0">
                <a:solidFill>
                  <a:srgbClr val="202124"/>
                </a:solidFill>
              </a:rPr>
              <a:t>Serial Logging</a:t>
            </a:r>
          </a:p>
          <a:p>
            <a:pPr lvl="1"/>
            <a:r>
              <a:rPr lang="en-US" altLang="zh-CN" dirty="0">
                <a:solidFill>
                  <a:srgbClr val="202124"/>
                </a:solidFill>
              </a:rPr>
              <a:t>Serial Logging with RAID-0 Setup</a:t>
            </a:r>
          </a:p>
          <a:p>
            <a:pPr lvl="1"/>
            <a:r>
              <a:rPr lang="en-US" altLang="zh-CN" dirty="0">
                <a:solidFill>
                  <a:srgbClr val="202124"/>
                </a:solidFill>
              </a:rPr>
              <a:t>Plover</a:t>
            </a:r>
          </a:p>
          <a:p>
            <a:pPr lvl="1"/>
            <a:r>
              <a:rPr lang="en-US" altLang="zh-CN" dirty="0">
                <a:solidFill>
                  <a:srgbClr val="202124"/>
                </a:solidFill>
              </a:rPr>
              <a:t>Silo-R</a:t>
            </a:r>
            <a:endParaRPr lang="en-US" altLang="zh-CN" dirty="0"/>
          </a:p>
          <a:p>
            <a:pPr lvl="1"/>
            <a:endParaRPr lang="zh-CN" altLang="en-US" dirty="0"/>
          </a:p>
        </p:txBody>
      </p:sp>
      <p:sp>
        <p:nvSpPr>
          <p:cNvPr id="4" name="页脚占位符 3">
            <a:extLst>
              <a:ext uri="{FF2B5EF4-FFF2-40B4-BE49-F238E27FC236}">
                <a16:creationId xmlns:a16="http://schemas.microsoft.com/office/drawing/2014/main" id="{21A7E9BB-1C9C-4808-AC0F-B3960840A5EC}"/>
              </a:ext>
            </a:extLst>
          </p:cNvPr>
          <p:cNvSpPr>
            <a:spLocks noGrp="1"/>
          </p:cNvSpPr>
          <p:nvPr>
            <p:ph type="ftr" sz="quarter" idx="11"/>
          </p:nvPr>
        </p:nvSpPr>
        <p:spPr/>
        <p:txBody>
          <a:bodyPr/>
          <a:lstStyle/>
          <a:p>
            <a:pPr algn="r"/>
            <a:r>
              <a:rPr lang="en-US" altLang="zh-CN"/>
              <a:t>USTC-SYS Reading Group</a:t>
            </a:r>
            <a:endParaRPr lang="zh-CN" altLang="en-US"/>
          </a:p>
        </p:txBody>
      </p:sp>
      <p:sp>
        <p:nvSpPr>
          <p:cNvPr id="5" name="日期占位符 4">
            <a:extLst>
              <a:ext uri="{FF2B5EF4-FFF2-40B4-BE49-F238E27FC236}">
                <a16:creationId xmlns:a16="http://schemas.microsoft.com/office/drawing/2014/main" id="{DE5868F0-49FD-4CB9-A4ED-9109B81039E5}"/>
              </a:ext>
            </a:extLst>
          </p:cNvPr>
          <p:cNvSpPr>
            <a:spLocks noGrp="1"/>
          </p:cNvSpPr>
          <p:nvPr>
            <p:ph type="dt" sz="half" idx="10"/>
          </p:nvPr>
        </p:nvSpPr>
        <p:spPr/>
        <p:txBody>
          <a:bodyPr/>
          <a:lstStyle/>
          <a:p>
            <a:pPr algn="r"/>
            <a:fld id="{5E1090A2-CAAE-4283-8EAB-E15E064FEC49}" type="datetime1">
              <a:rPr lang="en-US" altLang="zh-CN" smtClean="0"/>
              <a:pPr algn="r"/>
              <a:t>10/6/2021</a:t>
            </a:fld>
            <a:endParaRPr lang="zh-CN" altLang="en-US" dirty="0"/>
          </a:p>
        </p:txBody>
      </p:sp>
      <p:sp>
        <p:nvSpPr>
          <p:cNvPr id="10" name="内容占位符 9">
            <a:extLst>
              <a:ext uri="{FF2B5EF4-FFF2-40B4-BE49-F238E27FC236}">
                <a16:creationId xmlns:a16="http://schemas.microsoft.com/office/drawing/2014/main" id="{9CDD6330-EA76-4426-93BA-382498FB57F2}"/>
              </a:ext>
            </a:extLst>
          </p:cNvPr>
          <p:cNvSpPr>
            <a:spLocks noGrp="1"/>
          </p:cNvSpPr>
          <p:nvPr>
            <p:ph sz="quarter" idx="12"/>
          </p:nvPr>
        </p:nvSpPr>
        <p:spPr/>
        <p:txBody>
          <a:bodyPr/>
          <a:lstStyle/>
          <a:p>
            <a:endParaRPr lang="zh-CN" altLang="en-US"/>
          </a:p>
        </p:txBody>
      </p:sp>
      <p:sp>
        <p:nvSpPr>
          <p:cNvPr id="7" name="矩形: 圆角 6">
            <a:extLst>
              <a:ext uri="{FF2B5EF4-FFF2-40B4-BE49-F238E27FC236}">
                <a16:creationId xmlns:a16="http://schemas.microsoft.com/office/drawing/2014/main" id="{B9ADF17A-0618-4795-AC11-AA0CA7979670}"/>
              </a:ext>
            </a:extLst>
          </p:cNvPr>
          <p:cNvSpPr/>
          <p:nvPr/>
        </p:nvSpPr>
        <p:spPr>
          <a:xfrm>
            <a:off x="6463862" y="3796862"/>
            <a:ext cx="1713186" cy="459828"/>
          </a:xfrm>
          <a:prstGeom prst="roundRect">
            <a:avLst/>
          </a:prstGeom>
          <a:solidFill>
            <a:schemeClr val="accent4">
              <a:alpha val="52000"/>
            </a:schemeClr>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rPr>
              <a:t>Serial Logging</a:t>
            </a:r>
            <a:endParaRPr lang="zh-CN" altLang="en-US" dirty="0">
              <a:solidFill>
                <a:schemeClr val="tx1"/>
              </a:solidFill>
            </a:endParaRPr>
          </a:p>
        </p:txBody>
      </p:sp>
      <p:sp>
        <p:nvSpPr>
          <p:cNvPr id="8" name="矩形: 圆角 7">
            <a:extLst>
              <a:ext uri="{FF2B5EF4-FFF2-40B4-BE49-F238E27FC236}">
                <a16:creationId xmlns:a16="http://schemas.microsoft.com/office/drawing/2014/main" id="{56DE786F-DE4B-409A-B719-AD6398E3FD48}"/>
              </a:ext>
            </a:extLst>
          </p:cNvPr>
          <p:cNvSpPr/>
          <p:nvPr/>
        </p:nvSpPr>
        <p:spPr>
          <a:xfrm>
            <a:off x="6463862" y="4897771"/>
            <a:ext cx="1713186" cy="459828"/>
          </a:xfrm>
          <a:prstGeom prst="roundRect">
            <a:avLst/>
          </a:prstGeom>
          <a:solidFill>
            <a:schemeClr val="accent4">
              <a:alpha val="52000"/>
            </a:schemeClr>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rPr>
              <a:t>Plover</a:t>
            </a:r>
            <a:endParaRPr lang="zh-CN" altLang="en-US" dirty="0">
              <a:solidFill>
                <a:schemeClr val="tx1"/>
              </a:solidFill>
            </a:endParaRPr>
          </a:p>
        </p:txBody>
      </p:sp>
      <p:sp>
        <p:nvSpPr>
          <p:cNvPr id="11" name="矩形: 圆角 10">
            <a:extLst>
              <a:ext uri="{FF2B5EF4-FFF2-40B4-BE49-F238E27FC236}">
                <a16:creationId xmlns:a16="http://schemas.microsoft.com/office/drawing/2014/main" id="{DD5030D9-B650-4127-80CC-0186F86E86BE}"/>
              </a:ext>
            </a:extLst>
          </p:cNvPr>
          <p:cNvSpPr/>
          <p:nvPr/>
        </p:nvSpPr>
        <p:spPr>
          <a:xfrm>
            <a:off x="6463862" y="5491447"/>
            <a:ext cx="1713186" cy="459828"/>
          </a:xfrm>
          <a:prstGeom prst="roundRect">
            <a:avLst/>
          </a:prstGeom>
          <a:solidFill>
            <a:schemeClr val="accent4">
              <a:alpha val="52000"/>
            </a:schemeClr>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rPr>
              <a:t>Silo-R</a:t>
            </a:r>
            <a:endParaRPr lang="zh-CN" altLang="en-US" dirty="0">
              <a:solidFill>
                <a:schemeClr val="tx1"/>
              </a:solidFill>
            </a:endParaRPr>
          </a:p>
        </p:txBody>
      </p:sp>
      <p:sp>
        <p:nvSpPr>
          <p:cNvPr id="12" name="矩形: 圆角 11">
            <a:extLst>
              <a:ext uri="{FF2B5EF4-FFF2-40B4-BE49-F238E27FC236}">
                <a16:creationId xmlns:a16="http://schemas.microsoft.com/office/drawing/2014/main" id="{007BC1F3-C487-4412-88F0-9EF2ED5D3208}"/>
              </a:ext>
            </a:extLst>
          </p:cNvPr>
          <p:cNvSpPr/>
          <p:nvPr/>
        </p:nvSpPr>
        <p:spPr>
          <a:xfrm>
            <a:off x="6463862" y="4343341"/>
            <a:ext cx="1713186" cy="459828"/>
          </a:xfrm>
          <a:prstGeom prst="roundRect">
            <a:avLst/>
          </a:prstGeom>
          <a:solidFill>
            <a:schemeClr val="accent4">
              <a:alpha val="52000"/>
            </a:schemeClr>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rPr>
              <a:t>Serial RAID-0</a:t>
            </a:r>
            <a:endParaRPr lang="zh-CN" altLang="en-US" dirty="0">
              <a:solidFill>
                <a:schemeClr val="tx1"/>
              </a:solidFill>
            </a:endParaRPr>
          </a:p>
        </p:txBody>
      </p:sp>
      <p:sp>
        <p:nvSpPr>
          <p:cNvPr id="13" name="矩形: 圆角 12">
            <a:extLst>
              <a:ext uri="{FF2B5EF4-FFF2-40B4-BE49-F238E27FC236}">
                <a16:creationId xmlns:a16="http://schemas.microsoft.com/office/drawing/2014/main" id="{B44ECC84-EFF9-4759-A2D9-F9B8DECCD360}"/>
              </a:ext>
            </a:extLst>
          </p:cNvPr>
          <p:cNvSpPr/>
          <p:nvPr/>
        </p:nvSpPr>
        <p:spPr>
          <a:xfrm>
            <a:off x="6463862" y="3242432"/>
            <a:ext cx="1713186" cy="459828"/>
          </a:xfrm>
          <a:prstGeom prst="roundRect">
            <a:avLst/>
          </a:prstGeom>
          <a:solidFill>
            <a:schemeClr val="accent4">
              <a:alpha val="52000"/>
            </a:schemeClr>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rPr>
              <a:t>No Logging</a:t>
            </a:r>
            <a:endParaRPr lang="zh-CN" altLang="en-US" dirty="0">
              <a:solidFill>
                <a:schemeClr val="tx1"/>
              </a:solidFill>
            </a:endParaRPr>
          </a:p>
        </p:txBody>
      </p:sp>
    </p:spTree>
    <p:extLst>
      <p:ext uri="{BB962C8B-B14F-4D97-AF65-F5344CB8AC3E}">
        <p14:creationId xmlns:p14="http://schemas.microsoft.com/office/powerpoint/2010/main" val="42872924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713EF32-003E-4D99-A3DD-95F66661E699}"/>
              </a:ext>
            </a:extLst>
          </p:cNvPr>
          <p:cNvSpPr>
            <a:spLocks noGrp="1"/>
          </p:cNvSpPr>
          <p:nvPr>
            <p:ph type="title"/>
          </p:nvPr>
        </p:nvSpPr>
        <p:spPr/>
        <p:txBody>
          <a:bodyPr>
            <a:normAutofit fontScale="90000"/>
          </a:bodyPr>
          <a:lstStyle/>
          <a:p>
            <a:r>
              <a:rPr lang="en-US" altLang="zh-CN" dirty="0"/>
              <a:t>Taurus Implementation</a:t>
            </a:r>
            <a:endParaRPr lang="zh-CN" altLang="en-US" dirty="0"/>
          </a:p>
        </p:txBody>
      </p:sp>
      <p:sp>
        <p:nvSpPr>
          <p:cNvPr id="9" name="内容占位符 8">
            <a:extLst>
              <a:ext uri="{FF2B5EF4-FFF2-40B4-BE49-F238E27FC236}">
                <a16:creationId xmlns:a16="http://schemas.microsoft.com/office/drawing/2014/main" id="{3747FE1A-84B4-43AD-B89B-FCFEB3B76EBC}"/>
              </a:ext>
            </a:extLst>
          </p:cNvPr>
          <p:cNvSpPr>
            <a:spLocks noGrp="1"/>
          </p:cNvSpPr>
          <p:nvPr>
            <p:ph idx="1"/>
          </p:nvPr>
        </p:nvSpPr>
        <p:spPr/>
        <p:txBody>
          <a:bodyPr>
            <a:normAutofit/>
          </a:bodyPr>
          <a:lstStyle/>
          <a:p>
            <a:r>
              <a:rPr lang="en-US" altLang="zh-CN" dirty="0"/>
              <a:t>Implement Taurus in the </a:t>
            </a:r>
            <a:r>
              <a:rPr lang="en-US" altLang="zh-CN" b="1" dirty="0"/>
              <a:t>DBx1000 in-memory DBMS</a:t>
            </a:r>
          </a:p>
          <a:p>
            <a:pPr lvl="1"/>
            <a:r>
              <a:rPr lang="en-US" altLang="zh-CN" dirty="0"/>
              <a:t>2 variants: 2PL and OCC</a:t>
            </a:r>
          </a:p>
          <a:p>
            <a:pPr lvl="1"/>
            <a:r>
              <a:rPr lang="en-US" altLang="zh-CN" dirty="0"/>
              <a:t>3 storage devices: (1) </a:t>
            </a:r>
            <a:r>
              <a:rPr lang="en-US" altLang="zh-CN" dirty="0" err="1"/>
              <a:t>NVMe</a:t>
            </a:r>
            <a:r>
              <a:rPr lang="en-US" altLang="zh-CN" dirty="0"/>
              <a:t> SSDs, (2) HDDs (3) PM (simulated)</a:t>
            </a:r>
          </a:p>
          <a:p>
            <a:endParaRPr lang="en-US" altLang="zh-CN" dirty="0"/>
          </a:p>
          <a:p>
            <a:r>
              <a:rPr lang="en-US" altLang="zh-CN" dirty="0">
                <a:solidFill>
                  <a:srgbClr val="202124"/>
                </a:solidFill>
              </a:rPr>
              <a:t>Workloads</a:t>
            </a:r>
            <a:endParaRPr lang="en-US" altLang="zh-CN" b="0" i="0" dirty="0">
              <a:solidFill>
                <a:srgbClr val="202124"/>
              </a:solidFill>
              <a:effectLst/>
            </a:endParaRPr>
          </a:p>
          <a:p>
            <a:pPr lvl="1"/>
            <a:r>
              <a:rPr lang="en-US" altLang="zh-CN" dirty="0">
                <a:solidFill>
                  <a:srgbClr val="202124"/>
                </a:solidFill>
              </a:rPr>
              <a:t>YCSB</a:t>
            </a:r>
          </a:p>
          <a:p>
            <a:pPr lvl="1"/>
            <a:r>
              <a:rPr lang="en-US" altLang="zh-CN" dirty="0">
                <a:solidFill>
                  <a:srgbClr val="202124"/>
                </a:solidFill>
              </a:rPr>
              <a:t>TPCC</a:t>
            </a:r>
          </a:p>
          <a:p>
            <a:pPr lvl="2"/>
            <a:r>
              <a:rPr lang="en-US" altLang="zh-CN" dirty="0"/>
              <a:t>Payment</a:t>
            </a:r>
          </a:p>
          <a:p>
            <a:pPr lvl="2"/>
            <a:r>
              <a:rPr lang="en-US" altLang="zh-CN" dirty="0"/>
              <a:t>New-Order</a:t>
            </a:r>
          </a:p>
          <a:p>
            <a:pPr lvl="1"/>
            <a:endParaRPr lang="zh-CN" altLang="en-US" dirty="0"/>
          </a:p>
        </p:txBody>
      </p:sp>
      <p:sp>
        <p:nvSpPr>
          <p:cNvPr id="4" name="页脚占位符 3">
            <a:extLst>
              <a:ext uri="{FF2B5EF4-FFF2-40B4-BE49-F238E27FC236}">
                <a16:creationId xmlns:a16="http://schemas.microsoft.com/office/drawing/2014/main" id="{21A7E9BB-1C9C-4808-AC0F-B3960840A5EC}"/>
              </a:ext>
            </a:extLst>
          </p:cNvPr>
          <p:cNvSpPr>
            <a:spLocks noGrp="1"/>
          </p:cNvSpPr>
          <p:nvPr>
            <p:ph type="ftr" sz="quarter" idx="11"/>
          </p:nvPr>
        </p:nvSpPr>
        <p:spPr/>
        <p:txBody>
          <a:bodyPr/>
          <a:lstStyle/>
          <a:p>
            <a:pPr algn="r"/>
            <a:r>
              <a:rPr lang="en-US" altLang="zh-CN"/>
              <a:t>USTC-SYS Reading Group</a:t>
            </a:r>
            <a:endParaRPr lang="zh-CN" altLang="en-US"/>
          </a:p>
        </p:txBody>
      </p:sp>
      <p:sp>
        <p:nvSpPr>
          <p:cNvPr id="5" name="日期占位符 4">
            <a:extLst>
              <a:ext uri="{FF2B5EF4-FFF2-40B4-BE49-F238E27FC236}">
                <a16:creationId xmlns:a16="http://schemas.microsoft.com/office/drawing/2014/main" id="{DE5868F0-49FD-4CB9-A4ED-9109B81039E5}"/>
              </a:ext>
            </a:extLst>
          </p:cNvPr>
          <p:cNvSpPr>
            <a:spLocks noGrp="1"/>
          </p:cNvSpPr>
          <p:nvPr>
            <p:ph type="dt" sz="half" idx="10"/>
          </p:nvPr>
        </p:nvSpPr>
        <p:spPr/>
        <p:txBody>
          <a:bodyPr/>
          <a:lstStyle/>
          <a:p>
            <a:pPr algn="r"/>
            <a:fld id="{5E1090A2-CAAE-4283-8EAB-E15E064FEC49}" type="datetime1">
              <a:rPr lang="en-US" altLang="zh-CN" smtClean="0"/>
              <a:pPr algn="r"/>
              <a:t>10/6/2021</a:t>
            </a:fld>
            <a:endParaRPr lang="zh-CN" altLang="en-US" dirty="0"/>
          </a:p>
        </p:txBody>
      </p:sp>
      <p:sp>
        <p:nvSpPr>
          <p:cNvPr id="10" name="内容占位符 9">
            <a:extLst>
              <a:ext uri="{FF2B5EF4-FFF2-40B4-BE49-F238E27FC236}">
                <a16:creationId xmlns:a16="http://schemas.microsoft.com/office/drawing/2014/main" id="{9CDD6330-EA76-4426-93BA-382498FB57F2}"/>
              </a:ext>
            </a:extLst>
          </p:cNvPr>
          <p:cNvSpPr>
            <a:spLocks noGrp="1"/>
          </p:cNvSpPr>
          <p:nvPr>
            <p:ph sz="quarter" idx="12"/>
          </p:nvPr>
        </p:nvSpPr>
        <p:spPr/>
        <p:txBody>
          <a:bodyPr/>
          <a:lstStyle/>
          <a:p>
            <a:endParaRPr lang="zh-CN" altLang="en-US"/>
          </a:p>
        </p:txBody>
      </p:sp>
    </p:spTree>
    <p:extLst>
      <p:ext uri="{BB962C8B-B14F-4D97-AF65-F5344CB8AC3E}">
        <p14:creationId xmlns:p14="http://schemas.microsoft.com/office/powerpoint/2010/main" val="14374643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C663BC3-C680-4569-86ED-CB58224581F5}"/>
              </a:ext>
            </a:extLst>
          </p:cNvPr>
          <p:cNvSpPr>
            <a:spLocks noGrp="1"/>
          </p:cNvSpPr>
          <p:nvPr>
            <p:ph type="title"/>
          </p:nvPr>
        </p:nvSpPr>
        <p:spPr/>
        <p:txBody>
          <a:bodyPr>
            <a:normAutofit fontScale="90000"/>
          </a:bodyPr>
          <a:lstStyle/>
          <a:p>
            <a:r>
              <a:rPr lang="en-US" altLang="zh-CN" dirty="0"/>
              <a:t>Performances with </a:t>
            </a:r>
            <a:r>
              <a:rPr lang="en-US" altLang="zh-CN" dirty="0" err="1"/>
              <a:t>NVMe</a:t>
            </a:r>
            <a:r>
              <a:rPr lang="en-US" altLang="zh-CN" dirty="0"/>
              <a:t> SSDs</a:t>
            </a:r>
            <a:endParaRPr lang="zh-CN" altLang="en-US" dirty="0"/>
          </a:p>
        </p:txBody>
      </p:sp>
      <p:sp>
        <p:nvSpPr>
          <p:cNvPr id="3" name="内容占位符 2">
            <a:extLst>
              <a:ext uri="{FF2B5EF4-FFF2-40B4-BE49-F238E27FC236}">
                <a16:creationId xmlns:a16="http://schemas.microsoft.com/office/drawing/2014/main" id="{F98907EE-A02C-45E2-8531-08D57762B339}"/>
              </a:ext>
            </a:extLst>
          </p:cNvPr>
          <p:cNvSpPr>
            <a:spLocks noGrp="1"/>
          </p:cNvSpPr>
          <p:nvPr>
            <p:ph idx="1"/>
          </p:nvPr>
        </p:nvSpPr>
        <p:spPr/>
        <p:txBody>
          <a:bodyPr/>
          <a:lstStyle/>
          <a:p>
            <a:r>
              <a:rPr lang="en-US" altLang="zh-CN" dirty="0"/>
              <a:t>Set up</a:t>
            </a:r>
          </a:p>
          <a:p>
            <a:pPr lvl="1"/>
            <a:r>
              <a:rPr lang="en-US" altLang="zh-CN" dirty="0"/>
              <a:t>DBMS running on an Amazon EC2 i3en.metal instance</a:t>
            </a:r>
          </a:p>
          <a:p>
            <a:pPr lvl="2"/>
            <a:r>
              <a:rPr lang="en-US" altLang="zh-CN" dirty="0"/>
              <a:t>CPU: 2 Intel Xeon 8175M CPUs (24 cores per CPU) </a:t>
            </a:r>
          </a:p>
          <a:p>
            <a:pPr lvl="2"/>
            <a:r>
              <a:rPr lang="en-US" altLang="zh-CN" dirty="0"/>
              <a:t>SSD: 8 </a:t>
            </a:r>
            <a:r>
              <a:rPr lang="en-US" altLang="zh-CN" dirty="0" err="1"/>
              <a:t>NVMe</a:t>
            </a:r>
            <a:r>
              <a:rPr lang="en-US" altLang="zh-CN" dirty="0"/>
              <a:t> SSDs, bandwidth 16 GB/s in total (8 * 2 GB/s)</a:t>
            </a:r>
          </a:p>
          <a:p>
            <a:pPr lvl="2"/>
            <a:r>
              <a:rPr lang="en-US" altLang="zh-CN" dirty="0"/>
              <a:t>80 worker threads and 16 log manager threads</a:t>
            </a:r>
            <a:endParaRPr lang="zh-CN" altLang="en-US" dirty="0"/>
          </a:p>
          <a:p>
            <a:endParaRPr lang="zh-CN" altLang="en-US" dirty="0"/>
          </a:p>
        </p:txBody>
      </p:sp>
      <p:sp>
        <p:nvSpPr>
          <p:cNvPr id="4" name="页脚占位符 3">
            <a:extLst>
              <a:ext uri="{FF2B5EF4-FFF2-40B4-BE49-F238E27FC236}">
                <a16:creationId xmlns:a16="http://schemas.microsoft.com/office/drawing/2014/main" id="{D71311B3-8122-4DA8-9167-74F6B61E24CF}"/>
              </a:ext>
            </a:extLst>
          </p:cNvPr>
          <p:cNvSpPr>
            <a:spLocks noGrp="1"/>
          </p:cNvSpPr>
          <p:nvPr>
            <p:ph type="ftr" sz="quarter" idx="11"/>
          </p:nvPr>
        </p:nvSpPr>
        <p:spPr/>
        <p:txBody>
          <a:bodyPr/>
          <a:lstStyle/>
          <a:p>
            <a:pPr algn="r"/>
            <a:r>
              <a:rPr lang="en-US" altLang="zh-CN"/>
              <a:t>USTC-SYS Reading Group</a:t>
            </a:r>
            <a:endParaRPr lang="zh-CN" altLang="en-US"/>
          </a:p>
        </p:txBody>
      </p:sp>
      <p:sp>
        <p:nvSpPr>
          <p:cNvPr id="5" name="日期占位符 4">
            <a:extLst>
              <a:ext uri="{FF2B5EF4-FFF2-40B4-BE49-F238E27FC236}">
                <a16:creationId xmlns:a16="http://schemas.microsoft.com/office/drawing/2014/main" id="{4BBC2671-8114-4856-A877-EBE4DBB5CD36}"/>
              </a:ext>
            </a:extLst>
          </p:cNvPr>
          <p:cNvSpPr>
            <a:spLocks noGrp="1"/>
          </p:cNvSpPr>
          <p:nvPr>
            <p:ph type="dt" sz="half" idx="10"/>
          </p:nvPr>
        </p:nvSpPr>
        <p:spPr/>
        <p:txBody>
          <a:bodyPr/>
          <a:lstStyle/>
          <a:p>
            <a:pPr algn="r"/>
            <a:fld id="{5E1090A2-CAAE-4283-8EAB-E15E064FEC49}" type="datetime1">
              <a:rPr lang="en-US" altLang="zh-CN" smtClean="0"/>
              <a:pPr algn="r"/>
              <a:t>10/6/2021</a:t>
            </a:fld>
            <a:endParaRPr lang="zh-CN" altLang="en-US" dirty="0"/>
          </a:p>
        </p:txBody>
      </p:sp>
      <p:sp>
        <p:nvSpPr>
          <p:cNvPr id="6" name="内容占位符 5">
            <a:extLst>
              <a:ext uri="{FF2B5EF4-FFF2-40B4-BE49-F238E27FC236}">
                <a16:creationId xmlns:a16="http://schemas.microsoft.com/office/drawing/2014/main" id="{4C8CABEC-7D28-49E3-8DEF-907916F32859}"/>
              </a:ext>
            </a:extLst>
          </p:cNvPr>
          <p:cNvSpPr>
            <a:spLocks noGrp="1"/>
          </p:cNvSpPr>
          <p:nvPr>
            <p:ph sz="quarter" idx="12"/>
          </p:nvPr>
        </p:nvSpPr>
        <p:spPr/>
        <p:txBody>
          <a:bodyPr/>
          <a:lstStyle/>
          <a:p>
            <a:endParaRPr lang="zh-CN" altLang="en-US"/>
          </a:p>
        </p:txBody>
      </p:sp>
    </p:spTree>
    <p:extLst>
      <p:ext uri="{BB962C8B-B14F-4D97-AF65-F5344CB8AC3E}">
        <p14:creationId xmlns:p14="http://schemas.microsoft.com/office/powerpoint/2010/main" val="35744197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C663BC3-C680-4569-86ED-CB58224581F5}"/>
              </a:ext>
            </a:extLst>
          </p:cNvPr>
          <p:cNvSpPr>
            <a:spLocks noGrp="1"/>
          </p:cNvSpPr>
          <p:nvPr>
            <p:ph type="title"/>
          </p:nvPr>
        </p:nvSpPr>
        <p:spPr/>
        <p:txBody>
          <a:bodyPr>
            <a:normAutofit fontScale="90000"/>
          </a:bodyPr>
          <a:lstStyle/>
          <a:p>
            <a:r>
              <a:rPr lang="en-US" altLang="zh-CN" dirty="0"/>
              <a:t>Performances with </a:t>
            </a:r>
            <a:r>
              <a:rPr lang="en-US" altLang="zh-CN" dirty="0" err="1"/>
              <a:t>NVMe</a:t>
            </a:r>
            <a:r>
              <a:rPr lang="en-US" altLang="zh-CN" dirty="0"/>
              <a:t> SSDs</a:t>
            </a:r>
            <a:endParaRPr lang="zh-CN" altLang="en-US" dirty="0"/>
          </a:p>
        </p:txBody>
      </p:sp>
      <p:sp>
        <p:nvSpPr>
          <p:cNvPr id="3" name="内容占位符 2">
            <a:extLst>
              <a:ext uri="{FF2B5EF4-FFF2-40B4-BE49-F238E27FC236}">
                <a16:creationId xmlns:a16="http://schemas.microsoft.com/office/drawing/2014/main" id="{F98907EE-A02C-45E2-8531-08D57762B339}"/>
              </a:ext>
            </a:extLst>
          </p:cNvPr>
          <p:cNvSpPr>
            <a:spLocks noGrp="1"/>
          </p:cNvSpPr>
          <p:nvPr>
            <p:ph idx="1"/>
          </p:nvPr>
        </p:nvSpPr>
        <p:spPr/>
        <p:txBody>
          <a:bodyPr/>
          <a:lstStyle/>
          <a:p>
            <a:r>
              <a:rPr lang="en-US" altLang="zh-CN" dirty="0"/>
              <a:t>Logging Performance: </a:t>
            </a:r>
            <a:endParaRPr lang="zh-CN" altLang="en-US" dirty="0"/>
          </a:p>
        </p:txBody>
      </p:sp>
      <p:sp>
        <p:nvSpPr>
          <p:cNvPr id="4" name="页脚占位符 3">
            <a:extLst>
              <a:ext uri="{FF2B5EF4-FFF2-40B4-BE49-F238E27FC236}">
                <a16:creationId xmlns:a16="http://schemas.microsoft.com/office/drawing/2014/main" id="{D71311B3-8122-4DA8-9167-74F6B61E24CF}"/>
              </a:ext>
            </a:extLst>
          </p:cNvPr>
          <p:cNvSpPr>
            <a:spLocks noGrp="1"/>
          </p:cNvSpPr>
          <p:nvPr>
            <p:ph type="ftr" sz="quarter" idx="11"/>
          </p:nvPr>
        </p:nvSpPr>
        <p:spPr/>
        <p:txBody>
          <a:bodyPr/>
          <a:lstStyle/>
          <a:p>
            <a:pPr algn="r"/>
            <a:r>
              <a:rPr lang="en-US" altLang="zh-CN"/>
              <a:t>USTC-SYS Reading Group</a:t>
            </a:r>
            <a:endParaRPr lang="zh-CN" altLang="en-US"/>
          </a:p>
        </p:txBody>
      </p:sp>
      <p:sp>
        <p:nvSpPr>
          <p:cNvPr id="5" name="日期占位符 4">
            <a:extLst>
              <a:ext uri="{FF2B5EF4-FFF2-40B4-BE49-F238E27FC236}">
                <a16:creationId xmlns:a16="http://schemas.microsoft.com/office/drawing/2014/main" id="{4BBC2671-8114-4856-A877-EBE4DBB5CD36}"/>
              </a:ext>
            </a:extLst>
          </p:cNvPr>
          <p:cNvSpPr>
            <a:spLocks noGrp="1"/>
          </p:cNvSpPr>
          <p:nvPr>
            <p:ph type="dt" sz="half" idx="10"/>
          </p:nvPr>
        </p:nvSpPr>
        <p:spPr/>
        <p:txBody>
          <a:bodyPr/>
          <a:lstStyle/>
          <a:p>
            <a:pPr algn="r"/>
            <a:fld id="{5E1090A2-CAAE-4283-8EAB-E15E064FEC49}" type="datetime1">
              <a:rPr lang="en-US" altLang="zh-CN" smtClean="0"/>
              <a:pPr algn="r"/>
              <a:t>10/6/2021</a:t>
            </a:fld>
            <a:endParaRPr lang="zh-CN" altLang="en-US" dirty="0"/>
          </a:p>
        </p:txBody>
      </p:sp>
      <p:sp>
        <p:nvSpPr>
          <p:cNvPr id="6" name="内容占位符 5">
            <a:extLst>
              <a:ext uri="{FF2B5EF4-FFF2-40B4-BE49-F238E27FC236}">
                <a16:creationId xmlns:a16="http://schemas.microsoft.com/office/drawing/2014/main" id="{4C8CABEC-7D28-49E3-8DEF-907916F32859}"/>
              </a:ext>
            </a:extLst>
          </p:cNvPr>
          <p:cNvSpPr>
            <a:spLocks noGrp="1"/>
          </p:cNvSpPr>
          <p:nvPr>
            <p:ph sz="quarter" idx="12"/>
          </p:nvPr>
        </p:nvSpPr>
        <p:spPr/>
        <p:txBody>
          <a:bodyPr/>
          <a:lstStyle/>
          <a:p>
            <a:endParaRPr lang="zh-CN" altLang="en-US"/>
          </a:p>
        </p:txBody>
      </p:sp>
      <p:pic>
        <p:nvPicPr>
          <p:cNvPr id="10" name="图片 9">
            <a:extLst>
              <a:ext uri="{FF2B5EF4-FFF2-40B4-BE49-F238E27FC236}">
                <a16:creationId xmlns:a16="http://schemas.microsoft.com/office/drawing/2014/main" id="{6FABE906-BE2D-4B32-A959-8795AAC54670}"/>
              </a:ext>
            </a:extLst>
          </p:cNvPr>
          <p:cNvPicPr>
            <a:picLocks noChangeAspect="1"/>
          </p:cNvPicPr>
          <p:nvPr/>
        </p:nvPicPr>
        <p:blipFill>
          <a:blip r:embed="rId3"/>
          <a:stretch>
            <a:fillRect/>
          </a:stretch>
        </p:blipFill>
        <p:spPr>
          <a:xfrm>
            <a:off x="290400" y="2677637"/>
            <a:ext cx="11611199" cy="2343643"/>
          </a:xfrm>
          <a:prstGeom prst="rect">
            <a:avLst/>
          </a:prstGeom>
        </p:spPr>
      </p:pic>
    </p:spTree>
    <p:extLst>
      <p:ext uri="{BB962C8B-B14F-4D97-AF65-F5344CB8AC3E}">
        <p14:creationId xmlns:p14="http://schemas.microsoft.com/office/powerpoint/2010/main" val="6361225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C663BC3-C680-4569-86ED-CB58224581F5}"/>
              </a:ext>
            </a:extLst>
          </p:cNvPr>
          <p:cNvSpPr>
            <a:spLocks noGrp="1"/>
          </p:cNvSpPr>
          <p:nvPr>
            <p:ph type="title"/>
          </p:nvPr>
        </p:nvSpPr>
        <p:spPr/>
        <p:txBody>
          <a:bodyPr>
            <a:normAutofit fontScale="90000"/>
          </a:bodyPr>
          <a:lstStyle/>
          <a:p>
            <a:r>
              <a:rPr lang="en-US" altLang="zh-CN" dirty="0"/>
              <a:t>Performances with </a:t>
            </a:r>
            <a:r>
              <a:rPr lang="en-US" altLang="zh-CN" dirty="0" err="1"/>
              <a:t>NVMe</a:t>
            </a:r>
            <a:r>
              <a:rPr lang="en-US" altLang="zh-CN" dirty="0"/>
              <a:t> SSDs</a:t>
            </a:r>
            <a:endParaRPr lang="zh-CN" altLang="en-US" dirty="0"/>
          </a:p>
        </p:txBody>
      </p:sp>
      <p:sp>
        <p:nvSpPr>
          <p:cNvPr id="3" name="内容占位符 2">
            <a:extLst>
              <a:ext uri="{FF2B5EF4-FFF2-40B4-BE49-F238E27FC236}">
                <a16:creationId xmlns:a16="http://schemas.microsoft.com/office/drawing/2014/main" id="{F98907EE-A02C-45E2-8531-08D57762B339}"/>
              </a:ext>
            </a:extLst>
          </p:cNvPr>
          <p:cNvSpPr>
            <a:spLocks noGrp="1"/>
          </p:cNvSpPr>
          <p:nvPr>
            <p:ph idx="1"/>
          </p:nvPr>
        </p:nvSpPr>
        <p:spPr/>
        <p:txBody>
          <a:bodyPr/>
          <a:lstStyle/>
          <a:p>
            <a:r>
              <a:rPr lang="en-US" altLang="zh-CN" dirty="0"/>
              <a:t>Logging Performance: </a:t>
            </a:r>
            <a:endParaRPr lang="zh-CN" altLang="en-US" dirty="0"/>
          </a:p>
        </p:txBody>
      </p:sp>
      <p:sp>
        <p:nvSpPr>
          <p:cNvPr id="4" name="页脚占位符 3">
            <a:extLst>
              <a:ext uri="{FF2B5EF4-FFF2-40B4-BE49-F238E27FC236}">
                <a16:creationId xmlns:a16="http://schemas.microsoft.com/office/drawing/2014/main" id="{D71311B3-8122-4DA8-9167-74F6B61E24CF}"/>
              </a:ext>
            </a:extLst>
          </p:cNvPr>
          <p:cNvSpPr>
            <a:spLocks noGrp="1"/>
          </p:cNvSpPr>
          <p:nvPr>
            <p:ph type="ftr" sz="quarter" idx="11"/>
          </p:nvPr>
        </p:nvSpPr>
        <p:spPr/>
        <p:txBody>
          <a:bodyPr/>
          <a:lstStyle/>
          <a:p>
            <a:pPr algn="r"/>
            <a:r>
              <a:rPr lang="en-US" altLang="zh-CN"/>
              <a:t>USTC-SYS Reading Group</a:t>
            </a:r>
            <a:endParaRPr lang="zh-CN" altLang="en-US"/>
          </a:p>
        </p:txBody>
      </p:sp>
      <p:sp>
        <p:nvSpPr>
          <p:cNvPr id="5" name="日期占位符 4">
            <a:extLst>
              <a:ext uri="{FF2B5EF4-FFF2-40B4-BE49-F238E27FC236}">
                <a16:creationId xmlns:a16="http://schemas.microsoft.com/office/drawing/2014/main" id="{4BBC2671-8114-4856-A877-EBE4DBB5CD36}"/>
              </a:ext>
            </a:extLst>
          </p:cNvPr>
          <p:cNvSpPr>
            <a:spLocks noGrp="1"/>
          </p:cNvSpPr>
          <p:nvPr>
            <p:ph type="dt" sz="half" idx="10"/>
          </p:nvPr>
        </p:nvSpPr>
        <p:spPr/>
        <p:txBody>
          <a:bodyPr/>
          <a:lstStyle/>
          <a:p>
            <a:pPr algn="r"/>
            <a:fld id="{5E1090A2-CAAE-4283-8EAB-E15E064FEC49}" type="datetime1">
              <a:rPr lang="en-US" altLang="zh-CN" smtClean="0"/>
              <a:pPr algn="r"/>
              <a:t>10/6/2021</a:t>
            </a:fld>
            <a:endParaRPr lang="zh-CN" altLang="en-US" dirty="0"/>
          </a:p>
        </p:txBody>
      </p:sp>
      <p:sp>
        <p:nvSpPr>
          <p:cNvPr id="6" name="内容占位符 5">
            <a:extLst>
              <a:ext uri="{FF2B5EF4-FFF2-40B4-BE49-F238E27FC236}">
                <a16:creationId xmlns:a16="http://schemas.microsoft.com/office/drawing/2014/main" id="{4C8CABEC-7D28-49E3-8DEF-907916F32859}"/>
              </a:ext>
            </a:extLst>
          </p:cNvPr>
          <p:cNvSpPr>
            <a:spLocks noGrp="1"/>
          </p:cNvSpPr>
          <p:nvPr>
            <p:ph sz="quarter" idx="12"/>
          </p:nvPr>
        </p:nvSpPr>
        <p:spPr/>
        <p:txBody>
          <a:bodyPr/>
          <a:lstStyle/>
          <a:p>
            <a:endParaRPr lang="zh-CN" altLang="en-US"/>
          </a:p>
        </p:txBody>
      </p:sp>
      <p:pic>
        <p:nvPicPr>
          <p:cNvPr id="8" name="图片 7">
            <a:extLst>
              <a:ext uri="{FF2B5EF4-FFF2-40B4-BE49-F238E27FC236}">
                <a16:creationId xmlns:a16="http://schemas.microsoft.com/office/drawing/2014/main" id="{60A67D1D-65BB-4BD1-883B-9BDC7324D219}"/>
              </a:ext>
            </a:extLst>
          </p:cNvPr>
          <p:cNvPicPr>
            <a:picLocks noChangeAspect="1"/>
          </p:cNvPicPr>
          <p:nvPr/>
        </p:nvPicPr>
        <p:blipFill>
          <a:blip r:embed="rId3"/>
          <a:stretch>
            <a:fillRect/>
          </a:stretch>
        </p:blipFill>
        <p:spPr>
          <a:xfrm>
            <a:off x="719743" y="2744641"/>
            <a:ext cx="8742950" cy="3486113"/>
          </a:xfrm>
          <a:prstGeom prst="rect">
            <a:avLst/>
          </a:prstGeom>
        </p:spPr>
      </p:pic>
      <p:pic>
        <p:nvPicPr>
          <p:cNvPr id="11" name="图片 10">
            <a:extLst>
              <a:ext uri="{FF2B5EF4-FFF2-40B4-BE49-F238E27FC236}">
                <a16:creationId xmlns:a16="http://schemas.microsoft.com/office/drawing/2014/main" id="{BEC99C2A-366D-4E06-88B9-1BF50D639E09}"/>
              </a:ext>
            </a:extLst>
          </p:cNvPr>
          <p:cNvPicPr>
            <a:picLocks noChangeAspect="1"/>
          </p:cNvPicPr>
          <p:nvPr/>
        </p:nvPicPr>
        <p:blipFill>
          <a:blip r:embed="rId4"/>
          <a:stretch>
            <a:fillRect/>
          </a:stretch>
        </p:blipFill>
        <p:spPr>
          <a:xfrm>
            <a:off x="0" y="2358877"/>
            <a:ext cx="12192000" cy="353488"/>
          </a:xfrm>
          <a:prstGeom prst="rect">
            <a:avLst/>
          </a:prstGeom>
        </p:spPr>
      </p:pic>
      <p:sp>
        <p:nvSpPr>
          <p:cNvPr id="12" name="椭圆 11">
            <a:extLst>
              <a:ext uri="{FF2B5EF4-FFF2-40B4-BE49-F238E27FC236}">
                <a16:creationId xmlns:a16="http://schemas.microsoft.com/office/drawing/2014/main" id="{B4A78E4C-48E7-4237-8840-905219F30BF8}"/>
              </a:ext>
            </a:extLst>
          </p:cNvPr>
          <p:cNvSpPr/>
          <p:nvPr/>
        </p:nvSpPr>
        <p:spPr>
          <a:xfrm>
            <a:off x="6260688" y="3429001"/>
            <a:ext cx="2081048" cy="291661"/>
          </a:xfrm>
          <a:prstGeom prst="ellipse">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a:extLst>
              <a:ext uri="{FF2B5EF4-FFF2-40B4-BE49-F238E27FC236}">
                <a16:creationId xmlns:a16="http://schemas.microsoft.com/office/drawing/2014/main" id="{4068379C-A753-46A3-8964-096DDCEB7174}"/>
              </a:ext>
            </a:extLst>
          </p:cNvPr>
          <p:cNvSpPr/>
          <p:nvPr/>
        </p:nvSpPr>
        <p:spPr>
          <a:xfrm>
            <a:off x="6260688" y="3838971"/>
            <a:ext cx="2081048" cy="291661"/>
          </a:xfrm>
          <a:prstGeom prst="ellipse">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a:extLst>
              <a:ext uri="{FF2B5EF4-FFF2-40B4-BE49-F238E27FC236}">
                <a16:creationId xmlns:a16="http://schemas.microsoft.com/office/drawing/2014/main" id="{E6F8708A-DD8B-4566-8690-B6E6169EC8EC}"/>
              </a:ext>
            </a:extLst>
          </p:cNvPr>
          <p:cNvSpPr/>
          <p:nvPr/>
        </p:nvSpPr>
        <p:spPr>
          <a:xfrm>
            <a:off x="8921302" y="4487697"/>
            <a:ext cx="2669089" cy="1043514"/>
          </a:xfrm>
          <a:prstGeom prst="rect">
            <a:avLst/>
          </a:prstGeom>
          <a:solidFill>
            <a:schemeClr val="bg1"/>
          </a:solidFill>
          <a:ln w="63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0" i="0" dirty="0">
                <a:solidFill>
                  <a:srgbClr val="FF0000"/>
                </a:solidFill>
                <a:effectLst/>
                <a:latin typeface="Gill Sans MT" panose="020B0502020104020203" pitchFamily="34" charset="0"/>
              </a:rPr>
              <a:t>bounded by the I/O</a:t>
            </a:r>
            <a:endParaRPr lang="zh-CN" altLang="en-US" dirty="0">
              <a:solidFill>
                <a:srgbClr val="FF0000"/>
              </a:solidFill>
              <a:latin typeface="Gill Sans MT" panose="020B0502020104020203" pitchFamily="34" charset="0"/>
            </a:endParaRPr>
          </a:p>
        </p:txBody>
      </p:sp>
      <p:sp>
        <p:nvSpPr>
          <p:cNvPr id="15" name="矩形 14">
            <a:extLst>
              <a:ext uri="{FF2B5EF4-FFF2-40B4-BE49-F238E27FC236}">
                <a16:creationId xmlns:a16="http://schemas.microsoft.com/office/drawing/2014/main" id="{E3F53669-9511-4B92-8E1F-B14A63F3B5D7}"/>
              </a:ext>
            </a:extLst>
          </p:cNvPr>
          <p:cNvSpPr/>
          <p:nvPr/>
        </p:nvSpPr>
        <p:spPr>
          <a:xfrm>
            <a:off x="8921302" y="3087118"/>
            <a:ext cx="2669089" cy="770287"/>
          </a:xfrm>
          <a:prstGeom prst="rect">
            <a:avLst/>
          </a:prstGeom>
          <a:solidFill>
            <a:schemeClr val="bg1"/>
          </a:solidFill>
          <a:ln w="63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0" i="0" dirty="0">
                <a:solidFill>
                  <a:srgbClr val="FF0000"/>
                </a:solidFill>
                <a:effectLst/>
                <a:latin typeface="Gill Sans MT" panose="020B0502020104020203" pitchFamily="34" charset="0"/>
              </a:rPr>
              <a:t>scales linearly</a:t>
            </a:r>
            <a:endParaRPr lang="zh-CN" altLang="en-US" dirty="0">
              <a:solidFill>
                <a:srgbClr val="FF0000"/>
              </a:solidFill>
              <a:latin typeface="Gill Sans MT" panose="020B0502020104020203" pitchFamily="34" charset="0"/>
            </a:endParaRPr>
          </a:p>
        </p:txBody>
      </p:sp>
      <p:sp>
        <p:nvSpPr>
          <p:cNvPr id="19" name="箭头: 右 18">
            <a:extLst>
              <a:ext uri="{FF2B5EF4-FFF2-40B4-BE49-F238E27FC236}">
                <a16:creationId xmlns:a16="http://schemas.microsoft.com/office/drawing/2014/main" id="{E4C28166-CE20-43D7-89A1-33469485B51F}"/>
              </a:ext>
            </a:extLst>
          </p:cNvPr>
          <p:cNvSpPr/>
          <p:nvPr/>
        </p:nvSpPr>
        <p:spPr>
          <a:xfrm>
            <a:off x="8442338" y="3548536"/>
            <a:ext cx="375771" cy="1488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箭头: 右 19">
            <a:extLst>
              <a:ext uri="{FF2B5EF4-FFF2-40B4-BE49-F238E27FC236}">
                <a16:creationId xmlns:a16="http://schemas.microsoft.com/office/drawing/2014/main" id="{270555EB-C8BD-409F-838C-3924305A9A20}"/>
              </a:ext>
            </a:extLst>
          </p:cNvPr>
          <p:cNvSpPr/>
          <p:nvPr/>
        </p:nvSpPr>
        <p:spPr>
          <a:xfrm rot="2280674">
            <a:off x="8341736" y="4248941"/>
            <a:ext cx="568435" cy="13418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a:extLst>
              <a:ext uri="{FF2B5EF4-FFF2-40B4-BE49-F238E27FC236}">
                <a16:creationId xmlns:a16="http://schemas.microsoft.com/office/drawing/2014/main" id="{031D2D79-3F5A-45BB-8BB0-6090498A2614}"/>
              </a:ext>
            </a:extLst>
          </p:cNvPr>
          <p:cNvSpPr/>
          <p:nvPr/>
        </p:nvSpPr>
        <p:spPr>
          <a:xfrm>
            <a:off x="9272752" y="2305087"/>
            <a:ext cx="2919248" cy="395684"/>
          </a:xfrm>
          <a:prstGeom prst="ellipse">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989006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C663BC3-C680-4569-86ED-CB58224581F5}"/>
              </a:ext>
            </a:extLst>
          </p:cNvPr>
          <p:cNvSpPr>
            <a:spLocks noGrp="1"/>
          </p:cNvSpPr>
          <p:nvPr>
            <p:ph type="title"/>
          </p:nvPr>
        </p:nvSpPr>
        <p:spPr/>
        <p:txBody>
          <a:bodyPr>
            <a:normAutofit fontScale="90000"/>
          </a:bodyPr>
          <a:lstStyle/>
          <a:p>
            <a:r>
              <a:rPr lang="en-US" altLang="zh-CN" dirty="0"/>
              <a:t>Performances with </a:t>
            </a:r>
            <a:r>
              <a:rPr lang="en-US" altLang="zh-CN" dirty="0" err="1"/>
              <a:t>NVMe</a:t>
            </a:r>
            <a:r>
              <a:rPr lang="en-US" altLang="zh-CN" dirty="0"/>
              <a:t> SSDs</a:t>
            </a:r>
            <a:endParaRPr lang="zh-CN" altLang="en-US" dirty="0"/>
          </a:p>
        </p:txBody>
      </p:sp>
      <p:sp>
        <p:nvSpPr>
          <p:cNvPr id="3" name="内容占位符 2">
            <a:extLst>
              <a:ext uri="{FF2B5EF4-FFF2-40B4-BE49-F238E27FC236}">
                <a16:creationId xmlns:a16="http://schemas.microsoft.com/office/drawing/2014/main" id="{F98907EE-A02C-45E2-8531-08D57762B339}"/>
              </a:ext>
            </a:extLst>
          </p:cNvPr>
          <p:cNvSpPr>
            <a:spLocks noGrp="1"/>
          </p:cNvSpPr>
          <p:nvPr>
            <p:ph idx="1"/>
          </p:nvPr>
        </p:nvSpPr>
        <p:spPr/>
        <p:txBody>
          <a:bodyPr/>
          <a:lstStyle/>
          <a:p>
            <a:r>
              <a:rPr lang="en-US" altLang="zh-CN" dirty="0"/>
              <a:t>Logging Performance: </a:t>
            </a:r>
            <a:endParaRPr lang="zh-CN" altLang="en-US" dirty="0"/>
          </a:p>
        </p:txBody>
      </p:sp>
      <p:sp>
        <p:nvSpPr>
          <p:cNvPr id="4" name="页脚占位符 3">
            <a:extLst>
              <a:ext uri="{FF2B5EF4-FFF2-40B4-BE49-F238E27FC236}">
                <a16:creationId xmlns:a16="http://schemas.microsoft.com/office/drawing/2014/main" id="{D71311B3-8122-4DA8-9167-74F6B61E24CF}"/>
              </a:ext>
            </a:extLst>
          </p:cNvPr>
          <p:cNvSpPr>
            <a:spLocks noGrp="1"/>
          </p:cNvSpPr>
          <p:nvPr>
            <p:ph type="ftr" sz="quarter" idx="11"/>
          </p:nvPr>
        </p:nvSpPr>
        <p:spPr/>
        <p:txBody>
          <a:bodyPr/>
          <a:lstStyle/>
          <a:p>
            <a:pPr algn="r"/>
            <a:r>
              <a:rPr lang="en-US" altLang="zh-CN"/>
              <a:t>USTC-SYS Reading Group</a:t>
            </a:r>
            <a:endParaRPr lang="zh-CN" altLang="en-US"/>
          </a:p>
        </p:txBody>
      </p:sp>
      <p:sp>
        <p:nvSpPr>
          <p:cNvPr id="5" name="日期占位符 4">
            <a:extLst>
              <a:ext uri="{FF2B5EF4-FFF2-40B4-BE49-F238E27FC236}">
                <a16:creationId xmlns:a16="http://schemas.microsoft.com/office/drawing/2014/main" id="{4BBC2671-8114-4856-A877-EBE4DBB5CD36}"/>
              </a:ext>
            </a:extLst>
          </p:cNvPr>
          <p:cNvSpPr>
            <a:spLocks noGrp="1"/>
          </p:cNvSpPr>
          <p:nvPr>
            <p:ph type="dt" sz="half" idx="10"/>
          </p:nvPr>
        </p:nvSpPr>
        <p:spPr/>
        <p:txBody>
          <a:bodyPr/>
          <a:lstStyle/>
          <a:p>
            <a:pPr algn="r"/>
            <a:fld id="{5E1090A2-CAAE-4283-8EAB-E15E064FEC49}" type="datetime1">
              <a:rPr lang="en-US" altLang="zh-CN" smtClean="0"/>
              <a:pPr algn="r"/>
              <a:t>10/6/2021</a:t>
            </a:fld>
            <a:endParaRPr lang="zh-CN" altLang="en-US" dirty="0"/>
          </a:p>
        </p:txBody>
      </p:sp>
      <p:sp>
        <p:nvSpPr>
          <p:cNvPr id="6" name="内容占位符 5">
            <a:extLst>
              <a:ext uri="{FF2B5EF4-FFF2-40B4-BE49-F238E27FC236}">
                <a16:creationId xmlns:a16="http://schemas.microsoft.com/office/drawing/2014/main" id="{4C8CABEC-7D28-49E3-8DEF-907916F32859}"/>
              </a:ext>
            </a:extLst>
          </p:cNvPr>
          <p:cNvSpPr>
            <a:spLocks noGrp="1"/>
          </p:cNvSpPr>
          <p:nvPr>
            <p:ph sz="quarter" idx="12"/>
          </p:nvPr>
        </p:nvSpPr>
        <p:spPr/>
        <p:txBody>
          <a:bodyPr/>
          <a:lstStyle/>
          <a:p>
            <a:endParaRPr lang="zh-CN" altLang="en-US"/>
          </a:p>
        </p:txBody>
      </p:sp>
      <p:pic>
        <p:nvPicPr>
          <p:cNvPr id="8" name="图片 7">
            <a:extLst>
              <a:ext uri="{FF2B5EF4-FFF2-40B4-BE49-F238E27FC236}">
                <a16:creationId xmlns:a16="http://schemas.microsoft.com/office/drawing/2014/main" id="{60A67D1D-65BB-4BD1-883B-9BDC7324D219}"/>
              </a:ext>
            </a:extLst>
          </p:cNvPr>
          <p:cNvPicPr>
            <a:picLocks noChangeAspect="1"/>
          </p:cNvPicPr>
          <p:nvPr/>
        </p:nvPicPr>
        <p:blipFill>
          <a:blip r:embed="rId3"/>
          <a:stretch>
            <a:fillRect/>
          </a:stretch>
        </p:blipFill>
        <p:spPr>
          <a:xfrm>
            <a:off x="719743" y="2744641"/>
            <a:ext cx="8742950" cy="3486113"/>
          </a:xfrm>
          <a:prstGeom prst="rect">
            <a:avLst/>
          </a:prstGeom>
        </p:spPr>
      </p:pic>
      <p:pic>
        <p:nvPicPr>
          <p:cNvPr id="11" name="图片 10">
            <a:extLst>
              <a:ext uri="{FF2B5EF4-FFF2-40B4-BE49-F238E27FC236}">
                <a16:creationId xmlns:a16="http://schemas.microsoft.com/office/drawing/2014/main" id="{BEC99C2A-366D-4E06-88B9-1BF50D639E09}"/>
              </a:ext>
            </a:extLst>
          </p:cNvPr>
          <p:cNvPicPr>
            <a:picLocks noChangeAspect="1"/>
          </p:cNvPicPr>
          <p:nvPr/>
        </p:nvPicPr>
        <p:blipFill>
          <a:blip r:embed="rId4"/>
          <a:stretch>
            <a:fillRect/>
          </a:stretch>
        </p:blipFill>
        <p:spPr>
          <a:xfrm>
            <a:off x="0" y="2358877"/>
            <a:ext cx="12192000" cy="353488"/>
          </a:xfrm>
          <a:prstGeom prst="rect">
            <a:avLst/>
          </a:prstGeom>
        </p:spPr>
      </p:pic>
      <p:sp>
        <p:nvSpPr>
          <p:cNvPr id="12" name="椭圆 11">
            <a:extLst>
              <a:ext uri="{FF2B5EF4-FFF2-40B4-BE49-F238E27FC236}">
                <a16:creationId xmlns:a16="http://schemas.microsoft.com/office/drawing/2014/main" id="{B4A78E4C-48E7-4237-8840-905219F30BF8}"/>
              </a:ext>
            </a:extLst>
          </p:cNvPr>
          <p:cNvSpPr/>
          <p:nvPr/>
        </p:nvSpPr>
        <p:spPr>
          <a:xfrm>
            <a:off x="6260688" y="3429001"/>
            <a:ext cx="2081048" cy="291661"/>
          </a:xfrm>
          <a:prstGeom prst="ellipse">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a:extLst>
              <a:ext uri="{FF2B5EF4-FFF2-40B4-BE49-F238E27FC236}">
                <a16:creationId xmlns:a16="http://schemas.microsoft.com/office/drawing/2014/main" id="{4068379C-A753-46A3-8964-096DDCEB7174}"/>
              </a:ext>
            </a:extLst>
          </p:cNvPr>
          <p:cNvSpPr/>
          <p:nvPr/>
        </p:nvSpPr>
        <p:spPr>
          <a:xfrm rot="21349029">
            <a:off x="6294471" y="3742693"/>
            <a:ext cx="2081048" cy="291661"/>
          </a:xfrm>
          <a:prstGeom prst="ellipse">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a:extLst>
              <a:ext uri="{FF2B5EF4-FFF2-40B4-BE49-F238E27FC236}">
                <a16:creationId xmlns:a16="http://schemas.microsoft.com/office/drawing/2014/main" id="{E6F8708A-DD8B-4566-8690-B6E6169EC8EC}"/>
              </a:ext>
            </a:extLst>
          </p:cNvPr>
          <p:cNvSpPr/>
          <p:nvPr/>
        </p:nvSpPr>
        <p:spPr>
          <a:xfrm>
            <a:off x="8921302" y="4487697"/>
            <a:ext cx="2669089" cy="1043514"/>
          </a:xfrm>
          <a:prstGeom prst="rect">
            <a:avLst/>
          </a:prstGeom>
          <a:solidFill>
            <a:schemeClr val="bg1"/>
          </a:solidFill>
          <a:ln w="63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0" i="0" dirty="0">
                <a:solidFill>
                  <a:srgbClr val="FF0000"/>
                </a:solidFill>
                <a:effectLst/>
                <a:latin typeface="Gill Sans MT" panose="020B0502020104020203" pitchFamily="34" charset="0"/>
              </a:rPr>
              <a:t>Shared LSN </a:t>
            </a:r>
            <a:r>
              <a:rPr lang="en-US" altLang="zh-CN" b="0" i="0" dirty="0">
                <a:solidFill>
                  <a:srgbClr val="FF0000"/>
                </a:solidFill>
                <a:effectLst/>
                <a:latin typeface="Gill Sans MT" panose="020B0502020104020203" pitchFamily="34" charset="0"/>
                <a:sym typeface="Wingdings" panose="05000000000000000000" pitchFamily="2" charset="2"/>
              </a:rPr>
              <a:t></a:t>
            </a:r>
            <a:endParaRPr lang="zh-CN" altLang="en-US" dirty="0">
              <a:solidFill>
                <a:srgbClr val="FF0000"/>
              </a:solidFill>
              <a:latin typeface="Gill Sans MT" panose="020B0502020104020203" pitchFamily="34" charset="0"/>
            </a:endParaRPr>
          </a:p>
        </p:txBody>
      </p:sp>
      <p:sp>
        <p:nvSpPr>
          <p:cNvPr id="15" name="矩形 14">
            <a:extLst>
              <a:ext uri="{FF2B5EF4-FFF2-40B4-BE49-F238E27FC236}">
                <a16:creationId xmlns:a16="http://schemas.microsoft.com/office/drawing/2014/main" id="{E3F53669-9511-4B92-8E1F-B14A63F3B5D7}"/>
              </a:ext>
            </a:extLst>
          </p:cNvPr>
          <p:cNvSpPr/>
          <p:nvPr/>
        </p:nvSpPr>
        <p:spPr>
          <a:xfrm>
            <a:off x="8921302" y="3087118"/>
            <a:ext cx="2669089" cy="770287"/>
          </a:xfrm>
          <a:prstGeom prst="rect">
            <a:avLst/>
          </a:prstGeom>
          <a:solidFill>
            <a:schemeClr val="bg1"/>
          </a:solidFill>
          <a:ln w="63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0" i="0" dirty="0">
                <a:solidFill>
                  <a:srgbClr val="FF0000"/>
                </a:solidFill>
                <a:effectLst/>
                <a:latin typeface="Gill Sans MT" panose="020B0502020104020203" pitchFamily="34" charset="0"/>
              </a:rPr>
              <a:t>Thanks to separate LSN!</a:t>
            </a:r>
            <a:endParaRPr lang="zh-CN" altLang="en-US" dirty="0">
              <a:solidFill>
                <a:srgbClr val="FF0000"/>
              </a:solidFill>
              <a:latin typeface="Gill Sans MT" panose="020B0502020104020203" pitchFamily="34" charset="0"/>
            </a:endParaRPr>
          </a:p>
        </p:txBody>
      </p:sp>
      <p:sp>
        <p:nvSpPr>
          <p:cNvPr id="19" name="箭头: 右 18">
            <a:extLst>
              <a:ext uri="{FF2B5EF4-FFF2-40B4-BE49-F238E27FC236}">
                <a16:creationId xmlns:a16="http://schemas.microsoft.com/office/drawing/2014/main" id="{E4C28166-CE20-43D7-89A1-33469485B51F}"/>
              </a:ext>
            </a:extLst>
          </p:cNvPr>
          <p:cNvSpPr/>
          <p:nvPr/>
        </p:nvSpPr>
        <p:spPr>
          <a:xfrm>
            <a:off x="8442338" y="3548536"/>
            <a:ext cx="375771" cy="1488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箭头: 右 19">
            <a:extLst>
              <a:ext uri="{FF2B5EF4-FFF2-40B4-BE49-F238E27FC236}">
                <a16:creationId xmlns:a16="http://schemas.microsoft.com/office/drawing/2014/main" id="{270555EB-C8BD-409F-838C-3924305A9A20}"/>
              </a:ext>
            </a:extLst>
          </p:cNvPr>
          <p:cNvSpPr/>
          <p:nvPr/>
        </p:nvSpPr>
        <p:spPr>
          <a:xfrm rot="2280674">
            <a:off x="8341736" y="4248941"/>
            <a:ext cx="568435" cy="13418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a:extLst>
              <a:ext uri="{FF2B5EF4-FFF2-40B4-BE49-F238E27FC236}">
                <a16:creationId xmlns:a16="http://schemas.microsoft.com/office/drawing/2014/main" id="{031D2D79-3F5A-45BB-8BB0-6090498A2614}"/>
              </a:ext>
            </a:extLst>
          </p:cNvPr>
          <p:cNvSpPr/>
          <p:nvPr/>
        </p:nvSpPr>
        <p:spPr>
          <a:xfrm>
            <a:off x="9272752" y="2358877"/>
            <a:ext cx="1605455" cy="341894"/>
          </a:xfrm>
          <a:prstGeom prst="ellipse">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a:extLst>
              <a:ext uri="{FF2B5EF4-FFF2-40B4-BE49-F238E27FC236}">
                <a16:creationId xmlns:a16="http://schemas.microsoft.com/office/drawing/2014/main" id="{757606BF-4958-441B-ACE1-E1E82CC2597A}"/>
              </a:ext>
            </a:extLst>
          </p:cNvPr>
          <p:cNvSpPr/>
          <p:nvPr/>
        </p:nvSpPr>
        <p:spPr>
          <a:xfrm>
            <a:off x="2582918" y="2322061"/>
            <a:ext cx="1747344" cy="422579"/>
          </a:xfrm>
          <a:prstGeom prst="ellipse">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50987548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C663BC3-C680-4569-86ED-CB58224581F5}"/>
              </a:ext>
            </a:extLst>
          </p:cNvPr>
          <p:cNvSpPr>
            <a:spLocks noGrp="1"/>
          </p:cNvSpPr>
          <p:nvPr>
            <p:ph type="title"/>
          </p:nvPr>
        </p:nvSpPr>
        <p:spPr/>
        <p:txBody>
          <a:bodyPr>
            <a:normAutofit fontScale="90000"/>
          </a:bodyPr>
          <a:lstStyle/>
          <a:p>
            <a:r>
              <a:rPr lang="en-US" altLang="zh-CN" dirty="0"/>
              <a:t>Performances with </a:t>
            </a:r>
            <a:r>
              <a:rPr lang="en-US" altLang="zh-CN" dirty="0" err="1"/>
              <a:t>NVMe</a:t>
            </a:r>
            <a:r>
              <a:rPr lang="en-US" altLang="zh-CN" dirty="0"/>
              <a:t> SSDs</a:t>
            </a:r>
            <a:endParaRPr lang="zh-CN" altLang="en-US" dirty="0"/>
          </a:p>
        </p:txBody>
      </p:sp>
      <p:sp>
        <p:nvSpPr>
          <p:cNvPr id="3" name="内容占位符 2">
            <a:extLst>
              <a:ext uri="{FF2B5EF4-FFF2-40B4-BE49-F238E27FC236}">
                <a16:creationId xmlns:a16="http://schemas.microsoft.com/office/drawing/2014/main" id="{F98907EE-A02C-45E2-8531-08D57762B339}"/>
              </a:ext>
            </a:extLst>
          </p:cNvPr>
          <p:cNvSpPr>
            <a:spLocks noGrp="1"/>
          </p:cNvSpPr>
          <p:nvPr>
            <p:ph idx="1"/>
          </p:nvPr>
        </p:nvSpPr>
        <p:spPr/>
        <p:txBody>
          <a:bodyPr/>
          <a:lstStyle/>
          <a:p>
            <a:r>
              <a:rPr lang="en-US" altLang="zh-CN" dirty="0"/>
              <a:t>Logging Performance: </a:t>
            </a:r>
            <a:endParaRPr lang="zh-CN" altLang="en-US" dirty="0"/>
          </a:p>
        </p:txBody>
      </p:sp>
      <p:sp>
        <p:nvSpPr>
          <p:cNvPr id="4" name="页脚占位符 3">
            <a:extLst>
              <a:ext uri="{FF2B5EF4-FFF2-40B4-BE49-F238E27FC236}">
                <a16:creationId xmlns:a16="http://schemas.microsoft.com/office/drawing/2014/main" id="{D71311B3-8122-4DA8-9167-74F6B61E24CF}"/>
              </a:ext>
            </a:extLst>
          </p:cNvPr>
          <p:cNvSpPr>
            <a:spLocks noGrp="1"/>
          </p:cNvSpPr>
          <p:nvPr>
            <p:ph type="ftr" sz="quarter" idx="11"/>
          </p:nvPr>
        </p:nvSpPr>
        <p:spPr/>
        <p:txBody>
          <a:bodyPr/>
          <a:lstStyle/>
          <a:p>
            <a:pPr algn="r"/>
            <a:r>
              <a:rPr lang="en-US" altLang="zh-CN"/>
              <a:t>USTC-SYS Reading Group</a:t>
            </a:r>
            <a:endParaRPr lang="zh-CN" altLang="en-US"/>
          </a:p>
        </p:txBody>
      </p:sp>
      <p:sp>
        <p:nvSpPr>
          <p:cNvPr id="5" name="日期占位符 4">
            <a:extLst>
              <a:ext uri="{FF2B5EF4-FFF2-40B4-BE49-F238E27FC236}">
                <a16:creationId xmlns:a16="http://schemas.microsoft.com/office/drawing/2014/main" id="{4BBC2671-8114-4856-A877-EBE4DBB5CD36}"/>
              </a:ext>
            </a:extLst>
          </p:cNvPr>
          <p:cNvSpPr>
            <a:spLocks noGrp="1"/>
          </p:cNvSpPr>
          <p:nvPr>
            <p:ph type="dt" sz="half" idx="10"/>
          </p:nvPr>
        </p:nvSpPr>
        <p:spPr/>
        <p:txBody>
          <a:bodyPr/>
          <a:lstStyle/>
          <a:p>
            <a:pPr algn="r"/>
            <a:fld id="{5E1090A2-CAAE-4283-8EAB-E15E064FEC49}" type="datetime1">
              <a:rPr lang="en-US" altLang="zh-CN" smtClean="0"/>
              <a:pPr algn="r"/>
              <a:t>10/6/2021</a:t>
            </a:fld>
            <a:endParaRPr lang="zh-CN" altLang="en-US" dirty="0"/>
          </a:p>
        </p:txBody>
      </p:sp>
      <p:sp>
        <p:nvSpPr>
          <p:cNvPr id="6" name="内容占位符 5">
            <a:extLst>
              <a:ext uri="{FF2B5EF4-FFF2-40B4-BE49-F238E27FC236}">
                <a16:creationId xmlns:a16="http://schemas.microsoft.com/office/drawing/2014/main" id="{4C8CABEC-7D28-49E3-8DEF-907916F32859}"/>
              </a:ext>
            </a:extLst>
          </p:cNvPr>
          <p:cNvSpPr>
            <a:spLocks noGrp="1"/>
          </p:cNvSpPr>
          <p:nvPr>
            <p:ph sz="quarter" idx="12"/>
          </p:nvPr>
        </p:nvSpPr>
        <p:spPr/>
        <p:txBody>
          <a:bodyPr/>
          <a:lstStyle/>
          <a:p>
            <a:endParaRPr lang="zh-CN" altLang="en-US"/>
          </a:p>
        </p:txBody>
      </p:sp>
      <p:pic>
        <p:nvPicPr>
          <p:cNvPr id="8" name="图片 7">
            <a:extLst>
              <a:ext uri="{FF2B5EF4-FFF2-40B4-BE49-F238E27FC236}">
                <a16:creationId xmlns:a16="http://schemas.microsoft.com/office/drawing/2014/main" id="{60A67D1D-65BB-4BD1-883B-9BDC7324D219}"/>
              </a:ext>
            </a:extLst>
          </p:cNvPr>
          <p:cNvPicPr>
            <a:picLocks noChangeAspect="1"/>
          </p:cNvPicPr>
          <p:nvPr/>
        </p:nvPicPr>
        <p:blipFill>
          <a:blip r:embed="rId3"/>
          <a:stretch>
            <a:fillRect/>
          </a:stretch>
        </p:blipFill>
        <p:spPr>
          <a:xfrm>
            <a:off x="719743" y="2744641"/>
            <a:ext cx="8742950" cy="3486113"/>
          </a:xfrm>
          <a:prstGeom prst="rect">
            <a:avLst/>
          </a:prstGeom>
        </p:spPr>
      </p:pic>
      <p:pic>
        <p:nvPicPr>
          <p:cNvPr id="11" name="图片 10">
            <a:extLst>
              <a:ext uri="{FF2B5EF4-FFF2-40B4-BE49-F238E27FC236}">
                <a16:creationId xmlns:a16="http://schemas.microsoft.com/office/drawing/2014/main" id="{BEC99C2A-366D-4E06-88B9-1BF50D639E09}"/>
              </a:ext>
            </a:extLst>
          </p:cNvPr>
          <p:cNvPicPr>
            <a:picLocks noChangeAspect="1"/>
          </p:cNvPicPr>
          <p:nvPr/>
        </p:nvPicPr>
        <p:blipFill>
          <a:blip r:embed="rId4"/>
          <a:stretch>
            <a:fillRect/>
          </a:stretch>
        </p:blipFill>
        <p:spPr>
          <a:xfrm>
            <a:off x="0" y="2358877"/>
            <a:ext cx="12192000" cy="353488"/>
          </a:xfrm>
          <a:prstGeom prst="rect">
            <a:avLst/>
          </a:prstGeom>
        </p:spPr>
      </p:pic>
      <p:sp>
        <p:nvSpPr>
          <p:cNvPr id="12" name="椭圆 11">
            <a:extLst>
              <a:ext uri="{FF2B5EF4-FFF2-40B4-BE49-F238E27FC236}">
                <a16:creationId xmlns:a16="http://schemas.microsoft.com/office/drawing/2014/main" id="{B4A78E4C-48E7-4237-8840-905219F30BF8}"/>
              </a:ext>
            </a:extLst>
          </p:cNvPr>
          <p:cNvSpPr/>
          <p:nvPr/>
        </p:nvSpPr>
        <p:spPr>
          <a:xfrm>
            <a:off x="6260688" y="3429001"/>
            <a:ext cx="2081048" cy="291661"/>
          </a:xfrm>
          <a:prstGeom prst="ellipse">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a:extLst>
              <a:ext uri="{FF2B5EF4-FFF2-40B4-BE49-F238E27FC236}">
                <a16:creationId xmlns:a16="http://schemas.microsoft.com/office/drawing/2014/main" id="{4068379C-A753-46A3-8964-096DDCEB7174}"/>
              </a:ext>
            </a:extLst>
          </p:cNvPr>
          <p:cNvSpPr/>
          <p:nvPr/>
        </p:nvSpPr>
        <p:spPr>
          <a:xfrm>
            <a:off x="4355994" y="4204928"/>
            <a:ext cx="3949806" cy="291661"/>
          </a:xfrm>
          <a:prstGeom prst="ellipse">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a:extLst>
              <a:ext uri="{FF2B5EF4-FFF2-40B4-BE49-F238E27FC236}">
                <a16:creationId xmlns:a16="http://schemas.microsoft.com/office/drawing/2014/main" id="{E6F8708A-DD8B-4566-8690-B6E6169EC8EC}"/>
              </a:ext>
            </a:extLst>
          </p:cNvPr>
          <p:cNvSpPr/>
          <p:nvPr/>
        </p:nvSpPr>
        <p:spPr>
          <a:xfrm>
            <a:off x="8921302" y="4487697"/>
            <a:ext cx="2669089" cy="1043514"/>
          </a:xfrm>
          <a:prstGeom prst="rect">
            <a:avLst/>
          </a:prstGeom>
          <a:solidFill>
            <a:schemeClr val="bg1"/>
          </a:solidFill>
          <a:ln w="63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0" i="0" dirty="0">
                <a:solidFill>
                  <a:srgbClr val="FF0000"/>
                </a:solidFill>
                <a:effectLst/>
                <a:latin typeface="Gill Sans MT" panose="020B0502020104020203" pitchFamily="34" charset="0"/>
              </a:rPr>
              <a:t>Per-log LSN -&gt; global LSN</a:t>
            </a:r>
          </a:p>
          <a:p>
            <a:pPr algn="ctr"/>
            <a:r>
              <a:rPr lang="en-US" altLang="zh-CN" dirty="0">
                <a:solidFill>
                  <a:srgbClr val="FF0000"/>
                </a:solidFill>
                <a:latin typeface="Gill Sans MT" panose="020B0502020104020203" pitchFamily="34" charset="0"/>
              </a:rPr>
              <a:t>Limited by local counters</a:t>
            </a:r>
            <a:endParaRPr lang="zh-CN" altLang="en-US" dirty="0">
              <a:solidFill>
                <a:srgbClr val="FF0000"/>
              </a:solidFill>
              <a:latin typeface="Gill Sans MT" panose="020B0502020104020203" pitchFamily="34" charset="0"/>
            </a:endParaRPr>
          </a:p>
        </p:txBody>
      </p:sp>
      <p:sp>
        <p:nvSpPr>
          <p:cNvPr id="15" name="矩形 14">
            <a:extLst>
              <a:ext uri="{FF2B5EF4-FFF2-40B4-BE49-F238E27FC236}">
                <a16:creationId xmlns:a16="http://schemas.microsoft.com/office/drawing/2014/main" id="{E3F53669-9511-4B92-8E1F-B14A63F3B5D7}"/>
              </a:ext>
            </a:extLst>
          </p:cNvPr>
          <p:cNvSpPr/>
          <p:nvPr/>
        </p:nvSpPr>
        <p:spPr>
          <a:xfrm>
            <a:off x="8921302" y="3087118"/>
            <a:ext cx="2669089" cy="770287"/>
          </a:xfrm>
          <a:prstGeom prst="rect">
            <a:avLst/>
          </a:prstGeom>
          <a:solidFill>
            <a:schemeClr val="bg1"/>
          </a:solidFill>
          <a:ln w="63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0" i="0" dirty="0">
                <a:solidFill>
                  <a:srgbClr val="FF0000"/>
                </a:solidFill>
                <a:effectLst/>
                <a:latin typeface="Gill Sans MT" panose="020B0502020104020203" pitchFamily="34" charset="0"/>
              </a:rPr>
              <a:t>Thanks to separate LSN!</a:t>
            </a:r>
            <a:endParaRPr lang="zh-CN" altLang="en-US" dirty="0">
              <a:solidFill>
                <a:srgbClr val="FF0000"/>
              </a:solidFill>
              <a:latin typeface="Gill Sans MT" panose="020B0502020104020203" pitchFamily="34" charset="0"/>
            </a:endParaRPr>
          </a:p>
        </p:txBody>
      </p:sp>
      <p:sp>
        <p:nvSpPr>
          <p:cNvPr id="19" name="箭头: 右 18">
            <a:extLst>
              <a:ext uri="{FF2B5EF4-FFF2-40B4-BE49-F238E27FC236}">
                <a16:creationId xmlns:a16="http://schemas.microsoft.com/office/drawing/2014/main" id="{E4C28166-CE20-43D7-89A1-33469485B51F}"/>
              </a:ext>
            </a:extLst>
          </p:cNvPr>
          <p:cNvSpPr/>
          <p:nvPr/>
        </p:nvSpPr>
        <p:spPr>
          <a:xfrm>
            <a:off x="8442338" y="3548536"/>
            <a:ext cx="375771" cy="1488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箭头: 右 19">
            <a:extLst>
              <a:ext uri="{FF2B5EF4-FFF2-40B4-BE49-F238E27FC236}">
                <a16:creationId xmlns:a16="http://schemas.microsoft.com/office/drawing/2014/main" id="{270555EB-C8BD-409F-838C-3924305A9A20}"/>
              </a:ext>
            </a:extLst>
          </p:cNvPr>
          <p:cNvSpPr/>
          <p:nvPr/>
        </p:nvSpPr>
        <p:spPr>
          <a:xfrm rot="2280674">
            <a:off x="8341736" y="4248941"/>
            <a:ext cx="568435" cy="13418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a:extLst>
              <a:ext uri="{FF2B5EF4-FFF2-40B4-BE49-F238E27FC236}">
                <a16:creationId xmlns:a16="http://schemas.microsoft.com/office/drawing/2014/main" id="{031D2D79-3F5A-45BB-8BB0-6090498A2614}"/>
              </a:ext>
            </a:extLst>
          </p:cNvPr>
          <p:cNvSpPr/>
          <p:nvPr/>
        </p:nvSpPr>
        <p:spPr>
          <a:xfrm>
            <a:off x="9272752" y="2358877"/>
            <a:ext cx="1605455" cy="341894"/>
          </a:xfrm>
          <a:prstGeom prst="ellipse">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a:extLst>
              <a:ext uri="{FF2B5EF4-FFF2-40B4-BE49-F238E27FC236}">
                <a16:creationId xmlns:a16="http://schemas.microsoft.com/office/drawing/2014/main" id="{757606BF-4958-441B-ACE1-E1E82CC2597A}"/>
              </a:ext>
            </a:extLst>
          </p:cNvPr>
          <p:cNvSpPr/>
          <p:nvPr/>
        </p:nvSpPr>
        <p:spPr>
          <a:xfrm>
            <a:off x="1313793" y="2278192"/>
            <a:ext cx="1747344" cy="422579"/>
          </a:xfrm>
          <a:prstGeom prst="ellipse">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9130260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3C64A086-67FD-4093-98CE-1062C31A819D}"/>
              </a:ext>
            </a:extLst>
          </p:cNvPr>
          <p:cNvPicPr>
            <a:picLocks noChangeAspect="1"/>
          </p:cNvPicPr>
          <p:nvPr/>
        </p:nvPicPr>
        <p:blipFill>
          <a:blip r:embed="rId3"/>
          <a:stretch>
            <a:fillRect/>
          </a:stretch>
        </p:blipFill>
        <p:spPr>
          <a:xfrm>
            <a:off x="692889" y="2700771"/>
            <a:ext cx="8156354" cy="3452742"/>
          </a:xfrm>
          <a:prstGeom prst="rect">
            <a:avLst/>
          </a:prstGeom>
        </p:spPr>
      </p:pic>
      <p:sp>
        <p:nvSpPr>
          <p:cNvPr id="2" name="标题 1">
            <a:extLst>
              <a:ext uri="{FF2B5EF4-FFF2-40B4-BE49-F238E27FC236}">
                <a16:creationId xmlns:a16="http://schemas.microsoft.com/office/drawing/2014/main" id="{CC663BC3-C680-4569-86ED-CB58224581F5}"/>
              </a:ext>
            </a:extLst>
          </p:cNvPr>
          <p:cNvSpPr>
            <a:spLocks noGrp="1"/>
          </p:cNvSpPr>
          <p:nvPr>
            <p:ph type="title"/>
          </p:nvPr>
        </p:nvSpPr>
        <p:spPr/>
        <p:txBody>
          <a:bodyPr>
            <a:normAutofit fontScale="90000"/>
          </a:bodyPr>
          <a:lstStyle/>
          <a:p>
            <a:r>
              <a:rPr lang="en-US" altLang="zh-CN" dirty="0"/>
              <a:t>Performances with </a:t>
            </a:r>
            <a:r>
              <a:rPr lang="en-US" altLang="zh-CN" dirty="0" err="1"/>
              <a:t>NVMe</a:t>
            </a:r>
            <a:r>
              <a:rPr lang="en-US" altLang="zh-CN" dirty="0"/>
              <a:t> SSDs</a:t>
            </a:r>
            <a:endParaRPr lang="zh-CN" altLang="en-US" dirty="0"/>
          </a:p>
        </p:txBody>
      </p:sp>
      <p:sp>
        <p:nvSpPr>
          <p:cNvPr id="3" name="内容占位符 2">
            <a:extLst>
              <a:ext uri="{FF2B5EF4-FFF2-40B4-BE49-F238E27FC236}">
                <a16:creationId xmlns:a16="http://schemas.microsoft.com/office/drawing/2014/main" id="{F98907EE-A02C-45E2-8531-08D57762B339}"/>
              </a:ext>
            </a:extLst>
          </p:cNvPr>
          <p:cNvSpPr>
            <a:spLocks noGrp="1"/>
          </p:cNvSpPr>
          <p:nvPr>
            <p:ph idx="1"/>
          </p:nvPr>
        </p:nvSpPr>
        <p:spPr/>
        <p:txBody>
          <a:bodyPr/>
          <a:lstStyle/>
          <a:p>
            <a:r>
              <a:rPr lang="en-US" altLang="zh-CN" dirty="0"/>
              <a:t>Logging Performance: </a:t>
            </a:r>
            <a:endParaRPr lang="zh-CN" altLang="en-US" dirty="0"/>
          </a:p>
        </p:txBody>
      </p:sp>
      <p:sp>
        <p:nvSpPr>
          <p:cNvPr id="4" name="页脚占位符 3">
            <a:extLst>
              <a:ext uri="{FF2B5EF4-FFF2-40B4-BE49-F238E27FC236}">
                <a16:creationId xmlns:a16="http://schemas.microsoft.com/office/drawing/2014/main" id="{D71311B3-8122-4DA8-9167-74F6B61E24CF}"/>
              </a:ext>
            </a:extLst>
          </p:cNvPr>
          <p:cNvSpPr>
            <a:spLocks noGrp="1"/>
          </p:cNvSpPr>
          <p:nvPr>
            <p:ph type="ftr" sz="quarter" idx="11"/>
          </p:nvPr>
        </p:nvSpPr>
        <p:spPr/>
        <p:txBody>
          <a:bodyPr/>
          <a:lstStyle/>
          <a:p>
            <a:pPr algn="r"/>
            <a:r>
              <a:rPr lang="en-US" altLang="zh-CN"/>
              <a:t>USTC-SYS Reading Group</a:t>
            </a:r>
            <a:endParaRPr lang="zh-CN" altLang="en-US"/>
          </a:p>
        </p:txBody>
      </p:sp>
      <p:sp>
        <p:nvSpPr>
          <p:cNvPr id="5" name="日期占位符 4">
            <a:extLst>
              <a:ext uri="{FF2B5EF4-FFF2-40B4-BE49-F238E27FC236}">
                <a16:creationId xmlns:a16="http://schemas.microsoft.com/office/drawing/2014/main" id="{4BBC2671-8114-4856-A877-EBE4DBB5CD36}"/>
              </a:ext>
            </a:extLst>
          </p:cNvPr>
          <p:cNvSpPr>
            <a:spLocks noGrp="1"/>
          </p:cNvSpPr>
          <p:nvPr>
            <p:ph type="dt" sz="half" idx="10"/>
          </p:nvPr>
        </p:nvSpPr>
        <p:spPr/>
        <p:txBody>
          <a:bodyPr/>
          <a:lstStyle/>
          <a:p>
            <a:pPr algn="r"/>
            <a:fld id="{5E1090A2-CAAE-4283-8EAB-E15E064FEC49}" type="datetime1">
              <a:rPr lang="en-US" altLang="zh-CN" smtClean="0"/>
              <a:pPr algn="r"/>
              <a:t>10/6/2021</a:t>
            </a:fld>
            <a:endParaRPr lang="zh-CN" altLang="en-US" dirty="0"/>
          </a:p>
        </p:txBody>
      </p:sp>
      <p:sp>
        <p:nvSpPr>
          <p:cNvPr id="6" name="内容占位符 5">
            <a:extLst>
              <a:ext uri="{FF2B5EF4-FFF2-40B4-BE49-F238E27FC236}">
                <a16:creationId xmlns:a16="http://schemas.microsoft.com/office/drawing/2014/main" id="{4C8CABEC-7D28-49E3-8DEF-907916F32859}"/>
              </a:ext>
            </a:extLst>
          </p:cNvPr>
          <p:cNvSpPr>
            <a:spLocks noGrp="1"/>
          </p:cNvSpPr>
          <p:nvPr>
            <p:ph sz="quarter" idx="12"/>
          </p:nvPr>
        </p:nvSpPr>
        <p:spPr/>
        <p:txBody>
          <a:bodyPr/>
          <a:lstStyle/>
          <a:p>
            <a:endParaRPr lang="zh-CN" altLang="en-US"/>
          </a:p>
        </p:txBody>
      </p:sp>
      <p:pic>
        <p:nvPicPr>
          <p:cNvPr id="11" name="图片 10">
            <a:extLst>
              <a:ext uri="{FF2B5EF4-FFF2-40B4-BE49-F238E27FC236}">
                <a16:creationId xmlns:a16="http://schemas.microsoft.com/office/drawing/2014/main" id="{BEC99C2A-366D-4E06-88B9-1BF50D639E09}"/>
              </a:ext>
            </a:extLst>
          </p:cNvPr>
          <p:cNvPicPr>
            <a:picLocks noChangeAspect="1"/>
          </p:cNvPicPr>
          <p:nvPr/>
        </p:nvPicPr>
        <p:blipFill>
          <a:blip r:embed="rId4"/>
          <a:stretch>
            <a:fillRect/>
          </a:stretch>
        </p:blipFill>
        <p:spPr>
          <a:xfrm>
            <a:off x="0" y="2358877"/>
            <a:ext cx="12192000" cy="353488"/>
          </a:xfrm>
          <a:prstGeom prst="rect">
            <a:avLst/>
          </a:prstGeom>
        </p:spPr>
      </p:pic>
      <p:sp>
        <p:nvSpPr>
          <p:cNvPr id="16" name="椭圆 15">
            <a:extLst>
              <a:ext uri="{FF2B5EF4-FFF2-40B4-BE49-F238E27FC236}">
                <a16:creationId xmlns:a16="http://schemas.microsoft.com/office/drawing/2014/main" id="{757606BF-4958-441B-ACE1-E1E82CC2597A}"/>
              </a:ext>
            </a:extLst>
          </p:cNvPr>
          <p:cNvSpPr/>
          <p:nvPr/>
        </p:nvSpPr>
        <p:spPr>
          <a:xfrm>
            <a:off x="4348656" y="3429000"/>
            <a:ext cx="4238296" cy="1484596"/>
          </a:xfrm>
          <a:prstGeom prst="ellipse">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5787469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C663BC3-C680-4569-86ED-CB58224581F5}"/>
              </a:ext>
            </a:extLst>
          </p:cNvPr>
          <p:cNvSpPr>
            <a:spLocks noGrp="1"/>
          </p:cNvSpPr>
          <p:nvPr>
            <p:ph type="title"/>
          </p:nvPr>
        </p:nvSpPr>
        <p:spPr/>
        <p:txBody>
          <a:bodyPr>
            <a:normAutofit fontScale="90000"/>
          </a:bodyPr>
          <a:lstStyle/>
          <a:p>
            <a:r>
              <a:rPr lang="en-US" altLang="zh-CN" dirty="0"/>
              <a:t>Performances with </a:t>
            </a:r>
            <a:r>
              <a:rPr lang="en-US" altLang="zh-CN" dirty="0" err="1"/>
              <a:t>NVMe</a:t>
            </a:r>
            <a:r>
              <a:rPr lang="en-US" altLang="zh-CN" dirty="0"/>
              <a:t> SSDs</a:t>
            </a:r>
            <a:endParaRPr lang="zh-CN" altLang="en-US" dirty="0"/>
          </a:p>
        </p:txBody>
      </p:sp>
      <p:sp>
        <p:nvSpPr>
          <p:cNvPr id="3" name="内容占位符 2">
            <a:extLst>
              <a:ext uri="{FF2B5EF4-FFF2-40B4-BE49-F238E27FC236}">
                <a16:creationId xmlns:a16="http://schemas.microsoft.com/office/drawing/2014/main" id="{F98907EE-A02C-45E2-8531-08D57762B339}"/>
              </a:ext>
            </a:extLst>
          </p:cNvPr>
          <p:cNvSpPr>
            <a:spLocks noGrp="1"/>
          </p:cNvSpPr>
          <p:nvPr>
            <p:ph idx="1"/>
          </p:nvPr>
        </p:nvSpPr>
        <p:spPr/>
        <p:txBody>
          <a:bodyPr/>
          <a:lstStyle/>
          <a:p>
            <a:r>
              <a:rPr lang="en-US" altLang="zh-CN" dirty="0"/>
              <a:t>Logging Performance: </a:t>
            </a:r>
            <a:endParaRPr lang="zh-CN" altLang="en-US" dirty="0"/>
          </a:p>
        </p:txBody>
      </p:sp>
      <p:sp>
        <p:nvSpPr>
          <p:cNvPr id="4" name="页脚占位符 3">
            <a:extLst>
              <a:ext uri="{FF2B5EF4-FFF2-40B4-BE49-F238E27FC236}">
                <a16:creationId xmlns:a16="http://schemas.microsoft.com/office/drawing/2014/main" id="{D71311B3-8122-4DA8-9167-74F6B61E24CF}"/>
              </a:ext>
            </a:extLst>
          </p:cNvPr>
          <p:cNvSpPr>
            <a:spLocks noGrp="1"/>
          </p:cNvSpPr>
          <p:nvPr>
            <p:ph type="ftr" sz="quarter" idx="11"/>
          </p:nvPr>
        </p:nvSpPr>
        <p:spPr/>
        <p:txBody>
          <a:bodyPr/>
          <a:lstStyle/>
          <a:p>
            <a:pPr algn="r"/>
            <a:r>
              <a:rPr lang="en-US" altLang="zh-CN"/>
              <a:t>USTC-SYS Reading Group</a:t>
            </a:r>
            <a:endParaRPr lang="zh-CN" altLang="en-US"/>
          </a:p>
        </p:txBody>
      </p:sp>
      <p:sp>
        <p:nvSpPr>
          <p:cNvPr id="5" name="日期占位符 4">
            <a:extLst>
              <a:ext uri="{FF2B5EF4-FFF2-40B4-BE49-F238E27FC236}">
                <a16:creationId xmlns:a16="http://schemas.microsoft.com/office/drawing/2014/main" id="{4BBC2671-8114-4856-A877-EBE4DBB5CD36}"/>
              </a:ext>
            </a:extLst>
          </p:cNvPr>
          <p:cNvSpPr>
            <a:spLocks noGrp="1"/>
          </p:cNvSpPr>
          <p:nvPr>
            <p:ph type="dt" sz="half" idx="10"/>
          </p:nvPr>
        </p:nvSpPr>
        <p:spPr/>
        <p:txBody>
          <a:bodyPr/>
          <a:lstStyle/>
          <a:p>
            <a:pPr algn="r"/>
            <a:fld id="{5E1090A2-CAAE-4283-8EAB-E15E064FEC49}" type="datetime1">
              <a:rPr lang="en-US" altLang="zh-CN" smtClean="0"/>
              <a:pPr algn="r"/>
              <a:t>10/6/2021</a:t>
            </a:fld>
            <a:endParaRPr lang="zh-CN" altLang="en-US" dirty="0"/>
          </a:p>
        </p:txBody>
      </p:sp>
      <p:sp>
        <p:nvSpPr>
          <p:cNvPr id="6" name="内容占位符 5">
            <a:extLst>
              <a:ext uri="{FF2B5EF4-FFF2-40B4-BE49-F238E27FC236}">
                <a16:creationId xmlns:a16="http://schemas.microsoft.com/office/drawing/2014/main" id="{4C8CABEC-7D28-49E3-8DEF-907916F32859}"/>
              </a:ext>
            </a:extLst>
          </p:cNvPr>
          <p:cNvSpPr>
            <a:spLocks noGrp="1"/>
          </p:cNvSpPr>
          <p:nvPr>
            <p:ph sz="quarter" idx="12"/>
          </p:nvPr>
        </p:nvSpPr>
        <p:spPr/>
        <p:txBody>
          <a:bodyPr/>
          <a:lstStyle/>
          <a:p>
            <a:endParaRPr lang="zh-CN" altLang="en-US"/>
          </a:p>
        </p:txBody>
      </p:sp>
      <p:pic>
        <p:nvPicPr>
          <p:cNvPr id="11" name="图片 10">
            <a:extLst>
              <a:ext uri="{FF2B5EF4-FFF2-40B4-BE49-F238E27FC236}">
                <a16:creationId xmlns:a16="http://schemas.microsoft.com/office/drawing/2014/main" id="{BEC99C2A-366D-4E06-88B9-1BF50D639E09}"/>
              </a:ext>
            </a:extLst>
          </p:cNvPr>
          <p:cNvPicPr>
            <a:picLocks noChangeAspect="1"/>
          </p:cNvPicPr>
          <p:nvPr/>
        </p:nvPicPr>
        <p:blipFill>
          <a:blip r:embed="rId3"/>
          <a:stretch>
            <a:fillRect/>
          </a:stretch>
        </p:blipFill>
        <p:spPr>
          <a:xfrm>
            <a:off x="0" y="2358877"/>
            <a:ext cx="12192000" cy="353488"/>
          </a:xfrm>
          <a:prstGeom prst="rect">
            <a:avLst/>
          </a:prstGeom>
        </p:spPr>
      </p:pic>
      <p:pic>
        <p:nvPicPr>
          <p:cNvPr id="8" name="图片 7">
            <a:extLst>
              <a:ext uri="{FF2B5EF4-FFF2-40B4-BE49-F238E27FC236}">
                <a16:creationId xmlns:a16="http://schemas.microsoft.com/office/drawing/2014/main" id="{07DAE1B4-00DA-487C-B086-D226DD739981}"/>
              </a:ext>
            </a:extLst>
          </p:cNvPr>
          <p:cNvPicPr>
            <a:picLocks noChangeAspect="1"/>
          </p:cNvPicPr>
          <p:nvPr/>
        </p:nvPicPr>
        <p:blipFill>
          <a:blip r:embed="rId4"/>
          <a:stretch>
            <a:fillRect/>
          </a:stretch>
        </p:blipFill>
        <p:spPr>
          <a:xfrm>
            <a:off x="626628" y="2712365"/>
            <a:ext cx="7835896" cy="3329241"/>
          </a:xfrm>
          <a:prstGeom prst="rect">
            <a:avLst/>
          </a:prstGeom>
        </p:spPr>
      </p:pic>
      <p:sp>
        <p:nvSpPr>
          <p:cNvPr id="12" name="椭圆 11">
            <a:extLst>
              <a:ext uri="{FF2B5EF4-FFF2-40B4-BE49-F238E27FC236}">
                <a16:creationId xmlns:a16="http://schemas.microsoft.com/office/drawing/2014/main" id="{6CAE7198-EBC0-42F4-BA3B-B21F64E27D1F}"/>
              </a:ext>
            </a:extLst>
          </p:cNvPr>
          <p:cNvSpPr/>
          <p:nvPr/>
        </p:nvSpPr>
        <p:spPr>
          <a:xfrm rot="5400000">
            <a:off x="-85748" y="3356375"/>
            <a:ext cx="3931569" cy="696315"/>
          </a:xfrm>
          <a:prstGeom prst="ellipse">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a:extLst>
              <a:ext uri="{FF2B5EF4-FFF2-40B4-BE49-F238E27FC236}">
                <a16:creationId xmlns:a16="http://schemas.microsoft.com/office/drawing/2014/main" id="{CFE30CA8-16CF-40A7-9561-6A06634D2994}"/>
              </a:ext>
            </a:extLst>
          </p:cNvPr>
          <p:cNvSpPr/>
          <p:nvPr/>
        </p:nvSpPr>
        <p:spPr>
          <a:xfrm rot="10064005">
            <a:off x="5361508" y="3247516"/>
            <a:ext cx="2686057" cy="696315"/>
          </a:xfrm>
          <a:prstGeom prst="ellipse">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a:extLst>
              <a:ext uri="{FF2B5EF4-FFF2-40B4-BE49-F238E27FC236}">
                <a16:creationId xmlns:a16="http://schemas.microsoft.com/office/drawing/2014/main" id="{27DD9421-9D4B-4024-BCC7-D164BF6D8605}"/>
              </a:ext>
            </a:extLst>
          </p:cNvPr>
          <p:cNvSpPr/>
          <p:nvPr/>
        </p:nvSpPr>
        <p:spPr>
          <a:xfrm>
            <a:off x="9272752" y="2358877"/>
            <a:ext cx="1605455" cy="341894"/>
          </a:xfrm>
          <a:prstGeom prst="ellipse">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a:extLst>
              <a:ext uri="{FF2B5EF4-FFF2-40B4-BE49-F238E27FC236}">
                <a16:creationId xmlns:a16="http://schemas.microsoft.com/office/drawing/2014/main" id="{A9E192C1-619E-4529-A415-0AC8F9432E65}"/>
              </a:ext>
            </a:extLst>
          </p:cNvPr>
          <p:cNvSpPr/>
          <p:nvPr/>
        </p:nvSpPr>
        <p:spPr>
          <a:xfrm>
            <a:off x="5736021" y="2322061"/>
            <a:ext cx="1747344" cy="422579"/>
          </a:xfrm>
          <a:prstGeom prst="ellipse">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a:extLst>
              <a:ext uri="{FF2B5EF4-FFF2-40B4-BE49-F238E27FC236}">
                <a16:creationId xmlns:a16="http://schemas.microsoft.com/office/drawing/2014/main" id="{7F27FB7B-8AD7-491B-B0A5-121651D2E6B7}"/>
              </a:ext>
            </a:extLst>
          </p:cNvPr>
          <p:cNvSpPr/>
          <p:nvPr/>
        </p:nvSpPr>
        <p:spPr>
          <a:xfrm>
            <a:off x="9036176" y="3310256"/>
            <a:ext cx="2669089" cy="770287"/>
          </a:xfrm>
          <a:prstGeom prst="rect">
            <a:avLst/>
          </a:prstGeom>
          <a:solidFill>
            <a:schemeClr val="bg1"/>
          </a:solidFill>
          <a:ln w="63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0" i="0" dirty="0">
                <a:solidFill>
                  <a:srgbClr val="FF0000"/>
                </a:solidFill>
                <a:effectLst/>
                <a:latin typeface="Gill Sans MT" panose="020B0502020104020203" pitchFamily="34" charset="0"/>
              </a:rPr>
              <a:t>LSN-related overheads</a:t>
            </a:r>
            <a:endParaRPr lang="zh-CN" altLang="en-US" dirty="0">
              <a:solidFill>
                <a:srgbClr val="FF0000"/>
              </a:solidFill>
              <a:latin typeface="Gill Sans MT" panose="020B0502020104020203" pitchFamily="34" charset="0"/>
            </a:endParaRPr>
          </a:p>
        </p:txBody>
      </p:sp>
      <p:sp>
        <p:nvSpPr>
          <p:cNvPr id="20" name="箭头: 右 19">
            <a:extLst>
              <a:ext uri="{FF2B5EF4-FFF2-40B4-BE49-F238E27FC236}">
                <a16:creationId xmlns:a16="http://schemas.microsoft.com/office/drawing/2014/main" id="{84D4C04D-01EB-42D1-869D-65009B8C307D}"/>
              </a:ext>
            </a:extLst>
          </p:cNvPr>
          <p:cNvSpPr/>
          <p:nvPr/>
        </p:nvSpPr>
        <p:spPr>
          <a:xfrm>
            <a:off x="8442338" y="3548536"/>
            <a:ext cx="375771" cy="1488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63159597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C663BC3-C680-4569-86ED-CB58224581F5}"/>
              </a:ext>
            </a:extLst>
          </p:cNvPr>
          <p:cNvSpPr>
            <a:spLocks noGrp="1"/>
          </p:cNvSpPr>
          <p:nvPr>
            <p:ph type="title"/>
          </p:nvPr>
        </p:nvSpPr>
        <p:spPr/>
        <p:txBody>
          <a:bodyPr>
            <a:normAutofit fontScale="90000"/>
          </a:bodyPr>
          <a:lstStyle/>
          <a:p>
            <a:r>
              <a:rPr lang="en-US" altLang="zh-CN" dirty="0"/>
              <a:t>Performances with </a:t>
            </a:r>
            <a:r>
              <a:rPr lang="en-US" altLang="zh-CN" dirty="0" err="1"/>
              <a:t>NVMe</a:t>
            </a:r>
            <a:r>
              <a:rPr lang="en-US" altLang="zh-CN" dirty="0"/>
              <a:t> SSDs</a:t>
            </a:r>
            <a:endParaRPr lang="zh-CN" altLang="en-US" dirty="0"/>
          </a:p>
        </p:txBody>
      </p:sp>
      <p:sp>
        <p:nvSpPr>
          <p:cNvPr id="3" name="内容占位符 2">
            <a:extLst>
              <a:ext uri="{FF2B5EF4-FFF2-40B4-BE49-F238E27FC236}">
                <a16:creationId xmlns:a16="http://schemas.microsoft.com/office/drawing/2014/main" id="{F98907EE-A02C-45E2-8531-08D57762B339}"/>
              </a:ext>
            </a:extLst>
          </p:cNvPr>
          <p:cNvSpPr>
            <a:spLocks noGrp="1"/>
          </p:cNvSpPr>
          <p:nvPr>
            <p:ph idx="1"/>
          </p:nvPr>
        </p:nvSpPr>
        <p:spPr/>
        <p:txBody>
          <a:bodyPr/>
          <a:lstStyle/>
          <a:p>
            <a:r>
              <a:rPr lang="en-US" altLang="zh-CN" dirty="0"/>
              <a:t>Logging Performance: </a:t>
            </a:r>
            <a:endParaRPr lang="zh-CN" altLang="en-US" dirty="0"/>
          </a:p>
        </p:txBody>
      </p:sp>
      <p:sp>
        <p:nvSpPr>
          <p:cNvPr id="4" name="页脚占位符 3">
            <a:extLst>
              <a:ext uri="{FF2B5EF4-FFF2-40B4-BE49-F238E27FC236}">
                <a16:creationId xmlns:a16="http://schemas.microsoft.com/office/drawing/2014/main" id="{D71311B3-8122-4DA8-9167-74F6B61E24CF}"/>
              </a:ext>
            </a:extLst>
          </p:cNvPr>
          <p:cNvSpPr>
            <a:spLocks noGrp="1"/>
          </p:cNvSpPr>
          <p:nvPr>
            <p:ph type="ftr" sz="quarter" idx="11"/>
          </p:nvPr>
        </p:nvSpPr>
        <p:spPr/>
        <p:txBody>
          <a:bodyPr/>
          <a:lstStyle/>
          <a:p>
            <a:pPr algn="r"/>
            <a:r>
              <a:rPr lang="en-US" altLang="zh-CN"/>
              <a:t>USTC-SYS Reading Group</a:t>
            </a:r>
            <a:endParaRPr lang="zh-CN" altLang="en-US"/>
          </a:p>
        </p:txBody>
      </p:sp>
      <p:sp>
        <p:nvSpPr>
          <p:cNvPr id="5" name="日期占位符 4">
            <a:extLst>
              <a:ext uri="{FF2B5EF4-FFF2-40B4-BE49-F238E27FC236}">
                <a16:creationId xmlns:a16="http://schemas.microsoft.com/office/drawing/2014/main" id="{4BBC2671-8114-4856-A877-EBE4DBB5CD36}"/>
              </a:ext>
            </a:extLst>
          </p:cNvPr>
          <p:cNvSpPr>
            <a:spLocks noGrp="1"/>
          </p:cNvSpPr>
          <p:nvPr>
            <p:ph type="dt" sz="half" idx="10"/>
          </p:nvPr>
        </p:nvSpPr>
        <p:spPr/>
        <p:txBody>
          <a:bodyPr/>
          <a:lstStyle/>
          <a:p>
            <a:pPr algn="r"/>
            <a:fld id="{5E1090A2-CAAE-4283-8EAB-E15E064FEC49}" type="datetime1">
              <a:rPr lang="en-US" altLang="zh-CN" smtClean="0"/>
              <a:pPr algn="r"/>
              <a:t>10/6/2021</a:t>
            </a:fld>
            <a:endParaRPr lang="zh-CN" altLang="en-US" dirty="0"/>
          </a:p>
        </p:txBody>
      </p:sp>
      <p:sp>
        <p:nvSpPr>
          <p:cNvPr id="6" name="内容占位符 5">
            <a:extLst>
              <a:ext uri="{FF2B5EF4-FFF2-40B4-BE49-F238E27FC236}">
                <a16:creationId xmlns:a16="http://schemas.microsoft.com/office/drawing/2014/main" id="{4C8CABEC-7D28-49E3-8DEF-907916F32859}"/>
              </a:ext>
            </a:extLst>
          </p:cNvPr>
          <p:cNvSpPr>
            <a:spLocks noGrp="1"/>
          </p:cNvSpPr>
          <p:nvPr>
            <p:ph sz="quarter" idx="12"/>
          </p:nvPr>
        </p:nvSpPr>
        <p:spPr/>
        <p:txBody>
          <a:bodyPr/>
          <a:lstStyle/>
          <a:p>
            <a:endParaRPr lang="zh-CN" altLang="en-US"/>
          </a:p>
        </p:txBody>
      </p:sp>
      <p:pic>
        <p:nvPicPr>
          <p:cNvPr id="11" name="图片 10">
            <a:extLst>
              <a:ext uri="{FF2B5EF4-FFF2-40B4-BE49-F238E27FC236}">
                <a16:creationId xmlns:a16="http://schemas.microsoft.com/office/drawing/2014/main" id="{C217319B-9167-4F02-9D92-F8A8C2C3A0D1}"/>
              </a:ext>
            </a:extLst>
          </p:cNvPr>
          <p:cNvPicPr>
            <a:picLocks noChangeAspect="1"/>
          </p:cNvPicPr>
          <p:nvPr/>
        </p:nvPicPr>
        <p:blipFill>
          <a:blip r:embed="rId3"/>
          <a:stretch>
            <a:fillRect/>
          </a:stretch>
        </p:blipFill>
        <p:spPr>
          <a:xfrm>
            <a:off x="0" y="2690924"/>
            <a:ext cx="12192000" cy="2211875"/>
          </a:xfrm>
          <a:prstGeom prst="rect">
            <a:avLst/>
          </a:prstGeom>
        </p:spPr>
      </p:pic>
    </p:spTree>
    <p:extLst>
      <p:ext uri="{BB962C8B-B14F-4D97-AF65-F5344CB8AC3E}">
        <p14:creationId xmlns:p14="http://schemas.microsoft.com/office/powerpoint/2010/main" val="31734317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E4A384F-CD13-45A6-8084-F33507F90212}"/>
              </a:ext>
            </a:extLst>
          </p:cNvPr>
          <p:cNvSpPr>
            <a:spLocks noGrp="1"/>
          </p:cNvSpPr>
          <p:nvPr>
            <p:ph type="title"/>
          </p:nvPr>
        </p:nvSpPr>
        <p:spPr/>
        <p:txBody>
          <a:bodyPr>
            <a:normAutofit/>
          </a:bodyPr>
          <a:lstStyle/>
          <a:p>
            <a:r>
              <a:rPr lang="en-US" altLang="zh-CN" dirty="0"/>
              <a:t>Background</a:t>
            </a:r>
            <a:endParaRPr lang="zh-CN" altLang="en-US" dirty="0"/>
          </a:p>
        </p:txBody>
      </p:sp>
      <p:sp>
        <p:nvSpPr>
          <p:cNvPr id="5" name="页脚占位符 4">
            <a:extLst>
              <a:ext uri="{FF2B5EF4-FFF2-40B4-BE49-F238E27FC236}">
                <a16:creationId xmlns:a16="http://schemas.microsoft.com/office/drawing/2014/main" id="{750CFFAF-B138-4E7F-B230-B523037D00A6}"/>
              </a:ext>
            </a:extLst>
          </p:cNvPr>
          <p:cNvSpPr>
            <a:spLocks noGrp="1"/>
          </p:cNvSpPr>
          <p:nvPr>
            <p:ph type="ftr" sz="quarter" idx="11"/>
          </p:nvPr>
        </p:nvSpPr>
        <p:spPr/>
        <p:txBody>
          <a:bodyPr/>
          <a:lstStyle/>
          <a:p>
            <a:r>
              <a:rPr lang="en-US" altLang="zh-CN"/>
              <a:t>USTC-Reading-Group</a:t>
            </a:r>
            <a:endParaRPr lang="zh-CN" altLang="en-US" dirty="0"/>
          </a:p>
        </p:txBody>
      </p:sp>
      <p:sp>
        <p:nvSpPr>
          <p:cNvPr id="6" name="灯片编号占位符 5">
            <a:extLst>
              <a:ext uri="{FF2B5EF4-FFF2-40B4-BE49-F238E27FC236}">
                <a16:creationId xmlns:a16="http://schemas.microsoft.com/office/drawing/2014/main" id="{70CF297D-C350-4A24-BC74-EDE2B5F3F4E5}"/>
              </a:ext>
            </a:extLst>
          </p:cNvPr>
          <p:cNvSpPr>
            <a:spLocks noGrp="1"/>
          </p:cNvSpPr>
          <p:nvPr>
            <p:ph type="sldNum" sz="quarter" idx="12"/>
          </p:nvPr>
        </p:nvSpPr>
        <p:spPr/>
        <p:txBody>
          <a:bodyPr/>
          <a:lstStyle/>
          <a:p>
            <a:fld id="{9121FD29-422F-4C06-A400-AB8263BE8C66}" type="slidenum">
              <a:rPr lang="zh-CN" altLang="en-US" smtClean="0"/>
              <a:t>4</a:t>
            </a:fld>
            <a:endParaRPr lang="zh-CN" altLang="en-US"/>
          </a:p>
        </p:txBody>
      </p:sp>
      <p:sp>
        <p:nvSpPr>
          <p:cNvPr id="8" name="内容占位符 2">
            <a:extLst>
              <a:ext uri="{FF2B5EF4-FFF2-40B4-BE49-F238E27FC236}">
                <a16:creationId xmlns:a16="http://schemas.microsoft.com/office/drawing/2014/main" id="{93AFFFF1-D82F-4211-AE60-86B577E0E0B9}"/>
              </a:ext>
            </a:extLst>
          </p:cNvPr>
          <p:cNvSpPr>
            <a:spLocks noGrp="1"/>
          </p:cNvSpPr>
          <p:nvPr>
            <p:ph idx="1"/>
          </p:nvPr>
        </p:nvSpPr>
        <p:spPr>
          <a:xfrm>
            <a:off x="838200" y="1269289"/>
            <a:ext cx="11073223" cy="3089434"/>
          </a:xfrm>
        </p:spPr>
        <p:txBody>
          <a:bodyPr/>
          <a:lstStyle/>
          <a:p>
            <a:r>
              <a:rPr lang="en-US" altLang="zh-CN" dirty="0"/>
              <a:t>Serial Logging</a:t>
            </a:r>
          </a:p>
          <a:p>
            <a:pPr lvl="1"/>
            <a:r>
              <a:rPr lang="en-US" altLang="zh-CN" dirty="0"/>
              <a:t>a single log stream</a:t>
            </a:r>
          </a:p>
          <a:p>
            <a:pPr lvl="2"/>
            <a:r>
              <a:rPr lang="en-US" altLang="zh-CN" dirty="0"/>
              <a:t>if T2 depends on T1, then the DBMS writes T2 to disk after T1</a:t>
            </a:r>
          </a:p>
          <a:p>
            <a:pPr lvl="1"/>
            <a:r>
              <a:rPr lang="en-US" altLang="zh-CN" dirty="0"/>
              <a:t>a scalability bottleneck</a:t>
            </a:r>
          </a:p>
        </p:txBody>
      </p:sp>
      <p:sp>
        <p:nvSpPr>
          <p:cNvPr id="9" name="矩形: 圆角 8">
            <a:extLst>
              <a:ext uri="{FF2B5EF4-FFF2-40B4-BE49-F238E27FC236}">
                <a16:creationId xmlns:a16="http://schemas.microsoft.com/office/drawing/2014/main" id="{B209AC15-A24C-403D-9232-D021A0030E88}"/>
              </a:ext>
            </a:extLst>
          </p:cNvPr>
          <p:cNvSpPr/>
          <p:nvPr/>
        </p:nvSpPr>
        <p:spPr>
          <a:xfrm>
            <a:off x="7572054" y="2905728"/>
            <a:ext cx="934948" cy="2682983"/>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p>
        </p:txBody>
      </p:sp>
      <p:sp>
        <p:nvSpPr>
          <p:cNvPr id="10" name="矩形 9">
            <a:extLst>
              <a:ext uri="{FF2B5EF4-FFF2-40B4-BE49-F238E27FC236}">
                <a16:creationId xmlns:a16="http://schemas.microsoft.com/office/drawing/2014/main" id="{2F89DD97-B4F2-48DB-9F54-9739299FC212}"/>
              </a:ext>
            </a:extLst>
          </p:cNvPr>
          <p:cNvSpPr/>
          <p:nvPr/>
        </p:nvSpPr>
        <p:spPr>
          <a:xfrm>
            <a:off x="7654247" y="3098088"/>
            <a:ext cx="780836" cy="487593"/>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1" name="矩形 10">
            <a:extLst>
              <a:ext uri="{FF2B5EF4-FFF2-40B4-BE49-F238E27FC236}">
                <a16:creationId xmlns:a16="http://schemas.microsoft.com/office/drawing/2014/main" id="{61891083-D5D5-44BF-B287-0298984C67EB}"/>
              </a:ext>
            </a:extLst>
          </p:cNvPr>
          <p:cNvSpPr/>
          <p:nvPr/>
        </p:nvSpPr>
        <p:spPr>
          <a:xfrm>
            <a:off x="7654247" y="3690659"/>
            <a:ext cx="780836" cy="487593"/>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T1</a:t>
            </a:r>
            <a:endParaRPr lang="zh-CN" altLang="en-US" dirty="0"/>
          </a:p>
        </p:txBody>
      </p:sp>
      <p:sp>
        <p:nvSpPr>
          <p:cNvPr id="12" name="矩形 11">
            <a:extLst>
              <a:ext uri="{FF2B5EF4-FFF2-40B4-BE49-F238E27FC236}">
                <a16:creationId xmlns:a16="http://schemas.microsoft.com/office/drawing/2014/main" id="{FDF464C2-6356-4AAB-9D9E-220CA1679500}"/>
              </a:ext>
            </a:extLst>
          </p:cNvPr>
          <p:cNvSpPr/>
          <p:nvPr/>
        </p:nvSpPr>
        <p:spPr>
          <a:xfrm>
            <a:off x="7649110" y="4260605"/>
            <a:ext cx="780836" cy="487593"/>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T2</a:t>
            </a:r>
            <a:endParaRPr lang="zh-CN" altLang="en-US" dirty="0"/>
          </a:p>
        </p:txBody>
      </p:sp>
      <p:sp>
        <p:nvSpPr>
          <p:cNvPr id="13" name="矩形 12">
            <a:extLst>
              <a:ext uri="{FF2B5EF4-FFF2-40B4-BE49-F238E27FC236}">
                <a16:creationId xmlns:a16="http://schemas.microsoft.com/office/drawing/2014/main" id="{582D9AEB-8D0A-4641-BAC0-CBBA79044074}"/>
              </a:ext>
            </a:extLst>
          </p:cNvPr>
          <p:cNvSpPr/>
          <p:nvPr/>
        </p:nvSpPr>
        <p:spPr>
          <a:xfrm>
            <a:off x="7649110" y="4858368"/>
            <a:ext cx="780836" cy="487593"/>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29765651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C663BC3-C680-4569-86ED-CB58224581F5}"/>
              </a:ext>
            </a:extLst>
          </p:cNvPr>
          <p:cNvSpPr>
            <a:spLocks noGrp="1"/>
          </p:cNvSpPr>
          <p:nvPr>
            <p:ph type="title"/>
          </p:nvPr>
        </p:nvSpPr>
        <p:spPr/>
        <p:txBody>
          <a:bodyPr>
            <a:normAutofit fontScale="90000"/>
          </a:bodyPr>
          <a:lstStyle/>
          <a:p>
            <a:r>
              <a:rPr lang="en-US" altLang="zh-CN" dirty="0"/>
              <a:t>Performances with </a:t>
            </a:r>
            <a:r>
              <a:rPr lang="en-US" altLang="zh-CN" dirty="0" err="1"/>
              <a:t>NVMe</a:t>
            </a:r>
            <a:r>
              <a:rPr lang="en-US" altLang="zh-CN" dirty="0"/>
              <a:t> SSDs</a:t>
            </a:r>
            <a:endParaRPr lang="zh-CN" altLang="en-US" dirty="0"/>
          </a:p>
        </p:txBody>
      </p:sp>
      <p:sp>
        <p:nvSpPr>
          <p:cNvPr id="3" name="内容占位符 2">
            <a:extLst>
              <a:ext uri="{FF2B5EF4-FFF2-40B4-BE49-F238E27FC236}">
                <a16:creationId xmlns:a16="http://schemas.microsoft.com/office/drawing/2014/main" id="{F98907EE-A02C-45E2-8531-08D57762B339}"/>
              </a:ext>
            </a:extLst>
          </p:cNvPr>
          <p:cNvSpPr>
            <a:spLocks noGrp="1"/>
          </p:cNvSpPr>
          <p:nvPr>
            <p:ph idx="1"/>
          </p:nvPr>
        </p:nvSpPr>
        <p:spPr/>
        <p:txBody>
          <a:bodyPr/>
          <a:lstStyle/>
          <a:p>
            <a:r>
              <a:rPr lang="en-US" altLang="zh-CN" dirty="0"/>
              <a:t>Recovery Performance: </a:t>
            </a:r>
            <a:endParaRPr lang="zh-CN" altLang="en-US" dirty="0"/>
          </a:p>
        </p:txBody>
      </p:sp>
      <p:sp>
        <p:nvSpPr>
          <p:cNvPr id="4" name="页脚占位符 3">
            <a:extLst>
              <a:ext uri="{FF2B5EF4-FFF2-40B4-BE49-F238E27FC236}">
                <a16:creationId xmlns:a16="http://schemas.microsoft.com/office/drawing/2014/main" id="{D71311B3-8122-4DA8-9167-74F6B61E24CF}"/>
              </a:ext>
            </a:extLst>
          </p:cNvPr>
          <p:cNvSpPr>
            <a:spLocks noGrp="1"/>
          </p:cNvSpPr>
          <p:nvPr>
            <p:ph type="ftr" sz="quarter" idx="11"/>
          </p:nvPr>
        </p:nvSpPr>
        <p:spPr/>
        <p:txBody>
          <a:bodyPr/>
          <a:lstStyle/>
          <a:p>
            <a:pPr algn="r"/>
            <a:r>
              <a:rPr lang="en-US" altLang="zh-CN"/>
              <a:t>USTC-SYS Reading Group</a:t>
            </a:r>
            <a:endParaRPr lang="zh-CN" altLang="en-US"/>
          </a:p>
        </p:txBody>
      </p:sp>
      <p:sp>
        <p:nvSpPr>
          <p:cNvPr id="5" name="日期占位符 4">
            <a:extLst>
              <a:ext uri="{FF2B5EF4-FFF2-40B4-BE49-F238E27FC236}">
                <a16:creationId xmlns:a16="http://schemas.microsoft.com/office/drawing/2014/main" id="{4BBC2671-8114-4856-A877-EBE4DBB5CD36}"/>
              </a:ext>
            </a:extLst>
          </p:cNvPr>
          <p:cNvSpPr>
            <a:spLocks noGrp="1"/>
          </p:cNvSpPr>
          <p:nvPr>
            <p:ph type="dt" sz="half" idx="10"/>
          </p:nvPr>
        </p:nvSpPr>
        <p:spPr/>
        <p:txBody>
          <a:bodyPr/>
          <a:lstStyle/>
          <a:p>
            <a:pPr algn="r"/>
            <a:fld id="{5E1090A2-CAAE-4283-8EAB-E15E064FEC49}" type="datetime1">
              <a:rPr lang="en-US" altLang="zh-CN" smtClean="0"/>
              <a:pPr algn="r"/>
              <a:t>10/6/2021</a:t>
            </a:fld>
            <a:endParaRPr lang="zh-CN" altLang="en-US" dirty="0"/>
          </a:p>
        </p:txBody>
      </p:sp>
      <p:sp>
        <p:nvSpPr>
          <p:cNvPr id="6" name="内容占位符 5">
            <a:extLst>
              <a:ext uri="{FF2B5EF4-FFF2-40B4-BE49-F238E27FC236}">
                <a16:creationId xmlns:a16="http://schemas.microsoft.com/office/drawing/2014/main" id="{4C8CABEC-7D28-49E3-8DEF-907916F32859}"/>
              </a:ext>
            </a:extLst>
          </p:cNvPr>
          <p:cNvSpPr>
            <a:spLocks noGrp="1"/>
          </p:cNvSpPr>
          <p:nvPr>
            <p:ph sz="quarter" idx="12"/>
          </p:nvPr>
        </p:nvSpPr>
        <p:spPr/>
        <p:txBody>
          <a:bodyPr/>
          <a:lstStyle/>
          <a:p>
            <a:endParaRPr lang="zh-CN" altLang="en-US"/>
          </a:p>
        </p:txBody>
      </p:sp>
      <p:pic>
        <p:nvPicPr>
          <p:cNvPr id="10" name="图片 9">
            <a:extLst>
              <a:ext uri="{FF2B5EF4-FFF2-40B4-BE49-F238E27FC236}">
                <a16:creationId xmlns:a16="http://schemas.microsoft.com/office/drawing/2014/main" id="{A3B6AB61-393A-44B2-8E07-C3C0708894A3}"/>
              </a:ext>
            </a:extLst>
          </p:cNvPr>
          <p:cNvPicPr>
            <a:picLocks noChangeAspect="1"/>
          </p:cNvPicPr>
          <p:nvPr/>
        </p:nvPicPr>
        <p:blipFill>
          <a:blip r:embed="rId3"/>
          <a:stretch>
            <a:fillRect/>
          </a:stretch>
        </p:blipFill>
        <p:spPr>
          <a:xfrm>
            <a:off x="571500" y="1914941"/>
            <a:ext cx="11049000" cy="3981769"/>
          </a:xfrm>
          <a:prstGeom prst="rect">
            <a:avLst/>
          </a:prstGeom>
        </p:spPr>
      </p:pic>
      <p:sp>
        <p:nvSpPr>
          <p:cNvPr id="12" name="椭圆 11">
            <a:extLst>
              <a:ext uri="{FF2B5EF4-FFF2-40B4-BE49-F238E27FC236}">
                <a16:creationId xmlns:a16="http://schemas.microsoft.com/office/drawing/2014/main" id="{8221E654-7A7E-49CF-BB5D-D281E309C8BF}"/>
              </a:ext>
            </a:extLst>
          </p:cNvPr>
          <p:cNvSpPr/>
          <p:nvPr/>
        </p:nvSpPr>
        <p:spPr>
          <a:xfrm rot="10506461">
            <a:off x="1412699" y="2044621"/>
            <a:ext cx="2614413" cy="419988"/>
          </a:xfrm>
          <a:prstGeom prst="ellipse">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3" name="图片 12">
            <a:extLst>
              <a:ext uri="{FF2B5EF4-FFF2-40B4-BE49-F238E27FC236}">
                <a16:creationId xmlns:a16="http://schemas.microsoft.com/office/drawing/2014/main" id="{8074E743-08CA-4F8A-B42E-29343398473D}"/>
              </a:ext>
            </a:extLst>
          </p:cNvPr>
          <p:cNvPicPr>
            <a:picLocks noChangeAspect="1"/>
          </p:cNvPicPr>
          <p:nvPr/>
        </p:nvPicPr>
        <p:blipFill>
          <a:blip r:embed="rId4"/>
          <a:stretch>
            <a:fillRect/>
          </a:stretch>
        </p:blipFill>
        <p:spPr>
          <a:xfrm>
            <a:off x="0" y="1669935"/>
            <a:ext cx="12192000" cy="353488"/>
          </a:xfrm>
          <a:prstGeom prst="rect">
            <a:avLst/>
          </a:prstGeom>
        </p:spPr>
      </p:pic>
    </p:spTree>
    <p:extLst>
      <p:ext uri="{BB962C8B-B14F-4D97-AF65-F5344CB8AC3E}">
        <p14:creationId xmlns:p14="http://schemas.microsoft.com/office/powerpoint/2010/main" val="304806150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C663BC3-C680-4569-86ED-CB58224581F5}"/>
              </a:ext>
            </a:extLst>
          </p:cNvPr>
          <p:cNvSpPr>
            <a:spLocks noGrp="1"/>
          </p:cNvSpPr>
          <p:nvPr>
            <p:ph type="title"/>
          </p:nvPr>
        </p:nvSpPr>
        <p:spPr/>
        <p:txBody>
          <a:bodyPr>
            <a:normAutofit fontScale="90000"/>
          </a:bodyPr>
          <a:lstStyle/>
          <a:p>
            <a:r>
              <a:rPr lang="en-US" altLang="zh-CN" dirty="0"/>
              <a:t>Performances with HDDs</a:t>
            </a:r>
            <a:endParaRPr lang="zh-CN" altLang="en-US" dirty="0"/>
          </a:p>
        </p:txBody>
      </p:sp>
      <p:sp>
        <p:nvSpPr>
          <p:cNvPr id="3" name="内容占位符 2">
            <a:extLst>
              <a:ext uri="{FF2B5EF4-FFF2-40B4-BE49-F238E27FC236}">
                <a16:creationId xmlns:a16="http://schemas.microsoft.com/office/drawing/2014/main" id="{F98907EE-A02C-45E2-8531-08D57762B339}"/>
              </a:ext>
            </a:extLst>
          </p:cNvPr>
          <p:cNvSpPr>
            <a:spLocks noGrp="1"/>
          </p:cNvSpPr>
          <p:nvPr>
            <p:ph idx="1"/>
          </p:nvPr>
        </p:nvSpPr>
        <p:spPr/>
        <p:txBody>
          <a:bodyPr/>
          <a:lstStyle/>
          <a:p>
            <a:r>
              <a:rPr lang="en-US" altLang="zh-CN" dirty="0"/>
              <a:t>To better understand the performance of baselines with </a:t>
            </a:r>
            <a:r>
              <a:rPr lang="en-US" altLang="zh-CN" dirty="0">
                <a:solidFill>
                  <a:srgbClr val="FF0000"/>
                </a:solidFill>
              </a:rPr>
              <a:t>limited bandwidth</a:t>
            </a:r>
          </a:p>
          <a:p>
            <a:r>
              <a:rPr lang="en-US" altLang="zh-CN" dirty="0"/>
              <a:t>Set up</a:t>
            </a:r>
          </a:p>
          <a:p>
            <a:pPr lvl="1"/>
            <a:r>
              <a:rPr lang="en-US" altLang="zh-CN" dirty="0"/>
              <a:t>DBMS running on an Amazon EC2 h1.16xlarge instance</a:t>
            </a:r>
          </a:p>
          <a:p>
            <a:pPr lvl="2"/>
            <a:r>
              <a:rPr lang="en-US" altLang="zh-CN" dirty="0"/>
              <a:t>HDD: 8 HDDs bandwidth 1.3 GB/s  (8 * 160MB/s)</a:t>
            </a:r>
          </a:p>
          <a:p>
            <a:endParaRPr lang="zh-CN" altLang="en-US" dirty="0">
              <a:solidFill>
                <a:srgbClr val="FF0000"/>
              </a:solidFill>
            </a:endParaRPr>
          </a:p>
        </p:txBody>
      </p:sp>
      <p:sp>
        <p:nvSpPr>
          <p:cNvPr id="4" name="页脚占位符 3">
            <a:extLst>
              <a:ext uri="{FF2B5EF4-FFF2-40B4-BE49-F238E27FC236}">
                <a16:creationId xmlns:a16="http://schemas.microsoft.com/office/drawing/2014/main" id="{D71311B3-8122-4DA8-9167-74F6B61E24CF}"/>
              </a:ext>
            </a:extLst>
          </p:cNvPr>
          <p:cNvSpPr>
            <a:spLocks noGrp="1"/>
          </p:cNvSpPr>
          <p:nvPr>
            <p:ph type="ftr" sz="quarter" idx="11"/>
          </p:nvPr>
        </p:nvSpPr>
        <p:spPr/>
        <p:txBody>
          <a:bodyPr/>
          <a:lstStyle/>
          <a:p>
            <a:pPr algn="r"/>
            <a:r>
              <a:rPr lang="en-US" altLang="zh-CN"/>
              <a:t>USTC-SYS Reading Group</a:t>
            </a:r>
            <a:endParaRPr lang="zh-CN" altLang="en-US"/>
          </a:p>
        </p:txBody>
      </p:sp>
      <p:sp>
        <p:nvSpPr>
          <p:cNvPr id="5" name="日期占位符 4">
            <a:extLst>
              <a:ext uri="{FF2B5EF4-FFF2-40B4-BE49-F238E27FC236}">
                <a16:creationId xmlns:a16="http://schemas.microsoft.com/office/drawing/2014/main" id="{4BBC2671-8114-4856-A877-EBE4DBB5CD36}"/>
              </a:ext>
            </a:extLst>
          </p:cNvPr>
          <p:cNvSpPr>
            <a:spLocks noGrp="1"/>
          </p:cNvSpPr>
          <p:nvPr>
            <p:ph type="dt" sz="half" idx="10"/>
          </p:nvPr>
        </p:nvSpPr>
        <p:spPr/>
        <p:txBody>
          <a:bodyPr/>
          <a:lstStyle/>
          <a:p>
            <a:pPr algn="r"/>
            <a:fld id="{5E1090A2-CAAE-4283-8EAB-E15E064FEC49}" type="datetime1">
              <a:rPr lang="en-US" altLang="zh-CN" smtClean="0"/>
              <a:pPr algn="r"/>
              <a:t>10/6/2021</a:t>
            </a:fld>
            <a:endParaRPr lang="zh-CN" altLang="en-US" dirty="0"/>
          </a:p>
        </p:txBody>
      </p:sp>
      <p:sp>
        <p:nvSpPr>
          <p:cNvPr id="6" name="内容占位符 5">
            <a:extLst>
              <a:ext uri="{FF2B5EF4-FFF2-40B4-BE49-F238E27FC236}">
                <a16:creationId xmlns:a16="http://schemas.microsoft.com/office/drawing/2014/main" id="{4C8CABEC-7D28-49E3-8DEF-907916F32859}"/>
              </a:ext>
            </a:extLst>
          </p:cNvPr>
          <p:cNvSpPr>
            <a:spLocks noGrp="1"/>
          </p:cNvSpPr>
          <p:nvPr>
            <p:ph sz="quarter" idx="12"/>
          </p:nvPr>
        </p:nvSpPr>
        <p:spPr/>
        <p:txBody>
          <a:bodyPr/>
          <a:lstStyle/>
          <a:p>
            <a:endParaRPr lang="zh-CN" altLang="en-US"/>
          </a:p>
        </p:txBody>
      </p:sp>
    </p:spTree>
    <p:extLst>
      <p:ext uri="{BB962C8B-B14F-4D97-AF65-F5344CB8AC3E}">
        <p14:creationId xmlns:p14="http://schemas.microsoft.com/office/powerpoint/2010/main" val="387708839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C663BC3-C680-4569-86ED-CB58224581F5}"/>
              </a:ext>
            </a:extLst>
          </p:cNvPr>
          <p:cNvSpPr>
            <a:spLocks noGrp="1"/>
          </p:cNvSpPr>
          <p:nvPr>
            <p:ph type="title"/>
          </p:nvPr>
        </p:nvSpPr>
        <p:spPr/>
        <p:txBody>
          <a:bodyPr>
            <a:normAutofit fontScale="90000"/>
          </a:bodyPr>
          <a:lstStyle/>
          <a:p>
            <a:r>
              <a:rPr lang="en-US" altLang="zh-CN" dirty="0"/>
              <a:t>Performances with HDDs</a:t>
            </a:r>
            <a:endParaRPr lang="zh-CN" altLang="en-US" dirty="0"/>
          </a:p>
        </p:txBody>
      </p:sp>
      <p:sp>
        <p:nvSpPr>
          <p:cNvPr id="3" name="内容占位符 2">
            <a:extLst>
              <a:ext uri="{FF2B5EF4-FFF2-40B4-BE49-F238E27FC236}">
                <a16:creationId xmlns:a16="http://schemas.microsoft.com/office/drawing/2014/main" id="{F98907EE-A02C-45E2-8531-08D57762B339}"/>
              </a:ext>
            </a:extLst>
          </p:cNvPr>
          <p:cNvSpPr>
            <a:spLocks noGrp="1"/>
          </p:cNvSpPr>
          <p:nvPr>
            <p:ph idx="1"/>
          </p:nvPr>
        </p:nvSpPr>
        <p:spPr/>
        <p:txBody>
          <a:bodyPr/>
          <a:lstStyle/>
          <a:p>
            <a:r>
              <a:rPr lang="en-US" altLang="zh-CN" dirty="0"/>
              <a:t>Logging Performance: </a:t>
            </a:r>
            <a:endParaRPr lang="zh-CN" altLang="en-US" dirty="0"/>
          </a:p>
        </p:txBody>
      </p:sp>
      <p:sp>
        <p:nvSpPr>
          <p:cNvPr id="4" name="页脚占位符 3">
            <a:extLst>
              <a:ext uri="{FF2B5EF4-FFF2-40B4-BE49-F238E27FC236}">
                <a16:creationId xmlns:a16="http://schemas.microsoft.com/office/drawing/2014/main" id="{D71311B3-8122-4DA8-9167-74F6B61E24CF}"/>
              </a:ext>
            </a:extLst>
          </p:cNvPr>
          <p:cNvSpPr>
            <a:spLocks noGrp="1"/>
          </p:cNvSpPr>
          <p:nvPr>
            <p:ph type="ftr" sz="quarter" idx="11"/>
          </p:nvPr>
        </p:nvSpPr>
        <p:spPr/>
        <p:txBody>
          <a:bodyPr/>
          <a:lstStyle/>
          <a:p>
            <a:pPr algn="r"/>
            <a:r>
              <a:rPr lang="en-US" altLang="zh-CN"/>
              <a:t>USTC-SYS Reading Group</a:t>
            </a:r>
            <a:endParaRPr lang="zh-CN" altLang="en-US"/>
          </a:p>
        </p:txBody>
      </p:sp>
      <p:sp>
        <p:nvSpPr>
          <p:cNvPr id="5" name="日期占位符 4">
            <a:extLst>
              <a:ext uri="{FF2B5EF4-FFF2-40B4-BE49-F238E27FC236}">
                <a16:creationId xmlns:a16="http://schemas.microsoft.com/office/drawing/2014/main" id="{4BBC2671-8114-4856-A877-EBE4DBB5CD36}"/>
              </a:ext>
            </a:extLst>
          </p:cNvPr>
          <p:cNvSpPr>
            <a:spLocks noGrp="1"/>
          </p:cNvSpPr>
          <p:nvPr>
            <p:ph type="dt" sz="half" idx="10"/>
          </p:nvPr>
        </p:nvSpPr>
        <p:spPr/>
        <p:txBody>
          <a:bodyPr/>
          <a:lstStyle/>
          <a:p>
            <a:pPr algn="r"/>
            <a:fld id="{5E1090A2-CAAE-4283-8EAB-E15E064FEC49}" type="datetime1">
              <a:rPr lang="en-US" altLang="zh-CN" smtClean="0"/>
              <a:pPr algn="r"/>
              <a:t>10/6/2021</a:t>
            </a:fld>
            <a:endParaRPr lang="zh-CN" altLang="en-US" dirty="0"/>
          </a:p>
        </p:txBody>
      </p:sp>
      <p:sp>
        <p:nvSpPr>
          <p:cNvPr id="6" name="内容占位符 5">
            <a:extLst>
              <a:ext uri="{FF2B5EF4-FFF2-40B4-BE49-F238E27FC236}">
                <a16:creationId xmlns:a16="http://schemas.microsoft.com/office/drawing/2014/main" id="{4C8CABEC-7D28-49E3-8DEF-907916F32859}"/>
              </a:ext>
            </a:extLst>
          </p:cNvPr>
          <p:cNvSpPr>
            <a:spLocks noGrp="1"/>
          </p:cNvSpPr>
          <p:nvPr>
            <p:ph sz="quarter" idx="12"/>
          </p:nvPr>
        </p:nvSpPr>
        <p:spPr/>
        <p:txBody>
          <a:bodyPr/>
          <a:lstStyle/>
          <a:p>
            <a:endParaRPr lang="zh-CN" altLang="en-US"/>
          </a:p>
        </p:txBody>
      </p:sp>
      <p:pic>
        <p:nvPicPr>
          <p:cNvPr id="8" name="图片 7">
            <a:extLst>
              <a:ext uri="{FF2B5EF4-FFF2-40B4-BE49-F238E27FC236}">
                <a16:creationId xmlns:a16="http://schemas.microsoft.com/office/drawing/2014/main" id="{8FDF7CEA-4B66-41B8-9451-52C9E86090F2}"/>
              </a:ext>
            </a:extLst>
          </p:cNvPr>
          <p:cNvPicPr>
            <a:picLocks noChangeAspect="1"/>
          </p:cNvPicPr>
          <p:nvPr/>
        </p:nvPicPr>
        <p:blipFill>
          <a:blip r:embed="rId3"/>
          <a:stretch>
            <a:fillRect/>
          </a:stretch>
        </p:blipFill>
        <p:spPr>
          <a:xfrm>
            <a:off x="525517" y="1701812"/>
            <a:ext cx="11353800" cy="3729723"/>
          </a:xfrm>
          <a:prstGeom prst="rect">
            <a:avLst/>
          </a:prstGeom>
        </p:spPr>
      </p:pic>
    </p:spTree>
    <p:extLst>
      <p:ext uri="{BB962C8B-B14F-4D97-AF65-F5344CB8AC3E}">
        <p14:creationId xmlns:p14="http://schemas.microsoft.com/office/powerpoint/2010/main" val="158691570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C663BC3-C680-4569-86ED-CB58224581F5}"/>
              </a:ext>
            </a:extLst>
          </p:cNvPr>
          <p:cNvSpPr>
            <a:spLocks noGrp="1"/>
          </p:cNvSpPr>
          <p:nvPr>
            <p:ph type="title"/>
          </p:nvPr>
        </p:nvSpPr>
        <p:spPr/>
        <p:txBody>
          <a:bodyPr>
            <a:normAutofit fontScale="90000"/>
          </a:bodyPr>
          <a:lstStyle/>
          <a:p>
            <a:r>
              <a:rPr lang="en-US" altLang="zh-CN" dirty="0"/>
              <a:t>Performances with HDDs</a:t>
            </a:r>
            <a:endParaRPr lang="zh-CN" altLang="en-US" dirty="0"/>
          </a:p>
        </p:txBody>
      </p:sp>
      <p:sp>
        <p:nvSpPr>
          <p:cNvPr id="3" name="内容占位符 2">
            <a:extLst>
              <a:ext uri="{FF2B5EF4-FFF2-40B4-BE49-F238E27FC236}">
                <a16:creationId xmlns:a16="http://schemas.microsoft.com/office/drawing/2014/main" id="{F98907EE-A02C-45E2-8531-08D57762B339}"/>
              </a:ext>
            </a:extLst>
          </p:cNvPr>
          <p:cNvSpPr>
            <a:spLocks noGrp="1"/>
          </p:cNvSpPr>
          <p:nvPr>
            <p:ph idx="1"/>
          </p:nvPr>
        </p:nvSpPr>
        <p:spPr/>
        <p:txBody>
          <a:bodyPr/>
          <a:lstStyle/>
          <a:p>
            <a:r>
              <a:rPr lang="en-US" altLang="zh-CN" dirty="0"/>
              <a:t>Logging Performance: </a:t>
            </a:r>
            <a:endParaRPr lang="zh-CN" altLang="en-US" dirty="0"/>
          </a:p>
        </p:txBody>
      </p:sp>
      <p:sp>
        <p:nvSpPr>
          <p:cNvPr id="4" name="页脚占位符 3">
            <a:extLst>
              <a:ext uri="{FF2B5EF4-FFF2-40B4-BE49-F238E27FC236}">
                <a16:creationId xmlns:a16="http://schemas.microsoft.com/office/drawing/2014/main" id="{D71311B3-8122-4DA8-9167-74F6B61E24CF}"/>
              </a:ext>
            </a:extLst>
          </p:cNvPr>
          <p:cNvSpPr>
            <a:spLocks noGrp="1"/>
          </p:cNvSpPr>
          <p:nvPr>
            <p:ph type="ftr" sz="quarter" idx="11"/>
          </p:nvPr>
        </p:nvSpPr>
        <p:spPr/>
        <p:txBody>
          <a:bodyPr/>
          <a:lstStyle/>
          <a:p>
            <a:pPr algn="r"/>
            <a:r>
              <a:rPr lang="en-US" altLang="zh-CN"/>
              <a:t>USTC-SYS Reading Group</a:t>
            </a:r>
            <a:endParaRPr lang="zh-CN" altLang="en-US"/>
          </a:p>
        </p:txBody>
      </p:sp>
      <p:sp>
        <p:nvSpPr>
          <p:cNvPr id="5" name="日期占位符 4">
            <a:extLst>
              <a:ext uri="{FF2B5EF4-FFF2-40B4-BE49-F238E27FC236}">
                <a16:creationId xmlns:a16="http://schemas.microsoft.com/office/drawing/2014/main" id="{4BBC2671-8114-4856-A877-EBE4DBB5CD36}"/>
              </a:ext>
            </a:extLst>
          </p:cNvPr>
          <p:cNvSpPr>
            <a:spLocks noGrp="1"/>
          </p:cNvSpPr>
          <p:nvPr>
            <p:ph type="dt" sz="half" idx="10"/>
          </p:nvPr>
        </p:nvSpPr>
        <p:spPr/>
        <p:txBody>
          <a:bodyPr/>
          <a:lstStyle/>
          <a:p>
            <a:pPr algn="r"/>
            <a:fld id="{5E1090A2-CAAE-4283-8EAB-E15E064FEC49}" type="datetime1">
              <a:rPr lang="en-US" altLang="zh-CN" smtClean="0"/>
              <a:pPr algn="r"/>
              <a:t>10/6/2021</a:t>
            </a:fld>
            <a:endParaRPr lang="zh-CN" altLang="en-US" dirty="0"/>
          </a:p>
        </p:txBody>
      </p:sp>
      <p:sp>
        <p:nvSpPr>
          <p:cNvPr id="6" name="内容占位符 5">
            <a:extLst>
              <a:ext uri="{FF2B5EF4-FFF2-40B4-BE49-F238E27FC236}">
                <a16:creationId xmlns:a16="http://schemas.microsoft.com/office/drawing/2014/main" id="{4C8CABEC-7D28-49E3-8DEF-907916F32859}"/>
              </a:ext>
            </a:extLst>
          </p:cNvPr>
          <p:cNvSpPr>
            <a:spLocks noGrp="1"/>
          </p:cNvSpPr>
          <p:nvPr>
            <p:ph sz="quarter" idx="12"/>
          </p:nvPr>
        </p:nvSpPr>
        <p:spPr/>
        <p:txBody>
          <a:bodyPr/>
          <a:lstStyle/>
          <a:p>
            <a:endParaRPr lang="zh-CN" altLang="en-US"/>
          </a:p>
        </p:txBody>
      </p:sp>
      <p:pic>
        <p:nvPicPr>
          <p:cNvPr id="9" name="图片 8">
            <a:extLst>
              <a:ext uri="{FF2B5EF4-FFF2-40B4-BE49-F238E27FC236}">
                <a16:creationId xmlns:a16="http://schemas.microsoft.com/office/drawing/2014/main" id="{F7DE43C0-FD39-4167-A8EA-7EB8B9CC8F6A}"/>
              </a:ext>
            </a:extLst>
          </p:cNvPr>
          <p:cNvPicPr>
            <a:picLocks noChangeAspect="1"/>
          </p:cNvPicPr>
          <p:nvPr/>
        </p:nvPicPr>
        <p:blipFill>
          <a:blip r:embed="rId3"/>
          <a:stretch>
            <a:fillRect/>
          </a:stretch>
        </p:blipFill>
        <p:spPr>
          <a:xfrm>
            <a:off x="0" y="1914745"/>
            <a:ext cx="12192000" cy="400923"/>
          </a:xfrm>
          <a:prstGeom prst="rect">
            <a:avLst/>
          </a:prstGeom>
        </p:spPr>
      </p:pic>
      <p:pic>
        <p:nvPicPr>
          <p:cNvPr id="11" name="图片 10">
            <a:extLst>
              <a:ext uri="{FF2B5EF4-FFF2-40B4-BE49-F238E27FC236}">
                <a16:creationId xmlns:a16="http://schemas.microsoft.com/office/drawing/2014/main" id="{019FBAF3-EC5D-4B3B-9F57-91E6D7B86F1B}"/>
              </a:ext>
            </a:extLst>
          </p:cNvPr>
          <p:cNvPicPr>
            <a:picLocks noChangeAspect="1"/>
          </p:cNvPicPr>
          <p:nvPr/>
        </p:nvPicPr>
        <p:blipFill>
          <a:blip r:embed="rId4"/>
          <a:stretch>
            <a:fillRect/>
          </a:stretch>
        </p:blipFill>
        <p:spPr>
          <a:xfrm>
            <a:off x="997826" y="2452194"/>
            <a:ext cx="8072690" cy="3291382"/>
          </a:xfrm>
          <a:prstGeom prst="rect">
            <a:avLst/>
          </a:prstGeom>
        </p:spPr>
      </p:pic>
      <p:sp>
        <p:nvSpPr>
          <p:cNvPr id="12" name="矩形 11">
            <a:extLst>
              <a:ext uri="{FF2B5EF4-FFF2-40B4-BE49-F238E27FC236}">
                <a16:creationId xmlns:a16="http://schemas.microsoft.com/office/drawing/2014/main" id="{6985C0F1-2D15-440F-A397-002B9997DB7A}"/>
              </a:ext>
            </a:extLst>
          </p:cNvPr>
          <p:cNvSpPr/>
          <p:nvPr/>
        </p:nvSpPr>
        <p:spPr>
          <a:xfrm>
            <a:off x="8921302" y="4487697"/>
            <a:ext cx="2669089" cy="1043514"/>
          </a:xfrm>
          <a:prstGeom prst="rect">
            <a:avLst/>
          </a:prstGeom>
          <a:solidFill>
            <a:schemeClr val="bg1"/>
          </a:solidFill>
          <a:ln w="63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0" i="0" dirty="0">
                <a:solidFill>
                  <a:srgbClr val="FF0000"/>
                </a:solidFill>
                <a:effectLst/>
                <a:latin typeface="Gill Sans MT" panose="020B0502020104020203" pitchFamily="34" charset="0"/>
              </a:rPr>
              <a:t>bounded by the I/O</a:t>
            </a:r>
            <a:endParaRPr lang="zh-CN" altLang="en-US" dirty="0">
              <a:solidFill>
                <a:srgbClr val="FF0000"/>
              </a:solidFill>
              <a:latin typeface="Gill Sans MT" panose="020B0502020104020203" pitchFamily="34" charset="0"/>
            </a:endParaRPr>
          </a:p>
        </p:txBody>
      </p:sp>
      <p:sp>
        <p:nvSpPr>
          <p:cNvPr id="13" name="箭头: 右 12">
            <a:extLst>
              <a:ext uri="{FF2B5EF4-FFF2-40B4-BE49-F238E27FC236}">
                <a16:creationId xmlns:a16="http://schemas.microsoft.com/office/drawing/2014/main" id="{EE2A35CF-1932-4AD7-A263-D7FDCB29C807}"/>
              </a:ext>
            </a:extLst>
          </p:cNvPr>
          <p:cNvSpPr/>
          <p:nvPr/>
        </p:nvSpPr>
        <p:spPr>
          <a:xfrm rot="16200000">
            <a:off x="8249908" y="3740966"/>
            <a:ext cx="832104" cy="2203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a:extLst>
              <a:ext uri="{FF2B5EF4-FFF2-40B4-BE49-F238E27FC236}">
                <a16:creationId xmlns:a16="http://schemas.microsoft.com/office/drawing/2014/main" id="{FF7775D8-08B6-4A70-A4BC-947501B796B1}"/>
              </a:ext>
            </a:extLst>
          </p:cNvPr>
          <p:cNvSpPr txBox="1"/>
          <p:nvPr/>
        </p:nvSpPr>
        <p:spPr>
          <a:xfrm>
            <a:off x="8921301" y="3668110"/>
            <a:ext cx="1334811" cy="369332"/>
          </a:xfrm>
          <a:prstGeom prst="rect">
            <a:avLst/>
          </a:prstGeom>
          <a:noFill/>
        </p:spPr>
        <p:txBody>
          <a:bodyPr wrap="square" rtlCol="0">
            <a:spAutoFit/>
          </a:bodyPr>
          <a:lstStyle/>
          <a:p>
            <a:r>
              <a:rPr lang="en-US" altLang="zh-CN" dirty="0"/>
              <a:t>8x (RAID-0)</a:t>
            </a:r>
            <a:endParaRPr lang="zh-CN" altLang="en-US" dirty="0"/>
          </a:p>
        </p:txBody>
      </p:sp>
    </p:spTree>
    <p:extLst>
      <p:ext uri="{BB962C8B-B14F-4D97-AF65-F5344CB8AC3E}">
        <p14:creationId xmlns:p14="http://schemas.microsoft.com/office/powerpoint/2010/main" val="369513327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C663BC3-C680-4569-86ED-CB58224581F5}"/>
              </a:ext>
            </a:extLst>
          </p:cNvPr>
          <p:cNvSpPr>
            <a:spLocks noGrp="1"/>
          </p:cNvSpPr>
          <p:nvPr>
            <p:ph type="title"/>
          </p:nvPr>
        </p:nvSpPr>
        <p:spPr/>
        <p:txBody>
          <a:bodyPr>
            <a:normAutofit fontScale="90000"/>
          </a:bodyPr>
          <a:lstStyle/>
          <a:p>
            <a:r>
              <a:rPr lang="en-US" altLang="zh-CN" dirty="0"/>
              <a:t>Performances with PM (simulated)</a:t>
            </a:r>
            <a:endParaRPr lang="zh-CN" altLang="en-US" dirty="0"/>
          </a:p>
        </p:txBody>
      </p:sp>
      <p:sp>
        <p:nvSpPr>
          <p:cNvPr id="3" name="内容占位符 2">
            <a:extLst>
              <a:ext uri="{FF2B5EF4-FFF2-40B4-BE49-F238E27FC236}">
                <a16:creationId xmlns:a16="http://schemas.microsoft.com/office/drawing/2014/main" id="{F98907EE-A02C-45E2-8531-08D57762B339}"/>
              </a:ext>
            </a:extLst>
          </p:cNvPr>
          <p:cNvSpPr>
            <a:spLocks noGrp="1"/>
          </p:cNvSpPr>
          <p:nvPr>
            <p:ph idx="1"/>
          </p:nvPr>
        </p:nvSpPr>
        <p:spPr/>
        <p:txBody>
          <a:bodyPr/>
          <a:lstStyle/>
          <a:p>
            <a:r>
              <a:rPr lang="en-US" altLang="zh-CN" dirty="0"/>
              <a:t>Simulated, DRAM Filesystems</a:t>
            </a:r>
            <a:endParaRPr lang="zh-CN" altLang="en-US" dirty="0"/>
          </a:p>
        </p:txBody>
      </p:sp>
      <p:sp>
        <p:nvSpPr>
          <p:cNvPr id="4" name="页脚占位符 3">
            <a:extLst>
              <a:ext uri="{FF2B5EF4-FFF2-40B4-BE49-F238E27FC236}">
                <a16:creationId xmlns:a16="http://schemas.microsoft.com/office/drawing/2014/main" id="{D71311B3-8122-4DA8-9167-74F6B61E24CF}"/>
              </a:ext>
            </a:extLst>
          </p:cNvPr>
          <p:cNvSpPr>
            <a:spLocks noGrp="1"/>
          </p:cNvSpPr>
          <p:nvPr>
            <p:ph type="ftr" sz="quarter" idx="11"/>
          </p:nvPr>
        </p:nvSpPr>
        <p:spPr/>
        <p:txBody>
          <a:bodyPr/>
          <a:lstStyle/>
          <a:p>
            <a:pPr algn="r"/>
            <a:r>
              <a:rPr lang="en-US" altLang="zh-CN"/>
              <a:t>USTC-SYS Reading Group</a:t>
            </a:r>
            <a:endParaRPr lang="zh-CN" altLang="en-US"/>
          </a:p>
        </p:txBody>
      </p:sp>
      <p:sp>
        <p:nvSpPr>
          <p:cNvPr id="5" name="日期占位符 4">
            <a:extLst>
              <a:ext uri="{FF2B5EF4-FFF2-40B4-BE49-F238E27FC236}">
                <a16:creationId xmlns:a16="http://schemas.microsoft.com/office/drawing/2014/main" id="{4BBC2671-8114-4856-A877-EBE4DBB5CD36}"/>
              </a:ext>
            </a:extLst>
          </p:cNvPr>
          <p:cNvSpPr>
            <a:spLocks noGrp="1"/>
          </p:cNvSpPr>
          <p:nvPr>
            <p:ph type="dt" sz="half" idx="10"/>
          </p:nvPr>
        </p:nvSpPr>
        <p:spPr/>
        <p:txBody>
          <a:bodyPr/>
          <a:lstStyle/>
          <a:p>
            <a:pPr algn="r"/>
            <a:fld id="{5E1090A2-CAAE-4283-8EAB-E15E064FEC49}" type="datetime1">
              <a:rPr lang="en-US" altLang="zh-CN" smtClean="0"/>
              <a:pPr algn="r"/>
              <a:t>10/6/2021</a:t>
            </a:fld>
            <a:endParaRPr lang="zh-CN" altLang="en-US" dirty="0"/>
          </a:p>
        </p:txBody>
      </p:sp>
      <p:sp>
        <p:nvSpPr>
          <p:cNvPr id="6" name="内容占位符 5">
            <a:extLst>
              <a:ext uri="{FF2B5EF4-FFF2-40B4-BE49-F238E27FC236}">
                <a16:creationId xmlns:a16="http://schemas.microsoft.com/office/drawing/2014/main" id="{4C8CABEC-7D28-49E3-8DEF-907916F32859}"/>
              </a:ext>
            </a:extLst>
          </p:cNvPr>
          <p:cNvSpPr>
            <a:spLocks noGrp="1"/>
          </p:cNvSpPr>
          <p:nvPr>
            <p:ph sz="quarter" idx="12"/>
          </p:nvPr>
        </p:nvSpPr>
        <p:spPr/>
        <p:txBody>
          <a:bodyPr/>
          <a:lstStyle/>
          <a:p>
            <a:endParaRPr lang="zh-CN" altLang="en-US"/>
          </a:p>
        </p:txBody>
      </p:sp>
      <p:pic>
        <p:nvPicPr>
          <p:cNvPr id="8" name="图片 7">
            <a:extLst>
              <a:ext uri="{FF2B5EF4-FFF2-40B4-BE49-F238E27FC236}">
                <a16:creationId xmlns:a16="http://schemas.microsoft.com/office/drawing/2014/main" id="{9D6ED1A0-6B47-43EC-B612-8F6538D7794B}"/>
              </a:ext>
            </a:extLst>
          </p:cNvPr>
          <p:cNvPicPr>
            <a:picLocks noChangeAspect="1"/>
          </p:cNvPicPr>
          <p:nvPr/>
        </p:nvPicPr>
        <p:blipFill>
          <a:blip r:embed="rId3"/>
          <a:stretch>
            <a:fillRect/>
          </a:stretch>
        </p:blipFill>
        <p:spPr>
          <a:xfrm>
            <a:off x="1964942" y="1680862"/>
            <a:ext cx="8829675" cy="4029075"/>
          </a:xfrm>
          <a:prstGeom prst="rect">
            <a:avLst/>
          </a:prstGeom>
        </p:spPr>
      </p:pic>
    </p:spTree>
    <p:extLst>
      <p:ext uri="{BB962C8B-B14F-4D97-AF65-F5344CB8AC3E}">
        <p14:creationId xmlns:p14="http://schemas.microsoft.com/office/powerpoint/2010/main" val="150219087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C663BC3-C680-4569-86ED-CB58224581F5}"/>
              </a:ext>
            </a:extLst>
          </p:cNvPr>
          <p:cNvSpPr>
            <a:spLocks noGrp="1"/>
          </p:cNvSpPr>
          <p:nvPr>
            <p:ph type="title"/>
          </p:nvPr>
        </p:nvSpPr>
        <p:spPr/>
        <p:txBody>
          <a:bodyPr>
            <a:normAutofit fontScale="90000"/>
          </a:bodyPr>
          <a:lstStyle/>
          <a:p>
            <a:r>
              <a:rPr lang="en-US" altLang="zh-CN" dirty="0"/>
              <a:t>Sensitivity Study</a:t>
            </a:r>
            <a:endParaRPr lang="zh-CN" altLang="en-US" dirty="0"/>
          </a:p>
        </p:txBody>
      </p:sp>
      <p:sp>
        <p:nvSpPr>
          <p:cNvPr id="3" name="内容占位符 2">
            <a:extLst>
              <a:ext uri="{FF2B5EF4-FFF2-40B4-BE49-F238E27FC236}">
                <a16:creationId xmlns:a16="http://schemas.microsoft.com/office/drawing/2014/main" id="{F98907EE-A02C-45E2-8531-08D57762B339}"/>
              </a:ext>
            </a:extLst>
          </p:cNvPr>
          <p:cNvSpPr>
            <a:spLocks noGrp="1"/>
          </p:cNvSpPr>
          <p:nvPr>
            <p:ph idx="1"/>
          </p:nvPr>
        </p:nvSpPr>
        <p:spPr/>
        <p:txBody>
          <a:bodyPr/>
          <a:lstStyle/>
          <a:p>
            <a:r>
              <a:rPr lang="en-US" altLang="zh-CN" dirty="0"/>
              <a:t>Other factors change</a:t>
            </a:r>
          </a:p>
          <a:p>
            <a:pPr lvl="1"/>
            <a:r>
              <a:rPr lang="en-US" altLang="zh-CN" dirty="0"/>
              <a:t>Contention:</a:t>
            </a:r>
            <a:r>
              <a:rPr lang="zh-CN" altLang="en-US" b="0" i="0" dirty="0">
                <a:effectLst/>
                <a:latin typeface="Arial" panose="020B0604020202020204" pitchFamily="34" charset="0"/>
              </a:rPr>
              <a:t>𝜃 </a:t>
            </a:r>
            <a:r>
              <a:rPr lang="en-US" altLang="zh-CN" b="0" i="0" dirty="0">
                <a:effectLst/>
                <a:latin typeface="Arial" panose="020B0604020202020204" pitchFamily="34" charset="0"/>
              </a:rPr>
              <a:t>parameter of the Zipfian distribution. (A higher </a:t>
            </a:r>
            <a:r>
              <a:rPr lang="zh-CN" altLang="en-US" b="0" i="0" dirty="0">
                <a:effectLst/>
                <a:latin typeface="Arial" panose="020B0604020202020204" pitchFamily="34" charset="0"/>
              </a:rPr>
              <a:t>𝜃 </a:t>
            </a:r>
            <a:r>
              <a:rPr lang="en-US" altLang="zh-CN" b="0" i="0" dirty="0">
                <a:effectLst/>
                <a:latin typeface="Arial" panose="020B0604020202020204" pitchFamily="34" charset="0"/>
              </a:rPr>
              <a:t>value</a:t>
            </a:r>
            <a:br>
              <a:rPr lang="en-US" altLang="zh-CN" dirty="0"/>
            </a:br>
            <a:r>
              <a:rPr lang="en-US" altLang="zh-CN" b="0" i="0" dirty="0">
                <a:effectLst/>
                <a:latin typeface="Arial" panose="020B0604020202020204" pitchFamily="34" charset="0"/>
              </a:rPr>
              <a:t>corresponds to higher contention.)</a:t>
            </a:r>
            <a:endParaRPr lang="zh-CN" altLang="en-US" dirty="0"/>
          </a:p>
        </p:txBody>
      </p:sp>
      <p:sp>
        <p:nvSpPr>
          <p:cNvPr id="4" name="页脚占位符 3">
            <a:extLst>
              <a:ext uri="{FF2B5EF4-FFF2-40B4-BE49-F238E27FC236}">
                <a16:creationId xmlns:a16="http://schemas.microsoft.com/office/drawing/2014/main" id="{D71311B3-8122-4DA8-9167-74F6B61E24CF}"/>
              </a:ext>
            </a:extLst>
          </p:cNvPr>
          <p:cNvSpPr>
            <a:spLocks noGrp="1"/>
          </p:cNvSpPr>
          <p:nvPr>
            <p:ph type="ftr" sz="quarter" idx="11"/>
          </p:nvPr>
        </p:nvSpPr>
        <p:spPr/>
        <p:txBody>
          <a:bodyPr/>
          <a:lstStyle/>
          <a:p>
            <a:pPr algn="r"/>
            <a:r>
              <a:rPr lang="en-US" altLang="zh-CN"/>
              <a:t>USTC-SYS Reading Group</a:t>
            </a:r>
            <a:endParaRPr lang="zh-CN" altLang="en-US"/>
          </a:p>
        </p:txBody>
      </p:sp>
      <p:sp>
        <p:nvSpPr>
          <p:cNvPr id="5" name="日期占位符 4">
            <a:extLst>
              <a:ext uri="{FF2B5EF4-FFF2-40B4-BE49-F238E27FC236}">
                <a16:creationId xmlns:a16="http://schemas.microsoft.com/office/drawing/2014/main" id="{4BBC2671-8114-4856-A877-EBE4DBB5CD36}"/>
              </a:ext>
            </a:extLst>
          </p:cNvPr>
          <p:cNvSpPr>
            <a:spLocks noGrp="1"/>
          </p:cNvSpPr>
          <p:nvPr>
            <p:ph type="dt" sz="half" idx="10"/>
          </p:nvPr>
        </p:nvSpPr>
        <p:spPr/>
        <p:txBody>
          <a:bodyPr/>
          <a:lstStyle/>
          <a:p>
            <a:pPr algn="r"/>
            <a:fld id="{5E1090A2-CAAE-4283-8EAB-E15E064FEC49}" type="datetime1">
              <a:rPr lang="en-US" altLang="zh-CN" smtClean="0"/>
              <a:pPr algn="r"/>
              <a:t>10/6/2021</a:t>
            </a:fld>
            <a:endParaRPr lang="zh-CN" altLang="en-US" dirty="0"/>
          </a:p>
        </p:txBody>
      </p:sp>
      <p:sp>
        <p:nvSpPr>
          <p:cNvPr id="6" name="内容占位符 5">
            <a:extLst>
              <a:ext uri="{FF2B5EF4-FFF2-40B4-BE49-F238E27FC236}">
                <a16:creationId xmlns:a16="http://schemas.microsoft.com/office/drawing/2014/main" id="{4C8CABEC-7D28-49E3-8DEF-907916F32859}"/>
              </a:ext>
            </a:extLst>
          </p:cNvPr>
          <p:cNvSpPr>
            <a:spLocks noGrp="1"/>
          </p:cNvSpPr>
          <p:nvPr>
            <p:ph sz="quarter" idx="12"/>
          </p:nvPr>
        </p:nvSpPr>
        <p:spPr/>
        <p:txBody>
          <a:bodyPr/>
          <a:lstStyle/>
          <a:p>
            <a:endParaRPr lang="zh-CN" altLang="en-US"/>
          </a:p>
        </p:txBody>
      </p:sp>
      <p:pic>
        <p:nvPicPr>
          <p:cNvPr id="9" name="图片 8">
            <a:extLst>
              <a:ext uri="{FF2B5EF4-FFF2-40B4-BE49-F238E27FC236}">
                <a16:creationId xmlns:a16="http://schemas.microsoft.com/office/drawing/2014/main" id="{42A9C669-070E-4B52-B798-7E65AC888719}"/>
              </a:ext>
            </a:extLst>
          </p:cNvPr>
          <p:cNvPicPr>
            <a:picLocks noChangeAspect="1"/>
          </p:cNvPicPr>
          <p:nvPr/>
        </p:nvPicPr>
        <p:blipFill>
          <a:blip r:embed="rId3"/>
          <a:stretch>
            <a:fillRect/>
          </a:stretch>
        </p:blipFill>
        <p:spPr>
          <a:xfrm>
            <a:off x="2326727" y="2399060"/>
            <a:ext cx="7059010" cy="3245103"/>
          </a:xfrm>
          <a:prstGeom prst="rect">
            <a:avLst/>
          </a:prstGeom>
        </p:spPr>
      </p:pic>
    </p:spTree>
    <p:extLst>
      <p:ext uri="{BB962C8B-B14F-4D97-AF65-F5344CB8AC3E}">
        <p14:creationId xmlns:p14="http://schemas.microsoft.com/office/powerpoint/2010/main" val="160589850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sz="3600" dirty="0"/>
              <a:t>Conclusion</a:t>
            </a:r>
            <a:endParaRPr lang="zh-CN" altLang="en-US" sz="3600" dirty="0"/>
          </a:p>
        </p:txBody>
      </p:sp>
      <p:sp>
        <p:nvSpPr>
          <p:cNvPr id="6" name="内容占位符 5"/>
          <p:cNvSpPr>
            <a:spLocks noGrp="1"/>
          </p:cNvSpPr>
          <p:nvPr>
            <p:ph idx="1"/>
          </p:nvPr>
        </p:nvSpPr>
        <p:spPr/>
        <p:txBody>
          <a:bodyPr/>
          <a:lstStyle/>
          <a:p>
            <a:r>
              <a:rPr lang="en-US" altLang="zh-CN" dirty="0"/>
              <a:t>Contribution</a:t>
            </a:r>
          </a:p>
          <a:p>
            <a:pPr lvl="1"/>
            <a:r>
              <a:rPr lang="en-US" altLang="zh-CN" dirty="0"/>
              <a:t>Taurus: an Lightweight Parallel Logging for In-Memory Database Management Systems</a:t>
            </a:r>
          </a:p>
          <a:p>
            <a:pPr lvl="2"/>
            <a:r>
              <a:rPr lang="en-US" altLang="zh-CN" dirty="0"/>
              <a:t>Not only </a:t>
            </a:r>
            <a:r>
              <a:rPr lang="en-US" altLang="zh-CN" b="1" dirty="0"/>
              <a:t>data logging </a:t>
            </a:r>
            <a:r>
              <a:rPr lang="en-US" altLang="zh-CN" dirty="0"/>
              <a:t>but also </a:t>
            </a:r>
            <a:r>
              <a:rPr lang="en-US" altLang="zh-CN" b="1" dirty="0"/>
              <a:t>command logging</a:t>
            </a:r>
          </a:p>
          <a:p>
            <a:pPr lvl="2"/>
            <a:r>
              <a:rPr lang="en-US" altLang="zh-CN" dirty="0"/>
              <a:t>Scalability and Effectiveness</a:t>
            </a:r>
          </a:p>
          <a:p>
            <a:pPr lvl="2"/>
            <a:r>
              <a:rPr lang="en-US" altLang="zh-CN" b="0" i="0" dirty="0">
                <a:effectLst/>
                <a:latin typeface="Arial" panose="020B0604020202020204" pitchFamily="34" charset="0"/>
              </a:rPr>
              <a:t>Compatible with multiple concurrency control algorithms</a:t>
            </a:r>
            <a:endParaRPr lang="en-US" altLang="zh-CN" dirty="0"/>
          </a:p>
        </p:txBody>
      </p:sp>
      <p:sp>
        <p:nvSpPr>
          <p:cNvPr id="8" name="页脚占位符 7"/>
          <p:cNvSpPr>
            <a:spLocks noGrp="1"/>
          </p:cNvSpPr>
          <p:nvPr>
            <p:ph type="ftr" sz="quarter" idx="11"/>
          </p:nvPr>
        </p:nvSpPr>
        <p:spPr/>
        <p:txBody>
          <a:bodyPr/>
          <a:lstStyle/>
          <a:p>
            <a:r>
              <a:rPr lang="en-US" altLang="zh-CN"/>
              <a:t>USTC-SYS Reading Group</a:t>
            </a:r>
            <a:endParaRPr lang="zh-CN" altLang="en-US"/>
          </a:p>
        </p:txBody>
      </p:sp>
      <p:sp>
        <p:nvSpPr>
          <p:cNvPr id="4" name="日期占位符 3"/>
          <p:cNvSpPr>
            <a:spLocks noGrp="1"/>
          </p:cNvSpPr>
          <p:nvPr>
            <p:ph type="dt" sz="half" idx="10"/>
          </p:nvPr>
        </p:nvSpPr>
        <p:spPr/>
        <p:txBody>
          <a:bodyPr/>
          <a:lstStyle/>
          <a:p>
            <a:fld id="{D222F968-2624-4CF9-8562-C463F875E564}" type="datetime1">
              <a:rPr lang="en-US" altLang="zh-CN" smtClean="0"/>
              <a:t>10/6/2021</a:t>
            </a:fld>
            <a:endParaRPr lang="zh-CN" altLang="en-US" dirty="0"/>
          </a:p>
        </p:txBody>
      </p:sp>
    </p:spTree>
    <p:extLst>
      <p:ext uri="{BB962C8B-B14F-4D97-AF65-F5344CB8AC3E}">
        <p14:creationId xmlns:p14="http://schemas.microsoft.com/office/powerpoint/2010/main" val="225220783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副标题 2">
            <a:extLst>
              <a:ext uri="{FF2B5EF4-FFF2-40B4-BE49-F238E27FC236}">
                <a16:creationId xmlns:a16="http://schemas.microsoft.com/office/drawing/2014/main" id="{99165ECE-7183-4FEF-B170-1C98F671029F}"/>
              </a:ext>
            </a:extLst>
          </p:cNvPr>
          <p:cNvSpPr>
            <a:spLocks noGrp="1"/>
          </p:cNvSpPr>
          <p:nvPr>
            <p:ph type="subTitle" idx="1"/>
          </p:nvPr>
        </p:nvSpPr>
        <p:spPr>
          <a:xfrm>
            <a:off x="1524000" y="3602037"/>
            <a:ext cx="9144000" cy="2256895"/>
          </a:xfrm>
        </p:spPr>
        <p:txBody>
          <a:bodyPr>
            <a:normAutofit/>
          </a:bodyPr>
          <a:lstStyle/>
          <a:p>
            <a:r>
              <a:rPr lang="en-US" altLang="zh-CN" dirty="0"/>
              <a:t>VLDB ’21</a:t>
            </a:r>
            <a:endParaRPr lang="en-US" altLang="zh-CN" dirty="0">
              <a:latin typeface="Gill Sans MT" panose="020B0502020104020203" pitchFamily="34" charset="0"/>
            </a:endParaRPr>
          </a:p>
          <a:p>
            <a:endParaRPr lang="en-US" altLang="zh-CN" dirty="0"/>
          </a:p>
          <a:p>
            <a:r>
              <a:rPr lang="en-US" altLang="zh-CN" sz="3600" dirty="0"/>
              <a:t>Thanks</a:t>
            </a:r>
            <a:endParaRPr lang="en-US" altLang="zh-CN" dirty="0"/>
          </a:p>
          <a:p>
            <a:r>
              <a:rPr lang="en-US" altLang="zh-CN" dirty="0"/>
              <a:t>Presented by </a:t>
            </a:r>
            <a:r>
              <a:rPr lang="en-US" altLang="zh-CN" dirty="0" err="1"/>
              <a:t>Tianyang</a:t>
            </a:r>
            <a:r>
              <a:rPr lang="en-US" altLang="zh-CN" dirty="0"/>
              <a:t> </a:t>
            </a:r>
            <a:r>
              <a:rPr lang="en-US" altLang="zh-CN" dirty="0" err="1"/>
              <a:t>Niu</a:t>
            </a:r>
            <a:r>
              <a:rPr lang="en-US" altLang="zh-CN" dirty="0"/>
              <a:t> and Chuannan Zhang</a:t>
            </a:r>
          </a:p>
        </p:txBody>
      </p:sp>
      <p:sp>
        <p:nvSpPr>
          <p:cNvPr id="9" name="标题 1">
            <a:extLst>
              <a:ext uri="{FF2B5EF4-FFF2-40B4-BE49-F238E27FC236}">
                <a16:creationId xmlns:a16="http://schemas.microsoft.com/office/drawing/2014/main" id="{51F6D8D1-E1B2-4E67-B82B-195F6306747C}"/>
              </a:ext>
            </a:extLst>
          </p:cNvPr>
          <p:cNvSpPr>
            <a:spLocks noGrp="1"/>
          </p:cNvSpPr>
          <p:nvPr>
            <p:ph type="ctrTitle"/>
          </p:nvPr>
        </p:nvSpPr>
        <p:spPr>
          <a:xfrm>
            <a:off x="957431" y="1122363"/>
            <a:ext cx="10273553" cy="2387600"/>
          </a:xfrm>
        </p:spPr>
        <p:txBody>
          <a:bodyPr>
            <a:noAutofit/>
          </a:bodyPr>
          <a:lstStyle/>
          <a:p>
            <a:r>
              <a:rPr lang="en-US" altLang="zh-CN" sz="4400" dirty="0"/>
              <a:t>Taurus:</a:t>
            </a:r>
            <a:r>
              <a:rPr lang="zh-CN" altLang="en-US" sz="4400" dirty="0"/>
              <a:t> </a:t>
            </a:r>
            <a:r>
              <a:rPr lang="en-US" altLang="zh-CN" sz="4400" dirty="0"/>
              <a:t>Lightweight Parallel Logging for </a:t>
            </a:r>
            <a:br>
              <a:rPr lang="en-US" altLang="zh-CN" sz="4400" dirty="0"/>
            </a:br>
            <a:r>
              <a:rPr lang="en-US" altLang="zh-CN" sz="4400" dirty="0"/>
              <a:t>In-Memory Database Management Systems</a:t>
            </a:r>
            <a:endParaRPr lang="zh-CN" altLang="en-US" sz="4400" dirty="0"/>
          </a:p>
        </p:txBody>
      </p:sp>
    </p:spTree>
    <p:extLst>
      <p:ext uri="{BB962C8B-B14F-4D97-AF65-F5344CB8AC3E}">
        <p14:creationId xmlns:p14="http://schemas.microsoft.com/office/powerpoint/2010/main" val="426230319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E4A384F-CD13-45A6-8084-F33507F90212}"/>
              </a:ext>
            </a:extLst>
          </p:cNvPr>
          <p:cNvSpPr>
            <a:spLocks noGrp="1"/>
          </p:cNvSpPr>
          <p:nvPr>
            <p:ph type="title"/>
          </p:nvPr>
        </p:nvSpPr>
        <p:spPr/>
        <p:txBody>
          <a:bodyPr>
            <a:normAutofit/>
          </a:bodyPr>
          <a:lstStyle/>
          <a:p>
            <a:r>
              <a:rPr lang="en-US" altLang="zh-CN" dirty="0"/>
              <a:t>Background</a:t>
            </a:r>
            <a:endParaRPr lang="zh-CN" altLang="en-US" dirty="0"/>
          </a:p>
        </p:txBody>
      </p:sp>
      <p:sp>
        <p:nvSpPr>
          <p:cNvPr id="5" name="页脚占位符 4">
            <a:extLst>
              <a:ext uri="{FF2B5EF4-FFF2-40B4-BE49-F238E27FC236}">
                <a16:creationId xmlns:a16="http://schemas.microsoft.com/office/drawing/2014/main" id="{750CFFAF-B138-4E7F-B230-B523037D00A6}"/>
              </a:ext>
            </a:extLst>
          </p:cNvPr>
          <p:cNvSpPr>
            <a:spLocks noGrp="1"/>
          </p:cNvSpPr>
          <p:nvPr>
            <p:ph type="ftr" sz="quarter" idx="11"/>
          </p:nvPr>
        </p:nvSpPr>
        <p:spPr/>
        <p:txBody>
          <a:bodyPr/>
          <a:lstStyle/>
          <a:p>
            <a:r>
              <a:rPr lang="en-US" altLang="zh-CN"/>
              <a:t>USTC-Reading-Group</a:t>
            </a:r>
            <a:endParaRPr lang="zh-CN" altLang="en-US" dirty="0"/>
          </a:p>
        </p:txBody>
      </p:sp>
      <p:sp>
        <p:nvSpPr>
          <p:cNvPr id="6" name="灯片编号占位符 5">
            <a:extLst>
              <a:ext uri="{FF2B5EF4-FFF2-40B4-BE49-F238E27FC236}">
                <a16:creationId xmlns:a16="http://schemas.microsoft.com/office/drawing/2014/main" id="{70CF297D-C350-4A24-BC74-EDE2B5F3F4E5}"/>
              </a:ext>
            </a:extLst>
          </p:cNvPr>
          <p:cNvSpPr>
            <a:spLocks noGrp="1"/>
          </p:cNvSpPr>
          <p:nvPr>
            <p:ph type="sldNum" sz="quarter" idx="12"/>
          </p:nvPr>
        </p:nvSpPr>
        <p:spPr/>
        <p:txBody>
          <a:bodyPr/>
          <a:lstStyle/>
          <a:p>
            <a:fld id="{9121FD29-422F-4C06-A400-AB8263BE8C66}" type="slidenum">
              <a:rPr lang="zh-CN" altLang="en-US" smtClean="0"/>
              <a:t>5</a:t>
            </a:fld>
            <a:endParaRPr lang="zh-CN" altLang="en-US"/>
          </a:p>
        </p:txBody>
      </p:sp>
      <p:sp>
        <p:nvSpPr>
          <p:cNvPr id="8" name="内容占位符 2">
            <a:extLst>
              <a:ext uri="{FF2B5EF4-FFF2-40B4-BE49-F238E27FC236}">
                <a16:creationId xmlns:a16="http://schemas.microsoft.com/office/drawing/2014/main" id="{93AFFFF1-D82F-4211-AE60-86B577E0E0B9}"/>
              </a:ext>
            </a:extLst>
          </p:cNvPr>
          <p:cNvSpPr>
            <a:spLocks noGrp="1"/>
          </p:cNvSpPr>
          <p:nvPr>
            <p:ph idx="1"/>
          </p:nvPr>
        </p:nvSpPr>
        <p:spPr>
          <a:xfrm>
            <a:off x="838200" y="1246140"/>
            <a:ext cx="11073223" cy="3089434"/>
          </a:xfrm>
        </p:spPr>
        <p:txBody>
          <a:bodyPr/>
          <a:lstStyle/>
          <a:p>
            <a:r>
              <a:rPr lang="en-US" altLang="zh-CN" dirty="0"/>
              <a:t>Parallel Logging</a:t>
            </a:r>
          </a:p>
          <a:p>
            <a:pPr lvl="1"/>
            <a:r>
              <a:rPr lang="en-US" altLang="zh-CN" dirty="0"/>
              <a:t>allows transactions to write to multiple log streams</a:t>
            </a:r>
          </a:p>
          <a:p>
            <a:pPr lvl="1"/>
            <a:r>
              <a:rPr lang="en-US" altLang="zh-CN" dirty="0"/>
              <a:t>inhibit an inherent natural ordering of transactions</a:t>
            </a:r>
          </a:p>
        </p:txBody>
      </p:sp>
      <p:pic>
        <p:nvPicPr>
          <p:cNvPr id="4" name="图片 3">
            <a:extLst>
              <a:ext uri="{FF2B5EF4-FFF2-40B4-BE49-F238E27FC236}">
                <a16:creationId xmlns:a16="http://schemas.microsoft.com/office/drawing/2014/main" id="{9C209F5F-F26F-4A89-98D4-2225ED766AAE}"/>
              </a:ext>
            </a:extLst>
          </p:cNvPr>
          <p:cNvPicPr>
            <a:picLocks noChangeAspect="1"/>
          </p:cNvPicPr>
          <p:nvPr/>
        </p:nvPicPr>
        <p:blipFill>
          <a:blip r:embed="rId3"/>
          <a:stretch>
            <a:fillRect/>
          </a:stretch>
        </p:blipFill>
        <p:spPr>
          <a:xfrm>
            <a:off x="1857185" y="2655436"/>
            <a:ext cx="5496059" cy="3089434"/>
          </a:xfrm>
          <a:prstGeom prst="rect">
            <a:avLst/>
          </a:prstGeom>
        </p:spPr>
      </p:pic>
    </p:spTree>
    <p:extLst>
      <p:ext uri="{BB962C8B-B14F-4D97-AF65-F5344CB8AC3E}">
        <p14:creationId xmlns:p14="http://schemas.microsoft.com/office/powerpoint/2010/main" val="22125006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A6085B-82F5-DA48-9B5B-9AEB50D7EDFF}"/>
              </a:ext>
            </a:extLst>
          </p:cNvPr>
          <p:cNvSpPr>
            <a:spLocks noGrp="1"/>
          </p:cNvSpPr>
          <p:nvPr>
            <p:ph type="title"/>
          </p:nvPr>
        </p:nvSpPr>
        <p:spPr>
          <a:xfrm>
            <a:off x="838200" y="351219"/>
            <a:ext cx="10515600" cy="688515"/>
          </a:xfrm>
        </p:spPr>
        <p:txBody>
          <a:bodyPr>
            <a:normAutofit/>
          </a:bodyPr>
          <a:lstStyle/>
          <a:p>
            <a:r>
              <a:rPr lang="en-US" altLang="zh-CN"/>
              <a:t>Outline</a:t>
            </a:r>
            <a:endParaRPr lang="en-CN"/>
          </a:p>
        </p:txBody>
      </p:sp>
      <p:grpSp>
        <p:nvGrpSpPr>
          <p:cNvPr id="6" name="Group 3">
            <a:extLst>
              <a:ext uri="{FF2B5EF4-FFF2-40B4-BE49-F238E27FC236}">
                <a16:creationId xmlns:a16="http://schemas.microsoft.com/office/drawing/2014/main" id="{DE1CB258-D57F-094F-AC17-FF41E3B22ED3}"/>
              </a:ext>
            </a:extLst>
          </p:cNvPr>
          <p:cNvGrpSpPr>
            <a:grpSpLocks/>
          </p:cNvGrpSpPr>
          <p:nvPr/>
        </p:nvGrpSpPr>
        <p:grpSpPr bwMode="auto">
          <a:xfrm>
            <a:off x="1152931" y="1808290"/>
            <a:ext cx="762000" cy="665162"/>
            <a:chOff x="1110" y="2656"/>
            <a:chExt cx="1549" cy="1351"/>
          </a:xfrm>
        </p:grpSpPr>
        <p:sp>
          <p:nvSpPr>
            <p:cNvPr id="7" name="AutoShape 4">
              <a:extLst>
                <a:ext uri="{FF2B5EF4-FFF2-40B4-BE49-F238E27FC236}">
                  <a16:creationId xmlns:a16="http://schemas.microsoft.com/office/drawing/2014/main" id="{22453FB6-685E-F344-B333-E6B3BF3C2335}"/>
                </a:ext>
              </a:extLst>
            </p:cNvPr>
            <p:cNvSpPr>
              <a:spLocks noChangeArrowheads="1"/>
            </p:cNvSpPr>
            <p:nvPr/>
          </p:nvSpPr>
          <p:spPr bwMode="gray">
            <a:xfrm>
              <a:off x="1123"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Gill Sans MT" panose="020B0502020104020203" pitchFamily="34" charset="0"/>
                <a:cs typeface="Calibri" panose="020F0502020204030204" pitchFamily="34" charset="0"/>
              </a:endParaRPr>
            </a:p>
          </p:txBody>
        </p:sp>
        <p:sp>
          <p:nvSpPr>
            <p:cNvPr id="8" name="AutoShape 5">
              <a:extLst>
                <a:ext uri="{FF2B5EF4-FFF2-40B4-BE49-F238E27FC236}">
                  <a16:creationId xmlns:a16="http://schemas.microsoft.com/office/drawing/2014/main" id="{6ADA8423-2378-A646-8E4C-1BDF33C6CB1B}"/>
                </a:ext>
              </a:extLst>
            </p:cNvPr>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499">
                  <a:srgbClr val="7D8496"/>
                </a:gs>
                <a:gs pos="26500">
                  <a:srgbClr val="E6E6E6"/>
                </a:gs>
                <a:gs pos="34000">
                  <a:srgbClr val="7D8496"/>
                </a:gs>
                <a:gs pos="46500">
                  <a:srgbClr val="E6E6E6"/>
                </a:gs>
                <a:gs pos="50000">
                  <a:srgbClr val="FFFFFF"/>
                </a:gs>
                <a:gs pos="53501">
                  <a:srgbClr val="E6E6E6"/>
                </a:gs>
                <a:gs pos="66001">
                  <a:srgbClr val="7D8496"/>
                </a:gs>
                <a:gs pos="73500">
                  <a:srgbClr val="E6E6E6"/>
                </a:gs>
                <a:gs pos="92501">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Gill Sans MT" panose="020B0502020104020203" pitchFamily="34" charset="0"/>
                <a:cs typeface="Calibri" panose="020F0502020204030204" pitchFamily="34" charset="0"/>
              </a:endParaRPr>
            </a:p>
          </p:txBody>
        </p:sp>
        <p:sp>
          <p:nvSpPr>
            <p:cNvPr id="9" name="AutoShape 6">
              <a:extLst>
                <a:ext uri="{FF2B5EF4-FFF2-40B4-BE49-F238E27FC236}">
                  <a16:creationId xmlns:a16="http://schemas.microsoft.com/office/drawing/2014/main" id="{8064B3AA-949F-6241-B235-43E6282908C8}"/>
                </a:ext>
              </a:extLst>
            </p:cNvPr>
            <p:cNvSpPr>
              <a:spLocks noChangeArrowheads="1"/>
            </p:cNvSpPr>
            <p:nvPr/>
          </p:nvSpPr>
          <p:spPr bwMode="gray">
            <a:xfrm>
              <a:off x="1200" y="2736"/>
              <a:ext cx="1350" cy="1168"/>
            </a:xfrm>
            <a:prstGeom prst="hexagon">
              <a:avLst>
                <a:gd name="adj" fmla="val 28896"/>
                <a:gd name="vf" fmla="val 115470"/>
              </a:avLst>
            </a:prstGeom>
            <a:gradFill rotWithShape="1">
              <a:gsLst>
                <a:gs pos="0">
                  <a:schemeClr val="hlink">
                    <a:gamma/>
                    <a:shade val="46275"/>
                    <a:invGamma/>
                  </a:schemeClr>
                </a:gs>
                <a:gs pos="100000">
                  <a:schemeClr val="hlink"/>
                </a:gs>
              </a:gsLst>
              <a:lin ang="2700000" scaled="1"/>
            </a:gra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Gill Sans MT" panose="020B0502020104020203" pitchFamily="34" charset="0"/>
                <a:cs typeface="Calibri" panose="020F0502020204030204" pitchFamily="34" charset="0"/>
              </a:endParaRPr>
            </a:p>
          </p:txBody>
        </p:sp>
      </p:grpSp>
      <p:sp>
        <p:nvSpPr>
          <p:cNvPr id="10" name="Line 11">
            <a:extLst>
              <a:ext uri="{FF2B5EF4-FFF2-40B4-BE49-F238E27FC236}">
                <a16:creationId xmlns:a16="http://schemas.microsoft.com/office/drawing/2014/main" id="{AA57EFEA-C4D4-4047-96E8-C82BC5DD2041}"/>
              </a:ext>
            </a:extLst>
          </p:cNvPr>
          <p:cNvSpPr>
            <a:spLocks noChangeShapeType="1"/>
          </p:cNvSpPr>
          <p:nvPr/>
        </p:nvSpPr>
        <p:spPr bwMode="auto">
          <a:xfrm>
            <a:off x="1762531" y="2417890"/>
            <a:ext cx="8138160" cy="0"/>
          </a:xfrm>
          <a:prstGeom prst="line">
            <a:avLst/>
          </a:prstGeom>
          <a:noFill/>
          <a:ln w="25400">
            <a:solidFill>
              <a:schemeClr val="tx2"/>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Gill Sans MT" panose="020B0502020104020203" pitchFamily="34" charset="0"/>
              <a:cs typeface="Calibri" panose="020F0502020204030204" pitchFamily="34" charset="0"/>
            </a:endParaRPr>
          </a:p>
        </p:txBody>
      </p:sp>
      <p:sp>
        <p:nvSpPr>
          <p:cNvPr id="11" name="Text Box 12">
            <a:extLst>
              <a:ext uri="{FF2B5EF4-FFF2-40B4-BE49-F238E27FC236}">
                <a16:creationId xmlns:a16="http://schemas.microsoft.com/office/drawing/2014/main" id="{ED78A1E2-071B-EE46-8A16-8F4B411CC13A}"/>
              </a:ext>
            </a:extLst>
          </p:cNvPr>
          <p:cNvSpPr txBox="1">
            <a:spLocks noChangeArrowheads="1"/>
          </p:cNvSpPr>
          <p:nvPr/>
        </p:nvSpPr>
        <p:spPr bwMode="auto">
          <a:xfrm>
            <a:off x="2174011" y="1884490"/>
            <a:ext cx="190500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zh-CN" sz="2400" b="1" dirty="0">
                <a:solidFill>
                  <a:schemeClr val="bg2">
                    <a:lumMod val="90000"/>
                  </a:schemeClr>
                </a:solidFill>
                <a:latin typeface="Gill Sans MT" panose="020B0502020104020203" pitchFamily="34" charset="0"/>
                <a:ea typeface="宋体" panose="02010600030101010101" pitchFamily="2" charset="-122"/>
                <a:cs typeface="Calibri" panose="020F0502020204030204" pitchFamily="34" charset="0"/>
              </a:rPr>
              <a:t>Background</a:t>
            </a:r>
          </a:p>
        </p:txBody>
      </p:sp>
      <p:sp>
        <p:nvSpPr>
          <p:cNvPr id="12" name="Text Box 13">
            <a:extLst>
              <a:ext uri="{FF2B5EF4-FFF2-40B4-BE49-F238E27FC236}">
                <a16:creationId xmlns:a16="http://schemas.microsoft.com/office/drawing/2014/main" id="{1041842B-EACB-FB4C-BBE8-9AEF2239DBBA}"/>
              </a:ext>
            </a:extLst>
          </p:cNvPr>
          <p:cNvSpPr txBox="1">
            <a:spLocks noChangeArrowheads="1"/>
          </p:cNvSpPr>
          <p:nvPr/>
        </p:nvSpPr>
        <p:spPr bwMode="gray">
          <a:xfrm>
            <a:off x="1348194" y="1906715"/>
            <a:ext cx="354013"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altLang="zh-CN" sz="2400" b="1">
                <a:solidFill>
                  <a:schemeClr val="bg1"/>
                </a:solidFill>
                <a:latin typeface="Gill Sans MT" panose="020B0502020104020203" pitchFamily="34" charset="0"/>
                <a:ea typeface="宋体" panose="02010600030101010101" pitchFamily="2" charset="-122"/>
                <a:cs typeface="Calibri" panose="020F0502020204030204" pitchFamily="34" charset="0"/>
              </a:rPr>
              <a:t>1</a:t>
            </a:r>
          </a:p>
        </p:txBody>
      </p:sp>
      <p:grpSp>
        <p:nvGrpSpPr>
          <p:cNvPr id="13" name="Group 7">
            <a:extLst>
              <a:ext uri="{FF2B5EF4-FFF2-40B4-BE49-F238E27FC236}">
                <a16:creationId xmlns:a16="http://schemas.microsoft.com/office/drawing/2014/main" id="{6FE4313A-ADBF-354C-B8E1-499B9FA3A349}"/>
              </a:ext>
            </a:extLst>
          </p:cNvPr>
          <p:cNvGrpSpPr>
            <a:grpSpLocks/>
          </p:cNvGrpSpPr>
          <p:nvPr/>
        </p:nvGrpSpPr>
        <p:grpSpPr bwMode="auto">
          <a:xfrm>
            <a:off x="1152931" y="2722690"/>
            <a:ext cx="762000" cy="665162"/>
            <a:chOff x="3174" y="2656"/>
            <a:chExt cx="1549" cy="1351"/>
          </a:xfrm>
        </p:grpSpPr>
        <p:sp>
          <p:nvSpPr>
            <p:cNvPr id="14" name="AutoShape 8">
              <a:extLst>
                <a:ext uri="{FF2B5EF4-FFF2-40B4-BE49-F238E27FC236}">
                  <a16:creationId xmlns:a16="http://schemas.microsoft.com/office/drawing/2014/main" id="{9448FA97-6768-AC48-9E4B-74F21B47025B}"/>
                </a:ext>
              </a:extLst>
            </p:cNvPr>
            <p:cNvSpPr>
              <a:spLocks noChangeArrowheads="1"/>
            </p:cNvSpPr>
            <p:nvPr/>
          </p:nvSpPr>
          <p:spPr bwMode="gray">
            <a:xfrm>
              <a:off x="3187"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b="1">
                <a:latin typeface="Gill Sans MT" panose="020B0502020104020203" pitchFamily="34" charset="0"/>
                <a:cs typeface="Calibri" panose="020F0502020204030204" pitchFamily="34" charset="0"/>
              </a:endParaRPr>
            </a:p>
          </p:txBody>
        </p:sp>
        <p:sp>
          <p:nvSpPr>
            <p:cNvPr id="15" name="AutoShape 9">
              <a:extLst>
                <a:ext uri="{FF2B5EF4-FFF2-40B4-BE49-F238E27FC236}">
                  <a16:creationId xmlns:a16="http://schemas.microsoft.com/office/drawing/2014/main" id="{0C2AB8FB-ABE8-3646-9D0E-12B966FE1BC6}"/>
                </a:ext>
              </a:extLst>
            </p:cNvPr>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499">
                  <a:srgbClr val="7D8496"/>
                </a:gs>
                <a:gs pos="26500">
                  <a:srgbClr val="E6E6E6"/>
                </a:gs>
                <a:gs pos="34000">
                  <a:srgbClr val="7D8496"/>
                </a:gs>
                <a:gs pos="46500">
                  <a:srgbClr val="E6E6E6"/>
                </a:gs>
                <a:gs pos="50000">
                  <a:srgbClr val="FFFFFF"/>
                </a:gs>
                <a:gs pos="53501">
                  <a:srgbClr val="E6E6E6"/>
                </a:gs>
                <a:gs pos="66001">
                  <a:srgbClr val="7D8496"/>
                </a:gs>
                <a:gs pos="73500">
                  <a:srgbClr val="E6E6E6"/>
                </a:gs>
                <a:gs pos="92501">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b="1">
                <a:latin typeface="Gill Sans MT" panose="020B0502020104020203" pitchFamily="34" charset="0"/>
                <a:cs typeface="Calibri" panose="020F0502020204030204" pitchFamily="34" charset="0"/>
              </a:endParaRPr>
            </a:p>
          </p:txBody>
        </p:sp>
        <p:sp>
          <p:nvSpPr>
            <p:cNvPr id="16" name="AutoShape 10">
              <a:extLst>
                <a:ext uri="{FF2B5EF4-FFF2-40B4-BE49-F238E27FC236}">
                  <a16:creationId xmlns:a16="http://schemas.microsoft.com/office/drawing/2014/main" id="{A11CEA87-C5F3-2C46-A7CB-48481D49609D}"/>
                </a:ext>
              </a:extLst>
            </p:cNvPr>
            <p:cNvSpPr>
              <a:spLocks noChangeArrowheads="1"/>
            </p:cNvSpPr>
            <p:nvPr/>
          </p:nvSpPr>
          <p:spPr bwMode="gray">
            <a:xfrm>
              <a:off x="3264" y="2736"/>
              <a:ext cx="1350" cy="1168"/>
            </a:xfrm>
            <a:prstGeom prst="hexagon">
              <a:avLst>
                <a:gd name="adj" fmla="val 28896"/>
                <a:gd name="vf" fmla="val 115470"/>
              </a:avLst>
            </a:prstGeom>
            <a:gradFill rotWithShape="1">
              <a:gsLst>
                <a:gs pos="0">
                  <a:schemeClr val="accent1">
                    <a:gamma/>
                    <a:shade val="46275"/>
                    <a:invGamma/>
                  </a:schemeClr>
                </a:gs>
                <a:gs pos="100000">
                  <a:schemeClr val="accent1"/>
                </a:gs>
              </a:gsLst>
              <a:lin ang="2700000" scaled="1"/>
            </a:gra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b="1">
                <a:latin typeface="Gill Sans MT" panose="020B0502020104020203" pitchFamily="34" charset="0"/>
                <a:cs typeface="Calibri" panose="020F0502020204030204" pitchFamily="34" charset="0"/>
              </a:endParaRPr>
            </a:p>
          </p:txBody>
        </p:sp>
      </p:grpSp>
      <p:sp>
        <p:nvSpPr>
          <p:cNvPr id="17" name="Line 14">
            <a:extLst>
              <a:ext uri="{FF2B5EF4-FFF2-40B4-BE49-F238E27FC236}">
                <a16:creationId xmlns:a16="http://schemas.microsoft.com/office/drawing/2014/main" id="{D17DA239-B395-604A-B674-84CE1E41722B}"/>
              </a:ext>
            </a:extLst>
          </p:cNvPr>
          <p:cNvSpPr>
            <a:spLocks noChangeShapeType="1"/>
          </p:cNvSpPr>
          <p:nvPr/>
        </p:nvSpPr>
        <p:spPr bwMode="auto">
          <a:xfrm>
            <a:off x="1762531" y="3332290"/>
            <a:ext cx="8138160" cy="0"/>
          </a:xfrm>
          <a:prstGeom prst="line">
            <a:avLst/>
          </a:prstGeom>
          <a:noFill/>
          <a:ln w="25400">
            <a:solidFill>
              <a:schemeClr val="tx2"/>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b="1">
              <a:latin typeface="Gill Sans MT" panose="020B0502020104020203" pitchFamily="34" charset="0"/>
              <a:cs typeface="Calibri" panose="020F0502020204030204" pitchFamily="34" charset="0"/>
            </a:endParaRPr>
          </a:p>
        </p:txBody>
      </p:sp>
      <p:sp>
        <p:nvSpPr>
          <p:cNvPr id="18" name="Text Box 15">
            <a:extLst>
              <a:ext uri="{FF2B5EF4-FFF2-40B4-BE49-F238E27FC236}">
                <a16:creationId xmlns:a16="http://schemas.microsoft.com/office/drawing/2014/main" id="{0B1E965C-9203-614E-B230-3AB1C9B4EC77}"/>
              </a:ext>
            </a:extLst>
          </p:cNvPr>
          <p:cNvSpPr txBox="1">
            <a:spLocks noChangeArrowheads="1"/>
          </p:cNvSpPr>
          <p:nvPr/>
        </p:nvSpPr>
        <p:spPr bwMode="auto">
          <a:xfrm>
            <a:off x="2174011" y="2798890"/>
            <a:ext cx="173957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zh-CN" sz="2400" b="1" dirty="0">
                <a:latin typeface="Gill Sans MT" panose="020B0502020104020203" pitchFamily="34" charset="0"/>
                <a:ea typeface="宋体" panose="02010600030101010101" pitchFamily="2" charset="-122"/>
                <a:cs typeface="Calibri" panose="020F0502020204030204" pitchFamily="34" charset="0"/>
              </a:rPr>
              <a:t>Motivation</a:t>
            </a:r>
          </a:p>
        </p:txBody>
      </p:sp>
      <p:sp>
        <p:nvSpPr>
          <p:cNvPr id="19" name="Text Box 16">
            <a:extLst>
              <a:ext uri="{FF2B5EF4-FFF2-40B4-BE49-F238E27FC236}">
                <a16:creationId xmlns:a16="http://schemas.microsoft.com/office/drawing/2014/main" id="{5AECE352-4AEE-AE40-8030-C0261E400C6D}"/>
              </a:ext>
            </a:extLst>
          </p:cNvPr>
          <p:cNvSpPr txBox="1">
            <a:spLocks noChangeArrowheads="1"/>
          </p:cNvSpPr>
          <p:nvPr/>
        </p:nvSpPr>
        <p:spPr bwMode="gray">
          <a:xfrm>
            <a:off x="1348194" y="2821115"/>
            <a:ext cx="354013"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altLang="zh-CN" sz="2400" b="1">
                <a:solidFill>
                  <a:schemeClr val="bg1"/>
                </a:solidFill>
                <a:latin typeface="Gill Sans MT" panose="020B0502020104020203" pitchFamily="34" charset="0"/>
                <a:ea typeface="宋体" panose="02010600030101010101" pitchFamily="2" charset="-122"/>
                <a:cs typeface="Calibri" panose="020F0502020204030204" pitchFamily="34" charset="0"/>
              </a:rPr>
              <a:t>2</a:t>
            </a:r>
          </a:p>
        </p:txBody>
      </p:sp>
      <p:grpSp>
        <p:nvGrpSpPr>
          <p:cNvPr id="20" name="Group 17">
            <a:extLst>
              <a:ext uri="{FF2B5EF4-FFF2-40B4-BE49-F238E27FC236}">
                <a16:creationId xmlns:a16="http://schemas.microsoft.com/office/drawing/2014/main" id="{31CE9C3D-7397-E847-B3AA-62DA5D925F14}"/>
              </a:ext>
            </a:extLst>
          </p:cNvPr>
          <p:cNvGrpSpPr>
            <a:grpSpLocks/>
          </p:cNvGrpSpPr>
          <p:nvPr/>
        </p:nvGrpSpPr>
        <p:grpSpPr bwMode="auto">
          <a:xfrm>
            <a:off x="1152931" y="3614865"/>
            <a:ext cx="762001" cy="665162"/>
            <a:chOff x="1110" y="2656"/>
            <a:chExt cx="1549" cy="1351"/>
          </a:xfrm>
        </p:grpSpPr>
        <p:sp>
          <p:nvSpPr>
            <p:cNvPr id="21" name="AutoShape 18">
              <a:extLst>
                <a:ext uri="{FF2B5EF4-FFF2-40B4-BE49-F238E27FC236}">
                  <a16:creationId xmlns:a16="http://schemas.microsoft.com/office/drawing/2014/main" id="{04EF499B-5311-904B-A25E-44BEEEA7EE9E}"/>
                </a:ext>
              </a:extLst>
            </p:cNvPr>
            <p:cNvSpPr>
              <a:spLocks noChangeArrowheads="1"/>
            </p:cNvSpPr>
            <p:nvPr/>
          </p:nvSpPr>
          <p:spPr bwMode="gray">
            <a:xfrm>
              <a:off x="1123"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b="1">
                <a:latin typeface="Gill Sans MT" panose="020B0502020104020203" pitchFamily="34" charset="0"/>
                <a:cs typeface="Calibri" panose="020F0502020204030204" pitchFamily="34" charset="0"/>
              </a:endParaRPr>
            </a:p>
          </p:txBody>
        </p:sp>
        <p:sp>
          <p:nvSpPr>
            <p:cNvPr id="22" name="AutoShape 19">
              <a:extLst>
                <a:ext uri="{FF2B5EF4-FFF2-40B4-BE49-F238E27FC236}">
                  <a16:creationId xmlns:a16="http://schemas.microsoft.com/office/drawing/2014/main" id="{F427C7A2-1B48-7847-9163-3717F0F24B47}"/>
                </a:ext>
              </a:extLst>
            </p:cNvPr>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499">
                  <a:srgbClr val="7D8496"/>
                </a:gs>
                <a:gs pos="26500">
                  <a:srgbClr val="E6E6E6"/>
                </a:gs>
                <a:gs pos="34000">
                  <a:srgbClr val="7D8496"/>
                </a:gs>
                <a:gs pos="46500">
                  <a:srgbClr val="E6E6E6"/>
                </a:gs>
                <a:gs pos="50000">
                  <a:srgbClr val="FFFFFF"/>
                </a:gs>
                <a:gs pos="53501">
                  <a:srgbClr val="E6E6E6"/>
                </a:gs>
                <a:gs pos="66001">
                  <a:srgbClr val="7D8496"/>
                </a:gs>
                <a:gs pos="73500">
                  <a:srgbClr val="E6E6E6"/>
                </a:gs>
                <a:gs pos="92501">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b="1">
                <a:latin typeface="Gill Sans MT" panose="020B0502020104020203" pitchFamily="34" charset="0"/>
                <a:cs typeface="Calibri" panose="020F0502020204030204" pitchFamily="34" charset="0"/>
              </a:endParaRPr>
            </a:p>
          </p:txBody>
        </p:sp>
        <p:sp>
          <p:nvSpPr>
            <p:cNvPr id="23" name="AutoShape 20">
              <a:extLst>
                <a:ext uri="{FF2B5EF4-FFF2-40B4-BE49-F238E27FC236}">
                  <a16:creationId xmlns:a16="http://schemas.microsoft.com/office/drawing/2014/main" id="{8FD76F14-1F64-0042-9B85-608BCD32C180}"/>
                </a:ext>
              </a:extLst>
            </p:cNvPr>
            <p:cNvSpPr>
              <a:spLocks noChangeArrowheads="1"/>
            </p:cNvSpPr>
            <p:nvPr/>
          </p:nvSpPr>
          <p:spPr bwMode="gray">
            <a:xfrm>
              <a:off x="1200" y="2736"/>
              <a:ext cx="1350" cy="1168"/>
            </a:xfrm>
            <a:prstGeom prst="hexagon">
              <a:avLst>
                <a:gd name="adj" fmla="val 28896"/>
                <a:gd name="vf" fmla="val 115470"/>
              </a:avLst>
            </a:prstGeom>
            <a:gradFill rotWithShape="1">
              <a:gsLst>
                <a:gs pos="0">
                  <a:schemeClr val="hlink">
                    <a:gamma/>
                    <a:shade val="46275"/>
                    <a:invGamma/>
                  </a:schemeClr>
                </a:gs>
                <a:gs pos="100000">
                  <a:schemeClr val="hlink"/>
                </a:gs>
              </a:gsLst>
              <a:lin ang="2700000" scaled="1"/>
            </a:gra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b="1">
                <a:latin typeface="Gill Sans MT" panose="020B0502020104020203" pitchFamily="34" charset="0"/>
                <a:cs typeface="Calibri" panose="020F0502020204030204" pitchFamily="34" charset="0"/>
              </a:endParaRPr>
            </a:p>
          </p:txBody>
        </p:sp>
      </p:grpSp>
      <p:sp>
        <p:nvSpPr>
          <p:cNvPr id="24" name="Line 25">
            <a:extLst>
              <a:ext uri="{FF2B5EF4-FFF2-40B4-BE49-F238E27FC236}">
                <a16:creationId xmlns:a16="http://schemas.microsoft.com/office/drawing/2014/main" id="{22D2A4A0-4FF7-134D-8959-53175B16D110}"/>
              </a:ext>
            </a:extLst>
          </p:cNvPr>
          <p:cNvSpPr>
            <a:spLocks noChangeShapeType="1"/>
          </p:cNvSpPr>
          <p:nvPr/>
        </p:nvSpPr>
        <p:spPr bwMode="auto">
          <a:xfrm>
            <a:off x="1762531" y="4224465"/>
            <a:ext cx="8138160" cy="0"/>
          </a:xfrm>
          <a:prstGeom prst="line">
            <a:avLst/>
          </a:prstGeom>
          <a:noFill/>
          <a:ln w="25400">
            <a:solidFill>
              <a:schemeClr val="tx2"/>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b="1">
              <a:latin typeface="Gill Sans MT" panose="020B0502020104020203" pitchFamily="34" charset="0"/>
              <a:cs typeface="Calibri" panose="020F0502020204030204" pitchFamily="34" charset="0"/>
            </a:endParaRPr>
          </a:p>
        </p:txBody>
      </p:sp>
      <p:sp>
        <p:nvSpPr>
          <p:cNvPr id="25" name="Text Box 26">
            <a:extLst>
              <a:ext uri="{FF2B5EF4-FFF2-40B4-BE49-F238E27FC236}">
                <a16:creationId xmlns:a16="http://schemas.microsoft.com/office/drawing/2014/main" id="{74626734-4459-D84A-A704-3DE5903D93C8}"/>
              </a:ext>
            </a:extLst>
          </p:cNvPr>
          <p:cNvSpPr txBox="1">
            <a:spLocks noChangeArrowheads="1"/>
          </p:cNvSpPr>
          <p:nvPr/>
        </p:nvSpPr>
        <p:spPr bwMode="auto">
          <a:xfrm>
            <a:off x="2174011" y="3691065"/>
            <a:ext cx="3493264"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zh-CN" sz="2400" b="1" dirty="0">
                <a:solidFill>
                  <a:schemeClr val="bg2">
                    <a:lumMod val="90000"/>
                  </a:schemeClr>
                </a:solidFill>
                <a:latin typeface="Gill Sans MT" panose="020B0502020104020203" pitchFamily="34" charset="0"/>
                <a:ea typeface="宋体" panose="02010600030101010101" pitchFamily="2" charset="-122"/>
                <a:cs typeface="Calibri" panose="020F0502020204030204" pitchFamily="34" charset="0"/>
              </a:rPr>
              <a:t>Design &amp; Optimization</a:t>
            </a:r>
          </a:p>
          <a:p>
            <a:pPr eaLnBrk="0" hangingPunct="0"/>
            <a:endParaRPr lang="en-US" altLang="zh-CN" sz="2400" b="1" dirty="0">
              <a:solidFill>
                <a:schemeClr val="bg2">
                  <a:lumMod val="90000"/>
                </a:schemeClr>
              </a:solidFill>
              <a:latin typeface="Gill Sans MT" panose="020B0502020104020203" pitchFamily="34" charset="0"/>
              <a:ea typeface="宋体" panose="02010600030101010101" pitchFamily="2" charset="-122"/>
              <a:cs typeface="Calibri" panose="020F0502020204030204" pitchFamily="34" charset="0"/>
            </a:endParaRPr>
          </a:p>
        </p:txBody>
      </p:sp>
      <p:sp>
        <p:nvSpPr>
          <p:cNvPr id="26" name="Text Box 27">
            <a:extLst>
              <a:ext uri="{FF2B5EF4-FFF2-40B4-BE49-F238E27FC236}">
                <a16:creationId xmlns:a16="http://schemas.microsoft.com/office/drawing/2014/main" id="{32A00673-759D-B144-AB26-5E487FBD2363}"/>
              </a:ext>
            </a:extLst>
          </p:cNvPr>
          <p:cNvSpPr txBox="1">
            <a:spLocks noChangeArrowheads="1"/>
          </p:cNvSpPr>
          <p:nvPr/>
        </p:nvSpPr>
        <p:spPr bwMode="gray">
          <a:xfrm>
            <a:off x="1348194" y="3713290"/>
            <a:ext cx="354013"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altLang="zh-CN" sz="2400" b="1" dirty="0">
                <a:solidFill>
                  <a:schemeClr val="bg1"/>
                </a:solidFill>
                <a:latin typeface="Gill Sans MT" panose="020B0502020104020203" pitchFamily="34" charset="0"/>
                <a:ea typeface="宋体" panose="02010600030101010101" pitchFamily="2" charset="-122"/>
                <a:cs typeface="Calibri" panose="020F0502020204030204" pitchFamily="34" charset="0"/>
              </a:rPr>
              <a:t>3</a:t>
            </a:r>
          </a:p>
        </p:txBody>
      </p:sp>
      <p:grpSp>
        <p:nvGrpSpPr>
          <p:cNvPr id="27" name="Group 21">
            <a:extLst>
              <a:ext uri="{FF2B5EF4-FFF2-40B4-BE49-F238E27FC236}">
                <a16:creationId xmlns:a16="http://schemas.microsoft.com/office/drawing/2014/main" id="{AC12AB32-0D0B-D345-90B5-F5B21332CBA3}"/>
              </a:ext>
            </a:extLst>
          </p:cNvPr>
          <p:cNvGrpSpPr>
            <a:grpSpLocks/>
          </p:cNvGrpSpPr>
          <p:nvPr/>
        </p:nvGrpSpPr>
        <p:grpSpPr bwMode="auto">
          <a:xfrm>
            <a:off x="1152931" y="4529265"/>
            <a:ext cx="762000" cy="665162"/>
            <a:chOff x="3174" y="2656"/>
            <a:chExt cx="1549" cy="1351"/>
          </a:xfrm>
        </p:grpSpPr>
        <p:sp>
          <p:nvSpPr>
            <p:cNvPr id="28" name="AutoShape 22">
              <a:extLst>
                <a:ext uri="{FF2B5EF4-FFF2-40B4-BE49-F238E27FC236}">
                  <a16:creationId xmlns:a16="http://schemas.microsoft.com/office/drawing/2014/main" id="{457B5392-3ED2-2B4C-B162-454614A9A62D}"/>
                </a:ext>
              </a:extLst>
            </p:cNvPr>
            <p:cNvSpPr>
              <a:spLocks noChangeArrowheads="1"/>
            </p:cNvSpPr>
            <p:nvPr/>
          </p:nvSpPr>
          <p:spPr bwMode="gray">
            <a:xfrm>
              <a:off x="3187"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Gill Sans MT" panose="020B0502020104020203" pitchFamily="34" charset="0"/>
                <a:cs typeface="Calibri" panose="020F0502020204030204" pitchFamily="34" charset="0"/>
              </a:endParaRPr>
            </a:p>
          </p:txBody>
        </p:sp>
        <p:sp>
          <p:nvSpPr>
            <p:cNvPr id="29" name="AutoShape 23">
              <a:extLst>
                <a:ext uri="{FF2B5EF4-FFF2-40B4-BE49-F238E27FC236}">
                  <a16:creationId xmlns:a16="http://schemas.microsoft.com/office/drawing/2014/main" id="{3B340ABD-3DAB-BF49-AEB0-17A9A4EDB6F3}"/>
                </a:ext>
              </a:extLst>
            </p:cNvPr>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499">
                  <a:srgbClr val="7D8496"/>
                </a:gs>
                <a:gs pos="26500">
                  <a:srgbClr val="E6E6E6"/>
                </a:gs>
                <a:gs pos="34000">
                  <a:srgbClr val="7D8496"/>
                </a:gs>
                <a:gs pos="46500">
                  <a:srgbClr val="E6E6E6"/>
                </a:gs>
                <a:gs pos="50000">
                  <a:srgbClr val="FFFFFF"/>
                </a:gs>
                <a:gs pos="53501">
                  <a:srgbClr val="E6E6E6"/>
                </a:gs>
                <a:gs pos="66001">
                  <a:srgbClr val="7D8496"/>
                </a:gs>
                <a:gs pos="73500">
                  <a:srgbClr val="E6E6E6"/>
                </a:gs>
                <a:gs pos="92501">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Gill Sans MT" panose="020B0502020104020203" pitchFamily="34" charset="0"/>
                <a:cs typeface="Calibri" panose="020F0502020204030204" pitchFamily="34" charset="0"/>
              </a:endParaRPr>
            </a:p>
          </p:txBody>
        </p:sp>
        <p:sp>
          <p:nvSpPr>
            <p:cNvPr id="30" name="AutoShape 24">
              <a:extLst>
                <a:ext uri="{FF2B5EF4-FFF2-40B4-BE49-F238E27FC236}">
                  <a16:creationId xmlns:a16="http://schemas.microsoft.com/office/drawing/2014/main" id="{C794E69F-D5DC-F446-86D0-86A31B26DDF8}"/>
                </a:ext>
              </a:extLst>
            </p:cNvPr>
            <p:cNvSpPr>
              <a:spLocks noChangeArrowheads="1"/>
            </p:cNvSpPr>
            <p:nvPr/>
          </p:nvSpPr>
          <p:spPr bwMode="gray">
            <a:xfrm>
              <a:off x="3264" y="2736"/>
              <a:ext cx="1350" cy="1168"/>
            </a:xfrm>
            <a:prstGeom prst="hexagon">
              <a:avLst>
                <a:gd name="adj" fmla="val 28896"/>
                <a:gd name="vf" fmla="val 115470"/>
              </a:avLst>
            </a:prstGeom>
            <a:gradFill rotWithShape="1">
              <a:gsLst>
                <a:gs pos="0">
                  <a:schemeClr val="accent1">
                    <a:gamma/>
                    <a:shade val="46275"/>
                    <a:invGamma/>
                  </a:schemeClr>
                </a:gs>
                <a:gs pos="100000">
                  <a:schemeClr val="accent1"/>
                </a:gs>
              </a:gsLst>
              <a:lin ang="2700000" scaled="1"/>
            </a:gra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Gill Sans MT" panose="020B0502020104020203" pitchFamily="34" charset="0"/>
                <a:cs typeface="Calibri" panose="020F0502020204030204" pitchFamily="34" charset="0"/>
              </a:endParaRPr>
            </a:p>
          </p:txBody>
        </p:sp>
      </p:grpSp>
      <p:sp>
        <p:nvSpPr>
          <p:cNvPr id="31" name="Line 28">
            <a:extLst>
              <a:ext uri="{FF2B5EF4-FFF2-40B4-BE49-F238E27FC236}">
                <a16:creationId xmlns:a16="http://schemas.microsoft.com/office/drawing/2014/main" id="{8344E2C2-B780-C246-AC8A-362BE71E9976}"/>
              </a:ext>
            </a:extLst>
          </p:cNvPr>
          <p:cNvSpPr>
            <a:spLocks noChangeShapeType="1"/>
          </p:cNvSpPr>
          <p:nvPr/>
        </p:nvSpPr>
        <p:spPr bwMode="auto">
          <a:xfrm>
            <a:off x="1762531" y="5138865"/>
            <a:ext cx="8138160" cy="0"/>
          </a:xfrm>
          <a:prstGeom prst="line">
            <a:avLst/>
          </a:prstGeom>
          <a:noFill/>
          <a:ln w="25400">
            <a:solidFill>
              <a:schemeClr val="tx2"/>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Gill Sans MT" panose="020B0502020104020203" pitchFamily="34" charset="0"/>
              <a:cs typeface="Calibri" panose="020F0502020204030204" pitchFamily="34" charset="0"/>
            </a:endParaRPr>
          </a:p>
        </p:txBody>
      </p:sp>
      <p:sp>
        <p:nvSpPr>
          <p:cNvPr id="32" name="Text Box 29">
            <a:extLst>
              <a:ext uri="{FF2B5EF4-FFF2-40B4-BE49-F238E27FC236}">
                <a16:creationId xmlns:a16="http://schemas.microsoft.com/office/drawing/2014/main" id="{D19C3F29-CFEF-8142-882A-A33C4A7DD248}"/>
              </a:ext>
            </a:extLst>
          </p:cNvPr>
          <p:cNvSpPr txBox="1">
            <a:spLocks noChangeArrowheads="1"/>
          </p:cNvSpPr>
          <p:nvPr/>
        </p:nvSpPr>
        <p:spPr bwMode="auto">
          <a:xfrm>
            <a:off x="2174011" y="4605465"/>
            <a:ext cx="169790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zh-CN" sz="2400" b="1" dirty="0">
                <a:solidFill>
                  <a:schemeClr val="bg2">
                    <a:lumMod val="90000"/>
                  </a:schemeClr>
                </a:solidFill>
                <a:latin typeface="Gill Sans MT" panose="020B0502020104020203" pitchFamily="34" charset="0"/>
                <a:ea typeface="宋体" panose="02010600030101010101" pitchFamily="2" charset="-122"/>
                <a:cs typeface="Calibri" panose="020F0502020204030204" pitchFamily="34" charset="0"/>
              </a:rPr>
              <a:t>Evaluation</a:t>
            </a:r>
          </a:p>
        </p:txBody>
      </p:sp>
      <p:sp>
        <p:nvSpPr>
          <p:cNvPr id="33" name="Text Box 30">
            <a:extLst>
              <a:ext uri="{FF2B5EF4-FFF2-40B4-BE49-F238E27FC236}">
                <a16:creationId xmlns:a16="http://schemas.microsoft.com/office/drawing/2014/main" id="{D93FB346-69DB-D249-B202-DCB3FEF0B6FF}"/>
              </a:ext>
            </a:extLst>
          </p:cNvPr>
          <p:cNvSpPr txBox="1">
            <a:spLocks noChangeArrowheads="1"/>
          </p:cNvSpPr>
          <p:nvPr/>
        </p:nvSpPr>
        <p:spPr bwMode="gray">
          <a:xfrm>
            <a:off x="1348194" y="4627690"/>
            <a:ext cx="354013"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altLang="zh-CN" sz="2400" b="1">
                <a:solidFill>
                  <a:schemeClr val="bg1"/>
                </a:solidFill>
                <a:latin typeface="Gill Sans MT" panose="020B0502020104020203" pitchFamily="34" charset="0"/>
                <a:ea typeface="宋体" panose="02010600030101010101" pitchFamily="2" charset="-122"/>
                <a:cs typeface="Calibri" panose="020F0502020204030204" pitchFamily="34" charset="0"/>
              </a:rPr>
              <a:t>4</a:t>
            </a:r>
          </a:p>
        </p:txBody>
      </p:sp>
      <p:sp>
        <p:nvSpPr>
          <p:cNvPr id="34" name="Line 25">
            <a:extLst>
              <a:ext uri="{FF2B5EF4-FFF2-40B4-BE49-F238E27FC236}">
                <a16:creationId xmlns:a16="http://schemas.microsoft.com/office/drawing/2014/main" id="{340476F6-0B33-4C79-8FAB-5BF0380DDCD0}"/>
              </a:ext>
            </a:extLst>
          </p:cNvPr>
          <p:cNvSpPr>
            <a:spLocks noChangeShapeType="1"/>
          </p:cNvSpPr>
          <p:nvPr/>
        </p:nvSpPr>
        <p:spPr bwMode="auto">
          <a:xfrm>
            <a:off x="1762531" y="6054699"/>
            <a:ext cx="8138160" cy="0"/>
          </a:xfrm>
          <a:prstGeom prst="line">
            <a:avLst/>
          </a:prstGeom>
          <a:noFill/>
          <a:ln w="25400">
            <a:solidFill>
              <a:schemeClr val="tx2"/>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b="1">
              <a:latin typeface="Gill Sans MT" panose="020B0502020104020203" pitchFamily="34" charset="0"/>
              <a:cs typeface="Calibri" panose="020F0502020204030204" pitchFamily="34" charset="0"/>
            </a:endParaRPr>
          </a:p>
        </p:txBody>
      </p:sp>
      <p:sp>
        <p:nvSpPr>
          <p:cNvPr id="35" name="Text Box 26">
            <a:extLst>
              <a:ext uri="{FF2B5EF4-FFF2-40B4-BE49-F238E27FC236}">
                <a16:creationId xmlns:a16="http://schemas.microsoft.com/office/drawing/2014/main" id="{547B801A-F29B-4199-9576-79A32C0F1295}"/>
              </a:ext>
            </a:extLst>
          </p:cNvPr>
          <p:cNvSpPr txBox="1">
            <a:spLocks noChangeArrowheads="1"/>
          </p:cNvSpPr>
          <p:nvPr/>
        </p:nvSpPr>
        <p:spPr bwMode="auto">
          <a:xfrm>
            <a:off x="2174011" y="5521299"/>
            <a:ext cx="177805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zh-CN" sz="2400" b="1" dirty="0">
                <a:solidFill>
                  <a:schemeClr val="bg2">
                    <a:lumMod val="90000"/>
                  </a:schemeClr>
                </a:solidFill>
                <a:latin typeface="Gill Sans MT" panose="020B0502020104020203" pitchFamily="34" charset="0"/>
                <a:ea typeface="宋体" panose="02010600030101010101" pitchFamily="2" charset="-122"/>
                <a:cs typeface="Calibri" panose="020F0502020204030204" pitchFamily="34" charset="0"/>
              </a:rPr>
              <a:t>Conclusion</a:t>
            </a:r>
          </a:p>
        </p:txBody>
      </p:sp>
      <p:sp>
        <p:nvSpPr>
          <p:cNvPr id="36" name="Text Box 27">
            <a:extLst>
              <a:ext uri="{FF2B5EF4-FFF2-40B4-BE49-F238E27FC236}">
                <a16:creationId xmlns:a16="http://schemas.microsoft.com/office/drawing/2014/main" id="{0C3910D7-5E30-49AC-9B20-8A2AA19FAA2E}"/>
              </a:ext>
            </a:extLst>
          </p:cNvPr>
          <p:cNvSpPr txBox="1">
            <a:spLocks noChangeArrowheads="1"/>
          </p:cNvSpPr>
          <p:nvPr/>
        </p:nvSpPr>
        <p:spPr bwMode="gray">
          <a:xfrm>
            <a:off x="1348194" y="5408614"/>
            <a:ext cx="354013"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altLang="zh-CN" sz="2400" b="1">
                <a:solidFill>
                  <a:schemeClr val="bg1"/>
                </a:solidFill>
                <a:latin typeface="Gill Sans MT" panose="020B0502020104020203" pitchFamily="34" charset="0"/>
                <a:ea typeface="宋体" panose="02010600030101010101" pitchFamily="2" charset="-122"/>
                <a:cs typeface="Calibri" panose="020F0502020204030204" pitchFamily="34" charset="0"/>
              </a:rPr>
              <a:t>3</a:t>
            </a:r>
          </a:p>
        </p:txBody>
      </p:sp>
      <p:grpSp>
        <p:nvGrpSpPr>
          <p:cNvPr id="37" name="Group 17">
            <a:extLst>
              <a:ext uri="{FF2B5EF4-FFF2-40B4-BE49-F238E27FC236}">
                <a16:creationId xmlns:a16="http://schemas.microsoft.com/office/drawing/2014/main" id="{2BD901C1-565F-4A32-AE0A-2AE5324DAB48}"/>
              </a:ext>
            </a:extLst>
          </p:cNvPr>
          <p:cNvGrpSpPr>
            <a:grpSpLocks/>
          </p:cNvGrpSpPr>
          <p:nvPr/>
        </p:nvGrpSpPr>
        <p:grpSpPr bwMode="auto">
          <a:xfrm>
            <a:off x="1152931" y="5418238"/>
            <a:ext cx="762001" cy="665162"/>
            <a:chOff x="1110" y="2656"/>
            <a:chExt cx="1549" cy="1351"/>
          </a:xfrm>
        </p:grpSpPr>
        <p:sp>
          <p:nvSpPr>
            <p:cNvPr id="38" name="AutoShape 18">
              <a:extLst>
                <a:ext uri="{FF2B5EF4-FFF2-40B4-BE49-F238E27FC236}">
                  <a16:creationId xmlns:a16="http://schemas.microsoft.com/office/drawing/2014/main" id="{B8D17286-1096-44D4-9CCB-1AC43E3DFD04}"/>
                </a:ext>
              </a:extLst>
            </p:cNvPr>
            <p:cNvSpPr>
              <a:spLocks noChangeArrowheads="1"/>
            </p:cNvSpPr>
            <p:nvPr/>
          </p:nvSpPr>
          <p:spPr bwMode="gray">
            <a:xfrm>
              <a:off x="1123"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b="1">
                <a:latin typeface="Gill Sans MT" panose="020B0502020104020203" pitchFamily="34" charset="0"/>
                <a:cs typeface="Calibri" panose="020F0502020204030204" pitchFamily="34" charset="0"/>
              </a:endParaRPr>
            </a:p>
          </p:txBody>
        </p:sp>
        <p:sp>
          <p:nvSpPr>
            <p:cNvPr id="39" name="AutoShape 19">
              <a:extLst>
                <a:ext uri="{FF2B5EF4-FFF2-40B4-BE49-F238E27FC236}">
                  <a16:creationId xmlns:a16="http://schemas.microsoft.com/office/drawing/2014/main" id="{A14DBBBD-44A3-43B2-BCD1-C8CB1A8ECADB}"/>
                </a:ext>
              </a:extLst>
            </p:cNvPr>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499">
                  <a:srgbClr val="7D8496"/>
                </a:gs>
                <a:gs pos="26500">
                  <a:srgbClr val="E6E6E6"/>
                </a:gs>
                <a:gs pos="34000">
                  <a:srgbClr val="7D8496"/>
                </a:gs>
                <a:gs pos="46500">
                  <a:srgbClr val="E6E6E6"/>
                </a:gs>
                <a:gs pos="50000">
                  <a:srgbClr val="FFFFFF"/>
                </a:gs>
                <a:gs pos="53501">
                  <a:srgbClr val="E6E6E6"/>
                </a:gs>
                <a:gs pos="66001">
                  <a:srgbClr val="7D8496"/>
                </a:gs>
                <a:gs pos="73500">
                  <a:srgbClr val="E6E6E6"/>
                </a:gs>
                <a:gs pos="92501">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b="1">
                <a:latin typeface="Gill Sans MT" panose="020B0502020104020203" pitchFamily="34" charset="0"/>
                <a:cs typeface="Calibri" panose="020F0502020204030204" pitchFamily="34" charset="0"/>
              </a:endParaRPr>
            </a:p>
          </p:txBody>
        </p:sp>
        <p:sp>
          <p:nvSpPr>
            <p:cNvPr id="40" name="AutoShape 20">
              <a:extLst>
                <a:ext uri="{FF2B5EF4-FFF2-40B4-BE49-F238E27FC236}">
                  <a16:creationId xmlns:a16="http://schemas.microsoft.com/office/drawing/2014/main" id="{33896D3A-AD0D-44FE-B194-433DE47C347E}"/>
                </a:ext>
              </a:extLst>
            </p:cNvPr>
            <p:cNvSpPr>
              <a:spLocks noChangeArrowheads="1"/>
            </p:cNvSpPr>
            <p:nvPr/>
          </p:nvSpPr>
          <p:spPr bwMode="gray">
            <a:xfrm>
              <a:off x="1200" y="2736"/>
              <a:ext cx="1350" cy="1168"/>
            </a:xfrm>
            <a:prstGeom prst="hexagon">
              <a:avLst>
                <a:gd name="adj" fmla="val 28896"/>
                <a:gd name="vf" fmla="val 115470"/>
              </a:avLst>
            </a:prstGeom>
            <a:gradFill rotWithShape="1">
              <a:gsLst>
                <a:gs pos="0">
                  <a:schemeClr val="hlink">
                    <a:gamma/>
                    <a:shade val="46275"/>
                    <a:invGamma/>
                  </a:schemeClr>
                </a:gs>
                <a:gs pos="100000">
                  <a:schemeClr val="hlink"/>
                </a:gs>
              </a:gsLst>
              <a:lin ang="2700000" scaled="1"/>
            </a:gra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b="1">
                <a:latin typeface="Gill Sans MT" panose="020B0502020104020203" pitchFamily="34" charset="0"/>
                <a:cs typeface="Calibri" panose="020F0502020204030204" pitchFamily="34" charset="0"/>
              </a:endParaRPr>
            </a:p>
          </p:txBody>
        </p:sp>
      </p:grpSp>
      <p:sp>
        <p:nvSpPr>
          <p:cNvPr id="41" name="Text Box 27">
            <a:extLst>
              <a:ext uri="{FF2B5EF4-FFF2-40B4-BE49-F238E27FC236}">
                <a16:creationId xmlns:a16="http://schemas.microsoft.com/office/drawing/2014/main" id="{D32FB4ED-6443-4725-A166-3577859F3235}"/>
              </a:ext>
            </a:extLst>
          </p:cNvPr>
          <p:cNvSpPr txBox="1">
            <a:spLocks noChangeArrowheads="1"/>
          </p:cNvSpPr>
          <p:nvPr/>
        </p:nvSpPr>
        <p:spPr bwMode="gray">
          <a:xfrm>
            <a:off x="1347908" y="5516663"/>
            <a:ext cx="35458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altLang="zh-CN" sz="2400" b="1" dirty="0">
                <a:solidFill>
                  <a:schemeClr val="bg1"/>
                </a:solidFill>
                <a:latin typeface="Gill Sans MT" panose="020B0502020104020203" pitchFamily="34" charset="0"/>
                <a:ea typeface="宋体" panose="02010600030101010101" pitchFamily="2" charset="-122"/>
                <a:cs typeface="Calibri" panose="020F0502020204030204" pitchFamily="34" charset="0"/>
              </a:rPr>
              <a:t>5</a:t>
            </a:r>
          </a:p>
        </p:txBody>
      </p:sp>
      <p:sp>
        <p:nvSpPr>
          <p:cNvPr id="42" name="页脚占位符 41">
            <a:extLst>
              <a:ext uri="{FF2B5EF4-FFF2-40B4-BE49-F238E27FC236}">
                <a16:creationId xmlns:a16="http://schemas.microsoft.com/office/drawing/2014/main" id="{7387CAA3-F169-4BAC-88CC-055B78F8BD16}"/>
              </a:ext>
            </a:extLst>
          </p:cNvPr>
          <p:cNvSpPr>
            <a:spLocks noGrp="1"/>
          </p:cNvSpPr>
          <p:nvPr>
            <p:ph type="ftr" sz="quarter" idx="11"/>
          </p:nvPr>
        </p:nvSpPr>
        <p:spPr/>
        <p:txBody>
          <a:bodyPr/>
          <a:lstStyle/>
          <a:p>
            <a:r>
              <a:rPr lang="en-US" altLang="zh-CN"/>
              <a:t>USTC-Reading-Group</a:t>
            </a:r>
            <a:endParaRPr lang="zh-CN" altLang="en-US" dirty="0"/>
          </a:p>
        </p:txBody>
      </p:sp>
      <p:sp>
        <p:nvSpPr>
          <p:cNvPr id="43" name="灯片编号占位符 42">
            <a:extLst>
              <a:ext uri="{FF2B5EF4-FFF2-40B4-BE49-F238E27FC236}">
                <a16:creationId xmlns:a16="http://schemas.microsoft.com/office/drawing/2014/main" id="{CAFF4603-28E5-45E4-A85F-6C6B5129EA9D}"/>
              </a:ext>
            </a:extLst>
          </p:cNvPr>
          <p:cNvSpPr>
            <a:spLocks noGrp="1"/>
          </p:cNvSpPr>
          <p:nvPr>
            <p:ph type="sldNum" sz="quarter" idx="12"/>
          </p:nvPr>
        </p:nvSpPr>
        <p:spPr/>
        <p:txBody>
          <a:bodyPr/>
          <a:lstStyle/>
          <a:p>
            <a:fld id="{9121FD29-422F-4C06-A400-AB8263BE8C66}" type="slidenum">
              <a:rPr lang="zh-CN" altLang="en-US" smtClean="0"/>
              <a:t>6</a:t>
            </a:fld>
            <a:endParaRPr lang="zh-CN" altLang="en-US"/>
          </a:p>
        </p:txBody>
      </p:sp>
    </p:spTree>
    <p:extLst>
      <p:ext uri="{BB962C8B-B14F-4D97-AF65-F5344CB8AC3E}">
        <p14:creationId xmlns:p14="http://schemas.microsoft.com/office/powerpoint/2010/main" val="4201394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A621D01-2431-4F17-AB6B-E747168FEEA0}"/>
              </a:ext>
            </a:extLst>
          </p:cNvPr>
          <p:cNvSpPr>
            <a:spLocks noGrp="1"/>
          </p:cNvSpPr>
          <p:nvPr>
            <p:ph type="title"/>
          </p:nvPr>
        </p:nvSpPr>
        <p:spPr/>
        <p:txBody>
          <a:bodyPr/>
          <a:lstStyle/>
          <a:p>
            <a:r>
              <a:rPr lang="en-US" altLang="zh-CN" sz="4000" b="1" dirty="0">
                <a:latin typeface="Gill Sans MT" panose="020B0502020104020203" pitchFamily="34" charset="0"/>
                <a:ea typeface="宋体" panose="02010600030101010101" pitchFamily="2" charset="-122"/>
                <a:cs typeface="Calibri" panose="020F0502020204030204" pitchFamily="34" charset="0"/>
              </a:rPr>
              <a:t>Motivation</a:t>
            </a:r>
            <a:endParaRPr lang="zh-CN" altLang="en-US" dirty="0"/>
          </a:p>
        </p:txBody>
      </p:sp>
      <p:sp>
        <p:nvSpPr>
          <p:cNvPr id="3" name="内容占位符 2">
            <a:extLst>
              <a:ext uri="{FF2B5EF4-FFF2-40B4-BE49-F238E27FC236}">
                <a16:creationId xmlns:a16="http://schemas.microsoft.com/office/drawing/2014/main" id="{8FAD5D2F-FB98-4599-9C4F-D12D726D5BD9}"/>
              </a:ext>
            </a:extLst>
          </p:cNvPr>
          <p:cNvSpPr>
            <a:spLocks noGrp="1"/>
          </p:cNvSpPr>
          <p:nvPr>
            <p:ph idx="1"/>
          </p:nvPr>
        </p:nvSpPr>
        <p:spPr>
          <a:xfrm>
            <a:off x="838199" y="1197212"/>
            <a:ext cx="11073223" cy="4963126"/>
          </a:xfrm>
        </p:spPr>
        <p:txBody>
          <a:bodyPr/>
          <a:lstStyle/>
          <a:p>
            <a:r>
              <a:rPr lang="en-US" altLang="zh-CN" dirty="0"/>
              <a:t> Parallel Logging Challenges</a:t>
            </a:r>
          </a:p>
          <a:p>
            <a:pPr lvl="1"/>
            <a:r>
              <a:rPr lang="en-US" altLang="zh-CN" dirty="0"/>
              <a:t>When to Commit a Transaction</a:t>
            </a:r>
          </a:p>
          <a:p>
            <a:pPr lvl="1"/>
            <a:r>
              <a:rPr lang="en-US" altLang="zh-CN" dirty="0"/>
              <a:t>Whether to Recover a Transaction</a:t>
            </a:r>
          </a:p>
          <a:p>
            <a:pPr lvl="1"/>
            <a:r>
              <a:rPr lang="en-US" altLang="zh-CN" dirty="0"/>
              <a:t>Determine the Recovery Order</a:t>
            </a:r>
          </a:p>
          <a:p>
            <a:pPr lvl="2"/>
            <a:r>
              <a:rPr lang="en-US" altLang="zh-CN" dirty="0"/>
              <a:t>must recover transactions in the order that respects data dependencies</a:t>
            </a:r>
            <a:br>
              <a:rPr lang="en-US" altLang="zh-CN" dirty="0"/>
            </a:br>
            <a:endParaRPr lang="en-US" altLang="zh-CN" dirty="0"/>
          </a:p>
        </p:txBody>
      </p:sp>
      <p:sp>
        <p:nvSpPr>
          <p:cNvPr id="5" name="页脚占位符 4">
            <a:extLst>
              <a:ext uri="{FF2B5EF4-FFF2-40B4-BE49-F238E27FC236}">
                <a16:creationId xmlns:a16="http://schemas.microsoft.com/office/drawing/2014/main" id="{D247A2FE-68F0-4751-AD72-C6A6BD8F6854}"/>
              </a:ext>
            </a:extLst>
          </p:cNvPr>
          <p:cNvSpPr>
            <a:spLocks noGrp="1"/>
          </p:cNvSpPr>
          <p:nvPr>
            <p:ph type="ftr" sz="quarter" idx="11"/>
          </p:nvPr>
        </p:nvSpPr>
        <p:spPr/>
        <p:txBody>
          <a:bodyPr/>
          <a:lstStyle/>
          <a:p>
            <a:r>
              <a:rPr lang="en-US" altLang="zh-CN"/>
              <a:t>USTC-Reading-Group</a:t>
            </a:r>
            <a:endParaRPr lang="zh-CN" altLang="en-US" dirty="0"/>
          </a:p>
        </p:txBody>
      </p:sp>
      <p:sp>
        <p:nvSpPr>
          <p:cNvPr id="6" name="灯片编号占位符 5">
            <a:extLst>
              <a:ext uri="{FF2B5EF4-FFF2-40B4-BE49-F238E27FC236}">
                <a16:creationId xmlns:a16="http://schemas.microsoft.com/office/drawing/2014/main" id="{BACE39AC-58AB-4D6A-A3FB-65416545B3CF}"/>
              </a:ext>
            </a:extLst>
          </p:cNvPr>
          <p:cNvSpPr>
            <a:spLocks noGrp="1"/>
          </p:cNvSpPr>
          <p:nvPr>
            <p:ph type="sldNum" sz="quarter" idx="12"/>
          </p:nvPr>
        </p:nvSpPr>
        <p:spPr/>
        <p:txBody>
          <a:bodyPr/>
          <a:lstStyle/>
          <a:p>
            <a:fld id="{9121FD29-422F-4C06-A400-AB8263BE8C66}" type="slidenum">
              <a:rPr lang="zh-CN" altLang="en-US" smtClean="0"/>
              <a:t>7</a:t>
            </a:fld>
            <a:endParaRPr lang="zh-CN" altLang="en-US"/>
          </a:p>
        </p:txBody>
      </p:sp>
      <p:pic>
        <p:nvPicPr>
          <p:cNvPr id="7" name="图片 6">
            <a:extLst>
              <a:ext uri="{FF2B5EF4-FFF2-40B4-BE49-F238E27FC236}">
                <a16:creationId xmlns:a16="http://schemas.microsoft.com/office/drawing/2014/main" id="{C177C452-769A-4037-B412-75C3F0C06D8B}"/>
              </a:ext>
            </a:extLst>
          </p:cNvPr>
          <p:cNvPicPr>
            <a:picLocks noChangeAspect="1"/>
          </p:cNvPicPr>
          <p:nvPr/>
        </p:nvPicPr>
        <p:blipFill>
          <a:blip r:embed="rId3"/>
          <a:stretch>
            <a:fillRect/>
          </a:stretch>
        </p:blipFill>
        <p:spPr>
          <a:xfrm>
            <a:off x="4348553" y="3861112"/>
            <a:ext cx="4542857" cy="2495238"/>
          </a:xfrm>
          <a:prstGeom prst="rect">
            <a:avLst/>
          </a:prstGeom>
        </p:spPr>
      </p:pic>
    </p:spTree>
    <p:extLst>
      <p:ext uri="{BB962C8B-B14F-4D97-AF65-F5344CB8AC3E}">
        <p14:creationId xmlns:p14="http://schemas.microsoft.com/office/powerpoint/2010/main" val="22318914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E4A384F-CD13-45A6-8084-F33507F90212}"/>
              </a:ext>
            </a:extLst>
          </p:cNvPr>
          <p:cNvSpPr>
            <a:spLocks noGrp="1"/>
          </p:cNvSpPr>
          <p:nvPr>
            <p:ph type="title"/>
          </p:nvPr>
        </p:nvSpPr>
        <p:spPr/>
        <p:txBody>
          <a:bodyPr>
            <a:normAutofit/>
          </a:bodyPr>
          <a:lstStyle/>
          <a:p>
            <a:r>
              <a:rPr lang="en-US" altLang="zh-CN" sz="4000" b="1" dirty="0">
                <a:latin typeface="Gill Sans MT" panose="020B0502020104020203" pitchFamily="34" charset="0"/>
                <a:ea typeface="宋体" panose="02010600030101010101" pitchFamily="2" charset="-122"/>
                <a:cs typeface="Calibri" panose="020F0502020204030204" pitchFamily="34" charset="0"/>
              </a:rPr>
              <a:t>Motivation</a:t>
            </a:r>
            <a:endParaRPr lang="zh-CN" altLang="en-US" dirty="0"/>
          </a:p>
        </p:txBody>
      </p:sp>
      <p:sp>
        <p:nvSpPr>
          <p:cNvPr id="5" name="页脚占位符 4">
            <a:extLst>
              <a:ext uri="{FF2B5EF4-FFF2-40B4-BE49-F238E27FC236}">
                <a16:creationId xmlns:a16="http://schemas.microsoft.com/office/drawing/2014/main" id="{750CFFAF-B138-4E7F-B230-B523037D00A6}"/>
              </a:ext>
            </a:extLst>
          </p:cNvPr>
          <p:cNvSpPr>
            <a:spLocks noGrp="1"/>
          </p:cNvSpPr>
          <p:nvPr>
            <p:ph type="ftr" sz="quarter" idx="11"/>
          </p:nvPr>
        </p:nvSpPr>
        <p:spPr/>
        <p:txBody>
          <a:bodyPr/>
          <a:lstStyle/>
          <a:p>
            <a:r>
              <a:rPr lang="en-US" altLang="zh-CN"/>
              <a:t>USTC-Reading-Group</a:t>
            </a:r>
            <a:endParaRPr lang="zh-CN" altLang="en-US" dirty="0"/>
          </a:p>
        </p:txBody>
      </p:sp>
      <p:sp>
        <p:nvSpPr>
          <p:cNvPr id="6" name="灯片编号占位符 5">
            <a:extLst>
              <a:ext uri="{FF2B5EF4-FFF2-40B4-BE49-F238E27FC236}">
                <a16:creationId xmlns:a16="http://schemas.microsoft.com/office/drawing/2014/main" id="{70CF297D-C350-4A24-BC74-EDE2B5F3F4E5}"/>
              </a:ext>
            </a:extLst>
          </p:cNvPr>
          <p:cNvSpPr>
            <a:spLocks noGrp="1"/>
          </p:cNvSpPr>
          <p:nvPr>
            <p:ph type="sldNum" sz="quarter" idx="12"/>
          </p:nvPr>
        </p:nvSpPr>
        <p:spPr/>
        <p:txBody>
          <a:bodyPr/>
          <a:lstStyle/>
          <a:p>
            <a:fld id="{9121FD29-422F-4C06-A400-AB8263BE8C66}" type="slidenum">
              <a:rPr lang="zh-CN" altLang="en-US" smtClean="0"/>
              <a:t>8</a:t>
            </a:fld>
            <a:endParaRPr lang="zh-CN" altLang="en-US"/>
          </a:p>
        </p:txBody>
      </p:sp>
      <p:sp>
        <p:nvSpPr>
          <p:cNvPr id="8" name="内容占位符 2">
            <a:extLst>
              <a:ext uri="{FF2B5EF4-FFF2-40B4-BE49-F238E27FC236}">
                <a16:creationId xmlns:a16="http://schemas.microsoft.com/office/drawing/2014/main" id="{93AFFFF1-D82F-4211-AE60-86B577E0E0B9}"/>
              </a:ext>
            </a:extLst>
          </p:cNvPr>
          <p:cNvSpPr>
            <a:spLocks noGrp="1"/>
          </p:cNvSpPr>
          <p:nvPr>
            <p:ph idx="1"/>
          </p:nvPr>
        </p:nvSpPr>
        <p:spPr>
          <a:xfrm>
            <a:off x="838200" y="1246140"/>
            <a:ext cx="11073223" cy="3089434"/>
          </a:xfrm>
        </p:spPr>
        <p:txBody>
          <a:bodyPr/>
          <a:lstStyle/>
          <a:p>
            <a:r>
              <a:rPr lang="en-US" altLang="zh-CN" dirty="0"/>
              <a:t>Parallel Logging</a:t>
            </a:r>
          </a:p>
          <a:p>
            <a:pPr lvl="1"/>
            <a:r>
              <a:rPr lang="en-US" altLang="zh-CN" dirty="0"/>
              <a:t>Some support only parallel data logging but not parallel command logging</a:t>
            </a:r>
            <a:r>
              <a:rPr lang="zh-CN" altLang="en-US" dirty="0"/>
              <a:t>（</a:t>
            </a:r>
            <a:r>
              <a:rPr lang="en-US" altLang="zh-CN" dirty="0"/>
              <a:t>Silo-R</a:t>
            </a:r>
            <a:r>
              <a:rPr lang="zh-CN" altLang="en-US" dirty="0"/>
              <a:t>）</a:t>
            </a:r>
            <a:endParaRPr lang="en-US" altLang="zh-CN" dirty="0"/>
          </a:p>
        </p:txBody>
      </p:sp>
    </p:spTree>
    <p:extLst>
      <p:ext uri="{BB962C8B-B14F-4D97-AF65-F5344CB8AC3E}">
        <p14:creationId xmlns:p14="http://schemas.microsoft.com/office/powerpoint/2010/main" val="15578961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A6085B-82F5-DA48-9B5B-9AEB50D7EDFF}"/>
              </a:ext>
            </a:extLst>
          </p:cNvPr>
          <p:cNvSpPr>
            <a:spLocks noGrp="1"/>
          </p:cNvSpPr>
          <p:nvPr>
            <p:ph type="title"/>
          </p:nvPr>
        </p:nvSpPr>
        <p:spPr>
          <a:xfrm>
            <a:off x="838200" y="351219"/>
            <a:ext cx="10515600" cy="688515"/>
          </a:xfrm>
        </p:spPr>
        <p:txBody>
          <a:bodyPr>
            <a:normAutofit/>
          </a:bodyPr>
          <a:lstStyle/>
          <a:p>
            <a:r>
              <a:rPr lang="en-US" altLang="zh-CN"/>
              <a:t>Outline</a:t>
            </a:r>
            <a:endParaRPr lang="en-CN"/>
          </a:p>
        </p:txBody>
      </p:sp>
      <p:grpSp>
        <p:nvGrpSpPr>
          <p:cNvPr id="6" name="Group 3">
            <a:extLst>
              <a:ext uri="{FF2B5EF4-FFF2-40B4-BE49-F238E27FC236}">
                <a16:creationId xmlns:a16="http://schemas.microsoft.com/office/drawing/2014/main" id="{DE1CB258-D57F-094F-AC17-FF41E3B22ED3}"/>
              </a:ext>
            </a:extLst>
          </p:cNvPr>
          <p:cNvGrpSpPr>
            <a:grpSpLocks/>
          </p:cNvGrpSpPr>
          <p:nvPr/>
        </p:nvGrpSpPr>
        <p:grpSpPr bwMode="auto">
          <a:xfrm>
            <a:off x="1152931" y="1808290"/>
            <a:ext cx="762000" cy="665162"/>
            <a:chOff x="1110" y="2656"/>
            <a:chExt cx="1549" cy="1351"/>
          </a:xfrm>
        </p:grpSpPr>
        <p:sp>
          <p:nvSpPr>
            <p:cNvPr id="7" name="AutoShape 4">
              <a:extLst>
                <a:ext uri="{FF2B5EF4-FFF2-40B4-BE49-F238E27FC236}">
                  <a16:creationId xmlns:a16="http://schemas.microsoft.com/office/drawing/2014/main" id="{22453FB6-685E-F344-B333-E6B3BF3C2335}"/>
                </a:ext>
              </a:extLst>
            </p:cNvPr>
            <p:cNvSpPr>
              <a:spLocks noChangeArrowheads="1"/>
            </p:cNvSpPr>
            <p:nvPr/>
          </p:nvSpPr>
          <p:spPr bwMode="gray">
            <a:xfrm>
              <a:off x="1123"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Gill Sans MT" panose="020B0502020104020203" pitchFamily="34" charset="0"/>
                <a:cs typeface="Calibri" panose="020F0502020204030204" pitchFamily="34" charset="0"/>
              </a:endParaRPr>
            </a:p>
          </p:txBody>
        </p:sp>
        <p:sp>
          <p:nvSpPr>
            <p:cNvPr id="8" name="AutoShape 5">
              <a:extLst>
                <a:ext uri="{FF2B5EF4-FFF2-40B4-BE49-F238E27FC236}">
                  <a16:creationId xmlns:a16="http://schemas.microsoft.com/office/drawing/2014/main" id="{6ADA8423-2378-A646-8E4C-1BDF33C6CB1B}"/>
                </a:ext>
              </a:extLst>
            </p:cNvPr>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499">
                  <a:srgbClr val="7D8496"/>
                </a:gs>
                <a:gs pos="26500">
                  <a:srgbClr val="E6E6E6"/>
                </a:gs>
                <a:gs pos="34000">
                  <a:srgbClr val="7D8496"/>
                </a:gs>
                <a:gs pos="46500">
                  <a:srgbClr val="E6E6E6"/>
                </a:gs>
                <a:gs pos="50000">
                  <a:srgbClr val="FFFFFF"/>
                </a:gs>
                <a:gs pos="53501">
                  <a:srgbClr val="E6E6E6"/>
                </a:gs>
                <a:gs pos="66001">
                  <a:srgbClr val="7D8496"/>
                </a:gs>
                <a:gs pos="73500">
                  <a:srgbClr val="E6E6E6"/>
                </a:gs>
                <a:gs pos="92501">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Gill Sans MT" panose="020B0502020104020203" pitchFamily="34" charset="0"/>
                <a:cs typeface="Calibri" panose="020F0502020204030204" pitchFamily="34" charset="0"/>
              </a:endParaRPr>
            </a:p>
          </p:txBody>
        </p:sp>
        <p:sp>
          <p:nvSpPr>
            <p:cNvPr id="9" name="AutoShape 6">
              <a:extLst>
                <a:ext uri="{FF2B5EF4-FFF2-40B4-BE49-F238E27FC236}">
                  <a16:creationId xmlns:a16="http://schemas.microsoft.com/office/drawing/2014/main" id="{8064B3AA-949F-6241-B235-43E6282908C8}"/>
                </a:ext>
              </a:extLst>
            </p:cNvPr>
            <p:cNvSpPr>
              <a:spLocks noChangeArrowheads="1"/>
            </p:cNvSpPr>
            <p:nvPr/>
          </p:nvSpPr>
          <p:spPr bwMode="gray">
            <a:xfrm>
              <a:off x="1200" y="2736"/>
              <a:ext cx="1350" cy="1168"/>
            </a:xfrm>
            <a:prstGeom prst="hexagon">
              <a:avLst>
                <a:gd name="adj" fmla="val 28896"/>
                <a:gd name="vf" fmla="val 115470"/>
              </a:avLst>
            </a:prstGeom>
            <a:gradFill rotWithShape="1">
              <a:gsLst>
                <a:gs pos="0">
                  <a:schemeClr val="hlink">
                    <a:gamma/>
                    <a:shade val="46275"/>
                    <a:invGamma/>
                  </a:schemeClr>
                </a:gs>
                <a:gs pos="100000">
                  <a:schemeClr val="hlink"/>
                </a:gs>
              </a:gsLst>
              <a:lin ang="2700000" scaled="1"/>
            </a:gra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Gill Sans MT" panose="020B0502020104020203" pitchFamily="34" charset="0"/>
                <a:cs typeface="Calibri" panose="020F0502020204030204" pitchFamily="34" charset="0"/>
              </a:endParaRPr>
            </a:p>
          </p:txBody>
        </p:sp>
      </p:grpSp>
      <p:sp>
        <p:nvSpPr>
          <p:cNvPr id="10" name="Line 11">
            <a:extLst>
              <a:ext uri="{FF2B5EF4-FFF2-40B4-BE49-F238E27FC236}">
                <a16:creationId xmlns:a16="http://schemas.microsoft.com/office/drawing/2014/main" id="{AA57EFEA-C4D4-4047-96E8-C82BC5DD2041}"/>
              </a:ext>
            </a:extLst>
          </p:cNvPr>
          <p:cNvSpPr>
            <a:spLocks noChangeShapeType="1"/>
          </p:cNvSpPr>
          <p:nvPr/>
        </p:nvSpPr>
        <p:spPr bwMode="auto">
          <a:xfrm>
            <a:off x="1762531" y="2417890"/>
            <a:ext cx="8138160" cy="0"/>
          </a:xfrm>
          <a:prstGeom prst="line">
            <a:avLst/>
          </a:prstGeom>
          <a:noFill/>
          <a:ln w="25400">
            <a:solidFill>
              <a:schemeClr val="tx2"/>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Gill Sans MT" panose="020B0502020104020203" pitchFamily="34" charset="0"/>
              <a:cs typeface="Calibri" panose="020F0502020204030204" pitchFamily="34" charset="0"/>
            </a:endParaRPr>
          </a:p>
        </p:txBody>
      </p:sp>
      <p:sp>
        <p:nvSpPr>
          <p:cNvPr id="11" name="Text Box 12">
            <a:extLst>
              <a:ext uri="{FF2B5EF4-FFF2-40B4-BE49-F238E27FC236}">
                <a16:creationId xmlns:a16="http://schemas.microsoft.com/office/drawing/2014/main" id="{ED78A1E2-071B-EE46-8A16-8F4B411CC13A}"/>
              </a:ext>
            </a:extLst>
          </p:cNvPr>
          <p:cNvSpPr txBox="1">
            <a:spLocks noChangeArrowheads="1"/>
          </p:cNvSpPr>
          <p:nvPr/>
        </p:nvSpPr>
        <p:spPr bwMode="auto">
          <a:xfrm>
            <a:off x="2174011" y="1884490"/>
            <a:ext cx="190500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zh-CN" sz="2400" b="1" dirty="0">
                <a:solidFill>
                  <a:schemeClr val="bg2">
                    <a:lumMod val="90000"/>
                  </a:schemeClr>
                </a:solidFill>
                <a:latin typeface="Gill Sans MT" panose="020B0502020104020203" pitchFamily="34" charset="0"/>
                <a:ea typeface="宋体" panose="02010600030101010101" pitchFamily="2" charset="-122"/>
                <a:cs typeface="Calibri" panose="020F0502020204030204" pitchFamily="34" charset="0"/>
              </a:rPr>
              <a:t>Background</a:t>
            </a:r>
          </a:p>
        </p:txBody>
      </p:sp>
      <p:sp>
        <p:nvSpPr>
          <p:cNvPr id="12" name="Text Box 13">
            <a:extLst>
              <a:ext uri="{FF2B5EF4-FFF2-40B4-BE49-F238E27FC236}">
                <a16:creationId xmlns:a16="http://schemas.microsoft.com/office/drawing/2014/main" id="{1041842B-EACB-FB4C-BBE8-9AEF2239DBBA}"/>
              </a:ext>
            </a:extLst>
          </p:cNvPr>
          <p:cNvSpPr txBox="1">
            <a:spLocks noChangeArrowheads="1"/>
          </p:cNvSpPr>
          <p:nvPr/>
        </p:nvSpPr>
        <p:spPr bwMode="gray">
          <a:xfrm>
            <a:off x="1348194" y="1906715"/>
            <a:ext cx="354013"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altLang="zh-CN" sz="2400" b="1">
                <a:solidFill>
                  <a:schemeClr val="bg1"/>
                </a:solidFill>
                <a:latin typeface="Gill Sans MT" panose="020B0502020104020203" pitchFamily="34" charset="0"/>
                <a:ea typeface="宋体" panose="02010600030101010101" pitchFamily="2" charset="-122"/>
                <a:cs typeface="Calibri" panose="020F0502020204030204" pitchFamily="34" charset="0"/>
              </a:rPr>
              <a:t>1</a:t>
            </a:r>
          </a:p>
        </p:txBody>
      </p:sp>
      <p:grpSp>
        <p:nvGrpSpPr>
          <p:cNvPr id="13" name="Group 7">
            <a:extLst>
              <a:ext uri="{FF2B5EF4-FFF2-40B4-BE49-F238E27FC236}">
                <a16:creationId xmlns:a16="http://schemas.microsoft.com/office/drawing/2014/main" id="{6FE4313A-ADBF-354C-B8E1-499B9FA3A349}"/>
              </a:ext>
            </a:extLst>
          </p:cNvPr>
          <p:cNvGrpSpPr>
            <a:grpSpLocks/>
          </p:cNvGrpSpPr>
          <p:nvPr/>
        </p:nvGrpSpPr>
        <p:grpSpPr bwMode="auto">
          <a:xfrm>
            <a:off x="1152931" y="2722690"/>
            <a:ext cx="762000" cy="665162"/>
            <a:chOff x="3174" y="2656"/>
            <a:chExt cx="1549" cy="1351"/>
          </a:xfrm>
        </p:grpSpPr>
        <p:sp>
          <p:nvSpPr>
            <p:cNvPr id="14" name="AutoShape 8">
              <a:extLst>
                <a:ext uri="{FF2B5EF4-FFF2-40B4-BE49-F238E27FC236}">
                  <a16:creationId xmlns:a16="http://schemas.microsoft.com/office/drawing/2014/main" id="{9448FA97-6768-AC48-9E4B-74F21B47025B}"/>
                </a:ext>
              </a:extLst>
            </p:cNvPr>
            <p:cNvSpPr>
              <a:spLocks noChangeArrowheads="1"/>
            </p:cNvSpPr>
            <p:nvPr/>
          </p:nvSpPr>
          <p:spPr bwMode="gray">
            <a:xfrm>
              <a:off x="3187"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b="1">
                <a:latin typeface="Gill Sans MT" panose="020B0502020104020203" pitchFamily="34" charset="0"/>
                <a:cs typeface="Calibri" panose="020F0502020204030204" pitchFamily="34" charset="0"/>
              </a:endParaRPr>
            </a:p>
          </p:txBody>
        </p:sp>
        <p:sp>
          <p:nvSpPr>
            <p:cNvPr id="15" name="AutoShape 9">
              <a:extLst>
                <a:ext uri="{FF2B5EF4-FFF2-40B4-BE49-F238E27FC236}">
                  <a16:creationId xmlns:a16="http://schemas.microsoft.com/office/drawing/2014/main" id="{0C2AB8FB-ABE8-3646-9D0E-12B966FE1BC6}"/>
                </a:ext>
              </a:extLst>
            </p:cNvPr>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499">
                  <a:srgbClr val="7D8496"/>
                </a:gs>
                <a:gs pos="26500">
                  <a:srgbClr val="E6E6E6"/>
                </a:gs>
                <a:gs pos="34000">
                  <a:srgbClr val="7D8496"/>
                </a:gs>
                <a:gs pos="46500">
                  <a:srgbClr val="E6E6E6"/>
                </a:gs>
                <a:gs pos="50000">
                  <a:srgbClr val="FFFFFF"/>
                </a:gs>
                <a:gs pos="53501">
                  <a:srgbClr val="E6E6E6"/>
                </a:gs>
                <a:gs pos="66001">
                  <a:srgbClr val="7D8496"/>
                </a:gs>
                <a:gs pos="73500">
                  <a:srgbClr val="E6E6E6"/>
                </a:gs>
                <a:gs pos="92501">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b="1">
                <a:latin typeface="Gill Sans MT" panose="020B0502020104020203" pitchFamily="34" charset="0"/>
                <a:cs typeface="Calibri" panose="020F0502020204030204" pitchFamily="34" charset="0"/>
              </a:endParaRPr>
            </a:p>
          </p:txBody>
        </p:sp>
        <p:sp>
          <p:nvSpPr>
            <p:cNvPr id="16" name="AutoShape 10">
              <a:extLst>
                <a:ext uri="{FF2B5EF4-FFF2-40B4-BE49-F238E27FC236}">
                  <a16:creationId xmlns:a16="http://schemas.microsoft.com/office/drawing/2014/main" id="{A11CEA87-C5F3-2C46-A7CB-48481D49609D}"/>
                </a:ext>
              </a:extLst>
            </p:cNvPr>
            <p:cNvSpPr>
              <a:spLocks noChangeArrowheads="1"/>
            </p:cNvSpPr>
            <p:nvPr/>
          </p:nvSpPr>
          <p:spPr bwMode="gray">
            <a:xfrm>
              <a:off x="3264" y="2736"/>
              <a:ext cx="1350" cy="1168"/>
            </a:xfrm>
            <a:prstGeom prst="hexagon">
              <a:avLst>
                <a:gd name="adj" fmla="val 28896"/>
                <a:gd name="vf" fmla="val 115470"/>
              </a:avLst>
            </a:prstGeom>
            <a:gradFill rotWithShape="1">
              <a:gsLst>
                <a:gs pos="0">
                  <a:schemeClr val="accent1">
                    <a:gamma/>
                    <a:shade val="46275"/>
                    <a:invGamma/>
                  </a:schemeClr>
                </a:gs>
                <a:gs pos="100000">
                  <a:schemeClr val="accent1"/>
                </a:gs>
              </a:gsLst>
              <a:lin ang="2700000" scaled="1"/>
            </a:gra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b="1">
                <a:latin typeface="Gill Sans MT" panose="020B0502020104020203" pitchFamily="34" charset="0"/>
                <a:cs typeface="Calibri" panose="020F0502020204030204" pitchFamily="34" charset="0"/>
              </a:endParaRPr>
            </a:p>
          </p:txBody>
        </p:sp>
      </p:grpSp>
      <p:sp>
        <p:nvSpPr>
          <p:cNvPr id="17" name="Line 14">
            <a:extLst>
              <a:ext uri="{FF2B5EF4-FFF2-40B4-BE49-F238E27FC236}">
                <a16:creationId xmlns:a16="http://schemas.microsoft.com/office/drawing/2014/main" id="{D17DA239-B395-604A-B674-84CE1E41722B}"/>
              </a:ext>
            </a:extLst>
          </p:cNvPr>
          <p:cNvSpPr>
            <a:spLocks noChangeShapeType="1"/>
          </p:cNvSpPr>
          <p:nvPr/>
        </p:nvSpPr>
        <p:spPr bwMode="auto">
          <a:xfrm>
            <a:off x="1762531" y="3332290"/>
            <a:ext cx="8138160" cy="0"/>
          </a:xfrm>
          <a:prstGeom prst="line">
            <a:avLst/>
          </a:prstGeom>
          <a:noFill/>
          <a:ln w="25400">
            <a:solidFill>
              <a:schemeClr val="tx2"/>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b="1">
              <a:latin typeface="Gill Sans MT" panose="020B0502020104020203" pitchFamily="34" charset="0"/>
              <a:cs typeface="Calibri" panose="020F0502020204030204" pitchFamily="34" charset="0"/>
            </a:endParaRPr>
          </a:p>
        </p:txBody>
      </p:sp>
      <p:sp>
        <p:nvSpPr>
          <p:cNvPr id="18" name="Text Box 15">
            <a:extLst>
              <a:ext uri="{FF2B5EF4-FFF2-40B4-BE49-F238E27FC236}">
                <a16:creationId xmlns:a16="http://schemas.microsoft.com/office/drawing/2014/main" id="{0B1E965C-9203-614E-B230-3AB1C9B4EC77}"/>
              </a:ext>
            </a:extLst>
          </p:cNvPr>
          <p:cNvSpPr txBox="1">
            <a:spLocks noChangeArrowheads="1"/>
          </p:cNvSpPr>
          <p:nvPr/>
        </p:nvSpPr>
        <p:spPr bwMode="auto">
          <a:xfrm>
            <a:off x="2174011" y="2798890"/>
            <a:ext cx="173957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zh-CN" sz="2400" b="1" dirty="0">
                <a:solidFill>
                  <a:schemeClr val="bg2">
                    <a:lumMod val="90000"/>
                  </a:schemeClr>
                </a:solidFill>
                <a:latin typeface="Gill Sans MT" panose="020B0502020104020203" pitchFamily="34" charset="0"/>
                <a:ea typeface="宋体" panose="02010600030101010101" pitchFamily="2" charset="-122"/>
                <a:cs typeface="Calibri" panose="020F0502020204030204" pitchFamily="34" charset="0"/>
              </a:rPr>
              <a:t>Motivation</a:t>
            </a:r>
          </a:p>
        </p:txBody>
      </p:sp>
      <p:sp>
        <p:nvSpPr>
          <p:cNvPr id="19" name="Text Box 16">
            <a:extLst>
              <a:ext uri="{FF2B5EF4-FFF2-40B4-BE49-F238E27FC236}">
                <a16:creationId xmlns:a16="http://schemas.microsoft.com/office/drawing/2014/main" id="{5AECE352-4AEE-AE40-8030-C0261E400C6D}"/>
              </a:ext>
            </a:extLst>
          </p:cNvPr>
          <p:cNvSpPr txBox="1">
            <a:spLocks noChangeArrowheads="1"/>
          </p:cNvSpPr>
          <p:nvPr/>
        </p:nvSpPr>
        <p:spPr bwMode="gray">
          <a:xfrm>
            <a:off x="1348194" y="2821115"/>
            <a:ext cx="354013"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altLang="zh-CN" sz="2400" b="1">
                <a:solidFill>
                  <a:schemeClr val="bg1"/>
                </a:solidFill>
                <a:latin typeface="Gill Sans MT" panose="020B0502020104020203" pitchFamily="34" charset="0"/>
                <a:ea typeface="宋体" panose="02010600030101010101" pitchFamily="2" charset="-122"/>
                <a:cs typeface="Calibri" panose="020F0502020204030204" pitchFamily="34" charset="0"/>
              </a:rPr>
              <a:t>2</a:t>
            </a:r>
          </a:p>
        </p:txBody>
      </p:sp>
      <p:grpSp>
        <p:nvGrpSpPr>
          <p:cNvPr id="20" name="Group 17">
            <a:extLst>
              <a:ext uri="{FF2B5EF4-FFF2-40B4-BE49-F238E27FC236}">
                <a16:creationId xmlns:a16="http://schemas.microsoft.com/office/drawing/2014/main" id="{31CE9C3D-7397-E847-B3AA-62DA5D925F14}"/>
              </a:ext>
            </a:extLst>
          </p:cNvPr>
          <p:cNvGrpSpPr>
            <a:grpSpLocks/>
          </p:cNvGrpSpPr>
          <p:nvPr/>
        </p:nvGrpSpPr>
        <p:grpSpPr bwMode="auto">
          <a:xfrm>
            <a:off x="1152931" y="3614865"/>
            <a:ext cx="762001" cy="665162"/>
            <a:chOff x="1110" y="2656"/>
            <a:chExt cx="1549" cy="1351"/>
          </a:xfrm>
        </p:grpSpPr>
        <p:sp>
          <p:nvSpPr>
            <p:cNvPr id="21" name="AutoShape 18">
              <a:extLst>
                <a:ext uri="{FF2B5EF4-FFF2-40B4-BE49-F238E27FC236}">
                  <a16:creationId xmlns:a16="http://schemas.microsoft.com/office/drawing/2014/main" id="{04EF499B-5311-904B-A25E-44BEEEA7EE9E}"/>
                </a:ext>
              </a:extLst>
            </p:cNvPr>
            <p:cNvSpPr>
              <a:spLocks noChangeArrowheads="1"/>
            </p:cNvSpPr>
            <p:nvPr/>
          </p:nvSpPr>
          <p:spPr bwMode="gray">
            <a:xfrm>
              <a:off x="1123"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b="1">
                <a:latin typeface="Gill Sans MT" panose="020B0502020104020203" pitchFamily="34" charset="0"/>
                <a:cs typeface="Calibri" panose="020F0502020204030204" pitchFamily="34" charset="0"/>
              </a:endParaRPr>
            </a:p>
          </p:txBody>
        </p:sp>
        <p:sp>
          <p:nvSpPr>
            <p:cNvPr id="22" name="AutoShape 19">
              <a:extLst>
                <a:ext uri="{FF2B5EF4-FFF2-40B4-BE49-F238E27FC236}">
                  <a16:creationId xmlns:a16="http://schemas.microsoft.com/office/drawing/2014/main" id="{F427C7A2-1B48-7847-9163-3717F0F24B47}"/>
                </a:ext>
              </a:extLst>
            </p:cNvPr>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499">
                  <a:srgbClr val="7D8496"/>
                </a:gs>
                <a:gs pos="26500">
                  <a:srgbClr val="E6E6E6"/>
                </a:gs>
                <a:gs pos="34000">
                  <a:srgbClr val="7D8496"/>
                </a:gs>
                <a:gs pos="46500">
                  <a:srgbClr val="E6E6E6"/>
                </a:gs>
                <a:gs pos="50000">
                  <a:srgbClr val="FFFFFF"/>
                </a:gs>
                <a:gs pos="53501">
                  <a:srgbClr val="E6E6E6"/>
                </a:gs>
                <a:gs pos="66001">
                  <a:srgbClr val="7D8496"/>
                </a:gs>
                <a:gs pos="73500">
                  <a:srgbClr val="E6E6E6"/>
                </a:gs>
                <a:gs pos="92501">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b="1">
                <a:latin typeface="Gill Sans MT" panose="020B0502020104020203" pitchFamily="34" charset="0"/>
                <a:cs typeface="Calibri" panose="020F0502020204030204" pitchFamily="34" charset="0"/>
              </a:endParaRPr>
            </a:p>
          </p:txBody>
        </p:sp>
        <p:sp>
          <p:nvSpPr>
            <p:cNvPr id="23" name="AutoShape 20">
              <a:extLst>
                <a:ext uri="{FF2B5EF4-FFF2-40B4-BE49-F238E27FC236}">
                  <a16:creationId xmlns:a16="http://schemas.microsoft.com/office/drawing/2014/main" id="{8FD76F14-1F64-0042-9B85-608BCD32C180}"/>
                </a:ext>
              </a:extLst>
            </p:cNvPr>
            <p:cNvSpPr>
              <a:spLocks noChangeArrowheads="1"/>
            </p:cNvSpPr>
            <p:nvPr/>
          </p:nvSpPr>
          <p:spPr bwMode="gray">
            <a:xfrm>
              <a:off x="1200" y="2736"/>
              <a:ext cx="1350" cy="1168"/>
            </a:xfrm>
            <a:prstGeom prst="hexagon">
              <a:avLst>
                <a:gd name="adj" fmla="val 28896"/>
                <a:gd name="vf" fmla="val 115470"/>
              </a:avLst>
            </a:prstGeom>
            <a:gradFill rotWithShape="1">
              <a:gsLst>
                <a:gs pos="0">
                  <a:schemeClr val="hlink">
                    <a:gamma/>
                    <a:shade val="46275"/>
                    <a:invGamma/>
                  </a:schemeClr>
                </a:gs>
                <a:gs pos="100000">
                  <a:schemeClr val="hlink"/>
                </a:gs>
              </a:gsLst>
              <a:lin ang="2700000" scaled="1"/>
            </a:gra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b="1">
                <a:latin typeface="Gill Sans MT" panose="020B0502020104020203" pitchFamily="34" charset="0"/>
                <a:cs typeface="Calibri" panose="020F0502020204030204" pitchFamily="34" charset="0"/>
              </a:endParaRPr>
            </a:p>
          </p:txBody>
        </p:sp>
      </p:grpSp>
      <p:sp>
        <p:nvSpPr>
          <p:cNvPr id="24" name="Line 25">
            <a:extLst>
              <a:ext uri="{FF2B5EF4-FFF2-40B4-BE49-F238E27FC236}">
                <a16:creationId xmlns:a16="http://schemas.microsoft.com/office/drawing/2014/main" id="{22D2A4A0-4FF7-134D-8959-53175B16D110}"/>
              </a:ext>
            </a:extLst>
          </p:cNvPr>
          <p:cNvSpPr>
            <a:spLocks noChangeShapeType="1"/>
          </p:cNvSpPr>
          <p:nvPr/>
        </p:nvSpPr>
        <p:spPr bwMode="auto">
          <a:xfrm>
            <a:off x="1762531" y="4224465"/>
            <a:ext cx="8138160" cy="0"/>
          </a:xfrm>
          <a:prstGeom prst="line">
            <a:avLst/>
          </a:prstGeom>
          <a:noFill/>
          <a:ln w="25400">
            <a:solidFill>
              <a:schemeClr val="tx2"/>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b="1">
              <a:latin typeface="Gill Sans MT" panose="020B0502020104020203" pitchFamily="34" charset="0"/>
              <a:cs typeface="Calibri" panose="020F0502020204030204" pitchFamily="34" charset="0"/>
            </a:endParaRPr>
          </a:p>
        </p:txBody>
      </p:sp>
      <p:sp>
        <p:nvSpPr>
          <p:cNvPr id="25" name="Text Box 26">
            <a:extLst>
              <a:ext uri="{FF2B5EF4-FFF2-40B4-BE49-F238E27FC236}">
                <a16:creationId xmlns:a16="http://schemas.microsoft.com/office/drawing/2014/main" id="{74626734-4459-D84A-A704-3DE5903D93C8}"/>
              </a:ext>
            </a:extLst>
          </p:cNvPr>
          <p:cNvSpPr txBox="1">
            <a:spLocks noChangeArrowheads="1"/>
          </p:cNvSpPr>
          <p:nvPr/>
        </p:nvSpPr>
        <p:spPr bwMode="auto">
          <a:xfrm>
            <a:off x="2174011" y="3691065"/>
            <a:ext cx="3493264"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zh-CN" sz="2400" b="1" dirty="0">
                <a:latin typeface="Gill Sans MT" panose="020B0502020104020203" pitchFamily="34" charset="0"/>
                <a:ea typeface="宋体" panose="02010600030101010101" pitchFamily="2" charset="-122"/>
                <a:cs typeface="Calibri" panose="020F0502020204030204" pitchFamily="34" charset="0"/>
              </a:rPr>
              <a:t>Design &amp; Optimization</a:t>
            </a:r>
            <a:endParaRPr lang="en-US" altLang="zh-CN" sz="2400" b="1" dirty="0">
              <a:solidFill>
                <a:schemeClr val="bg2">
                  <a:lumMod val="90000"/>
                </a:schemeClr>
              </a:solidFill>
              <a:latin typeface="Gill Sans MT" panose="020B0502020104020203" pitchFamily="34" charset="0"/>
              <a:ea typeface="宋体" panose="02010600030101010101" pitchFamily="2" charset="-122"/>
              <a:cs typeface="Calibri" panose="020F0502020204030204" pitchFamily="34" charset="0"/>
            </a:endParaRPr>
          </a:p>
          <a:p>
            <a:pPr eaLnBrk="0" hangingPunct="0"/>
            <a:endParaRPr lang="en-US" altLang="zh-CN" sz="2400" b="1" dirty="0">
              <a:latin typeface="Gill Sans MT" panose="020B0502020104020203" pitchFamily="34" charset="0"/>
              <a:ea typeface="宋体" panose="02010600030101010101" pitchFamily="2" charset="-122"/>
              <a:cs typeface="Calibri" panose="020F0502020204030204" pitchFamily="34" charset="0"/>
            </a:endParaRPr>
          </a:p>
        </p:txBody>
      </p:sp>
      <p:sp>
        <p:nvSpPr>
          <p:cNvPr id="26" name="Text Box 27">
            <a:extLst>
              <a:ext uri="{FF2B5EF4-FFF2-40B4-BE49-F238E27FC236}">
                <a16:creationId xmlns:a16="http://schemas.microsoft.com/office/drawing/2014/main" id="{32A00673-759D-B144-AB26-5E487FBD2363}"/>
              </a:ext>
            </a:extLst>
          </p:cNvPr>
          <p:cNvSpPr txBox="1">
            <a:spLocks noChangeArrowheads="1"/>
          </p:cNvSpPr>
          <p:nvPr/>
        </p:nvSpPr>
        <p:spPr bwMode="gray">
          <a:xfrm>
            <a:off x="1348194" y="3713290"/>
            <a:ext cx="354013"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altLang="zh-CN" sz="2400" b="1" dirty="0">
                <a:solidFill>
                  <a:schemeClr val="bg1"/>
                </a:solidFill>
                <a:latin typeface="Gill Sans MT" panose="020B0502020104020203" pitchFamily="34" charset="0"/>
                <a:ea typeface="宋体" panose="02010600030101010101" pitchFamily="2" charset="-122"/>
                <a:cs typeface="Calibri" panose="020F0502020204030204" pitchFamily="34" charset="0"/>
              </a:rPr>
              <a:t>3</a:t>
            </a:r>
          </a:p>
        </p:txBody>
      </p:sp>
      <p:grpSp>
        <p:nvGrpSpPr>
          <p:cNvPr id="27" name="Group 21">
            <a:extLst>
              <a:ext uri="{FF2B5EF4-FFF2-40B4-BE49-F238E27FC236}">
                <a16:creationId xmlns:a16="http://schemas.microsoft.com/office/drawing/2014/main" id="{AC12AB32-0D0B-D345-90B5-F5B21332CBA3}"/>
              </a:ext>
            </a:extLst>
          </p:cNvPr>
          <p:cNvGrpSpPr>
            <a:grpSpLocks/>
          </p:cNvGrpSpPr>
          <p:nvPr/>
        </p:nvGrpSpPr>
        <p:grpSpPr bwMode="auto">
          <a:xfrm>
            <a:off x="1152931" y="4529265"/>
            <a:ext cx="762000" cy="665162"/>
            <a:chOff x="3174" y="2656"/>
            <a:chExt cx="1549" cy="1351"/>
          </a:xfrm>
        </p:grpSpPr>
        <p:sp>
          <p:nvSpPr>
            <p:cNvPr id="28" name="AutoShape 22">
              <a:extLst>
                <a:ext uri="{FF2B5EF4-FFF2-40B4-BE49-F238E27FC236}">
                  <a16:creationId xmlns:a16="http://schemas.microsoft.com/office/drawing/2014/main" id="{457B5392-3ED2-2B4C-B162-454614A9A62D}"/>
                </a:ext>
              </a:extLst>
            </p:cNvPr>
            <p:cNvSpPr>
              <a:spLocks noChangeArrowheads="1"/>
            </p:cNvSpPr>
            <p:nvPr/>
          </p:nvSpPr>
          <p:spPr bwMode="gray">
            <a:xfrm>
              <a:off x="3187"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Gill Sans MT" panose="020B0502020104020203" pitchFamily="34" charset="0"/>
                <a:cs typeface="Calibri" panose="020F0502020204030204" pitchFamily="34" charset="0"/>
              </a:endParaRPr>
            </a:p>
          </p:txBody>
        </p:sp>
        <p:sp>
          <p:nvSpPr>
            <p:cNvPr id="29" name="AutoShape 23">
              <a:extLst>
                <a:ext uri="{FF2B5EF4-FFF2-40B4-BE49-F238E27FC236}">
                  <a16:creationId xmlns:a16="http://schemas.microsoft.com/office/drawing/2014/main" id="{3B340ABD-3DAB-BF49-AEB0-17A9A4EDB6F3}"/>
                </a:ext>
              </a:extLst>
            </p:cNvPr>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499">
                  <a:srgbClr val="7D8496"/>
                </a:gs>
                <a:gs pos="26500">
                  <a:srgbClr val="E6E6E6"/>
                </a:gs>
                <a:gs pos="34000">
                  <a:srgbClr val="7D8496"/>
                </a:gs>
                <a:gs pos="46500">
                  <a:srgbClr val="E6E6E6"/>
                </a:gs>
                <a:gs pos="50000">
                  <a:srgbClr val="FFFFFF"/>
                </a:gs>
                <a:gs pos="53501">
                  <a:srgbClr val="E6E6E6"/>
                </a:gs>
                <a:gs pos="66001">
                  <a:srgbClr val="7D8496"/>
                </a:gs>
                <a:gs pos="73500">
                  <a:srgbClr val="E6E6E6"/>
                </a:gs>
                <a:gs pos="92501">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Gill Sans MT" panose="020B0502020104020203" pitchFamily="34" charset="0"/>
                <a:cs typeface="Calibri" panose="020F0502020204030204" pitchFamily="34" charset="0"/>
              </a:endParaRPr>
            </a:p>
          </p:txBody>
        </p:sp>
        <p:sp>
          <p:nvSpPr>
            <p:cNvPr id="30" name="AutoShape 24">
              <a:extLst>
                <a:ext uri="{FF2B5EF4-FFF2-40B4-BE49-F238E27FC236}">
                  <a16:creationId xmlns:a16="http://schemas.microsoft.com/office/drawing/2014/main" id="{C794E69F-D5DC-F446-86D0-86A31B26DDF8}"/>
                </a:ext>
              </a:extLst>
            </p:cNvPr>
            <p:cNvSpPr>
              <a:spLocks noChangeArrowheads="1"/>
            </p:cNvSpPr>
            <p:nvPr/>
          </p:nvSpPr>
          <p:spPr bwMode="gray">
            <a:xfrm>
              <a:off x="3264" y="2736"/>
              <a:ext cx="1350" cy="1168"/>
            </a:xfrm>
            <a:prstGeom prst="hexagon">
              <a:avLst>
                <a:gd name="adj" fmla="val 28896"/>
                <a:gd name="vf" fmla="val 115470"/>
              </a:avLst>
            </a:prstGeom>
            <a:gradFill rotWithShape="1">
              <a:gsLst>
                <a:gs pos="0">
                  <a:schemeClr val="accent1">
                    <a:gamma/>
                    <a:shade val="46275"/>
                    <a:invGamma/>
                  </a:schemeClr>
                </a:gs>
                <a:gs pos="100000">
                  <a:schemeClr val="accent1"/>
                </a:gs>
              </a:gsLst>
              <a:lin ang="2700000" scaled="1"/>
            </a:gra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Gill Sans MT" panose="020B0502020104020203" pitchFamily="34" charset="0"/>
                <a:cs typeface="Calibri" panose="020F0502020204030204" pitchFamily="34" charset="0"/>
              </a:endParaRPr>
            </a:p>
          </p:txBody>
        </p:sp>
      </p:grpSp>
      <p:sp>
        <p:nvSpPr>
          <p:cNvPr id="31" name="Line 28">
            <a:extLst>
              <a:ext uri="{FF2B5EF4-FFF2-40B4-BE49-F238E27FC236}">
                <a16:creationId xmlns:a16="http://schemas.microsoft.com/office/drawing/2014/main" id="{8344E2C2-B780-C246-AC8A-362BE71E9976}"/>
              </a:ext>
            </a:extLst>
          </p:cNvPr>
          <p:cNvSpPr>
            <a:spLocks noChangeShapeType="1"/>
          </p:cNvSpPr>
          <p:nvPr/>
        </p:nvSpPr>
        <p:spPr bwMode="auto">
          <a:xfrm>
            <a:off x="1762531" y="5138865"/>
            <a:ext cx="8138160" cy="0"/>
          </a:xfrm>
          <a:prstGeom prst="line">
            <a:avLst/>
          </a:prstGeom>
          <a:noFill/>
          <a:ln w="25400">
            <a:solidFill>
              <a:schemeClr val="tx2"/>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Gill Sans MT" panose="020B0502020104020203" pitchFamily="34" charset="0"/>
              <a:cs typeface="Calibri" panose="020F0502020204030204" pitchFamily="34" charset="0"/>
            </a:endParaRPr>
          </a:p>
        </p:txBody>
      </p:sp>
      <p:sp>
        <p:nvSpPr>
          <p:cNvPr id="32" name="Text Box 29">
            <a:extLst>
              <a:ext uri="{FF2B5EF4-FFF2-40B4-BE49-F238E27FC236}">
                <a16:creationId xmlns:a16="http://schemas.microsoft.com/office/drawing/2014/main" id="{D19C3F29-CFEF-8142-882A-A33C4A7DD248}"/>
              </a:ext>
            </a:extLst>
          </p:cNvPr>
          <p:cNvSpPr txBox="1">
            <a:spLocks noChangeArrowheads="1"/>
          </p:cNvSpPr>
          <p:nvPr/>
        </p:nvSpPr>
        <p:spPr bwMode="auto">
          <a:xfrm>
            <a:off x="2174011" y="4605465"/>
            <a:ext cx="169790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zh-CN" sz="2400" b="1" dirty="0">
                <a:solidFill>
                  <a:schemeClr val="bg2">
                    <a:lumMod val="90000"/>
                  </a:schemeClr>
                </a:solidFill>
                <a:latin typeface="Gill Sans MT" panose="020B0502020104020203" pitchFamily="34" charset="0"/>
                <a:ea typeface="宋体" panose="02010600030101010101" pitchFamily="2" charset="-122"/>
                <a:cs typeface="Calibri" panose="020F0502020204030204" pitchFamily="34" charset="0"/>
              </a:rPr>
              <a:t>Evaluation</a:t>
            </a:r>
          </a:p>
        </p:txBody>
      </p:sp>
      <p:sp>
        <p:nvSpPr>
          <p:cNvPr id="33" name="Text Box 30">
            <a:extLst>
              <a:ext uri="{FF2B5EF4-FFF2-40B4-BE49-F238E27FC236}">
                <a16:creationId xmlns:a16="http://schemas.microsoft.com/office/drawing/2014/main" id="{D93FB346-69DB-D249-B202-DCB3FEF0B6FF}"/>
              </a:ext>
            </a:extLst>
          </p:cNvPr>
          <p:cNvSpPr txBox="1">
            <a:spLocks noChangeArrowheads="1"/>
          </p:cNvSpPr>
          <p:nvPr/>
        </p:nvSpPr>
        <p:spPr bwMode="gray">
          <a:xfrm>
            <a:off x="1348194" y="4627690"/>
            <a:ext cx="354013"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altLang="zh-CN" sz="2400" b="1">
                <a:solidFill>
                  <a:schemeClr val="bg1"/>
                </a:solidFill>
                <a:latin typeface="Gill Sans MT" panose="020B0502020104020203" pitchFamily="34" charset="0"/>
                <a:ea typeface="宋体" panose="02010600030101010101" pitchFamily="2" charset="-122"/>
                <a:cs typeface="Calibri" panose="020F0502020204030204" pitchFamily="34" charset="0"/>
              </a:rPr>
              <a:t>4</a:t>
            </a:r>
          </a:p>
        </p:txBody>
      </p:sp>
      <p:sp>
        <p:nvSpPr>
          <p:cNvPr id="34" name="Line 25">
            <a:extLst>
              <a:ext uri="{FF2B5EF4-FFF2-40B4-BE49-F238E27FC236}">
                <a16:creationId xmlns:a16="http://schemas.microsoft.com/office/drawing/2014/main" id="{340476F6-0B33-4C79-8FAB-5BF0380DDCD0}"/>
              </a:ext>
            </a:extLst>
          </p:cNvPr>
          <p:cNvSpPr>
            <a:spLocks noChangeShapeType="1"/>
          </p:cNvSpPr>
          <p:nvPr/>
        </p:nvSpPr>
        <p:spPr bwMode="auto">
          <a:xfrm>
            <a:off x="1762531" y="6054699"/>
            <a:ext cx="8138160" cy="0"/>
          </a:xfrm>
          <a:prstGeom prst="line">
            <a:avLst/>
          </a:prstGeom>
          <a:noFill/>
          <a:ln w="25400">
            <a:solidFill>
              <a:schemeClr val="tx2"/>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b="1">
              <a:latin typeface="Gill Sans MT" panose="020B0502020104020203" pitchFamily="34" charset="0"/>
              <a:cs typeface="Calibri" panose="020F0502020204030204" pitchFamily="34" charset="0"/>
            </a:endParaRPr>
          </a:p>
        </p:txBody>
      </p:sp>
      <p:sp>
        <p:nvSpPr>
          <p:cNvPr id="35" name="Text Box 26">
            <a:extLst>
              <a:ext uri="{FF2B5EF4-FFF2-40B4-BE49-F238E27FC236}">
                <a16:creationId xmlns:a16="http://schemas.microsoft.com/office/drawing/2014/main" id="{547B801A-F29B-4199-9576-79A32C0F1295}"/>
              </a:ext>
            </a:extLst>
          </p:cNvPr>
          <p:cNvSpPr txBox="1">
            <a:spLocks noChangeArrowheads="1"/>
          </p:cNvSpPr>
          <p:nvPr/>
        </p:nvSpPr>
        <p:spPr bwMode="auto">
          <a:xfrm>
            <a:off x="2174011" y="5521299"/>
            <a:ext cx="177805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zh-CN" sz="2400" b="1" dirty="0">
                <a:solidFill>
                  <a:schemeClr val="bg2">
                    <a:lumMod val="90000"/>
                  </a:schemeClr>
                </a:solidFill>
                <a:latin typeface="Gill Sans MT" panose="020B0502020104020203" pitchFamily="34" charset="0"/>
                <a:ea typeface="宋体" panose="02010600030101010101" pitchFamily="2" charset="-122"/>
                <a:cs typeface="Calibri" panose="020F0502020204030204" pitchFamily="34" charset="0"/>
              </a:rPr>
              <a:t>Conclusion</a:t>
            </a:r>
          </a:p>
        </p:txBody>
      </p:sp>
      <p:sp>
        <p:nvSpPr>
          <p:cNvPr id="36" name="Text Box 27">
            <a:extLst>
              <a:ext uri="{FF2B5EF4-FFF2-40B4-BE49-F238E27FC236}">
                <a16:creationId xmlns:a16="http://schemas.microsoft.com/office/drawing/2014/main" id="{0C3910D7-5E30-49AC-9B20-8A2AA19FAA2E}"/>
              </a:ext>
            </a:extLst>
          </p:cNvPr>
          <p:cNvSpPr txBox="1">
            <a:spLocks noChangeArrowheads="1"/>
          </p:cNvSpPr>
          <p:nvPr/>
        </p:nvSpPr>
        <p:spPr bwMode="gray">
          <a:xfrm>
            <a:off x="1348194" y="5408614"/>
            <a:ext cx="354013"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altLang="zh-CN" sz="2400" b="1">
                <a:solidFill>
                  <a:schemeClr val="bg1"/>
                </a:solidFill>
                <a:latin typeface="Gill Sans MT" panose="020B0502020104020203" pitchFamily="34" charset="0"/>
                <a:ea typeface="宋体" panose="02010600030101010101" pitchFamily="2" charset="-122"/>
                <a:cs typeface="Calibri" panose="020F0502020204030204" pitchFamily="34" charset="0"/>
              </a:rPr>
              <a:t>3</a:t>
            </a:r>
          </a:p>
        </p:txBody>
      </p:sp>
      <p:grpSp>
        <p:nvGrpSpPr>
          <p:cNvPr id="37" name="Group 17">
            <a:extLst>
              <a:ext uri="{FF2B5EF4-FFF2-40B4-BE49-F238E27FC236}">
                <a16:creationId xmlns:a16="http://schemas.microsoft.com/office/drawing/2014/main" id="{2BD901C1-565F-4A32-AE0A-2AE5324DAB48}"/>
              </a:ext>
            </a:extLst>
          </p:cNvPr>
          <p:cNvGrpSpPr>
            <a:grpSpLocks/>
          </p:cNvGrpSpPr>
          <p:nvPr/>
        </p:nvGrpSpPr>
        <p:grpSpPr bwMode="auto">
          <a:xfrm>
            <a:off x="1152931" y="5418238"/>
            <a:ext cx="762001" cy="665162"/>
            <a:chOff x="1110" y="2656"/>
            <a:chExt cx="1549" cy="1351"/>
          </a:xfrm>
        </p:grpSpPr>
        <p:sp>
          <p:nvSpPr>
            <p:cNvPr id="38" name="AutoShape 18">
              <a:extLst>
                <a:ext uri="{FF2B5EF4-FFF2-40B4-BE49-F238E27FC236}">
                  <a16:creationId xmlns:a16="http://schemas.microsoft.com/office/drawing/2014/main" id="{B8D17286-1096-44D4-9CCB-1AC43E3DFD04}"/>
                </a:ext>
              </a:extLst>
            </p:cNvPr>
            <p:cNvSpPr>
              <a:spLocks noChangeArrowheads="1"/>
            </p:cNvSpPr>
            <p:nvPr/>
          </p:nvSpPr>
          <p:spPr bwMode="gray">
            <a:xfrm>
              <a:off x="1123"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b="1">
                <a:latin typeface="Gill Sans MT" panose="020B0502020104020203" pitchFamily="34" charset="0"/>
                <a:cs typeface="Calibri" panose="020F0502020204030204" pitchFamily="34" charset="0"/>
              </a:endParaRPr>
            </a:p>
          </p:txBody>
        </p:sp>
        <p:sp>
          <p:nvSpPr>
            <p:cNvPr id="39" name="AutoShape 19">
              <a:extLst>
                <a:ext uri="{FF2B5EF4-FFF2-40B4-BE49-F238E27FC236}">
                  <a16:creationId xmlns:a16="http://schemas.microsoft.com/office/drawing/2014/main" id="{A14DBBBD-44A3-43B2-BCD1-C8CB1A8ECADB}"/>
                </a:ext>
              </a:extLst>
            </p:cNvPr>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499">
                  <a:srgbClr val="7D8496"/>
                </a:gs>
                <a:gs pos="26500">
                  <a:srgbClr val="E6E6E6"/>
                </a:gs>
                <a:gs pos="34000">
                  <a:srgbClr val="7D8496"/>
                </a:gs>
                <a:gs pos="46500">
                  <a:srgbClr val="E6E6E6"/>
                </a:gs>
                <a:gs pos="50000">
                  <a:srgbClr val="FFFFFF"/>
                </a:gs>
                <a:gs pos="53501">
                  <a:srgbClr val="E6E6E6"/>
                </a:gs>
                <a:gs pos="66001">
                  <a:srgbClr val="7D8496"/>
                </a:gs>
                <a:gs pos="73500">
                  <a:srgbClr val="E6E6E6"/>
                </a:gs>
                <a:gs pos="92501">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b="1">
                <a:latin typeface="Gill Sans MT" panose="020B0502020104020203" pitchFamily="34" charset="0"/>
                <a:cs typeface="Calibri" panose="020F0502020204030204" pitchFamily="34" charset="0"/>
              </a:endParaRPr>
            </a:p>
          </p:txBody>
        </p:sp>
        <p:sp>
          <p:nvSpPr>
            <p:cNvPr id="40" name="AutoShape 20">
              <a:extLst>
                <a:ext uri="{FF2B5EF4-FFF2-40B4-BE49-F238E27FC236}">
                  <a16:creationId xmlns:a16="http://schemas.microsoft.com/office/drawing/2014/main" id="{33896D3A-AD0D-44FE-B194-433DE47C347E}"/>
                </a:ext>
              </a:extLst>
            </p:cNvPr>
            <p:cNvSpPr>
              <a:spLocks noChangeArrowheads="1"/>
            </p:cNvSpPr>
            <p:nvPr/>
          </p:nvSpPr>
          <p:spPr bwMode="gray">
            <a:xfrm>
              <a:off x="1200" y="2736"/>
              <a:ext cx="1350" cy="1168"/>
            </a:xfrm>
            <a:prstGeom prst="hexagon">
              <a:avLst>
                <a:gd name="adj" fmla="val 28896"/>
                <a:gd name="vf" fmla="val 115470"/>
              </a:avLst>
            </a:prstGeom>
            <a:gradFill rotWithShape="1">
              <a:gsLst>
                <a:gs pos="0">
                  <a:schemeClr val="hlink">
                    <a:gamma/>
                    <a:shade val="46275"/>
                    <a:invGamma/>
                  </a:schemeClr>
                </a:gs>
                <a:gs pos="100000">
                  <a:schemeClr val="hlink"/>
                </a:gs>
              </a:gsLst>
              <a:lin ang="2700000" scaled="1"/>
            </a:gra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b="1">
                <a:latin typeface="Gill Sans MT" panose="020B0502020104020203" pitchFamily="34" charset="0"/>
                <a:cs typeface="Calibri" panose="020F0502020204030204" pitchFamily="34" charset="0"/>
              </a:endParaRPr>
            </a:p>
          </p:txBody>
        </p:sp>
      </p:grpSp>
      <p:sp>
        <p:nvSpPr>
          <p:cNvPr id="41" name="Text Box 27">
            <a:extLst>
              <a:ext uri="{FF2B5EF4-FFF2-40B4-BE49-F238E27FC236}">
                <a16:creationId xmlns:a16="http://schemas.microsoft.com/office/drawing/2014/main" id="{D32FB4ED-6443-4725-A166-3577859F3235}"/>
              </a:ext>
            </a:extLst>
          </p:cNvPr>
          <p:cNvSpPr txBox="1">
            <a:spLocks noChangeArrowheads="1"/>
          </p:cNvSpPr>
          <p:nvPr/>
        </p:nvSpPr>
        <p:spPr bwMode="gray">
          <a:xfrm>
            <a:off x="1347908" y="5516663"/>
            <a:ext cx="35458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altLang="zh-CN" sz="2400" b="1" dirty="0">
                <a:solidFill>
                  <a:schemeClr val="bg1"/>
                </a:solidFill>
                <a:latin typeface="Gill Sans MT" panose="020B0502020104020203" pitchFamily="34" charset="0"/>
                <a:ea typeface="宋体" panose="02010600030101010101" pitchFamily="2" charset="-122"/>
                <a:cs typeface="Calibri" panose="020F0502020204030204" pitchFamily="34" charset="0"/>
              </a:rPr>
              <a:t>5</a:t>
            </a:r>
          </a:p>
        </p:txBody>
      </p:sp>
      <p:sp>
        <p:nvSpPr>
          <p:cNvPr id="3" name="日期占位符 2">
            <a:extLst>
              <a:ext uri="{FF2B5EF4-FFF2-40B4-BE49-F238E27FC236}">
                <a16:creationId xmlns:a16="http://schemas.microsoft.com/office/drawing/2014/main" id="{5D1E9C2A-24AE-4EB6-B10A-A818C17A004F}"/>
              </a:ext>
            </a:extLst>
          </p:cNvPr>
          <p:cNvSpPr>
            <a:spLocks noGrp="1"/>
          </p:cNvSpPr>
          <p:nvPr>
            <p:ph type="dt" sz="half" idx="10"/>
          </p:nvPr>
        </p:nvSpPr>
        <p:spPr/>
        <p:txBody>
          <a:bodyPr/>
          <a:lstStyle/>
          <a:p>
            <a:fld id="{EC269055-B1D5-4ECE-BFA1-450C1569B936}" type="datetime1">
              <a:rPr lang="zh-CN" altLang="en-US" smtClean="0"/>
              <a:t>2021/10/6</a:t>
            </a:fld>
            <a:endParaRPr lang="zh-CN" altLang="en-US"/>
          </a:p>
        </p:txBody>
      </p:sp>
      <p:sp>
        <p:nvSpPr>
          <p:cNvPr id="42" name="页脚占位符 41">
            <a:extLst>
              <a:ext uri="{FF2B5EF4-FFF2-40B4-BE49-F238E27FC236}">
                <a16:creationId xmlns:a16="http://schemas.microsoft.com/office/drawing/2014/main" id="{7387CAA3-F169-4BAC-88CC-055B78F8BD16}"/>
              </a:ext>
            </a:extLst>
          </p:cNvPr>
          <p:cNvSpPr>
            <a:spLocks noGrp="1"/>
          </p:cNvSpPr>
          <p:nvPr>
            <p:ph type="ftr" sz="quarter" idx="11"/>
          </p:nvPr>
        </p:nvSpPr>
        <p:spPr/>
        <p:txBody>
          <a:bodyPr/>
          <a:lstStyle/>
          <a:p>
            <a:r>
              <a:rPr lang="en-US" altLang="zh-CN"/>
              <a:t>USTC-Reading-Group</a:t>
            </a:r>
            <a:endParaRPr lang="zh-CN" altLang="en-US" dirty="0"/>
          </a:p>
        </p:txBody>
      </p:sp>
      <p:sp>
        <p:nvSpPr>
          <p:cNvPr id="43" name="灯片编号占位符 42">
            <a:extLst>
              <a:ext uri="{FF2B5EF4-FFF2-40B4-BE49-F238E27FC236}">
                <a16:creationId xmlns:a16="http://schemas.microsoft.com/office/drawing/2014/main" id="{CAFF4603-28E5-45E4-A85F-6C6B5129EA9D}"/>
              </a:ext>
            </a:extLst>
          </p:cNvPr>
          <p:cNvSpPr>
            <a:spLocks noGrp="1"/>
          </p:cNvSpPr>
          <p:nvPr>
            <p:ph type="sldNum" sz="quarter" idx="12"/>
          </p:nvPr>
        </p:nvSpPr>
        <p:spPr/>
        <p:txBody>
          <a:bodyPr/>
          <a:lstStyle/>
          <a:p>
            <a:fld id="{9121FD29-422F-4C06-A400-AB8263BE8C66}" type="slidenum">
              <a:rPr lang="zh-CN" altLang="en-US" smtClean="0"/>
              <a:t>9</a:t>
            </a:fld>
            <a:endParaRPr lang="zh-CN" altLang="en-US"/>
          </a:p>
        </p:txBody>
      </p:sp>
    </p:spTree>
    <p:extLst>
      <p:ext uri="{BB962C8B-B14F-4D97-AF65-F5344CB8AC3E}">
        <p14:creationId xmlns:p14="http://schemas.microsoft.com/office/powerpoint/2010/main" val="3839784509"/>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1">
      <a:majorFont>
        <a:latin typeface="Times New Roman"/>
        <a:ea typeface="华康俪金黑W8(P)"/>
        <a:cs typeface=""/>
      </a:majorFont>
      <a:minorFont>
        <a:latin typeface="Times New Roman"/>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a:solidFill>
            <a:schemeClr val="bg1">
              <a:lumMod val="65000"/>
            </a:schemeClr>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7253</TotalTime>
  <Words>4551</Words>
  <Application>Microsoft Office PowerPoint</Application>
  <PresentationFormat>宽屏</PresentationFormat>
  <Paragraphs>596</Paragraphs>
  <Slides>47</Slides>
  <Notes>47</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47</vt:i4>
      </vt:variant>
    </vt:vector>
  </HeadingPairs>
  <TitlesOfParts>
    <vt:vector size="57" baseType="lpstr">
      <vt:lpstr>-apple-system</vt:lpstr>
      <vt:lpstr>Helvetica Neue</vt:lpstr>
      <vt:lpstr>等线</vt:lpstr>
      <vt:lpstr>微软雅黑</vt:lpstr>
      <vt:lpstr>Arial</vt:lpstr>
      <vt:lpstr>Calibri</vt:lpstr>
      <vt:lpstr>Consolas</vt:lpstr>
      <vt:lpstr>Gill Sans MT</vt:lpstr>
      <vt:lpstr>Times New Roman</vt:lpstr>
      <vt:lpstr>Office 主题</vt:lpstr>
      <vt:lpstr>Taurus: Lightweight Parallel Logging for In-Memory Database Management Systems</vt:lpstr>
      <vt:lpstr>Outline</vt:lpstr>
      <vt:lpstr>Background</vt:lpstr>
      <vt:lpstr>Background</vt:lpstr>
      <vt:lpstr>Background</vt:lpstr>
      <vt:lpstr>Outline</vt:lpstr>
      <vt:lpstr>Motivation</vt:lpstr>
      <vt:lpstr>Motivation</vt:lpstr>
      <vt:lpstr>Outline</vt:lpstr>
      <vt:lpstr>Design</vt:lpstr>
      <vt:lpstr>Design</vt:lpstr>
      <vt:lpstr>Design</vt:lpstr>
      <vt:lpstr>Design</vt:lpstr>
      <vt:lpstr>Design</vt:lpstr>
      <vt:lpstr>Design</vt:lpstr>
      <vt:lpstr>Design</vt:lpstr>
      <vt:lpstr>Design</vt:lpstr>
      <vt:lpstr>Design</vt:lpstr>
      <vt:lpstr>Design</vt:lpstr>
      <vt:lpstr>Design</vt:lpstr>
      <vt:lpstr>Design</vt:lpstr>
      <vt:lpstr>Design</vt:lpstr>
      <vt:lpstr>Design</vt:lpstr>
      <vt:lpstr>Optimization</vt:lpstr>
      <vt:lpstr>Optimization</vt:lpstr>
      <vt:lpstr>Optimization</vt:lpstr>
      <vt:lpstr>Optimization</vt:lpstr>
      <vt:lpstr>Outline</vt:lpstr>
      <vt:lpstr>Taurus Implementation</vt:lpstr>
      <vt:lpstr>Taurus Implementation</vt:lpstr>
      <vt:lpstr>Taurus Implementation</vt:lpstr>
      <vt:lpstr>Performances with NVMe SSDs</vt:lpstr>
      <vt:lpstr>Performances with NVMe SSDs</vt:lpstr>
      <vt:lpstr>Performances with NVMe SSDs</vt:lpstr>
      <vt:lpstr>Performances with NVMe SSDs</vt:lpstr>
      <vt:lpstr>Performances with NVMe SSDs</vt:lpstr>
      <vt:lpstr>Performances with NVMe SSDs</vt:lpstr>
      <vt:lpstr>Performances with NVMe SSDs</vt:lpstr>
      <vt:lpstr>Performances with NVMe SSDs</vt:lpstr>
      <vt:lpstr>Performances with NVMe SSDs</vt:lpstr>
      <vt:lpstr>Performances with HDDs</vt:lpstr>
      <vt:lpstr>Performances with HDDs</vt:lpstr>
      <vt:lpstr>Performances with HDDs</vt:lpstr>
      <vt:lpstr>Performances with PM (simulated)</vt:lpstr>
      <vt:lpstr>Sensitivity Study</vt:lpstr>
      <vt:lpstr>Conclusion</vt:lpstr>
      <vt:lpstr>Taurus: Lightweight Parallel Logging for  In-Memory Database Management Systems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Chuannan Zhang</dc:creator>
  <cp:lastModifiedBy>Zhang Chuannan</cp:lastModifiedBy>
  <cp:revision>646</cp:revision>
  <cp:lastPrinted>2018-07-10T14:59:54Z</cp:lastPrinted>
  <dcterms:created xsi:type="dcterms:W3CDTF">2013-05-07T11:05:13Z</dcterms:created>
  <dcterms:modified xsi:type="dcterms:W3CDTF">2021-10-06T12:21:58Z</dcterms:modified>
</cp:coreProperties>
</file>