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6"/>
  </p:notesMasterIdLst>
  <p:sldIdLst>
    <p:sldId id="314" r:id="rId2"/>
    <p:sldId id="296" r:id="rId3"/>
    <p:sldId id="305" r:id="rId4"/>
    <p:sldId id="297" r:id="rId5"/>
    <p:sldId id="298" r:id="rId6"/>
    <p:sldId id="313" r:id="rId7"/>
    <p:sldId id="299" r:id="rId8"/>
    <p:sldId id="300" r:id="rId9"/>
    <p:sldId id="307" r:id="rId10"/>
    <p:sldId id="308" r:id="rId11"/>
    <p:sldId id="372" r:id="rId12"/>
    <p:sldId id="311" r:id="rId13"/>
    <p:sldId id="315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16" r:id="rId55"/>
    <p:sldId id="312" r:id="rId56"/>
    <p:sldId id="319" r:id="rId57"/>
    <p:sldId id="320" r:id="rId58"/>
    <p:sldId id="322" r:id="rId59"/>
    <p:sldId id="325" r:id="rId60"/>
    <p:sldId id="326" r:id="rId61"/>
    <p:sldId id="327" r:id="rId62"/>
    <p:sldId id="317" r:id="rId63"/>
    <p:sldId id="328" r:id="rId64"/>
    <p:sldId id="318" r:id="rId6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D50E"/>
    <a:srgbClr val="ED7D31"/>
    <a:srgbClr val="2F5597"/>
    <a:srgbClr val="D9D9D9"/>
    <a:srgbClr val="A5A5A5"/>
    <a:srgbClr val="D60093"/>
    <a:srgbClr val="3B3838"/>
    <a:srgbClr val="7030A0"/>
    <a:srgbClr val="00B05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84772" autoAdjust="0"/>
  </p:normalViewPr>
  <p:slideViewPr>
    <p:cSldViewPr snapToGrid="0">
      <p:cViewPr varScale="1">
        <p:scale>
          <a:sx n="85" d="100"/>
          <a:sy n="85" d="100"/>
        </p:scale>
        <p:origin x="4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770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because each stage in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PipeDream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responsible for only a fraction of the total number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weights and activations in the model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279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接下来讲一下我们的研究内容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06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接下来讲一下我们的研究内容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060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补齐</a:t>
            </a:r>
            <a:r>
              <a:rPr lang="en-US" altLang="zh-CN" dirty="0" smtClean="0"/>
              <a:t>setup</a:t>
            </a:r>
            <a:r>
              <a:rPr lang="zh-CN" altLang="en-US" dirty="0" smtClean="0"/>
              <a:t>和四点发现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7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接下来讲一下我们的研究内容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278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接下来讲一下我们的研究内容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670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接下来讲一下我们的研究内容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447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Cluster A</a:t>
            </a:r>
            <a:r>
              <a:rPr lang="zh-CN" altLang="en-US" dirty="0" smtClean="0"/>
              <a:t>应该有</a:t>
            </a:r>
            <a:r>
              <a:rPr lang="en-US" altLang="zh-CN" dirty="0" smtClean="0"/>
              <a:t>8</a:t>
            </a:r>
            <a:r>
              <a:rPr lang="zh-CN" altLang="en-US" dirty="0" smtClean="0"/>
              <a:t>台机器，</a:t>
            </a:r>
            <a:r>
              <a:rPr lang="en-US" altLang="zh-CN" dirty="0" smtClean="0"/>
              <a:t>B</a:t>
            </a:r>
            <a:r>
              <a:rPr lang="zh-CN" altLang="en-US" dirty="0" smtClean="0"/>
              <a:t>应该有</a:t>
            </a:r>
            <a:r>
              <a:rPr lang="en-US" altLang="zh-CN" dirty="0" smtClean="0"/>
              <a:t>4</a:t>
            </a:r>
            <a:r>
              <a:rPr lang="zh-CN" altLang="en-US" dirty="0" smtClean="0"/>
              <a:t>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705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种不同的</a:t>
            </a:r>
            <a:r>
              <a:rPr lang="en-US" altLang="zh-CN" dirty="0" smtClean="0"/>
              <a:t>task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47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04A8-DB9D-4B74-92AA-A5FD5DE4E3CF}" type="datetime1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0143AB-BB00-44EC-A70D-BD02C261F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C004317-3341-4B1D-8C6E-3C90858DE5A5}" type="datetime1">
              <a:rPr lang="zh-CN" altLang="en-US" smtClean="0"/>
              <a:t>2020/4/17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F71CC52-1E03-42A0-A99F-2394FE560CF4}" type="datetime1">
              <a:rPr lang="zh-CN" altLang="en-US" smtClean="0"/>
              <a:t>2020/4/17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>
            <a:lvl1pPr>
              <a:defRPr sz="3200" b="1" baseline="0">
                <a:latin typeface="+mj-lt"/>
              </a:defRPr>
            </a:lvl1pPr>
            <a:lvl2pPr>
              <a:defRPr sz="2800" b="1" baseline="0">
                <a:latin typeface="+mj-lt"/>
                <a:ea typeface="楷体" panose="02010609060101010101" pitchFamily="49" charset="-122"/>
              </a:defRPr>
            </a:lvl2pPr>
            <a:lvl3pPr>
              <a:defRPr sz="2400" b="1" baseline="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>
              <a:defRPr sz="2000" b="1" baseline="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>
              <a:defRPr sz="2000" b="1" baseline="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9289734-9744-4DCE-89FF-88587C05FB9D}" type="datetime1">
              <a:rPr lang="zh-CN" altLang="en-US" smtClean="0"/>
              <a:t>2020/4/17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88D-A041-4CD5-A043-C7EC8422535C}" type="datetime1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6" name="日期占位符 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457A-3810-4FE0-B4D0-1776C6890ED6}" type="datetime1">
              <a:rPr lang="zh-CN" altLang="en-US" smtClean="0"/>
              <a:t>2020/4/17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5F73-BF29-41AB-9AA4-58015886CDA5}" type="datetime1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F0AF692-7F27-410F-B0DC-AEB4BFDB64C0}" type="datetime1">
              <a:rPr lang="zh-CN" altLang="en-US" smtClean="0"/>
              <a:t>2020/4/17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2EDA9E0-467F-4197-BCB5-00D926A3F676}" type="datetime1">
              <a:rPr lang="zh-CN" altLang="en-US" smtClean="0"/>
              <a:t>2020/4/17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69025D-929E-4E62-9B8D-9090D819B508}" type="datetime1">
              <a:rPr lang="zh-CN" altLang="en-US" smtClean="0"/>
              <a:t>2020/4/17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9C1D344-52C3-4967-A107-16A9515A20D7}" type="datetime1">
              <a:rPr lang="zh-CN" altLang="en-US" smtClean="0"/>
              <a:t>2020/4/17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6391-0327-44EA-BED5-53D41ADE641B}" type="datetime1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43AB-BB00-44EC-A70D-BD02C261F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3.jpeg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61811"/>
          </a:xfrm>
        </p:spPr>
        <p:txBody>
          <a:bodyPr>
            <a:noAutofit/>
          </a:bodyPr>
          <a:lstStyle/>
          <a:p>
            <a:r>
              <a:rPr lang="en-US" altLang="zh-CN" sz="3600" dirty="0" err="1" smtClean="0"/>
              <a:t>PipeDream</a:t>
            </a:r>
            <a:r>
              <a:rPr lang="en-US" altLang="zh-CN" sz="3600" dirty="0" smtClean="0"/>
              <a:t>: Generalized Pipeline Parallelism for DNN Training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7056" y="3007710"/>
            <a:ext cx="9597887" cy="3055159"/>
          </a:xfrm>
        </p:spPr>
        <p:txBody>
          <a:bodyPr>
            <a:normAutofit/>
          </a:bodyPr>
          <a:lstStyle/>
          <a:p>
            <a:pPr algn="ctr"/>
            <a:r>
              <a:rPr lang="en-US" altLang="zh-CN" sz="2000" dirty="0" smtClean="0"/>
              <a:t>SOSP 2019</a:t>
            </a:r>
          </a:p>
          <a:p>
            <a:pPr algn="ctr"/>
            <a:r>
              <a:rPr lang="en-US" altLang="zh-CN" sz="2000" b="1" dirty="0" smtClean="0"/>
              <a:t>Deepak Narayanan,  Aaron </a:t>
            </a:r>
            <a:r>
              <a:rPr lang="en-US" altLang="zh-CN" sz="2000" b="1" dirty="0" err="1" smtClean="0"/>
              <a:t>Harlap</a:t>
            </a:r>
            <a:r>
              <a:rPr lang="en-US" altLang="zh-CN" sz="2000" b="1" dirty="0" smtClean="0"/>
              <a:t>,  Amar </a:t>
            </a:r>
            <a:r>
              <a:rPr lang="en-US" altLang="zh-CN" sz="2000" b="1" dirty="0" err="1" smtClean="0"/>
              <a:t>Phanishayee</a:t>
            </a:r>
            <a:r>
              <a:rPr lang="en-US" altLang="zh-CN" sz="2000" b="1" dirty="0" smtClean="0"/>
              <a:t>, </a:t>
            </a:r>
            <a:r>
              <a:rPr lang="en-US" altLang="zh-CN" sz="2000" b="1" dirty="0" err="1" smtClean="0"/>
              <a:t>Vivek</a:t>
            </a:r>
            <a:r>
              <a:rPr lang="en-US" altLang="zh-CN" sz="2000" b="1" dirty="0" smtClean="0"/>
              <a:t> </a:t>
            </a:r>
            <a:r>
              <a:rPr lang="en-US" altLang="zh-CN" sz="2000" b="1" dirty="0" err="1" smtClean="0"/>
              <a:t>Seshadri</a:t>
            </a:r>
            <a:r>
              <a:rPr lang="en-US" altLang="zh-CN" sz="2000" b="1" dirty="0" smtClean="0"/>
              <a:t>, Nikhil R. </a:t>
            </a:r>
            <a:r>
              <a:rPr lang="en-US" altLang="zh-CN" sz="2000" b="1" dirty="0" err="1" smtClean="0"/>
              <a:t>Devanur</a:t>
            </a:r>
            <a:r>
              <a:rPr lang="en-US" altLang="zh-CN" sz="2000" b="1" dirty="0" smtClean="0"/>
              <a:t>, </a:t>
            </a:r>
            <a:r>
              <a:rPr lang="en-US" altLang="zh-CN" sz="2000" b="1" dirty="0" err="1" smtClean="0"/>
              <a:t>GreGory</a:t>
            </a:r>
            <a:r>
              <a:rPr lang="en-US" altLang="zh-CN" sz="2000" b="1" dirty="0" smtClean="0"/>
              <a:t> R. Ganger, Phillip B. Gibbons, </a:t>
            </a:r>
            <a:r>
              <a:rPr lang="en-US" altLang="zh-CN" sz="2000" b="1" dirty="0" err="1" smtClean="0"/>
              <a:t>Matei</a:t>
            </a:r>
            <a:r>
              <a:rPr lang="en-US" altLang="zh-CN" sz="2000" b="1" dirty="0" smtClean="0"/>
              <a:t> </a:t>
            </a:r>
            <a:r>
              <a:rPr lang="en-US" altLang="zh-CN" sz="2000" b="1" dirty="0" err="1" smtClean="0"/>
              <a:t>Zaharia</a:t>
            </a:r>
            <a:endParaRPr lang="en-US" altLang="zh-CN" sz="2000" dirty="0" smtClean="0"/>
          </a:p>
          <a:p>
            <a:pPr algn="ctr"/>
            <a:r>
              <a:rPr lang="en-US" altLang="zh-CN" sz="2000" dirty="0" smtClean="0"/>
              <a:t>Microsoft Research, Carnegie Mellon University, Stanford University</a:t>
            </a:r>
          </a:p>
          <a:p>
            <a:pPr algn="ctr"/>
            <a:r>
              <a:rPr lang="en-US" altLang="zh-CN" sz="2400" b="1" dirty="0" smtClean="0"/>
              <a:t>Presented by </a:t>
            </a:r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</a:rPr>
              <a:t>Youhui Bai and </a:t>
            </a:r>
            <a:r>
              <a:rPr lang="en-US" altLang="zh-CN" sz="2400" b="1" dirty="0" err="1" smtClean="0">
                <a:solidFill>
                  <a:schemeClr val="accent2">
                    <a:lumMod val="75000"/>
                  </a:schemeClr>
                </a:solidFill>
              </a:rPr>
              <a:t>Quan</a:t>
            </a:r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</a:rPr>
              <a:t> Zhou</a:t>
            </a:r>
            <a:r>
              <a:rPr lang="en-US" altLang="zh-CN" sz="2400" b="1" dirty="0" smtClean="0"/>
              <a:t>, USTC, ADSL</a:t>
            </a:r>
          </a:p>
          <a:p>
            <a:pPr algn="ctr"/>
            <a:r>
              <a:rPr lang="en-US" altLang="zh-CN" sz="2400" b="1" dirty="0" smtClean="0"/>
              <a:t>April </a:t>
            </a:r>
            <a:r>
              <a:rPr lang="en-US" altLang="zh-CN" b="1" dirty="0" smtClean="0"/>
              <a:t>17</a:t>
            </a:r>
            <a:r>
              <a:rPr lang="en-US" altLang="zh-CN" b="1" baseline="30000" dirty="0" smtClean="0"/>
              <a:t>th</a:t>
            </a:r>
            <a:r>
              <a:rPr lang="en-US" altLang="zh-CN" sz="2400" b="1" dirty="0" smtClean="0"/>
              <a:t>, 2020</a:t>
            </a:r>
            <a:endParaRPr lang="en-US" altLang="zh-CN" sz="2400" b="1" dirty="0"/>
          </a:p>
          <a:p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CD9A69F-AF51-4187-AA26-82CD8814AF4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DB3B-632B-40C8-9109-6B39C5639F25}" type="datetime1">
              <a:rPr lang="zh-CN" altLang="en-US" smtClean="0"/>
              <a:t>2020/4/17</a:t>
            </a:fld>
            <a:endParaRPr lang="en-US" altLang="zh-CN" dirty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4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Intra-batch – model parallel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845451" y="1730102"/>
            <a:ext cx="1821768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圆角矩形 104"/>
          <p:cNvSpPr/>
          <p:nvPr/>
        </p:nvSpPr>
        <p:spPr>
          <a:xfrm>
            <a:off x="1731114" y="1906669"/>
            <a:ext cx="720080" cy="367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文本框 105"/>
          <p:cNvSpPr txBox="1"/>
          <p:nvPr/>
        </p:nvSpPr>
        <p:spPr>
          <a:xfrm>
            <a:off x="906608" y="192467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</a:t>
            </a:r>
            <a:r>
              <a:rPr lang="en-US" altLang="zh-CN" dirty="0" smtClean="0"/>
              <a:t>ode 1</a:t>
            </a:r>
            <a:endParaRPr lang="zh-CN" altLang="en-US" dirty="0"/>
          </a:p>
        </p:txBody>
      </p:sp>
      <p:sp>
        <p:nvSpPr>
          <p:cNvPr id="110" name="矩形 109"/>
          <p:cNvSpPr/>
          <p:nvPr/>
        </p:nvSpPr>
        <p:spPr>
          <a:xfrm>
            <a:off x="845451" y="3808476"/>
            <a:ext cx="1821768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圆角矩形 110"/>
          <p:cNvSpPr/>
          <p:nvPr/>
        </p:nvSpPr>
        <p:spPr>
          <a:xfrm>
            <a:off x="1731114" y="3985043"/>
            <a:ext cx="720080" cy="367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文本框 111"/>
          <p:cNvSpPr txBox="1"/>
          <p:nvPr/>
        </p:nvSpPr>
        <p:spPr>
          <a:xfrm>
            <a:off x="906608" y="400304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node </a:t>
            </a: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13" name="矩形 112"/>
          <p:cNvSpPr/>
          <p:nvPr/>
        </p:nvSpPr>
        <p:spPr>
          <a:xfrm>
            <a:off x="845451" y="4843293"/>
            <a:ext cx="1821768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圆角矩形 113"/>
          <p:cNvSpPr/>
          <p:nvPr/>
        </p:nvSpPr>
        <p:spPr>
          <a:xfrm>
            <a:off x="1731114" y="5019860"/>
            <a:ext cx="720080" cy="367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文本框 114"/>
          <p:cNvSpPr txBox="1"/>
          <p:nvPr/>
        </p:nvSpPr>
        <p:spPr>
          <a:xfrm>
            <a:off x="906608" y="5037865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node </a:t>
            </a:r>
            <a:r>
              <a:rPr lang="en-US" altLang="zh-CN" dirty="0"/>
              <a:t>4</a:t>
            </a:r>
            <a:endParaRPr lang="zh-CN" altLang="en-US" dirty="0"/>
          </a:p>
        </p:txBody>
      </p:sp>
      <p:cxnSp>
        <p:nvCxnSpPr>
          <p:cNvPr id="119" name="直接箭头连接符 118"/>
          <p:cNvCxnSpPr>
            <a:stCxn id="111" idx="2"/>
            <a:endCxn id="114" idx="0"/>
          </p:cNvCxnSpPr>
          <p:nvPr/>
        </p:nvCxnSpPr>
        <p:spPr>
          <a:xfrm>
            <a:off x="2091154" y="4352710"/>
            <a:ext cx="0" cy="6671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矩形 125"/>
          <p:cNvSpPr/>
          <p:nvPr/>
        </p:nvSpPr>
        <p:spPr>
          <a:xfrm>
            <a:off x="845451" y="2769289"/>
            <a:ext cx="1821768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圆角矩形 126"/>
          <p:cNvSpPr/>
          <p:nvPr/>
        </p:nvSpPr>
        <p:spPr>
          <a:xfrm>
            <a:off x="1731114" y="2945856"/>
            <a:ext cx="720080" cy="367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文本框 127"/>
          <p:cNvSpPr txBox="1"/>
          <p:nvPr/>
        </p:nvSpPr>
        <p:spPr>
          <a:xfrm>
            <a:off x="906608" y="2963861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node 2</a:t>
            </a:r>
            <a:endParaRPr lang="zh-CN" altLang="en-US" dirty="0"/>
          </a:p>
        </p:txBody>
      </p:sp>
      <p:cxnSp>
        <p:nvCxnSpPr>
          <p:cNvPr id="117" name="直接箭头连接符 116"/>
          <p:cNvCxnSpPr>
            <a:stCxn id="105" idx="2"/>
            <a:endCxn id="127" idx="0"/>
          </p:cNvCxnSpPr>
          <p:nvPr/>
        </p:nvCxnSpPr>
        <p:spPr>
          <a:xfrm>
            <a:off x="2091154" y="2274336"/>
            <a:ext cx="0" cy="67152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箭头连接符 130"/>
          <p:cNvCxnSpPr>
            <a:stCxn id="127" idx="2"/>
            <a:endCxn id="111" idx="0"/>
          </p:cNvCxnSpPr>
          <p:nvPr/>
        </p:nvCxnSpPr>
        <p:spPr>
          <a:xfrm>
            <a:off x="2091154" y="3313523"/>
            <a:ext cx="0" cy="67152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矩形 172"/>
          <p:cNvSpPr/>
          <p:nvPr/>
        </p:nvSpPr>
        <p:spPr>
          <a:xfrm>
            <a:off x="4022324" y="2189559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4" name="矩形 173"/>
          <p:cNvSpPr/>
          <p:nvPr/>
        </p:nvSpPr>
        <p:spPr>
          <a:xfrm>
            <a:off x="4022323" y="265226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5" name="矩形 174"/>
          <p:cNvSpPr/>
          <p:nvPr/>
        </p:nvSpPr>
        <p:spPr>
          <a:xfrm>
            <a:off x="4023190" y="311497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0" name="矩形 179"/>
          <p:cNvSpPr/>
          <p:nvPr/>
        </p:nvSpPr>
        <p:spPr>
          <a:xfrm>
            <a:off x="4024055" y="1730102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09" name="矩形 208"/>
          <p:cNvSpPr/>
          <p:nvPr/>
        </p:nvSpPr>
        <p:spPr>
          <a:xfrm>
            <a:off x="4485032" y="2189559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10" name="矩形 209"/>
          <p:cNvSpPr/>
          <p:nvPr/>
        </p:nvSpPr>
        <p:spPr>
          <a:xfrm>
            <a:off x="4485031" y="265226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1" name="矩形 210"/>
          <p:cNvSpPr/>
          <p:nvPr/>
        </p:nvSpPr>
        <p:spPr>
          <a:xfrm>
            <a:off x="4485898" y="311497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2" name="矩形 211"/>
          <p:cNvSpPr/>
          <p:nvPr/>
        </p:nvSpPr>
        <p:spPr>
          <a:xfrm>
            <a:off x="4486763" y="1730102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3" name="矩形 212"/>
          <p:cNvSpPr/>
          <p:nvPr/>
        </p:nvSpPr>
        <p:spPr>
          <a:xfrm>
            <a:off x="4947740" y="2189559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4" name="矩形 213"/>
          <p:cNvSpPr/>
          <p:nvPr/>
        </p:nvSpPr>
        <p:spPr>
          <a:xfrm>
            <a:off x="4947739" y="2652268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15" name="矩形 214"/>
          <p:cNvSpPr/>
          <p:nvPr/>
        </p:nvSpPr>
        <p:spPr>
          <a:xfrm>
            <a:off x="4948606" y="311497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6" name="矩形 215"/>
          <p:cNvSpPr/>
          <p:nvPr/>
        </p:nvSpPr>
        <p:spPr>
          <a:xfrm>
            <a:off x="4949471" y="1730102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7" name="矩形 216"/>
          <p:cNvSpPr/>
          <p:nvPr/>
        </p:nvSpPr>
        <p:spPr>
          <a:xfrm>
            <a:off x="5410448" y="2189559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8" name="矩形 217"/>
          <p:cNvSpPr/>
          <p:nvPr/>
        </p:nvSpPr>
        <p:spPr>
          <a:xfrm>
            <a:off x="5410447" y="265226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9" name="矩形 218"/>
          <p:cNvSpPr/>
          <p:nvPr/>
        </p:nvSpPr>
        <p:spPr>
          <a:xfrm>
            <a:off x="5411314" y="3114977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20" name="矩形 219"/>
          <p:cNvSpPr/>
          <p:nvPr/>
        </p:nvSpPr>
        <p:spPr>
          <a:xfrm>
            <a:off x="5412179" y="1730102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1" name="矩形 220"/>
          <p:cNvSpPr/>
          <p:nvPr/>
        </p:nvSpPr>
        <p:spPr>
          <a:xfrm>
            <a:off x="5873156" y="2189559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2" name="矩形 221"/>
          <p:cNvSpPr/>
          <p:nvPr/>
        </p:nvSpPr>
        <p:spPr>
          <a:xfrm>
            <a:off x="5873155" y="265226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3" name="矩形 222"/>
          <p:cNvSpPr/>
          <p:nvPr/>
        </p:nvSpPr>
        <p:spPr>
          <a:xfrm>
            <a:off x="5874022" y="3114977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24" name="矩形 223"/>
          <p:cNvSpPr/>
          <p:nvPr/>
        </p:nvSpPr>
        <p:spPr>
          <a:xfrm>
            <a:off x="5874887" y="1730102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5" name="矩形 224"/>
          <p:cNvSpPr/>
          <p:nvPr/>
        </p:nvSpPr>
        <p:spPr>
          <a:xfrm>
            <a:off x="6335864" y="2189559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6" name="矩形 225"/>
          <p:cNvSpPr/>
          <p:nvPr/>
        </p:nvSpPr>
        <p:spPr>
          <a:xfrm>
            <a:off x="6335863" y="265226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7" name="矩形 226"/>
          <p:cNvSpPr/>
          <p:nvPr/>
        </p:nvSpPr>
        <p:spPr>
          <a:xfrm>
            <a:off x="6336730" y="3114977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28" name="矩形 227"/>
          <p:cNvSpPr/>
          <p:nvPr/>
        </p:nvSpPr>
        <p:spPr>
          <a:xfrm>
            <a:off x="6337595" y="1730102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9" name="矩形 228"/>
          <p:cNvSpPr/>
          <p:nvPr/>
        </p:nvSpPr>
        <p:spPr>
          <a:xfrm>
            <a:off x="6798572" y="2189559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0" name="矩形 229"/>
          <p:cNvSpPr/>
          <p:nvPr/>
        </p:nvSpPr>
        <p:spPr>
          <a:xfrm>
            <a:off x="6798571" y="2652268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31" name="矩形 230"/>
          <p:cNvSpPr/>
          <p:nvPr/>
        </p:nvSpPr>
        <p:spPr>
          <a:xfrm>
            <a:off x="6799438" y="311497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2" name="矩形 231"/>
          <p:cNvSpPr/>
          <p:nvPr/>
        </p:nvSpPr>
        <p:spPr>
          <a:xfrm>
            <a:off x="6800303" y="1730102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3" name="矩形 232"/>
          <p:cNvSpPr/>
          <p:nvPr/>
        </p:nvSpPr>
        <p:spPr>
          <a:xfrm>
            <a:off x="7261280" y="2189559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4" name="矩形 233"/>
          <p:cNvSpPr/>
          <p:nvPr/>
        </p:nvSpPr>
        <p:spPr>
          <a:xfrm>
            <a:off x="7261279" y="2652268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35" name="矩形 234"/>
          <p:cNvSpPr/>
          <p:nvPr/>
        </p:nvSpPr>
        <p:spPr>
          <a:xfrm>
            <a:off x="7262146" y="311497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6" name="矩形 235"/>
          <p:cNvSpPr/>
          <p:nvPr/>
        </p:nvSpPr>
        <p:spPr>
          <a:xfrm>
            <a:off x="7263011" y="1730102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7" name="矩形 236"/>
          <p:cNvSpPr/>
          <p:nvPr/>
        </p:nvSpPr>
        <p:spPr>
          <a:xfrm>
            <a:off x="7723988" y="2189559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38" name="矩形 237"/>
          <p:cNvSpPr/>
          <p:nvPr/>
        </p:nvSpPr>
        <p:spPr>
          <a:xfrm>
            <a:off x="7723987" y="265226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9" name="矩形 238"/>
          <p:cNvSpPr/>
          <p:nvPr/>
        </p:nvSpPr>
        <p:spPr>
          <a:xfrm>
            <a:off x="7724854" y="311497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0" name="矩形 239"/>
          <p:cNvSpPr/>
          <p:nvPr/>
        </p:nvSpPr>
        <p:spPr>
          <a:xfrm>
            <a:off x="7725719" y="1730102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1" name="矩形 240"/>
          <p:cNvSpPr/>
          <p:nvPr/>
        </p:nvSpPr>
        <p:spPr>
          <a:xfrm>
            <a:off x="8186696" y="2189559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42" name="矩形 241"/>
          <p:cNvSpPr/>
          <p:nvPr/>
        </p:nvSpPr>
        <p:spPr>
          <a:xfrm>
            <a:off x="8186695" y="265226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3" name="矩形 242"/>
          <p:cNvSpPr/>
          <p:nvPr/>
        </p:nvSpPr>
        <p:spPr>
          <a:xfrm>
            <a:off x="8187562" y="311497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4" name="矩形 243"/>
          <p:cNvSpPr/>
          <p:nvPr/>
        </p:nvSpPr>
        <p:spPr>
          <a:xfrm>
            <a:off x="8188427" y="1730102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5" name="矩形 244"/>
          <p:cNvSpPr/>
          <p:nvPr/>
        </p:nvSpPr>
        <p:spPr>
          <a:xfrm>
            <a:off x="8649404" y="2189559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6" name="矩形 245"/>
          <p:cNvSpPr/>
          <p:nvPr/>
        </p:nvSpPr>
        <p:spPr>
          <a:xfrm>
            <a:off x="8649403" y="265226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7" name="矩形 246"/>
          <p:cNvSpPr/>
          <p:nvPr/>
        </p:nvSpPr>
        <p:spPr>
          <a:xfrm>
            <a:off x="8650270" y="311497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8" name="矩形 247"/>
          <p:cNvSpPr/>
          <p:nvPr/>
        </p:nvSpPr>
        <p:spPr>
          <a:xfrm>
            <a:off x="8651135" y="17301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49" name="矩形 248"/>
          <p:cNvSpPr/>
          <p:nvPr/>
        </p:nvSpPr>
        <p:spPr>
          <a:xfrm>
            <a:off x="9112112" y="2189559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0" name="矩形 249"/>
          <p:cNvSpPr/>
          <p:nvPr/>
        </p:nvSpPr>
        <p:spPr>
          <a:xfrm>
            <a:off x="9112111" y="265226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1" name="矩形 250"/>
          <p:cNvSpPr/>
          <p:nvPr/>
        </p:nvSpPr>
        <p:spPr>
          <a:xfrm>
            <a:off x="9112978" y="311497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2" name="矩形 251"/>
          <p:cNvSpPr/>
          <p:nvPr/>
        </p:nvSpPr>
        <p:spPr>
          <a:xfrm>
            <a:off x="9113843" y="17301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53" name="矩形 252"/>
          <p:cNvSpPr/>
          <p:nvPr/>
        </p:nvSpPr>
        <p:spPr>
          <a:xfrm>
            <a:off x="9574820" y="2189559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4" name="矩形 253"/>
          <p:cNvSpPr/>
          <p:nvPr/>
        </p:nvSpPr>
        <p:spPr>
          <a:xfrm>
            <a:off x="9574819" y="265226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5" name="矩形 254"/>
          <p:cNvSpPr/>
          <p:nvPr/>
        </p:nvSpPr>
        <p:spPr>
          <a:xfrm>
            <a:off x="9575686" y="311497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6" name="矩形 255"/>
          <p:cNvSpPr/>
          <p:nvPr/>
        </p:nvSpPr>
        <p:spPr>
          <a:xfrm>
            <a:off x="9576551" y="1730102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257" name="矩形 256"/>
          <p:cNvSpPr/>
          <p:nvPr/>
        </p:nvSpPr>
        <p:spPr>
          <a:xfrm>
            <a:off x="10037528" y="2189559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258" name="矩形 257"/>
          <p:cNvSpPr/>
          <p:nvPr/>
        </p:nvSpPr>
        <p:spPr>
          <a:xfrm>
            <a:off x="10037527" y="265226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9" name="矩形 258"/>
          <p:cNvSpPr/>
          <p:nvPr/>
        </p:nvSpPr>
        <p:spPr>
          <a:xfrm>
            <a:off x="10038394" y="311497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0" name="矩形 259"/>
          <p:cNvSpPr/>
          <p:nvPr/>
        </p:nvSpPr>
        <p:spPr>
          <a:xfrm>
            <a:off x="10039259" y="1730102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1" name="矩形 260"/>
          <p:cNvSpPr/>
          <p:nvPr/>
        </p:nvSpPr>
        <p:spPr>
          <a:xfrm>
            <a:off x="10500236" y="2189559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2" name="矩形 261"/>
          <p:cNvSpPr/>
          <p:nvPr/>
        </p:nvSpPr>
        <p:spPr>
          <a:xfrm>
            <a:off x="10500235" y="2652268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263" name="矩形 262"/>
          <p:cNvSpPr/>
          <p:nvPr/>
        </p:nvSpPr>
        <p:spPr>
          <a:xfrm>
            <a:off x="10501102" y="311497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4" name="矩形 263"/>
          <p:cNvSpPr/>
          <p:nvPr/>
        </p:nvSpPr>
        <p:spPr>
          <a:xfrm>
            <a:off x="10501967" y="1730102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5" name="矩形 264"/>
          <p:cNvSpPr/>
          <p:nvPr/>
        </p:nvSpPr>
        <p:spPr>
          <a:xfrm>
            <a:off x="10962944" y="2189559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6" name="矩形 265"/>
          <p:cNvSpPr/>
          <p:nvPr/>
        </p:nvSpPr>
        <p:spPr>
          <a:xfrm>
            <a:off x="10962943" y="265226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7" name="矩形 266"/>
          <p:cNvSpPr/>
          <p:nvPr/>
        </p:nvSpPr>
        <p:spPr>
          <a:xfrm>
            <a:off x="10963810" y="3114977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268" name="矩形 267"/>
          <p:cNvSpPr/>
          <p:nvPr/>
        </p:nvSpPr>
        <p:spPr>
          <a:xfrm>
            <a:off x="10964675" y="1730102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9" name="文本框 268"/>
          <p:cNvSpPr txBox="1"/>
          <p:nvPr/>
        </p:nvSpPr>
        <p:spPr>
          <a:xfrm>
            <a:off x="3089730" y="177679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</a:t>
            </a:r>
            <a:r>
              <a:rPr lang="en-US" altLang="zh-CN" dirty="0" smtClean="0"/>
              <a:t>ode 1</a:t>
            </a:r>
            <a:endParaRPr lang="zh-CN" altLang="en-US" dirty="0"/>
          </a:p>
        </p:txBody>
      </p:sp>
      <p:sp>
        <p:nvSpPr>
          <p:cNvPr id="271" name="文本框 270"/>
          <p:cNvSpPr txBox="1"/>
          <p:nvPr/>
        </p:nvSpPr>
        <p:spPr>
          <a:xfrm>
            <a:off x="3089730" y="2236247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</a:t>
            </a:r>
            <a:r>
              <a:rPr lang="en-US" altLang="zh-CN" dirty="0" smtClean="0"/>
              <a:t>ode 2</a:t>
            </a:r>
            <a:endParaRPr lang="zh-CN" altLang="en-US" dirty="0"/>
          </a:p>
        </p:txBody>
      </p:sp>
      <p:sp>
        <p:nvSpPr>
          <p:cNvPr id="272" name="文本框 271"/>
          <p:cNvSpPr txBox="1"/>
          <p:nvPr/>
        </p:nvSpPr>
        <p:spPr>
          <a:xfrm>
            <a:off x="3089730" y="269570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</a:t>
            </a:r>
            <a:r>
              <a:rPr lang="en-US" altLang="zh-CN" dirty="0" smtClean="0"/>
              <a:t>ode 3</a:t>
            </a:r>
            <a:endParaRPr lang="zh-CN" altLang="en-US" dirty="0"/>
          </a:p>
        </p:txBody>
      </p:sp>
      <p:sp>
        <p:nvSpPr>
          <p:cNvPr id="273" name="文本框 272"/>
          <p:cNvSpPr txBox="1"/>
          <p:nvPr/>
        </p:nvSpPr>
        <p:spPr>
          <a:xfrm>
            <a:off x="3089730" y="3155161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</a:t>
            </a:r>
            <a:r>
              <a:rPr lang="en-US" altLang="zh-CN" dirty="0" smtClean="0"/>
              <a:t>ode 4</a:t>
            </a:r>
            <a:endParaRPr lang="zh-CN" altLang="en-US" dirty="0"/>
          </a:p>
        </p:txBody>
      </p:sp>
      <p:sp>
        <p:nvSpPr>
          <p:cNvPr id="274" name="矩形 273"/>
          <p:cNvSpPr/>
          <p:nvPr/>
        </p:nvSpPr>
        <p:spPr>
          <a:xfrm>
            <a:off x="5112359" y="4117580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5" name="文本框 274"/>
          <p:cNvSpPr txBox="1"/>
          <p:nvPr/>
        </p:nvSpPr>
        <p:spPr>
          <a:xfrm>
            <a:off x="5701193" y="416426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Forward</a:t>
            </a:r>
            <a:endParaRPr lang="zh-CN" altLang="en-US" dirty="0"/>
          </a:p>
        </p:txBody>
      </p:sp>
      <p:sp>
        <p:nvSpPr>
          <p:cNvPr id="276" name="矩形 275"/>
          <p:cNvSpPr/>
          <p:nvPr/>
        </p:nvSpPr>
        <p:spPr>
          <a:xfrm>
            <a:off x="7093638" y="411758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7" name="文本框 276"/>
          <p:cNvSpPr txBox="1"/>
          <p:nvPr/>
        </p:nvSpPr>
        <p:spPr>
          <a:xfrm>
            <a:off x="7682472" y="416426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Backward</a:t>
            </a:r>
            <a:endParaRPr lang="zh-CN" altLang="en-US" dirty="0"/>
          </a:p>
        </p:txBody>
      </p:sp>
      <p:sp>
        <p:nvSpPr>
          <p:cNvPr id="278" name="矩形 277"/>
          <p:cNvSpPr/>
          <p:nvPr/>
        </p:nvSpPr>
        <p:spPr>
          <a:xfrm>
            <a:off x="9074917" y="4114400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9" name="文本框 278"/>
          <p:cNvSpPr txBox="1"/>
          <p:nvPr/>
        </p:nvSpPr>
        <p:spPr>
          <a:xfrm>
            <a:off x="9663751" y="416108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Idle</a:t>
            </a:r>
            <a:endParaRPr lang="zh-CN" altLang="en-US" dirty="0"/>
          </a:p>
        </p:txBody>
      </p:sp>
      <p:cxnSp>
        <p:nvCxnSpPr>
          <p:cNvPr id="281" name="直接箭头连接符 280"/>
          <p:cNvCxnSpPr/>
          <p:nvPr/>
        </p:nvCxnSpPr>
        <p:spPr>
          <a:xfrm>
            <a:off x="5410447" y="3786298"/>
            <a:ext cx="3117096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文本框 281"/>
          <p:cNvSpPr txBox="1"/>
          <p:nvPr/>
        </p:nvSpPr>
        <p:spPr>
          <a:xfrm>
            <a:off x="8608887" y="3601632"/>
            <a:ext cx="66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Time</a:t>
            </a:r>
            <a:endParaRPr lang="zh-CN" altLang="en-US" dirty="0"/>
          </a:p>
        </p:txBody>
      </p:sp>
      <p:sp>
        <p:nvSpPr>
          <p:cNvPr id="283" name="内容占位符 2"/>
          <p:cNvSpPr>
            <a:spLocks noGrp="1"/>
          </p:cNvSpPr>
          <p:nvPr>
            <p:ph idx="1"/>
          </p:nvPr>
        </p:nvSpPr>
        <p:spPr>
          <a:xfrm>
            <a:off x="3096005" y="4770413"/>
            <a:ext cx="7995266" cy="1489589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Observations</a:t>
            </a:r>
          </a:p>
          <a:p>
            <a:pPr lvl="1"/>
            <a:r>
              <a:rPr lang="en-US" altLang="zh-CN" sz="2000" dirty="0" smtClean="0"/>
              <a:t>The burden of partitioning a model is left to the programmer</a:t>
            </a:r>
          </a:p>
          <a:p>
            <a:pPr lvl="1"/>
            <a:r>
              <a:rPr lang="en-US" altLang="zh-CN" sz="2000" dirty="0" smtClean="0"/>
              <a:t>Under-utilization of compute resources </a:t>
            </a:r>
          </a:p>
        </p:txBody>
      </p:sp>
    </p:spTree>
    <p:extLst>
      <p:ext uri="{BB962C8B-B14F-4D97-AF65-F5344CB8AC3E}">
        <p14:creationId xmlns:p14="http://schemas.microsoft.com/office/powerpoint/2010/main" val="35518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Inter-batch – </a:t>
            </a:r>
            <a:r>
              <a:rPr lang="en-US" altLang="zh-CN" dirty="0" err="1" smtClean="0"/>
              <a:t>Gpipe</a:t>
            </a:r>
            <a:r>
              <a:rPr lang="en-US" altLang="zh-CN" dirty="0" smtClean="0"/>
              <a:t>[1]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471997" y="2691709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471996" y="315441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472863" y="361712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0" name="文本框 69"/>
          <p:cNvSpPr txBox="1"/>
          <p:nvPr/>
        </p:nvSpPr>
        <p:spPr>
          <a:xfrm>
            <a:off x="539403" y="227894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</a:t>
            </a:r>
            <a:r>
              <a:rPr lang="en-US" altLang="zh-CN" dirty="0" smtClean="0"/>
              <a:t>ode 1</a:t>
            </a:r>
            <a:endParaRPr lang="zh-CN" altLang="en-US" dirty="0"/>
          </a:p>
        </p:txBody>
      </p:sp>
      <p:sp>
        <p:nvSpPr>
          <p:cNvPr id="71" name="文本框 70"/>
          <p:cNvSpPr txBox="1"/>
          <p:nvPr/>
        </p:nvSpPr>
        <p:spPr>
          <a:xfrm>
            <a:off x="539403" y="2738397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</a:t>
            </a:r>
            <a:r>
              <a:rPr lang="en-US" altLang="zh-CN" dirty="0" smtClean="0"/>
              <a:t>ode 2</a:t>
            </a:r>
            <a:endParaRPr lang="zh-CN" altLang="en-US" dirty="0"/>
          </a:p>
        </p:txBody>
      </p:sp>
      <p:sp>
        <p:nvSpPr>
          <p:cNvPr id="72" name="文本框 71"/>
          <p:cNvSpPr txBox="1"/>
          <p:nvPr/>
        </p:nvSpPr>
        <p:spPr>
          <a:xfrm>
            <a:off x="539403" y="319785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</a:t>
            </a:r>
            <a:r>
              <a:rPr lang="en-US" altLang="zh-CN" dirty="0" smtClean="0"/>
              <a:t>ode 3</a:t>
            </a:r>
            <a:endParaRPr lang="zh-CN" altLang="en-US" dirty="0"/>
          </a:p>
        </p:txBody>
      </p:sp>
      <p:sp>
        <p:nvSpPr>
          <p:cNvPr id="73" name="文本框 72"/>
          <p:cNvSpPr txBox="1"/>
          <p:nvPr/>
        </p:nvSpPr>
        <p:spPr>
          <a:xfrm>
            <a:off x="539403" y="3657311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</a:t>
            </a:r>
            <a:r>
              <a:rPr lang="en-US" altLang="zh-CN" dirty="0" smtClean="0"/>
              <a:t>ode 4</a:t>
            </a:r>
            <a:endParaRPr lang="zh-CN" altLang="en-US" dirty="0"/>
          </a:p>
        </p:txBody>
      </p:sp>
      <p:sp>
        <p:nvSpPr>
          <p:cNvPr id="74" name="矩形 73"/>
          <p:cNvSpPr/>
          <p:nvPr/>
        </p:nvSpPr>
        <p:spPr>
          <a:xfrm>
            <a:off x="3659416" y="4589345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5" name="文本框 74"/>
          <p:cNvSpPr txBox="1"/>
          <p:nvPr/>
        </p:nvSpPr>
        <p:spPr>
          <a:xfrm>
            <a:off x="4248250" y="463603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Forward</a:t>
            </a:r>
            <a:endParaRPr lang="zh-CN" altLang="en-US" dirty="0"/>
          </a:p>
        </p:txBody>
      </p:sp>
      <p:sp>
        <p:nvSpPr>
          <p:cNvPr id="76" name="矩形 75"/>
          <p:cNvSpPr/>
          <p:nvPr/>
        </p:nvSpPr>
        <p:spPr>
          <a:xfrm>
            <a:off x="5640695" y="4589345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7" name="文本框 76"/>
          <p:cNvSpPr txBox="1"/>
          <p:nvPr/>
        </p:nvSpPr>
        <p:spPr>
          <a:xfrm>
            <a:off x="6229529" y="463603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Backward</a:t>
            </a:r>
            <a:endParaRPr lang="zh-CN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7621974" y="4586165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9" name="文本框 78"/>
          <p:cNvSpPr txBox="1"/>
          <p:nvPr/>
        </p:nvSpPr>
        <p:spPr>
          <a:xfrm>
            <a:off x="8210808" y="463285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Idle</a:t>
            </a:r>
            <a:endParaRPr lang="zh-CN" altLang="en-US" dirty="0"/>
          </a:p>
        </p:txBody>
      </p:sp>
      <p:cxnSp>
        <p:nvCxnSpPr>
          <p:cNvPr id="80" name="直接箭头连接符 79"/>
          <p:cNvCxnSpPr/>
          <p:nvPr/>
        </p:nvCxnSpPr>
        <p:spPr>
          <a:xfrm>
            <a:off x="3615120" y="4383815"/>
            <a:ext cx="3117096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/>
        </p:nvSpPr>
        <p:spPr>
          <a:xfrm>
            <a:off x="7018431" y="4199149"/>
            <a:ext cx="66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Time</a:t>
            </a:r>
            <a:endParaRPr lang="zh-CN" altLang="en-US" dirty="0"/>
          </a:p>
        </p:txBody>
      </p:sp>
      <p:sp>
        <p:nvSpPr>
          <p:cNvPr id="82" name="矩形 81"/>
          <p:cNvSpPr/>
          <p:nvPr/>
        </p:nvSpPr>
        <p:spPr>
          <a:xfrm>
            <a:off x="1471996" y="2232251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83" name="矩形 82"/>
          <p:cNvSpPr/>
          <p:nvPr/>
        </p:nvSpPr>
        <p:spPr>
          <a:xfrm>
            <a:off x="1934706" y="2691709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84" name="矩形 83"/>
          <p:cNvSpPr/>
          <p:nvPr/>
        </p:nvSpPr>
        <p:spPr>
          <a:xfrm>
            <a:off x="1934705" y="315441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5" name="矩形 84"/>
          <p:cNvSpPr/>
          <p:nvPr/>
        </p:nvSpPr>
        <p:spPr>
          <a:xfrm>
            <a:off x="1935572" y="361712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6" name="矩形 85"/>
          <p:cNvSpPr/>
          <p:nvPr/>
        </p:nvSpPr>
        <p:spPr>
          <a:xfrm>
            <a:off x="1934705" y="2232251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87" name="矩形 86"/>
          <p:cNvSpPr/>
          <p:nvPr/>
        </p:nvSpPr>
        <p:spPr>
          <a:xfrm>
            <a:off x="2397415" y="2691709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88" name="矩形 87"/>
          <p:cNvSpPr/>
          <p:nvPr/>
        </p:nvSpPr>
        <p:spPr>
          <a:xfrm>
            <a:off x="2397414" y="3154418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89" name="矩形 88"/>
          <p:cNvSpPr/>
          <p:nvPr/>
        </p:nvSpPr>
        <p:spPr>
          <a:xfrm>
            <a:off x="2398281" y="361712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0" name="矩形 89"/>
          <p:cNvSpPr/>
          <p:nvPr/>
        </p:nvSpPr>
        <p:spPr>
          <a:xfrm>
            <a:off x="2397414" y="2232251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91" name="矩形 90"/>
          <p:cNvSpPr/>
          <p:nvPr/>
        </p:nvSpPr>
        <p:spPr>
          <a:xfrm>
            <a:off x="2860124" y="2691709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92" name="矩形 91"/>
          <p:cNvSpPr/>
          <p:nvPr/>
        </p:nvSpPr>
        <p:spPr>
          <a:xfrm>
            <a:off x="2860123" y="3154418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93" name="矩形 92"/>
          <p:cNvSpPr/>
          <p:nvPr/>
        </p:nvSpPr>
        <p:spPr>
          <a:xfrm>
            <a:off x="2860990" y="3617127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94" name="矩形 93"/>
          <p:cNvSpPr/>
          <p:nvPr/>
        </p:nvSpPr>
        <p:spPr>
          <a:xfrm>
            <a:off x="2860123" y="2232251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95" name="矩形 94"/>
          <p:cNvSpPr/>
          <p:nvPr/>
        </p:nvSpPr>
        <p:spPr>
          <a:xfrm>
            <a:off x="3322833" y="2691709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96" name="矩形 95"/>
          <p:cNvSpPr/>
          <p:nvPr/>
        </p:nvSpPr>
        <p:spPr>
          <a:xfrm>
            <a:off x="3322832" y="3154418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97" name="矩形 96"/>
          <p:cNvSpPr/>
          <p:nvPr/>
        </p:nvSpPr>
        <p:spPr>
          <a:xfrm>
            <a:off x="3323699" y="3617127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98" name="矩形 97"/>
          <p:cNvSpPr/>
          <p:nvPr/>
        </p:nvSpPr>
        <p:spPr>
          <a:xfrm>
            <a:off x="3322832" y="2232251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9" name="矩形 98"/>
          <p:cNvSpPr/>
          <p:nvPr/>
        </p:nvSpPr>
        <p:spPr>
          <a:xfrm>
            <a:off x="3785542" y="2691709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0" name="矩形 99"/>
          <p:cNvSpPr/>
          <p:nvPr/>
        </p:nvSpPr>
        <p:spPr>
          <a:xfrm>
            <a:off x="3785541" y="3154418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01" name="矩形 100"/>
          <p:cNvSpPr/>
          <p:nvPr/>
        </p:nvSpPr>
        <p:spPr>
          <a:xfrm>
            <a:off x="3786408" y="3617127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02" name="矩形 101"/>
          <p:cNvSpPr/>
          <p:nvPr/>
        </p:nvSpPr>
        <p:spPr>
          <a:xfrm>
            <a:off x="3785541" y="2232251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3" name="矩形 102"/>
          <p:cNvSpPr/>
          <p:nvPr/>
        </p:nvSpPr>
        <p:spPr>
          <a:xfrm>
            <a:off x="4248251" y="2691709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4" name="矩形 103"/>
          <p:cNvSpPr/>
          <p:nvPr/>
        </p:nvSpPr>
        <p:spPr>
          <a:xfrm>
            <a:off x="4248250" y="315441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5" name="矩形 104"/>
          <p:cNvSpPr/>
          <p:nvPr/>
        </p:nvSpPr>
        <p:spPr>
          <a:xfrm>
            <a:off x="4249117" y="3617127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06" name="矩形 105"/>
          <p:cNvSpPr/>
          <p:nvPr/>
        </p:nvSpPr>
        <p:spPr>
          <a:xfrm>
            <a:off x="4248250" y="2232251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7" name="矩形 106"/>
          <p:cNvSpPr/>
          <p:nvPr/>
        </p:nvSpPr>
        <p:spPr>
          <a:xfrm>
            <a:off x="4710960" y="2691709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8" name="矩形 107"/>
          <p:cNvSpPr/>
          <p:nvPr/>
        </p:nvSpPr>
        <p:spPr>
          <a:xfrm>
            <a:off x="4710959" y="315441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9" name="矩形 108"/>
          <p:cNvSpPr/>
          <p:nvPr/>
        </p:nvSpPr>
        <p:spPr>
          <a:xfrm>
            <a:off x="4711826" y="3617127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0" name="矩形 109"/>
          <p:cNvSpPr/>
          <p:nvPr/>
        </p:nvSpPr>
        <p:spPr>
          <a:xfrm>
            <a:off x="4710959" y="2232251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1" name="矩形 110"/>
          <p:cNvSpPr/>
          <p:nvPr/>
        </p:nvSpPr>
        <p:spPr>
          <a:xfrm>
            <a:off x="5173669" y="2691709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2" name="矩形 111"/>
          <p:cNvSpPr/>
          <p:nvPr/>
        </p:nvSpPr>
        <p:spPr>
          <a:xfrm>
            <a:off x="5173668" y="315441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3" name="矩形 112"/>
          <p:cNvSpPr/>
          <p:nvPr/>
        </p:nvSpPr>
        <p:spPr>
          <a:xfrm>
            <a:off x="5174535" y="3617127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4" name="矩形 113"/>
          <p:cNvSpPr/>
          <p:nvPr/>
        </p:nvSpPr>
        <p:spPr>
          <a:xfrm>
            <a:off x="5173668" y="2232251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5" name="矩形 114"/>
          <p:cNvSpPr/>
          <p:nvPr/>
        </p:nvSpPr>
        <p:spPr>
          <a:xfrm>
            <a:off x="5636378" y="2691709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6" name="矩形 115"/>
          <p:cNvSpPr/>
          <p:nvPr/>
        </p:nvSpPr>
        <p:spPr>
          <a:xfrm>
            <a:off x="5636377" y="3154418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7" name="矩形 116"/>
          <p:cNvSpPr/>
          <p:nvPr/>
        </p:nvSpPr>
        <p:spPr>
          <a:xfrm>
            <a:off x="5637244" y="3617127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18" name="矩形 117"/>
          <p:cNvSpPr/>
          <p:nvPr/>
        </p:nvSpPr>
        <p:spPr>
          <a:xfrm>
            <a:off x="5636377" y="2232251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6099087" y="2691709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0" name="矩形 119"/>
          <p:cNvSpPr/>
          <p:nvPr/>
        </p:nvSpPr>
        <p:spPr>
          <a:xfrm>
            <a:off x="6099086" y="3154418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21" name="矩形 120"/>
          <p:cNvSpPr/>
          <p:nvPr/>
        </p:nvSpPr>
        <p:spPr>
          <a:xfrm>
            <a:off x="6099953" y="3617127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22" name="矩形 121"/>
          <p:cNvSpPr/>
          <p:nvPr/>
        </p:nvSpPr>
        <p:spPr>
          <a:xfrm>
            <a:off x="6099086" y="2232251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3" name="矩形 122"/>
          <p:cNvSpPr/>
          <p:nvPr/>
        </p:nvSpPr>
        <p:spPr>
          <a:xfrm>
            <a:off x="6561796" y="2691709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24" name="矩形 123"/>
          <p:cNvSpPr/>
          <p:nvPr/>
        </p:nvSpPr>
        <p:spPr>
          <a:xfrm>
            <a:off x="6561795" y="3154418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25" name="矩形 124"/>
          <p:cNvSpPr/>
          <p:nvPr/>
        </p:nvSpPr>
        <p:spPr>
          <a:xfrm>
            <a:off x="6562662" y="3617127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26" name="矩形 125"/>
          <p:cNvSpPr/>
          <p:nvPr/>
        </p:nvSpPr>
        <p:spPr>
          <a:xfrm>
            <a:off x="6561795" y="2232251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7" name="矩形 126"/>
          <p:cNvSpPr/>
          <p:nvPr/>
        </p:nvSpPr>
        <p:spPr>
          <a:xfrm>
            <a:off x="7024505" y="2691709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28" name="矩形 127"/>
          <p:cNvSpPr/>
          <p:nvPr/>
        </p:nvSpPr>
        <p:spPr>
          <a:xfrm>
            <a:off x="7024504" y="3154418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29" name="矩形 128"/>
          <p:cNvSpPr/>
          <p:nvPr/>
        </p:nvSpPr>
        <p:spPr>
          <a:xfrm>
            <a:off x="7025371" y="3617127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0" name="矩形 129"/>
          <p:cNvSpPr/>
          <p:nvPr/>
        </p:nvSpPr>
        <p:spPr>
          <a:xfrm>
            <a:off x="7024504" y="2232251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1" name="矩形 130"/>
          <p:cNvSpPr/>
          <p:nvPr/>
        </p:nvSpPr>
        <p:spPr>
          <a:xfrm>
            <a:off x="7487214" y="2691709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2" name="矩形 131"/>
          <p:cNvSpPr/>
          <p:nvPr/>
        </p:nvSpPr>
        <p:spPr>
          <a:xfrm>
            <a:off x="7487213" y="3154418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3" name="矩形 132"/>
          <p:cNvSpPr/>
          <p:nvPr/>
        </p:nvSpPr>
        <p:spPr>
          <a:xfrm>
            <a:off x="7488080" y="3617127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4" name="矩形 133"/>
          <p:cNvSpPr/>
          <p:nvPr/>
        </p:nvSpPr>
        <p:spPr>
          <a:xfrm>
            <a:off x="7487213" y="22322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5" name="矩形 134"/>
          <p:cNvSpPr/>
          <p:nvPr/>
        </p:nvSpPr>
        <p:spPr>
          <a:xfrm>
            <a:off x="7949923" y="2691709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6" name="矩形 135"/>
          <p:cNvSpPr/>
          <p:nvPr/>
        </p:nvSpPr>
        <p:spPr>
          <a:xfrm>
            <a:off x="7949922" y="3154418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7" name="矩形 136"/>
          <p:cNvSpPr/>
          <p:nvPr/>
        </p:nvSpPr>
        <p:spPr>
          <a:xfrm>
            <a:off x="7950789" y="3617127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8" name="矩形 137"/>
          <p:cNvSpPr/>
          <p:nvPr/>
        </p:nvSpPr>
        <p:spPr>
          <a:xfrm>
            <a:off x="7949922" y="22322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9" name="矩形 138"/>
          <p:cNvSpPr/>
          <p:nvPr/>
        </p:nvSpPr>
        <p:spPr>
          <a:xfrm>
            <a:off x="8412632" y="2691709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40" name="矩形 139"/>
          <p:cNvSpPr/>
          <p:nvPr/>
        </p:nvSpPr>
        <p:spPr>
          <a:xfrm>
            <a:off x="8412631" y="3154418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41" name="矩形 140"/>
          <p:cNvSpPr/>
          <p:nvPr/>
        </p:nvSpPr>
        <p:spPr>
          <a:xfrm>
            <a:off x="8413498" y="361712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2" name="矩形 141"/>
          <p:cNvSpPr/>
          <p:nvPr/>
        </p:nvSpPr>
        <p:spPr>
          <a:xfrm>
            <a:off x="8412631" y="22322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43" name="矩形 142"/>
          <p:cNvSpPr/>
          <p:nvPr/>
        </p:nvSpPr>
        <p:spPr>
          <a:xfrm>
            <a:off x="8875341" y="2691709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44" name="矩形 143"/>
          <p:cNvSpPr/>
          <p:nvPr/>
        </p:nvSpPr>
        <p:spPr>
          <a:xfrm>
            <a:off x="8875340" y="3154418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45" name="矩形 144"/>
          <p:cNvSpPr/>
          <p:nvPr/>
        </p:nvSpPr>
        <p:spPr>
          <a:xfrm>
            <a:off x="8876207" y="361712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6" name="矩形 145"/>
          <p:cNvSpPr/>
          <p:nvPr/>
        </p:nvSpPr>
        <p:spPr>
          <a:xfrm>
            <a:off x="8875340" y="22322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47" name="矩形 146"/>
          <p:cNvSpPr/>
          <p:nvPr/>
        </p:nvSpPr>
        <p:spPr>
          <a:xfrm>
            <a:off x="9338050" y="2691709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48" name="矩形 147"/>
          <p:cNvSpPr/>
          <p:nvPr/>
        </p:nvSpPr>
        <p:spPr>
          <a:xfrm>
            <a:off x="9338049" y="315441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9" name="矩形 148"/>
          <p:cNvSpPr/>
          <p:nvPr/>
        </p:nvSpPr>
        <p:spPr>
          <a:xfrm>
            <a:off x="9338916" y="361712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0" name="矩形 149"/>
          <p:cNvSpPr/>
          <p:nvPr/>
        </p:nvSpPr>
        <p:spPr>
          <a:xfrm>
            <a:off x="9338049" y="22322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51" name="矩形 150"/>
          <p:cNvSpPr/>
          <p:nvPr/>
        </p:nvSpPr>
        <p:spPr>
          <a:xfrm>
            <a:off x="9800759" y="2691709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52" name="矩形 151"/>
          <p:cNvSpPr/>
          <p:nvPr/>
        </p:nvSpPr>
        <p:spPr>
          <a:xfrm>
            <a:off x="9800758" y="315441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3" name="矩形 152"/>
          <p:cNvSpPr/>
          <p:nvPr/>
        </p:nvSpPr>
        <p:spPr>
          <a:xfrm>
            <a:off x="9801625" y="361712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4" name="矩形 153"/>
          <p:cNvSpPr/>
          <p:nvPr/>
        </p:nvSpPr>
        <p:spPr>
          <a:xfrm>
            <a:off x="9800758" y="22322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55" name="矩形 154"/>
          <p:cNvSpPr/>
          <p:nvPr/>
        </p:nvSpPr>
        <p:spPr>
          <a:xfrm>
            <a:off x="10263468" y="2691709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6" name="矩形 155"/>
          <p:cNvSpPr/>
          <p:nvPr/>
        </p:nvSpPr>
        <p:spPr>
          <a:xfrm>
            <a:off x="10263467" y="315441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7" name="矩形 156"/>
          <p:cNvSpPr/>
          <p:nvPr/>
        </p:nvSpPr>
        <p:spPr>
          <a:xfrm>
            <a:off x="10264334" y="361712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8" name="矩形 157"/>
          <p:cNvSpPr/>
          <p:nvPr/>
        </p:nvSpPr>
        <p:spPr>
          <a:xfrm>
            <a:off x="10263467" y="22322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59" name="矩形 158"/>
          <p:cNvSpPr/>
          <p:nvPr/>
        </p:nvSpPr>
        <p:spPr>
          <a:xfrm>
            <a:off x="10726177" y="2691709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0" name="矩形 159"/>
          <p:cNvSpPr/>
          <p:nvPr/>
        </p:nvSpPr>
        <p:spPr>
          <a:xfrm>
            <a:off x="10726176" y="315441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1" name="矩形 160"/>
          <p:cNvSpPr/>
          <p:nvPr/>
        </p:nvSpPr>
        <p:spPr>
          <a:xfrm>
            <a:off x="10727043" y="361712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2" name="矩形 161"/>
          <p:cNvSpPr/>
          <p:nvPr/>
        </p:nvSpPr>
        <p:spPr>
          <a:xfrm>
            <a:off x="10726176" y="22322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63" name="矩形 162"/>
          <p:cNvSpPr/>
          <p:nvPr/>
        </p:nvSpPr>
        <p:spPr>
          <a:xfrm>
            <a:off x="11188886" y="2691709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4" name="矩形 163"/>
          <p:cNvSpPr/>
          <p:nvPr/>
        </p:nvSpPr>
        <p:spPr>
          <a:xfrm>
            <a:off x="11188885" y="315441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5" name="矩形 164"/>
          <p:cNvSpPr/>
          <p:nvPr/>
        </p:nvSpPr>
        <p:spPr>
          <a:xfrm>
            <a:off x="11189752" y="361712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6" name="矩形 165"/>
          <p:cNvSpPr/>
          <p:nvPr/>
        </p:nvSpPr>
        <p:spPr>
          <a:xfrm>
            <a:off x="11188885" y="2232251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cxnSp>
        <p:nvCxnSpPr>
          <p:cNvPr id="167" name="直接箭头连接符 166"/>
          <p:cNvCxnSpPr/>
          <p:nvPr/>
        </p:nvCxnSpPr>
        <p:spPr>
          <a:xfrm flipV="1">
            <a:off x="1479122" y="1823428"/>
            <a:ext cx="0" cy="2341842"/>
          </a:xfrm>
          <a:prstGeom prst="straightConnector1">
            <a:avLst/>
          </a:prstGeom>
          <a:ln w="412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曲线连接符 170"/>
          <p:cNvCxnSpPr>
            <a:endCxn id="94" idx="0"/>
          </p:cNvCxnSpPr>
          <p:nvPr/>
        </p:nvCxnSpPr>
        <p:spPr>
          <a:xfrm>
            <a:off x="1471996" y="1929776"/>
            <a:ext cx="1619482" cy="302475"/>
          </a:xfrm>
          <a:prstGeom prst="curvedConnector2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曲线连接符 171"/>
          <p:cNvCxnSpPr>
            <a:endCxn id="162" idx="0"/>
          </p:cNvCxnSpPr>
          <p:nvPr/>
        </p:nvCxnSpPr>
        <p:spPr>
          <a:xfrm>
            <a:off x="1479122" y="1879287"/>
            <a:ext cx="9478409" cy="352964"/>
          </a:xfrm>
          <a:prstGeom prst="curvedConnector2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箭头连接符 174"/>
          <p:cNvCxnSpPr/>
          <p:nvPr/>
        </p:nvCxnSpPr>
        <p:spPr>
          <a:xfrm flipV="1">
            <a:off x="11189246" y="1840477"/>
            <a:ext cx="0" cy="2341842"/>
          </a:xfrm>
          <a:prstGeom prst="straightConnector1">
            <a:avLst/>
          </a:prstGeom>
          <a:ln w="412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文本框 175"/>
          <p:cNvSpPr txBox="1"/>
          <p:nvPr/>
        </p:nvSpPr>
        <p:spPr>
          <a:xfrm>
            <a:off x="9660729" y="1299257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Pipeline flush:</a:t>
            </a:r>
          </a:p>
          <a:p>
            <a:r>
              <a:rPr lang="en-US" altLang="zh-CN" dirty="0" smtClean="0"/>
              <a:t>Add gradients</a:t>
            </a:r>
            <a:endParaRPr lang="zh-CN" altLang="en-US" dirty="0"/>
          </a:p>
        </p:txBody>
      </p:sp>
      <p:sp>
        <p:nvSpPr>
          <p:cNvPr id="177" name="文本框 176"/>
          <p:cNvSpPr txBox="1"/>
          <p:nvPr/>
        </p:nvSpPr>
        <p:spPr>
          <a:xfrm>
            <a:off x="2980321" y="1467067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All inputs use weights from last flush</a:t>
            </a:r>
            <a:endParaRPr lang="zh-CN" altLang="en-US" dirty="0"/>
          </a:p>
        </p:txBody>
      </p:sp>
      <p:sp>
        <p:nvSpPr>
          <p:cNvPr id="178" name="内容占位符 2"/>
          <p:cNvSpPr>
            <a:spLocks noGrp="1"/>
          </p:cNvSpPr>
          <p:nvPr>
            <p:ph idx="1"/>
          </p:nvPr>
        </p:nvSpPr>
        <p:spPr>
          <a:xfrm>
            <a:off x="1176035" y="5024668"/>
            <a:ext cx="7995266" cy="1193056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Observations</a:t>
            </a:r>
          </a:p>
          <a:p>
            <a:pPr lvl="1"/>
            <a:r>
              <a:rPr lang="en-US" altLang="zh-CN" sz="2000" dirty="0" smtClean="0"/>
              <a:t>The burden of partitioning a model is left to the programmer</a:t>
            </a:r>
          </a:p>
          <a:p>
            <a:pPr lvl="1"/>
            <a:r>
              <a:rPr lang="en-US" altLang="zh-CN" sz="2000" dirty="0" smtClean="0"/>
              <a:t>Frequent pipeline flushes lead to increased idle time</a:t>
            </a:r>
          </a:p>
        </p:txBody>
      </p:sp>
      <p:sp>
        <p:nvSpPr>
          <p:cNvPr id="168" name="文本框 167"/>
          <p:cNvSpPr txBox="1"/>
          <p:nvPr/>
        </p:nvSpPr>
        <p:spPr>
          <a:xfrm>
            <a:off x="1898403" y="6192424"/>
            <a:ext cx="793865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[1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] 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GPipe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: Efficient Training of Giant Neural Networks using Pipeline Parallelism.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NIPS 2019.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Preliminary summary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177196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Intra-batch parallelism </a:t>
            </a:r>
          </a:p>
          <a:p>
            <a:pPr lvl="1"/>
            <a:r>
              <a:rPr lang="en-US" altLang="zh-CN" dirty="0" smtClean="0"/>
              <a:t>Data parallelism: </a:t>
            </a:r>
            <a:r>
              <a:rPr lang="en-US" altLang="zh-CN" dirty="0" smtClean="0">
                <a:solidFill>
                  <a:srgbClr val="ED7D31"/>
                </a:solidFill>
              </a:rPr>
              <a:t>high communication overhead</a:t>
            </a:r>
          </a:p>
          <a:p>
            <a:pPr lvl="1"/>
            <a:r>
              <a:rPr lang="en-US" altLang="zh-CN" dirty="0" smtClean="0"/>
              <a:t>Model parallelism</a:t>
            </a:r>
          </a:p>
          <a:p>
            <a:pPr lvl="2"/>
            <a:r>
              <a:rPr lang="en-US" altLang="zh-CN" dirty="0">
                <a:solidFill>
                  <a:srgbClr val="ED7D31"/>
                </a:solidFill>
                <a:latin typeface="+mj-lt"/>
              </a:rPr>
              <a:t>L</a:t>
            </a:r>
            <a:r>
              <a:rPr lang="en-US" altLang="zh-CN" dirty="0" smtClean="0">
                <a:solidFill>
                  <a:srgbClr val="ED7D31"/>
                </a:solidFill>
                <a:latin typeface="+mj-lt"/>
              </a:rPr>
              <a:t>ow utilization of compute resources</a:t>
            </a:r>
          </a:p>
          <a:p>
            <a:pPr lvl="2"/>
            <a:r>
              <a:rPr lang="en-US" altLang="zh-CN" dirty="0" smtClean="0">
                <a:solidFill>
                  <a:srgbClr val="ED7D31"/>
                </a:solidFill>
                <a:latin typeface="+mj-lt"/>
              </a:rPr>
              <a:t>High programming burden to partition the model</a:t>
            </a:r>
          </a:p>
          <a:p>
            <a:r>
              <a:rPr lang="en-US" altLang="zh-CN" dirty="0" smtClean="0"/>
              <a:t>Inter-batch parallelism</a:t>
            </a:r>
          </a:p>
          <a:p>
            <a:pPr lvl="1"/>
            <a:r>
              <a:rPr lang="en-US" altLang="zh-CN" dirty="0" smtClean="0">
                <a:solidFill>
                  <a:srgbClr val="ED7D31"/>
                </a:solidFill>
              </a:rPr>
              <a:t>Inefficient pipeline</a:t>
            </a:r>
          </a:p>
          <a:p>
            <a:pPr lvl="1"/>
            <a:r>
              <a:rPr lang="en-US" altLang="zh-CN" dirty="0" smtClean="0">
                <a:solidFill>
                  <a:srgbClr val="ED7D31"/>
                </a:solidFill>
              </a:rPr>
              <a:t>High programming burden</a:t>
            </a:r>
          </a:p>
          <a:p>
            <a:r>
              <a:rPr lang="en-US" altLang="zh-CN" dirty="0" smtClean="0"/>
              <a:t>DNN models and Hardware are diverse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1992" y="5527558"/>
            <a:ext cx="1117331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Can we automatically partition DNN layers and fully utilize the compute resources?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Background and Motivation</a:t>
            </a:r>
          </a:p>
          <a:p>
            <a:r>
              <a:rPr lang="en-US" altLang="zh-CN" dirty="0" smtClean="0"/>
              <a:t>Design and implementation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Conclusion 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C099-8673-48F8-A45A-DC7D246BC1B7}" type="datetime1">
              <a:rPr lang="zh-CN" altLang="en-US" smtClean="0"/>
              <a:t>2020/4/17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9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Concepts and definitions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12422" y="2518756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5400000">
            <a:off x="1876598" y="1486573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1712422" y="2992582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箭头 8"/>
          <p:cNvSpPr/>
          <p:nvPr/>
        </p:nvSpPr>
        <p:spPr>
          <a:xfrm>
            <a:off x="249381" y="2705793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705007" y="2518757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5400000">
            <a:off x="4869183" y="1486574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2</a:t>
            </a:r>
            <a:endParaRPr lang="zh-CN" altLang="en-US" sz="1600" dirty="0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705007" y="2992583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右箭头 13"/>
          <p:cNvSpPr/>
          <p:nvPr/>
        </p:nvSpPr>
        <p:spPr>
          <a:xfrm>
            <a:off x="3241966" y="2705794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697592" y="2518758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5400000">
            <a:off x="7861768" y="1486575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7697592" y="2992584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箭头 17"/>
          <p:cNvSpPr/>
          <p:nvPr/>
        </p:nvSpPr>
        <p:spPr>
          <a:xfrm>
            <a:off x="6234551" y="2705795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endParaRPr lang="zh-CN" altLang="en-US" dirty="0"/>
          </a:p>
        </p:txBody>
      </p:sp>
      <p:sp>
        <p:nvSpPr>
          <p:cNvPr id="19" name="右箭头 18"/>
          <p:cNvSpPr/>
          <p:nvPr/>
        </p:nvSpPr>
        <p:spPr>
          <a:xfrm>
            <a:off x="9239604" y="2705795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r>
              <a:rPr lang="en-US" altLang="zh-CN" sz="1600" dirty="0" smtClean="0"/>
              <a:t>3</a:t>
            </a:r>
            <a:endParaRPr lang="zh-CN" altLang="en-US" sz="1600" dirty="0"/>
          </a:p>
        </p:txBody>
      </p:sp>
      <p:sp>
        <p:nvSpPr>
          <p:cNvPr id="20" name="矩形 19"/>
          <p:cNvSpPr/>
          <p:nvPr/>
        </p:nvSpPr>
        <p:spPr>
          <a:xfrm>
            <a:off x="10715114" y="2364971"/>
            <a:ext cx="1209494" cy="125522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上箭头 22"/>
          <p:cNvSpPr/>
          <p:nvPr/>
        </p:nvSpPr>
        <p:spPr>
          <a:xfrm rot="16200000" flipH="1">
            <a:off x="9631890" y="3215441"/>
            <a:ext cx="1488097" cy="2297605"/>
          </a:xfrm>
          <a:prstGeom prst="bentUpArrow">
            <a:avLst>
              <a:gd name="adj1" fmla="val 17319"/>
              <a:gd name="adj2" fmla="val 28840"/>
              <a:gd name="adj3" fmla="val 2628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Loss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7697592" y="4678509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右箭头 25"/>
          <p:cNvSpPr/>
          <p:nvPr/>
        </p:nvSpPr>
        <p:spPr>
          <a:xfrm rot="5400000">
            <a:off x="7861768" y="3172500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7" name="右箭头 26"/>
          <p:cNvSpPr/>
          <p:nvPr/>
        </p:nvSpPr>
        <p:spPr>
          <a:xfrm flipH="1">
            <a:off x="6234551" y="4391720"/>
            <a:ext cx="1463040" cy="573578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δL</a:t>
            </a:r>
            <a:r>
              <a:rPr lang="en-US" altLang="zh-CN" dirty="0" smtClean="0"/>
              <a:t>/δY</a:t>
            </a:r>
            <a:r>
              <a:rPr lang="en-US" altLang="zh-CN" sz="1600" dirty="0" smtClean="0"/>
              <a:t>3</a:t>
            </a:r>
            <a:r>
              <a:rPr lang="en-US" altLang="zh-CN" dirty="0" smtClean="0"/>
              <a:t>·W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8" name="右箭头 27"/>
          <p:cNvSpPr/>
          <p:nvPr/>
        </p:nvSpPr>
        <p:spPr>
          <a:xfrm rot="5400000">
            <a:off x="7861768" y="4461152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9" name="右箭头 28"/>
          <p:cNvSpPr/>
          <p:nvPr/>
        </p:nvSpPr>
        <p:spPr>
          <a:xfrm flipH="1">
            <a:off x="3229497" y="4391720"/>
            <a:ext cx="1463040" cy="573578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dirty="0" err="1" smtClean="0"/>
              <a:t>δL</a:t>
            </a:r>
            <a:r>
              <a:rPr lang="en-US" altLang="zh-CN" sz="1300" dirty="0" smtClean="0"/>
              <a:t>/δY</a:t>
            </a:r>
            <a:r>
              <a:rPr lang="en-US" altLang="zh-CN" sz="1100" dirty="0" smtClean="0"/>
              <a:t>3</a:t>
            </a:r>
            <a:r>
              <a:rPr lang="en-US" altLang="zh-CN" sz="1300" dirty="0" smtClean="0"/>
              <a:t>·W</a:t>
            </a:r>
            <a:r>
              <a:rPr lang="en-US" altLang="zh-CN" sz="1100" dirty="0" smtClean="0"/>
              <a:t>3</a:t>
            </a:r>
            <a:r>
              <a:rPr lang="en-US" altLang="zh-CN" sz="1300" dirty="0" smtClean="0"/>
              <a:t>·W</a:t>
            </a:r>
            <a:r>
              <a:rPr lang="en-US" altLang="zh-CN" sz="1050" dirty="0" smtClean="0"/>
              <a:t>2</a:t>
            </a:r>
            <a:endParaRPr lang="zh-CN" altLang="en-US" sz="1300" dirty="0"/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4705007" y="4678510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右箭头 30"/>
          <p:cNvSpPr/>
          <p:nvPr/>
        </p:nvSpPr>
        <p:spPr>
          <a:xfrm rot="5400000">
            <a:off x="4869183" y="3172501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2</a:t>
            </a:r>
            <a:endParaRPr lang="zh-CN" altLang="en-US" dirty="0"/>
          </a:p>
        </p:txBody>
      </p:sp>
      <p:sp>
        <p:nvSpPr>
          <p:cNvPr id="32" name="右箭头 31"/>
          <p:cNvSpPr/>
          <p:nvPr/>
        </p:nvSpPr>
        <p:spPr>
          <a:xfrm rot="5400000">
            <a:off x="4869183" y="4461153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/>
              <a:t>2</a:t>
            </a:r>
            <a:endParaRPr lang="zh-CN" altLang="en-US" dirty="0"/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1708280" y="4678511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右箭头 33"/>
          <p:cNvSpPr/>
          <p:nvPr/>
        </p:nvSpPr>
        <p:spPr>
          <a:xfrm rot="5400000">
            <a:off x="1872456" y="3172502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35" name="右箭头 34"/>
          <p:cNvSpPr/>
          <p:nvPr/>
        </p:nvSpPr>
        <p:spPr>
          <a:xfrm rot="5400000">
            <a:off x="1872456" y="4461154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37" name="右箭头 36"/>
          <p:cNvSpPr/>
          <p:nvPr/>
        </p:nvSpPr>
        <p:spPr>
          <a:xfrm>
            <a:off x="6234551" y="2705793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Y2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432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12422" y="2518756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5400000">
            <a:off x="1876598" y="1486573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1712422" y="2992582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箭头 8"/>
          <p:cNvSpPr/>
          <p:nvPr/>
        </p:nvSpPr>
        <p:spPr>
          <a:xfrm>
            <a:off x="249381" y="2705793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705007" y="2518757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5400000">
            <a:off x="4869183" y="1486574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2</a:t>
            </a:r>
            <a:endParaRPr lang="zh-CN" altLang="en-US" sz="1600" dirty="0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705007" y="2992583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右箭头 13"/>
          <p:cNvSpPr/>
          <p:nvPr/>
        </p:nvSpPr>
        <p:spPr>
          <a:xfrm>
            <a:off x="3241966" y="2705794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697592" y="2518758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5400000">
            <a:off x="7861768" y="1486575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7697592" y="2992584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箭头 17"/>
          <p:cNvSpPr/>
          <p:nvPr/>
        </p:nvSpPr>
        <p:spPr>
          <a:xfrm>
            <a:off x="6234551" y="2705795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endParaRPr lang="zh-CN" altLang="en-US" dirty="0"/>
          </a:p>
        </p:txBody>
      </p:sp>
      <p:sp>
        <p:nvSpPr>
          <p:cNvPr id="19" name="右箭头 18"/>
          <p:cNvSpPr/>
          <p:nvPr/>
        </p:nvSpPr>
        <p:spPr>
          <a:xfrm>
            <a:off x="9239604" y="2705795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r>
              <a:rPr lang="en-US" altLang="zh-CN" sz="1600" dirty="0" smtClean="0"/>
              <a:t>3</a:t>
            </a:r>
            <a:endParaRPr lang="zh-CN" altLang="en-US" sz="1600" dirty="0"/>
          </a:p>
        </p:txBody>
      </p:sp>
      <p:sp>
        <p:nvSpPr>
          <p:cNvPr id="20" name="矩形 19"/>
          <p:cNvSpPr/>
          <p:nvPr/>
        </p:nvSpPr>
        <p:spPr>
          <a:xfrm>
            <a:off x="10715114" y="2364971"/>
            <a:ext cx="1209494" cy="125522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上箭头 22"/>
          <p:cNvSpPr/>
          <p:nvPr/>
        </p:nvSpPr>
        <p:spPr>
          <a:xfrm rot="16200000" flipH="1">
            <a:off x="9631890" y="3215441"/>
            <a:ext cx="1488097" cy="2297605"/>
          </a:xfrm>
          <a:prstGeom prst="bentUpArrow">
            <a:avLst>
              <a:gd name="adj1" fmla="val 17319"/>
              <a:gd name="adj2" fmla="val 28840"/>
              <a:gd name="adj3" fmla="val 2628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Loss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7697592" y="4678509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右箭头 25"/>
          <p:cNvSpPr/>
          <p:nvPr/>
        </p:nvSpPr>
        <p:spPr>
          <a:xfrm rot="5400000">
            <a:off x="7861768" y="3172500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7" name="右箭头 26"/>
          <p:cNvSpPr/>
          <p:nvPr/>
        </p:nvSpPr>
        <p:spPr>
          <a:xfrm flipH="1">
            <a:off x="6234551" y="4391720"/>
            <a:ext cx="1463040" cy="573578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δL</a:t>
            </a:r>
            <a:r>
              <a:rPr lang="en-US" altLang="zh-CN" dirty="0" smtClean="0"/>
              <a:t>/δY</a:t>
            </a:r>
            <a:r>
              <a:rPr lang="en-US" altLang="zh-CN" sz="1600" dirty="0" smtClean="0"/>
              <a:t>3</a:t>
            </a:r>
            <a:r>
              <a:rPr lang="en-US" altLang="zh-CN" dirty="0" smtClean="0"/>
              <a:t>·W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8" name="右箭头 27"/>
          <p:cNvSpPr/>
          <p:nvPr/>
        </p:nvSpPr>
        <p:spPr>
          <a:xfrm rot="5400000">
            <a:off x="7861768" y="4461152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9" name="右箭头 28"/>
          <p:cNvSpPr/>
          <p:nvPr/>
        </p:nvSpPr>
        <p:spPr>
          <a:xfrm flipH="1">
            <a:off x="3229497" y="4391720"/>
            <a:ext cx="1463040" cy="573578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dirty="0" err="1" smtClean="0"/>
              <a:t>δL</a:t>
            </a:r>
            <a:r>
              <a:rPr lang="en-US" altLang="zh-CN" sz="1300" dirty="0" smtClean="0"/>
              <a:t>/δY</a:t>
            </a:r>
            <a:r>
              <a:rPr lang="en-US" altLang="zh-CN" sz="1100" dirty="0" smtClean="0"/>
              <a:t>3</a:t>
            </a:r>
            <a:r>
              <a:rPr lang="en-US" altLang="zh-CN" sz="1300" dirty="0" smtClean="0"/>
              <a:t>·W</a:t>
            </a:r>
            <a:r>
              <a:rPr lang="en-US" altLang="zh-CN" sz="1100" dirty="0" smtClean="0"/>
              <a:t>3</a:t>
            </a:r>
            <a:r>
              <a:rPr lang="en-US" altLang="zh-CN" sz="1300" dirty="0" smtClean="0"/>
              <a:t>·W</a:t>
            </a:r>
            <a:r>
              <a:rPr lang="en-US" altLang="zh-CN" sz="1050" dirty="0" smtClean="0"/>
              <a:t>2</a:t>
            </a:r>
            <a:endParaRPr lang="zh-CN" altLang="en-US" sz="1300" dirty="0"/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4705007" y="4678510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右箭头 30"/>
          <p:cNvSpPr/>
          <p:nvPr/>
        </p:nvSpPr>
        <p:spPr>
          <a:xfrm rot="5400000">
            <a:off x="4869183" y="3172501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2</a:t>
            </a:r>
            <a:endParaRPr lang="zh-CN" altLang="en-US" dirty="0"/>
          </a:p>
        </p:txBody>
      </p:sp>
      <p:sp>
        <p:nvSpPr>
          <p:cNvPr id="32" name="右箭头 31"/>
          <p:cNvSpPr/>
          <p:nvPr/>
        </p:nvSpPr>
        <p:spPr>
          <a:xfrm rot="5400000">
            <a:off x="4869183" y="4461153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/>
              <a:t>2</a:t>
            </a:r>
            <a:endParaRPr lang="zh-CN" altLang="en-US" dirty="0"/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1708280" y="4678511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右箭头 33"/>
          <p:cNvSpPr/>
          <p:nvPr/>
        </p:nvSpPr>
        <p:spPr>
          <a:xfrm rot="5400000">
            <a:off x="1872456" y="3172502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35" name="右箭头 34"/>
          <p:cNvSpPr/>
          <p:nvPr/>
        </p:nvSpPr>
        <p:spPr>
          <a:xfrm rot="5400000">
            <a:off x="1872456" y="4461154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3" name="矩形标注 2"/>
          <p:cNvSpPr/>
          <p:nvPr/>
        </p:nvSpPr>
        <p:spPr>
          <a:xfrm>
            <a:off x="444731" y="3762375"/>
            <a:ext cx="812570" cy="390525"/>
          </a:xfrm>
          <a:prstGeom prst="wedgeRectCallout">
            <a:avLst>
              <a:gd name="adj1" fmla="val 104438"/>
              <a:gd name="adj2" fmla="val -71125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layer</a:t>
            </a:r>
            <a:r>
              <a:rPr lang="en-US" altLang="zh-CN" sz="1200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7" name="右箭头 36"/>
          <p:cNvSpPr/>
          <p:nvPr/>
        </p:nvSpPr>
        <p:spPr>
          <a:xfrm>
            <a:off x="6234551" y="2705793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Y2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3237822" y="2705794"/>
            <a:ext cx="1467184" cy="57357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标注 35"/>
          <p:cNvSpPr/>
          <p:nvPr/>
        </p:nvSpPr>
        <p:spPr>
          <a:xfrm>
            <a:off x="3521481" y="1742189"/>
            <a:ext cx="812570" cy="390525"/>
          </a:xfrm>
          <a:prstGeom prst="wedgeRectCallout">
            <a:avLst>
              <a:gd name="adj1" fmla="val 41"/>
              <a:gd name="adj2" fmla="val 18841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sz="1100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129848" y="6093909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sz="1400" dirty="0" smtClean="0"/>
              <a:t>1</a:t>
            </a:r>
            <a:r>
              <a:rPr lang="en-US" altLang="zh-CN" dirty="0" smtClean="0"/>
              <a:t>=2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5068817" y="6093909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sz="1400" dirty="0" smtClean="0"/>
              <a:t>2</a:t>
            </a:r>
            <a:r>
              <a:rPr lang="en-US" altLang="zh-CN" dirty="0" smtClean="0"/>
              <a:t>=2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8119160" y="609390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sz="1200" dirty="0" smtClean="0"/>
              <a:t>3</a:t>
            </a:r>
            <a:r>
              <a:rPr lang="en-US" altLang="zh-CN" dirty="0" smtClean="0"/>
              <a:t>=4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3237822" y="4391720"/>
            <a:ext cx="1467184" cy="57357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标注 44"/>
          <p:cNvSpPr/>
          <p:nvPr/>
        </p:nvSpPr>
        <p:spPr>
          <a:xfrm>
            <a:off x="3521481" y="5440766"/>
            <a:ext cx="812570" cy="390525"/>
          </a:xfrm>
          <a:prstGeom prst="wedgeRectCallout">
            <a:avLst>
              <a:gd name="adj1" fmla="val -6738"/>
              <a:gd name="adj2" fmla="val -16704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sz="1100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7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Concepts and definitions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3229497" y="1113818"/>
            <a:ext cx="360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How to assign 3 layers to 2 workers?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089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3" grpId="0" animBg="1"/>
      <p:bldP spid="5" grpId="0" animBg="1"/>
      <p:bldP spid="36" grpId="0" animBg="1"/>
      <p:bldP spid="44" grpId="0" animBg="1"/>
      <p:bldP spid="45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12422" y="2518756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5400000">
            <a:off x="1876598" y="1486573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1712422" y="2992582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箭头 8"/>
          <p:cNvSpPr/>
          <p:nvPr/>
        </p:nvSpPr>
        <p:spPr>
          <a:xfrm>
            <a:off x="249381" y="2705793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705007" y="2518757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5400000">
            <a:off x="4869183" y="1486574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2</a:t>
            </a:r>
            <a:endParaRPr lang="zh-CN" altLang="en-US" sz="1600" dirty="0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705007" y="2992583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右箭头 13"/>
          <p:cNvSpPr/>
          <p:nvPr/>
        </p:nvSpPr>
        <p:spPr>
          <a:xfrm>
            <a:off x="3241966" y="2705794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697592" y="2518758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5400000">
            <a:off x="7861768" y="1486575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7697592" y="2992584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箭头 17"/>
          <p:cNvSpPr/>
          <p:nvPr/>
        </p:nvSpPr>
        <p:spPr>
          <a:xfrm>
            <a:off x="6234551" y="2705795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endParaRPr lang="zh-CN" altLang="en-US" dirty="0"/>
          </a:p>
        </p:txBody>
      </p:sp>
      <p:sp>
        <p:nvSpPr>
          <p:cNvPr id="19" name="右箭头 18"/>
          <p:cNvSpPr/>
          <p:nvPr/>
        </p:nvSpPr>
        <p:spPr>
          <a:xfrm>
            <a:off x="9239604" y="2705795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r>
              <a:rPr lang="en-US" altLang="zh-CN" sz="1600" dirty="0" smtClean="0"/>
              <a:t>3</a:t>
            </a:r>
            <a:endParaRPr lang="zh-CN" altLang="en-US" sz="1600" dirty="0"/>
          </a:p>
        </p:txBody>
      </p:sp>
      <p:sp>
        <p:nvSpPr>
          <p:cNvPr id="20" name="矩形 19"/>
          <p:cNvSpPr/>
          <p:nvPr/>
        </p:nvSpPr>
        <p:spPr>
          <a:xfrm>
            <a:off x="10715114" y="2364971"/>
            <a:ext cx="1209494" cy="125522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上箭头 22"/>
          <p:cNvSpPr/>
          <p:nvPr/>
        </p:nvSpPr>
        <p:spPr>
          <a:xfrm rot="16200000" flipH="1">
            <a:off x="9631890" y="3215441"/>
            <a:ext cx="1488097" cy="2297605"/>
          </a:xfrm>
          <a:prstGeom prst="bentUpArrow">
            <a:avLst>
              <a:gd name="adj1" fmla="val 17319"/>
              <a:gd name="adj2" fmla="val 28840"/>
              <a:gd name="adj3" fmla="val 2628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Loss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7697592" y="4678509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右箭头 25"/>
          <p:cNvSpPr/>
          <p:nvPr/>
        </p:nvSpPr>
        <p:spPr>
          <a:xfrm rot="5400000">
            <a:off x="7861768" y="3172500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7" name="右箭头 26"/>
          <p:cNvSpPr/>
          <p:nvPr/>
        </p:nvSpPr>
        <p:spPr>
          <a:xfrm flipH="1">
            <a:off x="6234551" y="4391720"/>
            <a:ext cx="1463040" cy="573578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δL</a:t>
            </a:r>
            <a:r>
              <a:rPr lang="en-US" altLang="zh-CN" dirty="0" smtClean="0"/>
              <a:t>/δY</a:t>
            </a:r>
            <a:r>
              <a:rPr lang="en-US" altLang="zh-CN" sz="1600" dirty="0" smtClean="0"/>
              <a:t>3</a:t>
            </a:r>
            <a:r>
              <a:rPr lang="en-US" altLang="zh-CN" dirty="0" smtClean="0"/>
              <a:t>·W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8" name="右箭头 27"/>
          <p:cNvSpPr/>
          <p:nvPr/>
        </p:nvSpPr>
        <p:spPr>
          <a:xfrm rot="5400000">
            <a:off x="7861768" y="4461152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9" name="右箭头 28"/>
          <p:cNvSpPr/>
          <p:nvPr/>
        </p:nvSpPr>
        <p:spPr>
          <a:xfrm flipH="1">
            <a:off x="3229497" y="4391720"/>
            <a:ext cx="1463040" cy="573578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dirty="0" err="1" smtClean="0"/>
              <a:t>δL</a:t>
            </a:r>
            <a:r>
              <a:rPr lang="en-US" altLang="zh-CN" sz="1300" dirty="0" smtClean="0"/>
              <a:t>/δY</a:t>
            </a:r>
            <a:r>
              <a:rPr lang="en-US" altLang="zh-CN" sz="1100" dirty="0" smtClean="0"/>
              <a:t>3</a:t>
            </a:r>
            <a:r>
              <a:rPr lang="en-US" altLang="zh-CN" sz="1300" dirty="0" smtClean="0"/>
              <a:t>·W</a:t>
            </a:r>
            <a:r>
              <a:rPr lang="en-US" altLang="zh-CN" sz="1100" dirty="0" smtClean="0"/>
              <a:t>3</a:t>
            </a:r>
            <a:r>
              <a:rPr lang="en-US" altLang="zh-CN" sz="1300" dirty="0" smtClean="0"/>
              <a:t>·W</a:t>
            </a:r>
            <a:r>
              <a:rPr lang="en-US" altLang="zh-CN" sz="1050" dirty="0" smtClean="0"/>
              <a:t>2</a:t>
            </a:r>
            <a:endParaRPr lang="zh-CN" altLang="en-US" sz="1300" dirty="0"/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4705007" y="4678510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右箭头 30"/>
          <p:cNvSpPr/>
          <p:nvPr/>
        </p:nvSpPr>
        <p:spPr>
          <a:xfrm rot="5400000">
            <a:off x="4869183" y="3172501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2</a:t>
            </a:r>
            <a:endParaRPr lang="zh-CN" altLang="en-US" dirty="0"/>
          </a:p>
        </p:txBody>
      </p:sp>
      <p:sp>
        <p:nvSpPr>
          <p:cNvPr id="32" name="右箭头 31"/>
          <p:cNvSpPr/>
          <p:nvPr/>
        </p:nvSpPr>
        <p:spPr>
          <a:xfrm rot="5400000">
            <a:off x="4869183" y="4461153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/>
              <a:t>2</a:t>
            </a:r>
            <a:endParaRPr lang="zh-CN" altLang="en-US" dirty="0"/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1708280" y="4678511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右箭头 33"/>
          <p:cNvSpPr/>
          <p:nvPr/>
        </p:nvSpPr>
        <p:spPr>
          <a:xfrm rot="5400000">
            <a:off x="1872456" y="3172502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35" name="右箭头 34"/>
          <p:cNvSpPr/>
          <p:nvPr/>
        </p:nvSpPr>
        <p:spPr>
          <a:xfrm rot="5400000">
            <a:off x="1872456" y="4461154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3" name="矩形标注 2"/>
          <p:cNvSpPr/>
          <p:nvPr/>
        </p:nvSpPr>
        <p:spPr>
          <a:xfrm>
            <a:off x="444731" y="3762375"/>
            <a:ext cx="812570" cy="390525"/>
          </a:xfrm>
          <a:prstGeom prst="wedgeRectCallout">
            <a:avLst>
              <a:gd name="adj1" fmla="val 104438"/>
              <a:gd name="adj2" fmla="val -71125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layer</a:t>
            </a:r>
            <a:r>
              <a:rPr lang="en-US" altLang="zh-CN" sz="1200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7" name="右箭头 36"/>
          <p:cNvSpPr/>
          <p:nvPr/>
        </p:nvSpPr>
        <p:spPr>
          <a:xfrm>
            <a:off x="6234551" y="2705793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Y2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3237822" y="2705794"/>
            <a:ext cx="1467184" cy="57357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标注 35"/>
          <p:cNvSpPr/>
          <p:nvPr/>
        </p:nvSpPr>
        <p:spPr>
          <a:xfrm>
            <a:off x="3521481" y="1742189"/>
            <a:ext cx="812570" cy="390525"/>
          </a:xfrm>
          <a:prstGeom prst="wedgeRectCallout">
            <a:avLst>
              <a:gd name="adj1" fmla="val 41"/>
              <a:gd name="adj2" fmla="val 18841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sz="1100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16839" y="1178805"/>
            <a:ext cx="4721620" cy="5284436"/>
          </a:xfrm>
          <a:prstGeom prst="rect">
            <a:avLst/>
          </a:prstGeom>
          <a:noFill/>
          <a:ln w="28575">
            <a:solidFill>
              <a:srgbClr val="09D5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标注 37"/>
          <p:cNvSpPr/>
          <p:nvPr/>
        </p:nvSpPr>
        <p:spPr>
          <a:xfrm>
            <a:off x="345005" y="5735165"/>
            <a:ext cx="812570" cy="390525"/>
          </a:xfrm>
          <a:prstGeom prst="wedgeRectCallout">
            <a:avLst>
              <a:gd name="adj1" fmla="val 108505"/>
              <a:gd name="adj2" fmla="val -11883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stage</a:t>
            </a:r>
            <a:r>
              <a:rPr lang="en-US" altLang="zh-CN" sz="1200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502240" y="1178805"/>
            <a:ext cx="1932281" cy="5284436"/>
          </a:xfrm>
          <a:prstGeom prst="rect">
            <a:avLst/>
          </a:prstGeom>
          <a:noFill/>
          <a:ln w="28575">
            <a:solidFill>
              <a:srgbClr val="09D5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标注 39"/>
          <p:cNvSpPr/>
          <p:nvPr/>
        </p:nvSpPr>
        <p:spPr>
          <a:xfrm>
            <a:off x="9785732" y="5735165"/>
            <a:ext cx="812570" cy="390525"/>
          </a:xfrm>
          <a:prstGeom prst="wedgeRectCallout">
            <a:avLst>
              <a:gd name="adj1" fmla="val -89443"/>
              <a:gd name="adj2" fmla="val 19148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stage</a:t>
            </a:r>
            <a:r>
              <a:rPr lang="en-US" altLang="zh-CN" sz="1200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29848" y="60939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sz="1400" dirty="0" smtClean="0"/>
              <a:t>1</a:t>
            </a:r>
            <a:r>
              <a:rPr lang="en-US" altLang="zh-CN" dirty="0" smtClean="0"/>
              <a:t>=2</a:t>
            </a: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5068817" y="60939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sz="1400" dirty="0" smtClean="0"/>
              <a:t>2</a:t>
            </a:r>
            <a:r>
              <a:rPr lang="en-US" altLang="zh-CN" dirty="0" smtClean="0"/>
              <a:t>=2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8119160" y="6093909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sz="1200" dirty="0" smtClean="0"/>
              <a:t>3</a:t>
            </a:r>
            <a:r>
              <a:rPr lang="en-US" altLang="zh-CN" dirty="0" smtClean="0"/>
              <a:t>=4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7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PipeDream</a:t>
            </a:r>
            <a:r>
              <a:rPr lang="en-US" altLang="zh-CN" dirty="0" smtClean="0"/>
              <a:t> Scheduling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1110722"/>
          </a:xfrm>
        </p:spPr>
        <p:txBody>
          <a:bodyPr/>
          <a:lstStyle/>
          <a:p>
            <a:r>
              <a:rPr lang="en-US" altLang="zh-CN" dirty="0" smtClean="0"/>
              <a:t>stage1: layer1~2, worker1, f1 = 2, b1 = 2</a:t>
            </a:r>
          </a:p>
          <a:p>
            <a:r>
              <a:rPr lang="en-US" altLang="zh-CN" dirty="0" smtClean="0"/>
              <a:t>stage2: layer3,     worker2, f2 = 2, b2 = 2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445744" y="3238958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908453" y="3238958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908453" y="3701667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3371162" y="3238958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3371162" y="3701667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3833871" y="3238958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3833871" y="3701667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296580" y="3238958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4296580" y="3701667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2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4759289" y="3238958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4759289" y="3701667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5221998" y="3238958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5221998" y="3701667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3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5684707" y="3238958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5684707" y="3701667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6147416" y="3238958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6147416" y="3701667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6610125" y="3238958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6610125" y="3701667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5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7072834" y="3238958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7072834" y="3701667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5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7535543" y="3238958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7535543" y="3701667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6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7998252" y="3238958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7998252" y="3701667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6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8460961" y="3238958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8460961" y="3701667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7</a:t>
            </a:r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8923670" y="3238958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8923670" y="3701667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7</a:t>
            </a:r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2445744" y="3701667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5" name="文本框 54"/>
          <p:cNvSpPr txBox="1"/>
          <p:nvPr/>
        </p:nvSpPr>
        <p:spPr>
          <a:xfrm>
            <a:off x="407624" y="333233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stage1, worker1</a:t>
            </a:r>
            <a:endParaRPr lang="zh-CN" altLang="en-US" dirty="0"/>
          </a:p>
        </p:txBody>
      </p:sp>
      <p:sp>
        <p:nvSpPr>
          <p:cNvPr id="56" name="文本框 55"/>
          <p:cNvSpPr txBox="1"/>
          <p:nvPr/>
        </p:nvSpPr>
        <p:spPr>
          <a:xfrm>
            <a:off x="407624" y="379504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stage2, worker2</a:t>
            </a:r>
            <a:endParaRPr lang="zh-CN" altLang="en-US" dirty="0"/>
          </a:p>
        </p:txBody>
      </p:sp>
      <p:sp>
        <p:nvSpPr>
          <p:cNvPr id="57" name="文本框 56"/>
          <p:cNvSpPr txBox="1"/>
          <p:nvPr/>
        </p:nvSpPr>
        <p:spPr>
          <a:xfrm>
            <a:off x="1700270" y="4494883"/>
            <a:ext cx="8791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</a:rPr>
              <a:t>Key: To process one </a:t>
            </a:r>
            <a:r>
              <a:rPr lang="en-US" altLang="zh-CN" sz="4400" dirty="0" err="1" smtClean="0">
                <a:solidFill>
                  <a:srgbClr val="FF0000"/>
                </a:solidFill>
              </a:rPr>
              <a:t>minibatch</a:t>
            </a:r>
            <a:r>
              <a:rPr lang="en-US" altLang="zh-CN" sz="4400" dirty="0" smtClean="0">
                <a:solidFill>
                  <a:srgbClr val="FF0000"/>
                </a:solidFill>
              </a:rPr>
              <a:t>, every worker costs same time!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747090" y="2461084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9751204" y="3178366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9747090" y="3847841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0299469" y="250889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Forward</a:t>
            </a:r>
            <a:endParaRPr lang="zh-CN" altLang="en-US" dirty="0"/>
          </a:p>
        </p:txBody>
      </p:sp>
      <p:sp>
        <p:nvSpPr>
          <p:cNvPr id="51" name="文本框 50"/>
          <p:cNvSpPr txBox="1"/>
          <p:nvPr/>
        </p:nvSpPr>
        <p:spPr>
          <a:xfrm>
            <a:off x="10299469" y="323183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Backward</a:t>
            </a:r>
            <a:endParaRPr lang="zh-CN" altLang="en-US" dirty="0"/>
          </a:p>
        </p:txBody>
      </p:sp>
      <p:sp>
        <p:nvSpPr>
          <p:cNvPr id="52" name="文本框 51"/>
          <p:cNvSpPr txBox="1"/>
          <p:nvPr/>
        </p:nvSpPr>
        <p:spPr>
          <a:xfrm>
            <a:off x="10299469" y="395477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Idle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89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to assign 3 layers to </a:t>
            </a:r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en-US" altLang="zh-CN" dirty="0" smtClean="0"/>
              <a:t> workers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12422" y="2518756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5400000">
            <a:off x="1876598" y="1486573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1712422" y="2992582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箭头 8"/>
          <p:cNvSpPr/>
          <p:nvPr/>
        </p:nvSpPr>
        <p:spPr>
          <a:xfrm>
            <a:off x="249381" y="2705793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705007" y="2518757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5400000">
            <a:off x="4869183" y="1486574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2</a:t>
            </a:r>
            <a:endParaRPr lang="zh-CN" altLang="en-US" sz="1600" dirty="0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705007" y="2992583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右箭头 13"/>
          <p:cNvSpPr/>
          <p:nvPr/>
        </p:nvSpPr>
        <p:spPr>
          <a:xfrm>
            <a:off x="3241966" y="2705794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697592" y="2518758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5400000">
            <a:off x="7861768" y="1486575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7697592" y="2992584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箭头 17"/>
          <p:cNvSpPr/>
          <p:nvPr/>
        </p:nvSpPr>
        <p:spPr>
          <a:xfrm>
            <a:off x="6234551" y="2705795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endParaRPr lang="zh-CN" altLang="en-US" dirty="0"/>
          </a:p>
        </p:txBody>
      </p:sp>
      <p:sp>
        <p:nvSpPr>
          <p:cNvPr id="19" name="右箭头 18"/>
          <p:cNvSpPr/>
          <p:nvPr/>
        </p:nvSpPr>
        <p:spPr>
          <a:xfrm>
            <a:off x="9239604" y="2705795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r>
              <a:rPr lang="en-US" altLang="zh-CN" sz="1600" dirty="0" smtClean="0"/>
              <a:t>3</a:t>
            </a:r>
            <a:endParaRPr lang="zh-CN" altLang="en-US" sz="1600" dirty="0"/>
          </a:p>
        </p:txBody>
      </p:sp>
      <p:sp>
        <p:nvSpPr>
          <p:cNvPr id="20" name="矩形 19"/>
          <p:cNvSpPr/>
          <p:nvPr/>
        </p:nvSpPr>
        <p:spPr>
          <a:xfrm>
            <a:off x="10715114" y="2364971"/>
            <a:ext cx="1209494" cy="125522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上箭头 22"/>
          <p:cNvSpPr/>
          <p:nvPr/>
        </p:nvSpPr>
        <p:spPr>
          <a:xfrm rot="16200000" flipH="1">
            <a:off x="9631890" y="3215441"/>
            <a:ext cx="1488097" cy="2297605"/>
          </a:xfrm>
          <a:prstGeom prst="bentUpArrow">
            <a:avLst>
              <a:gd name="adj1" fmla="val 17319"/>
              <a:gd name="adj2" fmla="val 28840"/>
              <a:gd name="adj3" fmla="val 2628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Loss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7697592" y="4678509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右箭头 25"/>
          <p:cNvSpPr/>
          <p:nvPr/>
        </p:nvSpPr>
        <p:spPr>
          <a:xfrm rot="5400000">
            <a:off x="7861768" y="3172500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7" name="右箭头 26"/>
          <p:cNvSpPr/>
          <p:nvPr/>
        </p:nvSpPr>
        <p:spPr>
          <a:xfrm flipH="1">
            <a:off x="6234551" y="4391720"/>
            <a:ext cx="1463040" cy="573578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δL</a:t>
            </a:r>
            <a:r>
              <a:rPr lang="en-US" altLang="zh-CN" dirty="0" smtClean="0"/>
              <a:t>/δY</a:t>
            </a:r>
            <a:r>
              <a:rPr lang="en-US" altLang="zh-CN" sz="1600" dirty="0" smtClean="0"/>
              <a:t>3</a:t>
            </a:r>
            <a:r>
              <a:rPr lang="en-US" altLang="zh-CN" dirty="0" smtClean="0"/>
              <a:t>·W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8" name="右箭头 27"/>
          <p:cNvSpPr/>
          <p:nvPr/>
        </p:nvSpPr>
        <p:spPr>
          <a:xfrm rot="5400000">
            <a:off x="7861768" y="4461152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9" name="右箭头 28"/>
          <p:cNvSpPr/>
          <p:nvPr/>
        </p:nvSpPr>
        <p:spPr>
          <a:xfrm flipH="1">
            <a:off x="3229497" y="4391720"/>
            <a:ext cx="1463040" cy="573578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dirty="0" err="1" smtClean="0"/>
              <a:t>δL</a:t>
            </a:r>
            <a:r>
              <a:rPr lang="en-US" altLang="zh-CN" sz="1300" dirty="0" smtClean="0"/>
              <a:t>/δY</a:t>
            </a:r>
            <a:r>
              <a:rPr lang="en-US" altLang="zh-CN" sz="1100" dirty="0" smtClean="0"/>
              <a:t>3</a:t>
            </a:r>
            <a:r>
              <a:rPr lang="en-US" altLang="zh-CN" sz="1300" dirty="0" smtClean="0"/>
              <a:t>·W</a:t>
            </a:r>
            <a:r>
              <a:rPr lang="en-US" altLang="zh-CN" sz="1100" dirty="0" smtClean="0"/>
              <a:t>3</a:t>
            </a:r>
            <a:r>
              <a:rPr lang="en-US" altLang="zh-CN" sz="1300" dirty="0" smtClean="0"/>
              <a:t>·W</a:t>
            </a:r>
            <a:r>
              <a:rPr lang="en-US" altLang="zh-CN" sz="1050" dirty="0" smtClean="0"/>
              <a:t>2</a:t>
            </a:r>
            <a:endParaRPr lang="zh-CN" altLang="en-US" sz="1300" dirty="0"/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4705007" y="4678510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右箭头 30"/>
          <p:cNvSpPr/>
          <p:nvPr/>
        </p:nvSpPr>
        <p:spPr>
          <a:xfrm rot="5400000">
            <a:off x="4869183" y="3172501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2</a:t>
            </a:r>
            <a:endParaRPr lang="zh-CN" altLang="en-US" dirty="0"/>
          </a:p>
        </p:txBody>
      </p:sp>
      <p:sp>
        <p:nvSpPr>
          <p:cNvPr id="32" name="右箭头 31"/>
          <p:cNvSpPr/>
          <p:nvPr/>
        </p:nvSpPr>
        <p:spPr>
          <a:xfrm rot="5400000">
            <a:off x="4869183" y="4461153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/>
              <a:t>2</a:t>
            </a:r>
            <a:endParaRPr lang="zh-CN" altLang="en-US" dirty="0"/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1708280" y="4678511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右箭头 33"/>
          <p:cNvSpPr/>
          <p:nvPr/>
        </p:nvSpPr>
        <p:spPr>
          <a:xfrm rot="5400000">
            <a:off x="1872456" y="3172502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35" name="右箭头 34"/>
          <p:cNvSpPr/>
          <p:nvPr/>
        </p:nvSpPr>
        <p:spPr>
          <a:xfrm rot="5400000">
            <a:off x="1872456" y="4461154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3" name="矩形标注 2"/>
          <p:cNvSpPr/>
          <p:nvPr/>
        </p:nvSpPr>
        <p:spPr>
          <a:xfrm>
            <a:off x="444731" y="3762375"/>
            <a:ext cx="812570" cy="390525"/>
          </a:xfrm>
          <a:prstGeom prst="wedgeRectCallout">
            <a:avLst>
              <a:gd name="adj1" fmla="val 104438"/>
              <a:gd name="adj2" fmla="val -71125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layer</a:t>
            </a:r>
            <a:r>
              <a:rPr lang="en-US" altLang="zh-CN" sz="1200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7" name="右箭头 36"/>
          <p:cNvSpPr/>
          <p:nvPr/>
        </p:nvSpPr>
        <p:spPr>
          <a:xfrm>
            <a:off x="6234551" y="2705793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Y2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3237822" y="2705794"/>
            <a:ext cx="1467184" cy="60138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标注 35"/>
          <p:cNvSpPr/>
          <p:nvPr/>
        </p:nvSpPr>
        <p:spPr>
          <a:xfrm>
            <a:off x="3521481" y="1742189"/>
            <a:ext cx="812570" cy="390525"/>
          </a:xfrm>
          <a:prstGeom prst="wedgeRectCallout">
            <a:avLst>
              <a:gd name="adj1" fmla="val 41"/>
              <a:gd name="adj2" fmla="val 18841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sz="1100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129848" y="60939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sz="1400" dirty="0" smtClean="0"/>
              <a:t>1</a:t>
            </a:r>
            <a:r>
              <a:rPr lang="en-US" altLang="zh-CN" dirty="0" smtClean="0"/>
              <a:t>=1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5068817" y="60939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sz="1400" dirty="0" smtClean="0"/>
              <a:t>2</a:t>
            </a:r>
            <a:r>
              <a:rPr lang="en-US" altLang="zh-CN" dirty="0" smtClean="0"/>
              <a:t>=3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8119160" y="6093909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sz="1200" dirty="0" smtClean="0"/>
              <a:t>3</a:t>
            </a:r>
            <a:r>
              <a:rPr lang="en-US" altLang="zh-CN" dirty="0" smtClean="0"/>
              <a:t>=2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000447" y="646324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1911957" y="6442054"/>
            <a:ext cx="732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for each </a:t>
            </a:r>
            <a:r>
              <a:rPr lang="en-US" altLang="zh-CN" dirty="0" err="1" smtClean="0"/>
              <a:t>minibatch</a:t>
            </a:r>
            <a:r>
              <a:rPr lang="en-US" altLang="zh-CN" dirty="0" smtClean="0"/>
              <a:t>, worker1 wastes 2 unit times, worker3 wastes 1 unit times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7502240" y="1178805"/>
            <a:ext cx="1932281" cy="5284436"/>
          </a:xfrm>
          <a:prstGeom prst="rect">
            <a:avLst/>
          </a:prstGeom>
          <a:noFill/>
          <a:ln w="28575">
            <a:solidFill>
              <a:srgbClr val="09D5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4518415" y="1178805"/>
            <a:ext cx="1932281" cy="5284436"/>
          </a:xfrm>
          <a:prstGeom prst="rect">
            <a:avLst/>
          </a:prstGeom>
          <a:noFill/>
          <a:ln w="28575">
            <a:solidFill>
              <a:srgbClr val="09D5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546302" y="1178805"/>
            <a:ext cx="1932281" cy="5284436"/>
          </a:xfrm>
          <a:prstGeom prst="rect">
            <a:avLst/>
          </a:prstGeom>
          <a:noFill/>
          <a:ln w="28575">
            <a:solidFill>
              <a:srgbClr val="09D5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乘号 21"/>
          <p:cNvSpPr/>
          <p:nvPr/>
        </p:nvSpPr>
        <p:spPr>
          <a:xfrm>
            <a:off x="2636292" y="740125"/>
            <a:ext cx="5960125" cy="591605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3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4" grpId="0" animBg="1"/>
      <p:bldP spid="45" grpId="0" animBg="1"/>
      <p:bldP spid="46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12422" y="2518756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5400000">
            <a:off x="1876598" y="1486573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1712422" y="2992582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箭头 8"/>
          <p:cNvSpPr/>
          <p:nvPr/>
        </p:nvSpPr>
        <p:spPr>
          <a:xfrm>
            <a:off x="249381" y="2705793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705007" y="2518757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5400000">
            <a:off x="4869183" y="1486574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2</a:t>
            </a:r>
            <a:endParaRPr lang="zh-CN" altLang="en-US" sz="1600" dirty="0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705007" y="2992583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右箭头 13"/>
          <p:cNvSpPr/>
          <p:nvPr/>
        </p:nvSpPr>
        <p:spPr>
          <a:xfrm>
            <a:off x="3241966" y="2705794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697592" y="2518758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5400000">
            <a:off x="7861768" y="1486575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7697592" y="2992584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箭头 17"/>
          <p:cNvSpPr/>
          <p:nvPr/>
        </p:nvSpPr>
        <p:spPr>
          <a:xfrm>
            <a:off x="6234551" y="2705795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endParaRPr lang="zh-CN" altLang="en-US" dirty="0"/>
          </a:p>
        </p:txBody>
      </p:sp>
      <p:sp>
        <p:nvSpPr>
          <p:cNvPr id="19" name="右箭头 18"/>
          <p:cNvSpPr/>
          <p:nvPr/>
        </p:nvSpPr>
        <p:spPr>
          <a:xfrm>
            <a:off x="9239604" y="2705795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r>
              <a:rPr lang="en-US" altLang="zh-CN" sz="1600" dirty="0" smtClean="0"/>
              <a:t>3</a:t>
            </a:r>
            <a:endParaRPr lang="zh-CN" altLang="en-US" sz="1600" dirty="0"/>
          </a:p>
        </p:txBody>
      </p:sp>
      <p:sp>
        <p:nvSpPr>
          <p:cNvPr id="20" name="矩形 19"/>
          <p:cNvSpPr/>
          <p:nvPr/>
        </p:nvSpPr>
        <p:spPr>
          <a:xfrm>
            <a:off x="10715114" y="2364971"/>
            <a:ext cx="1209494" cy="125522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上箭头 22"/>
          <p:cNvSpPr/>
          <p:nvPr/>
        </p:nvSpPr>
        <p:spPr>
          <a:xfrm rot="16200000" flipH="1">
            <a:off x="9631890" y="3215441"/>
            <a:ext cx="1488097" cy="2297605"/>
          </a:xfrm>
          <a:prstGeom prst="bentUpArrow">
            <a:avLst>
              <a:gd name="adj1" fmla="val 17319"/>
              <a:gd name="adj2" fmla="val 28840"/>
              <a:gd name="adj3" fmla="val 2628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Loss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7697592" y="4678509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右箭头 25"/>
          <p:cNvSpPr/>
          <p:nvPr/>
        </p:nvSpPr>
        <p:spPr>
          <a:xfrm rot="5400000">
            <a:off x="7861768" y="3172500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7" name="右箭头 26"/>
          <p:cNvSpPr/>
          <p:nvPr/>
        </p:nvSpPr>
        <p:spPr>
          <a:xfrm flipH="1">
            <a:off x="6234551" y="4391720"/>
            <a:ext cx="1463040" cy="573578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δL</a:t>
            </a:r>
            <a:r>
              <a:rPr lang="en-US" altLang="zh-CN" dirty="0" smtClean="0"/>
              <a:t>/δY</a:t>
            </a:r>
            <a:r>
              <a:rPr lang="en-US" altLang="zh-CN" sz="1600" dirty="0" smtClean="0"/>
              <a:t>3</a:t>
            </a:r>
            <a:r>
              <a:rPr lang="en-US" altLang="zh-CN" dirty="0" smtClean="0"/>
              <a:t>·W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8" name="右箭头 27"/>
          <p:cNvSpPr/>
          <p:nvPr/>
        </p:nvSpPr>
        <p:spPr>
          <a:xfrm rot="5400000">
            <a:off x="7861768" y="4461152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9" name="右箭头 28"/>
          <p:cNvSpPr/>
          <p:nvPr/>
        </p:nvSpPr>
        <p:spPr>
          <a:xfrm flipH="1">
            <a:off x="3229497" y="4391720"/>
            <a:ext cx="1463040" cy="573578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dirty="0" err="1" smtClean="0"/>
              <a:t>δL</a:t>
            </a:r>
            <a:r>
              <a:rPr lang="en-US" altLang="zh-CN" sz="1300" dirty="0" smtClean="0"/>
              <a:t>/δY</a:t>
            </a:r>
            <a:r>
              <a:rPr lang="en-US" altLang="zh-CN" sz="1100" dirty="0" smtClean="0"/>
              <a:t>3</a:t>
            </a:r>
            <a:r>
              <a:rPr lang="en-US" altLang="zh-CN" sz="1300" dirty="0" smtClean="0"/>
              <a:t>·W</a:t>
            </a:r>
            <a:r>
              <a:rPr lang="en-US" altLang="zh-CN" sz="1100" dirty="0" smtClean="0"/>
              <a:t>3</a:t>
            </a:r>
            <a:r>
              <a:rPr lang="en-US" altLang="zh-CN" sz="1300" dirty="0" smtClean="0"/>
              <a:t>·W</a:t>
            </a:r>
            <a:r>
              <a:rPr lang="en-US" altLang="zh-CN" sz="1050" dirty="0" smtClean="0"/>
              <a:t>2</a:t>
            </a:r>
            <a:endParaRPr lang="zh-CN" altLang="en-US" sz="1300" dirty="0"/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4705007" y="4678510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右箭头 30"/>
          <p:cNvSpPr/>
          <p:nvPr/>
        </p:nvSpPr>
        <p:spPr>
          <a:xfrm rot="5400000">
            <a:off x="4869183" y="3172501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2</a:t>
            </a:r>
            <a:endParaRPr lang="zh-CN" altLang="en-US" dirty="0"/>
          </a:p>
        </p:txBody>
      </p:sp>
      <p:sp>
        <p:nvSpPr>
          <p:cNvPr id="32" name="右箭头 31"/>
          <p:cNvSpPr/>
          <p:nvPr/>
        </p:nvSpPr>
        <p:spPr>
          <a:xfrm rot="5400000">
            <a:off x="4869183" y="4461153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/>
              <a:t>2</a:t>
            </a:r>
            <a:endParaRPr lang="zh-CN" altLang="en-US" dirty="0"/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1708280" y="4678511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右箭头 33"/>
          <p:cNvSpPr/>
          <p:nvPr/>
        </p:nvSpPr>
        <p:spPr>
          <a:xfrm rot="5400000">
            <a:off x="1872456" y="3172502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35" name="右箭头 34"/>
          <p:cNvSpPr/>
          <p:nvPr/>
        </p:nvSpPr>
        <p:spPr>
          <a:xfrm rot="5400000">
            <a:off x="1872456" y="4461154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3" name="矩形标注 2"/>
          <p:cNvSpPr/>
          <p:nvPr/>
        </p:nvSpPr>
        <p:spPr>
          <a:xfrm>
            <a:off x="444731" y="3762375"/>
            <a:ext cx="812570" cy="390525"/>
          </a:xfrm>
          <a:prstGeom prst="wedgeRectCallout">
            <a:avLst>
              <a:gd name="adj1" fmla="val 104438"/>
              <a:gd name="adj2" fmla="val -71125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layer</a:t>
            </a:r>
            <a:r>
              <a:rPr lang="en-US" altLang="zh-CN" sz="1200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7" name="右箭头 36"/>
          <p:cNvSpPr/>
          <p:nvPr/>
        </p:nvSpPr>
        <p:spPr>
          <a:xfrm>
            <a:off x="6234551" y="2705793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Y2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3237822" y="2705794"/>
            <a:ext cx="1467184" cy="57357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标注 35"/>
          <p:cNvSpPr/>
          <p:nvPr/>
        </p:nvSpPr>
        <p:spPr>
          <a:xfrm>
            <a:off x="3521481" y="1742189"/>
            <a:ext cx="812570" cy="390525"/>
          </a:xfrm>
          <a:prstGeom prst="wedgeRectCallout">
            <a:avLst>
              <a:gd name="adj1" fmla="val 41"/>
              <a:gd name="adj2" fmla="val 18841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sz="1100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129848" y="60939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sz="1400" dirty="0" smtClean="0"/>
              <a:t>1</a:t>
            </a:r>
            <a:r>
              <a:rPr lang="en-US" altLang="zh-CN" dirty="0" smtClean="0"/>
              <a:t>=1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5068817" y="60939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sz="1400" dirty="0" smtClean="0"/>
              <a:t>2</a:t>
            </a:r>
            <a:r>
              <a:rPr lang="en-US" altLang="zh-CN" dirty="0" smtClean="0"/>
              <a:t>=3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8119160" y="6093909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sz="1200" dirty="0" smtClean="0"/>
              <a:t>3</a:t>
            </a:r>
            <a:r>
              <a:rPr lang="en-US" altLang="zh-CN" dirty="0" smtClean="0"/>
              <a:t>=2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616839" y="1178805"/>
            <a:ext cx="4721620" cy="5284436"/>
          </a:xfrm>
          <a:prstGeom prst="rect">
            <a:avLst/>
          </a:prstGeom>
          <a:noFill/>
          <a:ln w="28575">
            <a:solidFill>
              <a:srgbClr val="09D5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7502240" y="1178805"/>
            <a:ext cx="1932281" cy="5284436"/>
          </a:xfrm>
          <a:prstGeom prst="rect">
            <a:avLst/>
          </a:prstGeom>
          <a:noFill/>
          <a:ln w="28575">
            <a:solidFill>
              <a:srgbClr val="09D5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058166" y="646561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worker1, worker2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7947807" y="646561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986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Background and Motivation</a:t>
            </a:r>
          </a:p>
          <a:p>
            <a:r>
              <a:rPr lang="en-US" altLang="zh-CN" dirty="0" smtClean="0"/>
              <a:t>Design and implementation</a:t>
            </a:r>
          </a:p>
          <a:p>
            <a:r>
              <a:rPr lang="en-US" altLang="zh-CN" dirty="0" smtClean="0"/>
              <a:t>Evaluation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C099-8673-48F8-A45A-DC7D246BC1B7}" type="datetime1">
              <a:rPr lang="zh-CN" altLang="en-US" smtClean="0"/>
              <a:t>2020/4/17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7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PipeDream</a:t>
            </a:r>
            <a:r>
              <a:rPr lang="en-US" altLang="zh-CN" dirty="0" smtClean="0"/>
              <a:t> Scheduling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1110722"/>
          </a:xfrm>
        </p:spPr>
        <p:txBody>
          <a:bodyPr/>
          <a:lstStyle/>
          <a:p>
            <a:r>
              <a:rPr lang="en-US" altLang="zh-CN" dirty="0" smtClean="0"/>
              <a:t>stage1: layer1~2, worker1~2, f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 = 2, b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 = 2</a:t>
            </a:r>
          </a:p>
          <a:p>
            <a:r>
              <a:rPr lang="en-US" altLang="zh-CN" dirty="0" smtClean="0"/>
              <a:t>stage2: layer3,     worker3,     f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 = 1, b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 = 1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150823" y="2461084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613532" y="2461084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613532" y="2923793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2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4076241" y="2461084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4076241" y="2923793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538950" y="2461084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538950" y="2923793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5001659" y="24610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5001659" y="2923793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5464368" y="24610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5464368" y="2923793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5927077" y="2461084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5927077" y="292379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6389786" y="2461084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6389786" y="292379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6852495" y="24610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6852495" y="2923793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7315204" y="24610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7315204" y="2923793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7777913" y="2461084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7777913" y="292379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8240622" y="2461084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8240622" y="292379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8703331" y="24610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8703331" y="2923793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9166040" y="24610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9166040" y="2923793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9628749" y="2461084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9628749" y="292379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3150823" y="2923793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55" name="文本框 54"/>
          <p:cNvSpPr txBox="1"/>
          <p:nvPr/>
        </p:nvSpPr>
        <p:spPr>
          <a:xfrm>
            <a:off x="1112703" y="2554461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stage1, worker1</a:t>
            </a:r>
            <a:endParaRPr lang="zh-CN" altLang="en-US" dirty="0"/>
          </a:p>
        </p:txBody>
      </p:sp>
      <p:sp>
        <p:nvSpPr>
          <p:cNvPr id="56" name="文本框 55"/>
          <p:cNvSpPr txBox="1"/>
          <p:nvPr/>
        </p:nvSpPr>
        <p:spPr>
          <a:xfrm>
            <a:off x="1112703" y="301717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stage1, worker2</a:t>
            </a:r>
            <a:endParaRPr lang="zh-CN" altLang="en-US" dirty="0"/>
          </a:p>
        </p:txBody>
      </p:sp>
      <p:sp>
        <p:nvSpPr>
          <p:cNvPr id="68" name="矩形 67"/>
          <p:cNvSpPr/>
          <p:nvPr/>
        </p:nvSpPr>
        <p:spPr>
          <a:xfrm>
            <a:off x="3613532" y="3386502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矩形 68"/>
          <p:cNvSpPr/>
          <p:nvPr/>
        </p:nvSpPr>
        <p:spPr>
          <a:xfrm>
            <a:off x="4076241" y="3386502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70" name="矩形 69"/>
          <p:cNvSpPr/>
          <p:nvPr/>
        </p:nvSpPr>
        <p:spPr>
          <a:xfrm>
            <a:off x="4538950" y="33865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71" name="矩形 70"/>
          <p:cNvSpPr/>
          <p:nvPr/>
        </p:nvSpPr>
        <p:spPr>
          <a:xfrm>
            <a:off x="5001659" y="3386502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72" name="矩形 71"/>
          <p:cNvSpPr/>
          <p:nvPr/>
        </p:nvSpPr>
        <p:spPr>
          <a:xfrm>
            <a:off x="5464368" y="33865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3" name="矩形 72"/>
          <p:cNvSpPr/>
          <p:nvPr/>
        </p:nvSpPr>
        <p:spPr>
          <a:xfrm>
            <a:off x="5927077" y="3386502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3</a:t>
            </a:r>
            <a:endParaRPr lang="zh-CN" altLang="en-US" dirty="0"/>
          </a:p>
        </p:txBody>
      </p:sp>
      <p:sp>
        <p:nvSpPr>
          <p:cNvPr id="74" name="矩形 73"/>
          <p:cNvSpPr/>
          <p:nvPr/>
        </p:nvSpPr>
        <p:spPr>
          <a:xfrm>
            <a:off x="6389786" y="33865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75" name="矩形 74"/>
          <p:cNvSpPr/>
          <p:nvPr/>
        </p:nvSpPr>
        <p:spPr>
          <a:xfrm>
            <a:off x="6852495" y="3386502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76" name="矩形 75"/>
          <p:cNvSpPr/>
          <p:nvPr/>
        </p:nvSpPr>
        <p:spPr>
          <a:xfrm>
            <a:off x="7315204" y="33865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7777913" y="3386502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8240622" y="33865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79" name="矩形 78"/>
          <p:cNvSpPr/>
          <p:nvPr/>
        </p:nvSpPr>
        <p:spPr>
          <a:xfrm>
            <a:off x="8703331" y="3386502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6</a:t>
            </a:r>
            <a:endParaRPr lang="zh-CN" altLang="en-US" dirty="0"/>
          </a:p>
        </p:txBody>
      </p:sp>
      <p:sp>
        <p:nvSpPr>
          <p:cNvPr id="80" name="矩形 79"/>
          <p:cNvSpPr/>
          <p:nvPr/>
        </p:nvSpPr>
        <p:spPr>
          <a:xfrm>
            <a:off x="9166040" y="33865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81" name="矩形 80"/>
          <p:cNvSpPr/>
          <p:nvPr/>
        </p:nvSpPr>
        <p:spPr>
          <a:xfrm>
            <a:off x="9628749" y="3386502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7</a:t>
            </a:r>
            <a:endParaRPr lang="zh-CN" altLang="en-US" dirty="0"/>
          </a:p>
        </p:txBody>
      </p:sp>
      <p:sp>
        <p:nvSpPr>
          <p:cNvPr id="82" name="矩形 81"/>
          <p:cNvSpPr/>
          <p:nvPr/>
        </p:nvSpPr>
        <p:spPr>
          <a:xfrm>
            <a:off x="3150823" y="3386502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3" name="文本框 82"/>
          <p:cNvSpPr txBox="1"/>
          <p:nvPr/>
        </p:nvSpPr>
        <p:spPr>
          <a:xfrm>
            <a:off x="1112703" y="347987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stage2, worker3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828799" y="4201750"/>
            <a:ext cx="4881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To process 2 </a:t>
            </a:r>
            <a:r>
              <a:rPr lang="en-US" altLang="zh-CN" dirty="0" err="1" smtClean="0"/>
              <a:t>minibatches</a:t>
            </a:r>
            <a:r>
              <a:rPr lang="en-US" altLang="zh-CN" dirty="0" smtClean="0"/>
              <a:t>, </a:t>
            </a:r>
          </a:p>
          <a:p>
            <a:r>
              <a:rPr lang="en-US" altLang="zh-CN" dirty="0" smtClean="0"/>
              <a:t>worker1 process 1 </a:t>
            </a:r>
            <a:r>
              <a:rPr lang="en-US" altLang="zh-CN" dirty="0" err="1" smtClean="0"/>
              <a:t>minibatch</a:t>
            </a:r>
            <a:r>
              <a:rPr lang="en-US" altLang="zh-CN" dirty="0" smtClean="0"/>
              <a:t>, time cost = 4</a:t>
            </a:r>
          </a:p>
          <a:p>
            <a:r>
              <a:rPr lang="en-US" altLang="zh-CN" dirty="0" smtClean="0"/>
              <a:t>worker2 process 1 </a:t>
            </a:r>
            <a:r>
              <a:rPr lang="en-US" altLang="zh-CN" dirty="0" err="1" smtClean="0"/>
              <a:t>minibatch</a:t>
            </a:r>
            <a:r>
              <a:rPr lang="en-US" altLang="zh-CN" dirty="0" smtClean="0"/>
              <a:t>, time cost = 4</a:t>
            </a:r>
          </a:p>
          <a:p>
            <a:r>
              <a:rPr lang="en-US" altLang="zh-CN" dirty="0" smtClean="0"/>
              <a:t>worker3 process 2 </a:t>
            </a:r>
            <a:r>
              <a:rPr lang="en-US" altLang="zh-CN" dirty="0" err="1" smtClean="0"/>
              <a:t>minibatch</a:t>
            </a:r>
            <a:r>
              <a:rPr lang="en-US" altLang="zh-CN" dirty="0" smtClean="0"/>
              <a:t>, time cost = 2 x 2 = 4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1299992" y="5263693"/>
            <a:ext cx="8791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</a:rPr>
              <a:t>Key: To process one </a:t>
            </a:r>
            <a:r>
              <a:rPr lang="en-US" altLang="zh-CN" sz="4400" dirty="0" err="1" smtClean="0">
                <a:solidFill>
                  <a:srgbClr val="FF0000"/>
                </a:solidFill>
              </a:rPr>
              <a:t>minibatch</a:t>
            </a:r>
            <a:r>
              <a:rPr lang="en-US" altLang="zh-CN" sz="4400" dirty="0" smtClean="0">
                <a:solidFill>
                  <a:srgbClr val="FF0000"/>
                </a:solidFill>
              </a:rPr>
              <a:t>, every worker costs same time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on average</a:t>
            </a:r>
            <a:r>
              <a:rPr lang="en-US" altLang="zh-CN" sz="4400" dirty="0" smtClean="0">
                <a:solidFill>
                  <a:srgbClr val="FF0000"/>
                </a:solidFill>
              </a:rPr>
              <a:t>!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给定条件：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n</a:t>
            </a:r>
            <a:r>
              <a:rPr lang="zh-CN" altLang="en-US" dirty="0" smtClean="0"/>
              <a:t>个</a:t>
            </a:r>
            <a:r>
              <a:rPr lang="en-US" altLang="zh-CN" dirty="0" smtClean="0"/>
              <a:t>layers</a:t>
            </a:r>
            <a:r>
              <a:rPr lang="zh-CN" altLang="en-US" dirty="0" smtClean="0"/>
              <a:t>，包括每个</a:t>
            </a:r>
            <a:r>
              <a:rPr lang="en-US" altLang="zh-CN" dirty="0" smtClean="0"/>
              <a:t>layer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l</a:t>
            </a:r>
            <a:r>
              <a:rPr lang="en-US" altLang="zh-CN" dirty="0" smtClean="0"/>
              <a:t>, a</a:t>
            </a:r>
            <a:r>
              <a:rPr lang="en-US" altLang="zh-CN" baseline="-25000" dirty="0" smtClean="0"/>
              <a:t>l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w</a:t>
            </a:r>
            <a:r>
              <a:rPr lang="en-US" altLang="zh-CN" baseline="-25000" dirty="0" err="1" smtClean="0"/>
              <a:t>l</a:t>
            </a:r>
            <a:endParaRPr lang="en-US" altLang="zh-CN" baseline="-25000" dirty="0" smtClean="0"/>
          </a:p>
          <a:p>
            <a:pPr lvl="1"/>
            <a:r>
              <a:rPr lang="en-US" altLang="zh-CN" dirty="0" smtClean="0"/>
              <a:t>m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workers</a:t>
            </a:r>
          </a:p>
          <a:p>
            <a:pPr lvl="1"/>
            <a:r>
              <a:rPr lang="en-US" altLang="zh-CN" dirty="0" smtClean="0"/>
              <a:t>workers</a:t>
            </a:r>
            <a:r>
              <a:rPr lang="zh-CN" altLang="en-US" dirty="0" smtClean="0"/>
              <a:t>之间全连接，带宽为</a:t>
            </a:r>
            <a:r>
              <a:rPr lang="en-US" altLang="zh-CN" dirty="0" smtClean="0"/>
              <a:t>B</a:t>
            </a:r>
          </a:p>
          <a:p>
            <a:r>
              <a:rPr lang="zh-CN" altLang="en-US" sz="3600" dirty="0" smtClean="0">
                <a:latin typeface="Gill Sans MT" panose="020B0502020104020203" pitchFamily="34" charset="0"/>
                <a:ea typeface="+mn-ea"/>
              </a:rPr>
              <a:t>目标</a:t>
            </a:r>
            <a:endParaRPr lang="en-US" altLang="zh-CN" sz="3600" dirty="0" smtClean="0">
              <a:latin typeface="Gill Sans MT" panose="020B0502020104020203" pitchFamily="34" charset="0"/>
              <a:ea typeface="+mn-ea"/>
            </a:endParaRPr>
          </a:p>
          <a:p>
            <a:pPr lvl="1"/>
            <a:r>
              <a:rPr lang="en-US" altLang="zh-CN" sz="3200" dirty="0" smtClean="0">
                <a:latin typeface="Gill Sans MT" panose="020B0502020104020203" pitchFamily="34" charset="0"/>
                <a:ea typeface="+mn-ea"/>
              </a:rPr>
              <a:t>layers </a:t>
            </a:r>
            <a:r>
              <a:rPr lang="en-US" altLang="zh-CN" sz="3200" dirty="0" smtClean="0">
                <a:latin typeface="Gill Sans MT" panose="020B0502020104020203" pitchFamily="34" charset="0"/>
                <a:ea typeface="+mn-ea"/>
                <a:sym typeface="Wingdings" panose="05000000000000000000" pitchFamily="2" charset="2"/>
              </a:rPr>
              <a:t></a:t>
            </a:r>
            <a:r>
              <a:rPr lang="en-US" altLang="zh-CN" sz="3200" dirty="0" smtClean="0">
                <a:latin typeface="Gill Sans MT" panose="020B0502020104020203" pitchFamily="34" charset="0"/>
                <a:ea typeface="+mn-ea"/>
              </a:rPr>
              <a:t> stages </a:t>
            </a:r>
            <a:r>
              <a:rPr lang="zh-CN" altLang="en-US" sz="3200" dirty="0" smtClean="0">
                <a:latin typeface="Gill Sans MT" panose="020B0502020104020203" pitchFamily="34" charset="0"/>
                <a:ea typeface="+mn-ea"/>
              </a:rPr>
              <a:t>的划分方案</a:t>
            </a:r>
            <a:endParaRPr lang="en-US" altLang="zh-CN" sz="3200" dirty="0" smtClean="0">
              <a:latin typeface="Gill Sans MT" panose="020B0502020104020203" pitchFamily="34" charset="0"/>
              <a:ea typeface="+mn-ea"/>
            </a:endParaRPr>
          </a:p>
          <a:p>
            <a:pPr lvl="1"/>
            <a:r>
              <a:rPr lang="en-US" altLang="zh-CN" sz="3200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stages</a:t>
            </a:r>
            <a:r>
              <a:rPr lang="en-US" altLang="zh-CN" sz="3200" dirty="0" smtClean="0">
                <a:latin typeface="Gill Sans MT" panose="020B0502020104020203" pitchFamily="34" charset="0"/>
                <a:ea typeface="+mn-ea"/>
              </a:rPr>
              <a:t> workers </a:t>
            </a:r>
            <a:r>
              <a:rPr lang="zh-CN" altLang="en-US" sz="3200" dirty="0" smtClean="0">
                <a:latin typeface="Gill Sans MT" panose="020B0502020104020203" pitchFamily="34" charset="0"/>
                <a:ea typeface="+mn-ea"/>
              </a:rPr>
              <a:t>的分配方案</a:t>
            </a:r>
            <a:endParaRPr lang="en-US" altLang="zh-CN" sz="3200" dirty="0" smtClean="0">
              <a:latin typeface="Gill Sans MT" panose="020B0502020104020203" pitchFamily="34" charset="0"/>
              <a:ea typeface="+mn-ea"/>
            </a:endParaRPr>
          </a:p>
          <a:p>
            <a:pPr marL="228600" lvl="1">
              <a:spcBef>
                <a:spcPts val="1000"/>
              </a:spcBef>
            </a:pPr>
            <a:r>
              <a:rPr lang="zh-CN" altLang="en-US" sz="3600" dirty="0">
                <a:latin typeface="Gill Sans MT" panose="020B0502020104020203" pitchFamily="34" charset="0"/>
                <a:ea typeface="+mn-ea"/>
              </a:rPr>
              <a:t>解决方案</a:t>
            </a:r>
            <a:endParaRPr lang="en-US" altLang="zh-CN" sz="3600" dirty="0">
              <a:latin typeface="Gill Sans MT" panose="020B0502020104020203" pitchFamily="34" charset="0"/>
              <a:ea typeface="+mn-ea"/>
            </a:endParaRPr>
          </a:p>
          <a:p>
            <a:pPr lvl="1"/>
            <a:r>
              <a:rPr lang="zh-CN" altLang="en-US" sz="3200" dirty="0" smtClean="0">
                <a:latin typeface="Gill Sans MT" panose="020B0502020104020203" pitchFamily="34" charset="0"/>
                <a:ea typeface="+mn-ea"/>
              </a:rPr>
              <a:t>动态规划</a:t>
            </a:r>
            <a:endParaRPr lang="en-US" altLang="zh-CN" sz="3200" dirty="0">
              <a:latin typeface="Gill Sans MT" panose="020B0502020104020203" pitchFamily="34" charset="0"/>
              <a:ea typeface="+mn-ea"/>
            </a:endParaRPr>
          </a:p>
          <a:p>
            <a:pPr lvl="1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Program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25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12422" y="2518756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5400000">
            <a:off x="1876598" y="1486573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1712422" y="2992582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箭头 8"/>
          <p:cNvSpPr/>
          <p:nvPr/>
        </p:nvSpPr>
        <p:spPr>
          <a:xfrm>
            <a:off x="249381" y="2705793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705007" y="2518757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5400000">
            <a:off x="4869183" y="1486574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2</a:t>
            </a:r>
            <a:endParaRPr lang="zh-CN" altLang="en-US" sz="1600" dirty="0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705007" y="2992583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右箭头 13"/>
          <p:cNvSpPr/>
          <p:nvPr/>
        </p:nvSpPr>
        <p:spPr>
          <a:xfrm>
            <a:off x="3241966" y="2705794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697592" y="2518758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5400000">
            <a:off x="7861768" y="1486575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7697592" y="2992584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箭头 17"/>
          <p:cNvSpPr/>
          <p:nvPr/>
        </p:nvSpPr>
        <p:spPr>
          <a:xfrm>
            <a:off x="6234551" y="2705795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endParaRPr lang="zh-CN" altLang="en-US" dirty="0"/>
          </a:p>
        </p:txBody>
      </p:sp>
      <p:sp>
        <p:nvSpPr>
          <p:cNvPr id="19" name="右箭头 18"/>
          <p:cNvSpPr/>
          <p:nvPr/>
        </p:nvSpPr>
        <p:spPr>
          <a:xfrm>
            <a:off x="9239604" y="2705795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r>
              <a:rPr lang="en-US" altLang="zh-CN" sz="1600" dirty="0" smtClean="0"/>
              <a:t>3</a:t>
            </a:r>
            <a:endParaRPr lang="zh-CN" altLang="en-US" sz="1600" dirty="0"/>
          </a:p>
        </p:txBody>
      </p:sp>
      <p:sp>
        <p:nvSpPr>
          <p:cNvPr id="20" name="矩形 19"/>
          <p:cNvSpPr/>
          <p:nvPr/>
        </p:nvSpPr>
        <p:spPr>
          <a:xfrm>
            <a:off x="10715114" y="2364971"/>
            <a:ext cx="1209494" cy="125522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上箭头 22"/>
          <p:cNvSpPr/>
          <p:nvPr/>
        </p:nvSpPr>
        <p:spPr>
          <a:xfrm rot="16200000" flipH="1">
            <a:off x="9631890" y="3215441"/>
            <a:ext cx="1488097" cy="2297605"/>
          </a:xfrm>
          <a:prstGeom prst="bentUpArrow">
            <a:avLst>
              <a:gd name="adj1" fmla="val 17319"/>
              <a:gd name="adj2" fmla="val 28840"/>
              <a:gd name="adj3" fmla="val 2628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Loss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7697592" y="4678509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右箭头 25"/>
          <p:cNvSpPr/>
          <p:nvPr/>
        </p:nvSpPr>
        <p:spPr>
          <a:xfrm rot="5400000">
            <a:off x="7861768" y="3172500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7" name="右箭头 26"/>
          <p:cNvSpPr/>
          <p:nvPr/>
        </p:nvSpPr>
        <p:spPr>
          <a:xfrm flipH="1">
            <a:off x="6234551" y="4391720"/>
            <a:ext cx="1463040" cy="573578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δL</a:t>
            </a:r>
            <a:r>
              <a:rPr lang="en-US" altLang="zh-CN" dirty="0" smtClean="0"/>
              <a:t>/δY</a:t>
            </a:r>
            <a:r>
              <a:rPr lang="en-US" altLang="zh-CN" sz="1600" dirty="0" smtClean="0"/>
              <a:t>3</a:t>
            </a:r>
            <a:r>
              <a:rPr lang="en-US" altLang="zh-CN" dirty="0" smtClean="0"/>
              <a:t>·W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8" name="右箭头 27"/>
          <p:cNvSpPr/>
          <p:nvPr/>
        </p:nvSpPr>
        <p:spPr>
          <a:xfrm rot="5400000">
            <a:off x="7861768" y="4461152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9" name="右箭头 28"/>
          <p:cNvSpPr/>
          <p:nvPr/>
        </p:nvSpPr>
        <p:spPr>
          <a:xfrm flipH="1">
            <a:off x="3229497" y="4391720"/>
            <a:ext cx="1463040" cy="573578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dirty="0" err="1" smtClean="0"/>
              <a:t>δL</a:t>
            </a:r>
            <a:r>
              <a:rPr lang="en-US" altLang="zh-CN" sz="1300" dirty="0" smtClean="0"/>
              <a:t>/δY</a:t>
            </a:r>
            <a:r>
              <a:rPr lang="en-US" altLang="zh-CN" sz="1100" dirty="0" smtClean="0"/>
              <a:t>3</a:t>
            </a:r>
            <a:r>
              <a:rPr lang="en-US" altLang="zh-CN" sz="1300" dirty="0" smtClean="0"/>
              <a:t>·W</a:t>
            </a:r>
            <a:r>
              <a:rPr lang="en-US" altLang="zh-CN" sz="1100" dirty="0" smtClean="0"/>
              <a:t>3</a:t>
            </a:r>
            <a:r>
              <a:rPr lang="en-US" altLang="zh-CN" sz="1300" dirty="0" smtClean="0"/>
              <a:t>·W</a:t>
            </a:r>
            <a:r>
              <a:rPr lang="en-US" altLang="zh-CN" sz="1050" dirty="0" smtClean="0"/>
              <a:t>2</a:t>
            </a:r>
            <a:endParaRPr lang="zh-CN" altLang="en-US" sz="1300" dirty="0"/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4705007" y="4678510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右箭头 30"/>
          <p:cNvSpPr/>
          <p:nvPr/>
        </p:nvSpPr>
        <p:spPr>
          <a:xfrm rot="5400000">
            <a:off x="4869183" y="3172501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2</a:t>
            </a:r>
            <a:endParaRPr lang="zh-CN" altLang="en-US" dirty="0"/>
          </a:p>
        </p:txBody>
      </p:sp>
      <p:sp>
        <p:nvSpPr>
          <p:cNvPr id="32" name="右箭头 31"/>
          <p:cNvSpPr/>
          <p:nvPr/>
        </p:nvSpPr>
        <p:spPr>
          <a:xfrm rot="5400000">
            <a:off x="4869183" y="4461153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/>
              <a:t>2</a:t>
            </a:r>
            <a:endParaRPr lang="zh-CN" altLang="en-US" dirty="0"/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1708280" y="4678511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右箭头 33"/>
          <p:cNvSpPr/>
          <p:nvPr/>
        </p:nvSpPr>
        <p:spPr>
          <a:xfrm rot="5400000">
            <a:off x="1872456" y="3172502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35" name="右箭头 34"/>
          <p:cNvSpPr/>
          <p:nvPr/>
        </p:nvSpPr>
        <p:spPr>
          <a:xfrm rot="5400000">
            <a:off x="1872456" y="4461154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3" name="矩形标注 2"/>
          <p:cNvSpPr/>
          <p:nvPr/>
        </p:nvSpPr>
        <p:spPr>
          <a:xfrm>
            <a:off x="444731" y="3762375"/>
            <a:ext cx="812570" cy="390525"/>
          </a:xfrm>
          <a:prstGeom prst="wedgeRectCallout">
            <a:avLst>
              <a:gd name="adj1" fmla="val 104438"/>
              <a:gd name="adj2" fmla="val -71125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layer</a:t>
            </a:r>
            <a:r>
              <a:rPr lang="en-US" altLang="zh-CN" sz="1200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7" name="右箭头 36"/>
          <p:cNvSpPr/>
          <p:nvPr/>
        </p:nvSpPr>
        <p:spPr>
          <a:xfrm>
            <a:off x="6234551" y="2705793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Y2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3237822" y="2705794"/>
            <a:ext cx="1467184" cy="57357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标注 35"/>
          <p:cNvSpPr/>
          <p:nvPr/>
        </p:nvSpPr>
        <p:spPr>
          <a:xfrm>
            <a:off x="3521481" y="1742189"/>
            <a:ext cx="812570" cy="390525"/>
          </a:xfrm>
          <a:prstGeom prst="wedgeRectCallout">
            <a:avLst>
              <a:gd name="adj1" fmla="val 41"/>
              <a:gd name="adj2" fmla="val 18841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sz="1100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129848" y="6093909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sz="1400" dirty="0" smtClean="0"/>
              <a:t>1</a:t>
            </a:r>
            <a:r>
              <a:rPr lang="en-US" altLang="zh-CN" dirty="0" smtClean="0"/>
              <a:t>=2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5068817" y="6093909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sz="1400" dirty="0" smtClean="0"/>
              <a:t>2</a:t>
            </a:r>
            <a:r>
              <a:rPr lang="en-US" altLang="zh-CN" dirty="0" smtClean="0"/>
              <a:t>=2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8119160" y="609390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sz="1200" dirty="0" smtClean="0"/>
              <a:t>3</a:t>
            </a:r>
            <a:r>
              <a:rPr lang="en-US" altLang="zh-CN" dirty="0" smtClean="0"/>
              <a:t>=4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3237822" y="4391720"/>
            <a:ext cx="1467184" cy="57357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标注 44"/>
          <p:cNvSpPr/>
          <p:nvPr/>
        </p:nvSpPr>
        <p:spPr>
          <a:xfrm>
            <a:off x="3521481" y="5440766"/>
            <a:ext cx="812570" cy="390525"/>
          </a:xfrm>
          <a:prstGeom prst="wedgeRectCallout">
            <a:avLst>
              <a:gd name="adj1" fmla="val -6738"/>
              <a:gd name="adj2" fmla="val -16704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sz="1100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7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Concepts and definitions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3229497" y="1113818"/>
            <a:ext cx="360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How to assign 3 layers to 2 workers?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378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3" grpId="0" animBg="1"/>
      <p:bldP spid="5" grpId="0" animBg="1"/>
      <p:bldP spid="36" grpId="0" animBg="1"/>
      <p:bldP spid="44" grpId="0" animBg="1"/>
      <p:bldP spid="45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Programming</a:t>
            </a:r>
            <a:endParaRPr lang="zh-CN" altLang="en-US" dirty="0"/>
          </a:p>
        </p:txBody>
      </p:sp>
      <p:sp>
        <p:nvSpPr>
          <p:cNvPr id="5" name="流程图: 过程 4"/>
          <p:cNvSpPr/>
          <p:nvPr/>
        </p:nvSpPr>
        <p:spPr>
          <a:xfrm>
            <a:off x="1664465" y="2710149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过程 5"/>
          <p:cNvSpPr/>
          <p:nvPr/>
        </p:nvSpPr>
        <p:spPr>
          <a:xfrm>
            <a:off x="3866920" y="2710149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过程 6"/>
          <p:cNvSpPr/>
          <p:nvPr/>
        </p:nvSpPr>
        <p:spPr>
          <a:xfrm>
            <a:off x="6069375" y="2710149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/>
        </p:nvSpPr>
        <p:spPr>
          <a:xfrm>
            <a:off x="1664465" y="3933021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/>
          <p:cNvSpPr/>
          <p:nvPr/>
        </p:nvSpPr>
        <p:spPr>
          <a:xfrm>
            <a:off x="3866920" y="3933021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过程 9"/>
          <p:cNvSpPr/>
          <p:nvPr/>
        </p:nvSpPr>
        <p:spPr>
          <a:xfrm>
            <a:off x="6069375" y="3933021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 flipH="1">
            <a:off x="1631415" y="2340817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起点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 flipH="1">
            <a:off x="8304422" y="4786561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终点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94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Programming</a:t>
            </a:r>
            <a:endParaRPr lang="zh-CN" altLang="en-US" dirty="0"/>
          </a:p>
        </p:txBody>
      </p:sp>
      <p:sp>
        <p:nvSpPr>
          <p:cNvPr id="5" name="流程图: 过程 4"/>
          <p:cNvSpPr/>
          <p:nvPr/>
        </p:nvSpPr>
        <p:spPr>
          <a:xfrm>
            <a:off x="1664465" y="2710149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过程 5"/>
          <p:cNvSpPr/>
          <p:nvPr/>
        </p:nvSpPr>
        <p:spPr>
          <a:xfrm>
            <a:off x="3866920" y="2710149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过程 6"/>
          <p:cNvSpPr/>
          <p:nvPr/>
        </p:nvSpPr>
        <p:spPr>
          <a:xfrm>
            <a:off x="6069375" y="2710149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/>
        </p:nvSpPr>
        <p:spPr>
          <a:xfrm>
            <a:off x="1664465" y="3933021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/>
          <p:cNvSpPr/>
          <p:nvPr/>
        </p:nvSpPr>
        <p:spPr>
          <a:xfrm>
            <a:off x="3866920" y="3933021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过程 9"/>
          <p:cNvSpPr/>
          <p:nvPr/>
        </p:nvSpPr>
        <p:spPr>
          <a:xfrm>
            <a:off x="6069375" y="3933021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flipH="1">
            <a:off x="1631415" y="2340817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0,0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3922005" y="2340817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0,1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 flipH="1">
            <a:off x="6212595" y="2340817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0,2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 flipH="1">
            <a:off x="1631415" y="3563689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/>
              <a:t>1</a:t>
            </a:r>
            <a:r>
              <a:rPr lang="en-US" altLang="zh-CN" dirty="0" smtClean="0"/>
              <a:t>,0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 flipH="1">
            <a:off x="3922005" y="3563689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1,1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 flipH="1">
            <a:off x="6212595" y="3563689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1,2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 flipH="1">
            <a:off x="1631415" y="4786561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/>
              <a:t>2</a:t>
            </a:r>
            <a:r>
              <a:rPr lang="en-US" altLang="zh-CN" dirty="0" smtClean="0"/>
              <a:t>,0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 flipH="1">
            <a:off x="3922005" y="4786561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2,1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 flipH="1">
            <a:off x="6212595" y="4786561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2,2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 flipH="1">
            <a:off x="8304422" y="2340817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0,3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 flipH="1">
            <a:off x="8304422" y="3563689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1,3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 flipH="1">
            <a:off x="8304422" y="4786561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2,3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92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dirty="0"/>
              <a:t>递推公式</a:t>
            </a:r>
            <a:r>
              <a:rPr lang="en-US" altLang="zh-CN" dirty="0"/>
              <a:t>: f(</a:t>
            </a:r>
            <a:r>
              <a:rPr lang="en-US" altLang="zh-CN" dirty="0" err="1"/>
              <a:t>x,y</a:t>
            </a:r>
            <a:r>
              <a:rPr lang="en-US" altLang="zh-CN" dirty="0"/>
              <a:t>) = f(x-1,y) + f(x, y-1</a:t>
            </a:r>
            <a:r>
              <a:rPr lang="en-US" altLang="zh-CN" dirty="0" smtClean="0"/>
              <a:t>)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Programming</a:t>
            </a:r>
            <a:endParaRPr lang="zh-CN" altLang="en-US" dirty="0"/>
          </a:p>
        </p:txBody>
      </p:sp>
      <p:sp>
        <p:nvSpPr>
          <p:cNvPr id="5" name="流程图: 过程 4"/>
          <p:cNvSpPr/>
          <p:nvPr/>
        </p:nvSpPr>
        <p:spPr>
          <a:xfrm>
            <a:off x="1664465" y="2710149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过程 5"/>
          <p:cNvSpPr/>
          <p:nvPr/>
        </p:nvSpPr>
        <p:spPr>
          <a:xfrm>
            <a:off x="3866920" y="2710149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过程 6"/>
          <p:cNvSpPr/>
          <p:nvPr/>
        </p:nvSpPr>
        <p:spPr>
          <a:xfrm>
            <a:off x="6069375" y="2710149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/>
        </p:nvSpPr>
        <p:spPr>
          <a:xfrm>
            <a:off x="1664465" y="3933021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/>
          <p:cNvSpPr/>
          <p:nvPr/>
        </p:nvSpPr>
        <p:spPr>
          <a:xfrm>
            <a:off x="3866920" y="3933021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过程 9"/>
          <p:cNvSpPr/>
          <p:nvPr/>
        </p:nvSpPr>
        <p:spPr>
          <a:xfrm>
            <a:off x="6069375" y="3933021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flipH="1">
            <a:off x="1631415" y="2340817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0,0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3922005" y="2340817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0,1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 flipH="1">
            <a:off x="6212595" y="2340817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0,2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 flipH="1">
            <a:off x="1631415" y="3563689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/>
              <a:t>1</a:t>
            </a:r>
            <a:r>
              <a:rPr lang="en-US" altLang="zh-CN" dirty="0" smtClean="0"/>
              <a:t>,0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 flipH="1">
            <a:off x="3922005" y="3563689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1,1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 flipH="1">
            <a:off x="6212595" y="3563689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1,2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 flipH="1">
            <a:off x="1631415" y="4786561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/>
              <a:t>2</a:t>
            </a:r>
            <a:r>
              <a:rPr lang="en-US" altLang="zh-CN" dirty="0" smtClean="0"/>
              <a:t>,0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 flipH="1">
            <a:off x="3922005" y="4786561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2,1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 flipH="1">
            <a:off x="6212595" y="4786561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</a:t>
            </a:r>
            <a:r>
              <a:rPr lang="zh-CN" altLang="en-US" dirty="0" smtClean="0">
                <a:solidFill>
                  <a:srgbClr val="FF0000"/>
                </a:solidFill>
              </a:rPr>
              <a:t>（</a:t>
            </a:r>
            <a:r>
              <a:rPr lang="en-US" altLang="zh-CN" dirty="0" smtClean="0">
                <a:solidFill>
                  <a:srgbClr val="FF0000"/>
                </a:solidFill>
              </a:rPr>
              <a:t>2,2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 flipH="1">
            <a:off x="8304422" y="2340817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0,3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 flipH="1">
            <a:off x="8304422" y="3563689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</a:t>
            </a:r>
            <a:r>
              <a:rPr lang="zh-CN" altLang="en-US" dirty="0" smtClean="0">
                <a:solidFill>
                  <a:srgbClr val="FF0000"/>
                </a:solidFill>
              </a:rPr>
              <a:t>（</a:t>
            </a:r>
            <a:r>
              <a:rPr lang="en-US" altLang="zh-CN" dirty="0" smtClean="0">
                <a:solidFill>
                  <a:srgbClr val="FF0000"/>
                </a:solidFill>
              </a:rPr>
              <a:t>1,3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8304422" y="4786561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</a:t>
            </a:r>
            <a:r>
              <a:rPr lang="zh-CN" altLang="en-US" dirty="0" smtClean="0">
                <a:solidFill>
                  <a:srgbClr val="FF0000"/>
                </a:solidFill>
              </a:rPr>
              <a:t>（</a:t>
            </a:r>
            <a:r>
              <a:rPr lang="en-US" altLang="zh-CN" dirty="0" smtClean="0">
                <a:solidFill>
                  <a:srgbClr val="FF0000"/>
                </a:solidFill>
              </a:rPr>
              <a:t>2,3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8271830" y="3933021"/>
            <a:ext cx="0" cy="12228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6069375" y="5155893"/>
            <a:ext cx="220245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46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dirty="0"/>
              <a:t>递推公式</a:t>
            </a:r>
            <a:r>
              <a:rPr lang="en-US" altLang="zh-CN" dirty="0"/>
              <a:t>: f(</a:t>
            </a:r>
            <a:r>
              <a:rPr lang="en-US" altLang="zh-CN" dirty="0" err="1"/>
              <a:t>x,y</a:t>
            </a:r>
            <a:r>
              <a:rPr lang="en-US" altLang="zh-CN" dirty="0"/>
              <a:t>) = f(x-1,y) + f(x, y-1</a:t>
            </a:r>
            <a:r>
              <a:rPr lang="en-US" altLang="zh-CN" dirty="0" smtClean="0"/>
              <a:t>)</a:t>
            </a:r>
          </a:p>
          <a:p>
            <a:pPr lvl="1"/>
            <a:r>
              <a:rPr lang="zh-CN" altLang="en-US" dirty="0" smtClean="0"/>
              <a:t>边界条件</a:t>
            </a:r>
            <a:r>
              <a:rPr lang="en-US" altLang="zh-CN" dirty="0" smtClean="0"/>
              <a:t>: f(0,y) = f(x,0) = 1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Programming</a:t>
            </a:r>
            <a:endParaRPr lang="zh-CN" altLang="en-US" dirty="0"/>
          </a:p>
        </p:txBody>
      </p:sp>
      <p:sp>
        <p:nvSpPr>
          <p:cNvPr id="5" name="流程图: 过程 4"/>
          <p:cNvSpPr/>
          <p:nvPr/>
        </p:nvSpPr>
        <p:spPr>
          <a:xfrm>
            <a:off x="1664465" y="2710149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过程 5"/>
          <p:cNvSpPr/>
          <p:nvPr/>
        </p:nvSpPr>
        <p:spPr>
          <a:xfrm>
            <a:off x="3866920" y="2710149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过程 6"/>
          <p:cNvSpPr/>
          <p:nvPr/>
        </p:nvSpPr>
        <p:spPr>
          <a:xfrm>
            <a:off x="6069375" y="2710149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/>
        </p:nvSpPr>
        <p:spPr>
          <a:xfrm>
            <a:off x="1664465" y="3933021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/>
          <p:cNvSpPr/>
          <p:nvPr/>
        </p:nvSpPr>
        <p:spPr>
          <a:xfrm>
            <a:off x="3866920" y="3933021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过程 9"/>
          <p:cNvSpPr/>
          <p:nvPr/>
        </p:nvSpPr>
        <p:spPr>
          <a:xfrm>
            <a:off x="6069375" y="3933021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flipH="1">
            <a:off x="1631415" y="2340817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0,0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3922005" y="2340817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0,1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 flipH="1">
            <a:off x="6212595" y="2340817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0,2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 flipH="1">
            <a:off x="1631415" y="3563689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/>
              <a:t>1</a:t>
            </a:r>
            <a:r>
              <a:rPr lang="en-US" altLang="zh-CN" dirty="0" smtClean="0"/>
              <a:t>,0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 flipH="1">
            <a:off x="3922005" y="3563689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1,1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 flipH="1">
            <a:off x="6212595" y="3563689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1,2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 flipH="1">
            <a:off x="1631415" y="4786561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/>
              <a:t>2</a:t>
            </a:r>
            <a:r>
              <a:rPr lang="en-US" altLang="zh-CN" dirty="0" smtClean="0"/>
              <a:t>,0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 flipH="1">
            <a:off x="3922005" y="4786561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2,1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 flipH="1">
            <a:off x="6212595" y="4786561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2,2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 flipH="1">
            <a:off x="8304422" y="2340817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0,3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 flipH="1">
            <a:off x="8304422" y="3563689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1,3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 flipH="1">
            <a:off x="8304422" y="4786561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2,3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cxnSp>
        <p:nvCxnSpPr>
          <p:cNvPr id="23" name="直接连接符 22"/>
          <p:cNvCxnSpPr/>
          <p:nvPr/>
        </p:nvCxnSpPr>
        <p:spPr>
          <a:xfrm>
            <a:off x="1664465" y="2710149"/>
            <a:ext cx="0" cy="24457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664465" y="2710149"/>
            <a:ext cx="66073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7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8423771" cy="4963126"/>
          </a:xfrm>
        </p:spPr>
        <p:txBody>
          <a:bodyPr/>
          <a:lstStyle/>
          <a:p>
            <a:pPr lvl="1"/>
            <a:r>
              <a:rPr lang="zh-CN" altLang="en-US" dirty="0"/>
              <a:t>递推公式</a:t>
            </a:r>
            <a:r>
              <a:rPr lang="en-US" altLang="zh-CN" dirty="0"/>
              <a:t>: f(</a:t>
            </a:r>
            <a:r>
              <a:rPr lang="en-US" altLang="zh-CN" dirty="0" err="1"/>
              <a:t>x,y</a:t>
            </a:r>
            <a:r>
              <a:rPr lang="en-US" altLang="zh-CN" dirty="0"/>
              <a:t>) = f(x-1,y) + f(x, y-1)</a:t>
            </a:r>
            <a:endParaRPr lang="zh-CN" altLang="en-US" dirty="0"/>
          </a:p>
          <a:p>
            <a:pPr lvl="1"/>
            <a:r>
              <a:rPr lang="zh-CN" altLang="en-US" dirty="0" smtClean="0"/>
              <a:t>边界条件</a:t>
            </a:r>
            <a:r>
              <a:rPr lang="en-US" altLang="zh-CN" dirty="0" smtClean="0"/>
              <a:t>: f(0,y) = f(x,0) = 1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Programming</a:t>
            </a:r>
            <a:endParaRPr lang="zh-CN" altLang="en-US" dirty="0"/>
          </a:p>
        </p:txBody>
      </p:sp>
      <p:sp>
        <p:nvSpPr>
          <p:cNvPr id="5" name="流程图: 过程 4"/>
          <p:cNvSpPr/>
          <p:nvPr/>
        </p:nvSpPr>
        <p:spPr>
          <a:xfrm>
            <a:off x="1664465" y="2710149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过程 5"/>
          <p:cNvSpPr/>
          <p:nvPr/>
        </p:nvSpPr>
        <p:spPr>
          <a:xfrm>
            <a:off x="3866920" y="2710149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过程 6"/>
          <p:cNvSpPr/>
          <p:nvPr/>
        </p:nvSpPr>
        <p:spPr>
          <a:xfrm>
            <a:off x="6069375" y="2710149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/>
        </p:nvSpPr>
        <p:spPr>
          <a:xfrm>
            <a:off x="1664465" y="3933021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/>
          <p:cNvSpPr/>
          <p:nvPr/>
        </p:nvSpPr>
        <p:spPr>
          <a:xfrm>
            <a:off x="3866920" y="3933021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过程 9"/>
          <p:cNvSpPr/>
          <p:nvPr/>
        </p:nvSpPr>
        <p:spPr>
          <a:xfrm>
            <a:off x="6069375" y="3933021"/>
            <a:ext cx="2202455" cy="122287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flipH="1">
            <a:off x="1631415" y="2340817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0,0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3922005" y="2340817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0,1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 flipH="1">
            <a:off x="6212595" y="2340817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0,2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 flipH="1">
            <a:off x="1631415" y="3563689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/>
              <a:t>1</a:t>
            </a:r>
            <a:r>
              <a:rPr lang="en-US" altLang="zh-CN" dirty="0" smtClean="0"/>
              <a:t>,0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 flipH="1">
            <a:off x="3922005" y="3563689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1,1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 flipH="1">
            <a:off x="6212595" y="3563689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1,2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 flipH="1">
            <a:off x="1631415" y="4786561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/>
              <a:t>2</a:t>
            </a:r>
            <a:r>
              <a:rPr lang="en-US" altLang="zh-CN" dirty="0" smtClean="0"/>
              <a:t>,0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 flipH="1">
            <a:off x="3922005" y="4786561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2,1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 flipH="1">
            <a:off x="6212595" y="4786561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2,2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 flipH="1">
            <a:off x="8304422" y="2340817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0,3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 flipH="1">
            <a:off x="8304422" y="3563689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1,3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 flipH="1">
            <a:off x="8304422" y="4786561"/>
            <a:ext cx="9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2,3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261971" y="2060154"/>
            <a:ext cx="2779465" cy="286232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def</a:t>
            </a:r>
            <a:r>
              <a:rPr lang="en-US" altLang="zh-CN" dirty="0"/>
              <a:t> f(</a:t>
            </a:r>
            <a:r>
              <a:rPr lang="en-US" altLang="zh-CN" dirty="0" err="1"/>
              <a:t>x,y</a:t>
            </a:r>
            <a:r>
              <a:rPr lang="en-US" altLang="zh-CN" dirty="0"/>
              <a:t>):</a:t>
            </a:r>
          </a:p>
          <a:p>
            <a:r>
              <a:rPr lang="en-US" altLang="zh-CN" dirty="0"/>
              <a:t>    if x==0 or y==0:</a:t>
            </a:r>
          </a:p>
          <a:p>
            <a:r>
              <a:rPr lang="en-US" altLang="zh-CN" dirty="0"/>
              <a:t>        return 1</a:t>
            </a:r>
          </a:p>
          <a:p>
            <a:r>
              <a:rPr lang="en-US" altLang="zh-CN" dirty="0"/>
              <a:t>    return f(x-1,y) + f(x,y-1)</a:t>
            </a:r>
          </a:p>
          <a:p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if __name__ == '__main__':</a:t>
            </a:r>
          </a:p>
          <a:p>
            <a:r>
              <a:rPr lang="en-US" altLang="zh-CN" dirty="0"/>
              <a:t>    print(f(2,3))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# output: 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83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Programming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A(</a:t>
            </a:r>
            <a:r>
              <a:rPr lang="en-US" altLang="zh-CN" dirty="0" err="1" smtClean="0"/>
              <a:t>i</a:t>
            </a:r>
            <a:r>
              <a:rPr lang="en-US" altLang="zh-CN" dirty="0" err="1" smtClean="0">
                <a:sym typeface="Wingdings" panose="05000000000000000000" pitchFamily="2" charset="2"/>
              </a:rPr>
              <a:t></a:t>
            </a:r>
            <a:r>
              <a:rPr lang="en-US" altLang="zh-CN" dirty="0" err="1" smtClean="0"/>
              <a:t>j</a:t>
            </a:r>
            <a:r>
              <a:rPr lang="en-US" altLang="zh-CN" dirty="0" smtClean="0"/>
              <a:t>, m): </a:t>
            </a:r>
            <a:r>
              <a:rPr lang="zh-CN" altLang="en-US" dirty="0" smtClean="0"/>
              <a:t>将</a:t>
            </a:r>
            <a:r>
              <a:rPr lang="en-US" altLang="zh-CN" dirty="0" err="1"/>
              <a:t>layer</a:t>
            </a:r>
            <a:r>
              <a:rPr lang="en-US" altLang="zh-CN" sz="2000" dirty="0" err="1"/>
              <a:t>i</a:t>
            </a:r>
            <a:r>
              <a:rPr lang="en-US" altLang="zh-CN" dirty="0"/>
              <a:t>, layer</a:t>
            </a:r>
            <a:r>
              <a:rPr lang="en-US" altLang="zh-CN" sz="2000" dirty="0"/>
              <a:t>i+1</a:t>
            </a:r>
            <a:r>
              <a:rPr lang="en-US" altLang="zh-CN" dirty="0"/>
              <a:t>, … </a:t>
            </a:r>
            <a:r>
              <a:rPr lang="en-US" altLang="zh-CN" dirty="0" err="1"/>
              <a:t>layer</a:t>
            </a:r>
            <a:r>
              <a:rPr lang="en-US" altLang="zh-CN" sz="2000" dirty="0" err="1"/>
              <a:t>j</a:t>
            </a:r>
            <a:r>
              <a:rPr lang="zh-CN" altLang="en-US" dirty="0" smtClean="0"/>
              <a:t>分配给</a:t>
            </a:r>
            <a:r>
              <a:rPr lang="en-US" altLang="zh-CN" dirty="0" smtClean="0"/>
              <a:t>m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workers</a:t>
            </a:r>
            <a:r>
              <a:rPr lang="zh-CN" altLang="en-US" dirty="0" smtClean="0"/>
              <a:t>后，平均处理一个</a:t>
            </a:r>
            <a:r>
              <a:rPr lang="en-US" altLang="zh-CN" dirty="0" err="1" smtClean="0"/>
              <a:t>minibatch</a:t>
            </a:r>
            <a:r>
              <a:rPr lang="zh-CN" altLang="en-US" dirty="0" smtClean="0"/>
              <a:t>的最优时间。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2483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12422" y="2518756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5400000">
            <a:off x="1876598" y="1486573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1712422" y="2992582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箭头 8"/>
          <p:cNvSpPr/>
          <p:nvPr/>
        </p:nvSpPr>
        <p:spPr>
          <a:xfrm>
            <a:off x="249381" y="2705793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705007" y="2518757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5400000">
            <a:off x="4869183" y="1486574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2</a:t>
            </a:r>
            <a:endParaRPr lang="zh-CN" altLang="en-US" sz="1600" dirty="0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705007" y="2992583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右箭头 13"/>
          <p:cNvSpPr/>
          <p:nvPr/>
        </p:nvSpPr>
        <p:spPr>
          <a:xfrm>
            <a:off x="3241966" y="2705794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697592" y="2518758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5400000">
            <a:off x="7861768" y="1486575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7697592" y="2992584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箭头 17"/>
          <p:cNvSpPr/>
          <p:nvPr/>
        </p:nvSpPr>
        <p:spPr>
          <a:xfrm>
            <a:off x="6234551" y="2705795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endParaRPr lang="zh-CN" altLang="en-US" dirty="0"/>
          </a:p>
        </p:txBody>
      </p:sp>
      <p:sp>
        <p:nvSpPr>
          <p:cNvPr id="19" name="右箭头 18"/>
          <p:cNvSpPr/>
          <p:nvPr/>
        </p:nvSpPr>
        <p:spPr>
          <a:xfrm>
            <a:off x="9239604" y="2705795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r>
              <a:rPr lang="en-US" altLang="zh-CN" sz="1600" dirty="0" smtClean="0"/>
              <a:t>3</a:t>
            </a:r>
            <a:endParaRPr lang="zh-CN" altLang="en-US" sz="1600" dirty="0"/>
          </a:p>
        </p:txBody>
      </p:sp>
      <p:sp>
        <p:nvSpPr>
          <p:cNvPr id="20" name="矩形 19"/>
          <p:cNvSpPr/>
          <p:nvPr/>
        </p:nvSpPr>
        <p:spPr>
          <a:xfrm>
            <a:off x="10715114" y="2364971"/>
            <a:ext cx="1209494" cy="125522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上箭头 22"/>
          <p:cNvSpPr/>
          <p:nvPr/>
        </p:nvSpPr>
        <p:spPr>
          <a:xfrm rot="16200000" flipH="1">
            <a:off x="9631890" y="3215441"/>
            <a:ext cx="1488097" cy="2297605"/>
          </a:xfrm>
          <a:prstGeom prst="bentUpArrow">
            <a:avLst>
              <a:gd name="adj1" fmla="val 17319"/>
              <a:gd name="adj2" fmla="val 28840"/>
              <a:gd name="adj3" fmla="val 2628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Loss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7697592" y="4678509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右箭头 25"/>
          <p:cNvSpPr/>
          <p:nvPr/>
        </p:nvSpPr>
        <p:spPr>
          <a:xfrm rot="5400000">
            <a:off x="7861768" y="3172500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7" name="右箭头 26"/>
          <p:cNvSpPr/>
          <p:nvPr/>
        </p:nvSpPr>
        <p:spPr>
          <a:xfrm flipH="1">
            <a:off x="6234551" y="4391720"/>
            <a:ext cx="1463040" cy="573578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δL</a:t>
            </a:r>
            <a:r>
              <a:rPr lang="en-US" altLang="zh-CN" dirty="0" smtClean="0"/>
              <a:t>/δY</a:t>
            </a:r>
            <a:r>
              <a:rPr lang="en-US" altLang="zh-CN" sz="1600" dirty="0" smtClean="0"/>
              <a:t>3</a:t>
            </a:r>
            <a:r>
              <a:rPr lang="en-US" altLang="zh-CN" dirty="0" smtClean="0"/>
              <a:t>·W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8" name="右箭头 27"/>
          <p:cNvSpPr/>
          <p:nvPr/>
        </p:nvSpPr>
        <p:spPr>
          <a:xfrm rot="5400000">
            <a:off x="7861768" y="4461152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9" name="右箭头 28"/>
          <p:cNvSpPr/>
          <p:nvPr/>
        </p:nvSpPr>
        <p:spPr>
          <a:xfrm flipH="1">
            <a:off x="3229497" y="4391720"/>
            <a:ext cx="1463040" cy="573578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dirty="0" err="1" smtClean="0"/>
              <a:t>δL</a:t>
            </a:r>
            <a:r>
              <a:rPr lang="en-US" altLang="zh-CN" sz="1300" dirty="0" smtClean="0"/>
              <a:t>/δY</a:t>
            </a:r>
            <a:r>
              <a:rPr lang="en-US" altLang="zh-CN" sz="1100" dirty="0" smtClean="0"/>
              <a:t>3</a:t>
            </a:r>
            <a:r>
              <a:rPr lang="en-US" altLang="zh-CN" sz="1300" dirty="0" smtClean="0"/>
              <a:t>·W</a:t>
            </a:r>
            <a:r>
              <a:rPr lang="en-US" altLang="zh-CN" sz="1100" dirty="0" smtClean="0"/>
              <a:t>3</a:t>
            </a:r>
            <a:r>
              <a:rPr lang="en-US" altLang="zh-CN" sz="1300" dirty="0" smtClean="0"/>
              <a:t>·W</a:t>
            </a:r>
            <a:r>
              <a:rPr lang="en-US" altLang="zh-CN" sz="1050" dirty="0" smtClean="0"/>
              <a:t>2</a:t>
            </a:r>
            <a:endParaRPr lang="zh-CN" altLang="en-US" sz="1300" dirty="0"/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4705007" y="4678510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右箭头 30"/>
          <p:cNvSpPr/>
          <p:nvPr/>
        </p:nvSpPr>
        <p:spPr>
          <a:xfrm rot="5400000">
            <a:off x="4869183" y="3172501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2</a:t>
            </a:r>
            <a:endParaRPr lang="zh-CN" altLang="en-US" dirty="0"/>
          </a:p>
        </p:txBody>
      </p:sp>
      <p:sp>
        <p:nvSpPr>
          <p:cNvPr id="32" name="右箭头 31"/>
          <p:cNvSpPr/>
          <p:nvPr/>
        </p:nvSpPr>
        <p:spPr>
          <a:xfrm rot="5400000">
            <a:off x="4869183" y="4461153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/>
              <a:t>2</a:t>
            </a:r>
            <a:endParaRPr lang="zh-CN" altLang="en-US" dirty="0"/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1708280" y="4678511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右箭头 33"/>
          <p:cNvSpPr/>
          <p:nvPr/>
        </p:nvSpPr>
        <p:spPr>
          <a:xfrm rot="5400000">
            <a:off x="1872456" y="3172502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35" name="右箭头 34"/>
          <p:cNvSpPr/>
          <p:nvPr/>
        </p:nvSpPr>
        <p:spPr>
          <a:xfrm rot="5400000">
            <a:off x="1872456" y="4461154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3" name="矩形标注 2"/>
          <p:cNvSpPr/>
          <p:nvPr/>
        </p:nvSpPr>
        <p:spPr>
          <a:xfrm>
            <a:off x="444731" y="3762375"/>
            <a:ext cx="812570" cy="390525"/>
          </a:xfrm>
          <a:prstGeom prst="wedgeRectCallout">
            <a:avLst>
              <a:gd name="adj1" fmla="val 104438"/>
              <a:gd name="adj2" fmla="val -71125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layer</a:t>
            </a:r>
            <a:r>
              <a:rPr lang="en-US" altLang="zh-CN" sz="1200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7" name="右箭头 36"/>
          <p:cNvSpPr/>
          <p:nvPr/>
        </p:nvSpPr>
        <p:spPr>
          <a:xfrm>
            <a:off x="6234551" y="2705793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Y2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3237822" y="2705794"/>
            <a:ext cx="1467184" cy="57357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标注 35"/>
          <p:cNvSpPr/>
          <p:nvPr/>
        </p:nvSpPr>
        <p:spPr>
          <a:xfrm>
            <a:off x="3521481" y="1742189"/>
            <a:ext cx="812570" cy="390525"/>
          </a:xfrm>
          <a:prstGeom prst="wedgeRectCallout">
            <a:avLst>
              <a:gd name="adj1" fmla="val 41"/>
              <a:gd name="adj2" fmla="val 18841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sz="1100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129848" y="60939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sz="1400" dirty="0" smtClean="0"/>
              <a:t>1</a:t>
            </a:r>
            <a:r>
              <a:rPr lang="en-US" altLang="zh-CN" dirty="0" smtClean="0"/>
              <a:t>=1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5068817" y="60939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sz="1400" dirty="0" smtClean="0"/>
              <a:t>2</a:t>
            </a:r>
            <a:r>
              <a:rPr lang="en-US" altLang="zh-CN" dirty="0" smtClean="0"/>
              <a:t>=3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8119160" y="6093909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sz="1200" dirty="0" smtClean="0"/>
              <a:t>3</a:t>
            </a:r>
            <a:r>
              <a:rPr lang="en-US" altLang="zh-CN" dirty="0" smtClean="0"/>
              <a:t>=2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616839" y="1178805"/>
            <a:ext cx="4721620" cy="5284436"/>
          </a:xfrm>
          <a:prstGeom prst="rect">
            <a:avLst/>
          </a:prstGeom>
          <a:noFill/>
          <a:ln w="28575">
            <a:solidFill>
              <a:srgbClr val="09D5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7502240" y="1178805"/>
            <a:ext cx="1932281" cy="5284436"/>
          </a:xfrm>
          <a:prstGeom prst="rect">
            <a:avLst/>
          </a:prstGeom>
          <a:noFill/>
          <a:ln w="28575">
            <a:solidFill>
              <a:srgbClr val="09D5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058166" y="646561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worker1, worker2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7947807" y="646561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worker3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171152" y="323406"/>
            <a:ext cx="1595408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A(1</a:t>
            </a:r>
            <a:r>
              <a:rPr lang="en-US" altLang="zh-CN" dirty="0" smtClean="0">
                <a:sym typeface="Wingdings" panose="05000000000000000000" pitchFamily="2" charset="2"/>
              </a:rPr>
              <a:t>3, 3</a:t>
            </a:r>
            <a:r>
              <a:rPr lang="en-US" altLang="zh-CN" dirty="0" smtClean="0"/>
              <a:t>) = 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17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can </a:t>
            </a:r>
            <a:r>
              <a:rPr lang="en-US" altLang="zh-CN" dirty="0" smtClean="0"/>
              <a:t>deep </a:t>
            </a:r>
            <a:r>
              <a:rPr lang="en-US" altLang="zh-CN" dirty="0"/>
              <a:t>learning do?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2020/4/17</a:t>
            </a:fld>
            <a:endParaRPr lang="zh-CN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88BCC1-B39D-47A8-B9AD-959728CB3357}"/>
              </a:ext>
            </a:extLst>
          </p:cNvPr>
          <p:cNvGrpSpPr/>
          <p:nvPr/>
        </p:nvGrpSpPr>
        <p:grpSpPr>
          <a:xfrm>
            <a:off x="1921588" y="1506708"/>
            <a:ext cx="2732060" cy="2639078"/>
            <a:chOff x="793010" y="673203"/>
            <a:chExt cx="3494160" cy="3063034"/>
          </a:xfrm>
        </p:grpSpPr>
        <p:pic>
          <p:nvPicPr>
            <p:cNvPr id="6" name="Picture 22" descr="http://www.kitguru.net/wp-content/uploads/2017/05/6_fi-ziptopia-zipcar-generic-autonomous-cars-image_2.jpg">
              <a:extLst>
                <a:ext uri="{FF2B5EF4-FFF2-40B4-BE49-F238E27FC236}">
                  <a16:creationId xmlns:a16="http://schemas.microsoft.com/office/drawing/2014/main" id="{B4AC2E18-023F-4ED1-B87A-F615E22AD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937" y="673203"/>
              <a:ext cx="1904761" cy="105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2" descr="“voice recognition”的图片搜索结果">
              <a:extLst>
                <a:ext uri="{FF2B5EF4-FFF2-40B4-BE49-F238E27FC236}">
                  <a16:creationId xmlns:a16="http://schemas.microsoft.com/office/drawing/2014/main" id="{FCBBE054-E675-48C5-ADED-DE8824401D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10" y="2178180"/>
              <a:ext cx="1988688" cy="1113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60">
              <a:extLst>
                <a:ext uri="{FF2B5EF4-FFF2-40B4-BE49-F238E27FC236}">
                  <a16:creationId xmlns:a16="http://schemas.microsoft.com/office/drawing/2014/main" id="{52D1389D-3E1A-4F33-8292-41BCDE3A317A}"/>
                </a:ext>
              </a:extLst>
            </p:cNvPr>
            <p:cNvSpPr txBox="1"/>
            <p:nvPr/>
          </p:nvSpPr>
          <p:spPr>
            <a:xfrm>
              <a:off x="1205445" y="1690068"/>
              <a:ext cx="1343263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Self-driving</a:t>
              </a:r>
            </a:p>
          </p:txBody>
        </p:sp>
        <p:sp>
          <p:nvSpPr>
            <p:cNvPr id="9" name="TextBox 65">
              <a:extLst>
                <a:ext uri="{FF2B5EF4-FFF2-40B4-BE49-F238E27FC236}">
                  <a16:creationId xmlns:a16="http://schemas.microsoft.com/office/drawing/2014/main" id="{0623C831-F05A-4774-8A5A-D3D07F894332}"/>
                </a:ext>
              </a:extLst>
            </p:cNvPr>
            <p:cNvSpPr txBox="1"/>
            <p:nvPr/>
          </p:nvSpPr>
          <p:spPr>
            <a:xfrm>
              <a:off x="894750" y="3379017"/>
              <a:ext cx="1866053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Personal assistant</a:t>
              </a:r>
            </a:p>
          </p:txBody>
        </p:sp>
        <p:cxnSp>
          <p:nvCxnSpPr>
            <p:cNvPr id="10" name="Straight Arrow Connector 33">
              <a:extLst>
                <a:ext uri="{FF2B5EF4-FFF2-40B4-BE49-F238E27FC236}">
                  <a16:creationId xmlns:a16="http://schemas.microsoft.com/office/drawing/2014/main" id="{1150C5EA-5347-4954-8D63-E6B362B8E4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89228" y="2735011"/>
              <a:ext cx="1297942" cy="2610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id="{7C9DB3C7-9458-4EE5-9DB5-6A1AF1AA294C}"/>
              </a:ext>
            </a:extLst>
          </p:cNvPr>
          <p:cNvGrpSpPr/>
          <p:nvPr/>
        </p:nvGrpSpPr>
        <p:grpSpPr>
          <a:xfrm>
            <a:off x="3458690" y="1506709"/>
            <a:ext cx="4955182" cy="1674895"/>
            <a:chOff x="2842481" y="673203"/>
            <a:chExt cx="6337415" cy="1943958"/>
          </a:xfrm>
        </p:grpSpPr>
        <p:pic>
          <p:nvPicPr>
            <p:cNvPr id="12" name="Picture 24" descr="“image recognition”的图片搜索结果">
              <a:extLst>
                <a:ext uri="{FF2B5EF4-FFF2-40B4-BE49-F238E27FC236}">
                  <a16:creationId xmlns:a16="http://schemas.microsoft.com/office/drawing/2014/main" id="{8EBA15F5-3E2B-4F55-B33E-70A817AA9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228" y="674423"/>
              <a:ext cx="2027362" cy="1051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2" descr="“deep learning translation”的图片搜索结果">
              <a:extLst>
                <a:ext uri="{FF2B5EF4-FFF2-40B4-BE49-F238E27FC236}">
                  <a16:creationId xmlns:a16="http://schemas.microsoft.com/office/drawing/2014/main" id="{E4836E7C-A3D5-42B0-A177-5223013BA0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966" y="673203"/>
              <a:ext cx="1977916" cy="1051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6" descr="https://www.kdnuggets.com/wp-content/uploads/medical-image-analysis-header.jpeg">
              <a:extLst>
                <a:ext uri="{FF2B5EF4-FFF2-40B4-BE49-F238E27FC236}">
                  <a16:creationId xmlns:a16="http://schemas.microsoft.com/office/drawing/2014/main" id="{84B1D655-AEBE-4F94-B360-272E2315CE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7414" y="695131"/>
              <a:ext cx="1766746" cy="1029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61">
              <a:extLst>
                <a:ext uri="{FF2B5EF4-FFF2-40B4-BE49-F238E27FC236}">
                  <a16:creationId xmlns:a16="http://schemas.microsoft.com/office/drawing/2014/main" id="{F7F42EC1-E7E6-4A01-AB93-76C3C092DCD5}"/>
                </a:ext>
              </a:extLst>
            </p:cNvPr>
            <p:cNvSpPr txBox="1"/>
            <p:nvPr/>
          </p:nvSpPr>
          <p:spPr>
            <a:xfrm>
              <a:off x="2842481" y="1692188"/>
              <a:ext cx="2284284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Surveillance detection</a:t>
              </a:r>
            </a:p>
          </p:txBody>
        </p:sp>
        <p:sp>
          <p:nvSpPr>
            <p:cNvPr id="16" name="TextBox 62">
              <a:extLst>
                <a:ext uri="{FF2B5EF4-FFF2-40B4-BE49-F238E27FC236}">
                  <a16:creationId xmlns:a16="http://schemas.microsoft.com/office/drawing/2014/main" id="{A87C365A-1D8A-49B3-900D-291F9ACD5F8F}"/>
                </a:ext>
              </a:extLst>
            </p:cNvPr>
            <p:cNvSpPr txBox="1"/>
            <p:nvPr/>
          </p:nvSpPr>
          <p:spPr>
            <a:xfrm>
              <a:off x="5514818" y="1685060"/>
              <a:ext cx="1273721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Translation</a:t>
              </a:r>
            </a:p>
          </p:txBody>
        </p:sp>
        <p:sp>
          <p:nvSpPr>
            <p:cNvPr id="17" name="TextBox 63">
              <a:extLst>
                <a:ext uri="{FF2B5EF4-FFF2-40B4-BE49-F238E27FC236}">
                  <a16:creationId xmlns:a16="http://schemas.microsoft.com/office/drawing/2014/main" id="{6C294D0F-F072-4C46-BF57-034EFDE4019A}"/>
                </a:ext>
              </a:extLst>
            </p:cNvPr>
            <p:cNvSpPr txBox="1"/>
            <p:nvPr/>
          </p:nvSpPr>
          <p:spPr>
            <a:xfrm>
              <a:off x="7096527" y="1693812"/>
              <a:ext cx="2083369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Medical diagnostics</a:t>
              </a:r>
            </a:p>
          </p:txBody>
        </p:sp>
        <p:cxnSp>
          <p:nvCxnSpPr>
            <p:cNvPr id="18" name="Straight Arrow Connector 35">
              <a:extLst>
                <a:ext uri="{FF2B5EF4-FFF2-40B4-BE49-F238E27FC236}">
                  <a16:creationId xmlns:a16="http://schemas.microsoft.com/office/drawing/2014/main" id="{A4AB4E4B-7F4A-4203-889C-510003F1043D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H="1" flipV="1">
              <a:off x="4084317" y="2092297"/>
              <a:ext cx="357619" cy="4361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Arrow Connector 38">
              <a:extLst>
                <a:ext uri="{FF2B5EF4-FFF2-40B4-BE49-F238E27FC236}">
                  <a16:creationId xmlns:a16="http://schemas.microsoft.com/office/drawing/2014/main" id="{BD7513D0-105D-4EFC-952E-0C82923DA570}"/>
                </a:ext>
              </a:extLst>
            </p:cNvPr>
            <p:cNvCxnSpPr/>
            <p:nvPr/>
          </p:nvCxnSpPr>
          <p:spPr>
            <a:xfrm flipV="1">
              <a:off x="6285206" y="2134311"/>
              <a:ext cx="0" cy="4828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Arrow Connector 40">
              <a:extLst>
                <a:ext uri="{FF2B5EF4-FFF2-40B4-BE49-F238E27FC236}">
                  <a16:creationId xmlns:a16="http://schemas.microsoft.com/office/drawing/2014/main" id="{63E8F4BF-EC45-4D60-8857-F5A94DCD29CF}"/>
                </a:ext>
              </a:extLst>
            </p:cNvPr>
            <p:cNvCxnSpPr>
              <a:cxnSpLocks/>
              <a:endCxn id="17" idx="2"/>
            </p:cNvCxnSpPr>
            <p:nvPr/>
          </p:nvCxnSpPr>
          <p:spPr>
            <a:xfrm flipV="1">
              <a:off x="7623412" y="2093923"/>
              <a:ext cx="602912" cy="52323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3E487ACC-D67E-48A0-BD68-5637F7C37456}"/>
              </a:ext>
            </a:extLst>
          </p:cNvPr>
          <p:cNvGrpSpPr/>
          <p:nvPr/>
        </p:nvGrpSpPr>
        <p:grpSpPr>
          <a:xfrm>
            <a:off x="7194231" y="1467699"/>
            <a:ext cx="2567039" cy="2742357"/>
            <a:chOff x="7823200" y="621188"/>
            <a:chExt cx="3283107" cy="3182902"/>
          </a:xfrm>
        </p:grpSpPr>
        <p:pic>
          <p:nvPicPr>
            <p:cNvPr id="22" name="Picture 28" descr="https://ocr.space/blog/images/posts/old/atari-2600-games.jpg">
              <a:extLst>
                <a:ext uri="{FF2B5EF4-FFF2-40B4-BE49-F238E27FC236}">
                  <a16:creationId xmlns:a16="http://schemas.microsoft.com/office/drawing/2014/main" id="{3E1844F8-3B63-4C22-B5DD-D0FA457E05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703" y="621188"/>
              <a:ext cx="1766745" cy="1129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4" descr="“generative model deep learning”的图片搜索结果">
              <a:extLst>
                <a:ext uri="{FF2B5EF4-FFF2-40B4-BE49-F238E27FC236}">
                  <a16:creationId xmlns:a16="http://schemas.microsoft.com/office/drawing/2014/main" id="{FA238A5C-5E43-445A-AC41-E45D7AF5E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4160" y="2111604"/>
              <a:ext cx="2062147" cy="1267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64">
              <a:extLst>
                <a:ext uri="{FF2B5EF4-FFF2-40B4-BE49-F238E27FC236}">
                  <a16:creationId xmlns:a16="http://schemas.microsoft.com/office/drawing/2014/main" id="{513EB5BE-B979-4573-9F76-59DC0F9D37BB}"/>
                </a:ext>
              </a:extLst>
            </p:cNvPr>
            <p:cNvSpPr txBox="1"/>
            <p:nvPr/>
          </p:nvSpPr>
          <p:spPr>
            <a:xfrm>
              <a:off x="9747006" y="1702204"/>
              <a:ext cx="785620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Game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FAF157EE-C087-4F81-93BB-B958CE201FDA}"/>
                </a:ext>
              </a:extLst>
            </p:cNvPr>
            <p:cNvSpPr txBox="1"/>
            <p:nvPr/>
          </p:nvSpPr>
          <p:spPr>
            <a:xfrm>
              <a:off x="9883086" y="3446870"/>
              <a:ext cx="541652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Art</a:t>
              </a:r>
            </a:p>
          </p:txBody>
        </p:sp>
        <p:cxnSp>
          <p:nvCxnSpPr>
            <p:cNvPr id="26" name="Straight Arrow Connector 42">
              <a:extLst>
                <a:ext uri="{FF2B5EF4-FFF2-40B4-BE49-F238E27FC236}">
                  <a16:creationId xmlns:a16="http://schemas.microsoft.com/office/drawing/2014/main" id="{A8B7C01A-F6EF-4957-AC55-97F37229E7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3200" y="2735011"/>
              <a:ext cx="1092200" cy="2463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7" name="Group 1">
            <a:extLst>
              <a:ext uri="{FF2B5EF4-FFF2-40B4-BE49-F238E27FC236}">
                <a16:creationId xmlns:a16="http://schemas.microsoft.com/office/drawing/2014/main" id="{4A189E75-9F1D-4F2E-80CF-EBF42F868478}"/>
              </a:ext>
            </a:extLst>
          </p:cNvPr>
          <p:cNvGrpSpPr/>
          <p:nvPr/>
        </p:nvGrpSpPr>
        <p:grpSpPr>
          <a:xfrm>
            <a:off x="1814332" y="4180390"/>
            <a:ext cx="8659352" cy="1902967"/>
            <a:chOff x="649999" y="4238111"/>
            <a:chExt cx="11074852" cy="2208668"/>
          </a:xfrm>
        </p:grpSpPr>
        <p:pic>
          <p:nvPicPr>
            <p:cNvPr id="28" name="Picture 6" descr="http://bryanrussell.org/projects/recognitionBySceneAlignment/banner.jpg">
              <a:extLst>
                <a:ext uri="{FF2B5EF4-FFF2-40B4-BE49-F238E27FC236}">
                  <a16:creationId xmlns:a16="http://schemas.microsoft.com/office/drawing/2014/main" id="{AD85FC72-E136-4C1E-88E1-36DE4B5343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2" r="23860" b="48829"/>
            <a:stretch/>
          </p:blipFill>
          <p:spPr bwMode="auto">
            <a:xfrm>
              <a:off x="761730" y="4645555"/>
              <a:ext cx="1904761" cy="1492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“Natural language processing”的图片搜索结果">
              <a:extLst>
                <a:ext uri="{FF2B5EF4-FFF2-40B4-BE49-F238E27FC236}">
                  <a16:creationId xmlns:a16="http://schemas.microsoft.com/office/drawing/2014/main" id="{4FDE6DAE-67DC-411E-BFA9-1E963C961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889" y="4939017"/>
              <a:ext cx="1795133" cy="1025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https://tryolabs.com/images/blog/post-images/2016-12-06-major-advancements-in-deep-learning-2016/GAN-diagram.png">
              <a:extLst>
                <a:ext uri="{FF2B5EF4-FFF2-40B4-BE49-F238E27FC236}">
                  <a16:creationId xmlns:a16="http://schemas.microsoft.com/office/drawing/2014/main" id="{AA0E6193-EB07-4A1E-B4FF-A61BE6DA7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3412" y="4238111"/>
              <a:ext cx="1567238" cy="1848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6" descr="http://www.performics.com/wp-content/uploads/2013/05/shutterstock_42826063.jpg">
              <a:extLst>
                <a:ext uri="{FF2B5EF4-FFF2-40B4-BE49-F238E27FC236}">
                  <a16:creationId xmlns:a16="http://schemas.microsoft.com/office/drawing/2014/main" id="{FF20EE6A-A707-4C55-AA31-4056DEC167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9467" y="4282637"/>
              <a:ext cx="1237715" cy="1237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0" descr="http://www.pngmart.com/files/4/Earth-PNG-Image.png">
              <a:extLst>
                <a:ext uri="{FF2B5EF4-FFF2-40B4-BE49-F238E27FC236}">
                  <a16:creationId xmlns:a16="http://schemas.microsoft.com/office/drawing/2014/main" id="{754D9CC6-D32E-4B76-AEDB-ECE63E3C73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5089" y="4939017"/>
              <a:ext cx="1143217" cy="1143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8" descr="“speech recognition”的图片搜索结果">
              <a:extLst>
                <a:ext uri="{FF2B5EF4-FFF2-40B4-BE49-F238E27FC236}">
                  <a16:creationId xmlns:a16="http://schemas.microsoft.com/office/drawing/2014/main" id="{EC514730-E407-481E-9BDB-7BA62572C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2604" y="4905967"/>
              <a:ext cx="2760099" cy="971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0">
              <a:extLst>
                <a:ext uri="{FF2B5EF4-FFF2-40B4-BE49-F238E27FC236}">
                  <a16:creationId xmlns:a16="http://schemas.microsoft.com/office/drawing/2014/main" id="{B02793CF-9833-489F-94AB-31CE8F0BA919}"/>
                </a:ext>
              </a:extLst>
            </p:cNvPr>
            <p:cNvSpPr txBox="1"/>
            <p:nvPr/>
          </p:nvSpPr>
          <p:spPr>
            <a:xfrm>
              <a:off x="649999" y="6083574"/>
              <a:ext cx="1913205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Image recognition</a:t>
              </a:r>
            </a:p>
          </p:txBody>
        </p:sp>
        <p:sp>
          <p:nvSpPr>
            <p:cNvPr id="35" name="TextBox 56">
              <a:extLst>
                <a:ext uri="{FF2B5EF4-FFF2-40B4-BE49-F238E27FC236}">
                  <a16:creationId xmlns:a16="http://schemas.microsoft.com/office/drawing/2014/main" id="{1E707939-32DE-4A7E-913D-D9CB666A9489}"/>
                </a:ext>
              </a:extLst>
            </p:cNvPr>
            <p:cNvSpPr txBox="1"/>
            <p:nvPr/>
          </p:nvSpPr>
          <p:spPr>
            <a:xfrm>
              <a:off x="2976575" y="6086962"/>
              <a:ext cx="2003412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Speech recognition</a:t>
              </a:r>
            </a:p>
          </p:txBody>
        </p:sp>
        <p:sp>
          <p:nvSpPr>
            <p:cNvPr id="36" name="TextBox 57">
              <a:extLst>
                <a:ext uri="{FF2B5EF4-FFF2-40B4-BE49-F238E27FC236}">
                  <a16:creationId xmlns:a16="http://schemas.microsoft.com/office/drawing/2014/main" id="{BA88CDB3-50D0-4158-A278-B46A4794F917}"/>
                </a:ext>
              </a:extLst>
            </p:cNvPr>
            <p:cNvSpPr txBox="1"/>
            <p:nvPr/>
          </p:nvSpPr>
          <p:spPr>
            <a:xfrm>
              <a:off x="5307676" y="6078266"/>
              <a:ext cx="1812749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Natural language</a:t>
              </a:r>
            </a:p>
          </p:txBody>
        </p:sp>
        <p:sp>
          <p:nvSpPr>
            <p:cNvPr id="37" name="TextBox 58">
              <a:extLst>
                <a:ext uri="{FF2B5EF4-FFF2-40B4-BE49-F238E27FC236}">
                  <a16:creationId xmlns:a16="http://schemas.microsoft.com/office/drawing/2014/main" id="{CDAD92B6-9C3F-4A64-ACCD-5587BF3866D9}"/>
                </a:ext>
              </a:extLst>
            </p:cNvPr>
            <p:cNvSpPr txBox="1"/>
            <p:nvPr/>
          </p:nvSpPr>
          <p:spPr>
            <a:xfrm>
              <a:off x="7289599" y="6078266"/>
              <a:ext cx="1876302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Generative model</a:t>
              </a:r>
            </a:p>
          </p:txBody>
        </p:sp>
        <p:sp>
          <p:nvSpPr>
            <p:cNvPr id="38" name="TextBox 59">
              <a:extLst>
                <a:ext uri="{FF2B5EF4-FFF2-40B4-BE49-F238E27FC236}">
                  <a16:creationId xmlns:a16="http://schemas.microsoft.com/office/drawing/2014/main" id="{B27365D3-B51E-4DCE-8021-A265287BAFCA}"/>
                </a:ext>
              </a:extLst>
            </p:cNvPr>
            <p:cNvSpPr txBox="1"/>
            <p:nvPr/>
          </p:nvSpPr>
          <p:spPr>
            <a:xfrm>
              <a:off x="9313457" y="6089559"/>
              <a:ext cx="2411394" cy="357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Reinforcement learning</a:t>
              </a:r>
            </a:p>
          </p:txBody>
        </p:sp>
        <p:sp>
          <p:nvSpPr>
            <p:cNvPr id="39" name="Arrow: Curved Down 70">
              <a:extLst>
                <a:ext uri="{FF2B5EF4-FFF2-40B4-BE49-F238E27FC236}">
                  <a16:creationId xmlns:a16="http://schemas.microsoft.com/office/drawing/2014/main" id="{598ECAB2-56D1-4BA8-BF54-6816725120D0}"/>
                </a:ext>
              </a:extLst>
            </p:cNvPr>
            <p:cNvSpPr/>
            <p:nvPr/>
          </p:nvSpPr>
          <p:spPr>
            <a:xfrm rot="19949109">
              <a:off x="10015091" y="4643255"/>
              <a:ext cx="599100" cy="170770"/>
            </a:xfrm>
            <a:prstGeom prst="curvedDownArrow">
              <a:avLst>
                <a:gd name="adj1" fmla="val 25000"/>
                <a:gd name="adj2" fmla="val 87321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40" name="Arrow: Curved Down 93">
              <a:extLst>
                <a:ext uri="{FF2B5EF4-FFF2-40B4-BE49-F238E27FC236}">
                  <a16:creationId xmlns:a16="http://schemas.microsoft.com/office/drawing/2014/main" id="{F70961E6-1B8E-46BB-9B27-F077312D0F87}"/>
                </a:ext>
              </a:extLst>
            </p:cNvPr>
            <p:cNvSpPr/>
            <p:nvPr/>
          </p:nvSpPr>
          <p:spPr>
            <a:xfrm rot="8632130">
              <a:off x="10608134" y="5527445"/>
              <a:ext cx="599100" cy="170770"/>
            </a:xfrm>
            <a:prstGeom prst="curvedDownArrow">
              <a:avLst>
                <a:gd name="adj1" fmla="val 25000"/>
                <a:gd name="adj2" fmla="val 87321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pic>
        <p:nvPicPr>
          <p:cNvPr id="41" name="Picture 2" descr="ç¸å³å¾ç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t="8411" r="9102" b="17454"/>
          <a:stretch/>
        </p:blipFill>
        <p:spPr bwMode="auto">
          <a:xfrm>
            <a:off x="4839872" y="3088193"/>
            <a:ext cx="2234412" cy="159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8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Programming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A(</a:t>
            </a:r>
            <a:r>
              <a:rPr lang="en-US" altLang="zh-CN" dirty="0" err="1" smtClean="0"/>
              <a:t>i</a:t>
            </a:r>
            <a:r>
              <a:rPr lang="en-US" altLang="zh-CN" dirty="0" err="1" smtClean="0">
                <a:sym typeface="Wingdings" panose="05000000000000000000" pitchFamily="2" charset="2"/>
              </a:rPr>
              <a:t></a:t>
            </a:r>
            <a:r>
              <a:rPr lang="en-US" altLang="zh-CN" dirty="0" err="1" smtClean="0"/>
              <a:t>j</a:t>
            </a:r>
            <a:r>
              <a:rPr lang="en-US" altLang="zh-CN" dirty="0" smtClean="0"/>
              <a:t>, m): </a:t>
            </a:r>
            <a:r>
              <a:rPr lang="zh-CN" altLang="en-US" dirty="0" smtClean="0"/>
              <a:t>将</a:t>
            </a:r>
            <a:r>
              <a:rPr lang="en-US" altLang="zh-CN" dirty="0" err="1"/>
              <a:t>layer</a:t>
            </a:r>
            <a:r>
              <a:rPr lang="en-US" altLang="zh-CN" sz="2000" dirty="0" err="1"/>
              <a:t>i</a:t>
            </a:r>
            <a:r>
              <a:rPr lang="en-US" altLang="zh-CN" dirty="0"/>
              <a:t>, layer</a:t>
            </a:r>
            <a:r>
              <a:rPr lang="en-US" altLang="zh-CN" sz="2000" dirty="0"/>
              <a:t>i+1</a:t>
            </a:r>
            <a:r>
              <a:rPr lang="en-US" altLang="zh-CN" dirty="0"/>
              <a:t>, … </a:t>
            </a:r>
            <a:r>
              <a:rPr lang="en-US" altLang="zh-CN" dirty="0" err="1"/>
              <a:t>layer</a:t>
            </a:r>
            <a:r>
              <a:rPr lang="en-US" altLang="zh-CN" sz="2000" dirty="0" err="1"/>
              <a:t>j</a:t>
            </a:r>
            <a:r>
              <a:rPr lang="zh-CN" altLang="en-US" dirty="0" smtClean="0"/>
              <a:t>分配给</a:t>
            </a:r>
            <a:r>
              <a:rPr lang="en-US" altLang="zh-CN" dirty="0" smtClean="0"/>
              <a:t>m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workers</a:t>
            </a:r>
            <a:r>
              <a:rPr lang="zh-CN" altLang="en-US" dirty="0" smtClean="0"/>
              <a:t>后，平均处理一个</a:t>
            </a:r>
            <a:r>
              <a:rPr lang="en-US" altLang="zh-CN" dirty="0" err="1" smtClean="0"/>
              <a:t>minibatch</a:t>
            </a:r>
            <a:r>
              <a:rPr lang="zh-CN" altLang="en-US" dirty="0" smtClean="0"/>
              <a:t>的最优时间。</a:t>
            </a:r>
            <a:endParaRPr lang="en-US" altLang="zh-CN" dirty="0" smtClean="0"/>
          </a:p>
          <a:p>
            <a:r>
              <a:rPr lang="en-US" altLang="zh-CN" dirty="0" smtClean="0"/>
              <a:t>T(</a:t>
            </a:r>
            <a:r>
              <a:rPr lang="en-US" altLang="zh-CN" dirty="0" err="1" smtClean="0"/>
              <a:t>i</a:t>
            </a:r>
            <a:r>
              <a:rPr lang="en-US" altLang="zh-CN" dirty="0" err="1" smtClean="0">
                <a:sym typeface="Wingdings" panose="05000000000000000000" pitchFamily="2" charset="2"/>
              </a:rPr>
              <a:t></a:t>
            </a:r>
            <a:r>
              <a:rPr lang="en-US" altLang="zh-CN" dirty="0" err="1" smtClean="0"/>
              <a:t>j</a:t>
            </a:r>
            <a:r>
              <a:rPr lang="en-US" altLang="zh-CN" dirty="0" smtClean="0"/>
              <a:t>, m): </a:t>
            </a:r>
            <a:r>
              <a:rPr lang="zh-CN" altLang="en-US" dirty="0" smtClean="0"/>
              <a:t>将</a:t>
            </a:r>
            <a:r>
              <a:rPr lang="en-US" altLang="zh-CN" dirty="0" err="1"/>
              <a:t>layer</a:t>
            </a:r>
            <a:r>
              <a:rPr lang="en-US" altLang="zh-CN" sz="2000" dirty="0" err="1"/>
              <a:t>i</a:t>
            </a:r>
            <a:r>
              <a:rPr lang="en-US" altLang="zh-CN" dirty="0"/>
              <a:t>, layer</a:t>
            </a:r>
            <a:r>
              <a:rPr lang="en-US" altLang="zh-CN" sz="2000" dirty="0"/>
              <a:t>i+1</a:t>
            </a:r>
            <a:r>
              <a:rPr lang="en-US" altLang="zh-CN" dirty="0"/>
              <a:t>, … </a:t>
            </a:r>
            <a:r>
              <a:rPr lang="en-US" altLang="zh-CN" dirty="0" err="1" smtClean="0"/>
              <a:t>layer</a:t>
            </a:r>
            <a:r>
              <a:rPr lang="en-US" altLang="zh-CN" sz="2000" dirty="0" err="1" smtClean="0"/>
              <a:t>j</a:t>
            </a:r>
            <a:r>
              <a:rPr lang="zh-CN" altLang="en-US" dirty="0" smtClean="0">
                <a:solidFill>
                  <a:srgbClr val="FF0000"/>
                </a:solidFill>
              </a:rPr>
              <a:t>封装成一个</a:t>
            </a:r>
            <a:r>
              <a:rPr lang="en-US" altLang="zh-CN" dirty="0" smtClean="0">
                <a:solidFill>
                  <a:srgbClr val="FF0000"/>
                </a:solidFill>
              </a:rPr>
              <a:t>stage</a:t>
            </a:r>
            <a:r>
              <a:rPr lang="zh-CN" altLang="en-US" dirty="0" smtClean="0"/>
              <a:t>，交给</a:t>
            </a:r>
            <a:r>
              <a:rPr lang="en-US" altLang="zh-CN" dirty="0" smtClean="0"/>
              <a:t>m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workers</a:t>
            </a:r>
            <a:r>
              <a:rPr lang="zh-CN" altLang="en-US" dirty="0" smtClean="0"/>
              <a:t>之后，平均处理一个</a:t>
            </a:r>
            <a:r>
              <a:rPr lang="en-US" altLang="zh-CN" dirty="0" err="1" smtClean="0"/>
              <a:t>minibatch</a:t>
            </a:r>
            <a:r>
              <a:rPr lang="zh-CN" altLang="en-US" dirty="0" smtClean="0"/>
              <a:t>的最优时间。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3424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12422" y="2518756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5400000">
            <a:off x="1876598" y="1486573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1712422" y="2992582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箭头 8"/>
          <p:cNvSpPr/>
          <p:nvPr/>
        </p:nvSpPr>
        <p:spPr>
          <a:xfrm>
            <a:off x="249381" y="2705793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705007" y="2518757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5400000">
            <a:off x="4869183" y="1486574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2</a:t>
            </a:r>
            <a:endParaRPr lang="zh-CN" altLang="en-US" sz="1600" dirty="0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705007" y="2992583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右箭头 13"/>
          <p:cNvSpPr/>
          <p:nvPr/>
        </p:nvSpPr>
        <p:spPr>
          <a:xfrm>
            <a:off x="3241966" y="2705794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697592" y="2518758"/>
            <a:ext cx="1529542" cy="31172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5400000">
            <a:off x="7861768" y="1486575"/>
            <a:ext cx="1213659" cy="17248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7697592" y="2992584"/>
            <a:ext cx="15295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箭头 17"/>
          <p:cNvSpPr/>
          <p:nvPr/>
        </p:nvSpPr>
        <p:spPr>
          <a:xfrm>
            <a:off x="6234551" y="2705795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endParaRPr lang="zh-CN" altLang="en-US" dirty="0"/>
          </a:p>
        </p:txBody>
      </p:sp>
      <p:sp>
        <p:nvSpPr>
          <p:cNvPr id="19" name="右箭头 18"/>
          <p:cNvSpPr/>
          <p:nvPr/>
        </p:nvSpPr>
        <p:spPr>
          <a:xfrm>
            <a:off x="9239604" y="2705795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Y</a:t>
            </a:r>
            <a:r>
              <a:rPr lang="en-US" altLang="zh-CN" sz="1600" dirty="0" smtClean="0"/>
              <a:t>3</a:t>
            </a:r>
            <a:endParaRPr lang="zh-CN" altLang="en-US" sz="1600" dirty="0"/>
          </a:p>
        </p:txBody>
      </p:sp>
      <p:sp>
        <p:nvSpPr>
          <p:cNvPr id="20" name="矩形 19"/>
          <p:cNvSpPr/>
          <p:nvPr/>
        </p:nvSpPr>
        <p:spPr>
          <a:xfrm>
            <a:off x="10715114" y="2364971"/>
            <a:ext cx="1209494" cy="125522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上箭头 22"/>
          <p:cNvSpPr/>
          <p:nvPr/>
        </p:nvSpPr>
        <p:spPr>
          <a:xfrm rot="16200000" flipH="1">
            <a:off x="9631890" y="3215441"/>
            <a:ext cx="1488097" cy="2297605"/>
          </a:xfrm>
          <a:prstGeom prst="bentUpArrow">
            <a:avLst>
              <a:gd name="adj1" fmla="val 17319"/>
              <a:gd name="adj2" fmla="val 28840"/>
              <a:gd name="adj3" fmla="val 2628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Loss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7697592" y="4678509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右箭头 25"/>
          <p:cNvSpPr/>
          <p:nvPr/>
        </p:nvSpPr>
        <p:spPr>
          <a:xfrm rot="5400000">
            <a:off x="7861768" y="3172500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7" name="右箭头 26"/>
          <p:cNvSpPr/>
          <p:nvPr/>
        </p:nvSpPr>
        <p:spPr>
          <a:xfrm flipH="1">
            <a:off x="6234551" y="4391720"/>
            <a:ext cx="1463040" cy="573578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δL</a:t>
            </a:r>
            <a:r>
              <a:rPr lang="en-US" altLang="zh-CN" dirty="0" smtClean="0"/>
              <a:t>/δY</a:t>
            </a:r>
            <a:r>
              <a:rPr lang="en-US" altLang="zh-CN" sz="1600" dirty="0" smtClean="0"/>
              <a:t>3</a:t>
            </a:r>
            <a:r>
              <a:rPr lang="en-US" altLang="zh-CN" dirty="0" smtClean="0"/>
              <a:t>·W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8" name="右箭头 27"/>
          <p:cNvSpPr/>
          <p:nvPr/>
        </p:nvSpPr>
        <p:spPr>
          <a:xfrm rot="5400000">
            <a:off x="7861768" y="4461152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 smtClean="0"/>
              <a:t>3</a:t>
            </a:r>
            <a:endParaRPr lang="zh-CN" altLang="en-US" dirty="0"/>
          </a:p>
        </p:txBody>
      </p:sp>
      <p:sp>
        <p:nvSpPr>
          <p:cNvPr id="29" name="右箭头 28"/>
          <p:cNvSpPr/>
          <p:nvPr/>
        </p:nvSpPr>
        <p:spPr>
          <a:xfrm flipH="1">
            <a:off x="3229497" y="4391720"/>
            <a:ext cx="1463040" cy="573578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dirty="0" err="1" smtClean="0"/>
              <a:t>δL</a:t>
            </a:r>
            <a:r>
              <a:rPr lang="en-US" altLang="zh-CN" sz="1300" dirty="0" smtClean="0"/>
              <a:t>/δY</a:t>
            </a:r>
            <a:r>
              <a:rPr lang="en-US" altLang="zh-CN" sz="1100" dirty="0" smtClean="0"/>
              <a:t>3</a:t>
            </a:r>
            <a:r>
              <a:rPr lang="en-US" altLang="zh-CN" sz="1300" dirty="0" smtClean="0"/>
              <a:t>·W</a:t>
            </a:r>
            <a:r>
              <a:rPr lang="en-US" altLang="zh-CN" sz="1100" dirty="0" smtClean="0"/>
              <a:t>3</a:t>
            </a:r>
            <a:r>
              <a:rPr lang="en-US" altLang="zh-CN" sz="1300" dirty="0" smtClean="0"/>
              <a:t>·W</a:t>
            </a:r>
            <a:r>
              <a:rPr lang="en-US" altLang="zh-CN" sz="1050" dirty="0" smtClean="0"/>
              <a:t>2</a:t>
            </a:r>
            <a:endParaRPr lang="zh-CN" altLang="en-US" sz="1300" dirty="0"/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4705007" y="4678510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右箭头 30"/>
          <p:cNvSpPr/>
          <p:nvPr/>
        </p:nvSpPr>
        <p:spPr>
          <a:xfrm rot="5400000">
            <a:off x="4869183" y="3172501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2</a:t>
            </a:r>
            <a:endParaRPr lang="zh-CN" altLang="en-US" dirty="0"/>
          </a:p>
        </p:txBody>
      </p:sp>
      <p:sp>
        <p:nvSpPr>
          <p:cNvPr id="32" name="右箭头 31"/>
          <p:cNvSpPr/>
          <p:nvPr/>
        </p:nvSpPr>
        <p:spPr>
          <a:xfrm rot="5400000">
            <a:off x="4869183" y="4461153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/>
              <a:t>2</a:t>
            </a:r>
            <a:endParaRPr lang="zh-CN" altLang="en-US" dirty="0"/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1708280" y="4678511"/>
            <a:ext cx="1529542" cy="0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右箭头 33"/>
          <p:cNvSpPr/>
          <p:nvPr/>
        </p:nvSpPr>
        <p:spPr>
          <a:xfrm rot="5400000">
            <a:off x="1872456" y="3172502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35" name="右箭头 34"/>
          <p:cNvSpPr/>
          <p:nvPr/>
        </p:nvSpPr>
        <p:spPr>
          <a:xfrm rot="5400000">
            <a:off x="1872456" y="4461154"/>
            <a:ext cx="1213659" cy="1724892"/>
          </a:xfrm>
          <a:prstGeom prst="rightArrow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dirty="0" smtClean="0"/>
              <a:t>ΔW</a:t>
            </a:r>
            <a:r>
              <a:rPr lang="en-US" altLang="zh-CN" sz="1600" dirty="0" smtClean="0"/>
              <a:t>1</a:t>
            </a:r>
            <a:endParaRPr lang="zh-CN" altLang="en-US" dirty="0"/>
          </a:p>
        </p:txBody>
      </p:sp>
      <p:sp>
        <p:nvSpPr>
          <p:cNvPr id="3" name="矩形标注 2"/>
          <p:cNvSpPr/>
          <p:nvPr/>
        </p:nvSpPr>
        <p:spPr>
          <a:xfrm>
            <a:off x="444731" y="3762375"/>
            <a:ext cx="812570" cy="390525"/>
          </a:xfrm>
          <a:prstGeom prst="wedgeRectCallout">
            <a:avLst>
              <a:gd name="adj1" fmla="val 104438"/>
              <a:gd name="adj2" fmla="val -71125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layer</a:t>
            </a:r>
            <a:r>
              <a:rPr lang="en-US" altLang="zh-CN" sz="1200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7" name="右箭头 36"/>
          <p:cNvSpPr/>
          <p:nvPr/>
        </p:nvSpPr>
        <p:spPr>
          <a:xfrm>
            <a:off x="6234551" y="2705793"/>
            <a:ext cx="1463040" cy="5735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Y2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3237822" y="2705794"/>
            <a:ext cx="1467184" cy="57357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标注 35"/>
          <p:cNvSpPr/>
          <p:nvPr/>
        </p:nvSpPr>
        <p:spPr>
          <a:xfrm>
            <a:off x="3521481" y="1742189"/>
            <a:ext cx="812570" cy="390525"/>
          </a:xfrm>
          <a:prstGeom prst="wedgeRectCallout">
            <a:avLst>
              <a:gd name="adj1" fmla="val 41"/>
              <a:gd name="adj2" fmla="val 18841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sz="1100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129848" y="60939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sz="1400" dirty="0" smtClean="0"/>
              <a:t>1</a:t>
            </a:r>
            <a:r>
              <a:rPr lang="en-US" altLang="zh-CN" dirty="0" smtClean="0"/>
              <a:t>=1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5068817" y="60939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sz="1400" dirty="0" smtClean="0"/>
              <a:t>2</a:t>
            </a:r>
            <a:r>
              <a:rPr lang="en-US" altLang="zh-CN" dirty="0" smtClean="0"/>
              <a:t>=3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8119160" y="6093909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sz="1200" dirty="0" smtClean="0"/>
              <a:t>3</a:t>
            </a:r>
            <a:r>
              <a:rPr lang="en-US" altLang="zh-CN" dirty="0" smtClean="0"/>
              <a:t>=2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616839" y="1178805"/>
            <a:ext cx="4721620" cy="5284436"/>
          </a:xfrm>
          <a:prstGeom prst="rect">
            <a:avLst/>
          </a:prstGeom>
          <a:noFill/>
          <a:ln w="28575">
            <a:solidFill>
              <a:srgbClr val="09D5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7502240" y="1178805"/>
            <a:ext cx="1932281" cy="5284436"/>
          </a:xfrm>
          <a:prstGeom prst="rect">
            <a:avLst/>
          </a:prstGeom>
          <a:noFill/>
          <a:ln w="28575">
            <a:solidFill>
              <a:srgbClr val="09D5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058166" y="646561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worker1, worker2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7947807" y="646561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worker3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237822" y="138742"/>
            <a:ext cx="152798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T(</a:t>
            </a:r>
            <a:r>
              <a:rPr lang="en-US" altLang="zh-CN" dirty="0"/>
              <a:t>1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>
                <a:sym typeface="Wingdings" panose="05000000000000000000" pitchFamily="2" charset="2"/>
              </a:rPr>
              <a:t>2</a:t>
            </a:r>
            <a:r>
              <a:rPr lang="en-US" altLang="zh-CN" dirty="0" smtClean="0"/>
              <a:t>, </a:t>
            </a:r>
            <a:r>
              <a:rPr lang="en-US" altLang="zh-CN" dirty="0"/>
              <a:t>2</a:t>
            </a:r>
            <a:r>
              <a:rPr lang="en-US" altLang="zh-CN" dirty="0" smtClean="0"/>
              <a:t>) = 2</a:t>
            </a:r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3237822" y="670616"/>
            <a:ext cx="152798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T(</a:t>
            </a:r>
            <a:r>
              <a:rPr lang="en-US" altLang="zh-CN" dirty="0"/>
              <a:t>1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>
                <a:sym typeface="Wingdings" panose="05000000000000000000" pitchFamily="2" charset="2"/>
              </a:rPr>
              <a:t>2</a:t>
            </a:r>
            <a:r>
              <a:rPr lang="en-US" altLang="zh-CN" dirty="0" smtClean="0"/>
              <a:t>, 1) = 4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5068817" y="138740"/>
            <a:ext cx="4224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不考虑通信开销，</a:t>
            </a:r>
            <a:r>
              <a:rPr lang="en-US" altLang="zh-CN" dirty="0" smtClean="0"/>
              <a:t>T(</a:t>
            </a:r>
            <a:r>
              <a:rPr lang="en-US" altLang="zh-CN" dirty="0" err="1" smtClean="0"/>
              <a:t>i</a:t>
            </a:r>
            <a:r>
              <a:rPr lang="en-US" altLang="zh-CN" dirty="0" err="1" smtClean="0">
                <a:sym typeface="Wingdings" panose="05000000000000000000" pitchFamily="2" charset="2"/>
              </a:rPr>
              <a:t>j,m</a:t>
            </a:r>
            <a:r>
              <a:rPr lang="en-US" altLang="zh-CN" dirty="0" smtClean="0">
                <a:sym typeface="Wingdings" panose="05000000000000000000" pitchFamily="2" charset="2"/>
              </a:rPr>
              <a:t>) = T(ij,1)/m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22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Programming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CN" dirty="0" smtClean="0"/>
              <a:t>A(</a:t>
            </a:r>
            <a:r>
              <a:rPr lang="en-US" altLang="zh-CN" dirty="0" err="1" smtClean="0"/>
              <a:t>i</a:t>
            </a:r>
            <a:r>
              <a:rPr lang="en-US" altLang="zh-CN" dirty="0" err="1" smtClean="0">
                <a:sym typeface="Wingdings" panose="05000000000000000000" pitchFamily="2" charset="2"/>
              </a:rPr>
              <a:t></a:t>
            </a:r>
            <a:r>
              <a:rPr lang="en-US" altLang="zh-CN" dirty="0" err="1" smtClean="0"/>
              <a:t>j</a:t>
            </a:r>
            <a:r>
              <a:rPr lang="en-US" altLang="zh-CN" dirty="0" smtClean="0"/>
              <a:t>, m): </a:t>
            </a:r>
            <a:r>
              <a:rPr lang="zh-CN" altLang="en-US" dirty="0" smtClean="0"/>
              <a:t>将</a:t>
            </a:r>
            <a:r>
              <a:rPr lang="en-US" altLang="zh-CN" dirty="0" err="1"/>
              <a:t>layer</a:t>
            </a:r>
            <a:r>
              <a:rPr lang="en-US" altLang="zh-CN" sz="2000" dirty="0" err="1"/>
              <a:t>i</a:t>
            </a:r>
            <a:r>
              <a:rPr lang="en-US" altLang="zh-CN" dirty="0"/>
              <a:t>, layer</a:t>
            </a:r>
            <a:r>
              <a:rPr lang="en-US" altLang="zh-CN" sz="2000" dirty="0"/>
              <a:t>i+1</a:t>
            </a:r>
            <a:r>
              <a:rPr lang="en-US" altLang="zh-CN" dirty="0"/>
              <a:t>, … </a:t>
            </a:r>
            <a:r>
              <a:rPr lang="en-US" altLang="zh-CN" dirty="0" err="1"/>
              <a:t>layer</a:t>
            </a:r>
            <a:r>
              <a:rPr lang="en-US" altLang="zh-CN" sz="2000" dirty="0" err="1"/>
              <a:t>j</a:t>
            </a:r>
            <a:r>
              <a:rPr lang="zh-CN" altLang="en-US" dirty="0" smtClean="0"/>
              <a:t>分配给</a:t>
            </a:r>
            <a:r>
              <a:rPr lang="en-US" altLang="zh-CN" dirty="0" smtClean="0"/>
              <a:t>m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workers</a:t>
            </a:r>
            <a:r>
              <a:rPr lang="zh-CN" altLang="en-US" dirty="0" smtClean="0"/>
              <a:t>后，平均处理一个</a:t>
            </a:r>
            <a:r>
              <a:rPr lang="en-US" altLang="zh-CN" dirty="0" err="1" smtClean="0"/>
              <a:t>minibatch</a:t>
            </a:r>
            <a:r>
              <a:rPr lang="zh-CN" altLang="en-US" dirty="0" smtClean="0"/>
              <a:t>的最优时间。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en-US" altLang="zh-CN" dirty="0" smtClean="0"/>
              <a:t>T(</a:t>
            </a:r>
            <a:r>
              <a:rPr lang="en-US" altLang="zh-CN" dirty="0" err="1" smtClean="0"/>
              <a:t>i</a:t>
            </a:r>
            <a:r>
              <a:rPr lang="en-US" altLang="zh-CN" dirty="0" err="1" smtClean="0">
                <a:sym typeface="Wingdings" panose="05000000000000000000" pitchFamily="2" charset="2"/>
              </a:rPr>
              <a:t></a:t>
            </a:r>
            <a:r>
              <a:rPr lang="en-US" altLang="zh-CN" dirty="0" err="1" smtClean="0"/>
              <a:t>j</a:t>
            </a:r>
            <a:r>
              <a:rPr lang="en-US" altLang="zh-CN" dirty="0" smtClean="0"/>
              <a:t>, m): </a:t>
            </a:r>
            <a:r>
              <a:rPr lang="zh-CN" altLang="en-US" dirty="0" smtClean="0"/>
              <a:t>将</a:t>
            </a:r>
            <a:r>
              <a:rPr lang="en-US" altLang="zh-CN" dirty="0" err="1"/>
              <a:t>layer</a:t>
            </a:r>
            <a:r>
              <a:rPr lang="en-US" altLang="zh-CN" sz="2000" dirty="0" err="1"/>
              <a:t>i</a:t>
            </a:r>
            <a:r>
              <a:rPr lang="en-US" altLang="zh-CN" dirty="0"/>
              <a:t>, layer</a:t>
            </a:r>
            <a:r>
              <a:rPr lang="en-US" altLang="zh-CN" sz="2000" dirty="0"/>
              <a:t>i+1</a:t>
            </a:r>
            <a:r>
              <a:rPr lang="en-US" altLang="zh-CN" dirty="0"/>
              <a:t>, … </a:t>
            </a:r>
            <a:r>
              <a:rPr lang="en-US" altLang="zh-CN" dirty="0" err="1" smtClean="0"/>
              <a:t>layer</a:t>
            </a:r>
            <a:r>
              <a:rPr lang="en-US" altLang="zh-CN" sz="2000" dirty="0" err="1" smtClean="0"/>
              <a:t>j</a:t>
            </a:r>
            <a:r>
              <a:rPr lang="zh-CN" altLang="en-US" dirty="0" smtClean="0"/>
              <a:t>封装成一个</a:t>
            </a:r>
            <a:r>
              <a:rPr lang="en-US" altLang="zh-CN" dirty="0" smtClean="0"/>
              <a:t>stage</a:t>
            </a:r>
            <a:r>
              <a:rPr lang="zh-CN" altLang="en-US" dirty="0" smtClean="0"/>
              <a:t>，交给</a:t>
            </a:r>
            <a:r>
              <a:rPr lang="en-US" altLang="zh-CN" dirty="0" smtClean="0"/>
              <a:t>m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workers</a:t>
            </a:r>
            <a:r>
              <a:rPr lang="zh-CN" altLang="en-US" dirty="0" smtClean="0"/>
              <a:t>之后，平均处理一个</a:t>
            </a:r>
            <a:r>
              <a:rPr lang="en-US" altLang="zh-CN" dirty="0" err="1" smtClean="0"/>
              <a:t>minibatch</a:t>
            </a:r>
            <a:r>
              <a:rPr lang="zh-CN" altLang="en-US" dirty="0" smtClean="0"/>
              <a:t>的最优时间。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zh-CN" altLang="en-US" dirty="0" smtClean="0"/>
              <a:t>求解</a:t>
            </a:r>
            <a:r>
              <a:rPr lang="zh-CN" altLang="en-US" dirty="0"/>
              <a:t>目标：</a:t>
            </a:r>
            <a:r>
              <a:rPr lang="en-US" altLang="zh-CN" dirty="0" smtClean="0"/>
              <a:t>A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 </a:t>
            </a:r>
            <a:r>
              <a:rPr lang="en-US" altLang="zh-CN" dirty="0"/>
              <a:t>(</a:t>
            </a:r>
            <a:r>
              <a:rPr lang="en-US" altLang="zh-CN" dirty="0" smtClean="0"/>
              <a:t>1</a:t>
            </a:r>
            <a:r>
              <a:rPr lang="en-US" altLang="zh-CN" dirty="0">
                <a:sym typeface="Wingdings" panose="05000000000000000000" pitchFamily="2" charset="2"/>
              </a:rPr>
              <a:t>  </a:t>
            </a:r>
            <a:r>
              <a:rPr lang="en-US" altLang="zh-CN" dirty="0" smtClean="0">
                <a:sym typeface="Wingdings" panose="05000000000000000000" pitchFamily="2" charset="2"/>
              </a:rPr>
              <a:t>n</a:t>
            </a:r>
            <a:r>
              <a:rPr lang="en-US" altLang="zh-CN" dirty="0" smtClean="0"/>
              <a:t>, m)  (n</a:t>
            </a:r>
            <a:r>
              <a:rPr lang="zh-CN" altLang="en-US" dirty="0" smtClean="0"/>
              <a:t>个</a:t>
            </a:r>
            <a:r>
              <a:rPr lang="en-US" altLang="zh-CN" dirty="0" smtClean="0"/>
              <a:t>layers</a:t>
            </a:r>
            <a:r>
              <a:rPr lang="zh-CN" altLang="en-US" dirty="0" smtClean="0"/>
              <a:t>，</a:t>
            </a:r>
            <a:r>
              <a:rPr lang="en-US" altLang="zh-CN" dirty="0" smtClean="0"/>
              <a:t>m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workers</a:t>
            </a:r>
            <a:r>
              <a:rPr lang="zh-CN" altLang="en-US" dirty="0" smtClean="0"/>
              <a:t>）</a:t>
            </a:r>
            <a:endParaRPr lang="en-US" altLang="zh-CN" dirty="0"/>
          </a:p>
          <a:p>
            <a:pPr>
              <a:lnSpc>
                <a:spcPct val="100000"/>
              </a:lnSpc>
            </a:pPr>
            <a:r>
              <a:rPr lang="zh-CN" altLang="en-US" dirty="0" smtClean="0"/>
              <a:t>边界条件：</a:t>
            </a:r>
            <a:r>
              <a:rPr lang="en-US" altLang="zh-CN" dirty="0" smtClean="0"/>
              <a:t>A(</a:t>
            </a:r>
            <a:r>
              <a:rPr lang="en-US" altLang="zh-CN" dirty="0" err="1" smtClean="0"/>
              <a:t>i</a:t>
            </a:r>
            <a:r>
              <a:rPr lang="en-US" altLang="zh-CN" dirty="0" smtClean="0">
                <a:sym typeface="Wingdings" panose="05000000000000000000" pitchFamily="2" charset="2"/>
              </a:rPr>
              <a:t>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dirty="0" smtClean="0"/>
              <a:t>j,1) = T(</a:t>
            </a:r>
            <a:r>
              <a:rPr lang="en-US" altLang="zh-CN" dirty="0" err="1" smtClean="0"/>
              <a:t>i</a:t>
            </a:r>
            <a:r>
              <a:rPr lang="en-US" altLang="zh-CN" dirty="0" err="1" smtClean="0">
                <a:sym typeface="Wingdings" panose="05000000000000000000" pitchFamily="2" charset="2"/>
              </a:rPr>
              <a:t>j</a:t>
            </a:r>
            <a:r>
              <a:rPr lang="en-US" altLang="zh-CN" dirty="0" smtClean="0">
                <a:sym typeface="Wingdings" panose="05000000000000000000" pitchFamily="2" charset="2"/>
              </a:rPr>
              <a:t>, 1) = </a:t>
            </a:r>
            <a:r>
              <a:rPr lang="en-US" altLang="zh-CN" dirty="0" smtClean="0"/>
              <a:t>t</a:t>
            </a:r>
            <a:r>
              <a:rPr lang="en-US" altLang="zh-CN" sz="2000" dirty="0" smtClean="0"/>
              <a:t>i</a:t>
            </a:r>
            <a:r>
              <a:rPr lang="en-US" altLang="zh-CN" dirty="0" smtClean="0"/>
              <a:t>+t</a:t>
            </a:r>
            <a:r>
              <a:rPr lang="en-US" altLang="zh-CN" sz="2000" dirty="0" smtClean="0"/>
              <a:t>i+1</a:t>
            </a:r>
            <a:r>
              <a:rPr lang="en-US" altLang="zh-CN" dirty="0" smtClean="0"/>
              <a:t>+…+</a:t>
            </a:r>
            <a:r>
              <a:rPr lang="en-US" altLang="zh-CN" dirty="0" err="1" smtClean="0"/>
              <a:t>t</a:t>
            </a:r>
            <a:r>
              <a:rPr lang="en-US" altLang="zh-CN" sz="2000" dirty="0" err="1" smtClean="0"/>
              <a:t>j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zh-CN" altLang="en-US" dirty="0" smtClean="0"/>
              <a:t>递推公式：</a:t>
            </a:r>
            <a:r>
              <a:rPr lang="en-US" altLang="zh-CN" dirty="0" smtClean="0"/>
              <a:t>T(</a:t>
            </a:r>
            <a:r>
              <a:rPr lang="en-US" altLang="zh-CN" dirty="0" err="1" smtClean="0"/>
              <a:t>i</a:t>
            </a:r>
            <a:r>
              <a:rPr lang="en-US" altLang="zh-CN" dirty="0" smtClean="0">
                <a:sym typeface="Wingdings" panose="05000000000000000000" pitchFamily="2" charset="2"/>
              </a:rPr>
              <a:t>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dirty="0" err="1" smtClean="0"/>
              <a:t>j,m</a:t>
            </a:r>
            <a:r>
              <a:rPr lang="en-US" altLang="zh-CN" dirty="0" smtClean="0"/>
              <a:t>) = max(</a:t>
            </a:r>
            <a:r>
              <a:rPr lang="zh-CN" altLang="en-US" dirty="0" smtClean="0"/>
              <a:t>计算时间，通信时间</a:t>
            </a:r>
            <a:r>
              <a:rPr lang="en-US" altLang="zh-CN" dirty="0" smtClean="0"/>
              <a:t>)/m</a:t>
            </a:r>
          </a:p>
          <a:p>
            <a:pPr lvl="6">
              <a:lnSpc>
                <a:spcPct val="100000"/>
              </a:lnSpc>
            </a:pPr>
            <a:r>
              <a:rPr lang="zh-CN" altLang="en-US" dirty="0" smtClean="0"/>
              <a:t>处理</a:t>
            </a:r>
            <a:r>
              <a:rPr lang="en-US" altLang="zh-CN" dirty="0" smtClean="0"/>
              <a:t>m</a:t>
            </a:r>
            <a:r>
              <a:rPr lang="zh-CN" altLang="en-US" dirty="0" smtClean="0"/>
              <a:t>个</a:t>
            </a:r>
            <a:r>
              <a:rPr lang="en-US" altLang="zh-CN" dirty="0" err="1" smtClean="0"/>
              <a:t>minibatches</a:t>
            </a:r>
            <a:r>
              <a:rPr lang="zh-CN" altLang="en-US" dirty="0" smtClean="0"/>
              <a:t>的计算时间</a:t>
            </a:r>
            <a:r>
              <a:rPr lang="en-US" altLang="zh-CN" dirty="0" smtClean="0"/>
              <a:t>=T(i</a:t>
            </a:r>
            <a:r>
              <a:rPr lang="en-US" altLang="zh-CN" dirty="0" smtClean="0">
                <a:sym typeface="Wingdings" panose="05000000000000000000" pitchFamily="2" charset="2"/>
              </a:rPr>
              <a:t>j,1)</a:t>
            </a:r>
            <a:endParaRPr lang="en-US" altLang="zh-CN" dirty="0" smtClean="0"/>
          </a:p>
          <a:p>
            <a:pPr lvl="6">
              <a:lnSpc>
                <a:spcPct val="100000"/>
              </a:lnSpc>
            </a:pPr>
            <a:r>
              <a:rPr lang="zh-CN" altLang="en-US" dirty="0" smtClean="0"/>
              <a:t>处理</a:t>
            </a:r>
            <a:r>
              <a:rPr lang="en-US" altLang="zh-CN" dirty="0" smtClean="0"/>
              <a:t>m</a:t>
            </a:r>
            <a:r>
              <a:rPr lang="zh-CN" altLang="en-US" dirty="0" smtClean="0"/>
              <a:t>个</a:t>
            </a:r>
            <a:r>
              <a:rPr lang="en-US" altLang="zh-CN" dirty="0" err="1" smtClean="0"/>
              <a:t>minibatches</a:t>
            </a:r>
            <a:r>
              <a:rPr lang="zh-CN" altLang="en-US" dirty="0" smtClean="0"/>
              <a:t>的通信时间</a:t>
            </a:r>
            <a:r>
              <a:rPr lang="en-US" altLang="zh-CN" dirty="0" smtClean="0"/>
              <a:t>=2</a:t>
            </a:r>
            <a:r>
              <a:rPr lang="en-US" altLang="zh-CN" dirty="0" smtClean="0">
                <a:solidFill>
                  <a:srgbClr val="FF0000"/>
                </a:solidFill>
              </a:rPr>
              <a:t>(m-1)(w</a:t>
            </a:r>
            <a:r>
              <a:rPr lang="en-US" altLang="zh-CN" sz="800" dirty="0" smtClean="0">
                <a:solidFill>
                  <a:srgbClr val="FF0000"/>
                </a:solidFill>
              </a:rPr>
              <a:t>i</a:t>
            </a:r>
            <a:r>
              <a:rPr lang="en-US" altLang="zh-CN" dirty="0" smtClean="0">
                <a:solidFill>
                  <a:srgbClr val="FF0000"/>
                </a:solidFill>
              </a:rPr>
              <a:t>+w</a:t>
            </a:r>
            <a:r>
              <a:rPr lang="en-US" altLang="zh-CN" sz="800" dirty="0" smtClean="0">
                <a:solidFill>
                  <a:srgbClr val="FF0000"/>
                </a:solidFill>
              </a:rPr>
              <a:t>i+1</a:t>
            </a:r>
            <a:r>
              <a:rPr lang="en-US" altLang="zh-CN" dirty="0" smtClean="0">
                <a:solidFill>
                  <a:srgbClr val="FF0000"/>
                </a:solidFill>
              </a:rPr>
              <a:t>+…+</a:t>
            </a:r>
            <a:r>
              <a:rPr lang="en-US" altLang="zh-CN" dirty="0" err="1" smtClean="0">
                <a:solidFill>
                  <a:srgbClr val="FF0000"/>
                </a:solidFill>
              </a:rPr>
              <a:t>w</a:t>
            </a:r>
            <a:r>
              <a:rPr lang="en-US" altLang="zh-CN" sz="800" dirty="0" err="1" smtClean="0">
                <a:solidFill>
                  <a:srgbClr val="FF0000"/>
                </a:solidFill>
              </a:rPr>
              <a:t>j</a:t>
            </a:r>
            <a:r>
              <a:rPr lang="en-US" altLang="zh-CN" dirty="0" smtClean="0">
                <a:solidFill>
                  <a:srgbClr val="FF0000"/>
                </a:solidFill>
              </a:rPr>
              <a:t>)/B</a:t>
            </a:r>
          </a:p>
        </p:txBody>
      </p:sp>
    </p:spTree>
    <p:extLst>
      <p:ext uri="{BB962C8B-B14F-4D97-AF65-F5344CB8AC3E}">
        <p14:creationId xmlns:p14="http://schemas.microsoft.com/office/powerpoint/2010/main" val="4685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Programming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A(</a:t>
            </a:r>
            <a:r>
              <a:rPr lang="en-US" altLang="zh-CN" dirty="0" err="1" smtClean="0"/>
              <a:t>i</a:t>
            </a:r>
            <a:r>
              <a:rPr lang="en-US" altLang="zh-CN" dirty="0" err="1" smtClean="0">
                <a:sym typeface="Wingdings" panose="05000000000000000000" pitchFamily="2" charset="2"/>
              </a:rPr>
              <a:t></a:t>
            </a:r>
            <a:r>
              <a:rPr lang="en-US" altLang="zh-CN" dirty="0" err="1" smtClean="0"/>
              <a:t>j</a:t>
            </a:r>
            <a:r>
              <a:rPr lang="en-US" altLang="zh-CN" dirty="0" smtClean="0"/>
              <a:t>, m): </a:t>
            </a:r>
            <a:r>
              <a:rPr lang="zh-CN" altLang="en-US" dirty="0" smtClean="0"/>
              <a:t>将</a:t>
            </a:r>
            <a:r>
              <a:rPr lang="en-US" altLang="zh-CN" dirty="0" err="1"/>
              <a:t>layer</a:t>
            </a:r>
            <a:r>
              <a:rPr lang="en-US" altLang="zh-CN" sz="2000" dirty="0" err="1"/>
              <a:t>i</a:t>
            </a:r>
            <a:r>
              <a:rPr lang="en-US" altLang="zh-CN" dirty="0"/>
              <a:t>, layer</a:t>
            </a:r>
            <a:r>
              <a:rPr lang="en-US" altLang="zh-CN" sz="2000" dirty="0"/>
              <a:t>i+1</a:t>
            </a:r>
            <a:r>
              <a:rPr lang="en-US" altLang="zh-CN" dirty="0"/>
              <a:t>, … </a:t>
            </a:r>
            <a:r>
              <a:rPr lang="en-US" altLang="zh-CN" dirty="0" err="1"/>
              <a:t>layer</a:t>
            </a:r>
            <a:r>
              <a:rPr lang="en-US" altLang="zh-CN" sz="2000" dirty="0" err="1"/>
              <a:t>j</a:t>
            </a:r>
            <a:r>
              <a:rPr lang="zh-CN" altLang="en-US" dirty="0" smtClean="0"/>
              <a:t>分配给</a:t>
            </a:r>
            <a:r>
              <a:rPr lang="en-US" altLang="zh-CN" dirty="0" smtClean="0"/>
              <a:t>m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workers</a:t>
            </a:r>
            <a:r>
              <a:rPr lang="zh-CN" altLang="en-US" dirty="0" smtClean="0"/>
              <a:t>后，平均处理一个</a:t>
            </a:r>
            <a:r>
              <a:rPr lang="en-US" altLang="zh-CN" dirty="0" err="1" smtClean="0"/>
              <a:t>minibatch</a:t>
            </a:r>
            <a:r>
              <a:rPr lang="zh-CN" altLang="en-US" dirty="0" smtClean="0"/>
              <a:t>的最优时间。</a:t>
            </a:r>
            <a:endParaRPr lang="en-US" altLang="zh-CN" dirty="0" smtClean="0"/>
          </a:p>
          <a:p>
            <a:r>
              <a:rPr lang="en-US" altLang="zh-CN" dirty="0" smtClean="0"/>
              <a:t>T(</a:t>
            </a:r>
            <a:r>
              <a:rPr lang="en-US" altLang="zh-CN" dirty="0" err="1" smtClean="0"/>
              <a:t>i</a:t>
            </a:r>
            <a:r>
              <a:rPr lang="en-US" altLang="zh-CN" dirty="0" err="1" smtClean="0">
                <a:sym typeface="Wingdings" panose="05000000000000000000" pitchFamily="2" charset="2"/>
              </a:rPr>
              <a:t></a:t>
            </a:r>
            <a:r>
              <a:rPr lang="en-US" altLang="zh-CN" dirty="0" err="1" smtClean="0"/>
              <a:t>j</a:t>
            </a:r>
            <a:r>
              <a:rPr lang="en-US" altLang="zh-CN" dirty="0" smtClean="0"/>
              <a:t>, m): </a:t>
            </a:r>
            <a:r>
              <a:rPr lang="zh-CN" altLang="en-US" dirty="0" smtClean="0"/>
              <a:t>将</a:t>
            </a:r>
            <a:r>
              <a:rPr lang="en-US" altLang="zh-CN" dirty="0" err="1"/>
              <a:t>layer</a:t>
            </a:r>
            <a:r>
              <a:rPr lang="en-US" altLang="zh-CN" sz="2000" dirty="0" err="1"/>
              <a:t>i</a:t>
            </a:r>
            <a:r>
              <a:rPr lang="en-US" altLang="zh-CN" dirty="0"/>
              <a:t>, layer</a:t>
            </a:r>
            <a:r>
              <a:rPr lang="en-US" altLang="zh-CN" sz="2000" dirty="0"/>
              <a:t>i+1</a:t>
            </a:r>
            <a:r>
              <a:rPr lang="en-US" altLang="zh-CN" dirty="0"/>
              <a:t>, … </a:t>
            </a:r>
            <a:r>
              <a:rPr lang="en-US" altLang="zh-CN" dirty="0" err="1" smtClean="0"/>
              <a:t>layer</a:t>
            </a:r>
            <a:r>
              <a:rPr lang="en-US" altLang="zh-CN" sz="2000" dirty="0" err="1" smtClean="0"/>
              <a:t>j</a:t>
            </a:r>
            <a:r>
              <a:rPr lang="zh-CN" altLang="en-US" dirty="0" smtClean="0"/>
              <a:t>封装成一个</a:t>
            </a:r>
            <a:r>
              <a:rPr lang="en-US" altLang="zh-CN" dirty="0" smtClean="0"/>
              <a:t>stage</a:t>
            </a:r>
            <a:r>
              <a:rPr lang="zh-CN" altLang="en-US" dirty="0" smtClean="0"/>
              <a:t>，交给</a:t>
            </a:r>
            <a:r>
              <a:rPr lang="en-US" altLang="zh-CN" dirty="0" smtClean="0"/>
              <a:t>m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workers</a:t>
            </a:r>
            <a:r>
              <a:rPr lang="zh-CN" altLang="en-US" dirty="0" smtClean="0"/>
              <a:t>之后，平均处理一个</a:t>
            </a:r>
            <a:r>
              <a:rPr lang="en-US" altLang="zh-CN" dirty="0" err="1" smtClean="0"/>
              <a:t>minibatch</a:t>
            </a:r>
            <a:r>
              <a:rPr lang="zh-CN" altLang="en-US" dirty="0" smtClean="0"/>
              <a:t>的最优时间。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的递推公式？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1432193" y="4924541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i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126255" y="4924541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820317" y="4924541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4379" y="4924541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208441" y="4924541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902503" y="4924541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596565" y="4924541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90627" y="4924541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984689" y="4924541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678751" y="4924541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372813" y="4924541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j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779224" y="5860973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worker1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384356" y="5860973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worker2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989489" y="5860973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worker3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594622" y="5860973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worker4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2820317" y="3899971"/>
            <a:ext cx="0" cy="2710149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891485" y="3899971"/>
            <a:ext cx="0" cy="2710149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290627" y="3899971"/>
            <a:ext cx="0" cy="2710149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8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Programming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162394"/>
          </a:xfrm>
        </p:spPr>
        <p:txBody>
          <a:bodyPr>
            <a:normAutofit/>
          </a:bodyPr>
          <a:lstStyle/>
          <a:p>
            <a:r>
              <a:rPr lang="en-US" altLang="zh-CN" sz="1800" dirty="0" smtClean="0"/>
              <a:t>A(</a:t>
            </a:r>
            <a:r>
              <a:rPr lang="en-US" altLang="zh-CN" sz="1800" dirty="0" err="1" smtClean="0"/>
              <a:t>i</a:t>
            </a:r>
            <a:r>
              <a:rPr lang="en-US" altLang="zh-CN" sz="1800" dirty="0" err="1" smtClean="0">
                <a:sym typeface="Wingdings" panose="05000000000000000000" pitchFamily="2" charset="2"/>
              </a:rPr>
              <a:t></a:t>
            </a:r>
            <a:r>
              <a:rPr lang="en-US" altLang="zh-CN" sz="1800" dirty="0" err="1" smtClean="0"/>
              <a:t>j</a:t>
            </a:r>
            <a:r>
              <a:rPr lang="en-US" altLang="zh-CN" sz="1800" dirty="0" smtClean="0"/>
              <a:t>, m): </a:t>
            </a:r>
            <a:r>
              <a:rPr lang="zh-CN" altLang="en-US" sz="1800" dirty="0" smtClean="0"/>
              <a:t>将</a:t>
            </a:r>
            <a:r>
              <a:rPr lang="en-US" altLang="zh-CN" sz="1800" dirty="0" err="1"/>
              <a:t>layeri</a:t>
            </a:r>
            <a:r>
              <a:rPr lang="en-US" altLang="zh-CN" sz="1800" dirty="0"/>
              <a:t>, layeri+1, … </a:t>
            </a:r>
            <a:r>
              <a:rPr lang="en-US" altLang="zh-CN" sz="1800" dirty="0" err="1"/>
              <a:t>layerj</a:t>
            </a:r>
            <a:r>
              <a:rPr lang="zh-CN" altLang="en-US" sz="1800" dirty="0" smtClean="0"/>
              <a:t>分配给</a:t>
            </a:r>
            <a:r>
              <a:rPr lang="en-US" altLang="zh-CN" sz="1800" dirty="0" smtClean="0"/>
              <a:t>m</a:t>
            </a:r>
            <a:r>
              <a:rPr lang="zh-CN" altLang="en-US" sz="1800" dirty="0" smtClean="0"/>
              <a:t>个</a:t>
            </a:r>
            <a:r>
              <a:rPr lang="en-US" altLang="zh-CN" sz="1800" dirty="0" smtClean="0"/>
              <a:t>workers</a:t>
            </a:r>
            <a:r>
              <a:rPr lang="zh-CN" altLang="en-US" sz="1800" dirty="0" smtClean="0"/>
              <a:t>后，平均处理一个</a:t>
            </a:r>
            <a:r>
              <a:rPr lang="en-US" altLang="zh-CN" sz="1800" dirty="0" err="1" smtClean="0"/>
              <a:t>minibatch</a:t>
            </a:r>
            <a:r>
              <a:rPr lang="zh-CN" altLang="en-US" sz="1800" dirty="0" smtClean="0"/>
              <a:t>的最优时间。</a:t>
            </a:r>
            <a:endParaRPr lang="en-US" altLang="zh-CN" sz="1800" dirty="0" smtClean="0"/>
          </a:p>
          <a:p>
            <a:r>
              <a:rPr lang="en-US" altLang="zh-CN" sz="1800" dirty="0" smtClean="0"/>
              <a:t>T(</a:t>
            </a:r>
            <a:r>
              <a:rPr lang="en-US" altLang="zh-CN" sz="1800" dirty="0" err="1" smtClean="0"/>
              <a:t>i</a:t>
            </a:r>
            <a:r>
              <a:rPr lang="en-US" altLang="zh-CN" sz="1800" dirty="0" err="1" smtClean="0">
                <a:sym typeface="Wingdings" panose="05000000000000000000" pitchFamily="2" charset="2"/>
              </a:rPr>
              <a:t></a:t>
            </a:r>
            <a:r>
              <a:rPr lang="en-US" altLang="zh-CN" sz="1800" dirty="0" err="1" smtClean="0"/>
              <a:t>j</a:t>
            </a:r>
            <a:r>
              <a:rPr lang="en-US" altLang="zh-CN" sz="1800" dirty="0" smtClean="0"/>
              <a:t>, m): </a:t>
            </a:r>
            <a:r>
              <a:rPr lang="zh-CN" altLang="en-US" sz="1800" dirty="0" smtClean="0"/>
              <a:t>将</a:t>
            </a:r>
            <a:r>
              <a:rPr lang="en-US" altLang="zh-CN" sz="1800" dirty="0" err="1"/>
              <a:t>layeri</a:t>
            </a:r>
            <a:r>
              <a:rPr lang="en-US" altLang="zh-CN" sz="1800" dirty="0"/>
              <a:t>, layeri+1, … </a:t>
            </a:r>
            <a:r>
              <a:rPr lang="en-US" altLang="zh-CN" sz="1800" dirty="0" err="1" smtClean="0"/>
              <a:t>layerj</a:t>
            </a:r>
            <a:r>
              <a:rPr lang="zh-CN" altLang="en-US" sz="1800" dirty="0" smtClean="0"/>
              <a:t>封装成一个</a:t>
            </a:r>
            <a:r>
              <a:rPr lang="en-US" altLang="zh-CN" sz="1800" dirty="0" smtClean="0"/>
              <a:t>stage</a:t>
            </a:r>
            <a:r>
              <a:rPr lang="zh-CN" altLang="en-US" sz="1800" dirty="0" smtClean="0"/>
              <a:t>，交给</a:t>
            </a:r>
            <a:r>
              <a:rPr lang="en-US" altLang="zh-CN" sz="1800" dirty="0" smtClean="0"/>
              <a:t>m</a:t>
            </a:r>
            <a:r>
              <a:rPr lang="zh-CN" altLang="en-US" sz="1800" dirty="0" smtClean="0"/>
              <a:t>个</a:t>
            </a:r>
            <a:r>
              <a:rPr lang="en-US" altLang="zh-CN" sz="1800" dirty="0" smtClean="0"/>
              <a:t>workers</a:t>
            </a:r>
            <a:r>
              <a:rPr lang="zh-CN" altLang="en-US" sz="1800" dirty="0" smtClean="0"/>
              <a:t>之后，平均处理一个</a:t>
            </a:r>
            <a:r>
              <a:rPr lang="en-US" altLang="zh-CN" sz="1800" dirty="0" err="1" smtClean="0"/>
              <a:t>minibatch</a:t>
            </a:r>
            <a:r>
              <a:rPr lang="zh-CN" altLang="en-US" sz="1800" dirty="0" smtClean="0"/>
              <a:t>的最优时间。</a:t>
            </a:r>
            <a:endParaRPr lang="en-US" altLang="zh-CN" dirty="0" smtClean="0"/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的递推公式？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2544897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i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238959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33021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627083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321145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015207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709269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s+1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403331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097393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791455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485517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j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891928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worker1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497060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worker2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620339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worker3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9155006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worker4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3933021" y="1751682"/>
            <a:ext cx="0" cy="2710149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709269" y="1751682"/>
            <a:ext cx="0" cy="2710149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2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Programming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162394"/>
          </a:xfrm>
        </p:spPr>
        <p:txBody>
          <a:bodyPr>
            <a:normAutofit/>
          </a:bodyPr>
          <a:lstStyle/>
          <a:p>
            <a:r>
              <a:rPr lang="en-US" altLang="zh-CN" sz="1800" dirty="0" smtClean="0"/>
              <a:t>A(</a:t>
            </a:r>
            <a:r>
              <a:rPr lang="en-US" altLang="zh-CN" sz="1800" dirty="0" err="1" smtClean="0"/>
              <a:t>i</a:t>
            </a:r>
            <a:r>
              <a:rPr lang="en-US" altLang="zh-CN" sz="1800" dirty="0" err="1" smtClean="0">
                <a:sym typeface="Wingdings" panose="05000000000000000000" pitchFamily="2" charset="2"/>
              </a:rPr>
              <a:t></a:t>
            </a:r>
            <a:r>
              <a:rPr lang="en-US" altLang="zh-CN" sz="1800" dirty="0" err="1" smtClean="0"/>
              <a:t>j</a:t>
            </a:r>
            <a:r>
              <a:rPr lang="en-US" altLang="zh-CN" sz="1800" dirty="0" smtClean="0"/>
              <a:t>, m): </a:t>
            </a:r>
            <a:r>
              <a:rPr lang="zh-CN" altLang="en-US" sz="1800" dirty="0" smtClean="0"/>
              <a:t>将</a:t>
            </a:r>
            <a:r>
              <a:rPr lang="en-US" altLang="zh-CN" sz="1800" dirty="0" err="1"/>
              <a:t>layeri</a:t>
            </a:r>
            <a:r>
              <a:rPr lang="en-US" altLang="zh-CN" sz="1800" dirty="0"/>
              <a:t>, layeri+1, … </a:t>
            </a:r>
            <a:r>
              <a:rPr lang="en-US" altLang="zh-CN" sz="1800" dirty="0" err="1"/>
              <a:t>layerj</a:t>
            </a:r>
            <a:r>
              <a:rPr lang="zh-CN" altLang="en-US" sz="1800" dirty="0" smtClean="0"/>
              <a:t>分配给</a:t>
            </a:r>
            <a:r>
              <a:rPr lang="en-US" altLang="zh-CN" sz="1800" dirty="0" smtClean="0"/>
              <a:t>m</a:t>
            </a:r>
            <a:r>
              <a:rPr lang="zh-CN" altLang="en-US" sz="1800" dirty="0" smtClean="0"/>
              <a:t>个</a:t>
            </a:r>
            <a:r>
              <a:rPr lang="en-US" altLang="zh-CN" sz="1800" dirty="0" smtClean="0"/>
              <a:t>workers</a:t>
            </a:r>
            <a:r>
              <a:rPr lang="zh-CN" altLang="en-US" sz="1800" dirty="0" smtClean="0"/>
              <a:t>后，平均处理一个</a:t>
            </a:r>
            <a:r>
              <a:rPr lang="en-US" altLang="zh-CN" sz="1800" dirty="0" err="1" smtClean="0"/>
              <a:t>minibatch</a:t>
            </a:r>
            <a:r>
              <a:rPr lang="zh-CN" altLang="en-US" sz="1800" dirty="0" smtClean="0"/>
              <a:t>的最优时间。</a:t>
            </a:r>
            <a:endParaRPr lang="en-US" altLang="zh-CN" sz="1800" dirty="0" smtClean="0"/>
          </a:p>
          <a:p>
            <a:r>
              <a:rPr lang="en-US" altLang="zh-CN" sz="1800" dirty="0" smtClean="0"/>
              <a:t>T(</a:t>
            </a:r>
            <a:r>
              <a:rPr lang="en-US" altLang="zh-CN" sz="1800" dirty="0" err="1" smtClean="0"/>
              <a:t>i</a:t>
            </a:r>
            <a:r>
              <a:rPr lang="en-US" altLang="zh-CN" sz="1800" dirty="0" err="1" smtClean="0">
                <a:sym typeface="Wingdings" panose="05000000000000000000" pitchFamily="2" charset="2"/>
              </a:rPr>
              <a:t></a:t>
            </a:r>
            <a:r>
              <a:rPr lang="en-US" altLang="zh-CN" sz="1800" dirty="0" err="1" smtClean="0"/>
              <a:t>j</a:t>
            </a:r>
            <a:r>
              <a:rPr lang="en-US" altLang="zh-CN" sz="1800" dirty="0" smtClean="0"/>
              <a:t>, m): </a:t>
            </a:r>
            <a:r>
              <a:rPr lang="zh-CN" altLang="en-US" sz="1800" dirty="0" smtClean="0"/>
              <a:t>将</a:t>
            </a:r>
            <a:r>
              <a:rPr lang="en-US" altLang="zh-CN" sz="1800" dirty="0" err="1"/>
              <a:t>layeri</a:t>
            </a:r>
            <a:r>
              <a:rPr lang="en-US" altLang="zh-CN" sz="1800" dirty="0"/>
              <a:t>, layeri+1, … </a:t>
            </a:r>
            <a:r>
              <a:rPr lang="en-US" altLang="zh-CN" sz="1800" dirty="0" err="1" smtClean="0"/>
              <a:t>layerj</a:t>
            </a:r>
            <a:r>
              <a:rPr lang="zh-CN" altLang="en-US" sz="1800" dirty="0" smtClean="0"/>
              <a:t>封装成一个</a:t>
            </a:r>
            <a:r>
              <a:rPr lang="en-US" altLang="zh-CN" sz="1800" dirty="0" smtClean="0"/>
              <a:t>stage</a:t>
            </a:r>
            <a:r>
              <a:rPr lang="zh-CN" altLang="en-US" sz="1800" dirty="0" smtClean="0"/>
              <a:t>，交给</a:t>
            </a:r>
            <a:r>
              <a:rPr lang="en-US" altLang="zh-CN" sz="1800" dirty="0" smtClean="0"/>
              <a:t>m</a:t>
            </a:r>
            <a:r>
              <a:rPr lang="zh-CN" altLang="en-US" sz="1800" dirty="0" smtClean="0"/>
              <a:t>个</a:t>
            </a:r>
            <a:r>
              <a:rPr lang="en-US" altLang="zh-CN" sz="1800" dirty="0" smtClean="0"/>
              <a:t>workers</a:t>
            </a:r>
            <a:r>
              <a:rPr lang="zh-CN" altLang="en-US" sz="1800" dirty="0" smtClean="0"/>
              <a:t>之后，平均处理一个</a:t>
            </a:r>
            <a:r>
              <a:rPr lang="en-US" altLang="zh-CN" sz="1800" dirty="0" err="1" smtClean="0"/>
              <a:t>minibatch</a:t>
            </a:r>
            <a:r>
              <a:rPr lang="zh-CN" altLang="en-US" sz="1800" dirty="0" smtClean="0"/>
              <a:t>的最优时间。</a:t>
            </a:r>
            <a:endParaRPr lang="en-US" altLang="zh-CN" dirty="0" smtClean="0"/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的递推公式？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2544897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i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238959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33021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627083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321145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015207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709269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s+1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403331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097393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791455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485517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j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891928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worker1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497060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worker2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620339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worker3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9155006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worker4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3933021" y="1751682"/>
            <a:ext cx="0" cy="2710149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709269" y="1751682"/>
            <a:ext cx="0" cy="2710149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右大括号 22"/>
          <p:cNvSpPr/>
          <p:nvPr/>
        </p:nvSpPr>
        <p:spPr>
          <a:xfrm rot="5400000">
            <a:off x="8284459" y="2686757"/>
            <a:ext cx="302968" cy="3346340"/>
          </a:xfrm>
          <a:prstGeom prst="rightBrace">
            <a:avLst>
              <a:gd name="adj1" fmla="val 8333"/>
              <a:gd name="adj2" fmla="val 5164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762773" y="4647936"/>
            <a:ext cx="373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最后</a:t>
            </a:r>
            <a:r>
              <a:rPr lang="zh-CN" altLang="en-US" dirty="0" smtClean="0">
                <a:solidFill>
                  <a:srgbClr val="FF0000"/>
                </a:solidFill>
              </a:rPr>
              <a:t>一个</a:t>
            </a:r>
            <a:r>
              <a:rPr lang="en-US" altLang="zh-CN" dirty="0" smtClean="0">
                <a:solidFill>
                  <a:srgbClr val="FF0000"/>
                </a:solidFill>
              </a:rPr>
              <a:t>stage</a:t>
            </a:r>
            <a:r>
              <a:rPr lang="zh-CN" altLang="en-US" dirty="0" smtClean="0"/>
              <a:t>分配给了</a:t>
            </a:r>
            <a:r>
              <a:rPr lang="en-US" altLang="zh-CN" dirty="0" smtClean="0"/>
              <a:t>m’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workers</a:t>
            </a:r>
          </a:p>
          <a:p>
            <a:pPr lvl="2"/>
            <a:r>
              <a:rPr lang="en-US" altLang="zh-CN" b="1" dirty="0" smtClean="0">
                <a:solidFill>
                  <a:srgbClr val="FF0000"/>
                </a:solidFill>
              </a:rPr>
              <a:t>T(s+1</a:t>
            </a:r>
            <a:r>
              <a:rPr lang="en-US" altLang="zh-CN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CN" b="1" dirty="0" smtClean="0">
                <a:solidFill>
                  <a:srgbClr val="FF0000"/>
                </a:solidFill>
              </a:rPr>
              <a:t>j, m’)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Programming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162394"/>
          </a:xfrm>
        </p:spPr>
        <p:txBody>
          <a:bodyPr>
            <a:normAutofit/>
          </a:bodyPr>
          <a:lstStyle/>
          <a:p>
            <a:r>
              <a:rPr lang="en-US" altLang="zh-CN" sz="1800" dirty="0" smtClean="0"/>
              <a:t>A(</a:t>
            </a:r>
            <a:r>
              <a:rPr lang="en-US" altLang="zh-CN" sz="1800" dirty="0" err="1" smtClean="0"/>
              <a:t>i</a:t>
            </a:r>
            <a:r>
              <a:rPr lang="en-US" altLang="zh-CN" sz="1800" dirty="0" err="1" smtClean="0">
                <a:sym typeface="Wingdings" panose="05000000000000000000" pitchFamily="2" charset="2"/>
              </a:rPr>
              <a:t></a:t>
            </a:r>
            <a:r>
              <a:rPr lang="en-US" altLang="zh-CN" sz="1800" dirty="0" err="1" smtClean="0"/>
              <a:t>j</a:t>
            </a:r>
            <a:r>
              <a:rPr lang="en-US" altLang="zh-CN" sz="1800" dirty="0" smtClean="0"/>
              <a:t>, m): </a:t>
            </a:r>
            <a:r>
              <a:rPr lang="zh-CN" altLang="en-US" sz="1800" dirty="0" smtClean="0"/>
              <a:t>将</a:t>
            </a:r>
            <a:r>
              <a:rPr lang="en-US" altLang="zh-CN" sz="1800" dirty="0" err="1"/>
              <a:t>layeri</a:t>
            </a:r>
            <a:r>
              <a:rPr lang="en-US" altLang="zh-CN" sz="1800" dirty="0"/>
              <a:t>, layeri+1, … </a:t>
            </a:r>
            <a:r>
              <a:rPr lang="en-US" altLang="zh-CN" sz="1800" dirty="0" err="1"/>
              <a:t>layerj</a:t>
            </a:r>
            <a:r>
              <a:rPr lang="zh-CN" altLang="en-US" sz="1800" dirty="0" smtClean="0"/>
              <a:t>分配给</a:t>
            </a:r>
            <a:r>
              <a:rPr lang="en-US" altLang="zh-CN" sz="1800" dirty="0" smtClean="0"/>
              <a:t>m</a:t>
            </a:r>
            <a:r>
              <a:rPr lang="zh-CN" altLang="en-US" sz="1800" dirty="0" smtClean="0"/>
              <a:t>个</a:t>
            </a:r>
            <a:r>
              <a:rPr lang="en-US" altLang="zh-CN" sz="1800" dirty="0" smtClean="0"/>
              <a:t>workers</a:t>
            </a:r>
            <a:r>
              <a:rPr lang="zh-CN" altLang="en-US" sz="1800" dirty="0" smtClean="0"/>
              <a:t>后，平均处理一个</a:t>
            </a:r>
            <a:r>
              <a:rPr lang="en-US" altLang="zh-CN" sz="1800" dirty="0" err="1" smtClean="0"/>
              <a:t>minibatch</a:t>
            </a:r>
            <a:r>
              <a:rPr lang="zh-CN" altLang="en-US" sz="1800" dirty="0" smtClean="0"/>
              <a:t>的最优时间。</a:t>
            </a:r>
            <a:endParaRPr lang="en-US" altLang="zh-CN" sz="1800" dirty="0" smtClean="0"/>
          </a:p>
          <a:p>
            <a:r>
              <a:rPr lang="en-US" altLang="zh-CN" sz="1800" dirty="0" smtClean="0"/>
              <a:t>T(</a:t>
            </a:r>
            <a:r>
              <a:rPr lang="en-US" altLang="zh-CN" sz="1800" dirty="0" err="1" smtClean="0"/>
              <a:t>i</a:t>
            </a:r>
            <a:r>
              <a:rPr lang="en-US" altLang="zh-CN" sz="1800" dirty="0" err="1" smtClean="0">
                <a:sym typeface="Wingdings" panose="05000000000000000000" pitchFamily="2" charset="2"/>
              </a:rPr>
              <a:t></a:t>
            </a:r>
            <a:r>
              <a:rPr lang="en-US" altLang="zh-CN" sz="1800" dirty="0" err="1" smtClean="0"/>
              <a:t>j</a:t>
            </a:r>
            <a:r>
              <a:rPr lang="en-US" altLang="zh-CN" sz="1800" dirty="0" smtClean="0"/>
              <a:t>, m): </a:t>
            </a:r>
            <a:r>
              <a:rPr lang="zh-CN" altLang="en-US" sz="1800" dirty="0" smtClean="0"/>
              <a:t>将</a:t>
            </a:r>
            <a:r>
              <a:rPr lang="en-US" altLang="zh-CN" sz="1800" dirty="0" err="1"/>
              <a:t>layeri</a:t>
            </a:r>
            <a:r>
              <a:rPr lang="en-US" altLang="zh-CN" sz="1800" dirty="0"/>
              <a:t>, layeri+1, … </a:t>
            </a:r>
            <a:r>
              <a:rPr lang="en-US" altLang="zh-CN" sz="1800" dirty="0" err="1" smtClean="0"/>
              <a:t>layerj</a:t>
            </a:r>
            <a:r>
              <a:rPr lang="zh-CN" altLang="en-US" sz="1800" dirty="0" smtClean="0"/>
              <a:t>封装成一个</a:t>
            </a:r>
            <a:r>
              <a:rPr lang="en-US" altLang="zh-CN" sz="1800" dirty="0" smtClean="0"/>
              <a:t>stage</a:t>
            </a:r>
            <a:r>
              <a:rPr lang="zh-CN" altLang="en-US" sz="1800" dirty="0" smtClean="0"/>
              <a:t>，交给</a:t>
            </a:r>
            <a:r>
              <a:rPr lang="en-US" altLang="zh-CN" sz="1800" dirty="0" smtClean="0"/>
              <a:t>m</a:t>
            </a:r>
            <a:r>
              <a:rPr lang="zh-CN" altLang="en-US" sz="1800" dirty="0" smtClean="0"/>
              <a:t>个</a:t>
            </a:r>
            <a:r>
              <a:rPr lang="en-US" altLang="zh-CN" sz="1800" dirty="0" smtClean="0"/>
              <a:t>workers</a:t>
            </a:r>
            <a:r>
              <a:rPr lang="zh-CN" altLang="en-US" sz="1800" dirty="0" smtClean="0"/>
              <a:t>之后，平均处理一个</a:t>
            </a:r>
            <a:r>
              <a:rPr lang="en-US" altLang="zh-CN" sz="1800" dirty="0" err="1" smtClean="0"/>
              <a:t>minibatch</a:t>
            </a:r>
            <a:r>
              <a:rPr lang="zh-CN" altLang="en-US" sz="1800" dirty="0" smtClean="0"/>
              <a:t>的最优时间。</a:t>
            </a:r>
            <a:endParaRPr lang="en-US" altLang="zh-CN" dirty="0" smtClean="0"/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的递推公式？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2544897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i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238959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33021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627083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321145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015207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709269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s+1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403331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097393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791455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485517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j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891928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worker1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497060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worker2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620339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worker3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9155006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worker4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3933021" y="1751682"/>
            <a:ext cx="0" cy="2710149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709269" y="1751682"/>
            <a:ext cx="0" cy="2710149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右大括号 22"/>
          <p:cNvSpPr/>
          <p:nvPr/>
        </p:nvSpPr>
        <p:spPr>
          <a:xfrm rot="5400000">
            <a:off x="8284459" y="2686757"/>
            <a:ext cx="302968" cy="3346340"/>
          </a:xfrm>
          <a:prstGeom prst="rightBrace">
            <a:avLst>
              <a:gd name="adj1" fmla="val 8333"/>
              <a:gd name="adj2" fmla="val 5164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762773" y="4647936"/>
            <a:ext cx="373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最后</a:t>
            </a:r>
            <a:r>
              <a:rPr lang="zh-CN" altLang="en-US" dirty="0" smtClean="0">
                <a:solidFill>
                  <a:srgbClr val="FF0000"/>
                </a:solidFill>
              </a:rPr>
              <a:t>一个</a:t>
            </a:r>
            <a:r>
              <a:rPr lang="en-US" altLang="zh-CN" dirty="0" smtClean="0">
                <a:solidFill>
                  <a:srgbClr val="FF0000"/>
                </a:solidFill>
              </a:rPr>
              <a:t>stage</a:t>
            </a:r>
            <a:r>
              <a:rPr lang="zh-CN" altLang="en-US" dirty="0" smtClean="0"/>
              <a:t>分配给了</a:t>
            </a:r>
            <a:r>
              <a:rPr lang="en-US" altLang="zh-CN" dirty="0" smtClean="0"/>
              <a:t>m’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workers</a:t>
            </a:r>
          </a:p>
          <a:p>
            <a:pPr lvl="2"/>
            <a:r>
              <a:rPr lang="en-US" altLang="zh-CN" b="1" dirty="0" smtClean="0">
                <a:solidFill>
                  <a:srgbClr val="FF0000"/>
                </a:solidFill>
              </a:rPr>
              <a:t>T(s+1</a:t>
            </a:r>
            <a:r>
              <a:rPr lang="en-US" altLang="zh-CN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CN" b="1" dirty="0" smtClean="0">
                <a:solidFill>
                  <a:srgbClr val="FF0000"/>
                </a:solidFill>
              </a:rPr>
              <a:t>j, m’)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5" name="右大括号 24"/>
          <p:cNvSpPr/>
          <p:nvPr/>
        </p:nvSpPr>
        <p:spPr>
          <a:xfrm rot="5400000">
            <a:off x="4498332" y="2300474"/>
            <a:ext cx="302968" cy="4118906"/>
          </a:xfrm>
          <a:prstGeom prst="rightBrace">
            <a:avLst>
              <a:gd name="adj1" fmla="val 8333"/>
              <a:gd name="adj2" fmla="val 5164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590362" y="4647936"/>
            <a:ext cx="459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layer </a:t>
            </a:r>
            <a:r>
              <a:rPr lang="en-US" altLang="zh-CN" dirty="0" err="1" smtClean="0"/>
              <a:t>i</a:t>
            </a:r>
            <a:r>
              <a:rPr lang="en-US" altLang="zh-CN" dirty="0">
                <a:sym typeface="Wingdings" panose="05000000000000000000" pitchFamily="2" charset="2"/>
              </a:rPr>
              <a:t>  </a:t>
            </a:r>
            <a:r>
              <a:rPr lang="en-US" altLang="zh-CN" dirty="0" smtClean="0"/>
              <a:t>s </a:t>
            </a:r>
            <a:r>
              <a:rPr lang="zh-CN" altLang="en-US" dirty="0" smtClean="0"/>
              <a:t>还剩</a:t>
            </a:r>
            <a:r>
              <a:rPr lang="en-US" altLang="zh-CN" dirty="0" smtClean="0"/>
              <a:t>m-m’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workers</a:t>
            </a:r>
          </a:p>
          <a:p>
            <a:r>
              <a:rPr lang="en-US" altLang="zh-CN" dirty="0" smtClean="0"/>
              <a:t>	     </a:t>
            </a:r>
            <a:r>
              <a:rPr lang="en-US" altLang="zh-CN" b="1" dirty="0" smtClean="0">
                <a:solidFill>
                  <a:srgbClr val="FF0000"/>
                </a:solidFill>
              </a:rPr>
              <a:t>A(</a:t>
            </a:r>
            <a:r>
              <a:rPr lang="en-US" altLang="zh-CN" b="1" dirty="0" err="1" smtClean="0">
                <a:solidFill>
                  <a:srgbClr val="FF0000"/>
                </a:solidFill>
              </a:rPr>
              <a:t>i</a:t>
            </a:r>
            <a:r>
              <a:rPr lang="en-US" altLang="zh-CN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CN" b="1" dirty="0" err="1" smtClean="0">
                <a:solidFill>
                  <a:srgbClr val="FF0000"/>
                </a:solidFill>
              </a:rPr>
              <a:t>s</a:t>
            </a:r>
            <a:r>
              <a:rPr lang="en-US" altLang="zh-CN" b="1" dirty="0" smtClean="0">
                <a:solidFill>
                  <a:srgbClr val="FF0000"/>
                </a:solidFill>
              </a:rPr>
              <a:t>, m-m’)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Programming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162394"/>
          </a:xfrm>
        </p:spPr>
        <p:txBody>
          <a:bodyPr>
            <a:normAutofit/>
          </a:bodyPr>
          <a:lstStyle/>
          <a:p>
            <a:r>
              <a:rPr lang="en-US" altLang="zh-CN" sz="1800" dirty="0" smtClean="0"/>
              <a:t>A(</a:t>
            </a:r>
            <a:r>
              <a:rPr lang="en-US" altLang="zh-CN" sz="1800" dirty="0" err="1" smtClean="0"/>
              <a:t>i</a:t>
            </a:r>
            <a:r>
              <a:rPr lang="en-US" altLang="zh-CN" sz="1800" dirty="0" err="1" smtClean="0">
                <a:sym typeface="Wingdings" panose="05000000000000000000" pitchFamily="2" charset="2"/>
              </a:rPr>
              <a:t></a:t>
            </a:r>
            <a:r>
              <a:rPr lang="en-US" altLang="zh-CN" sz="1800" dirty="0" err="1" smtClean="0"/>
              <a:t>j</a:t>
            </a:r>
            <a:r>
              <a:rPr lang="en-US" altLang="zh-CN" sz="1800" dirty="0" smtClean="0"/>
              <a:t>, m): </a:t>
            </a:r>
            <a:r>
              <a:rPr lang="zh-CN" altLang="en-US" sz="1800" dirty="0" smtClean="0"/>
              <a:t>将</a:t>
            </a:r>
            <a:r>
              <a:rPr lang="en-US" altLang="zh-CN" sz="1800" dirty="0" err="1"/>
              <a:t>layeri</a:t>
            </a:r>
            <a:r>
              <a:rPr lang="en-US" altLang="zh-CN" sz="1800" dirty="0"/>
              <a:t>, layeri+1, … </a:t>
            </a:r>
            <a:r>
              <a:rPr lang="en-US" altLang="zh-CN" sz="1800" dirty="0" err="1"/>
              <a:t>layerj</a:t>
            </a:r>
            <a:r>
              <a:rPr lang="zh-CN" altLang="en-US" sz="1800" dirty="0" smtClean="0"/>
              <a:t>分配给</a:t>
            </a:r>
            <a:r>
              <a:rPr lang="en-US" altLang="zh-CN" sz="1800" dirty="0" smtClean="0"/>
              <a:t>m</a:t>
            </a:r>
            <a:r>
              <a:rPr lang="zh-CN" altLang="en-US" sz="1800" dirty="0" smtClean="0"/>
              <a:t>个</a:t>
            </a:r>
            <a:r>
              <a:rPr lang="en-US" altLang="zh-CN" sz="1800" dirty="0" smtClean="0"/>
              <a:t>workers</a:t>
            </a:r>
            <a:r>
              <a:rPr lang="zh-CN" altLang="en-US" sz="1800" dirty="0" smtClean="0"/>
              <a:t>后，平均处理一个</a:t>
            </a:r>
            <a:r>
              <a:rPr lang="en-US" altLang="zh-CN" sz="1800" dirty="0" err="1" smtClean="0"/>
              <a:t>minibatch</a:t>
            </a:r>
            <a:r>
              <a:rPr lang="zh-CN" altLang="en-US" sz="1800" dirty="0" smtClean="0"/>
              <a:t>的最优时间。</a:t>
            </a:r>
            <a:endParaRPr lang="en-US" altLang="zh-CN" sz="1800" dirty="0" smtClean="0"/>
          </a:p>
          <a:p>
            <a:r>
              <a:rPr lang="en-US" altLang="zh-CN" sz="1800" dirty="0" smtClean="0"/>
              <a:t>T(</a:t>
            </a:r>
            <a:r>
              <a:rPr lang="en-US" altLang="zh-CN" sz="1800" dirty="0" err="1" smtClean="0"/>
              <a:t>i</a:t>
            </a:r>
            <a:r>
              <a:rPr lang="en-US" altLang="zh-CN" sz="1800" dirty="0" err="1" smtClean="0">
                <a:sym typeface="Wingdings" panose="05000000000000000000" pitchFamily="2" charset="2"/>
              </a:rPr>
              <a:t></a:t>
            </a:r>
            <a:r>
              <a:rPr lang="en-US" altLang="zh-CN" sz="1800" dirty="0" err="1" smtClean="0"/>
              <a:t>j</a:t>
            </a:r>
            <a:r>
              <a:rPr lang="en-US" altLang="zh-CN" sz="1800" dirty="0" smtClean="0"/>
              <a:t>, m): </a:t>
            </a:r>
            <a:r>
              <a:rPr lang="zh-CN" altLang="en-US" sz="1800" dirty="0" smtClean="0"/>
              <a:t>将</a:t>
            </a:r>
            <a:r>
              <a:rPr lang="en-US" altLang="zh-CN" sz="1800" dirty="0" err="1"/>
              <a:t>layeri</a:t>
            </a:r>
            <a:r>
              <a:rPr lang="en-US" altLang="zh-CN" sz="1800" dirty="0"/>
              <a:t>, layeri+1, … </a:t>
            </a:r>
            <a:r>
              <a:rPr lang="en-US" altLang="zh-CN" sz="1800" dirty="0" err="1" smtClean="0"/>
              <a:t>layerj</a:t>
            </a:r>
            <a:r>
              <a:rPr lang="zh-CN" altLang="en-US" sz="1800" dirty="0" smtClean="0"/>
              <a:t>封装成一个</a:t>
            </a:r>
            <a:r>
              <a:rPr lang="en-US" altLang="zh-CN" sz="1800" dirty="0" smtClean="0"/>
              <a:t>stage</a:t>
            </a:r>
            <a:r>
              <a:rPr lang="zh-CN" altLang="en-US" sz="1800" dirty="0" smtClean="0"/>
              <a:t>，交给</a:t>
            </a:r>
            <a:r>
              <a:rPr lang="en-US" altLang="zh-CN" sz="1800" dirty="0" smtClean="0"/>
              <a:t>m</a:t>
            </a:r>
            <a:r>
              <a:rPr lang="zh-CN" altLang="en-US" sz="1800" dirty="0" smtClean="0"/>
              <a:t>个</a:t>
            </a:r>
            <a:r>
              <a:rPr lang="en-US" altLang="zh-CN" sz="1800" dirty="0" smtClean="0"/>
              <a:t>workers</a:t>
            </a:r>
            <a:r>
              <a:rPr lang="zh-CN" altLang="en-US" sz="1800" dirty="0" smtClean="0"/>
              <a:t>之后，平均处理一个</a:t>
            </a:r>
            <a:r>
              <a:rPr lang="en-US" altLang="zh-CN" sz="1800" dirty="0" err="1" smtClean="0"/>
              <a:t>minibatch</a:t>
            </a:r>
            <a:r>
              <a:rPr lang="zh-CN" altLang="en-US" sz="1800" dirty="0" smtClean="0"/>
              <a:t>的最优时间。</a:t>
            </a:r>
            <a:endParaRPr lang="en-US" altLang="zh-CN" dirty="0" smtClean="0"/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的递推公式？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2544897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i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238959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33021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627083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321145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015207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709269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s+1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403331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097393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791455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485517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j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891928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worker1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497060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worker2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620339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worker3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9155006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worker4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3933021" y="1751682"/>
            <a:ext cx="0" cy="2710149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709269" y="1751682"/>
            <a:ext cx="0" cy="2710149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右大括号 22"/>
          <p:cNvSpPr/>
          <p:nvPr/>
        </p:nvSpPr>
        <p:spPr>
          <a:xfrm rot="5400000">
            <a:off x="8284459" y="2686757"/>
            <a:ext cx="302968" cy="3346340"/>
          </a:xfrm>
          <a:prstGeom prst="rightBrace">
            <a:avLst>
              <a:gd name="adj1" fmla="val 8333"/>
              <a:gd name="adj2" fmla="val 5164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762773" y="4647936"/>
            <a:ext cx="373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最后</a:t>
            </a:r>
            <a:r>
              <a:rPr lang="zh-CN" altLang="en-US" dirty="0" smtClean="0">
                <a:solidFill>
                  <a:srgbClr val="FF0000"/>
                </a:solidFill>
              </a:rPr>
              <a:t>一个</a:t>
            </a:r>
            <a:r>
              <a:rPr lang="en-US" altLang="zh-CN" dirty="0" smtClean="0">
                <a:solidFill>
                  <a:srgbClr val="FF0000"/>
                </a:solidFill>
              </a:rPr>
              <a:t>stage</a:t>
            </a:r>
            <a:r>
              <a:rPr lang="zh-CN" altLang="en-US" dirty="0" smtClean="0"/>
              <a:t>分配给了</a:t>
            </a:r>
            <a:r>
              <a:rPr lang="en-US" altLang="zh-CN" dirty="0" smtClean="0"/>
              <a:t>m’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workers</a:t>
            </a:r>
          </a:p>
          <a:p>
            <a:pPr lvl="2"/>
            <a:r>
              <a:rPr lang="en-US" altLang="zh-CN" b="1" dirty="0" smtClean="0">
                <a:solidFill>
                  <a:srgbClr val="FF0000"/>
                </a:solidFill>
              </a:rPr>
              <a:t>T(s+1</a:t>
            </a:r>
            <a:r>
              <a:rPr lang="en-US" altLang="zh-CN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CN" b="1" dirty="0" smtClean="0">
                <a:solidFill>
                  <a:srgbClr val="FF0000"/>
                </a:solidFill>
              </a:rPr>
              <a:t>j, m’)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5" name="右大括号 24"/>
          <p:cNvSpPr/>
          <p:nvPr/>
        </p:nvSpPr>
        <p:spPr>
          <a:xfrm rot="5400000">
            <a:off x="4498332" y="2300474"/>
            <a:ext cx="302968" cy="4118906"/>
          </a:xfrm>
          <a:prstGeom prst="rightBrace">
            <a:avLst>
              <a:gd name="adj1" fmla="val 8333"/>
              <a:gd name="adj2" fmla="val 5164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590362" y="4647936"/>
            <a:ext cx="459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layer </a:t>
            </a:r>
            <a:r>
              <a:rPr lang="en-US" altLang="zh-CN" dirty="0" err="1" smtClean="0"/>
              <a:t>i</a:t>
            </a:r>
            <a:r>
              <a:rPr lang="en-US" altLang="zh-CN" dirty="0">
                <a:sym typeface="Wingdings" panose="05000000000000000000" pitchFamily="2" charset="2"/>
              </a:rPr>
              <a:t>  </a:t>
            </a:r>
            <a:r>
              <a:rPr lang="en-US" altLang="zh-CN" dirty="0" smtClean="0"/>
              <a:t>s </a:t>
            </a:r>
            <a:r>
              <a:rPr lang="zh-CN" altLang="en-US" dirty="0" smtClean="0"/>
              <a:t>还剩</a:t>
            </a:r>
            <a:r>
              <a:rPr lang="en-US" altLang="zh-CN" dirty="0" smtClean="0"/>
              <a:t>m-m’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workers</a:t>
            </a:r>
          </a:p>
          <a:p>
            <a:r>
              <a:rPr lang="en-US" altLang="zh-CN" dirty="0" smtClean="0"/>
              <a:t>	     </a:t>
            </a:r>
            <a:r>
              <a:rPr lang="en-US" altLang="zh-CN" b="1" dirty="0" smtClean="0">
                <a:solidFill>
                  <a:srgbClr val="FF0000"/>
                </a:solidFill>
              </a:rPr>
              <a:t>A(</a:t>
            </a:r>
            <a:r>
              <a:rPr lang="en-US" altLang="zh-CN" b="1" dirty="0" err="1" smtClean="0">
                <a:solidFill>
                  <a:srgbClr val="FF0000"/>
                </a:solidFill>
              </a:rPr>
              <a:t>i</a:t>
            </a:r>
            <a:r>
              <a:rPr lang="en-US" altLang="zh-CN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CN" b="1" dirty="0" err="1" smtClean="0">
                <a:solidFill>
                  <a:srgbClr val="FF0000"/>
                </a:solidFill>
              </a:rPr>
              <a:t>s</a:t>
            </a:r>
            <a:r>
              <a:rPr lang="en-US" altLang="zh-CN" b="1" dirty="0" smtClean="0">
                <a:solidFill>
                  <a:srgbClr val="FF0000"/>
                </a:solidFill>
              </a:rPr>
              <a:t>, m-m’)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6709269" y="4461831"/>
            <a:ext cx="0" cy="5398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783855" y="5188945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通信时间：</a:t>
            </a:r>
            <a:endParaRPr lang="en-US" altLang="zh-CN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2*a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s</a:t>
            </a:r>
            <a:r>
              <a:rPr lang="en-US" altLang="zh-CN" b="1" dirty="0" smtClean="0">
                <a:solidFill>
                  <a:srgbClr val="FF0000"/>
                </a:solidFill>
              </a:rPr>
              <a:t>/B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Programming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162394"/>
          </a:xfrm>
        </p:spPr>
        <p:txBody>
          <a:bodyPr>
            <a:normAutofit/>
          </a:bodyPr>
          <a:lstStyle/>
          <a:p>
            <a:r>
              <a:rPr lang="en-US" altLang="zh-CN" sz="1800" dirty="0" smtClean="0"/>
              <a:t>A(</a:t>
            </a:r>
            <a:r>
              <a:rPr lang="en-US" altLang="zh-CN" sz="1800" dirty="0" err="1" smtClean="0"/>
              <a:t>i</a:t>
            </a:r>
            <a:r>
              <a:rPr lang="en-US" altLang="zh-CN" sz="1800" dirty="0" err="1" smtClean="0">
                <a:sym typeface="Wingdings" panose="05000000000000000000" pitchFamily="2" charset="2"/>
              </a:rPr>
              <a:t></a:t>
            </a:r>
            <a:r>
              <a:rPr lang="en-US" altLang="zh-CN" sz="1800" dirty="0" err="1" smtClean="0"/>
              <a:t>j</a:t>
            </a:r>
            <a:r>
              <a:rPr lang="en-US" altLang="zh-CN" sz="1800" dirty="0" smtClean="0"/>
              <a:t>, m): </a:t>
            </a:r>
            <a:r>
              <a:rPr lang="zh-CN" altLang="en-US" sz="1800" dirty="0" smtClean="0"/>
              <a:t>将</a:t>
            </a:r>
            <a:r>
              <a:rPr lang="en-US" altLang="zh-CN" sz="1800" dirty="0" err="1"/>
              <a:t>layeri</a:t>
            </a:r>
            <a:r>
              <a:rPr lang="en-US" altLang="zh-CN" sz="1800" dirty="0"/>
              <a:t>, layeri+1, … </a:t>
            </a:r>
            <a:r>
              <a:rPr lang="en-US" altLang="zh-CN" sz="1800" dirty="0" err="1"/>
              <a:t>layerj</a:t>
            </a:r>
            <a:r>
              <a:rPr lang="zh-CN" altLang="en-US" sz="1800" dirty="0" smtClean="0"/>
              <a:t>分配给</a:t>
            </a:r>
            <a:r>
              <a:rPr lang="en-US" altLang="zh-CN" sz="1800" dirty="0" smtClean="0"/>
              <a:t>m</a:t>
            </a:r>
            <a:r>
              <a:rPr lang="zh-CN" altLang="en-US" sz="1800" dirty="0" smtClean="0"/>
              <a:t>个</a:t>
            </a:r>
            <a:r>
              <a:rPr lang="en-US" altLang="zh-CN" sz="1800" dirty="0" smtClean="0"/>
              <a:t>workers</a:t>
            </a:r>
            <a:r>
              <a:rPr lang="zh-CN" altLang="en-US" sz="1800" dirty="0" smtClean="0"/>
              <a:t>后，平均处理一个</a:t>
            </a:r>
            <a:r>
              <a:rPr lang="en-US" altLang="zh-CN" sz="1800" dirty="0" err="1" smtClean="0"/>
              <a:t>minibatch</a:t>
            </a:r>
            <a:r>
              <a:rPr lang="zh-CN" altLang="en-US" sz="1800" dirty="0" smtClean="0"/>
              <a:t>的最优时间。</a:t>
            </a:r>
            <a:endParaRPr lang="en-US" altLang="zh-CN" sz="1800" dirty="0" smtClean="0"/>
          </a:p>
          <a:p>
            <a:r>
              <a:rPr lang="en-US" altLang="zh-CN" sz="1800" dirty="0" smtClean="0"/>
              <a:t>T(</a:t>
            </a:r>
            <a:r>
              <a:rPr lang="en-US" altLang="zh-CN" sz="1800" dirty="0" err="1" smtClean="0"/>
              <a:t>i</a:t>
            </a:r>
            <a:r>
              <a:rPr lang="en-US" altLang="zh-CN" sz="1800" dirty="0" err="1" smtClean="0">
                <a:sym typeface="Wingdings" panose="05000000000000000000" pitchFamily="2" charset="2"/>
              </a:rPr>
              <a:t></a:t>
            </a:r>
            <a:r>
              <a:rPr lang="en-US" altLang="zh-CN" sz="1800" dirty="0" err="1" smtClean="0"/>
              <a:t>j</a:t>
            </a:r>
            <a:r>
              <a:rPr lang="en-US" altLang="zh-CN" sz="1800" dirty="0" smtClean="0"/>
              <a:t>, m): </a:t>
            </a:r>
            <a:r>
              <a:rPr lang="zh-CN" altLang="en-US" sz="1800" dirty="0" smtClean="0"/>
              <a:t>将</a:t>
            </a:r>
            <a:r>
              <a:rPr lang="en-US" altLang="zh-CN" sz="1800" dirty="0" err="1"/>
              <a:t>layeri</a:t>
            </a:r>
            <a:r>
              <a:rPr lang="en-US" altLang="zh-CN" sz="1800" dirty="0"/>
              <a:t>, layeri+1, … </a:t>
            </a:r>
            <a:r>
              <a:rPr lang="en-US" altLang="zh-CN" sz="1800" dirty="0" err="1" smtClean="0"/>
              <a:t>layerj</a:t>
            </a:r>
            <a:r>
              <a:rPr lang="zh-CN" altLang="en-US" sz="1800" dirty="0" smtClean="0"/>
              <a:t>封装成一个</a:t>
            </a:r>
            <a:r>
              <a:rPr lang="en-US" altLang="zh-CN" sz="1800" dirty="0" smtClean="0"/>
              <a:t>stage</a:t>
            </a:r>
            <a:r>
              <a:rPr lang="zh-CN" altLang="en-US" sz="1800" dirty="0" smtClean="0"/>
              <a:t>，交给</a:t>
            </a:r>
            <a:r>
              <a:rPr lang="en-US" altLang="zh-CN" sz="1800" dirty="0" smtClean="0"/>
              <a:t>m</a:t>
            </a:r>
            <a:r>
              <a:rPr lang="zh-CN" altLang="en-US" sz="1800" dirty="0" smtClean="0"/>
              <a:t>个</a:t>
            </a:r>
            <a:r>
              <a:rPr lang="en-US" altLang="zh-CN" sz="1800" dirty="0" smtClean="0"/>
              <a:t>workers</a:t>
            </a:r>
            <a:r>
              <a:rPr lang="zh-CN" altLang="en-US" sz="1800" dirty="0" smtClean="0"/>
              <a:t>之后，平均处理一个</a:t>
            </a:r>
            <a:r>
              <a:rPr lang="en-US" altLang="zh-CN" sz="1800" dirty="0" err="1" smtClean="0"/>
              <a:t>minibatch</a:t>
            </a:r>
            <a:r>
              <a:rPr lang="zh-CN" altLang="en-US" sz="1800" dirty="0" smtClean="0"/>
              <a:t>的最优时间。</a:t>
            </a:r>
            <a:endParaRPr lang="en-US" altLang="zh-CN" dirty="0" smtClean="0"/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的递推公式？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2544897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i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238959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33021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627083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321145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015207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709269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s+1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403331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097393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791455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485517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j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891928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worker1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497060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worker2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620339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worker3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9155006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worker4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3933021" y="1751682"/>
            <a:ext cx="0" cy="2710149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709269" y="1751682"/>
            <a:ext cx="0" cy="2710149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右大括号 22"/>
          <p:cNvSpPr/>
          <p:nvPr/>
        </p:nvSpPr>
        <p:spPr>
          <a:xfrm rot="5400000">
            <a:off x="8284459" y="2686757"/>
            <a:ext cx="302968" cy="3346340"/>
          </a:xfrm>
          <a:prstGeom prst="rightBrace">
            <a:avLst>
              <a:gd name="adj1" fmla="val 8333"/>
              <a:gd name="adj2" fmla="val 5164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762773" y="4647936"/>
            <a:ext cx="373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最后</a:t>
            </a:r>
            <a:r>
              <a:rPr lang="zh-CN" altLang="en-US" dirty="0" smtClean="0">
                <a:solidFill>
                  <a:srgbClr val="FF0000"/>
                </a:solidFill>
              </a:rPr>
              <a:t>一个</a:t>
            </a:r>
            <a:r>
              <a:rPr lang="en-US" altLang="zh-CN" dirty="0" smtClean="0">
                <a:solidFill>
                  <a:srgbClr val="FF0000"/>
                </a:solidFill>
              </a:rPr>
              <a:t>stage</a:t>
            </a:r>
            <a:r>
              <a:rPr lang="zh-CN" altLang="en-US" dirty="0" smtClean="0"/>
              <a:t>分配给了</a:t>
            </a:r>
            <a:r>
              <a:rPr lang="en-US" altLang="zh-CN" dirty="0" smtClean="0"/>
              <a:t>m’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workers</a:t>
            </a:r>
          </a:p>
          <a:p>
            <a:pPr lvl="2"/>
            <a:r>
              <a:rPr lang="en-US" altLang="zh-CN" b="1" dirty="0" smtClean="0">
                <a:solidFill>
                  <a:srgbClr val="FF0000"/>
                </a:solidFill>
              </a:rPr>
              <a:t>T(s+1</a:t>
            </a:r>
            <a:r>
              <a:rPr lang="en-US" altLang="zh-CN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CN" b="1" dirty="0" smtClean="0">
                <a:solidFill>
                  <a:srgbClr val="FF0000"/>
                </a:solidFill>
              </a:rPr>
              <a:t>j, m’)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5" name="右大括号 24"/>
          <p:cNvSpPr/>
          <p:nvPr/>
        </p:nvSpPr>
        <p:spPr>
          <a:xfrm rot="5400000">
            <a:off x="4498332" y="2300474"/>
            <a:ext cx="302968" cy="4118906"/>
          </a:xfrm>
          <a:prstGeom prst="rightBrace">
            <a:avLst>
              <a:gd name="adj1" fmla="val 8333"/>
              <a:gd name="adj2" fmla="val 5164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590362" y="4647936"/>
            <a:ext cx="459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layer </a:t>
            </a:r>
            <a:r>
              <a:rPr lang="en-US" altLang="zh-CN" dirty="0" err="1" smtClean="0"/>
              <a:t>i</a:t>
            </a:r>
            <a:r>
              <a:rPr lang="en-US" altLang="zh-CN" dirty="0">
                <a:sym typeface="Wingdings" panose="05000000000000000000" pitchFamily="2" charset="2"/>
              </a:rPr>
              <a:t>  </a:t>
            </a:r>
            <a:r>
              <a:rPr lang="en-US" altLang="zh-CN" dirty="0" smtClean="0"/>
              <a:t>s </a:t>
            </a:r>
            <a:r>
              <a:rPr lang="zh-CN" altLang="en-US" dirty="0" smtClean="0"/>
              <a:t>还剩</a:t>
            </a:r>
            <a:r>
              <a:rPr lang="en-US" altLang="zh-CN" dirty="0" smtClean="0"/>
              <a:t>m-m’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workers</a:t>
            </a:r>
          </a:p>
          <a:p>
            <a:r>
              <a:rPr lang="en-US" altLang="zh-CN" dirty="0" smtClean="0"/>
              <a:t>	     </a:t>
            </a:r>
            <a:r>
              <a:rPr lang="en-US" altLang="zh-CN" b="1" dirty="0" smtClean="0">
                <a:solidFill>
                  <a:srgbClr val="FF0000"/>
                </a:solidFill>
              </a:rPr>
              <a:t>A(</a:t>
            </a:r>
            <a:r>
              <a:rPr lang="en-US" altLang="zh-CN" b="1" dirty="0" err="1" smtClean="0">
                <a:solidFill>
                  <a:srgbClr val="FF0000"/>
                </a:solidFill>
              </a:rPr>
              <a:t>i</a:t>
            </a:r>
            <a:r>
              <a:rPr lang="en-US" altLang="zh-CN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CN" b="1" dirty="0" err="1" smtClean="0">
                <a:solidFill>
                  <a:srgbClr val="FF0000"/>
                </a:solidFill>
              </a:rPr>
              <a:t>s</a:t>
            </a:r>
            <a:r>
              <a:rPr lang="en-US" altLang="zh-CN" b="1" dirty="0" smtClean="0">
                <a:solidFill>
                  <a:srgbClr val="FF0000"/>
                </a:solidFill>
              </a:rPr>
              <a:t>, m-m’)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6709269" y="4461831"/>
            <a:ext cx="0" cy="5398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783855" y="5188945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通信时间：</a:t>
            </a:r>
            <a:endParaRPr lang="en-US" altLang="zh-CN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2*a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s</a:t>
            </a:r>
            <a:r>
              <a:rPr lang="en-US" altLang="zh-CN" b="1" dirty="0" smtClean="0">
                <a:solidFill>
                  <a:srgbClr val="FF0000"/>
                </a:solidFill>
              </a:rPr>
              <a:t>/B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560110" y="5801653"/>
                <a:ext cx="15670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10" y="5801653"/>
                <a:ext cx="1567096" cy="276999"/>
              </a:xfrm>
              <a:prstGeom prst="rect">
                <a:avLst/>
              </a:prstGeom>
              <a:blipFill>
                <a:blip r:embed="rId2"/>
                <a:stretch>
                  <a:fillRect l="-3113" t="-2222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3238959" y="5425286"/>
                <a:ext cx="2333203" cy="102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b="0" dirty="0" smtClean="0"/>
                  <a:t>max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+1→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959" y="5425286"/>
                <a:ext cx="2333203" cy="1025665"/>
              </a:xfrm>
              <a:prstGeom prst="rect">
                <a:avLst/>
              </a:prstGeom>
              <a:blipFill>
                <a:blip r:embed="rId3"/>
                <a:stretch>
                  <a:fillRect l="-60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8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Programming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162394"/>
          </a:xfrm>
        </p:spPr>
        <p:txBody>
          <a:bodyPr>
            <a:normAutofit/>
          </a:bodyPr>
          <a:lstStyle/>
          <a:p>
            <a:r>
              <a:rPr lang="en-US" altLang="zh-CN" sz="1800" dirty="0" smtClean="0"/>
              <a:t>A(</a:t>
            </a:r>
            <a:r>
              <a:rPr lang="en-US" altLang="zh-CN" sz="1800" dirty="0" err="1" smtClean="0"/>
              <a:t>i</a:t>
            </a:r>
            <a:r>
              <a:rPr lang="en-US" altLang="zh-CN" sz="1800" dirty="0" err="1" smtClean="0">
                <a:sym typeface="Wingdings" panose="05000000000000000000" pitchFamily="2" charset="2"/>
              </a:rPr>
              <a:t></a:t>
            </a:r>
            <a:r>
              <a:rPr lang="en-US" altLang="zh-CN" sz="1800" dirty="0" err="1" smtClean="0"/>
              <a:t>j</a:t>
            </a:r>
            <a:r>
              <a:rPr lang="en-US" altLang="zh-CN" sz="1800" dirty="0" smtClean="0"/>
              <a:t>, m): </a:t>
            </a:r>
            <a:r>
              <a:rPr lang="zh-CN" altLang="en-US" sz="1800" dirty="0" smtClean="0"/>
              <a:t>将</a:t>
            </a:r>
            <a:r>
              <a:rPr lang="en-US" altLang="zh-CN" sz="1800" dirty="0" err="1"/>
              <a:t>layeri</a:t>
            </a:r>
            <a:r>
              <a:rPr lang="en-US" altLang="zh-CN" sz="1800" dirty="0"/>
              <a:t>, layeri+1, … </a:t>
            </a:r>
            <a:r>
              <a:rPr lang="en-US" altLang="zh-CN" sz="1800" dirty="0" err="1"/>
              <a:t>layerj</a:t>
            </a:r>
            <a:r>
              <a:rPr lang="zh-CN" altLang="en-US" sz="1800" dirty="0" smtClean="0"/>
              <a:t>分配给</a:t>
            </a:r>
            <a:r>
              <a:rPr lang="en-US" altLang="zh-CN" sz="1800" dirty="0" smtClean="0"/>
              <a:t>m</a:t>
            </a:r>
            <a:r>
              <a:rPr lang="zh-CN" altLang="en-US" sz="1800" dirty="0" smtClean="0"/>
              <a:t>个</a:t>
            </a:r>
            <a:r>
              <a:rPr lang="en-US" altLang="zh-CN" sz="1800" dirty="0" smtClean="0"/>
              <a:t>workers</a:t>
            </a:r>
            <a:r>
              <a:rPr lang="zh-CN" altLang="en-US" sz="1800" dirty="0" smtClean="0"/>
              <a:t>后，平均处理一个</a:t>
            </a:r>
            <a:r>
              <a:rPr lang="en-US" altLang="zh-CN" sz="1800" dirty="0" err="1" smtClean="0"/>
              <a:t>minibatch</a:t>
            </a:r>
            <a:r>
              <a:rPr lang="zh-CN" altLang="en-US" sz="1800" dirty="0" smtClean="0"/>
              <a:t>的最优时间。</a:t>
            </a:r>
            <a:endParaRPr lang="en-US" altLang="zh-CN" sz="1800" dirty="0" smtClean="0"/>
          </a:p>
          <a:p>
            <a:r>
              <a:rPr lang="en-US" altLang="zh-CN" sz="1800" dirty="0" smtClean="0"/>
              <a:t>T(</a:t>
            </a:r>
            <a:r>
              <a:rPr lang="en-US" altLang="zh-CN" sz="1800" dirty="0" err="1" smtClean="0"/>
              <a:t>i</a:t>
            </a:r>
            <a:r>
              <a:rPr lang="en-US" altLang="zh-CN" sz="1800" dirty="0" err="1" smtClean="0">
                <a:sym typeface="Wingdings" panose="05000000000000000000" pitchFamily="2" charset="2"/>
              </a:rPr>
              <a:t></a:t>
            </a:r>
            <a:r>
              <a:rPr lang="en-US" altLang="zh-CN" sz="1800" dirty="0" err="1" smtClean="0"/>
              <a:t>j</a:t>
            </a:r>
            <a:r>
              <a:rPr lang="en-US" altLang="zh-CN" sz="1800" dirty="0" smtClean="0"/>
              <a:t>, m): </a:t>
            </a:r>
            <a:r>
              <a:rPr lang="zh-CN" altLang="en-US" sz="1800" dirty="0" smtClean="0"/>
              <a:t>将</a:t>
            </a:r>
            <a:r>
              <a:rPr lang="en-US" altLang="zh-CN" sz="1800" dirty="0" err="1"/>
              <a:t>layeri</a:t>
            </a:r>
            <a:r>
              <a:rPr lang="en-US" altLang="zh-CN" sz="1800" dirty="0"/>
              <a:t>, layeri+1, … </a:t>
            </a:r>
            <a:r>
              <a:rPr lang="en-US" altLang="zh-CN" sz="1800" dirty="0" err="1" smtClean="0"/>
              <a:t>layerj</a:t>
            </a:r>
            <a:r>
              <a:rPr lang="zh-CN" altLang="en-US" sz="1800" dirty="0" smtClean="0"/>
              <a:t>封装成一个</a:t>
            </a:r>
            <a:r>
              <a:rPr lang="en-US" altLang="zh-CN" sz="1800" dirty="0" smtClean="0"/>
              <a:t>stage</a:t>
            </a:r>
            <a:r>
              <a:rPr lang="zh-CN" altLang="en-US" sz="1800" dirty="0" smtClean="0"/>
              <a:t>，交给</a:t>
            </a:r>
            <a:r>
              <a:rPr lang="en-US" altLang="zh-CN" sz="1800" dirty="0" smtClean="0"/>
              <a:t>m</a:t>
            </a:r>
            <a:r>
              <a:rPr lang="zh-CN" altLang="en-US" sz="1800" dirty="0" smtClean="0"/>
              <a:t>个</a:t>
            </a:r>
            <a:r>
              <a:rPr lang="en-US" altLang="zh-CN" sz="1800" dirty="0" smtClean="0"/>
              <a:t>workers</a:t>
            </a:r>
            <a:r>
              <a:rPr lang="zh-CN" altLang="en-US" sz="1800" dirty="0" smtClean="0"/>
              <a:t>之后，平均处理一个</a:t>
            </a:r>
            <a:r>
              <a:rPr lang="en-US" altLang="zh-CN" sz="1800" dirty="0" err="1" smtClean="0"/>
              <a:t>minibatch</a:t>
            </a:r>
            <a:r>
              <a:rPr lang="zh-CN" altLang="en-US" sz="1800" dirty="0" smtClean="0"/>
              <a:t>的最优时间。</a:t>
            </a:r>
            <a:endParaRPr lang="en-US" altLang="zh-CN" dirty="0" smtClean="0"/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的递推公式？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2544897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i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238959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33021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627083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321145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015207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709269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s+1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403331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097393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791455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485517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j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891928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worker1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497060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worker2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620339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worker3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9155006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worker4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3933021" y="1751682"/>
            <a:ext cx="0" cy="2710149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709269" y="1751682"/>
            <a:ext cx="0" cy="2710149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右大括号 22"/>
          <p:cNvSpPr/>
          <p:nvPr/>
        </p:nvSpPr>
        <p:spPr>
          <a:xfrm rot="5400000">
            <a:off x="8284459" y="2686757"/>
            <a:ext cx="302968" cy="3346340"/>
          </a:xfrm>
          <a:prstGeom prst="rightBrace">
            <a:avLst>
              <a:gd name="adj1" fmla="val 8333"/>
              <a:gd name="adj2" fmla="val 5164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762773" y="4647936"/>
            <a:ext cx="373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最后</a:t>
            </a:r>
            <a:r>
              <a:rPr lang="zh-CN" altLang="en-US" dirty="0" smtClean="0">
                <a:solidFill>
                  <a:srgbClr val="FF0000"/>
                </a:solidFill>
              </a:rPr>
              <a:t>一个</a:t>
            </a:r>
            <a:r>
              <a:rPr lang="en-US" altLang="zh-CN" dirty="0" smtClean="0">
                <a:solidFill>
                  <a:srgbClr val="FF0000"/>
                </a:solidFill>
              </a:rPr>
              <a:t>stage</a:t>
            </a:r>
            <a:r>
              <a:rPr lang="zh-CN" altLang="en-US" dirty="0" smtClean="0"/>
              <a:t>分配给了</a:t>
            </a:r>
            <a:r>
              <a:rPr lang="en-US" altLang="zh-CN" dirty="0" smtClean="0"/>
              <a:t>m’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workers</a:t>
            </a:r>
          </a:p>
          <a:p>
            <a:pPr lvl="2"/>
            <a:r>
              <a:rPr lang="en-US" altLang="zh-CN" b="1" dirty="0" smtClean="0">
                <a:solidFill>
                  <a:srgbClr val="FF0000"/>
                </a:solidFill>
              </a:rPr>
              <a:t>T(s+1</a:t>
            </a:r>
            <a:r>
              <a:rPr lang="en-US" altLang="zh-CN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CN" b="1" dirty="0" smtClean="0">
                <a:solidFill>
                  <a:srgbClr val="FF0000"/>
                </a:solidFill>
              </a:rPr>
              <a:t>j, m’)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5" name="右大括号 24"/>
          <p:cNvSpPr/>
          <p:nvPr/>
        </p:nvSpPr>
        <p:spPr>
          <a:xfrm rot="5400000">
            <a:off x="4498332" y="2300474"/>
            <a:ext cx="302968" cy="4118906"/>
          </a:xfrm>
          <a:prstGeom prst="rightBrace">
            <a:avLst>
              <a:gd name="adj1" fmla="val 8333"/>
              <a:gd name="adj2" fmla="val 5164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590362" y="4647936"/>
            <a:ext cx="459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layer </a:t>
            </a:r>
            <a:r>
              <a:rPr lang="en-US" altLang="zh-CN" dirty="0" err="1" smtClean="0"/>
              <a:t>i</a:t>
            </a:r>
            <a:r>
              <a:rPr lang="en-US" altLang="zh-CN" dirty="0">
                <a:sym typeface="Wingdings" panose="05000000000000000000" pitchFamily="2" charset="2"/>
              </a:rPr>
              <a:t>  </a:t>
            </a:r>
            <a:r>
              <a:rPr lang="en-US" altLang="zh-CN" dirty="0" smtClean="0"/>
              <a:t>s </a:t>
            </a:r>
            <a:r>
              <a:rPr lang="zh-CN" altLang="en-US" dirty="0" smtClean="0"/>
              <a:t>还剩</a:t>
            </a:r>
            <a:r>
              <a:rPr lang="en-US" altLang="zh-CN" dirty="0" smtClean="0"/>
              <a:t>m-m’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workers</a:t>
            </a:r>
          </a:p>
          <a:p>
            <a:r>
              <a:rPr lang="en-US" altLang="zh-CN" dirty="0" smtClean="0"/>
              <a:t>	     </a:t>
            </a:r>
            <a:r>
              <a:rPr lang="en-US" altLang="zh-CN" b="1" dirty="0" smtClean="0">
                <a:solidFill>
                  <a:srgbClr val="FF0000"/>
                </a:solidFill>
              </a:rPr>
              <a:t>A(</a:t>
            </a:r>
            <a:r>
              <a:rPr lang="en-US" altLang="zh-CN" b="1" dirty="0" err="1" smtClean="0">
                <a:solidFill>
                  <a:srgbClr val="FF0000"/>
                </a:solidFill>
              </a:rPr>
              <a:t>i</a:t>
            </a:r>
            <a:r>
              <a:rPr lang="en-US" altLang="zh-CN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CN" b="1" dirty="0" err="1" smtClean="0">
                <a:solidFill>
                  <a:srgbClr val="FF0000"/>
                </a:solidFill>
              </a:rPr>
              <a:t>s</a:t>
            </a:r>
            <a:r>
              <a:rPr lang="en-US" altLang="zh-CN" b="1" dirty="0" smtClean="0">
                <a:solidFill>
                  <a:srgbClr val="FF0000"/>
                </a:solidFill>
              </a:rPr>
              <a:t>, m-m’)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6709269" y="4461831"/>
            <a:ext cx="0" cy="5398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783855" y="5188945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通信时间：</a:t>
            </a:r>
            <a:endParaRPr lang="en-US" altLang="zh-CN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2*a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s</a:t>
            </a:r>
            <a:r>
              <a:rPr lang="en-US" altLang="zh-CN" b="1" dirty="0" smtClean="0">
                <a:solidFill>
                  <a:srgbClr val="FF0000"/>
                </a:solidFill>
              </a:rPr>
              <a:t>/B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560110" y="5801653"/>
                <a:ext cx="15670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10" y="5801653"/>
                <a:ext cx="1567096" cy="276999"/>
              </a:xfrm>
              <a:prstGeom prst="rect">
                <a:avLst/>
              </a:prstGeom>
              <a:blipFill>
                <a:blip r:embed="rId2"/>
                <a:stretch>
                  <a:fillRect l="-3113" t="-2222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3238959" y="5425286"/>
                <a:ext cx="2333203" cy="102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b="0" dirty="0" smtClean="0"/>
                  <a:t>max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+1→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959" y="5425286"/>
                <a:ext cx="2333203" cy="1025665"/>
              </a:xfrm>
              <a:prstGeom prst="rect">
                <a:avLst/>
              </a:prstGeom>
              <a:blipFill>
                <a:blip r:embed="rId3"/>
                <a:stretch>
                  <a:fillRect l="-60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2073204" y="5790865"/>
                <a:ext cx="1352485" cy="391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1≤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204" y="5790865"/>
                <a:ext cx="1352485" cy="391967"/>
              </a:xfrm>
              <a:prstGeom prst="rect">
                <a:avLst/>
              </a:prstGeom>
              <a:blipFill>
                <a:blip r:embed="rId4"/>
                <a:stretch>
                  <a:fillRect l="-1802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deep learning works?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68B0-AD15-44FC-8AB5-856A57F96ECA}" type="datetime1">
              <a:rPr lang="zh-CN" altLang="en-US" smtClean="0"/>
              <a:t>2020/4/17</a:t>
            </a:fld>
            <a:endParaRPr lang="zh-CN" altLang="en-US"/>
          </a:p>
        </p:txBody>
      </p:sp>
      <p:pic>
        <p:nvPicPr>
          <p:cNvPr id="5" name="Picture 2" descr="Inference exec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40831"/>
            <a:ext cx="10630679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5486401" y="5732426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Neural Networks (DNNs)</a:t>
            </a:r>
          </a:p>
        </p:txBody>
      </p:sp>
    </p:spTree>
    <p:extLst>
      <p:ext uri="{BB962C8B-B14F-4D97-AF65-F5344CB8AC3E}">
        <p14:creationId xmlns:p14="http://schemas.microsoft.com/office/powerpoint/2010/main" val="33652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9871781" y="1639173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m</a:t>
            </a:r>
            <a:r>
              <a:rPr lang="en-US" altLang="zh-CN" sz="1600" dirty="0" smtClean="0"/>
              <a:t>0</a:t>
            </a:r>
            <a:r>
              <a:rPr lang="en-US" altLang="zh-CN" sz="2800" dirty="0" smtClean="0"/>
              <a:t>=1</a:t>
            </a:r>
            <a:endParaRPr lang="zh-CN" altLang="en-US" sz="2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Complicated Topology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4516916" y="1641514"/>
            <a:ext cx="760164" cy="4737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0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9871781" y="1639173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m</a:t>
            </a:r>
            <a:r>
              <a:rPr lang="en-US" altLang="zh-CN" sz="1600" dirty="0" smtClean="0"/>
              <a:t>0</a:t>
            </a:r>
            <a:r>
              <a:rPr lang="en-US" altLang="zh-CN" sz="2800" dirty="0" smtClean="0"/>
              <a:t>=1</a:t>
            </a:r>
            <a:endParaRPr lang="zh-CN" altLang="en-US" sz="2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Complicated Topology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4516916" y="1641514"/>
            <a:ext cx="760164" cy="4737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516916" y="2677100"/>
            <a:ext cx="760164" cy="4737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235547" y="1641514"/>
            <a:ext cx="760164" cy="4737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235547" y="2677100"/>
            <a:ext cx="760164" cy="4737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>
            <a:stCxn id="4" idx="3"/>
            <a:endCxn id="6" idx="1"/>
          </p:cNvCxnSpPr>
          <p:nvPr/>
        </p:nvCxnSpPr>
        <p:spPr>
          <a:xfrm>
            <a:off x="5277080" y="1878377"/>
            <a:ext cx="95846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5" idx="3"/>
            <a:endCxn id="7" idx="1"/>
          </p:cNvCxnSpPr>
          <p:nvPr/>
        </p:nvCxnSpPr>
        <p:spPr>
          <a:xfrm>
            <a:off x="5277080" y="2913963"/>
            <a:ext cx="95846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4" idx="2"/>
            <a:endCxn id="5" idx="0"/>
          </p:cNvCxnSpPr>
          <p:nvPr/>
        </p:nvCxnSpPr>
        <p:spPr>
          <a:xfrm>
            <a:off x="4896998" y="2115239"/>
            <a:ext cx="0" cy="56186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6" idx="2"/>
            <a:endCxn id="7" idx="0"/>
          </p:cNvCxnSpPr>
          <p:nvPr/>
        </p:nvCxnSpPr>
        <p:spPr>
          <a:xfrm>
            <a:off x="6615629" y="2115239"/>
            <a:ext cx="0" cy="56186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5277080" y="2115239"/>
            <a:ext cx="958467" cy="56186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5277080" y="2115239"/>
            <a:ext cx="958467" cy="56186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542152" y="151600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r>
              <a:rPr lang="en-US" altLang="zh-CN" sz="1400" dirty="0" smtClean="0"/>
              <a:t>1</a:t>
            </a:r>
            <a:endParaRPr lang="zh-CN" altLang="en-US" dirty="0"/>
          </a:p>
        </p:txBody>
      </p:sp>
      <p:sp>
        <p:nvSpPr>
          <p:cNvPr id="21" name="圆角矩形 20"/>
          <p:cNvSpPr/>
          <p:nvPr/>
        </p:nvSpPr>
        <p:spPr>
          <a:xfrm>
            <a:off x="4230478" y="1355075"/>
            <a:ext cx="3062689" cy="2060154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9871781" y="2201034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m</a:t>
            </a:r>
            <a:r>
              <a:rPr lang="en-US" altLang="zh-CN" sz="1600" dirty="0" smtClean="0"/>
              <a:t>1</a:t>
            </a:r>
            <a:r>
              <a:rPr lang="en-US" altLang="zh-CN" sz="2800" dirty="0" smtClean="0"/>
              <a:t>=4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934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9871781" y="1639173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m</a:t>
            </a:r>
            <a:r>
              <a:rPr lang="en-US" altLang="zh-CN" sz="1600" dirty="0" smtClean="0"/>
              <a:t>0</a:t>
            </a:r>
            <a:r>
              <a:rPr lang="en-US" altLang="zh-CN" sz="2800" dirty="0" smtClean="0"/>
              <a:t>=1</a:t>
            </a:r>
            <a:endParaRPr lang="zh-CN" altLang="en-US" sz="2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Complicated Topology</a:t>
            </a:r>
            <a:endParaRPr lang="zh-CN" altLang="en-US" dirty="0"/>
          </a:p>
        </p:txBody>
      </p:sp>
      <p:grpSp>
        <p:nvGrpSpPr>
          <p:cNvPr id="22" name="组合 21"/>
          <p:cNvGrpSpPr/>
          <p:nvPr/>
        </p:nvGrpSpPr>
        <p:grpSpPr>
          <a:xfrm>
            <a:off x="4230478" y="1355075"/>
            <a:ext cx="3062689" cy="2060154"/>
            <a:chOff x="1432193" y="2743200"/>
            <a:chExt cx="3062689" cy="2060154"/>
          </a:xfrm>
        </p:grpSpPr>
        <p:sp>
          <p:nvSpPr>
            <p:cNvPr id="4" name="圆角矩形 3"/>
            <p:cNvSpPr/>
            <p:nvPr/>
          </p:nvSpPr>
          <p:spPr>
            <a:xfrm>
              <a:off x="1718631" y="3029639"/>
              <a:ext cx="760164" cy="47372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718631" y="4065225"/>
              <a:ext cx="760164" cy="47372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3437262" y="3029639"/>
              <a:ext cx="760164" cy="47372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3437262" y="4065225"/>
              <a:ext cx="760164" cy="47372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箭头连接符 8"/>
            <p:cNvCxnSpPr>
              <a:stCxn id="4" idx="3"/>
              <a:endCxn id="6" idx="1"/>
            </p:cNvCxnSpPr>
            <p:nvPr/>
          </p:nvCxnSpPr>
          <p:spPr>
            <a:xfrm>
              <a:off x="2478795" y="3266502"/>
              <a:ext cx="95846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>
              <a:stCxn id="5" idx="3"/>
              <a:endCxn id="7" idx="1"/>
            </p:cNvCxnSpPr>
            <p:nvPr/>
          </p:nvCxnSpPr>
          <p:spPr>
            <a:xfrm>
              <a:off x="2478795" y="4302088"/>
              <a:ext cx="95846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>
              <a:stCxn id="4" idx="2"/>
              <a:endCxn id="5" idx="0"/>
            </p:cNvCxnSpPr>
            <p:nvPr/>
          </p:nvCxnSpPr>
          <p:spPr>
            <a:xfrm>
              <a:off x="2098713" y="3503364"/>
              <a:ext cx="0" cy="56186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>
              <a:stCxn id="6" idx="2"/>
              <a:endCxn id="7" idx="0"/>
            </p:cNvCxnSpPr>
            <p:nvPr/>
          </p:nvCxnSpPr>
          <p:spPr>
            <a:xfrm>
              <a:off x="3817344" y="3503364"/>
              <a:ext cx="0" cy="56186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>
              <a:off x="2478795" y="3503364"/>
              <a:ext cx="958467" cy="56186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H="1">
              <a:off x="2478795" y="3503364"/>
              <a:ext cx="958467" cy="56186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2743867" y="290412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B</a:t>
              </a:r>
              <a:r>
                <a:rPr lang="en-US" altLang="zh-CN" sz="1400" dirty="0" smtClean="0"/>
                <a:t>1</a:t>
              </a:r>
              <a:endParaRPr lang="zh-CN" altLang="en-US" dirty="0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432193" y="2743200"/>
              <a:ext cx="3062689" cy="2060154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293167" y="4285561"/>
            <a:ext cx="3062689" cy="2060154"/>
            <a:chOff x="1432193" y="2743200"/>
            <a:chExt cx="3062689" cy="2060154"/>
          </a:xfrm>
        </p:grpSpPr>
        <p:sp>
          <p:nvSpPr>
            <p:cNvPr id="24" name="圆角矩形 23"/>
            <p:cNvSpPr/>
            <p:nvPr/>
          </p:nvSpPr>
          <p:spPr>
            <a:xfrm>
              <a:off x="1718631" y="3029639"/>
              <a:ext cx="760164" cy="47372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1718631" y="4065225"/>
              <a:ext cx="760164" cy="47372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437262" y="3029639"/>
              <a:ext cx="760164" cy="47372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437262" y="4065225"/>
              <a:ext cx="760164" cy="47372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" name="直接箭头连接符 27"/>
            <p:cNvCxnSpPr>
              <a:stCxn id="24" idx="3"/>
              <a:endCxn id="26" idx="1"/>
            </p:cNvCxnSpPr>
            <p:nvPr/>
          </p:nvCxnSpPr>
          <p:spPr>
            <a:xfrm>
              <a:off x="2478795" y="3266502"/>
              <a:ext cx="95846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>
              <a:stCxn id="25" idx="3"/>
              <a:endCxn id="27" idx="1"/>
            </p:cNvCxnSpPr>
            <p:nvPr/>
          </p:nvCxnSpPr>
          <p:spPr>
            <a:xfrm>
              <a:off x="2478795" y="4302088"/>
              <a:ext cx="95846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>
              <a:stCxn id="24" idx="2"/>
              <a:endCxn id="25" idx="0"/>
            </p:cNvCxnSpPr>
            <p:nvPr/>
          </p:nvCxnSpPr>
          <p:spPr>
            <a:xfrm>
              <a:off x="2098713" y="3503364"/>
              <a:ext cx="0" cy="56186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>
              <a:stCxn id="26" idx="2"/>
              <a:endCxn id="27" idx="0"/>
            </p:cNvCxnSpPr>
            <p:nvPr/>
          </p:nvCxnSpPr>
          <p:spPr>
            <a:xfrm>
              <a:off x="3817344" y="3503364"/>
              <a:ext cx="0" cy="56186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>
              <a:off x="2478795" y="3503364"/>
              <a:ext cx="958467" cy="56186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 flipH="1">
              <a:off x="2478795" y="3503364"/>
              <a:ext cx="958467" cy="56186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2743867" y="290412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B</a:t>
              </a:r>
              <a:r>
                <a:rPr lang="en-US" altLang="zh-CN" sz="1400" dirty="0" smtClean="0"/>
                <a:t>1</a:t>
              </a:r>
              <a:endParaRPr lang="zh-CN" altLang="en-US" dirty="0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1432193" y="2743200"/>
              <a:ext cx="3062689" cy="2060154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167789" y="4285561"/>
            <a:ext cx="3062689" cy="2060154"/>
            <a:chOff x="1432193" y="2743200"/>
            <a:chExt cx="3062689" cy="2060154"/>
          </a:xfrm>
        </p:grpSpPr>
        <p:sp>
          <p:nvSpPr>
            <p:cNvPr id="37" name="圆角矩形 36"/>
            <p:cNvSpPr/>
            <p:nvPr/>
          </p:nvSpPr>
          <p:spPr>
            <a:xfrm>
              <a:off x="1718631" y="3029639"/>
              <a:ext cx="760164" cy="47372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1718631" y="4065225"/>
              <a:ext cx="760164" cy="47372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3437262" y="3029639"/>
              <a:ext cx="760164" cy="47372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3437262" y="4065225"/>
              <a:ext cx="760164" cy="47372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1" name="直接箭头连接符 40"/>
            <p:cNvCxnSpPr>
              <a:stCxn id="37" idx="3"/>
              <a:endCxn id="39" idx="1"/>
            </p:cNvCxnSpPr>
            <p:nvPr/>
          </p:nvCxnSpPr>
          <p:spPr>
            <a:xfrm>
              <a:off x="2478795" y="3266502"/>
              <a:ext cx="95846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>
              <a:stCxn id="38" idx="3"/>
              <a:endCxn id="40" idx="1"/>
            </p:cNvCxnSpPr>
            <p:nvPr/>
          </p:nvCxnSpPr>
          <p:spPr>
            <a:xfrm>
              <a:off x="2478795" y="4302088"/>
              <a:ext cx="95846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>
              <a:stCxn id="37" idx="2"/>
              <a:endCxn id="38" idx="0"/>
            </p:cNvCxnSpPr>
            <p:nvPr/>
          </p:nvCxnSpPr>
          <p:spPr>
            <a:xfrm>
              <a:off x="2098713" y="3503364"/>
              <a:ext cx="0" cy="56186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>
              <a:stCxn id="39" idx="2"/>
              <a:endCxn id="40" idx="0"/>
            </p:cNvCxnSpPr>
            <p:nvPr/>
          </p:nvCxnSpPr>
          <p:spPr>
            <a:xfrm>
              <a:off x="3817344" y="3503364"/>
              <a:ext cx="0" cy="56186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/>
            <p:nvPr/>
          </p:nvCxnSpPr>
          <p:spPr>
            <a:xfrm>
              <a:off x="2478795" y="3503364"/>
              <a:ext cx="958467" cy="56186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H="1">
              <a:off x="2478795" y="3503364"/>
              <a:ext cx="958467" cy="56186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2743867" y="290412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B</a:t>
              </a:r>
              <a:r>
                <a:rPr lang="en-US" altLang="zh-CN" sz="1400" dirty="0" smtClean="0"/>
                <a:t>1</a:t>
              </a:r>
              <a:endParaRPr lang="zh-CN" altLang="en-US" dirty="0"/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1432193" y="2743200"/>
              <a:ext cx="3062689" cy="2060154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0" name="直接箭头连接符 49"/>
          <p:cNvCxnSpPr>
            <a:stCxn id="21" idx="1"/>
            <a:endCxn id="48" idx="0"/>
          </p:cNvCxnSpPr>
          <p:nvPr/>
        </p:nvCxnSpPr>
        <p:spPr>
          <a:xfrm flipH="1">
            <a:off x="2699134" y="2385152"/>
            <a:ext cx="1531344" cy="1900409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21" idx="3"/>
            <a:endCxn id="35" idx="0"/>
          </p:cNvCxnSpPr>
          <p:nvPr/>
        </p:nvCxnSpPr>
        <p:spPr>
          <a:xfrm>
            <a:off x="7293167" y="2385152"/>
            <a:ext cx="1531345" cy="1900409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48" idx="3"/>
            <a:endCxn id="35" idx="1"/>
          </p:cNvCxnSpPr>
          <p:nvPr/>
        </p:nvCxnSpPr>
        <p:spPr>
          <a:xfrm>
            <a:off x="4230478" y="5315638"/>
            <a:ext cx="3062689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5542152" y="494630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r>
              <a:rPr lang="en-US" altLang="zh-CN" sz="1400" dirty="0" smtClean="0"/>
              <a:t>2</a:t>
            </a:r>
            <a:endParaRPr lang="zh-CN" altLang="en-US" dirty="0"/>
          </a:p>
        </p:txBody>
      </p:sp>
      <p:sp>
        <p:nvSpPr>
          <p:cNvPr id="57" name="文本框 56"/>
          <p:cNvSpPr txBox="1"/>
          <p:nvPr/>
        </p:nvSpPr>
        <p:spPr>
          <a:xfrm>
            <a:off x="9871781" y="2201034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m</a:t>
            </a:r>
            <a:r>
              <a:rPr lang="en-US" altLang="zh-CN" sz="1600" dirty="0" smtClean="0"/>
              <a:t>1</a:t>
            </a:r>
            <a:r>
              <a:rPr lang="en-US" altLang="zh-CN" sz="2800" dirty="0" smtClean="0"/>
              <a:t>=4</a:t>
            </a:r>
            <a:endParaRPr lang="zh-CN" altLang="en-US" sz="2800" dirty="0"/>
          </a:p>
        </p:txBody>
      </p:sp>
      <p:sp>
        <p:nvSpPr>
          <p:cNvPr id="58" name="文本框 57"/>
          <p:cNvSpPr txBox="1"/>
          <p:nvPr/>
        </p:nvSpPr>
        <p:spPr>
          <a:xfrm>
            <a:off x="9871781" y="2762895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m</a:t>
            </a:r>
            <a:r>
              <a:rPr lang="en-US" altLang="zh-CN" sz="1600" dirty="0" smtClean="0"/>
              <a:t>2</a:t>
            </a:r>
            <a:r>
              <a:rPr lang="en-US" altLang="zh-CN" sz="2800" dirty="0" smtClean="0"/>
              <a:t>=3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109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Dynamic Programming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CN" dirty="0" err="1" smtClean="0"/>
              <a:t>A</a:t>
            </a:r>
            <a:r>
              <a:rPr lang="en-US" altLang="zh-CN" baseline="30000" dirty="0" err="1" smtClean="0">
                <a:solidFill>
                  <a:srgbClr val="FF0000"/>
                </a:solidFill>
              </a:rPr>
              <a:t>k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i</a:t>
            </a:r>
            <a:r>
              <a:rPr lang="en-US" altLang="zh-CN" dirty="0" err="1" smtClean="0">
                <a:sym typeface="Wingdings" panose="05000000000000000000" pitchFamily="2" charset="2"/>
              </a:rPr>
              <a:t></a:t>
            </a:r>
            <a:r>
              <a:rPr lang="en-US" altLang="zh-CN" dirty="0" err="1" smtClean="0"/>
              <a:t>j</a:t>
            </a:r>
            <a:r>
              <a:rPr lang="en-US" altLang="zh-CN" dirty="0" smtClean="0"/>
              <a:t>, m): </a:t>
            </a:r>
            <a:r>
              <a:rPr lang="zh-CN" altLang="en-US" dirty="0" smtClean="0"/>
              <a:t>将</a:t>
            </a:r>
            <a:r>
              <a:rPr lang="en-US" altLang="zh-CN" dirty="0" err="1"/>
              <a:t>layer</a:t>
            </a:r>
            <a:r>
              <a:rPr lang="en-US" altLang="zh-CN" sz="2000" dirty="0" err="1"/>
              <a:t>i</a:t>
            </a:r>
            <a:r>
              <a:rPr lang="en-US" altLang="zh-CN" dirty="0"/>
              <a:t>, layer</a:t>
            </a:r>
            <a:r>
              <a:rPr lang="en-US" altLang="zh-CN" sz="2000" dirty="0"/>
              <a:t>i+1</a:t>
            </a:r>
            <a:r>
              <a:rPr lang="en-US" altLang="zh-CN" dirty="0"/>
              <a:t>, … </a:t>
            </a:r>
            <a:r>
              <a:rPr lang="en-US" altLang="zh-CN" dirty="0" err="1"/>
              <a:t>layer</a:t>
            </a:r>
            <a:r>
              <a:rPr lang="en-US" altLang="zh-CN" sz="2000" dirty="0" err="1"/>
              <a:t>j</a:t>
            </a:r>
            <a:r>
              <a:rPr lang="zh-CN" altLang="en-US" dirty="0" smtClean="0"/>
              <a:t>分配给</a:t>
            </a:r>
            <a:r>
              <a:rPr lang="zh-CN" altLang="en-US" dirty="0" smtClean="0">
                <a:solidFill>
                  <a:srgbClr val="FF0000"/>
                </a:solidFill>
              </a:rPr>
              <a:t>第</a:t>
            </a:r>
            <a:r>
              <a:rPr lang="en-US" altLang="zh-CN" dirty="0" smtClean="0">
                <a:solidFill>
                  <a:srgbClr val="FF0000"/>
                </a:solidFill>
              </a:rPr>
              <a:t>k</a:t>
            </a:r>
            <a:r>
              <a:rPr lang="zh-CN" altLang="en-US" dirty="0" smtClean="0">
                <a:solidFill>
                  <a:srgbClr val="FF0000"/>
                </a:solidFill>
              </a:rPr>
              <a:t>层</a:t>
            </a:r>
            <a:r>
              <a:rPr lang="zh-CN" altLang="en-US" dirty="0" smtClean="0"/>
              <a:t>的</a:t>
            </a:r>
            <a:r>
              <a:rPr lang="en-US" altLang="zh-CN" dirty="0" smtClean="0"/>
              <a:t>m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workers</a:t>
            </a:r>
            <a:r>
              <a:rPr lang="zh-CN" altLang="en-US" dirty="0" smtClean="0"/>
              <a:t>后，平均处理一个</a:t>
            </a:r>
            <a:r>
              <a:rPr lang="en-US" altLang="zh-CN" dirty="0" err="1" smtClean="0"/>
              <a:t>minibatch</a:t>
            </a:r>
            <a:r>
              <a:rPr lang="zh-CN" altLang="en-US" dirty="0" smtClean="0"/>
              <a:t>的最优时间。</a:t>
            </a:r>
            <a:endParaRPr lang="en-US" altLang="zh-CN" dirty="0" smtClean="0"/>
          </a:p>
          <a:p>
            <a:pPr>
              <a:lnSpc>
                <a:spcPct val="110000"/>
              </a:lnSpc>
            </a:pPr>
            <a:r>
              <a:rPr lang="en-US" altLang="zh-CN" dirty="0" err="1" smtClean="0"/>
              <a:t>T</a:t>
            </a:r>
            <a:r>
              <a:rPr lang="en-US" altLang="zh-CN" baseline="30000" dirty="0" err="1">
                <a:solidFill>
                  <a:srgbClr val="FF0000"/>
                </a:solidFill>
              </a:rPr>
              <a:t>k</a:t>
            </a:r>
            <a:r>
              <a:rPr lang="en-US" altLang="zh-CN" baseline="30000" dirty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i</a:t>
            </a:r>
            <a:r>
              <a:rPr lang="en-US" altLang="zh-CN" dirty="0" err="1" smtClean="0">
                <a:sym typeface="Wingdings" panose="05000000000000000000" pitchFamily="2" charset="2"/>
              </a:rPr>
              <a:t></a:t>
            </a:r>
            <a:r>
              <a:rPr lang="en-US" altLang="zh-CN" dirty="0" err="1" smtClean="0"/>
              <a:t>j</a:t>
            </a:r>
            <a:r>
              <a:rPr lang="en-US" altLang="zh-CN" dirty="0" smtClean="0"/>
              <a:t>, m): </a:t>
            </a:r>
            <a:r>
              <a:rPr lang="zh-CN" altLang="en-US" dirty="0" smtClean="0"/>
              <a:t>将</a:t>
            </a:r>
            <a:r>
              <a:rPr lang="en-US" altLang="zh-CN" dirty="0" err="1"/>
              <a:t>layer</a:t>
            </a:r>
            <a:r>
              <a:rPr lang="en-US" altLang="zh-CN" sz="2000" dirty="0" err="1"/>
              <a:t>i</a:t>
            </a:r>
            <a:r>
              <a:rPr lang="en-US" altLang="zh-CN" dirty="0"/>
              <a:t>, layer</a:t>
            </a:r>
            <a:r>
              <a:rPr lang="en-US" altLang="zh-CN" sz="2000" dirty="0"/>
              <a:t>i+1</a:t>
            </a:r>
            <a:r>
              <a:rPr lang="en-US" altLang="zh-CN" dirty="0"/>
              <a:t>, … </a:t>
            </a:r>
            <a:r>
              <a:rPr lang="en-US" altLang="zh-CN" dirty="0" err="1" smtClean="0"/>
              <a:t>layer</a:t>
            </a:r>
            <a:r>
              <a:rPr lang="en-US" altLang="zh-CN" sz="2000" dirty="0" err="1" smtClean="0"/>
              <a:t>j</a:t>
            </a:r>
            <a:r>
              <a:rPr lang="zh-CN" altLang="en-US" dirty="0" smtClean="0"/>
              <a:t>封装成一个</a:t>
            </a:r>
            <a:r>
              <a:rPr lang="en-US" altLang="zh-CN" dirty="0" smtClean="0"/>
              <a:t>stage</a:t>
            </a:r>
            <a:r>
              <a:rPr lang="zh-CN" altLang="en-US" dirty="0" smtClean="0"/>
              <a:t>，交给</a:t>
            </a:r>
            <a:r>
              <a:rPr lang="en-US" altLang="zh-CN" dirty="0" smtClean="0"/>
              <a:t>m</a:t>
            </a:r>
            <a:r>
              <a:rPr lang="zh-CN" altLang="en-US" dirty="0" smtClean="0"/>
              <a:t>个</a:t>
            </a:r>
            <a:r>
              <a:rPr lang="zh-CN" altLang="en-US" dirty="0">
                <a:solidFill>
                  <a:srgbClr val="FF0000"/>
                </a:solidFill>
              </a:rPr>
              <a:t>第</a:t>
            </a:r>
            <a:r>
              <a:rPr lang="en-US" altLang="zh-CN" dirty="0">
                <a:solidFill>
                  <a:srgbClr val="FF0000"/>
                </a:solidFill>
              </a:rPr>
              <a:t>k</a:t>
            </a:r>
            <a:r>
              <a:rPr lang="zh-CN" altLang="en-US" dirty="0" smtClean="0">
                <a:solidFill>
                  <a:srgbClr val="FF0000"/>
                </a:solidFill>
              </a:rPr>
              <a:t>层</a:t>
            </a:r>
            <a:r>
              <a:rPr lang="zh-CN" altLang="en-US" dirty="0" smtClean="0"/>
              <a:t>的</a:t>
            </a:r>
            <a:r>
              <a:rPr lang="en-US" altLang="zh-CN" dirty="0" smtClean="0"/>
              <a:t>workers</a:t>
            </a:r>
            <a:r>
              <a:rPr lang="zh-CN" altLang="en-US" dirty="0" smtClean="0"/>
              <a:t>之后，平均处理一个</a:t>
            </a:r>
            <a:r>
              <a:rPr lang="en-US" altLang="zh-CN" dirty="0" err="1" smtClean="0"/>
              <a:t>minibatch</a:t>
            </a:r>
            <a:r>
              <a:rPr lang="zh-CN" altLang="en-US" dirty="0" smtClean="0"/>
              <a:t>的最优时间。</a:t>
            </a:r>
            <a:endParaRPr lang="en-US" altLang="zh-CN" dirty="0" smtClean="0"/>
          </a:p>
          <a:p>
            <a:pPr>
              <a:lnSpc>
                <a:spcPct val="110000"/>
              </a:lnSpc>
            </a:pPr>
            <a:r>
              <a:rPr lang="zh-CN" altLang="en-US" dirty="0" smtClean="0"/>
              <a:t>求解目标：</a:t>
            </a:r>
            <a:r>
              <a:rPr lang="en-US" altLang="zh-CN" dirty="0" err="1" smtClean="0"/>
              <a:t>A</a:t>
            </a:r>
            <a:r>
              <a:rPr lang="en-US" altLang="zh-CN" baseline="30000" dirty="0" err="1" smtClean="0">
                <a:solidFill>
                  <a:srgbClr val="FF0000"/>
                </a:solidFill>
              </a:rPr>
              <a:t>k</a:t>
            </a:r>
            <a:r>
              <a:rPr lang="en-US" altLang="zh-CN" dirty="0" smtClean="0"/>
              <a:t>(1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>
                <a:sym typeface="Wingdings" panose="05000000000000000000" pitchFamily="2" charset="2"/>
              </a:rPr>
              <a:t>n</a:t>
            </a:r>
            <a:r>
              <a:rPr lang="en-US" altLang="zh-CN" dirty="0" smtClean="0"/>
              <a:t>, </a:t>
            </a:r>
            <a:r>
              <a:rPr lang="en-US" altLang="zh-CN" dirty="0"/>
              <a:t>m</a:t>
            </a:r>
            <a:r>
              <a:rPr lang="en-US" altLang="zh-CN" dirty="0" smtClean="0"/>
              <a:t>)</a:t>
            </a:r>
          </a:p>
          <a:p>
            <a:pPr>
              <a:lnSpc>
                <a:spcPct val="110000"/>
              </a:lnSpc>
            </a:pPr>
            <a:endParaRPr lang="en-US" altLang="zh-CN" dirty="0"/>
          </a:p>
          <a:p>
            <a:pPr>
              <a:lnSpc>
                <a:spcPct val="110000"/>
              </a:lnSpc>
            </a:pPr>
            <a:r>
              <a:rPr lang="en-US" altLang="zh-CN" dirty="0" smtClean="0"/>
              <a:t>A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0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i</a:t>
            </a:r>
            <a:r>
              <a:rPr lang="en-US" altLang="zh-CN" dirty="0">
                <a:sym typeface="Wingdings" panose="05000000000000000000" pitchFamily="2" charset="2"/>
              </a:rPr>
              <a:t>  </a:t>
            </a:r>
            <a:r>
              <a:rPr lang="en-US" altLang="zh-CN" dirty="0" smtClean="0"/>
              <a:t>j,1) = t</a:t>
            </a:r>
            <a:r>
              <a:rPr lang="en-US" altLang="zh-CN" sz="2000" dirty="0" smtClean="0"/>
              <a:t>i</a:t>
            </a:r>
            <a:r>
              <a:rPr lang="en-US" altLang="zh-CN" dirty="0" smtClean="0"/>
              <a:t>+t</a:t>
            </a:r>
            <a:r>
              <a:rPr lang="en-US" altLang="zh-CN" sz="2000" dirty="0" smtClean="0"/>
              <a:t>i+1</a:t>
            </a:r>
            <a:r>
              <a:rPr lang="en-US" altLang="zh-CN" dirty="0" smtClean="0"/>
              <a:t>+…+</a:t>
            </a:r>
            <a:r>
              <a:rPr lang="en-US" altLang="zh-CN" dirty="0" err="1" smtClean="0"/>
              <a:t>t</a:t>
            </a:r>
            <a:r>
              <a:rPr lang="en-US" altLang="zh-CN" sz="2000" dirty="0" err="1" smtClean="0"/>
              <a:t>j</a:t>
            </a:r>
            <a:endParaRPr lang="en-US" altLang="zh-CN" sz="2000" dirty="0" smtClean="0"/>
          </a:p>
          <a:p>
            <a:pPr>
              <a:lnSpc>
                <a:spcPct val="110000"/>
              </a:lnSpc>
            </a:pPr>
            <a:r>
              <a:rPr lang="en-US" altLang="zh-CN" dirty="0" err="1" smtClean="0"/>
              <a:t>A</a:t>
            </a:r>
            <a:r>
              <a:rPr lang="en-US" altLang="zh-CN" baseline="30000" dirty="0" err="1" smtClean="0">
                <a:solidFill>
                  <a:srgbClr val="FF0000"/>
                </a:solidFill>
              </a:rPr>
              <a:t>k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i</a:t>
            </a:r>
            <a:r>
              <a:rPr lang="en-US" altLang="zh-CN" dirty="0">
                <a:sym typeface="Wingdings" panose="05000000000000000000" pitchFamily="2" charset="2"/>
              </a:rPr>
              <a:t>  </a:t>
            </a:r>
            <a:r>
              <a:rPr lang="en-US" altLang="zh-CN" dirty="0" smtClean="0"/>
              <a:t>j,1</a:t>
            </a:r>
            <a:r>
              <a:rPr lang="en-US" altLang="zh-CN" dirty="0"/>
              <a:t>) </a:t>
            </a:r>
            <a:r>
              <a:rPr lang="en-US" altLang="zh-CN" dirty="0" smtClean="0"/>
              <a:t>= A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k-1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i</a:t>
            </a:r>
            <a:r>
              <a:rPr lang="en-US" altLang="zh-CN" dirty="0">
                <a:sym typeface="Wingdings" panose="05000000000000000000" pitchFamily="2" charset="2"/>
              </a:rPr>
              <a:t>  </a:t>
            </a:r>
            <a:r>
              <a:rPr lang="en-US" altLang="zh-CN" dirty="0" smtClean="0"/>
              <a:t>j, m</a:t>
            </a:r>
            <a:r>
              <a:rPr lang="en-US" altLang="zh-CN" baseline="-25000" dirty="0" smtClean="0"/>
              <a:t>k-1</a:t>
            </a:r>
            <a:r>
              <a:rPr lang="en-US" altLang="zh-CN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US" altLang="zh-CN" dirty="0" err="1" smtClean="0"/>
              <a:t>T</a:t>
            </a:r>
            <a:r>
              <a:rPr lang="en-US" altLang="zh-CN" baseline="30000" dirty="0" err="1">
                <a:solidFill>
                  <a:srgbClr val="FF0000"/>
                </a:solidFill>
              </a:rPr>
              <a:t>k</a:t>
            </a:r>
            <a:r>
              <a:rPr lang="en-US" altLang="zh-CN" baseline="30000" dirty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i</a:t>
            </a:r>
            <a:r>
              <a:rPr lang="en-US" altLang="zh-CN" dirty="0">
                <a:sym typeface="Wingdings" panose="05000000000000000000" pitchFamily="2" charset="2"/>
              </a:rPr>
              <a:t>  </a:t>
            </a:r>
            <a:r>
              <a:rPr lang="en-US" altLang="zh-CN" dirty="0" err="1" smtClean="0"/>
              <a:t>j,m</a:t>
            </a:r>
            <a:r>
              <a:rPr lang="en-US" altLang="zh-CN" dirty="0" smtClean="0"/>
              <a:t>) = max(</a:t>
            </a:r>
            <a:r>
              <a:rPr lang="zh-CN" altLang="en-US" dirty="0" smtClean="0"/>
              <a:t>计算时间，通信时间</a:t>
            </a:r>
            <a:r>
              <a:rPr lang="en-US" altLang="zh-CN" dirty="0" smtClean="0"/>
              <a:t>)/m</a:t>
            </a:r>
          </a:p>
          <a:p>
            <a:pPr lvl="1">
              <a:lnSpc>
                <a:spcPct val="110000"/>
              </a:lnSpc>
            </a:pPr>
            <a:r>
              <a:rPr lang="zh-CN" altLang="en-US" dirty="0" smtClean="0"/>
              <a:t>计算时间</a:t>
            </a:r>
            <a:r>
              <a:rPr lang="en-US" altLang="zh-CN" dirty="0" smtClean="0"/>
              <a:t>=</a:t>
            </a:r>
            <a:r>
              <a:rPr lang="en-US" altLang="zh-CN" dirty="0" err="1" smtClean="0"/>
              <a:t>A</a:t>
            </a:r>
            <a:r>
              <a:rPr lang="en-US" altLang="zh-CN" baseline="30000" dirty="0" err="1" smtClean="0">
                <a:solidFill>
                  <a:srgbClr val="FF0000"/>
                </a:solidFill>
              </a:rPr>
              <a:t>k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i</a:t>
            </a:r>
            <a:r>
              <a:rPr lang="en-US" altLang="zh-CN" dirty="0">
                <a:sym typeface="Wingdings" panose="05000000000000000000" pitchFamily="2" charset="2"/>
              </a:rPr>
              <a:t>  </a:t>
            </a:r>
            <a:r>
              <a:rPr lang="en-US" altLang="zh-CN" dirty="0" smtClean="0"/>
              <a:t>j,1)</a:t>
            </a:r>
          </a:p>
          <a:p>
            <a:pPr lvl="1">
              <a:lnSpc>
                <a:spcPct val="110000"/>
              </a:lnSpc>
            </a:pPr>
            <a:r>
              <a:rPr lang="zh-CN" altLang="en-US" dirty="0" smtClean="0"/>
              <a:t>通信时间</a:t>
            </a:r>
            <a:r>
              <a:rPr lang="en-US" altLang="zh-CN" dirty="0" smtClean="0"/>
              <a:t>=2(m-1)(w</a:t>
            </a:r>
            <a:r>
              <a:rPr lang="en-US" altLang="zh-CN" sz="1800" dirty="0" smtClean="0"/>
              <a:t>i</a:t>
            </a:r>
            <a:r>
              <a:rPr lang="en-US" altLang="zh-CN" dirty="0" smtClean="0"/>
              <a:t>+w</a:t>
            </a:r>
            <a:r>
              <a:rPr lang="en-US" altLang="zh-CN" sz="1800" dirty="0" smtClean="0"/>
              <a:t>i+1</a:t>
            </a:r>
            <a:r>
              <a:rPr lang="en-US" altLang="zh-CN" dirty="0" smtClean="0"/>
              <a:t>+…+</a:t>
            </a:r>
            <a:r>
              <a:rPr lang="en-US" altLang="zh-CN" dirty="0" err="1" smtClean="0"/>
              <a:t>w</a:t>
            </a:r>
            <a:r>
              <a:rPr lang="en-US" altLang="zh-CN" sz="1800" dirty="0" err="1" smtClean="0"/>
              <a:t>j</a:t>
            </a:r>
            <a:r>
              <a:rPr lang="en-US" altLang="zh-CN" dirty="0" smtClean="0"/>
              <a:t>)/B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" name="矩形 3"/>
          <p:cNvSpPr/>
          <p:nvPr/>
        </p:nvSpPr>
        <p:spPr>
          <a:xfrm>
            <a:off x="707136" y="4251960"/>
            <a:ext cx="5388864" cy="420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6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Programming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162394"/>
          </a:xfrm>
        </p:spPr>
        <p:txBody>
          <a:bodyPr>
            <a:normAutofit/>
          </a:bodyPr>
          <a:lstStyle/>
          <a:p>
            <a:r>
              <a:rPr lang="en-US" altLang="zh-CN" sz="1800" dirty="0" err="1" smtClean="0"/>
              <a:t>A</a:t>
            </a:r>
            <a:r>
              <a:rPr lang="en-US" altLang="zh-CN" sz="1800" baseline="30000" dirty="0" err="1">
                <a:solidFill>
                  <a:srgbClr val="FF0000"/>
                </a:solidFill>
              </a:rPr>
              <a:t>k</a:t>
            </a:r>
            <a:r>
              <a:rPr lang="en-US" altLang="zh-CN" sz="1800" baseline="30000" dirty="0">
                <a:solidFill>
                  <a:srgbClr val="FF0000"/>
                </a:solidFill>
              </a:rPr>
              <a:t> </a:t>
            </a:r>
            <a:r>
              <a:rPr lang="en-US" altLang="zh-CN" sz="1800" dirty="0" smtClean="0"/>
              <a:t>(</a:t>
            </a:r>
            <a:r>
              <a:rPr lang="en-US" altLang="zh-CN" sz="1800" dirty="0" err="1" smtClean="0"/>
              <a:t>i</a:t>
            </a:r>
            <a:r>
              <a:rPr lang="en-US" altLang="zh-CN" sz="1800" dirty="0">
                <a:sym typeface="Wingdings" panose="05000000000000000000" pitchFamily="2" charset="2"/>
              </a:rPr>
              <a:t>  </a:t>
            </a:r>
            <a:r>
              <a:rPr lang="en-US" altLang="zh-CN" sz="1800" dirty="0" smtClean="0"/>
              <a:t>j, m): </a:t>
            </a:r>
            <a:r>
              <a:rPr lang="zh-CN" altLang="en-US" sz="1800" dirty="0" smtClean="0"/>
              <a:t>将</a:t>
            </a:r>
            <a:r>
              <a:rPr lang="en-US" altLang="zh-CN" sz="1800" dirty="0" err="1"/>
              <a:t>layeri</a:t>
            </a:r>
            <a:r>
              <a:rPr lang="en-US" altLang="zh-CN" sz="1800" dirty="0"/>
              <a:t>, layeri+1, … </a:t>
            </a:r>
            <a:r>
              <a:rPr lang="en-US" altLang="zh-CN" sz="1800" dirty="0" err="1"/>
              <a:t>layerj</a:t>
            </a:r>
            <a:r>
              <a:rPr lang="zh-CN" altLang="en-US" sz="1800" dirty="0" smtClean="0"/>
              <a:t>分配给</a:t>
            </a:r>
            <a:r>
              <a:rPr lang="zh-CN" altLang="en-US" sz="1800" dirty="0">
                <a:solidFill>
                  <a:srgbClr val="FF0000"/>
                </a:solidFill>
              </a:rPr>
              <a:t>第</a:t>
            </a:r>
            <a:r>
              <a:rPr lang="en-US" altLang="zh-CN" sz="1800" dirty="0">
                <a:solidFill>
                  <a:srgbClr val="FF0000"/>
                </a:solidFill>
              </a:rPr>
              <a:t>k</a:t>
            </a:r>
            <a:r>
              <a:rPr lang="zh-CN" altLang="en-US" sz="1800" dirty="0">
                <a:solidFill>
                  <a:srgbClr val="FF0000"/>
                </a:solidFill>
              </a:rPr>
              <a:t>层</a:t>
            </a:r>
            <a:r>
              <a:rPr lang="zh-CN" altLang="en-US" sz="1800" dirty="0"/>
              <a:t>的</a:t>
            </a:r>
            <a:r>
              <a:rPr lang="en-US" altLang="zh-CN" sz="1800" dirty="0" smtClean="0"/>
              <a:t>m</a:t>
            </a:r>
            <a:r>
              <a:rPr lang="zh-CN" altLang="en-US" sz="1800" dirty="0" smtClean="0"/>
              <a:t>个</a:t>
            </a:r>
            <a:r>
              <a:rPr lang="en-US" altLang="zh-CN" sz="1800" dirty="0" smtClean="0"/>
              <a:t>workers</a:t>
            </a:r>
            <a:r>
              <a:rPr lang="zh-CN" altLang="en-US" sz="1800" dirty="0" smtClean="0"/>
              <a:t>后，平均处理一个</a:t>
            </a:r>
            <a:r>
              <a:rPr lang="en-US" altLang="zh-CN" sz="1800" dirty="0" err="1" smtClean="0"/>
              <a:t>minibatch</a:t>
            </a:r>
            <a:r>
              <a:rPr lang="zh-CN" altLang="en-US" sz="1800" dirty="0" smtClean="0"/>
              <a:t>的最优时间。</a:t>
            </a:r>
            <a:endParaRPr lang="en-US" altLang="zh-CN" sz="1800" dirty="0" smtClean="0"/>
          </a:p>
          <a:p>
            <a:r>
              <a:rPr lang="en-US" altLang="zh-CN" sz="1800" dirty="0" err="1" smtClean="0"/>
              <a:t>T</a:t>
            </a:r>
            <a:r>
              <a:rPr lang="en-US" altLang="zh-CN" sz="1800" baseline="30000" dirty="0" err="1">
                <a:solidFill>
                  <a:srgbClr val="FF0000"/>
                </a:solidFill>
              </a:rPr>
              <a:t>k</a:t>
            </a:r>
            <a:r>
              <a:rPr lang="en-US" altLang="zh-CN" sz="1800" baseline="30000" dirty="0">
                <a:solidFill>
                  <a:srgbClr val="FF0000"/>
                </a:solidFill>
              </a:rPr>
              <a:t> </a:t>
            </a:r>
            <a:r>
              <a:rPr lang="en-US" altLang="zh-CN" sz="1800" dirty="0" smtClean="0"/>
              <a:t>(</a:t>
            </a:r>
            <a:r>
              <a:rPr lang="en-US" altLang="zh-CN" sz="1800" dirty="0" err="1" smtClean="0"/>
              <a:t>i</a:t>
            </a:r>
            <a:r>
              <a:rPr lang="en-US" altLang="zh-CN" sz="1800" dirty="0">
                <a:sym typeface="Wingdings" panose="05000000000000000000" pitchFamily="2" charset="2"/>
              </a:rPr>
              <a:t>  </a:t>
            </a:r>
            <a:r>
              <a:rPr lang="en-US" altLang="zh-CN" sz="1800" dirty="0" smtClean="0"/>
              <a:t>j, m): </a:t>
            </a:r>
            <a:r>
              <a:rPr lang="zh-CN" altLang="en-US" sz="1800" dirty="0" smtClean="0"/>
              <a:t>将</a:t>
            </a:r>
            <a:r>
              <a:rPr lang="en-US" altLang="zh-CN" sz="1800" dirty="0" err="1"/>
              <a:t>layeri</a:t>
            </a:r>
            <a:r>
              <a:rPr lang="en-US" altLang="zh-CN" sz="1800" dirty="0"/>
              <a:t>, layeri+1, … </a:t>
            </a:r>
            <a:r>
              <a:rPr lang="en-US" altLang="zh-CN" sz="1800" dirty="0" err="1" smtClean="0"/>
              <a:t>layerj</a:t>
            </a:r>
            <a:r>
              <a:rPr lang="zh-CN" altLang="en-US" sz="1800" dirty="0" smtClean="0"/>
              <a:t>封装成一个</a:t>
            </a:r>
            <a:r>
              <a:rPr lang="en-US" altLang="zh-CN" sz="1800" dirty="0" smtClean="0"/>
              <a:t>stage</a:t>
            </a:r>
            <a:r>
              <a:rPr lang="zh-CN" altLang="en-US" sz="1800" dirty="0" smtClean="0"/>
              <a:t>，交给</a:t>
            </a:r>
            <a:r>
              <a:rPr lang="zh-CN" altLang="en-US" sz="1800" dirty="0">
                <a:solidFill>
                  <a:srgbClr val="FF0000"/>
                </a:solidFill>
              </a:rPr>
              <a:t>第</a:t>
            </a:r>
            <a:r>
              <a:rPr lang="en-US" altLang="zh-CN" sz="1800" dirty="0">
                <a:solidFill>
                  <a:srgbClr val="FF0000"/>
                </a:solidFill>
              </a:rPr>
              <a:t>k</a:t>
            </a:r>
            <a:r>
              <a:rPr lang="zh-CN" altLang="en-US" sz="1800" dirty="0">
                <a:solidFill>
                  <a:srgbClr val="FF0000"/>
                </a:solidFill>
              </a:rPr>
              <a:t>层</a:t>
            </a:r>
            <a:r>
              <a:rPr lang="zh-CN" altLang="en-US" sz="1800" dirty="0"/>
              <a:t>的</a:t>
            </a:r>
            <a:r>
              <a:rPr lang="en-US" altLang="zh-CN" sz="1800" dirty="0" smtClean="0"/>
              <a:t>m</a:t>
            </a:r>
            <a:r>
              <a:rPr lang="zh-CN" altLang="en-US" sz="1800" dirty="0" smtClean="0"/>
              <a:t>个</a:t>
            </a:r>
            <a:r>
              <a:rPr lang="en-US" altLang="zh-CN" sz="1800" dirty="0" smtClean="0"/>
              <a:t>workers</a:t>
            </a:r>
            <a:r>
              <a:rPr lang="zh-CN" altLang="en-US" sz="1800" dirty="0" smtClean="0"/>
              <a:t>之后，平均处理一个</a:t>
            </a:r>
            <a:r>
              <a:rPr lang="en-US" altLang="zh-CN" sz="1800" dirty="0" err="1" smtClean="0"/>
              <a:t>minibatch</a:t>
            </a:r>
            <a:r>
              <a:rPr lang="zh-CN" altLang="en-US" sz="1800" dirty="0" smtClean="0"/>
              <a:t>的最优时间。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2544897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i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238959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33021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627083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321145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015207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709269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s+1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403331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097393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791455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485517" y="2776252"/>
            <a:ext cx="694062" cy="53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j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891928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worker1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497060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worker2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620339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worker3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9155006" y="3712684"/>
            <a:ext cx="954107" cy="369332"/>
          </a:xfrm>
          <a:prstGeom prst="rect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worker4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3933021" y="1751682"/>
            <a:ext cx="0" cy="2710149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709269" y="1751682"/>
            <a:ext cx="0" cy="2710149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右大括号 22"/>
          <p:cNvSpPr/>
          <p:nvPr/>
        </p:nvSpPr>
        <p:spPr>
          <a:xfrm rot="5400000">
            <a:off x="8284459" y="2686757"/>
            <a:ext cx="302968" cy="3346340"/>
          </a:xfrm>
          <a:prstGeom prst="rightBrace">
            <a:avLst>
              <a:gd name="adj1" fmla="val 8333"/>
              <a:gd name="adj2" fmla="val 5164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762773" y="4647936"/>
            <a:ext cx="373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最后一个</a:t>
            </a:r>
            <a:r>
              <a:rPr lang="en-US" altLang="zh-CN" dirty="0" smtClean="0"/>
              <a:t>stage</a:t>
            </a:r>
            <a:r>
              <a:rPr lang="zh-CN" altLang="en-US" dirty="0" smtClean="0"/>
              <a:t>分配给了</a:t>
            </a:r>
            <a:r>
              <a:rPr lang="en-US" altLang="zh-CN" dirty="0" smtClean="0"/>
              <a:t>m’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workers</a:t>
            </a:r>
          </a:p>
          <a:p>
            <a:pPr lvl="2"/>
            <a:r>
              <a:rPr lang="en-US" altLang="zh-CN" b="1" dirty="0" err="1" smtClean="0">
                <a:solidFill>
                  <a:srgbClr val="FF0000"/>
                </a:solidFill>
              </a:rPr>
              <a:t>T</a:t>
            </a:r>
            <a:r>
              <a:rPr lang="en-US" altLang="zh-CN" baseline="30000" dirty="0" err="1">
                <a:solidFill>
                  <a:srgbClr val="FF0000"/>
                </a:solidFill>
              </a:rPr>
              <a:t>k</a:t>
            </a:r>
            <a:r>
              <a:rPr lang="en-US" altLang="zh-CN" baseline="30000" dirty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(s+1</a:t>
            </a:r>
            <a:r>
              <a:rPr lang="en-US" altLang="zh-CN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CN" b="1" dirty="0" smtClean="0">
                <a:solidFill>
                  <a:srgbClr val="FF0000"/>
                </a:solidFill>
              </a:rPr>
              <a:t>j, m’)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5" name="右大括号 24"/>
          <p:cNvSpPr/>
          <p:nvPr/>
        </p:nvSpPr>
        <p:spPr>
          <a:xfrm rot="5400000">
            <a:off x="4498332" y="2300474"/>
            <a:ext cx="302968" cy="4118906"/>
          </a:xfrm>
          <a:prstGeom prst="rightBrace">
            <a:avLst>
              <a:gd name="adj1" fmla="val 8333"/>
              <a:gd name="adj2" fmla="val 5164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590362" y="4647936"/>
            <a:ext cx="459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layer </a:t>
            </a:r>
            <a:r>
              <a:rPr lang="en-US" altLang="zh-CN" dirty="0" err="1" smtClean="0"/>
              <a:t>i</a:t>
            </a:r>
            <a:r>
              <a:rPr lang="en-US" altLang="zh-CN" dirty="0">
                <a:sym typeface="Wingdings" panose="05000000000000000000" pitchFamily="2" charset="2"/>
              </a:rPr>
              <a:t>  </a:t>
            </a:r>
            <a:r>
              <a:rPr lang="en-US" altLang="zh-CN" dirty="0" smtClean="0"/>
              <a:t>s </a:t>
            </a:r>
            <a:r>
              <a:rPr lang="zh-CN" altLang="en-US" dirty="0" smtClean="0"/>
              <a:t>还剩</a:t>
            </a:r>
            <a:r>
              <a:rPr lang="en-US" altLang="zh-CN" dirty="0" smtClean="0"/>
              <a:t>m-m’</a:t>
            </a:r>
            <a:r>
              <a:rPr lang="zh-CN" altLang="en-US" dirty="0" smtClean="0"/>
              <a:t>个</a:t>
            </a:r>
            <a:r>
              <a:rPr lang="en-US" altLang="zh-CN" dirty="0" smtClean="0"/>
              <a:t>workers</a:t>
            </a:r>
          </a:p>
          <a:p>
            <a:r>
              <a:rPr lang="en-US" altLang="zh-CN" dirty="0" smtClean="0"/>
              <a:t>	    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A</a:t>
            </a:r>
            <a:r>
              <a:rPr lang="en-US" altLang="zh-CN" baseline="30000" dirty="0" err="1" smtClean="0">
                <a:solidFill>
                  <a:srgbClr val="FF0000"/>
                </a:solidFill>
              </a:rPr>
              <a:t>k</a:t>
            </a:r>
            <a:r>
              <a:rPr lang="en-US" altLang="zh-CN" b="1" dirty="0" smtClean="0">
                <a:solidFill>
                  <a:srgbClr val="FF0000"/>
                </a:solidFill>
              </a:rPr>
              <a:t>(</a:t>
            </a:r>
            <a:r>
              <a:rPr lang="en-US" altLang="zh-CN" b="1" dirty="0" err="1" smtClean="0">
                <a:solidFill>
                  <a:srgbClr val="FF0000"/>
                </a:solidFill>
              </a:rPr>
              <a:t>i</a:t>
            </a:r>
            <a:r>
              <a:rPr lang="en-US" altLang="zh-CN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CN" b="1" dirty="0" err="1" smtClean="0">
                <a:solidFill>
                  <a:srgbClr val="FF0000"/>
                </a:solidFill>
              </a:rPr>
              <a:t>s</a:t>
            </a:r>
            <a:r>
              <a:rPr lang="en-US" altLang="zh-CN" b="1" dirty="0" smtClean="0">
                <a:solidFill>
                  <a:srgbClr val="FF0000"/>
                </a:solidFill>
              </a:rPr>
              <a:t>, m-m’)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6709269" y="4461831"/>
            <a:ext cx="0" cy="5398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783855" y="5188945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通信时间：</a:t>
            </a:r>
            <a:endParaRPr lang="en-US" altLang="zh-CN" dirty="0" smtClean="0"/>
          </a:p>
          <a:p>
            <a:pPr marL="0" lvl="1"/>
            <a:r>
              <a:rPr lang="en-US" altLang="zh-CN" b="1" dirty="0" smtClean="0">
                <a:solidFill>
                  <a:srgbClr val="FF0000"/>
                </a:solidFill>
              </a:rPr>
              <a:t>2*a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s</a:t>
            </a:r>
            <a:r>
              <a:rPr lang="en-US" altLang="zh-CN" b="1" dirty="0" smtClean="0">
                <a:solidFill>
                  <a:srgbClr val="FF0000"/>
                </a:solidFill>
              </a:rPr>
              <a:t>/B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k</a:t>
            </a:r>
            <a:endParaRPr lang="en-US" altLang="zh-CN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560110" y="5801653"/>
                <a:ext cx="1637756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10" y="5801653"/>
                <a:ext cx="1637756" cy="281937"/>
              </a:xfrm>
              <a:prstGeom prst="rect">
                <a:avLst/>
              </a:prstGeom>
              <a:blipFill>
                <a:blip r:embed="rId2"/>
                <a:stretch>
                  <a:fillRect l="-2974" t="-4348" b="-36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238959" y="5425286"/>
                <a:ext cx="2342051" cy="102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b="0" dirty="0" smtClean="0"/>
                  <a:t>max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+1→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959" y="5425286"/>
                <a:ext cx="2342051" cy="1025665"/>
              </a:xfrm>
              <a:prstGeom prst="rect">
                <a:avLst/>
              </a:prstGeom>
              <a:blipFill>
                <a:blip r:embed="rId3"/>
                <a:stretch>
                  <a:fillRect l="-5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2073204" y="5790865"/>
                <a:ext cx="1352485" cy="391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1≤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204" y="5790865"/>
                <a:ext cx="1352485" cy="391967"/>
              </a:xfrm>
              <a:prstGeom prst="rect">
                <a:avLst/>
              </a:prstGeom>
              <a:blipFill>
                <a:blip r:embed="rId4"/>
                <a:stretch>
                  <a:fillRect l="-1802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08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2236423" y="1469566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2699132" y="1469566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2699132" y="1932275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3161841" y="1469566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3161841" y="1932275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3624550" y="1469566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3624550" y="1932275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4087259" y="1469566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4087259" y="1932275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4549968" y="1469566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4549968" y="1932275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5012677" y="1469566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5012677" y="1932275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5475386" y="1469566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5475386" y="1932275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5938095" y="1469566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5938095" y="1932275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6400804" y="1469566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6400804" y="1932275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6863513" y="1469566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6863513" y="1932275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55" name="矩形 54"/>
          <p:cNvSpPr/>
          <p:nvPr/>
        </p:nvSpPr>
        <p:spPr>
          <a:xfrm>
            <a:off x="7326222" y="1469566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13</a:t>
            </a:r>
            <a:endParaRPr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7326222" y="1932275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57" name="矩形 56"/>
          <p:cNvSpPr/>
          <p:nvPr/>
        </p:nvSpPr>
        <p:spPr>
          <a:xfrm>
            <a:off x="7788931" y="1469566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58" name="矩形 57"/>
          <p:cNvSpPr/>
          <p:nvPr/>
        </p:nvSpPr>
        <p:spPr>
          <a:xfrm>
            <a:off x="7788931" y="1932275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12</a:t>
            </a:r>
            <a:endParaRPr lang="zh-CN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8251640" y="1469566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15</a:t>
            </a:r>
            <a:endParaRPr lang="zh-CN" altLang="en-US" dirty="0"/>
          </a:p>
        </p:txBody>
      </p:sp>
      <p:sp>
        <p:nvSpPr>
          <p:cNvPr id="60" name="矩形 59"/>
          <p:cNvSpPr/>
          <p:nvPr/>
        </p:nvSpPr>
        <p:spPr>
          <a:xfrm>
            <a:off x="8251640" y="1932275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61" name="矩形 60"/>
          <p:cNvSpPr/>
          <p:nvPr/>
        </p:nvSpPr>
        <p:spPr>
          <a:xfrm>
            <a:off x="8714349" y="1469566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8714349" y="1932275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14</a:t>
            </a:r>
            <a:endParaRPr lang="zh-CN" altLang="en-US" dirty="0"/>
          </a:p>
        </p:txBody>
      </p:sp>
      <p:sp>
        <p:nvSpPr>
          <p:cNvPr id="63" name="矩形 62"/>
          <p:cNvSpPr/>
          <p:nvPr/>
        </p:nvSpPr>
        <p:spPr>
          <a:xfrm>
            <a:off x="2236423" y="1932275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64" name="文本框 63"/>
          <p:cNvSpPr txBox="1"/>
          <p:nvPr/>
        </p:nvSpPr>
        <p:spPr>
          <a:xfrm>
            <a:off x="198303" y="1562943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stage1, worker1</a:t>
            </a:r>
            <a:endParaRPr lang="zh-CN" altLang="en-US" dirty="0"/>
          </a:p>
        </p:txBody>
      </p:sp>
      <p:sp>
        <p:nvSpPr>
          <p:cNvPr id="65" name="文本框 64"/>
          <p:cNvSpPr txBox="1"/>
          <p:nvPr/>
        </p:nvSpPr>
        <p:spPr>
          <a:xfrm>
            <a:off x="198303" y="202565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stage1, worker2</a:t>
            </a:r>
            <a:endParaRPr lang="zh-CN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2699132" y="2394984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7" name="矩形 66"/>
          <p:cNvSpPr/>
          <p:nvPr/>
        </p:nvSpPr>
        <p:spPr>
          <a:xfrm>
            <a:off x="3161841" y="23949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8" name="矩形 67"/>
          <p:cNvSpPr/>
          <p:nvPr/>
        </p:nvSpPr>
        <p:spPr>
          <a:xfrm>
            <a:off x="3624550" y="23949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9" name="矩形 68"/>
          <p:cNvSpPr/>
          <p:nvPr/>
        </p:nvSpPr>
        <p:spPr>
          <a:xfrm>
            <a:off x="4087259" y="2394984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70" name="矩形 69"/>
          <p:cNvSpPr/>
          <p:nvPr/>
        </p:nvSpPr>
        <p:spPr>
          <a:xfrm>
            <a:off x="4549968" y="23949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1" name="矩形 70"/>
          <p:cNvSpPr/>
          <p:nvPr/>
        </p:nvSpPr>
        <p:spPr>
          <a:xfrm>
            <a:off x="5012677" y="23949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72" name="矩形 71"/>
          <p:cNvSpPr/>
          <p:nvPr/>
        </p:nvSpPr>
        <p:spPr>
          <a:xfrm>
            <a:off x="5475386" y="2394984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73" name="矩形 72"/>
          <p:cNvSpPr/>
          <p:nvPr/>
        </p:nvSpPr>
        <p:spPr>
          <a:xfrm>
            <a:off x="5938095" y="23949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7</a:t>
            </a:r>
            <a:endParaRPr lang="zh-CN" altLang="en-US" dirty="0"/>
          </a:p>
        </p:txBody>
      </p:sp>
      <p:sp>
        <p:nvSpPr>
          <p:cNvPr id="74" name="矩形 73"/>
          <p:cNvSpPr/>
          <p:nvPr/>
        </p:nvSpPr>
        <p:spPr>
          <a:xfrm>
            <a:off x="6400804" y="23949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7</a:t>
            </a:r>
            <a:endParaRPr lang="zh-CN" altLang="en-US" dirty="0"/>
          </a:p>
        </p:txBody>
      </p:sp>
      <p:sp>
        <p:nvSpPr>
          <p:cNvPr id="75" name="矩形 74"/>
          <p:cNvSpPr/>
          <p:nvPr/>
        </p:nvSpPr>
        <p:spPr>
          <a:xfrm>
            <a:off x="6863513" y="2394984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76" name="矩形 75"/>
          <p:cNvSpPr/>
          <p:nvPr/>
        </p:nvSpPr>
        <p:spPr>
          <a:xfrm>
            <a:off x="7326222" y="23949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8</a:t>
            </a:r>
            <a:endParaRPr lang="zh-CN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7788931" y="23949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8251640" y="2394984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13</a:t>
            </a:r>
            <a:endParaRPr lang="zh-CN" altLang="en-US" dirty="0"/>
          </a:p>
        </p:txBody>
      </p:sp>
      <p:sp>
        <p:nvSpPr>
          <p:cNvPr id="79" name="矩形 78"/>
          <p:cNvSpPr/>
          <p:nvPr/>
        </p:nvSpPr>
        <p:spPr>
          <a:xfrm>
            <a:off x="8714349" y="23949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13</a:t>
            </a:r>
            <a:endParaRPr lang="zh-CN" altLang="en-US" dirty="0"/>
          </a:p>
        </p:txBody>
      </p:sp>
      <p:sp>
        <p:nvSpPr>
          <p:cNvPr id="80" name="矩形 79"/>
          <p:cNvSpPr/>
          <p:nvPr/>
        </p:nvSpPr>
        <p:spPr>
          <a:xfrm>
            <a:off x="2236423" y="2394984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1" name="文本框 80"/>
          <p:cNvSpPr txBox="1"/>
          <p:nvPr/>
        </p:nvSpPr>
        <p:spPr>
          <a:xfrm>
            <a:off x="198303" y="2488361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stage2, worker3</a:t>
            </a:r>
            <a:endParaRPr lang="zh-CN" altLang="en-US" dirty="0"/>
          </a:p>
        </p:txBody>
      </p:sp>
      <p:sp>
        <p:nvSpPr>
          <p:cNvPr id="85" name="矩形 84"/>
          <p:cNvSpPr/>
          <p:nvPr/>
        </p:nvSpPr>
        <p:spPr>
          <a:xfrm>
            <a:off x="2699132" y="2857693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6" name="矩形 85"/>
          <p:cNvSpPr/>
          <p:nvPr/>
        </p:nvSpPr>
        <p:spPr>
          <a:xfrm>
            <a:off x="3161841" y="2857693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87" name="矩形 86"/>
          <p:cNvSpPr/>
          <p:nvPr/>
        </p:nvSpPr>
        <p:spPr>
          <a:xfrm>
            <a:off x="3624550" y="285769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88" name="矩形 87"/>
          <p:cNvSpPr/>
          <p:nvPr/>
        </p:nvSpPr>
        <p:spPr>
          <a:xfrm>
            <a:off x="4087259" y="285769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3</a:t>
            </a:r>
            <a:endParaRPr lang="zh-CN" altLang="en-US" dirty="0"/>
          </a:p>
        </p:txBody>
      </p:sp>
      <p:sp>
        <p:nvSpPr>
          <p:cNvPr id="89" name="矩形 88"/>
          <p:cNvSpPr/>
          <p:nvPr/>
        </p:nvSpPr>
        <p:spPr>
          <a:xfrm>
            <a:off x="4549968" y="2857693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90" name="矩形 89"/>
          <p:cNvSpPr/>
          <p:nvPr/>
        </p:nvSpPr>
        <p:spPr>
          <a:xfrm>
            <a:off x="5012677" y="285769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91" name="矩形 90"/>
          <p:cNvSpPr/>
          <p:nvPr/>
        </p:nvSpPr>
        <p:spPr>
          <a:xfrm>
            <a:off x="5475386" y="285769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92" name="矩形 91"/>
          <p:cNvSpPr/>
          <p:nvPr/>
        </p:nvSpPr>
        <p:spPr>
          <a:xfrm>
            <a:off x="5938095" y="2857693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93" name="矩形 92"/>
          <p:cNvSpPr/>
          <p:nvPr/>
        </p:nvSpPr>
        <p:spPr>
          <a:xfrm>
            <a:off x="6400804" y="285769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9</a:t>
            </a:r>
            <a:endParaRPr lang="zh-CN" altLang="en-US" dirty="0"/>
          </a:p>
        </p:txBody>
      </p:sp>
      <p:sp>
        <p:nvSpPr>
          <p:cNvPr id="94" name="矩形 93"/>
          <p:cNvSpPr/>
          <p:nvPr/>
        </p:nvSpPr>
        <p:spPr>
          <a:xfrm>
            <a:off x="6863513" y="285769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95" name="矩形 94"/>
          <p:cNvSpPr/>
          <p:nvPr/>
        </p:nvSpPr>
        <p:spPr>
          <a:xfrm>
            <a:off x="7326222" y="2857693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96" name="矩形 95"/>
          <p:cNvSpPr/>
          <p:nvPr/>
        </p:nvSpPr>
        <p:spPr>
          <a:xfrm>
            <a:off x="7788931" y="285769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97" name="矩形 96"/>
          <p:cNvSpPr/>
          <p:nvPr/>
        </p:nvSpPr>
        <p:spPr>
          <a:xfrm>
            <a:off x="8251640" y="285769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98" name="矩形 97"/>
          <p:cNvSpPr/>
          <p:nvPr/>
        </p:nvSpPr>
        <p:spPr>
          <a:xfrm>
            <a:off x="8714349" y="2857693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15</a:t>
            </a:r>
            <a:endParaRPr lang="zh-CN" altLang="en-US" dirty="0"/>
          </a:p>
        </p:txBody>
      </p:sp>
      <p:sp>
        <p:nvSpPr>
          <p:cNvPr id="99" name="矩形 98"/>
          <p:cNvSpPr/>
          <p:nvPr/>
        </p:nvSpPr>
        <p:spPr>
          <a:xfrm>
            <a:off x="2236423" y="2857693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0" name="文本框 99"/>
          <p:cNvSpPr txBox="1"/>
          <p:nvPr/>
        </p:nvSpPr>
        <p:spPr>
          <a:xfrm>
            <a:off x="198303" y="295107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stage2, worker4</a:t>
            </a:r>
            <a:endParaRPr lang="zh-CN" altLang="en-US" dirty="0"/>
          </a:p>
        </p:txBody>
      </p:sp>
      <p:sp>
        <p:nvSpPr>
          <p:cNvPr id="101" name="矩形 100"/>
          <p:cNvSpPr/>
          <p:nvPr/>
        </p:nvSpPr>
        <p:spPr>
          <a:xfrm>
            <a:off x="2699132" y="3320402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2" name="矩形 101"/>
          <p:cNvSpPr/>
          <p:nvPr/>
        </p:nvSpPr>
        <p:spPr>
          <a:xfrm>
            <a:off x="3161841" y="3320402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3" name="矩形 102"/>
          <p:cNvSpPr/>
          <p:nvPr/>
        </p:nvSpPr>
        <p:spPr>
          <a:xfrm>
            <a:off x="3624550" y="3320402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104" name="矩形 103"/>
          <p:cNvSpPr/>
          <p:nvPr/>
        </p:nvSpPr>
        <p:spPr>
          <a:xfrm>
            <a:off x="4087259" y="33204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105" name="矩形 104"/>
          <p:cNvSpPr/>
          <p:nvPr/>
        </p:nvSpPr>
        <p:spPr>
          <a:xfrm>
            <a:off x="4549968" y="33204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106" name="矩形 105"/>
          <p:cNvSpPr/>
          <p:nvPr/>
        </p:nvSpPr>
        <p:spPr>
          <a:xfrm>
            <a:off x="5012677" y="3320402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107" name="矩形 106"/>
          <p:cNvSpPr/>
          <p:nvPr/>
        </p:nvSpPr>
        <p:spPr>
          <a:xfrm>
            <a:off x="5475386" y="33204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108" name="矩形 107"/>
          <p:cNvSpPr/>
          <p:nvPr/>
        </p:nvSpPr>
        <p:spPr>
          <a:xfrm>
            <a:off x="5938095" y="33204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109" name="矩形 108"/>
          <p:cNvSpPr/>
          <p:nvPr/>
        </p:nvSpPr>
        <p:spPr>
          <a:xfrm>
            <a:off x="6400804" y="3320402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110" name="矩形 109"/>
          <p:cNvSpPr/>
          <p:nvPr/>
        </p:nvSpPr>
        <p:spPr>
          <a:xfrm>
            <a:off x="6863513" y="33204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111" name="矩形 110"/>
          <p:cNvSpPr/>
          <p:nvPr/>
        </p:nvSpPr>
        <p:spPr>
          <a:xfrm>
            <a:off x="7326222" y="33204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112" name="矩形 111"/>
          <p:cNvSpPr/>
          <p:nvPr/>
        </p:nvSpPr>
        <p:spPr>
          <a:xfrm>
            <a:off x="7788931" y="3320402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12</a:t>
            </a:r>
            <a:endParaRPr lang="zh-CN" altLang="en-US" dirty="0"/>
          </a:p>
        </p:txBody>
      </p:sp>
      <p:sp>
        <p:nvSpPr>
          <p:cNvPr id="113" name="矩形 112"/>
          <p:cNvSpPr/>
          <p:nvPr/>
        </p:nvSpPr>
        <p:spPr>
          <a:xfrm>
            <a:off x="8251640" y="33204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12</a:t>
            </a:r>
            <a:endParaRPr lang="zh-CN" altLang="en-US" dirty="0"/>
          </a:p>
        </p:txBody>
      </p:sp>
      <p:sp>
        <p:nvSpPr>
          <p:cNvPr id="114" name="矩形 113"/>
          <p:cNvSpPr/>
          <p:nvPr/>
        </p:nvSpPr>
        <p:spPr>
          <a:xfrm>
            <a:off x="8714349" y="33204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12</a:t>
            </a:r>
            <a:endParaRPr lang="zh-CN" altLang="en-US" dirty="0"/>
          </a:p>
        </p:txBody>
      </p:sp>
      <p:sp>
        <p:nvSpPr>
          <p:cNvPr id="115" name="矩形 114"/>
          <p:cNvSpPr/>
          <p:nvPr/>
        </p:nvSpPr>
        <p:spPr>
          <a:xfrm>
            <a:off x="2236423" y="3320402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6" name="文本框 115"/>
          <p:cNvSpPr txBox="1"/>
          <p:nvPr/>
        </p:nvSpPr>
        <p:spPr>
          <a:xfrm>
            <a:off x="198303" y="341377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stage2, worker5</a:t>
            </a:r>
            <a:endParaRPr lang="zh-CN" altLang="en-US" dirty="0"/>
          </a:p>
        </p:txBody>
      </p:sp>
      <p:sp>
        <p:nvSpPr>
          <p:cNvPr id="117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/>
          <a:p>
            <a:r>
              <a:rPr lang="en-US" altLang="zh-CN" dirty="0" smtClean="0"/>
              <a:t>How to Schedule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34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2236423" y="1469566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2699132" y="1469566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2699132" y="1932275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3161841" y="1469566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3161841" y="1932275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3624550" y="1469566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3624550" y="1932275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4087259" y="1469566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4087259" y="1932275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4549968" y="1469566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4549968" y="1932275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5012677" y="1469566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5012677" y="1932275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5475386" y="1469566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5475386" y="1932275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5938095" y="1469566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5938095" y="1932275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6400804" y="1469566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6400804" y="1932275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6863513" y="1469566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6863513" y="1932275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55" name="矩形 54"/>
          <p:cNvSpPr/>
          <p:nvPr/>
        </p:nvSpPr>
        <p:spPr>
          <a:xfrm>
            <a:off x="7326222" y="1469566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13</a:t>
            </a:r>
            <a:endParaRPr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7326222" y="1932275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57" name="矩形 56"/>
          <p:cNvSpPr/>
          <p:nvPr/>
        </p:nvSpPr>
        <p:spPr>
          <a:xfrm>
            <a:off x="7788931" y="1469566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58" name="矩形 57"/>
          <p:cNvSpPr/>
          <p:nvPr/>
        </p:nvSpPr>
        <p:spPr>
          <a:xfrm>
            <a:off x="7788931" y="1932275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12</a:t>
            </a:r>
            <a:endParaRPr lang="zh-CN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8251640" y="1469566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15</a:t>
            </a:r>
            <a:endParaRPr lang="zh-CN" altLang="en-US" dirty="0"/>
          </a:p>
        </p:txBody>
      </p:sp>
      <p:sp>
        <p:nvSpPr>
          <p:cNvPr id="60" name="矩形 59"/>
          <p:cNvSpPr/>
          <p:nvPr/>
        </p:nvSpPr>
        <p:spPr>
          <a:xfrm>
            <a:off x="8251640" y="1932275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61" name="矩形 60"/>
          <p:cNvSpPr/>
          <p:nvPr/>
        </p:nvSpPr>
        <p:spPr>
          <a:xfrm>
            <a:off x="8714349" y="1469566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8714349" y="1932275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14</a:t>
            </a:r>
            <a:endParaRPr lang="zh-CN" altLang="en-US" dirty="0"/>
          </a:p>
        </p:txBody>
      </p:sp>
      <p:sp>
        <p:nvSpPr>
          <p:cNvPr id="63" name="矩形 62"/>
          <p:cNvSpPr/>
          <p:nvPr/>
        </p:nvSpPr>
        <p:spPr>
          <a:xfrm>
            <a:off x="2236423" y="1932275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64" name="文本框 63"/>
          <p:cNvSpPr txBox="1"/>
          <p:nvPr/>
        </p:nvSpPr>
        <p:spPr>
          <a:xfrm>
            <a:off x="198303" y="1562943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stage1, worker1</a:t>
            </a:r>
            <a:endParaRPr lang="zh-CN" altLang="en-US" dirty="0"/>
          </a:p>
        </p:txBody>
      </p:sp>
      <p:sp>
        <p:nvSpPr>
          <p:cNvPr id="65" name="文本框 64"/>
          <p:cNvSpPr txBox="1"/>
          <p:nvPr/>
        </p:nvSpPr>
        <p:spPr>
          <a:xfrm>
            <a:off x="198303" y="202565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stage1, worker2</a:t>
            </a:r>
            <a:endParaRPr lang="zh-CN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2699132" y="2394984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7" name="矩形 66"/>
          <p:cNvSpPr/>
          <p:nvPr/>
        </p:nvSpPr>
        <p:spPr>
          <a:xfrm>
            <a:off x="3161841" y="23949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8" name="矩形 67"/>
          <p:cNvSpPr/>
          <p:nvPr/>
        </p:nvSpPr>
        <p:spPr>
          <a:xfrm>
            <a:off x="3624550" y="23949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9" name="矩形 68"/>
          <p:cNvSpPr/>
          <p:nvPr/>
        </p:nvSpPr>
        <p:spPr>
          <a:xfrm>
            <a:off x="4087259" y="2394984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70" name="矩形 69"/>
          <p:cNvSpPr/>
          <p:nvPr/>
        </p:nvSpPr>
        <p:spPr>
          <a:xfrm>
            <a:off x="4549968" y="23949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1" name="矩形 70"/>
          <p:cNvSpPr/>
          <p:nvPr/>
        </p:nvSpPr>
        <p:spPr>
          <a:xfrm>
            <a:off x="5012677" y="23949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72" name="矩形 71"/>
          <p:cNvSpPr/>
          <p:nvPr/>
        </p:nvSpPr>
        <p:spPr>
          <a:xfrm>
            <a:off x="5475386" y="2394984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73" name="矩形 72"/>
          <p:cNvSpPr/>
          <p:nvPr/>
        </p:nvSpPr>
        <p:spPr>
          <a:xfrm>
            <a:off x="5938095" y="23949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7</a:t>
            </a:r>
            <a:endParaRPr lang="zh-CN" altLang="en-US" dirty="0"/>
          </a:p>
        </p:txBody>
      </p:sp>
      <p:sp>
        <p:nvSpPr>
          <p:cNvPr id="74" name="矩形 73"/>
          <p:cNvSpPr/>
          <p:nvPr/>
        </p:nvSpPr>
        <p:spPr>
          <a:xfrm>
            <a:off x="6400804" y="23949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7</a:t>
            </a:r>
            <a:endParaRPr lang="zh-CN" altLang="en-US" dirty="0"/>
          </a:p>
        </p:txBody>
      </p:sp>
      <p:sp>
        <p:nvSpPr>
          <p:cNvPr id="75" name="矩形 74"/>
          <p:cNvSpPr/>
          <p:nvPr/>
        </p:nvSpPr>
        <p:spPr>
          <a:xfrm>
            <a:off x="6863513" y="2394984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76" name="矩形 75"/>
          <p:cNvSpPr/>
          <p:nvPr/>
        </p:nvSpPr>
        <p:spPr>
          <a:xfrm>
            <a:off x="7326222" y="23949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8</a:t>
            </a:r>
            <a:endParaRPr lang="zh-CN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7788931" y="23949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8251640" y="2394984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13</a:t>
            </a:r>
            <a:endParaRPr lang="zh-CN" altLang="en-US" dirty="0"/>
          </a:p>
        </p:txBody>
      </p:sp>
      <p:sp>
        <p:nvSpPr>
          <p:cNvPr id="79" name="矩形 78"/>
          <p:cNvSpPr/>
          <p:nvPr/>
        </p:nvSpPr>
        <p:spPr>
          <a:xfrm>
            <a:off x="8714349" y="239498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13</a:t>
            </a:r>
            <a:endParaRPr lang="zh-CN" altLang="en-US" dirty="0"/>
          </a:p>
        </p:txBody>
      </p:sp>
      <p:sp>
        <p:nvSpPr>
          <p:cNvPr id="80" name="矩形 79"/>
          <p:cNvSpPr/>
          <p:nvPr/>
        </p:nvSpPr>
        <p:spPr>
          <a:xfrm>
            <a:off x="2236423" y="2394984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1" name="文本框 80"/>
          <p:cNvSpPr txBox="1"/>
          <p:nvPr/>
        </p:nvSpPr>
        <p:spPr>
          <a:xfrm>
            <a:off x="198303" y="2488361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stage2, worker3</a:t>
            </a:r>
            <a:endParaRPr lang="zh-CN" altLang="en-US" dirty="0"/>
          </a:p>
        </p:txBody>
      </p:sp>
      <p:sp>
        <p:nvSpPr>
          <p:cNvPr id="85" name="矩形 84"/>
          <p:cNvSpPr/>
          <p:nvPr/>
        </p:nvSpPr>
        <p:spPr>
          <a:xfrm>
            <a:off x="2699132" y="2857693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6" name="矩形 85"/>
          <p:cNvSpPr/>
          <p:nvPr/>
        </p:nvSpPr>
        <p:spPr>
          <a:xfrm>
            <a:off x="3161841" y="2857693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87" name="矩形 86"/>
          <p:cNvSpPr/>
          <p:nvPr/>
        </p:nvSpPr>
        <p:spPr>
          <a:xfrm>
            <a:off x="3624550" y="285769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88" name="矩形 87"/>
          <p:cNvSpPr/>
          <p:nvPr/>
        </p:nvSpPr>
        <p:spPr>
          <a:xfrm>
            <a:off x="4087259" y="285769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3</a:t>
            </a:r>
            <a:endParaRPr lang="zh-CN" altLang="en-US" dirty="0"/>
          </a:p>
        </p:txBody>
      </p:sp>
      <p:sp>
        <p:nvSpPr>
          <p:cNvPr id="89" name="矩形 88"/>
          <p:cNvSpPr/>
          <p:nvPr/>
        </p:nvSpPr>
        <p:spPr>
          <a:xfrm>
            <a:off x="4549968" y="2857693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90" name="矩形 89"/>
          <p:cNvSpPr/>
          <p:nvPr/>
        </p:nvSpPr>
        <p:spPr>
          <a:xfrm>
            <a:off x="5012677" y="285769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91" name="矩形 90"/>
          <p:cNvSpPr/>
          <p:nvPr/>
        </p:nvSpPr>
        <p:spPr>
          <a:xfrm>
            <a:off x="5475386" y="285769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92" name="矩形 91"/>
          <p:cNvSpPr/>
          <p:nvPr/>
        </p:nvSpPr>
        <p:spPr>
          <a:xfrm>
            <a:off x="5938095" y="2857693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93" name="矩形 92"/>
          <p:cNvSpPr/>
          <p:nvPr/>
        </p:nvSpPr>
        <p:spPr>
          <a:xfrm>
            <a:off x="6400804" y="285769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9</a:t>
            </a:r>
            <a:endParaRPr lang="zh-CN" altLang="en-US" dirty="0"/>
          </a:p>
        </p:txBody>
      </p:sp>
      <p:sp>
        <p:nvSpPr>
          <p:cNvPr id="94" name="矩形 93"/>
          <p:cNvSpPr/>
          <p:nvPr/>
        </p:nvSpPr>
        <p:spPr>
          <a:xfrm>
            <a:off x="6863513" y="285769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95" name="矩形 94"/>
          <p:cNvSpPr/>
          <p:nvPr/>
        </p:nvSpPr>
        <p:spPr>
          <a:xfrm>
            <a:off x="7326222" y="2857693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96" name="矩形 95"/>
          <p:cNvSpPr/>
          <p:nvPr/>
        </p:nvSpPr>
        <p:spPr>
          <a:xfrm>
            <a:off x="7788931" y="285769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97" name="矩形 96"/>
          <p:cNvSpPr/>
          <p:nvPr/>
        </p:nvSpPr>
        <p:spPr>
          <a:xfrm>
            <a:off x="8251640" y="285769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98" name="矩形 97"/>
          <p:cNvSpPr/>
          <p:nvPr/>
        </p:nvSpPr>
        <p:spPr>
          <a:xfrm>
            <a:off x="8714349" y="2857693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15</a:t>
            </a:r>
            <a:endParaRPr lang="zh-CN" altLang="en-US" dirty="0"/>
          </a:p>
        </p:txBody>
      </p:sp>
      <p:sp>
        <p:nvSpPr>
          <p:cNvPr id="99" name="矩形 98"/>
          <p:cNvSpPr/>
          <p:nvPr/>
        </p:nvSpPr>
        <p:spPr>
          <a:xfrm>
            <a:off x="2236423" y="2857693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0" name="文本框 99"/>
          <p:cNvSpPr txBox="1"/>
          <p:nvPr/>
        </p:nvSpPr>
        <p:spPr>
          <a:xfrm>
            <a:off x="198303" y="295107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stage2, worker4</a:t>
            </a:r>
            <a:endParaRPr lang="zh-CN" altLang="en-US" dirty="0"/>
          </a:p>
        </p:txBody>
      </p:sp>
      <p:sp>
        <p:nvSpPr>
          <p:cNvPr id="101" name="矩形 100"/>
          <p:cNvSpPr/>
          <p:nvPr/>
        </p:nvSpPr>
        <p:spPr>
          <a:xfrm>
            <a:off x="2699132" y="3320402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2" name="矩形 101"/>
          <p:cNvSpPr/>
          <p:nvPr/>
        </p:nvSpPr>
        <p:spPr>
          <a:xfrm>
            <a:off x="3161841" y="3320402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3" name="矩形 102"/>
          <p:cNvSpPr/>
          <p:nvPr/>
        </p:nvSpPr>
        <p:spPr>
          <a:xfrm>
            <a:off x="3624550" y="3320402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104" name="矩形 103"/>
          <p:cNvSpPr/>
          <p:nvPr/>
        </p:nvSpPr>
        <p:spPr>
          <a:xfrm>
            <a:off x="4087259" y="33204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105" name="矩形 104"/>
          <p:cNvSpPr/>
          <p:nvPr/>
        </p:nvSpPr>
        <p:spPr>
          <a:xfrm>
            <a:off x="4549968" y="33204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106" name="矩形 105"/>
          <p:cNvSpPr/>
          <p:nvPr/>
        </p:nvSpPr>
        <p:spPr>
          <a:xfrm>
            <a:off x="5012677" y="3320402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107" name="矩形 106"/>
          <p:cNvSpPr/>
          <p:nvPr/>
        </p:nvSpPr>
        <p:spPr>
          <a:xfrm>
            <a:off x="5475386" y="33204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108" name="矩形 107"/>
          <p:cNvSpPr/>
          <p:nvPr/>
        </p:nvSpPr>
        <p:spPr>
          <a:xfrm>
            <a:off x="5938095" y="33204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109" name="矩形 108"/>
          <p:cNvSpPr/>
          <p:nvPr/>
        </p:nvSpPr>
        <p:spPr>
          <a:xfrm>
            <a:off x="6400804" y="3320402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110" name="矩形 109"/>
          <p:cNvSpPr/>
          <p:nvPr/>
        </p:nvSpPr>
        <p:spPr>
          <a:xfrm>
            <a:off x="6863513" y="33204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111" name="矩形 110"/>
          <p:cNvSpPr/>
          <p:nvPr/>
        </p:nvSpPr>
        <p:spPr>
          <a:xfrm>
            <a:off x="7326222" y="33204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112" name="矩形 111"/>
          <p:cNvSpPr/>
          <p:nvPr/>
        </p:nvSpPr>
        <p:spPr>
          <a:xfrm>
            <a:off x="7788931" y="3320402"/>
            <a:ext cx="462709" cy="462709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12</a:t>
            </a:r>
            <a:endParaRPr lang="zh-CN" altLang="en-US" dirty="0"/>
          </a:p>
        </p:txBody>
      </p:sp>
      <p:sp>
        <p:nvSpPr>
          <p:cNvPr id="113" name="矩形 112"/>
          <p:cNvSpPr/>
          <p:nvPr/>
        </p:nvSpPr>
        <p:spPr>
          <a:xfrm>
            <a:off x="8251640" y="33204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12</a:t>
            </a:r>
            <a:endParaRPr lang="zh-CN" altLang="en-US" dirty="0"/>
          </a:p>
        </p:txBody>
      </p:sp>
      <p:sp>
        <p:nvSpPr>
          <p:cNvPr id="114" name="矩形 113"/>
          <p:cNvSpPr/>
          <p:nvPr/>
        </p:nvSpPr>
        <p:spPr>
          <a:xfrm>
            <a:off x="8714349" y="332040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12</a:t>
            </a:r>
            <a:endParaRPr lang="zh-CN" altLang="en-US" dirty="0"/>
          </a:p>
        </p:txBody>
      </p:sp>
      <p:sp>
        <p:nvSpPr>
          <p:cNvPr id="115" name="矩形 114"/>
          <p:cNvSpPr/>
          <p:nvPr/>
        </p:nvSpPr>
        <p:spPr>
          <a:xfrm>
            <a:off x="2236423" y="3320402"/>
            <a:ext cx="462709" cy="462709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6" name="文本框 115"/>
          <p:cNvSpPr txBox="1"/>
          <p:nvPr/>
        </p:nvSpPr>
        <p:spPr>
          <a:xfrm>
            <a:off x="198303" y="341377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stage2, worker5</a:t>
            </a:r>
            <a:endParaRPr lang="zh-CN" altLang="en-US" dirty="0"/>
          </a:p>
        </p:txBody>
      </p:sp>
      <p:sp>
        <p:nvSpPr>
          <p:cNvPr id="117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/>
          <a:p>
            <a:r>
              <a:rPr lang="en-US" altLang="zh-CN" dirty="0" smtClean="0"/>
              <a:t>How to Schedule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2076679" y="1308972"/>
            <a:ext cx="1707614" cy="723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95981" y="4120308"/>
            <a:ext cx="6824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/>
              <a:t>NOAM(number of active </a:t>
            </a:r>
            <a:r>
              <a:rPr lang="en-US" altLang="zh-CN" dirty="0" err="1" smtClean="0"/>
              <a:t>minibatches</a:t>
            </a:r>
            <a:r>
              <a:rPr lang="en-US" altLang="zh-CN" dirty="0" smtClean="0"/>
              <a:t>) = 3, why?</a:t>
            </a:r>
          </a:p>
          <a:p>
            <a:pPr marL="342900" indent="-342900">
              <a:buFontTx/>
              <a:buAutoNum type="arabicPeriod"/>
            </a:pPr>
            <a:r>
              <a:rPr lang="en-US" altLang="zh-CN" dirty="0" smtClean="0"/>
              <a:t>worker1</a:t>
            </a:r>
            <a:r>
              <a:rPr lang="zh-CN" altLang="en-US" dirty="0" smtClean="0"/>
              <a:t>中的</a:t>
            </a:r>
            <a:r>
              <a:rPr lang="en-US" altLang="zh-CN" dirty="0" err="1" smtClean="0"/>
              <a:t>minibatch</a:t>
            </a:r>
            <a:r>
              <a:rPr lang="en-US" altLang="zh-CN" dirty="0" smtClean="0"/>
              <a:t> 1/3/5/7/9… </a:t>
            </a:r>
            <a:r>
              <a:rPr lang="zh-CN" altLang="en-US" dirty="0" smtClean="0"/>
              <a:t>以何种规则分配给</a:t>
            </a:r>
            <a:r>
              <a:rPr lang="en-US" altLang="zh-CN" dirty="0" smtClean="0"/>
              <a:t>worker3~5?</a:t>
            </a:r>
          </a:p>
          <a:p>
            <a:pPr marL="342900" indent="-342900">
              <a:buFontTx/>
              <a:buAutoNum type="arabicPeriod"/>
            </a:pPr>
            <a:r>
              <a:rPr lang="zh-CN" altLang="en-US" dirty="0" smtClean="0"/>
              <a:t>为什么</a:t>
            </a:r>
            <a:r>
              <a:rPr lang="zh-CN" altLang="en-US" dirty="0"/>
              <a:t>先做前向</a:t>
            </a:r>
            <a:r>
              <a:rPr lang="en-US" altLang="zh-CN" dirty="0"/>
              <a:t>8</a:t>
            </a:r>
            <a:r>
              <a:rPr lang="zh-CN" altLang="en-US" dirty="0"/>
              <a:t>，而不是反向</a:t>
            </a:r>
            <a:r>
              <a:rPr lang="en-US" altLang="zh-CN" dirty="0"/>
              <a:t>4</a:t>
            </a:r>
            <a:r>
              <a:rPr lang="zh-CN" altLang="en-US" dirty="0" smtClean="0"/>
              <a:t>？</a:t>
            </a:r>
            <a:endParaRPr lang="en-US" altLang="zh-CN" dirty="0"/>
          </a:p>
        </p:txBody>
      </p:sp>
      <p:sp>
        <p:nvSpPr>
          <p:cNvPr id="119" name="圆角矩形 118"/>
          <p:cNvSpPr/>
          <p:nvPr/>
        </p:nvSpPr>
        <p:spPr>
          <a:xfrm>
            <a:off x="5827929" y="1834880"/>
            <a:ext cx="683040" cy="6574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文本框 119"/>
          <p:cNvSpPr txBox="1"/>
          <p:nvPr/>
        </p:nvSpPr>
        <p:spPr>
          <a:xfrm>
            <a:off x="1195981" y="5277079"/>
            <a:ext cx="6492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/>
              <a:t>NOAM = ceil( #workers / # replicas for stage1) = ceil( 5 / 2) = 3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round-robin</a:t>
            </a:r>
            <a:r>
              <a:rPr lang="zh-CN" altLang="en-US" dirty="0"/>
              <a:t>策略</a:t>
            </a:r>
          </a:p>
          <a:p>
            <a:pPr marL="342900" indent="-342900">
              <a:buAutoNum type="arabicPeriod"/>
            </a:pPr>
            <a:r>
              <a:rPr lang="zh-CN" altLang="en-US" dirty="0" smtClean="0"/>
              <a:t>稳态状态下，前向计算与反向计算交替进行。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098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Weight Versions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503364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66073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966073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28782" y="1994051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428782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891491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891491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354200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354200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816909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816909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279618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279618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3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742327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742327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7205036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7205036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7667745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667745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5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8130454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8130454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5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8593163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8593163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6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9055872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9055872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6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9518581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9518581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7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9981290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9981290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7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3503364" y="2456760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1465244" y="208742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stage1, worker1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1465244" y="2550137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stage2, worker2</a:t>
            </a:r>
            <a:endParaRPr lang="zh-CN" altLang="en-US" dirty="0"/>
          </a:p>
        </p:txBody>
      </p:sp>
      <p:sp>
        <p:nvSpPr>
          <p:cNvPr id="37" name="圆角矩形 36"/>
          <p:cNvSpPr/>
          <p:nvPr/>
        </p:nvSpPr>
        <p:spPr>
          <a:xfrm>
            <a:off x="5244035" y="1896657"/>
            <a:ext cx="683040" cy="6574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曲线连接符 42"/>
          <p:cNvCxnSpPr>
            <a:stCxn id="10" idx="0"/>
            <a:endCxn id="12" idx="0"/>
          </p:cNvCxnSpPr>
          <p:nvPr/>
        </p:nvCxnSpPr>
        <p:spPr>
          <a:xfrm rot="5400000" flipH="1" flipV="1">
            <a:off x="5354200" y="1762697"/>
            <a:ext cx="12700" cy="462709"/>
          </a:xfrm>
          <a:prstGeom prst="curvedConnector3">
            <a:avLst>
              <a:gd name="adj1" fmla="val 1800000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6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Weight Versions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503364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66073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966073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28782" y="1994051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428782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891491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891491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354200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354200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816909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816909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279618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279618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3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742327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742327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7205036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7205036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7667745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667745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5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8130454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8130454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5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8593163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8593163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6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9055872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9055872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6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9518581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9518581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7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9981290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9981290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7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3503364" y="2456760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1465244" y="208742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stage1, worker1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1465244" y="2550137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stage2, worker2</a:t>
            </a:r>
            <a:endParaRPr lang="zh-CN" altLang="en-US" dirty="0"/>
          </a:p>
        </p:txBody>
      </p:sp>
      <p:sp>
        <p:nvSpPr>
          <p:cNvPr id="41" name="圆角矩形 40"/>
          <p:cNvSpPr/>
          <p:nvPr/>
        </p:nvSpPr>
        <p:spPr>
          <a:xfrm>
            <a:off x="6632161" y="1896657"/>
            <a:ext cx="683040" cy="6574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曲线连接符 47"/>
          <p:cNvCxnSpPr>
            <a:stCxn id="10" idx="0"/>
            <a:endCxn id="18" idx="0"/>
          </p:cNvCxnSpPr>
          <p:nvPr/>
        </p:nvCxnSpPr>
        <p:spPr>
          <a:xfrm rot="5400000" flipH="1" flipV="1">
            <a:off x="6048264" y="1068633"/>
            <a:ext cx="12700" cy="1850836"/>
          </a:xfrm>
          <a:prstGeom prst="curvedConnector3">
            <a:avLst>
              <a:gd name="adj1" fmla="val 1800000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曲线连接符 3"/>
          <p:cNvCxnSpPr>
            <a:stCxn id="14" idx="0"/>
            <a:endCxn id="18" idx="0"/>
          </p:cNvCxnSpPr>
          <p:nvPr/>
        </p:nvCxnSpPr>
        <p:spPr>
          <a:xfrm rot="5400000" flipH="1" flipV="1">
            <a:off x="6510973" y="1531342"/>
            <a:ext cx="12700" cy="925418"/>
          </a:xfrm>
          <a:prstGeom prst="curvedConnector3">
            <a:avLst>
              <a:gd name="adj1" fmla="val 180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7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Weight Versions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503364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66073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966073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28782" y="1994051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428782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891491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891491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354200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354200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816909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816909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279618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279618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3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742327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742327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7205036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7205036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7667745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667745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5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8130454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8130454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5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8593163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8593163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6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9055872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9055872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6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9518581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9518581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7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9981290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9981290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7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3503364" y="2456760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1465244" y="208742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stage1, worker1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1465244" y="2550137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stage2, worker2</a:t>
            </a:r>
            <a:endParaRPr lang="zh-CN" altLang="en-US" dirty="0"/>
          </a:p>
        </p:txBody>
      </p:sp>
      <p:sp>
        <p:nvSpPr>
          <p:cNvPr id="37" name="圆角矩形 36"/>
          <p:cNvSpPr/>
          <p:nvPr/>
        </p:nvSpPr>
        <p:spPr>
          <a:xfrm>
            <a:off x="5244035" y="1896657"/>
            <a:ext cx="683040" cy="6574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圆角矩形 40"/>
          <p:cNvSpPr/>
          <p:nvPr/>
        </p:nvSpPr>
        <p:spPr>
          <a:xfrm>
            <a:off x="6632161" y="1896657"/>
            <a:ext cx="683040" cy="6574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曲线连接符 42"/>
          <p:cNvCxnSpPr>
            <a:stCxn id="10" idx="0"/>
            <a:endCxn id="12" idx="0"/>
          </p:cNvCxnSpPr>
          <p:nvPr/>
        </p:nvCxnSpPr>
        <p:spPr>
          <a:xfrm rot="5400000" flipH="1" flipV="1">
            <a:off x="5354200" y="1762697"/>
            <a:ext cx="12700" cy="462709"/>
          </a:xfrm>
          <a:prstGeom prst="curvedConnector3">
            <a:avLst>
              <a:gd name="adj1" fmla="val 1800000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曲线连接符 47"/>
          <p:cNvCxnSpPr>
            <a:stCxn id="10" idx="0"/>
            <a:endCxn id="18" idx="0"/>
          </p:cNvCxnSpPr>
          <p:nvPr/>
        </p:nvCxnSpPr>
        <p:spPr>
          <a:xfrm rot="5400000" flipH="1" flipV="1">
            <a:off x="6048264" y="1068633"/>
            <a:ext cx="12700" cy="1850836"/>
          </a:xfrm>
          <a:prstGeom prst="curvedConnector3">
            <a:avLst>
              <a:gd name="adj1" fmla="val 1800000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2708498" y="3800819"/>
            <a:ext cx="752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反向</a:t>
            </a:r>
            <a:r>
              <a:rPr lang="en-US" altLang="zh-CN" dirty="0" smtClean="0"/>
              <a:t>2</a:t>
            </a:r>
            <a:r>
              <a:rPr lang="zh-CN" altLang="en-US" dirty="0" smtClean="0"/>
              <a:t>计算完成之后，反向</a:t>
            </a:r>
            <a:r>
              <a:rPr lang="en-US" altLang="zh-CN" dirty="0" smtClean="0"/>
              <a:t>1</a:t>
            </a:r>
            <a:r>
              <a:rPr lang="zh-CN" altLang="en-US" dirty="0" smtClean="0"/>
              <a:t>更新的梯度仍会保留，直至反向</a:t>
            </a:r>
            <a:r>
              <a:rPr lang="en-US" altLang="zh-CN" dirty="0" smtClean="0"/>
              <a:t>3</a:t>
            </a:r>
            <a:r>
              <a:rPr lang="zh-CN" altLang="en-US" dirty="0" smtClean="0"/>
              <a:t>计算完成之后才会释放。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weight stashing: </a:t>
            </a:r>
            <a:r>
              <a:rPr lang="zh-CN" altLang="en-US" dirty="0" smtClean="0"/>
              <a:t>会暂存几个版本的</a:t>
            </a:r>
            <a:r>
              <a:rPr lang="en-US" altLang="zh-CN" dirty="0" smtClean="0"/>
              <a:t>weights</a:t>
            </a:r>
            <a:r>
              <a:rPr lang="zh-CN" altLang="en-US" dirty="0" smtClean="0"/>
              <a:t>，直到后面不再需要才释放。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64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 your models first!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2020/4/17</a:t>
            </a:fld>
            <a:endParaRPr lang="zh-CN" altLang="en-US"/>
          </a:p>
        </p:txBody>
      </p:sp>
      <p:pic>
        <p:nvPicPr>
          <p:cNvPr id="5" name="Picture 2" descr="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" y="1342800"/>
            <a:ext cx="10157245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9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Weight Versions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503364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66073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966073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28782" y="1994051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428782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891491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891491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354200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354200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816909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816909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279618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279618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3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742327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742327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7205036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7205036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7667745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667745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5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8130454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8130454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5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8593163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8593163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6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9055872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9055872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6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9518581" y="199405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9518581" y="2456760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7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9981290" y="199405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9981290" y="2456760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7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3503364" y="2456760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1465244" y="208742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stage1, worker1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1465244" y="2550137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stage2, worker2</a:t>
            </a:r>
            <a:endParaRPr lang="zh-CN" altLang="en-US" dirty="0"/>
          </a:p>
        </p:txBody>
      </p:sp>
      <p:sp>
        <p:nvSpPr>
          <p:cNvPr id="37" name="圆角矩形 36"/>
          <p:cNvSpPr/>
          <p:nvPr/>
        </p:nvSpPr>
        <p:spPr>
          <a:xfrm>
            <a:off x="5713094" y="2359365"/>
            <a:ext cx="683040" cy="6574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圆角矩形 40"/>
          <p:cNvSpPr/>
          <p:nvPr/>
        </p:nvSpPr>
        <p:spPr>
          <a:xfrm>
            <a:off x="6227711" y="2359364"/>
            <a:ext cx="683040" cy="6574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曲线连接符 42"/>
          <p:cNvCxnSpPr>
            <a:stCxn id="10" idx="0"/>
            <a:endCxn id="12" idx="0"/>
          </p:cNvCxnSpPr>
          <p:nvPr/>
        </p:nvCxnSpPr>
        <p:spPr>
          <a:xfrm rot="5400000" flipH="1" flipV="1">
            <a:off x="5354200" y="1762697"/>
            <a:ext cx="12700" cy="462709"/>
          </a:xfrm>
          <a:prstGeom prst="curvedConnector3">
            <a:avLst>
              <a:gd name="adj1" fmla="val 1800000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曲线连接符 47"/>
          <p:cNvCxnSpPr>
            <a:stCxn id="10" idx="0"/>
            <a:endCxn id="18" idx="0"/>
          </p:cNvCxnSpPr>
          <p:nvPr/>
        </p:nvCxnSpPr>
        <p:spPr>
          <a:xfrm rot="5400000" flipH="1" flipV="1">
            <a:off x="6048264" y="1068633"/>
            <a:ext cx="12700" cy="1850836"/>
          </a:xfrm>
          <a:prstGeom prst="curvedConnector3">
            <a:avLst>
              <a:gd name="adj1" fmla="val 1800000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曲线连接符 3"/>
          <p:cNvCxnSpPr>
            <a:stCxn id="13" idx="2"/>
            <a:endCxn id="15" idx="2"/>
          </p:cNvCxnSpPr>
          <p:nvPr/>
        </p:nvCxnSpPr>
        <p:spPr>
          <a:xfrm rot="16200000" flipH="1">
            <a:off x="5816909" y="2688114"/>
            <a:ext cx="12700" cy="462709"/>
          </a:xfrm>
          <a:prstGeom prst="curvedConnector3">
            <a:avLst>
              <a:gd name="adj1" fmla="val 1800000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曲线连接符 39"/>
          <p:cNvCxnSpPr>
            <a:stCxn id="13" idx="2"/>
            <a:endCxn id="17" idx="2"/>
          </p:cNvCxnSpPr>
          <p:nvPr/>
        </p:nvCxnSpPr>
        <p:spPr>
          <a:xfrm rot="16200000" flipH="1">
            <a:off x="6048264" y="2456760"/>
            <a:ext cx="12700" cy="925418"/>
          </a:xfrm>
          <a:prstGeom prst="curvedConnector3">
            <a:avLst>
              <a:gd name="adj1" fmla="val 1800000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3503364" y="4737252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3966073" y="4737252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3966073" y="519996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4428782" y="4737252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4428782" y="519996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4891491" y="473725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4891491" y="519996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5354200" y="4737252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5354200" y="519996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5816909" y="473725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5" name="矩形 54"/>
          <p:cNvSpPr/>
          <p:nvPr/>
        </p:nvSpPr>
        <p:spPr>
          <a:xfrm>
            <a:off x="5816909" y="519996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6279618" y="4737252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57" name="矩形 56"/>
          <p:cNvSpPr/>
          <p:nvPr/>
        </p:nvSpPr>
        <p:spPr>
          <a:xfrm>
            <a:off x="6279618" y="519996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3</a:t>
            </a:r>
            <a:endParaRPr lang="zh-CN" altLang="en-US" dirty="0"/>
          </a:p>
        </p:txBody>
      </p:sp>
      <p:sp>
        <p:nvSpPr>
          <p:cNvPr id="58" name="矩形 57"/>
          <p:cNvSpPr/>
          <p:nvPr/>
        </p:nvSpPr>
        <p:spPr>
          <a:xfrm>
            <a:off x="6742327" y="473725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6742327" y="519996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60" name="矩形 59"/>
          <p:cNvSpPr/>
          <p:nvPr/>
        </p:nvSpPr>
        <p:spPr>
          <a:xfrm>
            <a:off x="7205036" y="4737252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61" name="矩形 60"/>
          <p:cNvSpPr/>
          <p:nvPr/>
        </p:nvSpPr>
        <p:spPr>
          <a:xfrm>
            <a:off x="7205036" y="519996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7667745" y="473725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63" name="矩形 62"/>
          <p:cNvSpPr/>
          <p:nvPr/>
        </p:nvSpPr>
        <p:spPr>
          <a:xfrm>
            <a:off x="7667745" y="519996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5</a:t>
            </a:r>
            <a:endParaRPr lang="zh-CN" altLang="en-US" dirty="0"/>
          </a:p>
        </p:txBody>
      </p:sp>
      <p:sp>
        <p:nvSpPr>
          <p:cNvPr id="64" name="矩形 63"/>
          <p:cNvSpPr/>
          <p:nvPr/>
        </p:nvSpPr>
        <p:spPr>
          <a:xfrm>
            <a:off x="8130454" y="4737252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65" name="矩形 64"/>
          <p:cNvSpPr/>
          <p:nvPr/>
        </p:nvSpPr>
        <p:spPr>
          <a:xfrm>
            <a:off x="8130454" y="519996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5</a:t>
            </a:r>
            <a:endParaRPr lang="zh-CN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8593163" y="473725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67" name="矩形 66"/>
          <p:cNvSpPr/>
          <p:nvPr/>
        </p:nvSpPr>
        <p:spPr>
          <a:xfrm>
            <a:off x="8593163" y="519996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6</a:t>
            </a:r>
            <a:endParaRPr lang="zh-CN" altLang="en-US" dirty="0"/>
          </a:p>
        </p:txBody>
      </p:sp>
      <p:sp>
        <p:nvSpPr>
          <p:cNvPr id="68" name="矩形 67"/>
          <p:cNvSpPr/>
          <p:nvPr/>
        </p:nvSpPr>
        <p:spPr>
          <a:xfrm>
            <a:off x="9055872" y="4737252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69" name="矩形 68"/>
          <p:cNvSpPr/>
          <p:nvPr/>
        </p:nvSpPr>
        <p:spPr>
          <a:xfrm>
            <a:off x="9055872" y="519996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6</a:t>
            </a:r>
            <a:endParaRPr lang="zh-CN" altLang="en-US" dirty="0"/>
          </a:p>
        </p:txBody>
      </p:sp>
      <p:sp>
        <p:nvSpPr>
          <p:cNvPr id="70" name="矩形 69"/>
          <p:cNvSpPr/>
          <p:nvPr/>
        </p:nvSpPr>
        <p:spPr>
          <a:xfrm>
            <a:off x="9518581" y="473725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71" name="矩形 70"/>
          <p:cNvSpPr/>
          <p:nvPr/>
        </p:nvSpPr>
        <p:spPr>
          <a:xfrm>
            <a:off x="9518581" y="5199961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7</a:t>
            </a:r>
            <a:endParaRPr lang="zh-CN" altLang="en-US" dirty="0"/>
          </a:p>
        </p:txBody>
      </p:sp>
      <p:sp>
        <p:nvSpPr>
          <p:cNvPr id="72" name="矩形 71"/>
          <p:cNvSpPr/>
          <p:nvPr/>
        </p:nvSpPr>
        <p:spPr>
          <a:xfrm>
            <a:off x="9981290" y="4737252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73" name="矩形 72"/>
          <p:cNvSpPr/>
          <p:nvPr/>
        </p:nvSpPr>
        <p:spPr>
          <a:xfrm>
            <a:off x="9981290" y="5199961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7</a:t>
            </a:r>
            <a:endParaRPr lang="zh-CN" altLang="en-US" dirty="0"/>
          </a:p>
        </p:txBody>
      </p:sp>
      <p:sp>
        <p:nvSpPr>
          <p:cNvPr id="74" name="矩形 73"/>
          <p:cNvSpPr/>
          <p:nvPr/>
        </p:nvSpPr>
        <p:spPr>
          <a:xfrm>
            <a:off x="3503364" y="5199961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5" name="文本框 74"/>
          <p:cNvSpPr txBox="1"/>
          <p:nvPr/>
        </p:nvSpPr>
        <p:spPr>
          <a:xfrm>
            <a:off x="1465244" y="483062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stage1, worker1</a:t>
            </a:r>
            <a:endParaRPr lang="zh-CN" altLang="en-US" dirty="0"/>
          </a:p>
        </p:txBody>
      </p:sp>
      <p:sp>
        <p:nvSpPr>
          <p:cNvPr id="76" name="文本框 75"/>
          <p:cNvSpPr txBox="1"/>
          <p:nvPr/>
        </p:nvSpPr>
        <p:spPr>
          <a:xfrm>
            <a:off x="1465244" y="529333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stage2, worker2</a:t>
            </a:r>
            <a:endParaRPr lang="zh-CN" altLang="en-US" dirty="0"/>
          </a:p>
        </p:txBody>
      </p:sp>
      <p:sp>
        <p:nvSpPr>
          <p:cNvPr id="77" name="圆角矩形 76"/>
          <p:cNvSpPr/>
          <p:nvPr/>
        </p:nvSpPr>
        <p:spPr>
          <a:xfrm>
            <a:off x="5713094" y="5102566"/>
            <a:ext cx="683040" cy="6574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圆角矩形 77"/>
          <p:cNvSpPr/>
          <p:nvPr/>
        </p:nvSpPr>
        <p:spPr>
          <a:xfrm>
            <a:off x="6227711" y="5102565"/>
            <a:ext cx="683040" cy="6574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9" name="曲线连接符 78"/>
          <p:cNvCxnSpPr>
            <a:stCxn id="50" idx="0"/>
            <a:endCxn id="52" idx="0"/>
          </p:cNvCxnSpPr>
          <p:nvPr/>
        </p:nvCxnSpPr>
        <p:spPr>
          <a:xfrm rot="5400000" flipH="1" flipV="1">
            <a:off x="5354200" y="4505898"/>
            <a:ext cx="12700" cy="462709"/>
          </a:xfrm>
          <a:prstGeom prst="curvedConnector3">
            <a:avLst>
              <a:gd name="adj1" fmla="val 1800000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曲线连接符 79"/>
          <p:cNvCxnSpPr>
            <a:stCxn id="50" idx="0"/>
            <a:endCxn id="58" idx="0"/>
          </p:cNvCxnSpPr>
          <p:nvPr/>
        </p:nvCxnSpPr>
        <p:spPr>
          <a:xfrm rot="5400000" flipH="1" flipV="1">
            <a:off x="6048264" y="3811834"/>
            <a:ext cx="12700" cy="1850836"/>
          </a:xfrm>
          <a:prstGeom prst="curvedConnector3">
            <a:avLst>
              <a:gd name="adj1" fmla="val 1800000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曲线连接符 80"/>
          <p:cNvCxnSpPr>
            <a:stCxn id="49" idx="2"/>
            <a:endCxn id="55" idx="2"/>
          </p:cNvCxnSpPr>
          <p:nvPr/>
        </p:nvCxnSpPr>
        <p:spPr>
          <a:xfrm rot="16200000" flipH="1">
            <a:off x="5354200" y="4968606"/>
            <a:ext cx="12700" cy="1388127"/>
          </a:xfrm>
          <a:prstGeom prst="curvedConnector3">
            <a:avLst>
              <a:gd name="adj1" fmla="val 1800000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曲线连接符 81"/>
          <p:cNvCxnSpPr>
            <a:stCxn id="49" idx="2"/>
            <a:endCxn id="57" idx="2"/>
          </p:cNvCxnSpPr>
          <p:nvPr/>
        </p:nvCxnSpPr>
        <p:spPr>
          <a:xfrm rot="16200000" flipH="1">
            <a:off x="5585555" y="4737252"/>
            <a:ext cx="12700" cy="1850836"/>
          </a:xfrm>
          <a:prstGeom prst="curvedConnector3">
            <a:avLst>
              <a:gd name="adj1" fmla="val 1800000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83"/>
          <p:cNvSpPr txBox="1"/>
          <p:nvPr/>
        </p:nvSpPr>
        <p:spPr>
          <a:xfrm>
            <a:off x="5657418" y="331381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Default</a:t>
            </a:r>
            <a:endParaRPr lang="zh-CN" altLang="en-US" dirty="0"/>
          </a:p>
        </p:txBody>
      </p:sp>
      <p:sp>
        <p:nvSpPr>
          <p:cNvPr id="85" name="文本框 84"/>
          <p:cNvSpPr txBox="1"/>
          <p:nvPr/>
        </p:nvSpPr>
        <p:spPr>
          <a:xfrm>
            <a:off x="5657418" y="6094733"/>
            <a:ext cx="142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Vertical Sync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24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Memory Overhead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269475" y="1916933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32184" y="1916933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732184" y="2379642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194893" y="1916933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194893" y="237964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657602" y="191693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657602" y="2379642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120311" y="1916933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120311" y="237964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583020" y="191693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583020" y="2379642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045729" y="1916933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045729" y="237964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3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508438" y="191693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5508438" y="2379642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971147" y="1916933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971147" y="237964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6433856" y="191693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6433856" y="2379642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5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6896565" y="1916933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6896565" y="237964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5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7359274" y="191693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7359274" y="2379642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6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7821983" y="1916933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7821983" y="237964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6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8284692" y="191693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8284692" y="2379642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7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8747401" y="1916933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8747401" y="2379642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7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2269475" y="2379642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231355" y="201031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stage1, worker1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231355" y="247301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stage2, worker2</a:t>
            </a:r>
            <a:endParaRPr lang="zh-CN" altLang="en-US" dirty="0"/>
          </a:p>
        </p:txBody>
      </p:sp>
      <p:cxnSp>
        <p:nvCxnSpPr>
          <p:cNvPr id="43" name="曲线连接符 42"/>
          <p:cNvCxnSpPr>
            <a:stCxn id="10" idx="0"/>
            <a:endCxn id="12" idx="0"/>
          </p:cNvCxnSpPr>
          <p:nvPr/>
        </p:nvCxnSpPr>
        <p:spPr>
          <a:xfrm rot="5400000" flipH="1" flipV="1">
            <a:off x="4120311" y="1685579"/>
            <a:ext cx="12700" cy="462709"/>
          </a:xfrm>
          <a:prstGeom prst="curvedConnector3">
            <a:avLst>
              <a:gd name="adj1" fmla="val 1800000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曲线连接符 47"/>
          <p:cNvCxnSpPr>
            <a:stCxn id="10" idx="0"/>
            <a:endCxn id="18" idx="0"/>
          </p:cNvCxnSpPr>
          <p:nvPr/>
        </p:nvCxnSpPr>
        <p:spPr>
          <a:xfrm rot="5400000" flipH="1" flipV="1">
            <a:off x="4814375" y="991515"/>
            <a:ext cx="12700" cy="1850836"/>
          </a:xfrm>
          <a:prstGeom prst="curvedConnector3">
            <a:avLst>
              <a:gd name="adj1" fmla="val 1800000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曲线连接符 3"/>
          <p:cNvCxnSpPr>
            <a:stCxn id="13" idx="2"/>
            <a:endCxn id="15" idx="2"/>
          </p:cNvCxnSpPr>
          <p:nvPr/>
        </p:nvCxnSpPr>
        <p:spPr>
          <a:xfrm rot="16200000" flipH="1">
            <a:off x="4583020" y="2610996"/>
            <a:ext cx="12700" cy="462709"/>
          </a:xfrm>
          <a:prstGeom prst="curvedConnector3">
            <a:avLst>
              <a:gd name="adj1" fmla="val 1800000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曲线连接符 39"/>
          <p:cNvCxnSpPr>
            <a:stCxn id="13" idx="2"/>
            <a:endCxn id="17" idx="2"/>
          </p:cNvCxnSpPr>
          <p:nvPr/>
        </p:nvCxnSpPr>
        <p:spPr>
          <a:xfrm rot="16200000" flipH="1">
            <a:off x="4814375" y="2379642"/>
            <a:ext cx="12700" cy="925418"/>
          </a:xfrm>
          <a:prstGeom prst="curvedConnector3">
            <a:avLst>
              <a:gd name="adj1" fmla="val 1800000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2269475" y="3994024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2732184" y="3994024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2732184" y="4456733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3194893" y="3994024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3194893" y="445673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3657602" y="399402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3657602" y="4456733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4120311" y="3994024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4120311" y="445673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4583020" y="399402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5" name="矩形 54"/>
          <p:cNvSpPr/>
          <p:nvPr/>
        </p:nvSpPr>
        <p:spPr>
          <a:xfrm>
            <a:off x="4583020" y="4456733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5045729" y="3994024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57" name="矩形 56"/>
          <p:cNvSpPr/>
          <p:nvPr/>
        </p:nvSpPr>
        <p:spPr>
          <a:xfrm>
            <a:off x="5045729" y="445673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3</a:t>
            </a:r>
            <a:endParaRPr lang="zh-CN" altLang="en-US" dirty="0"/>
          </a:p>
        </p:txBody>
      </p:sp>
      <p:sp>
        <p:nvSpPr>
          <p:cNvPr id="58" name="矩形 57"/>
          <p:cNvSpPr/>
          <p:nvPr/>
        </p:nvSpPr>
        <p:spPr>
          <a:xfrm>
            <a:off x="5508438" y="399402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5508438" y="4456733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60" name="矩形 59"/>
          <p:cNvSpPr/>
          <p:nvPr/>
        </p:nvSpPr>
        <p:spPr>
          <a:xfrm>
            <a:off x="5971147" y="3994024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61" name="矩形 60"/>
          <p:cNvSpPr/>
          <p:nvPr/>
        </p:nvSpPr>
        <p:spPr>
          <a:xfrm>
            <a:off x="5971147" y="445673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4</a:t>
            </a:r>
            <a:endParaRPr lang="zh-CN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6433856" y="399402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63" name="矩形 62"/>
          <p:cNvSpPr/>
          <p:nvPr/>
        </p:nvSpPr>
        <p:spPr>
          <a:xfrm>
            <a:off x="6433856" y="4456733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5</a:t>
            </a:r>
            <a:endParaRPr lang="zh-CN" altLang="en-US" dirty="0"/>
          </a:p>
        </p:txBody>
      </p:sp>
      <p:sp>
        <p:nvSpPr>
          <p:cNvPr id="64" name="矩形 63"/>
          <p:cNvSpPr/>
          <p:nvPr/>
        </p:nvSpPr>
        <p:spPr>
          <a:xfrm>
            <a:off x="6896565" y="3994024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65" name="矩形 64"/>
          <p:cNvSpPr/>
          <p:nvPr/>
        </p:nvSpPr>
        <p:spPr>
          <a:xfrm>
            <a:off x="6896565" y="445673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5</a:t>
            </a:r>
            <a:endParaRPr lang="zh-CN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7359274" y="399402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67" name="矩形 66"/>
          <p:cNvSpPr/>
          <p:nvPr/>
        </p:nvSpPr>
        <p:spPr>
          <a:xfrm>
            <a:off x="7359274" y="4456733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6</a:t>
            </a:r>
            <a:endParaRPr lang="zh-CN" altLang="en-US" dirty="0"/>
          </a:p>
        </p:txBody>
      </p:sp>
      <p:sp>
        <p:nvSpPr>
          <p:cNvPr id="68" name="矩形 67"/>
          <p:cNvSpPr/>
          <p:nvPr/>
        </p:nvSpPr>
        <p:spPr>
          <a:xfrm>
            <a:off x="7821983" y="3994024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69" name="矩形 68"/>
          <p:cNvSpPr/>
          <p:nvPr/>
        </p:nvSpPr>
        <p:spPr>
          <a:xfrm>
            <a:off x="7821983" y="445673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6</a:t>
            </a:r>
            <a:endParaRPr lang="zh-CN" altLang="en-US" dirty="0"/>
          </a:p>
        </p:txBody>
      </p:sp>
      <p:sp>
        <p:nvSpPr>
          <p:cNvPr id="70" name="矩形 69"/>
          <p:cNvSpPr/>
          <p:nvPr/>
        </p:nvSpPr>
        <p:spPr>
          <a:xfrm>
            <a:off x="8284692" y="3994024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71" name="矩形 70"/>
          <p:cNvSpPr/>
          <p:nvPr/>
        </p:nvSpPr>
        <p:spPr>
          <a:xfrm>
            <a:off x="8284692" y="4456733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7</a:t>
            </a:r>
            <a:endParaRPr lang="zh-CN" altLang="en-US" dirty="0"/>
          </a:p>
        </p:txBody>
      </p:sp>
      <p:sp>
        <p:nvSpPr>
          <p:cNvPr id="72" name="矩形 71"/>
          <p:cNvSpPr/>
          <p:nvPr/>
        </p:nvSpPr>
        <p:spPr>
          <a:xfrm>
            <a:off x="8747401" y="3994024"/>
            <a:ext cx="462709" cy="462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73" name="矩形 72"/>
          <p:cNvSpPr/>
          <p:nvPr/>
        </p:nvSpPr>
        <p:spPr>
          <a:xfrm>
            <a:off x="8747401" y="4456733"/>
            <a:ext cx="462709" cy="462709"/>
          </a:xfrm>
          <a:prstGeom prst="rect">
            <a:avLst/>
          </a:prstGeom>
          <a:solidFill>
            <a:srgbClr val="09D5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7</a:t>
            </a:r>
            <a:endParaRPr lang="zh-CN" altLang="en-US" dirty="0"/>
          </a:p>
        </p:txBody>
      </p:sp>
      <p:sp>
        <p:nvSpPr>
          <p:cNvPr id="74" name="矩形 73"/>
          <p:cNvSpPr/>
          <p:nvPr/>
        </p:nvSpPr>
        <p:spPr>
          <a:xfrm>
            <a:off x="2269475" y="4456733"/>
            <a:ext cx="462709" cy="462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5" name="文本框 74"/>
          <p:cNvSpPr txBox="1"/>
          <p:nvPr/>
        </p:nvSpPr>
        <p:spPr>
          <a:xfrm>
            <a:off x="231355" y="4087401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stage1, worker1</a:t>
            </a:r>
            <a:endParaRPr lang="zh-CN" altLang="en-US" dirty="0"/>
          </a:p>
        </p:txBody>
      </p:sp>
      <p:sp>
        <p:nvSpPr>
          <p:cNvPr id="76" name="文本框 75"/>
          <p:cNvSpPr txBox="1"/>
          <p:nvPr/>
        </p:nvSpPr>
        <p:spPr>
          <a:xfrm>
            <a:off x="231355" y="455011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stage2, worker2</a:t>
            </a:r>
            <a:endParaRPr lang="zh-CN" altLang="en-US" dirty="0"/>
          </a:p>
        </p:txBody>
      </p:sp>
      <p:cxnSp>
        <p:nvCxnSpPr>
          <p:cNvPr id="79" name="曲线连接符 78"/>
          <p:cNvCxnSpPr>
            <a:stCxn id="50" idx="0"/>
            <a:endCxn id="52" idx="0"/>
          </p:cNvCxnSpPr>
          <p:nvPr/>
        </p:nvCxnSpPr>
        <p:spPr>
          <a:xfrm rot="5400000" flipH="1" flipV="1">
            <a:off x="4120311" y="3762670"/>
            <a:ext cx="12700" cy="462709"/>
          </a:xfrm>
          <a:prstGeom prst="curvedConnector3">
            <a:avLst>
              <a:gd name="adj1" fmla="val 1800000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曲线连接符 79"/>
          <p:cNvCxnSpPr>
            <a:stCxn id="50" idx="0"/>
            <a:endCxn id="58" idx="0"/>
          </p:cNvCxnSpPr>
          <p:nvPr/>
        </p:nvCxnSpPr>
        <p:spPr>
          <a:xfrm rot="5400000" flipH="1" flipV="1">
            <a:off x="4814375" y="3068606"/>
            <a:ext cx="12700" cy="1850836"/>
          </a:xfrm>
          <a:prstGeom prst="curvedConnector3">
            <a:avLst>
              <a:gd name="adj1" fmla="val 1800000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曲线连接符 80"/>
          <p:cNvCxnSpPr>
            <a:stCxn id="49" idx="2"/>
            <a:endCxn id="55" idx="2"/>
          </p:cNvCxnSpPr>
          <p:nvPr/>
        </p:nvCxnSpPr>
        <p:spPr>
          <a:xfrm rot="16200000" flipH="1">
            <a:off x="4120311" y="4225378"/>
            <a:ext cx="12700" cy="1388127"/>
          </a:xfrm>
          <a:prstGeom prst="curvedConnector3">
            <a:avLst>
              <a:gd name="adj1" fmla="val 1800000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曲线连接符 81"/>
          <p:cNvCxnSpPr>
            <a:stCxn id="49" idx="2"/>
            <a:endCxn id="57" idx="2"/>
          </p:cNvCxnSpPr>
          <p:nvPr/>
        </p:nvCxnSpPr>
        <p:spPr>
          <a:xfrm rot="16200000" flipH="1">
            <a:off x="4351666" y="3994024"/>
            <a:ext cx="12700" cy="1850836"/>
          </a:xfrm>
          <a:prstGeom prst="curvedConnector3">
            <a:avLst>
              <a:gd name="adj1" fmla="val 1800000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83"/>
          <p:cNvSpPr txBox="1"/>
          <p:nvPr/>
        </p:nvSpPr>
        <p:spPr>
          <a:xfrm>
            <a:off x="4423529" y="32366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Default</a:t>
            </a:r>
            <a:endParaRPr lang="zh-CN" altLang="en-US" dirty="0"/>
          </a:p>
        </p:txBody>
      </p:sp>
      <p:sp>
        <p:nvSpPr>
          <p:cNvPr id="85" name="文本框 84"/>
          <p:cNvSpPr txBox="1"/>
          <p:nvPr/>
        </p:nvSpPr>
        <p:spPr>
          <a:xfrm>
            <a:off x="4423529" y="5351505"/>
            <a:ext cx="142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Vertical Sync</a:t>
            </a:r>
            <a:endParaRPr lang="zh-CN" altLang="en-US" dirty="0"/>
          </a:p>
        </p:txBody>
      </p:sp>
      <p:sp>
        <p:nvSpPr>
          <p:cNvPr id="83" name="文本框 82"/>
          <p:cNvSpPr txBox="1"/>
          <p:nvPr/>
        </p:nvSpPr>
        <p:spPr>
          <a:xfrm>
            <a:off x="9210110" y="201031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 x 2</a:t>
            </a:r>
            <a:endParaRPr lang="zh-CN" altLang="en-US" dirty="0"/>
          </a:p>
        </p:txBody>
      </p:sp>
      <p:sp>
        <p:nvSpPr>
          <p:cNvPr id="86" name="文本框 85"/>
          <p:cNvSpPr txBox="1"/>
          <p:nvPr/>
        </p:nvSpPr>
        <p:spPr>
          <a:xfrm>
            <a:off x="9210110" y="24666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</a:t>
            </a:r>
            <a:r>
              <a:rPr lang="en-US" altLang="zh-CN" baseline="-25000" dirty="0"/>
              <a:t>2</a:t>
            </a:r>
            <a:r>
              <a:rPr lang="en-US" altLang="zh-CN" dirty="0" smtClean="0"/>
              <a:t> x 1</a:t>
            </a:r>
            <a:endParaRPr lang="zh-CN" altLang="en-US" dirty="0"/>
          </a:p>
        </p:txBody>
      </p:sp>
      <p:sp>
        <p:nvSpPr>
          <p:cNvPr id="87" name="文本框 86"/>
          <p:cNvSpPr txBox="1"/>
          <p:nvPr/>
        </p:nvSpPr>
        <p:spPr>
          <a:xfrm>
            <a:off x="9210110" y="40874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 x 2</a:t>
            </a:r>
            <a:endParaRPr lang="zh-CN" altLang="en-US" dirty="0"/>
          </a:p>
        </p:txBody>
      </p:sp>
      <p:sp>
        <p:nvSpPr>
          <p:cNvPr id="88" name="文本框 87"/>
          <p:cNvSpPr txBox="1"/>
          <p:nvPr/>
        </p:nvSpPr>
        <p:spPr>
          <a:xfrm>
            <a:off x="9210110" y="454375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</a:t>
            </a:r>
            <a:r>
              <a:rPr lang="en-US" altLang="zh-CN" baseline="-25000" dirty="0"/>
              <a:t>2</a:t>
            </a:r>
            <a:r>
              <a:rPr lang="en-US" altLang="zh-CN" dirty="0" smtClean="0"/>
              <a:t> x 2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73570" y="5860974"/>
            <a:ext cx="9334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For data parallel, each worker holds all weights in a model, which is W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+W</a:t>
            </a:r>
            <a:r>
              <a:rPr lang="en-US" altLang="zh-CN" baseline="-25000" dirty="0" smtClean="0"/>
              <a:t>2.</a:t>
            </a:r>
          </a:p>
          <a:p>
            <a:r>
              <a:rPr lang="en-US" altLang="zh-CN" dirty="0" smtClean="0"/>
              <a:t>The paper declares it’s memory usage is </a:t>
            </a:r>
            <a:r>
              <a:rPr lang="en-US" altLang="zh-CN" dirty="0" smtClean="0">
                <a:solidFill>
                  <a:srgbClr val="FF0000"/>
                </a:solidFill>
              </a:rPr>
              <a:t>on par with </a:t>
            </a:r>
            <a:r>
              <a:rPr lang="en-US" altLang="zh-CN" dirty="0" smtClean="0"/>
              <a:t>model parallel.</a:t>
            </a:r>
            <a:r>
              <a:rPr lang="zh-CN" altLang="en-US" dirty="0" smtClean="0"/>
              <a:t>（与</a:t>
            </a:r>
            <a:r>
              <a:rPr lang="en-US" altLang="zh-CN" dirty="0" smtClean="0"/>
              <a:t>model parallel</a:t>
            </a:r>
            <a:r>
              <a:rPr lang="zh-CN" altLang="en-US" dirty="0" smtClean="0"/>
              <a:t>的内存占用大致相当）。</a:t>
            </a:r>
            <a:r>
              <a:rPr lang="en-US" altLang="zh-CN" dirty="0" smtClean="0"/>
              <a:t>But it depends on whether weights are split equally among stages.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r>
              <a:rPr lang="en-US" altLang="zh-CN" dirty="0" smtClean="0"/>
              <a:t>Implementation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86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What’s More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Implemented as a standalone Python library for </a:t>
            </a:r>
            <a:r>
              <a:rPr lang="en-US" altLang="zh-CN" dirty="0" err="1" smtClean="0"/>
              <a:t>PyTorch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~3000 LOC(Lines of Code)</a:t>
            </a:r>
          </a:p>
          <a:p>
            <a:r>
              <a:rPr lang="en-US" altLang="zh-CN" dirty="0" smtClean="0"/>
              <a:t>Support </a:t>
            </a:r>
            <a:r>
              <a:rPr lang="en-US" altLang="zh-CN" dirty="0" err="1" smtClean="0"/>
              <a:t>checkpointing</a:t>
            </a:r>
            <a:r>
              <a:rPr lang="en-US" altLang="zh-CN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73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Background and Motivation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Design and implementation</a:t>
            </a:r>
          </a:p>
          <a:p>
            <a:r>
              <a:rPr lang="en-US" altLang="zh-CN" dirty="0" smtClean="0"/>
              <a:t>Evaluation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Conclusion 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C099-8673-48F8-A45A-DC7D246BC1B7}" type="datetime1">
              <a:rPr lang="zh-CN" altLang="en-US" smtClean="0"/>
              <a:t>2020/4/17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 – experimental setup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213837"/>
            <a:ext cx="11093879" cy="5046718"/>
          </a:xfrm>
        </p:spPr>
        <p:txBody>
          <a:bodyPr/>
          <a:lstStyle/>
          <a:p>
            <a:r>
              <a:rPr lang="en-US" altLang="zh-CN" dirty="0"/>
              <a:t>Experiments run on three different server </a:t>
            </a:r>
            <a:r>
              <a:rPr lang="en-US" altLang="zh-CN" dirty="0" smtClean="0"/>
              <a:t>types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2020/4/17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920" y="1983809"/>
            <a:ext cx="6078160" cy="182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err="1" smtClean="0"/>
              <a:t>PipeDream</a:t>
            </a:r>
            <a:r>
              <a:rPr lang="en-US" altLang="zh-CN" sz="3600" dirty="0" smtClean="0"/>
              <a:t> vs. Data Parallelism on TTA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2020/4/17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29" y="1384937"/>
            <a:ext cx="10792142" cy="477464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5450" y="1509040"/>
            <a:ext cx="6099501" cy="456639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0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err="1" smtClean="0"/>
              <a:t>PipeDream</a:t>
            </a:r>
            <a:r>
              <a:rPr lang="en-US" altLang="zh-CN" sz="3600" dirty="0" smtClean="0"/>
              <a:t> vs. Data Parallelism on TTA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2020/4/17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</a:extLst>
          </a:blip>
          <a:srcRect r="16611"/>
          <a:stretch/>
        </p:blipFill>
        <p:spPr>
          <a:xfrm>
            <a:off x="699929" y="1384937"/>
            <a:ext cx="8999443" cy="477464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 l="83441"/>
          <a:stretch/>
        </p:blipFill>
        <p:spPr>
          <a:xfrm>
            <a:off x="9704981" y="1384937"/>
            <a:ext cx="1787089" cy="477464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699372" y="1489062"/>
            <a:ext cx="1792698" cy="456639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60843" y="3000375"/>
            <a:ext cx="843852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C00000"/>
                </a:solidFill>
              </a:rPr>
              <a:t>With the same number of GPUs, </a:t>
            </a:r>
            <a:endParaRPr lang="en-US" altLang="zh-CN" sz="3200" dirty="0" smtClean="0">
              <a:solidFill>
                <a:srgbClr val="C00000"/>
              </a:solidFill>
            </a:endParaRPr>
          </a:p>
          <a:p>
            <a:r>
              <a:rPr lang="en-US" altLang="zh-CN" sz="3200" dirty="0" err="1" smtClean="0">
                <a:solidFill>
                  <a:srgbClr val="C00000"/>
                </a:solidFill>
              </a:rPr>
              <a:t>PipeDream</a:t>
            </a:r>
            <a:r>
              <a:rPr lang="en-US" altLang="zh-CN" sz="3200" dirty="0" smtClean="0">
                <a:solidFill>
                  <a:srgbClr val="C00000"/>
                </a:solidFill>
              </a:rPr>
              <a:t> </a:t>
            </a:r>
            <a:r>
              <a:rPr lang="en-US" altLang="zh-CN" sz="3200" dirty="0">
                <a:solidFill>
                  <a:srgbClr val="C00000"/>
                </a:solidFill>
              </a:rPr>
              <a:t>up to 5.3x faster than Data </a:t>
            </a:r>
            <a:r>
              <a:rPr lang="en-US" altLang="zh-CN" sz="3200" dirty="0" smtClean="0">
                <a:solidFill>
                  <a:srgbClr val="C00000"/>
                </a:solidFill>
              </a:rPr>
              <a:t>Parallelism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err="1" smtClean="0">
                <a:solidFill>
                  <a:srgbClr val="C00000"/>
                </a:solidFill>
              </a:rPr>
              <a:t>PipeDream’s</a:t>
            </a:r>
            <a:r>
              <a:rPr lang="en-US" altLang="zh-CN" sz="3200" dirty="0" smtClean="0">
                <a:solidFill>
                  <a:srgbClr val="C00000"/>
                </a:solidFill>
              </a:rPr>
              <a:t> speedups are due to better </a:t>
            </a:r>
          </a:p>
          <a:p>
            <a:r>
              <a:rPr lang="en-US" altLang="zh-CN" sz="3200" dirty="0" smtClean="0">
                <a:solidFill>
                  <a:srgbClr val="C00000"/>
                </a:solidFill>
              </a:rPr>
              <a:t>system performance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err="1" smtClean="0"/>
              <a:t>PipeDream</a:t>
            </a:r>
            <a:r>
              <a:rPr lang="en-US" altLang="zh-CN" sz="3600" dirty="0" smtClean="0"/>
              <a:t> vs. Data Parallelism on TTA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2020/4/17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</a:extLst>
          </a:blip>
          <a:srcRect r="26280"/>
          <a:stretch/>
        </p:blipFill>
        <p:spPr>
          <a:xfrm>
            <a:off x="699929" y="1384937"/>
            <a:ext cx="7956017" cy="47746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l="73824" r="15936"/>
          <a:stretch/>
        </p:blipFill>
        <p:spPr>
          <a:xfrm>
            <a:off x="8667166" y="1384937"/>
            <a:ext cx="1105134" cy="47746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</a:extLst>
          </a:blip>
          <a:srcRect l="83545"/>
          <a:stretch/>
        </p:blipFill>
        <p:spPr>
          <a:xfrm>
            <a:off x="9716201" y="1384937"/>
            <a:ext cx="1775870" cy="47746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655946" y="1489062"/>
            <a:ext cx="1060255" cy="456639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518721" y="2987427"/>
            <a:ext cx="65213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Optimizer recommends a number of </a:t>
            </a:r>
          </a:p>
          <a:p>
            <a:r>
              <a:rPr lang="en-US" altLang="zh-CN" sz="3200" dirty="0">
                <a:solidFill>
                  <a:srgbClr val="C00000"/>
                </a:solidFill>
              </a:rPr>
              <a:t>d</a:t>
            </a:r>
            <a:r>
              <a:rPr lang="en-US" altLang="zh-CN" sz="3200" dirty="0" smtClean="0">
                <a:solidFill>
                  <a:srgbClr val="C00000"/>
                </a:solidFill>
              </a:rPr>
              <a:t>ifferent configurations like </a:t>
            </a:r>
          </a:p>
          <a:p>
            <a:r>
              <a:rPr lang="en-US" altLang="zh-CN" sz="3200" dirty="0">
                <a:solidFill>
                  <a:srgbClr val="C00000"/>
                </a:solidFill>
              </a:rPr>
              <a:t>h</a:t>
            </a:r>
            <a:r>
              <a:rPr lang="en-US" altLang="zh-CN" sz="3200" dirty="0" smtClean="0">
                <a:solidFill>
                  <a:srgbClr val="C00000"/>
                </a:solidFill>
              </a:rPr>
              <a:t>ybrid, straight, and fully data-parallel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err="1" smtClean="0"/>
              <a:t>PipeDream</a:t>
            </a:r>
            <a:r>
              <a:rPr lang="en-US" altLang="zh-CN" sz="3200" dirty="0" smtClean="0"/>
              <a:t> reduces communication overhead</a:t>
            </a:r>
            <a:endParaRPr lang="zh-CN" alt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2020/4/17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507" y="1740449"/>
            <a:ext cx="8462985" cy="322423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7857" y="5183465"/>
            <a:ext cx="10256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</a:rPr>
              <a:t>For many models, intermediate activations and gradients order </a:t>
            </a:r>
            <a:r>
              <a:rPr lang="en-US" altLang="zh-CN" sz="2800" dirty="0" smtClean="0">
                <a:solidFill>
                  <a:srgbClr val="C00000"/>
                </a:solidFill>
              </a:rPr>
              <a:t>of magnitude </a:t>
            </a:r>
            <a:r>
              <a:rPr lang="en-US" altLang="zh-CN" sz="2800" dirty="0">
                <a:solidFill>
                  <a:srgbClr val="C00000"/>
                </a:solidFill>
              </a:rPr>
              <a:t>smaller than communication with Data Parallelism (DP)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Forward and Backward in depths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2020/4/17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 5"/>
              <p:cNvSpPr/>
              <p:nvPr/>
            </p:nvSpPr>
            <p:spPr>
              <a:xfrm>
                <a:off x="1482049" y="1415561"/>
                <a:ext cx="1881839" cy="551894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9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9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9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19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圆角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049" y="1415561"/>
                <a:ext cx="1881839" cy="55189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/>
              <p:cNvSpPr/>
              <p:nvPr/>
            </p:nvSpPr>
            <p:spPr>
              <a:xfrm>
                <a:off x="1482048" y="2537229"/>
                <a:ext cx="1881839" cy="551894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9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9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圆角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048" y="2537229"/>
                <a:ext cx="1881839" cy="55189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/>
              <p:cNvSpPr/>
              <p:nvPr/>
            </p:nvSpPr>
            <p:spPr>
              <a:xfrm>
                <a:off x="1482048" y="3658897"/>
                <a:ext cx="1881839" cy="551894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altLang="zh-CN" sz="19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9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19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9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9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圆角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048" y="3658897"/>
                <a:ext cx="1881839" cy="5518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/>
          <p:cNvCxnSpPr>
            <a:stCxn id="6" idx="2"/>
            <a:endCxn id="7" idx="0"/>
          </p:cNvCxnSpPr>
          <p:nvPr/>
        </p:nvCxnSpPr>
        <p:spPr>
          <a:xfrm flipH="1">
            <a:off x="2422968" y="1967455"/>
            <a:ext cx="1" cy="56977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7" idx="2"/>
            <a:endCxn id="8" idx="0"/>
          </p:cNvCxnSpPr>
          <p:nvPr/>
        </p:nvCxnSpPr>
        <p:spPr>
          <a:xfrm>
            <a:off x="2422968" y="3089123"/>
            <a:ext cx="0" cy="56977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曲线连接符 15"/>
          <p:cNvCxnSpPr>
            <a:stCxn id="8" idx="3"/>
            <a:endCxn id="7" idx="3"/>
          </p:cNvCxnSpPr>
          <p:nvPr/>
        </p:nvCxnSpPr>
        <p:spPr>
          <a:xfrm flipV="1">
            <a:off x="3363887" y="2813176"/>
            <a:ext cx="12700" cy="1121668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曲线连接符 16"/>
          <p:cNvCxnSpPr>
            <a:stCxn id="7" idx="3"/>
            <a:endCxn id="6" idx="3"/>
          </p:cNvCxnSpPr>
          <p:nvPr/>
        </p:nvCxnSpPr>
        <p:spPr>
          <a:xfrm flipV="1">
            <a:off x="3363887" y="1691508"/>
            <a:ext cx="1" cy="1121668"/>
          </a:xfrm>
          <a:prstGeom prst="curvedConnector3">
            <a:avLst>
              <a:gd name="adj1" fmla="val 2286010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3839480" y="3040906"/>
                <a:ext cx="4255484" cy="730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𝑙𝑜𝑠𝑠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000" b="0" dirty="0" smtClean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480" y="3040906"/>
                <a:ext cx="4255484" cy="730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3839480" y="1919238"/>
                <a:ext cx="5248417" cy="730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𝑙𝑜𝑠𝑠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altLang="zh-CN" sz="2000" b="0" dirty="0" smtClean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480" y="1919238"/>
                <a:ext cx="5248417" cy="730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/>
          <p:cNvSpPr txBox="1"/>
          <p:nvPr/>
        </p:nvSpPr>
        <p:spPr>
          <a:xfrm>
            <a:off x="707603" y="150684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layer1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707601" y="262851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layer2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707600" y="375329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output</a:t>
            </a:r>
            <a:endParaRPr lang="zh-CN" altLang="en-US" dirty="0"/>
          </a:p>
        </p:txBody>
      </p:sp>
      <p:grpSp>
        <p:nvGrpSpPr>
          <p:cNvPr id="47" name="组合 46"/>
          <p:cNvGrpSpPr/>
          <p:nvPr/>
        </p:nvGrpSpPr>
        <p:grpSpPr>
          <a:xfrm>
            <a:off x="9648882" y="1879292"/>
            <a:ext cx="1852815" cy="1874004"/>
            <a:chOff x="9648882" y="1879292"/>
            <a:chExt cx="1852815" cy="1874004"/>
          </a:xfrm>
        </p:grpSpPr>
        <p:sp>
          <p:nvSpPr>
            <p:cNvPr id="27" name="矩形 26"/>
            <p:cNvSpPr/>
            <p:nvPr/>
          </p:nvSpPr>
          <p:spPr>
            <a:xfrm>
              <a:off x="9648882" y="1879292"/>
              <a:ext cx="1821768" cy="18740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/>
                <p:cNvSpPr txBox="1"/>
                <p:nvPr/>
              </p:nvSpPr>
              <p:spPr>
                <a:xfrm>
                  <a:off x="9648883" y="2099608"/>
                  <a:ext cx="18421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文本框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8883" y="2099608"/>
                  <a:ext cx="1842171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/>
                <p:cNvSpPr txBox="1"/>
                <p:nvPr/>
              </p:nvSpPr>
              <p:spPr>
                <a:xfrm>
                  <a:off x="9648882" y="3189344"/>
                  <a:ext cx="18528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6" name="文本框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8882" y="3189344"/>
                  <a:ext cx="1852815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下箭头 27"/>
          <p:cNvSpPr/>
          <p:nvPr/>
        </p:nvSpPr>
        <p:spPr>
          <a:xfrm rot="16200000">
            <a:off x="8940453" y="2528288"/>
            <a:ext cx="286101" cy="569774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3621010" y="4613402"/>
                <a:ext cx="1799723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4096,4096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(4096,1)</m:t>
                      </m:r>
                    </m:oMath>
                  </m:oMathPara>
                </a14:m>
                <a:endParaRPr lang="en-US" altLang="zh-CN" b="0" dirty="0" smtClean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10" y="4613402"/>
                <a:ext cx="1799723" cy="646331"/>
              </a:xfrm>
              <a:prstGeom prst="rect">
                <a:avLst/>
              </a:prstGeom>
              <a:blipFill>
                <a:blip r:embed="rId9"/>
                <a:stretch>
                  <a:fillRect b="-64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下箭头 30"/>
          <p:cNvSpPr/>
          <p:nvPr/>
        </p:nvSpPr>
        <p:spPr>
          <a:xfrm rot="16200000">
            <a:off x="5872837" y="4656971"/>
            <a:ext cx="286101" cy="569774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6611042" y="4614499"/>
                <a:ext cx="1805046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1000,4096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(1000,1)</m:t>
                      </m:r>
                    </m:oMath>
                  </m:oMathPara>
                </a14:m>
                <a:endParaRPr lang="en-US" altLang="zh-CN" b="0" dirty="0" smtClean="0"/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042" y="4614499"/>
                <a:ext cx="1805046" cy="646331"/>
              </a:xfrm>
              <a:prstGeom prst="rect">
                <a:avLst/>
              </a:prstGeom>
              <a:blipFill>
                <a:blip r:embed="rId10"/>
                <a:stretch>
                  <a:fillRect b="-64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5341439" y="4475320"/>
                <a:ext cx="1348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4096,1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dirty="0" smtClean="0"/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439" y="4475320"/>
                <a:ext cx="1348895" cy="369332"/>
              </a:xfrm>
              <a:prstGeom prst="rect">
                <a:avLst/>
              </a:prstGeom>
              <a:blipFill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下箭头 33"/>
          <p:cNvSpPr/>
          <p:nvPr/>
        </p:nvSpPr>
        <p:spPr>
          <a:xfrm rot="16200000">
            <a:off x="8942161" y="4656971"/>
            <a:ext cx="286101" cy="569774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8410763" y="4475320"/>
                <a:ext cx="1354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1000,1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dirty="0" smtClean="0"/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763" y="4475320"/>
                <a:ext cx="1354217" cy="369332"/>
              </a:xfrm>
              <a:prstGeom prst="rect">
                <a:avLst/>
              </a:prstGeom>
              <a:blipFill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9754335" y="4753260"/>
                <a:ext cx="65748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</m:oMath>
                  </m:oMathPara>
                </a14:m>
                <a:endParaRPr lang="en-US" altLang="zh-CN" b="0" dirty="0" smtClean="0"/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4335" y="4753260"/>
                <a:ext cx="65748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下箭头 36"/>
          <p:cNvSpPr/>
          <p:nvPr/>
        </p:nvSpPr>
        <p:spPr>
          <a:xfrm rot="5400000">
            <a:off x="8942160" y="5123509"/>
            <a:ext cx="286101" cy="569774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/>
            </p:nvSpPr>
            <p:spPr>
              <a:xfrm>
                <a:off x="8410763" y="5602808"/>
                <a:ext cx="1525161" cy="666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1000,1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dirty="0" smtClean="0"/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763" y="5602808"/>
                <a:ext cx="1525161" cy="6662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1482048" y="4762543"/>
                <a:ext cx="127874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(4096,1)</m:t>
                      </m:r>
                    </m:oMath>
                  </m:oMathPara>
                </a14:m>
                <a:endParaRPr lang="en-US" altLang="zh-CN" b="0" dirty="0" smtClean="0"/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048" y="4762543"/>
                <a:ext cx="1278748" cy="369332"/>
              </a:xfrm>
              <a:prstGeom prst="rect">
                <a:avLst/>
              </a:prstGeom>
              <a:blipFill>
                <a:blip r:embed="rId15"/>
                <a:stretch>
                  <a:fillRect b="-126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下箭头 39"/>
          <p:cNvSpPr/>
          <p:nvPr/>
        </p:nvSpPr>
        <p:spPr>
          <a:xfrm rot="16200000">
            <a:off x="3047853" y="4662321"/>
            <a:ext cx="286101" cy="569774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下箭头 40"/>
          <p:cNvSpPr/>
          <p:nvPr/>
        </p:nvSpPr>
        <p:spPr>
          <a:xfrm rot="5400000">
            <a:off x="5858673" y="5123509"/>
            <a:ext cx="286101" cy="569774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/>
              <p:cNvSpPr txBox="1"/>
              <p:nvPr/>
            </p:nvSpPr>
            <p:spPr>
              <a:xfrm>
                <a:off x="5139973" y="5666479"/>
                <a:ext cx="1751826" cy="602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4096,1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b="0" dirty="0" smtClean="0"/>
              </a:p>
            </p:txBody>
          </p:sp>
        </mc:Choice>
        <mc:Fallback xmlns=""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973" y="5666479"/>
                <a:ext cx="1751826" cy="60253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/>
              <p:cNvSpPr txBox="1"/>
              <p:nvPr/>
            </p:nvSpPr>
            <p:spPr>
              <a:xfrm>
                <a:off x="3621009" y="5385282"/>
                <a:ext cx="1799724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4096,4096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b="0" dirty="0" smtClean="0"/>
              </a:p>
            </p:txBody>
          </p:sp>
        </mc:Choice>
        <mc:Fallback xmlns=""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09" y="5385282"/>
                <a:ext cx="1799724" cy="338554"/>
              </a:xfrm>
              <a:prstGeom prst="rect">
                <a:avLst/>
              </a:prstGeom>
              <a:blipFill>
                <a:blip r:embed="rId17"/>
                <a:stretch>
                  <a:fillRect b="-86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/>
              <p:cNvSpPr txBox="1"/>
              <p:nvPr/>
            </p:nvSpPr>
            <p:spPr>
              <a:xfrm>
                <a:off x="6611039" y="5385282"/>
                <a:ext cx="1799724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1000,4096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b="0" dirty="0" smtClean="0"/>
              </a:p>
            </p:txBody>
          </p:sp>
        </mc:Choice>
        <mc:Fallback xmlns="">
          <p:sp>
            <p:nvSpPr>
              <p:cNvPr id="46" name="文本框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039" y="5385282"/>
                <a:ext cx="1799724" cy="338554"/>
              </a:xfrm>
              <a:prstGeom prst="rect">
                <a:avLst/>
              </a:prstGeom>
              <a:blipFill>
                <a:blip r:embed="rId18"/>
                <a:stretch>
                  <a:fillRect b="-86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42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/>
      <p:bldP spid="36" grpId="0" animBg="1"/>
      <p:bldP spid="37" grpId="0" animBg="1"/>
      <p:bldP spid="38" grpId="0"/>
      <p:bldP spid="39" grpId="0" animBg="1"/>
      <p:bldP spid="40" grpId="0" animBg="1"/>
      <p:bldP spid="41" grpId="0" animBg="1"/>
      <p:bldP spid="42" grpId="0"/>
      <p:bldP spid="45" grpId="0" animBg="1"/>
      <p:bldP spid="4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err="1" smtClean="0"/>
              <a:t>PipeDream</a:t>
            </a:r>
            <a:r>
              <a:rPr lang="en-US" altLang="zh-CN" sz="3200" dirty="0" smtClean="0"/>
              <a:t> memory footprint</a:t>
            </a:r>
            <a:endParaRPr lang="zh-CN" alt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67858" y="5186047"/>
            <a:ext cx="1025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C00000"/>
                </a:solidFill>
              </a:rPr>
              <a:t>PipeDream’s</a:t>
            </a:r>
            <a:r>
              <a:rPr lang="en-US" altLang="zh-CN" sz="2400" dirty="0">
                <a:solidFill>
                  <a:srgbClr val="C00000"/>
                </a:solidFill>
              </a:rPr>
              <a:t> worst-case memory footprint is on par with that of data parallelism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75" y="1766324"/>
            <a:ext cx="7491467" cy="28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PipeDream</a:t>
            </a:r>
            <a:r>
              <a:rPr lang="en-US" altLang="zh-CN" dirty="0" smtClean="0"/>
              <a:t> vs. Model parallelism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2020/4/17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347" y="1716475"/>
            <a:ext cx="6890889" cy="32818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60373" y="5215682"/>
            <a:ext cx="925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For all four models, pipelining alone increases throughput by 2× or more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Background and Motivation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Design and implementation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r>
              <a:rPr lang="en-US" altLang="zh-CN" dirty="0" smtClean="0"/>
              <a:t>Conclusion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C099-8673-48F8-A45A-DC7D246BC1B7}" type="datetime1">
              <a:rPr lang="zh-CN" altLang="en-US" smtClean="0"/>
              <a:t>2020/4/17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2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Model and data parallelism often suffer from </a:t>
            </a:r>
            <a:r>
              <a:rPr lang="en-US" altLang="zh-CN" dirty="0">
                <a:solidFill>
                  <a:srgbClr val="C00000"/>
                </a:solidFill>
              </a:rPr>
              <a:t>high communication overhead</a:t>
            </a:r>
            <a:r>
              <a:rPr lang="en-US" altLang="zh-CN" b="0" dirty="0"/>
              <a:t> and </a:t>
            </a:r>
            <a:r>
              <a:rPr lang="en-US" altLang="zh-CN" dirty="0">
                <a:solidFill>
                  <a:srgbClr val="00B0F0"/>
                </a:solidFill>
              </a:rPr>
              <a:t>low resource utilization</a:t>
            </a:r>
            <a:r>
              <a:rPr lang="en-US" altLang="zh-CN" b="0" dirty="0"/>
              <a:t> for certain models and </a:t>
            </a:r>
            <a:r>
              <a:rPr lang="en-US" altLang="zh-CN" b="0" dirty="0" smtClean="0"/>
              <a:t>deployments</a:t>
            </a:r>
          </a:p>
          <a:p>
            <a:r>
              <a:rPr lang="en-US" altLang="zh-CN" b="0" dirty="0" err="1"/>
              <a:t>PipeDream</a:t>
            </a:r>
            <a:r>
              <a:rPr lang="en-US" altLang="zh-CN" b="0" dirty="0"/>
              <a:t> shows </a:t>
            </a:r>
            <a:r>
              <a:rPr lang="en-US" altLang="zh-CN" dirty="0">
                <a:solidFill>
                  <a:srgbClr val="09D50E"/>
                </a:solidFill>
              </a:rPr>
              <a:t>pipelining</a:t>
            </a:r>
            <a:r>
              <a:rPr lang="en-US" altLang="zh-CN" b="0" dirty="0"/>
              <a:t> can be used to accelerate DNN </a:t>
            </a:r>
            <a:r>
              <a:rPr lang="en-US" altLang="zh-CN" b="0" dirty="0" smtClean="0"/>
              <a:t>training</a:t>
            </a:r>
          </a:p>
          <a:p>
            <a:r>
              <a:rPr lang="en-US" altLang="zh-CN" b="0" dirty="0"/>
              <a:t>Pipelining, when combined with data and model parallelism in a principled way, achieves end-to-end speedups of up to </a:t>
            </a:r>
            <a:r>
              <a:rPr lang="en-US" altLang="zh-CN" b="0" dirty="0">
                <a:solidFill>
                  <a:srgbClr val="FF0000"/>
                </a:solidFill>
              </a:rPr>
              <a:t>5.3x</a:t>
            </a:r>
            <a:endParaRPr lang="zh-CN" altLang="en-US" b="0" dirty="0">
              <a:solidFill>
                <a:srgbClr val="FF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2020/4/17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0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24207" y="1177792"/>
            <a:ext cx="11543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PipeDream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Generalized Pipeline Parallelism for DNN Training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17510" y="2378121"/>
            <a:ext cx="274203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3200" b="1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Thanks &amp; QA!</a:t>
            </a:r>
            <a:endParaRPr lang="en-US" altLang="zh-CN" sz="32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endParaRPr lang="en-US" altLang="zh-CN" sz="32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endParaRPr lang="en-US" altLang="zh-CN" sz="32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endParaRPr lang="en-US" altLang="zh-CN" sz="32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endParaRPr lang="en-US" altLang="zh-CN" sz="32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April 17</a:t>
            </a:r>
            <a:r>
              <a:rPr lang="en-US" altLang="zh-CN" sz="3200" b="1" baseline="30000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th</a:t>
            </a:r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, </a:t>
            </a:r>
            <a:r>
              <a:rPr lang="en-US" altLang="zh-CN" sz="32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2019</a:t>
            </a:r>
            <a:endParaRPr lang="en-US" altLang="zh-CN" sz="3200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26" y="3668527"/>
            <a:ext cx="5447372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Distributed DNN Training?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838200" y="1392134"/>
            <a:ext cx="10515600" cy="618270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More complicated DNN models</a:t>
            </a:r>
            <a:endParaRPr lang="zh-CN" altLang="en-US" sz="2400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292286" y="5457123"/>
            <a:ext cx="5844853" cy="690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Note: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numbers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above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are given for single element batches.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: https://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github.com/albanie/convnet-burden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143" y="2242002"/>
            <a:ext cx="5024657" cy="29793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5297913" y="5470439"/>
            <a:ext cx="7265768" cy="66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Source: Mu Li, David G Andersen, etc. Scaling distributed machine 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learning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with the parameter server. OSDI 2014.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5669595" y="1392134"/>
            <a:ext cx="6522405" cy="6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Explosive growth in the scale of training data</a:t>
            </a:r>
            <a:endParaRPr lang="zh-CN" altLang="en-US" sz="24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42002"/>
            <a:ext cx="5140186" cy="25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Intra-batch – data parallel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512810" y="3199064"/>
            <a:ext cx="9647903" cy="11110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16200000">
            <a:off x="696734" y="3494033"/>
            <a:ext cx="1111045" cy="5211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GPU 0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512811" y="4496923"/>
            <a:ext cx="9647902" cy="149920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16200000">
            <a:off x="502652" y="4985975"/>
            <a:ext cx="1499209" cy="5211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GPU 1</a:t>
            </a:r>
            <a:endParaRPr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2764456" y="3376048"/>
            <a:ext cx="1138084" cy="7374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Compute gradient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764456" y="5164627"/>
            <a:ext cx="1138084" cy="7508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Compute gradient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423650" y="3110576"/>
            <a:ext cx="1639529" cy="2979176"/>
            <a:chOff x="3997304" y="3003295"/>
            <a:chExt cx="1639529" cy="2979176"/>
          </a:xfrm>
        </p:grpSpPr>
        <p:sp>
          <p:nvSpPr>
            <p:cNvPr id="17" name="圆角矩形 16"/>
            <p:cNvSpPr/>
            <p:nvPr/>
          </p:nvSpPr>
          <p:spPr>
            <a:xfrm>
              <a:off x="3997304" y="3003295"/>
              <a:ext cx="1639529" cy="2979176"/>
            </a:xfrm>
            <a:prstGeom prst="roundRect">
              <a:avLst/>
            </a:prstGeom>
            <a:solidFill>
              <a:srgbClr val="E7E6E6">
                <a:alpha val="25882"/>
              </a:srgb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197636" y="3344716"/>
              <a:ext cx="12388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Aggregate </a:t>
              </a:r>
              <a:r>
                <a:rPr lang="en-US" altLang="zh-CN" b="1" dirty="0" smtClean="0"/>
                <a:t>gradients</a:t>
              </a:r>
            </a:p>
            <a:p>
              <a:r>
                <a:rPr lang="en-US" altLang="zh-CN" sz="1200" b="1" dirty="0" smtClean="0"/>
                <a:t>(PS or </a:t>
              </a:r>
              <a:r>
                <a:rPr lang="en-US" altLang="zh-CN" sz="1200" b="1" dirty="0" err="1" smtClean="0"/>
                <a:t>allreduce</a:t>
              </a:r>
              <a:r>
                <a:rPr lang="en-US" altLang="zh-CN" sz="1200" b="1" dirty="0" smtClean="0"/>
                <a:t>)</a:t>
              </a:r>
              <a:endParaRPr lang="zh-CN" altLang="en-US" b="1" dirty="0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4197636" y="4427500"/>
              <a:ext cx="1138084" cy="737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>
                  <a:solidFill>
                    <a:schemeClr val="tx1"/>
                  </a:solidFill>
                </a:rPr>
                <a:t>Computeaverage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6571386" y="3376048"/>
            <a:ext cx="1138084" cy="7374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Update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replica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571386" y="5164627"/>
            <a:ext cx="1138084" cy="7374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Update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replica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2" name="曲线连接符 21"/>
          <p:cNvCxnSpPr>
            <a:stCxn id="14" idx="2"/>
            <a:endCxn id="19" idx="1"/>
          </p:cNvCxnSpPr>
          <p:nvPr/>
        </p:nvCxnSpPr>
        <p:spPr>
          <a:xfrm rot="16200000" flipH="1">
            <a:off x="3583728" y="3863236"/>
            <a:ext cx="790024" cy="1290484"/>
          </a:xfrm>
          <a:prstGeom prst="curved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曲线连接符 22"/>
          <p:cNvCxnSpPr>
            <a:stCxn id="15" idx="0"/>
            <a:endCxn id="19" idx="1"/>
          </p:cNvCxnSpPr>
          <p:nvPr/>
        </p:nvCxnSpPr>
        <p:spPr>
          <a:xfrm rot="5400000" flipH="1" flipV="1">
            <a:off x="3848172" y="4388817"/>
            <a:ext cx="261137" cy="1290484"/>
          </a:xfrm>
          <a:prstGeom prst="curved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曲线连接符 23"/>
          <p:cNvCxnSpPr>
            <a:stCxn id="19" idx="3"/>
            <a:endCxn id="20" idx="2"/>
          </p:cNvCxnSpPr>
          <p:nvPr/>
        </p:nvCxnSpPr>
        <p:spPr>
          <a:xfrm flipV="1">
            <a:off x="5762066" y="4113466"/>
            <a:ext cx="1378362" cy="790024"/>
          </a:xfrm>
          <a:prstGeom prst="curved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曲线连接符 24"/>
          <p:cNvCxnSpPr>
            <a:endCxn id="21" idx="0"/>
          </p:cNvCxnSpPr>
          <p:nvPr/>
        </p:nvCxnSpPr>
        <p:spPr>
          <a:xfrm>
            <a:off x="5762065" y="4900052"/>
            <a:ext cx="1378363" cy="264575"/>
          </a:xfrm>
          <a:prstGeom prst="curved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曲线连接符 25"/>
          <p:cNvCxnSpPr>
            <a:stCxn id="29" idx="2"/>
            <a:endCxn id="14" idx="1"/>
          </p:cNvCxnSpPr>
          <p:nvPr/>
        </p:nvCxnSpPr>
        <p:spPr>
          <a:xfrm rot="16200000" flipH="1">
            <a:off x="2281336" y="3261636"/>
            <a:ext cx="793735" cy="172505"/>
          </a:xfrm>
          <a:prstGeom prst="curved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曲线连接符 26"/>
          <p:cNvCxnSpPr>
            <a:stCxn id="30" idx="2"/>
            <a:endCxn id="15" idx="1"/>
          </p:cNvCxnSpPr>
          <p:nvPr/>
        </p:nvCxnSpPr>
        <p:spPr>
          <a:xfrm rot="16200000" flipH="1">
            <a:off x="937741" y="3713315"/>
            <a:ext cx="2587794" cy="1065635"/>
          </a:xfrm>
          <a:prstGeom prst="curved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1227955" y="2496916"/>
            <a:ext cx="1810561" cy="455320"/>
            <a:chOff x="801609" y="2389635"/>
            <a:chExt cx="1810561" cy="455320"/>
          </a:xfrm>
        </p:grpSpPr>
        <p:sp>
          <p:nvSpPr>
            <p:cNvPr id="29" name="矩形 28"/>
            <p:cNvSpPr/>
            <p:nvPr/>
          </p:nvSpPr>
          <p:spPr>
            <a:xfrm>
              <a:off x="1719040" y="2391007"/>
              <a:ext cx="893130" cy="45273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25910" y="2392221"/>
              <a:ext cx="893130" cy="45273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01609" y="2389635"/>
              <a:ext cx="1806677" cy="45273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Batch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1745553" y="2398489"/>
              <a:ext cx="0" cy="1179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739457" y="2715481"/>
              <a:ext cx="0" cy="1179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7887195" y="2497352"/>
            <a:ext cx="1806677" cy="454879"/>
            <a:chOff x="7460849" y="2390071"/>
            <a:chExt cx="1806677" cy="454879"/>
          </a:xfrm>
        </p:grpSpPr>
        <p:sp>
          <p:nvSpPr>
            <p:cNvPr id="35" name="矩形 34"/>
            <p:cNvSpPr/>
            <p:nvPr/>
          </p:nvSpPr>
          <p:spPr>
            <a:xfrm>
              <a:off x="8356568" y="2391002"/>
              <a:ext cx="893130" cy="4539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463438" y="2392216"/>
              <a:ext cx="893130" cy="45273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460849" y="2390071"/>
              <a:ext cx="1806677" cy="45273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Batch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8380492" y="2397558"/>
              <a:ext cx="0" cy="1179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8374396" y="2714550"/>
              <a:ext cx="0" cy="1179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圆角矩形 39"/>
          <p:cNvSpPr/>
          <p:nvPr/>
        </p:nvSpPr>
        <p:spPr>
          <a:xfrm>
            <a:off x="9474432" y="3376047"/>
            <a:ext cx="1138084" cy="7374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Compute gradient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9474432" y="5151239"/>
            <a:ext cx="1138084" cy="7508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Compute gradient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2" name="曲线连接符 41"/>
          <p:cNvCxnSpPr>
            <a:stCxn id="20" idx="3"/>
            <a:endCxn id="40" idx="1"/>
          </p:cNvCxnSpPr>
          <p:nvPr/>
        </p:nvCxnSpPr>
        <p:spPr>
          <a:xfrm flipV="1">
            <a:off x="7709470" y="3744756"/>
            <a:ext cx="1764962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曲线连接符 42"/>
          <p:cNvCxnSpPr>
            <a:stCxn id="21" idx="3"/>
            <a:endCxn id="41" idx="1"/>
          </p:cNvCxnSpPr>
          <p:nvPr/>
        </p:nvCxnSpPr>
        <p:spPr>
          <a:xfrm flipV="1">
            <a:off x="7709470" y="5526642"/>
            <a:ext cx="1764962" cy="669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曲线连接符 43"/>
          <p:cNvCxnSpPr>
            <a:stCxn id="35" idx="2"/>
            <a:endCxn id="40" idx="1"/>
          </p:cNvCxnSpPr>
          <p:nvPr/>
        </p:nvCxnSpPr>
        <p:spPr>
          <a:xfrm rot="16200000" flipH="1">
            <a:off x="8955693" y="3226016"/>
            <a:ext cx="792525" cy="244953"/>
          </a:xfrm>
          <a:prstGeom prst="curved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曲线连接符 44"/>
          <p:cNvCxnSpPr>
            <a:stCxn id="36" idx="2"/>
            <a:endCxn id="41" idx="1"/>
          </p:cNvCxnSpPr>
          <p:nvPr/>
        </p:nvCxnSpPr>
        <p:spPr>
          <a:xfrm rot="16200000" flipH="1">
            <a:off x="7618185" y="3670394"/>
            <a:ext cx="2574411" cy="1138083"/>
          </a:xfrm>
          <a:prstGeom prst="curved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1252256" y="1578135"/>
            <a:ext cx="6517558" cy="775586"/>
            <a:chOff x="825910" y="1470854"/>
            <a:chExt cx="6517558" cy="775586"/>
          </a:xfrm>
        </p:grpSpPr>
        <p:sp>
          <p:nvSpPr>
            <p:cNvPr id="47" name="左大括号 46"/>
            <p:cNvSpPr/>
            <p:nvPr/>
          </p:nvSpPr>
          <p:spPr>
            <a:xfrm rot="5400000">
              <a:off x="3943806" y="-1153221"/>
              <a:ext cx="281765" cy="6517558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419168" y="1470854"/>
              <a:ext cx="3493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Iteration N</a:t>
              </a:r>
              <a:endParaRPr lang="zh-CN" altLang="en-US" dirty="0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8540858" y="1612445"/>
            <a:ext cx="349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Iteration N + 1</a:t>
            </a:r>
            <a:endParaRPr lang="zh-CN" altLang="en-US" dirty="0"/>
          </a:p>
        </p:txBody>
      </p:sp>
      <p:cxnSp>
        <p:nvCxnSpPr>
          <p:cNvPr id="51" name="曲线连接符 50"/>
          <p:cNvCxnSpPr>
            <a:stCxn id="40" idx="3"/>
          </p:cNvCxnSpPr>
          <p:nvPr/>
        </p:nvCxnSpPr>
        <p:spPr>
          <a:xfrm flipV="1">
            <a:off x="10612516" y="3744755"/>
            <a:ext cx="239696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曲线连接符 51"/>
          <p:cNvCxnSpPr/>
          <p:nvPr/>
        </p:nvCxnSpPr>
        <p:spPr>
          <a:xfrm flipV="1">
            <a:off x="10618231" y="5529740"/>
            <a:ext cx="239696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78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1" grpId="0" animBg="1"/>
      <p:bldP spid="40" grpId="0" animBg="1"/>
      <p:bldP spid="41" grpId="0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parallel problems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2020/4/17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54" y="1488310"/>
            <a:ext cx="11075292" cy="2540992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58353" y="4338757"/>
            <a:ext cx="11424213" cy="2073263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smtClean="0"/>
              <a:t>Setup: a 25Gbps; b 10Gbps; c 25Gbps</a:t>
            </a:r>
          </a:p>
          <a:p>
            <a:r>
              <a:rPr lang="en-US" altLang="zh-CN" sz="2400" dirty="0" smtClean="0"/>
              <a:t>Observations</a:t>
            </a:r>
          </a:p>
          <a:p>
            <a:pPr lvl="1"/>
            <a:r>
              <a:rPr lang="en-US" altLang="zh-CN" sz="2000" dirty="0" smtClean="0"/>
              <a:t>The communication overhead for many of these models is high</a:t>
            </a:r>
          </a:p>
          <a:p>
            <a:pPr lvl="1"/>
            <a:r>
              <a:rPr lang="en-US" altLang="zh-CN" sz="2000" dirty="0" smtClean="0"/>
              <a:t>Inter-server links are always the bottleneck (compare with </a:t>
            </a:r>
            <a:r>
              <a:rPr lang="en-US" altLang="zh-CN" sz="2000" dirty="0" err="1" smtClean="0"/>
              <a:t>PCIe</a:t>
            </a:r>
            <a:r>
              <a:rPr lang="en-US" altLang="zh-CN" sz="2000" dirty="0" smtClean="0"/>
              <a:t> 10-15GBps, </a:t>
            </a:r>
            <a:r>
              <a:rPr lang="en-US" altLang="zh-CN" sz="2000" dirty="0" err="1" smtClean="0"/>
              <a:t>NVLink</a:t>
            </a:r>
            <a:r>
              <a:rPr lang="en-US" altLang="zh-CN" sz="2000" dirty="0" smtClean="0"/>
              <a:t> 30GBps)</a:t>
            </a:r>
          </a:p>
          <a:p>
            <a:pPr lvl="1"/>
            <a:r>
              <a:rPr lang="en-US" altLang="zh-CN" sz="2000" dirty="0" smtClean="0"/>
              <a:t>As the number of workers instance increases, communication overhead increases</a:t>
            </a:r>
          </a:p>
          <a:p>
            <a:pPr lvl="1"/>
            <a:r>
              <a:rPr lang="en-US" altLang="zh-CN" sz="2000" dirty="0" smtClean="0"/>
              <a:t>As GPU compute speed increases, communication overhead increases</a:t>
            </a:r>
          </a:p>
        </p:txBody>
      </p:sp>
    </p:spTree>
    <p:extLst>
      <p:ext uri="{BB962C8B-B14F-4D97-AF65-F5344CB8AC3E}">
        <p14:creationId xmlns:p14="http://schemas.microsoft.com/office/powerpoint/2010/main" val="9287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ADSL实验室模板(李诚老师提供)</Template>
  <TotalTime>6342</TotalTime>
  <Words>3492</Words>
  <Application>Microsoft Office PowerPoint</Application>
  <PresentationFormat>宽屏</PresentationFormat>
  <Paragraphs>1195</Paragraphs>
  <Slides>64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6" baseType="lpstr">
      <vt:lpstr>华康俪金黑W8(P)</vt:lpstr>
      <vt:lpstr>华文新魏</vt:lpstr>
      <vt:lpstr>楷体</vt:lpstr>
      <vt:lpstr>宋体</vt:lpstr>
      <vt:lpstr>微软雅黑</vt:lpstr>
      <vt:lpstr>Arial</vt:lpstr>
      <vt:lpstr>Calibri</vt:lpstr>
      <vt:lpstr>Cambria Math</vt:lpstr>
      <vt:lpstr>Gill Sans MT</vt:lpstr>
      <vt:lpstr>Times New Roman</vt:lpstr>
      <vt:lpstr>Wingdings</vt:lpstr>
      <vt:lpstr>Office 主题</vt:lpstr>
      <vt:lpstr>PipeDream: Generalized Pipeline Parallelism for DNN Training</vt:lpstr>
      <vt:lpstr>Outline</vt:lpstr>
      <vt:lpstr>What can deep learning do?</vt:lpstr>
      <vt:lpstr>How deep learning works?</vt:lpstr>
      <vt:lpstr>Train your models first!</vt:lpstr>
      <vt:lpstr>Forward and Backward in depths</vt:lpstr>
      <vt:lpstr>Why Distributed DNN Training?</vt:lpstr>
      <vt:lpstr>Intra-batch – data parallel</vt:lpstr>
      <vt:lpstr>Data parallel problems </vt:lpstr>
      <vt:lpstr>Intra-batch – model parallel</vt:lpstr>
      <vt:lpstr>Inter-batch – Gpipe[1] </vt:lpstr>
      <vt:lpstr>Preliminary summary </vt:lpstr>
      <vt:lpstr>Outline</vt:lpstr>
      <vt:lpstr>Concepts and definitions</vt:lpstr>
      <vt:lpstr>Concepts and definitions</vt:lpstr>
      <vt:lpstr>Solution</vt:lpstr>
      <vt:lpstr>PipeDream Scheduling</vt:lpstr>
      <vt:lpstr>How to assign 3 layers to 3 workers</vt:lpstr>
      <vt:lpstr>Solution</vt:lpstr>
      <vt:lpstr>PipeDream Scheduling</vt:lpstr>
      <vt:lpstr>Program</vt:lpstr>
      <vt:lpstr>Concepts and definitions</vt:lpstr>
      <vt:lpstr>Dynamic Programming</vt:lpstr>
      <vt:lpstr>Dynamic Programming</vt:lpstr>
      <vt:lpstr>Dynamic Programming</vt:lpstr>
      <vt:lpstr>Dynamic Programming</vt:lpstr>
      <vt:lpstr>Dynamic Programming</vt:lpstr>
      <vt:lpstr>Dynamic Programming</vt:lpstr>
      <vt:lpstr>PowerPoint 演示文稿</vt:lpstr>
      <vt:lpstr>Dynamic Programming</vt:lpstr>
      <vt:lpstr>PowerPoint 演示文稿</vt:lpstr>
      <vt:lpstr>Dynamic Programming</vt:lpstr>
      <vt:lpstr>Dynamic Programming</vt:lpstr>
      <vt:lpstr>Dynamic Programming</vt:lpstr>
      <vt:lpstr>Dynamic Programming</vt:lpstr>
      <vt:lpstr>Dynamic Programming</vt:lpstr>
      <vt:lpstr>Dynamic Programming</vt:lpstr>
      <vt:lpstr>Dynamic Programming</vt:lpstr>
      <vt:lpstr>Dynamic Programming</vt:lpstr>
      <vt:lpstr>Complicated Topology</vt:lpstr>
      <vt:lpstr>Complicated Topology</vt:lpstr>
      <vt:lpstr>Complicated Topology</vt:lpstr>
      <vt:lpstr>Dynamic Programming</vt:lpstr>
      <vt:lpstr>Dynamic Programming</vt:lpstr>
      <vt:lpstr>How to Schedule</vt:lpstr>
      <vt:lpstr>How to Schedule</vt:lpstr>
      <vt:lpstr>Weight Versions</vt:lpstr>
      <vt:lpstr>Weight Versions</vt:lpstr>
      <vt:lpstr>Weight Versions</vt:lpstr>
      <vt:lpstr>Weight Versions</vt:lpstr>
      <vt:lpstr>Memory Overhead</vt:lpstr>
      <vt:lpstr>目录</vt:lpstr>
      <vt:lpstr>What’s More</vt:lpstr>
      <vt:lpstr>Outline</vt:lpstr>
      <vt:lpstr>Evaluation – experimental setup</vt:lpstr>
      <vt:lpstr>PipeDream vs. Data Parallelism on TTA</vt:lpstr>
      <vt:lpstr>PipeDream vs. Data Parallelism on TTA</vt:lpstr>
      <vt:lpstr>PipeDream vs. Data Parallelism on TTA</vt:lpstr>
      <vt:lpstr>PipeDream reduces communication overhead</vt:lpstr>
      <vt:lpstr>PipeDream memory footprint</vt:lpstr>
      <vt:lpstr>PipeDream vs. Model parallelism</vt:lpstr>
      <vt:lpstr>Outline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 ll</dc:creator>
  <cp:lastModifiedBy>白 有辉</cp:lastModifiedBy>
  <cp:revision>297</cp:revision>
  <dcterms:created xsi:type="dcterms:W3CDTF">2019-12-04T06:28:00Z</dcterms:created>
  <dcterms:modified xsi:type="dcterms:W3CDTF">2020-04-17T10:59:54Z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