
<file path=[Content_Types].xml><?xml version="1.0" encoding="utf-8"?>
<Types xmlns="http://schemas.openxmlformats.org/package/2006/content-types"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4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7"/>
  </p:notesMasterIdLst>
  <p:sldIdLst>
    <p:sldId id="256" r:id="rId2"/>
    <p:sldId id="622" r:id="rId3"/>
    <p:sldId id="258" r:id="rId4"/>
    <p:sldId id="259" r:id="rId5"/>
    <p:sldId id="261" r:id="rId6"/>
    <p:sldId id="260" r:id="rId7"/>
    <p:sldId id="263" r:id="rId8"/>
    <p:sldId id="262" r:id="rId9"/>
    <p:sldId id="265" r:id="rId10"/>
    <p:sldId id="264" r:id="rId11"/>
    <p:sldId id="266" r:id="rId12"/>
    <p:sldId id="270" r:id="rId13"/>
    <p:sldId id="268" r:id="rId14"/>
    <p:sldId id="624" r:id="rId15"/>
    <p:sldId id="267" r:id="rId16"/>
    <p:sldId id="275" r:id="rId17"/>
    <p:sldId id="274" r:id="rId18"/>
    <p:sldId id="276" r:id="rId19"/>
    <p:sldId id="277" r:id="rId20"/>
    <p:sldId id="278" r:id="rId21"/>
    <p:sldId id="279" r:id="rId22"/>
    <p:sldId id="632" r:id="rId23"/>
    <p:sldId id="281" r:id="rId24"/>
    <p:sldId id="282" r:id="rId25"/>
    <p:sldId id="284" r:id="rId26"/>
    <p:sldId id="285" r:id="rId27"/>
    <p:sldId id="336" r:id="rId28"/>
    <p:sldId id="269" r:id="rId29"/>
    <p:sldId id="271" r:id="rId30"/>
    <p:sldId id="631" r:id="rId31"/>
    <p:sldId id="337" r:id="rId32"/>
    <p:sldId id="338" r:id="rId33"/>
    <p:sldId id="286" r:id="rId34"/>
    <p:sldId id="287" r:id="rId35"/>
    <p:sldId id="289" r:id="rId36"/>
    <p:sldId id="290" r:id="rId37"/>
    <p:sldId id="291" r:id="rId38"/>
    <p:sldId id="292" r:id="rId39"/>
    <p:sldId id="625" r:id="rId40"/>
    <p:sldId id="293" r:id="rId41"/>
    <p:sldId id="294" r:id="rId42"/>
    <p:sldId id="633" r:id="rId43"/>
    <p:sldId id="295" r:id="rId44"/>
    <p:sldId id="634" r:id="rId45"/>
    <p:sldId id="297" r:id="rId46"/>
    <p:sldId id="298" r:id="rId47"/>
    <p:sldId id="296" r:id="rId48"/>
    <p:sldId id="635" r:id="rId49"/>
    <p:sldId id="300" r:id="rId50"/>
    <p:sldId id="301" r:id="rId51"/>
    <p:sldId id="302" r:id="rId52"/>
    <p:sldId id="303" r:id="rId53"/>
    <p:sldId id="299" r:id="rId54"/>
    <p:sldId id="304" r:id="rId55"/>
    <p:sldId id="305" r:id="rId56"/>
    <p:sldId id="626" r:id="rId57"/>
    <p:sldId id="307" r:id="rId58"/>
    <p:sldId id="308" r:id="rId59"/>
    <p:sldId id="311" r:id="rId60"/>
    <p:sldId id="309" r:id="rId61"/>
    <p:sldId id="310" r:id="rId62"/>
    <p:sldId id="312" r:id="rId63"/>
    <p:sldId id="314" r:id="rId64"/>
    <p:sldId id="316" r:id="rId65"/>
    <p:sldId id="318" r:id="rId66"/>
    <p:sldId id="319" r:id="rId67"/>
    <p:sldId id="334" r:id="rId68"/>
    <p:sldId id="320" r:id="rId69"/>
    <p:sldId id="33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627" r:id="rId79"/>
    <p:sldId id="322" r:id="rId80"/>
    <p:sldId id="321" r:id="rId81"/>
    <p:sldId id="324" r:id="rId82"/>
    <p:sldId id="628" r:id="rId83"/>
    <p:sldId id="629" r:id="rId84"/>
    <p:sldId id="630" r:id="rId85"/>
    <p:sldId id="325" r:id="rId8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9FD24618-B53E-A145-BAAA-D9ACF33CDE6E}">
          <p14:sldIdLst>
            <p14:sldId id="256"/>
            <p14:sldId id="622"/>
            <p14:sldId id="258"/>
            <p14:sldId id="259"/>
          </p14:sldIdLst>
        </p14:section>
        <p14:section name="Background and Motivation" id="{D8A61DF6-FB90-9944-AD5D-3D86BFB836B5}">
          <p14:sldIdLst>
            <p14:sldId id="261"/>
            <p14:sldId id="260"/>
            <p14:sldId id="263"/>
            <p14:sldId id="262"/>
            <p14:sldId id="265"/>
            <p14:sldId id="264"/>
            <p14:sldId id="266"/>
            <p14:sldId id="270"/>
            <p14:sldId id="268"/>
            <p14:sldId id="624"/>
          </p14:sldIdLst>
        </p14:section>
        <p14:section name="AIFM Design" id="{23E9CB77-6D91-EA4F-8532-F72755E7A0C2}">
          <p14:sldIdLst>
            <p14:sldId id="267"/>
            <p14:sldId id="275"/>
            <p14:sldId id="274"/>
            <p14:sldId id="276"/>
            <p14:sldId id="277"/>
            <p14:sldId id="278"/>
            <p14:sldId id="279"/>
            <p14:sldId id="632"/>
            <p14:sldId id="281"/>
            <p14:sldId id="282"/>
            <p14:sldId id="284"/>
            <p14:sldId id="285"/>
            <p14:sldId id="336"/>
            <p14:sldId id="269"/>
            <p14:sldId id="271"/>
            <p14:sldId id="631"/>
            <p14:sldId id="337"/>
            <p14:sldId id="338"/>
            <p14:sldId id="286"/>
            <p14:sldId id="287"/>
            <p14:sldId id="289"/>
            <p14:sldId id="290"/>
            <p14:sldId id="291"/>
            <p14:sldId id="292"/>
            <p14:sldId id="625"/>
          </p14:sldIdLst>
        </p14:section>
        <p14:section name="AIFM Runtime" id="{2B74E3B5-A9FA-624C-B65C-6E909B777D19}">
          <p14:sldIdLst>
            <p14:sldId id="293"/>
            <p14:sldId id="294"/>
            <p14:sldId id="633"/>
            <p14:sldId id="295"/>
            <p14:sldId id="634"/>
            <p14:sldId id="297"/>
            <p14:sldId id="298"/>
            <p14:sldId id="296"/>
            <p14:sldId id="635"/>
            <p14:sldId id="300"/>
            <p14:sldId id="301"/>
            <p14:sldId id="302"/>
            <p14:sldId id="303"/>
            <p14:sldId id="299"/>
            <p14:sldId id="304"/>
            <p14:sldId id="305"/>
            <p14:sldId id="626"/>
          </p14:sldIdLst>
        </p14:section>
        <p14:section name="Evaluation" id="{80CFACD3-9774-4AEA-9EFC-443C1F292CD7}">
          <p14:sldIdLst>
            <p14:sldId id="307"/>
            <p14:sldId id="308"/>
            <p14:sldId id="311"/>
            <p14:sldId id="309"/>
            <p14:sldId id="310"/>
            <p14:sldId id="312"/>
            <p14:sldId id="314"/>
            <p14:sldId id="316"/>
            <p14:sldId id="318"/>
            <p14:sldId id="319"/>
            <p14:sldId id="334"/>
            <p14:sldId id="320"/>
            <p14:sldId id="33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</p14:sldIdLst>
        </p14:section>
        <p14:section name="Finale" id="{F1560BEE-2DF3-B544-A5B2-2B3DC40F069C}">
          <p14:sldIdLst>
            <p14:sldId id="627"/>
            <p14:sldId id="322"/>
            <p14:sldId id="321"/>
            <p14:sldId id="324"/>
            <p14:sldId id="628"/>
            <p14:sldId id="629"/>
            <p14:sldId id="630"/>
            <p14:sldId id="32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CC00FF"/>
    <a:srgbClr val="CC66FF"/>
    <a:srgbClr val="0000FF"/>
    <a:srgbClr val="FFE699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331E70-4F15-4785-9950-3FF1E802393E}" v="87" dt="2021-04-21T01:58:52.4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02" autoAdjust="0"/>
    <p:restoredTop sz="90013" autoAdjust="0"/>
  </p:normalViewPr>
  <p:slideViewPr>
    <p:cSldViewPr snapToGrid="0" showGuides="1">
      <p:cViewPr varScale="1">
        <p:scale>
          <a:sx n="117" d="100"/>
          <a:sy n="117" d="100"/>
        </p:scale>
        <p:origin x="4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microsoft.com/office/2015/10/relationships/revisionInfo" Target="revisionInfo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C7E85-85EE-4CC0-BAA6-B025C44A82F3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740F8-106F-4E78-96DC-302F2008D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916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5037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Copy </a:t>
            </a:r>
            <a:r>
              <a:rPr lang="zh-CN" altLang="en-US" dirty="0"/>
              <a:t>得到一个新 </a:t>
            </a:r>
            <a:r>
              <a:rPr lang="en-US" altLang="zh-CN" dirty="0" err="1"/>
              <a:t>ptr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740F8-106F-4E78-96DC-302F2008D63A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761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Copy </a:t>
            </a:r>
            <a:r>
              <a:rPr lang="zh-CN" altLang="en-US" dirty="0"/>
              <a:t>得到一个新 </a:t>
            </a:r>
            <a:r>
              <a:rPr lang="en-US" altLang="zh-CN" dirty="0" err="1"/>
              <a:t>ptr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740F8-106F-4E78-96DC-302F2008D63A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761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Hot</a:t>
            </a:r>
            <a:r>
              <a:rPr lang="zh-CN" altLang="en-US" dirty="0"/>
              <a:t> 有 </a:t>
            </a:r>
            <a:r>
              <a:rPr lang="en-US" altLang="zh-CN" dirty="0"/>
              <a:t>8bit</a:t>
            </a:r>
            <a:r>
              <a:rPr lang="zh-CN" altLang="en-US" dirty="0"/>
              <a:t> 信息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740F8-106F-4E78-96DC-302F2008D63A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635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muop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740F8-106F-4E78-96DC-302F2008D63A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297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740F8-106F-4E78-96DC-302F2008D63A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089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740F8-106F-4E78-96DC-302F2008D63A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7768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740F8-106F-4E78-96DC-302F2008D63A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4356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740F8-106F-4E78-96DC-302F2008D63A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74789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8145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740F8-106F-4E78-96DC-302F2008D63A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068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740F8-106F-4E78-96DC-302F2008D63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27163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前面有，可以不要这张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740F8-106F-4E78-96DC-302F2008D63A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4351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740F8-106F-4E78-96DC-302F2008D63A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0147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740F8-106F-4E78-96DC-302F2008D63A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2407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740F8-106F-4E78-96DC-302F2008D63A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66830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740F8-106F-4E78-96DC-302F2008D63A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3312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>
                <a:ea typeface="等线"/>
              </a:rPr>
              <a:t>gaiyuixia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740F8-106F-4E78-96DC-302F2008D63A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7641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>
                <a:ea typeface="等线"/>
              </a:rPr>
              <a:t>gaiyuixia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740F8-106F-4E78-96DC-302F2008D63A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92110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740F8-106F-4E78-96DC-302F2008D63A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7694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740F8-106F-4E78-96DC-302F2008D63A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24190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740F8-106F-4E78-96DC-302F2008D63A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303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50370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740F8-106F-4E78-96DC-302F2008D63A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2541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此处可能需要图解，拿</a:t>
            </a:r>
            <a:r>
              <a:rPr lang="en-US" altLang="zh-CN" dirty="0"/>
              <a:t>phase3</a:t>
            </a:r>
            <a:r>
              <a:rPr lang="zh-CN" altLang="en-US" dirty="0"/>
              <a:t>的图改一改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740F8-106F-4E78-96DC-302F2008D63A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0116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740F8-106F-4E78-96DC-302F2008D63A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39773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>
                <a:ea typeface="等线"/>
              </a:rPr>
              <a:t>Buchong hashtable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740F8-106F-4E78-96DC-302F2008D63A}" type="slidenum">
              <a:rPr lang="zh-CN" altLang="en-US" smtClean="0"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1971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694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740F8-106F-4E78-96DC-302F2008D63A}" type="slidenum">
              <a:rPr lang="zh-CN" altLang="en-US" smtClean="0"/>
              <a:t>57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676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740F8-106F-4E78-96DC-302F2008D63A}" type="slidenum">
              <a:rPr lang="zh-CN" altLang="en-US" smtClean="0"/>
              <a:t>58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05050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740F8-106F-4E78-96DC-302F2008D63A}" type="slidenum">
              <a:rPr lang="zh-CN" altLang="en-US" smtClean="0"/>
              <a:t>62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8766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740F8-106F-4E78-96DC-302F2008D63A}" type="slidenum">
              <a:rPr lang="zh-CN" altLang="en-US" smtClean="0"/>
              <a:t>74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9428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Calibri"/>
                <a:cs typeface="Calibri"/>
              </a:rPr>
              <a:t>zaixiangxiang</a:t>
            </a:r>
            <a:endParaRPr lang="en-US" altLang="zh-CN" dirty="0" err="1">
              <a:latin typeface="Calibri"/>
              <a:cs typeface="Calibr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740F8-106F-4E78-96DC-302F2008D63A}" type="slidenum">
              <a:rPr lang="zh-CN" altLang="en-US" smtClean="0"/>
              <a:t>75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954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740F8-106F-4E78-96DC-302F2008D63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3754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Calibri"/>
                <a:cs typeface="Calibri"/>
              </a:rPr>
              <a:t>Buchoong</a:t>
            </a:r>
            <a:r>
              <a:rPr lang="en-US" dirty="0">
                <a:latin typeface="Calibri"/>
                <a:cs typeface="Calibri"/>
              </a:rPr>
              <a:t> workload</a:t>
            </a:r>
            <a:endParaRPr lang="en-US" altLang="zh-CN" dirty="0">
              <a:latin typeface="Calibri"/>
              <a:cs typeface="Calibr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740F8-106F-4E78-96DC-302F2008D63A}" type="slidenum">
              <a:rPr lang="zh-CN" altLang="en-US" smtClean="0"/>
              <a:t>77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35996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78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55171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740F8-106F-4E78-96DC-302F2008D63A}" type="slidenum">
              <a:rPr lang="zh-CN" altLang="en-US" smtClean="0"/>
              <a:t>80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525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740F8-106F-4E78-96DC-302F2008D63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469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740F8-106F-4E78-96DC-302F2008D63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4883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740F8-106F-4E78-96DC-302F2008D63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27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740F8-106F-4E78-96DC-302F2008D63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7468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740F8-106F-4E78-96DC-302F2008D63A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026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Gill Sans MT" panose="020B05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7B6A-4B73-4BD1-9F1B-A1EB82EA820D}" type="datetimeFigureOut">
              <a:rPr lang="zh-CN" altLang="en-US" smtClean="0"/>
              <a:t>2021/4/21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9334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F947B6A-4B73-4BD1-9F1B-A1EB82EA820D}" type="datetimeFigureOut">
              <a:rPr lang="zh-CN" altLang="en-US" smtClean="0"/>
              <a:t>2021/4/21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249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F947B6A-4B73-4BD1-9F1B-A1EB82EA820D}" type="datetimeFigureOut">
              <a:rPr lang="zh-CN" altLang="en-US" smtClean="0"/>
              <a:t>2021/4/21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789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>
            <a:normAutofit/>
          </a:bodyPr>
          <a:lstStyle>
            <a:lvl1pPr>
              <a:defRPr sz="3200" b="1" baseline="0">
                <a:latin typeface="Gill Sans MT" panose="020B0502020104020203" pitchFamily="34" charset="0"/>
              </a:defRPr>
            </a:lvl1pPr>
            <a:lvl2pPr>
              <a:defRPr sz="2800" b="1" baseline="0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>
              <a:defRPr sz="2400" b="1" baseline="0"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>
              <a:defRPr sz="2000" b="1" baseline="0"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>
              <a:defRPr sz="2000" b="1" baseline="0"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F947B6A-4B73-4BD1-9F1B-A1EB82EA820D}" type="datetimeFigureOut">
              <a:rPr lang="zh-CN" altLang="en-US" smtClean="0"/>
              <a:t>2021/4/21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日期占位符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502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7B6A-4B73-4BD1-9F1B-A1EB82EA820D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6" name="日期占位符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8166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800"/>
          </a:xfrm>
        </p:spPr>
        <p:txBody>
          <a:bodyPr/>
          <a:lstStyle>
            <a:lvl1pPr>
              <a:defRPr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216152"/>
            <a:ext cx="5181600" cy="4965192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</a:defRPr>
            </a:lvl1pPr>
            <a:lvl2pPr>
              <a:defRPr baseline="0">
                <a:latin typeface="Gill Sans MT" panose="020B0502020104020203" pitchFamily="34" charset="0"/>
              </a:defRPr>
            </a:lvl2pPr>
            <a:lvl3pPr>
              <a:defRPr baseline="0">
                <a:latin typeface="Gill Sans MT" panose="020B0502020104020203" pitchFamily="34" charset="0"/>
              </a:defRPr>
            </a:lvl3pPr>
            <a:lvl4pPr>
              <a:defRPr baseline="0">
                <a:latin typeface="Gill Sans MT" panose="020B0502020104020203" pitchFamily="34" charset="0"/>
              </a:defRPr>
            </a:lvl4pPr>
            <a:lvl5pPr>
              <a:defRPr baseline="0"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216152"/>
            <a:ext cx="5181600" cy="4965192"/>
          </a:xfrm>
        </p:spPr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7B6A-4B73-4BD1-9F1B-A1EB82EA820D}" type="datetimeFigureOut">
              <a:rPr lang="zh-CN" altLang="en-US" smtClean="0"/>
              <a:t>2021/4/21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日期占位符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33623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85800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21615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145691"/>
            <a:ext cx="5157787" cy="40439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21615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145691"/>
            <a:ext cx="5183188" cy="40439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7B6A-4B73-4BD1-9F1B-A1EB82EA820D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日期占位符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2470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F947B6A-4B73-4BD1-9F1B-A1EB82EA820D}" type="datetimeFigureOut">
              <a:rPr lang="zh-CN" altLang="en-US" smtClean="0"/>
              <a:t>2021/4/21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49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F947B6A-4B73-4BD1-9F1B-A1EB82EA820D}" type="datetimeFigureOut">
              <a:rPr lang="zh-CN" altLang="en-US" smtClean="0"/>
              <a:t>2021/4/21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450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F947B6A-4B73-4BD1-9F1B-A1EB82EA820D}" type="datetimeFigureOut">
              <a:rPr lang="zh-CN" altLang="en-US" smtClean="0"/>
              <a:t>2021/4/21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7711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F947B6A-4B73-4BD1-9F1B-A1EB82EA820D}" type="datetimeFigureOut">
              <a:rPr lang="zh-CN" altLang="en-US" smtClean="0"/>
              <a:t>2021/4/21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735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47B6A-4B73-4BD1-9F1B-A1EB82EA820D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143AB-BB00-44EC-A70D-BD02C261FD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358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AIFM: High-Performance Application-Integrated Far Memory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Authors</a:t>
            </a:r>
            <a:r>
              <a:rPr lang="en-US" altLang="zh-CN" dirty="0"/>
              <a:t>: </a:t>
            </a:r>
            <a:r>
              <a:rPr lang="en-US" altLang="zh-CN" dirty="0" err="1"/>
              <a:t>Zhenyuan</a:t>
            </a:r>
            <a:r>
              <a:rPr lang="en-US" altLang="zh-CN" dirty="0"/>
              <a:t> </a:t>
            </a:r>
            <a:r>
              <a:rPr lang="en-US" altLang="zh-CN" dirty="0" err="1"/>
              <a:t>Ruan</a:t>
            </a:r>
            <a:r>
              <a:rPr lang="en-US" altLang="zh-CN" dirty="0"/>
              <a:t> (</a:t>
            </a:r>
            <a:r>
              <a:rPr lang="en-US" altLang="zh-CN" i="1" dirty="0"/>
              <a:t>MIT CSAIL</a:t>
            </a:r>
            <a:r>
              <a:rPr lang="en-US" altLang="zh-CN" dirty="0"/>
              <a:t>), Malte Schwarzkopf (</a:t>
            </a:r>
            <a:r>
              <a:rPr lang="en-US" altLang="zh-CN" i="1" dirty="0"/>
              <a:t>Brown U</a:t>
            </a:r>
            <a:r>
              <a:rPr lang="en-US" altLang="zh-CN" dirty="0"/>
              <a:t>), Marcos K. Aguilera (</a:t>
            </a:r>
            <a:r>
              <a:rPr lang="en-US" altLang="zh-CN" i="1" dirty="0"/>
              <a:t>VMware Research</a:t>
            </a:r>
            <a:r>
              <a:rPr lang="en-US" altLang="zh-CN" dirty="0"/>
              <a:t>), Adam Belay (</a:t>
            </a:r>
            <a:r>
              <a:rPr lang="en-US" altLang="zh-CN" i="1" dirty="0"/>
              <a:t>MIT CSAIL</a:t>
            </a:r>
            <a:r>
              <a:rPr lang="en-US" altLang="zh-CN" dirty="0"/>
              <a:t>)</a:t>
            </a:r>
          </a:p>
          <a:p>
            <a:r>
              <a:rPr lang="en-US" altLang="zh-CN" b="1" dirty="0"/>
              <a:t>Presenters</a:t>
            </a:r>
            <a:r>
              <a:rPr lang="en-US" altLang="zh-CN" dirty="0"/>
              <a:t>: Kai Ma, </a:t>
            </a:r>
            <a:r>
              <a:rPr lang="en-US" altLang="zh-CN" dirty="0" err="1"/>
              <a:t>Zhanghan</a:t>
            </a:r>
            <a:r>
              <a:rPr lang="en-US" altLang="zh-CN" dirty="0"/>
              <a:t> Wang</a:t>
            </a:r>
          </a:p>
        </p:txBody>
      </p:sp>
    </p:spTree>
    <p:extLst>
      <p:ext uri="{BB962C8B-B14F-4D97-AF65-F5344CB8AC3E}">
        <p14:creationId xmlns:p14="http://schemas.microsoft.com/office/powerpoint/2010/main" val="2455357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B7207-9681-45DD-9FF7-7341E7AEC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Challenges of Far Memory</a:t>
            </a:r>
            <a:endParaRPr lang="zh-CN" altLang="en-US" dirty="0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5301E74A-DF62-4C2E-BD52-E2DFCB9CD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581" y="2583064"/>
            <a:ext cx="5465370" cy="3678353"/>
          </a:xfrm>
          <a:prstGeom prst="rect">
            <a:avLst/>
          </a:prstGeom>
        </p:spPr>
      </p:pic>
      <p:sp>
        <p:nvSpPr>
          <p:cNvPr id="30" name="内容占位符 2">
            <a:extLst>
              <a:ext uri="{FF2B5EF4-FFF2-40B4-BE49-F238E27FC236}">
                <a16:creationId xmlns:a16="http://schemas.microsoft.com/office/drawing/2014/main" id="{8A4DE4D3-F1C8-4531-A3B0-396C97D40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altLang="zh-CN" dirty="0">
                <a:latin typeface="+mn-ea"/>
              </a:rPr>
              <a:t>2. High kernel overhead</a:t>
            </a:r>
          </a:p>
          <a:p>
            <a:pPr lvl="1"/>
            <a:r>
              <a:rPr lang="en-US" altLang="zh-CN" sz="2400" b="0">
                <a:latin typeface="微软雅黑"/>
                <a:ea typeface="楷体"/>
              </a:rPr>
              <a:t>Linux kernel-based swapping</a:t>
            </a:r>
            <a:endParaRPr lang="en-US" altLang="zh-CN" sz="2400" b="0">
              <a:latin typeface="微软雅黑"/>
            </a:endParaRPr>
          </a:p>
          <a:p>
            <a:pPr lvl="1"/>
            <a:r>
              <a:rPr lang="en-US" altLang="zh-CN" sz="2400" b="0">
                <a:latin typeface="+mn-ea"/>
                <a:ea typeface="楷体"/>
              </a:rPr>
              <a:t>SSD-backend AIFM</a:t>
            </a:r>
            <a:endParaRPr lang="en-US" altLang="zh-CN" sz="2400" b="0" dirty="0">
              <a:latin typeface="+mn-ea"/>
              <a:ea typeface="楷体"/>
            </a:endParaRPr>
          </a:p>
          <a:p>
            <a:pPr marL="0" indent="0">
              <a:buNone/>
            </a:pPr>
            <a:endParaRPr lang="en-US" altLang="zh-CN" dirty="0">
              <a:latin typeface="+mn-ea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F7218B9-91B6-440D-9B79-83278DC8E1C4}"/>
              </a:ext>
            </a:extLst>
          </p:cNvPr>
          <p:cNvSpPr/>
          <p:nvPr/>
        </p:nvSpPr>
        <p:spPr>
          <a:xfrm>
            <a:off x="4735034" y="4976037"/>
            <a:ext cx="2879844" cy="276447"/>
          </a:xfrm>
          <a:prstGeom prst="rect">
            <a:avLst/>
          </a:prstGeom>
          <a:solidFill>
            <a:schemeClr val="lt1">
              <a:alpha val="0"/>
            </a:schemeClr>
          </a:solidFill>
          <a:ln w="254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26135EF-E056-4447-A8E9-2DA7D374010C}"/>
              </a:ext>
            </a:extLst>
          </p:cNvPr>
          <p:cNvSpPr/>
          <p:nvPr/>
        </p:nvSpPr>
        <p:spPr>
          <a:xfrm>
            <a:off x="4402951" y="5280837"/>
            <a:ext cx="1529123" cy="276447"/>
          </a:xfrm>
          <a:prstGeom prst="rect">
            <a:avLst/>
          </a:prstGeom>
          <a:solidFill>
            <a:schemeClr val="lt1">
              <a:alpha val="0"/>
            </a:schemeClr>
          </a:solidFill>
          <a:ln w="254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10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B7207-9681-45DD-9FF7-7341E7AEC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Challenges of Far Memory</a:t>
            </a:r>
            <a:endParaRPr lang="zh-CN" altLang="en-US" dirty="0"/>
          </a:p>
        </p:txBody>
      </p:sp>
      <p:sp>
        <p:nvSpPr>
          <p:cNvPr id="30" name="内容占位符 2">
            <a:extLst>
              <a:ext uri="{FF2B5EF4-FFF2-40B4-BE49-F238E27FC236}">
                <a16:creationId xmlns:a16="http://schemas.microsoft.com/office/drawing/2014/main" id="{8A4DE4D3-F1C8-4531-A3B0-396C97D40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>
                <a:latin typeface="+mn-ea"/>
              </a:rPr>
              <a:t>3. Impact of Memory Reclamation</a:t>
            </a:r>
          </a:p>
          <a:p>
            <a:pPr lvl="1"/>
            <a:r>
              <a:rPr lang="en-US" altLang="zh-CN" b="0" dirty="0">
                <a:latin typeface="+mn-ea"/>
              </a:rPr>
              <a:t>Might need pause when reclaiming</a:t>
            </a:r>
          </a:p>
          <a:p>
            <a:pPr lvl="1"/>
            <a:r>
              <a:rPr lang="en-US" altLang="zh-CN" b="0" dirty="0">
                <a:latin typeface="+mn-ea"/>
              </a:rPr>
              <a:t>High tail latencies</a:t>
            </a:r>
          </a:p>
          <a:p>
            <a:pPr marL="0" indent="0">
              <a:buNone/>
            </a:pPr>
            <a:r>
              <a:rPr lang="en-US" altLang="zh-CN" dirty="0">
                <a:latin typeface="+mn-ea"/>
                <a:ea typeface="+mn-ea"/>
              </a:rPr>
              <a:t>4. Network BW &lt; DRAM BW</a:t>
            </a:r>
          </a:p>
        </p:txBody>
      </p:sp>
    </p:spTree>
    <p:extLst>
      <p:ext uri="{BB962C8B-B14F-4D97-AF65-F5344CB8AC3E}">
        <p14:creationId xmlns:p14="http://schemas.microsoft.com/office/powerpoint/2010/main" val="3864026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B7207-9681-45DD-9FF7-7341E7AEC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AIFM’s Solutions</a:t>
            </a:r>
            <a:endParaRPr lang="zh-CN" altLang="en-US" dirty="0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68E543B8-5A50-415C-B4B5-103B895D41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09725"/>
              </p:ext>
            </p:extLst>
          </p:nvPr>
        </p:nvGraphicFramePr>
        <p:xfrm>
          <a:off x="1638300" y="2313516"/>
          <a:ext cx="8128000" cy="288713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45287725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7078617"/>
                    </a:ext>
                  </a:extLst>
                </a:gridCol>
              </a:tblGrid>
              <a:tr h="57742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Challenge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AIFM’s solution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4162241"/>
                  </a:ext>
                </a:extLst>
              </a:tr>
              <a:tr h="57742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Semantic Gap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Remoteable</a:t>
                      </a:r>
                      <a:r>
                        <a:rPr lang="en-US" altLang="zh-CN" dirty="0"/>
                        <a:t> Data Structure Library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9197323"/>
                  </a:ext>
                </a:extLst>
              </a:tr>
              <a:tr h="57742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Kernel Overhead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Userspace</a:t>
                      </a:r>
                      <a:r>
                        <a:rPr lang="en-US" altLang="zh-CN" dirty="0"/>
                        <a:t> Runtime</a:t>
                      </a:r>
                      <a:endParaRPr lang="en-US" sz="1200" b="0" i="0" u="none" strike="noStrike" noProof="0" dirty="0">
                        <a:latin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3589626"/>
                  </a:ext>
                </a:extLst>
              </a:tr>
              <a:tr h="57742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Impact of Memory Reclamation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Pauseless</a:t>
                      </a:r>
                      <a:r>
                        <a:rPr lang="en-US" altLang="zh-CN" dirty="0"/>
                        <a:t> Evacuator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8248370"/>
                  </a:ext>
                </a:extLst>
              </a:tr>
              <a:tr h="57742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Network BW &lt; DRAM BW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Remote Agent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3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470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B7207-9681-45DD-9FF7-7341E7AEC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Design Space</a:t>
            </a:r>
            <a:endParaRPr lang="zh-CN" altLang="en-US" dirty="0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40562FE3-FA9F-4590-BD3A-5FAA5C24295F}"/>
              </a:ext>
            </a:extLst>
          </p:cNvPr>
          <p:cNvGrpSpPr/>
          <p:nvPr/>
        </p:nvGrpSpPr>
        <p:grpSpPr>
          <a:xfrm>
            <a:off x="3045736" y="1943100"/>
            <a:ext cx="5158464" cy="3493532"/>
            <a:chOff x="3045736" y="1943100"/>
            <a:chExt cx="5158464" cy="3493532"/>
          </a:xfrm>
        </p:grpSpPr>
        <p:cxnSp>
          <p:nvCxnSpPr>
            <p:cNvPr id="4" name="直接箭头连接符 3">
              <a:extLst>
                <a:ext uri="{FF2B5EF4-FFF2-40B4-BE49-F238E27FC236}">
                  <a16:creationId xmlns:a16="http://schemas.microsoft.com/office/drawing/2014/main" id="{8384A55C-EE68-4EAE-B263-B094E307F1A3}"/>
                </a:ext>
              </a:extLst>
            </p:cNvPr>
            <p:cNvCxnSpPr>
              <a:cxnSpLocks/>
            </p:cNvCxnSpPr>
            <p:nvPr/>
          </p:nvCxnSpPr>
          <p:spPr>
            <a:xfrm>
              <a:off x="3714750" y="4914900"/>
              <a:ext cx="448945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箭头连接符 5">
              <a:extLst>
                <a:ext uri="{FF2B5EF4-FFF2-40B4-BE49-F238E27FC236}">
                  <a16:creationId xmlns:a16="http://schemas.microsoft.com/office/drawing/2014/main" id="{F6D95AFD-9C7A-4316-BF34-088B4A0993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14750" y="1943100"/>
              <a:ext cx="0" cy="29718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BE569D16-D4B5-4B0D-9F12-360746A78989}"/>
                </a:ext>
              </a:extLst>
            </p:cNvPr>
            <p:cNvSpPr txBox="1"/>
            <p:nvPr/>
          </p:nvSpPr>
          <p:spPr>
            <a:xfrm>
              <a:off x="5242836" y="5067300"/>
              <a:ext cx="1548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/>
                <a:t>Transparency</a:t>
              </a:r>
              <a:endParaRPr lang="zh-CN" altLang="en-US" b="1" dirty="0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8579A10-A13D-4F20-942E-9BFB88ADC00D}"/>
                </a:ext>
              </a:extLst>
            </p:cNvPr>
            <p:cNvSpPr txBox="1"/>
            <p:nvPr/>
          </p:nvSpPr>
          <p:spPr>
            <a:xfrm>
              <a:off x="3045736" y="2690336"/>
              <a:ext cx="461665" cy="137473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altLang="zh-CN" b="1" dirty="0"/>
                <a:t>Performance</a:t>
              </a:r>
              <a:endParaRPr lang="zh-CN" altLang="en-US" b="1" dirty="0"/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9B935301-452A-4982-A016-4EFC6102CBF4}"/>
              </a:ext>
            </a:extLst>
          </p:cNvPr>
          <p:cNvGrpSpPr/>
          <p:nvPr/>
        </p:nvGrpSpPr>
        <p:grpSpPr>
          <a:xfrm>
            <a:off x="7467600" y="4146261"/>
            <a:ext cx="1715934" cy="584775"/>
            <a:chOff x="7467600" y="4146261"/>
            <a:chExt cx="1715934" cy="584775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1570CE5B-02F8-4106-95B4-1DE7BA3DCD0C}"/>
                </a:ext>
              </a:extLst>
            </p:cNvPr>
            <p:cNvSpPr/>
            <p:nvPr/>
          </p:nvSpPr>
          <p:spPr>
            <a:xfrm>
              <a:off x="7467600" y="4311650"/>
              <a:ext cx="253998" cy="25399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6964EB3A-B388-44B8-96F0-A9BC4299F49D}"/>
                </a:ext>
              </a:extLst>
            </p:cNvPr>
            <p:cNvSpPr txBox="1"/>
            <p:nvPr/>
          </p:nvSpPr>
          <p:spPr>
            <a:xfrm>
              <a:off x="7770968" y="4146261"/>
              <a:ext cx="14125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/>
                <a:t>Existing OS</a:t>
              </a:r>
            </a:p>
            <a:p>
              <a:r>
                <a:rPr lang="en-US" altLang="zh-CN" sz="1600" dirty="0"/>
                <a:t>Paging System</a:t>
              </a:r>
              <a:endParaRPr lang="zh-CN" altLang="en-US" sz="1600" dirty="0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27913BFF-6EE9-4071-9CFD-12B4A098F936}"/>
              </a:ext>
            </a:extLst>
          </p:cNvPr>
          <p:cNvGrpSpPr/>
          <p:nvPr/>
        </p:nvGrpSpPr>
        <p:grpSpPr>
          <a:xfrm>
            <a:off x="3892673" y="1734624"/>
            <a:ext cx="1850186" cy="892916"/>
            <a:chOff x="7218335" y="3672732"/>
            <a:chExt cx="1850186" cy="892916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D7312365-FD36-4E82-8CA1-D35AFF5468C2}"/>
                </a:ext>
              </a:extLst>
            </p:cNvPr>
            <p:cNvSpPr/>
            <p:nvPr/>
          </p:nvSpPr>
          <p:spPr>
            <a:xfrm>
              <a:off x="7467600" y="4311650"/>
              <a:ext cx="253998" cy="25399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915BD20A-5DF3-4033-A290-802ED0A6C410}"/>
                </a:ext>
              </a:extLst>
            </p:cNvPr>
            <p:cNvSpPr txBox="1"/>
            <p:nvPr/>
          </p:nvSpPr>
          <p:spPr>
            <a:xfrm>
              <a:off x="7218335" y="3672732"/>
              <a:ext cx="18501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/>
                <a:t>Manually manage</a:t>
              </a:r>
            </a:p>
            <a:p>
              <a:r>
                <a:rPr lang="en-US" altLang="zh-CN" sz="1600" dirty="0"/>
                <a:t>objects with RDMA</a:t>
              </a:r>
              <a:endParaRPr lang="zh-CN" altLang="en-US" sz="1600" dirty="0"/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73C2FCD0-0500-4695-8BAB-3EDD5C3ACFF3}"/>
              </a:ext>
            </a:extLst>
          </p:cNvPr>
          <p:cNvSpPr txBox="1"/>
          <p:nvPr/>
        </p:nvSpPr>
        <p:spPr>
          <a:xfrm>
            <a:off x="7098439" y="2619831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/>
              <a:t>AIFM</a:t>
            </a:r>
            <a:endParaRPr lang="zh-CN" altLang="en-US" sz="1600" b="1" dirty="0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35C71507-3250-44A2-9CF0-5FDBB40E1A58}"/>
              </a:ext>
            </a:extLst>
          </p:cNvPr>
          <p:cNvCxnSpPr/>
          <p:nvPr/>
        </p:nvCxnSpPr>
        <p:spPr>
          <a:xfrm flipH="1">
            <a:off x="3762154" y="2834183"/>
            <a:ext cx="2961363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702D89D5-CFD1-441F-A332-5A40067D11DD}"/>
              </a:ext>
            </a:extLst>
          </p:cNvPr>
          <p:cNvCxnSpPr>
            <a:cxnSpLocks/>
          </p:cNvCxnSpPr>
          <p:nvPr/>
        </p:nvCxnSpPr>
        <p:spPr>
          <a:xfrm flipV="1">
            <a:off x="6838037" y="2821196"/>
            <a:ext cx="0" cy="2023854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星形: 五角 20">
            <a:extLst>
              <a:ext uri="{FF2B5EF4-FFF2-40B4-BE49-F238E27FC236}">
                <a16:creationId xmlns:a16="http://schemas.microsoft.com/office/drawing/2014/main" id="{2E4CDCBE-BA3C-4D4C-A3DD-6AB1FE6A8584}"/>
              </a:ext>
            </a:extLst>
          </p:cNvPr>
          <p:cNvSpPr/>
          <p:nvPr/>
        </p:nvSpPr>
        <p:spPr>
          <a:xfrm>
            <a:off x="6676113" y="2672260"/>
            <a:ext cx="323846" cy="32384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93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3"/>
          <p:cNvGrpSpPr>
            <a:grpSpLocks/>
          </p:cNvGrpSpPr>
          <p:nvPr/>
        </p:nvGrpSpPr>
        <p:grpSpPr bwMode="auto">
          <a:xfrm>
            <a:off x="1432765" y="1378100"/>
            <a:ext cx="613064" cy="535101"/>
            <a:chOff x="1110" y="2656"/>
            <a:chExt cx="1549" cy="1351"/>
          </a:xfrm>
        </p:grpSpPr>
        <p:sp>
          <p:nvSpPr>
            <p:cNvPr id="46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3" name="Line 11"/>
          <p:cNvSpPr>
            <a:spLocks noChangeShapeType="1"/>
          </p:cNvSpPr>
          <p:nvPr/>
        </p:nvSpPr>
        <p:spPr bwMode="auto">
          <a:xfrm>
            <a:off x="1923216" y="1868503"/>
            <a:ext cx="6547523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2254271" y="1439400"/>
            <a:ext cx="1905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1">
                    <a:lumMod val="75000"/>
                  </a:schemeClr>
                </a:solidFill>
                <a:latin typeface="Gill Sans MT"/>
                <a:ea typeface="宋体"/>
                <a:cs typeface="Calibri"/>
              </a:rPr>
              <a:t>Background</a:t>
            </a: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gray">
          <a:xfrm>
            <a:off x="1589863" y="1457280"/>
            <a:ext cx="284820" cy="37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50" name="Group 7"/>
          <p:cNvGrpSpPr>
            <a:grpSpLocks/>
          </p:cNvGrpSpPr>
          <p:nvPr/>
        </p:nvGrpSpPr>
        <p:grpSpPr bwMode="auto">
          <a:xfrm>
            <a:off x="1432765" y="2297520"/>
            <a:ext cx="613064" cy="535101"/>
            <a:chOff x="3174" y="2656"/>
            <a:chExt cx="1549" cy="1351"/>
          </a:xfrm>
        </p:grpSpPr>
        <p:sp>
          <p:nvSpPr>
            <p:cNvPr id="54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1" name="Line 14"/>
          <p:cNvSpPr>
            <a:spLocks noChangeShapeType="1"/>
          </p:cNvSpPr>
          <p:nvPr/>
        </p:nvSpPr>
        <p:spPr bwMode="auto">
          <a:xfrm>
            <a:off x="1923216" y="2787923"/>
            <a:ext cx="6547523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2254271" y="2358820"/>
            <a:ext cx="3550516" cy="37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/>
          <a:p>
            <a:r>
              <a:rPr lang="en-US" altLang="zh-CN" sz="2400" b="1" dirty="0">
                <a:latin typeface="Gill Sans MT"/>
                <a:ea typeface="宋体"/>
                <a:cs typeface="Calibri"/>
              </a:rPr>
              <a:t>AIFM Design and Abstraction</a:t>
            </a:r>
            <a:endParaRPr lang="zh-CN" altLang="en-US" dirty="0"/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gray">
          <a:xfrm>
            <a:off x="1589863" y="2376700"/>
            <a:ext cx="284820" cy="37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grpSp>
        <p:nvGrpSpPr>
          <p:cNvPr id="58" name="Group 17"/>
          <p:cNvGrpSpPr>
            <a:grpSpLocks/>
          </p:cNvGrpSpPr>
          <p:nvPr/>
        </p:nvGrpSpPr>
        <p:grpSpPr bwMode="auto">
          <a:xfrm>
            <a:off x="1432765" y="3284832"/>
            <a:ext cx="613065" cy="535101"/>
            <a:chOff x="1110" y="2656"/>
            <a:chExt cx="1549" cy="1351"/>
          </a:xfrm>
        </p:grpSpPr>
        <p:sp>
          <p:nvSpPr>
            <p:cNvPr id="62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" name="Line 25"/>
          <p:cNvSpPr>
            <a:spLocks noChangeShapeType="1"/>
          </p:cNvSpPr>
          <p:nvPr/>
        </p:nvSpPr>
        <p:spPr bwMode="auto">
          <a:xfrm>
            <a:off x="1923216" y="3775235"/>
            <a:ext cx="6547523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 Box 26"/>
          <p:cNvSpPr txBox="1">
            <a:spLocks noChangeArrowheads="1"/>
          </p:cNvSpPr>
          <p:nvPr/>
        </p:nvSpPr>
        <p:spPr bwMode="auto">
          <a:xfrm>
            <a:off x="2254271" y="3346132"/>
            <a:ext cx="23118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/>
          <a:p>
            <a:r>
              <a:rPr lang="en-US" altLang="zh-CN" sz="2400" b="1" dirty="0">
                <a:latin typeface="Gill Sans MT"/>
                <a:ea typeface="宋体"/>
                <a:cs typeface="Calibri"/>
              </a:rPr>
              <a:t>AIFM Runtime</a:t>
            </a:r>
            <a:endParaRPr lang="zh-CN" altLang="en-US" dirty="0"/>
          </a:p>
        </p:txBody>
      </p:sp>
      <p:sp>
        <p:nvSpPr>
          <p:cNvPr id="61" name="Text Box 27"/>
          <p:cNvSpPr txBox="1">
            <a:spLocks noChangeArrowheads="1"/>
          </p:cNvSpPr>
          <p:nvPr/>
        </p:nvSpPr>
        <p:spPr bwMode="gray">
          <a:xfrm>
            <a:off x="1616028" y="3362011"/>
            <a:ext cx="284820" cy="37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66" name="Group 21"/>
          <p:cNvGrpSpPr>
            <a:grpSpLocks/>
          </p:cNvGrpSpPr>
          <p:nvPr/>
        </p:nvGrpSpPr>
        <p:grpSpPr bwMode="auto">
          <a:xfrm>
            <a:off x="1427620" y="4263033"/>
            <a:ext cx="613064" cy="535101"/>
            <a:chOff x="3174" y="2656"/>
            <a:chExt cx="1549" cy="1351"/>
          </a:xfrm>
        </p:grpSpPr>
        <p:sp>
          <p:nvSpPr>
            <p:cNvPr id="70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7" name="Line 28"/>
          <p:cNvSpPr>
            <a:spLocks noChangeShapeType="1"/>
          </p:cNvSpPr>
          <p:nvPr/>
        </p:nvSpPr>
        <p:spPr bwMode="auto">
          <a:xfrm>
            <a:off x="1918071" y="4753436"/>
            <a:ext cx="6547523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 Box 29"/>
          <p:cNvSpPr txBox="1">
            <a:spLocks noChangeArrowheads="1"/>
          </p:cNvSpPr>
          <p:nvPr/>
        </p:nvSpPr>
        <p:spPr bwMode="auto">
          <a:xfrm>
            <a:off x="2249126" y="4324334"/>
            <a:ext cx="44326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2400" b="1" dirty="0">
                <a:latin typeface="Gill Sans MT"/>
                <a:ea typeface="宋体"/>
                <a:cs typeface="Calibri"/>
              </a:rPr>
              <a:t>Implementation &amp; Evaluation</a:t>
            </a:r>
            <a:endParaRPr lang="en-US" sz="2400" dirty="0">
              <a:latin typeface="Gill Sans MT"/>
              <a:ea typeface="宋体"/>
              <a:cs typeface="Calibri"/>
            </a:endParaRPr>
          </a:p>
          <a:p>
            <a:endParaRPr lang="en-US" altLang="zh-CN" sz="2400" b="1" dirty="0"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69" name="Text Box 30"/>
          <p:cNvSpPr txBox="1">
            <a:spLocks noChangeArrowheads="1"/>
          </p:cNvSpPr>
          <p:nvPr/>
        </p:nvSpPr>
        <p:spPr bwMode="gray">
          <a:xfrm>
            <a:off x="1584718" y="4342213"/>
            <a:ext cx="284820" cy="37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Outline</a:t>
            </a:r>
            <a:endParaRPr lang="en-US"/>
          </a:p>
        </p:txBody>
      </p:sp>
      <p:grpSp>
        <p:nvGrpSpPr>
          <p:cNvPr id="32" name="Group 17">
            <a:extLst>
              <a:ext uri="{FF2B5EF4-FFF2-40B4-BE49-F238E27FC236}">
                <a16:creationId xmlns:a16="http://schemas.microsoft.com/office/drawing/2014/main" id="{DA765C7B-C4EF-4ED0-B24E-007784A5D192}"/>
              </a:ext>
            </a:extLst>
          </p:cNvPr>
          <p:cNvGrpSpPr>
            <a:grpSpLocks/>
          </p:cNvGrpSpPr>
          <p:nvPr/>
        </p:nvGrpSpPr>
        <p:grpSpPr bwMode="auto">
          <a:xfrm>
            <a:off x="1425837" y="5196759"/>
            <a:ext cx="613065" cy="535101"/>
            <a:chOff x="1110" y="2656"/>
            <a:chExt cx="1549" cy="1351"/>
          </a:xfrm>
        </p:grpSpPr>
        <p:sp>
          <p:nvSpPr>
            <p:cNvPr id="33" name="AutoShape 18">
              <a:extLst>
                <a:ext uri="{FF2B5EF4-FFF2-40B4-BE49-F238E27FC236}">
                  <a16:creationId xmlns:a16="http://schemas.microsoft.com/office/drawing/2014/main" id="{597F784F-ED4B-4CE0-8B83-358D5B6C38F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AutoShape 19">
              <a:extLst>
                <a:ext uri="{FF2B5EF4-FFF2-40B4-BE49-F238E27FC236}">
                  <a16:creationId xmlns:a16="http://schemas.microsoft.com/office/drawing/2014/main" id="{5E04BCA0-1D48-4FA3-82FC-B1BFB30B4AE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AutoShape 20">
              <a:extLst>
                <a:ext uri="{FF2B5EF4-FFF2-40B4-BE49-F238E27FC236}">
                  <a16:creationId xmlns:a16="http://schemas.microsoft.com/office/drawing/2014/main" id="{FE460E35-ADC2-4CC0-82BA-D65573829D9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6" name="Line 25">
            <a:extLst>
              <a:ext uri="{FF2B5EF4-FFF2-40B4-BE49-F238E27FC236}">
                <a16:creationId xmlns:a16="http://schemas.microsoft.com/office/drawing/2014/main" id="{C8DE5496-A390-446E-B6DC-754156B0BF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6288" y="5687162"/>
            <a:ext cx="6547523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 Box 26">
            <a:extLst>
              <a:ext uri="{FF2B5EF4-FFF2-40B4-BE49-F238E27FC236}">
                <a16:creationId xmlns:a16="http://schemas.microsoft.com/office/drawing/2014/main" id="{9228BF78-021D-4009-ABEA-1FE982352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343" y="5258059"/>
            <a:ext cx="177805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2400" b="1" dirty="0">
                <a:latin typeface="Gill Sans MT"/>
                <a:ea typeface="宋体" panose="02010600030101010101" pitchFamily="2" charset="-122"/>
                <a:cs typeface="Calibri" panose="020F0502020204030204" pitchFamily="34" charset="0"/>
              </a:rPr>
              <a:t>Conclusion</a:t>
            </a:r>
            <a:endParaRPr lang="en-US" sz="2400" dirty="0">
              <a:ea typeface="+mn-lt"/>
              <a:cs typeface="+mn-lt"/>
            </a:endParaRPr>
          </a:p>
          <a:p>
            <a:endParaRPr lang="en-US" altLang="zh-CN" sz="2400" b="1" dirty="0"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8" name="Text Box 27">
            <a:extLst>
              <a:ext uri="{FF2B5EF4-FFF2-40B4-BE49-F238E27FC236}">
                <a16:creationId xmlns:a16="http://schemas.microsoft.com/office/drawing/2014/main" id="{624C92C0-B189-448D-B8D8-97C7FF93E80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574219" y="5273938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3536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B7207-9681-45DD-9FF7-7341E7AEC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AIFM’s Design Overview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FE7D663-9D8E-4625-B0BE-5D3B88801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458" y="1600535"/>
            <a:ext cx="8383084" cy="365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36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B7207-9681-45DD-9FF7-7341E7AEC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AIFM’s Design Overview</a:t>
            </a:r>
            <a:endParaRPr lang="zh-CN" altLang="en-US" dirty="0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4E600D51-BDC6-4C27-AF0A-52AB820A459A}"/>
              </a:ext>
            </a:extLst>
          </p:cNvPr>
          <p:cNvCxnSpPr/>
          <p:nvPr/>
        </p:nvCxnSpPr>
        <p:spPr>
          <a:xfrm>
            <a:off x="1097280" y="5390984"/>
            <a:ext cx="9819861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14D98A1D-7890-4121-95B7-48CAB80A1172}"/>
              </a:ext>
            </a:extLst>
          </p:cNvPr>
          <p:cNvSpPr txBox="1"/>
          <p:nvPr/>
        </p:nvSpPr>
        <p:spPr>
          <a:xfrm>
            <a:off x="1017767" y="5021652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Local memory</a:t>
            </a:r>
            <a:endParaRPr lang="zh-CN" altLang="en-US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E5D6399-4CC7-4677-ADBE-A5EAF38CCB98}"/>
              </a:ext>
            </a:extLst>
          </p:cNvPr>
          <p:cNvSpPr txBox="1"/>
          <p:nvPr/>
        </p:nvSpPr>
        <p:spPr>
          <a:xfrm>
            <a:off x="1017767" y="5442264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Remote Memory</a:t>
            </a:r>
            <a:endParaRPr lang="zh-CN" altLang="en-US" b="1" dirty="0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9753B76E-7ED8-43A3-9F88-9B8A08E61FEA}"/>
              </a:ext>
            </a:extLst>
          </p:cNvPr>
          <p:cNvSpPr/>
          <p:nvPr/>
        </p:nvSpPr>
        <p:spPr>
          <a:xfrm>
            <a:off x="1017766" y="2427366"/>
            <a:ext cx="1248355" cy="453225"/>
          </a:xfrm>
          <a:prstGeom prst="round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User-level</a:t>
            </a:r>
          </a:p>
          <a:p>
            <a:pPr algn="ctr"/>
            <a:r>
              <a:rPr lang="en-US" altLang="zh-CN" dirty="0"/>
              <a:t>Thread 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6106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B7207-9681-45DD-9FF7-7341E7AEC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AIFM’s Design Overview</a:t>
            </a:r>
            <a:endParaRPr lang="zh-CN" altLang="en-US" dirty="0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4E600D51-BDC6-4C27-AF0A-52AB820A459A}"/>
              </a:ext>
            </a:extLst>
          </p:cNvPr>
          <p:cNvCxnSpPr/>
          <p:nvPr/>
        </p:nvCxnSpPr>
        <p:spPr>
          <a:xfrm>
            <a:off x="1097280" y="5390984"/>
            <a:ext cx="9819861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14D98A1D-7890-4121-95B7-48CAB80A1172}"/>
              </a:ext>
            </a:extLst>
          </p:cNvPr>
          <p:cNvSpPr txBox="1"/>
          <p:nvPr/>
        </p:nvSpPr>
        <p:spPr>
          <a:xfrm>
            <a:off x="1017767" y="5021652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Local memory</a:t>
            </a:r>
            <a:endParaRPr lang="zh-CN" altLang="en-US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E5D6399-4CC7-4677-ADBE-A5EAF38CCB98}"/>
              </a:ext>
            </a:extLst>
          </p:cNvPr>
          <p:cNvSpPr txBox="1"/>
          <p:nvPr/>
        </p:nvSpPr>
        <p:spPr>
          <a:xfrm>
            <a:off x="1017767" y="5442264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Remote Memory</a:t>
            </a:r>
            <a:endParaRPr lang="zh-CN" altLang="en-US" b="1" dirty="0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9753B76E-7ED8-43A3-9F88-9B8A08E61FEA}"/>
              </a:ext>
            </a:extLst>
          </p:cNvPr>
          <p:cNvSpPr/>
          <p:nvPr/>
        </p:nvSpPr>
        <p:spPr>
          <a:xfrm>
            <a:off x="1017766" y="2427366"/>
            <a:ext cx="1248355" cy="453225"/>
          </a:xfrm>
          <a:prstGeom prst="round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User-level</a:t>
            </a:r>
          </a:p>
          <a:p>
            <a:pPr algn="ctr"/>
            <a:r>
              <a:rPr lang="en-US" altLang="zh-CN" dirty="0"/>
              <a:t>Thread 0</a:t>
            </a:r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3C0FB86-FE75-4002-A434-C0BE596519D6}"/>
              </a:ext>
            </a:extLst>
          </p:cNvPr>
          <p:cNvSpPr/>
          <p:nvPr/>
        </p:nvSpPr>
        <p:spPr>
          <a:xfrm>
            <a:off x="3372028" y="1993829"/>
            <a:ext cx="2003054" cy="1800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altLang="zh-CN" dirty="0" err="1">
                <a:solidFill>
                  <a:schemeClr val="accent6"/>
                </a:solidFill>
              </a:rPr>
              <a:t>Remoteable</a:t>
            </a:r>
            <a:endParaRPr lang="en-US" altLang="zh-CN" dirty="0">
              <a:solidFill>
                <a:schemeClr val="accent6"/>
              </a:solidFill>
            </a:endParaRPr>
          </a:p>
          <a:p>
            <a:pPr algn="ctr"/>
            <a:r>
              <a:rPr lang="en-US" altLang="zh-CN" dirty="0">
                <a:solidFill>
                  <a:schemeClr val="accent6"/>
                </a:solidFill>
              </a:rPr>
              <a:t>Data Structure</a:t>
            </a:r>
            <a:endParaRPr lang="zh-CN" altLang="en-US" dirty="0">
              <a:solidFill>
                <a:schemeClr val="accent6"/>
              </a:solidFill>
            </a:endParaRP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6A7E76E7-7A94-4DCB-B26F-B13BAF5613B8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266121" y="2653979"/>
            <a:ext cx="110590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AA0431B6-0DC9-4B57-803C-08D034F3F821}"/>
              </a:ext>
            </a:extLst>
          </p:cNvPr>
          <p:cNvSpPr txBox="1"/>
          <p:nvPr/>
        </p:nvSpPr>
        <p:spPr>
          <a:xfrm>
            <a:off x="2358018" y="2242700"/>
            <a:ext cx="922112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6"/>
                </a:solidFill>
              </a:rPr>
              <a:t>Lib API</a:t>
            </a:r>
            <a:endParaRPr lang="zh-CN" alt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875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B7207-9681-45DD-9FF7-7341E7AEC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AIFM’s Design Overview</a:t>
            </a:r>
            <a:endParaRPr lang="zh-CN" altLang="en-US" dirty="0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4E600D51-BDC6-4C27-AF0A-52AB820A459A}"/>
              </a:ext>
            </a:extLst>
          </p:cNvPr>
          <p:cNvCxnSpPr/>
          <p:nvPr/>
        </p:nvCxnSpPr>
        <p:spPr>
          <a:xfrm>
            <a:off x="1097280" y="5390984"/>
            <a:ext cx="9819861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14D98A1D-7890-4121-95B7-48CAB80A1172}"/>
              </a:ext>
            </a:extLst>
          </p:cNvPr>
          <p:cNvSpPr txBox="1"/>
          <p:nvPr/>
        </p:nvSpPr>
        <p:spPr>
          <a:xfrm>
            <a:off x="1017767" y="5021652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Local memory</a:t>
            </a:r>
            <a:endParaRPr lang="zh-CN" altLang="en-US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E5D6399-4CC7-4677-ADBE-A5EAF38CCB98}"/>
              </a:ext>
            </a:extLst>
          </p:cNvPr>
          <p:cNvSpPr txBox="1"/>
          <p:nvPr/>
        </p:nvSpPr>
        <p:spPr>
          <a:xfrm>
            <a:off x="1017767" y="5442264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Remote Memory</a:t>
            </a:r>
            <a:endParaRPr lang="zh-CN" altLang="en-US" b="1" dirty="0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7219F09F-DE30-4C0D-8C15-19E84A935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dirty="0">
                <a:latin typeface="+mn-ea"/>
                <a:ea typeface="+mn-ea"/>
              </a:rPr>
              <a:t>1. Solve: semantic gap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9753B76E-7ED8-43A3-9F88-9B8A08E61FEA}"/>
              </a:ext>
            </a:extLst>
          </p:cNvPr>
          <p:cNvSpPr/>
          <p:nvPr/>
        </p:nvSpPr>
        <p:spPr>
          <a:xfrm>
            <a:off x="1017766" y="2427366"/>
            <a:ext cx="1248355" cy="453225"/>
          </a:xfrm>
          <a:prstGeom prst="round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User-level</a:t>
            </a:r>
          </a:p>
          <a:p>
            <a:pPr algn="ctr"/>
            <a:r>
              <a:rPr lang="en-US" altLang="zh-CN" dirty="0"/>
              <a:t>Thread 0</a:t>
            </a:r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3C0FB86-FE75-4002-A434-C0BE596519D6}"/>
              </a:ext>
            </a:extLst>
          </p:cNvPr>
          <p:cNvSpPr/>
          <p:nvPr/>
        </p:nvSpPr>
        <p:spPr>
          <a:xfrm>
            <a:off x="3372028" y="1993829"/>
            <a:ext cx="2003054" cy="1800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/>
          <a:lstStyle/>
          <a:p>
            <a:pPr algn="ctr"/>
            <a:r>
              <a:rPr lang="en-US" altLang="zh-CN" dirty="0" err="1">
                <a:solidFill>
                  <a:schemeClr val="tx1"/>
                </a:solidFill>
              </a:rPr>
              <a:t>Remoteable</a:t>
            </a:r>
            <a:endParaRPr lang="en-US" altLang="zh-CN" dirty="0">
              <a:solidFill>
                <a:schemeClr val="tx1"/>
              </a:solidFill>
            </a:endParaRP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Data Structure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6A7E76E7-7A94-4DCB-B26F-B13BAF5613B8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266121" y="2653979"/>
            <a:ext cx="110590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AA0431B6-0DC9-4B57-803C-08D034F3F821}"/>
              </a:ext>
            </a:extLst>
          </p:cNvPr>
          <p:cNvSpPr txBox="1"/>
          <p:nvPr/>
        </p:nvSpPr>
        <p:spPr>
          <a:xfrm>
            <a:off x="2358018" y="2242700"/>
            <a:ext cx="922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Lib API</a:t>
            </a:r>
            <a:endParaRPr lang="zh-CN" altLang="en-US" dirty="0"/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C53A2DD3-5020-458D-86F4-BE41942C5523}"/>
              </a:ext>
            </a:extLst>
          </p:cNvPr>
          <p:cNvSpPr/>
          <p:nvPr/>
        </p:nvSpPr>
        <p:spPr>
          <a:xfrm>
            <a:off x="3538336" y="2782278"/>
            <a:ext cx="1685339" cy="227968"/>
          </a:xfrm>
          <a:prstGeom prst="round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App Semantics</a:t>
            </a:r>
            <a:endParaRPr lang="zh-CN" altLang="en-US" sz="1600" dirty="0"/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6536EBBF-5A0E-403F-B0DF-670A19245382}"/>
              </a:ext>
            </a:extLst>
          </p:cNvPr>
          <p:cNvSpPr/>
          <p:nvPr/>
        </p:nvSpPr>
        <p:spPr>
          <a:xfrm>
            <a:off x="3713263" y="3330687"/>
            <a:ext cx="1335483" cy="227968"/>
          </a:xfrm>
          <a:prstGeom prst="round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Prefetcher</a:t>
            </a:r>
            <a:endParaRPr lang="zh-CN" altLang="en-US" sz="1600" dirty="0"/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A535DD3B-8156-40D6-BD0A-0C9358346962}"/>
              </a:ext>
            </a:extLst>
          </p:cNvPr>
          <p:cNvCxnSpPr>
            <a:stCxn id="3" idx="2"/>
            <a:endCxn id="15" idx="0"/>
          </p:cNvCxnSpPr>
          <p:nvPr/>
        </p:nvCxnSpPr>
        <p:spPr>
          <a:xfrm flipH="1">
            <a:off x="4381005" y="3010246"/>
            <a:ext cx="1" cy="32044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556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B7207-9681-45DD-9FF7-7341E7AEC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AIFM’s Design Overview</a:t>
            </a:r>
            <a:endParaRPr lang="zh-CN" altLang="en-US" dirty="0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4E600D51-BDC6-4C27-AF0A-52AB820A459A}"/>
              </a:ext>
            </a:extLst>
          </p:cNvPr>
          <p:cNvCxnSpPr/>
          <p:nvPr/>
        </p:nvCxnSpPr>
        <p:spPr>
          <a:xfrm>
            <a:off x="1097280" y="5390984"/>
            <a:ext cx="9819861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14D98A1D-7890-4121-95B7-48CAB80A1172}"/>
              </a:ext>
            </a:extLst>
          </p:cNvPr>
          <p:cNvSpPr txBox="1"/>
          <p:nvPr/>
        </p:nvSpPr>
        <p:spPr>
          <a:xfrm>
            <a:off x="1017767" y="5021652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Local memory</a:t>
            </a:r>
            <a:endParaRPr lang="zh-CN" altLang="en-US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E5D6399-4CC7-4677-ADBE-A5EAF38CCB98}"/>
              </a:ext>
            </a:extLst>
          </p:cNvPr>
          <p:cNvSpPr txBox="1"/>
          <p:nvPr/>
        </p:nvSpPr>
        <p:spPr>
          <a:xfrm>
            <a:off x="1017767" y="5442264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Remote Memory</a:t>
            </a:r>
            <a:endParaRPr lang="zh-CN" altLang="en-US" b="1" dirty="0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9753B76E-7ED8-43A3-9F88-9B8A08E61FEA}"/>
              </a:ext>
            </a:extLst>
          </p:cNvPr>
          <p:cNvSpPr/>
          <p:nvPr/>
        </p:nvSpPr>
        <p:spPr>
          <a:xfrm>
            <a:off x="1017766" y="2427366"/>
            <a:ext cx="1248355" cy="453225"/>
          </a:xfrm>
          <a:prstGeom prst="round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User-level</a:t>
            </a:r>
          </a:p>
          <a:p>
            <a:pPr algn="ctr"/>
            <a:r>
              <a:rPr lang="en-US" altLang="zh-CN" dirty="0"/>
              <a:t>Thread 0</a:t>
            </a:r>
            <a:endParaRPr lang="zh-CN" altLang="en-US" dirty="0"/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6A7E76E7-7A94-4DCB-B26F-B13BAF5613B8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266121" y="2653979"/>
            <a:ext cx="110590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AA0431B6-0DC9-4B57-803C-08D034F3F821}"/>
              </a:ext>
            </a:extLst>
          </p:cNvPr>
          <p:cNvSpPr txBox="1"/>
          <p:nvPr/>
        </p:nvSpPr>
        <p:spPr>
          <a:xfrm>
            <a:off x="2358018" y="2242700"/>
            <a:ext cx="922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Lib API</a:t>
            </a:r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5616086-9645-45B0-ACD3-67F01F2E54B8}"/>
              </a:ext>
            </a:extLst>
          </p:cNvPr>
          <p:cNvSpPr/>
          <p:nvPr/>
        </p:nvSpPr>
        <p:spPr>
          <a:xfrm>
            <a:off x="6212621" y="2315247"/>
            <a:ext cx="661921" cy="346533"/>
          </a:xfrm>
          <a:prstGeom prst="rect">
            <a:avLst/>
          </a:prstGeom>
          <a:ln w="25400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altLang="zh-CN" dirty="0" err="1">
                <a:solidFill>
                  <a:schemeClr val="accent6"/>
                </a:solidFill>
              </a:rPr>
              <a:t>Ptr</a:t>
            </a:r>
            <a:r>
              <a:rPr lang="en-US" altLang="zh-CN" dirty="0">
                <a:solidFill>
                  <a:schemeClr val="accent6"/>
                </a:solidFill>
              </a:rPr>
              <a:t> 0</a:t>
            </a: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2B2104D-9899-431F-8906-6DFD3EF80469}"/>
              </a:ext>
            </a:extLst>
          </p:cNvPr>
          <p:cNvSpPr/>
          <p:nvPr/>
        </p:nvSpPr>
        <p:spPr>
          <a:xfrm>
            <a:off x="6212621" y="2857845"/>
            <a:ext cx="661921" cy="346533"/>
          </a:xfrm>
          <a:prstGeom prst="rect">
            <a:avLst/>
          </a:prstGeom>
          <a:ln w="25400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altLang="zh-CN" dirty="0" err="1">
                <a:solidFill>
                  <a:schemeClr val="accent6"/>
                </a:solidFill>
              </a:rPr>
              <a:t>Ptr</a:t>
            </a:r>
            <a:r>
              <a:rPr lang="en-US" altLang="zh-CN" dirty="0">
                <a:solidFill>
                  <a:schemeClr val="accent6"/>
                </a:solidFill>
              </a:rPr>
              <a:t> 1</a:t>
            </a:r>
            <a:endParaRPr lang="zh-CN" altLang="en-US" dirty="0">
              <a:solidFill>
                <a:schemeClr val="accent6"/>
              </a:solidFill>
            </a:endParaRP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149BA5D2-21B6-428A-9D80-DABD992A7BC3}"/>
              </a:ext>
            </a:extLst>
          </p:cNvPr>
          <p:cNvCxnSpPr>
            <a:cxnSpLocks/>
            <a:stCxn id="27" idx="3"/>
            <a:endCxn id="16" idx="1"/>
          </p:cNvCxnSpPr>
          <p:nvPr/>
        </p:nvCxnSpPr>
        <p:spPr>
          <a:xfrm flipV="1">
            <a:off x="5375082" y="2488514"/>
            <a:ext cx="837539" cy="4053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6C4FFF16-AB9D-4529-BBCC-A4DBBC21828F}"/>
              </a:ext>
            </a:extLst>
          </p:cNvPr>
          <p:cNvCxnSpPr>
            <a:cxnSpLocks/>
            <a:stCxn id="27" idx="3"/>
            <a:endCxn id="18" idx="1"/>
          </p:cNvCxnSpPr>
          <p:nvPr/>
        </p:nvCxnSpPr>
        <p:spPr>
          <a:xfrm>
            <a:off x="5375082" y="2893829"/>
            <a:ext cx="837539" cy="1372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27" name="矩形 26">
            <a:extLst>
              <a:ext uri="{FF2B5EF4-FFF2-40B4-BE49-F238E27FC236}">
                <a16:creationId xmlns:a16="http://schemas.microsoft.com/office/drawing/2014/main" id="{949540F2-32B1-47DF-8B69-9134097250C7}"/>
              </a:ext>
            </a:extLst>
          </p:cNvPr>
          <p:cNvSpPr/>
          <p:nvPr/>
        </p:nvSpPr>
        <p:spPr>
          <a:xfrm>
            <a:off x="3372028" y="1993829"/>
            <a:ext cx="2003054" cy="1800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/>
          <a:lstStyle/>
          <a:p>
            <a:pPr algn="ctr"/>
            <a:r>
              <a:rPr lang="en-US" altLang="zh-CN" dirty="0" err="1">
                <a:solidFill>
                  <a:schemeClr val="tx1"/>
                </a:solidFill>
              </a:rPr>
              <a:t>Remoteable</a:t>
            </a:r>
            <a:endParaRPr lang="en-US" altLang="zh-CN" dirty="0">
              <a:solidFill>
                <a:schemeClr val="tx1"/>
              </a:solidFill>
            </a:endParaRP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Data Structure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1082ECB6-555F-4EDE-941C-28BF21BB35AE}"/>
              </a:ext>
            </a:extLst>
          </p:cNvPr>
          <p:cNvSpPr/>
          <p:nvPr/>
        </p:nvSpPr>
        <p:spPr>
          <a:xfrm>
            <a:off x="3538336" y="2782278"/>
            <a:ext cx="1685339" cy="227968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App Semantics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A7BEAFF1-3648-4E5C-88A9-4E676B012465}"/>
              </a:ext>
            </a:extLst>
          </p:cNvPr>
          <p:cNvSpPr/>
          <p:nvPr/>
        </p:nvSpPr>
        <p:spPr>
          <a:xfrm>
            <a:off x="3713263" y="3330687"/>
            <a:ext cx="1335483" cy="227968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Prefetcher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20BC7CFB-C972-44A7-9596-46163F2E803F}"/>
              </a:ext>
            </a:extLst>
          </p:cNvPr>
          <p:cNvCxnSpPr>
            <a:stCxn id="28" idx="2"/>
            <a:endCxn id="29" idx="0"/>
          </p:cNvCxnSpPr>
          <p:nvPr/>
        </p:nvCxnSpPr>
        <p:spPr>
          <a:xfrm flipH="1">
            <a:off x="4381005" y="3010246"/>
            <a:ext cx="1" cy="32044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椭圆 31">
            <a:extLst>
              <a:ext uri="{FF2B5EF4-FFF2-40B4-BE49-F238E27FC236}">
                <a16:creationId xmlns:a16="http://schemas.microsoft.com/office/drawing/2014/main" id="{73A487CE-3988-4B67-8619-5DF35AC62872}"/>
              </a:ext>
            </a:extLst>
          </p:cNvPr>
          <p:cNvSpPr/>
          <p:nvPr/>
        </p:nvSpPr>
        <p:spPr>
          <a:xfrm>
            <a:off x="7533173" y="2315713"/>
            <a:ext cx="1055561" cy="345600"/>
          </a:xfrm>
          <a:prstGeom prst="ellipse">
            <a:avLst/>
          </a:prstGeom>
          <a:ln w="25400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accent6"/>
                </a:solidFill>
              </a:rPr>
              <a:t>Obj 0</a:t>
            </a:r>
            <a:endParaRPr lang="zh-CN" altLang="en-US" dirty="0">
              <a:solidFill>
                <a:schemeClr val="accent6"/>
              </a:solidFill>
            </a:endParaRPr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A401A5B8-0AF2-4181-8A14-25599411F513}"/>
              </a:ext>
            </a:extLst>
          </p:cNvPr>
          <p:cNvCxnSpPr>
            <a:stCxn id="16" idx="3"/>
            <a:endCxn id="32" idx="2"/>
          </p:cNvCxnSpPr>
          <p:nvPr/>
        </p:nvCxnSpPr>
        <p:spPr>
          <a:xfrm flipV="1">
            <a:off x="6874542" y="2488513"/>
            <a:ext cx="658631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41" name="椭圆 40">
            <a:extLst>
              <a:ext uri="{FF2B5EF4-FFF2-40B4-BE49-F238E27FC236}">
                <a16:creationId xmlns:a16="http://schemas.microsoft.com/office/drawing/2014/main" id="{938A70DA-9AEC-4B85-B03C-CB3D628EA3D5}"/>
              </a:ext>
            </a:extLst>
          </p:cNvPr>
          <p:cNvSpPr/>
          <p:nvPr/>
        </p:nvSpPr>
        <p:spPr>
          <a:xfrm>
            <a:off x="7533173" y="5644163"/>
            <a:ext cx="1055561" cy="345600"/>
          </a:xfrm>
          <a:prstGeom prst="ellipse">
            <a:avLst/>
          </a:prstGeom>
          <a:ln w="25400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accent6"/>
                </a:solidFill>
              </a:rPr>
              <a:t>Obj 1</a:t>
            </a:r>
            <a:endParaRPr lang="zh-CN" altLang="en-US" dirty="0">
              <a:solidFill>
                <a:schemeClr val="accent6"/>
              </a:solidFill>
            </a:endParaRPr>
          </a:p>
        </p:txBody>
      </p:sp>
      <p:cxnSp>
        <p:nvCxnSpPr>
          <p:cNvPr id="43" name="连接符: 曲线 42">
            <a:extLst>
              <a:ext uri="{FF2B5EF4-FFF2-40B4-BE49-F238E27FC236}">
                <a16:creationId xmlns:a16="http://schemas.microsoft.com/office/drawing/2014/main" id="{ACCB966D-A894-4D3B-86DF-6E9EC5430BC4}"/>
              </a:ext>
            </a:extLst>
          </p:cNvPr>
          <p:cNvCxnSpPr>
            <a:stCxn id="18" idx="3"/>
            <a:endCxn id="41" idx="0"/>
          </p:cNvCxnSpPr>
          <p:nvPr/>
        </p:nvCxnSpPr>
        <p:spPr>
          <a:xfrm>
            <a:off x="6874542" y="3031112"/>
            <a:ext cx="1186412" cy="2613051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44" name="矩形 43">
            <a:extLst>
              <a:ext uri="{FF2B5EF4-FFF2-40B4-BE49-F238E27FC236}">
                <a16:creationId xmlns:a16="http://schemas.microsoft.com/office/drawing/2014/main" id="{C9F77910-B323-4504-A28B-70C6E30439C9}"/>
              </a:ext>
            </a:extLst>
          </p:cNvPr>
          <p:cNvSpPr/>
          <p:nvPr/>
        </p:nvSpPr>
        <p:spPr>
          <a:xfrm>
            <a:off x="6074633" y="2092148"/>
            <a:ext cx="923623" cy="1322221"/>
          </a:xfrm>
          <a:prstGeom prst="rect">
            <a:avLst/>
          </a:prstGeom>
          <a:solidFill>
            <a:schemeClr val="lt1">
              <a:alpha val="0"/>
            </a:schemeClr>
          </a:solidFill>
          <a:ln w="25400">
            <a:solidFill>
              <a:schemeClr val="accent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D3D68CCD-5EEB-474E-9081-5F7E03AD6148}"/>
              </a:ext>
            </a:extLst>
          </p:cNvPr>
          <p:cNvSpPr txBox="1"/>
          <p:nvPr/>
        </p:nvSpPr>
        <p:spPr>
          <a:xfrm>
            <a:off x="5605723" y="1678537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chemeClr val="accent4"/>
                </a:solidFill>
              </a:rPr>
              <a:t>Remoteable</a:t>
            </a:r>
            <a:r>
              <a:rPr lang="en-US" altLang="zh-CN" dirty="0">
                <a:solidFill>
                  <a:schemeClr val="accent4"/>
                </a:solidFill>
              </a:rPr>
              <a:t> Pointers</a:t>
            </a:r>
            <a:endParaRPr lang="zh-CN" alt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434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3"/>
          <p:cNvGrpSpPr>
            <a:grpSpLocks/>
          </p:cNvGrpSpPr>
          <p:nvPr/>
        </p:nvGrpSpPr>
        <p:grpSpPr bwMode="auto">
          <a:xfrm>
            <a:off x="1432765" y="1378100"/>
            <a:ext cx="613064" cy="535101"/>
            <a:chOff x="1110" y="2656"/>
            <a:chExt cx="1549" cy="1351"/>
          </a:xfrm>
        </p:grpSpPr>
        <p:sp>
          <p:nvSpPr>
            <p:cNvPr id="46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3" name="Line 11"/>
          <p:cNvSpPr>
            <a:spLocks noChangeShapeType="1"/>
          </p:cNvSpPr>
          <p:nvPr/>
        </p:nvSpPr>
        <p:spPr bwMode="auto">
          <a:xfrm>
            <a:off x="1923216" y="1868503"/>
            <a:ext cx="6547523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2254271" y="1439400"/>
            <a:ext cx="1532667" cy="37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gray">
          <a:xfrm>
            <a:off x="1589863" y="1457280"/>
            <a:ext cx="284820" cy="37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50" name="Group 7"/>
          <p:cNvGrpSpPr>
            <a:grpSpLocks/>
          </p:cNvGrpSpPr>
          <p:nvPr/>
        </p:nvGrpSpPr>
        <p:grpSpPr bwMode="auto">
          <a:xfrm>
            <a:off x="1432765" y="2297520"/>
            <a:ext cx="613064" cy="535101"/>
            <a:chOff x="3174" y="2656"/>
            <a:chExt cx="1549" cy="1351"/>
          </a:xfrm>
        </p:grpSpPr>
        <p:sp>
          <p:nvSpPr>
            <p:cNvPr id="54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1" name="Line 14"/>
          <p:cNvSpPr>
            <a:spLocks noChangeShapeType="1"/>
          </p:cNvSpPr>
          <p:nvPr/>
        </p:nvSpPr>
        <p:spPr bwMode="auto">
          <a:xfrm>
            <a:off x="1923216" y="2787923"/>
            <a:ext cx="6547523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2254271" y="2358820"/>
            <a:ext cx="3550516" cy="37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/>
          <a:p>
            <a:r>
              <a:rPr lang="en-US" altLang="zh-CN" sz="2400" b="1" dirty="0">
                <a:latin typeface="Gill Sans MT"/>
                <a:ea typeface="宋体"/>
                <a:cs typeface="Calibri"/>
              </a:rPr>
              <a:t>AIFM Design and Abstraction</a:t>
            </a:r>
            <a:endParaRPr lang="zh-CN" altLang="en-US" dirty="0"/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gray">
          <a:xfrm>
            <a:off x="1589863" y="2376700"/>
            <a:ext cx="284820" cy="37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grpSp>
        <p:nvGrpSpPr>
          <p:cNvPr id="58" name="Group 17"/>
          <p:cNvGrpSpPr>
            <a:grpSpLocks/>
          </p:cNvGrpSpPr>
          <p:nvPr/>
        </p:nvGrpSpPr>
        <p:grpSpPr bwMode="auto">
          <a:xfrm>
            <a:off x="1432765" y="3284832"/>
            <a:ext cx="613065" cy="535101"/>
            <a:chOff x="1110" y="2656"/>
            <a:chExt cx="1549" cy="1351"/>
          </a:xfrm>
        </p:grpSpPr>
        <p:sp>
          <p:nvSpPr>
            <p:cNvPr id="62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" name="Line 25"/>
          <p:cNvSpPr>
            <a:spLocks noChangeShapeType="1"/>
          </p:cNvSpPr>
          <p:nvPr/>
        </p:nvSpPr>
        <p:spPr bwMode="auto">
          <a:xfrm>
            <a:off x="1923216" y="3775235"/>
            <a:ext cx="6547523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 Box 26"/>
          <p:cNvSpPr txBox="1">
            <a:spLocks noChangeArrowheads="1"/>
          </p:cNvSpPr>
          <p:nvPr/>
        </p:nvSpPr>
        <p:spPr bwMode="auto">
          <a:xfrm>
            <a:off x="2254271" y="3346132"/>
            <a:ext cx="23118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/>
          <a:p>
            <a:r>
              <a:rPr lang="en-US" altLang="zh-CN" sz="2400" b="1" dirty="0">
                <a:latin typeface="Gill Sans MT"/>
                <a:ea typeface="宋体"/>
                <a:cs typeface="Calibri"/>
              </a:rPr>
              <a:t>AIFM Runtime</a:t>
            </a:r>
            <a:endParaRPr lang="zh-CN" altLang="en-US" dirty="0"/>
          </a:p>
        </p:txBody>
      </p:sp>
      <p:sp>
        <p:nvSpPr>
          <p:cNvPr id="61" name="Text Box 27"/>
          <p:cNvSpPr txBox="1">
            <a:spLocks noChangeArrowheads="1"/>
          </p:cNvSpPr>
          <p:nvPr/>
        </p:nvSpPr>
        <p:spPr bwMode="gray">
          <a:xfrm>
            <a:off x="1616028" y="3362011"/>
            <a:ext cx="284820" cy="37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66" name="Group 21"/>
          <p:cNvGrpSpPr>
            <a:grpSpLocks/>
          </p:cNvGrpSpPr>
          <p:nvPr/>
        </p:nvGrpSpPr>
        <p:grpSpPr bwMode="auto">
          <a:xfrm>
            <a:off x="1427620" y="4263033"/>
            <a:ext cx="613064" cy="535101"/>
            <a:chOff x="3174" y="2656"/>
            <a:chExt cx="1549" cy="1351"/>
          </a:xfrm>
        </p:grpSpPr>
        <p:sp>
          <p:nvSpPr>
            <p:cNvPr id="70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7" name="Line 28"/>
          <p:cNvSpPr>
            <a:spLocks noChangeShapeType="1"/>
          </p:cNvSpPr>
          <p:nvPr/>
        </p:nvSpPr>
        <p:spPr bwMode="auto">
          <a:xfrm>
            <a:off x="1918071" y="4753436"/>
            <a:ext cx="6547523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 Box 29"/>
          <p:cNvSpPr txBox="1">
            <a:spLocks noChangeArrowheads="1"/>
          </p:cNvSpPr>
          <p:nvPr/>
        </p:nvSpPr>
        <p:spPr bwMode="auto">
          <a:xfrm>
            <a:off x="2249126" y="4324334"/>
            <a:ext cx="44326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2400" b="1" dirty="0">
                <a:latin typeface="Gill Sans MT"/>
                <a:ea typeface="宋体"/>
                <a:cs typeface="Calibri"/>
              </a:rPr>
              <a:t>Implementation &amp; Evaluation</a:t>
            </a:r>
            <a:endParaRPr lang="en-US" sz="2400" dirty="0">
              <a:latin typeface="Gill Sans MT"/>
              <a:ea typeface="宋体"/>
              <a:cs typeface="Calibri"/>
            </a:endParaRPr>
          </a:p>
          <a:p>
            <a:endParaRPr lang="en-US" altLang="zh-CN" sz="2400" b="1" dirty="0"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69" name="Text Box 30"/>
          <p:cNvSpPr txBox="1">
            <a:spLocks noChangeArrowheads="1"/>
          </p:cNvSpPr>
          <p:nvPr/>
        </p:nvSpPr>
        <p:spPr bwMode="gray">
          <a:xfrm>
            <a:off x="1584718" y="4342213"/>
            <a:ext cx="284820" cy="37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Outline</a:t>
            </a:r>
            <a:endParaRPr lang="en-US"/>
          </a:p>
        </p:txBody>
      </p:sp>
      <p:grpSp>
        <p:nvGrpSpPr>
          <p:cNvPr id="32" name="Group 17">
            <a:extLst>
              <a:ext uri="{FF2B5EF4-FFF2-40B4-BE49-F238E27FC236}">
                <a16:creationId xmlns:a16="http://schemas.microsoft.com/office/drawing/2014/main" id="{DA765C7B-C4EF-4ED0-B24E-007784A5D192}"/>
              </a:ext>
            </a:extLst>
          </p:cNvPr>
          <p:cNvGrpSpPr>
            <a:grpSpLocks/>
          </p:cNvGrpSpPr>
          <p:nvPr/>
        </p:nvGrpSpPr>
        <p:grpSpPr bwMode="auto">
          <a:xfrm>
            <a:off x="1425837" y="5196759"/>
            <a:ext cx="613065" cy="535101"/>
            <a:chOff x="1110" y="2656"/>
            <a:chExt cx="1549" cy="1351"/>
          </a:xfrm>
        </p:grpSpPr>
        <p:sp>
          <p:nvSpPr>
            <p:cNvPr id="33" name="AutoShape 18">
              <a:extLst>
                <a:ext uri="{FF2B5EF4-FFF2-40B4-BE49-F238E27FC236}">
                  <a16:creationId xmlns:a16="http://schemas.microsoft.com/office/drawing/2014/main" id="{597F784F-ED4B-4CE0-8B83-358D5B6C38F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AutoShape 19">
              <a:extLst>
                <a:ext uri="{FF2B5EF4-FFF2-40B4-BE49-F238E27FC236}">
                  <a16:creationId xmlns:a16="http://schemas.microsoft.com/office/drawing/2014/main" id="{5E04BCA0-1D48-4FA3-82FC-B1BFB30B4AE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AutoShape 20">
              <a:extLst>
                <a:ext uri="{FF2B5EF4-FFF2-40B4-BE49-F238E27FC236}">
                  <a16:creationId xmlns:a16="http://schemas.microsoft.com/office/drawing/2014/main" id="{FE460E35-ADC2-4CC0-82BA-D65573829D9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6" name="Line 25">
            <a:extLst>
              <a:ext uri="{FF2B5EF4-FFF2-40B4-BE49-F238E27FC236}">
                <a16:creationId xmlns:a16="http://schemas.microsoft.com/office/drawing/2014/main" id="{C8DE5496-A390-446E-B6DC-754156B0BF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6288" y="5687162"/>
            <a:ext cx="6547523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 Box 26">
            <a:extLst>
              <a:ext uri="{FF2B5EF4-FFF2-40B4-BE49-F238E27FC236}">
                <a16:creationId xmlns:a16="http://schemas.microsoft.com/office/drawing/2014/main" id="{9228BF78-021D-4009-ABEA-1FE982352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343" y="5258059"/>
            <a:ext cx="177805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2400" b="1" dirty="0">
                <a:latin typeface="Gill Sans MT"/>
                <a:ea typeface="宋体" panose="02010600030101010101" pitchFamily="2" charset="-122"/>
                <a:cs typeface="Calibri" panose="020F0502020204030204" pitchFamily="34" charset="0"/>
              </a:rPr>
              <a:t>Conclusion</a:t>
            </a:r>
            <a:endParaRPr lang="en-US" sz="2400" dirty="0">
              <a:ea typeface="+mn-lt"/>
              <a:cs typeface="+mn-lt"/>
            </a:endParaRPr>
          </a:p>
          <a:p>
            <a:endParaRPr lang="en-US" altLang="zh-CN" sz="2400" b="1" dirty="0"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8" name="Text Box 27">
            <a:extLst>
              <a:ext uri="{FF2B5EF4-FFF2-40B4-BE49-F238E27FC236}">
                <a16:creationId xmlns:a16="http://schemas.microsoft.com/office/drawing/2014/main" id="{624C92C0-B189-448D-B8D8-97C7FF93E80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574219" y="5273938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5303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B7207-9681-45DD-9FF7-7341E7AEC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AIFM’s Design Overview</a:t>
            </a:r>
            <a:endParaRPr lang="zh-CN" altLang="en-US" dirty="0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4E600D51-BDC6-4C27-AF0A-52AB820A459A}"/>
              </a:ext>
            </a:extLst>
          </p:cNvPr>
          <p:cNvCxnSpPr/>
          <p:nvPr/>
        </p:nvCxnSpPr>
        <p:spPr>
          <a:xfrm>
            <a:off x="1097280" y="5390984"/>
            <a:ext cx="9819861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14D98A1D-7890-4121-95B7-48CAB80A1172}"/>
              </a:ext>
            </a:extLst>
          </p:cNvPr>
          <p:cNvSpPr txBox="1"/>
          <p:nvPr/>
        </p:nvSpPr>
        <p:spPr>
          <a:xfrm>
            <a:off x="1017767" y="5021652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Local memory</a:t>
            </a:r>
            <a:endParaRPr lang="zh-CN" altLang="en-US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E5D6399-4CC7-4677-ADBE-A5EAF38CCB98}"/>
              </a:ext>
            </a:extLst>
          </p:cNvPr>
          <p:cNvSpPr txBox="1"/>
          <p:nvPr/>
        </p:nvSpPr>
        <p:spPr>
          <a:xfrm>
            <a:off x="1017767" y="5442264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Remote Memory</a:t>
            </a:r>
            <a:endParaRPr lang="zh-CN" altLang="en-US" b="1" dirty="0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7219F09F-DE30-4C0D-8C15-19E84A935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dirty="0">
                <a:latin typeface="+mn-ea"/>
              </a:rPr>
              <a:t>2. Solve: kernel overhead</a:t>
            </a:r>
            <a:endParaRPr lang="en-US" altLang="zh-CN" sz="2800" dirty="0">
              <a:latin typeface="+mn-ea"/>
              <a:ea typeface="+mn-ea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9753B76E-7ED8-43A3-9F88-9B8A08E61FEA}"/>
              </a:ext>
            </a:extLst>
          </p:cNvPr>
          <p:cNvSpPr/>
          <p:nvPr/>
        </p:nvSpPr>
        <p:spPr>
          <a:xfrm>
            <a:off x="1017766" y="2427366"/>
            <a:ext cx="1248355" cy="453225"/>
          </a:xfrm>
          <a:prstGeom prst="round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User-level</a:t>
            </a:r>
          </a:p>
          <a:p>
            <a:pPr algn="ctr"/>
            <a:r>
              <a:rPr lang="en-US" altLang="zh-CN" dirty="0"/>
              <a:t>Thread 0</a:t>
            </a:r>
            <a:endParaRPr lang="zh-CN" altLang="en-US" dirty="0"/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6A7E76E7-7A94-4DCB-B26F-B13BAF5613B8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266121" y="2653979"/>
            <a:ext cx="110590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AA0431B6-0DC9-4B57-803C-08D034F3F821}"/>
              </a:ext>
            </a:extLst>
          </p:cNvPr>
          <p:cNvSpPr txBox="1"/>
          <p:nvPr/>
        </p:nvSpPr>
        <p:spPr>
          <a:xfrm>
            <a:off x="2358018" y="2242700"/>
            <a:ext cx="922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Lib API</a:t>
            </a:r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5616086-9645-45B0-ACD3-67F01F2E54B8}"/>
              </a:ext>
            </a:extLst>
          </p:cNvPr>
          <p:cNvSpPr/>
          <p:nvPr/>
        </p:nvSpPr>
        <p:spPr>
          <a:xfrm>
            <a:off x="6212621" y="2315247"/>
            <a:ext cx="661921" cy="3465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/>
          <a:lstStyle/>
          <a:p>
            <a:pPr algn="ctr"/>
            <a:r>
              <a:rPr lang="en-US" altLang="zh-CN" dirty="0" err="1">
                <a:solidFill>
                  <a:schemeClr val="tx1"/>
                </a:solidFill>
              </a:rPr>
              <a:t>Ptr</a:t>
            </a:r>
            <a:r>
              <a:rPr lang="en-US" altLang="zh-CN" dirty="0">
                <a:solidFill>
                  <a:schemeClr val="tx1"/>
                </a:solidFill>
              </a:rPr>
              <a:t> 0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2B2104D-9899-431F-8906-6DFD3EF80469}"/>
              </a:ext>
            </a:extLst>
          </p:cNvPr>
          <p:cNvSpPr/>
          <p:nvPr/>
        </p:nvSpPr>
        <p:spPr>
          <a:xfrm>
            <a:off x="6212621" y="2857845"/>
            <a:ext cx="661921" cy="346533"/>
          </a:xfrm>
          <a:prstGeom prst="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t"/>
          <a:lstStyle/>
          <a:p>
            <a:pPr algn="ctr"/>
            <a:r>
              <a:rPr lang="en-US" altLang="zh-CN" dirty="0" err="1"/>
              <a:t>Ptr</a:t>
            </a:r>
            <a:r>
              <a:rPr lang="en-US" altLang="zh-CN" dirty="0"/>
              <a:t> 1</a:t>
            </a:r>
            <a:endParaRPr lang="zh-CN" altLang="en-US" dirty="0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149BA5D2-21B6-428A-9D80-DABD992A7BC3}"/>
              </a:ext>
            </a:extLst>
          </p:cNvPr>
          <p:cNvCxnSpPr>
            <a:cxnSpLocks/>
            <a:stCxn id="27" idx="3"/>
            <a:endCxn id="16" idx="1"/>
          </p:cNvCxnSpPr>
          <p:nvPr/>
        </p:nvCxnSpPr>
        <p:spPr>
          <a:xfrm flipV="1">
            <a:off x="5375082" y="2488514"/>
            <a:ext cx="837539" cy="40531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6C4FFF16-AB9D-4529-BBCC-A4DBBC21828F}"/>
              </a:ext>
            </a:extLst>
          </p:cNvPr>
          <p:cNvCxnSpPr>
            <a:cxnSpLocks/>
            <a:stCxn id="27" idx="3"/>
            <a:endCxn id="18" idx="1"/>
          </p:cNvCxnSpPr>
          <p:nvPr/>
        </p:nvCxnSpPr>
        <p:spPr>
          <a:xfrm>
            <a:off x="5375082" y="2893829"/>
            <a:ext cx="837539" cy="13728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矩形 26">
            <a:extLst>
              <a:ext uri="{FF2B5EF4-FFF2-40B4-BE49-F238E27FC236}">
                <a16:creationId xmlns:a16="http://schemas.microsoft.com/office/drawing/2014/main" id="{949540F2-32B1-47DF-8B69-9134097250C7}"/>
              </a:ext>
            </a:extLst>
          </p:cNvPr>
          <p:cNvSpPr/>
          <p:nvPr/>
        </p:nvSpPr>
        <p:spPr>
          <a:xfrm>
            <a:off x="3372028" y="1993829"/>
            <a:ext cx="2003054" cy="1800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/>
          <a:lstStyle/>
          <a:p>
            <a:pPr algn="ctr"/>
            <a:r>
              <a:rPr lang="en-US" altLang="zh-CN" dirty="0" err="1">
                <a:solidFill>
                  <a:schemeClr val="tx1"/>
                </a:solidFill>
              </a:rPr>
              <a:t>Remoteable</a:t>
            </a:r>
            <a:endParaRPr lang="en-US" altLang="zh-CN" dirty="0">
              <a:solidFill>
                <a:schemeClr val="tx1"/>
              </a:solidFill>
            </a:endParaRP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Data Structure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1082ECB6-555F-4EDE-941C-28BF21BB35AE}"/>
              </a:ext>
            </a:extLst>
          </p:cNvPr>
          <p:cNvSpPr/>
          <p:nvPr/>
        </p:nvSpPr>
        <p:spPr>
          <a:xfrm>
            <a:off x="3538336" y="2782278"/>
            <a:ext cx="1685339" cy="227968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App Semantics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A7BEAFF1-3648-4E5C-88A9-4E676B012465}"/>
              </a:ext>
            </a:extLst>
          </p:cNvPr>
          <p:cNvSpPr/>
          <p:nvPr/>
        </p:nvSpPr>
        <p:spPr>
          <a:xfrm>
            <a:off x="3713263" y="3330687"/>
            <a:ext cx="1335483" cy="227968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Prefetcher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20BC7CFB-C972-44A7-9596-46163F2E803F}"/>
              </a:ext>
            </a:extLst>
          </p:cNvPr>
          <p:cNvCxnSpPr>
            <a:stCxn id="28" idx="2"/>
            <a:endCxn id="29" idx="0"/>
          </p:cNvCxnSpPr>
          <p:nvPr/>
        </p:nvCxnSpPr>
        <p:spPr>
          <a:xfrm flipH="1">
            <a:off x="4381005" y="3010246"/>
            <a:ext cx="1" cy="32044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椭圆 31">
            <a:extLst>
              <a:ext uri="{FF2B5EF4-FFF2-40B4-BE49-F238E27FC236}">
                <a16:creationId xmlns:a16="http://schemas.microsoft.com/office/drawing/2014/main" id="{73A487CE-3988-4B67-8619-5DF35AC62872}"/>
              </a:ext>
            </a:extLst>
          </p:cNvPr>
          <p:cNvSpPr/>
          <p:nvPr/>
        </p:nvSpPr>
        <p:spPr>
          <a:xfrm>
            <a:off x="7533173" y="2315713"/>
            <a:ext cx="1055561" cy="3456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Obj 0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A401A5B8-0AF2-4181-8A14-25599411F513}"/>
              </a:ext>
            </a:extLst>
          </p:cNvPr>
          <p:cNvCxnSpPr>
            <a:stCxn id="16" idx="3"/>
            <a:endCxn id="32" idx="2"/>
          </p:cNvCxnSpPr>
          <p:nvPr/>
        </p:nvCxnSpPr>
        <p:spPr>
          <a:xfrm flipV="1">
            <a:off x="6874542" y="2488513"/>
            <a:ext cx="658631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>
            <a:extLst>
              <a:ext uri="{FF2B5EF4-FFF2-40B4-BE49-F238E27FC236}">
                <a16:creationId xmlns:a16="http://schemas.microsoft.com/office/drawing/2014/main" id="{938A70DA-9AEC-4B85-B03C-CB3D628EA3D5}"/>
              </a:ext>
            </a:extLst>
          </p:cNvPr>
          <p:cNvSpPr/>
          <p:nvPr/>
        </p:nvSpPr>
        <p:spPr>
          <a:xfrm>
            <a:off x="7533173" y="5644163"/>
            <a:ext cx="1055561" cy="345600"/>
          </a:xfrm>
          <a:prstGeom prst="ellips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Obj 1</a:t>
            </a:r>
            <a:endParaRPr lang="zh-CN" altLang="en-US" dirty="0"/>
          </a:p>
        </p:txBody>
      </p:sp>
      <p:cxnSp>
        <p:nvCxnSpPr>
          <p:cNvPr id="43" name="连接符: 曲线 42">
            <a:extLst>
              <a:ext uri="{FF2B5EF4-FFF2-40B4-BE49-F238E27FC236}">
                <a16:creationId xmlns:a16="http://schemas.microsoft.com/office/drawing/2014/main" id="{ACCB966D-A894-4D3B-86DF-6E9EC5430BC4}"/>
              </a:ext>
            </a:extLst>
          </p:cNvPr>
          <p:cNvCxnSpPr>
            <a:stCxn id="18" idx="3"/>
            <a:endCxn id="41" idx="0"/>
          </p:cNvCxnSpPr>
          <p:nvPr/>
        </p:nvCxnSpPr>
        <p:spPr>
          <a:xfrm>
            <a:off x="6874542" y="3031112"/>
            <a:ext cx="1186412" cy="2613051"/>
          </a:xfrm>
          <a:prstGeom prst="curvedConnector2">
            <a:avLst/>
          </a:prstGeom>
          <a:ln w="254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2" name="图形 11" descr="时钟">
            <a:extLst>
              <a:ext uri="{FF2B5EF4-FFF2-40B4-BE49-F238E27FC236}">
                <a16:creationId xmlns:a16="http://schemas.microsoft.com/office/drawing/2014/main" id="{37E3719C-F3EB-4809-9A56-168BC985D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86287" y="5354396"/>
            <a:ext cx="914400" cy="914400"/>
          </a:xfrm>
          <a:prstGeom prst="rect">
            <a:avLst/>
          </a:prstGeom>
        </p:spPr>
      </p:pic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1DE5BA0B-00F6-4280-89BB-CF00EA5FAB84}"/>
              </a:ext>
            </a:extLst>
          </p:cNvPr>
          <p:cNvSpPr/>
          <p:nvPr/>
        </p:nvSpPr>
        <p:spPr>
          <a:xfrm>
            <a:off x="1017766" y="3557576"/>
            <a:ext cx="1248355" cy="453225"/>
          </a:xfrm>
          <a:prstGeom prst="round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User-level</a:t>
            </a:r>
          </a:p>
          <a:p>
            <a:pPr algn="ctr"/>
            <a:r>
              <a:rPr lang="en-US" altLang="zh-CN" dirty="0"/>
              <a:t>Thread 1</a:t>
            </a:r>
            <a:endParaRPr lang="zh-CN" altLang="en-US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DEC09B73-3E0A-429E-AC24-894911CB7436}"/>
              </a:ext>
            </a:extLst>
          </p:cNvPr>
          <p:cNvCxnSpPr>
            <a:cxnSpLocks/>
          </p:cNvCxnSpPr>
          <p:nvPr/>
        </p:nvCxnSpPr>
        <p:spPr>
          <a:xfrm>
            <a:off x="1409350" y="2893829"/>
            <a:ext cx="0" cy="66374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B47C647D-8DF0-4355-A34D-35EC1BDC2A46}"/>
              </a:ext>
            </a:extLst>
          </p:cNvPr>
          <p:cNvSpPr txBox="1"/>
          <p:nvPr/>
        </p:nvSpPr>
        <p:spPr>
          <a:xfrm>
            <a:off x="835908" y="3031111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6"/>
                </a:solidFill>
              </a:rPr>
              <a:t>yield</a:t>
            </a:r>
            <a:endParaRPr lang="zh-CN" altLang="en-US" sz="1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436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B7207-9681-45DD-9FF7-7341E7AEC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AIFM’s Design Overview</a:t>
            </a:r>
            <a:endParaRPr lang="zh-CN" altLang="en-US" dirty="0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4E600D51-BDC6-4C27-AF0A-52AB820A459A}"/>
              </a:ext>
            </a:extLst>
          </p:cNvPr>
          <p:cNvCxnSpPr/>
          <p:nvPr/>
        </p:nvCxnSpPr>
        <p:spPr>
          <a:xfrm>
            <a:off x="1097280" y="5390984"/>
            <a:ext cx="9819861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14D98A1D-7890-4121-95B7-48CAB80A1172}"/>
              </a:ext>
            </a:extLst>
          </p:cNvPr>
          <p:cNvSpPr txBox="1"/>
          <p:nvPr/>
        </p:nvSpPr>
        <p:spPr>
          <a:xfrm>
            <a:off x="1017767" y="5021652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Local memory</a:t>
            </a:r>
            <a:endParaRPr lang="zh-CN" altLang="en-US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E5D6399-4CC7-4677-ADBE-A5EAF38CCB98}"/>
              </a:ext>
            </a:extLst>
          </p:cNvPr>
          <p:cNvSpPr txBox="1"/>
          <p:nvPr/>
        </p:nvSpPr>
        <p:spPr>
          <a:xfrm>
            <a:off x="1017767" y="5442264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Remote Memory</a:t>
            </a:r>
            <a:endParaRPr lang="zh-CN" altLang="en-US" b="1" dirty="0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7219F09F-DE30-4C0D-8C15-19E84A935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dirty="0">
                <a:latin typeface="+mn-ea"/>
              </a:rPr>
              <a:t>2. Solve: kernel overhead</a:t>
            </a:r>
            <a:endParaRPr lang="en-US" altLang="zh-CN" sz="2800" dirty="0">
              <a:latin typeface="+mn-ea"/>
              <a:ea typeface="+mn-ea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9753B76E-7ED8-43A3-9F88-9B8A08E61FEA}"/>
              </a:ext>
            </a:extLst>
          </p:cNvPr>
          <p:cNvSpPr/>
          <p:nvPr/>
        </p:nvSpPr>
        <p:spPr>
          <a:xfrm>
            <a:off x="1017766" y="2427366"/>
            <a:ext cx="1248355" cy="453225"/>
          </a:xfrm>
          <a:prstGeom prst="round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User-level</a:t>
            </a:r>
          </a:p>
          <a:p>
            <a:pPr algn="ctr"/>
            <a:r>
              <a:rPr lang="en-US" altLang="zh-CN" dirty="0"/>
              <a:t>Thread 0</a:t>
            </a:r>
            <a:endParaRPr lang="zh-CN" altLang="en-US" dirty="0"/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6A7E76E7-7A94-4DCB-B26F-B13BAF5613B8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266121" y="2653979"/>
            <a:ext cx="110590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AA0431B6-0DC9-4B57-803C-08D034F3F821}"/>
              </a:ext>
            </a:extLst>
          </p:cNvPr>
          <p:cNvSpPr txBox="1"/>
          <p:nvPr/>
        </p:nvSpPr>
        <p:spPr>
          <a:xfrm>
            <a:off x="2358018" y="2242700"/>
            <a:ext cx="922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Lib API</a:t>
            </a:r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5616086-9645-45B0-ACD3-67F01F2E54B8}"/>
              </a:ext>
            </a:extLst>
          </p:cNvPr>
          <p:cNvSpPr/>
          <p:nvPr/>
        </p:nvSpPr>
        <p:spPr>
          <a:xfrm>
            <a:off x="6212621" y="2315247"/>
            <a:ext cx="661921" cy="3465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/>
          <a:lstStyle/>
          <a:p>
            <a:pPr algn="ctr"/>
            <a:r>
              <a:rPr lang="en-US" altLang="zh-CN" dirty="0" err="1">
                <a:solidFill>
                  <a:schemeClr val="tx1"/>
                </a:solidFill>
              </a:rPr>
              <a:t>Ptr</a:t>
            </a:r>
            <a:r>
              <a:rPr lang="en-US" altLang="zh-CN" dirty="0">
                <a:solidFill>
                  <a:schemeClr val="tx1"/>
                </a:solidFill>
              </a:rPr>
              <a:t> 0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2B2104D-9899-431F-8906-6DFD3EF80469}"/>
              </a:ext>
            </a:extLst>
          </p:cNvPr>
          <p:cNvSpPr/>
          <p:nvPr/>
        </p:nvSpPr>
        <p:spPr>
          <a:xfrm>
            <a:off x="6212621" y="2857845"/>
            <a:ext cx="661921" cy="346533"/>
          </a:xfrm>
          <a:prstGeom prst="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t"/>
          <a:lstStyle/>
          <a:p>
            <a:pPr algn="ctr"/>
            <a:r>
              <a:rPr lang="en-US" altLang="zh-CN" dirty="0" err="1"/>
              <a:t>Ptr</a:t>
            </a:r>
            <a:r>
              <a:rPr lang="en-US" altLang="zh-CN" dirty="0"/>
              <a:t> 1</a:t>
            </a:r>
            <a:endParaRPr lang="zh-CN" altLang="en-US" dirty="0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149BA5D2-21B6-428A-9D80-DABD992A7BC3}"/>
              </a:ext>
            </a:extLst>
          </p:cNvPr>
          <p:cNvCxnSpPr>
            <a:cxnSpLocks/>
            <a:stCxn id="27" idx="3"/>
            <a:endCxn id="16" idx="1"/>
          </p:cNvCxnSpPr>
          <p:nvPr/>
        </p:nvCxnSpPr>
        <p:spPr>
          <a:xfrm flipV="1">
            <a:off x="5375082" y="2488514"/>
            <a:ext cx="837539" cy="40531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6C4FFF16-AB9D-4529-BBCC-A4DBBC21828F}"/>
              </a:ext>
            </a:extLst>
          </p:cNvPr>
          <p:cNvCxnSpPr>
            <a:cxnSpLocks/>
            <a:stCxn id="27" idx="3"/>
            <a:endCxn id="18" idx="1"/>
          </p:cNvCxnSpPr>
          <p:nvPr/>
        </p:nvCxnSpPr>
        <p:spPr>
          <a:xfrm>
            <a:off x="5375082" y="2893829"/>
            <a:ext cx="837539" cy="13728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矩形 26">
            <a:extLst>
              <a:ext uri="{FF2B5EF4-FFF2-40B4-BE49-F238E27FC236}">
                <a16:creationId xmlns:a16="http://schemas.microsoft.com/office/drawing/2014/main" id="{949540F2-32B1-47DF-8B69-9134097250C7}"/>
              </a:ext>
            </a:extLst>
          </p:cNvPr>
          <p:cNvSpPr/>
          <p:nvPr/>
        </p:nvSpPr>
        <p:spPr>
          <a:xfrm>
            <a:off x="3372028" y="1993829"/>
            <a:ext cx="2003054" cy="1800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/>
          <a:lstStyle/>
          <a:p>
            <a:pPr algn="ctr"/>
            <a:r>
              <a:rPr lang="en-US" altLang="zh-CN" dirty="0" err="1">
                <a:solidFill>
                  <a:schemeClr val="tx1"/>
                </a:solidFill>
              </a:rPr>
              <a:t>Remoteable</a:t>
            </a:r>
            <a:endParaRPr lang="en-US" altLang="zh-CN" dirty="0">
              <a:solidFill>
                <a:schemeClr val="tx1"/>
              </a:solidFill>
            </a:endParaRP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Data Structure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1082ECB6-555F-4EDE-941C-28BF21BB35AE}"/>
              </a:ext>
            </a:extLst>
          </p:cNvPr>
          <p:cNvSpPr/>
          <p:nvPr/>
        </p:nvSpPr>
        <p:spPr>
          <a:xfrm>
            <a:off x="3538336" y="2782278"/>
            <a:ext cx="1685339" cy="227968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App Semantics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A7BEAFF1-3648-4E5C-88A9-4E676B012465}"/>
              </a:ext>
            </a:extLst>
          </p:cNvPr>
          <p:cNvSpPr/>
          <p:nvPr/>
        </p:nvSpPr>
        <p:spPr>
          <a:xfrm>
            <a:off x="3713263" y="3330687"/>
            <a:ext cx="1335483" cy="227968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Prefetcher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20BC7CFB-C972-44A7-9596-46163F2E803F}"/>
              </a:ext>
            </a:extLst>
          </p:cNvPr>
          <p:cNvCxnSpPr>
            <a:stCxn id="28" idx="2"/>
            <a:endCxn id="29" idx="0"/>
          </p:cNvCxnSpPr>
          <p:nvPr/>
        </p:nvCxnSpPr>
        <p:spPr>
          <a:xfrm flipH="1">
            <a:off x="4381005" y="3010246"/>
            <a:ext cx="1" cy="32044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椭圆 31">
            <a:extLst>
              <a:ext uri="{FF2B5EF4-FFF2-40B4-BE49-F238E27FC236}">
                <a16:creationId xmlns:a16="http://schemas.microsoft.com/office/drawing/2014/main" id="{73A487CE-3988-4B67-8619-5DF35AC62872}"/>
              </a:ext>
            </a:extLst>
          </p:cNvPr>
          <p:cNvSpPr/>
          <p:nvPr/>
        </p:nvSpPr>
        <p:spPr>
          <a:xfrm>
            <a:off x="7533173" y="2315713"/>
            <a:ext cx="1055561" cy="3456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Obj 0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A401A5B8-0AF2-4181-8A14-25599411F513}"/>
              </a:ext>
            </a:extLst>
          </p:cNvPr>
          <p:cNvCxnSpPr>
            <a:stCxn id="16" idx="3"/>
            <a:endCxn id="32" idx="2"/>
          </p:cNvCxnSpPr>
          <p:nvPr/>
        </p:nvCxnSpPr>
        <p:spPr>
          <a:xfrm flipV="1">
            <a:off x="6874542" y="2488513"/>
            <a:ext cx="658631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1DE5BA0B-00F6-4280-89BB-CF00EA5FAB84}"/>
              </a:ext>
            </a:extLst>
          </p:cNvPr>
          <p:cNvSpPr/>
          <p:nvPr/>
        </p:nvSpPr>
        <p:spPr>
          <a:xfrm>
            <a:off x="1017766" y="3557576"/>
            <a:ext cx="1248355" cy="453225"/>
          </a:xfrm>
          <a:prstGeom prst="roundRect">
            <a:avLst/>
          </a:prstGeom>
          <a:noFill/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User-level</a:t>
            </a:r>
          </a:p>
          <a:p>
            <a:pPr algn="ctr"/>
            <a:r>
              <a:rPr lang="en-US" altLang="zh-CN" dirty="0"/>
              <a:t>Thread 1</a:t>
            </a:r>
            <a:endParaRPr lang="zh-CN" altLang="en-US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DEC09B73-3E0A-429E-AC24-894911CB7436}"/>
              </a:ext>
            </a:extLst>
          </p:cNvPr>
          <p:cNvCxnSpPr>
            <a:cxnSpLocks/>
          </p:cNvCxnSpPr>
          <p:nvPr/>
        </p:nvCxnSpPr>
        <p:spPr>
          <a:xfrm>
            <a:off x="1409350" y="2893829"/>
            <a:ext cx="0" cy="663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B47C647D-8DF0-4355-A34D-35EC1BDC2A46}"/>
              </a:ext>
            </a:extLst>
          </p:cNvPr>
          <p:cNvSpPr txBox="1"/>
          <p:nvPr/>
        </p:nvSpPr>
        <p:spPr>
          <a:xfrm>
            <a:off x="835908" y="3031111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3"/>
                </a:solidFill>
              </a:rPr>
              <a:t>yield</a:t>
            </a:r>
            <a:endParaRPr lang="zh-CN" altLang="en-US" sz="1600" dirty="0">
              <a:solidFill>
                <a:schemeClr val="accent3"/>
              </a:solidFill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F73C9A51-244F-4EAE-A879-B532F2688828}"/>
              </a:ext>
            </a:extLst>
          </p:cNvPr>
          <p:cNvCxnSpPr/>
          <p:nvPr/>
        </p:nvCxnSpPr>
        <p:spPr>
          <a:xfrm flipV="1">
            <a:off x="1854200" y="2880591"/>
            <a:ext cx="0" cy="67698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1" name="椭圆 30">
            <a:extLst>
              <a:ext uri="{FF2B5EF4-FFF2-40B4-BE49-F238E27FC236}">
                <a16:creationId xmlns:a16="http://schemas.microsoft.com/office/drawing/2014/main" id="{01D02F49-3A46-42E2-BD09-CA93119C2FA3}"/>
              </a:ext>
            </a:extLst>
          </p:cNvPr>
          <p:cNvSpPr/>
          <p:nvPr/>
        </p:nvSpPr>
        <p:spPr>
          <a:xfrm>
            <a:off x="7533173" y="2857845"/>
            <a:ext cx="1055561" cy="345600"/>
          </a:xfrm>
          <a:prstGeom prst="ellips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Obj 1</a:t>
            </a:r>
            <a:endParaRPr lang="zh-CN" altLang="en-US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4332DFE-96BF-4B12-A49F-FF122E724601}"/>
              </a:ext>
            </a:extLst>
          </p:cNvPr>
          <p:cNvSpPr txBox="1"/>
          <p:nvPr/>
        </p:nvSpPr>
        <p:spPr>
          <a:xfrm>
            <a:off x="1947466" y="3049806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6"/>
                </a:solidFill>
              </a:rPr>
              <a:t>yield</a:t>
            </a:r>
            <a:endParaRPr lang="zh-CN" altLang="en-US" sz="1600" dirty="0">
              <a:solidFill>
                <a:schemeClr val="accent6"/>
              </a:solidFill>
            </a:endParaRPr>
          </a:p>
        </p:txBody>
      </p: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865FC552-E503-453E-9CC0-2D83CE47788F}"/>
              </a:ext>
            </a:extLst>
          </p:cNvPr>
          <p:cNvCxnSpPr>
            <a:cxnSpLocks/>
            <a:stCxn id="18" idx="3"/>
            <a:endCxn id="31" idx="2"/>
          </p:cNvCxnSpPr>
          <p:nvPr/>
        </p:nvCxnSpPr>
        <p:spPr>
          <a:xfrm flipV="1">
            <a:off x="6874542" y="3030645"/>
            <a:ext cx="658631" cy="46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372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B7207-9681-45DD-9FF7-7341E7AEC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AIFM’s Design Overview</a:t>
            </a:r>
            <a:endParaRPr lang="zh-CN" altLang="en-US" dirty="0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4E600D51-BDC6-4C27-AF0A-52AB820A459A}"/>
              </a:ext>
            </a:extLst>
          </p:cNvPr>
          <p:cNvCxnSpPr/>
          <p:nvPr/>
        </p:nvCxnSpPr>
        <p:spPr>
          <a:xfrm>
            <a:off x="1097280" y="5390984"/>
            <a:ext cx="9819861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14D98A1D-7890-4121-95B7-48CAB80A1172}"/>
              </a:ext>
            </a:extLst>
          </p:cNvPr>
          <p:cNvSpPr txBox="1"/>
          <p:nvPr/>
        </p:nvSpPr>
        <p:spPr>
          <a:xfrm>
            <a:off x="1017767" y="5021652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Local memory</a:t>
            </a:r>
            <a:endParaRPr lang="zh-CN" altLang="en-US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E5D6399-4CC7-4677-ADBE-A5EAF38CCB98}"/>
              </a:ext>
            </a:extLst>
          </p:cNvPr>
          <p:cNvSpPr txBox="1"/>
          <p:nvPr/>
        </p:nvSpPr>
        <p:spPr>
          <a:xfrm>
            <a:off x="1017767" y="5442264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Remote Memory</a:t>
            </a:r>
            <a:endParaRPr lang="zh-CN" altLang="en-US" b="1" dirty="0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7219F09F-DE30-4C0D-8C15-19E84A935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dirty="0">
                <a:latin typeface="+mn-ea"/>
              </a:rPr>
              <a:t>3. Solve: impact of memory reclamation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9753B76E-7ED8-43A3-9F88-9B8A08E61FEA}"/>
              </a:ext>
            </a:extLst>
          </p:cNvPr>
          <p:cNvSpPr/>
          <p:nvPr/>
        </p:nvSpPr>
        <p:spPr>
          <a:xfrm>
            <a:off x="1017766" y="2427366"/>
            <a:ext cx="1248355" cy="453225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User-level</a:t>
            </a: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Thread 0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6A7E76E7-7A94-4DCB-B26F-B13BAF5613B8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266121" y="2653979"/>
            <a:ext cx="110590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AA0431B6-0DC9-4B57-803C-08D034F3F821}"/>
              </a:ext>
            </a:extLst>
          </p:cNvPr>
          <p:cNvSpPr txBox="1"/>
          <p:nvPr/>
        </p:nvSpPr>
        <p:spPr>
          <a:xfrm>
            <a:off x="2358018" y="2242700"/>
            <a:ext cx="922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Lib API</a:t>
            </a:r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5616086-9645-45B0-ACD3-67F01F2E54B8}"/>
              </a:ext>
            </a:extLst>
          </p:cNvPr>
          <p:cNvSpPr/>
          <p:nvPr/>
        </p:nvSpPr>
        <p:spPr>
          <a:xfrm>
            <a:off x="6212621" y="2315247"/>
            <a:ext cx="661921" cy="3465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/>
          <a:lstStyle/>
          <a:p>
            <a:pPr algn="ctr"/>
            <a:r>
              <a:rPr lang="en-US" altLang="zh-CN" dirty="0" err="1">
                <a:solidFill>
                  <a:schemeClr val="tx1"/>
                </a:solidFill>
              </a:rPr>
              <a:t>Ptr</a:t>
            </a:r>
            <a:r>
              <a:rPr lang="en-US" altLang="zh-CN" dirty="0">
                <a:solidFill>
                  <a:schemeClr val="tx1"/>
                </a:solidFill>
              </a:rPr>
              <a:t> 0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2B2104D-9899-431F-8906-6DFD3EF80469}"/>
              </a:ext>
            </a:extLst>
          </p:cNvPr>
          <p:cNvSpPr/>
          <p:nvPr/>
        </p:nvSpPr>
        <p:spPr>
          <a:xfrm>
            <a:off x="6212621" y="2857845"/>
            <a:ext cx="661921" cy="3465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/>
          <a:lstStyle/>
          <a:p>
            <a:pPr algn="ctr"/>
            <a:r>
              <a:rPr lang="en-US" altLang="zh-CN" dirty="0" err="1">
                <a:solidFill>
                  <a:schemeClr val="tx1"/>
                </a:solidFill>
              </a:rPr>
              <a:t>Ptr</a:t>
            </a:r>
            <a:r>
              <a:rPr lang="en-US" altLang="zh-CN" dirty="0">
                <a:solidFill>
                  <a:schemeClr val="tx1"/>
                </a:solidFill>
              </a:rPr>
              <a:t> 1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149BA5D2-21B6-428A-9D80-DABD992A7BC3}"/>
              </a:ext>
            </a:extLst>
          </p:cNvPr>
          <p:cNvCxnSpPr>
            <a:cxnSpLocks/>
            <a:stCxn id="27" idx="3"/>
            <a:endCxn id="16" idx="1"/>
          </p:cNvCxnSpPr>
          <p:nvPr/>
        </p:nvCxnSpPr>
        <p:spPr>
          <a:xfrm flipV="1">
            <a:off x="5375082" y="2488514"/>
            <a:ext cx="837539" cy="40531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6C4FFF16-AB9D-4529-BBCC-A4DBBC21828F}"/>
              </a:ext>
            </a:extLst>
          </p:cNvPr>
          <p:cNvCxnSpPr>
            <a:cxnSpLocks/>
            <a:stCxn id="27" idx="3"/>
            <a:endCxn id="18" idx="1"/>
          </p:cNvCxnSpPr>
          <p:nvPr/>
        </p:nvCxnSpPr>
        <p:spPr>
          <a:xfrm>
            <a:off x="5375082" y="2893829"/>
            <a:ext cx="837539" cy="13728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矩形 26">
            <a:extLst>
              <a:ext uri="{FF2B5EF4-FFF2-40B4-BE49-F238E27FC236}">
                <a16:creationId xmlns:a16="http://schemas.microsoft.com/office/drawing/2014/main" id="{949540F2-32B1-47DF-8B69-9134097250C7}"/>
              </a:ext>
            </a:extLst>
          </p:cNvPr>
          <p:cNvSpPr/>
          <p:nvPr/>
        </p:nvSpPr>
        <p:spPr>
          <a:xfrm>
            <a:off x="3372028" y="1993829"/>
            <a:ext cx="2003054" cy="1800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/>
          <a:lstStyle/>
          <a:p>
            <a:pPr algn="ctr"/>
            <a:r>
              <a:rPr lang="en-US" altLang="zh-CN" dirty="0" err="1">
                <a:solidFill>
                  <a:schemeClr val="tx1"/>
                </a:solidFill>
              </a:rPr>
              <a:t>Remoteable</a:t>
            </a:r>
            <a:endParaRPr lang="en-US" altLang="zh-CN" dirty="0">
              <a:solidFill>
                <a:schemeClr val="tx1"/>
              </a:solidFill>
            </a:endParaRP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Data Structure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1082ECB6-555F-4EDE-941C-28BF21BB35AE}"/>
              </a:ext>
            </a:extLst>
          </p:cNvPr>
          <p:cNvSpPr/>
          <p:nvPr/>
        </p:nvSpPr>
        <p:spPr>
          <a:xfrm>
            <a:off x="3538336" y="2782278"/>
            <a:ext cx="1685339" cy="227968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App Semantics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A7BEAFF1-3648-4E5C-88A9-4E676B012465}"/>
              </a:ext>
            </a:extLst>
          </p:cNvPr>
          <p:cNvSpPr/>
          <p:nvPr/>
        </p:nvSpPr>
        <p:spPr>
          <a:xfrm>
            <a:off x="3713263" y="3330687"/>
            <a:ext cx="1335483" cy="227968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Prefetcher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20BC7CFB-C972-44A7-9596-46163F2E803F}"/>
              </a:ext>
            </a:extLst>
          </p:cNvPr>
          <p:cNvCxnSpPr>
            <a:stCxn id="28" idx="2"/>
            <a:endCxn id="29" idx="0"/>
          </p:cNvCxnSpPr>
          <p:nvPr/>
        </p:nvCxnSpPr>
        <p:spPr>
          <a:xfrm flipH="1">
            <a:off x="4381005" y="3010246"/>
            <a:ext cx="1" cy="32044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A401A5B8-0AF2-4181-8A14-25599411F513}"/>
              </a:ext>
            </a:extLst>
          </p:cNvPr>
          <p:cNvCxnSpPr>
            <a:cxnSpLocks/>
            <a:stCxn id="16" idx="3"/>
            <a:endCxn id="56" idx="2"/>
          </p:cNvCxnSpPr>
          <p:nvPr/>
        </p:nvCxnSpPr>
        <p:spPr>
          <a:xfrm flipV="1">
            <a:off x="6874542" y="2488047"/>
            <a:ext cx="668200" cy="46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1DE5BA0B-00F6-4280-89BB-CF00EA5FAB84}"/>
              </a:ext>
            </a:extLst>
          </p:cNvPr>
          <p:cNvSpPr/>
          <p:nvPr/>
        </p:nvSpPr>
        <p:spPr>
          <a:xfrm>
            <a:off x="1017766" y="3557576"/>
            <a:ext cx="1248355" cy="453225"/>
          </a:xfrm>
          <a:prstGeom prst="roundRect">
            <a:avLst/>
          </a:prstGeom>
          <a:noFill/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User-level</a:t>
            </a:r>
          </a:p>
          <a:p>
            <a:pPr algn="ctr"/>
            <a:r>
              <a:rPr lang="en-US" altLang="zh-CN" dirty="0"/>
              <a:t>Thread 1</a:t>
            </a:r>
            <a:endParaRPr lang="zh-CN" altLang="en-US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DEC09B73-3E0A-429E-AC24-894911CB7436}"/>
              </a:ext>
            </a:extLst>
          </p:cNvPr>
          <p:cNvCxnSpPr>
            <a:cxnSpLocks/>
          </p:cNvCxnSpPr>
          <p:nvPr/>
        </p:nvCxnSpPr>
        <p:spPr>
          <a:xfrm>
            <a:off x="1409350" y="2893829"/>
            <a:ext cx="0" cy="663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B47C647D-8DF0-4355-A34D-35EC1BDC2A46}"/>
              </a:ext>
            </a:extLst>
          </p:cNvPr>
          <p:cNvSpPr txBox="1"/>
          <p:nvPr/>
        </p:nvSpPr>
        <p:spPr>
          <a:xfrm>
            <a:off x="835908" y="3031111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3"/>
                </a:solidFill>
              </a:rPr>
              <a:t>yield</a:t>
            </a:r>
            <a:endParaRPr lang="zh-CN" altLang="en-US" sz="1600" dirty="0">
              <a:solidFill>
                <a:schemeClr val="accent3"/>
              </a:solidFill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F73C9A51-244F-4EAE-A879-B532F2688828}"/>
              </a:ext>
            </a:extLst>
          </p:cNvPr>
          <p:cNvCxnSpPr/>
          <p:nvPr/>
        </p:nvCxnSpPr>
        <p:spPr>
          <a:xfrm flipV="1">
            <a:off x="1854200" y="2880591"/>
            <a:ext cx="0" cy="67698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B4332DFE-96BF-4B12-A49F-FF122E724601}"/>
              </a:ext>
            </a:extLst>
          </p:cNvPr>
          <p:cNvSpPr txBox="1"/>
          <p:nvPr/>
        </p:nvSpPr>
        <p:spPr>
          <a:xfrm>
            <a:off x="1947466" y="3049806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yield</a:t>
            </a:r>
            <a:endParaRPr lang="zh-CN" altLang="en-US" sz="1600" dirty="0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C60739F3-E2E0-4EF1-84DC-573312BEB178}"/>
              </a:ext>
            </a:extLst>
          </p:cNvPr>
          <p:cNvSpPr/>
          <p:nvPr/>
        </p:nvSpPr>
        <p:spPr>
          <a:xfrm>
            <a:off x="6212621" y="3837534"/>
            <a:ext cx="661921" cy="3465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/>
          <a:lstStyle/>
          <a:p>
            <a:pPr algn="ctr"/>
            <a:r>
              <a:rPr lang="en-US" altLang="zh-CN" dirty="0" err="1">
                <a:solidFill>
                  <a:schemeClr val="tx1"/>
                </a:solidFill>
              </a:rPr>
              <a:t>Ptr</a:t>
            </a:r>
            <a:r>
              <a:rPr lang="en-US" altLang="zh-CN" dirty="0">
                <a:solidFill>
                  <a:schemeClr val="tx1"/>
                </a:solidFill>
              </a:rPr>
              <a:t> n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E210E548-188A-49A5-86A9-DEF48BB6FE2A}"/>
              </a:ext>
            </a:extLst>
          </p:cNvPr>
          <p:cNvCxnSpPr>
            <a:cxnSpLocks/>
            <a:stCxn id="27" idx="3"/>
            <a:endCxn id="35" idx="1"/>
          </p:cNvCxnSpPr>
          <p:nvPr/>
        </p:nvCxnSpPr>
        <p:spPr>
          <a:xfrm>
            <a:off x="5375082" y="2893829"/>
            <a:ext cx="837539" cy="111697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D0F9F71E-7CA9-4D74-AEA4-8B941CA26442}"/>
              </a:ext>
            </a:extLst>
          </p:cNvPr>
          <p:cNvSpPr txBox="1"/>
          <p:nvPr/>
        </p:nvSpPr>
        <p:spPr>
          <a:xfrm>
            <a:off x="6267087" y="317218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…</a:t>
            </a:r>
            <a:endParaRPr lang="zh-CN" altLang="en-US" sz="2800" b="1" dirty="0"/>
          </a:p>
        </p:txBody>
      </p:sp>
      <p:sp>
        <p:nvSpPr>
          <p:cNvPr id="20" name="对话气泡: 椭圆形 19">
            <a:extLst>
              <a:ext uri="{FF2B5EF4-FFF2-40B4-BE49-F238E27FC236}">
                <a16:creationId xmlns:a16="http://schemas.microsoft.com/office/drawing/2014/main" id="{45F37589-0AA7-4F64-AD8C-561289A7EC0C}"/>
              </a:ext>
            </a:extLst>
          </p:cNvPr>
          <p:cNvSpPr/>
          <p:nvPr/>
        </p:nvSpPr>
        <p:spPr>
          <a:xfrm>
            <a:off x="1947466" y="4707565"/>
            <a:ext cx="2003054" cy="369332"/>
          </a:xfrm>
          <a:prstGeom prst="wedgeEllipseCallou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accent6"/>
                </a:solidFill>
              </a:rPr>
              <a:t>Close to full</a:t>
            </a:r>
            <a:endParaRPr lang="zh-CN" altLang="en-US" dirty="0">
              <a:solidFill>
                <a:schemeClr val="accent6"/>
              </a:solidFill>
            </a:endParaRPr>
          </a:p>
        </p:txBody>
      </p: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FF7B06D2-598C-47C1-88A4-5D367E239646}"/>
              </a:ext>
            </a:extLst>
          </p:cNvPr>
          <p:cNvCxnSpPr>
            <a:cxnSpLocks/>
            <a:stCxn id="18" idx="3"/>
            <a:endCxn id="57" idx="2"/>
          </p:cNvCxnSpPr>
          <p:nvPr/>
        </p:nvCxnSpPr>
        <p:spPr>
          <a:xfrm flipV="1">
            <a:off x="6874542" y="3030179"/>
            <a:ext cx="668200" cy="93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76F5F7A9-539A-4CC5-93A7-D2EDDB97FB2C}"/>
              </a:ext>
            </a:extLst>
          </p:cNvPr>
          <p:cNvCxnSpPr>
            <a:cxnSpLocks/>
            <a:stCxn id="35" idx="3"/>
            <a:endCxn id="58" idx="2"/>
          </p:cNvCxnSpPr>
          <p:nvPr/>
        </p:nvCxnSpPr>
        <p:spPr>
          <a:xfrm flipV="1">
            <a:off x="6874542" y="4009868"/>
            <a:ext cx="668200" cy="93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椭圆 55">
            <a:extLst>
              <a:ext uri="{FF2B5EF4-FFF2-40B4-BE49-F238E27FC236}">
                <a16:creationId xmlns:a16="http://schemas.microsoft.com/office/drawing/2014/main" id="{73A487CE-3988-4B67-8619-5DF35AC62872}"/>
              </a:ext>
            </a:extLst>
          </p:cNvPr>
          <p:cNvSpPr/>
          <p:nvPr/>
        </p:nvSpPr>
        <p:spPr>
          <a:xfrm>
            <a:off x="7542742" y="2315247"/>
            <a:ext cx="1055561" cy="345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chemeClr val="tx1"/>
                </a:solidFill>
              </a:rPr>
              <a:t>Obj 0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01D02F49-3A46-42E2-BD09-CA93119C2FA3}"/>
              </a:ext>
            </a:extLst>
          </p:cNvPr>
          <p:cNvSpPr/>
          <p:nvPr/>
        </p:nvSpPr>
        <p:spPr>
          <a:xfrm>
            <a:off x="7542742" y="2857379"/>
            <a:ext cx="1055561" cy="345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chemeClr val="tx1"/>
                </a:solidFill>
              </a:rPr>
              <a:t>Obj 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3FA8CDCC-01E6-4614-A976-D0D936DD7381}"/>
              </a:ext>
            </a:extLst>
          </p:cNvPr>
          <p:cNvSpPr/>
          <p:nvPr/>
        </p:nvSpPr>
        <p:spPr>
          <a:xfrm>
            <a:off x="7542742" y="3837068"/>
            <a:ext cx="1055561" cy="345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chemeClr val="tx1"/>
                </a:solidFill>
              </a:rPr>
              <a:t>Obj n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66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B7207-9681-45DD-9FF7-7341E7AEC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AIFM’s Design Overview</a:t>
            </a:r>
            <a:endParaRPr lang="zh-CN" altLang="en-US" dirty="0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4E600D51-BDC6-4C27-AF0A-52AB820A459A}"/>
              </a:ext>
            </a:extLst>
          </p:cNvPr>
          <p:cNvCxnSpPr/>
          <p:nvPr/>
        </p:nvCxnSpPr>
        <p:spPr>
          <a:xfrm>
            <a:off x="1097280" y="5390984"/>
            <a:ext cx="9819861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14D98A1D-7890-4121-95B7-48CAB80A1172}"/>
              </a:ext>
            </a:extLst>
          </p:cNvPr>
          <p:cNvSpPr txBox="1"/>
          <p:nvPr/>
        </p:nvSpPr>
        <p:spPr>
          <a:xfrm>
            <a:off x="1017767" y="5021652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Local memory</a:t>
            </a:r>
            <a:endParaRPr lang="zh-CN" altLang="en-US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E5D6399-4CC7-4677-ADBE-A5EAF38CCB98}"/>
              </a:ext>
            </a:extLst>
          </p:cNvPr>
          <p:cNvSpPr txBox="1"/>
          <p:nvPr/>
        </p:nvSpPr>
        <p:spPr>
          <a:xfrm>
            <a:off x="1017767" y="5442264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Remote Memory</a:t>
            </a:r>
            <a:endParaRPr lang="zh-CN" altLang="en-US" b="1" dirty="0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7219F09F-DE30-4C0D-8C15-19E84A935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dirty="0">
                <a:latin typeface="+mn-ea"/>
              </a:rPr>
              <a:t>3. Solve: impact of memory reclamation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9753B76E-7ED8-43A3-9F88-9B8A08E61FEA}"/>
              </a:ext>
            </a:extLst>
          </p:cNvPr>
          <p:cNvSpPr/>
          <p:nvPr/>
        </p:nvSpPr>
        <p:spPr>
          <a:xfrm>
            <a:off x="1017766" y="2427366"/>
            <a:ext cx="1248355" cy="453225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User-level</a:t>
            </a: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Thread 0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6A7E76E7-7A94-4DCB-B26F-B13BAF5613B8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266121" y="2653979"/>
            <a:ext cx="110590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AA0431B6-0DC9-4B57-803C-08D034F3F821}"/>
              </a:ext>
            </a:extLst>
          </p:cNvPr>
          <p:cNvSpPr txBox="1"/>
          <p:nvPr/>
        </p:nvSpPr>
        <p:spPr>
          <a:xfrm>
            <a:off x="2358018" y="2242700"/>
            <a:ext cx="922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Lib API</a:t>
            </a:r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5616086-9645-45B0-ACD3-67F01F2E54B8}"/>
              </a:ext>
            </a:extLst>
          </p:cNvPr>
          <p:cNvSpPr/>
          <p:nvPr/>
        </p:nvSpPr>
        <p:spPr>
          <a:xfrm>
            <a:off x="6212621" y="2315247"/>
            <a:ext cx="661921" cy="3465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/>
          <a:lstStyle/>
          <a:p>
            <a:pPr algn="ctr"/>
            <a:r>
              <a:rPr lang="en-US" altLang="zh-CN" dirty="0" err="1">
                <a:solidFill>
                  <a:schemeClr val="tx1"/>
                </a:solidFill>
              </a:rPr>
              <a:t>Ptr</a:t>
            </a:r>
            <a:r>
              <a:rPr lang="en-US" altLang="zh-CN" dirty="0">
                <a:solidFill>
                  <a:schemeClr val="tx1"/>
                </a:solidFill>
              </a:rPr>
              <a:t> 0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2B2104D-9899-431F-8906-6DFD3EF80469}"/>
              </a:ext>
            </a:extLst>
          </p:cNvPr>
          <p:cNvSpPr/>
          <p:nvPr/>
        </p:nvSpPr>
        <p:spPr>
          <a:xfrm>
            <a:off x="6212621" y="2857845"/>
            <a:ext cx="661921" cy="3465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/>
          <a:lstStyle/>
          <a:p>
            <a:pPr algn="ctr"/>
            <a:r>
              <a:rPr lang="en-US" altLang="zh-CN" dirty="0" err="1">
                <a:solidFill>
                  <a:schemeClr val="tx1"/>
                </a:solidFill>
              </a:rPr>
              <a:t>Ptr</a:t>
            </a:r>
            <a:r>
              <a:rPr lang="en-US" altLang="zh-CN" dirty="0">
                <a:solidFill>
                  <a:schemeClr val="tx1"/>
                </a:solidFill>
              </a:rPr>
              <a:t> 1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149BA5D2-21B6-428A-9D80-DABD992A7BC3}"/>
              </a:ext>
            </a:extLst>
          </p:cNvPr>
          <p:cNvCxnSpPr>
            <a:cxnSpLocks/>
            <a:stCxn id="27" idx="3"/>
            <a:endCxn id="16" idx="1"/>
          </p:cNvCxnSpPr>
          <p:nvPr/>
        </p:nvCxnSpPr>
        <p:spPr>
          <a:xfrm flipV="1">
            <a:off x="5375082" y="2488514"/>
            <a:ext cx="837539" cy="40531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6C4FFF16-AB9D-4529-BBCC-A4DBBC21828F}"/>
              </a:ext>
            </a:extLst>
          </p:cNvPr>
          <p:cNvCxnSpPr>
            <a:cxnSpLocks/>
            <a:stCxn id="27" idx="3"/>
            <a:endCxn id="18" idx="1"/>
          </p:cNvCxnSpPr>
          <p:nvPr/>
        </p:nvCxnSpPr>
        <p:spPr>
          <a:xfrm>
            <a:off x="5375082" y="2893829"/>
            <a:ext cx="837539" cy="13728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矩形 26">
            <a:extLst>
              <a:ext uri="{FF2B5EF4-FFF2-40B4-BE49-F238E27FC236}">
                <a16:creationId xmlns:a16="http://schemas.microsoft.com/office/drawing/2014/main" id="{949540F2-32B1-47DF-8B69-9134097250C7}"/>
              </a:ext>
            </a:extLst>
          </p:cNvPr>
          <p:cNvSpPr/>
          <p:nvPr/>
        </p:nvSpPr>
        <p:spPr>
          <a:xfrm>
            <a:off x="3372028" y="1993829"/>
            <a:ext cx="2003054" cy="1800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/>
          <a:lstStyle/>
          <a:p>
            <a:pPr algn="ctr"/>
            <a:r>
              <a:rPr lang="en-US" altLang="zh-CN" dirty="0" err="1">
                <a:solidFill>
                  <a:schemeClr val="tx1"/>
                </a:solidFill>
              </a:rPr>
              <a:t>Remoteable</a:t>
            </a:r>
            <a:endParaRPr lang="en-US" altLang="zh-CN" dirty="0">
              <a:solidFill>
                <a:schemeClr val="tx1"/>
              </a:solidFill>
            </a:endParaRP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Data Structure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1082ECB6-555F-4EDE-941C-28BF21BB35AE}"/>
              </a:ext>
            </a:extLst>
          </p:cNvPr>
          <p:cNvSpPr/>
          <p:nvPr/>
        </p:nvSpPr>
        <p:spPr>
          <a:xfrm>
            <a:off x="3538336" y="2782278"/>
            <a:ext cx="1685339" cy="227968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App Semantics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A7BEAFF1-3648-4E5C-88A9-4E676B012465}"/>
              </a:ext>
            </a:extLst>
          </p:cNvPr>
          <p:cNvSpPr/>
          <p:nvPr/>
        </p:nvSpPr>
        <p:spPr>
          <a:xfrm>
            <a:off x="3713263" y="3330687"/>
            <a:ext cx="1335483" cy="227968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Prefetcher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20BC7CFB-C972-44A7-9596-46163F2E803F}"/>
              </a:ext>
            </a:extLst>
          </p:cNvPr>
          <p:cNvCxnSpPr>
            <a:stCxn id="28" idx="2"/>
            <a:endCxn id="29" idx="0"/>
          </p:cNvCxnSpPr>
          <p:nvPr/>
        </p:nvCxnSpPr>
        <p:spPr>
          <a:xfrm flipH="1">
            <a:off x="4381005" y="3010246"/>
            <a:ext cx="1" cy="32044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A401A5B8-0AF2-4181-8A14-25599411F513}"/>
              </a:ext>
            </a:extLst>
          </p:cNvPr>
          <p:cNvCxnSpPr>
            <a:cxnSpLocks/>
            <a:stCxn id="16" idx="3"/>
            <a:endCxn id="56" idx="2"/>
          </p:cNvCxnSpPr>
          <p:nvPr/>
        </p:nvCxnSpPr>
        <p:spPr>
          <a:xfrm flipV="1">
            <a:off x="6874542" y="2488047"/>
            <a:ext cx="668200" cy="46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1DE5BA0B-00F6-4280-89BB-CF00EA5FAB84}"/>
              </a:ext>
            </a:extLst>
          </p:cNvPr>
          <p:cNvSpPr/>
          <p:nvPr/>
        </p:nvSpPr>
        <p:spPr>
          <a:xfrm>
            <a:off x="1017766" y="3557576"/>
            <a:ext cx="1248355" cy="453225"/>
          </a:xfrm>
          <a:prstGeom prst="roundRect">
            <a:avLst/>
          </a:prstGeom>
          <a:noFill/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User-level</a:t>
            </a:r>
          </a:p>
          <a:p>
            <a:pPr algn="ctr"/>
            <a:r>
              <a:rPr lang="en-US" altLang="zh-CN" dirty="0"/>
              <a:t>Thread 1</a:t>
            </a:r>
            <a:endParaRPr lang="zh-CN" altLang="en-US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DEC09B73-3E0A-429E-AC24-894911CB7436}"/>
              </a:ext>
            </a:extLst>
          </p:cNvPr>
          <p:cNvCxnSpPr>
            <a:cxnSpLocks/>
          </p:cNvCxnSpPr>
          <p:nvPr/>
        </p:nvCxnSpPr>
        <p:spPr>
          <a:xfrm>
            <a:off x="1409350" y="2893829"/>
            <a:ext cx="0" cy="663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B47C647D-8DF0-4355-A34D-35EC1BDC2A46}"/>
              </a:ext>
            </a:extLst>
          </p:cNvPr>
          <p:cNvSpPr txBox="1"/>
          <p:nvPr/>
        </p:nvSpPr>
        <p:spPr>
          <a:xfrm>
            <a:off x="835908" y="3031111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3"/>
                </a:solidFill>
              </a:rPr>
              <a:t>yield</a:t>
            </a:r>
            <a:endParaRPr lang="zh-CN" altLang="en-US" sz="1600" dirty="0">
              <a:solidFill>
                <a:schemeClr val="accent3"/>
              </a:solidFill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F73C9A51-244F-4EAE-A879-B532F2688828}"/>
              </a:ext>
            </a:extLst>
          </p:cNvPr>
          <p:cNvCxnSpPr/>
          <p:nvPr/>
        </p:nvCxnSpPr>
        <p:spPr>
          <a:xfrm flipV="1">
            <a:off x="1854200" y="2880591"/>
            <a:ext cx="0" cy="67698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B4332DFE-96BF-4B12-A49F-FF122E724601}"/>
              </a:ext>
            </a:extLst>
          </p:cNvPr>
          <p:cNvSpPr txBox="1"/>
          <p:nvPr/>
        </p:nvSpPr>
        <p:spPr>
          <a:xfrm>
            <a:off x="1947466" y="3049806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yield</a:t>
            </a:r>
            <a:endParaRPr lang="zh-CN" altLang="en-US" sz="1600" dirty="0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C60739F3-E2E0-4EF1-84DC-573312BEB178}"/>
              </a:ext>
            </a:extLst>
          </p:cNvPr>
          <p:cNvSpPr/>
          <p:nvPr/>
        </p:nvSpPr>
        <p:spPr>
          <a:xfrm>
            <a:off x="6212621" y="3837534"/>
            <a:ext cx="661921" cy="3465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/>
          <a:lstStyle/>
          <a:p>
            <a:pPr algn="ctr"/>
            <a:r>
              <a:rPr lang="en-US" altLang="zh-CN" dirty="0" err="1">
                <a:solidFill>
                  <a:schemeClr val="tx1"/>
                </a:solidFill>
              </a:rPr>
              <a:t>Ptr</a:t>
            </a:r>
            <a:r>
              <a:rPr lang="en-US" altLang="zh-CN" dirty="0">
                <a:solidFill>
                  <a:schemeClr val="tx1"/>
                </a:solidFill>
              </a:rPr>
              <a:t> n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E210E548-188A-49A5-86A9-DEF48BB6FE2A}"/>
              </a:ext>
            </a:extLst>
          </p:cNvPr>
          <p:cNvCxnSpPr>
            <a:cxnSpLocks/>
            <a:stCxn id="27" idx="3"/>
            <a:endCxn id="35" idx="1"/>
          </p:cNvCxnSpPr>
          <p:nvPr/>
        </p:nvCxnSpPr>
        <p:spPr>
          <a:xfrm>
            <a:off x="5375082" y="2893829"/>
            <a:ext cx="837539" cy="111697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D0F9F71E-7CA9-4D74-AEA4-8B941CA26442}"/>
              </a:ext>
            </a:extLst>
          </p:cNvPr>
          <p:cNvSpPr txBox="1"/>
          <p:nvPr/>
        </p:nvSpPr>
        <p:spPr>
          <a:xfrm>
            <a:off x="6267087" y="317218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…</a:t>
            </a:r>
            <a:endParaRPr lang="zh-CN" altLang="en-US" sz="2800" b="1" dirty="0"/>
          </a:p>
        </p:txBody>
      </p:sp>
      <p:sp>
        <p:nvSpPr>
          <p:cNvPr id="20" name="对话气泡: 椭圆形 19">
            <a:extLst>
              <a:ext uri="{FF2B5EF4-FFF2-40B4-BE49-F238E27FC236}">
                <a16:creationId xmlns:a16="http://schemas.microsoft.com/office/drawing/2014/main" id="{45F37589-0AA7-4F64-AD8C-561289A7EC0C}"/>
              </a:ext>
            </a:extLst>
          </p:cNvPr>
          <p:cNvSpPr/>
          <p:nvPr/>
        </p:nvSpPr>
        <p:spPr>
          <a:xfrm>
            <a:off x="1947466" y="4707565"/>
            <a:ext cx="2003054" cy="369332"/>
          </a:xfrm>
          <a:prstGeom prst="wedgeEllipseCallou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accent6"/>
                </a:solidFill>
              </a:rPr>
              <a:t>Close to full</a:t>
            </a: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4412A3BA-E2A8-4575-BCE7-6B05B622B11A}"/>
              </a:ext>
            </a:extLst>
          </p:cNvPr>
          <p:cNvSpPr/>
          <p:nvPr/>
        </p:nvSpPr>
        <p:spPr>
          <a:xfrm>
            <a:off x="9842441" y="2935135"/>
            <a:ext cx="1248355" cy="523218"/>
          </a:xfrm>
          <a:prstGeom prst="round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Pauseless</a:t>
            </a:r>
            <a:endParaRPr lang="en-US" altLang="zh-CN" dirty="0"/>
          </a:p>
          <a:p>
            <a:pPr algn="ctr"/>
            <a:r>
              <a:rPr lang="en-US" altLang="zh-CN" dirty="0"/>
              <a:t>Evacuator</a:t>
            </a:r>
          </a:p>
        </p:txBody>
      </p: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FF7B06D2-598C-47C1-88A4-5D367E239646}"/>
              </a:ext>
            </a:extLst>
          </p:cNvPr>
          <p:cNvCxnSpPr>
            <a:cxnSpLocks/>
            <a:stCxn id="18" idx="3"/>
            <a:endCxn id="57" idx="2"/>
          </p:cNvCxnSpPr>
          <p:nvPr/>
        </p:nvCxnSpPr>
        <p:spPr>
          <a:xfrm flipV="1">
            <a:off x="6874542" y="3030179"/>
            <a:ext cx="668200" cy="93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76F5F7A9-539A-4CC5-93A7-D2EDDB97FB2C}"/>
              </a:ext>
            </a:extLst>
          </p:cNvPr>
          <p:cNvCxnSpPr>
            <a:cxnSpLocks/>
            <a:stCxn id="35" idx="3"/>
            <a:endCxn id="58" idx="2"/>
          </p:cNvCxnSpPr>
          <p:nvPr/>
        </p:nvCxnSpPr>
        <p:spPr>
          <a:xfrm flipV="1">
            <a:off x="6874542" y="4009868"/>
            <a:ext cx="668200" cy="93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F465C3BA-BC37-4A21-A574-F94C975CF703}"/>
              </a:ext>
            </a:extLst>
          </p:cNvPr>
          <p:cNvCxnSpPr>
            <a:cxnSpLocks/>
            <a:stCxn id="39" idx="1"/>
            <a:endCxn id="56" idx="6"/>
          </p:cNvCxnSpPr>
          <p:nvPr/>
        </p:nvCxnSpPr>
        <p:spPr>
          <a:xfrm flipH="1" flipV="1">
            <a:off x="8598303" y="2488047"/>
            <a:ext cx="1244138" cy="70869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E7C0655B-47EB-41CC-8587-9444CA4163D7}"/>
              </a:ext>
            </a:extLst>
          </p:cNvPr>
          <p:cNvCxnSpPr>
            <a:cxnSpLocks/>
            <a:stCxn id="39" idx="1"/>
            <a:endCxn id="57" idx="6"/>
          </p:cNvCxnSpPr>
          <p:nvPr/>
        </p:nvCxnSpPr>
        <p:spPr>
          <a:xfrm flipH="1" flipV="1">
            <a:off x="8598303" y="3030179"/>
            <a:ext cx="1244138" cy="16656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F8421839-EECA-4BFA-A591-D389F1B72516}"/>
              </a:ext>
            </a:extLst>
          </p:cNvPr>
          <p:cNvCxnSpPr>
            <a:cxnSpLocks/>
            <a:stCxn id="39" idx="1"/>
          </p:cNvCxnSpPr>
          <p:nvPr/>
        </p:nvCxnSpPr>
        <p:spPr>
          <a:xfrm flipH="1">
            <a:off x="8588735" y="3196744"/>
            <a:ext cx="1253706" cy="81359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5" name="文本框 54">
            <a:extLst>
              <a:ext uri="{FF2B5EF4-FFF2-40B4-BE49-F238E27FC236}">
                <a16:creationId xmlns:a16="http://schemas.microsoft.com/office/drawing/2014/main" id="{D8358F0B-CC4E-4A0A-8572-D08D470A1F4D}"/>
              </a:ext>
            </a:extLst>
          </p:cNvPr>
          <p:cNvSpPr txBox="1"/>
          <p:nvPr/>
        </p:nvSpPr>
        <p:spPr>
          <a:xfrm>
            <a:off x="9026880" y="2165347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6"/>
                </a:solidFill>
              </a:rPr>
              <a:t>Race with mutator</a:t>
            </a:r>
          </a:p>
          <a:p>
            <a:r>
              <a:rPr lang="en-US" altLang="zh-CN" dirty="0">
                <a:solidFill>
                  <a:schemeClr val="accent6"/>
                </a:solidFill>
              </a:rPr>
              <a:t>to </a:t>
            </a:r>
            <a:r>
              <a:rPr lang="en-US" altLang="zh-CN" b="1" dirty="0">
                <a:solidFill>
                  <a:schemeClr val="accent6"/>
                </a:solidFill>
              </a:rPr>
              <a:t>evacuate</a:t>
            </a:r>
            <a:endParaRPr lang="zh-CN" altLang="en-US" b="1" dirty="0">
              <a:solidFill>
                <a:schemeClr val="accent6"/>
              </a:solidFill>
            </a:endParaRP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73A487CE-3988-4B67-8619-5DF35AC62872}"/>
              </a:ext>
            </a:extLst>
          </p:cNvPr>
          <p:cNvSpPr/>
          <p:nvPr/>
        </p:nvSpPr>
        <p:spPr>
          <a:xfrm>
            <a:off x="7542742" y="2315247"/>
            <a:ext cx="1055561" cy="345600"/>
          </a:xfrm>
          <a:prstGeom prst="ellipse">
            <a:avLst/>
          </a:prstGeom>
          <a:solidFill>
            <a:srgbClr val="FF0000"/>
          </a:solidFill>
          <a:ln w="25400"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chemeClr val="bg1"/>
                </a:solidFill>
              </a:rPr>
              <a:t>Obj 0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01D02F49-3A46-42E2-BD09-CA93119C2FA3}"/>
              </a:ext>
            </a:extLst>
          </p:cNvPr>
          <p:cNvSpPr/>
          <p:nvPr/>
        </p:nvSpPr>
        <p:spPr>
          <a:xfrm>
            <a:off x="7542742" y="2857379"/>
            <a:ext cx="1055561" cy="345600"/>
          </a:xfrm>
          <a:prstGeom prst="ellipse">
            <a:avLst/>
          </a:prstGeom>
          <a:ln w="25400"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chemeClr val="bg1"/>
                </a:solidFill>
              </a:rPr>
              <a:t>Obj 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3FA8CDCC-01E6-4614-A976-D0D936DD7381}"/>
              </a:ext>
            </a:extLst>
          </p:cNvPr>
          <p:cNvSpPr/>
          <p:nvPr/>
        </p:nvSpPr>
        <p:spPr>
          <a:xfrm>
            <a:off x="7542742" y="3837068"/>
            <a:ext cx="1055561" cy="345600"/>
          </a:xfrm>
          <a:prstGeom prst="ellipse">
            <a:avLst/>
          </a:prstGeom>
          <a:ln w="25400"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chemeClr val="bg1"/>
                </a:solidFill>
              </a:rPr>
              <a:t>Obj n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362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B7207-9681-45DD-9FF7-7341E7AEC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AIFM’s Design Overview</a:t>
            </a:r>
            <a:endParaRPr lang="zh-CN" altLang="en-US" dirty="0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4E600D51-BDC6-4C27-AF0A-52AB820A459A}"/>
              </a:ext>
            </a:extLst>
          </p:cNvPr>
          <p:cNvCxnSpPr/>
          <p:nvPr/>
        </p:nvCxnSpPr>
        <p:spPr>
          <a:xfrm>
            <a:off x="1097280" y="5390984"/>
            <a:ext cx="9819861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14D98A1D-7890-4121-95B7-48CAB80A1172}"/>
              </a:ext>
            </a:extLst>
          </p:cNvPr>
          <p:cNvSpPr txBox="1"/>
          <p:nvPr/>
        </p:nvSpPr>
        <p:spPr>
          <a:xfrm>
            <a:off x="1017767" y="5021652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Local memory</a:t>
            </a:r>
            <a:endParaRPr lang="zh-CN" altLang="en-US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E5D6399-4CC7-4677-ADBE-A5EAF38CCB98}"/>
              </a:ext>
            </a:extLst>
          </p:cNvPr>
          <p:cNvSpPr txBox="1"/>
          <p:nvPr/>
        </p:nvSpPr>
        <p:spPr>
          <a:xfrm>
            <a:off x="1017767" y="5442264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Remote Memory</a:t>
            </a:r>
            <a:endParaRPr lang="zh-CN" altLang="en-US" b="1" dirty="0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7219F09F-DE30-4C0D-8C15-19E84A935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dirty="0">
                <a:latin typeface="+mn-ea"/>
              </a:rPr>
              <a:t>3. Solve: impact of memory reclamation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9753B76E-7ED8-43A3-9F88-9B8A08E61FEA}"/>
              </a:ext>
            </a:extLst>
          </p:cNvPr>
          <p:cNvSpPr/>
          <p:nvPr/>
        </p:nvSpPr>
        <p:spPr>
          <a:xfrm>
            <a:off x="1017766" y="2427366"/>
            <a:ext cx="1248355" cy="453225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User-level</a:t>
            </a: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Thread 0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6A7E76E7-7A94-4DCB-B26F-B13BAF5613B8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266121" y="2653979"/>
            <a:ext cx="110590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AA0431B6-0DC9-4B57-803C-08D034F3F821}"/>
              </a:ext>
            </a:extLst>
          </p:cNvPr>
          <p:cNvSpPr txBox="1"/>
          <p:nvPr/>
        </p:nvSpPr>
        <p:spPr>
          <a:xfrm>
            <a:off x="2358018" y="2242700"/>
            <a:ext cx="922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Lib API</a:t>
            </a:r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5616086-9645-45B0-ACD3-67F01F2E54B8}"/>
              </a:ext>
            </a:extLst>
          </p:cNvPr>
          <p:cNvSpPr/>
          <p:nvPr/>
        </p:nvSpPr>
        <p:spPr>
          <a:xfrm>
            <a:off x="6212621" y="2315247"/>
            <a:ext cx="661921" cy="3465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/>
          <a:lstStyle/>
          <a:p>
            <a:pPr algn="ctr"/>
            <a:r>
              <a:rPr lang="en-US" altLang="zh-CN" dirty="0" err="1">
                <a:solidFill>
                  <a:schemeClr val="tx1"/>
                </a:solidFill>
              </a:rPr>
              <a:t>Ptr</a:t>
            </a:r>
            <a:r>
              <a:rPr lang="en-US" altLang="zh-CN" dirty="0">
                <a:solidFill>
                  <a:schemeClr val="tx1"/>
                </a:solidFill>
              </a:rPr>
              <a:t> 0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2B2104D-9899-431F-8906-6DFD3EF80469}"/>
              </a:ext>
            </a:extLst>
          </p:cNvPr>
          <p:cNvSpPr/>
          <p:nvPr/>
        </p:nvSpPr>
        <p:spPr>
          <a:xfrm>
            <a:off x="6212621" y="2857845"/>
            <a:ext cx="661921" cy="3465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/>
          <a:lstStyle/>
          <a:p>
            <a:pPr algn="ctr"/>
            <a:r>
              <a:rPr lang="en-US" altLang="zh-CN" dirty="0" err="1">
                <a:solidFill>
                  <a:schemeClr val="tx1"/>
                </a:solidFill>
              </a:rPr>
              <a:t>Ptr</a:t>
            </a:r>
            <a:r>
              <a:rPr lang="en-US" altLang="zh-CN" dirty="0">
                <a:solidFill>
                  <a:schemeClr val="tx1"/>
                </a:solidFill>
              </a:rPr>
              <a:t> 1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149BA5D2-21B6-428A-9D80-DABD992A7BC3}"/>
              </a:ext>
            </a:extLst>
          </p:cNvPr>
          <p:cNvCxnSpPr>
            <a:cxnSpLocks/>
            <a:stCxn id="27" idx="3"/>
            <a:endCxn id="16" idx="1"/>
          </p:cNvCxnSpPr>
          <p:nvPr/>
        </p:nvCxnSpPr>
        <p:spPr>
          <a:xfrm flipV="1">
            <a:off x="5375082" y="2488514"/>
            <a:ext cx="837539" cy="40531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6C4FFF16-AB9D-4529-BBCC-A4DBBC21828F}"/>
              </a:ext>
            </a:extLst>
          </p:cNvPr>
          <p:cNvCxnSpPr>
            <a:cxnSpLocks/>
            <a:stCxn id="27" idx="3"/>
            <a:endCxn id="18" idx="1"/>
          </p:cNvCxnSpPr>
          <p:nvPr/>
        </p:nvCxnSpPr>
        <p:spPr>
          <a:xfrm>
            <a:off x="5375082" y="2893829"/>
            <a:ext cx="837539" cy="13728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矩形 26">
            <a:extLst>
              <a:ext uri="{FF2B5EF4-FFF2-40B4-BE49-F238E27FC236}">
                <a16:creationId xmlns:a16="http://schemas.microsoft.com/office/drawing/2014/main" id="{949540F2-32B1-47DF-8B69-9134097250C7}"/>
              </a:ext>
            </a:extLst>
          </p:cNvPr>
          <p:cNvSpPr/>
          <p:nvPr/>
        </p:nvSpPr>
        <p:spPr>
          <a:xfrm>
            <a:off x="3372028" y="1993829"/>
            <a:ext cx="2003054" cy="1800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/>
          <a:lstStyle/>
          <a:p>
            <a:pPr algn="ctr"/>
            <a:r>
              <a:rPr lang="en-US" altLang="zh-CN" dirty="0" err="1">
                <a:solidFill>
                  <a:schemeClr val="tx1"/>
                </a:solidFill>
              </a:rPr>
              <a:t>Remoteable</a:t>
            </a:r>
            <a:endParaRPr lang="en-US" altLang="zh-CN" dirty="0">
              <a:solidFill>
                <a:schemeClr val="tx1"/>
              </a:solidFill>
            </a:endParaRP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Data Structure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1082ECB6-555F-4EDE-941C-28BF21BB35AE}"/>
              </a:ext>
            </a:extLst>
          </p:cNvPr>
          <p:cNvSpPr/>
          <p:nvPr/>
        </p:nvSpPr>
        <p:spPr>
          <a:xfrm>
            <a:off x="3538336" y="2782278"/>
            <a:ext cx="1685339" cy="227968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App Semantics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A7BEAFF1-3648-4E5C-88A9-4E676B012465}"/>
              </a:ext>
            </a:extLst>
          </p:cNvPr>
          <p:cNvSpPr/>
          <p:nvPr/>
        </p:nvSpPr>
        <p:spPr>
          <a:xfrm>
            <a:off x="3713263" y="3330687"/>
            <a:ext cx="1335483" cy="227968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Prefetcher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20BC7CFB-C972-44A7-9596-46163F2E803F}"/>
              </a:ext>
            </a:extLst>
          </p:cNvPr>
          <p:cNvCxnSpPr>
            <a:stCxn id="28" idx="2"/>
            <a:endCxn id="29" idx="0"/>
          </p:cNvCxnSpPr>
          <p:nvPr/>
        </p:nvCxnSpPr>
        <p:spPr>
          <a:xfrm flipH="1">
            <a:off x="4381005" y="3010246"/>
            <a:ext cx="1" cy="32044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A401A5B8-0AF2-4181-8A14-25599411F513}"/>
              </a:ext>
            </a:extLst>
          </p:cNvPr>
          <p:cNvCxnSpPr>
            <a:cxnSpLocks/>
            <a:stCxn id="16" idx="3"/>
            <a:endCxn id="56" idx="2"/>
          </p:cNvCxnSpPr>
          <p:nvPr/>
        </p:nvCxnSpPr>
        <p:spPr>
          <a:xfrm flipV="1">
            <a:off x="6874542" y="2488047"/>
            <a:ext cx="668200" cy="46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1DE5BA0B-00F6-4280-89BB-CF00EA5FAB84}"/>
              </a:ext>
            </a:extLst>
          </p:cNvPr>
          <p:cNvSpPr/>
          <p:nvPr/>
        </p:nvSpPr>
        <p:spPr>
          <a:xfrm>
            <a:off x="1017766" y="3557576"/>
            <a:ext cx="1248355" cy="453225"/>
          </a:xfrm>
          <a:prstGeom prst="roundRect">
            <a:avLst/>
          </a:prstGeom>
          <a:noFill/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User-level</a:t>
            </a:r>
          </a:p>
          <a:p>
            <a:pPr algn="ctr"/>
            <a:r>
              <a:rPr lang="en-US" altLang="zh-CN" dirty="0"/>
              <a:t>Thread 1</a:t>
            </a:r>
            <a:endParaRPr lang="zh-CN" altLang="en-US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DEC09B73-3E0A-429E-AC24-894911CB7436}"/>
              </a:ext>
            </a:extLst>
          </p:cNvPr>
          <p:cNvCxnSpPr>
            <a:cxnSpLocks/>
          </p:cNvCxnSpPr>
          <p:nvPr/>
        </p:nvCxnSpPr>
        <p:spPr>
          <a:xfrm>
            <a:off x="1409350" y="2893829"/>
            <a:ext cx="0" cy="663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B47C647D-8DF0-4355-A34D-35EC1BDC2A46}"/>
              </a:ext>
            </a:extLst>
          </p:cNvPr>
          <p:cNvSpPr txBox="1"/>
          <p:nvPr/>
        </p:nvSpPr>
        <p:spPr>
          <a:xfrm>
            <a:off x="835908" y="3031111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3"/>
                </a:solidFill>
              </a:rPr>
              <a:t>yield</a:t>
            </a:r>
            <a:endParaRPr lang="zh-CN" altLang="en-US" sz="1600" dirty="0">
              <a:solidFill>
                <a:schemeClr val="accent3"/>
              </a:solidFill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F73C9A51-244F-4EAE-A879-B532F2688828}"/>
              </a:ext>
            </a:extLst>
          </p:cNvPr>
          <p:cNvCxnSpPr/>
          <p:nvPr/>
        </p:nvCxnSpPr>
        <p:spPr>
          <a:xfrm flipV="1">
            <a:off x="1854200" y="2880591"/>
            <a:ext cx="0" cy="67698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B4332DFE-96BF-4B12-A49F-FF122E724601}"/>
              </a:ext>
            </a:extLst>
          </p:cNvPr>
          <p:cNvSpPr txBox="1"/>
          <p:nvPr/>
        </p:nvSpPr>
        <p:spPr>
          <a:xfrm>
            <a:off x="1947466" y="3049806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yield</a:t>
            </a:r>
            <a:endParaRPr lang="zh-CN" altLang="en-US" sz="1600" dirty="0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C60739F3-E2E0-4EF1-84DC-573312BEB178}"/>
              </a:ext>
            </a:extLst>
          </p:cNvPr>
          <p:cNvSpPr/>
          <p:nvPr/>
        </p:nvSpPr>
        <p:spPr>
          <a:xfrm>
            <a:off x="6212621" y="3837534"/>
            <a:ext cx="661921" cy="3465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/>
          <a:lstStyle/>
          <a:p>
            <a:pPr algn="ctr"/>
            <a:r>
              <a:rPr lang="en-US" altLang="zh-CN" dirty="0" err="1">
                <a:solidFill>
                  <a:schemeClr val="tx1"/>
                </a:solidFill>
              </a:rPr>
              <a:t>Ptr</a:t>
            </a:r>
            <a:r>
              <a:rPr lang="en-US" altLang="zh-CN" dirty="0">
                <a:solidFill>
                  <a:schemeClr val="tx1"/>
                </a:solidFill>
              </a:rPr>
              <a:t> n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E210E548-188A-49A5-86A9-DEF48BB6FE2A}"/>
              </a:ext>
            </a:extLst>
          </p:cNvPr>
          <p:cNvCxnSpPr>
            <a:cxnSpLocks/>
            <a:stCxn id="27" idx="3"/>
            <a:endCxn id="35" idx="1"/>
          </p:cNvCxnSpPr>
          <p:nvPr/>
        </p:nvCxnSpPr>
        <p:spPr>
          <a:xfrm>
            <a:off x="5375082" y="2893829"/>
            <a:ext cx="837539" cy="111697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D0F9F71E-7CA9-4D74-AEA4-8B941CA26442}"/>
              </a:ext>
            </a:extLst>
          </p:cNvPr>
          <p:cNvSpPr txBox="1"/>
          <p:nvPr/>
        </p:nvSpPr>
        <p:spPr>
          <a:xfrm>
            <a:off x="6267087" y="317218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…</a:t>
            </a:r>
            <a:endParaRPr lang="zh-CN" altLang="en-US" sz="2800" b="1" dirty="0"/>
          </a:p>
        </p:txBody>
      </p: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4412A3BA-E2A8-4575-BCE7-6B05B622B11A}"/>
              </a:ext>
            </a:extLst>
          </p:cNvPr>
          <p:cNvSpPr/>
          <p:nvPr/>
        </p:nvSpPr>
        <p:spPr>
          <a:xfrm>
            <a:off x="9842441" y="2935135"/>
            <a:ext cx="1248355" cy="49386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Pauseless</a:t>
            </a:r>
            <a:endParaRPr lang="en-US" altLang="zh-CN" dirty="0"/>
          </a:p>
          <a:p>
            <a:pPr algn="ctr"/>
            <a:r>
              <a:rPr lang="en-US" altLang="zh-CN" dirty="0"/>
              <a:t>Evacuator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73A487CE-3988-4B67-8619-5DF35AC62872}"/>
              </a:ext>
            </a:extLst>
          </p:cNvPr>
          <p:cNvSpPr/>
          <p:nvPr/>
        </p:nvSpPr>
        <p:spPr>
          <a:xfrm>
            <a:off x="7542742" y="2315247"/>
            <a:ext cx="1055561" cy="345600"/>
          </a:xfrm>
          <a:prstGeom prst="ellipse">
            <a:avLst/>
          </a:prstGeom>
          <a:solidFill>
            <a:srgbClr val="FF0000"/>
          </a:solidFill>
          <a:ln w="25400"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chemeClr val="bg1"/>
                </a:solidFill>
              </a:rPr>
              <a:t>Obj 0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01D02F49-3A46-42E2-BD09-CA93119C2FA3}"/>
              </a:ext>
            </a:extLst>
          </p:cNvPr>
          <p:cNvSpPr/>
          <p:nvPr/>
        </p:nvSpPr>
        <p:spPr>
          <a:xfrm>
            <a:off x="7433014" y="5930680"/>
            <a:ext cx="1055561" cy="345600"/>
          </a:xfrm>
          <a:prstGeom prst="ellipse">
            <a:avLst/>
          </a:prstGeom>
          <a:ln w="25400"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chemeClr val="bg1"/>
                </a:solidFill>
              </a:rPr>
              <a:t>Obj 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3FA8CDCC-01E6-4614-A976-D0D936DD7381}"/>
              </a:ext>
            </a:extLst>
          </p:cNvPr>
          <p:cNvSpPr/>
          <p:nvPr/>
        </p:nvSpPr>
        <p:spPr>
          <a:xfrm>
            <a:off x="9314660" y="5930680"/>
            <a:ext cx="1055561" cy="345600"/>
          </a:xfrm>
          <a:prstGeom prst="ellipse">
            <a:avLst/>
          </a:prstGeom>
          <a:ln w="25400"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chemeClr val="bg1"/>
                </a:solidFill>
              </a:rPr>
              <a:t>Obj n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F370D112-6609-43E0-95AF-1439B13C9CFF}"/>
              </a:ext>
            </a:extLst>
          </p:cNvPr>
          <p:cNvSpPr txBox="1"/>
          <p:nvPr/>
        </p:nvSpPr>
        <p:spPr>
          <a:xfrm>
            <a:off x="8577798" y="574838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…</a:t>
            </a:r>
            <a:endParaRPr lang="zh-CN" altLang="en-US" sz="2800" b="1" dirty="0"/>
          </a:p>
        </p:txBody>
      </p:sp>
      <p:cxnSp>
        <p:nvCxnSpPr>
          <p:cNvPr id="24" name="连接符: 曲线 23">
            <a:extLst>
              <a:ext uri="{FF2B5EF4-FFF2-40B4-BE49-F238E27FC236}">
                <a16:creationId xmlns:a16="http://schemas.microsoft.com/office/drawing/2014/main" id="{C0182B8D-4070-47B8-91B0-A68938900CA3}"/>
              </a:ext>
            </a:extLst>
          </p:cNvPr>
          <p:cNvCxnSpPr>
            <a:cxnSpLocks/>
            <a:stCxn id="35" idx="3"/>
            <a:endCxn id="58" idx="0"/>
          </p:cNvCxnSpPr>
          <p:nvPr/>
        </p:nvCxnSpPr>
        <p:spPr>
          <a:xfrm>
            <a:off x="6874542" y="4010801"/>
            <a:ext cx="2967899" cy="1919879"/>
          </a:xfrm>
          <a:prstGeom prst="curvedConnector2">
            <a:avLst/>
          </a:prstGeom>
          <a:ln w="127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连接符: 曲线 30">
            <a:extLst>
              <a:ext uri="{FF2B5EF4-FFF2-40B4-BE49-F238E27FC236}">
                <a16:creationId xmlns:a16="http://schemas.microsoft.com/office/drawing/2014/main" id="{1C37D9DB-FEFF-4A7C-A274-70FB0EAF8F19}"/>
              </a:ext>
            </a:extLst>
          </p:cNvPr>
          <p:cNvCxnSpPr>
            <a:stCxn id="18" idx="3"/>
            <a:endCxn id="57" idx="0"/>
          </p:cNvCxnSpPr>
          <p:nvPr/>
        </p:nvCxnSpPr>
        <p:spPr>
          <a:xfrm>
            <a:off x="6874542" y="3031112"/>
            <a:ext cx="1086253" cy="2899568"/>
          </a:xfrm>
          <a:prstGeom prst="curvedConnector2">
            <a:avLst/>
          </a:prstGeom>
          <a:ln w="127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080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B7207-9681-45DD-9FF7-7341E7AEC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AIFM’s Design Overview</a:t>
            </a:r>
            <a:endParaRPr lang="zh-CN" altLang="en-US" dirty="0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4E600D51-BDC6-4C27-AF0A-52AB820A459A}"/>
              </a:ext>
            </a:extLst>
          </p:cNvPr>
          <p:cNvCxnSpPr/>
          <p:nvPr/>
        </p:nvCxnSpPr>
        <p:spPr>
          <a:xfrm>
            <a:off x="1097280" y="5390984"/>
            <a:ext cx="9819861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14D98A1D-7890-4121-95B7-48CAB80A1172}"/>
              </a:ext>
            </a:extLst>
          </p:cNvPr>
          <p:cNvSpPr txBox="1"/>
          <p:nvPr/>
        </p:nvSpPr>
        <p:spPr>
          <a:xfrm>
            <a:off x="1017767" y="5021652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Local memory</a:t>
            </a:r>
            <a:endParaRPr lang="zh-CN" altLang="en-US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E5D6399-4CC7-4677-ADBE-A5EAF38CCB98}"/>
              </a:ext>
            </a:extLst>
          </p:cNvPr>
          <p:cNvSpPr txBox="1"/>
          <p:nvPr/>
        </p:nvSpPr>
        <p:spPr>
          <a:xfrm>
            <a:off x="1017767" y="5442264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Remote Memory</a:t>
            </a:r>
            <a:endParaRPr lang="zh-CN" altLang="en-US" b="1" dirty="0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7219F09F-DE30-4C0D-8C15-19E84A935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dirty="0">
                <a:latin typeface="+mn-ea"/>
              </a:rPr>
              <a:t>4. Solve: network BW &lt; DRAM BW</a:t>
            </a:r>
            <a:endParaRPr lang="en-US" altLang="zh-CN" sz="2800" dirty="0">
              <a:latin typeface="+mn-ea"/>
              <a:ea typeface="+mn-ea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9753B76E-7ED8-43A3-9F88-9B8A08E61FEA}"/>
              </a:ext>
            </a:extLst>
          </p:cNvPr>
          <p:cNvSpPr/>
          <p:nvPr/>
        </p:nvSpPr>
        <p:spPr>
          <a:xfrm>
            <a:off x="1017766" y="2427366"/>
            <a:ext cx="1248355" cy="453225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User-level</a:t>
            </a: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Thread 0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6A7E76E7-7A94-4DCB-B26F-B13BAF5613B8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266121" y="2653979"/>
            <a:ext cx="110590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AA0431B6-0DC9-4B57-803C-08D034F3F821}"/>
              </a:ext>
            </a:extLst>
          </p:cNvPr>
          <p:cNvSpPr txBox="1"/>
          <p:nvPr/>
        </p:nvSpPr>
        <p:spPr>
          <a:xfrm>
            <a:off x="2358018" y="2242700"/>
            <a:ext cx="922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Lib API</a:t>
            </a:r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5616086-9645-45B0-ACD3-67F01F2E54B8}"/>
              </a:ext>
            </a:extLst>
          </p:cNvPr>
          <p:cNvSpPr/>
          <p:nvPr/>
        </p:nvSpPr>
        <p:spPr>
          <a:xfrm>
            <a:off x="6212621" y="2315247"/>
            <a:ext cx="661921" cy="3465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/>
          <a:lstStyle/>
          <a:p>
            <a:pPr algn="ctr"/>
            <a:r>
              <a:rPr lang="en-US" altLang="zh-CN" dirty="0" err="1">
                <a:solidFill>
                  <a:schemeClr val="tx1"/>
                </a:solidFill>
              </a:rPr>
              <a:t>Ptr</a:t>
            </a:r>
            <a:r>
              <a:rPr lang="en-US" altLang="zh-CN" dirty="0">
                <a:solidFill>
                  <a:schemeClr val="tx1"/>
                </a:solidFill>
              </a:rPr>
              <a:t> 0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2B2104D-9899-431F-8906-6DFD3EF80469}"/>
              </a:ext>
            </a:extLst>
          </p:cNvPr>
          <p:cNvSpPr/>
          <p:nvPr/>
        </p:nvSpPr>
        <p:spPr>
          <a:xfrm>
            <a:off x="6212621" y="2857845"/>
            <a:ext cx="661921" cy="3465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/>
          <a:lstStyle/>
          <a:p>
            <a:pPr algn="ctr"/>
            <a:r>
              <a:rPr lang="en-US" altLang="zh-CN" dirty="0" err="1">
                <a:solidFill>
                  <a:schemeClr val="tx1"/>
                </a:solidFill>
              </a:rPr>
              <a:t>Ptr</a:t>
            </a:r>
            <a:r>
              <a:rPr lang="en-US" altLang="zh-CN" dirty="0">
                <a:solidFill>
                  <a:schemeClr val="tx1"/>
                </a:solidFill>
              </a:rPr>
              <a:t> 1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149BA5D2-21B6-428A-9D80-DABD992A7BC3}"/>
              </a:ext>
            </a:extLst>
          </p:cNvPr>
          <p:cNvCxnSpPr>
            <a:cxnSpLocks/>
            <a:stCxn id="27" idx="3"/>
            <a:endCxn id="16" idx="1"/>
          </p:cNvCxnSpPr>
          <p:nvPr/>
        </p:nvCxnSpPr>
        <p:spPr>
          <a:xfrm flipV="1">
            <a:off x="5375082" y="2488514"/>
            <a:ext cx="837539" cy="40531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6C4FFF16-AB9D-4529-BBCC-A4DBBC21828F}"/>
              </a:ext>
            </a:extLst>
          </p:cNvPr>
          <p:cNvCxnSpPr>
            <a:cxnSpLocks/>
            <a:stCxn id="27" idx="3"/>
            <a:endCxn id="18" idx="1"/>
          </p:cNvCxnSpPr>
          <p:nvPr/>
        </p:nvCxnSpPr>
        <p:spPr>
          <a:xfrm>
            <a:off x="5375082" y="2893829"/>
            <a:ext cx="837539" cy="13728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矩形 26">
            <a:extLst>
              <a:ext uri="{FF2B5EF4-FFF2-40B4-BE49-F238E27FC236}">
                <a16:creationId xmlns:a16="http://schemas.microsoft.com/office/drawing/2014/main" id="{949540F2-32B1-47DF-8B69-9134097250C7}"/>
              </a:ext>
            </a:extLst>
          </p:cNvPr>
          <p:cNvSpPr/>
          <p:nvPr/>
        </p:nvSpPr>
        <p:spPr>
          <a:xfrm>
            <a:off x="3372028" y="1993829"/>
            <a:ext cx="2003054" cy="1800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/>
          <a:lstStyle/>
          <a:p>
            <a:pPr algn="ctr"/>
            <a:r>
              <a:rPr lang="en-US" altLang="zh-CN" dirty="0" err="1">
                <a:solidFill>
                  <a:schemeClr val="tx1"/>
                </a:solidFill>
              </a:rPr>
              <a:t>Remoteable</a:t>
            </a:r>
            <a:endParaRPr lang="en-US" altLang="zh-CN" dirty="0">
              <a:solidFill>
                <a:schemeClr val="tx1"/>
              </a:solidFill>
            </a:endParaRP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Data Structure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1082ECB6-555F-4EDE-941C-28BF21BB35AE}"/>
              </a:ext>
            </a:extLst>
          </p:cNvPr>
          <p:cNvSpPr/>
          <p:nvPr/>
        </p:nvSpPr>
        <p:spPr>
          <a:xfrm>
            <a:off x="3538336" y="2782278"/>
            <a:ext cx="1685339" cy="227968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App Semantics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A7BEAFF1-3648-4E5C-88A9-4E676B012465}"/>
              </a:ext>
            </a:extLst>
          </p:cNvPr>
          <p:cNvSpPr/>
          <p:nvPr/>
        </p:nvSpPr>
        <p:spPr>
          <a:xfrm>
            <a:off x="3713263" y="3330687"/>
            <a:ext cx="1335483" cy="227968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Prefetcher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20BC7CFB-C972-44A7-9596-46163F2E803F}"/>
              </a:ext>
            </a:extLst>
          </p:cNvPr>
          <p:cNvCxnSpPr>
            <a:stCxn id="28" idx="2"/>
            <a:endCxn id="29" idx="0"/>
          </p:cNvCxnSpPr>
          <p:nvPr/>
        </p:nvCxnSpPr>
        <p:spPr>
          <a:xfrm flipH="1">
            <a:off x="4381005" y="3010246"/>
            <a:ext cx="1" cy="32044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A401A5B8-0AF2-4181-8A14-25599411F513}"/>
              </a:ext>
            </a:extLst>
          </p:cNvPr>
          <p:cNvCxnSpPr>
            <a:cxnSpLocks/>
            <a:stCxn id="16" idx="3"/>
            <a:endCxn id="56" idx="2"/>
          </p:cNvCxnSpPr>
          <p:nvPr/>
        </p:nvCxnSpPr>
        <p:spPr>
          <a:xfrm flipV="1">
            <a:off x="6874542" y="2488047"/>
            <a:ext cx="668200" cy="46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1DE5BA0B-00F6-4280-89BB-CF00EA5FAB84}"/>
              </a:ext>
            </a:extLst>
          </p:cNvPr>
          <p:cNvSpPr/>
          <p:nvPr/>
        </p:nvSpPr>
        <p:spPr>
          <a:xfrm>
            <a:off x="1017766" y="3557576"/>
            <a:ext cx="1248355" cy="453225"/>
          </a:xfrm>
          <a:prstGeom prst="roundRect">
            <a:avLst/>
          </a:prstGeom>
          <a:noFill/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User-level</a:t>
            </a:r>
          </a:p>
          <a:p>
            <a:pPr algn="ctr"/>
            <a:r>
              <a:rPr lang="en-US" altLang="zh-CN" dirty="0"/>
              <a:t>Thread 1</a:t>
            </a:r>
            <a:endParaRPr lang="zh-CN" altLang="en-US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DEC09B73-3E0A-429E-AC24-894911CB7436}"/>
              </a:ext>
            </a:extLst>
          </p:cNvPr>
          <p:cNvCxnSpPr>
            <a:cxnSpLocks/>
          </p:cNvCxnSpPr>
          <p:nvPr/>
        </p:nvCxnSpPr>
        <p:spPr>
          <a:xfrm>
            <a:off x="1409350" y="2893829"/>
            <a:ext cx="0" cy="663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B47C647D-8DF0-4355-A34D-35EC1BDC2A46}"/>
              </a:ext>
            </a:extLst>
          </p:cNvPr>
          <p:cNvSpPr txBox="1"/>
          <p:nvPr/>
        </p:nvSpPr>
        <p:spPr>
          <a:xfrm>
            <a:off x="835908" y="3031111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3"/>
                </a:solidFill>
              </a:rPr>
              <a:t>yield</a:t>
            </a:r>
            <a:endParaRPr lang="zh-CN" altLang="en-US" sz="1600" dirty="0">
              <a:solidFill>
                <a:schemeClr val="accent3"/>
              </a:solidFill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F73C9A51-244F-4EAE-A879-B532F2688828}"/>
              </a:ext>
            </a:extLst>
          </p:cNvPr>
          <p:cNvCxnSpPr/>
          <p:nvPr/>
        </p:nvCxnSpPr>
        <p:spPr>
          <a:xfrm flipV="1">
            <a:off x="1854200" y="2880591"/>
            <a:ext cx="0" cy="67698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B4332DFE-96BF-4B12-A49F-FF122E724601}"/>
              </a:ext>
            </a:extLst>
          </p:cNvPr>
          <p:cNvSpPr txBox="1"/>
          <p:nvPr/>
        </p:nvSpPr>
        <p:spPr>
          <a:xfrm>
            <a:off x="1947466" y="3049806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yield</a:t>
            </a:r>
            <a:endParaRPr lang="zh-CN" altLang="en-US" sz="1600" dirty="0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C60739F3-E2E0-4EF1-84DC-573312BEB178}"/>
              </a:ext>
            </a:extLst>
          </p:cNvPr>
          <p:cNvSpPr/>
          <p:nvPr/>
        </p:nvSpPr>
        <p:spPr>
          <a:xfrm>
            <a:off x="6212621" y="3837534"/>
            <a:ext cx="661921" cy="3465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/>
          <a:lstStyle/>
          <a:p>
            <a:pPr algn="ctr"/>
            <a:r>
              <a:rPr lang="en-US" altLang="zh-CN" dirty="0" err="1">
                <a:solidFill>
                  <a:schemeClr val="tx1"/>
                </a:solidFill>
              </a:rPr>
              <a:t>Ptr</a:t>
            </a:r>
            <a:r>
              <a:rPr lang="en-US" altLang="zh-CN" dirty="0">
                <a:solidFill>
                  <a:schemeClr val="tx1"/>
                </a:solidFill>
              </a:rPr>
              <a:t> n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E210E548-188A-49A5-86A9-DEF48BB6FE2A}"/>
              </a:ext>
            </a:extLst>
          </p:cNvPr>
          <p:cNvCxnSpPr>
            <a:cxnSpLocks/>
            <a:stCxn id="27" idx="3"/>
            <a:endCxn id="35" idx="1"/>
          </p:cNvCxnSpPr>
          <p:nvPr/>
        </p:nvCxnSpPr>
        <p:spPr>
          <a:xfrm>
            <a:off x="5375082" y="2893829"/>
            <a:ext cx="837539" cy="111697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D0F9F71E-7CA9-4D74-AEA4-8B941CA26442}"/>
              </a:ext>
            </a:extLst>
          </p:cNvPr>
          <p:cNvSpPr txBox="1"/>
          <p:nvPr/>
        </p:nvSpPr>
        <p:spPr>
          <a:xfrm>
            <a:off x="6267087" y="317218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…</a:t>
            </a:r>
            <a:endParaRPr lang="zh-CN" altLang="en-US" sz="2800" b="1" dirty="0"/>
          </a:p>
        </p:txBody>
      </p: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4412A3BA-E2A8-4575-BCE7-6B05B622B11A}"/>
              </a:ext>
            </a:extLst>
          </p:cNvPr>
          <p:cNvSpPr/>
          <p:nvPr/>
        </p:nvSpPr>
        <p:spPr>
          <a:xfrm>
            <a:off x="9842441" y="2935135"/>
            <a:ext cx="1248355" cy="493863"/>
          </a:xfrm>
          <a:prstGeom prst="roundRect">
            <a:avLst/>
          </a:prstGeom>
          <a:ln w="254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Pauseless</a:t>
            </a:r>
            <a:endParaRPr lang="en-US" altLang="zh-CN" dirty="0"/>
          </a:p>
          <a:p>
            <a:pPr algn="ctr"/>
            <a:r>
              <a:rPr lang="en-US" altLang="zh-CN" dirty="0"/>
              <a:t>Evacuator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73A487CE-3988-4B67-8619-5DF35AC62872}"/>
              </a:ext>
            </a:extLst>
          </p:cNvPr>
          <p:cNvSpPr/>
          <p:nvPr/>
        </p:nvSpPr>
        <p:spPr>
          <a:xfrm>
            <a:off x="7542742" y="2315247"/>
            <a:ext cx="1055561" cy="345600"/>
          </a:xfrm>
          <a:prstGeom prst="ellipse">
            <a:avLst/>
          </a:prstGeom>
          <a:ln w="254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chemeClr val="tx1"/>
                </a:solidFill>
              </a:rPr>
              <a:t>Obj 0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01D02F49-3A46-42E2-BD09-CA93119C2FA3}"/>
              </a:ext>
            </a:extLst>
          </p:cNvPr>
          <p:cNvSpPr/>
          <p:nvPr/>
        </p:nvSpPr>
        <p:spPr>
          <a:xfrm>
            <a:off x="7433014" y="5930680"/>
            <a:ext cx="1055561" cy="345600"/>
          </a:xfrm>
          <a:prstGeom prst="ellipse">
            <a:avLst/>
          </a:prstGeom>
          <a:ln w="254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chemeClr val="tx1"/>
                </a:solidFill>
              </a:rPr>
              <a:t>Obj 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3FA8CDCC-01E6-4614-A976-D0D936DD7381}"/>
              </a:ext>
            </a:extLst>
          </p:cNvPr>
          <p:cNvSpPr/>
          <p:nvPr/>
        </p:nvSpPr>
        <p:spPr>
          <a:xfrm>
            <a:off x="9314660" y="5930680"/>
            <a:ext cx="1055561" cy="345600"/>
          </a:xfrm>
          <a:prstGeom prst="ellipse">
            <a:avLst/>
          </a:prstGeom>
          <a:ln w="254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chemeClr val="tx1"/>
                </a:solidFill>
              </a:rPr>
              <a:t>Obj 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F370D112-6609-43E0-95AF-1439B13C9CFF}"/>
              </a:ext>
            </a:extLst>
          </p:cNvPr>
          <p:cNvSpPr txBox="1"/>
          <p:nvPr/>
        </p:nvSpPr>
        <p:spPr>
          <a:xfrm>
            <a:off x="8577798" y="574838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…</a:t>
            </a:r>
            <a:endParaRPr lang="zh-CN" altLang="en-US" sz="2800" b="1" dirty="0"/>
          </a:p>
        </p:txBody>
      </p:sp>
      <p:cxnSp>
        <p:nvCxnSpPr>
          <p:cNvPr id="24" name="连接符: 曲线 23">
            <a:extLst>
              <a:ext uri="{FF2B5EF4-FFF2-40B4-BE49-F238E27FC236}">
                <a16:creationId xmlns:a16="http://schemas.microsoft.com/office/drawing/2014/main" id="{C0182B8D-4070-47B8-91B0-A68938900CA3}"/>
              </a:ext>
            </a:extLst>
          </p:cNvPr>
          <p:cNvCxnSpPr>
            <a:cxnSpLocks/>
            <a:stCxn id="35" idx="3"/>
            <a:endCxn id="58" idx="0"/>
          </p:cNvCxnSpPr>
          <p:nvPr/>
        </p:nvCxnSpPr>
        <p:spPr>
          <a:xfrm>
            <a:off x="6874542" y="4010801"/>
            <a:ext cx="2967899" cy="1919879"/>
          </a:xfrm>
          <a:prstGeom prst="curvedConnector2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连接符: 曲线 30">
            <a:extLst>
              <a:ext uri="{FF2B5EF4-FFF2-40B4-BE49-F238E27FC236}">
                <a16:creationId xmlns:a16="http://schemas.microsoft.com/office/drawing/2014/main" id="{1C37D9DB-FEFF-4A7C-A274-70FB0EAF8F19}"/>
              </a:ext>
            </a:extLst>
          </p:cNvPr>
          <p:cNvCxnSpPr>
            <a:stCxn id="18" idx="3"/>
            <a:endCxn id="57" idx="0"/>
          </p:cNvCxnSpPr>
          <p:nvPr/>
        </p:nvCxnSpPr>
        <p:spPr>
          <a:xfrm>
            <a:off x="6874542" y="3031112"/>
            <a:ext cx="1086253" cy="2899568"/>
          </a:xfrm>
          <a:prstGeom prst="curvedConnector2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58E8D652-D1A4-4B58-AE82-7DE6CA8260AE}"/>
              </a:ext>
            </a:extLst>
          </p:cNvPr>
          <p:cNvSpPr/>
          <p:nvPr/>
        </p:nvSpPr>
        <p:spPr>
          <a:xfrm>
            <a:off x="3756826" y="5819714"/>
            <a:ext cx="1248355" cy="567532"/>
          </a:xfrm>
          <a:prstGeom prst="round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Remote</a:t>
            </a:r>
          </a:p>
          <a:p>
            <a:pPr algn="ctr"/>
            <a:r>
              <a:rPr lang="en-US" altLang="zh-CN" dirty="0"/>
              <a:t>Agent</a:t>
            </a: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F6691A8D-249A-442F-B749-BA22BBA479F9}"/>
              </a:ext>
            </a:extLst>
          </p:cNvPr>
          <p:cNvCxnSpPr>
            <a:cxnSpLocks/>
            <a:stCxn id="27" idx="2"/>
            <a:endCxn id="36" idx="0"/>
          </p:cNvCxnSpPr>
          <p:nvPr/>
        </p:nvCxnSpPr>
        <p:spPr>
          <a:xfrm>
            <a:off x="4373555" y="3793829"/>
            <a:ext cx="7449" cy="20258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C9E0044D-CCA7-4B63-830F-758E5AF0F612}"/>
              </a:ext>
            </a:extLst>
          </p:cNvPr>
          <p:cNvSpPr txBox="1"/>
          <p:nvPr/>
        </p:nvSpPr>
        <p:spPr>
          <a:xfrm>
            <a:off x="2819074" y="4329156"/>
            <a:ext cx="15840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6"/>
                </a:solidFill>
              </a:rPr>
              <a:t>Light Operations</a:t>
            </a:r>
          </a:p>
          <a:p>
            <a:r>
              <a:rPr lang="en-US" altLang="zh-CN" sz="1600" dirty="0">
                <a:solidFill>
                  <a:schemeClr val="accent6"/>
                </a:solidFill>
              </a:rPr>
              <a:t>e.g. Copy Obj 1</a:t>
            </a:r>
            <a:endParaRPr lang="zh-CN" altLang="en-US" sz="1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725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B7207-9681-45DD-9FF7-7341E7AEC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AIFM’s Design Overview</a:t>
            </a:r>
            <a:endParaRPr lang="zh-CN" altLang="en-US" dirty="0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4E600D51-BDC6-4C27-AF0A-52AB820A459A}"/>
              </a:ext>
            </a:extLst>
          </p:cNvPr>
          <p:cNvCxnSpPr/>
          <p:nvPr/>
        </p:nvCxnSpPr>
        <p:spPr>
          <a:xfrm>
            <a:off x="1097280" y="5390984"/>
            <a:ext cx="9819861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14D98A1D-7890-4121-95B7-48CAB80A1172}"/>
              </a:ext>
            </a:extLst>
          </p:cNvPr>
          <p:cNvSpPr txBox="1"/>
          <p:nvPr/>
        </p:nvSpPr>
        <p:spPr>
          <a:xfrm>
            <a:off x="1017767" y="5021652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Local memory</a:t>
            </a:r>
            <a:endParaRPr lang="zh-CN" altLang="en-US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E5D6399-4CC7-4677-ADBE-A5EAF38CCB98}"/>
              </a:ext>
            </a:extLst>
          </p:cNvPr>
          <p:cNvSpPr txBox="1"/>
          <p:nvPr/>
        </p:nvSpPr>
        <p:spPr>
          <a:xfrm>
            <a:off x="1017767" y="5442264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Remote Memory</a:t>
            </a:r>
            <a:endParaRPr lang="zh-CN" altLang="en-US" b="1" dirty="0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7219F09F-DE30-4C0D-8C15-19E84A935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dirty="0">
                <a:latin typeface="+mn-ea"/>
              </a:rPr>
              <a:t>4. Solve: network BW &lt; DRAM BW</a:t>
            </a:r>
            <a:endParaRPr lang="en-US" altLang="zh-CN" sz="2800" dirty="0">
              <a:latin typeface="+mn-ea"/>
              <a:ea typeface="+mn-ea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9753B76E-7ED8-43A3-9F88-9B8A08E61FEA}"/>
              </a:ext>
            </a:extLst>
          </p:cNvPr>
          <p:cNvSpPr/>
          <p:nvPr/>
        </p:nvSpPr>
        <p:spPr>
          <a:xfrm>
            <a:off x="1017766" y="2427366"/>
            <a:ext cx="1248355" cy="453225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User-level</a:t>
            </a: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Thread 0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6A7E76E7-7A94-4DCB-B26F-B13BAF5613B8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266121" y="2653979"/>
            <a:ext cx="110590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AA0431B6-0DC9-4B57-803C-08D034F3F821}"/>
              </a:ext>
            </a:extLst>
          </p:cNvPr>
          <p:cNvSpPr txBox="1"/>
          <p:nvPr/>
        </p:nvSpPr>
        <p:spPr>
          <a:xfrm>
            <a:off x="2358018" y="2242700"/>
            <a:ext cx="922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Lib API</a:t>
            </a:r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5616086-9645-45B0-ACD3-67F01F2E54B8}"/>
              </a:ext>
            </a:extLst>
          </p:cNvPr>
          <p:cNvSpPr/>
          <p:nvPr/>
        </p:nvSpPr>
        <p:spPr>
          <a:xfrm>
            <a:off x="6212621" y="2315247"/>
            <a:ext cx="661921" cy="3465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/>
          <a:lstStyle/>
          <a:p>
            <a:pPr algn="ctr"/>
            <a:r>
              <a:rPr lang="en-US" altLang="zh-CN" dirty="0" err="1">
                <a:solidFill>
                  <a:schemeClr val="tx1"/>
                </a:solidFill>
              </a:rPr>
              <a:t>Ptr</a:t>
            </a:r>
            <a:r>
              <a:rPr lang="en-US" altLang="zh-CN" dirty="0">
                <a:solidFill>
                  <a:schemeClr val="tx1"/>
                </a:solidFill>
              </a:rPr>
              <a:t> 0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2B2104D-9899-431F-8906-6DFD3EF80469}"/>
              </a:ext>
            </a:extLst>
          </p:cNvPr>
          <p:cNvSpPr/>
          <p:nvPr/>
        </p:nvSpPr>
        <p:spPr>
          <a:xfrm>
            <a:off x="6212621" y="2857845"/>
            <a:ext cx="661921" cy="3465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/>
          <a:lstStyle/>
          <a:p>
            <a:pPr algn="ctr"/>
            <a:r>
              <a:rPr lang="en-US" altLang="zh-CN" dirty="0" err="1">
                <a:solidFill>
                  <a:schemeClr val="tx1"/>
                </a:solidFill>
              </a:rPr>
              <a:t>Ptr</a:t>
            </a:r>
            <a:r>
              <a:rPr lang="en-US" altLang="zh-CN" dirty="0">
                <a:solidFill>
                  <a:schemeClr val="tx1"/>
                </a:solidFill>
              </a:rPr>
              <a:t> 1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149BA5D2-21B6-428A-9D80-DABD992A7BC3}"/>
              </a:ext>
            </a:extLst>
          </p:cNvPr>
          <p:cNvCxnSpPr>
            <a:cxnSpLocks/>
            <a:stCxn id="27" idx="3"/>
            <a:endCxn id="16" idx="1"/>
          </p:cNvCxnSpPr>
          <p:nvPr/>
        </p:nvCxnSpPr>
        <p:spPr>
          <a:xfrm flipV="1">
            <a:off x="5375082" y="2488514"/>
            <a:ext cx="837539" cy="40531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6C4FFF16-AB9D-4529-BBCC-A4DBBC21828F}"/>
              </a:ext>
            </a:extLst>
          </p:cNvPr>
          <p:cNvCxnSpPr>
            <a:cxnSpLocks/>
            <a:stCxn id="27" idx="3"/>
            <a:endCxn id="18" idx="1"/>
          </p:cNvCxnSpPr>
          <p:nvPr/>
        </p:nvCxnSpPr>
        <p:spPr>
          <a:xfrm>
            <a:off x="5375082" y="2893829"/>
            <a:ext cx="837539" cy="13728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矩形 26">
            <a:extLst>
              <a:ext uri="{FF2B5EF4-FFF2-40B4-BE49-F238E27FC236}">
                <a16:creationId xmlns:a16="http://schemas.microsoft.com/office/drawing/2014/main" id="{949540F2-32B1-47DF-8B69-9134097250C7}"/>
              </a:ext>
            </a:extLst>
          </p:cNvPr>
          <p:cNvSpPr/>
          <p:nvPr/>
        </p:nvSpPr>
        <p:spPr>
          <a:xfrm>
            <a:off x="3372028" y="1993829"/>
            <a:ext cx="2003054" cy="1800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/>
          <a:lstStyle/>
          <a:p>
            <a:pPr algn="ctr"/>
            <a:r>
              <a:rPr lang="en-US" altLang="zh-CN" dirty="0" err="1">
                <a:solidFill>
                  <a:schemeClr val="tx1"/>
                </a:solidFill>
              </a:rPr>
              <a:t>Remoteable</a:t>
            </a:r>
            <a:endParaRPr lang="en-US" altLang="zh-CN" dirty="0">
              <a:solidFill>
                <a:schemeClr val="tx1"/>
              </a:solidFill>
            </a:endParaRP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Data Structure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1082ECB6-555F-4EDE-941C-28BF21BB35AE}"/>
              </a:ext>
            </a:extLst>
          </p:cNvPr>
          <p:cNvSpPr/>
          <p:nvPr/>
        </p:nvSpPr>
        <p:spPr>
          <a:xfrm>
            <a:off x="3538336" y="2782278"/>
            <a:ext cx="1685339" cy="227968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App Semantics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A7BEAFF1-3648-4E5C-88A9-4E676B012465}"/>
              </a:ext>
            </a:extLst>
          </p:cNvPr>
          <p:cNvSpPr/>
          <p:nvPr/>
        </p:nvSpPr>
        <p:spPr>
          <a:xfrm>
            <a:off x="3713263" y="3330687"/>
            <a:ext cx="1335483" cy="227968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Prefetcher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20BC7CFB-C972-44A7-9596-46163F2E803F}"/>
              </a:ext>
            </a:extLst>
          </p:cNvPr>
          <p:cNvCxnSpPr>
            <a:stCxn id="28" idx="2"/>
            <a:endCxn id="29" idx="0"/>
          </p:cNvCxnSpPr>
          <p:nvPr/>
        </p:nvCxnSpPr>
        <p:spPr>
          <a:xfrm flipH="1">
            <a:off x="4381005" y="3010246"/>
            <a:ext cx="1" cy="32044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A401A5B8-0AF2-4181-8A14-25599411F513}"/>
              </a:ext>
            </a:extLst>
          </p:cNvPr>
          <p:cNvCxnSpPr>
            <a:cxnSpLocks/>
            <a:stCxn id="16" idx="3"/>
            <a:endCxn id="56" idx="2"/>
          </p:cNvCxnSpPr>
          <p:nvPr/>
        </p:nvCxnSpPr>
        <p:spPr>
          <a:xfrm flipV="1">
            <a:off x="6874542" y="2488047"/>
            <a:ext cx="668200" cy="46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1DE5BA0B-00F6-4280-89BB-CF00EA5FAB84}"/>
              </a:ext>
            </a:extLst>
          </p:cNvPr>
          <p:cNvSpPr/>
          <p:nvPr/>
        </p:nvSpPr>
        <p:spPr>
          <a:xfrm>
            <a:off x="1017766" y="3557576"/>
            <a:ext cx="1248355" cy="453225"/>
          </a:xfrm>
          <a:prstGeom prst="roundRect">
            <a:avLst/>
          </a:prstGeom>
          <a:noFill/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User-level</a:t>
            </a:r>
          </a:p>
          <a:p>
            <a:pPr algn="ctr"/>
            <a:r>
              <a:rPr lang="en-US" altLang="zh-CN" dirty="0"/>
              <a:t>Thread 1</a:t>
            </a:r>
            <a:endParaRPr lang="zh-CN" altLang="en-US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DEC09B73-3E0A-429E-AC24-894911CB7436}"/>
              </a:ext>
            </a:extLst>
          </p:cNvPr>
          <p:cNvCxnSpPr>
            <a:cxnSpLocks/>
          </p:cNvCxnSpPr>
          <p:nvPr/>
        </p:nvCxnSpPr>
        <p:spPr>
          <a:xfrm>
            <a:off x="1409350" y="2893829"/>
            <a:ext cx="0" cy="663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B47C647D-8DF0-4355-A34D-35EC1BDC2A46}"/>
              </a:ext>
            </a:extLst>
          </p:cNvPr>
          <p:cNvSpPr txBox="1"/>
          <p:nvPr/>
        </p:nvSpPr>
        <p:spPr>
          <a:xfrm>
            <a:off x="835908" y="3031111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3"/>
                </a:solidFill>
              </a:rPr>
              <a:t>yield</a:t>
            </a:r>
            <a:endParaRPr lang="zh-CN" altLang="en-US" sz="1600" dirty="0">
              <a:solidFill>
                <a:schemeClr val="accent3"/>
              </a:solidFill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F73C9A51-244F-4EAE-A879-B532F2688828}"/>
              </a:ext>
            </a:extLst>
          </p:cNvPr>
          <p:cNvCxnSpPr/>
          <p:nvPr/>
        </p:nvCxnSpPr>
        <p:spPr>
          <a:xfrm flipV="1">
            <a:off x="1854200" y="2880591"/>
            <a:ext cx="0" cy="67698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B4332DFE-96BF-4B12-A49F-FF122E724601}"/>
              </a:ext>
            </a:extLst>
          </p:cNvPr>
          <p:cNvSpPr txBox="1"/>
          <p:nvPr/>
        </p:nvSpPr>
        <p:spPr>
          <a:xfrm>
            <a:off x="1947466" y="3049806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yield</a:t>
            </a:r>
            <a:endParaRPr lang="zh-CN" altLang="en-US" sz="1600" dirty="0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C60739F3-E2E0-4EF1-84DC-573312BEB178}"/>
              </a:ext>
            </a:extLst>
          </p:cNvPr>
          <p:cNvSpPr/>
          <p:nvPr/>
        </p:nvSpPr>
        <p:spPr>
          <a:xfrm>
            <a:off x="6212621" y="3837534"/>
            <a:ext cx="661921" cy="3465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/>
          <a:lstStyle/>
          <a:p>
            <a:pPr algn="ctr"/>
            <a:r>
              <a:rPr lang="en-US" altLang="zh-CN" dirty="0" err="1">
                <a:solidFill>
                  <a:schemeClr val="tx1"/>
                </a:solidFill>
              </a:rPr>
              <a:t>Ptr</a:t>
            </a:r>
            <a:r>
              <a:rPr lang="en-US" altLang="zh-CN" dirty="0">
                <a:solidFill>
                  <a:schemeClr val="tx1"/>
                </a:solidFill>
              </a:rPr>
              <a:t> n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E210E548-188A-49A5-86A9-DEF48BB6FE2A}"/>
              </a:ext>
            </a:extLst>
          </p:cNvPr>
          <p:cNvCxnSpPr>
            <a:cxnSpLocks/>
            <a:stCxn id="27" idx="3"/>
            <a:endCxn id="35" idx="1"/>
          </p:cNvCxnSpPr>
          <p:nvPr/>
        </p:nvCxnSpPr>
        <p:spPr>
          <a:xfrm>
            <a:off x="5375082" y="2893829"/>
            <a:ext cx="837539" cy="111697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D0F9F71E-7CA9-4D74-AEA4-8B941CA26442}"/>
              </a:ext>
            </a:extLst>
          </p:cNvPr>
          <p:cNvSpPr txBox="1"/>
          <p:nvPr/>
        </p:nvSpPr>
        <p:spPr>
          <a:xfrm>
            <a:off x="6267087" y="317218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…</a:t>
            </a:r>
            <a:endParaRPr lang="zh-CN" altLang="en-US" sz="2800" b="1" dirty="0"/>
          </a:p>
        </p:txBody>
      </p: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4412A3BA-E2A8-4575-BCE7-6B05B622B11A}"/>
              </a:ext>
            </a:extLst>
          </p:cNvPr>
          <p:cNvSpPr/>
          <p:nvPr/>
        </p:nvSpPr>
        <p:spPr>
          <a:xfrm>
            <a:off x="9842441" y="2935135"/>
            <a:ext cx="1248355" cy="493863"/>
          </a:xfrm>
          <a:prstGeom prst="roundRect">
            <a:avLst/>
          </a:prstGeom>
          <a:ln w="254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Pauseless</a:t>
            </a:r>
            <a:endParaRPr lang="en-US" altLang="zh-CN" dirty="0"/>
          </a:p>
          <a:p>
            <a:pPr algn="ctr"/>
            <a:r>
              <a:rPr lang="en-US" altLang="zh-CN" dirty="0"/>
              <a:t>Evacuator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73A487CE-3988-4B67-8619-5DF35AC62872}"/>
              </a:ext>
            </a:extLst>
          </p:cNvPr>
          <p:cNvSpPr/>
          <p:nvPr/>
        </p:nvSpPr>
        <p:spPr>
          <a:xfrm>
            <a:off x="7542742" y="2315247"/>
            <a:ext cx="1055561" cy="345600"/>
          </a:xfrm>
          <a:prstGeom prst="ellipse">
            <a:avLst/>
          </a:prstGeom>
          <a:ln w="254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chemeClr val="tx1"/>
                </a:solidFill>
              </a:rPr>
              <a:t>Obj 0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01D02F49-3A46-42E2-BD09-CA93119C2FA3}"/>
              </a:ext>
            </a:extLst>
          </p:cNvPr>
          <p:cNvSpPr/>
          <p:nvPr/>
        </p:nvSpPr>
        <p:spPr>
          <a:xfrm>
            <a:off x="7433014" y="5930680"/>
            <a:ext cx="1055561" cy="345600"/>
          </a:xfrm>
          <a:prstGeom prst="ellipse">
            <a:avLst/>
          </a:prstGeom>
          <a:ln w="254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chemeClr val="tx1"/>
                </a:solidFill>
              </a:rPr>
              <a:t>Obj 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3FA8CDCC-01E6-4614-A976-D0D936DD7381}"/>
              </a:ext>
            </a:extLst>
          </p:cNvPr>
          <p:cNvSpPr/>
          <p:nvPr/>
        </p:nvSpPr>
        <p:spPr>
          <a:xfrm>
            <a:off x="9314660" y="5930680"/>
            <a:ext cx="1055561" cy="345600"/>
          </a:xfrm>
          <a:prstGeom prst="ellipse">
            <a:avLst/>
          </a:prstGeom>
          <a:ln w="254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chemeClr val="tx1"/>
                </a:solidFill>
              </a:rPr>
              <a:t>Obj 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F370D112-6609-43E0-95AF-1439B13C9CFF}"/>
              </a:ext>
            </a:extLst>
          </p:cNvPr>
          <p:cNvSpPr txBox="1"/>
          <p:nvPr/>
        </p:nvSpPr>
        <p:spPr>
          <a:xfrm>
            <a:off x="8577798" y="574838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…</a:t>
            </a:r>
            <a:endParaRPr lang="zh-CN" altLang="en-US" sz="2800" b="1" dirty="0"/>
          </a:p>
        </p:txBody>
      </p:sp>
      <p:cxnSp>
        <p:nvCxnSpPr>
          <p:cNvPr id="24" name="连接符: 曲线 23">
            <a:extLst>
              <a:ext uri="{FF2B5EF4-FFF2-40B4-BE49-F238E27FC236}">
                <a16:creationId xmlns:a16="http://schemas.microsoft.com/office/drawing/2014/main" id="{C0182B8D-4070-47B8-91B0-A68938900CA3}"/>
              </a:ext>
            </a:extLst>
          </p:cNvPr>
          <p:cNvCxnSpPr>
            <a:cxnSpLocks/>
            <a:stCxn id="35" idx="3"/>
            <a:endCxn id="58" idx="0"/>
          </p:cNvCxnSpPr>
          <p:nvPr/>
        </p:nvCxnSpPr>
        <p:spPr>
          <a:xfrm>
            <a:off x="6874542" y="4010801"/>
            <a:ext cx="2967899" cy="1919879"/>
          </a:xfrm>
          <a:prstGeom prst="curvedConnector2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连接符: 曲线 30">
            <a:extLst>
              <a:ext uri="{FF2B5EF4-FFF2-40B4-BE49-F238E27FC236}">
                <a16:creationId xmlns:a16="http://schemas.microsoft.com/office/drawing/2014/main" id="{1C37D9DB-FEFF-4A7C-A274-70FB0EAF8F19}"/>
              </a:ext>
            </a:extLst>
          </p:cNvPr>
          <p:cNvCxnSpPr>
            <a:stCxn id="18" idx="3"/>
            <a:endCxn id="57" idx="0"/>
          </p:cNvCxnSpPr>
          <p:nvPr/>
        </p:nvCxnSpPr>
        <p:spPr>
          <a:xfrm>
            <a:off x="6874542" y="3031112"/>
            <a:ext cx="1086253" cy="2899568"/>
          </a:xfrm>
          <a:prstGeom prst="curvedConnector2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58E8D652-D1A4-4B58-AE82-7DE6CA8260AE}"/>
              </a:ext>
            </a:extLst>
          </p:cNvPr>
          <p:cNvSpPr/>
          <p:nvPr/>
        </p:nvSpPr>
        <p:spPr>
          <a:xfrm>
            <a:off x="3756826" y="5819714"/>
            <a:ext cx="1248355" cy="567532"/>
          </a:xfrm>
          <a:prstGeom prst="round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Remote</a:t>
            </a:r>
          </a:p>
          <a:p>
            <a:pPr algn="ctr"/>
            <a:r>
              <a:rPr lang="en-US" altLang="zh-CN" dirty="0"/>
              <a:t>Agent</a:t>
            </a: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F6691A8D-249A-442F-B749-BA22BBA479F9}"/>
              </a:ext>
            </a:extLst>
          </p:cNvPr>
          <p:cNvCxnSpPr>
            <a:cxnSpLocks/>
            <a:stCxn id="27" idx="2"/>
            <a:endCxn id="36" idx="0"/>
          </p:cNvCxnSpPr>
          <p:nvPr/>
        </p:nvCxnSpPr>
        <p:spPr>
          <a:xfrm>
            <a:off x="4373555" y="3793829"/>
            <a:ext cx="7449" cy="20258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C9E0044D-CCA7-4B63-830F-758E5AF0F612}"/>
              </a:ext>
            </a:extLst>
          </p:cNvPr>
          <p:cNvSpPr txBox="1"/>
          <p:nvPr/>
        </p:nvSpPr>
        <p:spPr>
          <a:xfrm>
            <a:off x="5441290" y="5657386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6"/>
                </a:solidFill>
              </a:rPr>
              <a:t>Copy Obj 1</a:t>
            </a:r>
            <a:endParaRPr lang="zh-CN" altLang="en-US" sz="1600" dirty="0">
              <a:solidFill>
                <a:schemeClr val="accent6"/>
              </a:solidFill>
            </a:endParaRPr>
          </a:p>
        </p:txBody>
      </p: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2ECC231C-C3B5-44A8-874F-6FB4157D968D}"/>
              </a:ext>
            </a:extLst>
          </p:cNvPr>
          <p:cNvCxnSpPr>
            <a:cxnSpLocks/>
            <a:stCxn id="36" idx="3"/>
            <a:endCxn id="57" idx="2"/>
          </p:cNvCxnSpPr>
          <p:nvPr/>
        </p:nvCxnSpPr>
        <p:spPr>
          <a:xfrm>
            <a:off x="5005181" y="6103480"/>
            <a:ext cx="24278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093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B7207-9681-45DD-9FF7-7341E7AEC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AIFM’s Design Overview</a:t>
            </a:r>
            <a:endParaRPr lang="zh-CN" altLang="en-US" dirty="0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4E600D51-BDC6-4C27-AF0A-52AB820A459A}"/>
              </a:ext>
            </a:extLst>
          </p:cNvPr>
          <p:cNvCxnSpPr/>
          <p:nvPr/>
        </p:nvCxnSpPr>
        <p:spPr>
          <a:xfrm>
            <a:off x="1097280" y="5390984"/>
            <a:ext cx="9819861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14D98A1D-7890-4121-95B7-48CAB80A1172}"/>
              </a:ext>
            </a:extLst>
          </p:cNvPr>
          <p:cNvSpPr txBox="1"/>
          <p:nvPr/>
        </p:nvSpPr>
        <p:spPr>
          <a:xfrm>
            <a:off x="1017767" y="5021652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Local memory</a:t>
            </a:r>
            <a:endParaRPr lang="zh-CN" altLang="en-US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E5D6399-4CC7-4677-ADBE-A5EAF38CCB98}"/>
              </a:ext>
            </a:extLst>
          </p:cNvPr>
          <p:cNvSpPr txBox="1"/>
          <p:nvPr/>
        </p:nvSpPr>
        <p:spPr>
          <a:xfrm>
            <a:off x="1017767" y="5442264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Remote Memory</a:t>
            </a:r>
            <a:endParaRPr lang="zh-CN" altLang="en-US" b="1" dirty="0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7219F09F-DE30-4C0D-8C15-19E84A935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dirty="0">
                <a:latin typeface="+mn-ea"/>
              </a:rPr>
              <a:t>4. Solve: network BW &lt; DRAM BW</a:t>
            </a:r>
            <a:endParaRPr lang="en-US" altLang="zh-CN" sz="2800" dirty="0">
              <a:latin typeface="+mn-ea"/>
              <a:ea typeface="+mn-ea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9753B76E-7ED8-43A3-9F88-9B8A08E61FEA}"/>
              </a:ext>
            </a:extLst>
          </p:cNvPr>
          <p:cNvSpPr/>
          <p:nvPr/>
        </p:nvSpPr>
        <p:spPr>
          <a:xfrm>
            <a:off x="1017766" y="2427366"/>
            <a:ext cx="1248355" cy="453225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User-level</a:t>
            </a: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Thread 0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6A7E76E7-7A94-4DCB-B26F-B13BAF5613B8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266121" y="2653979"/>
            <a:ext cx="110590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AA0431B6-0DC9-4B57-803C-08D034F3F821}"/>
              </a:ext>
            </a:extLst>
          </p:cNvPr>
          <p:cNvSpPr txBox="1"/>
          <p:nvPr/>
        </p:nvSpPr>
        <p:spPr>
          <a:xfrm>
            <a:off x="2358018" y="2242700"/>
            <a:ext cx="922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Lib API</a:t>
            </a:r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5616086-9645-45B0-ACD3-67F01F2E54B8}"/>
              </a:ext>
            </a:extLst>
          </p:cNvPr>
          <p:cNvSpPr/>
          <p:nvPr/>
        </p:nvSpPr>
        <p:spPr>
          <a:xfrm>
            <a:off x="6212621" y="2315247"/>
            <a:ext cx="661921" cy="3465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/>
          <a:lstStyle/>
          <a:p>
            <a:pPr algn="ctr"/>
            <a:r>
              <a:rPr lang="en-US" altLang="zh-CN" dirty="0" err="1">
                <a:solidFill>
                  <a:schemeClr val="tx1"/>
                </a:solidFill>
              </a:rPr>
              <a:t>Ptr</a:t>
            </a:r>
            <a:r>
              <a:rPr lang="en-US" altLang="zh-CN" dirty="0">
                <a:solidFill>
                  <a:schemeClr val="tx1"/>
                </a:solidFill>
              </a:rPr>
              <a:t> 0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2B2104D-9899-431F-8906-6DFD3EF80469}"/>
              </a:ext>
            </a:extLst>
          </p:cNvPr>
          <p:cNvSpPr/>
          <p:nvPr/>
        </p:nvSpPr>
        <p:spPr>
          <a:xfrm>
            <a:off x="6212621" y="2857845"/>
            <a:ext cx="661921" cy="3465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/>
          <a:lstStyle/>
          <a:p>
            <a:pPr algn="ctr"/>
            <a:r>
              <a:rPr lang="en-US" altLang="zh-CN" dirty="0" err="1">
                <a:solidFill>
                  <a:schemeClr val="tx1"/>
                </a:solidFill>
              </a:rPr>
              <a:t>Ptr</a:t>
            </a:r>
            <a:r>
              <a:rPr lang="en-US" altLang="zh-CN" dirty="0">
                <a:solidFill>
                  <a:schemeClr val="tx1"/>
                </a:solidFill>
              </a:rPr>
              <a:t> 1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149BA5D2-21B6-428A-9D80-DABD992A7BC3}"/>
              </a:ext>
            </a:extLst>
          </p:cNvPr>
          <p:cNvCxnSpPr>
            <a:cxnSpLocks/>
            <a:stCxn id="27" idx="3"/>
            <a:endCxn id="16" idx="1"/>
          </p:cNvCxnSpPr>
          <p:nvPr/>
        </p:nvCxnSpPr>
        <p:spPr>
          <a:xfrm flipV="1">
            <a:off x="5375082" y="2488514"/>
            <a:ext cx="837539" cy="40531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6C4FFF16-AB9D-4529-BBCC-A4DBBC21828F}"/>
              </a:ext>
            </a:extLst>
          </p:cNvPr>
          <p:cNvCxnSpPr>
            <a:cxnSpLocks/>
            <a:stCxn id="27" idx="3"/>
            <a:endCxn id="18" idx="1"/>
          </p:cNvCxnSpPr>
          <p:nvPr/>
        </p:nvCxnSpPr>
        <p:spPr>
          <a:xfrm>
            <a:off x="5375082" y="2893829"/>
            <a:ext cx="837539" cy="13728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矩形 26">
            <a:extLst>
              <a:ext uri="{FF2B5EF4-FFF2-40B4-BE49-F238E27FC236}">
                <a16:creationId xmlns:a16="http://schemas.microsoft.com/office/drawing/2014/main" id="{949540F2-32B1-47DF-8B69-9134097250C7}"/>
              </a:ext>
            </a:extLst>
          </p:cNvPr>
          <p:cNvSpPr/>
          <p:nvPr/>
        </p:nvSpPr>
        <p:spPr>
          <a:xfrm>
            <a:off x="3372028" y="1993829"/>
            <a:ext cx="2003054" cy="1800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/>
          <a:lstStyle/>
          <a:p>
            <a:pPr algn="ctr"/>
            <a:r>
              <a:rPr lang="en-US" altLang="zh-CN" dirty="0" err="1">
                <a:solidFill>
                  <a:schemeClr val="tx1"/>
                </a:solidFill>
              </a:rPr>
              <a:t>Remoteable</a:t>
            </a:r>
            <a:endParaRPr lang="en-US" altLang="zh-CN" dirty="0">
              <a:solidFill>
                <a:schemeClr val="tx1"/>
              </a:solidFill>
            </a:endParaRP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Data Structure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1082ECB6-555F-4EDE-941C-28BF21BB35AE}"/>
              </a:ext>
            </a:extLst>
          </p:cNvPr>
          <p:cNvSpPr/>
          <p:nvPr/>
        </p:nvSpPr>
        <p:spPr>
          <a:xfrm>
            <a:off x="3538336" y="2782278"/>
            <a:ext cx="1685339" cy="227968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App Semantics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A7BEAFF1-3648-4E5C-88A9-4E676B012465}"/>
              </a:ext>
            </a:extLst>
          </p:cNvPr>
          <p:cNvSpPr/>
          <p:nvPr/>
        </p:nvSpPr>
        <p:spPr>
          <a:xfrm>
            <a:off x="3713263" y="3330687"/>
            <a:ext cx="1335483" cy="227968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altLang="zh-CN" sz="1600" dirty="0" err="1">
                <a:solidFill>
                  <a:schemeClr val="tx1"/>
                </a:solidFill>
              </a:rPr>
              <a:t>Prefeter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20BC7CFB-C972-44A7-9596-46163F2E803F}"/>
              </a:ext>
            </a:extLst>
          </p:cNvPr>
          <p:cNvCxnSpPr>
            <a:stCxn id="28" idx="2"/>
            <a:endCxn id="29" idx="0"/>
          </p:cNvCxnSpPr>
          <p:nvPr/>
        </p:nvCxnSpPr>
        <p:spPr>
          <a:xfrm flipH="1">
            <a:off x="4381005" y="3010246"/>
            <a:ext cx="1" cy="32044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A401A5B8-0AF2-4181-8A14-25599411F513}"/>
              </a:ext>
            </a:extLst>
          </p:cNvPr>
          <p:cNvCxnSpPr>
            <a:cxnSpLocks/>
            <a:stCxn id="16" idx="3"/>
            <a:endCxn id="56" idx="2"/>
          </p:cNvCxnSpPr>
          <p:nvPr/>
        </p:nvCxnSpPr>
        <p:spPr>
          <a:xfrm flipV="1">
            <a:off x="6874542" y="2488047"/>
            <a:ext cx="668200" cy="46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1DE5BA0B-00F6-4280-89BB-CF00EA5FAB84}"/>
              </a:ext>
            </a:extLst>
          </p:cNvPr>
          <p:cNvSpPr/>
          <p:nvPr/>
        </p:nvSpPr>
        <p:spPr>
          <a:xfrm>
            <a:off x="1017766" y="3557576"/>
            <a:ext cx="1248355" cy="453225"/>
          </a:xfrm>
          <a:prstGeom prst="roundRect">
            <a:avLst/>
          </a:prstGeom>
          <a:noFill/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User-level</a:t>
            </a:r>
          </a:p>
          <a:p>
            <a:pPr algn="ctr"/>
            <a:r>
              <a:rPr lang="en-US" altLang="zh-CN" dirty="0"/>
              <a:t>Thread 1</a:t>
            </a:r>
            <a:endParaRPr lang="zh-CN" altLang="en-US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DEC09B73-3E0A-429E-AC24-894911CB7436}"/>
              </a:ext>
            </a:extLst>
          </p:cNvPr>
          <p:cNvCxnSpPr>
            <a:cxnSpLocks/>
          </p:cNvCxnSpPr>
          <p:nvPr/>
        </p:nvCxnSpPr>
        <p:spPr>
          <a:xfrm>
            <a:off x="1409350" y="2893829"/>
            <a:ext cx="0" cy="663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B47C647D-8DF0-4355-A34D-35EC1BDC2A46}"/>
              </a:ext>
            </a:extLst>
          </p:cNvPr>
          <p:cNvSpPr txBox="1"/>
          <p:nvPr/>
        </p:nvSpPr>
        <p:spPr>
          <a:xfrm>
            <a:off x="835908" y="3031111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3"/>
                </a:solidFill>
              </a:rPr>
              <a:t>yield</a:t>
            </a:r>
            <a:endParaRPr lang="zh-CN" altLang="en-US" sz="1600" dirty="0">
              <a:solidFill>
                <a:schemeClr val="accent3"/>
              </a:solidFill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F73C9A51-244F-4EAE-A879-B532F2688828}"/>
              </a:ext>
            </a:extLst>
          </p:cNvPr>
          <p:cNvCxnSpPr/>
          <p:nvPr/>
        </p:nvCxnSpPr>
        <p:spPr>
          <a:xfrm flipV="1">
            <a:off x="1854200" y="2880591"/>
            <a:ext cx="0" cy="67698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B4332DFE-96BF-4B12-A49F-FF122E724601}"/>
              </a:ext>
            </a:extLst>
          </p:cNvPr>
          <p:cNvSpPr txBox="1"/>
          <p:nvPr/>
        </p:nvSpPr>
        <p:spPr>
          <a:xfrm>
            <a:off x="1947466" y="3049806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yield</a:t>
            </a:r>
            <a:endParaRPr lang="zh-CN" altLang="en-US" sz="1600" dirty="0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C60739F3-E2E0-4EF1-84DC-573312BEB178}"/>
              </a:ext>
            </a:extLst>
          </p:cNvPr>
          <p:cNvSpPr/>
          <p:nvPr/>
        </p:nvSpPr>
        <p:spPr>
          <a:xfrm>
            <a:off x="6212621" y="3837534"/>
            <a:ext cx="661921" cy="3465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/>
          <a:lstStyle/>
          <a:p>
            <a:pPr algn="ctr"/>
            <a:r>
              <a:rPr lang="en-US" altLang="zh-CN" dirty="0" err="1">
                <a:solidFill>
                  <a:schemeClr val="tx1"/>
                </a:solidFill>
              </a:rPr>
              <a:t>Ptr</a:t>
            </a:r>
            <a:r>
              <a:rPr lang="en-US" altLang="zh-CN" dirty="0">
                <a:solidFill>
                  <a:schemeClr val="tx1"/>
                </a:solidFill>
              </a:rPr>
              <a:t> n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E210E548-188A-49A5-86A9-DEF48BB6FE2A}"/>
              </a:ext>
            </a:extLst>
          </p:cNvPr>
          <p:cNvCxnSpPr>
            <a:cxnSpLocks/>
            <a:stCxn id="27" idx="3"/>
            <a:endCxn id="35" idx="1"/>
          </p:cNvCxnSpPr>
          <p:nvPr/>
        </p:nvCxnSpPr>
        <p:spPr>
          <a:xfrm>
            <a:off x="5375082" y="2893829"/>
            <a:ext cx="837539" cy="111697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D0F9F71E-7CA9-4D74-AEA4-8B941CA26442}"/>
              </a:ext>
            </a:extLst>
          </p:cNvPr>
          <p:cNvSpPr txBox="1"/>
          <p:nvPr/>
        </p:nvSpPr>
        <p:spPr>
          <a:xfrm>
            <a:off x="6267087" y="317218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…</a:t>
            </a:r>
            <a:endParaRPr lang="zh-CN" altLang="en-US" sz="2800" b="1" dirty="0"/>
          </a:p>
        </p:txBody>
      </p: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4412A3BA-E2A8-4575-BCE7-6B05B622B11A}"/>
              </a:ext>
            </a:extLst>
          </p:cNvPr>
          <p:cNvSpPr/>
          <p:nvPr/>
        </p:nvSpPr>
        <p:spPr>
          <a:xfrm>
            <a:off x="9842441" y="2935135"/>
            <a:ext cx="1248355" cy="493863"/>
          </a:xfrm>
          <a:prstGeom prst="roundRect">
            <a:avLst/>
          </a:prstGeom>
          <a:ln w="254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Pauseless</a:t>
            </a:r>
            <a:endParaRPr lang="en-US" altLang="zh-CN" dirty="0"/>
          </a:p>
          <a:p>
            <a:pPr algn="ctr"/>
            <a:r>
              <a:rPr lang="en-US" altLang="zh-CN" dirty="0"/>
              <a:t>Evacuator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73A487CE-3988-4B67-8619-5DF35AC62872}"/>
              </a:ext>
            </a:extLst>
          </p:cNvPr>
          <p:cNvSpPr/>
          <p:nvPr/>
        </p:nvSpPr>
        <p:spPr>
          <a:xfrm>
            <a:off x="7542742" y="2315247"/>
            <a:ext cx="1055561" cy="345600"/>
          </a:xfrm>
          <a:prstGeom prst="ellipse">
            <a:avLst/>
          </a:prstGeom>
          <a:ln w="254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chemeClr val="tx1"/>
                </a:solidFill>
              </a:rPr>
              <a:t>Obj 0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01D02F49-3A46-42E2-BD09-CA93119C2FA3}"/>
              </a:ext>
            </a:extLst>
          </p:cNvPr>
          <p:cNvSpPr/>
          <p:nvPr/>
        </p:nvSpPr>
        <p:spPr>
          <a:xfrm>
            <a:off x="7433014" y="5930680"/>
            <a:ext cx="1055561" cy="345600"/>
          </a:xfrm>
          <a:prstGeom prst="ellipse">
            <a:avLst/>
          </a:prstGeom>
          <a:ln w="254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chemeClr val="tx1"/>
                </a:solidFill>
              </a:rPr>
              <a:t>Obj 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3FA8CDCC-01E6-4614-A976-D0D936DD7381}"/>
              </a:ext>
            </a:extLst>
          </p:cNvPr>
          <p:cNvSpPr/>
          <p:nvPr/>
        </p:nvSpPr>
        <p:spPr>
          <a:xfrm>
            <a:off x="9314660" y="5930680"/>
            <a:ext cx="1055561" cy="345600"/>
          </a:xfrm>
          <a:prstGeom prst="ellipse">
            <a:avLst/>
          </a:prstGeom>
          <a:ln w="254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chemeClr val="tx1"/>
                </a:solidFill>
              </a:rPr>
              <a:t>Obj 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F370D112-6609-43E0-95AF-1439B13C9CFF}"/>
              </a:ext>
            </a:extLst>
          </p:cNvPr>
          <p:cNvSpPr txBox="1"/>
          <p:nvPr/>
        </p:nvSpPr>
        <p:spPr>
          <a:xfrm>
            <a:off x="8577798" y="574838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…</a:t>
            </a:r>
            <a:endParaRPr lang="zh-CN" altLang="en-US" sz="2800" b="1" dirty="0"/>
          </a:p>
        </p:txBody>
      </p:sp>
      <p:cxnSp>
        <p:nvCxnSpPr>
          <p:cNvPr id="24" name="连接符: 曲线 23">
            <a:extLst>
              <a:ext uri="{FF2B5EF4-FFF2-40B4-BE49-F238E27FC236}">
                <a16:creationId xmlns:a16="http://schemas.microsoft.com/office/drawing/2014/main" id="{C0182B8D-4070-47B8-91B0-A68938900CA3}"/>
              </a:ext>
            </a:extLst>
          </p:cNvPr>
          <p:cNvCxnSpPr>
            <a:cxnSpLocks/>
            <a:stCxn id="35" idx="3"/>
            <a:endCxn id="58" idx="0"/>
          </p:cNvCxnSpPr>
          <p:nvPr/>
        </p:nvCxnSpPr>
        <p:spPr>
          <a:xfrm>
            <a:off x="6874542" y="4010801"/>
            <a:ext cx="2967899" cy="1919879"/>
          </a:xfrm>
          <a:prstGeom prst="curvedConnector2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连接符: 曲线 30">
            <a:extLst>
              <a:ext uri="{FF2B5EF4-FFF2-40B4-BE49-F238E27FC236}">
                <a16:creationId xmlns:a16="http://schemas.microsoft.com/office/drawing/2014/main" id="{1C37D9DB-FEFF-4A7C-A274-70FB0EAF8F19}"/>
              </a:ext>
            </a:extLst>
          </p:cNvPr>
          <p:cNvCxnSpPr>
            <a:stCxn id="18" idx="3"/>
            <a:endCxn id="57" idx="0"/>
          </p:cNvCxnSpPr>
          <p:nvPr/>
        </p:nvCxnSpPr>
        <p:spPr>
          <a:xfrm>
            <a:off x="6874542" y="3031112"/>
            <a:ext cx="1086253" cy="2899568"/>
          </a:xfrm>
          <a:prstGeom prst="curvedConnector2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58E8D652-D1A4-4B58-AE82-7DE6CA8260AE}"/>
              </a:ext>
            </a:extLst>
          </p:cNvPr>
          <p:cNvSpPr/>
          <p:nvPr/>
        </p:nvSpPr>
        <p:spPr>
          <a:xfrm>
            <a:off x="3756826" y="5819714"/>
            <a:ext cx="1248355" cy="567532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Remote</a:t>
            </a:r>
            <a:endParaRPr lang="en-US" altLang="zh-CN" dirty="0">
              <a:solidFill>
                <a:schemeClr val="tx1"/>
              </a:solidFill>
              <a:cs typeface="Times New Roman"/>
            </a:endParaRP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Agent</a:t>
            </a:r>
            <a:endParaRPr lang="en-US" altLang="zh-CN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81655B3B-4C68-4C37-B726-97127C7D7E56}"/>
              </a:ext>
            </a:extLst>
          </p:cNvPr>
          <p:cNvSpPr/>
          <p:nvPr/>
        </p:nvSpPr>
        <p:spPr>
          <a:xfrm>
            <a:off x="6065495" y="5930680"/>
            <a:ext cx="1055561" cy="345600"/>
          </a:xfrm>
          <a:prstGeom prst="ellipse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chemeClr val="accent6"/>
                </a:solidFill>
              </a:rPr>
              <a:t>Obj 1'</a:t>
            </a:r>
            <a:endParaRPr lang="zh-CN" altLang="en-US">
              <a:solidFill>
                <a:schemeClr val="accent6"/>
              </a:solidFill>
              <a:cs typeface="Times New Roman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F6CCBE1C-F4C2-414C-9EFC-7A198B559C5C}"/>
              </a:ext>
            </a:extLst>
          </p:cNvPr>
          <p:cNvSpPr/>
          <p:nvPr/>
        </p:nvSpPr>
        <p:spPr>
          <a:xfrm>
            <a:off x="6171799" y="4368212"/>
            <a:ext cx="743563" cy="346533"/>
          </a:xfrm>
          <a:prstGeom prst="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US" altLang="zh-CN" dirty="0" err="1">
                <a:solidFill>
                  <a:schemeClr val="accent6"/>
                </a:solidFill>
              </a:rPr>
              <a:t>Ptr</a:t>
            </a:r>
            <a:r>
              <a:rPr lang="en-US" altLang="zh-CN" dirty="0">
                <a:solidFill>
                  <a:schemeClr val="accent6"/>
                </a:solidFill>
              </a:rPr>
              <a:t> 1'</a:t>
            </a:r>
            <a:endParaRPr lang="zh-CN" altLang="en-US">
              <a:solidFill>
                <a:schemeClr val="accent6"/>
              </a:solidFill>
              <a:cs typeface="Times New Roman"/>
            </a:endParaRP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BBBBECAC-FF60-4A10-BC93-142409C534BA}"/>
              </a:ext>
            </a:extLst>
          </p:cNvPr>
          <p:cNvCxnSpPr/>
          <p:nvPr/>
        </p:nvCxnSpPr>
        <p:spPr>
          <a:xfrm>
            <a:off x="5380265" y="2890158"/>
            <a:ext cx="798739" cy="1696808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060F931C-AEA0-40AC-B898-DC30A0CC102A}"/>
              </a:ext>
            </a:extLst>
          </p:cNvPr>
          <p:cNvCxnSpPr/>
          <p:nvPr/>
        </p:nvCxnSpPr>
        <p:spPr>
          <a:xfrm flipH="1">
            <a:off x="6560004" y="4713513"/>
            <a:ext cx="4081" cy="1213758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678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B7207-9681-45DD-9FF7-7341E7AEC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For Application Developers</a:t>
            </a:r>
            <a:endParaRPr lang="zh-CN" altLang="en-US" dirty="0"/>
          </a:p>
        </p:txBody>
      </p:sp>
      <p:sp>
        <p:nvSpPr>
          <p:cNvPr id="5" name="箭头: 右 4">
            <a:extLst>
              <a:ext uri="{FF2B5EF4-FFF2-40B4-BE49-F238E27FC236}">
                <a16:creationId xmlns:a16="http://schemas.microsoft.com/office/drawing/2014/main" id="{4F751B47-E4E7-4D75-9687-BA153CA00669}"/>
              </a:ext>
            </a:extLst>
          </p:cNvPr>
          <p:cNvSpPr/>
          <p:nvPr/>
        </p:nvSpPr>
        <p:spPr>
          <a:xfrm>
            <a:off x="5437897" y="3241593"/>
            <a:ext cx="596573" cy="3063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95CBE79-095E-48F4-93AF-CA92E1FFA286}"/>
              </a:ext>
            </a:extLst>
          </p:cNvPr>
          <p:cNvSpPr txBox="1"/>
          <p:nvPr/>
        </p:nvSpPr>
        <p:spPr>
          <a:xfrm>
            <a:off x="1533050" y="5039053"/>
            <a:ext cx="2305779" cy="407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Idiomatic C++ code 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68EC65F-C8A8-45D0-959E-EA0FA60652F9}"/>
              </a:ext>
            </a:extLst>
          </p:cNvPr>
          <p:cNvSpPr txBox="1"/>
          <p:nvPr/>
        </p:nvSpPr>
        <p:spPr>
          <a:xfrm>
            <a:off x="8194832" y="5050273"/>
            <a:ext cx="1496744" cy="407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Using AIFM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57781C0-96B0-475B-9B95-6CF4AD08EAC1}"/>
              </a:ext>
            </a:extLst>
          </p:cNvPr>
          <p:cNvSpPr/>
          <p:nvPr/>
        </p:nvSpPr>
        <p:spPr>
          <a:xfrm>
            <a:off x="7986140" y="3352236"/>
            <a:ext cx="3079422" cy="18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1A7C7E3-01C9-4F2B-B797-42C5ED068A07}"/>
              </a:ext>
            </a:extLst>
          </p:cNvPr>
          <p:cNvSpPr txBox="1"/>
          <p:nvPr/>
        </p:nvSpPr>
        <p:spPr>
          <a:xfrm>
            <a:off x="6217308" y="2101392"/>
            <a:ext cx="5602967" cy="2893100"/>
          </a:xfrm>
          <a:prstGeom prst="rect">
            <a:avLst/>
          </a:prstGeom>
          <a:noFill/>
          <a:ln w="12700" cap="rnd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dirty="0" err="1">
                <a:solidFill>
                  <a:srgbClr val="9900CC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RemHashtable</a:t>
            </a:r>
            <a:r>
              <a:rPr lang="en-US" altLang="zh-CN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&lt;</a:t>
            </a:r>
            <a:r>
              <a:rPr lang="en-US" altLang="zh-CN" sz="1400" dirty="0" err="1">
                <a:solidFill>
                  <a:srgbClr val="9900CC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key_t</a:t>
            </a:r>
            <a:r>
              <a:rPr lang="en-US" altLang="zh-CN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, </a:t>
            </a:r>
            <a:r>
              <a:rPr lang="en-US" altLang="zh-CN" sz="1400" dirty="0">
                <a:solidFill>
                  <a:srgbClr val="9900CC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int</a:t>
            </a:r>
            <a:r>
              <a:rPr lang="en-US" altLang="zh-CN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&gt; </a:t>
            </a:r>
            <a:r>
              <a:rPr lang="en-US" altLang="zh-CN" sz="1400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hashtable</a:t>
            </a:r>
            <a:r>
              <a:rPr lang="en-US" altLang="zh-CN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;</a:t>
            </a:r>
          </a:p>
          <a:p>
            <a:r>
              <a:rPr lang="en-US" altLang="zh-CN" sz="1400" dirty="0" err="1">
                <a:solidFill>
                  <a:srgbClr val="9900CC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RemArray</a:t>
            </a:r>
            <a:r>
              <a:rPr lang="en-US" altLang="zh-CN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&lt;</a:t>
            </a:r>
            <a:r>
              <a:rPr lang="en-US" altLang="zh-CN" sz="1400" dirty="0" err="1">
                <a:solidFill>
                  <a:srgbClr val="9900CC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data_t</a:t>
            </a:r>
            <a:r>
              <a:rPr lang="en-US" altLang="zh-CN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&gt; </a:t>
            </a:r>
            <a:r>
              <a:rPr lang="en-US" altLang="zh-CN" sz="1400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arr</a:t>
            </a:r>
            <a:r>
              <a:rPr lang="en-US" altLang="zh-CN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;</a:t>
            </a:r>
          </a:p>
          <a:p>
            <a:endParaRPr lang="en-US" altLang="zh-CN" sz="1400" dirty="0">
              <a:latin typeface="Cascadia Code" panose="020B0609020000020004" pitchFamily="49" charset="0"/>
              <a:cs typeface="Cascadia Code" panose="020B0609020000020004" pitchFamily="49" charset="0"/>
            </a:endParaRPr>
          </a:p>
          <a:p>
            <a:r>
              <a:rPr lang="en-US" altLang="zh-CN" sz="1400" dirty="0">
                <a:solidFill>
                  <a:srgbClr val="9900CC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void</a:t>
            </a:r>
            <a:r>
              <a:rPr lang="en-US" altLang="zh-CN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 foo(</a:t>
            </a:r>
            <a:r>
              <a:rPr lang="en-US" altLang="zh-CN" sz="1400" dirty="0" err="1">
                <a:solidFill>
                  <a:srgbClr val="9900CC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RemList</a:t>
            </a:r>
            <a:r>
              <a:rPr lang="en-US" altLang="zh-CN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&lt;</a:t>
            </a:r>
            <a:r>
              <a:rPr lang="en-US" altLang="zh-CN" sz="1400" dirty="0" err="1">
                <a:solidFill>
                  <a:srgbClr val="9900CC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key_t</a:t>
            </a:r>
            <a:r>
              <a:rPr lang="en-US" altLang="zh-CN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&gt;&amp; </a:t>
            </a:r>
            <a:r>
              <a:rPr lang="en-US" altLang="zh-CN" sz="1400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keys_list</a:t>
            </a:r>
            <a:r>
              <a:rPr lang="en-US" altLang="zh-CN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) {</a:t>
            </a:r>
          </a:p>
          <a:p>
            <a:r>
              <a:rPr lang="en-US" altLang="zh-CN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    </a:t>
            </a:r>
            <a:r>
              <a:rPr lang="en-US" altLang="zh-CN" sz="1400" dirty="0">
                <a:solidFill>
                  <a:srgbClr val="9900CC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int</a:t>
            </a:r>
            <a:r>
              <a:rPr lang="en-US" altLang="zh-CN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 sum = 0;</a:t>
            </a:r>
          </a:p>
          <a:p>
            <a:r>
              <a:rPr lang="en-US" altLang="zh-CN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    </a:t>
            </a:r>
            <a:r>
              <a:rPr lang="en-US" altLang="zh-CN" sz="1400" dirty="0">
                <a:solidFill>
                  <a:srgbClr val="0000FF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for</a:t>
            </a:r>
            <a:r>
              <a:rPr lang="en-US" altLang="zh-CN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 (</a:t>
            </a:r>
            <a:r>
              <a:rPr lang="en-US" altLang="zh-CN" sz="1400" dirty="0">
                <a:solidFill>
                  <a:srgbClr val="9900CC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auto</a:t>
            </a:r>
            <a:r>
              <a:rPr lang="en-US" altLang="zh-CN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 key: </a:t>
            </a:r>
            <a:r>
              <a:rPr lang="en-US" altLang="zh-CN" sz="1400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keys_list</a:t>
            </a:r>
            <a:r>
              <a:rPr lang="en-US" altLang="zh-CN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) {</a:t>
            </a:r>
          </a:p>
          <a:p>
            <a:r>
              <a:rPr lang="en-US" altLang="zh-CN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        </a:t>
            </a:r>
            <a:r>
              <a:rPr lang="en-US" altLang="zh-CN" sz="1400" dirty="0" err="1">
                <a:solidFill>
                  <a:srgbClr val="9900CC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DerefScope</a:t>
            </a:r>
            <a:r>
              <a:rPr lang="en-US" altLang="zh-CN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 s1;</a:t>
            </a:r>
          </a:p>
          <a:p>
            <a:r>
              <a:rPr lang="en-US" altLang="zh-CN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        sum += hashtable.at(key, s1);</a:t>
            </a:r>
          </a:p>
          <a:p>
            <a:r>
              <a:rPr lang="en-US" altLang="zh-CN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    }</a:t>
            </a:r>
          </a:p>
          <a:p>
            <a:r>
              <a:rPr lang="en-US" altLang="zh-CN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    </a:t>
            </a:r>
            <a:r>
              <a:rPr lang="en-US" altLang="zh-CN" sz="1400" dirty="0" err="1">
                <a:solidFill>
                  <a:srgbClr val="9900CC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DerefScope</a:t>
            </a:r>
            <a:r>
              <a:rPr lang="en-US" altLang="zh-CN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 s2;</a:t>
            </a:r>
          </a:p>
          <a:p>
            <a:r>
              <a:rPr lang="en-US" altLang="zh-CN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    std::</a:t>
            </a:r>
            <a:r>
              <a:rPr lang="en-US" altLang="zh-CN" sz="1400" dirty="0" err="1">
                <a:solidFill>
                  <a:srgbClr val="0000FF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cout</a:t>
            </a:r>
            <a:r>
              <a:rPr lang="en-US" altLang="zh-CN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 &lt;&lt; arr.at&lt;true&gt;(sum, s2) &lt;&lt; std::</a:t>
            </a:r>
            <a:r>
              <a:rPr lang="en-US" altLang="zh-CN" sz="1400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endl</a:t>
            </a:r>
            <a:r>
              <a:rPr lang="en-US" altLang="zh-CN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;</a:t>
            </a:r>
          </a:p>
          <a:p>
            <a:r>
              <a:rPr lang="en-US" altLang="zh-CN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}</a:t>
            </a:r>
          </a:p>
          <a:p>
            <a:endParaRPr lang="en-US" altLang="zh-CN" sz="1400" dirty="0">
              <a:latin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D1FA0F6-1627-433B-905B-1B107451C30F}"/>
              </a:ext>
            </a:extLst>
          </p:cNvPr>
          <p:cNvSpPr/>
          <p:nvPr/>
        </p:nvSpPr>
        <p:spPr>
          <a:xfrm>
            <a:off x="7231426" y="3186986"/>
            <a:ext cx="2034665" cy="242014"/>
          </a:xfrm>
          <a:prstGeom prst="rect">
            <a:avLst/>
          </a:prstGeom>
          <a:solidFill>
            <a:schemeClr val="lt1">
              <a:alpha val="0"/>
            </a:schemeClr>
          </a:solidFill>
          <a:ln w="254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582B6BC8-CBBF-47F0-84C8-D485FA2B4ED5}"/>
              </a:ext>
            </a:extLst>
          </p:cNvPr>
          <p:cNvSpPr/>
          <p:nvPr/>
        </p:nvSpPr>
        <p:spPr>
          <a:xfrm>
            <a:off x="6268891" y="2144820"/>
            <a:ext cx="1303867" cy="427567"/>
          </a:xfrm>
          <a:custGeom>
            <a:avLst/>
            <a:gdLst>
              <a:gd name="connsiteX0" fmla="*/ 0 w 1303867"/>
              <a:gd name="connsiteY0" fmla="*/ 0 h 427567"/>
              <a:gd name="connsiteX1" fmla="*/ 1303867 w 1303867"/>
              <a:gd name="connsiteY1" fmla="*/ 0 h 427567"/>
              <a:gd name="connsiteX2" fmla="*/ 1303867 w 1303867"/>
              <a:gd name="connsiteY2" fmla="*/ 218017 h 427567"/>
              <a:gd name="connsiteX3" fmla="*/ 874183 w 1303867"/>
              <a:gd name="connsiteY3" fmla="*/ 218017 h 427567"/>
              <a:gd name="connsiteX4" fmla="*/ 874183 w 1303867"/>
              <a:gd name="connsiteY4" fmla="*/ 427567 h 427567"/>
              <a:gd name="connsiteX5" fmla="*/ 4233 w 1303867"/>
              <a:gd name="connsiteY5" fmla="*/ 427567 h 427567"/>
              <a:gd name="connsiteX6" fmla="*/ 0 w 1303867"/>
              <a:gd name="connsiteY6" fmla="*/ 0 h 42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3867" h="427567">
                <a:moveTo>
                  <a:pt x="0" y="0"/>
                </a:moveTo>
                <a:lnTo>
                  <a:pt x="1303867" y="0"/>
                </a:lnTo>
                <a:lnTo>
                  <a:pt x="1303867" y="218017"/>
                </a:lnTo>
                <a:lnTo>
                  <a:pt x="874183" y="218017"/>
                </a:lnTo>
                <a:lnTo>
                  <a:pt x="874183" y="427567"/>
                </a:lnTo>
                <a:lnTo>
                  <a:pt x="4233" y="427567"/>
                </a:lnTo>
                <a:cubicBezTo>
                  <a:pt x="2116" y="282222"/>
                  <a:pt x="0" y="136878"/>
                  <a:pt x="0" y="0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97E300B-04DB-4371-B9C6-B1AF4B6ECD95}"/>
              </a:ext>
            </a:extLst>
          </p:cNvPr>
          <p:cNvSpPr txBox="1"/>
          <p:nvPr/>
        </p:nvSpPr>
        <p:spPr>
          <a:xfrm>
            <a:off x="9474771" y="3173984"/>
            <a:ext cx="1382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accent2"/>
                </a:solidFill>
              </a:rPr>
              <a:t>Prefetch data in list</a:t>
            </a:r>
            <a:endParaRPr lang="zh-CN" altLang="en-US" sz="1200" dirty="0">
              <a:solidFill>
                <a:schemeClr val="accent2"/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AC4CABD-2BD8-4A72-8AFA-5F7D546EE655}"/>
              </a:ext>
            </a:extLst>
          </p:cNvPr>
          <p:cNvSpPr txBox="1"/>
          <p:nvPr/>
        </p:nvSpPr>
        <p:spPr>
          <a:xfrm>
            <a:off x="8097061" y="4559436"/>
            <a:ext cx="2021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accent2"/>
                </a:solidFill>
              </a:rPr>
              <a:t>Make the object be evacuated</a:t>
            </a:r>
          </a:p>
          <a:p>
            <a:r>
              <a:rPr lang="en-US" altLang="zh-CN" sz="1200" dirty="0">
                <a:solidFill>
                  <a:schemeClr val="accent2"/>
                </a:solidFill>
              </a:rPr>
              <a:t>as soon as possible</a:t>
            </a:r>
            <a:endParaRPr lang="zh-CN" altLang="en-US" sz="1200" dirty="0">
              <a:solidFill>
                <a:schemeClr val="accent2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4507AEA-F0B4-455D-8DAD-4A3D4CC630A2}"/>
              </a:ext>
            </a:extLst>
          </p:cNvPr>
          <p:cNvSpPr/>
          <p:nvPr/>
        </p:nvSpPr>
        <p:spPr>
          <a:xfrm>
            <a:off x="8813588" y="4266522"/>
            <a:ext cx="452503" cy="250658"/>
          </a:xfrm>
          <a:prstGeom prst="rect">
            <a:avLst/>
          </a:prstGeom>
          <a:solidFill>
            <a:schemeClr val="lt1">
              <a:alpha val="0"/>
            </a:schemeClr>
          </a:solidFill>
          <a:ln w="254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E8C8484-4B73-46E2-9BBC-F6D9325E9F77}"/>
              </a:ext>
            </a:extLst>
          </p:cNvPr>
          <p:cNvSpPr txBox="1"/>
          <p:nvPr/>
        </p:nvSpPr>
        <p:spPr>
          <a:xfrm>
            <a:off x="573823" y="2101392"/>
            <a:ext cx="4681237" cy="2893100"/>
          </a:xfrm>
          <a:prstGeom prst="rect">
            <a:avLst/>
          </a:prstGeom>
          <a:noFill/>
          <a:ln w="12700" cap="rnd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std::</a:t>
            </a:r>
            <a:r>
              <a:rPr lang="en-US" altLang="zh-CN" sz="1400" dirty="0" err="1">
                <a:solidFill>
                  <a:srgbClr val="9900CC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unordered_map</a:t>
            </a:r>
            <a:r>
              <a:rPr lang="en-US" altLang="zh-CN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&lt;</a:t>
            </a:r>
            <a:r>
              <a:rPr lang="en-US" altLang="zh-CN" sz="1400" dirty="0" err="1">
                <a:solidFill>
                  <a:srgbClr val="9900CC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key_t</a:t>
            </a:r>
            <a:r>
              <a:rPr lang="en-US" altLang="zh-CN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, </a:t>
            </a:r>
            <a:r>
              <a:rPr lang="en-US" altLang="zh-CN" sz="1400" dirty="0">
                <a:solidFill>
                  <a:srgbClr val="9900CC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int</a:t>
            </a:r>
            <a:r>
              <a:rPr lang="en-US" altLang="zh-CN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&gt; </a:t>
            </a:r>
            <a:r>
              <a:rPr lang="en-US" altLang="zh-CN" sz="1400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hashtable</a:t>
            </a:r>
            <a:r>
              <a:rPr lang="en-US" altLang="zh-CN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;</a:t>
            </a:r>
          </a:p>
          <a:p>
            <a:r>
              <a:rPr lang="en-US" altLang="zh-CN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std::</a:t>
            </a:r>
            <a:r>
              <a:rPr lang="en-US" altLang="zh-CN" sz="1400" dirty="0">
                <a:solidFill>
                  <a:srgbClr val="9900CC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array</a:t>
            </a:r>
            <a:r>
              <a:rPr lang="en-US" altLang="zh-CN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&lt;</a:t>
            </a:r>
            <a:r>
              <a:rPr lang="en-US" altLang="zh-CN" sz="1400" dirty="0" err="1">
                <a:solidFill>
                  <a:srgbClr val="9900CC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data_t</a:t>
            </a:r>
            <a:r>
              <a:rPr lang="en-US" altLang="zh-CN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&gt; </a:t>
            </a:r>
            <a:r>
              <a:rPr lang="en-US" altLang="zh-CN" sz="1400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arr</a:t>
            </a:r>
            <a:r>
              <a:rPr lang="en-US" altLang="zh-CN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;</a:t>
            </a:r>
          </a:p>
          <a:p>
            <a:endParaRPr lang="en-US" altLang="zh-CN" sz="1400" dirty="0">
              <a:latin typeface="Cascadia Code" panose="020B0609020000020004" pitchFamily="49" charset="0"/>
              <a:cs typeface="Cascadia Code" panose="020B0609020000020004" pitchFamily="49" charset="0"/>
            </a:endParaRPr>
          </a:p>
          <a:p>
            <a:r>
              <a:rPr lang="en-US" altLang="zh-CN" sz="1400" dirty="0">
                <a:solidFill>
                  <a:srgbClr val="9900CC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void</a:t>
            </a:r>
            <a:r>
              <a:rPr lang="en-US" altLang="zh-CN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 foo(std::</a:t>
            </a:r>
            <a:r>
              <a:rPr lang="en-US" altLang="zh-CN" sz="1400" dirty="0">
                <a:solidFill>
                  <a:srgbClr val="9900CC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vector</a:t>
            </a:r>
            <a:r>
              <a:rPr lang="en-US" altLang="zh-CN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&lt;</a:t>
            </a:r>
            <a:r>
              <a:rPr lang="en-US" altLang="zh-CN" sz="1400" dirty="0" err="1">
                <a:solidFill>
                  <a:srgbClr val="9900CC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key_t</a:t>
            </a:r>
            <a:r>
              <a:rPr lang="en-US" altLang="zh-CN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&gt;&amp; </a:t>
            </a:r>
            <a:r>
              <a:rPr lang="en-US" altLang="zh-CN" sz="1400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keys_list</a:t>
            </a:r>
            <a:r>
              <a:rPr lang="en-US" altLang="zh-CN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) {</a:t>
            </a:r>
          </a:p>
          <a:p>
            <a:r>
              <a:rPr lang="en-US" altLang="zh-CN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    </a:t>
            </a:r>
            <a:r>
              <a:rPr lang="en-US" altLang="zh-CN" sz="1400" dirty="0">
                <a:solidFill>
                  <a:srgbClr val="9900CC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int</a:t>
            </a:r>
            <a:r>
              <a:rPr lang="en-US" altLang="zh-CN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 sum = 0;</a:t>
            </a:r>
          </a:p>
          <a:p>
            <a:r>
              <a:rPr lang="en-US" altLang="zh-CN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    </a:t>
            </a:r>
            <a:r>
              <a:rPr lang="en-US" altLang="zh-CN" sz="1400" dirty="0">
                <a:solidFill>
                  <a:srgbClr val="0000FF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for</a:t>
            </a:r>
            <a:r>
              <a:rPr lang="en-US" altLang="zh-CN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 (</a:t>
            </a:r>
            <a:r>
              <a:rPr lang="en-US" altLang="zh-CN" sz="1400" dirty="0">
                <a:solidFill>
                  <a:srgbClr val="9900CC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auto</a:t>
            </a:r>
            <a:r>
              <a:rPr lang="en-US" altLang="zh-CN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 key: </a:t>
            </a:r>
            <a:r>
              <a:rPr lang="en-US" altLang="zh-CN" sz="1400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keys_list</a:t>
            </a:r>
            <a:r>
              <a:rPr lang="en-US" altLang="zh-CN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) {</a:t>
            </a:r>
          </a:p>
          <a:p>
            <a:endParaRPr lang="en-US" altLang="zh-CN" sz="1400" dirty="0">
              <a:latin typeface="Cascadia Code" panose="020B0609020000020004" pitchFamily="49" charset="0"/>
              <a:cs typeface="Cascadia Code" panose="020B0609020000020004" pitchFamily="49" charset="0"/>
            </a:endParaRPr>
          </a:p>
          <a:p>
            <a:r>
              <a:rPr lang="en-US" altLang="zh-CN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        sum += hashtable.at(key);</a:t>
            </a:r>
          </a:p>
          <a:p>
            <a:r>
              <a:rPr lang="en-US" altLang="zh-CN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    }</a:t>
            </a:r>
          </a:p>
          <a:p>
            <a:endParaRPr lang="en-US" altLang="zh-CN" sz="1400" dirty="0">
              <a:latin typeface="Cascadia Code" panose="020B0609020000020004" pitchFamily="49" charset="0"/>
              <a:cs typeface="Cascadia Code" panose="020B0609020000020004" pitchFamily="49" charset="0"/>
            </a:endParaRPr>
          </a:p>
          <a:p>
            <a:r>
              <a:rPr lang="en-US" altLang="zh-CN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    std::</a:t>
            </a:r>
            <a:r>
              <a:rPr lang="en-US" altLang="zh-CN" sz="1400" dirty="0" err="1">
                <a:solidFill>
                  <a:srgbClr val="0000FF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cout</a:t>
            </a:r>
            <a:r>
              <a:rPr lang="en-US" altLang="zh-CN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 &lt;&lt; arr.at(sum) &lt;&lt; std::</a:t>
            </a:r>
            <a:r>
              <a:rPr lang="en-US" altLang="zh-CN" sz="1400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endl</a:t>
            </a:r>
            <a:r>
              <a:rPr lang="en-US" altLang="zh-CN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;</a:t>
            </a:r>
          </a:p>
          <a:p>
            <a:r>
              <a:rPr lang="en-US" altLang="zh-CN" sz="1400" dirty="0">
                <a:latin typeface="Cascadia Code" panose="020B0609020000020004" pitchFamily="49" charset="0"/>
                <a:cs typeface="Cascadia Code" panose="020B0609020000020004" pitchFamily="49" charset="0"/>
              </a:rPr>
              <a:t>}</a:t>
            </a:r>
          </a:p>
          <a:p>
            <a:endParaRPr lang="en-US" altLang="zh-CN" sz="1400" dirty="0">
              <a:latin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5A96CFCE-1123-4CAA-B4CE-9E682D977D7A}"/>
              </a:ext>
            </a:extLst>
          </p:cNvPr>
          <p:cNvSpPr/>
          <p:nvPr/>
        </p:nvSpPr>
        <p:spPr>
          <a:xfrm>
            <a:off x="7079729" y="3463057"/>
            <a:ext cx="1535951" cy="209044"/>
          </a:xfrm>
          <a:prstGeom prst="rect">
            <a:avLst/>
          </a:prstGeom>
          <a:solidFill>
            <a:schemeClr val="lt1">
              <a:alpha val="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B027CC3-77E7-449A-91CF-16578C2F6A7E}"/>
              </a:ext>
            </a:extLst>
          </p:cNvPr>
          <p:cNvSpPr/>
          <p:nvPr/>
        </p:nvSpPr>
        <p:spPr>
          <a:xfrm>
            <a:off x="6712807" y="4076570"/>
            <a:ext cx="1535951" cy="209044"/>
          </a:xfrm>
          <a:prstGeom prst="rect">
            <a:avLst/>
          </a:prstGeom>
          <a:solidFill>
            <a:schemeClr val="lt1">
              <a:alpha val="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31309307-56B6-4A65-89DE-A44B4D563EE4}"/>
              </a:ext>
            </a:extLst>
          </p:cNvPr>
          <p:cNvSpPr/>
          <p:nvPr/>
        </p:nvSpPr>
        <p:spPr>
          <a:xfrm>
            <a:off x="9738360" y="3640059"/>
            <a:ext cx="259080" cy="209044"/>
          </a:xfrm>
          <a:prstGeom prst="rect">
            <a:avLst/>
          </a:prstGeom>
          <a:solidFill>
            <a:schemeClr val="lt1">
              <a:alpha val="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A293BCE7-E5AA-4DFF-BCE5-F54C68C2214E}"/>
              </a:ext>
            </a:extLst>
          </p:cNvPr>
          <p:cNvSpPr/>
          <p:nvPr/>
        </p:nvSpPr>
        <p:spPr>
          <a:xfrm>
            <a:off x="9953427" y="4287329"/>
            <a:ext cx="259080" cy="209044"/>
          </a:xfrm>
          <a:prstGeom prst="rect">
            <a:avLst/>
          </a:prstGeom>
          <a:solidFill>
            <a:schemeClr val="lt1">
              <a:alpha val="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4F7D28F9-07A0-4FAC-A4DA-8627CD55D463}"/>
              </a:ext>
            </a:extLst>
          </p:cNvPr>
          <p:cNvSpPr/>
          <p:nvPr/>
        </p:nvSpPr>
        <p:spPr>
          <a:xfrm>
            <a:off x="7214009" y="2803687"/>
            <a:ext cx="772132" cy="209044"/>
          </a:xfrm>
          <a:prstGeom prst="rect">
            <a:avLst/>
          </a:prstGeom>
          <a:solidFill>
            <a:schemeClr val="lt1">
              <a:alpha val="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35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6" grpId="0" animBg="1"/>
      <p:bldP spid="9" grpId="0" animBg="1"/>
      <p:bldP spid="14" grpId="0" animBg="1"/>
      <p:bldP spid="20" grpId="0"/>
      <p:bldP spid="21" grpId="0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B7207-9681-45DD-9FF7-7341E7AEC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For Data Structure Engineers</a:t>
            </a:r>
            <a:endParaRPr lang="zh-CN" altLang="en-US" dirty="0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76166CAE-78E9-45CB-A1A5-717896280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/>
          <a:p>
            <a:r>
              <a:rPr lang="en-US" altLang="zh-CN" dirty="0">
                <a:latin typeface="+mn-ea"/>
                <a:ea typeface="+mn-ea"/>
              </a:rPr>
              <a:t>Rely on AIFM to fetch remote objects</a:t>
            </a:r>
          </a:p>
          <a:p>
            <a:r>
              <a:rPr lang="en-US" altLang="zh-CN" dirty="0">
                <a:latin typeface="+mn-ea"/>
              </a:rPr>
              <a:t>Or deploy custom logic on the remote side</a:t>
            </a:r>
            <a:endParaRPr lang="en-US" altLang="zh-CN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00595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4D629-7000-624D-8B93-D6EAEFCF4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In-memory Applications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92E2A39-F795-4045-980E-F99EC2F20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919" y="1901433"/>
            <a:ext cx="7036162" cy="358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910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36551C-456E-0743-A5C0-C411823E6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Gill Sans MT"/>
              </a:rPr>
              <a:t>Abstraction Details</a:t>
            </a:r>
            <a:endParaRPr lang="zh-CN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065BD7-7D70-3441-A44B-5E6A490E8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kumimoji="1" lang="en-US" altLang="zh-CN" dirty="0" err="1">
                <a:latin typeface="Gill Sans MT"/>
              </a:rPr>
              <a:t>Remoteable</a:t>
            </a:r>
            <a:r>
              <a:rPr kumimoji="1" lang="en-US" altLang="zh-CN" dirty="0">
                <a:latin typeface="Gill Sans MT"/>
              </a:rPr>
              <a:t> Pointer</a:t>
            </a:r>
          </a:p>
          <a:p>
            <a:r>
              <a:rPr lang="en-US" altLang="zh-CN" dirty="0">
                <a:latin typeface="Gill Sans MT"/>
                <a:ea typeface="微软雅黑"/>
              </a:rPr>
              <a:t>Dereference Scope</a:t>
            </a:r>
          </a:p>
          <a:p>
            <a:r>
              <a:rPr lang="en-US" altLang="zh-CN" dirty="0">
                <a:latin typeface="Gill Sans MT"/>
                <a:ea typeface="微软雅黑"/>
              </a:rPr>
              <a:t>Evacuation Handler</a:t>
            </a:r>
          </a:p>
          <a:p>
            <a:r>
              <a:rPr lang="en-US" altLang="zh-CN" dirty="0">
                <a:latin typeface="Gill Sans MT"/>
                <a:ea typeface="微软雅黑"/>
              </a:rPr>
              <a:t>Remote Device</a:t>
            </a:r>
            <a:endParaRPr lang="en-US" altLang="zh-CN" dirty="0">
              <a:ea typeface="微软雅黑"/>
            </a:endParaRPr>
          </a:p>
          <a:p>
            <a:r>
              <a:rPr lang="en-US" altLang="zh-CN" dirty="0">
                <a:latin typeface="Gill Sans MT"/>
                <a:ea typeface="微软雅黑"/>
              </a:rPr>
              <a:t>Semantic Hints</a:t>
            </a:r>
            <a:endParaRPr lang="en-US" altLang="zh-CN" dirty="0"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3884656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36551C-456E-0743-A5C0-C411823E6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>
                <a:latin typeface="Gill Sans MT"/>
              </a:rPr>
              <a:t>Remoteable</a:t>
            </a:r>
            <a:r>
              <a:rPr kumimoji="1" lang="en-US" altLang="zh-CN" dirty="0">
                <a:latin typeface="Gill Sans MT"/>
              </a:rPr>
              <a:t> Pointers</a:t>
            </a:r>
            <a:endParaRPr kumimoji="1" lang="zh-CN" altLang="en-US" dirty="0">
              <a:latin typeface="Gill Sans MT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065BD7-7D70-3441-A44B-5E6A490E8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err="1"/>
              <a:t>RemUniquePtr</a:t>
            </a:r>
            <a:endParaRPr kumimoji="1" lang="en-US" altLang="zh-CN" dirty="0"/>
          </a:p>
          <a:p>
            <a:pPr lvl="1"/>
            <a:r>
              <a:rPr kumimoji="1" lang="en-US" altLang="zh-CN" b="0" dirty="0">
                <a:latin typeface="Gill Sans MT" panose="020B0502020104020203" pitchFamily="34" charset="0"/>
              </a:rPr>
              <a:t>A unique, lightweight reference to an object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FC18916-3AFD-3D4A-9630-3EB8DA114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192463"/>
            <a:ext cx="7315200" cy="2984500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D45688CF-87F2-3F41-B6D9-953499850F20}"/>
              </a:ext>
            </a:extLst>
          </p:cNvPr>
          <p:cNvSpPr/>
          <p:nvPr/>
        </p:nvSpPr>
        <p:spPr>
          <a:xfrm>
            <a:off x="8191994" y="2449307"/>
            <a:ext cx="1121229" cy="6204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Obj</a:t>
            </a:r>
            <a:endParaRPr kumimoji="1"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DF76720-0A03-E545-A9FB-28D29B8D83AB}"/>
              </a:ext>
            </a:extLst>
          </p:cNvPr>
          <p:cNvSpPr/>
          <p:nvPr/>
        </p:nvSpPr>
        <p:spPr>
          <a:xfrm>
            <a:off x="2770909" y="2438421"/>
            <a:ext cx="1230088" cy="642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/>
              <a:t>Ptr</a:t>
            </a:r>
            <a:endParaRPr kumimoji="1" lang="zh-CN" altLang="en-US" dirty="0"/>
          </a:p>
        </p:txBody>
      </p: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A8B043AC-0CC1-D940-A4F1-32637E39734B}"/>
              </a:ext>
            </a:extLst>
          </p:cNvPr>
          <p:cNvCxnSpPr>
            <a:cxnSpLocks/>
          </p:cNvCxnSpPr>
          <p:nvPr/>
        </p:nvCxnSpPr>
        <p:spPr>
          <a:xfrm>
            <a:off x="4000997" y="2759550"/>
            <a:ext cx="4190997" cy="0"/>
          </a:xfrm>
          <a:prstGeom prst="straightConnector1">
            <a:avLst/>
          </a:prstGeom>
          <a:ln w="412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6430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7CBB71-4D47-2D40-B42A-CD37BCF72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>
                <a:latin typeface="Gill Sans MT"/>
              </a:rPr>
              <a:t>Remoteable</a:t>
            </a:r>
            <a:r>
              <a:rPr kumimoji="1" lang="en-US" altLang="zh-CN" dirty="0">
                <a:latin typeface="Gill Sans MT"/>
              </a:rPr>
              <a:t> Pointers</a:t>
            </a:r>
            <a:endParaRPr kumimoji="1" lang="zh-CN" altLang="en-US" dirty="0">
              <a:latin typeface="Gill Sans MT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81AA54-A188-0448-9D2C-6EFA97314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err="1"/>
              <a:t>RemSharedPtr</a:t>
            </a:r>
            <a:endParaRPr kumimoji="1" lang="en-US" altLang="zh-CN" dirty="0"/>
          </a:p>
          <a:p>
            <a:pPr lvl="1"/>
            <a:r>
              <a:rPr kumimoji="1" lang="en-US" altLang="zh-CN" b="0" dirty="0">
                <a:latin typeface="Gill Sans MT" panose="020B0502020104020203" pitchFamily="34" charset="0"/>
              </a:rPr>
              <a:t>Pointers can alias</a:t>
            </a:r>
          </a:p>
          <a:p>
            <a:pPr lvl="1"/>
            <a:r>
              <a:rPr kumimoji="1" lang="en-US" altLang="zh-CN" b="0" dirty="0">
                <a:latin typeface="Gill Sans MT" panose="020B0502020104020203" pitchFamily="34" charset="0"/>
              </a:rPr>
              <a:t>128bit, 64bit to link to other pointers</a:t>
            </a:r>
            <a:endParaRPr kumimoji="1" lang="zh-CN" altLang="en-US" b="0" dirty="0">
              <a:latin typeface="Gill Sans MT" panose="020B0502020104020203" pitchFamily="34" charset="0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2C515472-0BC9-8C47-A992-1C2D3858A1D4}"/>
              </a:ext>
            </a:extLst>
          </p:cNvPr>
          <p:cNvSpPr/>
          <p:nvPr/>
        </p:nvSpPr>
        <p:spPr>
          <a:xfrm>
            <a:off x="5304973" y="5023677"/>
            <a:ext cx="1121229" cy="6204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Obj</a:t>
            </a:r>
            <a:endParaRPr kumimoji="1"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76CCA22-14D8-7B4B-A29A-1101F906F261}"/>
              </a:ext>
            </a:extLst>
          </p:cNvPr>
          <p:cNvSpPr/>
          <p:nvPr/>
        </p:nvSpPr>
        <p:spPr>
          <a:xfrm>
            <a:off x="3035300" y="3099473"/>
            <a:ext cx="1230088" cy="642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/>
              <a:t>Ptr</a:t>
            </a:r>
            <a:endParaRPr kumimoji="1"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85745F6-F2C8-9A4D-AEC9-F584E75DB8F7}"/>
              </a:ext>
            </a:extLst>
          </p:cNvPr>
          <p:cNvSpPr/>
          <p:nvPr/>
        </p:nvSpPr>
        <p:spPr>
          <a:xfrm>
            <a:off x="5250544" y="3099473"/>
            <a:ext cx="1230088" cy="642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/>
              <a:t>Ptr</a:t>
            </a:r>
            <a:endParaRPr kumimoji="1"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CD7FB8D-B78F-EB47-940B-2E322AC9F39B}"/>
              </a:ext>
            </a:extLst>
          </p:cNvPr>
          <p:cNvSpPr/>
          <p:nvPr/>
        </p:nvSpPr>
        <p:spPr>
          <a:xfrm>
            <a:off x="7370534" y="3099472"/>
            <a:ext cx="1230088" cy="642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/>
              <a:t>Ptr</a:t>
            </a:r>
            <a:endParaRPr kumimoji="1" lang="zh-CN" altLang="en-US" dirty="0"/>
          </a:p>
        </p:txBody>
      </p: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5495157A-6FD2-3E44-BF18-C18BC61D440C}"/>
              </a:ext>
            </a:extLst>
          </p:cNvPr>
          <p:cNvCxnSpPr>
            <a:stCxn id="5" idx="3"/>
            <a:endCxn id="8" idx="1"/>
          </p:cNvCxnSpPr>
          <p:nvPr/>
        </p:nvCxnSpPr>
        <p:spPr>
          <a:xfrm>
            <a:off x="4265388" y="3420602"/>
            <a:ext cx="985156" cy="0"/>
          </a:xfrm>
          <a:prstGeom prst="straightConnector1">
            <a:avLst/>
          </a:prstGeom>
          <a:ln w="41275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8F971BE9-4BA6-7A45-A769-8B3E4550E457}"/>
              </a:ext>
            </a:extLst>
          </p:cNvPr>
          <p:cNvCxnSpPr>
            <a:stCxn id="8" idx="3"/>
            <a:endCxn id="9" idx="1"/>
          </p:cNvCxnSpPr>
          <p:nvPr/>
        </p:nvCxnSpPr>
        <p:spPr>
          <a:xfrm flipV="1">
            <a:off x="6480632" y="3420601"/>
            <a:ext cx="889902" cy="1"/>
          </a:xfrm>
          <a:prstGeom prst="straightConnector1">
            <a:avLst/>
          </a:prstGeom>
          <a:ln w="41275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41AED578-0E2F-344D-92DF-661EAD2C7390}"/>
              </a:ext>
            </a:extLst>
          </p:cNvPr>
          <p:cNvCxnSpPr>
            <a:stCxn id="5" idx="2"/>
            <a:endCxn id="4" idx="1"/>
          </p:cNvCxnSpPr>
          <p:nvPr/>
        </p:nvCxnSpPr>
        <p:spPr>
          <a:xfrm>
            <a:off x="3650344" y="3741730"/>
            <a:ext cx="1818829" cy="1372815"/>
          </a:xfrm>
          <a:prstGeom prst="straightConnector1">
            <a:avLst/>
          </a:prstGeom>
          <a:ln w="412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B7D56C3E-FB85-434C-86B1-E0BFE67F1C9F}"/>
              </a:ext>
            </a:extLst>
          </p:cNvPr>
          <p:cNvCxnSpPr>
            <a:stCxn id="8" idx="2"/>
            <a:endCxn id="4" idx="0"/>
          </p:cNvCxnSpPr>
          <p:nvPr/>
        </p:nvCxnSpPr>
        <p:spPr>
          <a:xfrm>
            <a:off x="5865588" y="3741730"/>
            <a:ext cx="0" cy="1281947"/>
          </a:xfrm>
          <a:prstGeom prst="straightConnector1">
            <a:avLst/>
          </a:prstGeom>
          <a:ln w="412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线箭头连接符 18">
            <a:extLst>
              <a:ext uri="{FF2B5EF4-FFF2-40B4-BE49-F238E27FC236}">
                <a16:creationId xmlns:a16="http://schemas.microsoft.com/office/drawing/2014/main" id="{128B15A9-41A8-5B48-BDDF-179603A96FFD}"/>
              </a:ext>
            </a:extLst>
          </p:cNvPr>
          <p:cNvCxnSpPr>
            <a:stCxn id="9" idx="2"/>
            <a:endCxn id="4" idx="7"/>
          </p:cNvCxnSpPr>
          <p:nvPr/>
        </p:nvCxnSpPr>
        <p:spPr>
          <a:xfrm flipH="1">
            <a:off x="6262002" y="3741729"/>
            <a:ext cx="1723576" cy="1372816"/>
          </a:xfrm>
          <a:prstGeom prst="straightConnector1">
            <a:avLst/>
          </a:prstGeom>
          <a:ln w="412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2525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B7207-9681-45DD-9FF7-7341E7AEC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Remoteable</a:t>
            </a:r>
            <a:r>
              <a:rPr lang="en-US" altLang="zh-CN" dirty="0"/>
              <a:t> Pointers</a:t>
            </a:r>
            <a:endParaRPr lang="zh-CN" altLang="en-US" dirty="0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7219F09F-DE30-4C0D-8C15-19E84A935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1090451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+mn-ea"/>
              </a:rPr>
              <a:t>Point to Local Object</a:t>
            </a:r>
          </a:p>
          <a:p>
            <a:pPr lvl="1"/>
            <a:r>
              <a:rPr lang="en-US" altLang="zh-CN" sz="2400" dirty="0">
                <a:latin typeface="+mn-ea"/>
                <a:ea typeface="+mn-ea"/>
              </a:rPr>
              <a:t>H: hot, P: present, S: shared, D: dirty, E: evacuating.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765DD2A-6AE6-4E70-8883-FB8103918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570" y="2204808"/>
            <a:ext cx="7544859" cy="1183100"/>
          </a:xfrm>
          <a:prstGeom prst="rect">
            <a:avLst/>
          </a:prstGeom>
        </p:spPr>
      </p:pic>
      <p:sp>
        <p:nvSpPr>
          <p:cNvPr id="41" name="内容占位符 2">
            <a:extLst>
              <a:ext uri="{FF2B5EF4-FFF2-40B4-BE49-F238E27FC236}">
                <a16:creationId xmlns:a16="http://schemas.microsoft.com/office/drawing/2014/main" id="{20F18EA5-70DE-48C7-8D6C-89A1FB933DA9}"/>
              </a:ext>
            </a:extLst>
          </p:cNvPr>
          <p:cNvSpPr txBox="1">
            <a:spLocks/>
          </p:cNvSpPr>
          <p:nvPr/>
        </p:nvSpPr>
        <p:spPr>
          <a:xfrm>
            <a:off x="838200" y="3690364"/>
            <a:ext cx="10515600" cy="10904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>
                <a:latin typeface="+mn-ea"/>
              </a:rPr>
              <a:t>Point to Remote Object</a:t>
            </a:r>
          </a:p>
          <a:p>
            <a:pPr lvl="1"/>
            <a:r>
              <a:rPr lang="en-US" altLang="zh-CN" sz="2400" dirty="0">
                <a:latin typeface="+mn-ea"/>
                <a:ea typeface="楷体"/>
              </a:rPr>
              <a:t>DS ID: Data Structure Instance ID</a:t>
            </a:r>
            <a:endParaRPr lang="en-US" altLang="zh-CN" sz="2400" dirty="0">
              <a:latin typeface="+mn-ea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C380D77-5D0D-4A63-89FA-CCC321D42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307" y="4773984"/>
            <a:ext cx="7408122" cy="107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2650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B7207-9681-45DD-9FF7-7341E7AEC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Remoteable</a:t>
            </a:r>
            <a:r>
              <a:rPr lang="en-US" altLang="zh-CN" dirty="0"/>
              <a:t> Pointers Dereference</a:t>
            </a:r>
            <a:endParaRPr lang="zh-CN" altLang="en-US" dirty="0"/>
          </a:p>
        </p:txBody>
      </p:sp>
      <p:sp>
        <p:nvSpPr>
          <p:cNvPr id="7" name="流程图: 决策 6">
            <a:extLst>
              <a:ext uri="{FF2B5EF4-FFF2-40B4-BE49-F238E27FC236}">
                <a16:creationId xmlns:a16="http://schemas.microsoft.com/office/drawing/2014/main" id="{66BE0983-3CB2-428B-B3FD-4A61B139AC5E}"/>
              </a:ext>
            </a:extLst>
          </p:cNvPr>
          <p:cNvSpPr/>
          <p:nvPr/>
        </p:nvSpPr>
        <p:spPr>
          <a:xfrm>
            <a:off x="4425698" y="3103962"/>
            <a:ext cx="3423512" cy="1172260"/>
          </a:xfrm>
          <a:prstGeom prst="flowChartDecisi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2. </a:t>
            </a:r>
            <a:r>
              <a:rPr lang="en-US" altLang="zh-CN" b="1" dirty="0" err="1"/>
              <a:t>andl</a:t>
            </a:r>
            <a:r>
              <a:rPr lang="en-US" altLang="zh-CN" dirty="0"/>
              <a:t> to check present and evacuation bit</a:t>
            </a:r>
          </a:p>
        </p:txBody>
      </p:sp>
      <p:sp>
        <p:nvSpPr>
          <p:cNvPr id="8" name="流程图: 过程 7">
            <a:extLst>
              <a:ext uri="{FF2B5EF4-FFF2-40B4-BE49-F238E27FC236}">
                <a16:creationId xmlns:a16="http://schemas.microsoft.com/office/drawing/2014/main" id="{5ACF2BD6-BCA1-4B60-ADEB-18851BD18E73}"/>
              </a:ext>
            </a:extLst>
          </p:cNvPr>
          <p:cNvSpPr/>
          <p:nvPr/>
        </p:nvSpPr>
        <p:spPr>
          <a:xfrm>
            <a:off x="2930348" y="4949219"/>
            <a:ext cx="2779776" cy="694944"/>
          </a:xfrm>
          <a:prstGeom prst="flowChartProcess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zh-CN" dirty="0">
                <a:solidFill>
                  <a:srgbClr val="FF0000"/>
                </a:solidFill>
              </a:rPr>
              <a:t>3. </a:t>
            </a:r>
            <a:r>
              <a:rPr lang="en-US" altLang="zh-CN" b="1" dirty="0" err="1">
                <a:solidFill>
                  <a:srgbClr val="FF0000"/>
                </a:solidFill>
              </a:rPr>
              <a:t>shrq</a:t>
            </a:r>
            <a:r>
              <a:rPr lang="en-US" altLang="zh-CN" dirty="0">
                <a:solidFill>
                  <a:srgbClr val="FF0000"/>
                </a:solidFill>
              </a:rPr>
              <a:t> to extract address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4. </a:t>
            </a:r>
            <a:r>
              <a:rPr lang="en-US" altLang="zh-CN" b="1" dirty="0">
                <a:solidFill>
                  <a:srgbClr val="FF0000"/>
                </a:solidFill>
              </a:rPr>
              <a:t>mov</a:t>
            </a:r>
            <a:r>
              <a:rPr lang="en-US" altLang="zh-CN" dirty="0">
                <a:solidFill>
                  <a:srgbClr val="FF0000"/>
                </a:solidFill>
              </a:rPr>
              <a:t> to return it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3" name="连接符: 肘形 12">
            <a:extLst>
              <a:ext uri="{FF2B5EF4-FFF2-40B4-BE49-F238E27FC236}">
                <a16:creationId xmlns:a16="http://schemas.microsoft.com/office/drawing/2014/main" id="{520FB19B-4321-411D-884A-344DDBC24AB8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rot="5400000">
            <a:off x="4892347" y="3704111"/>
            <a:ext cx="672997" cy="1817218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637B1581-B8F3-43E5-B8FB-70B7584EF35E}"/>
              </a:ext>
            </a:extLst>
          </p:cNvPr>
          <p:cNvSpPr txBox="1"/>
          <p:nvPr/>
        </p:nvSpPr>
        <p:spPr>
          <a:xfrm>
            <a:off x="2404260" y="4211829"/>
            <a:ext cx="160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Hot path 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for local access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流程图: 过程 15">
            <a:extLst>
              <a:ext uri="{FF2B5EF4-FFF2-40B4-BE49-F238E27FC236}">
                <a16:creationId xmlns:a16="http://schemas.microsoft.com/office/drawing/2014/main" id="{3EFC39E6-B17F-463B-AF96-A2FB00CE7963}"/>
              </a:ext>
            </a:extLst>
          </p:cNvPr>
          <p:cNvSpPr/>
          <p:nvPr/>
        </p:nvSpPr>
        <p:spPr>
          <a:xfrm>
            <a:off x="6872627" y="4958897"/>
            <a:ext cx="2779776" cy="685266"/>
          </a:xfrm>
          <a:prstGeom prst="flowChartProcess">
            <a:avLst/>
          </a:prstGeom>
          <a:noFill/>
          <a:ln w="254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t"/>
          <a:lstStyle/>
          <a:p>
            <a:r>
              <a:rPr lang="en-US" altLang="zh-CN" dirty="0"/>
              <a:t>AIFM runtime fetch data</a:t>
            </a:r>
          </a:p>
          <a:p>
            <a:r>
              <a:rPr lang="en-US" altLang="zh-CN" dirty="0"/>
              <a:t>Set hot bit and dirty bit</a:t>
            </a:r>
            <a:endParaRPr lang="zh-CN" altLang="en-US" dirty="0"/>
          </a:p>
        </p:txBody>
      </p:sp>
      <p:cxnSp>
        <p:nvCxnSpPr>
          <p:cNvPr id="17" name="连接符: 肘形 16">
            <a:extLst>
              <a:ext uri="{FF2B5EF4-FFF2-40B4-BE49-F238E27FC236}">
                <a16:creationId xmlns:a16="http://schemas.microsoft.com/office/drawing/2014/main" id="{F4F9344F-C979-4A4F-878D-0F64E921FF11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 rot="16200000" flipH="1">
            <a:off x="6858647" y="3555028"/>
            <a:ext cx="682675" cy="2125061"/>
          </a:xfrm>
          <a:prstGeom prst="bentConnector3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A2941054-3D23-4B66-96A6-5042F406B0E1}"/>
              </a:ext>
            </a:extLst>
          </p:cNvPr>
          <p:cNvSpPr txBox="1"/>
          <p:nvPr/>
        </p:nvSpPr>
        <p:spPr>
          <a:xfrm>
            <a:off x="8438686" y="4211828"/>
            <a:ext cx="1800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5"/>
                </a:solidFill>
              </a:rPr>
              <a:t>Cold path </a:t>
            </a:r>
          </a:p>
          <a:p>
            <a:r>
              <a:rPr lang="en-US" altLang="zh-CN" dirty="0">
                <a:solidFill>
                  <a:schemeClr val="accent5"/>
                </a:solidFill>
              </a:rPr>
              <a:t>for remote access</a:t>
            </a:r>
            <a:endParaRPr lang="zh-CN" altLang="en-US" dirty="0">
              <a:solidFill>
                <a:schemeClr val="accent5"/>
              </a:solidFill>
            </a:endParaRPr>
          </a:p>
        </p:txBody>
      </p:sp>
      <p:sp>
        <p:nvSpPr>
          <p:cNvPr id="21" name="流程图: 过程 20">
            <a:extLst>
              <a:ext uri="{FF2B5EF4-FFF2-40B4-BE49-F238E27FC236}">
                <a16:creationId xmlns:a16="http://schemas.microsoft.com/office/drawing/2014/main" id="{C853A981-AF34-44E0-B2A2-8997A23FE205}"/>
              </a:ext>
            </a:extLst>
          </p:cNvPr>
          <p:cNvSpPr/>
          <p:nvPr/>
        </p:nvSpPr>
        <p:spPr>
          <a:xfrm>
            <a:off x="5116983" y="2223014"/>
            <a:ext cx="2040939" cy="391364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zh-CN" dirty="0">
                <a:solidFill>
                  <a:schemeClr val="tx1"/>
                </a:solidFill>
              </a:rPr>
              <a:t>1. </a:t>
            </a:r>
            <a:r>
              <a:rPr lang="en-US" altLang="zh-CN" b="1" dirty="0">
                <a:solidFill>
                  <a:schemeClr val="tx1"/>
                </a:solidFill>
              </a:rPr>
              <a:t>mov</a:t>
            </a:r>
            <a:r>
              <a:rPr lang="en-US" altLang="zh-CN" dirty="0">
                <a:solidFill>
                  <a:schemeClr val="tx1"/>
                </a:solidFill>
              </a:rPr>
              <a:t> to load </a:t>
            </a:r>
            <a:r>
              <a:rPr lang="en-US" altLang="zh-CN" dirty="0" err="1">
                <a:solidFill>
                  <a:schemeClr val="tx1"/>
                </a:solidFill>
              </a:rPr>
              <a:t>ptr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344CAEDE-BF86-48FD-8D23-AC40CEB39526}"/>
              </a:ext>
            </a:extLst>
          </p:cNvPr>
          <p:cNvCxnSpPr>
            <a:stCxn id="21" idx="2"/>
            <a:endCxn id="7" idx="0"/>
          </p:cNvCxnSpPr>
          <p:nvPr/>
        </p:nvCxnSpPr>
        <p:spPr>
          <a:xfrm>
            <a:off x="6137453" y="2614378"/>
            <a:ext cx="1" cy="48958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内容占位符 2">
            <a:extLst>
              <a:ext uri="{FF2B5EF4-FFF2-40B4-BE49-F238E27FC236}">
                <a16:creationId xmlns:a16="http://schemas.microsoft.com/office/drawing/2014/main" id="{B21837ED-7BF2-43CE-81C1-368F6626E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1110570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+mn-ea"/>
              </a:rPr>
              <a:t>Hot path for local access needs 4 </a:t>
            </a:r>
            <a:r>
              <a:rPr lang="en-US" altLang="zh-CN" sz="2800" dirty="0" err="1">
                <a:latin typeface="+mn-ea"/>
              </a:rPr>
              <a:t>uops</a:t>
            </a:r>
            <a:endParaRPr lang="en-US" altLang="zh-CN" sz="2800" dirty="0">
              <a:latin typeface="+mn-ea"/>
            </a:endParaRPr>
          </a:p>
          <a:p>
            <a:pPr lvl="1"/>
            <a:r>
              <a:rPr lang="en-US" altLang="zh-CN" sz="2000" dirty="0">
                <a:latin typeface="+mn-ea"/>
                <a:ea typeface="+mn-ea"/>
              </a:rPr>
              <a:t>Ordinary pointer dereference needs 1 </a:t>
            </a:r>
            <a:r>
              <a:rPr lang="en-US" altLang="zh-CN" sz="2000" dirty="0" err="1">
                <a:latin typeface="+mn-ea"/>
                <a:ea typeface="+mn-ea"/>
              </a:rPr>
              <a:t>uop</a:t>
            </a:r>
            <a:endParaRPr lang="en-US" altLang="zh-CN" sz="2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407873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B7207-9681-45DD-9FF7-7341E7AEC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Dereference Scope</a:t>
            </a:r>
            <a:endParaRPr lang="zh-CN" altLang="en-US" dirty="0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7219F09F-DE30-4C0D-8C15-19E84A935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1785395"/>
          </a:xfrm>
        </p:spPr>
        <p:txBody>
          <a:bodyPr>
            <a:normAutofit/>
          </a:bodyPr>
          <a:lstStyle/>
          <a:p>
            <a:r>
              <a:rPr lang="en-US" altLang="zh-CN" sz="2800" b="0" dirty="0">
                <a:latin typeface="+mn-ea"/>
              </a:rPr>
              <a:t>while the application holds a pointer returned from dereferencing a </a:t>
            </a:r>
            <a:r>
              <a:rPr lang="en-US" altLang="zh-CN" sz="2800" b="0" dirty="0" err="1">
                <a:latin typeface="+mn-ea"/>
              </a:rPr>
              <a:t>RemUniquePtr</a:t>
            </a:r>
            <a:r>
              <a:rPr lang="en-US" altLang="zh-CN" sz="2800" b="0" dirty="0">
                <a:latin typeface="+mn-ea"/>
              </a:rPr>
              <a:t>, the runtime must never swap out the object.</a:t>
            </a:r>
          </a:p>
          <a:p>
            <a:pPr lvl="1"/>
            <a:r>
              <a:rPr lang="en-US" altLang="zh-CN" sz="2400" b="0" dirty="0">
                <a:latin typeface="+mn-ea"/>
              </a:rPr>
              <a:t>Thus we need </a:t>
            </a:r>
            <a:r>
              <a:rPr lang="en-US" altLang="zh-CN" sz="2400" dirty="0">
                <a:latin typeface="+mn-ea"/>
              </a:rPr>
              <a:t>dereference scope </a:t>
            </a:r>
            <a:r>
              <a:rPr lang="en-US" altLang="zh-CN" sz="2400" b="0" dirty="0">
                <a:latin typeface="+mn-ea"/>
              </a:rPr>
              <a:t>to block upcoming evacuations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52E5A7B-79F5-4529-9EEB-358A8AF28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580" y="3249494"/>
            <a:ext cx="5784840" cy="255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3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B7207-9681-45DD-9FF7-7341E7AEC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Evacuation Handler</a:t>
            </a:r>
            <a:endParaRPr lang="zh-CN" altLang="en-US" dirty="0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7219F09F-DE30-4C0D-8C15-19E84A935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1602515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+mn-ea"/>
              </a:rPr>
              <a:t>Custom behavior on evacuation</a:t>
            </a:r>
          </a:p>
          <a:p>
            <a:pPr lvl="1"/>
            <a:r>
              <a:rPr lang="en-US" altLang="zh-CN" sz="2000" b="0" dirty="0">
                <a:latin typeface="+mn-ea"/>
              </a:rPr>
              <a:t>E.g. when evacuate an obj in a hash table, we might want to remove key and obj pointer to save local space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3B72DFC-3AD2-4C61-B9CE-194C9D1CCB11}"/>
              </a:ext>
            </a:extLst>
          </p:cNvPr>
          <p:cNvSpPr txBox="1"/>
          <p:nvPr/>
        </p:nvSpPr>
        <p:spPr>
          <a:xfrm>
            <a:off x="1425490" y="2706623"/>
            <a:ext cx="934101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using </a:t>
            </a:r>
            <a:r>
              <a:rPr lang="en-US" altLang="zh-CN" b="1" dirty="0" err="1">
                <a:solidFill>
                  <a:srgbClr val="0000FF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EvacHandler</a:t>
            </a:r>
            <a:r>
              <a:rPr lang="en-US" altLang="zh-CN" b="1" dirty="0">
                <a:solidFill>
                  <a:srgbClr val="0000FF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zh-CN" dirty="0">
                <a:latin typeface="Cascadia Code" panose="020B0609020000020004" pitchFamily="49" charset="0"/>
                <a:cs typeface="Cascadia Code" panose="020B0609020000020004" pitchFamily="49" charset="0"/>
              </a:rPr>
              <a:t>= std::function&lt;</a:t>
            </a:r>
            <a:br>
              <a:rPr lang="en-US" altLang="zh-CN" dirty="0">
                <a:latin typeface="Cascadia Code" panose="020B0609020000020004" pitchFamily="49" charset="0"/>
                <a:cs typeface="Cascadia Code" panose="020B0609020000020004" pitchFamily="49" charset="0"/>
              </a:rPr>
            </a:br>
            <a:r>
              <a:rPr lang="en-US" altLang="zh-CN" dirty="0">
                <a:latin typeface="Cascadia Code" panose="020B0609020000020004" pitchFamily="49" charset="0"/>
                <a:cs typeface="Cascadia Code" panose="020B0609020000020004" pitchFamily="49" charset="0"/>
              </a:rPr>
              <a:t>    </a:t>
            </a:r>
            <a:r>
              <a:rPr lang="en-US" altLang="zh-CN" dirty="0">
                <a:solidFill>
                  <a:srgbClr val="0000FF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void</a:t>
            </a:r>
            <a:r>
              <a:rPr lang="en-US" altLang="zh-CN" dirty="0">
                <a:latin typeface="Cascadia Code" panose="020B0609020000020004" pitchFamily="49" charset="0"/>
                <a:cs typeface="Cascadia Code" panose="020B0609020000020004" pitchFamily="49" charset="0"/>
              </a:rPr>
              <a:t>(</a:t>
            </a:r>
            <a:r>
              <a:rPr lang="en-US" altLang="zh-CN" dirty="0">
                <a:solidFill>
                  <a:srgbClr val="0000FF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Object</a:t>
            </a:r>
            <a:r>
              <a:rPr lang="en-US" altLang="zh-CN" dirty="0">
                <a:latin typeface="Cascadia Code" panose="020B0609020000020004" pitchFamily="49" charset="0"/>
                <a:cs typeface="Cascadia Code" panose="020B0609020000020004" pitchFamily="49" charset="0"/>
              </a:rPr>
              <a:t>&amp;, </a:t>
            </a:r>
            <a:r>
              <a:rPr lang="en-US" altLang="zh-CN" dirty="0">
                <a:solidFill>
                  <a:srgbClr val="0000FF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const</a:t>
            </a:r>
            <a:r>
              <a:rPr lang="en-US" altLang="zh-CN" dirty="0">
                <a:latin typeface="Cascadia Code" panose="020B0609020000020004" pitchFamily="49" charset="0"/>
                <a:cs typeface="Cascadia Code" panose="020B0609020000020004" pitchFamily="49" charset="0"/>
              </a:rPr>
              <a:t> Runtime::</a:t>
            </a:r>
            <a:r>
              <a:rPr lang="en-US" altLang="zh-CN" dirty="0" err="1">
                <a:solidFill>
                  <a:srgbClr val="0000FF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CopyToRemoteFn</a:t>
            </a:r>
            <a:r>
              <a:rPr lang="en-US" altLang="zh-CN" dirty="0">
                <a:latin typeface="Cascadia Code" panose="020B0609020000020004" pitchFamily="49" charset="0"/>
                <a:cs typeface="Cascadia Code" panose="020B0609020000020004" pitchFamily="49" charset="0"/>
              </a:rPr>
              <a:t>&amp;)&gt;;</a:t>
            </a:r>
          </a:p>
          <a:p>
            <a:endParaRPr lang="en-US" altLang="zh-CN" b="1" dirty="0">
              <a:solidFill>
                <a:srgbClr val="0000FF"/>
              </a:solidFill>
              <a:latin typeface="Cascadia Code" panose="020B0609020000020004" pitchFamily="49" charset="0"/>
              <a:cs typeface="Cascadia Code" panose="020B0609020000020004" pitchFamily="49" charset="0"/>
            </a:endParaRPr>
          </a:p>
          <a:p>
            <a:r>
              <a:rPr lang="en-US" altLang="zh-CN" dirty="0">
                <a:solidFill>
                  <a:srgbClr val="0000FF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void</a:t>
            </a:r>
            <a:r>
              <a:rPr lang="en-US" altLang="zh-CN" dirty="0"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zh-CN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evacHandler</a:t>
            </a:r>
            <a:r>
              <a:rPr lang="en-US" altLang="zh-CN" dirty="0">
                <a:latin typeface="Cascadia Code" panose="020B0609020000020004" pitchFamily="49" charset="0"/>
                <a:cs typeface="Cascadia Code" panose="020B0609020000020004" pitchFamily="49" charset="0"/>
              </a:rPr>
              <a:t>(</a:t>
            </a:r>
            <a:r>
              <a:rPr lang="en-US" altLang="zh-CN" dirty="0">
                <a:solidFill>
                  <a:srgbClr val="0000FF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Object</a:t>
            </a:r>
            <a:r>
              <a:rPr lang="en-US" altLang="zh-CN" dirty="0">
                <a:latin typeface="Cascadia Code" panose="020B0609020000020004" pitchFamily="49" charset="0"/>
                <a:cs typeface="Cascadia Code" panose="020B0609020000020004" pitchFamily="49" charset="0"/>
              </a:rPr>
              <a:t>&amp; obj, </a:t>
            </a:r>
            <a:r>
              <a:rPr lang="en-US" altLang="zh-CN" dirty="0">
                <a:solidFill>
                  <a:srgbClr val="0000FF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const</a:t>
            </a:r>
            <a:r>
              <a:rPr lang="en-US" altLang="zh-CN" dirty="0">
                <a:latin typeface="Cascadia Code" panose="020B0609020000020004" pitchFamily="49" charset="0"/>
                <a:cs typeface="Cascadia Code" panose="020B0609020000020004" pitchFamily="49" charset="0"/>
              </a:rPr>
              <a:t> Runtime::</a:t>
            </a:r>
            <a:r>
              <a:rPr lang="en-US" altLang="zh-CN" dirty="0" err="1">
                <a:solidFill>
                  <a:srgbClr val="0000FF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CopyToRemoteFn</a:t>
            </a:r>
            <a:r>
              <a:rPr lang="en-US" altLang="zh-CN" dirty="0">
                <a:latin typeface="Cascadia Code" panose="020B0609020000020004" pitchFamily="49" charset="0"/>
                <a:cs typeface="Cascadia Code" panose="020B0609020000020004" pitchFamily="49" charset="0"/>
              </a:rPr>
              <a:t>&amp; </a:t>
            </a:r>
            <a:r>
              <a:rPr lang="en-US" altLang="zh-CN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ctrf</a:t>
            </a:r>
            <a:r>
              <a:rPr lang="en-US" altLang="zh-CN" dirty="0">
                <a:latin typeface="Cascadia Code" panose="020B0609020000020004" pitchFamily="49" charset="0"/>
                <a:cs typeface="Cascadia Code" panose="020B0609020000020004" pitchFamily="49" charset="0"/>
              </a:rPr>
              <a:t>) {</a:t>
            </a:r>
          </a:p>
          <a:p>
            <a:r>
              <a:rPr lang="en-US" altLang="zh-CN" dirty="0">
                <a:latin typeface="Cascadia Code" panose="020B0609020000020004" pitchFamily="49" charset="0"/>
                <a:cs typeface="Cascadia Code" panose="020B0609020000020004" pitchFamily="49" charset="0"/>
              </a:rPr>
              <a:t>    </a:t>
            </a:r>
            <a:r>
              <a:rPr lang="en-US" altLang="zh-CN" dirty="0">
                <a:solidFill>
                  <a:srgbClr val="00B050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// do </a:t>
            </a:r>
            <a:r>
              <a:rPr lang="en-US" altLang="zh-CN" dirty="0" err="1">
                <a:solidFill>
                  <a:srgbClr val="00B050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sth</a:t>
            </a:r>
            <a:r>
              <a:rPr lang="en-US" altLang="zh-CN" dirty="0">
                <a:solidFill>
                  <a:srgbClr val="00B050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. (E.g. modify the state of </a:t>
            </a:r>
            <a:r>
              <a:rPr lang="en-US" altLang="zh-CN" dirty="0" err="1">
                <a:solidFill>
                  <a:srgbClr val="00B050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obj’s</a:t>
            </a:r>
            <a:r>
              <a:rPr lang="en-US" altLang="zh-CN" dirty="0">
                <a:solidFill>
                  <a:srgbClr val="00B050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embedded pointers)</a:t>
            </a:r>
          </a:p>
          <a:p>
            <a:r>
              <a:rPr lang="en-US" altLang="zh-CN" dirty="0">
                <a:latin typeface="Cascadia Code" panose="020B0609020000020004" pitchFamily="49" charset="0"/>
                <a:cs typeface="Cascadia Code" panose="020B0609020000020004" pitchFamily="49" charset="0"/>
              </a:rPr>
              <a:t>    </a:t>
            </a:r>
            <a:r>
              <a:rPr lang="en-US" altLang="zh-CN" dirty="0">
                <a:solidFill>
                  <a:srgbClr val="00B050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// copy to remote</a:t>
            </a:r>
          </a:p>
          <a:p>
            <a:r>
              <a:rPr lang="en-US" altLang="zh-CN" dirty="0">
                <a:latin typeface="Cascadia Code" panose="020B0609020000020004" pitchFamily="49" charset="0"/>
                <a:cs typeface="Cascadia Code" panose="020B0609020000020004" pitchFamily="49" charset="0"/>
              </a:rPr>
              <a:t>    </a:t>
            </a:r>
            <a:r>
              <a:rPr lang="en-US" altLang="zh-CN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ctrf</a:t>
            </a:r>
            <a:r>
              <a:rPr lang="en-US" altLang="zh-CN" dirty="0">
                <a:latin typeface="Cascadia Code" panose="020B0609020000020004" pitchFamily="49" charset="0"/>
                <a:cs typeface="Cascadia Code" panose="020B0609020000020004" pitchFamily="49" charset="0"/>
              </a:rPr>
              <a:t>();</a:t>
            </a:r>
          </a:p>
          <a:p>
            <a:r>
              <a:rPr lang="en-US" altLang="zh-CN" dirty="0">
                <a:latin typeface="Cascadia Code" panose="020B0609020000020004" pitchFamily="49" charset="0"/>
                <a:cs typeface="Cascadia Code" panose="020B0609020000020004" pitchFamily="49" charset="0"/>
              </a:rPr>
              <a:t>    </a:t>
            </a:r>
            <a:r>
              <a:rPr lang="en-US" altLang="zh-CN" dirty="0">
                <a:solidFill>
                  <a:srgbClr val="00B050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// do </a:t>
            </a:r>
            <a:r>
              <a:rPr lang="en-US" altLang="zh-CN" dirty="0" err="1">
                <a:solidFill>
                  <a:srgbClr val="00B050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sth</a:t>
            </a:r>
            <a:r>
              <a:rPr lang="en-US" altLang="zh-CN" dirty="0">
                <a:solidFill>
                  <a:srgbClr val="00B050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. (E.g. cleanup)</a:t>
            </a:r>
          </a:p>
          <a:p>
            <a:r>
              <a:rPr lang="en-US" altLang="zh-CN" dirty="0">
                <a:latin typeface="Cascadia Code" panose="020B0609020000020004" pitchFamily="49" charset="0"/>
                <a:cs typeface="Cascadia Code" panose="020B0609020000020004" pitchFamily="49" charset="0"/>
              </a:rPr>
              <a:t>}</a:t>
            </a:r>
            <a:br>
              <a:rPr lang="en-US" altLang="zh-CN" dirty="0">
                <a:latin typeface="Cascadia Code" panose="020B0609020000020004" pitchFamily="49" charset="0"/>
                <a:cs typeface="Cascadia Code" panose="020B0609020000020004" pitchFamily="49" charset="0"/>
              </a:rPr>
            </a:br>
            <a:endParaRPr lang="zh-CN" altLang="en-US" dirty="0">
              <a:latin typeface="Cascadia Code" panose="020B0609020000020004" pitchFamily="49" charset="0"/>
              <a:cs typeface="Cascadia Code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888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B7207-9681-45DD-9FF7-7341E7AEC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Remote Device</a:t>
            </a:r>
            <a:endParaRPr lang="zh-CN" altLang="en-US" dirty="0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7219F09F-DE30-4C0D-8C15-19E84A935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1602515"/>
          </a:xfrm>
        </p:spPr>
        <p:txBody>
          <a:bodyPr>
            <a:normAutofit/>
          </a:bodyPr>
          <a:lstStyle/>
          <a:p>
            <a:r>
              <a:rPr lang="en-US" altLang="zh-CN" sz="2400" b="0" dirty="0">
                <a:latin typeface="+mn-ea"/>
              </a:rPr>
              <a:t>Basic R/W operations</a:t>
            </a:r>
          </a:p>
          <a:p>
            <a:r>
              <a:rPr lang="en-US" altLang="zh-CN" sz="2400" b="0" dirty="0">
                <a:latin typeface="+mn-ea"/>
              </a:rPr>
              <a:t>Custom active component</a:t>
            </a:r>
          </a:p>
          <a:p>
            <a:r>
              <a:rPr lang="en-US" altLang="zh-CN" sz="2400" b="0" dirty="0">
                <a:latin typeface="+mn-ea"/>
              </a:rPr>
              <a:t>Offload simple operations (compute)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15A613A-C9D0-4532-80D3-1F534413E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320" y="2816352"/>
            <a:ext cx="7167359" cy="28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454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B7207-9681-45DD-9FF7-7341E7AEC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Semantic Hints</a:t>
            </a:r>
            <a:endParaRPr lang="zh-CN" altLang="en-US" dirty="0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7219F09F-DE30-4C0D-8C15-19E84A935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6"/>
            <a:ext cx="10515600" cy="3189913"/>
          </a:xfrm>
        </p:spPr>
        <p:txBody>
          <a:bodyPr>
            <a:normAutofit/>
          </a:bodyPr>
          <a:lstStyle/>
          <a:p>
            <a:r>
              <a:rPr lang="en-US" altLang="zh-CN" sz="2400" b="0" dirty="0">
                <a:latin typeface="+mn-ea"/>
              </a:rPr>
              <a:t>Hotness Tracking</a:t>
            </a:r>
          </a:p>
          <a:p>
            <a:r>
              <a:rPr lang="en-US" altLang="zh-CN" sz="2400" b="0" dirty="0">
                <a:latin typeface="+mn-ea"/>
              </a:rPr>
              <a:t>Prefetching</a:t>
            </a:r>
          </a:p>
          <a:p>
            <a:pPr lvl="1"/>
            <a:r>
              <a:rPr lang="en-US" altLang="zh-CN" sz="2000" b="0" dirty="0">
                <a:latin typeface="+mn-ea"/>
              </a:rPr>
              <a:t>E.g. sequential access and </a:t>
            </a:r>
            <a:r>
              <a:rPr lang="en-US" altLang="zh-CN" sz="2000" b="0" dirty="0" err="1">
                <a:latin typeface="+mn-ea"/>
              </a:rPr>
              <a:t>strided</a:t>
            </a:r>
            <a:r>
              <a:rPr lang="en-US" altLang="zh-CN" sz="2000" b="0" dirty="0">
                <a:latin typeface="+mn-ea"/>
              </a:rPr>
              <a:t> access</a:t>
            </a:r>
          </a:p>
          <a:p>
            <a:r>
              <a:rPr lang="en-US" altLang="zh-CN" sz="2400" b="0" dirty="0" err="1">
                <a:latin typeface="+mn-ea"/>
              </a:rPr>
              <a:t>Nontemporal</a:t>
            </a:r>
            <a:r>
              <a:rPr lang="en-US" altLang="zh-CN" sz="2400" b="0" dirty="0">
                <a:latin typeface="+mn-ea"/>
              </a:rPr>
              <a:t> Access</a:t>
            </a:r>
          </a:p>
          <a:p>
            <a:pPr lvl="1"/>
            <a:r>
              <a:rPr lang="en-US" altLang="zh-CN" sz="2000" b="0" dirty="0">
                <a:latin typeface="Cascadia Code" panose="020B0609020000020004" pitchFamily="49" charset="0"/>
                <a:cs typeface="Cascadia Code" panose="020B0609020000020004" pitchFamily="49" charset="0"/>
              </a:rPr>
              <a:t>“</a:t>
            </a:r>
            <a:r>
              <a:rPr lang="en-US" altLang="zh-CN" sz="2000" b="0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ptr.deref_mut</a:t>
            </a:r>
            <a:r>
              <a:rPr lang="en-US" altLang="zh-CN" sz="2000" b="0" dirty="0">
                <a:latin typeface="Cascadia Code" panose="020B0609020000020004" pitchFamily="49" charset="0"/>
                <a:cs typeface="Cascadia Code" panose="020B0609020000020004" pitchFamily="49" charset="0"/>
              </a:rPr>
              <a:t>&lt;</a:t>
            </a:r>
            <a:r>
              <a:rPr lang="en-US" altLang="zh-CN" sz="2000" b="0" dirty="0">
                <a:solidFill>
                  <a:srgbClr val="0000FF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true</a:t>
            </a:r>
            <a:r>
              <a:rPr lang="en-US" altLang="zh-CN" sz="2000" b="0" dirty="0">
                <a:latin typeface="Cascadia Code" panose="020B0609020000020004" pitchFamily="49" charset="0"/>
                <a:cs typeface="Cascadia Code" panose="020B0609020000020004" pitchFamily="49" charset="0"/>
              </a:rPr>
              <a:t>&gt;(scope)” or “</a:t>
            </a:r>
            <a:r>
              <a:rPr lang="en-US" altLang="zh-CN" sz="2000" b="0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ptr.deref_mut</a:t>
            </a:r>
            <a:r>
              <a:rPr lang="en-US" altLang="zh-CN" sz="2000" b="0" dirty="0">
                <a:latin typeface="Cascadia Code" panose="020B0609020000020004" pitchFamily="49" charset="0"/>
                <a:cs typeface="Cascadia Code" panose="020B0609020000020004" pitchFamily="49" charset="0"/>
              </a:rPr>
              <a:t>&lt;</a:t>
            </a:r>
            <a:r>
              <a:rPr lang="en-US" altLang="zh-CN" sz="2000" b="0" dirty="0">
                <a:solidFill>
                  <a:srgbClr val="0000FF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false</a:t>
            </a:r>
            <a:r>
              <a:rPr lang="en-US" altLang="zh-CN" sz="2000" b="0" dirty="0">
                <a:latin typeface="Cascadia Code" panose="020B0609020000020004" pitchFamily="49" charset="0"/>
                <a:cs typeface="Cascadia Code" panose="020B0609020000020004" pitchFamily="49" charset="0"/>
              </a:rPr>
              <a:t>&gt;(scope)”</a:t>
            </a:r>
          </a:p>
        </p:txBody>
      </p:sp>
    </p:spTree>
    <p:extLst>
      <p:ext uri="{BB962C8B-B14F-4D97-AF65-F5344CB8AC3E}">
        <p14:creationId xmlns:p14="http://schemas.microsoft.com/office/powerpoint/2010/main" val="10024886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3"/>
          <p:cNvGrpSpPr>
            <a:grpSpLocks/>
          </p:cNvGrpSpPr>
          <p:nvPr/>
        </p:nvGrpSpPr>
        <p:grpSpPr bwMode="auto">
          <a:xfrm>
            <a:off x="1432765" y="1378100"/>
            <a:ext cx="613064" cy="535101"/>
            <a:chOff x="1110" y="2656"/>
            <a:chExt cx="1549" cy="1351"/>
          </a:xfrm>
        </p:grpSpPr>
        <p:sp>
          <p:nvSpPr>
            <p:cNvPr id="46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3" name="Line 11"/>
          <p:cNvSpPr>
            <a:spLocks noChangeShapeType="1"/>
          </p:cNvSpPr>
          <p:nvPr/>
        </p:nvSpPr>
        <p:spPr bwMode="auto">
          <a:xfrm>
            <a:off x="1923216" y="1868503"/>
            <a:ext cx="6547523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2254271" y="1439400"/>
            <a:ext cx="1905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1">
                    <a:lumMod val="75000"/>
                  </a:schemeClr>
                </a:solidFill>
                <a:latin typeface="Gill Sans MT"/>
                <a:ea typeface="宋体"/>
                <a:cs typeface="Calibri"/>
              </a:rPr>
              <a:t>Background</a:t>
            </a: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gray">
          <a:xfrm>
            <a:off x="1589863" y="1457280"/>
            <a:ext cx="284820" cy="37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50" name="Group 7"/>
          <p:cNvGrpSpPr>
            <a:grpSpLocks/>
          </p:cNvGrpSpPr>
          <p:nvPr/>
        </p:nvGrpSpPr>
        <p:grpSpPr bwMode="auto">
          <a:xfrm>
            <a:off x="1432765" y="2297520"/>
            <a:ext cx="613064" cy="535101"/>
            <a:chOff x="3174" y="2656"/>
            <a:chExt cx="1549" cy="1351"/>
          </a:xfrm>
        </p:grpSpPr>
        <p:sp>
          <p:nvSpPr>
            <p:cNvPr id="54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1" name="Line 14"/>
          <p:cNvSpPr>
            <a:spLocks noChangeShapeType="1"/>
          </p:cNvSpPr>
          <p:nvPr/>
        </p:nvSpPr>
        <p:spPr bwMode="auto">
          <a:xfrm>
            <a:off x="1923216" y="2787923"/>
            <a:ext cx="6547523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2254271" y="2358820"/>
            <a:ext cx="44130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75000"/>
                  </a:schemeClr>
                </a:solidFill>
                <a:latin typeface="Gill Sans MT"/>
                <a:ea typeface="宋体"/>
                <a:cs typeface="Calibri"/>
              </a:rPr>
              <a:t>AIFM Design and Abstraction</a:t>
            </a:r>
            <a:endParaRPr lang="zh-CN" altLang="en-US">
              <a:solidFill>
                <a:schemeClr val="bg1">
                  <a:lumMod val="75000"/>
                </a:schemeClr>
              </a:solidFill>
              <a:cs typeface="Times New Roman"/>
            </a:endParaRP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gray">
          <a:xfrm>
            <a:off x="1589863" y="2376700"/>
            <a:ext cx="284820" cy="37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grpSp>
        <p:nvGrpSpPr>
          <p:cNvPr id="58" name="Group 17"/>
          <p:cNvGrpSpPr>
            <a:grpSpLocks/>
          </p:cNvGrpSpPr>
          <p:nvPr/>
        </p:nvGrpSpPr>
        <p:grpSpPr bwMode="auto">
          <a:xfrm>
            <a:off x="1432765" y="3284832"/>
            <a:ext cx="613065" cy="535101"/>
            <a:chOff x="1110" y="2656"/>
            <a:chExt cx="1549" cy="1351"/>
          </a:xfrm>
        </p:grpSpPr>
        <p:sp>
          <p:nvSpPr>
            <p:cNvPr id="62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" name="Line 25"/>
          <p:cNvSpPr>
            <a:spLocks noChangeShapeType="1"/>
          </p:cNvSpPr>
          <p:nvPr/>
        </p:nvSpPr>
        <p:spPr bwMode="auto">
          <a:xfrm>
            <a:off x="1923216" y="3775235"/>
            <a:ext cx="6547523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 Box 26"/>
          <p:cNvSpPr txBox="1">
            <a:spLocks noChangeArrowheads="1"/>
          </p:cNvSpPr>
          <p:nvPr/>
        </p:nvSpPr>
        <p:spPr bwMode="auto">
          <a:xfrm>
            <a:off x="2254271" y="3346132"/>
            <a:ext cx="23118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/>
          <a:p>
            <a:r>
              <a:rPr lang="en-US" altLang="zh-CN" sz="2400" b="1" dirty="0">
                <a:latin typeface="Gill Sans MT"/>
                <a:ea typeface="宋体"/>
                <a:cs typeface="Calibri"/>
              </a:rPr>
              <a:t>AIFM Runtime</a:t>
            </a:r>
            <a:endParaRPr lang="zh-CN" altLang="en-US" dirty="0"/>
          </a:p>
        </p:txBody>
      </p:sp>
      <p:sp>
        <p:nvSpPr>
          <p:cNvPr id="61" name="Text Box 27"/>
          <p:cNvSpPr txBox="1">
            <a:spLocks noChangeArrowheads="1"/>
          </p:cNvSpPr>
          <p:nvPr/>
        </p:nvSpPr>
        <p:spPr bwMode="gray">
          <a:xfrm>
            <a:off x="1616028" y="3362011"/>
            <a:ext cx="284820" cy="37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66" name="Group 21"/>
          <p:cNvGrpSpPr>
            <a:grpSpLocks/>
          </p:cNvGrpSpPr>
          <p:nvPr/>
        </p:nvGrpSpPr>
        <p:grpSpPr bwMode="auto">
          <a:xfrm>
            <a:off x="1427620" y="4263033"/>
            <a:ext cx="613064" cy="535101"/>
            <a:chOff x="3174" y="2656"/>
            <a:chExt cx="1549" cy="1351"/>
          </a:xfrm>
        </p:grpSpPr>
        <p:sp>
          <p:nvSpPr>
            <p:cNvPr id="70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7" name="Line 28"/>
          <p:cNvSpPr>
            <a:spLocks noChangeShapeType="1"/>
          </p:cNvSpPr>
          <p:nvPr/>
        </p:nvSpPr>
        <p:spPr bwMode="auto">
          <a:xfrm>
            <a:off x="1918071" y="4753436"/>
            <a:ext cx="6547523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 Box 29"/>
          <p:cNvSpPr txBox="1">
            <a:spLocks noChangeArrowheads="1"/>
          </p:cNvSpPr>
          <p:nvPr/>
        </p:nvSpPr>
        <p:spPr bwMode="auto">
          <a:xfrm>
            <a:off x="2249126" y="4324334"/>
            <a:ext cx="44326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2400" b="1" dirty="0">
                <a:latin typeface="Gill Sans MT"/>
                <a:ea typeface="宋体"/>
                <a:cs typeface="Calibri"/>
              </a:rPr>
              <a:t>Implementation &amp; Evaluation</a:t>
            </a:r>
            <a:endParaRPr lang="en-US" sz="2400" dirty="0">
              <a:latin typeface="Gill Sans MT"/>
              <a:ea typeface="宋体"/>
              <a:cs typeface="Calibri"/>
            </a:endParaRPr>
          </a:p>
          <a:p>
            <a:endParaRPr lang="en-US" altLang="zh-CN" sz="2400" b="1" dirty="0"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69" name="Text Box 30"/>
          <p:cNvSpPr txBox="1">
            <a:spLocks noChangeArrowheads="1"/>
          </p:cNvSpPr>
          <p:nvPr/>
        </p:nvSpPr>
        <p:spPr bwMode="gray">
          <a:xfrm>
            <a:off x="1584718" y="4342213"/>
            <a:ext cx="284820" cy="37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Outline</a:t>
            </a:r>
            <a:endParaRPr lang="en-US"/>
          </a:p>
        </p:txBody>
      </p:sp>
      <p:grpSp>
        <p:nvGrpSpPr>
          <p:cNvPr id="32" name="Group 17">
            <a:extLst>
              <a:ext uri="{FF2B5EF4-FFF2-40B4-BE49-F238E27FC236}">
                <a16:creationId xmlns:a16="http://schemas.microsoft.com/office/drawing/2014/main" id="{DA765C7B-C4EF-4ED0-B24E-007784A5D192}"/>
              </a:ext>
            </a:extLst>
          </p:cNvPr>
          <p:cNvGrpSpPr>
            <a:grpSpLocks/>
          </p:cNvGrpSpPr>
          <p:nvPr/>
        </p:nvGrpSpPr>
        <p:grpSpPr bwMode="auto">
          <a:xfrm>
            <a:off x="1425837" y="5196759"/>
            <a:ext cx="613065" cy="535101"/>
            <a:chOff x="1110" y="2656"/>
            <a:chExt cx="1549" cy="1351"/>
          </a:xfrm>
        </p:grpSpPr>
        <p:sp>
          <p:nvSpPr>
            <p:cNvPr id="33" name="AutoShape 18">
              <a:extLst>
                <a:ext uri="{FF2B5EF4-FFF2-40B4-BE49-F238E27FC236}">
                  <a16:creationId xmlns:a16="http://schemas.microsoft.com/office/drawing/2014/main" id="{597F784F-ED4B-4CE0-8B83-358D5B6C38F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AutoShape 19">
              <a:extLst>
                <a:ext uri="{FF2B5EF4-FFF2-40B4-BE49-F238E27FC236}">
                  <a16:creationId xmlns:a16="http://schemas.microsoft.com/office/drawing/2014/main" id="{5E04BCA0-1D48-4FA3-82FC-B1BFB30B4AE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AutoShape 20">
              <a:extLst>
                <a:ext uri="{FF2B5EF4-FFF2-40B4-BE49-F238E27FC236}">
                  <a16:creationId xmlns:a16="http://schemas.microsoft.com/office/drawing/2014/main" id="{FE460E35-ADC2-4CC0-82BA-D65573829D9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6" name="Line 25">
            <a:extLst>
              <a:ext uri="{FF2B5EF4-FFF2-40B4-BE49-F238E27FC236}">
                <a16:creationId xmlns:a16="http://schemas.microsoft.com/office/drawing/2014/main" id="{C8DE5496-A390-446E-B6DC-754156B0BF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6288" y="5687162"/>
            <a:ext cx="6547523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 Box 26">
            <a:extLst>
              <a:ext uri="{FF2B5EF4-FFF2-40B4-BE49-F238E27FC236}">
                <a16:creationId xmlns:a16="http://schemas.microsoft.com/office/drawing/2014/main" id="{9228BF78-021D-4009-ABEA-1FE982352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343" y="5258059"/>
            <a:ext cx="177805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2400" b="1" dirty="0">
                <a:latin typeface="Gill Sans MT"/>
                <a:ea typeface="宋体" panose="02010600030101010101" pitchFamily="2" charset="-122"/>
                <a:cs typeface="Calibri" panose="020F0502020204030204" pitchFamily="34" charset="0"/>
              </a:rPr>
              <a:t>Conclusion</a:t>
            </a:r>
            <a:endParaRPr lang="en-US" sz="2400" dirty="0">
              <a:ea typeface="+mn-lt"/>
              <a:cs typeface="+mn-lt"/>
            </a:endParaRPr>
          </a:p>
          <a:p>
            <a:endParaRPr lang="en-US" altLang="zh-CN" sz="2400" b="1" dirty="0"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8" name="Text Box 27">
            <a:extLst>
              <a:ext uri="{FF2B5EF4-FFF2-40B4-BE49-F238E27FC236}">
                <a16:creationId xmlns:a16="http://schemas.microsoft.com/office/drawing/2014/main" id="{624C92C0-B189-448D-B8D8-97C7FF93E80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574219" y="5273938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71202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4D629-7000-624D-8B93-D6EAEFCF4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Memory is limited and Inelastic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2F8FF0-6A58-A04B-B918-EE813A8BD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905586"/>
          </a:xfrm>
        </p:spPr>
        <p:txBody>
          <a:bodyPr>
            <a:normAutofit/>
          </a:bodyPr>
          <a:lstStyle/>
          <a:p>
            <a:r>
              <a:rPr kumimoji="1" lang="en-US" altLang="zh-CN" sz="2800" dirty="0">
                <a:latin typeface="+mn-ea"/>
              </a:rPr>
              <a:t>Apps are limited by server physical memory boundary</a:t>
            </a:r>
          </a:p>
          <a:p>
            <a:endParaRPr kumimoji="1" lang="zh-CN" altLang="en-US" sz="2800" dirty="0">
              <a:latin typeface="+mn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BAD5F36-AEAA-46A1-AEAC-1597B587E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192" y="1995707"/>
            <a:ext cx="7991616" cy="1819230"/>
          </a:xfrm>
          <a:prstGeom prst="rect">
            <a:avLst/>
          </a:prstGeom>
        </p:spPr>
      </p:pic>
      <p:sp>
        <p:nvSpPr>
          <p:cNvPr id="5" name="内容占位符 2">
            <a:extLst>
              <a:ext uri="{FF2B5EF4-FFF2-40B4-BE49-F238E27FC236}">
                <a16:creationId xmlns:a16="http://schemas.microsoft.com/office/drawing/2014/main" id="{BE957B3C-6D2A-4E6A-9988-688C9C5D1458}"/>
              </a:ext>
            </a:extLst>
          </p:cNvPr>
          <p:cNvSpPr txBox="1">
            <a:spLocks/>
          </p:cNvSpPr>
          <p:nvPr/>
        </p:nvSpPr>
        <p:spPr>
          <a:xfrm>
            <a:off x="901995" y="4222851"/>
            <a:ext cx="10515600" cy="1873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800" dirty="0">
                <a:latin typeface="+mn-ea"/>
              </a:rPr>
              <a:t>Solutions</a:t>
            </a:r>
          </a:p>
          <a:p>
            <a:pPr lvl="1"/>
            <a:r>
              <a:rPr kumimoji="1" lang="en-US" altLang="zh-CN" sz="2400" dirty="0">
                <a:latin typeface="+mn-ea"/>
                <a:ea typeface="+mn-ea"/>
              </a:rPr>
              <a:t>Overprovision memory for peak usage</a:t>
            </a:r>
          </a:p>
          <a:p>
            <a:pPr lvl="1"/>
            <a:r>
              <a:rPr kumimoji="1" lang="en-US" altLang="zh-CN" sz="2400" u="sng" dirty="0">
                <a:latin typeface="+mn-ea"/>
                <a:ea typeface="+mn-ea"/>
              </a:rPr>
              <a:t>Trending</a:t>
            </a:r>
            <a:r>
              <a:rPr kumimoji="1" lang="en-US" altLang="zh-CN" sz="2400" dirty="0">
                <a:latin typeface="+mn-ea"/>
                <a:ea typeface="+mn-ea"/>
              </a:rPr>
              <a:t>: far memory</a:t>
            </a:r>
          </a:p>
          <a:p>
            <a:endParaRPr kumimoji="1" lang="en-US" altLang="zh-CN" sz="2800" dirty="0">
              <a:latin typeface="+mn-ea"/>
            </a:endParaRPr>
          </a:p>
          <a:p>
            <a:endParaRPr kumimoji="1" lang="zh-CN" altLang="en-US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5479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B7207-9681-45DD-9FF7-7341E7AEC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Runtime Overview</a:t>
            </a:r>
            <a:endParaRPr lang="zh-CN" altLang="en-US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CEE7C4D8-BD10-4C3F-92D7-D5F14C8B380E}"/>
              </a:ext>
            </a:extLst>
          </p:cNvPr>
          <p:cNvSpPr txBox="1">
            <a:spLocks/>
          </p:cNvSpPr>
          <p:nvPr/>
        </p:nvSpPr>
        <p:spPr>
          <a:xfrm>
            <a:off x="838200" y="1213835"/>
            <a:ext cx="10515600" cy="4707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0" dirty="0">
                <a:latin typeface="+mn-ea"/>
              </a:rPr>
              <a:t>Ultimate goal: low latency &amp; high throughput</a:t>
            </a:r>
          </a:p>
          <a:p>
            <a:endParaRPr lang="en-US" altLang="zh-CN" sz="2400" b="0" dirty="0">
              <a:latin typeface="+mn-ea"/>
            </a:endParaRPr>
          </a:p>
          <a:p>
            <a:r>
              <a:rPr lang="en-US" altLang="zh-CN" sz="2400" b="0" dirty="0">
                <a:latin typeface="+mn-ea"/>
              </a:rPr>
              <a:t>Better utilization of CPU cycles</a:t>
            </a:r>
          </a:p>
          <a:p>
            <a:pPr lvl="1"/>
            <a:r>
              <a:rPr lang="en-US" altLang="zh-CN" sz="2000" b="0" dirty="0">
                <a:latin typeface="+mn-ea"/>
              </a:rPr>
              <a:t>Green threads</a:t>
            </a:r>
          </a:p>
          <a:p>
            <a:pPr lvl="2"/>
            <a:r>
              <a:rPr lang="en-US" altLang="zh-CN" sz="1600" b="0" dirty="0">
                <a:latin typeface="+mn-ea"/>
              </a:rPr>
              <a:t>Light-weight, user-level threading</a:t>
            </a:r>
            <a:endParaRPr lang="en-US" altLang="zh-CN" sz="2000" b="0" dirty="0">
              <a:latin typeface="+mn-ea"/>
            </a:endParaRPr>
          </a:p>
          <a:p>
            <a:r>
              <a:rPr lang="en-US" altLang="zh-CN" sz="2400" b="0" dirty="0">
                <a:latin typeface="+mn-ea"/>
              </a:rPr>
              <a:t>Latency hiding</a:t>
            </a:r>
          </a:p>
          <a:p>
            <a:pPr lvl="1"/>
            <a:r>
              <a:rPr lang="en-US" altLang="zh-CN" sz="2000" b="0" dirty="0">
                <a:latin typeface="+mn-ea"/>
                <a:cs typeface="Cascadia Code" panose="020B0609020000020004" pitchFamily="49" charset="0"/>
              </a:rPr>
              <a:t>Kernel-bypass TCP/IP networking stack</a:t>
            </a:r>
          </a:p>
          <a:p>
            <a:pPr lvl="1"/>
            <a:r>
              <a:rPr lang="en-US" altLang="zh-CN" sz="2000" b="0" dirty="0" err="1">
                <a:latin typeface="+mn-ea"/>
                <a:cs typeface="Cascadia Code" panose="020B0609020000020004" pitchFamily="49" charset="0"/>
              </a:rPr>
              <a:t>Pauseless</a:t>
            </a:r>
            <a:r>
              <a:rPr lang="en-US" altLang="zh-CN" sz="2000" b="0" dirty="0">
                <a:latin typeface="+mn-ea"/>
                <a:cs typeface="Cascadia Code" panose="020B0609020000020004" pitchFamily="49" charset="0"/>
              </a:rPr>
              <a:t> memory evacuator</a:t>
            </a:r>
          </a:p>
          <a:p>
            <a:pPr lvl="2"/>
            <a:r>
              <a:rPr lang="en-US" altLang="zh-CN" sz="1600" b="0" dirty="0">
                <a:latin typeface="+mn-ea"/>
                <a:cs typeface="Cascadia Code" panose="020B0609020000020004" pitchFamily="49" charset="0"/>
              </a:rPr>
              <a:t>Log-structured memory layout</a:t>
            </a:r>
            <a:endParaRPr lang="en-US" altLang="zh-CN" sz="2400" b="0" dirty="0">
              <a:latin typeface="+mn-ea"/>
              <a:cs typeface="Cascadia Code" panose="020B0609020000020004" pitchFamily="49" charset="0"/>
            </a:endParaRPr>
          </a:p>
          <a:p>
            <a:pPr lvl="2"/>
            <a:r>
              <a:rPr lang="en-US" altLang="zh-CN" sz="1600" b="0" dirty="0">
                <a:latin typeface="+mn-ea"/>
                <a:cs typeface="Cascadia Code" panose="020B0609020000020004" pitchFamily="49" charset="0"/>
              </a:rPr>
              <a:t>Multi-queue algorithm thread scheduler</a:t>
            </a:r>
          </a:p>
        </p:txBody>
      </p:sp>
    </p:spTree>
    <p:extLst>
      <p:ext uri="{BB962C8B-B14F-4D97-AF65-F5344CB8AC3E}">
        <p14:creationId xmlns:p14="http://schemas.microsoft.com/office/powerpoint/2010/main" val="21069723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B7207-9681-45DD-9FF7-7341E7AEC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Green threads</a:t>
            </a:r>
            <a:endParaRPr lang="zh-CN" altLang="en-US" dirty="0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4E600D51-BDC6-4C27-AF0A-52AB820A459A}"/>
              </a:ext>
            </a:extLst>
          </p:cNvPr>
          <p:cNvCxnSpPr/>
          <p:nvPr/>
        </p:nvCxnSpPr>
        <p:spPr>
          <a:xfrm>
            <a:off x="1097280" y="5390984"/>
            <a:ext cx="9819861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14D98A1D-7890-4121-95B7-48CAB80A1172}"/>
              </a:ext>
            </a:extLst>
          </p:cNvPr>
          <p:cNvSpPr txBox="1"/>
          <p:nvPr/>
        </p:nvSpPr>
        <p:spPr>
          <a:xfrm>
            <a:off x="1017767" y="5021652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Local memory</a:t>
            </a:r>
            <a:endParaRPr lang="zh-CN" altLang="en-US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E5D6399-4CC7-4677-ADBE-A5EAF38CCB98}"/>
              </a:ext>
            </a:extLst>
          </p:cNvPr>
          <p:cNvSpPr txBox="1"/>
          <p:nvPr/>
        </p:nvSpPr>
        <p:spPr>
          <a:xfrm>
            <a:off x="1017767" y="5442264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Remote Memory</a:t>
            </a:r>
            <a:endParaRPr lang="zh-CN" altLang="en-US" b="1" dirty="0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9753B76E-7ED8-43A3-9F88-9B8A08E61FEA}"/>
              </a:ext>
            </a:extLst>
          </p:cNvPr>
          <p:cNvSpPr/>
          <p:nvPr/>
        </p:nvSpPr>
        <p:spPr>
          <a:xfrm>
            <a:off x="1017766" y="2427366"/>
            <a:ext cx="1248355" cy="453225"/>
          </a:xfrm>
          <a:prstGeom prst="round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User-level</a:t>
            </a:r>
          </a:p>
          <a:p>
            <a:pPr algn="ctr"/>
            <a:r>
              <a:rPr lang="en-US" altLang="zh-CN" dirty="0"/>
              <a:t>Thread 0</a:t>
            </a:r>
            <a:endParaRPr lang="zh-CN" altLang="en-US" dirty="0"/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6A7E76E7-7A94-4DCB-B26F-B13BAF5613B8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266121" y="2653979"/>
            <a:ext cx="110590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AA0431B6-0DC9-4B57-803C-08D034F3F821}"/>
              </a:ext>
            </a:extLst>
          </p:cNvPr>
          <p:cNvSpPr txBox="1"/>
          <p:nvPr/>
        </p:nvSpPr>
        <p:spPr>
          <a:xfrm>
            <a:off x="2358018" y="2242700"/>
            <a:ext cx="922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Lib API</a:t>
            </a:r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5616086-9645-45B0-ACD3-67F01F2E54B8}"/>
              </a:ext>
            </a:extLst>
          </p:cNvPr>
          <p:cNvSpPr/>
          <p:nvPr/>
        </p:nvSpPr>
        <p:spPr>
          <a:xfrm>
            <a:off x="6212621" y="2315247"/>
            <a:ext cx="661921" cy="3465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/>
          <a:lstStyle/>
          <a:p>
            <a:pPr algn="ctr"/>
            <a:r>
              <a:rPr lang="en-US" altLang="zh-CN" dirty="0" err="1">
                <a:solidFill>
                  <a:schemeClr val="tx1"/>
                </a:solidFill>
              </a:rPr>
              <a:t>Ptr</a:t>
            </a:r>
            <a:r>
              <a:rPr lang="en-US" altLang="zh-CN" dirty="0">
                <a:solidFill>
                  <a:schemeClr val="tx1"/>
                </a:solidFill>
              </a:rPr>
              <a:t> 0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2B2104D-9899-431F-8906-6DFD3EF80469}"/>
              </a:ext>
            </a:extLst>
          </p:cNvPr>
          <p:cNvSpPr/>
          <p:nvPr/>
        </p:nvSpPr>
        <p:spPr>
          <a:xfrm>
            <a:off x="6212621" y="2857845"/>
            <a:ext cx="661921" cy="346533"/>
          </a:xfrm>
          <a:prstGeom prst="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t"/>
          <a:lstStyle/>
          <a:p>
            <a:pPr algn="ctr"/>
            <a:r>
              <a:rPr lang="en-US" altLang="zh-CN" dirty="0" err="1"/>
              <a:t>Ptr</a:t>
            </a:r>
            <a:r>
              <a:rPr lang="en-US" altLang="zh-CN" dirty="0"/>
              <a:t> 1</a:t>
            </a:r>
            <a:endParaRPr lang="zh-CN" altLang="en-US" dirty="0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149BA5D2-21B6-428A-9D80-DABD992A7BC3}"/>
              </a:ext>
            </a:extLst>
          </p:cNvPr>
          <p:cNvCxnSpPr>
            <a:cxnSpLocks/>
            <a:stCxn id="27" idx="3"/>
            <a:endCxn id="16" idx="1"/>
          </p:cNvCxnSpPr>
          <p:nvPr/>
        </p:nvCxnSpPr>
        <p:spPr>
          <a:xfrm flipV="1">
            <a:off x="5375082" y="2488514"/>
            <a:ext cx="837539" cy="40531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6C4FFF16-AB9D-4529-BBCC-A4DBBC21828F}"/>
              </a:ext>
            </a:extLst>
          </p:cNvPr>
          <p:cNvCxnSpPr>
            <a:cxnSpLocks/>
            <a:stCxn id="27" idx="3"/>
            <a:endCxn id="18" idx="1"/>
          </p:cNvCxnSpPr>
          <p:nvPr/>
        </p:nvCxnSpPr>
        <p:spPr>
          <a:xfrm>
            <a:off x="5375082" y="2893829"/>
            <a:ext cx="837539" cy="13728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矩形 26">
            <a:extLst>
              <a:ext uri="{FF2B5EF4-FFF2-40B4-BE49-F238E27FC236}">
                <a16:creationId xmlns:a16="http://schemas.microsoft.com/office/drawing/2014/main" id="{949540F2-32B1-47DF-8B69-9134097250C7}"/>
              </a:ext>
            </a:extLst>
          </p:cNvPr>
          <p:cNvSpPr/>
          <p:nvPr/>
        </p:nvSpPr>
        <p:spPr>
          <a:xfrm>
            <a:off x="3372028" y="1993829"/>
            <a:ext cx="2003054" cy="1800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/>
          <a:lstStyle/>
          <a:p>
            <a:pPr algn="ctr"/>
            <a:r>
              <a:rPr lang="en-US" altLang="zh-CN" dirty="0" err="1">
                <a:solidFill>
                  <a:schemeClr val="tx1"/>
                </a:solidFill>
              </a:rPr>
              <a:t>Remoteable</a:t>
            </a:r>
            <a:endParaRPr lang="en-US" altLang="zh-CN" dirty="0">
              <a:solidFill>
                <a:schemeClr val="tx1"/>
              </a:solidFill>
            </a:endParaRP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Data Structure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1082ECB6-555F-4EDE-941C-28BF21BB35AE}"/>
              </a:ext>
            </a:extLst>
          </p:cNvPr>
          <p:cNvSpPr/>
          <p:nvPr/>
        </p:nvSpPr>
        <p:spPr>
          <a:xfrm>
            <a:off x="3538336" y="2782278"/>
            <a:ext cx="1685339" cy="227968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App Semantics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A7BEAFF1-3648-4E5C-88A9-4E676B012465}"/>
              </a:ext>
            </a:extLst>
          </p:cNvPr>
          <p:cNvSpPr/>
          <p:nvPr/>
        </p:nvSpPr>
        <p:spPr>
          <a:xfrm>
            <a:off x="3713263" y="3330687"/>
            <a:ext cx="1335483" cy="227968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Prefetcher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20BC7CFB-C972-44A7-9596-46163F2E803F}"/>
              </a:ext>
            </a:extLst>
          </p:cNvPr>
          <p:cNvCxnSpPr>
            <a:stCxn id="28" idx="2"/>
            <a:endCxn id="29" idx="0"/>
          </p:cNvCxnSpPr>
          <p:nvPr/>
        </p:nvCxnSpPr>
        <p:spPr>
          <a:xfrm flipH="1">
            <a:off x="4381005" y="3010246"/>
            <a:ext cx="1" cy="32044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椭圆 31">
            <a:extLst>
              <a:ext uri="{FF2B5EF4-FFF2-40B4-BE49-F238E27FC236}">
                <a16:creationId xmlns:a16="http://schemas.microsoft.com/office/drawing/2014/main" id="{73A487CE-3988-4B67-8619-5DF35AC62872}"/>
              </a:ext>
            </a:extLst>
          </p:cNvPr>
          <p:cNvSpPr/>
          <p:nvPr/>
        </p:nvSpPr>
        <p:spPr>
          <a:xfrm>
            <a:off x="7533173" y="2315713"/>
            <a:ext cx="1055561" cy="3456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Obj 0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A401A5B8-0AF2-4181-8A14-25599411F513}"/>
              </a:ext>
            </a:extLst>
          </p:cNvPr>
          <p:cNvCxnSpPr>
            <a:stCxn id="16" idx="3"/>
            <a:endCxn id="32" idx="2"/>
          </p:cNvCxnSpPr>
          <p:nvPr/>
        </p:nvCxnSpPr>
        <p:spPr>
          <a:xfrm flipV="1">
            <a:off x="6874542" y="2488513"/>
            <a:ext cx="658631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>
            <a:extLst>
              <a:ext uri="{FF2B5EF4-FFF2-40B4-BE49-F238E27FC236}">
                <a16:creationId xmlns:a16="http://schemas.microsoft.com/office/drawing/2014/main" id="{938A70DA-9AEC-4B85-B03C-CB3D628EA3D5}"/>
              </a:ext>
            </a:extLst>
          </p:cNvPr>
          <p:cNvSpPr/>
          <p:nvPr/>
        </p:nvSpPr>
        <p:spPr>
          <a:xfrm>
            <a:off x="7533173" y="5644163"/>
            <a:ext cx="1055561" cy="345600"/>
          </a:xfrm>
          <a:prstGeom prst="ellips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Obj 1</a:t>
            </a:r>
            <a:endParaRPr lang="zh-CN" altLang="en-US" dirty="0"/>
          </a:p>
        </p:txBody>
      </p:sp>
      <p:cxnSp>
        <p:nvCxnSpPr>
          <p:cNvPr id="43" name="连接符: 曲线 42">
            <a:extLst>
              <a:ext uri="{FF2B5EF4-FFF2-40B4-BE49-F238E27FC236}">
                <a16:creationId xmlns:a16="http://schemas.microsoft.com/office/drawing/2014/main" id="{ACCB966D-A894-4D3B-86DF-6E9EC5430BC4}"/>
              </a:ext>
            </a:extLst>
          </p:cNvPr>
          <p:cNvCxnSpPr>
            <a:stCxn id="18" idx="3"/>
            <a:endCxn id="41" idx="0"/>
          </p:cNvCxnSpPr>
          <p:nvPr/>
        </p:nvCxnSpPr>
        <p:spPr>
          <a:xfrm>
            <a:off x="6874542" y="3031112"/>
            <a:ext cx="1186412" cy="2613051"/>
          </a:xfrm>
          <a:prstGeom prst="curvedConnector2">
            <a:avLst/>
          </a:prstGeom>
          <a:ln w="254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2" name="图形 11" descr="时钟">
            <a:extLst>
              <a:ext uri="{FF2B5EF4-FFF2-40B4-BE49-F238E27FC236}">
                <a16:creationId xmlns:a16="http://schemas.microsoft.com/office/drawing/2014/main" id="{37E3719C-F3EB-4809-9A56-168BC985D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86287" y="5354396"/>
            <a:ext cx="914400" cy="914400"/>
          </a:xfrm>
          <a:prstGeom prst="rect">
            <a:avLst/>
          </a:prstGeom>
        </p:spPr>
      </p:pic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1DE5BA0B-00F6-4280-89BB-CF00EA5FAB84}"/>
              </a:ext>
            </a:extLst>
          </p:cNvPr>
          <p:cNvSpPr/>
          <p:nvPr/>
        </p:nvSpPr>
        <p:spPr>
          <a:xfrm>
            <a:off x="1017766" y="3557576"/>
            <a:ext cx="1248355" cy="453225"/>
          </a:xfrm>
          <a:prstGeom prst="round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User-level</a:t>
            </a:r>
          </a:p>
          <a:p>
            <a:pPr algn="ctr"/>
            <a:r>
              <a:rPr lang="en-US" altLang="zh-CN" dirty="0"/>
              <a:t>Thread 1</a:t>
            </a:r>
            <a:endParaRPr lang="zh-CN" altLang="en-US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DEC09B73-3E0A-429E-AC24-894911CB7436}"/>
              </a:ext>
            </a:extLst>
          </p:cNvPr>
          <p:cNvCxnSpPr>
            <a:cxnSpLocks/>
          </p:cNvCxnSpPr>
          <p:nvPr/>
        </p:nvCxnSpPr>
        <p:spPr>
          <a:xfrm>
            <a:off x="1409350" y="2893829"/>
            <a:ext cx="0" cy="66374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B47C647D-8DF0-4355-A34D-35EC1BDC2A46}"/>
              </a:ext>
            </a:extLst>
          </p:cNvPr>
          <p:cNvSpPr txBox="1"/>
          <p:nvPr/>
        </p:nvSpPr>
        <p:spPr>
          <a:xfrm>
            <a:off x="835908" y="3031111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6"/>
                </a:solidFill>
              </a:rPr>
              <a:t>yield</a:t>
            </a:r>
            <a:endParaRPr lang="zh-CN" altLang="en-US" sz="1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553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8189C8-5440-D04A-BFE2-A02BD870B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Memory Evacuator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7AF93B-35D4-8549-8516-3823CC9E3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Challenges</a:t>
            </a:r>
          </a:p>
          <a:p>
            <a:pPr lvl="1"/>
            <a:r>
              <a:rPr kumimoji="1" lang="en-US" altLang="zh-CN" b="0" dirty="0">
                <a:latin typeface="Gill Sans MT" panose="020B0502020104020203" pitchFamily="34" charset="0"/>
              </a:rPr>
              <a:t>Good memory utilization: </a:t>
            </a:r>
            <a:r>
              <a:rPr kumimoji="1" lang="en-US" altLang="zh-CN" b="0" i="1" dirty="0">
                <a:latin typeface="Gill Sans MT" panose="020B0502020104020203" pitchFamily="34" charset="0"/>
              </a:rPr>
              <a:t>log-structured memory layout</a:t>
            </a:r>
          </a:p>
          <a:p>
            <a:pPr lvl="1"/>
            <a:r>
              <a:rPr kumimoji="1" lang="en-US" altLang="zh-CN" b="0" dirty="0">
                <a:latin typeface="Gill Sans MT" panose="020B0502020104020203" pitchFamily="34" charset="0"/>
              </a:rPr>
              <a:t>High latency of evacuation: </a:t>
            </a:r>
            <a:r>
              <a:rPr kumimoji="1" lang="en-US" altLang="zh-CN" b="0" i="1" dirty="0" err="1">
                <a:latin typeface="Gill Sans MT" panose="020B0502020104020203" pitchFamily="34" charset="0"/>
              </a:rPr>
              <a:t>pauseless</a:t>
            </a:r>
            <a:r>
              <a:rPr kumimoji="1" lang="en-US" altLang="zh-CN" b="0" i="1" dirty="0">
                <a:latin typeface="Gill Sans MT" panose="020B0502020104020203" pitchFamily="34" charset="0"/>
              </a:rPr>
              <a:t> design</a:t>
            </a:r>
          </a:p>
          <a:p>
            <a:pPr lvl="1"/>
            <a:endParaRPr kumimoji="1" lang="en-US" altLang="zh-CN" b="0" i="1" dirty="0">
              <a:latin typeface="Gill Sans MT" panose="020B0502020104020203" pitchFamily="34" charset="0"/>
            </a:endParaRPr>
          </a:p>
          <a:p>
            <a:r>
              <a:rPr kumimoji="1" lang="en-US" altLang="zh-CN" dirty="0"/>
              <a:t>Goal</a:t>
            </a:r>
          </a:p>
          <a:p>
            <a:pPr lvl="1"/>
            <a:r>
              <a:rPr kumimoji="1" lang="en-US" altLang="zh-CN" b="0" dirty="0">
                <a:latin typeface="Gill Sans MT" panose="020B0502020104020203" pitchFamily="34" charset="0"/>
              </a:rPr>
              <a:t>Evacuation doesn’t block computation</a:t>
            </a:r>
          </a:p>
          <a:p>
            <a:pPr lvl="1"/>
            <a:r>
              <a:rPr kumimoji="1" lang="en-US" altLang="zh-CN" b="0" dirty="0">
                <a:latin typeface="Gill Sans MT" panose="020B0502020104020203" pitchFamily="34" charset="0"/>
              </a:rPr>
              <a:t>Computation doesn’t block evacuation</a:t>
            </a:r>
          </a:p>
        </p:txBody>
      </p:sp>
    </p:spTree>
    <p:extLst>
      <p:ext uri="{BB962C8B-B14F-4D97-AF65-F5344CB8AC3E}">
        <p14:creationId xmlns:p14="http://schemas.microsoft.com/office/powerpoint/2010/main" val="8949183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B7207-9681-45DD-9FF7-7341E7AEC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Log-structured Memory Layout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3937D2C-915D-4F09-AF58-1E8B16E27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863" y="2324100"/>
            <a:ext cx="6038148" cy="3622889"/>
          </a:xfrm>
          <a:prstGeom prst="rect">
            <a:avLst/>
          </a:prstGeom>
        </p:spPr>
      </p:pic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847C3E4-F8DC-A048-BE05-CFB1853FE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13837"/>
            <a:ext cx="10581781" cy="2183257"/>
          </a:xfrm>
        </p:spPr>
        <p:txBody>
          <a:bodyPr>
            <a:normAutofit/>
          </a:bodyPr>
          <a:lstStyle/>
          <a:p>
            <a:r>
              <a:rPr lang="en-US" altLang="zh-CN" sz="2800" b="0" dirty="0">
                <a:latin typeface="+mn-ea"/>
              </a:rPr>
              <a:t>Log-structured memory as the </a:t>
            </a:r>
            <a:r>
              <a:rPr lang="en-US" altLang="zh-CN" sz="2800" b="0" dirty="0">
                <a:latin typeface="+mn-ea"/>
                <a:ea typeface="+mn-ea"/>
              </a:rPr>
              <a:t>object</a:t>
            </a:r>
            <a:r>
              <a:rPr lang="en-US" altLang="zh-CN" sz="2800" b="0" dirty="0">
                <a:latin typeface="+mn-ea"/>
              </a:rPr>
              <a:t> allocator</a:t>
            </a:r>
            <a:r>
              <a:rPr lang="en-US" altLang="zh-CN" sz="2800" b="0" baseline="30000" dirty="0">
                <a:latin typeface="+mn-ea"/>
              </a:rPr>
              <a:t>[1]</a:t>
            </a:r>
          </a:p>
          <a:p>
            <a:pPr lvl="1"/>
            <a:r>
              <a:rPr lang="en-US" altLang="zh-CN" sz="1600" b="0" dirty="0">
                <a:latin typeface="+mn-ea"/>
                <a:ea typeface="+mn-ea"/>
              </a:rPr>
              <a:t>Enable efficient memory compaction for better memory utilization</a:t>
            </a:r>
          </a:p>
          <a:p>
            <a:r>
              <a:rPr lang="en-US" altLang="zh-CN" sz="2000" b="0">
                <a:latin typeface="+mn-ea"/>
                <a:ea typeface="+mn-ea"/>
              </a:rPr>
              <a:t>Per-Core </a:t>
            </a:r>
            <a:r>
              <a:rPr lang="en-US" altLang="zh-CN" sz="2000" b="0" dirty="0">
                <a:latin typeface="+mn-ea"/>
                <a:ea typeface="+mn-ea"/>
              </a:rPr>
              <a:t>Allocation Buffer</a:t>
            </a:r>
            <a:r>
              <a:rPr lang="en-US" altLang="zh-CN" sz="2000" b="0">
                <a:latin typeface="+mn-ea"/>
                <a:ea typeface="+mn-ea"/>
              </a:rPr>
              <a:t> (PCAB)</a:t>
            </a:r>
            <a:r>
              <a:rPr lang="en-US" altLang="zh-CN" sz="2000" b="0" dirty="0">
                <a:latin typeface="+mn-ea"/>
                <a:ea typeface="+mn-ea"/>
              </a:rPr>
              <a:t> for multicore scalability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66E22F9-45BE-C348-925C-B64B02682768}"/>
              </a:ext>
            </a:extLst>
          </p:cNvPr>
          <p:cNvSpPr txBox="1"/>
          <p:nvPr/>
        </p:nvSpPr>
        <p:spPr>
          <a:xfrm>
            <a:off x="838199" y="5946989"/>
            <a:ext cx="10635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[1] Stephen M. Rumble, et al. “Log-structured Memory for DRAM-based Storage”. In: </a:t>
            </a:r>
            <a:r>
              <a:rPr lang="en-US" altLang="zh-CN" i="1" dirty="0"/>
              <a:t>USENIX Conference on File and Storage Technologies (FAST)</a:t>
            </a:r>
            <a:r>
              <a:rPr lang="en-US" altLang="zh-CN" dirty="0"/>
              <a:t>. </a:t>
            </a:r>
            <a:r>
              <a:rPr lang="en-US" altLang="zh-CN"/>
              <a:t>2014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516439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ECB294-6804-D843-B809-ED6D8E102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/>
              <a:t>Pauseless</a:t>
            </a:r>
            <a:r>
              <a:rPr kumimoji="1" lang="en-US" altLang="zh-CN" dirty="0"/>
              <a:t> Memory Evacuator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8EE0D3-73A7-B94D-977A-1224B7979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744200" cy="49631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-US" altLang="zh-CN" b="0" dirty="0"/>
              <a:t>When memory pressure is detected, the evacuator is run</a:t>
            </a:r>
          </a:p>
          <a:p>
            <a:pPr marL="514350" indent="-514350">
              <a:buAutoNum type="arabicPeriod"/>
            </a:pPr>
            <a:r>
              <a:rPr kumimoji="1" lang="en-US" altLang="zh-CN" dirty="0"/>
              <a:t>Log selection</a:t>
            </a:r>
          </a:p>
          <a:p>
            <a:pPr marL="514350" indent="-514350">
              <a:buAutoNum type="arabicPeriod"/>
            </a:pPr>
            <a:r>
              <a:rPr kumimoji="1" lang="en-US" altLang="zh-CN" dirty="0"/>
              <a:t>Concurrent marking</a:t>
            </a:r>
          </a:p>
          <a:p>
            <a:pPr marL="514350" indent="-514350">
              <a:buAutoNum type="arabicPeriod"/>
            </a:pPr>
            <a:r>
              <a:rPr kumimoji="1" lang="en-US" altLang="zh-CN" dirty="0"/>
              <a:t>Evacuator waiting</a:t>
            </a:r>
          </a:p>
          <a:p>
            <a:pPr marL="514350" indent="-514350">
              <a:buAutoNum type="arabicPeriod"/>
            </a:pPr>
            <a:r>
              <a:rPr kumimoji="1" lang="en-US" altLang="zh-CN" dirty="0"/>
              <a:t>Concurrent evacuation</a:t>
            </a:r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dirty="0"/>
              <a:t>* Safety</a:t>
            </a:r>
          </a:p>
          <a:p>
            <a:pPr marL="514350" indent="-514350">
              <a:buAutoNum type="arabicPeriod"/>
            </a:pPr>
            <a:r>
              <a:rPr kumimoji="1" lang="en-US" altLang="zh-CN" b="0" dirty="0"/>
              <a:t>Evacuator: Can’t evacuate an object that’s in use</a:t>
            </a:r>
          </a:p>
          <a:p>
            <a:pPr marL="514350" indent="-514350">
              <a:buAutoNum type="arabicPeriod"/>
            </a:pPr>
            <a:r>
              <a:rPr kumimoji="1" lang="en-US" altLang="zh-CN" b="0" dirty="0"/>
              <a:t>Mutator: Can’t use an object that’s being evacuated</a:t>
            </a:r>
          </a:p>
        </p:txBody>
      </p:sp>
    </p:spTree>
    <p:extLst>
      <p:ext uri="{BB962C8B-B14F-4D97-AF65-F5344CB8AC3E}">
        <p14:creationId xmlns:p14="http://schemas.microsoft.com/office/powerpoint/2010/main" val="33859292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B7207-9681-45DD-9FF7-7341E7AEC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Pauseless</a:t>
            </a:r>
            <a:r>
              <a:rPr lang="en-US" altLang="zh-CN" dirty="0"/>
              <a:t> Memory Evacuator</a:t>
            </a:r>
            <a:endParaRPr lang="zh-CN" altLang="en-US" dirty="0"/>
          </a:p>
        </p:txBody>
      </p:sp>
      <p:sp>
        <p:nvSpPr>
          <p:cNvPr id="41" name="内容占位符 2">
            <a:extLst>
              <a:ext uri="{FF2B5EF4-FFF2-40B4-BE49-F238E27FC236}">
                <a16:creationId xmlns:a16="http://schemas.microsoft.com/office/drawing/2014/main" id="{085FED0C-FA77-4E2B-9844-94BA57FF9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13837"/>
            <a:ext cx="10581781" cy="2183257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+mn-ea"/>
              </a:rPr>
              <a:t>Phase 1: Log Selection</a:t>
            </a:r>
            <a:endParaRPr lang="en-US" altLang="zh-CN" sz="1600" b="0" dirty="0">
              <a:latin typeface="+mn-ea"/>
              <a:ea typeface="+mn-ea"/>
            </a:endParaRPr>
          </a:p>
          <a:p>
            <a:pPr lvl="1"/>
            <a:r>
              <a:rPr lang="en-US" altLang="zh-CN" sz="2000" b="0" dirty="0">
                <a:latin typeface="+mn-ea"/>
                <a:ea typeface="+mn-ea"/>
              </a:rPr>
              <a:t>Pick in FIFO order</a:t>
            </a:r>
          </a:p>
          <a:p>
            <a:pPr lvl="1"/>
            <a:r>
              <a:rPr lang="en-US" altLang="zh-CN" sz="2000" b="0" dirty="0">
                <a:latin typeface="+mn-ea"/>
                <a:ea typeface="+mn-ea"/>
              </a:rPr>
              <a:t>First global non-temporal used list; then global temporal used list if necessary</a:t>
            </a:r>
          </a:p>
          <a:p>
            <a:pPr lvl="1"/>
            <a:r>
              <a:rPr lang="en-US" altLang="zh-CN" sz="2000" b="0" dirty="0">
                <a:latin typeface="+mn-ea"/>
                <a:ea typeface="+mn-ea"/>
              </a:rPr>
              <a:t>Or other more sophisticated schemas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0121A8E-51B6-44A9-8BA1-652A28C5E36F}"/>
              </a:ext>
            </a:extLst>
          </p:cNvPr>
          <p:cNvSpPr/>
          <p:nvPr/>
        </p:nvSpPr>
        <p:spPr>
          <a:xfrm>
            <a:off x="3972153" y="3607155"/>
            <a:ext cx="416967" cy="499262"/>
          </a:xfrm>
          <a:prstGeom prst="rect">
            <a:avLst/>
          </a:prstGeom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BA8DC981-B505-4810-ABCE-4F9467E2EADA}"/>
              </a:ext>
            </a:extLst>
          </p:cNvPr>
          <p:cNvSpPr/>
          <p:nvPr/>
        </p:nvSpPr>
        <p:spPr>
          <a:xfrm>
            <a:off x="5459579" y="3607154"/>
            <a:ext cx="416967" cy="499262"/>
          </a:xfrm>
          <a:prstGeom prst="rect">
            <a:avLst/>
          </a:prstGeom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6266B3B3-56D5-45D1-96C5-F76BA98B9246}"/>
              </a:ext>
            </a:extLst>
          </p:cNvPr>
          <p:cNvSpPr/>
          <p:nvPr/>
        </p:nvSpPr>
        <p:spPr>
          <a:xfrm>
            <a:off x="6203292" y="3607154"/>
            <a:ext cx="416967" cy="499262"/>
          </a:xfrm>
          <a:prstGeom prst="rect">
            <a:avLst/>
          </a:prstGeom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3F9A23A6-ED18-4088-ADF1-99359F38F37F}"/>
              </a:ext>
            </a:extLst>
          </p:cNvPr>
          <p:cNvSpPr/>
          <p:nvPr/>
        </p:nvSpPr>
        <p:spPr>
          <a:xfrm>
            <a:off x="4715866" y="3607154"/>
            <a:ext cx="416967" cy="499262"/>
          </a:xfrm>
          <a:prstGeom prst="rect">
            <a:avLst/>
          </a:prstGeom>
          <a:ln w="25400">
            <a:solidFill>
              <a:schemeClr val="accent6">
                <a:alpha val="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altLang="zh-CN" sz="2400" b="1" dirty="0"/>
              <a:t>…</a:t>
            </a:r>
            <a:endParaRPr lang="zh-CN" altLang="en-US" sz="2400" b="1" dirty="0"/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7F4F7BCF-9A1E-4276-A266-0088A74C6E95}"/>
              </a:ext>
            </a:extLst>
          </p:cNvPr>
          <p:cNvCxnSpPr>
            <a:stCxn id="4" idx="3"/>
            <a:endCxn id="26" idx="1"/>
          </p:cNvCxnSpPr>
          <p:nvPr/>
        </p:nvCxnSpPr>
        <p:spPr>
          <a:xfrm flipV="1">
            <a:off x="4389120" y="3856785"/>
            <a:ext cx="32674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73CBE99A-FFAB-4E92-ADAE-320AA94765CF}"/>
              </a:ext>
            </a:extLst>
          </p:cNvPr>
          <p:cNvCxnSpPr>
            <a:cxnSpLocks/>
            <a:stCxn id="26" idx="3"/>
            <a:endCxn id="24" idx="1"/>
          </p:cNvCxnSpPr>
          <p:nvPr/>
        </p:nvCxnSpPr>
        <p:spPr>
          <a:xfrm>
            <a:off x="5132833" y="3856785"/>
            <a:ext cx="3267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8EC4E7B2-0CEB-4859-90A9-4C4121E0E086}"/>
              </a:ext>
            </a:extLst>
          </p:cNvPr>
          <p:cNvCxnSpPr>
            <a:cxnSpLocks/>
            <a:stCxn id="24" idx="3"/>
            <a:endCxn id="25" idx="1"/>
          </p:cNvCxnSpPr>
          <p:nvPr/>
        </p:nvCxnSpPr>
        <p:spPr>
          <a:xfrm>
            <a:off x="5876546" y="3856785"/>
            <a:ext cx="3267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18179D8E-2EE4-4953-B6DE-4A0758F02A58}"/>
              </a:ext>
            </a:extLst>
          </p:cNvPr>
          <p:cNvSpPr txBox="1"/>
          <p:nvPr/>
        </p:nvSpPr>
        <p:spPr>
          <a:xfrm>
            <a:off x="2377766" y="3533619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6"/>
                </a:solidFill>
              </a:rPr>
              <a:t>Non-temporal</a:t>
            </a:r>
          </a:p>
          <a:p>
            <a:r>
              <a:rPr lang="en-US" altLang="zh-CN" dirty="0">
                <a:solidFill>
                  <a:schemeClr val="accent6"/>
                </a:solidFill>
              </a:rPr>
              <a:t>Used Logs</a:t>
            </a: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3A360F7D-8201-4488-92FF-435D0B2763E2}"/>
              </a:ext>
            </a:extLst>
          </p:cNvPr>
          <p:cNvSpPr/>
          <p:nvPr/>
        </p:nvSpPr>
        <p:spPr>
          <a:xfrm>
            <a:off x="3972153" y="4639643"/>
            <a:ext cx="416967" cy="499262"/>
          </a:xfrm>
          <a:prstGeom prst="rect">
            <a:avLst/>
          </a:prstGeom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422584EA-F8CE-429B-9156-E5CC09AF8F31}"/>
              </a:ext>
            </a:extLst>
          </p:cNvPr>
          <p:cNvSpPr/>
          <p:nvPr/>
        </p:nvSpPr>
        <p:spPr>
          <a:xfrm>
            <a:off x="5459579" y="4639642"/>
            <a:ext cx="416967" cy="499262"/>
          </a:xfrm>
          <a:prstGeom prst="rect">
            <a:avLst/>
          </a:prstGeom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5B83487F-8A37-4EC6-B9F0-04AAEF9A5BC0}"/>
              </a:ext>
            </a:extLst>
          </p:cNvPr>
          <p:cNvSpPr/>
          <p:nvPr/>
        </p:nvSpPr>
        <p:spPr>
          <a:xfrm>
            <a:off x="6203292" y="4639642"/>
            <a:ext cx="416967" cy="499262"/>
          </a:xfrm>
          <a:prstGeom prst="rect">
            <a:avLst/>
          </a:prstGeom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54305A8E-3725-402C-A3B1-00D3311B64D8}"/>
              </a:ext>
            </a:extLst>
          </p:cNvPr>
          <p:cNvSpPr/>
          <p:nvPr/>
        </p:nvSpPr>
        <p:spPr>
          <a:xfrm>
            <a:off x="4715866" y="4639642"/>
            <a:ext cx="416967" cy="499262"/>
          </a:xfrm>
          <a:prstGeom prst="rect">
            <a:avLst/>
          </a:prstGeom>
          <a:ln w="25400">
            <a:solidFill>
              <a:schemeClr val="accent6">
                <a:alpha val="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altLang="zh-CN" sz="2400" b="1" dirty="0"/>
              <a:t>…</a:t>
            </a:r>
            <a:endParaRPr lang="zh-CN" altLang="en-US" sz="2400" b="1" dirty="0"/>
          </a:p>
        </p:txBody>
      </p: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9CDB292F-4967-4325-BE8D-AC8C95BBE96F}"/>
              </a:ext>
            </a:extLst>
          </p:cNvPr>
          <p:cNvCxnSpPr>
            <a:stCxn id="37" idx="3"/>
            <a:endCxn id="46" idx="1"/>
          </p:cNvCxnSpPr>
          <p:nvPr/>
        </p:nvCxnSpPr>
        <p:spPr>
          <a:xfrm flipV="1">
            <a:off x="4389120" y="4889273"/>
            <a:ext cx="32674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A37B209F-C8D1-41E3-9297-52209EC29836}"/>
              </a:ext>
            </a:extLst>
          </p:cNvPr>
          <p:cNvCxnSpPr>
            <a:cxnSpLocks/>
            <a:stCxn id="46" idx="3"/>
            <a:endCxn id="38" idx="1"/>
          </p:cNvCxnSpPr>
          <p:nvPr/>
        </p:nvCxnSpPr>
        <p:spPr>
          <a:xfrm>
            <a:off x="5132833" y="4889273"/>
            <a:ext cx="3267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62E31F1E-17AB-4EE7-9B6E-1056229BAA54}"/>
              </a:ext>
            </a:extLst>
          </p:cNvPr>
          <p:cNvCxnSpPr>
            <a:cxnSpLocks/>
            <a:stCxn id="38" idx="3"/>
            <a:endCxn id="45" idx="1"/>
          </p:cNvCxnSpPr>
          <p:nvPr/>
        </p:nvCxnSpPr>
        <p:spPr>
          <a:xfrm>
            <a:off x="5876546" y="4889273"/>
            <a:ext cx="3267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3" name="文本框 52">
            <a:extLst>
              <a:ext uri="{FF2B5EF4-FFF2-40B4-BE49-F238E27FC236}">
                <a16:creationId xmlns:a16="http://schemas.microsoft.com/office/drawing/2014/main" id="{AB0CFC96-9C92-4626-8FE0-47F3D6208EF7}"/>
              </a:ext>
            </a:extLst>
          </p:cNvPr>
          <p:cNvSpPr txBox="1"/>
          <p:nvPr/>
        </p:nvSpPr>
        <p:spPr>
          <a:xfrm>
            <a:off x="2377766" y="4566107"/>
            <a:ext cx="1178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6"/>
                </a:solidFill>
              </a:rPr>
              <a:t>Temporal</a:t>
            </a:r>
          </a:p>
          <a:p>
            <a:r>
              <a:rPr lang="en-US" altLang="zh-CN" dirty="0">
                <a:solidFill>
                  <a:schemeClr val="accent6"/>
                </a:solidFill>
              </a:rPr>
              <a:t>Used Logs</a:t>
            </a: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59" name="矩形: 圆角 58">
            <a:extLst>
              <a:ext uri="{FF2B5EF4-FFF2-40B4-BE49-F238E27FC236}">
                <a16:creationId xmlns:a16="http://schemas.microsoft.com/office/drawing/2014/main" id="{B9365055-9F94-4512-8D61-1BC63909C165}"/>
              </a:ext>
            </a:extLst>
          </p:cNvPr>
          <p:cNvSpPr/>
          <p:nvPr/>
        </p:nvSpPr>
        <p:spPr>
          <a:xfrm>
            <a:off x="7916875" y="4139602"/>
            <a:ext cx="1248355" cy="523218"/>
          </a:xfrm>
          <a:prstGeom prst="round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Pauseless</a:t>
            </a:r>
            <a:endParaRPr lang="en-US" altLang="zh-CN" dirty="0"/>
          </a:p>
          <a:p>
            <a:pPr algn="ctr"/>
            <a:r>
              <a:rPr lang="en-US" altLang="zh-CN" dirty="0"/>
              <a:t>Evacuator</a:t>
            </a:r>
          </a:p>
        </p:txBody>
      </p:sp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365C0DBE-A251-40B5-9D06-FD36042A3708}"/>
              </a:ext>
            </a:extLst>
          </p:cNvPr>
          <p:cNvCxnSpPr>
            <a:cxnSpLocks/>
            <a:stCxn id="59" idx="1"/>
            <a:endCxn id="64" idx="3"/>
          </p:cNvCxnSpPr>
          <p:nvPr/>
        </p:nvCxnSpPr>
        <p:spPr>
          <a:xfrm flipH="1">
            <a:off x="6854342" y="4401211"/>
            <a:ext cx="1062533" cy="486782"/>
          </a:xfrm>
          <a:prstGeom prst="straightConnector1">
            <a:avLst/>
          </a:prstGeom>
          <a:ln w="25400" cmpd="sng"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1867B9BA-D8F0-40EC-B9D6-2EAC947FB75E}"/>
              </a:ext>
            </a:extLst>
          </p:cNvPr>
          <p:cNvCxnSpPr>
            <a:cxnSpLocks/>
            <a:stCxn id="59" idx="1"/>
            <a:endCxn id="63" idx="3"/>
          </p:cNvCxnSpPr>
          <p:nvPr/>
        </p:nvCxnSpPr>
        <p:spPr>
          <a:xfrm flipH="1" flipV="1">
            <a:off x="6854342" y="3848260"/>
            <a:ext cx="1062533" cy="552951"/>
          </a:xfrm>
          <a:prstGeom prst="straightConnector1">
            <a:avLst/>
          </a:prstGeom>
          <a:ln w="25400" cmpd="sng"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3" name="矩形 62">
            <a:extLst>
              <a:ext uri="{FF2B5EF4-FFF2-40B4-BE49-F238E27FC236}">
                <a16:creationId xmlns:a16="http://schemas.microsoft.com/office/drawing/2014/main" id="{A159C56A-5BBE-417E-954B-1E1739D58C59}"/>
              </a:ext>
            </a:extLst>
          </p:cNvPr>
          <p:cNvSpPr/>
          <p:nvPr/>
        </p:nvSpPr>
        <p:spPr>
          <a:xfrm>
            <a:off x="2253083" y="3533619"/>
            <a:ext cx="4601259" cy="629281"/>
          </a:xfrm>
          <a:prstGeom prst="rect">
            <a:avLst/>
          </a:prstGeom>
          <a:solidFill>
            <a:schemeClr val="lt1">
              <a:alpha val="0"/>
            </a:schemeClr>
          </a:solidFill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B97EE3F8-974E-453D-B647-3FE97A8E7407}"/>
              </a:ext>
            </a:extLst>
          </p:cNvPr>
          <p:cNvSpPr/>
          <p:nvPr/>
        </p:nvSpPr>
        <p:spPr>
          <a:xfrm>
            <a:off x="2253083" y="4573352"/>
            <a:ext cx="4601259" cy="629281"/>
          </a:xfrm>
          <a:prstGeom prst="rect">
            <a:avLst/>
          </a:prstGeom>
          <a:solidFill>
            <a:schemeClr val="lt1">
              <a:alpha val="0"/>
            </a:schemeClr>
          </a:solidFill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D0D2042F-56F6-42D7-A2AC-DD05D0DC3F5F}"/>
              </a:ext>
            </a:extLst>
          </p:cNvPr>
          <p:cNvSpPr txBox="1"/>
          <p:nvPr/>
        </p:nvSpPr>
        <p:spPr>
          <a:xfrm>
            <a:off x="7110374" y="3607154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6"/>
                </a:solidFill>
              </a:rPr>
              <a:t>first</a:t>
            </a: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CE03FC10-D0D9-4D80-B666-5C0315578A03}"/>
              </a:ext>
            </a:extLst>
          </p:cNvPr>
          <p:cNvSpPr txBox="1"/>
          <p:nvPr/>
        </p:nvSpPr>
        <p:spPr>
          <a:xfrm>
            <a:off x="7110374" y="4786547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6"/>
                </a:solidFill>
              </a:rPr>
              <a:t>then</a:t>
            </a:r>
            <a:endParaRPr lang="zh-CN" alt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0184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69">
            <a:extLst>
              <a:ext uri="{FF2B5EF4-FFF2-40B4-BE49-F238E27FC236}">
                <a16:creationId xmlns:a16="http://schemas.microsoft.com/office/drawing/2014/main" id="{7A59B850-79CD-4413-A6DF-3AFEFCA9AD89}"/>
              </a:ext>
            </a:extLst>
          </p:cNvPr>
          <p:cNvSpPr/>
          <p:nvPr/>
        </p:nvSpPr>
        <p:spPr>
          <a:xfrm>
            <a:off x="2207971" y="2957629"/>
            <a:ext cx="4514698" cy="2686534"/>
          </a:xfrm>
          <a:prstGeom prst="rect">
            <a:avLst/>
          </a:prstGeom>
          <a:solidFill>
            <a:schemeClr val="lt1">
              <a:alpha val="0"/>
            </a:schemeClr>
          </a:solidFill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554FF073-A8C2-48FB-96E7-F77D2E64A5E7}"/>
              </a:ext>
            </a:extLst>
          </p:cNvPr>
          <p:cNvSpPr/>
          <p:nvPr/>
        </p:nvSpPr>
        <p:spPr>
          <a:xfrm>
            <a:off x="4178761" y="4763000"/>
            <a:ext cx="2221898" cy="639498"/>
          </a:xfrm>
          <a:prstGeom prst="rect">
            <a:avLst/>
          </a:prstGeom>
          <a:solidFill>
            <a:schemeClr val="lt1">
              <a:alpha val="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32E261A1-BDB8-44EF-9E1C-E2A320EFBFE0}"/>
              </a:ext>
            </a:extLst>
          </p:cNvPr>
          <p:cNvSpPr/>
          <p:nvPr/>
        </p:nvSpPr>
        <p:spPr>
          <a:xfrm>
            <a:off x="4169665" y="3206460"/>
            <a:ext cx="2221898" cy="639498"/>
          </a:xfrm>
          <a:prstGeom prst="rect">
            <a:avLst/>
          </a:prstGeom>
          <a:solidFill>
            <a:schemeClr val="lt1">
              <a:alpha val="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2DD02237-2C95-45BF-9D3A-15FE11E7857A}"/>
              </a:ext>
            </a:extLst>
          </p:cNvPr>
          <p:cNvSpPr/>
          <p:nvPr/>
        </p:nvSpPr>
        <p:spPr>
          <a:xfrm>
            <a:off x="4178761" y="3994761"/>
            <a:ext cx="2221898" cy="639498"/>
          </a:xfrm>
          <a:prstGeom prst="rect">
            <a:avLst/>
          </a:prstGeom>
          <a:solidFill>
            <a:schemeClr val="lt1">
              <a:alpha val="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20B7207-9681-45DD-9FF7-7341E7AEC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Pauseless</a:t>
            </a:r>
            <a:r>
              <a:rPr lang="en-US" altLang="zh-CN" dirty="0"/>
              <a:t> Memory Evacuator</a:t>
            </a:r>
            <a:endParaRPr lang="zh-CN" altLang="en-US" dirty="0"/>
          </a:p>
        </p:txBody>
      </p:sp>
      <p:sp>
        <p:nvSpPr>
          <p:cNvPr id="41" name="内容占位符 2">
            <a:extLst>
              <a:ext uri="{FF2B5EF4-FFF2-40B4-BE49-F238E27FC236}">
                <a16:creationId xmlns:a16="http://schemas.microsoft.com/office/drawing/2014/main" id="{085FED0C-FA77-4E2B-9844-94BA57FF9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13837"/>
            <a:ext cx="10581781" cy="1992623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+mn-ea"/>
              </a:rPr>
              <a:t>Phase 2: Concurrent Marking</a:t>
            </a:r>
          </a:p>
          <a:p>
            <a:pPr lvl="1"/>
            <a:r>
              <a:rPr lang="en-US" altLang="zh-CN" sz="2000" b="0" dirty="0">
                <a:latin typeface="+mn-ea"/>
                <a:ea typeface="+mn-ea"/>
              </a:rPr>
              <a:t>Spawn threads to iterate objects in logs</a:t>
            </a:r>
          </a:p>
          <a:p>
            <a:pPr lvl="1"/>
            <a:r>
              <a:rPr lang="en-US" altLang="zh-CN" sz="2000" b="0" dirty="0">
                <a:latin typeface="+mn-ea"/>
                <a:ea typeface="+mn-ea"/>
              </a:rPr>
              <a:t>Set the evacuation bit</a:t>
            </a:r>
            <a:r>
              <a:rPr lang="zh-CN" altLang="en-US" sz="2000" b="0" dirty="0">
                <a:latin typeface="+mn-ea"/>
                <a:ea typeface="+mn-ea"/>
              </a:rPr>
              <a:t> </a:t>
            </a:r>
            <a:r>
              <a:rPr lang="en-US" altLang="zh-CN" sz="2000" b="0" dirty="0">
                <a:latin typeface="+mn-ea"/>
                <a:ea typeface="+mn-ea"/>
              </a:rPr>
              <a:t>of the pointers to the live objects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D989EC17-A938-4030-A8CB-7040145FA194}"/>
              </a:ext>
            </a:extLst>
          </p:cNvPr>
          <p:cNvSpPr/>
          <p:nvPr/>
        </p:nvSpPr>
        <p:spPr>
          <a:xfrm>
            <a:off x="4337514" y="3276578"/>
            <a:ext cx="416967" cy="499262"/>
          </a:xfrm>
          <a:prstGeom prst="rect">
            <a:avLst/>
          </a:prstGeom>
          <a:ln w="25400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D4280EE8-917C-49E4-AB8D-CAAF8A13F78E}"/>
              </a:ext>
            </a:extLst>
          </p:cNvPr>
          <p:cNvSpPr/>
          <p:nvPr/>
        </p:nvSpPr>
        <p:spPr>
          <a:xfrm>
            <a:off x="5081227" y="3276578"/>
            <a:ext cx="416967" cy="499262"/>
          </a:xfrm>
          <a:prstGeom prst="rect">
            <a:avLst/>
          </a:prstGeom>
          <a:ln w="25400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59F067CB-E0EF-46F7-86BA-68AAC6409840}"/>
              </a:ext>
            </a:extLst>
          </p:cNvPr>
          <p:cNvSpPr/>
          <p:nvPr/>
        </p:nvSpPr>
        <p:spPr>
          <a:xfrm>
            <a:off x="5824940" y="3276578"/>
            <a:ext cx="416967" cy="499262"/>
          </a:xfrm>
          <a:prstGeom prst="rect">
            <a:avLst/>
          </a:prstGeom>
          <a:ln w="25400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C0700B7A-9D4B-4FAD-A2EC-B8AC1614C37E}"/>
              </a:ext>
            </a:extLst>
          </p:cNvPr>
          <p:cNvSpPr txBox="1"/>
          <p:nvPr/>
        </p:nvSpPr>
        <p:spPr>
          <a:xfrm>
            <a:off x="2392395" y="4105431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6"/>
                </a:solidFill>
              </a:rPr>
              <a:t>Selected Logs</a:t>
            </a: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67" name="矩形: 圆角 66">
            <a:extLst>
              <a:ext uri="{FF2B5EF4-FFF2-40B4-BE49-F238E27FC236}">
                <a16:creationId xmlns:a16="http://schemas.microsoft.com/office/drawing/2014/main" id="{E3E728C1-4D82-42BC-AD9C-32A5D12BE117}"/>
              </a:ext>
            </a:extLst>
          </p:cNvPr>
          <p:cNvSpPr/>
          <p:nvPr/>
        </p:nvSpPr>
        <p:spPr>
          <a:xfrm>
            <a:off x="9852301" y="4054848"/>
            <a:ext cx="1248355" cy="523218"/>
          </a:xfrm>
          <a:prstGeom prst="round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Pauseless</a:t>
            </a:r>
            <a:endParaRPr lang="en-US" altLang="zh-CN" dirty="0"/>
          </a:p>
          <a:p>
            <a:pPr algn="ctr"/>
            <a:r>
              <a:rPr lang="en-US" altLang="zh-CN" dirty="0"/>
              <a:t>Evacuator</a:t>
            </a: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62FD81BC-78F4-498C-8CE8-A1C72D517691}"/>
              </a:ext>
            </a:extLst>
          </p:cNvPr>
          <p:cNvSpPr/>
          <p:nvPr/>
        </p:nvSpPr>
        <p:spPr>
          <a:xfrm>
            <a:off x="4337514" y="4054848"/>
            <a:ext cx="416967" cy="499262"/>
          </a:xfrm>
          <a:prstGeom prst="rect">
            <a:avLst/>
          </a:prstGeom>
          <a:ln w="254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06E04B52-507D-47CE-8C11-C2222307198A}"/>
              </a:ext>
            </a:extLst>
          </p:cNvPr>
          <p:cNvSpPr/>
          <p:nvPr/>
        </p:nvSpPr>
        <p:spPr>
          <a:xfrm>
            <a:off x="5081227" y="4054848"/>
            <a:ext cx="416967" cy="499262"/>
          </a:xfrm>
          <a:prstGeom prst="rect">
            <a:avLst/>
          </a:prstGeom>
          <a:ln w="254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EE72323D-B125-43C8-A182-B5426C6E9C02}"/>
              </a:ext>
            </a:extLst>
          </p:cNvPr>
          <p:cNvSpPr/>
          <p:nvPr/>
        </p:nvSpPr>
        <p:spPr>
          <a:xfrm>
            <a:off x="5824940" y="4054848"/>
            <a:ext cx="416967" cy="499262"/>
          </a:xfrm>
          <a:prstGeom prst="rect">
            <a:avLst/>
          </a:prstGeom>
          <a:ln w="254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2A7C9ED6-6F94-48DD-B33D-9613907AEF76}"/>
              </a:ext>
            </a:extLst>
          </p:cNvPr>
          <p:cNvSpPr/>
          <p:nvPr/>
        </p:nvSpPr>
        <p:spPr>
          <a:xfrm>
            <a:off x="4337514" y="4833118"/>
            <a:ext cx="416967" cy="499262"/>
          </a:xfrm>
          <a:prstGeom prst="rect">
            <a:avLst/>
          </a:prstGeom>
          <a:ln w="25400"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0A8E8B99-4775-4EF8-B3C2-16934FC54E0C}"/>
              </a:ext>
            </a:extLst>
          </p:cNvPr>
          <p:cNvSpPr/>
          <p:nvPr/>
        </p:nvSpPr>
        <p:spPr>
          <a:xfrm>
            <a:off x="5081227" y="4833118"/>
            <a:ext cx="416967" cy="499262"/>
          </a:xfrm>
          <a:prstGeom prst="rect">
            <a:avLst/>
          </a:prstGeom>
          <a:ln w="25400"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88F02B7E-A872-44B5-B80A-665C4A6BB325}"/>
              </a:ext>
            </a:extLst>
          </p:cNvPr>
          <p:cNvSpPr/>
          <p:nvPr/>
        </p:nvSpPr>
        <p:spPr>
          <a:xfrm>
            <a:off x="5824940" y="4833118"/>
            <a:ext cx="416967" cy="499262"/>
          </a:xfrm>
          <a:prstGeom prst="rect">
            <a:avLst/>
          </a:prstGeom>
          <a:ln w="25400"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1" name="矩形: 圆角 80">
            <a:extLst>
              <a:ext uri="{FF2B5EF4-FFF2-40B4-BE49-F238E27FC236}">
                <a16:creationId xmlns:a16="http://schemas.microsoft.com/office/drawing/2014/main" id="{2A1F7CDC-69C0-418E-A0CD-D9630BE0D0AE}"/>
              </a:ext>
            </a:extLst>
          </p:cNvPr>
          <p:cNvSpPr/>
          <p:nvPr/>
        </p:nvSpPr>
        <p:spPr>
          <a:xfrm>
            <a:off x="7858351" y="3264600"/>
            <a:ext cx="1248355" cy="523218"/>
          </a:xfrm>
          <a:prstGeom prst="round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Worker 0</a:t>
            </a:r>
          </a:p>
        </p:txBody>
      </p:sp>
      <p:sp>
        <p:nvSpPr>
          <p:cNvPr id="82" name="矩形: 圆角 81">
            <a:extLst>
              <a:ext uri="{FF2B5EF4-FFF2-40B4-BE49-F238E27FC236}">
                <a16:creationId xmlns:a16="http://schemas.microsoft.com/office/drawing/2014/main" id="{14F08472-7315-4D3A-8C34-3BD9DABD7EB1}"/>
              </a:ext>
            </a:extLst>
          </p:cNvPr>
          <p:cNvSpPr/>
          <p:nvPr/>
        </p:nvSpPr>
        <p:spPr>
          <a:xfrm>
            <a:off x="7858353" y="4054848"/>
            <a:ext cx="1248355" cy="523218"/>
          </a:xfrm>
          <a:prstGeom prst="round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Worker 1</a:t>
            </a:r>
          </a:p>
        </p:txBody>
      </p:sp>
      <p:sp>
        <p:nvSpPr>
          <p:cNvPr id="83" name="矩形: 圆角 82">
            <a:extLst>
              <a:ext uri="{FF2B5EF4-FFF2-40B4-BE49-F238E27FC236}">
                <a16:creationId xmlns:a16="http://schemas.microsoft.com/office/drawing/2014/main" id="{E161692E-E473-48F3-9AAF-EBDF8F1C860D}"/>
              </a:ext>
            </a:extLst>
          </p:cNvPr>
          <p:cNvSpPr/>
          <p:nvPr/>
        </p:nvSpPr>
        <p:spPr>
          <a:xfrm>
            <a:off x="7858352" y="4821140"/>
            <a:ext cx="1248355" cy="523218"/>
          </a:xfrm>
          <a:prstGeom prst="round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Worker 2</a:t>
            </a:r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37783822-7BFC-4AD4-BECC-576CBF83AB9D}"/>
              </a:ext>
            </a:extLst>
          </p:cNvPr>
          <p:cNvCxnSpPr>
            <a:stCxn id="67" idx="1"/>
            <a:endCxn id="81" idx="3"/>
          </p:cNvCxnSpPr>
          <p:nvPr/>
        </p:nvCxnSpPr>
        <p:spPr>
          <a:xfrm flipH="1" flipV="1">
            <a:off x="9106706" y="3526209"/>
            <a:ext cx="745595" cy="79024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6E3C76E4-3DC0-43A4-AEC7-993E3D61E629}"/>
              </a:ext>
            </a:extLst>
          </p:cNvPr>
          <p:cNvCxnSpPr>
            <a:stCxn id="67" idx="1"/>
            <a:endCxn id="82" idx="3"/>
          </p:cNvCxnSpPr>
          <p:nvPr/>
        </p:nvCxnSpPr>
        <p:spPr>
          <a:xfrm flipH="1">
            <a:off x="9106708" y="4316457"/>
            <a:ext cx="745593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140EF00D-8B41-4C5F-8883-38B3B8DBFC60}"/>
              </a:ext>
            </a:extLst>
          </p:cNvPr>
          <p:cNvCxnSpPr>
            <a:stCxn id="67" idx="1"/>
            <a:endCxn id="83" idx="3"/>
          </p:cNvCxnSpPr>
          <p:nvPr/>
        </p:nvCxnSpPr>
        <p:spPr>
          <a:xfrm flipH="1">
            <a:off x="9106707" y="4316457"/>
            <a:ext cx="745594" cy="76629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4" name="文本框 83">
            <a:extLst>
              <a:ext uri="{FF2B5EF4-FFF2-40B4-BE49-F238E27FC236}">
                <a16:creationId xmlns:a16="http://schemas.microsoft.com/office/drawing/2014/main" id="{0F60B214-6800-49A6-88A5-B4693691E4EB}"/>
              </a:ext>
            </a:extLst>
          </p:cNvPr>
          <p:cNvSpPr txBox="1"/>
          <p:nvPr/>
        </p:nvSpPr>
        <p:spPr>
          <a:xfrm>
            <a:off x="9077729" y="3947126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6"/>
                </a:solidFill>
              </a:rPr>
              <a:t>spawn</a:t>
            </a:r>
            <a:endParaRPr lang="zh-CN" altLang="en-US" dirty="0">
              <a:solidFill>
                <a:schemeClr val="accent6"/>
              </a:solidFill>
            </a:endParaRP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95CA3FEA-2656-4074-8196-D2EAF1CFB025}"/>
              </a:ext>
            </a:extLst>
          </p:cNvPr>
          <p:cNvCxnSpPr>
            <a:stCxn id="81" idx="1"/>
            <a:endCxn id="85" idx="3"/>
          </p:cNvCxnSpPr>
          <p:nvPr/>
        </p:nvCxnSpPr>
        <p:spPr>
          <a:xfrm flipH="1">
            <a:off x="6391563" y="3526209"/>
            <a:ext cx="1466788" cy="0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8EB9A5F7-517F-4C7E-8644-3D1535999F1D}"/>
              </a:ext>
            </a:extLst>
          </p:cNvPr>
          <p:cNvCxnSpPr>
            <a:stCxn id="82" idx="1"/>
            <a:endCxn id="86" idx="3"/>
          </p:cNvCxnSpPr>
          <p:nvPr/>
        </p:nvCxnSpPr>
        <p:spPr>
          <a:xfrm flipH="1" flipV="1">
            <a:off x="6400659" y="4314510"/>
            <a:ext cx="1457694" cy="1947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箭头连接符 88">
            <a:extLst>
              <a:ext uri="{FF2B5EF4-FFF2-40B4-BE49-F238E27FC236}">
                <a16:creationId xmlns:a16="http://schemas.microsoft.com/office/drawing/2014/main" id="{EFED98BF-8478-42E0-99D6-90B515E12917}"/>
              </a:ext>
            </a:extLst>
          </p:cNvPr>
          <p:cNvCxnSpPr>
            <a:stCxn id="83" idx="1"/>
            <a:endCxn id="87" idx="3"/>
          </p:cNvCxnSpPr>
          <p:nvPr/>
        </p:nvCxnSpPr>
        <p:spPr>
          <a:xfrm flipH="1">
            <a:off x="6400659" y="5082749"/>
            <a:ext cx="1457693" cy="0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632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B7207-9681-45DD-9FF7-7341E7AEC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Pauseless</a:t>
            </a:r>
            <a:r>
              <a:rPr lang="en-US" altLang="zh-CN" dirty="0"/>
              <a:t> Memory Evacuator</a:t>
            </a:r>
            <a:endParaRPr lang="zh-CN" altLang="en-US" dirty="0"/>
          </a:p>
        </p:txBody>
      </p:sp>
      <p:sp>
        <p:nvSpPr>
          <p:cNvPr id="41" name="内容占位符 2">
            <a:extLst>
              <a:ext uri="{FF2B5EF4-FFF2-40B4-BE49-F238E27FC236}">
                <a16:creationId xmlns:a16="http://schemas.microsoft.com/office/drawing/2014/main" id="{085FED0C-FA77-4E2B-9844-94BA57FF9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13837"/>
            <a:ext cx="10581781" cy="1992623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+mn-ea"/>
              </a:rPr>
              <a:t>Phase 3: Evacuator Waiting</a:t>
            </a:r>
          </a:p>
          <a:p>
            <a:pPr lvl="1"/>
            <a:r>
              <a:rPr lang="en-US" altLang="zh-CN" sz="2400" b="0" dirty="0">
                <a:latin typeface="+mn-ea"/>
              </a:rPr>
              <a:t>Wait until all mutators have witnessed the E bit</a:t>
            </a:r>
          </a:p>
          <a:p>
            <a:pPr marL="457200" lvl="1" indent="0">
              <a:buNone/>
            </a:pPr>
            <a:endParaRPr lang="en-US" altLang="zh-CN" sz="2400" b="0" dirty="0">
              <a:latin typeface="+mn-ea"/>
            </a:endParaRPr>
          </a:p>
          <a:p>
            <a:pPr marL="457200" lvl="1" indent="0">
              <a:buNone/>
            </a:pPr>
            <a:r>
              <a:rPr lang="en-US" altLang="zh-CN" sz="2400" b="0" i="1" dirty="0">
                <a:latin typeface="+mn-ea"/>
              </a:rPr>
              <a:t>What if the mutator now dereferences the pointer?</a:t>
            </a: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8BF1F5AC-FC2E-48F9-9A50-2E2169299186}"/>
              </a:ext>
            </a:extLst>
          </p:cNvPr>
          <p:cNvSpPr/>
          <p:nvPr/>
        </p:nvSpPr>
        <p:spPr>
          <a:xfrm>
            <a:off x="6493425" y="4007174"/>
            <a:ext cx="1055561" cy="345600"/>
          </a:xfrm>
          <a:prstGeom prst="ellips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Obj 0</a:t>
            </a:r>
            <a:endParaRPr lang="zh-CN" altLang="en-US" dirty="0"/>
          </a:p>
        </p:txBody>
      </p:sp>
      <p:sp>
        <p:nvSpPr>
          <p:cNvPr id="50" name="矩形: 圆角 49">
            <a:extLst>
              <a:ext uri="{FF2B5EF4-FFF2-40B4-BE49-F238E27FC236}">
                <a16:creationId xmlns:a16="http://schemas.microsoft.com/office/drawing/2014/main" id="{4BC00E79-CD87-4589-A542-18F1DBC54B9C}"/>
              </a:ext>
            </a:extLst>
          </p:cNvPr>
          <p:cNvSpPr/>
          <p:nvPr/>
        </p:nvSpPr>
        <p:spPr>
          <a:xfrm>
            <a:off x="2734612" y="3924065"/>
            <a:ext cx="1248355" cy="523218"/>
          </a:xfrm>
          <a:prstGeom prst="round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Mutator</a:t>
            </a:r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686A7E82-08ED-4458-8251-CFED3DB67E66}"/>
              </a:ext>
            </a:extLst>
          </p:cNvPr>
          <p:cNvCxnSpPr>
            <a:cxnSpLocks/>
            <a:stCxn id="50" idx="3"/>
            <a:endCxn id="59" idx="1"/>
          </p:cNvCxnSpPr>
          <p:nvPr/>
        </p:nvCxnSpPr>
        <p:spPr>
          <a:xfrm flipV="1">
            <a:off x="3982967" y="4174275"/>
            <a:ext cx="1362960" cy="1139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DDF343FF-954E-4679-B649-8D9289974268}"/>
              </a:ext>
            </a:extLst>
          </p:cNvPr>
          <p:cNvSpPr txBox="1"/>
          <p:nvPr/>
        </p:nvSpPr>
        <p:spPr>
          <a:xfrm>
            <a:off x="4033505" y="3816342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6"/>
                </a:solidFill>
              </a:rPr>
              <a:t>dereference</a:t>
            </a: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4D2CC6AF-9C64-4F65-8B11-C70AB229126A}"/>
              </a:ext>
            </a:extLst>
          </p:cNvPr>
          <p:cNvSpPr/>
          <p:nvPr/>
        </p:nvSpPr>
        <p:spPr>
          <a:xfrm>
            <a:off x="5345927" y="4001008"/>
            <a:ext cx="661921" cy="346533"/>
          </a:xfrm>
          <a:prstGeom prst="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t"/>
          <a:lstStyle/>
          <a:p>
            <a:pPr algn="ctr"/>
            <a:r>
              <a:rPr lang="en-US" altLang="zh-CN" dirty="0" err="1"/>
              <a:t>Ptr</a:t>
            </a:r>
            <a:r>
              <a:rPr lang="en-US" altLang="zh-CN" dirty="0"/>
              <a:t> 0</a:t>
            </a:r>
            <a:endParaRPr lang="zh-CN" altLang="en-US" dirty="0"/>
          </a:p>
        </p:txBody>
      </p:sp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CCCA07BE-7C20-49A4-A8A4-9748658268F7}"/>
              </a:ext>
            </a:extLst>
          </p:cNvPr>
          <p:cNvCxnSpPr>
            <a:cxnSpLocks/>
            <a:stCxn id="59" idx="3"/>
            <a:endCxn id="48" idx="2"/>
          </p:cNvCxnSpPr>
          <p:nvPr/>
        </p:nvCxnSpPr>
        <p:spPr>
          <a:xfrm>
            <a:off x="6007848" y="4174275"/>
            <a:ext cx="485577" cy="569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7" name="矩形 66">
            <a:extLst>
              <a:ext uri="{FF2B5EF4-FFF2-40B4-BE49-F238E27FC236}">
                <a16:creationId xmlns:a16="http://schemas.microsoft.com/office/drawing/2014/main" id="{04C53888-F457-4EE7-96FB-A1A11C1F5B98}"/>
              </a:ext>
            </a:extLst>
          </p:cNvPr>
          <p:cNvSpPr/>
          <p:nvPr/>
        </p:nvSpPr>
        <p:spPr>
          <a:xfrm>
            <a:off x="4664447" y="4797220"/>
            <a:ext cx="2482503" cy="299273"/>
          </a:xfrm>
          <a:prstGeom prst="rect">
            <a:avLst/>
          </a:prstGeom>
          <a:ln w="25400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7A46B318-AB27-4670-9982-A1150CA15A1A}"/>
              </a:ext>
            </a:extLst>
          </p:cNvPr>
          <p:cNvSpPr/>
          <p:nvPr/>
        </p:nvSpPr>
        <p:spPr>
          <a:xfrm>
            <a:off x="5831634" y="4797219"/>
            <a:ext cx="264365" cy="299273"/>
          </a:xfrm>
          <a:prstGeom prst="rect">
            <a:avLst/>
          </a:prstGeom>
          <a:ln w="25400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accent6"/>
                </a:solidFill>
              </a:rPr>
              <a:t>E</a:t>
            </a: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47BDB00B-C09A-4098-8210-410B4FF6D911}"/>
              </a:ext>
            </a:extLst>
          </p:cNvPr>
          <p:cNvSpPr txBox="1"/>
          <p:nvPr/>
        </p:nvSpPr>
        <p:spPr>
          <a:xfrm>
            <a:off x="5203781" y="5096492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</a:rPr>
              <a:t>evacuation bit is set</a:t>
            </a:r>
            <a:endParaRPr lang="zh-CN" altLang="en-US" sz="1400" dirty="0">
              <a:solidFill>
                <a:schemeClr val="accent6"/>
              </a:solidFill>
            </a:endParaRPr>
          </a:p>
        </p:txBody>
      </p: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56CF5C03-7D42-4C38-8023-F1206251A053}"/>
              </a:ext>
            </a:extLst>
          </p:cNvPr>
          <p:cNvCxnSpPr/>
          <p:nvPr/>
        </p:nvCxnSpPr>
        <p:spPr>
          <a:xfrm flipH="1">
            <a:off x="4664447" y="4358474"/>
            <a:ext cx="681480" cy="438745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FF36A53A-F11D-472B-8107-66401873CB4D}"/>
              </a:ext>
            </a:extLst>
          </p:cNvPr>
          <p:cNvCxnSpPr>
            <a:cxnSpLocks/>
          </p:cNvCxnSpPr>
          <p:nvPr/>
        </p:nvCxnSpPr>
        <p:spPr>
          <a:xfrm>
            <a:off x="6007847" y="4347541"/>
            <a:ext cx="1113430" cy="438746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7883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B7207-9681-45DD-9FF7-7341E7AEC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Pauseless</a:t>
            </a:r>
            <a:r>
              <a:rPr lang="en-US" altLang="zh-CN" dirty="0"/>
              <a:t> Memory Evacuator</a:t>
            </a:r>
            <a:endParaRPr lang="zh-CN" altLang="en-US" dirty="0"/>
          </a:p>
        </p:txBody>
      </p:sp>
      <p:sp>
        <p:nvSpPr>
          <p:cNvPr id="41" name="内容占位符 2">
            <a:extLst>
              <a:ext uri="{FF2B5EF4-FFF2-40B4-BE49-F238E27FC236}">
                <a16:creationId xmlns:a16="http://schemas.microsoft.com/office/drawing/2014/main" id="{085FED0C-FA77-4E2B-9844-94BA57FF9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13836"/>
            <a:ext cx="10581781" cy="2429705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+mn-ea"/>
              </a:rPr>
              <a:t>Phase 3: Evacuator Waiting</a:t>
            </a:r>
          </a:p>
          <a:p>
            <a:pPr lvl="1"/>
            <a:r>
              <a:rPr lang="en-US" altLang="zh-CN" sz="2400" b="0" dirty="0">
                <a:latin typeface="+mn-ea"/>
              </a:rPr>
              <a:t>Naive: mutators are blocked until E is cleared</a:t>
            </a:r>
          </a:p>
          <a:p>
            <a:pPr lvl="1"/>
            <a:r>
              <a:rPr lang="en-US" altLang="zh-CN" sz="2400" b="0" dirty="0">
                <a:latin typeface="+mn-ea"/>
              </a:rPr>
              <a:t>Inspiration from RCU (Read-copy update)</a:t>
            </a:r>
          </a:p>
          <a:p>
            <a:pPr lvl="2"/>
            <a:r>
              <a:rPr lang="en-US" altLang="zh-CN" sz="2000" b="0" dirty="0">
                <a:latin typeface="+mn-ea"/>
              </a:rPr>
              <a:t>RCU is a sync mechanism, allows reads to happen while writing</a:t>
            </a:r>
          </a:p>
          <a:p>
            <a:pPr lvl="2"/>
            <a:r>
              <a:rPr lang="en-US" altLang="zh-CN" sz="2000" b="0" dirty="0">
                <a:latin typeface="+mn-ea"/>
              </a:rPr>
              <a:t>mutator = RCU reader, evacuator = RCU writer</a:t>
            </a: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8BF1F5AC-FC2E-48F9-9A50-2E2169299186}"/>
              </a:ext>
            </a:extLst>
          </p:cNvPr>
          <p:cNvSpPr/>
          <p:nvPr/>
        </p:nvSpPr>
        <p:spPr>
          <a:xfrm>
            <a:off x="6493425" y="4007174"/>
            <a:ext cx="1055561" cy="345600"/>
          </a:xfrm>
          <a:prstGeom prst="ellips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Obj 0</a:t>
            </a:r>
            <a:endParaRPr lang="zh-CN" altLang="en-US" dirty="0"/>
          </a:p>
        </p:txBody>
      </p:sp>
      <p:sp>
        <p:nvSpPr>
          <p:cNvPr id="50" name="矩形: 圆角 49">
            <a:extLst>
              <a:ext uri="{FF2B5EF4-FFF2-40B4-BE49-F238E27FC236}">
                <a16:creationId xmlns:a16="http://schemas.microsoft.com/office/drawing/2014/main" id="{4BC00E79-CD87-4589-A542-18F1DBC54B9C}"/>
              </a:ext>
            </a:extLst>
          </p:cNvPr>
          <p:cNvSpPr/>
          <p:nvPr/>
        </p:nvSpPr>
        <p:spPr>
          <a:xfrm>
            <a:off x="2734612" y="3924065"/>
            <a:ext cx="1248355" cy="523218"/>
          </a:xfrm>
          <a:prstGeom prst="round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Mutator</a:t>
            </a:r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686A7E82-08ED-4458-8251-CFED3DB67E66}"/>
              </a:ext>
            </a:extLst>
          </p:cNvPr>
          <p:cNvCxnSpPr>
            <a:cxnSpLocks/>
            <a:stCxn id="50" idx="3"/>
            <a:endCxn id="59" idx="1"/>
          </p:cNvCxnSpPr>
          <p:nvPr/>
        </p:nvCxnSpPr>
        <p:spPr>
          <a:xfrm flipV="1">
            <a:off x="3982967" y="4174275"/>
            <a:ext cx="1362960" cy="1139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DDF343FF-954E-4679-B649-8D9289974268}"/>
              </a:ext>
            </a:extLst>
          </p:cNvPr>
          <p:cNvSpPr txBox="1"/>
          <p:nvPr/>
        </p:nvSpPr>
        <p:spPr>
          <a:xfrm>
            <a:off x="4033505" y="3816342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6"/>
                </a:solidFill>
              </a:rPr>
              <a:t>dereference</a:t>
            </a: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4D2CC6AF-9C64-4F65-8B11-C70AB229126A}"/>
              </a:ext>
            </a:extLst>
          </p:cNvPr>
          <p:cNvSpPr/>
          <p:nvPr/>
        </p:nvSpPr>
        <p:spPr>
          <a:xfrm>
            <a:off x="5345927" y="4001008"/>
            <a:ext cx="661921" cy="346533"/>
          </a:xfrm>
          <a:prstGeom prst="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t"/>
          <a:lstStyle/>
          <a:p>
            <a:pPr algn="ctr"/>
            <a:r>
              <a:rPr lang="en-US" altLang="zh-CN" dirty="0" err="1"/>
              <a:t>Ptr</a:t>
            </a:r>
            <a:r>
              <a:rPr lang="en-US" altLang="zh-CN" dirty="0"/>
              <a:t> 0</a:t>
            </a:r>
            <a:endParaRPr lang="zh-CN" altLang="en-US" dirty="0"/>
          </a:p>
        </p:txBody>
      </p:sp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CCCA07BE-7C20-49A4-A8A4-9748658268F7}"/>
              </a:ext>
            </a:extLst>
          </p:cNvPr>
          <p:cNvCxnSpPr>
            <a:cxnSpLocks/>
            <a:stCxn id="59" idx="3"/>
            <a:endCxn id="48" idx="2"/>
          </p:cNvCxnSpPr>
          <p:nvPr/>
        </p:nvCxnSpPr>
        <p:spPr>
          <a:xfrm>
            <a:off x="6007848" y="4174275"/>
            <a:ext cx="485577" cy="569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7" name="矩形 66">
            <a:extLst>
              <a:ext uri="{FF2B5EF4-FFF2-40B4-BE49-F238E27FC236}">
                <a16:creationId xmlns:a16="http://schemas.microsoft.com/office/drawing/2014/main" id="{04C53888-F457-4EE7-96FB-A1A11C1F5B98}"/>
              </a:ext>
            </a:extLst>
          </p:cNvPr>
          <p:cNvSpPr/>
          <p:nvPr/>
        </p:nvSpPr>
        <p:spPr>
          <a:xfrm>
            <a:off x="4664447" y="4797220"/>
            <a:ext cx="2482503" cy="299273"/>
          </a:xfrm>
          <a:prstGeom prst="rect">
            <a:avLst/>
          </a:prstGeom>
          <a:ln w="25400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7A46B318-AB27-4670-9982-A1150CA15A1A}"/>
              </a:ext>
            </a:extLst>
          </p:cNvPr>
          <p:cNvSpPr/>
          <p:nvPr/>
        </p:nvSpPr>
        <p:spPr>
          <a:xfrm>
            <a:off x="5831634" y="4797219"/>
            <a:ext cx="264365" cy="299273"/>
          </a:xfrm>
          <a:prstGeom prst="rect">
            <a:avLst/>
          </a:prstGeom>
          <a:ln w="25400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accent6"/>
                </a:solidFill>
              </a:rPr>
              <a:t>E</a:t>
            </a: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47BDB00B-C09A-4098-8210-410B4FF6D911}"/>
              </a:ext>
            </a:extLst>
          </p:cNvPr>
          <p:cNvSpPr txBox="1"/>
          <p:nvPr/>
        </p:nvSpPr>
        <p:spPr>
          <a:xfrm>
            <a:off x="5203781" y="5096492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</a:rPr>
              <a:t>evacuation bit is set</a:t>
            </a:r>
            <a:endParaRPr lang="zh-CN" altLang="en-US" sz="1400" dirty="0">
              <a:solidFill>
                <a:schemeClr val="accent6"/>
              </a:solidFill>
            </a:endParaRPr>
          </a:p>
        </p:txBody>
      </p: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56CF5C03-7D42-4C38-8023-F1206251A053}"/>
              </a:ext>
            </a:extLst>
          </p:cNvPr>
          <p:cNvCxnSpPr/>
          <p:nvPr/>
        </p:nvCxnSpPr>
        <p:spPr>
          <a:xfrm flipH="1">
            <a:off x="4664447" y="4358474"/>
            <a:ext cx="681480" cy="438745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FF36A53A-F11D-472B-8107-66401873CB4D}"/>
              </a:ext>
            </a:extLst>
          </p:cNvPr>
          <p:cNvCxnSpPr>
            <a:cxnSpLocks/>
          </p:cNvCxnSpPr>
          <p:nvPr/>
        </p:nvCxnSpPr>
        <p:spPr>
          <a:xfrm>
            <a:off x="6007847" y="4347541"/>
            <a:ext cx="1113430" cy="438746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2159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B7207-9681-45DD-9FF7-7341E7AEC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Pauseless</a:t>
            </a:r>
            <a:r>
              <a:rPr lang="en-US" altLang="zh-CN" dirty="0"/>
              <a:t> Memory Evacuator</a:t>
            </a:r>
            <a:endParaRPr lang="zh-CN" altLang="en-US" dirty="0"/>
          </a:p>
        </p:txBody>
      </p:sp>
      <p:sp>
        <p:nvSpPr>
          <p:cNvPr id="41" name="内容占位符 2">
            <a:extLst>
              <a:ext uri="{FF2B5EF4-FFF2-40B4-BE49-F238E27FC236}">
                <a16:creationId xmlns:a16="http://schemas.microsoft.com/office/drawing/2014/main" id="{085FED0C-FA77-4E2B-9844-94BA57FF9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13837"/>
            <a:ext cx="10581781" cy="1992623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+mn-ea"/>
              </a:rPr>
              <a:t>Phase 3: Evacuator Waiting</a:t>
            </a:r>
          </a:p>
          <a:p>
            <a:pPr lvl="1"/>
            <a:endParaRPr lang="en-US" altLang="zh-CN" sz="2400" dirty="0">
              <a:latin typeface="+mn-ea"/>
            </a:endParaRP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8BF1F5AC-FC2E-48F9-9A50-2E2169299186}"/>
              </a:ext>
            </a:extLst>
          </p:cNvPr>
          <p:cNvSpPr/>
          <p:nvPr/>
        </p:nvSpPr>
        <p:spPr>
          <a:xfrm>
            <a:off x="6459356" y="4006322"/>
            <a:ext cx="1055561" cy="345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Obj 0</a:t>
            </a:r>
            <a:endParaRPr lang="zh-CN" altLang="en-US" dirty="0"/>
          </a:p>
        </p:txBody>
      </p:sp>
      <p:sp>
        <p:nvSpPr>
          <p:cNvPr id="50" name="矩形: 圆角 49">
            <a:extLst>
              <a:ext uri="{FF2B5EF4-FFF2-40B4-BE49-F238E27FC236}">
                <a16:creationId xmlns:a16="http://schemas.microsoft.com/office/drawing/2014/main" id="{4BC00E79-CD87-4589-A542-18F1DBC54B9C}"/>
              </a:ext>
            </a:extLst>
          </p:cNvPr>
          <p:cNvSpPr/>
          <p:nvPr/>
        </p:nvSpPr>
        <p:spPr>
          <a:xfrm>
            <a:off x="2734612" y="3924065"/>
            <a:ext cx="1248355" cy="523218"/>
          </a:xfrm>
          <a:prstGeom prst="round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Mutator</a:t>
            </a:r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686A7E82-08ED-4458-8251-CFED3DB67E66}"/>
              </a:ext>
            </a:extLst>
          </p:cNvPr>
          <p:cNvCxnSpPr>
            <a:cxnSpLocks/>
            <a:stCxn id="50" idx="3"/>
            <a:endCxn id="59" idx="1"/>
          </p:cNvCxnSpPr>
          <p:nvPr/>
        </p:nvCxnSpPr>
        <p:spPr>
          <a:xfrm flipV="1">
            <a:off x="3982967" y="4174275"/>
            <a:ext cx="1362960" cy="1139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DDF343FF-954E-4679-B649-8D9289974268}"/>
              </a:ext>
            </a:extLst>
          </p:cNvPr>
          <p:cNvSpPr txBox="1"/>
          <p:nvPr/>
        </p:nvSpPr>
        <p:spPr>
          <a:xfrm>
            <a:off x="4033505" y="3816342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dereference</a:t>
            </a:r>
            <a:endParaRPr lang="zh-CN" altLang="en-US" dirty="0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4D2CC6AF-9C64-4F65-8B11-C70AB229126A}"/>
              </a:ext>
            </a:extLst>
          </p:cNvPr>
          <p:cNvSpPr/>
          <p:nvPr/>
        </p:nvSpPr>
        <p:spPr>
          <a:xfrm>
            <a:off x="5345927" y="4001008"/>
            <a:ext cx="661921" cy="34653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altLang="zh-CN" dirty="0" err="1"/>
              <a:t>Ptr</a:t>
            </a:r>
            <a:r>
              <a:rPr lang="en-US" altLang="zh-CN" dirty="0"/>
              <a:t> 0</a:t>
            </a:r>
            <a:endParaRPr lang="zh-CN" altLang="en-US" dirty="0"/>
          </a:p>
        </p:txBody>
      </p:sp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CCCA07BE-7C20-49A4-A8A4-9748658268F7}"/>
              </a:ext>
            </a:extLst>
          </p:cNvPr>
          <p:cNvCxnSpPr>
            <a:cxnSpLocks/>
            <a:stCxn id="59" idx="3"/>
            <a:endCxn id="48" idx="2"/>
          </p:cNvCxnSpPr>
          <p:nvPr/>
        </p:nvCxnSpPr>
        <p:spPr>
          <a:xfrm>
            <a:off x="6007848" y="4174275"/>
            <a:ext cx="451508" cy="484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矩形 66">
            <a:extLst>
              <a:ext uri="{FF2B5EF4-FFF2-40B4-BE49-F238E27FC236}">
                <a16:creationId xmlns:a16="http://schemas.microsoft.com/office/drawing/2014/main" id="{04C53888-F457-4EE7-96FB-A1A11C1F5B98}"/>
              </a:ext>
            </a:extLst>
          </p:cNvPr>
          <p:cNvSpPr/>
          <p:nvPr/>
        </p:nvSpPr>
        <p:spPr>
          <a:xfrm>
            <a:off x="4664447" y="4797220"/>
            <a:ext cx="2482503" cy="29927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7A46B318-AB27-4670-9982-A1150CA15A1A}"/>
              </a:ext>
            </a:extLst>
          </p:cNvPr>
          <p:cNvSpPr/>
          <p:nvPr/>
        </p:nvSpPr>
        <p:spPr>
          <a:xfrm>
            <a:off x="5831634" y="4797219"/>
            <a:ext cx="264365" cy="29927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47BDB00B-C09A-4098-8210-410B4FF6D911}"/>
              </a:ext>
            </a:extLst>
          </p:cNvPr>
          <p:cNvSpPr txBox="1"/>
          <p:nvPr/>
        </p:nvSpPr>
        <p:spPr>
          <a:xfrm>
            <a:off x="5203781" y="5096492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evacuation bit is set</a:t>
            </a:r>
            <a:endParaRPr lang="zh-CN" altLang="en-US" sz="1400" dirty="0"/>
          </a:p>
        </p:txBody>
      </p: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56CF5C03-7D42-4C38-8023-F1206251A053}"/>
              </a:ext>
            </a:extLst>
          </p:cNvPr>
          <p:cNvCxnSpPr/>
          <p:nvPr/>
        </p:nvCxnSpPr>
        <p:spPr>
          <a:xfrm flipH="1">
            <a:off x="4664447" y="4358474"/>
            <a:ext cx="681480" cy="43874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FF36A53A-F11D-472B-8107-66401873CB4D}"/>
              </a:ext>
            </a:extLst>
          </p:cNvPr>
          <p:cNvCxnSpPr>
            <a:cxnSpLocks/>
          </p:cNvCxnSpPr>
          <p:nvPr/>
        </p:nvCxnSpPr>
        <p:spPr>
          <a:xfrm>
            <a:off x="6007847" y="4347541"/>
            <a:ext cx="1113430" cy="43874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组合 5">
            <a:extLst>
              <a:ext uri="{FF2B5EF4-FFF2-40B4-BE49-F238E27FC236}">
                <a16:creationId xmlns:a16="http://schemas.microsoft.com/office/drawing/2014/main" id="{39DCC1CF-1F5A-414A-9F09-885AB0BB7EE1}"/>
              </a:ext>
            </a:extLst>
          </p:cNvPr>
          <p:cNvGrpSpPr/>
          <p:nvPr/>
        </p:nvGrpSpPr>
        <p:grpSpPr>
          <a:xfrm>
            <a:off x="5390764" y="2967762"/>
            <a:ext cx="3512372" cy="499262"/>
            <a:chOff x="2803761" y="2210148"/>
            <a:chExt cx="3512372" cy="499262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EA9A2454-0852-4803-BF3D-61671B53290A}"/>
                </a:ext>
              </a:extLst>
            </p:cNvPr>
            <p:cNvSpPr/>
            <p:nvPr/>
          </p:nvSpPr>
          <p:spPr>
            <a:xfrm>
              <a:off x="2803761" y="2210148"/>
              <a:ext cx="3512372" cy="499262"/>
            </a:xfrm>
            <a:prstGeom prst="rect">
              <a:avLst/>
            </a:prstGeom>
            <a:ln w="25400">
              <a:solidFill>
                <a:schemeClr val="accent6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zh-CN" dirty="0">
                  <a:solidFill>
                    <a:schemeClr val="accent6"/>
                  </a:solidFill>
                </a:rPr>
                <a:t>New log with Obj 0</a:t>
              </a:r>
              <a:endParaRPr lang="zh-CN" alt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4B23951A-49FB-42C6-A600-A46CDEAA249C}"/>
                </a:ext>
              </a:extLst>
            </p:cNvPr>
            <p:cNvSpPr/>
            <p:nvPr/>
          </p:nvSpPr>
          <p:spPr>
            <a:xfrm>
              <a:off x="5203781" y="2286471"/>
              <a:ext cx="1055561" cy="345600"/>
            </a:xfrm>
            <a:prstGeom prst="ellipse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Obj 0</a:t>
              </a:r>
              <a:endParaRPr lang="zh-CN" altLang="en-US" dirty="0"/>
            </a:p>
          </p:txBody>
        </p:sp>
      </p:grpSp>
      <p:cxnSp>
        <p:nvCxnSpPr>
          <p:cNvPr id="4" name="直线箭头连接符 3">
            <a:extLst>
              <a:ext uri="{FF2B5EF4-FFF2-40B4-BE49-F238E27FC236}">
                <a16:creationId xmlns:a16="http://schemas.microsoft.com/office/drawing/2014/main" id="{3C964201-22AC-464F-964C-62402227AE7C}"/>
              </a:ext>
            </a:extLst>
          </p:cNvPr>
          <p:cNvCxnSpPr>
            <a:stCxn id="48" idx="0"/>
            <a:endCxn id="19" idx="2"/>
          </p:cNvCxnSpPr>
          <p:nvPr/>
        </p:nvCxnSpPr>
        <p:spPr>
          <a:xfrm flipV="1">
            <a:off x="6987137" y="3467024"/>
            <a:ext cx="159813" cy="539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03138427-FC0A-B54A-8DED-65509CB13DE8}"/>
              </a:ext>
            </a:extLst>
          </p:cNvPr>
          <p:cNvSpPr txBox="1"/>
          <p:nvPr/>
        </p:nvSpPr>
        <p:spPr>
          <a:xfrm>
            <a:off x="7105981" y="359681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Copy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282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B7207-9681-45DD-9FF7-7341E7AEC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Gill Sans MT"/>
              </a:rPr>
              <a:t>Distributed Shared Memory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16A1BC-0AE3-48A0-A06F-B6BF6ADA8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CN" sz="2800" dirty="0">
                <a:latin typeface="+mn-ea"/>
              </a:rPr>
              <a:t>Provides an abstraction of shared memory</a:t>
            </a:r>
          </a:p>
          <a:p>
            <a:pPr lvl="1"/>
            <a:r>
              <a:rPr lang="en-US" altLang="zh-CN" sz="2400" dirty="0">
                <a:latin typeface="+mn-ea"/>
                <a:ea typeface="+mn-ea"/>
              </a:rPr>
              <a:t>Implemented over message passing</a:t>
            </a:r>
          </a:p>
          <a:p>
            <a:pPr lvl="1"/>
            <a:r>
              <a:rPr lang="en-US" altLang="zh-CN" sz="2400" dirty="0">
                <a:latin typeface="+mn-ea"/>
                <a:ea typeface="+mn-ea"/>
              </a:rPr>
              <a:t>Data shared across hosts, need cache coherence protocol</a:t>
            </a:r>
          </a:p>
          <a:p>
            <a:pPr lvl="2"/>
            <a:endParaRPr lang="zh-CN" altLang="en-US" sz="2000" dirty="0">
              <a:latin typeface="+mn-ea"/>
              <a:ea typeface="+mn-ea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501F089-49E6-4CD0-8576-324CA77FA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425" y="3365759"/>
            <a:ext cx="5438775" cy="323262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C743A1C-0AAE-4E5E-869F-2FECB4AB0B26}"/>
              </a:ext>
            </a:extLst>
          </p:cNvPr>
          <p:cNvSpPr txBox="1"/>
          <p:nvPr/>
        </p:nvSpPr>
        <p:spPr>
          <a:xfrm>
            <a:off x="8667750" y="6313488"/>
            <a:ext cx="1568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/>
              <a:t>Image from </a:t>
            </a:r>
            <a:r>
              <a:rPr lang="en-US" altLang="zh-CN" sz="1050" dirty="0" err="1"/>
              <a:t>wikipedia</a:t>
            </a:r>
            <a:endParaRPr lang="zh-CN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8272563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B7207-9681-45DD-9FF7-7341E7AEC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Pauseless</a:t>
            </a:r>
            <a:r>
              <a:rPr lang="en-US" altLang="zh-CN" dirty="0"/>
              <a:t> Memory Evacuator</a:t>
            </a:r>
            <a:endParaRPr lang="zh-CN" altLang="en-US" dirty="0"/>
          </a:p>
        </p:txBody>
      </p:sp>
      <p:sp>
        <p:nvSpPr>
          <p:cNvPr id="41" name="内容占位符 2">
            <a:extLst>
              <a:ext uri="{FF2B5EF4-FFF2-40B4-BE49-F238E27FC236}">
                <a16:creationId xmlns:a16="http://schemas.microsoft.com/office/drawing/2014/main" id="{085FED0C-FA77-4E2B-9844-94BA57FF9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13837"/>
            <a:ext cx="10581781" cy="1992623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+mn-ea"/>
              </a:rPr>
              <a:t>Phase 3: Evacuator Waiting</a:t>
            </a:r>
          </a:p>
          <a:p>
            <a:pPr lvl="1"/>
            <a:endParaRPr lang="en-US" altLang="zh-CN" sz="2400" dirty="0">
              <a:latin typeface="+mn-ea"/>
            </a:endParaRP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8BF1F5AC-FC2E-48F9-9A50-2E2169299186}"/>
              </a:ext>
            </a:extLst>
          </p:cNvPr>
          <p:cNvSpPr/>
          <p:nvPr/>
        </p:nvSpPr>
        <p:spPr>
          <a:xfrm>
            <a:off x="6459356" y="4006322"/>
            <a:ext cx="1055561" cy="345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Obj 0</a:t>
            </a:r>
            <a:endParaRPr lang="zh-CN" altLang="en-US" dirty="0"/>
          </a:p>
        </p:txBody>
      </p:sp>
      <p:sp>
        <p:nvSpPr>
          <p:cNvPr id="50" name="矩形: 圆角 49">
            <a:extLst>
              <a:ext uri="{FF2B5EF4-FFF2-40B4-BE49-F238E27FC236}">
                <a16:creationId xmlns:a16="http://schemas.microsoft.com/office/drawing/2014/main" id="{4BC00E79-CD87-4589-A542-18F1DBC54B9C}"/>
              </a:ext>
            </a:extLst>
          </p:cNvPr>
          <p:cNvSpPr/>
          <p:nvPr/>
        </p:nvSpPr>
        <p:spPr>
          <a:xfrm>
            <a:off x="2734612" y="3924065"/>
            <a:ext cx="1248355" cy="523218"/>
          </a:xfrm>
          <a:prstGeom prst="round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Mutator</a:t>
            </a:r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686A7E82-08ED-4458-8251-CFED3DB67E66}"/>
              </a:ext>
            </a:extLst>
          </p:cNvPr>
          <p:cNvCxnSpPr>
            <a:cxnSpLocks/>
            <a:stCxn id="50" idx="3"/>
            <a:endCxn id="59" idx="1"/>
          </p:cNvCxnSpPr>
          <p:nvPr/>
        </p:nvCxnSpPr>
        <p:spPr>
          <a:xfrm flipV="1">
            <a:off x="3982967" y="4174275"/>
            <a:ext cx="1362960" cy="1139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DDF343FF-954E-4679-B649-8D9289974268}"/>
              </a:ext>
            </a:extLst>
          </p:cNvPr>
          <p:cNvSpPr txBox="1"/>
          <p:nvPr/>
        </p:nvSpPr>
        <p:spPr>
          <a:xfrm>
            <a:off x="4033505" y="3816342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dereference</a:t>
            </a:r>
            <a:endParaRPr lang="zh-CN" altLang="en-US" dirty="0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4D2CC6AF-9C64-4F65-8B11-C70AB229126A}"/>
              </a:ext>
            </a:extLst>
          </p:cNvPr>
          <p:cNvSpPr/>
          <p:nvPr/>
        </p:nvSpPr>
        <p:spPr>
          <a:xfrm>
            <a:off x="5345927" y="4001008"/>
            <a:ext cx="661921" cy="34653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altLang="zh-CN" dirty="0" err="1"/>
              <a:t>Ptr</a:t>
            </a:r>
            <a:r>
              <a:rPr lang="en-US" altLang="zh-CN" dirty="0"/>
              <a:t> 0</a:t>
            </a:r>
            <a:endParaRPr lang="zh-CN" altLang="en-US" dirty="0"/>
          </a:p>
        </p:txBody>
      </p:sp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CCCA07BE-7C20-49A4-A8A4-9748658268F7}"/>
              </a:ext>
            </a:extLst>
          </p:cNvPr>
          <p:cNvCxnSpPr>
            <a:cxnSpLocks/>
            <a:stCxn id="59" idx="3"/>
            <a:endCxn id="48" idx="2"/>
          </p:cNvCxnSpPr>
          <p:nvPr/>
        </p:nvCxnSpPr>
        <p:spPr>
          <a:xfrm>
            <a:off x="6007848" y="4174275"/>
            <a:ext cx="451508" cy="484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矩形 66">
            <a:extLst>
              <a:ext uri="{FF2B5EF4-FFF2-40B4-BE49-F238E27FC236}">
                <a16:creationId xmlns:a16="http://schemas.microsoft.com/office/drawing/2014/main" id="{04C53888-F457-4EE7-96FB-A1A11C1F5B98}"/>
              </a:ext>
            </a:extLst>
          </p:cNvPr>
          <p:cNvSpPr/>
          <p:nvPr/>
        </p:nvSpPr>
        <p:spPr>
          <a:xfrm>
            <a:off x="4664447" y="4797220"/>
            <a:ext cx="2482503" cy="299273"/>
          </a:xfrm>
          <a:prstGeom prst="rect">
            <a:avLst/>
          </a:prstGeom>
          <a:noFill/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7A46B318-AB27-4670-9982-A1150CA15A1A}"/>
              </a:ext>
            </a:extLst>
          </p:cNvPr>
          <p:cNvSpPr/>
          <p:nvPr/>
        </p:nvSpPr>
        <p:spPr>
          <a:xfrm>
            <a:off x="5831634" y="4797219"/>
            <a:ext cx="264365" cy="299273"/>
          </a:xfrm>
          <a:prstGeom prst="rect">
            <a:avLst/>
          </a:prstGeom>
          <a:noFill/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accent6"/>
                </a:solidFill>
              </a:rPr>
              <a:t>E</a:t>
            </a:r>
            <a:endParaRPr lang="zh-CN" altLang="en-US" dirty="0">
              <a:solidFill>
                <a:schemeClr val="accent6"/>
              </a:solidFill>
            </a:endParaRPr>
          </a:p>
        </p:txBody>
      </p: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56CF5C03-7D42-4C38-8023-F1206251A053}"/>
              </a:ext>
            </a:extLst>
          </p:cNvPr>
          <p:cNvCxnSpPr/>
          <p:nvPr/>
        </p:nvCxnSpPr>
        <p:spPr>
          <a:xfrm flipH="1">
            <a:off x="4664447" y="4358474"/>
            <a:ext cx="681480" cy="43874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FF36A53A-F11D-472B-8107-66401873CB4D}"/>
              </a:ext>
            </a:extLst>
          </p:cNvPr>
          <p:cNvCxnSpPr>
            <a:cxnSpLocks/>
          </p:cNvCxnSpPr>
          <p:nvPr/>
        </p:nvCxnSpPr>
        <p:spPr>
          <a:xfrm>
            <a:off x="6007847" y="4347541"/>
            <a:ext cx="1113430" cy="43874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组合 5">
            <a:extLst>
              <a:ext uri="{FF2B5EF4-FFF2-40B4-BE49-F238E27FC236}">
                <a16:creationId xmlns:a16="http://schemas.microsoft.com/office/drawing/2014/main" id="{39DCC1CF-1F5A-414A-9F09-885AB0BB7EE1}"/>
              </a:ext>
            </a:extLst>
          </p:cNvPr>
          <p:cNvGrpSpPr/>
          <p:nvPr/>
        </p:nvGrpSpPr>
        <p:grpSpPr>
          <a:xfrm>
            <a:off x="5390764" y="2967762"/>
            <a:ext cx="3512372" cy="499262"/>
            <a:chOff x="2803761" y="2210148"/>
            <a:chExt cx="3512372" cy="499262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EA9A2454-0852-4803-BF3D-61671B53290A}"/>
                </a:ext>
              </a:extLst>
            </p:cNvPr>
            <p:cNvSpPr/>
            <p:nvPr/>
          </p:nvSpPr>
          <p:spPr>
            <a:xfrm>
              <a:off x="2803761" y="2210148"/>
              <a:ext cx="3512372" cy="499262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zh-CN" dirty="0">
                  <a:solidFill>
                    <a:schemeClr val="tx1"/>
                  </a:solidFill>
                </a:rPr>
                <a:t>New log with Obj 0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4B23951A-49FB-42C6-A600-A46CDEAA249C}"/>
                </a:ext>
              </a:extLst>
            </p:cNvPr>
            <p:cNvSpPr/>
            <p:nvPr/>
          </p:nvSpPr>
          <p:spPr>
            <a:xfrm>
              <a:off x="5203781" y="2286471"/>
              <a:ext cx="1055561" cy="3456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Obj 0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F980F80A-8515-4C31-B70A-BEBFFAE9E9CF}"/>
              </a:ext>
            </a:extLst>
          </p:cNvPr>
          <p:cNvSpPr/>
          <p:nvPr/>
        </p:nvSpPr>
        <p:spPr>
          <a:xfrm>
            <a:off x="6098244" y="4797218"/>
            <a:ext cx="1048706" cy="299273"/>
          </a:xfrm>
          <a:prstGeom prst="rect">
            <a:avLst/>
          </a:prstGeom>
          <a:noFill/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altLang="zh-CN" dirty="0" err="1">
                <a:solidFill>
                  <a:schemeClr val="accent6"/>
                </a:solidFill>
              </a:rPr>
              <a:t>addr</a:t>
            </a: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8B1867A-590A-4F51-AF3F-5EF912FE080A}"/>
              </a:ext>
            </a:extLst>
          </p:cNvPr>
          <p:cNvSpPr/>
          <p:nvPr/>
        </p:nvSpPr>
        <p:spPr>
          <a:xfrm>
            <a:off x="5163206" y="4797218"/>
            <a:ext cx="264365" cy="299273"/>
          </a:xfrm>
          <a:prstGeom prst="rect">
            <a:avLst/>
          </a:prstGeom>
          <a:noFill/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accent6"/>
                </a:solidFill>
              </a:rPr>
              <a:t>P</a:t>
            </a:r>
            <a:endParaRPr lang="zh-CN" altLang="en-US" dirty="0">
              <a:solidFill>
                <a:schemeClr val="accent6"/>
              </a:solidFill>
            </a:endParaRPr>
          </a:p>
        </p:txBody>
      </p:sp>
      <p:cxnSp>
        <p:nvCxnSpPr>
          <p:cNvPr id="4" name="连接符: 肘形 3">
            <a:extLst>
              <a:ext uri="{FF2B5EF4-FFF2-40B4-BE49-F238E27FC236}">
                <a16:creationId xmlns:a16="http://schemas.microsoft.com/office/drawing/2014/main" id="{0CDF3782-B5F5-4254-8CC3-85B06D330FE5}"/>
              </a:ext>
            </a:extLst>
          </p:cNvPr>
          <p:cNvCxnSpPr>
            <a:stCxn id="50" idx="2"/>
            <a:endCxn id="20" idx="2"/>
          </p:cNvCxnSpPr>
          <p:nvPr/>
        </p:nvCxnSpPr>
        <p:spPr>
          <a:xfrm rot="16200000" flipH="1">
            <a:off x="4002485" y="3803587"/>
            <a:ext cx="649208" cy="1936599"/>
          </a:xfrm>
          <a:prstGeom prst="bentConnector3">
            <a:avLst>
              <a:gd name="adj1" fmla="val 135212"/>
            </a:avLst>
          </a:prstGeom>
          <a:ln w="127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连接符: 肘形 6">
            <a:extLst>
              <a:ext uri="{FF2B5EF4-FFF2-40B4-BE49-F238E27FC236}">
                <a16:creationId xmlns:a16="http://schemas.microsoft.com/office/drawing/2014/main" id="{E414E217-7F92-402E-AFE4-F4F24CBA2051}"/>
              </a:ext>
            </a:extLst>
          </p:cNvPr>
          <p:cNvCxnSpPr>
            <a:stCxn id="50" idx="2"/>
            <a:endCxn id="68" idx="2"/>
          </p:cNvCxnSpPr>
          <p:nvPr/>
        </p:nvCxnSpPr>
        <p:spPr>
          <a:xfrm rot="16200000" flipH="1">
            <a:off x="4336699" y="3469373"/>
            <a:ext cx="649209" cy="2605027"/>
          </a:xfrm>
          <a:prstGeom prst="bentConnector3">
            <a:avLst>
              <a:gd name="adj1" fmla="val 135212"/>
            </a:avLst>
          </a:prstGeom>
          <a:ln w="127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连接符: 肘形 8">
            <a:extLst>
              <a:ext uri="{FF2B5EF4-FFF2-40B4-BE49-F238E27FC236}">
                <a16:creationId xmlns:a16="http://schemas.microsoft.com/office/drawing/2014/main" id="{738E4E54-1804-4236-859C-A8897A92EC57}"/>
              </a:ext>
            </a:extLst>
          </p:cNvPr>
          <p:cNvCxnSpPr>
            <a:stCxn id="50" idx="2"/>
            <a:endCxn id="18" idx="2"/>
          </p:cNvCxnSpPr>
          <p:nvPr/>
        </p:nvCxnSpPr>
        <p:spPr>
          <a:xfrm rot="16200000" flipH="1">
            <a:off x="4666089" y="3139983"/>
            <a:ext cx="649208" cy="3263807"/>
          </a:xfrm>
          <a:prstGeom prst="bentConnector3">
            <a:avLst>
              <a:gd name="adj1" fmla="val 135212"/>
            </a:avLst>
          </a:prstGeom>
          <a:ln w="127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85B16342-8696-4293-8B73-23EE5DE2AE54}"/>
              </a:ext>
            </a:extLst>
          </p:cNvPr>
          <p:cNvSpPr txBox="1"/>
          <p:nvPr/>
        </p:nvSpPr>
        <p:spPr>
          <a:xfrm>
            <a:off x="5074815" y="527483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6"/>
                </a:solidFill>
              </a:rPr>
              <a:t>set</a:t>
            </a: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27" name="文本框 9">
            <a:extLst>
              <a:ext uri="{FF2B5EF4-FFF2-40B4-BE49-F238E27FC236}">
                <a16:creationId xmlns:a16="http://schemas.microsoft.com/office/drawing/2014/main" id="{85B16342-8696-4293-8B73-23EE5DE2AE54}"/>
              </a:ext>
            </a:extLst>
          </p:cNvPr>
          <p:cNvSpPr txBox="1"/>
          <p:nvPr/>
        </p:nvSpPr>
        <p:spPr>
          <a:xfrm>
            <a:off x="6402024" y="527966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chemeClr val="accent6"/>
                </a:solidFill>
              </a:rPr>
              <a:t>set</a:t>
            </a: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28" name="文本框 9">
            <a:extLst>
              <a:ext uri="{FF2B5EF4-FFF2-40B4-BE49-F238E27FC236}">
                <a16:creationId xmlns:a16="http://schemas.microsoft.com/office/drawing/2014/main" id="{51D7D780-2C32-4CB3-8091-66756FD886E9}"/>
              </a:ext>
            </a:extLst>
          </p:cNvPr>
          <p:cNvSpPr txBox="1"/>
          <p:nvPr/>
        </p:nvSpPr>
        <p:spPr>
          <a:xfrm>
            <a:off x="5647062" y="527966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chemeClr val="accent6"/>
                </a:solidFill>
              </a:rPr>
              <a:t>clear</a:t>
            </a: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29" name="文本框 9">
            <a:extLst>
              <a:ext uri="{FF2B5EF4-FFF2-40B4-BE49-F238E27FC236}">
                <a16:creationId xmlns:a16="http://schemas.microsoft.com/office/drawing/2014/main" id="{F7885020-5D0A-4F6D-BC00-7A20E7318036}"/>
              </a:ext>
            </a:extLst>
          </p:cNvPr>
          <p:cNvSpPr txBox="1"/>
          <p:nvPr/>
        </p:nvSpPr>
        <p:spPr>
          <a:xfrm>
            <a:off x="5172573" y="5541787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chemeClr val="accent6"/>
                </a:solidFill>
              </a:rPr>
              <a:t>simultaneously</a:t>
            </a: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30" name="文本框 9">
            <a:extLst>
              <a:ext uri="{FF2B5EF4-FFF2-40B4-BE49-F238E27FC236}">
                <a16:creationId xmlns:a16="http://schemas.microsoft.com/office/drawing/2014/main" id="{CA883B57-8B45-4973-8A49-4CDDA0A56B73}"/>
              </a:ext>
            </a:extLst>
          </p:cNvPr>
          <p:cNvSpPr txBox="1"/>
          <p:nvPr/>
        </p:nvSpPr>
        <p:spPr>
          <a:xfrm>
            <a:off x="2725282" y="5274831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chemeClr val="accent6"/>
                </a:solidFill>
              </a:rPr>
              <a:t>CAS</a:t>
            </a:r>
            <a:endParaRPr lang="zh-CN" alt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2678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B7207-9681-45DD-9FF7-7341E7AEC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Pauseless</a:t>
            </a:r>
            <a:r>
              <a:rPr lang="en-US" altLang="zh-CN" dirty="0"/>
              <a:t> Memory Evacuator</a:t>
            </a:r>
            <a:endParaRPr lang="zh-CN" altLang="en-US" dirty="0"/>
          </a:p>
        </p:txBody>
      </p:sp>
      <p:sp>
        <p:nvSpPr>
          <p:cNvPr id="41" name="内容占位符 2">
            <a:extLst>
              <a:ext uri="{FF2B5EF4-FFF2-40B4-BE49-F238E27FC236}">
                <a16:creationId xmlns:a16="http://schemas.microsoft.com/office/drawing/2014/main" id="{085FED0C-FA77-4E2B-9844-94BA57FF9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13837"/>
            <a:ext cx="10581781" cy="1992623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+mn-ea"/>
              </a:rPr>
              <a:t>Phase 3: Evacuator Waiting</a:t>
            </a:r>
          </a:p>
          <a:p>
            <a:pPr lvl="1"/>
            <a:r>
              <a:rPr lang="en-US" altLang="zh-CN" sz="2400" b="0" dirty="0">
                <a:latin typeface="+mn-ea"/>
              </a:rPr>
              <a:t>If mutator </a:t>
            </a:r>
            <a:r>
              <a:rPr lang="en-US" altLang="zh-CN" sz="2400" dirty="0">
                <a:latin typeface="+mn-ea"/>
              </a:rPr>
              <a:t>succeed</a:t>
            </a:r>
            <a:r>
              <a:rPr lang="en-US" altLang="zh-CN" sz="2400" b="0" dirty="0">
                <a:latin typeface="+mn-ea"/>
              </a:rPr>
              <a:t> in racing:</a:t>
            </a:r>
          </a:p>
          <a:p>
            <a:pPr lvl="2"/>
            <a:r>
              <a:rPr lang="en-US" altLang="zh-CN" sz="2000" b="0" dirty="0">
                <a:latin typeface="+mn-ea"/>
              </a:rPr>
              <a:t>Then it obtains a local reference</a:t>
            </a:r>
          </a:p>
          <a:p>
            <a:pPr lvl="2"/>
            <a:r>
              <a:rPr lang="en-US" altLang="zh-CN" sz="2000" b="0" dirty="0">
                <a:latin typeface="+mn-ea"/>
              </a:rPr>
              <a:t>And need to update all pointers in the pointer chain</a:t>
            </a:r>
          </a:p>
        </p:txBody>
      </p:sp>
      <p:sp>
        <p:nvSpPr>
          <p:cNvPr id="50" name="矩形: 圆角 49">
            <a:extLst>
              <a:ext uri="{FF2B5EF4-FFF2-40B4-BE49-F238E27FC236}">
                <a16:creationId xmlns:a16="http://schemas.microsoft.com/office/drawing/2014/main" id="{4BC00E79-CD87-4589-A542-18F1DBC54B9C}"/>
              </a:ext>
            </a:extLst>
          </p:cNvPr>
          <p:cNvSpPr/>
          <p:nvPr/>
        </p:nvSpPr>
        <p:spPr>
          <a:xfrm>
            <a:off x="2734612" y="3924065"/>
            <a:ext cx="1248355" cy="523218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Mutator</a:t>
            </a:r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686A7E82-08ED-4458-8251-CFED3DB67E66}"/>
              </a:ext>
            </a:extLst>
          </p:cNvPr>
          <p:cNvCxnSpPr>
            <a:cxnSpLocks/>
            <a:stCxn id="50" idx="3"/>
            <a:endCxn id="59" idx="1"/>
          </p:cNvCxnSpPr>
          <p:nvPr/>
        </p:nvCxnSpPr>
        <p:spPr>
          <a:xfrm flipV="1">
            <a:off x="3982967" y="4174275"/>
            <a:ext cx="1362960" cy="1139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DDF343FF-954E-4679-B649-8D9289974268}"/>
              </a:ext>
            </a:extLst>
          </p:cNvPr>
          <p:cNvSpPr txBox="1"/>
          <p:nvPr/>
        </p:nvSpPr>
        <p:spPr>
          <a:xfrm>
            <a:off x="4033505" y="3816342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dereference</a:t>
            </a:r>
            <a:endParaRPr lang="zh-CN" altLang="en-US" dirty="0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4D2CC6AF-9C64-4F65-8B11-C70AB229126A}"/>
              </a:ext>
            </a:extLst>
          </p:cNvPr>
          <p:cNvSpPr/>
          <p:nvPr/>
        </p:nvSpPr>
        <p:spPr>
          <a:xfrm>
            <a:off x="5345927" y="4001008"/>
            <a:ext cx="661921" cy="34653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altLang="zh-CN" dirty="0" err="1"/>
              <a:t>Ptr</a:t>
            </a:r>
            <a:r>
              <a:rPr lang="en-US" altLang="zh-CN" dirty="0"/>
              <a:t> 0</a:t>
            </a:r>
            <a:endParaRPr lang="zh-CN" altLang="en-US" dirty="0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04C53888-F457-4EE7-96FB-A1A11C1F5B98}"/>
              </a:ext>
            </a:extLst>
          </p:cNvPr>
          <p:cNvSpPr/>
          <p:nvPr/>
        </p:nvSpPr>
        <p:spPr>
          <a:xfrm>
            <a:off x="4664447" y="4797220"/>
            <a:ext cx="2482503" cy="29927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7A46B318-AB27-4670-9982-A1150CA15A1A}"/>
              </a:ext>
            </a:extLst>
          </p:cNvPr>
          <p:cNvSpPr/>
          <p:nvPr/>
        </p:nvSpPr>
        <p:spPr>
          <a:xfrm>
            <a:off x="5831634" y="4797219"/>
            <a:ext cx="264365" cy="29927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E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56CF5C03-7D42-4C38-8023-F1206251A053}"/>
              </a:ext>
            </a:extLst>
          </p:cNvPr>
          <p:cNvCxnSpPr/>
          <p:nvPr/>
        </p:nvCxnSpPr>
        <p:spPr>
          <a:xfrm flipH="1">
            <a:off x="4664447" y="4358474"/>
            <a:ext cx="681480" cy="43874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FF36A53A-F11D-472B-8107-66401873CB4D}"/>
              </a:ext>
            </a:extLst>
          </p:cNvPr>
          <p:cNvCxnSpPr>
            <a:cxnSpLocks/>
          </p:cNvCxnSpPr>
          <p:nvPr/>
        </p:nvCxnSpPr>
        <p:spPr>
          <a:xfrm>
            <a:off x="6007847" y="4347541"/>
            <a:ext cx="1113430" cy="43874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组合 5">
            <a:extLst>
              <a:ext uri="{FF2B5EF4-FFF2-40B4-BE49-F238E27FC236}">
                <a16:creationId xmlns:a16="http://schemas.microsoft.com/office/drawing/2014/main" id="{39DCC1CF-1F5A-414A-9F09-885AB0BB7EE1}"/>
              </a:ext>
            </a:extLst>
          </p:cNvPr>
          <p:cNvGrpSpPr/>
          <p:nvPr/>
        </p:nvGrpSpPr>
        <p:grpSpPr>
          <a:xfrm>
            <a:off x="5390764" y="2967762"/>
            <a:ext cx="3512372" cy="499262"/>
            <a:chOff x="2803761" y="2210148"/>
            <a:chExt cx="3512372" cy="499262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EA9A2454-0852-4803-BF3D-61671B53290A}"/>
                </a:ext>
              </a:extLst>
            </p:cNvPr>
            <p:cNvSpPr/>
            <p:nvPr/>
          </p:nvSpPr>
          <p:spPr>
            <a:xfrm>
              <a:off x="2803761" y="2210148"/>
              <a:ext cx="3512372" cy="499262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zh-CN" dirty="0">
                  <a:solidFill>
                    <a:schemeClr val="tx1"/>
                  </a:solidFill>
                </a:rPr>
                <a:t>New log with Obj 0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4B23951A-49FB-42C6-A600-A46CDEAA249C}"/>
                </a:ext>
              </a:extLst>
            </p:cNvPr>
            <p:cNvSpPr/>
            <p:nvPr/>
          </p:nvSpPr>
          <p:spPr>
            <a:xfrm>
              <a:off x="5203781" y="2286471"/>
              <a:ext cx="1055561" cy="3456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Obj 0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F980F80A-8515-4C31-B70A-BEBFFAE9E9CF}"/>
              </a:ext>
            </a:extLst>
          </p:cNvPr>
          <p:cNvSpPr/>
          <p:nvPr/>
        </p:nvSpPr>
        <p:spPr>
          <a:xfrm>
            <a:off x="6098244" y="4797218"/>
            <a:ext cx="1048706" cy="29927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err="1">
                <a:solidFill>
                  <a:schemeClr val="tx1"/>
                </a:solidFill>
              </a:rPr>
              <a:t>newaddr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8B1867A-590A-4F51-AF3F-5EF912FE080A}"/>
              </a:ext>
            </a:extLst>
          </p:cNvPr>
          <p:cNvSpPr/>
          <p:nvPr/>
        </p:nvSpPr>
        <p:spPr>
          <a:xfrm>
            <a:off x="5163206" y="4797218"/>
            <a:ext cx="264365" cy="29927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P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CCCA07BE-7C20-49A4-A8A4-9748658268F7}"/>
              </a:ext>
            </a:extLst>
          </p:cNvPr>
          <p:cNvCxnSpPr>
            <a:cxnSpLocks/>
            <a:stCxn id="59" idx="3"/>
            <a:endCxn id="21" idx="3"/>
          </p:cNvCxnSpPr>
          <p:nvPr/>
        </p:nvCxnSpPr>
        <p:spPr>
          <a:xfrm flipV="1">
            <a:off x="6007848" y="3339073"/>
            <a:ext cx="1937519" cy="83520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5471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B7207-9681-45DD-9FF7-7341E7AEC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Pauseless</a:t>
            </a:r>
            <a:r>
              <a:rPr lang="en-US" altLang="zh-CN" dirty="0"/>
              <a:t> Memory Evacuator</a:t>
            </a:r>
            <a:endParaRPr lang="zh-CN" altLang="en-US" dirty="0"/>
          </a:p>
        </p:txBody>
      </p:sp>
      <p:sp>
        <p:nvSpPr>
          <p:cNvPr id="41" name="内容占位符 2">
            <a:extLst>
              <a:ext uri="{FF2B5EF4-FFF2-40B4-BE49-F238E27FC236}">
                <a16:creationId xmlns:a16="http://schemas.microsoft.com/office/drawing/2014/main" id="{085FED0C-FA77-4E2B-9844-94BA57FF9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13837"/>
            <a:ext cx="10581781" cy="19926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CN" sz="2800" dirty="0">
                <a:latin typeface="+mn-ea"/>
              </a:rPr>
              <a:t>Phase 3: Evacuator Waiting</a:t>
            </a:r>
          </a:p>
          <a:p>
            <a:pPr lvl="1"/>
            <a:r>
              <a:rPr lang="en-US" altLang="zh-CN" sz="2400" b="0" dirty="0">
                <a:latin typeface="+mn-ea"/>
              </a:rPr>
              <a:t>If mutator </a:t>
            </a:r>
            <a:r>
              <a:rPr lang="en-US" altLang="zh-CN" sz="2400" dirty="0">
                <a:latin typeface="+mn-ea"/>
              </a:rPr>
              <a:t>failed</a:t>
            </a:r>
            <a:r>
              <a:rPr lang="en-US" altLang="zh-CN" sz="2400" b="0" dirty="0">
                <a:latin typeface="+mn-ea"/>
              </a:rPr>
              <a:t> in racing:</a:t>
            </a:r>
          </a:p>
          <a:p>
            <a:pPr lvl="2"/>
            <a:r>
              <a:rPr lang="en-US" altLang="zh-CN" sz="2000" b="0" dirty="0">
                <a:latin typeface="+mn-ea"/>
              </a:rPr>
              <a:t>Free the copy</a:t>
            </a:r>
          </a:p>
          <a:p>
            <a:pPr lvl="2"/>
            <a:r>
              <a:rPr lang="en-US" altLang="zh-CN" sz="2000" b="0" dirty="0">
                <a:latin typeface="+mn-ea"/>
                <a:ea typeface="楷体"/>
              </a:rPr>
              <a:t>Obtained a remote reference</a:t>
            </a: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79519456-31D3-4DE6-8E6A-1F23997FBEBB}"/>
              </a:ext>
            </a:extLst>
          </p:cNvPr>
          <p:cNvSpPr/>
          <p:nvPr/>
        </p:nvSpPr>
        <p:spPr>
          <a:xfrm>
            <a:off x="6619169" y="5755671"/>
            <a:ext cx="1055561" cy="345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Obj 0</a:t>
            </a:r>
            <a:endParaRPr lang="zh-CN" altLang="en-US" dirty="0"/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3AA07EF5-052E-43E6-9F9E-A458DF979088}"/>
              </a:ext>
            </a:extLst>
          </p:cNvPr>
          <p:cNvSpPr/>
          <p:nvPr/>
        </p:nvSpPr>
        <p:spPr>
          <a:xfrm>
            <a:off x="2734612" y="3924065"/>
            <a:ext cx="1248355" cy="523218"/>
          </a:xfrm>
          <a:prstGeom prst="roundRect">
            <a:avLst/>
          </a:prstGeom>
          <a:noFill/>
          <a:ln w="254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Mutator</a:t>
            </a: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8678FD97-05F7-4E53-8203-D8A36717B583}"/>
              </a:ext>
            </a:extLst>
          </p:cNvPr>
          <p:cNvCxnSpPr>
            <a:cxnSpLocks/>
            <a:stCxn id="23" idx="3"/>
            <a:endCxn id="26" idx="1"/>
          </p:cNvCxnSpPr>
          <p:nvPr/>
        </p:nvCxnSpPr>
        <p:spPr>
          <a:xfrm flipV="1">
            <a:off x="3982967" y="4174275"/>
            <a:ext cx="1362960" cy="1139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7D033F51-92D4-4C4B-9313-43431D20C796}"/>
              </a:ext>
            </a:extLst>
          </p:cNvPr>
          <p:cNvSpPr txBox="1"/>
          <p:nvPr/>
        </p:nvSpPr>
        <p:spPr>
          <a:xfrm>
            <a:off x="4033505" y="3816342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dereference</a:t>
            </a:r>
            <a:endParaRPr lang="zh-CN" altLang="en-US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C6607238-617B-4C08-B2F5-AAA1489A660E}"/>
              </a:ext>
            </a:extLst>
          </p:cNvPr>
          <p:cNvSpPr/>
          <p:nvPr/>
        </p:nvSpPr>
        <p:spPr>
          <a:xfrm>
            <a:off x="5345927" y="4001008"/>
            <a:ext cx="661921" cy="34653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altLang="zh-CN" dirty="0" err="1"/>
              <a:t>Ptr</a:t>
            </a:r>
            <a:r>
              <a:rPr lang="en-US" altLang="zh-CN" dirty="0"/>
              <a:t> 0</a:t>
            </a:r>
            <a:endParaRPr lang="zh-CN" altLang="en-US" dirty="0"/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C5767C33-5716-42AA-8AFD-773936EA5B96}"/>
              </a:ext>
            </a:extLst>
          </p:cNvPr>
          <p:cNvGrpSpPr/>
          <p:nvPr/>
        </p:nvGrpSpPr>
        <p:grpSpPr>
          <a:xfrm>
            <a:off x="5390764" y="2967762"/>
            <a:ext cx="3512372" cy="499262"/>
            <a:chOff x="2803761" y="2210148"/>
            <a:chExt cx="3512372" cy="499262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41EA9F54-94E1-4DDF-B304-6D3D5D4A46AB}"/>
                </a:ext>
              </a:extLst>
            </p:cNvPr>
            <p:cNvSpPr/>
            <p:nvPr/>
          </p:nvSpPr>
          <p:spPr>
            <a:xfrm>
              <a:off x="2803761" y="2210148"/>
              <a:ext cx="3512372" cy="499262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zh-CN" dirty="0">
                  <a:solidFill>
                    <a:schemeClr val="tx1"/>
                  </a:solidFill>
                </a:rPr>
                <a:t>New log with Obj 0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F8FE18A3-183C-4FD3-9742-E446EBD17F4D}"/>
                </a:ext>
              </a:extLst>
            </p:cNvPr>
            <p:cNvSpPr/>
            <p:nvPr/>
          </p:nvSpPr>
          <p:spPr>
            <a:xfrm>
              <a:off x="5203781" y="2286471"/>
              <a:ext cx="1055561" cy="3456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Obj 0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乘号 2">
            <a:extLst>
              <a:ext uri="{FF2B5EF4-FFF2-40B4-BE49-F238E27FC236}">
                <a16:creationId xmlns:a16="http://schemas.microsoft.com/office/drawing/2014/main" id="{5592BD32-40A5-44B0-92E7-9BEBC4F0D195}"/>
              </a:ext>
            </a:extLst>
          </p:cNvPr>
          <p:cNvSpPr/>
          <p:nvPr/>
        </p:nvSpPr>
        <p:spPr>
          <a:xfrm>
            <a:off x="5345927" y="2874064"/>
            <a:ext cx="3640532" cy="697083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F6D98CF-F155-4653-A4E5-461A855937A0}"/>
              </a:ext>
            </a:extLst>
          </p:cNvPr>
          <p:cNvSpPr txBox="1"/>
          <p:nvPr/>
        </p:nvSpPr>
        <p:spPr>
          <a:xfrm>
            <a:off x="4564944" y="3027429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</a:rPr>
              <a:t>Free it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27FA2E46-5E1A-4DEB-854B-5887AEE5E6C3}"/>
              </a:ext>
            </a:extLst>
          </p:cNvPr>
          <p:cNvSpPr txBox="1"/>
          <p:nvPr/>
        </p:nvSpPr>
        <p:spPr>
          <a:xfrm>
            <a:off x="1017767" y="5021652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Local memory</a:t>
            </a:r>
            <a:endParaRPr lang="zh-CN" altLang="en-US" b="1" dirty="0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DD6B7F9E-0B00-4E87-A640-EC004D8178A0}"/>
              </a:ext>
            </a:extLst>
          </p:cNvPr>
          <p:cNvSpPr txBox="1"/>
          <p:nvPr/>
        </p:nvSpPr>
        <p:spPr>
          <a:xfrm>
            <a:off x="1017767" y="5442264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Remote Memory</a:t>
            </a:r>
            <a:endParaRPr lang="zh-CN" altLang="en-US" b="1" dirty="0"/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831BB253-26D4-4015-BEF8-59ACE6270A79}"/>
              </a:ext>
            </a:extLst>
          </p:cNvPr>
          <p:cNvCxnSpPr/>
          <p:nvPr/>
        </p:nvCxnSpPr>
        <p:spPr>
          <a:xfrm>
            <a:off x="1097280" y="5390984"/>
            <a:ext cx="9819861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连接符: 曲线 8">
            <a:extLst>
              <a:ext uri="{FF2B5EF4-FFF2-40B4-BE49-F238E27FC236}">
                <a16:creationId xmlns:a16="http://schemas.microsoft.com/office/drawing/2014/main" id="{F4AB8789-5EC9-4EA5-BF3B-FD581DCE980B}"/>
              </a:ext>
            </a:extLst>
          </p:cNvPr>
          <p:cNvCxnSpPr>
            <a:stCxn id="26" idx="3"/>
            <a:endCxn id="22" idx="0"/>
          </p:cNvCxnSpPr>
          <p:nvPr/>
        </p:nvCxnSpPr>
        <p:spPr>
          <a:xfrm>
            <a:off x="6007848" y="4174275"/>
            <a:ext cx="1139102" cy="1581396"/>
          </a:xfrm>
          <a:prstGeom prst="curved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4967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B7207-9681-45DD-9FF7-7341E7AEC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Pauseless</a:t>
            </a:r>
            <a:r>
              <a:rPr lang="en-US" altLang="zh-CN" dirty="0"/>
              <a:t> Memory Evacuator</a:t>
            </a:r>
            <a:endParaRPr lang="zh-CN" altLang="en-US" dirty="0"/>
          </a:p>
        </p:txBody>
      </p:sp>
      <p:sp>
        <p:nvSpPr>
          <p:cNvPr id="41" name="内容占位符 2">
            <a:extLst>
              <a:ext uri="{FF2B5EF4-FFF2-40B4-BE49-F238E27FC236}">
                <a16:creationId xmlns:a16="http://schemas.microsoft.com/office/drawing/2014/main" id="{085FED0C-FA77-4E2B-9844-94BA57FF9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13837"/>
            <a:ext cx="10581781" cy="3109446"/>
          </a:xfrm>
        </p:spPr>
        <p:txBody>
          <a:bodyPr>
            <a:normAutofit lnSpcReduction="10000"/>
          </a:bodyPr>
          <a:lstStyle/>
          <a:p>
            <a:r>
              <a:rPr lang="en-US" altLang="zh-CN" sz="2800" dirty="0">
                <a:latin typeface="+mn-ea"/>
              </a:rPr>
              <a:t>Phase 4: Concurrent Evacuation</a:t>
            </a:r>
          </a:p>
          <a:p>
            <a:pPr lvl="1"/>
            <a:r>
              <a:rPr lang="en-US" altLang="zh-CN" sz="2400" b="0" dirty="0">
                <a:latin typeface="+mn-ea"/>
              </a:rPr>
              <a:t>Evacuator spawns more workers to evacuate</a:t>
            </a:r>
          </a:p>
          <a:p>
            <a:pPr lvl="1"/>
            <a:r>
              <a:rPr lang="en-US" altLang="zh-CN" sz="2400" b="0" dirty="0">
                <a:latin typeface="+mn-ea"/>
              </a:rPr>
              <a:t>Cold objects:</a:t>
            </a:r>
          </a:p>
          <a:p>
            <a:pPr lvl="2"/>
            <a:r>
              <a:rPr lang="en-US" altLang="zh-CN" sz="2000" dirty="0">
                <a:latin typeface="+mn-ea"/>
              </a:rPr>
              <a:t>Copy remote</a:t>
            </a:r>
          </a:p>
          <a:p>
            <a:pPr lvl="2"/>
            <a:r>
              <a:rPr lang="en-US" altLang="zh-CN" sz="2000" dirty="0">
                <a:latin typeface="+mn-ea"/>
              </a:rPr>
              <a:t>CAS</a:t>
            </a:r>
            <a:r>
              <a:rPr lang="en-US" altLang="zh-CN" sz="2000" b="0" dirty="0">
                <a:latin typeface="+mn-ea"/>
              </a:rPr>
              <a:t> to </a:t>
            </a:r>
            <a:r>
              <a:rPr lang="en-US" altLang="zh-CN" sz="2000" dirty="0">
                <a:latin typeface="+mn-ea"/>
              </a:rPr>
              <a:t>clear P</a:t>
            </a:r>
            <a:r>
              <a:rPr lang="en-US" altLang="zh-CN" sz="2000" b="0" dirty="0">
                <a:latin typeface="+mn-ea"/>
              </a:rPr>
              <a:t>(present) and </a:t>
            </a:r>
            <a:r>
              <a:rPr lang="en-US" altLang="zh-CN" sz="2000" dirty="0">
                <a:latin typeface="+mn-ea"/>
              </a:rPr>
              <a:t>set remote pointer metadata</a:t>
            </a:r>
          </a:p>
          <a:p>
            <a:pPr lvl="2"/>
            <a:r>
              <a:rPr lang="en-US" altLang="zh-CN" sz="2000" b="0" dirty="0">
                <a:latin typeface="+mn-ea"/>
              </a:rPr>
              <a:t>If succeed, update all pointers in pointer chain</a:t>
            </a:r>
          </a:p>
          <a:p>
            <a:pPr lvl="1"/>
            <a:r>
              <a:rPr lang="en-US" altLang="zh-CN" sz="2400" b="0" dirty="0">
                <a:latin typeface="+mn-ea"/>
              </a:rPr>
              <a:t>Hot objects:</a:t>
            </a:r>
          </a:p>
          <a:p>
            <a:pPr lvl="2"/>
            <a:r>
              <a:rPr lang="en-US" altLang="zh-CN" sz="2000" dirty="0">
                <a:latin typeface="+mn-ea"/>
              </a:rPr>
              <a:t>Compact and copy to new log</a:t>
            </a:r>
            <a:endParaRPr lang="en-US" altLang="zh-CN" sz="2000" b="0" dirty="0">
              <a:latin typeface="+mn-ea"/>
            </a:endParaRPr>
          </a:p>
          <a:p>
            <a:pPr lvl="2"/>
            <a:r>
              <a:rPr lang="en-US" altLang="zh-CN" sz="2000" b="0" dirty="0">
                <a:latin typeface="+mn-ea"/>
              </a:rPr>
              <a:t>update related information</a:t>
            </a:r>
          </a:p>
          <a:p>
            <a:pPr lvl="1"/>
            <a:endParaRPr lang="en-US" altLang="zh-CN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084128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B7207-9681-45DD-9FF7-7341E7AEC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Thread Scheduler</a:t>
            </a:r>
            <a:endParaRPr lang="zh-CN" altLang="en-US" dirty="0"/>
          </a:p>
        </p:txBody>
      </p:sp>
      <p:sp>
        <p:nvSpPr>
          <p:cNvPr id="41" name="内容占位符 2">
            <a:extLst>
              <a:ext uri="{FF2B5EF4-FFF2-40B4-BE49-F238E27FC236}">
                <a16:creationId xmlns:a16="http://schemas.microsoft.com/office/drawing/2014/main" id="{085FED0C-FA77-4E2B-9844-94BA57FF9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13836"/>
            <a:ext cx="10581781" cy="42217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CN" sz="2800" dirty="0">
                <a:latin typeface="+mn-ea"/>
              </a:rPr>
              <a:t>Dilemma</a:t>
            </a:r>
          </a:p>
          <a:p>
            <a:pPr lvl="1"/>
            <a:r>
              <a:rPr lang="en-US" altLang="zh-CN" sz="2400" dirty="0">
                <a:latin typeface="+mn-ea"/>
                <a:ea typeface="楷体"/>
              </a:rPr>
              <a:t>A large number of threads create memory pressure</a:t>
            </a:r>
          </a:p>
          <a:p>
            <a:pPr lvl="1"/>
            <a:r>
              <a:rPr lang="en-US" altLang="zh-CN" sz="2400" dirty="0" err="1">
                <a:latin typeface="+mn-ea"/>
                <a:ea typeface="楷体"/>
              </a:rPr>
              <a:t>DerefScope</a:t>
            </a:r>
            <a:r>
              <a:rPr lang="en-US" altLang="zh-CN" sz="2400" dirty="0">
                <a:latin typeface="+mn-ea"/>
                <a:ea typeface="楷体"/>
              </a:rPr>
              <a:t> blocks evacuation</a:t>
            </a:r>
            <a:endParaRPr lang="en-US"/>
          </a:p>
          <a:p>
            <a:endParaRPr lang="en-US" altLang="zh-CN" sz="2800" dirty="0">
              <a:latin typeface="+mn-ea"/>
            </a:endParaRPr>
          </a:p>
          <a:p>
            <a:r>
              <a:rPr lang="en-US" altLang="zh-CN" sz="2800" dirty="0">
                <a:latin typeface="+mn-ea"/>
              </a:rPr>
              <a:t>Multi-queue algorithm</a:t>
            </a:r>
          </a:p>
          <a:p>
            <a:pPr lvl="1"/>
            <a:r>
              <a:rPr lang="en-US" altLang="zh-CN" sz="2000" dirty="0">
                <a:latin typeface="+mn-ea"/>
              </a:rPr>
              <a:t>Mutators in a dereference scope &gt;  evacuation threads &gt; other mutators</a:t>
            </a:r>
          </a:p>
        </p:txBody>
      </p:sp>
    </p:spTree>
    <p:extLst>
      <p:ext uri="{BB962C8B-B14F-4D97-AF65-F5344CB8AC3E}">
        <p14:creationId xmlns:p14="http://schemas.microsoft.com/office/powerpoint/2010/main" val="24673876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B7207-9681-45DD-9FF7-7341E7AEC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 Structure Library</a:t>
            </a:r>
            <a:endParaRPr lang="zh-CN" altLang="en-US" dirty="0"/>
          </a:p>
        </p:txBody>
      </p:sp>
      <p:sp>
        <p:nvSpPr>
          <p:cNvPr id="41" name="内容占位符 2">
            <a:extLst>
              <a:ext uri="{FF2B5EF4-FFF2-40B4-BE49-F238E27FC236}">
                <a16:creationId xmlns:a16="http://schemas.microsoft.com/office/drawing/2014/main" id="{085FED0C-FA77-4E2B-9844-94BA57FF9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13836"/>
            <a:ext cx="10581781" cy="49176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CN" sz="2800" dirty="0">
                <a:latin typeface="+mn-ea"/>
              </a:rPr>
              <a:t>Array</a:t>
            </a:r>
          </a:p>
          <a:p>
            <a:pPr lvl="1"/>
            <a:r>
              <a:rPr lang="en-US" altLang="zh-CN" sz="2400" b="0" dirty="0">
                <a:latin typeface="+mn-ea"/>
                <a:ea typeface="楷体"/>
              </a:rPr>
              <a:t>Native array of RemUniquePtr</a:t>
            </a:r>
          </a:p>
          <a:p>
            <a:r>
              <a:rPr lang="en-US" altLang="zh-CN" sz="2800" dirty="0">
                <a:latin typeface="+mn-ea"/>
              </a:rPr>
              <a:t>Vector</a:t>
            </a:r>
          </a:p>
          <a:p>
            <a:pPr lvl="1"/>
            <a:r>
              <a:rPr lang="en-US" altLang="zh-CN" sz="2400" b="0" dirty="0">
                <a:latin typeface="+mn-ea"/>
                <a:ea typeface="楷体"/>
              </a:rPr>
              <a:t>std::vector&lt;RemUniquePtr&gt;</a:t>
            </a:r>
          </a:p>
          <a:p>
            <a:r>
              <a:rPr lang="en-US" altLang="zh-CN" sz="2800" dirty="0">
                <a:latin typeface="+mn-ea"/>
              </a:rPr>
              <a:t>List</a:t>
            </a:r>
          </a:p>
          <a:p>
            <a:pPr lvl="1"/>
            <a:r>
              <a:rPr lang="en-US" altLang="zh-CN" sz="2400" b="0" dirty="0">
                <a:latin typeface="+mn-ea"/>
              </a:rPr>
              <a:t>Like vector but use a local list</a:t>
            </a:r>
          </a:p>
          <a:p>
            <a:r>
              <a:rPr lang="en-US" altLang="zh-CN" sz="2800" dirty="0">
                <a:latin typeface="+mn-ea"/>
              </a:rPr>
              <a:t>Stack and Queue</a:t>
            </a:r>
          </a:p>
          <a:p>
            <a:pPr lvl="1"/>
            <a:r>
              <a:rPr lang="en-US" altLang="zh-CN" sz="2400" b="0" dirty="0">
                <a:latin typeface="+mn-ea"/>
              </a:rPr>
              <a:t>Wrappers of </a:t>
            </a:r>
            <a:r>
              <a:rPr lang="en-US" altLang="zh-CN" sz="2400" b="0" dirty="0" err="1">
                <a:latin typeface="+mn-ea"/>
              </a:rPr>
              <a:t>Remoteable</a:t>
            </a:r>
            <a:r>
              <a:rPr lang="en-US" altLang="zh-CN" sz="2400" b="0" dirty="0">
                <a:latin typeface="+mn-ea"/>
              </a:rPr>
              <a:t> List</a:t>
            </a:r>
          </a:p>
          <a:p>
            <a:r>
              <a:rPr lang="en-US" altLang="zh-CN" sz="2800" dirty="0" err="1">
                <a:latin typeface="+mn-ea"/>
              </a:rPr>
              <a:t>Hashtable</a:t>
            </a:r>
            <a:endParaRPr lang="en-US" altLang="zh-CN" sz="2800" dirty="0">
              <a:latin typeface="+mn-ea"/>
            </a:endParaRPr>
          </a:p>
          <a:p>
            <a:pPr lvl="1"/>
            <a:r>
              <a:rPr lang="en-US" altLang="zh-CN" sz="2400" b="0" dirty="0">
                <a:latin typeface="+mn-ea"/>
                <a:ea typeface="楷体"/>
              </a:rPr>
              <a:t>Concurrent Hopscotch</a:t>
            </a:r>
          </a:p>
          <a:p>
            <a:pPr lvl="1"/>
            <a:r>
              <a:rPr lang="en-US" altLang="zh-CN" sz="2400" b="0" dirty="0">
                <a:latin typeface="+mn-ea"/>
                <a:ea typeface="楷体"/>
              </a:rPr>
              <a:t>Local </a:t>
            </a:r>
            <a:r>
              <a:rPr lang="en-US" altLang="zh-CN" sz="2400" b="0" dirty="0" err="1">
                <a:latin typeface="+mn-ea"/>
                <a:ea typeface="楷体"/>
              </a:rPr>
              <a:t>hashtable</a:t>
            </a:r>
            <a:r>
              <a:rPr lang="en-US" altLang="zh-CN" sz="2400" b="0" dirty="0">
                <a:latin typeface="+mn-ea"/>
                <a:ea typeface="楷体"/>
              </a:rPr>
              <a:t> is an inclusive or exclusive cache of remote part</a:t>
            </a:r>
            <a:endParaRPr lang="en-US" altLang="zh-CN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726592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3"/>
          <p:cNvGrpSpPr>
            <a:grpSpLocks/>
          </p:cNvGrpSpPr>
          <p:nvPr/>
        </p:nvGrpSpPr>
        <p:grpSpPr bwMode="auto">
          <a:xfrm>
            <a:off x="1432765" y="1378100"/>
            <a:ext cx="613064" cy="535101"/>
            <a:chOff x="1110" y="2656"/>
            <a:chExt cx="1549" cy="1351"/>
          </a:xfrm>
        </p:grpSpPr>
        <p:sp>
          <p:nvSpPr>
            <p:cNvPr id="46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3" name="Line 11"/>
          <p:cNvSpPr>
            <a:spLocks noChangeShapeType="1"/>
          </p:cNvSpPr>
          <p:nvPr/>
        </p:nvSpPr>
        <p:spPr bwMode="auto">
          <a:xfrm>
            <a:off x="1923216" y="1868503"/>
            <a:ext cx="6547523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2254271" y="1439400"/>
            <a:ext cx="1905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1">
                    <a:lumMod val="75000"/>
                  </a:schemeClr>
                </a:solidFill>
                <a:latin typeface="Gill Sans MT"/>
                <a:ea typeface="宋体"/>
                <a:cs typeface="Calibri"/>
              </a:rPr>
              <a:t>Background</a:t>
            </a: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gray">
          <a:xfrm>
            <a:off x="1589863" y="1457280"/>
            <a:ext cx="284820" cy="37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50" name="Group 7"/>
          <p:cNvGrpSpPr>
            <a:grpSpLocks/>
          </p:cNvGrpSpPr>
          <p:nvPr/>
        </p:nvGrpSpPr>
        <p:grpSpPr bwMode="auto">
          <a:xfrm>
            <a:off x="1432765" y="2297520"/>
            <a:ext cx="613064" cy="535101"/>
            <a:chOff x="3174" y="2656"/>
            <a:chExt cx="1549" cy="1351"/>
          </a:xfrm>
        </p:grpSpPr>
        <p:sp>
          <p:nvSpPr>
            <p:cNvPr id="54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1" name="Line 14"/>
          <p:cNvSpPr>
            <a:spLocks noChangeShapeType="1"/>
          </p:cNvSpPr>
          <p:nvPr/>
        </p:nvSpPr>
        <p:spPr bwMode="auto">
          <a:xfrm>
            <a:off x="1923216" y="2787923"/>
            <a:ext cx="6547523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2254271" y="2358820"/>
            <a:ext cx="44130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75000"/>
                  </a:schemeClr>
                </a:solidFill>
                <a:latin typeface="Gill Sans MT"/>
                <a:ea typeface="宋体"/>
                <a:cs typeface="Calibri"/>
              </a:rPr>
              <a:t>AIFM Design and Abstraction</a:t>
            </a:r>
            <a:endParaRPr lang="zh-CN" altLang="en-US">
              <a:solidFill>
                <a:schemeClr val="bg1">
                  <a:lumMod val="75000"/>
                </a:schemeClr>
              </a:solidFill>
              <a:cs typeface="Times New Roman"/>
            </a:endParaRP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gray">
          <a:xfrm>
            <a:off x="1589863" y="2376700"/>
            <a:ext cx="284820" cy="37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grpSp>
        <p:nvGrpSpPr>
          <p:cNvPr id="58" name="Group 17"/>
          <p:cNvGrpSpPr>
            <a:grpSpLocks/>
          </p:cNvGrpSpPr>
          <p:nvPr/>
        </p:nvGrpSpPr>
        <p:grpSpPr bwMode="auto">
          <a:xfrm>
            <a:off x="1432765" y="3284832"/>
            <a:ext cx="613065" cy="535101"/>
            <a:chOff x="1110" y="2656"/>
            <a:chExt cx="1549" cy="1351"/>
          </a:xfrm>
        </p:grpSpPr>
        <p:sp>
          <p:nvSpPr>
            <p:cNvPr id="62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" name="Line 25"/>
          <p:cNvSpPr>
            <a:spLocks noChangeShapeType="1"/>
          </p:cNvSpPr>
          <p:nvPr/>
        </p:nvSpPr>
        <p:spPr bwMode="auto">
          <a:xfrm>
            <a:off x="1923216" y="3775235"/>
            <a:ext cx="6547523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 Box 26"/>
          <p:cNvSpPr txBox="1">
            <a:spLocks noChangeArrowheads="1"/>
          </p:cNvSpPr>
          <p:nvPr/>
        </p:nvSpPr>
        <p:spPr bwMode="auto">
          <a:xfrm>
            <a:off x="2254271" y="3346132"/>
            <a:ext cx="23118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75000"/>
                  </a:schemeClr>
                </a:solidFill>
                <a:latin typeface="Gill Sans MT"/>
                <a:ea typeface="宋体"/>
                <a:cs typeface="Calibri"/>
              </a:rPr>
              <a:t>AIFM Runtime</a:t>
            </a:r>
            <a:endParaRPr lang="zh-CN" altLang="en-US">
              <a:solidFill>
                <a:schemeClr val="bg1">
                  <a:lumMod val="75000"/>
                </a:schemeClr>
              </a:solidFill>
              <a:cs typeface="Times New Roman"/>
            </a:endParaRPr>
          </a:p>
        </p:txBody>
      </p:sp>
      <p:sp>
        <p:nvSpPr>
          <p:cNvPr id="61" name="Text Box 27"/>
          <p:cNvSpPr txBox="1">
            <a:spLocks noChangeArrowheads="1"/>
          </p:cNvSpPr>
          <p:nvPr/>
        </p:nvSpPr>
        <p:spPr bwMode="gray">
          <a:xfrm>
            <a:off x="1616028" y="3362011"/>
            <a:ext cx="284820" cy="37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66" name="Group 21"/>
          <p:cNvGrpSpPr>
            <a:grpSpLocks/>
          </p:cNvGrpSpPr>
          <p:nvPr/>
        </p:nvGrpSpPr>
        <p:grpSpPr bwMode="auto">
          <a:xfrm>
            <a:off x="1427620" y="4263033"/>
            <a:ext cx="613064" cy="535101"/>
            <a:chOff x="3174" y="2656"/>
            <a:chExt cx="1549" cy="1351"/>
          </a:xfrm>
        </p:grpSpPr>
        <p:sp>
          <p:nvSpPr>
            <p:cNvPr id="70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7" name="Line 28"/>
          <p:cNvSpPr>
            <a:spLocks noChangeShapeType="1"/>
          </p:cNvSpPr>
          <p:nvPr/>
        </p:nvSpPr>
        <p:spPr bwMode="auto">
          <a:xfrm>
            <a:off x="1918071" y="4753436"/>
            <a:ext cx="6547523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 Box 29"/>
          <p:cNvSpPr txBox="1">
            <a:spLocks noChangeArrowheads="1"/>
          </p:cNvSpPr>
          <p:nvPr/>
        </p:nvSpPr>
        <p:spPr bwMode="auto">
          <a:xfrm>
            <a:off x="2249126" y="4324334"/>
            <a:ext cx="44326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2400" b="1" dirty="0">
                <a:latin typeface="Gill Sans MT"/>
                <a:ea typeface="宋体"/>
                <a:cs typeface="Calibri"/>
              </a:rPr>
              <a:t>Implementation &amp; Evaluation</a:t>
            </a:r>
            <a:endParaRPr lang="en-US" sz="2400" dirty="0">
              <a:latin typeface="Gill Sans MT"/>
              <a:ea typeface="宋体"/>
              <a:cs typeface="Calibri"/>
            </a:endParaRPr>
          </a:p>
          <a:p>
            <a:endParaRPr lang="en-US" altLang="zh-CN" sz="2400" b="1" dirty="0"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69" name="Text Box 30"/>
          <p:cNvSpPr txBox="1">
            <a:spLocks noChangeArrowheads="1"/>
          </p:cNvSpPr>
          <p:nvPr/>
        </p:nvSpPr>
        <p:spPr bwMode="gray">
          <a:xfrm>
            <a:off x="1584718" y="4342213"/>
            <a:ext cx="284820" cy="37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Outline</a:t>
            </a:r>
            <a:endParaRPr lang="en-US"/>
          </a:p>
        </p:txBody>
      </p:sp>
      <p:grpSp>
        <p:nvGrpSpPr>
          <p:cNvPr id="32" name="Group 17">
            <a:extLst>
              <a:ext uri="{FF2B5EF4-FFF2-40B4-BE49-F238E27FC236}">
                <a16:creationId xmlns:a16="http://schemas.microsoft.com/office/drawing/2014/main" id="{DA765C7B-C4EF-4ED0-B24E-007784A5D192}"/>
              </a:ext>
            </a:extLst>
          </p:cNvPr>
          <p:cNvGrpSpPr>
            <a:grpSpLocks/>
          </p:cNvGrpSpPr>
          <p:nvPr/>
        </p:nvGrpSpPr>
        <p:grpSpPr bwMode="auto">
          <a:xfrm>
            <a:off x="1425837" y="5196759"/>
            <a:ext cx="613065" cy="535101"/>
            <a:chOff x="1110" y="2656"/>
            <a:chExt cx="1549" cy="1351"/>
          </a:xfrm>
        </p:grpSpPr>
        <p:sp>
          <p:nvSpPr>
            <p:cNvPr id="33" name="AutoShape 18">
              <a:extLst>
                <a:ext uri="{FF2B5EF4-FFF2-40B4-BE49-F238E27FC236}">
                  <a16:creationId xmlns:a16="http://schemas.microsoft.com/office/drawing/2014/main" id="{597F784F-ED4B-4CE0-8B83-358D5B6C38F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AutoShape 19">
              <a:extLst>
                <a:ext uri="{FF2B5EF4-FFF2-40B4-BE49-F238E27FC236}">
                  <a16:creationId xmlns:a16="http://schemas.microsoft.com/office/drawing/2014/main" id="{5E04BCA0-1D48-4FA3-82FC-B1BFB30B4AE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AutoShape 20">
              <a:extLst>
                <a:ext uri="{FF2B5EF4-FFF2-40B4-BE49-F238E27FC236}">
                  <a16:creationId xmlns:a16="http://schemas.microsoft.com/office/drawing/2014/main" id="{FE460E35-ADC2-4CC0-82BA-D65573829D9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6" name="Line 25">
            <a:extLst>
              <a:ext uri="{FF2B5EF4-FFF2-40B4-BE49-F238E27FC236}">
                <a16:creationId xmlns:a16="http://schemas.microsoft.com/office/drawing/2014/main" id="{C8DE5496-A390-446E-B6DC-754156B0BF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6288" y="5687162"/>
            <a:ext cx="6547523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 Box 26">
            <a:extLst>
              <a:ext uri="{FF2B5EF4-FFF2-40B4-BE49-F238E27FC236}">
                <a16:creationId xmlns:a16="http://schemas.microsoft.com/office/drawing/2014/main" id="{9228BF78-021D-4009-ABEA-1FE982352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343" y="5258059"/>
            <a:ext cx="177805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2400" b="1" dirty="0">
                <a:latin typeface="Gill Sans MT"/>
                <a:ea typeface="宋体" panose="02010600030101010101" pitchFamily="2" charset="-122"/>
                <a:cs typeface="Calibri" panose="020F0502020204030204" pitchFamily="34" charset="0"/>
              </a:rPr>
              <a:t>Conclusion</a:t>
            </a:r>
            <a:endParaRPr lang="en-US" sz="2400" dirty="0">
              <a:ea typeface="+mn-lt"/>
              <a:cs typeface="+mn-lt"/>
            </a:endParaRPr>
          </a:p>
          <a:p>
            <a:endParaRPr lang="en-US" altLang="zh-CN" sz="2400" b="1" dirty="0"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8" name="Text Box 27">
            <a:extLst>
              <a:ext uri="{FF2B5EF4-FFF2-40B4-BE49-F238E27FC236}">
                <a16:creationId xmlns:a16="http://schemas.microsoft.com/office/drawing/2014/main" id="{624C92C0-B189-448D-B8D8-97C7FF93E80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574219" y="5273938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610354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60696C-048B-1949-814C-377FFDDB1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Implementation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0AF750-7929-664F-9AC0-A14B65162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C++</a:t>
            </a:r>
          </a:p>
          <a:p>
            <a:r>
              <a:rPr kumimoji="1" lang="en-US" altLang="zh-CN" dirty="0"/>
              <a:t>Core Runtime: 6451 lines</a:t>
            </a:r>
          </a:p>
          <a:p>
            <a:pPr lvl="1"/>
            <a:r>
              <a:rPr kumimoji="1" lang="en-US" altLang="zh-CN" b="0" dirty="0">
                <a:latin typeface="Gill Sans MT" panose="020B0502020104020203" pitchFamily="34" charset="0"/>
              </a:rPr>
              <a:t>on top of Shenango</a:t>
            </a:r>
            <a:r>
              <a:rPr kumimoji="1" lang="en-US" altLang="zh-CN" b="0" baseline="30000" dirty="0">
                <a:latin typeface="Gill Sans MT" panose="020B0502020104020203" pitchFamily="34" charset="0"/>
              </a:rPr>
              <a:t>[1]</a:t>
            </a:r>
            <a:r>
              <a:rPr kumimoji="1" lang="en-US" altLang="zh-CN" b="0" dirty="0">
                <a:latin typeface="Gill Sans MT" panose="020B0502020104020203" pitchFamily="34" charset="0"/>
              </a:rPr>
              <a:t>: 750 lines modified</a:t>
            </a:r>
          </a:p>
          <a:p>
            <a:pPr lvl="2"/>
            <a:r>
              <a:rPr kumimoji="1" lang="en-US" altLang="zh-CN" b="0" dirty="0">
                <a:latin typeface="Gill Sans MT" panose="020B0502020104020203" pitchFamily="34" charset="0"/>
              </a:rPr>
              <a:t>Kernel-bypassing I/O stack</a:t>
            </a:r>
          </a:p>
          <a:p>
            <a:pPr lvl="2"/>
            <a:r>
              <a:rPr kumimoji="1" lang="en-US" altLang="zh-CN" b="0" dirty="0">
                <a:latin typeface="Gill Sans MT" panose="020B0502020104020203" pitchFamily="34" charset="0"/>
              </a:rPr>
              <a:t>Green threads</a:t>
            </a:r>
          </a:p>
          <a:p>
            <a:r>
              <a:rPr kumimoji="1" lang="en-US" altLang="zh-CN" dirty="0"/>
              <a:t>Data Structure Library: 5535 lines</a:t>
            </a:r>
          </a:p>
          <a:p>
            <a:r>
              <a:rPr kumimoji="1" lang="en-US" altLang="zh-CN" dirty="0"/>
              <a:t>Two Far Memory Backends</a:t>
            </a:r>
          </a:p>
          <a:p>
            <a:pPr lvl="1"/>
            <a:r>
              <a:rPr kumimoji="1" lang="en-US" altLang="zh-CN" b="0" dirty="0" err="1">
                <a:latin typeface="Gill Sans MT" panose="020B0502020104020203" pitchFamily="34" charset="0"/>
              </a:rPr>
              <a:t>NVMe</a:t>
            </a:r>
            <a:r>
              <a:rPr kumimoji="1" lang="en-US" altLang="zh-CN" b="0" dirty="0">
                <a:latin typeface="Gill Sans MT" panose="020B0502020104020203" pitchFamily="34" charset="0"/>
              </a:rPr>
              <a:t> SSD: SPDK-based (no remote component, amplification)</a:t>
            </a:r>
          </a:p>
          <a:p>
            <a:pPr lvl="1"/>
            <a:r>
              <a:rPr kumimoji="1" lang="en-US" altLang="zh-CN" b="0" dirty="0">
                <a:latin typeface="Gill Sans MT" panose="020B0502020104020203" pitchFamily="34" charset="0"/>
              </a:rPr>
              <a:t>TCP: DPDK-based (no TCP offloading)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08BF3B0-04E3-114E-947E-AA483F91EEDC}"/>
              </a:ext>
            </a:extLst>
          </p:cNvPr>
          <p:cNvSpPr txBox="1"/>
          <p:nvPr/>
        </p:nvSpPr>
        <p:spPr>
          <a:xfrm>
            <a:off x="838200" y="5616869"/>
            <a:ext cx="10014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[1] Amy </a:t>
            </a:r>
            <a:r>
              <a:rPr lang="en-US" altLang="zh-CN" dirty="0" err="1"/>
              <a:t>Ousterhout</a:t>
            </a:r>
            <a:r>
              <a:rPr lang="en-US" altLang="zh-CN" dirty="0"/>
              <a:t>, et al. “Shenango: Achieving High CPU Efficiency for Latency-sensitive Datacenter Workloads”. In: </a:t>
            </a:r>
            <a:r>
              <a:rPr lang="en-US" altLang="zh-CN" i="1" dirty="0"/>
              <a:t>Symposium on Networked Systems Design and Implementation (NSDI)</a:t>
            </a:r>
            <a:r>
              <a:rPr lang="en-US" altLang="zh-CN" dirty="0"/>
              <a:t>. 2019. </a:t>
            </a:r>
          </a:p>
        </p:txBody>
      </p:sp>
    </p:spTree>
    <p:extLst>
      <p:ext uri="{BB962C8B-B14F-4D97-AF65-F5344CB8AC3E}">
        <p14:creationId xmlns:p14="http://schemas.microsoft.com/office/powerpoint/2010/main" val="21509715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A227D-4286-C848-B11A-B2BF2D483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Evaluation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5E626A-2DFF-4043-A86C-CFC047106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End-to-end: </a:t>
            </a:r>
            <a:r>
              <a:rPr kumimoji="1" lang="en-US" altLang="zh-CN" b="0" dirty="0"/>
              <a:t>What performance does AIFM achieve for end-to-end applications, including ones that combine multiple </a:t>
            </a:r>
            <a:r>
              <a:rPr kumimoji="1" lang="en-US" altLang="zh-CN" b="0" dirty="0" err="1"/>
              <a:t>remoteable</a:t>
            </a:r>
            <a:r>
              <a:rPr kumimoji="1" lang="en-US" altLang="zh-CN" b="0" dirty="0"/>
              <a:t> data structures?</a:t>
            </a:r>
          </a:p>
          <a:p>
            <a:r>
              <a:rPr kumimoji="1" lang="en-US" altLang="zh-CN" dirty="0"/>
              <a:t>Comparison: </a:t>
            </a:r>
            <a:r>
              <a:rPr kumimoji="1" lang="en-US" altLang="zh-CN" b="0" dirty="0"/>
              <a:t>How does AIFM compare to SOTA far memory system, </a:t>
            </a:r>
            <a:r>
              <a:rPr kumimoji="1" lang="en-US" altLang="zh-CN" b="0" dirty="0" err="1"/>
              <a:t>Fastswap</a:t>
            </a:r>
            <a:r>
              <a:rPr kumimoji="1" lang="en-US" altLang="zh-CN" b="0" dirty="0"/>
              <a:t>?</a:t>
            </a:r>
          </a:p>
          <a:p>
            <a:r>
              <a:rPr kumimoji="1" lang="en-US" altLang="zh-CN" dirty="0"/>
              <a:t>Microbenchmarks</a:t>
            </a:r>
            <a:r>
              <a:rPr kumimoji="1" lang="en-US" altLang="zh-CN" b="0" dirty="0"/>
              <a:t>: How well do AIFM data structures perform?</a:t>
            </a:r>
          </a:p>
          <a:p>
            <a:r>
              <a:rPr kumimoji="1" lang="en-US" altLang="zh-CN" dirty="0"/>
              <a:t>Breakdown: </a:t>
            </a:r>
            <a:r>
              <a:rPr kumimoji="1" lang="en-US" altLang="zh-CN" b="0" dirty="0"/>
              <a:t>What factors contribute to AIFM’s performance?</a:t>
            </a:r>
            <a:endParaRPr kumimoji="1" lang="zh-CN" altLang="en-US" b="0" dirty="0"/>
          </a:p>
        </p:txBody>
      </p:sp>
    </p:spTree>
    <p:extLst>
      <p:ext uri="{BB962C8B-B14F-4D97-AF65-F5344CB8AC3E}">
        <p14:creationId xmlns:p14="http://schemas.microsoft.com/office/powerpoint/2010/main" val="337803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E9412E-8347-8840-806C-0393BA846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Setup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DA764AE-EF62-1E4C-B8DE-18126A827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043963"/>
          </a:xfrm>
        </p:spPr>
        <p:txBody>
          <a:bodyPr/>
          <a:lstStyle/>
          <a:p>
            <a:r>
              <a:rPr kumimoji="1" lang="en-US" altLang="zh-CN" dirty="0"/>
              <a:t>Two nodes on </a:t>
            </a:r>
            <a:r>
              <a:rPr kumimoji="1" lang="en-US" altLang="zh-CN" dirty="0" err="1"/>
              <a:t>CloudLab</a:t>
            </a:r>
            <a:r>
              <a:rPr kumimoji="1" lang="en-US" altLang="zh-CN" baseline="30000" dirty="0"/>
              <a:t>[1]</a:t>
            </a:r>
            <a:r>
              <a:rPr kumimoji="1" lang="en-US" altLang="zh-CN" dirty="0"/>
              <a:t>, each: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10-core Intel Xeon E5-2640 v4 CPUs (2.40GB)</a:t>
            </a:r>
          </a:p>
          <a:p>
            <a:r>
              <a:rPr kumimoji="1" lang="en-US" altLang="zh-CN" dirty="0"/>
              <a:t>64GB RAM</a:t>
            </a:r>
          </a:p>
          <a:p>
            <a:r>
              <a:rPr kumimoji="1" lang="en-US" altLang="zh-CN" dirty="0"/>
              <a:t>25 </a:t>
            </a:r>
            <a:r>
              <a:rPr kumimoji="1" lang="en-US" altLang="zh-CN" dirty="0" err="1"/>
              <a:t>Gbits</a:t>
            </a:r>
            <a:r>
              <a:rPr kumimoji="1" lang="en-US" altLang="zh-CN" dirty="0"/>
              <a:t>/s Mellanox ConnectX-4 Lx MT27710 NIC</a:t>
            </a:r>
            <a:endParaRPr kumimoji="1"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D8C54BB-43FC-894C-BA9C-E7A5E8746EF7}"/>
              </a:ext>
            </a:extLst>
          </p:cNvPr>
          <p:cNvSpPr txBox="1"/>
          <p:nvPr/>
        </p:nvSpPr>
        <p:spPr>
          <a:xfrm>
            <a:off x="838200" y="5616869"/>
            <a:ext cx="10014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[1] Dmitry </a:t>
            </a:r>
            <a:r>
              <a:rPr lang="en-US" altLang="zh-CN" dirty="0" err="1"/>
              <a:t>Duplyakin</a:t>
            </a:r>
            <a:r>
              <a:rPr lang="en-US" altLang="zh-CN" dirty="0"/>
              <a:t>, et al. “The Design and Operation of </a:t>
            </a:r>
            <a:r>
              <a:rPr lang="en-US" altLang="zh-CN" dirty="0" err="1"/>
              <a:t>CloudLab</a:t>
            </a:r>
            <a:r>
              <a:rPr lang="en-US" altLang="zh-CN" dirty="0"/>
              <a:t>”. In: </a:t>
            </a:r>
            <a:r>
              <a:rPr lang="en-US" altLang="zh-CN" i="1" dirty="0"/>
              <a:t>USENIX Annual Technical Conference (ATC)</a:t>
            </a:r>
            <a:r>
              <a:rPr lang="en-US" altLang="zh-CN" dirty="0"/>
              <a:t>. 2019. </a:t>
            </a:r>
            <a:endParaRPr lang="en-US" altLang="zh-CN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39309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B7207-9681-45DD-9FF7-7341E7AEC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Far Memory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16A1BC-0AE3-48A0-A06F-B6BF6ADA8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CN" dirty="0">
                <a:latin typeface="Gill Sans MT"/>
                <a:ea typeface="微软雅黑"/>
              </a:rPr>
              <a:t>Remote Server Memory</a:t>
            </a:r>
          </a:p>
          <a:p>
            <a:r>
              <a:rPr lang="zh-CN" altLang="en-US" dirty="0">
                <a:latin typeface="Gill Sans MT"/>
                <a:ea typeface="微软雅黑"/>
              </a:rPr>
              <a:t>Different with Distributed Shared Memory</a:t>
            </a:r>
            <a:endParaRPr lang="zh-CN" dirty="0"/>
          </a:p>
          <a:p>
            <a:pPr lvl="1"/>
            <a:r>
              <a:rPr lang="zh-CN" altLang="en-US" b="0" dirty="0">
                <a:latin typeface="Microsoft YaHei"/>
                <a:ea typeface="Microsoft YaHei"/>
              </a:rPr>
              <a:t>Data in far memory is private to a host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5E50319-91E3-4B00-A7E0-0E93C51FF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941" y="3338310"/>
            <a:ext cx="7144117" cy="1822544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50FFFB4E-68CD-4B83-A2A5-FC98D315DF23}"/>
              </a:ext>
            </a:extLst>
          </p:cNvPr>
          <p:cNvGrpSpPr/>
          <p:nvPr/>
        </p:nvGrpSpPr>
        <p:grpSpPr>
          <a:xfrm>
            <a:off x="2863849" y="3965574"/>
            <a:ext cx="1444625" cy="288925"/>
            <a:chOff x="2863850" y="3965575"/>
            <a:chExt cx="1428750" cy="28575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75D8410B-FB78-438C-B6A9-61A556BE5236}"/>
                </a:ext>
              </a:extLst>
            </p:cNvPr>
            <p:cNvSpPr/>
            <p:nvPr/>
          </p:nvSpPr>
          <p:spPr>
            <a:xfrm>
              <a:off x="2863850" y="3965575"/>
              <a:ext cx="285750" cy="285750"/>
            </a:xfrm>
            <a:prstGeom prst="rect">
              <a:avLst/>
            </a:prstGeom>
            <a:solidFill>
              <a:srgbClr val="A9D18E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A9D18E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47A4003E-0DA7-4AAA-9044-615149E8DAA5}"/>
                </a:ext>
              </a:extLst>
            </p:cNvPr>
            <p:cNvSpPr/>
            <p:nvPr/>
          </p:nvSpPr>
          <p:spPr>
            <a:xfrm>
              <a:off x="3149600" y="3965575"/>
              <a:ext cx="285750" cy="285750"/>
            </a:xfrm>
            <a:prstGeom prst="rect">
              <a:avLst/>
            </a:prstGeom>
            <a:solidFill>
              <a:srgbClr val="A9D18E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A9D18E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996F6DDB-0A28-461B-A8D2-6EC55BA62D19}"/>
                </a:ext>
              </a:extLst>
            </p:cNvPr>
            <p:cNvSpPr/>
            <p:nvPr/>
          </p:nvSpPr>
          <p:spPr>
            <a:xfrm>
              <a:off x="3435350" y="3965575"/>
              <a:ext cx="285750" cy="285750"/>
            </a:xfrm>
            <a:prstGeom prst="rect">
              <a:avLst/>
            </a:prstGeom>
            <a:solidFill>
              <a:srgbClr val="A9D18E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A9D18E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3AB8181-239B-4109-A366-F8D5D8C8407D}"/>
                </a:ext>
              </a:extLst>
            </p:cNvPr>
            <p:cNvSpPr/>
            <p:nvPr/>
          </p:nvSpPr>
          <p:spPr>
            <a:xfrm>
              <a:off x="3721100" y="3965575"/>
              <a:ext cx="285750" cy="285750"/>
            </a:xfrm>
            <a:prstGeom prst="rect">
              <a:avLst/>
            </a:prstGeom>
            <a:solidFill>
              <a:srgbClr val="A9D18E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A9D18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7C96DB28-B413-4EE1-9183-0634DD0ED5D6}"/>
                </a:ext>
              </a:extLst>
            </p:cNvPr>
            <p:cNvSpPr/>
            <p:nvPr/>
          </p:nvSpPr>
          <p:spPr>
            <a:xfrm>
              <a:off x="4006850" y="3965575"/>
              <a:ext cx="285750" cy="285750"/>
            </a:xfrm>
            <a:prstGeom prst="rect">
              <a:avLst/>
            </a:prstGeom>
            <a:solidFill>
              <a:srgbClr val="A9D18E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A9D18E"/>
                </a:solidFill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18B3263-CB70-43E3-BFBE-D08716D75DA9}"/>
              </a:ext>
            </a:extLst>
          </p:cNvPr>
          <p:cNvGrpSpPr/>
          <p:nvPr/>
        </p:nvGrpSpPr>
        <p:grpSpPr>
          <a:xfrm>
            <a:off x="7907339" y="3965574"/>
            <a:ext cx="1444625" cy="288925"/>
            <a:chOff x="2863850" y="3965575"/>
            <a:chExt cx="1428750" cy="285750"/>
          </a:xfrm>
          <a:solidFill>
            <a:srgbClr val="FFE699"/>
          </a:solidFill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2A0C182-4EF2-4D45-A4BB-68A435DE87C3}"/>
                </a:ext>
              </a:extLst>
            </p:cNvPr>
            <p:cNvSpPr/>
            <p:nvPr/>
          </p:nvSpPr>
          <p:spPr>
            <a:xfrm>
              <a:off x="2863850" y="3965575"/>
              <a:ext cx="285750" cy="285750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E699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84FB7924-BF92-4CEF-989A-8B3F3A81C06F}"/>
                </a:ext>
              </a:extLst>
            </p:cNvPr>
            <p:cNvSpPr/>
            <p:nvPr/>
          </p:nvSpPr>
          <p:spPr>
            <a:xfrm>
              <a:off x="3149600" y="3965575"/>
              <a:ext cx="285750" cy="285750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E699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D1A1CEC4-2687-40B9-BB61-6B8336944059}"/>
                </a:ext>
              </a:extLst>
            </p:cNvPr>
            <p:cNvSpPr/>
            <p:nvPr/>
          </p:nvSpPr>
          <p:spPr>
            <a:xfrm>
              <a:off x="3435350" y="3965575"/>
              <a:ext cx="285750" cy="285750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E699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AE82BA39-3A80-4480-B02F-B95A388F568F}"/>
                </a:ext>
              </a:extLst>
            </p:cNvPr>
            <p:cNvSpPr/>
            <p:nvPr/>
          </p:nvSpPr>
          <p:spPr>
            <a:xfrm>
              <a:off x="3721100" y="3965575"/>
              <a:ext cx="285750" cy="285750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E699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FC62B9C1-DA36-4A32-B597-4A4730452D4A}"/>
                </a:ext>
              </a:extLst>
            </p:cNvPr>
            <p:cNvSpPr/>
            <p:nvPr/>
          </p:nvSpPr>
          <p:spPr>
            <a:xfrm>
              <a:off x="4006850" y="3965575"/>
              <a:ext cx="285750" cy="285750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E699"/>
                </a:solidFill>
              </a:endParaRPr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FA1881E1-6A77-407F-A64A-028287D8E993}"/>
              </a:ext>
            </a:extLst>
          </p:cNvPr>
          <p:cNvSpPr/>
          <p:nvPr/>
        </p:nvSpPr>
        <p:spPr>
          <a:xfrm>
            <a:off x="2863848" y="3965574"/>
            <a:ext cx="288925" cy="2889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A9D18E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197743D-2436-4942-8E4A-8950D83DA5D6}"/>
              </a:ext>
            </a:extLst>
          </p:cNvPr>
          <p:cNvSpPr/>
          <p:nvPr/>
        </p:nvSpPr>
        <p:spPr>
          <a:xfrm>
            <a:off x="3152773" y="3965574"/>
            <a:ext cx="288925" cy="2889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A9D18E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099EF49-2B86-41FA-96BA-47B5F797C6B1}"/>
              </a:ext>
            </a:extLst>
          </p:cNvPr>
          <p:cNvSpPr/>
          <p:nvPr/>
        </p:nvSpPr>
        <p:spPr>
          <a:xfrm>
            <a:off x="3441698" y="3965574"/>
            <a:ext cx="288925" cy="2889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A9D18E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7B4EB51B-69B3-45A8-8E5B-0EC3223AF43C}"/>
              </a:ext>
            </a:extLst>
          </p:cNvPr>
          <p:cNvSpPr/>
          <p:nvPr/>
        </p:nvSpPr>
        <p:spPr>
          <a:xfrm>
            <a:off x="3730623" y="3965574"/>
            <a:ext cx="288925" cy="2889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A9D18E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C6766B52-A202-44EA-9F96-8857F580FAF0}"/>
              </a:ext>
            </a:extLst>
          </p:cNvPr>
          <p:cNvSpPr/>
          <p:nvPr/>
        </p:nvSpPr>
        <p:spPr>
          <a:xfrm>
            <a:off x="4019548" y="3965574"/>
            <a:ext cx="288925" cy="2889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A9D1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01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0.34271 0.0002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35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0.34244 4.44444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2" grpId="1" animBg="1"/>
      <p:bldP spid="23" grpId="0" animBg="1"/>
      <p:bldP spid="23" grpId="1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6318E1-60D9-BA4D-AD79-E9831BC3A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End-to-end applications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D69C2D5-A1BE-344B-A728-F0CFBFFED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Understand what end-to-end performance is delivered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Synthetic Web application</a:t>
            </a:r>
          </a:p>
          <a:p>
            <a:r>
              <a:rPr kumimoji="1" lang="en-US" altLang="zh-CN" dirty="0" err="1"/>
              <a:t>DataFrame</a:t>
            </a:r>
            <a:r>
              <a:rPr kumimoji="1" lang="en-US" altLang="zh-CN" dirty="0"/>
              <a:t> application (NYC taxi data analytics)</a:t>
            </a:r>
          </a:p>
        </p:txBody>
      </p:sp>
    </p:spTree>
    <p:extLst>
      <p:ext uri="{BB962C8B-B14F-4D97-AF65-F5344CB8AC3E}">
        <p14:creationId xmlns:p14="http://schemas.microsoft.com/office/powerpoint/2010/main" val="18732633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3FF78F-4A51-BA4C-ACA1-375EAB282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(1) Synthetic Web application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204D5D-9D67-E849-8996-2E70799D8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Used </a:t>
            </a:r>
            <a:r>
              <a:rPr kumimoji="1" lang="en-US" altLang="zh-CN" dirty="0" err="1"/>
              <a:t>Remotable</a:t>
            </a:r>
            <a:r>
              <a:rPr kumimoji="1" lang="en-US" altLang="zh-CN" dirty="0"/>
              <a:t> Data Structures</a:t>
            </a:r>
          </a:p>
          <a:p>
            <a:pPr lvl="1"/>
            <a:r>
              <a:rPr kumimoji="1" lang="en-US" altLang="zh-CN" b="0" dirty="0" err="1">
                <a:latin typeface="Gill Sans MT" panose="020B0502020104020203" pitchFamily="34" charset="0"/>
              </a:rPr>
              <a:t>Remoteable</a:t>
            </a:r>
            <a:r>
              <a:rPr kumimoji="1" lang="en-US" altLang="zh-CN" b="0" dirty="0">
                <a:latin typeface="Gill Sans MT" panose="020B0502020104020203" pitchFamily="34" charset="0"/>
              </a:rPr>
              <a:t> hash table (10GB)</a:t>
            </a:r>
          </a:p>
          <a:p>
            <a:pPr lvl="1"/>
            <a:r>
              <a:rPr kumimoji="1" lang="en-US" altLang="zh-CN" b="0" dirty="0" err="1">
                <a:latin typeface="Gill Sans MT" panose="020B0502020104020203" pitchFamily="34" charset="0"/>
              </a:rPr>
              <a:t>Remoteable</a:t>
            </a:r>
            <a:r>
              <a:rPr kumimoji="1" lang="en-US" altLang="zh-CN" b="0" dirty="0">
                <a:latin typeface="Gill Sans MT" panose="020B0502020104020203" pitchFamily="34" charset="0"/>
              </a:rPr>
              <a:t> array (16GB, each element 8KB)</a:t>
            </a:r>
          </a:p>
          <a:p>
            <a:r>
              <a:rPr kumimoji="1" lang="en-US" altLang="zh-CN" dirty="0"/>
              <a:t>Local memory limit: 19% (5GB)</a:t>
            </a:r>
          </a:p>
          <a:p>
            <a:r>
              <a:rPr kumimoji="1" lang="en-US" altLang="zh-CN" dirty="0"/>
              <a:t>For each client request:</a:t>
            </a:r>
          </a:p>
          <a:p>
            <a:pPr marL="971550" lvl="1" indent="-514350">
              <a:buAutoNum type="arabicPeriod"/>
            </a:pPr>
            <a:r>
              <a:rPr kumimoji="1" lang="en-US" altLang="zh-CN" b="0" dirty="0">
                <a:latin typeface="Courier New" panose="02070309020205020404" pitchFamily="49" charset="0"/>
                <a:cs typeface="Courier New" panose="02070309020205020404" pitchFamily="49" charset="0"/>
              </a:rPr>
              <a:t>keys   &lt;- 32 keys following </a:t>
            </a:r>
            <a:r>
              <a:rPr kumimoji="1" lang="en-US" altLang="zh-CN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zipf</a:t>
            </a:r>
            <a:r>
              <a:rPr kumimoji="1" lang="en-US" altLang="zh-CN" b="0" dirty="0">
                <a:latin typeface="Courier New" panose="02070309020205020404" pitchFamily="49" charset="0"/>
                <a:cs typeface="Courier New" panose="02070309020205020404" pitchFamily="49" charset="0"/>
              </a:rPr>
              <a:t>(s) </a:t>
            </a:r>
            <a:r>
              <a:rPr kumimoji="1" lang="en-US" altLang="zh-CN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endParaRPr kumimoji="1" lang="en-US" altLang="zh-CN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71550" lvl="1" indent="-514350">
              <a:buAutoNum type="arabicPeriod"/>
            </a:pPr>
            <a:r>
              <a:rPr kumimoji="1" lang="en-US" altLang="zh-CN" b="0" dirty="0">
                <a:latin typeface="Courier New" panose="02070309020205020404" pitchFamily="49" charset="0"/>
                <a:cs typeface="Courier New" panose="02070309020205020404" pitchFamily="49" charset="0"/>
              </a:rPr>
              <a:t>values &lt;- </a:t>
            </a:r>
            <a:r>
              <a:rPr kumimoji="1" lang="en-US" altLang="zh-CN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keys.map</a:t>
            </a:r>
            <a:r>
              <a:rPr kumimoji="1" lang="en-US" altLang="zh-CN" b="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  <a:r>
              <a:rPr kumimoji="1"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HT</a:t>
            </a:r>
            <a:r>
              <a:rPr kumimoji="1" lang="en-US" altLang="zh-CN" b="0" dirty="0">
                <a:latin typeface="Courier New" panose="02070309020205020404" pitchFamily="49" charset="0"/>
                <a:cs typeface="Courier New" panose="02070309020205020404" pitchFamily="49" charset="0"/>
              </a:rPr>
              <a:t>[_] }</a:t>
            </a:r>
          </a:p>
          <a:p>
            <a:pPr marL="971550" lvl="1" indent="-514350">
              <a:buAutoNum type="arabicPeriod"/>
            </a:pPr>
            <a:r>
              <a:rPr kumimoji="1" lang="en-US" altLang="zh-CN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kumimoji="1" lang="en-US" altLang="zh-CN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&lt;- f(values) following </a:t>
            </a:r>
            <a:r>
              <a:rPr kumimoji="1" lang="en-US" altLang="zh-CN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zipf</a:t>
            </a:r>
            <a:r>
              <a:rPr kumimoji="1" lang="en-US" altLang="zh-CN" b="0" dirty="0">
                <a:latin typeface="Courier New" panose="02070309020205020404" pitchFamily="49" charset="0"/>
                <a:cs typeface="Courier New" panose="02070309020205020404" pitchFamily="49" charset="0"/>
              </a:rPr>
              <a:t>(s) </a:t>
            </a:r>
            <a:r>
              <a:rPr kumimoji="1" lang="en-US" altLang="zh-CN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endParaRPr kumimoji="1" lang="en-US" altLang="zh-CN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71550" lvl="1" indent="-514350">
              <a:buAutoNum type="arabicPeriod"/>
            </a:pPr>
            <a:r>
              <a:rPr kumimoji="1" lang="en-US" altLang="zh-CN" b="0" dirty="0">
                <a:latin typeface="Courier New" panose="02070309020205020404" pitchFamily="49" charset="0"/>
                <a:cs typeface="Courier New" panose="02070309020205020404" pitchFamily="49" charset="0"/>
              </a:rPr>
              <a:t>data   &lt;- </a:t>
            </a:r>
            <a:r>
              <a:rPr kumimoji="1"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kumimoji="1" lang="en-US" altLang="zh-CN" b="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kumimoji="1" lang="en-US" altLang="zh-CN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kumimoji="1" lang="en-US" altLang="zh-CN" b="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971550" lvl="1" indent="-514350">
              <a:buAutoNum type="arabicPeriod"/>
            </a:pPr>
            <a:r>
              <a:rPr kumimoji="1" lang="en-US" altLang="zh-CN" b="0" dirty="0">
                <a:latin typeface="Courier New" panose="02070309020205020404" pitchFamily="49" charset="0"/>
                <a:cs typeface="Courier New" panose="02070309020205020404" pitchFamily="49" charset="0"/>
              </a:rPr>
              <a:t>return Compress(Encrypt(data))</a:t>
            </a:r>
          </a:p>
          <a:p>
            <a:pPr lvl="1"/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362328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92150D-2F27-FD4B-90A3-DB80A0D36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(1) Synthetic Web application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E3C9FC8-F2F6-4246-8C13-F5E8FAF31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164" y="1240756"/>
            <a:ext cx="5257800" cy="44034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366BE7A-A348-1947-8641-4F9A7D596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5580634"/>
            <a:ext cx="4933043" cy="575153"/>
          </a:xfrm>
          <a:prstGeom prst="rect">
            <a:avLst/>
          </a:prstGeom>
        </p:spPr>
      </p:pic>
      <p:sp>
        <p:nvSpPr>
          <p:cNvPr id="7" name="内容占位符 6">
            <a:extLst>
              <a:ext uri="{FF2B5EF4-FFF2-40B4-BE49-F238E27FC236}">
                <a16:creationId xmlns:a16="http://schemas.microsoft.com/office/drawing/2014/main" id="{6C9064D4-E9F9-5646-840D-183108459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4626429" cy="4963126"/>
          </a:xfrm>
        </p:spPr>
        <p:txBody>
          <a:bodyPr/>
          <a:lstStyle/>
          <a:p>
            <a:r>
              <a:rPr lang="en-US" altLang="zh-CN" dirty="0"/>
              <a:t>NT = non-temporal access to the </a:t>
            </a:r>
            <a:r>
              <a:rPr lang="en-US" altLang="zh-CN" i="1" dirty="0"/>
              <a:t>array</a:t>
            </a:r>
          </a:p>
          <a:p>
            <a:r>
              <a:rPr lang="en-US" altLang="zh-CN" dirty="0"/>
              <a:t>T = temporal access to the </a:t>
            </a:r>
            <a:r>
              <a:rPr lang="en-US" altLang="zh-CN" i="1" dirty="0"/>
              <a:t>array</a:t>
            </a:r>
            <a:endParaRPr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13690410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6ADC65-A485-4341-8CB2-4031EB1C4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(1) Synthetic Web application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83038C5-7841-AE4C-9525-A8B44FD6A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512" y="1275974"/>
            <a:ext cx="5143500" cy="4445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6E31EF1-C9DB-6744-AFFF-D58383374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600700"/>
            <a:ext cx="5600700" cy="6731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DFE031D-5DFD-944B-A04C-0D3D0E0EA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2324" y="1257300"/>
            <a:ext cx="5080000" cy="43434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0B78743-EE57-4D4E-A82C-D32FA060EB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5500" y="5695950"/>
            <a:ext cx="41783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7915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74A88A-9434-2641-A1BF-AEDF398B6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(2) </a:t>
            </a:r>
            <a:r>
              <a:rPr kumimoji="1" lang="en-US" altLang="zh-CN" dirty="0" err="1"/>
              <a:t>DataFrame</a:t>
            </a:r>
            <a:r>
              <a:rPr kumimoji="1" lang="en-US" altLang="zh-CN" dirty="0"/>
              <a:t> application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346EE6-F61D-3E48-BAEB-28E5363B1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1963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kumimoji="1" lang="en-US" altLang="zh-CN" dirty="0" err="1"/>
              <a:t>DataFrame</a:t>
            </a:r>
            <a:r>
              <a:rPr kumimoji="1" lang="en-US" altLang="zh-CN" dirty="0"/>
              <a:t> abstraction popularized by Pandas</a:t>
            </a:r>
            <a:r>
              <a:rPr kumimoji="1" lang="en-US" altLang="zh-CN" baseline="30000" dirty="0"/>
              <a:t>[1]</a:t>
            </a:r>
          </a:p>
          <a:p>
            <a:r>
              <a:rPr kumimoji="1" lang="en-US" altLang="zh-CN" dirty="0"/>
              <a:t>Ported C++ library </a:t>
            </a:r>
            <a:r>
              <a:rPr kumimoji="1" lang="en-US" altLang="zh-CN" i="1" dirty="0" err="1"/>
              <a:t>DataFrame</a:t>
            </a:r>
            <a:r>
              <a:rPr kumimoji="1" lang="en-US" altLang="zh-CN" baseline="30000" dirty="0"/>
              <a:t>[2]</a:t>
            </a:r>
            <a:r>
              <a:rPr kumimoji="1" lang="en-US" altLang="zh-CN" dirty="0"/>
              <a:t> to AIFM</a:t>
            </a:r>
          </a:p>
          <a:p>
            <a:r>
              <a:rPr kumimoji="1" lang="en-US" altLang="zh-CN" dirty="0"/>
              <a:t>Main data structures</a:t>
            </a:r>
          </a:p>
          <a:p>
            <a:pPr lvl="1"/>
            <a:r>
              <a:rPr kumimoji="1" lang="en-US" altLang="zh-CN" b="0" dirty="0">
                <a:latin typeface="Gill Sans MT"/>
                <a:ea typeface="楷体"/>
              </a:rPr>
              <a:t>std::vector storing </a:t>
            </a:r>
            <a:r>
              <a:rPr kumimoji="1" lang="en-US" altLang="zh-CN" b="0" dirty="0" err="1">
                <a:latin typeface="Gill Sans MT"/>
                <a:ea typeface="楷体"/>
              </a:rPr>
              <a:t>DataFrame</a:t>
            </a:r>
            <a:r>
              <a:rPr kumimoji="1" lang="en-US" altLang="zh-CN" b="0" dirty="0">
                <a:latin typeface="Gill Sans MT"/>
                <a:ea typeface="楷体"/>
              </a:rPr>
              <a:t> columns and indexes</a:t>
            </a:r>
            <a:endParaRPr lang="en-US" altLang="zh-CN" b="0" dirty="0">
              <a:latin typeface="Gill Sans MT"/>
              <a:ea typeface="楷体"/>
            </a:endParaRPr>
          </a:p>
          <a:p>
            <a:pPr lvl="1"/>
            <a:r>
              <a:rPr kumimoji="1" lang="en-US" altLang="zh-CN" b="0" dirty="0">
                <a:latin typeface="Gill Sans MT"/>
                <a:ea typeface="楷体"/>
              </a:rPr>
              <a:t>Replace std::vector by </a:t>
            </a:r>
            <a:r>
              <a:rPr kumimoji="1" lang="en-US" altLang="zh-CN" b="0" dirty="0" err="1">
                <a:latin typeface="Gill Sans MT"/>
                <a:ea typeface="楷体"/>
              </a:rPr>
              <a:t>RemVector</a:t>
            </a:r>
            <a:endParaRPr kumimoji="1" lang="en-US" altLang="zh-CN" b="0" dirty="0">
              <a:latin typeface="Gill Sans MT"/>
              <a:ea typeface="楷体"/>
            </a:endParaRPr>
          </a:p>
          <a:p>
            <a:r>
              <a:rPr kumimoji="1" lang="en-US" altLang="zh-CN" dirty="0">
                <a:latin typeface="Gill Sans MT"/>
              </a:rPr>
              <a:t>NYC taxi trip analysis</a:t>
            </a:r>
            <a:endParaRPr lang="en-US" altLang="zh-CN" dirty="0">
              <a:latin typeface="Gill Sans M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DAAE472-8378-554D-B8DE-37F79B51D41C}"/>
              </a:ext>
            </a:extLst>
          </p:cNvPr>
          <p:cNvSpPr txBox="1"/>
          <p:nvPr/>
        </p:nvSpPr>
        <p:spPr>
          <a:xfrm>
            <a:off x="838200" y="5654889"/>
            <a:ext cx="10635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[1] “pandas - Python Data Analysis Library”. In: </a:t>
            </a:r>
            <a:r>
              <a:rPr lang="en-US" altLang="zh-CN" i="1" dirty="0"/>
              <a:t>https://</a:t>
            </a:r>
            <a:r>
              <a:rPr lang="en-US" altLang="zh-CN" i="1" dirty="0" err="1"/>
              <a:t>pandas.pydata.org</a:t>
            </a:r>
            <a:r>
              <a:rPr lang="en-US" altLang="zh-CN" i="1" dirty="0"/>
              <a:t>/</a:t>
            </a:r>
          </a:p>
          <a:p>
            <a:r>
              <a:rPr lang="en-US" altLang="zh-CN" dirty="0"/>
              <a:t>[2] “C++ </a:t>
            </a:r>
            <a:r>
              <a:rPr lang="en-US" altLang="zh-CN" dirty="0" err="1"/>
              <a:t>DataFrame</a:t>
            </a:r>
            <a:r>
              <a:rPr lang="en-US" altLang="zh-CN" dirty="0"/>
              <a:t> for statistical, Financial, and ML analysis”. In: </a:t>
            </a:r>
            <a:r>
              <a:rPr lang="en-US" altLang="zh-CN" i="1" dirty="0"/>
              <a:t>https://</a:t>
            </a:r>
            <a:r>
              <a:rPr lang="en-US" altLang="zh-CN" i="1" dirty="0" err="1"/>
              <a:t>github.com</a:t>
            </a:r>
            <a:r>
              <a:rPr lang="en-US" altLang="zh-CN" i="1" dirty="0"/>
              <a:t>/</a:t>
            </a:r>
            <a:r>
              <a:rPr lang="en-US" altLang="zh-CN" i="1" dirty="0" err="1"/>
              <a:t>hosseinmoein</a:t>
            </a:r>
            <a:r>
              <a:rPr lang="en-US" altLang="zh-CN" i="1" dirty="0"/>
              <a:t>/</a:t>
            </a:r>
            <a:r>
              <a:rPr lang="en-US" altLang="zh-CN" i="1" dirty="0" err="1"/>
              <a:t>DataFrame</a:t>
            </a:r>
            <a:r>
              <a:rPr lang="en-US" altLang="zh-CN" i="1" dirty="0"/>
              <a:t> </a:t>
            </a:r>
            <a:endParaRPr lang="en-US" altLang="zh-CN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891E65F-A873-DD4D-95C0-6F437DA50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022" y="4443380"/>
            <a:ext cx="6686550" cy="120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5095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D0A6D9-D9BF-5449-8833-28EE2A2D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(2) </a:t>
            </a:r>
            <a:r>
              <a:rPr kumimoji="1" lang="en-US" altLang="zh-CN" dirty="0" err="1"/>
              <a:t>DataFrame</a:t>
            </a:r>
            <a:r>
              <a:rPr kumimoji="1" lang="en-US" altLang="zh-CN" dirty="0"/>
              <a:t> application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298146-F8B6-0647-96A6-ED3C198BB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62399"/>
            <a:ext cx="10515600" cy="2214563"/>
          </a:xfrm>
        </p:spPr>
        <p:txBody>
          <a:bodyPr/>
          <a:lstStyle/>
          <a:p>
            <a:r>
              <a:rPr kumimoji="1" lang="en-US" altLang="zh-CN" dirty="0"/>
              <a:t>Three offload operations</a:t>
            </a:r>
          </a:p>
          <a:p>
            <a:r>
              <a:rPr kumimoji="1" lang="en-US" altLang="zh-CN" i="1" dirty="0"/>
              <a:t>Copy &amp; Shuffle</a:t>
            </a:r>
            <a:r>
              <a:rPr kumimoji="1" lang="en-US" altLang="zh-CN" dirty="0"/>
              <a:t> </a:t>
            </a:r>
            <a:r>
              <a:rPr kumimoji="1" lang="en-US" altLang="zh-CN" b="0" dirty="0"/>
              <a:t>pure memory ops</a:t>
            </a:r>
          </a:p>
          <a:p>
            <a:r>
              <a:rPr kumimoji="1" lang="en-US" altLang="zh-CN" i="1" dirty="0"/>
              <a:t>Aggregate</a:t>
            </a:r>
            <a:r>
              <a:rPr kumimoji="1" lang="en-US" altLang="zh-CN" dirty="0"/>
              <a:t> </a:t>
            </a:r>
            <a:r>
              <a:rPr kumimoji="1" lang="en-US" altLang="zh-CN" b="0" dirty="0"/>
              <a:t>+lightweight server-side computation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792D823-8544-DF4E-BBB0-1B450C0C2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1201057"/>
            <a:ext cx="73914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9835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9C6570-A436-5C44-BBD1-E9000412A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(2) </a:t>
            </a:r>
            <a:r>
              <a:rPr kumimoji="1" lang="en-US" altLang="zh-CN" dirty="0" err="1"/>
              <a:t>DataFrame</a:t>
            </a:r>
            <a:r>
              <a:rPr kumimoji="1" lang="en-US" altLang="zh-CN" dirty="0"/>
              <a:t> application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4E4FB16-0CA3-B74C-8FF5-7B582FB6F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446" y="1487118"/>
            <a:ext cx="7865107" cy="388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8552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DA31C8-C0AF-614C-834C-8B666B79D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(2) </a:t>
            </a:r>
            <a:r>
              <a:rPr kumimoji="1" lang="en-US" altLang="zh-CN" dirty="0" err="1"/>
              <a:t>DataFrame</a:t>
            </a:r>
            <a:r>
              <a:rPr kumimoji="1" lang="en-US" altLang="zh-CN" dirty="0"/>
              <a:t> application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610E8F0-95FA-C344-BCFA-57A2C9FAD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49" y="1133481"/>
            <a:ext cx="7230837" cy="391918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F66ED6A-F796-074B-8046-11B4B2C73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477" y="5052666"/>
            <a:ext cx="4615622" cy="149095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A6F5B91-72E3-774A-936A-93A9D730A0BC}"/>
              </a:ext>
            </a:extLst>
          </p:cNvPr>
          <p:cNvSpPr txBox="1"/>
          <p:nvPr/>
        </p:nvSpPr>
        <p:spPr>
          <a:xfrm>
            <a:off x="5764297" y="6413753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18-38%</a:t>
            </a:r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3CEBE50-8813-B04E-B950-7B8E10B376FD}"/>
              </a:ext>
            </a:extLst>
          </p:cNvPr>
          <p:cNvSpPr txBox="1"/>
          <p:nvPr/>
        </p:nvSpPr>
        <p:spPr>
          <a:xfrm>
            <a:off x="6516647" y="6413753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2.9-13%</a:t>
            </a:r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BC238BF-60DC-9C4E-B0CA-937F1D6B31F1}"/>
              </a:ext>
            </a:extLst>
          </p:cNvPr>
          <p:cNvSpPr txBox="1"/>
          <p:nvPr/>
        </p:nvSpPr>
        <p:spPr>
          <a:xfrm>
            <a:off x="7384700" y="6411734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4.5-12%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9298193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7895F2-7BBD-3A47-8FC2-33EDC848A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Microbenchmarks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94D8FF-1D2B-264E-82D9-BE9F3E3EB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Understand Two Representative DSs</a:t>
            </a:r>
          </a:p>
          <a:p>
            <a:pPr lvl="1"/>
            <a:r>
              <a:rPr kumimoji="1" lang="en-US" altLang="zh-CN" b="0" dirty="0" err="1">
                <a:latin typeface="Gill Sans MT" panose="020B0502020104020203" pitchFamily="34" charset="0"/>
              </a:rPr>
              <a:t>Hashtable</a:t>
            </a:r>
            <a:endParaRPr kumimoji="1" lang="en-US" altLang="zh-CN" b="0" dirty="0">
              <a:latin typeface="Gill Sans MT" panose="020B0502020104020203" pitchFamily="34" charset="0"/>
            </a:endParaRPr>
          </a:p>
          <a:p>
            <a:pPr lvl="1"/>
            <a:r>
              <a:rPr kumimoji="1" lang="en-US" altLang="zh-CN" b="0" dirty="0">
                <a:latin typeface="Gill Sans MT" panose="020B0502020104020203" pitchFamily="34" charset="0"/>
              </a:rPr>
              <a:t>Array</a:t>
            </a:r>
          </a:p>
          <a:p>
            <a:r>
              <a:rPr kumimoji="1" lang="en-US" altLang="zh-CN" dirty="0"/>
              <a:t>Factors</a:t>
            </a:r>
          </a:p>
          <a:p>
            <a:pPr lvl="1"/>
            <a:r>
              <a:rPr kumimoji="1" lang="en-US" altLang="zh-CN" b="0" dirty="0">
                <a:latin typeface="Gill Sans MT" panose="020B0502020104020203" pitchFamily="34" charset="0"/>
              </a:rPr>
              <a:t>Prefetching</a:t>
            </a:r>
          </a:p>
          <a:p>
            <a:pPr lvl="1"/>
            <a:r>
              <a:rPr kumimoji="1" lang="en-US" altLang="zh-CN" b="0" dirty="0">
                <a:latin typeface="Gill Sans MT" panose="020B0502020104020203" pitchFamily="34" charset="0"/>
              </a:rPr>
              <a:t>Non-temporal local storage</a:t>
            </a:r>
          </a:p>
          <a:p>
            <a:pPr lvl="1"/>
            <a:r>
              <a:rPr kumimoji="1" lang="en-US" altLang="zh-CN" b="0" dirty="0">
                <a:latin typeface="Gill Sans MT" panose="020B0502020104020203" pitchFamily="34" charset="0"/>
              </a:rPr>
              <a:t>R/W amplification reducing</a:t>
            </a:r>
          </a:p>
        </p:txBody>
      </p:sp>
    </p:spTree>
    <p:extLst>
      <p:ext uri="{BB962C8B-B14F-4D97-AF65-F5344CB8AC3E}">
        <p14:creationId xmlns:p14="http://schemas.microsoft.com/office/powerpoint/2010/main" val="269739875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4EE2C7-A7EC-AA41-929A-8CFE16C2A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/>
              <a:t>Hashtable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B948AB-DA7D-A943-98B8-1FBF5DC69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68161"/>
            <a:ext cx="10515600" cy="21088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kumimoji="1" lang="en-US" altLang="zh-CN" dirty="0">
                <a:latin typeface="Gill Sans MT"/>
              </a:rPr>
              <a:t>10 GB data, object size = ?</a:t>
            </a:r>
            <a:endParaRPr kumimoji="1" lang="en-US" altLang="zh-CN" dirty="0"/>
          </a:p>
          <a:p>
            <a:r>
              <a:rPr kumimoji="1" lang="en-US" altLang="zh-CN" b="0" dirty="0" err="1"/>
              <a:t>Fastswap</a:t>
            </a:r>
            <a:r>
              <a:rPr kumimoji="1" lang="en-US" altLang="zh-CN" b="0" dirty="0"/>
              <a:t>: 5GB</a:t>
            </a:r>
            <a:endParaRPr kumimoji="1" lang="en-US" altLang="zh-CN" dirty="0"/>
          </a:p>
          <a:p>
            <a:r>
              <a:rPr kumimoji="1" lang="en-US" altLang="zh-CN" b="0" dirty="0"/>
              <a:t>AIFM: 3GB mem for index, 2GB mem for data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8CDB015-3663-B945-890B-DF914D6F2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50" y="1213837"/>
            <a:ext cx="56007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96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B7207-9681-45DD-9FF7-7341E7AEC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Far Memory——</a:t>
            </a:r>
            <a:r>
              <a:rPr lang="en-US" altLang="zh-CN" dirty="0" err="1"/>
              <a:t>Fastswap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16A1BC-0AE3-48A0-A06F-B6BF6ADA8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750" y="1381499"/>
            <a:ext cx="5975266" cy="20448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CN" dirty="0">
                <a:latin typeface="+mn-ea"/>
                <a:ea typeface="+mn-ea"/>
              </a:rPr>
              <a:t>In-kernel paging system</a:t>
            </a:r>
          </a:p>
          <a:p>
            <a:r>
              <a:rPr lang="en-US" altLang="zh-CN" dirty="0">
                <a:latin typeface="+mn-ea"/>
              </a:rPr>
              <a:t>Using RDMA</a:t>
            </a:r>
          </a:p>
          <a:p>
            <a:r>
              <a:rPr lang="en-US" altLang="zh-CN" dirty="0">
                <a:latin typeface="+mn-ea"/>
              </a:rPr>
              <a:t>Transparent 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B56E307-1B9E-4B2E-87AD-ECBA172DCCA2}"/>
              </a:ext>
            </a:extLst>
          </p:cNvPr>
          <p:cNvGrpSpPr/>
          <p:nvPr/>
        </p:nvGrpSpPr>
        <p:grpSpPr>
          <a:xfrm>
            <a:off x="7353216" y="1467319"/>
            <a:ext cx="3943434" cy="4477869"/>
            <a:chOff x="6762666" y="1593763"/>
            <a:chExt cx="3943434" cy="4477869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5933334A-F2B7-4EAF-9063-4B5BA56F7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62666" y="1593763"/>
              <a:ext cx="3943434" cy="4203273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9AF5E737-1A16-40F4-81F8-994EE5B6BCB4}"/>
                </a:ext>
              </a:extLst>
            </p:cNvPr>
            <p:cNvSpPr txBox="1"/>
            <p:nvPr/>
          </p:nvSpPr>
          <p:spPr>
            <a:xfrm>
              <a:off x="7144845" y="5702300"/>
              <a:ext cx="31790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System architecture of </a:t>
              </a:r>
              <a:r>
                <a:rPr lang="en-US" altLang="zh-CN" dirty="0" err="1"/>
                <a:t>Fastswap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2461623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4EE2C7-A7EC-AA41-929A-8CFE16C2A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/>
              <a:t>Hashtable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B948AB-DA7D-A943-98B8-1FBF5DC69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68161"/>
            <a:ext cx="10515600" cy="2108801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kumimoji="1" lang="en-US" altLang="zh-CN" dirty="0"/>
              <a:t>s &gt; 0.8, competitive with local memory</a:t>
            </a:r>
          </a:p>
          <a:p>
            <a:pPr lvl="1"/>
            <a:r>
              <a:rPr kumimoji="1" lang="en-US" altLang="zh-CN" b="0" dirty="0">
                <a:latin typeface="Gill Sans MT" panose="020B0502020104020203" pitchFamily="34" charset="0"/>
              </a:rPr>
              <a:t>miss rate 1%</a:t>
            </a:r>
          </a:p>
          <a:p>
            <a:r>
              <a:rPr kumimoji="1" lang="en-US" altLang="zh-CN" dirty="0"/>
              <a:t>outperforms </a:t>
            </a:r>
            <a:r>
              <a:rPr kumimoji="1" lang="en-US" altLang="zh-CN" dirty="0" err="1"/>
              <a:t>Fastswap</a:t>
            </a:r>
            <a:r>
              <a:rPr kumimoji="1" lang="en-US" altLang="zh-CN" dirty="0"/>
              <a:t> up to 61x (s = 0.8)</a:t>
            </a:r>
          </a:p>
          <a:p>
            <a:pPr marL="971550" lvl="1" indent="-514350">
              <a:buAutoNum type="arabicPeriod"/>
            </a:pPr>
            <a:r>
              <a:rPr kumimoji="1" lang="en-US" altLang="zh-CN" b="0" dirty="0">
                <a:latin typeface="Gill Sans MT" panose="020B0502020104020203" pitchFamily="34" charset="0"/>
              </a:rPr>
              <a:t>amplification due to coarser granularity</a:t>
            </a:r>
          </a:p>
          <a:p>
            <a:pPr marL="971550" lvl="1" indent="-514350">
              <a:buAutoNum type="arabicPeriod"/>
            </a:pPr>
            <a:r>
              <a:rPr kumimoji="1" lang="en-US" altLang="zh-CN" b="0" dirty="0">
                <a:latin typeface="Gill Sans MT"/>
                <a:ea typeface="楷体"/>
              </a:rPr>
              <a:t>lack of per-KV pair hotness information (CLOCK replacement for AIFM)</a:t>
            </a:r>
            <a:endParaRPr lang="en-US" altLang="zh-CN" b="0" dirty="0">
              <a:latin typeface="Gill Sans MT" panose="020B0502020104020203" pitchFamily="34" charset="0"/>
            </a:endParaRPr>
          </a:p>
          <a:p>
            <a:pPr marL="971550" lvl="1" indent="-514350">
              <a:buAutoNum type="arabicPeriod"/>
            </a:pPr>
            <a:r>
              <a:rPr kumimoji="1" lang="en-US" altLang="zh-CN" b="0" dirty="0">
                <a:latin typeface="Gill Sans MT"/>
                <a:ea typeface="楷体"/>
              </a:rPr>
              <a:t>kernel paging overheads</a:t>
            </a:r>
            <a:endParaRPr lang="en-US" altLang="zh-CN" b="0" dirty="0">
              <a:latin typeface="Gill Sans MT" panose="020B0502020104020203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8CDB015-3663-B945-890B-DF914D6F2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50" y="1213837"/>
            <a:ext cx="56007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2197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7B1D2B-7325-1140-B89E-B08834AF0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/>
              <a:t>Hashtable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9EA333-C547-6742-BB1F-6806CC566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9571"/>
            <a:ext cx="10515600" cy="897391"/>
          </a:xfrm>
        </p:spPr>
        <p:txBody>
          <a:bodyPr/>
          <a:lstStyle/>
          <a:p>
            <a:r>
              <a:rPr kumimoji="1" lang="en-US" altLang="zh-CN" dirty="0"/>
              <a:t>Extract more performance up to 160 threads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6BE621B-06A7-694D-AC6B-CFE31B541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203" y="1181180"/>
            <a:ext cx="6539593" cy="368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9270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2947A1-5EE6-9147-ADBB-23E75521C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Array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DC9C5C-5152-7B4A-94A4-0AE5D29AC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84061"/>
            <a:ext cx="10515600" cy="1892901"/>
          </a:xfrm>
        </p:spPr>
        <p:txBody>
          <a:bodyPr/>
          <a:lstStyle/>
          <a:p>
            <a:r>
              <a:rPr kumimoji="1" lang="en-US" altLang="zh-CN" dirty="0"/>
              <a:t>In-memory compression (16 files of 1GB)</a:t>
            </a:r>
          </a:p>
          <a:p>
            <a:r>
              <a:rPr kumimoji="1" lang="en-US" altLang="zh-CN" dirty="0"/>
              <a:t>In-memory decompression (30 files of 0.5GB)</a:t>
            </a:r>
          </a:p>
          <a:p>
            <a:r>
              <a:rPr kumimoji="1" lang="en-US" altLang="zh-CN" dirty="0"/>
              <a:t>Access patterns: streaming, sequential</a:t>
            </a:r>
          </a:p>
          <a:p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04BB636-53C4-F74A-BA99-795652BA1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200" y="1213837"/>
            <a:ext cx="54356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2711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2A0CA4-8910-FF4C-9A42-CCE19F1B7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Design Drill-Down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8A03861-AE86-A54A-99FE-2FE217764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Fast Path</a:t>
            </a:r>
          </a:p>
          <a:p>
            <a:pPr lvl="1"/>
            <a:r>
              <a:rPr kumimoji="1" lang="en-US" altLang="zh-CN" b="0" dirty="0">
                <a:latin typeface="Gill Sans MT" panose="020B0502020104020203" pitchFamily="34" charset="0"/>
              </a:rPr>
              <a:t>Access L1 memory</a:t>
            </a:r>
          </a:p>
          <a:p>
            <a:pPr lvl="2"/>
            <a:r>
              <a:rPr kumimoji="1" lang="en-US" altLang="zh-CN" b="0" dirty="0">
                <a:latin typeface="Gill Sans MT" panose="020B0502020104020203" pitchFamily="34" charset="0"/>
              </a:rPr>
              <a:t>Direct access: 1μop</a:t>
            </a:r>
          </a:p>
          <a:p>
            <a:pPr lvl="2"/>
            <a:r>
              <a:rPr kumimoji="1" lang="en-US" altLang="zh-CN" b="0" dirty="0">
                <a:latin typeface="Gill Sans MT" panose="020B0502020104020203" pitchFamily="34" charset="0"/>
              </a:rPr>
              <a:t>AIFM fast path: 4μop</a:t>
            </a:r>
          </a:p>
          <a:p>
            <a:pPr lvl="2"/>
            <a:r>
              <a:rPr kumimoji="1" lang="en-US" altLang="zh-CN" b="0" dirty="0">
                <a:latin typeface="Gill Sans MT" panose="020B0502020104020203" pitchFamily="34" charset="0"/>
              </a:rPr>
              <a:t>ILP helps: approx. 2x overheads for L1 hits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DA9F45A-E66D-5646-8381-A82A18C22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082" y="3695400"/>
            <a:ext cx="5875835" cy="181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5297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EC0830-A313-6741-A912-10C112385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Design Drill-Down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82F875-1AC9-7149-95D5-9252A30DB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Cold Path</a:t>
            </a:r>
          </a:p>
          <a:p>
            <a:pPr lvl="1"/>
            <a:r>
              <a:rPr kumimoji="1" lang="en-US" altLang="zh-CN" b="0" dirty="0">
                <a:latin typeface="Gill Sans MT" panose="020B0502020104020203" pitchFamily="34" charset="0"/>
              </a:rPr>
              <a:t>Small objects: AIFM lower latency, as expected</a:t>
            </a:r>
          </a:p>
          <a:p>
            <a:pPr lvl="1"/>
            <a:r>
              <a:rPr kumimoji="1" lang="en-US" altLang="zh-CN" b="0" dirty="0">
                <a:latin typeface="Gill Sans MT" panose="020B0502020104020203" pitchFamily="34" charset="0"/>
              </a:rPr>
              <a:t>Page-sized or bigger objects: </a:t>
            </a:r>
            <a:r>
              <a:rPr kumimoji="1" lang="en-US" altLang="zh-CN" b="0" dirty="0" err="1">
                <a:latin typeface="Gill Sans MT" panose="020B0502020104020203" pitchFamily="34" charset="0"/>
              </a:rPr>
              <a:t>Fastswap</a:t>
            </a:r>
            <a:r>
              <a:rPr kumimoji="1" lang="en-US" altLang="zh-CN" b="0" dirty="0">
                <a:latin typeface="Gill Sans MT" panose="020B0502020104020203" pitchFamily="34" charset="0"/>
              </a:rPr>
              <a:t> lower latency </a:t>
            </a:r>
            <a:r>
              <a:rPr kumimoji="1" lang="en-US" altLang="zh-CN" sz="2400" b="0" dirty="0">
                <a:latin typeface="Gill Sans MT" panose="020B0502020104020203" pitchFamily="34" charset="0"/>
              </a:rPr>
              <a:t>(due to RDMA)</a:t>
            </a:r>
          </a:p>
          <a:p>
            <a:pPr lvl="1"/>
            <a:r>
              <a:rPr kumimoji="1" lang="en-US" altLang="zh-CN" b="0" dirty="0">
                <a:latin typeface="Gill Sans MT" panose="020B0502020104020203" pitchFamily="34" charset="0"/>
              </a:rPr>
              <a:t>AIFM higher throughput (1.8-6.8x increase) due to better CPU utilization and lower overheads</a:t>
            </a:r>
            <a:endParaRPr kumimoji="1" lang="zh-CN" altLang="en-US" b="0" dirty="0">
              <a:latin typeface="Gill Sans MT" panose="020B0502020104020203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DF95FC6-18E4-8B42-80BD-2767E6B8E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621" y="3429000"/>
            <a:ext cx="48895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9097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036949-2517-4747-A776-C8960CB57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Design Drill-Down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6251DE-8892-2B47-8447-19C0FA6B9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Operating Point</a:t>
            </a:r>
          </a:p>
          <a:p>
            <a:pPr lvl="1"/>
            <a:r>
              <a:rPr kumimoji="1" lang="en-US" altLang="zh-CN" b="0" dirty="0">
                <a:latin typeface="Gill Sans MT" panose="020B0502020104020203" pitchFamily="34" charset="0"/>
              </a:rPr>
              <a:t>How much compute time can amortize far memory overheads?</a:t>
            </a:r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/>
          </a:p>
          <a:p>
            <a:pPr lvl="1"/>
            <a:r>
              <a:rPr kumimoji="1" lang="en-US" altLang="zh-CN" b="0" dirty="0">
                <a:latin typeface="Gill Sans MT" panose="020B0502020104020203" pitchFamily="34" charset="0"/>
              </a:rPr>
              <a:t>4KB objects</a:t>
            </a:r>
          </a:p>
          <a:p>
            <a:pPr lvl="2"/>
            <a:r>
              <a:rPr kumimoji="1" lang="en-US" altLang="zh-CN" b="0" dirty="0">
                <a:latin typeface="Gill Sans MT" panose="020B0502020104020203" pitchFamily="34" charset="0"/>
              </a:rPr>
              <a:t>AIFM 1.2us</a:t>
            </a:r>
          </a:p>
          <a:p>
            <a:pPr lvl="2"/>
            <a:r>
              <a:rPr kumimoji="1" lang="en-US" altLang="zh-CN" b="0" dirty="0" err="1">
                <a:latin typeface="Gill Sans MT" panose="020B0502020104020203" pitchFamily="34" charset="0"/>
              </a:rPr>
              <a:t>Fastswap</a:t>
            </a:r>
            <a:r>
              <a:rPr kumimoji="1" lang="en-US" altLang="zh-CN" b="0" dirty="0">
                <a:latin typeface="Gill Sans MT" panose="020B0502020104020203" pitchFamily="34" charset="0"/>
              </a:rPr>
              <a:t> 50us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722DB69-6F33-7E41-8A92-B13BE81C0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900" y="2222200"/>
            <a:ext cx="51562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8493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FC38E1-6A78-504F-A9E5-291E8C699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Design Drill-Down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F7F31F-FC26-874C-89C2-96E477D4E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Memory Evacuator</a:t>
            </a:r>
          </a:p>
          <a:p>
            <a:pPr lvl="1"/>
            <a:r>
              <a:rPr kumimoji="1" lang="en-US" altLang="zh-CN" b="0" dirty="0" err="1">
                <a:latin typeface="Gill Sans MT" panose="020B0502020104020203" pitchFamily="34" charset="0"/>
              </a:rPr>
              <a:t>Pauseless</a:t>
            </a:r>
            <a:r>
              <a:rPr kumimoji="1" lang="en-US" altLang="zh-CN" b="0" dirty="0">
                <a:latin typeface="Gill Sans MT" panose="020B0502020104020203" pitchFamily="34" charset="0"/>
              </a:rPr>
              <a:t> memory evacuator</a:t>
            </a:r>
          </a:p>
          <a:p>
            <a:endParaRPr kumimoji="1" lang="en-US" altLang="zh-CN" b="0" dirty="0"/>
          </a:p>
          <a:p>
            <a:endParaRPr kumimoji="1" lang="en-US" altLang="zh-CN" b="0" dirty="0"/>
          </a:p>
          <a:p>
            <a:endParaRPr kumimoji="1" lang="en-US" altLang="zh-CN" b="0" dirty="0"/>
          </a:p>
          <a:p>
            <a:endParaRPr kumimoji="1" lang="en-US" altLang="zh-CN" b="0" dirty="0"/>
          </a:p>
          <a:p>
            <a:pPr lvl="1"/>
            <a:endParaRPr kumimoji="1" lang="en-US" altLang="zh-CN" b="0" dirty="0">
              <a:latin typeface="Gill Sans MT" panose="020B0502020104020203" pitchFamily="34" charset="0"/>
            </a:endParaRPr>
          </a:p>
          <a:p>
            <a:pPr lvl="1"/>
            <a:r>
              <a:rPr kumimoji="1" lang="en-US" altLang="zh-CN" b="0" dirty="0">
                <a:latin typeface="Gill Sans MT" panose="020B0502020104020203" pitchFamily="34" charset="0"/>
              </a:rPr>
              <a:t>A stop-the-world evacuator incurs 10x higher latency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0C8505F-0D38-6A40-A7C4-E300538F3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950" y="2442936"/>
            <a:ext cx="53721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1895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9F4A42-2674-5147-B87A-D47F4EEAA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Design Drill-Down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F61AB9-E3E2-314F-BAEE-4C0C1E9DA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Memory Evacuator</a:t>
            </a:r>
          </a:p>
          <a:p>
            <a:pPr lvl="1"/>
            <a:r>
              <a:rPr kumimoji="1" lang="en-US" altLang="zh-CN" b="0" dirty="0">
                <a:latin typeface="Gill Sans MT" panose="020B0502020104020203" pitchFamily="34" charset="0"/>
              </a:rPr>
              <a:t>Thread Scheduler Co-design</a:t>
            </a:r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6A6560A-287D-4046-83DA-D9177668A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469" y="2533570"/>
            <a:ext cx="7173061" cy="311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9080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3"/>
          <p:cNvGrpSpPr>
            <a:grpSpLocks/>
          </p:cNvGrpSpPr>
          <p:nvPr/>
        </p:nvGrpSpPr>
        <p:grpSpPr bwMode="auto">
          <a:xfrm>
            <a:off x="1432765" y="1378100"/>
            <a:ext cx="613064" cy="535101"/>
            <a:chOff x="1110" y="2656"/>
            <a:chExt cx="1549" cy="1351"/>
          </a:xfrm>
        </p:grpSpPr>
        <p:sp>
          <p:nvSpPr>
            <p:cNvPr id="46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3" name="Line 11"/>
          <p:cNvSpPr>
            <a:spLocks noChangeShapeType="1"/>
          </p:cNvSpPr>
          <p:nvPr/>
        </p:nvSpPr>
        <p:spPr bwMode="auto">
          <a:xfrm>
            <a:off x="1923216" y="1868503"/>
            <a:ext cx="6547523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2254271" y="1439400"/>
            <a:ext cx="1905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1">
                    <a:lumMod val="75000"/>
                  </a:schemeClr>
                </a:solidFill>
                <a:latin typeface="Gill Sans MT"/>
                <a:ea typeface="宋体"/>
                <a:cs typeface="Calibri"/>
              </a:rPr>
              <a:t>Background</a:t>
            </a: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gray">
          <a:xfrm>
            <a:off x="1589863" y="1457280"/>
            <a:ext cx="284820" cy="37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50" name="Group 7"/>
          <p:cNvGrpSpPr>
            <a:grpSpLocks/>
          </p:cNvGrpSpPr>
          <p:nvPr/>
        </p:nvGrpSpPr>
        <p:grpSpPr bwMode="auto">
          <a:xfrm>
            <a:off x="1432765" y="2297520"/>
            <a:ext cx="613064" cy="535101"/>
            <a:chOff x="3174" y="2656"/>
            <a:chExt cx="1549" cy="1351"/>
          </a:xfrm>
        </p:grpSpPr>
        <p:sp>
          <p:nvSpPr>
            <p:cNvPr id="54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1" name="Line 14"/>
          <p:cNvSpPr>
            <a:spLocks noChangeShapeType="1"/>
          </p:cNvSpPr>
          <p:nvPr/>
        </p:nvSpPr>
        <p:spPr bwMode="auto">
          <a:xfrm>
            <a:off x="1923216" y="2787923"/>
            <a:ext cx="6547523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2254271" y="2358820"/>
            <a:ext cx="44130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75000"/>
                  </a:schemeClr>
                </a:solidFill>
                <a:latin typeface="Gill Sans MT"/>
                <a:ea typeface="宋体"/>
                <a:cs typeface="Calibri"/>
              </a:rPr>
              <a:t>AIFM Design and Abstraction</a:t>
            </a:r>
            <a:endParaRPr lang="zh-CN" altLang="en-US">
              <a:solidFill>
                <a:schemeClr val="bg1">
                  <a:lumMod val="75000"/>
                </a:schemeClr>
              </a:solidFill>
              <a:cs typeface="Times New Roman"/>
            </a:endParaRP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gray">
          <a:xfrm>
            <a:off x="1589863" y="2376700"/>
            <a:ext cx="284820" cy="37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grpSp>
        <p:nvGrpSpPr>
          <p:cNvPr id="58" name="Group 17"/>
          <p:cNvGrpSpPr>
            <a:grpSpLocks/>
          </p:cNvGrpSpPr>
          <p:nvPr/>
        </p:nvGrpSpPr>
        <p:grpSpPr bwMode="auto">
          <a:xfrm>
            <a:off x="1432765" y="3284832"/>
            <a:ext cx="613065" cy="535101"/>
            <a:chOff x="1110" y="2656"/>
            <a:chExt cx="1549" cy="1351"/>
          </a:xfrm>
        </p:grpSpPr>
        <p:sp>
          <p:nvSpPr>
            <p:cNvPr id="62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" name="Line 25"/>
          <p:cNvSpPr>
            <a:spLocks noChangeShapeType="1"/>
          </p:cNvSpPr>
          <p:nvPr/>
        </p:nvSpPr>
        <p:spPr bwMode="auto">
          <a:xfrm>
            <a:off x="1923216" y="3775235"/>
            <a:ext cx="6547523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 Box 26"/>
          <p:cNvSpPr txBox="1">
            <a:spLocks noChangeArrowheads="1"/>
          </p:cNvSpPr>
          <p:nvPr/>
        </p:nvSpPr>
        <p:spPr bwMode="auto">
          <a:xfrm>
            <a:off x="2254271" y="3346132"/>
            <a:ext cx="23118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75000"/>
                  </a:schemeClr>
                </a:solidFill>
                <a:latin typeface="Gill Sans MT"/>
                <a:ea typeface="宋体"/>
                <a:cs typeface="Calibri"/>
              </a:rPr>
              <a:t>AIFM Runtime</a:t>
            </a:r>
            <a:endParaRPr lang="zh-CN" altLang="en-US">
              <a:solidFill>
                <a:schemeClr val="bg1">
                  <a:lumMod val="75000"/>
                </a:schemeClr>
              </a:solidFill>
              <a:cs typeface="Times New Roman"/>
            </a:endParaRPr>
          </a:p>
        </p:txBody>
      </p:sp>
      <p:sp>
        <p:nvSpPr>
          <p:cNvPr id="61" name="Text Box 27"/>
          <p:cNvSpPr txBox="1">
            <a:spLocks noChangeArrowheads="1"/>
          </p:cNvSpPr>
          <p:nvPr/>
        </p:nvSpPr>
        <p:spPr bwMode="gray">
          <a:xfrm>
            <a:off x="1616028" y="3362011"/>
            <a:ext cx="284820" cy="37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66" name="Group 21"/>
          <p:cNvGrpSpPr>
            <a:grpSpLocks/>
          </p:cNvGrpSpPr>
          <p:nvPr/>
        </p:nvGrpSpPr>
        <p:grpSpPr bwMode="auto">
          <a:xfrm>
            <a:off x="1427620" y="4263033"/>
            <a:ext cx="613064" cy="535101"/>
            <a:chOff x="3174" y="2656"/>
            <a:chExt cx="1549" cy="1351"/>
          </a:xfrm>
        </p:grpSpPr>
        <p:sp>
          <p:nvSpPr>
            <p:cNvPr id="70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7" name="Line 28"/>
          <p:cNvSpPr>
            <a:spLocks noChangeShapeType="1"/>
          </p:cNvSpPr>
          <p:nvPr/>
        </p:nvSpPr>
        <p:spPr bwMode="auto">
          <a:xfrm>
            <a:off x="1918071" y="4753436"/>
            <a:ext cx="6547523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 Box 29"/>
          <p:cNvSpPr txBox="1">
            <a:spLocks noChangeArrowheads="1"/>
          </p:cNvSpPr>
          <p:nvPr/>
        </p:nvSpPr>
        <p:spPr bwMode="auto">
          <a:xfrm>
            <a:off x="2249126" y="4324334"/>
            <a:ext cx="44326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Gill Sans MT"/>
                <a:ea typeface="宋体"/>
                <a:cs typeface="Calibri"/>
              </a:rPr>
              <a:t>Implementation &amp; Evaluation</a:t>
            </a:r>
            <a:endParaRPr lang="en-US" sz="2400">
              <a:solidFill>
                <a:schemeClr val="bg1">
                  <a:lumMod val="75000"/>
                </a:schemeClr>
              </a:solidFill>
              <a:latin typeface="Gill Sans MT"/>
              <a:ea typeface="宋体"/>
              <a:cs typeface="Calibri"/>
            </a:endParaRPr>
          </a:p>
          <a:p>
            <a:endParaRPr lang="en-US" altLang="zh-CN" sz="2400" b="1" dirty="0">
              <a:solidFill>
                <a:schemeClr val="bg1">
                  <a:lumMod val="75000"/>
                </a:schemeClr>
              </a:solidFill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69" name="Text Box 30"/>
          <p:cNvSpPr txBox="1">
            <a:spLocks noChangeArrowheads="1"/>
          </p:cNvSpPr>
          <p:nvPr/>
        </p:nvSpPr>
        <p:spPr bwMode="gray">
          <a:xfrm>
            <a:off x="1584718" y="4342213"/>
            <a:ext cx="284820" cy="37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Outline</a:t>
            </a:r>
            <a:endParaRPr lang="en-US"/>
          </a:p>
        </p:txBody>
      </p:sp>
      <p:grpSp>
        <p:nvGrpSpPr>
          <p:cNvPr id="32" name="Group 17">
            <a:extLst>
              <a:ext uri="{FF2B5EF4-FFF2-40B4-BE49-F238E27FC236}">
                <a16:creationId xmlns:a16="http://schemas.microsoft.com/office/drawing/2014/main" id="{DA765C7B-C4EF-4ED0-B24E-007784A5D192}"/>
              </a:ext>
            </a:extLst>
          </p:cNvPr>
          <p:cNvGrpSpPr>
            <a:grpSpLocks/>
          </p:cNvGrpSpPr>
          <p:nvPr/>
        </p:nvGrpSpPr>
        <p:grpSpPr bwMode="auto">
          <a:xfrm>
            <a:off x="1425837" y="5196759"/>
            <a:ext cx="613065" cy="535101"/>
            <a:chOff x="1110" y="2656"/>
            <a:chExt cx="1549" cy="1351"/>
          </a:xfrm>
        </p:grpSpPr>
        <p:sp>
          <p:nvSpPr>
            <p:cNvPr id="33" name="AutoShape 18">
              <a:extLst>
                <a:ext uri="{FF2B5EF4-FFF2-40B4-BE49-F238E27FC236}">
                  <a16:creationId xmlns:a16="http://schemas.microsoft.com/office/drawing/2014/main" id="{597F784F-ED4B-4CE0-8B83-358D5B6C38F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AutoShape 19">
              <a:extLst>
                <a:ext uri="{FF2B5EF4-FFF2-40B4-BE49-F238E27FC236}">
                  <a16:creationId xmlns:a16="http://schemas.microsoft.com/office/drawing/2014/main" id="{5E04BCA0-1D48-4FA3-82FC-B1BFB30B4AE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AutoShape 20">
              <a:extLst>
                <a:ext uri="{FF2B5EF4-FFF2-40B4-BE49-F238E27FC236}">
                  <a16:creationId xmlns:a16="http://schemas.microsoft.com/office/drawing/2014/main" id="{FE460E35-ADC2-4CC0-82BA-D65573829D9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6" name="Line 25">
            <a:extLst>
              <a:ext uri="{FF2B5EF4-FFF2-40B4-BE49-F238E27FC236}">
                <a16:creationId xmlns:a16="http://schemas.microsoft.com/office/drawing/2014/main" id="{C8DE5496-A390-446E-B6DC-754156B0BF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6288" y="5687162"/>
            <a:ext cx="6547523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 Box 26">
            <a:extLst>
              <a:ext uri="{FF2B5EF4-FFF2-40B4-BE49-F238E27FC236}">
                <a16:creationId xmlns:a16="http://schemas.microsoft.com/office/drawing/2014/main" id="{9228BF78-021D-4009-ABEA-1FE982352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343" y="5258059"/>
            <a:ext cx="177805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2400" b="1" dirty="0">
                <a:latin typeface="Gill Sans MT"/>
                <a:ea typeface="宋体" panose="02010600030101010101" pitchFamily="2" charset="-122"/>
                <a:cs typeface="Calibri" panose="020F0502020204030204" pitchFamily="34" charset="0"/>
              </a:rPr>
              <a:t>Conclusion</a:t>
            </a:r>
            <a:endParaRPr lang="en-US" sz="2400" dirty="0">
              <a:ea typeface="+mn-lt"/>
              <a:cs typeface="+mn-lt"/>
            </a:endParaRPr>
          </a:p>
          <a:p>
            <a:endParaRPr lang="en-US" altLang="zh-CN" sz="2400" b="1" dirty="0"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8" name="Text Box 27">
            <a:extLst>
              <a:ext uri="{FF2B5EF4-FFF2-40B4-BE49-F238E27FC236}">
                <a16:creationId xmlns:a16="http://schemas.microsoft.com/office/drawing/2014/main" id="{624C92C0-B189-448D-B8D8-97C7FF93E80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574219" y="5273938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0296812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9260F7-36C3-7E41-BC59-007903D0B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C8296E-015F-FC4D-86AD-BBB1DC44D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kumimoji="1" lang="en-US" altLang="zh-CN" dirty="0"/>
              <a:t>New direction: </a:t>
            </a:r>
            <a:r>
              <a:rPr kumimoji="1" lang="en-US" altLang="zh-CN" b="0" dirty="0"/>
              <a:t>a bit less transparency for much more performance</a:t>
            </a:r>
          </a:p>
          <a:p>
            <a:r>
              <a:rPr kumimoji="1" lang="en-US" altLang="zh-CN" dirty="0">
                <a:latin typeface="Gill Sans MT"/>
              </a:rPr>
              <a:t>New abstraction: </a:t>
            </a:r>
            <a:r>
              <a:rPr kumimoji="1" lang="en-US" altLang="zh-CN" b="0" dirty="0" err="1">
                <a:latin typeface="Gill Sans MT"/>
              </a:rPr>
              <a:t>Remoteable</a:t>
            </a:r>
            <a:r>
              <a:rPr kumimoji="1" lang="en-US" altLang="zh-CN" b="0" dirty="0">
                <a:latin typeface="Gill Sans MT"/>
              </a:rPr>
              <a:t> pointers</a:t>
            </a:r>
            <a:endParaRPr lang="en-US" altLang="zh-CN" b="0" dirty="0">
              <a:latin typeface="Gill Sans MT"/>
            </a:endParaRPr>
          </a:p>
          <a:p>
            <a:r>
              <a:rPr kumimoji="1" lang="en-US" altLang="zh-CN" dirty="0"/>
              <a:t>Realization: </a:t>
            </a:r>
            <a:r>
              <a:rPr kumimoji="1" lang="en-US" altLang="zh-CN" b="0" dirty="0"/>
              <a:t>runtime + library</a:t>
            </a:r>
          </a:p>
          <a:p>
            <a:r>
              <a:rPr kumimoji="1" lang="en-US" altLang="zh-CN" dirty="0"/>
              <a:t>Result</a:t>
            </a:r>
            <a:r>
              <a:rPr kumimoji="1" lang="en-US" altLang="zh-CN" b="0" dirty="0"/>
              <a:t>: high performance &amp; convenient APIs for both app </a:t>
            </a:r>
            <a:r>
              <a:rPr kumimoji="1" lang="en-US" altLang="zh-CN" b="0" dirty="0" err="1"/>
              <a:t>devs</a:t>
            </a:r>
            <a:r>
              <a:rPr kumimoji="1" lang="en-US" altLang="zh-CN" b="0" dirty="0"/>
              <a:t> and DS </a:t>
            </a:r>
            <a:r>
              <a:rPr kumimoji="1" lang="en-US" altLang="zh-CN" b="0" dirty="0" err="1"/>
              <a:t>devs</a:t>
            </a:r>
            <a:endParaRPr kumimoji="1" lang="en-US" altLang="zh-CN" b="0" dirty="0"/>
          </a:p>
        </p:txBody>
      </p:sp>
    </p:spTree>
    <p:extLst>
      <p:ext uri="{BB962C8B-B14F-4D97-AF65-F5344CB8AC3E}">
        <p14:creationId xmlns:p14="http://schemas.microsoft.com/office/powerpoint/2010/main" val="3496646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B7207-9681-45DD-9FF7-7341E7AEC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Far Memory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16A1BC-0AE3-48A0-A06F-B6BF6ADA8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CN" dirty="0">
                <a:latin typeface="+mn-ea"/>
              </a:rPr>
              <a:t>Existing far-memory system performs poorly:</a:t>
            </a:r>
          </a:p>
          <a:p>
            <a:pPr lvl="1"/>
            <a:r>
              <a:rPr lang="en-US" b="0" dirty="0">
                <a:latin typeface="Microsoft YaHei"/>
                <a:ea typeface="楷体"/>
              </a:rPr>
              <a:t>Real-world Data Analytics from Kaggle</a:t>
            </a:r>
          </a:p>
          <a:p>
            <a:pPr lvl="2"/>
            <a:r>
              <a:rPr lang="en-US" b="0" dirty="0">
                <a:latin typeface="Microsoft YaHei"/>
                <a:ea typeface="楷体"/>
              </a:rPr>
              <a:t>Provision 25% of working set in local mem.</a:t>
            </a:r>
            <a:r>
              <a:rPr lang="en-US" b="0" dirty="0">
                <a:latin typeface="楷体"/>
                <a:ea typeface="楷体"/>
              </a:rPr>
              <a:t> </a:t>
            </a:r>
            <a:br>
              <a:rPr lang="en-US" b="0" dirty="0">
                <a:latin typeface="楷体"/>
                <a:ea typeface="楷体"/>
              </a:rPr>
            </a:br>
            <a:endParaRPr lang="en-US" b="0" dirty="0">
              <a:latin typeface="楷体"/>
              <a:ea typeface="楷体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35F7A3E1-EC0A-4C1E-951D-047B52C3F36D}"/>
              </a:ext>
            </a:extLst>
          </p:cNvPr>
          <p:cNvGrpSpPr/>
          <p:nvPr/>
        </p:nvGrpSpPr>
        <p:grpSpPr>
          <a:xfrm>
            <a:off x="2523400" y="2867092"/>
            <a:ext cx="7483673" cy="2533086"/>
            <a:chOff x="2635190" y="3101500"/>
            <a:chExt cx="6136223" cy="2076999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13801C32-D0AF-4DA2-BFA1-73C27379AD03}"/>
                </a:ext>
              </a:extLst>
            </p:cNvPr>
            <p:cNvCxnSpPr/>
            <p:nvPr/>
          </p:nvCxnSpPr>
          <p:spPr>
            <a:xfrm>
              <a:off x="3458817" y="3240000"/>
              <a:ext cx="410817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980D3AE6-B805-4F9A-A92B-295D4D5F4A03}"/>
                </a:ext>
              </a:extLst>
            </p:cNvPr>
            <p:cNvCxnSpPr/>
            <p:nvPr/>
          </p:nvCxnSpPr>
          <p:spPr>
            <a:xfrm>
              <a:off x="3458817" y="3600000"/>
              <a:ext cx="410817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C900D53C-1C5A-4765-B32F-F1B03EA8E949}"/>
                </a:ext>
              </a:extLst>
            </p:cNvPr>
            <p:cNvCxnSpPr/>
            <p:nvPr/>
          </p:nvCxnSpPr>
          <p:spPr>
            <a:xfrm>
              <a:off x="3458817" y="3960000"/>
              <a:ext cx="410817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4E983728-E70E-478E-B4E4-2B36EA503F40}"/>
                </a:ext>
              </a:extLst>
            </p:cNvPr>
            <p:cNvCxnSpPr/>
            <p:nvPr/>
          </p:nvCxnSpPr>
          <p:spPr>
            <a:xfrm>
              <a:off x="3458817" y="4320000"/>
              <a:ext cx="410817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468716D7-3601-49D8-A506-D7E6495E819F}"/>
                </a:ext>
              </a:extLst>
            </p:cNvPr>
            <p:cNvCxnSpPr/>
            <p:nvPr/>
          </p:nvCxnSpPr>
          <p:spPr>
            <a:xfrm>
              <a:off x="3459600" y="4680000"/>
              <a:ext cx="410817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3F2B1873-4A72-4A35-AFF6-D5A6F55E8082}"/>
                </a:ext>
              </a:extLst>
            </p:cNvPr>
            <p:cNvCxnSpPr/>
            <p:nvPr/>
          </p:nvCxnSpPr>
          <p:spPr>
            <a:xfrm>
              <a:off x="3459600" y="5040000"/>
              <a:ext cx="410817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A782476-AA4F-41AC-A629-87A2259DB5E8}"/>
                </a:ext>
              </a:extLst>
            </p:cNvPr>
            <p:cNvSpPr txBox="1"/>
            <p:nvPr/>
          </p:nvSpPr>
          <p:spPr>
            <a:xfrm>
              <a:off x="7636841" y="3101500"/>
              <a:ext cx="1134572" cy="2271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latin typeface="+mn-ea"/>
                </a:rPr>
                <a:t>Ideal(Local only)</a:t>
              </a:r>
              <a:endParaRPr lang="zh-CN" altLang="en-US" sz="1200" dirty="0">
                <a:latin typeface="+mn-ea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8F0FECC-558B-4119-A32B-5B0E7791E2CC}"/>
                </a:ext>
              </a:extLst>
            </p:cNvPr>
            <p:cNvSpPr txBox="1"/>
            <p:nvPr/>
          </p:nvSpPr>
          <p:spPr>
            <a:xfrm>
              <a:off x="3105150" y="4901500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latin typeface="+mn-ea"/>
                </a:rPr>
                <a:t>0</a:t>
              </a:r>
              <a:endParaRPr lang="zh-CN" altLang="en-US" sz="1200" dirty="0">
                <a:latin typeface="+mn-ea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FFFB1C2-7BF7-4F1A-AA2F-67092E283316}"/>
                </a:ext>
              </a:extLst>
            </p:cNvPr>
            <p:cNvSpPr txBox="1"/>
            <p:nvPr/>
          </p:nvSpPr>
          <p:spPr>
            <a:xfrm>
              <a:off x="3041831" y="4541500"/>
              <a:ext cx="4010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latin typeface="+mn-ea"/>
                </a:rPr>
                <a:t>0.2</a:t>
              </a:r>
              <a:endParaRPr lang="zh-CN" altLang="en-US" sz="1200" dirty="0">
                <a:latin typeface="+mn-ea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08391D33-2429-406B-A562-DCF71B3368FC}"/>
                </a:ext>
              </a:extLst>
            </p:cNvPr>
            <p:cNvSpPr txBox="1"/>
            <p:nvPr/>
          </p:nvSpPr>
          <p:spPr>
            <a:xfrm>
              <a:off x="3041831" y="4181683"/>
              <a:ext cx="4010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latin typeface="+mn-ea"/>
                </a:rPr>
                <a:t>0.4</a:t>
              </a:r>
              <a:endParaRPr lang="zh-CN" altLang="en-US" sz="1200" dirty="0">
                <a:latin typeface="+mn-ea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BE948A39-0D01-4E32-9752-4683BBC3EB1A}"/>
                </a:ext>
              </a:extLst>
            </p:cNvPr>
            <p:cNvSpPr txBox="1"/>
            <p:nvPr/>
          </p:nvSpPr>
          <p:spPr>
            <a:xfrm>
              <a:off x="3041831" y="3821683"/>
              <a:ext cx="4010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latin typeface="+mn-ea"/>
                </a:rPr>
                <a:t>0.6</a:t>
              </a:r>
              <a:endParaRPr lang="zh-CN" altLang="en-US" sz="1200" dirty="0">
                <a:latin typeface="+mn-ea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BBD50726-B775-4AD5-9F2A-C66DBEA74C75}"/>
                </a:ext>
              </a:extLst>
            </p:cNvPr>
            <p:cNvSpPr txBox="1"/>
            <p:nvPr/>
          </p:nvSpPr>
          <p:spPr>
            <a:xfrm>
              <a:off x="3041831" y="3461683"/>
              <a:ext cx="4010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latin typeface="+mn-ea"/>
                </a:rPr>
                <a:t>0.8</a:t>
              </a:r>
              <a:endParaRPr lang="zh-CN" altLang="en-US" sz="1200" dirty="0">
                <a:latin typeface="+mn-ea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EB47193-BF1E-4E20-860A-570171B794BA}"/>
                </a:ext>
              </a:extLst>
            </p:cNvPr>
            <p:cNvSpPr txBox="1"/>
            <p:nvPr/>
          </p:nvSpPr>
          <p:spPr>
            <a:xfrm>
              <a:off x="3041831" y="3101500"/>
              <a:ext cx="4010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latin typeface="+mn-ea"/>
                </a:rPr>
                <a:t>1.0</a:t>
              </a:r>
              <a:endParaRPr lang="zh-CN" altLang="en-US" sz="1200" dirty="0">
                <a:latin typeface="+mn-ea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297D25C3-9F24-4717-8992-803340895D99}"/>
                </a:ext>
              </a:extLst>
            </p:cNvPr>
            <p:cNvSpPr txBox="1"/>
            <p:nvPr/>
          </p:nvSpPr>
          <p:spPr>
            <a:xfrm>
              <a:off x="2635190" y="3235430"/>
              <a:ext cx="400110" cy="189250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altLang="zh-CN" sz="1400" dirty="0"/>
                <a:t>Normalized performance</a:t>
              </a:r>
              <a:endParaRPr lang="zh-CN" altLang="en-US" sz="1400" dirty="0"/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4701FDA3-1CA2-42F5-81E9-E673F1F5B239}"/>
              </a:ext>
            </a:extLst>
          </p:cNvPr>
          <p:cNvSpPr/>
          <p:nvPr/>
        </p:nvSpPr>
        <p:spPr>
          <a:xfrm>
            <a:off x="4578177" y="4572688"/>
            <a:ext cx="878104" cy="65857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箭头: 上下 20">
            <a:extLst>
              <a:ext uri="{FF2B5EF4-FFF2-40B4-BE49-F238E27FC236}">
                <a16:creationId xmlns:a16="http://schemas.microsoft.com/office/drawing/2014/main" id="{6CF9786F-187F-4170-A50A-EA7E126B3D74}"/>
              </a:ext>
            </a:extLst>
          </p:cNvPr>
          <p:cNvSpPr/>
          <p:nvPr/>
        </p:nvSpPr>
        <p:spPr>
          <a:xfrm>
            <a:off x="5202960" y="3057958"/>
            <a:ext cx="253321" cy="1514726"/>
          </a:xfrm>
          <a:prstGeom prst="upDownArrow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18F3AFB-B4BF-4D0F-BF72-C8CC3BC41D5D}"/>
              </a:ext>
            </a:extLst>
          </p:cNvPr>
          <p:cNvSpPr txBox="1"/>
          <p:nvPr/>
        </p:nvSpPr>
        <p:spPr>
          <a:xfrm>
            <a:off x="3903669" y="3497010"/>
            <a:ext cx="1495970" cy="900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70% of</a:t>
            </a:r>
          </a:p>
          <a:p>
            <a:r>
              <a:rPr lang="en-US" altLang="zh-C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 </a:t>
            </a:r>
          </a:p>
          <a:p>
            <a:r>
              <a:rPr lang="en-US" altLang="zh-C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loss</a:t>
            </a:r>
            <a:endParaRPr lang="zh-CN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CC41464-2286-4580-9236-C8DB8B61BD46}"/>
              </a:ext>
            </a:extLst>
          </p:cNvPr>
          <p:cNvSpPr txBox="1"/>
          <p:nvPr/>
        </p:nvSpPr>
        <p:spPr>
          <a:xfrm>
            <a:off x="4551713" y="5231265"/>
            <a:ext cx="101674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zh-CN" sz="1600" dirty="0" err="1"/>
              <a:t>FastSwap</a:t>
            </a:r>
            <a:endParaRPr lang="zh-CN" altLang="en-US" dirty="0" err="1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6D358407-C344-4253-8414-C04355430348}"/>
              </a:ext>
            </a:extLst>
          </p:cNvPr>
          <p:cNvSpPr/>
          <p:nvPr/>
        </p:nvSpPr>
        <p:spPr>
          <a:xfrm>
            <a:off x="6449881" y="3123816"/>
            <a:ext cx="878104" cy="2107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DD411CD-0E38-4E8E-89CD-18EF4558A9AF}"/>
              </a:ext>
            </a:extLst>
          </p:cNvPr>
          <p:cNvSpPr txBox="1"/>
          <p:nvPr/>
        </p:nvSpPr>
        <p:spPr>
          <a:xfrm>
            <a:off x="6518941" y="5241214"/>
            <a:ext cx="850819" cy="412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AIFM</a:t>
            </a:r>
          </a:p>
        </p:txBody>
      </p:sp>
    </p:spTree>
    <p:extLst>
      <p:ext uri="{BB962C8B-B14F-4D97-AF65-F5344CB8AC3E}">
        <p14:creationId xmlns:p14="http://schemas.microsoft.com/office/powerpoint/2010/main" val="240486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3" grpId="0"/>
      <p:bldP spid="24" grpId="0" animBg="1"/>
      <p:bldP spid="26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AA6AB0-1979-6E41-A356-34E7A79A5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Why AIFM made it to OSDI?</a:t>
            </a:r>
            <a:endParaRPr kumimoji="1" lang="zh-CN" altLang="en-US" dirty="0"/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8ECDC9C3-10F0-FF44-A982-210DEBC08F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4373299"/>
              </p:ext>
            </p:extLst>
          </p:nvPr>
        </p:nvGraphicFramePr>
        <p:xfrm>
          <a:off x="838200" y="1214438"/>
          <a:ext cx="105156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7857">
                  <a:extLst>
                    <a:ext uri="{9D8B030D-6E8A-4147-A177-3AD203B41FA5}">
                      <a16:colId xmlns:a16="http://schemas.microsoft.com/office/drawing/2014/main" val="3175303127"/>
                    </a:ext>
                  </a:extLst>
                </a:gridCol>
                <a:gridCol w="6977743">
                  <a:extLst>
                    <a:ext uri="{9D8B030D-6E8A-4147-A177-3AD203B41FA5}">
                      <a16:colId xmlns:a16="http://schemas.microsoft.com/office/drawing/2014/main" val="18096364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Category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Our thoughts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261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Novelty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Though simple on the surface, it represents a new corner in the design space, and looks very promising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301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Writing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Despite a few clarity problems </a:t>
                      </a:r>
                      <a:r>
                        <a:rPr lang="en-US" altLang="zh-CN" sz="1400" dirty="0"/>
                        <a:t>(maybe due to limited space?)</a:t>
                      </a:r>
                      <a:endParaRPr lang="en-US" altLang="zh-CN" dirty="0"/>
                    </a:p>
                    <a:p>
                      <a:pPr marL="342900" indent="-342900">
                        <a:buAutoNum type="arabicPeriod"/>
                      </a:pPr>
                      <a:r>
                        <a:rPr lang="en-US" altLang="zh-CN" dirty="0"/>
                        <a:t>Great introduction to background.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altLang="zh-CN" dirty="0"/>
                        <a:t>Complete; easy to follow.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altLang="zh-CN" dirty="0"/>
                        <a:t>Discussion on other similar technology.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625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Engineering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altLang="zh-CN" dirty="0"/>
                        <a:t>Top-notch. Every detail considered.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altLang="zh-CN" dirty="0"/>
                        <a:t>The code</a:t>
                      </a:r>
                      <a:r>
                        <a:rPr lang="en-US" altLang="zh-CN" baseline="30000" dirty="0"/>
                        <a:t>[1]</a:t>
                      </a:r>
                      <a:r>
                        <a:rPr lang="en-US" altLang="zh-CN" dirty="0"/>
                        <a:t> is pretty clear.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altLang="zh-CN" dirty="0"/>
                        <a:t>Acknowledge limitations.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58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Evaluation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altLang="zh-CN" dirty="0"/>
                        <a:t>Comprehensive (diversity of workloads and access patterns)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altLang="zh-CN" dirty="0"/>
                        <a:t>In-depth understanding &amp; convincing arguments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23445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6BFCFECF-5717-374A-95EC-B35119CA313F}"/>
              </a:ext>
            </a:extLst>
          </p:cNvPr>
          <p:cNvSpPr txBox="1"/>
          <p:nvPr/>
        </p:nvSpPr>
        <p:spPr>
          <a:xfrm>
            <a:off x="838200" y="5654889"/>
            <a:ext cx="10635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[1] “AIFM-sys/AIFM”. In: </a:t>
            </a:r>
            <a:r>
              <a:rPr lang="en-US" altLang="zh-CN" i="1" dirty="0"/>
              <a:t>https://</a:t>
            </a:r>
            <a:r>
              <a:rPr lang="en-US" altLang="zh-CN" i="1" dirty="0" err="1"/>
              <a:t>github.com</a:t>
            </a:r>
            <a:r>
              <a:rPr lang="en-US" altLang="zh-CN" i="1" dirty="0"/>
              <a:t>/</a:t>
            </a:r>
            <a:r>
              <a:rPr lang="en-US" altLang="zh-CN" i="1" dirty="0" err="1"/>
              <a:t>aifm</a:t>
            </a:r>
            <a:r>
              <a:rPr lang="en-US" altLang="zh-CN" i="1" dirty="0"/>
              <a:t>-sys/</a:t>
            </a:r>
            <a:r>
              <a:rPr lang="en-US" altLang="zh-CN" i="1" dirty="0" err="1"/>
              <a:t>aifm</a:t>
            </a:r>
            <a:endParaRPr lang="en-US" altLang="zh-CN" i="1" dirty="0"/>
          </a:p>
        </p:txBody>
      </p:sp>
    </p:spTree>
    <p:extLst>
      <p:ext uri="{BB962C8B-B14F-4D97-AF65-F5344CB8AC3E}">
        <p14:creationId xmlns:p14="http://schemas.microsoft.com/office/powerpoint/2010/main" val="57705480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AIFM: High-Performance Application-Integrated Far Memory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287838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zh-CN" sz="4000" b="1" dirty="0"/>
              <a:t>Thanks for your attention!</a:t>
            </a:r>
            <a:endParaRPr lang="en-US" altLang="zh-CN" sz="4000" dirty="0"/>
          </a:p>
        </p:txBody>
      </p:sp>
    </p:spTree>
    <p:extLst>
      <p:ext uri="{BB962C8B-B14F-4D97-AF65-F5344CB8AC3E}">
        <p14:creationId xmlns:p14="http://schemas.microsoft.com/office/powerpoint/2010/main" val="355003857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E7D8D7-699E-F74C-A1DC-9F33AC137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9D4487-027E-934E-B10F-B0B0432D8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3256950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E7D8D7-699E-F74C-A1DC-9F33AC137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9D4487-027E-934E-B10F-B0B0432D8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6300668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E7D8D7-699E-F74C-A1DC-9F33AC137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9D4487-027E-934E-B10F-B0B0432D8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901997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42E1EF-EA64-8C4F-ABC2-8D89237A8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Limitations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4B2A131-DA22-9E47-983F-5C670A136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TCP offloading: </a:t>
            </a:r>
            <a:r>
              <a:rPr kumimoji="1" lang="en-US" altLang="zh-CN" b="0" dirty="0"/>
              <a:t>CPU</a:t>
            </a:r>
            <a:r>
              <a:rPr kumimoji="1" lang="zh-CN" altLang="en-US" b="0" dirty="0"/>
              <a:t>↓</a:t>
            </a:r>
            <a:endParaRPr kumimoji="1" lang="en-US" altLang="zh-CN" dirty="0"/>
          </a:p>
          <a:p>
            <a:r>
              <a:rPr kumimoji="1" lang="en-US" altLang="zh-CN" dirty="0"/>
              <a:t>RDMA support: </a:t>
            </a:r>
            <a:r>
              <a:rPr kumimoji="1" lang="en-US" altLang="zh-CN" b="0" dirty="0"/>
              <a:t>network latency</a:t>
            </a:r>
            <a:r>
              <a:rPr kumimoji="1" lang="zh-CN" altLang="en-US" b="0" dirty="0"/>
              <a:t>↓</a:t>
            </a:r>
            <a:endParaRPr kumimoji="1" lang="en-US" altLang="zh-CN" b="0" dirty="0"/>
          </a:p>
          <a:p>
            <a:endParaRPr kumimoji="1" lang="en-US" altLang="zh-CN" b="0" dirty="0"/>
          </a:p>
          <a:p>
            <a:endParaRPr kumimoji="1" lang="en-US" altLang="zh-CN" b="0" dirty="0"/>
          </a:p>
          <a:p>
            <a:r>
              <a:rPr kumimoji="1" lang="en-US" altLang="zh-CN" b="0" dirty="0"/>
              <a:t>No nested </a:t>
            </a:r>
            <a:r>
              <a:rPr kumimoji="1" lang="en-US" altLang="zh-CN" b="0" dirty="0" err="1"/>
              <a:t>DerefScopes</a:t>
            </a:r>
            <a:endParaRPr kumimoji="1" lang="en-US" altLang="zh-CN" b="0" dirty="0"/>
          </a:p>
          <a:p>
            <a:r>
              <a:rPr kumimoji="1" lang="en-US" altLang="zh-CN" b="0" dirty="0"/>
              <a:t>A local compute server can connect to only one memory server (remote memory is not shared)</a:t>
            </a:r>
          </a:p>
        </p:txBody>
      </p:sp>
    </p:spTree>
    <p:extLst>
      <p:ext uri="{BB962C8B-B14F-4D97-AF65-F5344CB8AC3E}">
        <p14:creationId xmlns:p14="http://schemas.microsoft.com/office/powerpoint/2010/main" val="867072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B7207-9681-45DD-9FF7-7341E7AEC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Challenges of Far Memory</a:t>
            </a:r>
            <a:endParaRPr lang="zh-CN" altLang="en-US" dirty="0"/>
          </a:p>
        </p:txBody>
      </p:sp>
      <p:sp>
        <p:nvSpPr>
          <p:cNvPr id="30" name="内容占位符 2">
            <a:extLst>
              <a:ext uri="{FF2B5EF4-FFF2-40B4-BE49-F238E27FC236}">
                <a16:creationId xmlns:a16="http://schemas.microsoft.com/office/drawing/2014/main" id="{8A4DE4D3-F1C8-4531-A3B0-396C97D40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22800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altLang="zh-CN" dirty="0">
                <a:latin typeface="+mn-ea"/>
              </a:rPr>
              <a:t>Semantic Gap</a:t>
            </a:r>
          </a:p>
          <a:p>
            <a:pPr lvl="1"/>
            <a:r>
              <a:rPr lang="en-US" altLang="zh-CN" b="0" dirty="0">
                <a:latin typeface="+mn-ea"/>
              </a:rPr>
              <a:t>No knowledge for prefetching</a:t>
            </a:r>
          </a:p>
          <a:p>
            <a:pPr lvl="1"/>
            <a:r>
              <a:rPr lang="en-US" altLang="zh-CN" b="0" dirty="0">
                <a:latin typeface="+mn-ea"/>
                <a:ea typeface="+mn-ea"/>
              </a:rPr>
              <a:t>Page granularity causing R/W amplification</a:t>
            </a:r>
          </a:p>
        </p:txBody>
      </p:sp>
      <p:pic>
        <p:nvPicPr>
          <p:cNvPr id="3" name="图片 3" descr="图示&#10;&#10;已自动生成说明">
            <a:extLst>
              <a:ext uri="{FF2B5EF4-FFF2-40B4-BE49-F238E27FC236}">
                <a16:creationId xmlns:a16="http://schemas.microsoft.com/office/drawing/2014/main" id="{38501925-2A5B-495C-821A-282F84182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668" y="3319656"/>
            <a:ext cx="6294664" cy="252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华康俪金黑W8(P)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DSL 实验室模版" id="{AB4006F7-E062-0D4F-833D-89991B55F038}" vid="{5F0DAFC1-099E-974C-B684-375113C36CAC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主题</Template>
  <TotalTime>1787</TotalTime>
  <Words>2960</Words>
  <Application>Microsoft Macintosh PowerPoint</Application>
  <PresentationFormat>宽屏</PresentationFormat>
  <Paragraphs>853</Paragraphs>
  <Slides>85</Slides>
  <Notes>42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85</vt:i4>
      </vt:variant>
    </vt:vector>
  </HeadingPairs>
  <TitlesOfParts>
    <vt:vector size="96" baseType="lpstr">
      <vt:lpstr>等线</vt:lpstr>
      <vt:lpstr>楷体</vt:lpstr>
      <vt:lpstr>Microsoft YaHei</vt:lpstr>
      <vt:lpstr>Microsoft YaHei</vt:lpstr>
      <vt:lpstr>Arial</vt:lpstr>
      <vt:lpstr>Calibri</vt:lpstr>
      <vt:lpstr>Cascadia Code</vt:lpstr>
      <vt:lpstr>Courier New</vt:lpstr>
      <vt:lpstr>Gill Sans MT</vt:lpstr>
      <vt:lpstr>Times New Roman</vt:lpstr>
      <vt:lpstr>Office 主题</vt:lpstr>
      <vt:lpstr>AIFM: High-Performance Application-Integrated Far Memory</vt:lpstr>
      <vt:lpstr>Outline</vt:lpstr>
      <vt:lpstr>In-memory Applications</vt:lpstr>
      <vt:lpstr>Memory is limited and Inelastic</vt:lpstr>
      <vt:lpstr>Distributed Shared Memory</vt:lpstr>
      <vt:lpstr>Far Memory</vt:lpstr>
      <vt:lpstr>Far Memory——Fastswap</vt:lpstr>
      <vt:lpstr>Far Memory</vt:lpstr>
      <vt:lpstr>Challenges of Far Memory</vt:lpstr>
      <vt:lpstr>Challenges of Far Memory</vt:lpstr>
      <vt:lpstr>Challenges of Far Memory</vt:lpstr>
      <vt:lpstr>AIFM’s Solutions</vt:lpstr>
      <vt:lpstr>Design Space</vt:lpstr>
      <vt:lpstr>Outline</vt:lpstr>
      <vt:lpstr>AIFM’s Design Overview</vt:lpstr>
      <vt:lpstr>AIFM’s Design Overview</vt:lpstr>
      <vt:lpstr>AIFM’s Design Overview</vt:lpstr>
      <vt:lpstr>AIFM’s Design Overview</vt:lpstr>
      <vt:lpstr>AIFM’s Design Overview</vt:lpstr>
      <vt:lpstr>AIFM’s Design Overview</vt:lpstr>
      <vt:lpstr>AIFM’s Design Overview</vt:lpstr>
      <vt:lpstr>AIFM’s Design Overview</vt:lpstr>
      <vt:lpstr>AIFM’s Design Overview</vt:lpstr>
      <vt:lpstr>AIFM’s Design Overview</vt:lpstr>
      <vt:lpstr>AIFM’s Design Overview</vt:lpstr>
      <vt:lpstr>AIFM’s Design Overview</vt:lpstr>
      <vt:lpstr>AIFM’s Design Overview</vt:lpstr>
      <vt:lpstr>For Application Developers</vt:lpstr>
      <vt:lpstr>For Data Structure Engineers</vt:lpstr>
      <vt:lpstr>Abstraction Details</vt:lpstr>
      <vt:lpstr>Remoteable Pointers</vt:lpstr>
      <vt:lpstr>Remoteable Pointers</vt:lpstr>
      <vt:lpstr>Remoteable Pointers</vt:lpstr>
      <vt:lpstr>Remoteable Pointers Dereference</vt:lpstr>
      <vt:lpstr>Dereference Scope</vt:lpstr>
      <vt:lpstr>Evacuation Handler</vt:lpstr>
      <vt:lpstr>Remote Device</vt:lpstr>
      <vt:lpstr>Semantic Hints</vt:lpstr>
      <vt:lpstr>Outline</vt:lpstr>
      <vt:lpstr>Runtime Overview</vt:lpstr>
      <vt:lpstr>Green threads</vt:lpstr>
      <vt:lpstr>Memory Evacuator</vt:lpstr>
      <vt:lpstr>Log-structured Memory Layout</vt:lpstr>
      <vt:lpstr>Pauseless Memory Evacuator</vt:lpstr>
      <vt:lpstr>Pauseless Memory Evacuator</vt:lpstr>
      <vt:lpstr>Pauseless Memory Evacuator</vt:lpstr>
      <vt:lpstr>Pauseless Memory Evacuator</vt:lpstr>
      <vt:lpstr>Pauseless Memory Evacuator</vt:lpstr>
      <vt:lpstr>Pauseless Memory Evacuator</vt:lpstr>
      <vt:lpstr>Pauseless Memory Evacuator</vt:lpstr>
      <vt:lpstr>Pauseless Memory Evacuator</vt:lpstr>
      <vt:lpstr>Pauseless Memory Evacuator</vt:lpstr>
      <vt:lpstr>Pauseless Memory Evacuator</vt:lpstr>
      <vt:lpstr>Thread Scheduler</vt:lpstr>
      <vt:lpstr>Data Structure Library</vt:lpstr>
      <vt:lpstr>Outline</vt:lpstr>
      <vt:lpstr>Implementation</vt:lpstr>
      <vt:lpstr>Evaluation</vt:lpstr>
      <vt:lpstr>Setup</vt:lpstr>
      <vt:lpstr>End-to-end applications</vt:lpstr>
      <vt:lpstr>(1) Synthetic Web application</vt:lpstr>
      <vt:lpstr>(1) Synthetic Web application</vt:lpstr>
      <vt:lpstr>(1) Synthetic Web application</vt:lpstr>
      <vt:lpstr>(2) DataFrame application</vt:lpstr>
      <vt:lpstr>(2) DataFrame application</vt:lpstr>
      <vt:lpstr>(2) DataFrame application</vt:lpstr>
      <vt:lpstr>(2) DataFrame application</vt:lpstr>
      <vt:lpstr>Microbenchmarks</vt:lpstr>
      <vt:lpstr>Hashtable</vt:lpstr>
      <vt:lpstr>Hashtable</vt:lpstr>
      <vt:lpstr>Hashtable</vt:lpstr>
      <vt:lpstr>Array</vt:lpstr>
      <vt:lpstr>Design Drill-Down</vt:lpstr>
      <vt:lpstr>Design Drill-Down</vt:lpstr>
      <vt:lpstr>Design Drill-Down</vt:lpstr>
      <vt:lpstr>Design Drill-Down</vt:lpstr>
      <vt:lpstr>Design Drill-Down</vt:lpstr>
      <vt:lpstr>Outline</vt:lpstr>
      <vt:lpstr>Conclusion</vt:lpstr>
      <vt:lpstr>Why AIFM made it to OSDI?</vt:lpstr>
      <vt:lpstr>AIFM: High-Performance Application-Integrated Far Memory</vt:lpstr>
      <vt:lpstr>PowerPoint 演示文稿</vt:lpstr>
      <vt:lpstr>PowerPoint 演示文稿</vt:lpstr>
      <vt:lpstr>PowerPoint 演示文稿</vt:lpstr>
      <vt:lpstr>Limitations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AIFM: Application-Integrated Far Memory</dc:title>
  <dc:creator>Manilone Mike</dc:creator>
  <cp:lastModifiedBy>Manilone Mike</cp:lastModifiedBy>
  <cp:revision>200</cp:revision>
  <dcterms:created xsi:type="dcterms:W3CDTF">2021-04-17T03:48:35Z</dcterms:created>
  <dcterms:modified xsi:type="dcterms:W3CDTF">2021-04-21T12:11:57Z</dcterms:modified>
</cp:coreProperties>
</file>