
<file path=[Content_Types].xml><?xml version="1.0" encoding="utf-8"?>
<Types xmlns="http://schemas.openxmlformats.org/package/2006/content-types"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483" r:id="rId2"/>
    <p:sldId id="484" r:id="rId3"/>
    <p:sldId id="496" r:id="rId4"/>
    <p:sldId id="510" r:id="rId5"/>
    <p:sldId id="551" r:id="rId6"/>
    <p:sldId id="552" r:id="rId7"/>
    <p:sldId id="553" r:id="rId8"/>
    <p:sldId id="554" r:id="rId9"/>
    <p:sldId id="555" r:id="rId10"/>
    <p:sldId id="556" r:id="rId11"/>
    <p:sldId id="557" r:id="rId12"/>
    <p:sldId id="558" r:id="rId13"/>
    <p:sldId id="559" r:id="rId14"/>
    <p:sldId id="560" r:id="rId15"/>
    <p:sldId id="561" r:id="rId16"/>
    <p:sldId id="562" r:id="rId17"/>
    <p:sldId id="563" r:id="rId18"/>
    <p:sldId id="540" r:id="rId19"/>
    <p:sldId id="541" r:id="rId20"/>
    <p:sldId id="542" r:id="rId21"/>
    <p:sldId id="498" r:id="rId22"/>
    <p:sldId id="564" r:id="rId23"/>
    <p:sldId id="565" r:id="rId24"/>
    <p:sldId id="566" r:id="rId25"/>
    <p:sldId id="567" r:id="rId26"/>
    <p:sldId id="568" r:id="rId27"/>
    <p:sldId id="569" r:id="rId28"/>
    <p:sldId id="570" r:id="rId29"/>
    <p:sldId id="571" r:id="rId30"/>
    <p:sldId id="572" r:id="rId31"/>
    <p:sldId id="573" r:id="rId32"/>
    <p:sldId id="574" r:id="rId33"/>
    <p:sldId id="538" r:id="rId34"/>
    <p:sldId id="537" r:id="rId35"/>
    <p:sldId id="539" r:id="rId36"/>
  </p:sldIdLst>
  <p:sldSz cx="12192000" cy="6858000"/>
  <p:notesSz cx="9925050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曹将" initials="曹将" lastIdx="3" clrIdx="0">
    <p:extLst>
      <p:ext uri="{19B8F6BF-5375-455C-9EA6-DF929625EA0E}">
        <p15:presenceInfo xmlns:p15="http://schemas.microsoft.com/office/powerpoint/2012/main" userId="c4ed7d33dd594ec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0000"/>
    <a:srgbClr val="7DB357"/>
    <a:srgbClr val="E2F0D9"/>
    <a:srgbClr val="DA3838"/>
    <a:srgbClr val="C9494D"/>
    <a:srgbClr val="D81D09"/>
    <a:srgbClr val="BDD7EE"/>
    <a:srgbClr val="F6AD8E"/>
    <a:srgbClr val="CC00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79592" autoAdjust="0"/>
  </p:normalViewPr>
  <p:slideViewPr>
    <p:cSldViewPr snapToGrid="0" showGuides="1">
      <p:cViewPr varScale="1">
        <p:scale>
          <a:sx n="66" d="100"/>
          <a:sy n="66" d="100"/>
        </p:scale>
        <p:origin x="89" y="58"/>
      </p:cViewPr>
      <p:guideLst>
        <p:guide orient="horz" pos="2387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937" cy="3403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0796" y="0"/>
            <a:ext cx="4301937" cy="3403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62300-1FE7-4FAC-83B0-D7A4CADAEAA1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7357"/>
            <a:ext cx="4301937" cy="3403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[1] Similar to existing RDMA-based KVS, e.g., FaRM@SOSP'15, Cell@ATC'16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0796" y="6457357"/>
            <a:ext cx="4301937" cy="3403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4D52A-61AB-4812-969F-BE0056F03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287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1899" y="0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990F5-43F9-40AD-9E69-A5743A253161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849313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506" y="3271382"/>
            <a:ext cx="794004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CN"/>
              <a:t>[1] Similar to existing RDMA-based KVS, e.g., FaRM@SOSP'15, Cell@ATC'16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1899" y="6456613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0FDD1-5445-47D8-99AF-E17C10F84B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8281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asjdhakd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541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我们举一个</a:t>
            </a:r>
            <a:r>
              <a:rPr lang="en-US" altLang="zh-CN" dirty="0"/>
              <a:t>SQLite</a:t>
            </a:r>
            <a:r>
              <a:rPr lang="zh-CN" altLang="en-US" dirty="0"/>
              <a:t>的例子来说明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650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我们举一个</a:t>
            </a:r>
            <a:r>
              <a:rPr lang="en-US" altLang="zh-CN" dirty="0"/>
              <a:t>SQLite</a:t>
            </a:r>
            <a:r>
              <a:rPr lang="zh-CN" altLang="en-US" dirty="0"/>
              <a:t>的例子来说明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0145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我们举一个</a:t>
            </a:r>
            <a:r>
              <a:rPr lang="en-US" altLang="zh-CN" dirty="0"/>
              <a:t>SQLite</a:t>
            </a:r>
            <a:r>
              <a:rPr lang="zh-CN" altLang="en-US" dirty="0"/>
              <a:t>的例子来说明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683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我们举一个</a:t>
            </a:r>
            <a:r>
              <a:rPr lang="en-US" altLang="zh-CN" dirty="0"/>
              <a:t>SQLite</a:t>
            </a:r>
            <a:r>
              <a:rPr lang="zh-CN" altLang="en-US" dirty="0"/>
              <a:t>的例子来说明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4604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我们举一个</a:t>
            </a:r>
            <a:r>
              <a:rPr lang="en-US" altLang="zh-CN" dirty="0"/>
              <a:t>SQLite</a:t>
            </a:r>
            <a:r>
              <a:rPr lang="zh-CN" altLang="en-US" dirty="0"/>
              <a:t>的例子来说明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9812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我们举一个</a:t>
            </a:r>
            <a:r>
              <a:rPr lang="en-US" altLang="zh-CN" dirty="0"/>
              <a:t>SQLite</a:t>
            </a:r>
            <a:r>
              <a:rPr lang="zh-CN" altLang="en-US" dirty="0"/>
              <a:t>的例子来说明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79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我们举一个</a:t>
            </a:r>
            <a:r>
              <a:rPr lang="en-US" altLang="zh-CN" dirty="0"/>
              <a:t>SQLite</a:t>
            </a:r>
            <a:r>
              <a:rPr lang="zh-CN" altLang="en-US" dirty="0"/>
              <a:t>的例子来说明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927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NULL </a:t>
            </a:r>
            <a:r>
              <a:rPr lang="zh-CN" altLang="en-US" dirty="0"/>
              <a:t>并没有包含在最终的结果集中。从这一过程中，我们能发现，这段</a:t>
            </a:r>
            <a:r>
              <a:rPr lang="en-US" altLang="zh-CN" dirty="0"/>
              <a:t>SQL</a:t>
            </a:r>
            <a:r>
              <a:rPr lang="zh-CN" altLang="en-US" dirty="0"/>
              <a:t>并没有导致</a:t>
            </a:r>
            <a:r>
              <a:rPr lang="en-US" altLang="zh-CN" dirty="0"/>
              <a:t>DBMS</a:t>
            </a:r>
            <a:r>
              <a:rPr lang="zh-CN" altLang="en-US" dirty="0"/>
              <a:t>出现崩溃等异常，但是返回的结果却是不符合我们预期的，类似的</a:t>
            </a:r>
            <a:r>
              <a:rPr lang="en-US" altLang="zh-CN" dirty="0"/>
              <a:t>bug</a:t>
            </a:r>
            <a:r>
              <a:rPr lang="zh-CN" altLang="en-US" dirty="0"/>
              <a:t>都称之为逻辑</a:t>
            </a:r>
            <a:r>
              <a:rPr lang="en-US" altLang="zh-CN" dirty="0"/>
              <a:t>bug</a:t>
            </a:r>
            <a:r>
              <a:rPr lang="zh-CN" altLang="en-US" dirty="0"/>
              <a:t>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8502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针对逻辑</a:t>
            </a:r>
            <a:r>
              <a:rPr lang="en-US" altLang="zh-CN" dirty="0"/>
              <a:t>bug</a:t>
            </a:r>
            <a:r>
              <a:rPr lang="zh-CN" altLang="en-US" dirty="0"/>
              <a:t>检测方法，先前也有一些研究，其中最早的是</a:t>
            </a:r>
            <a:r>
              <a:rPr lang="en-US" altLang="zh-CN" dirty="0"/>
              <a:t>1998</a:t>
            </a:r>
            <a:r>
              <a:rPr lang="zh-CN" altLang="en-US" dirty="0"/>
              <a:t>年</a:t>
            </a:r>
            <a:r>
              <a:rPr lang="en-US" altLang="zh-CN" dirty="0" err="1"/>
              <a:t>Slutz</a:t>
            </a:r>
            <a:r>
              <a:rPr lang="zh-CN" altLang="en-US" dirty="0"/>
              <a:t>提出的 差别检验法。大致含义是，在不同的</a:t>
            </a:r>
            <a:r>
              <a:rPr lang="en-US" altLang="zh-CN" dirty="0"/>
              <a:t>DBMS</a:t>
            </a:r>
            <a:r>
              <a:rPr lang="zh-CN" altLang="en-US" dirty="0"/>
              <a:t>上运行相同语义的</a:t>
            </a:r>
            <a:r>
              <a:rPr lang="en-US" altLang="zh-CN" dirty="0"/>
              <a:t>SQL</a:t>
            </a:r>
            <a:r>
              <a:rPr lang="zh-CN" altLang="en-US" dirty="0"/>
              <a:t>代码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0297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通过比对运行结果，比如上图我们运行在</a:t>
            </a:r>
            <a:r>
              <a:rPr lang="en-US" altLang="zh-CN" dirty="0"/>
              <a:t>P M S</a:t>
            </a:r>
            <a:r>
              <a:rPr lang="zh-CN" altLang="en-US" dirty="0"/>
              <a:t>三个</a:t>
            </a:r>
            <a:r>
              <a:rPr lang="en-US" altLang="zh-CN" dirty="0"/>
              <a:t>DBMS</a:t>
            </a:r>
            <a:r>
              <a:rPr lang="zh-CN" altLang="en-US" dirty="0"/>
              <a:t>中，对比最终的结果集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8275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8621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0" dirty="0">
                <a:solidFill>
                  <a:srgbClr val="EEFFFF"/>
                </a:solidFill>
                <a:effectLst/>
                <a:latin typeface="Consolas" panose="020B0609020204030204" pitchFamily="49" charset="0"/>
              </a:rPr>
              <a:t>实现工具：</a:t>
            </a:r>
            <a:r>
              <a:rPr lang="en-US" altLang="zh-CN" b="0" dirty="0">
                <a:solidFill>
                  <a:srgbClr val="EEFFFF"/>
                </a:solidFill>
                <a:effectLst/>
                <a:latin typeface="Consolas" panose="020B0609020204030204" pitchFamily="49" charset="0"/>
              </a:rPr>
              <a:t>RAGS</a:t>
            </a:r>
            <a:r>
              <a:rPr lang="zh-CN" altLang="en-US" b="0" dirty="0">
                <a:solidFill>
                  <a:srgbClr val="EEFFFF"/>
                </a:solidFill>
                <a:effectLst/>
                <a:latin typeface="Consolas" panose="020B0609020204030204" pitchFamily="49" charset="0"/>
              </a:rPr>
              <a:t>，局限：尽管 </a:t>
            </a:r>
            <a:r>
              <a:rPr lang="en-US" altLang="zh-CN" b="0" dirty="0">
                <a:solidFill>
                  <a:srgbClr val="EEFFFF"/>
                </a:solidFill>
                <a:effectLst/>
                <a:latin typeface="Consolas" panose="020B0609020204030204" pitchFamily="49" charset="0"/>
              </a:rPr>
              <a:t>DBMSs </a:t>
            </a:r>
            <a:r>
              <a:rPr lang="zh-CN" altLang="en-US" b="0" dirty="0">
                <a:solidFill>
                  <a:srgbClr val="EEFFFF"/>
                </a:solidFill>
                <a:effectLst/>
                <a:latin typeface="Consolas" panose="020B0609020204030204" pitchFamily="49" charset="0"/>
              </a:rPr>
              <a:t>都使用 </a:t>
            </a:r>
            <a:r>
              <a:rPr lang="en-US" altLang="zh-CN" b="0" dirty="0">
                <a:solidFill>
                  <a:srgbClr val="EEFFFF"/>
                </a:solidFill>
                <a:effectLst/>
                <a:latin typeface="Consolas" panose="020B0609020204030204" pitchFamily="49" charset="0"/>
              </a:rPr>
              <a:t>SQL</a:t>
            </a:r>
            <a:r>
              <a:rPr lang="zh-CN" altLang="en-US" b="0" dirty="0">
                <a:solidFill>
                  <a:srgbClr val="EEFFFF"/>
                </a:solidFill>
                <a:effectLst/>
                <a:latin typeface="Consolas" panose="020B0609020204030204" pitchFamily="49" charset="0"/>
              </a:rPr>
              <a:t>，但都对标准进行扩展，并在一些部分不尽相同，因此在不同 </a:t>
            </a:r>
            <a:r>
              <a:rPr lang="en-US" altLang="zh-CN" b="0" dirty="0">
                <a:solidFill>
                  <a:srgbClr val="EEFFFF"/>
                </a:solidFill>
                <a:effectLst/>
                <a:latin typeface="Consolas" panose="020B0609020204030204" pitchFamily="49" charset="0"/>
              </a:rPr>
              <a:t>DBMSs </a:t>
            </a:r>
            <a:r>
              <a:rPr lang="zh-CN" altLang="en-US" b="0" dirty="0">
                <a:solidFill>
                  <a:srgbClr val="EEFFFF"/>
                </a:solidFill>
                <a:effectLst/>
                <a:latin typeface="Consolas" panose="020B0609020204030204" pitchFamily="49" charset="0"/>
              </a:rPr>
              <a:t>实现完全一致的语义很困难。另外，极端情况下，如果比对的三个</a:t>
            </a:r>
            <a:r>
              <a:rPr lang="en-US" altLang="zh-CN" b="0" dirty="0">
                <a:solidFill>
                  <a:srgbClr val="EEFFFF"/>
                </a:solidFill>
                <a:effectLst/>
                <a:latin typeface="Consolas" panose="020B0609020204030204" pitchFamily="49" charset="0"/>
              </a:rPr>
              <a:t>DBMS</a:t>
            </a:r>
            <a:r>
              <a:rPr lang="zh-CN" altLang="en-US" b="0" dirty="0">
                <a:solidFill>
                  <a:srgbClr val="EEFFFF"/>
                </a:solidFill>
                <a:effectLst/>
                <a:latin typeface="Consolas" panose="020B0609020204030204" pitchFamily="49" charset="0"/>
              </a:rPr>
              <a:t>都出现了相似的逻辑</a:t>
            </a:r>
            <a:r>
              <a:rPr lang="en-US" altLang="zh-CN" b="0" dirty="0">
                <a:solidFill>
                  <a:srgbClr val="EEFFFF"/>
                </a:solidFill>
                <a:effectLst/>
                <a:latin typeface="Consolas" panose="020B0609020204030204" pitchFamily="49" charset="0"/>
              </a:rPr>
              <a:t>bug</a:t>
            </a:r>
            <a:r>
              <a:rPr lang="zh-CN" altLang="en-US" b="0" dirty="0">
                <a:solidFill>
                  <a:srgbClr val="EEFFFF"/>
                </a:solidFill>
                <a:effectLst/>
                <a:latin typeface="Consolas" panose="020B0609020204030204" pitchFamily="49" charset="0"/>
              </a:rPr>
              <a:t>，这种方式也是无法找出的。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4506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0525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0" dirty="0">
                <a:solidFill>
                  <a:srgbClr val="EEFFFF"/>
                </a:solidFill>
                <a:effectLst/>
                <a:latin typeface="Consolas" panose="020B0609020204030204" pitchFamily="49" charset="0"/>
              </a:rPr>
              <a:t>文章的目标，就是提供一种寻找逻辑</a:t>
            </a:r>
            <a:r>
              <a:rPr lang="en-US" altLang="zh-CN" b="0" dirty="0">
                <a:solidFill>
                  <a:srgbClr val="EEFFFF"/>
                </a:solidFill>
                <a:effectLst/>
                <a:latin typeface="Consolas" panose="020B0609020204030204" pitchFamily="49" charset="0"/>
              </a:rPr>
              <a:t>Bug</a:t>
            </a:r>
            <a:r>
              <a:rPr lang="zh-CN" altLang="en-US" b="0" dirty="0">
                <a:solidFill>
                  <a:srgbClr val="EEFFFF"/>
                </a:solidFill>
                <a:effectLst/>
                <a:latin typeface="Consolas" panose="020B0609020204030204" pitchFamily="49" charset="0"/>
              </a:rPr>
              <a:t>的新方式，而非过去的差异比对的方式。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3054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zh-CN" altLang="en-US" b="0" dirty="0">
                <a:solidFill>
                  <a:srgbClr val="EEFFFF"/>
                </a:solidFill>
                <a:effectLst/>
                <a:latin typeface="Consolas" panose="020B0609020204030204" pitchFamily="49" charset="0"/>
              </a:rPr>
              <a:t>那么本文提出的新的方法是</a:t>
            </a:r>
            <a:r>
              <a:rPr lang="en-US" altLang="zh-CN" b="0" i="0" dirty="0">
                <a:solidFill>
                  <a:srgbClr val="EEFFFF"/>
                </a:solidFill>
                <a:effectLst/>
                <a:latin typeface="-apple-system"/>
              </a:rPr>
              <a:t>Pivoted Query Synthesis </a:t>
            </a:r>
            <a:r>
              <a:rPr lang="zh-CN" altLang="en-US" b="0" i="0" dirty="0">
                <a:solidFill>
                  <a:srgbClr val="EEFFFF"/>
                </a:solidFill>
                <a:effectLst/>
                <a:latin typeface="-apple-system"/>
              </a:rPr>
              <a:t>（</a:t>
            </a:r>
            <a:r>
              <a:rPr lang="en-US" altLang="zh-CN" b="0" i="0" dirty="0">
                <a:solidFill>
                  <a:srgbClr val="EEFFFF"/>
                </a:solidFill>
                <a:effectLst/>
                <a:latin typeface="-apple-system"/>
              </a:rPr>
              <a:t>PQS</a:t>
            </a:r>
            <a:r>
              <a:rPr lang="zh-CN" altLang="en-US" b="0" i="0" dirty="0">
                <a:solidFill>
                  <a:srgbClr val="EEFFFF"/>
                </a:solidFill>
                <a:effectLst/>
                <a:latin typeface="-apple-system"/>
              </a:rPr>
              <a:t>）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b="0" i="0" dirty="0">
                <a:solidFill>
                  <a:srgbClr val="EEFFFF"/>
                </a:solidFill>
                <a:effectLst/>
                <a:latin typeface="-apple-system"/>
              </a:rPr>
              <a:t>实现工具：</a:t>
            </a:r>
            <a:r>
              <a:rPr lang="en-US" altLang="zh-CN" b="0" i="0" dirty="0" err="1">
                <a:solidFill>
                  <a:srgbClr val="EEFFFF"/>
                </a:solidFill>
                <a:effectLst/>
                <a:latin typeface="-apple-system"/>
              </a:rPr>
              <a:t>SQLancer</a:t>
            </a:r>
            <a:endParaRPr lang="en-US" altLang="zh-CN" b="0" i="0" dirty="0">
              <a:solidFill>
                <a:srgbClr val="EEFFFF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b="0" i="0" dirty="0">
                <a:solidFill>
                  <a:srgbClr val="EEFFFF"/>
                </a:solidFill>
                <a:effectLst/>
                <a:latin typeface="-apple-system"/>
              </a:rPr>
              <a:t>核心思路：</a:t>
            </a:r>
            <a:r>
              <a:rPr lang="en-US" altLang="zh-CN" b="0" i="0" dirty="0">
                <a:solidFill>
                  <a:srgbClr val="EEFFFF"/>
                </a:solidFill>
                <a:effectLst/>
                <a:latin typeface="-apple-system"/>
              </a:rPr>
              <a:t>randomly-selected row</a:t>
            </a:r>
            <a:r>
              <a:rPr lang="zh-CN" altLang="en-US" b="0" i="0" dirty="0">
                <a:solidFill>
                  <a:srgbClr val="EEFFFF"/>
                </a:solidFill>
                <a:effectLst/>
                <a:latin typeface="-apple-system"/>
              </a:rPr>
              <a:t>（</a:t>
            </a:r>
            <a:r>
              <a:rPr lang="en-US" altLang="zh-CN" b="0" i="0" dirty="0">
                <a:solidFill>
                  <a:srgbClr val="EEFFFF"/>
                </a:solidFill>
                <a:effectLst/>
                <a:latin typeface="-apple-system"/>
              </a:rPr>
              <a:t>pivot row</a:t>
            </a:r>
            <a:r>
              <a:rPr lang="zh-CN" altLang="en-US" b="0" i="0" dirty="0">
                <a:solidFill>
                  <a:srgbClr val="EEFFFF"/>
                </a:solidFill>
                <a:effectLst/>
                <a:latin typeface="-apple-system"/>
              </a:rPr>
              <a:t>），组织查询，使得其结果必须包含该 </a:t>
            </a:r>
            <a:r>
              <a:rPr lang="en-US" altLang="zh-CN" b="0" i="0" dirty="0">
                <a:solidFill>
                  <a:srgbClr val="EEFFFF"/>
                </a:solidFill>
                <a:effectLst/>
                <a:latin typeface="-apple-system"/>
              </a:rPr>
              <a:t>pivot row</a:t>
            </a:r>
            <a:r>
              <a:rPr lang="zh-CN" altLang="en-US" b="0" i="0" dirty="0">
                <a:solidFill>
                  <a:srgbClr val="EEFFFF"/>
                </a:solidFill>
                <a:effectLst/>
                <a:latin typeface="-apple-system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b="0" dirty="0">
              <a:solidFill>
                <a:srgbClr val="EEFFFF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40013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b="0" dirty="0">
              <a:solidFill>
                <a:srgbClr val="EEFFFF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2460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b="0" dirty="0">
              <a:solidFill>
                <a:srgbClr val="EEFFFF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1126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b="0" dirty="0">
              <a:solidFill>
                <a:srgbClr val="EEFFFF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8274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0" dirty="0">
                <a:solidFill>
                  <a:srgbClr val="EEFFFF"/>
                </a:solidFill>
                <a:effectLst/>
                <a:latin typeface="Consolas" panose="020B0609020204030204" pitchFamily="49" charset="0"/>
              </a:rPr>
              <a:t>步骤</a:t>
            </a:r>
            <a:r>
              <a:rPr lang="en-US" altLang="zh-CN" b="0" dirty="0">
                <a:solidFill>
                  <a:srgbClr val="EEFFFF"/>
                </a:solidFill>
                <a:effectLst/>
                <a:latin typeface="Consolas" panose="020B0609020204030204" pitchFamily="49" charset="0"/>
              </a:rPr>
              <a:t>3-5</a:t>
            </a:r>
            <a:r>
              <a:rPr lang="zh-CN" altLang="en-US" b="0" dirty="0">
                <a:solidFill>
                  <a:srgbClr val="EEFFFF"/>
                </a:solidFill>
                <a:effectLst/>
                <a:latin typeface="Consolas" panose="020B0609020204030204" pitchFamily="49" charset="0"/>
              </a:rPr>
              <a:t>所做的工作，就是生成用以包含</a:t>
            </a:r>
            <a:r>
              <a:rPr lang="en-US" altLang="zh-CN" b="0" dirty="0">
                <a:solidFill>
                  <a:srgbClr val="EEFFFF"/>
                </a:solidFill>
                <a:effectLst/>
                <a:latin typeface="Consolas" panose="020B0609020204030204" pitchFamily="49" charset="0"/>
              </a:rPr>
              <a:t>pivot row </a:t>
            </a:r>
            <a:r>
              <a:rPr lang="zh-CN" altLang="en-US" b="0" dirty="0">
                <a:solidFill>
                  <a:srgbClr val="EEFFFF"/>
                </a:solidFill>
                <a:effectLst/>
                <a:latin typeface="Consolas" panose="020B0609020204030204" pitchFamily="49" charset="0"/>
              </a:rPr>
              <a:t>的谓词表达，这里更像是做一个填空题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6813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CN" altLang="en-US" b="0" dirty="0">
                <a:solidFill>
                  <a:srgbClr val="EEFFFF"/>
                </a:solidFill>
                <a:effectLst/>
                <a:latin typeface="Consolas" panose="020B0609020204030204" pitchFamily="49" charset="0"/>
              </a:rPr>
              <a:t>既然要计算值，</a:t>
            </a:r>
            <a:r>
              <a:rPr lang="zh-CN" altLang="en-US" b="0" i="0" dirty="0">
                <a:solidFill>
                  <a:srgbClr val="EEFFFF"/>
                </a:solidFill>
                <a:effectLst/>
                <a:latin typeface="-apple-system"/>
              </a:rPr>
              <a:t>每一个节点必须提供 </a:t>
            </a:r>
            <a:r>
              <a:rPr lang="en-US" altLang="zh-CN" b="0" i="0" dirty="0">
                <a:solidFill>
                  <a:srgbClr val="EEFFFF"/>
                </a:solidFill>
                <a:effectLst/>
                <a:latin typeface="KaTeX_Main"/>
              </a:rPr>
              <a:t>\</a:t>
            </a:r>
            <a:r>
              <a:rPr lang="en-US" altLang="zh-CN" b="0" i="0" dirty="0" err="1">
                <a:solidFill>
                  <a:srgbClr val="EEFFFF"/>
                </a:solidFill>
                <a:effectLst/>
                <a:latin typeface="KaTeX_Main"/>
              </a:rPr>
              <a:t>mathsf</a:t>
            </a:r>
            <a:r>
              <a:rPr lang="en-US" altLang="zh-CN" b="0" i="0" dirty="0">
                <a:solidFill>
                  <a:srgbClr val="EEFFFF"/>
                </a:solidFill>
                <a:effectLst/>
                <a:latin typeface="KaTeX_Main"/>
              </a:rPr>
              <a:t>{execute()}</a:t>
            </a:r>
            <a:r>
              <a:rPr lang="en-US" altLang="zh-CN" b="0" i="0" dirty="0">
                <a:solidFill>
                  <a:srgbClr val="EEFFFF"/>
                </a:solidFill>
                <a:effectLst/>
                <a:latin typeface="KaTeX_SansSerif"/>
              </a:rPr>
              <a:t>execute</a:t>
            </a:r>
            <a:r>
              <a:rPr lang="en-US" altLang="zh-CN" b="0" i="0" dirty="0">
                <a:solidFill>
                  <a:srgbClr val="EEFFFF"/>
                </a:solidFill>
                <a:effectLst/>
                <a:latin typeface="KaTeX_Main"/>
              </a:rPr>
              <a:t>()</a:t>
            </a:r>
            <a:r>
              <a:rPr lang="en-US" altLang="zh-CN" b="0" i="0" dirty="0">
                <a:solidFill>
                  <a:srgbClr val="EEFFFF"/>
                </a:solidFill>
                <a:effectLst/>
                <a:latin typeface="-apple-system"/>
              </a:rPr>
              <a:t> </a:t>
            </a:r>
            <a:r>
              <a:rPr lang="zh-CN" altLang="en-US" b="0" i="0" dirty="0">
                <a:solidFill>
                  <a:srgbClr val="EEFFFF"/>
                </a:solidFill>
                <a:effectLst/>
                <a:latin typeface="-apple-system"/>
              </a:rPr>
              <a:t>方法来计算节点的结果。叶子节点直接返回值 </a:t>
            </a:r>
            <a:r>
              <a:rPr lang="en-US" altLang="zh-CN" b="0" i="0" dirty="0">
                <a:solidFill>
                  <a:srgbClr val="EEFFFF"/>
                </a:solidFill>
                <a:effectLst/>
                <a:latin typeface="-apple-system"/>
              </a:rPr>
              <a:t>Leaf nodes directly return their assigned constant value. Column nodes are assigned the </a:t>
            </a:r>
            <a:r>
              <a:rPr lang="en-US" altLang="zh-CN" b="0" i="0" dirty="0" err="1">
                <a:solidFill>
                  <a:srgbClr val="EEFFFF"/>
                </a:solidFill>
                <a:effectLst/>
                <a:latin typeface="-apple-system"/>
              </a:rPr>
              <a:t>valuethat</a:t>
            </a:r>
            <a:r>
              <a:rPr lang="en-US" altLang="zh-CN" b="0" i="0" dirty="0">
                <a:solidFill>
                  <a:srgbClr val="EEFFFF"/>
                </a:solidFill>
                <a:effectLst/>
                <a:latin typeface="-apple-system"/>
              </a:rPr>
              <a:t> corresponds to their column in the pivot row.</a:t>
            </a:r>
          </a:p>
          <a:p>
            <a:pPr algn="l"/>
            <a:endParaRPr lang="en-US" altLang="zh-CN" b="0" i="0" dirty="0">
              <a:solidFill>
                <a:srgbClr val="EEFFFF"/>
              </a:solidFill>
              <a:effectLst/>
              <a:latin typeface="-apple-system"/>
            </a:endParaRPr>
          </a:p>
          <a:p>
            <a:pPr algn="l"/>
            <a:r>
              <a:rPr lang="en-US" altLang="zh-CN" b="0" i="0" dirty="0">
                <a:solidFill>
                  <a:srgbClr val="EEFFFF"/>
                </a:solidFill>
                <a:effectLst/>
                <a:latin typeface="-apple-system"/>
              </a:rPr>
              <a:t>AST interpreters </a:t>
            </a:r>
            <a:r>
              <a:rPr lang="zh-CN" altLang="en-US" b="0" i="0" dirty="0">
                <a:solidFill>
                  <a:srgbClr val="EEFFFF"/>
                </a:solidFill>
                <a:effectLst/>
                <a:latin typeface="-apple-system"/>
              </a:rPr>
              <a:t>要比 </a:t>
            </a:r>
            <a:r>
              <a:rPr lang="en-US" altLang="zh-CN" b="0" i="0" dirty="0">
                <a:solidFill>
                  <a:srgbClr val="EEFFFF"/>
                </a:solidFill>
                <a:effectLst/>
                <a:latin typeface="-apple-system"/>
              </a:rPr>
              <a:t>programming language </a:t>
            </a:r>
            <a:r>
              <a:rPr lang="zh-CN" altLang="en-US" b="0" i="0" dirty="0">
                <a:solidFill>
                  <a:srgbClr val="EEFFFF"/>
                </a:solidFill>
                <a:effectLst/>
                <a:latin typeface="-apple-system"/>
              </a:rPr>
              <a:t>要简单很多，因为所有的节点都是字面值（换言之，不需要考虑可变存储）。</a:t>
            </a:r>
            <a:r>
              <a:rPr lang="en-US" altLang="zh-CN" b="0" i="0" dirty="0">
                <a:solidFill>
                  <a:srgbClr val="EEFFFF"/>
                </a:solidFill>
                <a:effectLst/>
                <a:latin typeface="-apple-system"/>
              </a:rPr>
              <a:t>bottleneck</a:t>
            </a:r>
            <a:r>
              <a:rPr lang="zh-CN" altLang="en-US" b="0" i="0" dirty="0">
                <a:solidFill>
                  <a:srgbClr val="EEFFFF"/>
                </a:solidFill>
                <a:effectLst/>
                <a:latin typeface="-apple-system"/>
              </a:rPr>
              <a:t>，</a:t>
            </a:r>
            <a:r>
              <a:rPr lang="en-US" altLang="zh-CN" b="0" i="0" dirty="0">
                <a:solidFill>
                  <a:srgbClr val="EEFFFF"/>
                </a:solidFill>
                <a:effectLst/>
                <a:latin typeface="-apple-system"/>
              </a:rPr>
              <a:t>DBMS </a:t>
            </a:r>
            <a:r>
              <a:rPr lang="zh-CN" altLang="en-US" b="0" i="0" dirty="0">
                <a:solidFill>
                  <a:srgbClr val="EEFFFF"/>
                </a:solidFill>
                <a:effectLst/>
                <a:latin typeface="-apple-system"/>
              </a:rPr>
              <a:t>如何计算值，而不是 </a:t>
            </a:r>
            <a:r>
              <a:rPr lang="en-US" altLang="zh-CN" b="0" i="0" dirty="0" err="1">
                <a:solidFill>
                  <a:srgbClr val="EEFFFF"/>
                </a:solidFill>
                <a:effectLst/>
                <a:latin typeface="-apple-system"/>
              </a:rPr>
              <a:t>SQLancer</a:t>
            </a:r>
            <a:r>
              <a:rPr lang="zh-CN" altLang="en-US" b="0" i="0" dirty="0">
                <a:solidFill>
                  <a:srgbClr val="EEFFFF"/>
                </a:solidFill>
                <a:effectLst/>
                <a:latin typeface="-apple-system"/>
              </a:rPr>
              <a:t>，比如 </a:t>
            </a:r>
            <a:r>
              <a:rPr lang="en-US" altLang="zh-CN" b="0" i="0" dirty="0">
                <a:solidFill>
                  <a:srgbClr val="EEFFFF"/>
                </a:solidFill>
                <a:effectLst/>
                <a:latin typeface="-apple-system"/>
              </a:rPr>
              <a:t>LIKE </a:t>
            </a:r>
            <a:r>
              <a:rPr lang="zh-CN" altLang="en-US" b="0" i="0" dirty="0">
                <a:solidFill>
                  <a:srgbClr val="EEFFFF"/>
                </a:solidFill>
                <a:effectLst/>
                <a:latin typeface="-apple-system"/>
              </a:rPr>
              <a:t>正则表达操作符，要超过 </a:t>
            </a:r>
            <a:r>
              <a:rPr lang="en-US" altLang="zh-CN" b="0" i="0" dirty="0">
                <a:solidFill>
                  <a:srgbClr val="EEFFFF"/>
                </a:solidFill>
                <a:effectLst/>
                <a:latin typeface="-apple-system"/>
              </a:rPr>
              <a:t>50 </a:t>
            </a:r>
            <a:r>
              <a:rPr lang="zh-CN" altLang="en-US" b="0" i="0" dirty="0">
                <a:solidFill>
                  <a:srgbClr val="EEFFFF"/>
                </a:solidFill>
                <a:effectLst/>
                <a:latin typeface="-apple-system"/>
              </a:rPr>
              <a:t>代码行 </a:t>
            </a:r>
            <a:r>
              <a:rPr lang="en-US" altLang="zh-CN" b="0" i="0" dirty="0">
                <a:solidFill>
                  <a:srgbClr val="EEFFFF"/>
                </a:solidFill>
                <a:effectLst/>
                <a:latin typeface="-apple-system"/>
              </a:rPr>
              <a:t>in </a:t>
            </a:r>
            <a:r>
              <a:rPr lang="en-US" altLang="zh-CN" b="0" i="0" dirty="0" err="1">
                <a:solidFill>
                  <a:srgbClr val="EEFFFF"/>
                </a:solidFill>
                <a:effectLst/>
                <a:latin typeface="-apple-system"/>
              </a:rPr>
              <a:t>SQLancer</a:t>
            </a:r>
            <a:endParaRPr lang="en-US" altLang="zh-CN" b="0" i="0" dirty="0">
              <a:solidFill>
                <a:srgbClr val="EEFFFF"/>
              </a:solidFill>
              <a:effectLst/>
              <a:latin typeface="-apple-system"/>
            </a:endParaRPr>
          </a:p>
          <a:p>
            <a:br>
              <a:rPr lang="en-US" altLang="zh-CN" dirty="0"/>
            </a:br>
            <a:endParaRPr lang="zh-CN" altLang="en-US" b="0" dirty="0">
              <a:solidFill>
                <a:srgbClr val="EEFFFF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5114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CN" altLang="en-US" b="0" i="0" dirty="0">
                <a:solidFill>
                  <a:srgbClr val="EEFFFF"/>
                </a:solidFill>
                <a:effectLst/>
                <a:latin typeface="-apple-system"/>
              </a:rPr>
              <a:t>叶子节点直接返回值 </a:t>
            </a:r>
            <a:r>
              <a:rPr lang="en-US" altLang="zh-CN" b="0" i="0" dirty="0">
                <a:solidFill>
                  <a:srgbClr val="EEFFFF"/>
                </a:solidFill>
                <a:effectLst/>
                <a:latin typeface="-apple-system"/>
              </a:rPr>
              <a:t>Leaf nodes directly return their assigned constant value. Column nodes are assigned the </a:t>
            </a:r>
            <a:r>
              <a:rPr lang="en-US" altLang="zh-CN" b="0" i="0" dirty="0" err="1">
                <a:solidFill>
                  <a:srgbClr val="EEFFFF"/>
                </a:solidFill>
                <a:effectLst/>
                <a:latin typeface="-apple-system"/>
              </a:rPr>
              <a:t>valuethat</a:t>
            </a:r>
            <a:r>
              <a:rPr lang="en-US" altLang="zh-CN" b="0" i="0" dirty="0">
                <a:solidFill>
                  <a:srgbClr val="EEFFFF"/>
                </a:solidFill>
                <a:effectLst/>
                <a:latin typeface="-apple-system"/>
              </a:rPr>
              <a:t> corresponds to their column in the pivot row.</a:t>
            </a:r>
          </a:p>
          <a:p>
            <a:pPr algn="l"/>
            <a:endParaRPr lang="en-US" altLang="zh-CN" b="0" i="0" dirty="0">
              <a:solidFill>
                <a:srgbClr val="EEFFFF"/>
              </a:solidFill>
              <a:effectLst/>
              <a:latin typeface="-apple-system"/>
            </a:endParaRPr>
          </a:p>
          <a:p>
            <a:pPr algn="l"/>
            <a:r>
              <a:rPr lang="en-US" altLang="zh-CN" b="0" i="0" dirty="0">
                <a:solidFill>
                  <a:srgbClr val="EEFFFF"/>
                </a:solidFill>
                <a:effectLst/>
                <a:latin typeface="-apple-system"/>
              </a:rPr>
              <a:t>AST interpreters </a:t>
            </a:r>
            <a:r>
              <a:rPr lang="zh-CN" altLang="en-US" b="0" i="0" dirty="0">
                <a:solidFill>
                  <a:srgbClr val="EEFFFF"/>
                </a:solidFill>
                <a:effectLst/>
                <a:latin typeface="-apple-system"/>
              </a:rPr>
              <a:t>要比 </a:t>
            </a:r>
            <a:r>
              <a:rPr lang="en-US" altLang="zh-CN" b="0" i="0" dirty="0">
                <a:solidFill>
                  <a:srgbClr val="EEFFFF"/>
                </a:solidFill>
                <a:effectLst/>
                <a:latin typeface="-apple-system"/>
              </a:rPr>
              <a:t>programming language </a:t>
            </a:r>
            <a:r>
              <a:rPr lang="zh-CN" altLang="en-US" b="0" i="0" dirty="0">
                <a:solidFill>
                  <a:srgbClr val="EEFFFF"/>
                </a:solidFill>
                <a:effectLst/>
                <a:latin typeface="-apple-system"/>
              </a:rPr>
              <a:t>要简单很多，因为所有的节点都是字面值（换言之，不需要考虑可变存储）。</a:t>
            </a:r>
            <a:r>
              <a:rPr lang="en-US" altLang="zh-CN" b="0" i="0" dirty="0">
                <a:solidFill>
                  <a:srgbClr val="EEFFFF"/>
                </a:solidFill>
                <a:effectLst/>
                <a:latin typeface="-apple-system"/>
              </a:rPr>
              <a:t>bottleneck</a:t>
            </a:r>
            <a:r>
              <a:rPr lang="zh-CN" altLang="en-US" b="0" i="0" dirty="0">
                <a:solidFill>
                  <a:srgbClr val="EEFFFF"/>
                </a:solidFill>
                <a:effectLst/>
                <a:latin typeface="-apple-system"/>
              </a:rPr>
              <a:t>，</a:t>
            </a:r>
            <a:r>
              <a:rPr lang="en-US" altLang="zh-CN" b="0" i="0" dirty="0">
                <a:solidFill>
                  <a:srgbClr val="EEFFFF"/>
                </a:solidFill>
                <a:effectLst/>
                <a:latin typeface="-apple-system"/>
              </a:rPr>
              <a:t>DBMS </a:t>
            </a:r>
            <a:r>
              <a:rPr lang="zh-CN" altLang="en-US" b="0" i="0" dirty="0">
                <a:solidFill>
                  <a:srgbClr val="EEFFFF"/>
                </a:solidFill>
                <a:effectLst/>
                <a:latin typeface="-apple-system"/>
              </a:rPr>
              <a:t>如何计算值，而不是 </a:t>
            </a:r>
            <a:r>
              <a:rPr lang="en-US" altLang="zh-CN" b="0" i="0" dirty="0" err="1">
                <a:solidFill>
                  <a:srgbClr val="EEFFFF"/>
                </a:solidFill>
                <a:effectLst/>
                <a:latin typeface="-apple-system"/>
              </a:rPr>
              <a:t>SQLancer</a:t>
            </a:r>
            <a:r>
              <a:rPr lang="zh-CN" altLang="en-US" b="0" i="0" dirty="0">
                <a:solidFill>
                  <a:srgbClr val="EEFFFF"/>
                </a:solidFill>
                <a:effectLst/>
                <a:latin typeface="-apple-system"/>
              </a:rPr>
              <a:t>，比如 </a:t>
            </a:r>
            <a:r>
              <a:rPr lang="en-US" altLang="zh-CN" b="0" i="0" dirty="0">
                <a:solidFill>
                  <a:srgbClr val="EEFFFF"/>
                </a:solidFill>
                <a:effectLst/>
                <a:latin typeface="-apple-system"/>
              </a:rPr>
              <a:t>LIKE </a:t>
            </a:r>
            <a:r>
              <a:rPr lang="zh-CN" altLang="en-US" b="0" i="0" dirty="0">
                <a:solidFill>
                  <a:srgbClr val="EEFFFF"/>
                </a:solidFill>
                <a:effectLst/>
                <a:latin typeface="-apple-system"/>
              </a:rPr>
              <a:t>正则表达操作符，要超过 </a:t>
            </a:r>
            <a:r>
              <a:rPr lang="en-US" altLang="zh-CN" b="0" i="0" dirty="0">
                <a:solidFill>
                  <a:srgbClr val="EEFFFF"/>
                </a:solidFill>
                <a:effectLst/>
                <a:latin typeface="-apple-system"/>
              </a:rPr>
              <a:t>50 </a:t>
            </a:r>
            <a:r>
              <a:rPr lang="zh-CN" altLang="en-US" b="0" i="0" dirty="0">
                <a:solidFill>
                  <a:srgbClr val="EEFFFF"/>
                </a:solidFill>
                <a:effectLst/>
                <a:latin typeface="-apple-system"/>
              </a:rPr>
              <a:t>代码行 </a:t>
            </a:r>
            <a:r>
              <a:rPr lang="en-US" altLang="zh-CN" b="0" i="0" dirty="0">
                <a:solidFill>
                  <a:srgbClr val="EEFFFF"/>
                </a:solidFill>
                <a:effectLst/>
                <a:latin typeface="-apple-system"/>
              </a:rPr>
              <a:t>in </a:t>
            </a:r>
            <a:r>
              <a:rPr lang="en-US" altLang="zh-CN" b="0" i="0" dirty="0" err="1">
                <a:solidFill>
                  <a:srgbClr val="EEFFFF"/>
                </a:solidFill>
                <a:effectLst/>
                <a:latin typeface="-apple-system"/>
              </a:rPr>
              <a:t>SQLancer</a:t>
            </a:r>
            <a:endParaRPr lang="en-US" altLang="zh-CN" b="0" i="0" dirty="0">
              <a:solidFill>
                <a:srgbClr val="EEFFFF"/>
              </a:solidFill>
              <a:effectLst/>
              <a:latin typeface="-apple-system"/>
            </a:endParaRPr>
          </a:p>
          <a:p>
            <a:br>
              <a:rPr lang="en-US" altLang="zh-CN" dirty="0"/>
            </a:br>
            <a:endParaRPr lang="zh-CN" altLang="en-US" b="0" dirty="0">
              <a:solidFill>
                <a:srgbClr val="EEFFFF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19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87354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CN" altLang="en-US" b="0" dirty="0">
                <a:solidFill>
                  <a:srgbClr val="EEFFFF"/>
                </a:solidFill>
                <a:effectLst/>
                <a:latin typeface="Consolas" panose="020B0609020204030204" pitchFamily="49" charset="0"/>
              </a:rPr>
              <a:t>当然，这里存在一个问题，如果我们自动生成的不为</a:t>
            </a:r>
            <a:r>
              <a:rPr lang="en-US" altLang="zh-CN" b="0" dirty="0">
                <a:solidFill>
                  <a:srgbClr val="EEFFFF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zh-CN" altLang="en-US" b="0" dirty="0">
                <a:solidFill>
                  <a:srgbClr val="EEFFFF"/>
                </a:solidFill>
                <a:effectLst/>
                <a:latin typeface="Consolas" panose="020B0609020204030204" pitchFamily="49" charset="0"/>
              </a:rPr>
              <a:t>怎么办，修复机制。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93093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CN" altLang="en-US" b="0" dirty="0">
                <a:solidFill>
                  <a:srgbClr val="EEFFFF"/>
                </a:solidFill>
                <a:effectLst/>
                <a:latin typeface="Consolas" panose="020B0609020204030204" pitchFamily="49" charset="0"/>
              </a:rPr>
              <a:t>修复机制，对于简单的三值逻辑，我们可以通过增加一个修复机制来解决这个问题。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2317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CN" altLang="en-US" b="0" dirty="0">
                <a:solidFill>
                  <a:srgbClr val="EEFFFF"/>
                </a:solidFill>
                <a:effectLst/>
                <a:latin typeface="Consolas" panose="020B0609020204030204" pitchFamily="49" charset="0"/>
              </a:rPr>
              <a:t>最后的验证，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69824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74689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总结本篇文章，主要贡献是提出了一种基于</a:t>
            </a:r>
            <a:r>
              <a:rPr lang="en-US" altLang="zh-CN" dirty="0"/>
              <a:t>RDMA</a:t>
            </a:r>
            <a:r>
              <a:rPr lang="zh-CN" altLang="en-US" dirty="0"/>
              <a:t>的</a:t>
            </a:r>
            <a:r>
              <a:rPr lang="en-US" altLang="zh-CN" dirty="0"/>
              <a:t>KVS</a:t>
            </a:r>
            <a:r>
              <a:rPr lang="zh-CN" altLang="en-US" dirty="0"/>
              <a:t>设计，针对</a:t>
            </a:r>
            <a:r>
              <a:rPr lang="en-US" altLang="zh-CN" dirty="0"/>
              <a:t>C-RKV</a:t>
            </a:r>
            <a:r>
              <a:rPr lang="zh-CN" altLang="en-US" dirty="0"/>
              <a:t>和</a:t>
            </a:r>
            <a:r>
              <a:rPr lang="en-US" altLang="zh-CN" dirty="0"/>
              <a:t>S-RKV</a:t>
            </a:r>
            <a:r>
              <a:rPr lang="zh-CN" altLang="en-US" dirty="0"/>
              <a:t>架构的不足提出了混合架构，并且引入了</a:t>
            </a:r>
            <a:r>
              <a:rPr lang="en-US" altLang="zh-CN" dirty="0"/>
              <a:t>ML</a:t>
            </a:r>
            <a:r>
              <a:rPr lang="zh-CN" altLang="en-US" dirty="0"/>
              <a:t>模型更好地优化</a:t>
            </a:r>
            <a:r>
              <a:rPr lang="en-US" altLang="zh-CN" dirty="0"/>
              <a:t>client</a:t>
            </a:r>
            <a:r>
              <a:rPr lang="zh-CN" altLang="en-US" dirty="0"/>
              <a:t>端地</a:t>
            </a:r>
            <a:r>
              <a:rPr lang="en-US" altLang="zh-CN" dirty="0"/>
              <a:t>cache. </a:t>
            </a:r>
            <a:r>
              <a:rPr lang="zh-CN" altLang="en-US" dirty="0"/>
              <a:t>更好地平衡了服务器端</a:t>
            </a:r>
            <a:r>
              <a:rPr lang="en-US" altLang="zh-CN" dirty="0"/>
              <a:t>CPU</a:t>
            </a:r>
            <a:r>
              <a:rPr lang="zh-CN" altLang="en-US" dirty="0"/>
              <a:t>负载，客户端内存占用以及系统整体性能。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目前文章的工作仅支持固定长度的</a:t>
            </a:r>
            <a:r>
              <a:rPr lang="en-US" altLang="zh-CN" dirty="0"/>
              <a:t>keys</a:t>
            </a:r>
            <a:r>
              <a:rPr lang="zh-CN" altLang="en-US" dirty="0"/>
              <a:t>，以及简单的</a:t>
            </a:r>
            <a:r>
              <a:rPr lang="en-US" altLang="zh-CN" dirty="0"/>
              <a:t>ML</a:t>
            </a:r>
            <a:r>
              <a:rPr lang="zh-CN" altLang="en-US" dirty="0"/>
              <a:t>模型，比如线性回归。之后的研究会针对这两点进行拓展。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58746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015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数据库是现代计算机应用不可缺少的一部分，而基于关系模型的</a:t>
            </a:r>
            <a:r>
              <a:rPr lang="en-US" altLang="zh-CN" dirty="0"/>
              <a:t>DBMS</a:t>
            </a:r>
            <a:r>
              <a:rPr lang="zh-CN" altLang="en-US" dirty="0"/>
              <a:t>也一直是许多应用的核心组件，来帮助用户设计并使用数据库。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337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DBMS</a:t>
            </a:r>
            <a:r>
              <a:rPr lang="zh-CN" altLang="en-US" dirty="0"/>
              <a:t>的普及之广，单以</a:t>
            </a:r>
            <a:r>
              <a:rPr lang="en-US" altLang="zh-CN" dirty="0"/>
              <a:t>SQLite</a:t>
            </a:r>
            <a:r>
              <a:rPr lang="zh-CN" altLang="en-US" dirty="0"/>
              <a:t>来简单说明，目前有超过</a:t>
            </a:r>
            <a:r>
              <a:rPr lang="en-US" altLang="zh-CN" dirty="0"/>
              <a:t>1e12</a:t>
            </a:r>
            <a:r>
              <a:rPr lang="zh-CN" altLang="en-US" dirty="0"/>
              <a:t>的数据库正在被人们使用，而且这个数目还在持续增长。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8503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如此庞大的使用量，如果</a:t>
            </a:r>
            <a:r>
              <a:rPr lang="en-US" altLang="zh-CN" dirty="0"/>
              <a:t>DBMS</a:t>
            </a:r>
            <a:r>
              <a:rPr lang="zh-CN" altLang="en-US" dirty="0"/>
              <a:t>本身出现了</a:t>
            </a:r>
            <a:r>
              <a:rPr lang="en-US" altLang="zh-CN" dirty="0"/>
              <a:t>bug</a:t>
            </a:r>
            <a:r>
              <a:rPr lang="zh-CN" altLang="en-US" dirty="0"/>
              <a:t>，影响也将是广泛的。使用数据库的应用自然不希望</a:t>
            </a:r>
            <a:r>
              <a:rPr lang="en-US" altLang="zh-CN" dirty="0"/>
              <a:t>DBMS</a:t>
            </a:r>
            <a:r>
              <a:rPr lang="zh-CN" altLang="en-US" dirty="0"/>
              <a:t>本身出现问题，所以有一批科研人员一直在进行有关 </a:t>
            </a:r>
            <a:r>
              <a:rPr lang="en-US" altLang="zh-CN" dirty="0"/>
              <a:t>DBMS</a:t>
            </a:r>
            <a:r>
              <a:rPr lang="zh-CN" altLang="en-US" dirty="0"/>
              <a:t> 软件故障探测的研究。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021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检测</a:t>
            </a:r>
            <a:r>
              <a:rPr lang="en-US" altLang="zh-CN" dirty="0"/>
              <a:t>DBMS</a:t>
            </a:r>
            <a:r>
              <a:rPr lang="zh-CN" altLang="en-US" dirty="0"/>
              <a:t>的手段和工具已经被开发出来一些，使用的较多的比如</a:t>
            </a:r>
            <a:r>
              <a:rPr lang="en-US" altLang="zh-CN" dirty="0" err="1"/>
              <a:t>SQLsmith</a:t>
            </a:r>
            <a:r>
              <a:rPr lang="zh-CN" altLang="en-US" dirty="0"/>
              <a:t>还有</a:t>
            </a:r>
            <a:r>
              <a:rPr lang="en-US" altLang="zh-CN" dirty="0"/>
              <a:t>AFL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160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不过，这些工具</a:t>
            </a:r>
            <a:r>
              <a:rPr lang="en-US" altLang="zh-CN" dirty="0"/>
              <a:t>/</a:t>
            </a:r>
            <a:r>
              <a:rPr lang="zh-CN" altLang="en-US" dirty="0"/>
              <a:t>方法存在一个共同的问题。他们都用来检测</a:t>
            </a:r>
            <a:r>
              <a:rPr lang="en-US" altLang="zh-CN" dirty="0"/>
              <a:t>DBMS</a:t>
            </a:r>
            <a:r>
              <a:rPr lang="zh-CN" altLang="en-US" dirty="0"/>
              <a:t>进程出现崩溃的情况（比如出现</a:t>
            </a:r>
            <a:r>
              <a:rPr lang="en-US" altLang="zh-CN" dirty="0"/>
              <a:t>buffer overflow</a:t>
            </a:r>
            <a:r>
              <a:rPr lang="zh-CN" altLang="en-US" dirty="0"/>
              <a:t>），但都无法检测逻辑</a:t>
            </a:r>
            <a:r>
              <a:rPr lang="en-US" altLang="zh-CN" dirty="0"/>
              <a:t>bug</a:t>
            </a:r>
            <a:r>
              <a:rPr lang="zh-CN" altLang="en-US" dirty="0"/>
              <a:t>。 </a:t>
            </a:r>
            <a:r>
              <a:rPr lang="en-US" altLang="zh-CN" b="0" i="1" dirty="0">
                <a:solidFill>
                  <a:srgbClr val="89DDFF"/>
                </a:solidFill>
                <a:effectLst/>
                <a:latin typeface="Consolas" panose="020B0609020204030204" pitchFamily="49" charset="0"/>
              </a:rPr>
              <a:t>Fuzzing </a:t>
            </a:r>
            <a:r>
              <a:rPr lang="zh-CN" altLang="en-US" b="0" i="1" dirty="0">
                <a:solidFill>
                  <a:srgbClr val="89DDFF"/>
                </a:solidFill>
                <a:effectLst/>
                <a:latin typeface="Consolas" panose="020B0609020204030204" pitchFamily="49" charset="0"/>
              </a:rPr>
              <a:t>比较浅显： 盲目的，随机的变异使得极不可能到达测试代码中的某些代码路径，从而使某些漏洞牢不可破。</a:t>
            </a:r>
            <a:endParaRPr lang="zh-CN" altLang="en-US" b="0" dirty="0">
              <a:solidFill>
                <a:srgbClr val="EEFFFF"/>
              </a:solidFill>
              <a:effectLst/>
              <a:latin typeface="Consolas" panose="020B0609020204030204" pitchFamily="49" charset="0"/>
            </a:endParaRPr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1390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逻辑</a:t>
            </a:r>
            <a:r>
              <a:rPr lang="en-US" altLang="zh-CN" dirty="0"/>
              <a:t>bug</a:t>
            </a:r>
            <a:r>
              <a:rPr lang="zh-CN" altLang="en-US" dirty="0"/>
              <a:t>，就是那些并不会使程序崩溃，但是</a:t>
            </a:r>
            <a:r>
              <a:rPr lang="en-US" altLang="zh-CN" dirty="0"/>
              <a:t>DBMS</a:t>
            </a:r>
            <a:r>
              <a:rPr lang="zh-CN" altLang="en-US" dirty="0"/>
              <a:t>的运行结果违反了期望语义逻辑，比如查询结果遗漏了一行，本应给出查询结果但是却得到空结果。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我们举一个</a:t>
            </a:r>
            <a:r>
              <a:rPr lang="en-US" altLang="zh-CN" dirty="0"/>
              <a:t>SQLite</a:t>
            </a:r>
            <a:r>
              <a:rPr lang="zh-CN" altLang="en-US" dirty="0"/>
              <a:t>的例子来说明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2443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Gill Sans MT" panose="020B05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179D-7936-4840-A5EE-1FC6BC949708}" type="datetime1">
              <a:rPr lang="en-US" altLang="zh-CN" smtClean="0"/>
              <a:t>3/24/2021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704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B413F5A-538F-485C-B2E5-D84E9140936F}" type="datetime1">
              <a:rPr lang="en-US" altLang="zh-CN" smtClean="0"/>
              <a:t>3/24/2021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558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582BA3F-EF11-4BED-BEC9-19AF3C475718}" type="datetime1">
              <a:rPr lang="en-US" altLang="zh-CN" smtClean="0"/>
              <a:t>3/24/2021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715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</a:defRPr>
            </a:lvl1pPr>
            <a:lvl2pPr>
              <a:defRPr baseline="0">
                <a:latin typeface="Gill Sans MT" panose="020B0502020104020203" pitchFamily="34" charset="0"/>
              </a:defRPr>
            </a:lvl2pPr>
            <a:lvl3pPr>
              <a:defRPr baseline="0">
                <a:latin typeface="Gill Sans MT" panose="020B0502020104020203" pitchFamily="34" charset="0"/>
              </a:defRPr>
            </a:lvl3pPr>
            <a:lvl4pPr>
              <a:defRPr baseline="0">
                <a:latin typeface="Gill Sans MT" panose="020B0502020104020203" pitchFamily="34" charset="0"/>
              </a:defRPr>
            </a:lvl4pPr>
            <a:lvl5pPr>
              <a:defRPr baseline="0"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934200" y="6230754"/>
            <a:ext cx="4114800" cy="238449"/>
          </a:xfrm>
        </p:spPr>
        <p:txBody>
          <a:bodyPr/>
          <a:lstStyle>
            <a:lvl1pPr algn="r">
              <a:defRPr/>
            </a:lvl1pPr>
          </a:lstStyle>
          <a:p>
            <a:pPr algn="r"/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05800" y="6501479"/>
            <a:ext cx="2743200" cy="257554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5E1090A2-CAAE-4283-8EAB-E15E064FEC49}" type="datetime1">
              <a:rPr lang="en-US" altLang="zh-CN" smtClean="0"/>
              <a:pPr algn="r"/>
              <a:t>3/24/2021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日期占位符 3"/>
          <p:cNvSpPr txBox="1">
            <a:spLocks/>
          </p:cNvSpPr>
          <p:nvPr userDrawn="1"/>
        </p:nvSpPr>
        <p:spPr>
          <a:xfrm>
            <a:off x="8991600" y="6230754"/>
            <a:ext cx="2743200" cy="292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z="2000" smtClean="0"/>
              <a:pPr algn="r"/>
              <a:t>‹#›</a:t>
            </a:fld>
            <a:endParaRPr lang="zh-CN" altLang="en-US" dirty="0"/>
          </a:p>
        </p:txBody>
      </p:sp>
      <p:sp>
        <p:nvSpPr>
          <p:cNvPr id="13" name="内容占位符 12">
            <a:extLst>
              <a:ext uri="{FF2B5EF4-FFF2-40B4-BE49-F238E27FC236}">
                <a16:creationId xmlns:a16="http://schemas.microsoft.com/office/drawing/2014/main" id="{BEE936D3-DB70-4B78-8501-3FA17F908CF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6230754"/>
            <a:ext cx="5928360" cy="528279"/>
          </a:xfrm>
        </p:spPr>
        <p:txBody>
          <a:bodyPr anchor="b">
            <a:noAutofit/>
          </a:bodyPr>
          <a:lstStyle>
            <a:lvl1pPr>
              <a:buFontTx/>
              <a:buNone/>
              <a:defRPr sz="1400" baseline="0">
                <a:latin typeface="Gill Sans MT" panose="020B0502020104020203" pitchFamily="34" charset="0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0046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116638"/>
            <a:ext cx="2743200" cy="365125"/>
          </a:xfrm>
        </p:spPr>
        <p:txBody>
          <a:bodyPr/>
          <a:lstStyle/>
          <a:p>
            <a:fld id="{C07C7091-9D44-4B2F-AE94-D77C157C4DB0}" type="datetime1">
              <a:rPr lang="en-US" altLang="zh-CN" smtClean="0"/>
              <a:t>3/24/2021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116638"/>
            <a:ext cx="4114800" cy="365125"/>
          </a:xfrm>
        </p:spPr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6" name="日期占位符 3"/>
          <p:cNvSpPr txBox="1">
            <a:spLocks/>
          </p:cNvSpPr>
          <p:nvPr userDrawn="1"/>
        </p:nvSpPr>
        <p:spPr>
          <a:xfrm>
            <a:off x="8610600" y="61166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7100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800"/>
          </a:xfrm>
        </p:spPr>
        <p:txBody>
          <a:bodyPr/>
          <a:lstStyle>
            <a:lvl1pPr>
              <a:defRPr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216152"/>
            <a:ext cx="5181600" cy="4965192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</a:defRPr>
            </a:lvl1pPr>
            <a:lvl2pPr>
              <a:defRPr baseline="0">
                <a:latin typeface="Gill Sans MT" panose="020B0502020104020203" pitchFamily="34" charset="0"/>
              </a:defRPr>
            </a:lvl2pPr>
            <a:lvl3pPr>
              <a:defRPr baseline="0">
                <a:latin typeface="Gill Sans MT" panose="020B0502020104020203" pitchFamily="34" charset="0"/>
              </a:defRPr>
            </a:lvl3pPr>
            <a:lvl4pPr>
              <a:defRPr baseline="0">
                <a:latin typeface="Gill Sans MT" panose="020B0502020104020203" pitchFamily="34" charset="0"/>
              </a:defRPr>
            </a:lvl4pPr>
            <a:lvl5pPr>
              <a:defRPr baseline="0"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216152"/>
            <a:ext cx="5181600" cy="4965192"/>
          </a:xfrm>
        </p:spPr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页脚占位符 4">
            <a:extLst>
              <a:ext uri="{FF2B5EF4-FFF2-40B4-BE49-F238E27FC236}">
                <a16:creationId xmlns:a16="http://schemas.microsoft.com/office/drawing/2014/main" id="{B6DDD945-6409-4967-874D-164DCD16A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4200" y="6230754"/>
            <a:ext cx="4114800" cy="238449"/>
          </a:xfrm>
        </p:spPr>
        <p:txBody>
          <a:bodyPr/>
          <a:lstStyle>
            <a:lvl1pPr algn="r">
              <a:defRPr/>
            </a:lvl1pPr>
          </a:lstStyle>
          <a:p>
            <a:pPr algn="r"/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13" name="日期占位符 6">
            <a:extLst>
              <a:ext uri="{FF2B5EF4-FFF2-40B4-BE49-F238E27FC236}">
                <a16:creationId xmlns:a16="http://schemas.microsoft.com/office/drawing/2014/main" id="{9E60A02C-72E6-4E91-A62D-0DD4DAD396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05800" y="6501479"/>
            <a:ext cx="2743200" cy="257554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5E1090A2-CAAE-4283-8EAB-E15E064FEC49}" type="datetime1">
              <a:rPr lang="en-US" altLang="zh-CN" smtClean="0"/>
              <a:pPr algn="r"/>
              <a:t>3/24/2021</a:t>
            </a:fld>
            <a:endParaRPr lang="zh-CN" altLang="en-US" dirty="0"/>
          </a:p>
        </p:txBody>
      </p:sp>
      <p:sp>
        <p:nvSpPr>
          <p:cNvPr id="14" name="日期占位符 3">
            <a:extLst>
              <a:ext uri="{FF2B5EF4-FFF2-40B4-BE49-F238E27FC236}">
                <a16:creationId xmlns:a16="http://schemas.microsoft.com/office/drawing/2014/main" id="{C82C7959-9E8E-48F2-AB22-4CAB0FD85F11}"/>
              </a:ext>
            </a:extLst>
          </p:cNvPr>
          <p:cNvSpPr txBox="1">
            <a:spLocks/>
          </p:cNvSpPr>
          <p:nvPr userDrawn="1"/>
        </p:nvSpPr>
        <p:spPr>
          <a:xfrm>
            <a:off x="8991600" y="6230754"/>
            <a:ext cx="2743200" cy="292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z="2000" smtClean="0"/>
              <a:pPr algn="r"/>
              <a:t>‹#›</a:t>
            </a:fld>
            <a:endParaRPr lang="zh-CN" altLang="en-US" dirty="0"/>
          </a:p>
        </p:txBody>
      </p:sp>
      <p:sp>
        <p:nvSpPr>
          <p:cNvPr id="15" name="内容占位符 12">
            <a:extLst>
              <a:ext uri="{FF2B5EF4-FFF2-40B4-BE49-F238E27FC236}">
                <a16:creationId xmlns:a16="http://schemas.microsoft.com/office/drawing/2014/main" id="{6C6973B7-BBFC-4E7E-9E4C-ACD4FB309D3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6335713"/>
            <a:ext cx="4419600" cy="423862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909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85800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21615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145691"/>
            <a:ext cx="5157787" cy="40439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21615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145691"/>
            <a:ext cx="5183188" cy="40439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页脚占位符 4">
            <a:extLst>
              <a:ext uri="{FF2B5EF4-FFF2-40B4-BE49-F238E27FC236}">
                <a16:creationId xmlns:a16="http://schemas.microsoft.com/office/drawing/2014/main" id="{2FE57DF4-0E00-4ADA-8070-BDF91DB34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4200" y="6230754"/>
            <a:ext cx="4114800" cy="238449"/>
          </a:xfrm>
        </p:spPr>
        <p:txBody>
          <a:bodyPr/>
          <a:lstStyle>
            <a:lvl1pPr algn="r">
              <a:defRPr/>
            </a:lvl1pPr>
          </a:lstStyle>
          <a:p>
            <a:pPr algn="r"/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13" name="日期占位符 6">
            <a:extLst>
              <a:ext uri="{FF2B5EF4-FFF2-40B4-BE49-F238E27FC236}">
                <a16:creationId xmlns:a16="http://schemas.microsoft.com/office/drawing/2014/main" id="{3AF7E364-9FE0-4CDB-8E22-F4FC799CE5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05800" y="6501479"/>
            <a:ext cx="2743200" cy="257554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5E1090A2-CAAE-4283-8EAB-E15E064FEC49}" type="datetime1">
              <a:rPr lang="en-US" altLang="zh-CN" smtClean="0"/>
              <a:pPr algn="r"/>
              <a:t>3/24/2021</a:t>
            </a:fld>
            <a:endParaRPr lang="zh-CN" altLang="en-US" dirty="0"/>
          </a:p>
        </p:txBody>
      </p:sp>
      <p:sp>
        <p:nvSpPr>
          <p:cNvPr id="14" name="日期占位符 3">
            <a:extLst>
              <a:ext uri="{FF2B5EF4-FFF2-40B4-BE49-F238E27FC236}">
                <a16:creationId xmlns:a16="http://schemas.microsoft.com/office/drawing/2014/main" id="{AE254646-AD1C-4DA8-A254-58C47E6ABCA4}"/>
              </a:ext>
            </a:extLst>
          </p:cNvPr>
          <p:cNvSpPr txBox="1">
            <a:spLocks/>
          </p:cNvSpPr>
          <p:nvPr userDrawn="1"/>
        </p:nvSpPr>
        <p:spPr>
          <a:xfrm>
            <a:off x="8991600" y="6230754"/>
            <a:ext cx="2743200" cy="292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z="2000" smtClean="0"/>
              <a:pPr algn="r"/>
              <a:t>‹#›</a:t>
            </a:fld>
            <a:endParaRPr lang="zh-CN" altLang="en-US" dirty="0"/>
          </a:p>
        </p:txBody>
      </p:sp>
      <p:sp>
        <p:nvSpPr>
          <p:cNvPr id="15" name="内容占位符 12">
            <a:extLst>
              <a:ext uri="{FF2B5EF4-FFF2-40B4-BE49-F238E27FC236}">
                <a16:creationId xmlns:a16="http://schemas.microsoft.com/office/drawing/2014/main" id="{869CE1DE-8D38-4EBC-91D1-B279F6CE25B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6335713"/>
            <a:ext cx="4419600" cy="423862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985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6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E3080E7-2FDD-4A45-A960-DA5CC303B64D}" type="datetime1">
              <a:rPr lang="en-US" altLang="zh-CN" smtClean="0"/>
              <a:t>3/24/2021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1373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06688E1-DC9B-44B6-B653-EE0F718BE06B}" type="datetime1">
              <a:rPr lang="en-US" altLang="zh-CN" smtClean="0"/>
              <a:t>3/24/2021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224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D60B9E6-1370-4E87-8067-5FE6691F7C5C}" type="datetime1">
              <a:rPr lang="en-US" altLang="zh-CN" smtClean="0"/>
              <a:t>3/24/2021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2878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867DBE6-2E37-43FB-8261-001C2F62D61B}" type="datetime1">
              <a:rPr lang="en-US" altLang="zh-CN" smtClean="0"/>
              <a:t>3/24/2021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772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6FAFF-FAB3-4950-8E02-877853502D5B}" type="datetime1">
              <a:rPr lang="en-US" altLang="zh-CN" smtClean="0"/>
              <a:t>3/24/2021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USTC-SYS Reading Group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69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40E81FEA-BFAE-4F29-BDFC-C658FDC7F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zh-CN" dirty="0"/>
              <a:t>Testing Database Engines via</a:t>
            </a:r>
            <a:br>
              <a:rPr lang="en-US" altLang="zh-CN" dirty="0"/>
            </a:br>
            <a:r>
              <a:rPr lang="en-US" altLang="zh-CN" dirty="0"/>
              <a:t>Pivoted Query Synthesis</a:t>
            </a:r>
            <a:endParaRPr lang="zh-CN" altLang="en-US" dirty="0"/>
          </a:p>
        </p:txBody>
      </p:sp>
      <p:sp>
        <p:nvSpPr>
          <p:cNvPr id="7" name="副标题 2">
            <a:extLst>
              <a:ext uri="{FF2B5EF4-FFF2-40B4-BE49-F238E27FC236}">
                <a16:creationId xmlns:a16="http://schemas.microsoft.com/office/drawing/2014/main" id="{99165ECE-7183-4FEF-B170-1C98F67102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256895"/>
          </a:xfrm>
        </p:spPr>
        <p:txBody>
          <a:bodyPr>
            <a:normAutofit/>
          </a:bodyPr>
          <a:lstStyle/>
          <a:p>
            <a:r>
              <a:rPr lang="en-US" altLang="zh-CN" dirty="0"/>
              <a:t>OSDI ’20</a:t>
            </a:r>
            <a:endParaRPr lang="en-US" altLang="zh-CN" dirty="0">
              <a:latin typeface="Gill Sans MT" panose="020B0502020104020203" pitchFamily="34" charset="0"/>
            </a:endParaRPr>
          </a:p>
          <a:p>
            <a:r>
              <a:rPr lang="en-US" altLang="zh-CN" dirty="0"/>
              <a:t>Manuel Rigger, </a:t>
            </a:r>
            <a:r>
              <a:rPr lang="en-US" altLang="zh-CN" dirty="0" err="1"/>
              <a:t>Zhendong</a:t>
            </a:r>
            <a:r>
              <a:rPr lang="en-US" altLang="zh-CN" dirty="0"/>
              <a:t> </a:t>
            </a:r>
            <a:r>
              <a:rPr lang="en-US" altLang="zh-CN" dirty="0" err="1"/>
              <a:t>Su</a:t>
            </a:r>
            <a:endParaRPr lang="en-US" altLang="zh-CN" dirty="0"/>
          </a:p>
          <a:p>
            <a:r>
              <a:rPr lang="en-US" altLang="zh-CN" dirty="0"/>
              <a:t>ETH Zurich, Switzerland</a:t>
            </a:r>
          </a:p>
          <a:p>
            <a:endParaRPr lang="en-US" altLang="zh-CN" dirty="0"/>
          </a:p>
          <a:p>
            <a:r>
              <a:rPr lang="en-US" altLang="zh-CN" dirty="0"/>
              <a:t>Presented by </a:t>
            </a:r>
            <a:r>
              <a:rPr lang="en-US" altLang="zh-CN" b="1" dirty="0" err="1">
                <a:solidFill>
                  <a:schemeClr val="accent2">
                    <a:lumMod val="75000"/>
                  </a:schemeClr>
                </a:solidFill>
                <a:ea typeface="+mn-ea"/>
              </a:rPr>
              <a:t>Edwardzcn</a:t>
            </a:r>
            <a:r>
              <a:rPr lang="en-US" altLang="zh-CN" dirty="0"/>
              <a:t> (Chuannan Zhang)</a:t>
            </a:r>
          </a:p>
        </p:txBody>
      </p:sp>
    </p:spTree>
    <p:extLst>
      <p:ext uri="{BB962C8B-B14F-4D97-AF65-F5344CB8AC3E}">
        <p14:creationId xmlns:p14="http://schemas.microsoft.com/office/powerpoint/2010/main" val="8201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13EF32-003E-4D99-A3DD-95F66661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Example:</a:t>
            </a:r>
            <a:r>
              <a:rPr lang="zh-CN" altLang="en-US" dirty="0"/>
              <a:t> </a:t>
            </a:r>
            <a:r>
              <a:rPr lang="en-US" altLang="zh-CN" dirty="0"/>
              <a:t>SQLite3</a:t>
            </a:r>
            <a:r>
              <a:rPr lang="zh-CN" altLang="en-US" dirty="0"/>
              <a:t> </a:t>
            </a:r>
            <a:r>
              <a:rPr lang="en-US" altLang="zh-CN" dirty="0"/>
              <a:t>Bug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1A7E9BB-1C9C-4808-AC0F-B3960840A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5868F0-49FD-4CB9-A4ED-9109B8103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1090A2-CAAE-4283-8EAB-E15E064FEC49}" type="datetime1">
              <a:rPr lang="en-US" altLang="zh-CN" smtClean="0"/>
              <a:pPr algn="r"/>
              <a:t>3/24/2021</a:t>
            </a:fld>
            <a:endParaRPr lang="zh-CN" altLang="en-US" dirty="0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9CDD6330-EA76-4426-93BA-382498FB57F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2" name="内容占位符 11">
            <a:extLst>
              <a:ext uri="{FF2B5EF4-FFF2-40B4-BE49-F238E27FC236}">
                <a16:creationId xmlns:a16="http://schemas.microsoft.com/office/drawing/2014/main" id="{3032B720-6D8A-49A8-8B20-9DCDAE779F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469710"/>
            <a:ext cx="10317480" cy="4539143"/>
          </a:xfrm>
        </p:spPr>
      </p:pic>
    </p:spTree>
    <p:extLst>
      <p:ext uri="{BB962C8B-B14F-4D97-AF65-F5344CB8AC3E}">
        <p14:creationId xmlns:p14="http://schemas.microsoft.com/office/powerpoint/2010/main" val="3670130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13EF32-003E-4D99-A3DD-95F66661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Example:</a:t>
            </a:r>
            <a:r>
              <a:rPr lang="zh-CN" altLang="en-US" dirty="0"/>
              <a:t> </a:t>
            </a:r>
            <a:r>
              <a:rPr lang="en-US" altLang="zh-CN" dirty="0"/>
              <a:t>SQLite3</a:t>
            </a:r>
            <a:r>
              <a:rPr lang="zh-CN" altLang="en-US" dirty="0"/>
              <a:t> </a:t>
            </a:r>
            <a:r>
              <a:rPr lang="en-US" altLang="zh-CN" dirty="0"/>
              <a:t>Bug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1A7E9BB-1C9C-4808-AC0F-B3960840A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5868F0-49FD-4CB9-A4ED-9109B8103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1090A2-CAAE-4283-8EAB-E15E064FEC49}" type="datetime1">
              <a:rPr lang="en-US" altLang="zh-CN" smtClean="0"/>
              <a:pPr algn="r"/>
              <a:t>3/24/2021</a:t>
            </a:fld>
            <a:endParaRPr lang="zh-CN" altLang="en-US" dirty="0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9CDD6330-EA76-4426-93BA-382498FB57F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B2F4F5DB-2742-4633-BB63-D00AB75C71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9252" y="1495313"/>
            <a:ext cx="10167878" cy="4534324"/>
          </a:xfrm>
        </p:spPr>
      </p:pic>
    </p:spTree>
    <p:extLst>
      <p:ext uri="{BB962C8B-B14F-4D97-AF65-F5344CB8AC3E}">
        <p14:creationId xmlns:p14="http://schemas.microsoft.com/office/powerpoint/2010/main" val="821357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13EF32-003E-4D99-A3DD-95F66661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Example:</a:t>
            </a:r>
            <a:r>
              <a:rPr lang="zh-CN" altLang="en-US" dirty="0"/>
              <a:t> </a:t>
            </a:r>
            <a:r>
              <a:rPr lang="en-US" altLang="zh-CN" dirty="0"/>
              <a:t>SQLite3</a:t>
            </a:r>
            <a:r>
              <a:rPr lang="zh-CN" altLang="en-US" dirty="0"/>
              <a:t> </a:t>
            </a:r>
            <a:r>
              <a:rPr lang="en-US" altLang="zh-CN" dirty="0"/>
              <a:t>Bug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1A7E9BB-1C9C-4808-AC0F-B3960840A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5868F0-49FD-4CB9-A4ED-9109B8103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1090A2-CAAE-4283-8EAB-E15E064FEC49}" type="datetime1">
              <a:rPr lang="en-US" altLang="zh-CN" smtClean="0"/>
              <a:pPr algn="r"/>
              <a:t>3/24/2021</a:t>
            </a:fld>
            <a:endParaRPr lang="zh-CN" altLang="en-US" dirty="0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9CDD6330-EA76-4426-93BA-382498FB57F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57B5973B-9F7F-43E0-B3BB-77B6532703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402007"/>
            <a:ext cx="10515600" cy="4587387"/>
          </a:xfrm>
        </p:spPr>
      </p:pic>
    </p:spTree>
    <p:extLst>
      <p:ext uri="{BB962C8B-B14F-4D97-AF65-F5344CB8AC3E}">
        <p14:creationId xmlns:p14="http://schemas.microsoft.com/office/powerpoint/2010/main" val="49582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13EF32-003E-4D99-A3DD-95F66661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Example:</a:t>
            </a:r>
            <a:r>
              <a:rPr lang="zh-CN" altLang="en-US" dirty="0"/>
              <a:t> </a:t>
            </a:r>
            <a:r>
              <a:rPr lang="en-US" altLang="zh-CN" dirty="0"/>
              <a:t>SQLite3</a:t>
            </a:r>
            <a:r>
              <a:rPr lang="zh-CN" altLang="en-US" dirty="0"/>
              <a:t> </a:t>
            </a:r>
            <a:r>
              <a:rPr lang="en-US" altLang="zh-CN" dirty="0"/>
              <a:t>Bug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1A7E9BB-1C9C-4808-AC0F-B3960840A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5868F0-49FD-4CB9-A4ED-9109B8103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1090A2-CAAE-4283-8EAB-E15E064FEC49}" type="datetime1">
              <a:rPr lang="en-US" altLang="zh-CN" smtClean="0"/>
              <a:pPr algn="r"/>
              <a:t>3/24/2021</a:t>
            </a:fld>
            <a:endParaRPr lang="zh-CN" altLang="en-US" dirty="0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9CDD6330-EA76-4426-93BA-382498FB57F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79A72423-4EE4-4391-BC31-CBF8FEA9C1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392839"/>
            <a:ext cx="10515600" cy="4605722"/>
          </a:xfrm>
        </p:spPr>
      </p:pic>
    </p:spTree>
    <p:extLst>
      <p:ext uri="{BB962C8B-B14F-4D97-AF65-F5344CB8AC3E}">
        <p14:creationId xmlns:p14="http://schemas.microsoft.com/office/powerpoint/2010/main" val="2365999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13EF32-003E-4D99-A3DD-95F66661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Example:</a:t>
            </a:r>
            <a:r>
              <a:rPr lang="zh-CN" altLang="en-US" dirty="0"/>
              <a:t> </a:t>
            </a:r>
            <a:r>
              <a:rPr lang="en-US" altLang="zh-CN" dirty="0"/>
              <a:t>SQLite3</a:t>
            </a:r>
            <a:r>
              <a:rPr lang="zh-CN" altLang="en-US" dirty="0"/>
              <a:t> </a:t>
            </a:r>
            <a:r>
              <a:rPr lang="en-US" altLang="zh-CN" dirty="0"/>
              <a:t>Bug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1A7E9BB-1C9C-4808-AC0F-B3960840A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5868F0-49FD-4CB9-A4ED-9109B8103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1090A2-CAAE-4283-8EAB-E15E064FEC49}" type="datetime1">
              <a:rPr lang="en-US" altLang="zh-CN" smtClean="0"/>
              <a:pPr algn="r"/>
              <a:t>3/24/2021</a:t>
            </a:fld>
            <a:endParaRPr lang="zh-CN" altLang="en-US" dirty="0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9CDD6330-EA76-4426-93BA-382498FB57F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D2F0CEF3-640B-4244-9E11-8D26CB9398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344239"/>
            <a:ext cx="10515600" cy="4702922"/>
          </a:xfrm>
        </p:spPr>
      </p:pic>
    </p:spTree>
    <p:extLst>
      <p:ext uri="{BB962C8B-B14F-4D97-AF65-F5344CB8AC3E}">
        <p14:creationId xmlns:p14="http://schemas.microsoft.com/office/powerpoint/2010/main" val="666110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13EF32-003E-4D99-A3DD-95F66661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Example:</a:t>
            </a:r>
            <a:r>
              <a:rPr lang="zh-CN" altLang="en-US" dirty="0"/>
              <a:t> </a:t>
            </a:r>
            <a:r>
              <a:rPr lang="en-US" altLang="zh-CN" dirty="0"/>
              <a:t>SQLite3</a:t>
            </a:r>
            <a:r>
              <a:rPr lang="zh-CN" altLang="en-US" dirty="0"/>
              <a:t> </a:t>
            </a:r>
            <a:r>
              <a:rPr lang="en-US" altLang="zh-CN" dirty="0"/>
              <a:t>Bug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1A7E9BB-1C9C-4808-AC0F-B3960840A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5868F0-49FD-4CB9-A4ED-9109B8103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1090A2-CAAE-4283-8EAB-E15E064FEC49}" type="datetime1">
              <a:rPr lang="en-US" altLang="zh-CN" smtClean="0"/>
              <a:pPr algn="r"/>
              <a:t>3/24/2021</a:t>
            </a:fld>
            <a:endParaRPr lang="zh-CN" altLang="en-US" dirty="0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9CDD6330-EA76-4426-93BA-382498FB57F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35041FF4-1EEB-4E75-B2FA-4A742993D0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4352" y="1214438"/>
            <a:ext cx="10423295" cy="4962525"/>
          </a:xfr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A2F530E5-821E-45E4-B638-7861DD1793EB}"/>
              </a:ext>
            </a:extLst>
          </p:cNvPr>
          <p:cNvSpPr/>
          <p:nvPr/>
        </p:nvSpPr>
        <p:spPr>
          <a:xfrm>
            <a:off x="4830184" y="5454127"/>
            <a:ext cx="6523616" cy="776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981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13EF32-003E-4D99-A3DD-95F66661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Example:</a:t>
            </a:r>
            <a:r>
              <a:rPr lang="zh-CN" altLang="en-US" dirty="0"/>
              <a:t> </a:t>
            </a:r>
            <a:r>
              <a:rPr lang="en-US" altLang="zh-CN" dirty="0"/>
              <a:t>SQLite3</a:t>
            </a:r>
            <a:r>
              <a:rPr lang="zh-CN" altLang="en-US" dirty="0"/>
              <a:t> </a:t>
            </a:r>
            <a:r>
              <a:rPr lang="en-US" altLang="zh-CN" dirty="0"/>
              <a:t>Bug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1A7E9BB-1C9C-4808-AC0F-B3960840A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5868F0-49FD-4CB9-A4ED-9109B8103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1090A2-CAAE-4283-8EAB-E15E064FEC49}" type="datetime1">
              <a:rPr lang="en-US" altLang="zh-CN" smtClean="0"/>
              <a:pPr algn="r"/>
              <a:t>3/24/2021</a:t>
            </a:fld>
            <a:endParaRPr lang="zh-CN" altLang="en-US" dirty="0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9CDD6330-EA76-4426-93BA-382498FB57F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2F530E5-821E-45E4-B638-7861DD1793EB}"/>
              </a:ext>
            </a:extLst>
          </p:cNvPr>
          <p:cNvSpPr/>
          <p:nvPr/>
        </p:nvSpPr>
        <p:spPr>
          <a:xfrm>
            <a:off x="4830184" y="5454127"/>
            <a:ext cx="6523616" cy="776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F86DBFD4-95D9-463C-8CF3-D88FB81EBE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330719"/>
            <a:ext cx="10515600" cy="4729963"/>
          </a:xfrm>
        </p:spPr>
      </p:pic>
    </p:spTree>
    <p:extLst>
      <p:ext uri="{BB962C8B-B14F-4D97-AF65-F5344CB8AC3E}">
        <p14:creationId xmlns:p14="http://schemas.microsoft.com/office/powerpoint/2010/main" val="3964224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13EF32-003E-4D99-A3DD-95F66661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Example:</a:t>
            </a:r>
            <a:r>
              <a:rPr lang="zh-CN" altLang="en-US" dirty="0"/>
              <a:t> </a:t>
            </a:r>
            <a:r>
              <a:rPr lang="en-US" altLang="zh-CN" dirty="0"/>
              <a:t>SQLite3</a:t>
            </a:r>
            <a:r>
              <a:rPr lang="zh-CN" altLang="en-US" dirty="0"/>
              <a:t> </a:t>
            </a:r>
            <a:r>
              <a:rPr lang="en-US" altLang="zh-CN" dirty="0"/>
              <a:t>Bug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1A7E9BB-1C9C-4808-AC0F-B3960840A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5868F0-49FD-4CB9-A4ED-9109B8103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1090A2-CAAE-4283-8EAB-E15E064FEC49}" type="datetime1">
              <a:rPr lang="en-US" altLang="zh-CN" smtClean="0"/>
              <a:pPr algn="r"/>
              <a:t>3/24/2021</a:t>
            </a:fld>
            <a:endParaRPr lang="zh-CN" altLang="en-US" dirty="0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9CDD6330-EA76-4426-93BA-382498FB57F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2F530E5-821E-45E4-B638-7861DD1793EB}"/>
              </a:ext>
            </a:extLst>
          </p:cNvPr>
          <p:cNvSpPr/>
          <p:nvPr/>
        </p:nvSpPr>
        <p:spPr>
          <a:xfrm>
            <a:off x="4830184" y="5454127"/>
            <a:ext cx="6523616" cy="776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F86DBFD4-95D9-463C-8CF3-D88FB81EBE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330719"/>
            <a:ext cx="10515600" cy="4729963"/>
          </a:xfrm>
        </p:spPr>
      </p:pic>
    </p:spTree>
    <p:extLst>
      <p:ext uri="{BB962C8B-B14F-4D97-AF65-F5344CB8AC3E}">
        <p14:creationId xmlns:p14="http://schemas.microsoft.com/office/powerpoint/2010/main" val="3497506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Background: Differential Testing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1090A2-CAAE-4283-8EAB-E15E064FEC49}" type="datetime1">
              <a:rPr lang="en-US" altLang="zh-CN" smtClean="0"/>
              <a:pPr algn="r"/>
              <a:t>3/24/2021</a:t>
            </a:fld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zh-CN" dirty="0"/>
              <a:t>Massive Stochastic Testing of SQL by </a:t>
            </a:r>
            <a:r>
              <a:rPr lang="en-US" altLang="zh-CN" dirty="0" err="1"/>
              <a:t>Slutz</a:t>
            </a:r>
            <a:r>
              <a:rPr lang="en-US" altLang="zh-CN" dirty="0"/>
              <a:t>, 1998.</a:t>
            </a:r>
            <a:endParaRPr lang="zh-CN" altLang="en-US" dirty="0"/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22AEE728-DD9E-4F0F-9E1C-FF82990AA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102" y="1258645"/>
            <a:ext cx="8970218" cy="470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39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Background: Differential Testing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1090A2-CAAE-4283-8EAB-E15E064FEC49}" type="datetime1">
              <a:rPr lang="en-US" altLang="zh-CN" smtClean="0"/>
              <a:pPr algn="r"/>
              <a:t>3/24/2021</a:t>
            </a:fld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0C003E38-2311-41F0-B8FF-5E0151184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94986"/>
            <a:ext cx="6276227" cy="4918093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D0A64A35-841F-4B31-8EF7-0ADAE7E11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4427" y="3027284"/>
            <a:ext cx="4324350" cy="80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84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Outline</a:t>
            </a:r>
            <a:endParaRPr lang="zh-CN" altLang="en-US" sz="40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</a:p>
          <a:p>
            <a:r>
              <a:rPr lang="en-US" altLang="zh-CN" dirty="0"/>
              <a:t>Design and Implementation</a:t>
            </a:r>
          </a:p>
          <a:p>
            <a:r>
              <a:rPr lang="en-US" altLang="zh-CN" dirty="0"/>
              <a:t>Evaluation</a:t>
            </a:r>
          </a:p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3/24/2021</a:t>
            </a:fld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77E807CA-D438-40CF-AD0D-A4BE30C2F4E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90317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13EF32-003E-4D99-A3DD-95F66661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Background: Differential Testing</a:t>
            </a:r>
            <a:endParaRPr lang="zh-CN" altLang="en-US" dirty="0"/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3747FE1A-84B4-43AD-B89B-FCFEB3B76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Tool: RAGS</a:t>
            </a:r>
          </a:p>
          <a:p>
            <a:r>
              <a:rPr lang="en-US" altLang="zh-CN" dirty="0"/>
              <a:t>Limitation:</a:t>
            </a:r>
          </a:p>
          <a:p>
            <a:pPr lvl="1"/>
            <a:r>
              <a:rPr lang="en-US" altLang="zh-CN" dirty="0"/>
              <a:t>Syntax error</a:t>
            </a:r>
          </a:p>
          <a:p>
            <a:pPr lvl="1"/>
            <a:r>
              <a:rPr lang="en-US" altLang="zh-CN" dirty="0"/>
              <a:t>All wrong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1A7E9BB-1C9C-4808-AC0F-B3960840A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5868F0-49FD-4CB9-A4ED-9109B8103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1090A2-CAAE-4283-8EAB-E15E064FEC49}" type="datetime1">
              <a:rPr lang="en-US" altLang="zh-CN" smtClean="0"/>
              <a:pPr algn="r"/>
              <a:t>3/24/2021</a:t>
            </a:fld>
            <a:endParaRPr lang="zh-CN" altLang="en-US" dirty="0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9CDD6330-EA76-4426-93BA-382498FB57F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80664C6-44B8-4402-BB8A-D741E8D3A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835" y="1267628"/>
            <a:ext cx="6508690" cy="496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3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Outline</a:t>
            </a:r>
            <a:endParaRPr lang="zh-CN" altLang="en-US" sz="40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Background</a:t>
            </a:r>
          </a:p>
          <a:p>
            <a:r>
              <a:rPr lang="en-US" altLang="zh-CN" dirty="0"/>
              <a:t>Design and Implementation</a:t>
            </a:r>
          </a:p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Evaluation</a:t>
            </a:r>
          </a:p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Conclusion</a:t>
            </a:r>
            <a:endParaRPr lang="zh-CN" alt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B12A-C242-4D91-9624-C6609569FBE7}" type="datetime1">
              <a:rPr lang="en-US" altLang="zh-CN" smtClean="0"/>
              <a:t>3/24/2021</a:t>
            </a:fld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C275C822-6F68-4DD2-8D74-CC45359A887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428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13EF32-003E-4D99-A3DD-95F66661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Goal: Automatically Find Logic Bugs</a:t>
            </a:r>
            <a:endParaRPr lang="zh-CN" altLang="en-US" dirty="0"/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3747FE1A-84B4-43AD-B89B-FCFEB3B76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Without differential testing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1A7E9BB-1C9C-4808-AC0F-B3960840A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5868F0-49FD-4CB9-A4ED-9109B8103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1090A2-CAAE-4283-8EAB-E15E064FEC49}" type="datetime1">
              <a:rPr lang="en-US" altLang="zh-CN" smtClean="0"/>
              <a:pPr algn="r"/>
              <a:t>3/24/2021</a:t>
            </a:fld>
            <a:endParaRPr lang="zh-CN" altLang="en-US" dirty="0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9CDD6330-EA76-4426-93BA-382498FB57F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20A9938-6FE1-4F9A-AC42-0D733E25B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859" y="1780817"/>
            <a:ext cx="8313477" cy="356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3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13EF32-003E-4D99-A3DD-95F66661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Goal: Automatically Find Logic Bugs</a:t>
            </a:r>
            <a:endParaRPr lang="zh-CN" altLang="en-US" dirty="0"/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3747FE1A-84B4-43AD-B89B-FCFEB3B76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Pivoted Query Synthesis </a:t>
            </a:r>
            <a:r>
              <a:rPr lang="zh-CN" altLang="en-US" dirty="0"/>
              <a:t>（</a:t>
            </a:r>
            <a:r>
              <a:rPr lang="en-US" altLang="zh-CN" dirty="0"/>
              <a:t>PQS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altLang="zh-CN" dirty="0"/>
              <a:t>Tool: </a:t>
            </a:r>
            <a:r>
              <a:rPr lang="en-US" altLang="zh-CN" dirty="0" err="1"/>
              <a:t>SQLancer</a:t>
            </a:r>
            <a:endParaRPr lang="en-US" altLang="zh-CN" dirty="0"/>
          </a:p>
          <a:p>
            <a:r>
              <a:rPr lang="en-US" altLang="zh-CN" dirty="0"/>
              <a:t>Core idea: generate randomly-</a:t>
            </a:r>
            <a:r>
              <a:rPr lang="en-US" altLang="zh-CN" dirty="0" err="1"/>
              <a:t>selkected</a:t>
            </a:r>
            <a:r>
              <a:rPr lang="en-US" altLang="zh-CN" dirty="0"/>
              <a:t> row (pivot row) and query which return the result including that row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1A7E9BB-1C9C-4808-AC0F-B3960840A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5868F0-49FD-4CB9-A4ED-9109B8103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1090A2-CAAE-4283-8EAB-E15E064FEC49}" type="datetime1">
              <a:rPr lang="en-US" altLang="zh-CN" smtClean="0"/>
              <a:pPr algn="r"/>
              <a:t>3/24/2021</a:t>
            </a:fld>
            <a:endParaRPr lang="zh-CN" altLang="en-US" dirty="0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9CDD6330-EA76-4426-93BA-382498FB57F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619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13EF32-003E-4D99-A3DD-95F66661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Overview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1A7E9BB-1C9C-4808-AC0F-B3960840A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altLang="zh-CN" dirty="0"/>
              <a:t>USTC-SYS Reading Group</a:t>
            </a:r>
            <a:endParaRPr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5868F0-49FD-4CB9-A4ED-9109B8103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1090A2-CAAE-4283-8EAB-E15E064FEC49}" type="datetime1">
              <a:rPr lang="en-US" altLang="zh-CN" smtClean="0"/>
              <a:pPr algn="r"/>
              <a:t>3/24/2021</a:t>
            </a:fld>
            <a:endParaRPr lang="zh-CN" altLang="en-US" dirty="0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9CDD6330-EA76-4426-93BA-382498FB57F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CF4787D-DC6A-443D-AA23-96FD6ED35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FE70670-DAAA-4BB6-B8EC-3E28A09A9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71" y="1481224"/>
            <a:ext cx="12050011" cy="408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1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13EF32-003E-4D99-A3DD-95F66661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Overview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1A7E9BB-1C9C-4808-AC0F-B3960840A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altLang="zh-CN" dirty="0"/>
              <a:t>USTC-SYS Reading Group</a:t>
            </a:r>
            <a:endParaRPr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5868F0-49FD-4CB9-A4ED-9109B8103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1090A2-CAAE-4283-8EAB-E15E064FEC49}" type="datetime1">
              <a:rPr lang="en-US" altLang="zh-CN" smtClean="0"/>
              <a:pPr algn="r"/>
              <a:t>3/24/2021</a:t>
            </a:fld>
            <a:endParaRPr lang="zh-CN" altLang="en-US" dirty="0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9CDD6330-EA76-4426-93BA-382498FB57F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CF4787D-DC6A-443D-AA23-96FD6ED35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FE70670-DAAA-4BB6-B8EC-3E28A09A9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71" y="1481224"/>
            <a:ext cx="12050011" cy="4087661"/>
          </a:xfrm>
          <a:prstGeom prst="rect">
            <a:avLst/>
          </a:prstGeom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id="{5204B774-B099-4537-9E56-092F0FA96A5F}"/>
              </a:ext>
            </a:extLst>
          </p:cNvPr>
          <p:cNvSpPr/>
          <p:nvPr/>
        </p:nvSpPr>
        <p:spPr>
          <a:xfrm>
            <a:off x="3033655" y="1527583"/>
            <a:ext cx="8530815" cy="1226372"/>
          </a:xfrm>
          <a:prstGeom prst="ellipse">
            <a:avLst/>
          </a:prstGeom>
          <a:noFill/>
          <a:ln w="50800">
            <a:solidFill>
              <a:srgbClr val="E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827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13EF32-003E-4D99-A3DD-95F66661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Approach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1A7E9BB-1C9C-4808-AC0F-B3960840A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altLang="zh-CN" dirty="0"/>
              <a:t>USTC-SYS Reading Group</a:t>
            </a:r>
            <a:endParaRPr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5868F0-49FD-4CB9-A4ED-9109B8103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1090A2-CAAE-4283-8EAB-E15E064FEC49}" type="datetime1">
              <a:rPr lang="en-US" altLang="zh-CN" smtClean="0"/>
              <a:pPr algn="r"/>
              <a:t>3/24/2021</a:t>
            </a:fld>
            <a:endParaRPr lang="zh-CN" altLang="en-US" dirty="0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9CDD6330-EA76-4426-93BA-382498FB57F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3EC2FBB7-A784-428A-A5BD-5208D82E50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465424"/>
            <a:ext cx="10515600" cy="4460552"/>
          </a:xfr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5951E7E-E9BB-4C91-BE9C-FF9B90BF3F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7400" y="3141232"/>
            <a:ext cx="1145416" cy="244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92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13EF32-003E-4D99-A3DD-95F66661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Approach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1A7E9BB-1C9C-4808-AC0F-B3960840A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altLang="zh-CN" dirty="0"/>
              <a:t>USTC-SYS Reading Group</a:t>
            </a:r>
            <a:endParaRPr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5868F0-49FD-4CB9-A4ED-9109B8103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1090A2-CAAE-4283-8EAB-E15E064FEC49}" type="datetime1">
              <a:rPr lang="en-US" altLang="zh-CN" smtClean="0"/>
              <a:pPr algn="r"/>
              <a:t>3/24/2021</a:t>
            </a:fld>
            <a:endParaRPr lang="zh-CN" altLang="en-US" dirty="0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9CDD6330-EA76-4426-93BA-382498FB57F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5" name="内容占位符 14">
            <a:extLst>
              <a:ext uri="{FF2B5EF4-FFF2-40B4-BE49-F238E27FC236}">
                <a16:creationId xmlns:a16="http://schemas.microsoft.com/office/drawing/2014/main" id="{9A312357-C3FC-4711-B48E-644922D6A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313789"/>
            <a:ext cx="10515600" cy="4763823"/>
          </a:xfrm>
        </p:spPr>
      </p:pic>
    </p:spTree>
    <p:extLst>
      <p:ext uri="{BB962C8B-B14F-4D97-AF65-F5344CB8AC3E}">
        <p14:creationId xmlns:p14="http://schemas.microsoft.com/office/powerpoint/2010/main" val="1259547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13EF32-003E-4D99-A3DD-95F66661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Approach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1A7E9BB-1C9C-4808-AC0F-B3960840A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altLang="zh-CN" dirty="0"/>
              <a:t>USTC-SYS Reading Group</a:t>
            </a:r>
            <a:endParaRPr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5868F0-49FD-4CB9-A4ED-9109B8103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1090A2-CAAE-4283-8EAB-E15E064FEC49}" type="datetime1">
              <a:rPr lang="en-US" altLang="zh-CN" smtClean="0"/>
              <a:pPr algn="r"/>
              <a:t>3/24/2021</a:t>
            </a:fld>
            <a:endParaRPr lang="zh-CN" altLang="en-US" dirty="0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9CDD6330-EA76-4426-93BA-382498FB57F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" name="内容占位符 10">
            <a:extLst>
              <a:ext uri="{FF2B5EF4-FFF2-40B4-BE49-F238E27FC236}">
                <a16:creationId xmlns:a16="http://schemas.microsoft.com/office/drawing/2014/main" id="{B4FE4C48-AD1D-466C-A681-66104E9191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343180"/>
            <a:ext cx="10515600" cy="4705040"/>
          </a:xfrm>
        </p:spPr>
      </p:pic>
    </p:spTree>
    <p:extLst>
      <p:ext uri="{BB962C8B-B14F-4D97-AF65-F5344CB8AC3E}">
        <p14:creationId xmlns:p14="http://schemas.microsoft.com/office/powerpoint/2010/main" val="1366199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13EF32-003E-4D99-A3DD-95F66661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Approach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1A7E9BB-1C9C-4808-AC0F-B3960840A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altLang="zh-CN" dirty="0"/>
              <a:t>USTC-SYS Reading Group</a:t>
            </a:r>
            <a:endParaRPr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5868F0-49FD-4CB9-A4ED-9109B8103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1090A2-CAAE-4283-8EAB-E15E064FEC49}" type="datetime1">
              <a:rPr lang="en-US" altLang="zh-CN" smtClean="0"/>
              <a:pPr algn="r"/>
              <a:t>3/24/2021</a:t>
            </a:fld>
            <a:endParaRPr lang="zh-CN" altLang="en-US" dirty="0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9CDD6330-EA76-4426-93BA-382498FB57F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62F945B7-8178-45ED-BB20-19A238581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8453" y="1787554"/>
            <a:ext cx="5928360" cy="3494060"/>
          </a:xfrm>
        </p:spPr>
      </p:pic>
    </p:spTree>
    <p:extLst>
      <p:ext uri="{BB962C8B-B14F-4D97-AF65-F5344CB8AC3E}">
        <p14:creationId xmlns:p14="http://schemas.microsoft.com/office/powerpoint/2010/main" val="1113805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Outline</a:t>
            </a:r>
            <a:endParaRPr lang="zh-CN" altLang="en-US" sz="40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</a:p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Design and Implementation</a:t>
            </a:r>
          </a:p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Evaluation</a:t>
            </a:r>
          </a:p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Conclusion</a:t>
            </a:r>
            <a:endParaRPr lang="zh-CN" alt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3/24/2021</a:t>
            </a:fld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523135D1-1A84-47BC-943A-8A9C4A6118B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68222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13EF32-003E-4D99-A3DD-95F66661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Approach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1A7E9BB-1C9C-4808-AC0F-B3960840A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altLang="zh-CN" dirty="0"/>
              <a:t>USTC-SYS Reading Group</a:t>
            </a:r>
            <a:endParaRPr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5868F0-49FD-4CB9-A4ED-9109B8103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1090A2-CAAE-4283-8EAB-E15E064FEC49}" type="datetime1">
              <a:rPr lang="en-US" altLang="zh-CN" smtClean="0"/>
              <a:pPr algn="r"/>
              <a:t>3/24/2021</a:t>
            </a:fld>
            <a:endParaRPr lang="zh-CN" altLang="en-US" dirty="0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9CDD6330-EA76-4426-93BA-382498FB57F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30D3D83A-46F1-4806-97E2-972E958F59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516054"/>
            <a:ext cx="10515600" cy="4359293"/>
          </a:xfrm>
        </p:spPr>
      </p:pic>
    </p:spTree>
    <p:extLst>
      <p:ext uri="{BB962C8B-B14F-4D97-AF65-F5344CB8AC3E}">
        <p14:creationId xmlns:p14="http://schemas.microsoft.com/office/powerpoint/2010/main" val="30768659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13EF32-003E-4D99-A3DD-95F66661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Approach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1A7E9BB-1C9C-4808-AC0F-B3960840A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altLang="zh-CN" dirty="0"/>
              <a:t>USTC-SYS Reading Group</a:t>
            </a:r>
            <a:endParaRPr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5868F0-49FD-4CB9-A4ED-9109B8103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1090A2-CAAE-4283-8EAB-E15E064FEC49}" type="datetime1">
              <a:rPr lang="en-US" altLang="zh-CN" smtClean="0"/>
              <a:pPr algn="r"/>
              <a:t>3/24/2021</a:t>
            </a:fld>
            <a:endParaRPr lang="zh-CN" altLang="en-US" dirty="0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9CDD6330-EA76-4426-93BA-382498FB57F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7F39F5EF-27CD-4410-AD11-F220C9813F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316850"/>
            <a:ext cx="10515600" cy="4757700"/>
          </a:xfrm>
        </p:spPr>
      </p:pic>
    </p:spTree>
    <p:extLst>
      <p:ext uri="{BB962C8B-B14F-4D97-AF65-F5344CB8AC3E}">
        <p14:creationId xmlns:p14="http://schemas.microsoft.com/office/powerpoint/2010/main" val="26374300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13EF32-003E-4D99-A3DD-95F66661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Approach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1A7E9BB-1C9C-4808-AC0F-B3960840A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altLang="zh-CN" dirty="0"/>
              <a:t>USTC-SYS Reading Group</a:t>
            </a:r>
            <a:endParaRPr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5868F0-49FD-4CB9-A4ED-9109B8103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1090A2-CAAE-4283-8EAB-E15E064FEC49}" type="datetime1">
              <a:rPr lang="en-US" altLang="zh-CN" smtClean="0"/>
              <a:pPr algn="r"/>
              <a:t>3/24/2021</a:t>
            </a:fld>
            <a:endParaRPr lang="zh-CN" altLang="en-US" dirty="0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9CDD6330-EA76-4426-93BA-382498FB57F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2" name="内容占位符 11">
            <a:extLst>
              <a:ext uri="{FF2B5EF4-FFF2-40B4-BE49-F238E27FC236}">
                <a16:creationId xmlns:a16="http://schemas.microsoft.com/office/drawing/2014/main" id="{BE9ADC18-EC79-4853-96BB-7328D11774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534391"/>
            <a:ext cx="10515600" cy="4322618"/>
          </a:xfrm>
        </p:spPr>
      </p:pic>
    </p:spTree>
    <p:extLst>
      <p:ext uri="{BB962C8B-B14F-4D97-AF65-F5344CB8AC3E}">
        <p14:creationId xmlns:p14="http://schemas.microsoft.com/office/powerpoint/2010/main" val="3880348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Outline</a:t>
            </a:r>
            <a:endParaRPr lang="zh-CN" altLang="en-US" sz="40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Background</a:t>
            </a:r>
          </a:p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Design and Implementation</a:t>
            </a:r>
          </a:p>
          <a:p>
            <a:r>
              <a:rPr lang="en-US" altLang="zh-CN" dirty="0"/>
              <a:t>Conclusion</a:t>
            </a:r>
          </a:p>
          <a:p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3/24/2021</a:t>
            </a:fld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BEE6016F-559D-4C19-852F-DF13B631630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2440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F36BF5-D4F1-40B8-BC3E-C2BD9870B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E7B1B3-7D56-40D3-BC59-2E2C7F707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Contribution</a:t>
            </a:r>
          </a:p>
          <a:p>
            <a:pPr lvl="1"/>
            <a:r>
              <a:rPr lang="en-US" altLang="zh-CN" dirty="0"/>
              <a:t>Provide </a:t>
            </a:r>
            <a:r>
              <a:rPr lang="en-US" altLang="zh-CN" dirty="0">
                <a:solidFill>
                  <a:srgbClr val="DA3838"/>
                </a:solidFill>
              </a:rPr>
              <a:t>a new design</a:t>
            </a:r>
            <a:r>
              <a:rPr lang="en-US" altLang="zh-CN" dirty="0"/>
              <a:t> for test DBMS</a:t>
            </a:r>
          </a:p>
          <a:p>
            <a:pPr lvl="2"/>
            <a:r>
              <a:rPr lang="en-US" altLang="zh-CN" dirty="0"/>
              <a:t>PQS</a:t>
            </a:r>
          </a:p>
          <a:p>
            <a:pPr lvl="2"/>
            <a:r>
              <a:rPr lang="en-US" altLang="zh-CN" dirty="0" err="1"/>
              <a:t>SQLancer</a:t>
            </a:r>
            <a:endParaRPr lang="en-US" altLang="zh-CN" dirty="0"/>
          </a:p>
          <a:p>
            <a:r>
              <a:rPr lang="en-US" altLang="zh-CN" dirty="0"/>
              <a:t>Limitations and future work</a:t>
            </a:r>
          </a:p>
          <a:p>
            <a:pPr lvl="1"/>
            <a:r>
              <a:rPr lang="en-US" altLang="zh-CN" dirty="0"/>
              <a:t>Requires understanding of the SQL semantics</a:t>
            </a:r>
          </a:p>
          <a:p>
            <a:pPr lvl="1"/>
            <a:r>
              <a:rPr lang="en-US" altLang="zh-CN" dirty="0"/>
              <a:t>Ordering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C18C57B-8AB9-4BDA-8486-1EDC4F9DD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C564A3F-186D-497C-B0B8-75EFCD920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1090A2-CAAE-4283-8EAB-E15E064FEC49}" type="datetime1">
              <a:rPr lang="en-US" altLang="zh-CN" smtClean="0"/>
              <a:pPr algn="r"/>
              <a:t>3/24/2021</a:t>
            </a:fld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ECC1257-3580-497A-96B0-0F88466FCAD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4173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40E81FEA-BFAE-4F29-BDFC-C658FDC7F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zh-CN" dirty="0"/>
              <a:t>Testing Database Engines via</a:t>
            </a:r>
            <a:br>
              <a:rPr lang="en-US" altLang="zh-CN" dirty="0"/>
            </a:br>
            <a:r>
              <a:rPr lang="en-US" altLang="zh-CN" dirty="0"/>
              <a:t>Pivoted Query Synthesis</a:t>
            </a:r>
            <a:endParaRPr lang="zh-CN" altLang="en-US" dirty="0"/>
          </a:p>
        </p:txBody>
      </p:sp>
      <p:sp>
        <p:nvSpPr>
          <p:cNvPr id="7" name="副标题 2">
            <a:extLst>
              <a:ext uri="{FF2B5EF4-FFF2-40B4-BE49-F238E27FC236}">
                <a16:creationId xmlns:a16="http://schemas.microsoft.com/office/drawing/2014/main" id="{99165ECE-7183-4FEF-B170-1C98F67102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256895"/>
          </a:xfrm>
        </p:spPr>
        <p:txBody>
          <a:bodyPr>
            <a:normAutofit/>
          </a:bodyPr>
          <a:lstStyle/>
          <a:p>
            <a:r>
              <a:rPr lang="en-US" altLang="zh-CN" dirty="0"/>
              <a:t>OSDI ’20</a:t>
            </a:r>
            <a:endParaRPr lang="en-US" altLang="zh-CN" dirty="0">
              <a:latin typeface="Gill Sans MT" panose="020B0502020104020203" pitchFamily="34" charset="0"/>
            </a:endParaRPr>
          </a:p>
          <a:p>
            <a:endParaRPr lang="en-US" altLang="zh-CN" dirty="0"/>
          </a:p>
          <a:p>
            <a:r>
              <a:rPr lang="en-US" altLang="zh-CN" sz="3600" dirty="0"/>
              <a:t>Thanks</a:t>
            </a:r>
            <a:endParaRPr lang="en-US" altLang="zh-CN" dirty="0"/>
          </a:p>
          <a:p>
            <a:r>
              <a:rPr lang="en-US" altLang="zh-CN" dirty="0"/>
              <a:t>Presented by </a:t>
            </a:r>
            <a:r>
              <a:rPr lang="zh-CN" altLang="en-US" dirty="0"/>
              <a:t> </a:t>
            </a:r>
            <a:r>
              <a:rPr lang="en-US" altLang="zh-CN" b="1" dirty="0" err="1">
                <a:solidFill>
                  <a:schemeClr val="accent2">
                    <a:lumMod val="75000"/>
                  </a:schemeClr>
                </a:solidFill>
                <a:ea typeface="+mn-ea"/>
              </a:rPr>
              <a:t>Edwardzcn</a:t>
            </a:r>
            <a:r>
              <a:rPr lang="en-US" altLang="zh-CN" dirty="0"/>
              <a:t> (Chuannan Zhang)</a:t>
            </a:r>
          </a:p>
        </p:txBody>
      </p:sp>
    </p:spTree>
    <p:extLst>
      <p:ext uri="{BB962C8B-B14F-4D97-AF65-F5344CB8AC3E}">
        <p14:creationId xmlns:p14="http://schemas.microsoft.com/office/powerpoint/2010/main" val="426230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13EF32-003E-4D99-A3DD-95F66661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Database Management  Systems (DBMSs)</a:t>
            </a:r>
            <a:endParaRPr lang="zh-CN" altLang="en-US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D6CD2061-99DC-4584-BA7A-F7FCA7CD0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24351" y="1543050"/>
            <a:ext cx="2748124" cy="2598644"/>
          </a:xfrm>
        </p:spPr>
      </p:pic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1A7E9BB-1C9C-4808-AC0F-B3960840A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5868F0-49FD-4CB9-A4ED-9109B8103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1090A2-CAAE-4283-8EAB-E15E064FEC49}" type="datetime1">
              <a:rPr lang="en-US" altLang="zh-CN" smtClean="0"/>
              <a:pPr algn="r"/>
              <a:t>3/24/2021</a:t>
            </a:fld>
            <a:endParaRPr lang="zh-CN" altLang="en-US" dirty="0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9CDD6330-EA76-4426-93BA-382498FB57F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E6FE691-428A-473B-9A80-1C6253BF5A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2962" y="1735168"/>
            <a:ext cx="3519641" cy="180585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17E42A4-D1F7-4E45-A253-E3C4E49DA1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7050" y="3608585"/>
            <a:ext cx="3028950" cy="202149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ACB7195-FCE8-4A82-BCAA-457AECB79C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7749" y="4351032"/>
            <a:ext cx="2748124" cy="118631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1D2E6D9-6CB7-4F3C-9683-8CB71E0BC5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2475" y="1982835"/>
            <a:ext cx="2760120" cy="202149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E29DA28-F960-4A48-AFED-B37A7A7C50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063" y="3769184"/>
            <a:ext cx="26384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90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13EF32-003E-4D99-A3DD-95F66661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Database Management  Systems (DBMSs)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1A7E9BB-1C9C-4808-AC0F-B3960840A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5868F0-49FD-4CB9-A4ED-9109B8103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1090A2-CAAE-4283-8EAB-E15E064FEC49}" type="datetime1">
              <a:rPr lang="en-US" altLang="zh-CN" smtClean="0"/>
              <a:pPr algn="r"/>
              <a:t>3/24/2021</a:t>
            </a:fld>
            <a:endParaRPr lang="zh-CN" altLang="en-US" dirty="0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9CDD6330-EA76-4426-93BA-382498FB57F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E6FE691-428A-473B-9A80-1C6253BF5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962" y="1735168"/>
            <a:ext cx="3519641" cy="1805852"/>
          </a:xfrm>
          <a:prstGeom prst="rect">
            <a:avLst/>
          </a:prstGeom>
        </p:spPr>
      </p:pic>
      <p:sp>
        <p:nvSpPr>
          <p:cNvPr id="7" name="内容占位符 6">
            <a:extLst>
              <a:ext uri="{FF2B5EF4-FFF2-40B4-BE49-F238E27FC236}">
                <a16:creationId xmlns:a16="http://schemas.microsoft.com/office/drawing/2014/main" id="{A661C199-55FC-40A1-B613-E0624D4EE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6E3FC5C-4B17-4D98-9E0B-17A8075AC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296" y="3969572"/>
            <a:ext cx="7074669" cy="97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72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13EF32-003E-4D99-A3DD-95F66661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Database Management  Systems (DBMSs)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1A7E9BB-1C9C-4808-AC0F-B3960840A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5868F0-49FD-4CB9-A4ED-9109B8103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1090A2-CAAE-4283-8EAB-E15E064FEC49}" type="datetime1">
              <a:rPr lang="en-US" altLang="zh-CN" smtClean="0"/>
              <a:pPr algn="r"/>
              <a:t>3/24/2021</a:t>
            </a:fld>
            <a:endParaRPr lang="zh-CN" altLang="en-US" dirty="0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9CDD6330-EA76-4426-93BA-382498FB57F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E6FE691-428A-473B-9A80-1C6253BF5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962" y="1735168"/>
            <a:ext cx="3519641" cy="1805852"/>
          </a:xfrm>
          <a:prstGeom prst="rect">
            <a:avLst/>
          </a:prstGeom>
        </p:spPr>
      </p:pic>
      <p:sp>
        <p:nvSpPr>
          <p:cNvPr id="7" name="内容占位符 6">
            <a:extLst>
              <a:ext uri="{FF2B5EF4-FFF2-40B4-BE49-F238E27FC236}">
                <a16:creationId xmlns:a16="http://schemas.microsoft.com/office/drawing/2014/main" id="{A661C199-55FC-40A1-B613-E0624D4EE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6E3FC5C-4B17-4D98-9E0B-17A8075AC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296" y="3969572"/>
            <a:ext cx="7074669" cy="97877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BF22B94-6F4D-4D8C-84E5-8E889C9174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6305" y="2244035"/>
            <a:ext cx="861060" cy="88258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8A4CAF8-8352-40C8-BECD-A73E7ED62A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8965" y="4769216"/>
            <a:ext cx="861059" cy="87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89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13EF32-003E-4D99-A3DD-95F66661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Test DBMSs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1A7E9BB-1C9C-4808-AC0F-B3960840A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5868F0-49FD-4CB9-A4ED-9109B8103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1090A2-CAAE-4283-8EAB-E15E064FEC49}" type="datetime1">
              <a:rPr lang="en-US" altLang="zh-CN" smtClean="0"/>
              <a:pPr algn="r"/>
              <a:t>3/24/2021</a:t>
            </a:fld>
            <a:endParaRPr lang="zh-CN" altLang="en-US" dirty="0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9CDD6330-EA76-4426-93BA-382498FB57F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A661C199-55FC-40A1-B613-E0624D4EE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SQLsmith</a:t>
            </a:r>
            <a:endParaRPr lang="en-US" altLang="zh-CN" dirty="0"/>
          </a:p>
          <a:p>
            <a:pPr lvl="1"/>
            <a:r>
              <a:rPr lang="en-US" altLang="zh-CN" dirty="0"/>
              <a:t>Random query generator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r>
              <a:rPr lang="en-US" altLang="zh-CN" dirty="0"/>
              <a:t>American</a:t>
            </a:r>
            <a:r>
              <a:rPr lang="zh-CN" altLang="en-US" dirty="0"/>
              <a:t> </a:t>
            </a:r>
            <a:r>
              <a:rPr lang="en-US" altLang="zh-CN" dirty="0"/>
              <a:t>fuzzy</a:t>
            </a:r>
            <a:r>
              <a:rPr lang="zh-CN" altLang="en-US" dirty="0"/>
              <a:t> </a:t>
            </a:r>
            <a:r>
              <a:rPr lang="en-US" altLang="zh-CN" dirty="0"/>
              <a:t>lop</a:t>
            </a:r>
            <a:r>
              <a:rPr lang="zh-CN" altLang="en-US" dirty="0"/>
              <a:t> </a:t>
            </a:r>
            <a:r>
              <a:rPr lang="en-US" altLang="zh-CN" dirty="0"/>
              <a:t>(AFL)</a:t>
            </a:r>
          </a:p>
          <a:p>
            <a:pPr lvl="1"/>
            <a:r>
              <a:rPr lang="en-US" altLang="zh-CN" dirty="0" err="1"/>
              <a:t>Fuzzer</a:t>
            </a:r>
            <a:endParaRPr lang="en-US" altLang="zh-CN" dirty="0"/>
          </a:p>
          <a:p>
            <a:pPr lvl="1"/>
            <a:r>
              <a:rPr lang="en-US" altLang="zh-CN" dirty="0"/>
              <a:t>By Google</a:t>
            </a:r>
            <a:endParaRPr lang="zh-CN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DEA070E-4833-417C-82B0-068521B91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62" y="1355185"/>
            <a:ext cx="1460519" cy="133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768889F-74FA-4C55-BA7B-7C3087559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81" y="3036528"/>
            <a:ext cx="5387970" cy="269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331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13EF32-003E-4D99-A3DD-95F66661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Test DBMSs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1A7E9BB-1C9C-4808-AC0F-B3960840A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5868F0-49FD-4CB9-A4ED-9109B8103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1090A2-CAAE-4283-8EAB-E15E064FEC49}" type="datetime1">
              <a:rPr lang="en-US" altLang="zh-CN" smtClean="0"/>
              <a:pPr algn="r"/>
              <a:t>3/24/2021</a:t>
            </a:fld>
            <a:endParaRPr lang="zh-CN" altLang="en-US" dirty="0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9CDD6330-EA76-4426-93BA-382498FB57F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A661C199-55FC-40A1-B613-E0624D4EE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>
                <a:solidFill>
                  <a:schemeClr val="tx1">
                    <a:alpha val="37000"/>
                  </a:schemeClr>
                </a:solidFill>
              </a:rPr>
              <a:t>SQLsmith</a:t>
            </a:r>
            <a:endParaRPr lang="en-US" altLang="zh-CN" dirty="0">
              <a:solidFill>
                <a:schemeClr val="tx1">
                  <a:alpha val="37000"/>
                </a:schemeClr>
              </a:solidFill>
            </a:endParaRPr>
          </a:p>
          <a:p>
            <a:pPr lvl="1"/>
            <a:r>
              <a:rPr lang="en-US" altLang="zh-CN" dirty="0">
                <a:solidFill>
                  <a:schemeClr val="tx1">
                    <a:alpha val="37000"/>
                  </a:schemeClr>
                </a:solidFill>
              </a:rPr>
              <a:t>Random query generator</a:t>
            </a:r>
          </a:p>
          <a:p>
            <a:pPr lvl="1"/>
            <a:endParaRPr lang="en-US" altLang="zh-CN" dirty="0">
              <a:solidFill>
                <a:schemeClr val="tx1">
                  <a:alpha val="37000"/>
                </a:schemeClr>
              </a:solidFill>
            </a:endParaRPr>
          </a:p>
          <a:p>
            <a:pPr lvl="1"/>
            <a:endParaRPr lang="en-US" altLang="zh-CN" dirty="0">
              <a:solidFill>
                <a:schemeClr val="tx1">
                  <a:alpha val="37000"/>
                </a:schemeClr>
              </a:solidFill>
            </a:endParaRPr>
          </a:p>
          <a:p>
            <a:r>
              <a:rPr lang="en-US" altLang="zh-CN" dirty="0">
                <a:solidFill>
                  <a:schemeClr val="tx1">
                    <a:alpha val="37000"/>
                  </a:schemeClr>
                </a:solidFill>
              </a:rPr>
              <a:t>American</a:t>
            </a:r>
            <a:r>
              <a:rPr lang="zh-CN" altLang="en-US" dirty="0">
                <a:solidFill>
                  <a:schemeClr val="tx1">
                    <a:alpha val="37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alpha val="37000"/>
                  </a:schemeClr>
                </a:solidFill>
              </a:rPr>
              <a:t>fuzzy</a:t>
            </a:r>
            <a:r>
              <a:rPr lang="zh-CN" altLang="en-US" dirty="0">
                <a:solidFill>
                  <a:schemeClr val="tx1">
                    <a:alpha val="37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alpha val="37000"/>
                  </a:schemeClr>
                </a:solidFill>
              </a:rPr>
              <a:t>lop</a:t>
            </a:r>
            <a:r>
              <a:rPr lang="zh-CN" altLang="en-US" dirty="0">
                <a:solidFill>
                  <a:schemeClr val="tx1">
                    <a:alpha val="37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alpha val="37000"/>
                  </a:schemeClr>
                </a:solidFill>
              </a:rPr>
              <a:t>(AFL)</a:t>
            </a:r>
          </a:p>
          <a:p>
            <a:pPr lvl="1"/>
            <a:r>
              <a:rPr lang="en-US" altLang="zh-CN" dirty="0" err="1">
                <a:solidFill>
                  <a:schemeClr val="tx1">
                    <a:alpha val="37000"/>
                  </a:schemeClr>
                </a:solidFill>
              </a:rPr>
              <a:t>Fuzzer</a:t>
            </a:r>
            <a:endParaRPr lang="en-US" altLang="zh-CN" dirty="0">
              <a:solidFill>
                <a:schemeClr val="tx1">
                  <a:alpha val="37000"/>
                </a:schemeClr>
              </a:solidFill>
            </a:endParaRPr>
          </a:p>
          <a:p>
            <a:pPr lvl="1"/>
            <a:r>
              <a:rPr lang="en-US" altLang="zh-CN" dirty="0">
                <a:solidFill>
                  <a:schemeClr val="tx1">
                    <a:alpha val="37000"/>
                  </a:schemeClr>
                </a:solidFill>
              </a:rPr>
              <a:t>By Google</a:t>
            </a:r>
            <a:endParaRPr lang="zh-CN" altLang="en-US" dirty="0">
              <a:solidFill>
                <a:schemeClr val="tx1">
                  <a:alpha val="37000"/>
                </a:schemeClr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6DD30C2-96F9-4A4D-B06C-D86B4D80070D}"/>
              </a:ext>
            </a:extLst>
          </p:cNvPr>
          <p:cNvSpPr txBox="1"/>
          <p:nvPr/>
        </p:nvSpPr>
        <p:spPr>
          <a:xfrm>
            <a:off x="5529430" y="3528508"/>
            <a:ext cx="6357770" cy="646331"/>
          </a:xfrm>
          <a:prstGeom prst="rect">
            <a:avLst/>
          </a:prstGeom>
          <a:solidFill>
            <a:srgbClr val="E2F0D9"/>
          </a:solidFill>
          <a:ln w="63500">
            <a:solidFill>
              <a:srgbClr val="7DB357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Gill Sans MT" panose="020B0502020104020203" pitchFamily="34" charset="0"/>
              </a:rPr>
              <a:t>“cannot attach </a:t>
            </a:r>
            <a:r>
              <a:rPr lang="en-US" altLang="zh-CN" sz="3600" b="1" i="1" dirty="0">
                <a:solidFill>
                  <a:srgbClr val="FF0000"/>
                </a:solidFill>
                <a:latin typeface="Gill Sans MT" panose="020B0502020104020203" pitchFamily="34" charset="0"/>
              </a:rPr>
              <a:t>logic bugs</a:t>
            </a:r>
            <a:r>
              <a:rPr lang="en-US" altLang="zh-CN" sz="3600" dirty="0">
                <a:latin typeface="Gill Sans MT" panose="020B0502020104020203" pitchFamily="34" charset="0"/>
              </a:rPr>
              <a:t>”</a:t>
            </a:r>
            <a:endParaRPr lang="zh-CN" altLang="en-US" sz="36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190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13EF32-003E-4D99-A3DD-95F66661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Example:</a:t>
            </a:r>
            <a:r>
              <a:rPr lang="zh-CN" altLang="en-US" dirty="0"/>
              <a:t> </a:t>
            </a:r>
            <a:r>
              <a:rPr lang="en-US" altLang="zh-CN" dirty="0"/>
              <a:t>SQLite3</a:t>
            </a:r>
            <a:r>
              <a:rPr lang="zh-CN" altLang="en-US" dirty="0"/>
              <a:t> </a:t>
            </a:r>
            <a:r>
              <a:rPr lang="en-US" altLang="zh-CN" dirty="0"/>
              <a:t>Bug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1A7E9BB-1C9C-4808-AC0F-B3960840A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5868F0-49FD-4CB9-A4ED-9109B8103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1090A2-CAAE-4283-8EAB-E15E064FEC49}" type="datetime1">
              <a:rPr lang="en-US" altLang="zh-CN" smtClean="0"/>
              <a:pPr algn="r"/>
              <a:t>3/24/2021</a:t>
            </a:fld>
            <a:endParaRPr lang="zh-CN" altLang="en-US" dirty="0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9CDD6330-EA76-4426-93BA-382498FB57F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" name="内容占位符 10">
            <a:extLst>
              <a:ext uri="{FF2B5EF4-FFF2-40B4-BE49-F238E27FC236}">
                <a16:creationId xmlns:a16="http://schemas.microsoft.com/office/drawing/2014/main" id="{30ACECA3-DC21-4FB2-AD16-86D5291CA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641712"/>
            <a:ext cx="10515600" cy="4107976"/>
          </a:xfrm>
        </p:spPr>
      </p:pic>
    </p:spTree>
    <p:extLst>
      <p:ext uri="{BB962C8B-B14F-4D97-AF65-F5344CB8AC3E}">
        <p14:creationId xmlns:p14="http://schemas.microsoft.com/office/powerpoint/2010/main" val="3469066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华康俪金黑W8(P)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8517</TotalTime>
  <Words>1339</Words>
  <Application>Microsoft Office PowerPoint</Application>
  <PresentationFormat>宽屏</PresentationFormat>
  <Paragraphs>230</Paragraphs>
  <Slides>35</Slides>
  <Notes>35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5" baseType="lpstr">
      <vt:lpstr>-apple-system</vt:lpstr>
      <vt:lpstr>KaTeX_Main</vt:lpstr>
      <vt:lpstr>KaTeX_SansSerif</vt:lpstr>
      <vt:lpstr>微软雅黑</vt:lpstr>
      <vt:lpstr>Arial</vt:lpstr>
      <vt:lpstr>Calibri</vt:lpstr>
      <vt:lpstr>Consolas</vt:lpstr>
      <vt:lpstr>Gill Sans MT</vt:lpstr>
      <vt:lpstr>Times New Roman</vt:lpstr>
      <vt:lpstr>Office 主题</vt:lpstr>
      <vt:lpstr>Testing Database Engines via Pivoted Query Synthesis</vt:lpstr>
      <vt:lpstr>Outline</vt:lpstr>
      <vt:lpstr>Outline</vt:lpstr>
      <vt:lpstr>Database Management  Systems (DBMSs)</vt:lpstr>
      <vt:lpstr>Database Management  Systems (DBMSs)</vt:lpstr>
      <vt:lpstr>Database Management  Systems (DBMSs)</vt:lpstr>
      <vt:lpstr>Test DBMSs</vt:lpstr>
      <vt:lpstr>Test DBMSs</vt:lpstr>
      <vt:lpstr>Example: SQLite3 Bug</vt:lpstr>
      <vt:lpstr>Example: SQLite3 Bug</vt:lpstr>
      <vt:lpstr>Example: SQLite3 Bug</vt:lpstr>
      <vt:lpstr>Example: SQLite3 Bug</vt:lpstr>
      <vt:lpstr>Example: SQLite3 Bug</vt:lpstr>
      <vt:lpstr>Example: SQLite3 Bug</vt:lpstr>
      <vt:lpstr>Example: SQLite3 Bug</vt:lpstr>
      <vt:lpstr>Example: SQLite3 Bug</vt:lpstr>
      <vt:lpstr>Example: SQLite3 Bug</vt:lpstr>
      <vt:lpstr>Background: Differential Testing</vt:lpstr>
      <vt:lpstr>Background: Differential Testing</vt:lpstr>
      <vt:lpstr>Background: Differential Testing</vt:lpstr>
      <vt:lpstr>Outline</vt:lpstr>
      <vt:lpstr>Goal: Automatically Find Logic Bugs</vt:lpstr>
      <vt:lpstr>Goal: Automatically Find Logic Bugs</vt:lpstr>
      <vt:lpstr>Overview</vt:lpstr>
      <vt:lpstr>Overview</vt:lpstr>
      <vt:lpstr>Approach</vt:lpstr>
      <vt:lpstr>Approach</vt:lpstr>
      <vt:lpstr>Approach</vt:lpstr>
      <vt:lpstr>Approach</vt:lpstr>
      <vt:lpstr>Approach</vt:lpstr>
      <vt:lpstr>Approach</vt:lpstr>
      <vt:lpstr>Approach</vt:lpstr>
      <vt:lpstr>Outline</vt:lpstr>
      <vt:lpstr>Conclusion</vt:lpstr>
      <vt:lpstr>Testing Database Engines via Pivoted Query Synthesis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Chuannan Zhang</dc:creator>
  <cp:lastModifiedBy>Zhang Chuannan</cp:lastModifiedBy>
  <cp:revision>694</cp:revision>
  <cp:lastPrinted>2018-07-10T14:59:54Z</cp:lastPrinted>
  <dcterms:created xsi:type="dcterms:W3CDTF">2013-05-07T11:05:13Z</dcterms:created>
  <dcterms:modified xsi:type="dcterms:W3CDTF">2021-03-24T12:14:26Z</dcterms:modified>
</cp:coreProperties>
</file>